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footer3.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4956CAD" w14:textId="15A4B819" w:rsidR="00C90E7E" w:rsidRPr="009164E3" w:rsidRDefault="00C90E7E" w:rsidP="00F07822"/>
    <w:p w14:paraId="5006D9BC" w14:textId="31DBD1B2" w:rsidR="008332B4" w:rsidRPr="009164E3" w:rsidRDefault="008332B4" w:rsidP="00F07822"/>
    <w:p w14:paraId="6494B630" w14:textId="77777777" w:rsidR="009A54A6" w:rsidRPr="009164E3" w:rsidRDefault="009A54A6" w:rsidP="00F07822"/>
    <w:p w14:paraId="02D32194" w14:textId="77777777" w:rsidR="009A54A6" w:rsidRPr="009164E3" w:rsidRDefault="009A54A6" w:rsidP="00F07822"/>
    <w:p w14:paraId="59086FAE" w14:textId="77777777" w:rsidR="008332B4" w:rsidRPr="009164E3" w:rsidRDefault="008332B4" w:rsidP="00F07822"/>
    <w:p w14:paraId="67D68558" w14:textId="48F2AF00" w:rsidR="00B64FF7" w:rsidRPr="009164E3" w:rsidRDefault="00B64FF7" w:rsidP="00F07822">
      <w:pPr>
        <w:rPr>
          <w:b/>
          <w:bCs/>
          <w:color w:val="000000" w:themeColor="text1"/>
          <w:sz w:val="48"/>
          <w:szCs w:val="48"/>
        </w:rPr>
      </w:pPr>
      <w:r w:rsidRPr="009164E3">
        <w:rPr>
          <w:b/>
          <w:bCs/>
          <w:color w:val="000000" w:themeColor="text1"/>
          <w:sz w:val="48"/>
          <w:szCs w:val="48"/>
        </w:rPr>
        <w:t>Konkurransegrunnlag</w:t>
      </w:r>
    </w:p>
    <w:p w14:paraId="2BC6636D" w14:textId="77777777" w:rsidR="00B64FF7" w:rsidRPr="009164E3" w:rsidRDefault="00B64FF7" w:rsidP="00F07822">
      <w:pPr>
        <w:rPr>
          <w:color w:val="000000" w:themeColor="text1"/>
        </w:rPr>
      </w:pPr>
    </w:p>
    <w:p w14:paraId="74E119FF" w14:textId="42F12CCF" w:rsidR="00B64FF7" w:rsidRPr="009164E3" w:rsidRDefault="00B64FF7" w:rsidP="00F07822">
      <w:r w:rsidRPr="009164E3">
        <w:rPr>
          <w:b/>
          <w:bCs/>
          <w:color w:val="000000" w:themeColor="text1"/>
          <w:sz w:val="40"/>
          <w:szCs w:val="40"/>
        </w:rPr>
        <w:t>Prosjekt</w:t>
      </w:r>
      <w:r w:rsidRPr="009164E3">
        <w:rPr>
          <w:b/>
          <w:bCs/>
          <w:sz w:val="40"/>
          <w:szCs w:val="40"/>
        </w:rPr>
        <w:t>:</w:t>
      </w:r>
      <w:r w:rsidR="008332B4" w:rsidRPr="009164E3">
        <w:t xml:space="preserve"> </w:t>
      </w:r>
      <w:sdt>
        <w:sdtPr>
          <w:rPr>
            <w:b/>
            <w:bCs/>
            <w:sz w:val="40"/>
            <w:szCs w:val="40"/>
            <w:highlight w:val="lightGray"/>
          </w:rPr>
          <w:alias w:val="Prosjektnavn"/>
          <w:tag w:val="Prosjektnavn"/>
          <w:id w:val="1923210563"/>
          <w:placeholder>
            <w:docPart w:val="DefaultPlaceholder_-1854013440"/>
          </w:placeholder>
          <w15:appearance w15:val="hidden"/>
          <w:text/>
        </w:sdtPr>
        <w:sdtEndPr/>
        <w:sdtContent>
          <w:r w:rsidR="00E31AF2" w:rsidRPr="009164E3">
            <w:rPr>
              <w:b/>
              <w:bCs/>
              <w:sz w:val="40"/>
              <w:szCs w:val="40"/>
              <w:highlight w:val="lightGray"/>
            </w:rPr>
            <w:t>Prosjektnavn</w:t>
          </w:r>
        </w:sdtContent>
      </w:sdt>
    </w:p>
    <w:p w14:paraId="7AAF3DD3" w14:textId="77777777" w:rsidR="00B64FF7" w:rsidRPr="009164E3" w:rsidRDefault="00B64FF7" w:rsidP="00F07822">
      <w:pPr>
        <w:rPr>
          <w:color w:val="000000" w:themeColor="text1"/>
        </w:rPr>
      </w:pPr>
    </w:p>
    <w:p w14:paraId="52AB1CA9" w14:textId="768F3BCB" w:rsidR="00B64FF7" w:rsidRPr="009164E3" w:rsidRDefault="00B64FF7" w:rsidP="00F07822">
      <w:pPr>
        <w:rPr>
          <w:sz w:val="40"/>
          <w:szCs w:val="40"/>
        </w:rPr>
      </w:pPr>
      <w:r w:rsidRPr="009164E3">
        <w:rPr>
          <w:b/>
          <w:bCs/>
          <w:color w:val="000000" w:themeColor="text1"/>
          <w:sz w:val="40"/>
          <w:szCs w:val="40"/>
        </w:rPr>
        <w:t>Parsell</w:t>
      </w:r>
      <w:r w:rsidRPr="009164E3">
        <w:rPr>
          <w:b/>
          <w:bCs/>
          <w:sz w:val="40"/>
          <w:szCs w:val="40"/>
        </w:rPr>
        <w:t xml:space="preserve">: </w:t>
      </w:r>
      <w:r w:rsidRPr="009164E3">
        <w:rPr>
          <w:b/>
          <w:bCs/>
          <w:sz w:val="40"/>
          <w:szCs w:val="40"/>
          <w:highlight w:val="lightGray"/>
        </w:rPr>
        <w:t>X</w:t>
      </w:r>
      <w:r w:rsidR="0091261E" w:rsidRPr="009164E3">
        <w:rPr>
          <w:b/>
          <w:bCs/>
          <w:sz w:val="40"/>
          <w:szCs w:val="40"/>
          <w:highlight w:val="lightGray"/>
        </w:rPr>
        <w:t>xxxx</w:t>
      </w:r>
      <w:r w:rsidRPr="009164E3">
        <w:rPr>
          <w:b/>
          <w:bCs/>
          <w:sz w:val="40"/>
          <w:szCs w:val="40"/>
        </w:rPr>
        <w:t xml:space="preserve"> - </w:t>
      </w:r>
      <w:r w:rsidRPr="009164E3">
        <w:rPr>
          <w:b/>
          <w:bCs/>
          <w:sz w:val="40"/>
          <w:szCs w:val="40"/>
          <w:highlight w:val="lightGray"/>
        </w:rPr>
        <w:t>X</w:t>
      </w:r>
      <w:r w:rsidR="0091261E" w:rsidRPr="009164E3">
        <w:rPr>
          <w:b/>
          <w:bCs/>
          <w:sz w:val="40"/>
          <w:szCs w:val="40"/>
          <w:highlight w:val="lightGray"/>
        </w:rPr>
        <w:t>xxxx</w:t>
      </w:r>
      <w:r w:rsidRPr="009164E3">
        <w:rPr>
          <w:sz w:val="40"/>
          <w:szCs w:val="40"/>
        </w:rPr>
        <w:t xml:space="preserve"> </w:t>
      </w:r>
    </w:p>
    <w:p w14:paraId="460B3D6A" w14:textId="77777777" w:rsidR="00B64FF7" w:rsidRPr="009164E3" w:rsidRDefault="00B64FF7" w:rsidP="00F07822">
      <w:pPr>
        <w:rPr>
          <w:color w:val="000000" w:themeColor="text1"/>
        </w:rPr>
      </w:pPr>
    </w:p>
    <w:p w14:paraId="03B37703" w14:textId="77777777" w:rsidR="00B64FF7" w:rsidRPr="009164E3" w:rsidRDefault="00B64FF7" w:rsidP="00F07822">
      <w:pPr>
        <w:rPr>
          <w:color w:val="000000" w:themeColor="text1"/>
        </w:rPr>
      </w:pPr>
    </w:p>
    <w:p w14:paraId="63724499" w14:textId="77777777" w:rsidR="00B64FF7" w:rsidRPr="009164E3" w:rsidRDefault="00B64FF7" w:rsidP="00F07822">
      <w:pPr>
        <w:rPr>
          <w:color w:val="000000" w:themeColor="text1"/>
        </w:rPr>
      </w:pPr>
    </w:p>
    <w:p w14:paraId="26D0DD4B" w14:textId="45A8B9F1" w:rsidR="008332B4" w:rsidRPr="009164E3" w:rsidRDefault="008332B4" w:rsidP="00F07822">
      <w:pPr>
        <w:rPr>
          <w:color w:val="000000" w:themeColor="text1"/>
        </w:rPr>
      </w:pPr>
    </w:p>
    <w:p w14:paraId="13FCB937" w14:textId="615A216F" w:rsidR="008332B4" w:rsidRPr="009164E3" w:rsidRDefault="008332B4" w:rsidP="00F07822">
      <w:pPr>
        <w:rPr>
          <w:color w:val="000000" w:themeColor="text1"/>
        </w:rPr>
      </w:pPr>
    </w:p>
    <w:p w14:paraId="59C190D7" w14:textId="71DE690F" w:rsidR="008332B4" w:rsidRPr="009164E3" w:rsidRDefault="008332B4" w:rsidP="00F07822">
      <w:pPr>
        <w:rPr>
          <w:color w:val="000000" w:themeColor="text1"/>
        </w:rPr>
      </w:pPr>
    </w:p>
    <w:p w14:paraId="7C71664C" w14:textId="256E6992" w:rsidR="008332B4" w:rsidRPr="009164E3" w:rsidRDefault="008332B4" w:rsidP="00F07822">
      <w:pPr>
        <w:rPr>
          <w:color w:val="000000" w:themeColor="text1"/>
        </w:rPr>
      </w:pPr>
    </w:p>
    <w:p w14:paraId="17D4D88A" w14:textId="5B83D915" w:rsidR="008332B4" w:rsidRPr="009164E3" w:rsidRDefault="008332B4" w:rsidP="00F07822">
      <w:pPr>
        <w:rPr>
          <w:color w:val="000000" w:themeColor="text1"/>
        </w:rPr>
      </w:pPr>
    </w:p>
    <w:p w14:paraId="6C2BE83F" w14:textId="6B79AF1F" w:rsidR="008332B4" w:rsidRPr="009164E3" w:rsidRDefault="008332B4" w:rsidP="00F07822">
      <w:pPr>
        <w:rPr>
          <w:color w:val="000000" w:themeColor="text1"/>
        </w:rPr>
      </w:pPr>
    </w:p>
    <w:p w14:paraId="36402A61" w14:textId="77777777" w:rsidR="008332B4" w:rsidRPr="009164E3" w:rsidRDefault="008332B4" w:rsidP="00F07822">
      <w:pPr>
        <w:rPr>
          <w:color w:val="000000" w:themeColor="text1"/>
        </w:rPr>
      </w:pPr>
    </w:p>
    <w:p w14:paraId="6AC87266" w14:textId="707DEEB6" w:rsidR="00B64FF7" w:rsidRPr="009164E3" w:rsidRDefault="00B64FF7" w:rsidP="00F07822">
      <w:pPr>
        <w:rPr>
          <w:color w:val="000000" w:themeColor="text1"/>
        </w:rPr>
      </w:pPr>
      <w:r w:rsidRPr="009164E3">
        <w:rPr>
          <w:b/>
          <w:bCs/>
          <w:color w:val="000000" w:themeColor="text1"/>
        </w:rPr>
        <w:t>Tilbudsnummer</w:t>
      </w:r>
      <w:r w:rsidRPr="009164E3">
        <w:rPr>
          <w:color w:val="000000" w:themeColor="text1"/>
        </w:rPr>
        <w:t xml:space="preserve">: </w:t>
      </w:r>
      <w:r w:rsidRPr="009164E3">
        <w:rPr>
          <w:color w:val="000000" w:themeColor="text1"/>
          <w:highlight w:val="lightGray"/>
        </w:rPr>
        <w:t>X</w:t>
      </w:r>
      <w:r w:rsidR="0091261E" w:rsidRPr="009164E3">
        <w:rPr>
          <w:color w:val="000000" w:themeColor="text1"/>
          <w:highlight w:val="lightGray"/>
        </w:rPr>
        <w:t>xxxx</w:t>
      </w:r>
      <w:r w:rsidRPr="009164E3">
        <w:rPr>
          <w:color w:val="000000" w:themeColor="text1"/>
          <w:highlight w:val="lightGray"/>
        </w:rPr>
        <w:t xml:space="preserve"> / X</w:t>
      </w:r>
      <w:r w:rsidR="0091261E" w:rsidRPr="009164E3">
        <w:rPr>
          <w:color w:val="000000" w:themeColor="text1"/>
          <w:highlight w:val="lightGray"/>
        </w:rPr>
        <w:t>xxxx</w:t>
      </w:r>
    </w:p>
    <w:p w14:paraId="08460229" w14:textId="77777777" w:rsidR="00B64FF7" w:rsidRPr="009164E3" w:rsidRDefault="00B64FF7" w:rsidP="00F07822">
      <w:pPr>
        <w:rPr>
          <w:color w:val="000000" w:themeColor="text1"/>
        </w:rPr>
      </w:pPr>
    </w:p>
    <w:p w14:paraId="67A08D43" w14:textId="77777777" w:rsidR="00B64FF7" w:rsidRPr="009164E3" w:rsidRDefault="00B64FF7" w:rsidP="00F07822">
      <w:pPr>
        <w:rPr>
          <w:color w:val="000000" w:themeColor="text1"/>
        </w:rPr>
      </w:pPr>
    </w:p>
    <w:p w14:paraId="734149DE" w14:textId="6D775C60" w:rsidR="00B64FF7" w:rsidRPr="009164E3" w:rsidRDefault="00B64FF7" w:rsidP="00F07822">
      <w:pPr>
        <w:rPr>
          <w:color w:val="000000" w:themeColor="text1"/>
        </w:rPr>
      </w:pPr>
    </w:p>
    <w:p w14:paraId="171FCC9C" w14:textId="39F9285B" w:rsidR="008332B4" w:rsidRPr="009164E3" w:rsidRDefault="008332B4" w:rsidP="00F07822">
      <w:pPr>
        <w:rPr>
          <w:color w:val="000000" w:themeColor="text1"/>
        </w:rPr>
      </w:pPr>
    </w:p>
    <w:p w14:paraId="268E00EE" w14:textId="30C66415" w:rsidR="008332B4" w:rsidRPr="009164E3" w:rsidRDefault="008332B4" w:rsidP="00F07822">
      <w:pPr>
        <w:rPr>
          <w:color w:val="000000" w:themeColor="text1"/>
        </w:rPr>
      </w:pPr>
    </w:p>
    <w:p w14:paraId="45FA4741" w14:textId="2D8C6959" w:rsidR="008332B4" w:rsidRPr="009164E3" w:rsidRDefault="008332B4" w:rsidP="00F07822">
      <w:pPr>
        <w:rPr>
          <w:color w:val="000000" w:themeColor="text1"/>
        </w:rPr>
      </w:pPr>
    </w:p>
    <w:p w14:paraId="7EB241E9" w14:textId="17978BE5" w:rsidR="008332B4" w:rsidRPr="009164E3" w:rsidRDefault="008332B4" w:rsidP="00F07822">
      <w:pPr>
        <w:rPr>
          <w:color w:val="000000" w:themeColor="text1"/>
        </w:rPr>
      </w:pPr>
    </w:p>
    <w:p w14:paraId="2BDE9A99" w14:textId="15DDA139" w:rsidR="008332B4" w:rsidRPr="009164E3" w:rsidRDefault="008332B4" w:rsidP="00F07822">
      <w:pPr>
        <w:rPr>
          <w:color w:val="000000" w:themeColor="text1"/>
        </w:rPr>
      </w:pPr>
    </w:p>
    <w:p w14:paraId="727EBFAD" w14:textId="038C43FE" w:rsidR="008332B4" w:rsidRPr="009164E3" w:rsidRDefault="008332B4" w:rsidP="00F07822">
      <w:pPr>
        <w:rPr>
          <w:color w:val="000000" w:themeColor="text1"/>
        </w:rPr>
      </w:pPr>
    </w:p>
    <w:p w14:paraId="4B6D33B5" w14:textId="77777777" w:rsidR="000E59CA" w:rsidRPr="009164E3" w:rsidRDefault="000E59CA" w:rsidP="00F07822">
      <w:pPr>
        <w:rPr>
          <w:color w:val="000000" w:themeColor="text1"/>
        </w:rPr>
      </w:pPr>
    </w:p>
    <w:p w14:paraId="512CC689" w14:textId="77777777" w:rsidR="000E59CA" w:rsidRPr="009164E3" w:rsidRDefault="000E59CA" w:rsidP="00F07822">
      <w:pPr>
        <w:rPr>
          <w:color w:val="000000" w:themeColor="text1"/>
        </w:rPr>
      </w:pPr>
    </w:p>
    <w:p w14:paraId="478D3CA4" w14:textId="77777777" w:rsidR="000E59CA" w:rsidRPr="009164E3" w:rsidRDefault="000E59CA" w:rsidP="00F07822">
      <w:pPr>
        <w:rPr>
          <w:color w:val="000000" w:themeColor="text1"/>
        </w:rPr>
      </w:pPr>
    </w:p>
    <w:p w14:paraId="539DD1BC" w14:textId="77777777" w:rsidR="000E59CA" w:rsidRPr="009164E3" w:rsidRDefault="000E59CA" w:rsidP="00F07822">
      <w:pPr>
        <w:rPr>
          <w:color w:val="000000" w:themeColor="text1"/>
        </w:rPr>
      </w:pPr>
    </w:p>
    <w:p w14:paraId="4837FB3C" w14:textId="77777777" w:rsidR="000E59CA" w:rsidRPr="009164E3" w:rsidRDefault="000E59CA" w:rsidP="00F07822">
      <w:pPr>
        <w:rPr>
          <w:color w:val="000000" w:themeColor="text1"/>
        </w:rPr>
      </w:pPr>
    </w:p>
    <w:p w14:paraId="3142A889" w14:textId="77777777" w:rsidR="000E59CA" w:rsidRPr="009164E3" w:rsidRDefault="000E59CA" w:rsidP="00F07822">
      <w:pPr>
        <w:rPr>
          <w:color w:val="000000" w:themeColor="text1"/>
        </w:rPr>
      </w:pPr>
    </w:p>
    <w:p w14:paraId="04B256E5" w14:textId="77777777" w:rsidR="000E59CA" w:rsidRPr="009164E3" w:rsidRDefault="000E59CA" w:rsidP="00F07822">
      <w:pPr>
        <w:rPr>
          <w:color w:val="000000" w:themeColor="text1"/>
        </w:rPr>
      </w:pPr>
    </w:p>
    <w:p w14:paraId="6B963679" w14:textId="77777777" w:rsidR="000E59CA" w:rsidRPr="009164E3" w:rsidRDefault="000E59CA" w:rsidP="00F07822">
      <w:pPr>
        <w:rPr>
          <w:color w:val="000000" w:themeColor="text1"/>
        </w:rPr>
      </w:pPr>
    </w:p>
    <w:p w14:paraId="67BC4149" w14:textId="77777777" w:rsidR="000E59CA" w:rsidRPr="009164E3" w:rsidRDefault="000E59CA" w:rsidP="00F07822">
      <w:pPr>
        <w:rPr>
          <w:color w:val="000000" w:themeColor="text1"/>
        </w:rPr>
      </w:pPr>
    </w:p>
    <w:p w14:paraId="3A788921" w14:textId="77777777" w:rsidR="000E59CA" w:rsidRPr="009164E3" w:rsidRDefault="000E59CA" w:rsidP="00F07822">
      <w:pPr>
        <w:rPr>
          <w:color w:val="000000" w:themeColor="text1"/>
        </w:rPr>
      </w:pPr>
    </w:p>
    <w:p w14:paraId="6829E27D" w14:textId="77777777" w:rsidR="000E59CA" w:rsidRPr="009164E3" w:rsidRDefault="000E59CA" w:rsidP="00F07822">
      <w:pPr>
        <w:rPr>
          <w:color w:val="000000" w:themeColor="text1"/>
        </w:rPr>
      </w:pPr>
    </w:p>
    <w:p w14:paraId="25F52B5C" w14:textId="77777777" w:rsidR="000E59CA" w:rsidRPr="009164E3" w:rsidRDefault="000E59CA" w:rsidP="00F07822">
      <w:pPr>
        <w:rPr>
          <w:color w:val="000000" w:themeColor="text1"/>
        </w:rPr>
      </w:pPr>
    </w:p>
    <w:p w14:paraId="13AA6F45" w14:textId="77777777" w:rsidR="000E59CA" w:rsidRPr="009164E3" w:rsidRDefault="000E59CA" w:rsidP="00F07822">
      <w:pPr>
        <w:rPr>
          <w:color w:val="000000" w:themeColor="text1"/>
        </w:rPr>
      </w:pPr>
    </w:p>
    <w:p w14:paraId="5788E1C2" w14:textId="77777777" w:rsidR="000E59CA" w:rsidRPr="009164E3" w:rsidRDefault="000E59CA" w:rsidP="00F07822">
      <w:pPr>
        <w:rPr>
          <w:color w:val="000000" w:themeColor="text1"/>
        </w:rPr>
      </w:pPr>
    </w:p>
    <w:p w14:paraId="3719095E" w14:textId="5689276D" w:rsidR="008332B4" w:rsidRPr="009164E3" w:rsidRDefault="008332B4" w:rsidP="00F07822">
      <w:pPr>
        <w:rPr>
          <w:color w:val="000000" w:themeColor="text1"/>
        </w:rPr>
      </w:pPr>
    </w:p>
    <w:p w14:paraId="66BA56FD" w14:textId="15A81250" w:rsidR="008332B4" w:rsidRPr="009164E3" w:rsidRDefault="008332B4" w:rsidP="00F07822">
      <w:pPr>
        <w:rPr>
          <w:color w:val="000000" w:themeColor="text1"/>
        </w:rPr>
      </w:pPr>
    </w:p>
    <w:p w14:paraId="6BD337D7" w14:textId="77777777" w:rsidR="008332B4" w:rsidRPr="009164E3" w:rsidRDefault="008332B4" w:rsidP="00F07822">
      <w:pPr>
        <w:rPr>
          <w:color w:val="000000" w:themeColor="text1"/>
        </w:rPr>
      </w:pPr>
    </w:p>
    <w:p w14:paraId="20F34172" w14:textId="5A8E153E" w:rsidR="005E237B" w:rsidRPr="009164E3" w:rsidRDefault="005E237B" w:rsidP="004065B5">
      <w:pPr>
        <w:rPr>
          <w:color w:val="000000" w:themeColor="text1"/>
          <w:szCs w:val="20"/>
        </w:rPr>
      </w:pPr>
      <w:r w:rsidRPr="009164E3">
        <w:rPr>
          <w:color w:val="000000" w:themeColor="text1"/>
          <w:szCs w:val="20"/>
        </w:rPr>
        <w:t>B</w:t>
      </w:r>
      <w:r w:rsidR="00B64FF7" w:rsidRPr="009164E3">
        <w:rPr>
          <w:color w:val="000000" w:themeColor="text1"/>
          <w:szCs w:val="20"/>
        </w:rPr>
        <w:t>yggekontrakter - Over EØS-terskelverdi – NS8405 – Konkurranse med forhandling</w:t>
      </w:r>
      <w:r w:rsidRPr="009164E3">
        <w:rPr>
          <w:color w:val="000000" w:themeColor="text1"/>
          <w:szCs w:val="20"/>
        </w:rPr>
        <w:t xml:space="preserve"> – UTB</w:t>
      </w:r>
    </w:p>
    <w:p w14:paraId="417FE515" w14:textId="77777777" w:rsidR="009A54A6" w:rsidRPr="009164E3" w:rsidRDefault="005E237B" w:rsidP="004065B5">
      <w:pPr>
        <w:rPr>
          <w:color w:val="000000" w:themeColor="text1"/>
          <w:szCs w:val="20"/>
        </w:rPr>
      </w:pPr>
      <w:r w:rsidRPr="009164E3">
        <w:rPr>
          <w:color w:val="000000" w:themeColor="text1"/>
          <w:szCs w:val="20"/>
        </w:rPr>
        <w:t>Versjon:0</w:t>
      </w:r>
      <w:r w:rsidR="009A54A6" w:rsidRPr="009164E3">
        <w:rPr>
          <w:color w:val="000000" w:themeColor="text1"/>
          <w:szCs w:val="20"/>
        </w:rPr>
        <w:t>3</w:t>
      </w:r>
      <w:r w:rsidRPr="009164E3">
        <w:rPr>
          <w:color w:val="000000" w:themeColor="text1"/>
          <w:szCs w:val="20"/>
        </w:rPr>
        <w:t>.0</w:t>
      </w:r>
      <w:r w:rsidR="009A54A6" w:rsidRPr="009164E3">
        <w:rPr>
          <w:color w:val="000000" w:themeColor="text1"/>
          <w:szCs w:val="20"/>
        </w:rPr>
        <w:t>7</w:t>
      </w:r>
      <w:r w:rsidRPr="009164E3">
        <w:rPr>
          <w:color w:val="000000" w:themeColor="text1"/>
          <w:szCs w:val="20"/>
        </w:rPr>
        <w:t>.2026</w:t>
      </w:r>
    </w:p>
    <w:p w14:paraId="1EBB8CB0" w14:textId="77777777" w:rsidR="009A54A6" w:rsidRPr="009164E3" w:rsidRDefault="009A54A6" w:rsidP="009A54A6"/>
    <w:p w14:paraId="486EFCA9" w14:textId="1C10EC0B" w:rsidR="002C0DA9" w:rsidRPr="009164E3" w:rsidRDefault="009A54A6" w:rsidP="009A54A6">
      <w:pPr>
        <w:rPr>
          <w:color w:val="000000" w:themeColor="text1"/>
          <w:szCs w:val="20"/>
        </w:rPr>
      </w:pPr>
      <w:r w:rsidRPr="009164E3">
        <w:rPr>
          <w:highlight w:val="lightGray"/>
        </w:rPr>
        <w:t>VEILEDNINGSTEKST (SLETTES FØR UTLYSNING): Redigering i mal bør gjøres i skrivebordformat, det er oppdaget at formateringen ikke alltid henger med i teams og i nettleser format.</w:t>
      </w:r>
      <w:r w:rsidR="00870859" w:rsidRPr="009164E3">
        <w:br w:type="page"/>
      </w:r>
    </w:p>
    <w:p w14:paraId="24299158" w14:textId="55340547" w:rsidR="00887D45" w:rsidRPr="009164E3" w:rsidRDefault="00F763C4" w:rsidP="00B22695">
      <w:pPr>
        <w:pStyle w:val="Overskrift1"/>
      </w:pPr>
      <w:bookmarkStart w:id="0" w:name="_Ref90906442"/>
      <w:bookmarkStart w:id="1" w:name="_Ref90906455"/>
      <w:bookmarkStart w:id="2" w:name="_Ref90906531"/>
      <w:bookmarkStart w:id="3" w:name="_Ref90906551"/>
      <w:bookmarkStart w:id="4" w:name="_Ref90969398"/>
      <w:bookmarkStart w:id="5" w:name="_Ref90969408"/>
      <w:bookmarkStart w:id="6" w:name="_Ref90969417"/>
      <w:bookmarkStart w:id="7" w:name="_Ref90969576"/>
      <w:bookmarkStart w:id="8" w:name="_Ref90970372"/>
      <w:bookmarkStart w:id="9" w:name="_Ref90970379"/>
      <w:bookmarkStart w:id="10" w:name="_Ref90970665"/>
      <w:bookmarkStart w:id="11" w:name="_Ref90970691"/>
      <w:bookmarkStart w:id="12" w:name="_Ref90970698"/>
      <w:bookmarkStart w:id="13" w:name="_Ref90970703"/>
      <w:bookmarkStart w:id="14" w:name="_Ref90970923"/>
      <w:bookmarkStart w:id="15" w:name="_Ref90970926"/>
      <w:bookmarkStart w:id="16" w:name="_Toc92971865"/>
      <w:bookmarkStart w:id="17" w:name="_Toc93493638"/>
      <w:bookmarkStart w:id="18" w:name="_Toc93493915"/>
      <w:bookmarkStart w:id="19" w:name="_Toc93495364"/>
      <w:bookmarkStart w:id="20" w:name="_Toc93495742"/>
      <w:bookmarkStart w:id="21" w:name="_Toc93496362"/>
      <w:bookmarkStart w:id="22" w:name="_Toc93560374"/>
      <w:bookmarkStart w:id="23" w:name="_Toc93907931"/>
      <w:bookmarkStart w:id="24" w:name="_Toc93907950"/>
      <w:bookmarkStart w:id="25" w:name="_Toc93907969"/>
      <w:bookmarkStart w:id="26" w:name="_Toc93907988"/>
      <w:bookmarkStart w:id="27" w:name="_Toc94272010"/>
      <w:bookmarkStart w:id="28" w:name="_Toc94792274"/>
      <w:bookmarkStart w:id="29" w:name="_Toc94792293"/>
      <w:bookmarkStart w:id="30" w:name="_Toc94792312"/>
      <w:bookmarkStart w:id="31" w:name="_Toc94792331"/>
      <w:bookmarkStart w:id="32" w:name="_Toc95824004"/>
      <w:bookmarkStart w:id="33" w:name="_Toc95824023"/>
      <w:bookmarkStart w:id="34" w:name="_Toc95824042"/>
      <w:bookmarkStart w:id="35" w:name="_Toc95824061"/>
      <w:bookmarkStart w:id="36" w:name="_Toc96504089"/>
      <w:bookmarkStart w:id="37" w:name="_Toc96504107"/>
      <w:bookmarkStart w:id="38" w:name="_Toc96504125"/>
      <w:bookmarkStart w:id="39" w:name="_Toc96504143"/>
      <w:bookmarkStart w:id="40" w:name="_Toc97120818"/>
      <w:bookmarkStart w:id="41" w:name="_Toc97120836"/>
      <w:bookmarkStart w:id="42" w:name="_Toc97120854"/>
      <w:bookmarkStart w:id="43" w:name="_Toc97120872"/>
      <w:bookmarkStart w:id="44" w:name="_Toc97126784"/>
      <w:bookmarkStart w:id="45" w:name="_Toc97126802"/>
      <w:bookmarkStart w:id="46" w:name="_Toc97126820"/>
      <w:bookmarkStart w:id="47" w:name="_Toc97126838"/>
      <w:bookmarkStart w:id="48" w:name="_Toc97127275"/>
      <w:bookmarkStart w:id="49" w:name="_Toc97298023"/>
      <w:bookmarkStart w:id="50" w:name="_Toc97298041"/>
      <w:bookmarkStart w:id="51" w:name="_Toc97298059"/>
      <w:bookmarkStart w:id="52" w:name="_Toc97298077"/>
      <w:bookmarkStart w:id="53" w:name="_Toc97298095"/>
      <w:bookmarkStart w:id="54" w:name="_Toc97300357"/>
      <w:bookmarkStart w:id="55" w:name="_Toc233901691"/>
      <w:r w:rsidRPr="009164E3">
        <w:lastRenderedPageBreak/>
        <w:t>Prosjektinformasjon</w:t>
      </w:r>
      <w:bookmarkEnd w:id="0"/>
      <w:bookmarkEnd w:id="1"/>
      <w:bookmarkEnd w:id="2"/>
      <w:bookmarkEnd w:id="3"/>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p>
    <w:p w14:paraId="05856DCE" w14:textId="36008A0E" w:rsidR="00E4386E" w:rsidRPr="009164E3" w:rsidRDefault="002D1230" w:rsidP="000F5670">
      <w:pPr>
        <w:ind w:firstLine="357"/>
        <w:rPr>
          <w:b/>
          <w:bCs/>
          <w:sz w:val="26"/>
          <w:szCs w:val="26"/>
        </w:rPr>
      </w:pPr>
      <w:bookmarkStart w:id="56" w:name="_Ref90969457"/>
      <w:bookmarkStart w:id="57" w:name="_Ref90969470"/>
      <w:bookmarkStart w:id="58" w:name="_Ref90969624"/>
      <w:bookmarkStart w:id="59" w:name="_Ref90969636"/>
      <w:bookmarkStart w:id="60" w:name="_Ref90970392"/>
      <w:bookmarkStart w:id="61" w:name="_Ref90970395"/>
      <w:bookmarkStart w:id="62" w:name="_Ref90982870"/>
      <w:bookmarkStart w:id="63" w:name="_Ref90982880"/>
      <w:bookmarkStart w:id="64" w:name="_Ref90982886"/>
      <w:bookmarkStart w:id="65" w:name="_Ref90982914"/>
      <w:bookmarkStart w:id="66" w:name="_Ref90982918"/>
      <w:r w:rsidRPr="009164E3">
        <w:rPr>
          <w:b/>
          <w:bCs/>
          <w:sz w:val="26"/>
          <w:szCs w:val="26"/>
        </w:rPr>
        <w:t>I</w:t>
      </w:r>
      <w:r w:rsidR="00F763C4" w:rsidRPr="009164E3">
        <w:rPr>
          <w:b/>
          <w:bCs/>
          <w:sz w:val="26"/>
          <w:szCs w:val="26"/>
        </w:rPr>
        <w:t>nnholdsliste</w:t>
      </w:r>
      <w:bookmarkEnd w:id="56"/>
      <w:bookmarkEnd w:id="57"/>
      <w:bookmarkEnd w:id="58"/>
      <w:bookmarkEnd w:id="59"/>
      <w:bookmarkEnd w:id="60"/>
      <w:bookmarkEnd w:id="61"/>
      <w:bookmarkEnd w:id="62"/>
      <w:bookmarkEnd w:id="63"/>
      <w:bookmarkEnd w:id="64"/>
      <w:bookmarkEnd w:id="65"/>
      <w:bookmarkEnd w:id="66"/>
    </w:p>
    <w:p w14:paraId="4DBD0CC2" w14:textId="35839346" w:rsidR="002F1BA5" w:rsidRPr="009164E3" w:rsidRDefault="002F1BA5" w:rsidP="001B6709">
      <w:pPr>
        <w:tabs>
          <w:tab w:val="left" w:pos="357"/>
        </w:tabs>
        <w:ind w:firstLine="357"/>
        <w:rPr>
          <w:b/>
          <w:bCs/>
          <w:sz w:val="26"/>
          <w:szCs w:val="26"/>
        </w:rPr>
      </w:pPr>
    </w:p>
    <w:p w14:paraId="12A54D18" w14:textId="77777777" w:rsidR="009164E3" w:rsidRDefault="00520D6E">
      <w:pPr>
        <w:pStyle w:val="INNH1"/>
        <w:rPr>
          <w:rFonts w:asciiTheme="minorHAnsi" w:eastAsiaTheme="minorEastAsia" w:hAnsiTheme="minorHAnsi" w:cstheme="minorBidi"/>
          <w:b w:val="0"/>
          <w:noProof/>
          <w:kern w:val="2"/>
          <w:sz w:val="24"/>
          <w:lang w:eastAsia="nb-NO"/>
          <w14:ligatures w14:val="standardContextual"/>
        </w:rPr>
      </w:pPr>
      <w:r w:rsidRPr="009164E3">
        <w:rPr>
          <w:b w:val="0"/>
        </w:rPr>
        <w:fldChar w:fldCharType="begin"/>
      </w:r>
      <w:r w:rsidRPr="009164E3">
        <w:rPr>
          <w:b w:val="0"/>
        </w:rPr>
        <w:instrText xml:space="preserve"> TOC \o "1-2" \n \p \u \h *MERGEFORMAT </w:instrText>
      </w:r>
      <w:r w:rsidRPr="009164E3">
        <w:rPr>
          <w:b w:val="0"/>
        </w:rPr>
        <w:fldChar w:fldCharType="separate"/>
      </w:r>
      <w:hyperlink w:anchor="_Toc233901691" w:history="1">
        <w:r w:rsidR="009164E3" w:rsidRPr="00693844">
          <w:rPr>
            <w:rStyle w:val="Hyperkobling"/>
            <w:rFonts w:ascii="Times New Roman" w:hAnsi="Times New Roman"/>
            <w:bCs/>
            <w:noProof/>
            <w14:scene3d>
              <w14:camera w14:prst="orthographicFront"/>
              <w14:lightRig w14:rig="threePt" w14:dir="t">
                <w14:rot w14:lat="0" w14:lon="0" w14:rev="0"/>
              </w14:lightRig>
            </w14:scene3d>
          </w:rPr>
          <w:t>A</w:t>
        </w:r>
        <w:r w:rsidR="009164E3" w:rsidRPr="00693844">
          <w:rPr>
            <w:rStyle w:val="Hyperkobling"/>
            <w:noProof/>
          </w:rPr>
          <w:t xml:space="preserve"> Prosjektinformasjon</w:t>
        </w:r>
      </w:hyperlink>
    </w:p>
    <w:p w14:paraId="6A8B3D8D" w14:textId="77777777" w:rsidR="009164E3" w:rsidRDefault="009164E3">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901692" w:history="1">
        <w:r w:rsidRPr="00693844">
          <w:rPr>
            <w:rStyle w:val="Hyperkobling"/>
            <w:rFonts w:ascii="Times New Roman" w:hAnsi="Times New Roman"/>
            <w:noProof/>
          </w:rPr>
          <w:t>A1</w:t>
        </w:r>
        <w:r w:rsidRPr="00693844">
          <w:rPr>
            <w:rStyle w:val="Hyperkobling"/>
            <w:noProof/>
          </w:rPr>
          <w:t xml:space="preserve"> Dokumentliste</w:t>
        </w:r>
      </w:hyperlink>
    </w:p>
    <w:p w14:paraId="7AC52E06" w14:textId="77777777" w:rsidR="009164E3" w:rsidRDefault="009164E3">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901693" w:history="1">
        <w:r w:rsidRPr="00693844">
          <w:rPr>
            <w:rStyle w:val="Hyperkobling"/>
            <w:rFonts w:ascii="Times New Roman" w:hAnsi="Times New Roman"/>
            <w:noProof/>
          </w:rPr>
          <w:t>A2</w:t>
        </w:r>
        <w:r w:rsidRPr="00693844">
          <w:rPr>
            <w:rStyle w:val="Hyperkobling"/>
            <w:noProof/>
          </w:rPr>
          <w:t xml:space="preserve"> Innbydelse til konkurranse med forhandling</w:t>
        </w:r>
      </w:hyperlink>
    </w:p>
    <w:p w14:paraId="79839A48" w14:textId="77777777" w:rsidR="009164E3" w:rsidRDefault="009164E3">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901694" w:history="1">
        <w:r w:rsidRPr="00693844">
          <w:rPr>
            <w:rStyle w:val="Hyperkobling"/>
            <w:rFonts w:ascii="Times New Roman" w:hAnsi="Times New Roman"/>
            <w:noProof/>
          </w:rPr>
          <w:t>A3</w:t>
        </w:r>
        <w:r w:rsidRPr="00693844">
          <w:rPr>
            <w:rStyle w:val="Hyperkobling"/>
            <w:noProof/>
          </w:rPr>
          <w:t xml:space="preserve"> Orientering om prosjektet</w:t>
        </w:r>
      </w:hyperlink>
    </w:p>
    <w:p w14:paraId="48C2B0F8" w14:textId="77777777" w:rsidR="009164E3" w:rsidRDefault="009164E3">
      <w:pPr>
        <w:pStyle w:val="INNH1"/>
        <w:rPr>
          <w:rFonts w:asciiTheme="minorHAnsi" w:eastAsiaTheme="minorEastAsia" w:hAnsiTheme="minorHAnsi" w:cstheme="minorBidi"/>
          <w:b w:val="0"/>
          <w:noProof/>
          <w:kern w:val="2"/>
          <w:sz w:val="24"/>
          <w:lang w:eastAsia="nb-NO"/>
          <w14:ligatures w14:val="standardContextual"/>
        </w:rPr>
      </w:pPr>
      <w:hyperlink w:anchor="_Toc233901695" w:history="1">
        <w:r w:rsidRPr="00693844">
          <w:rPr>
            <w:rStyle w:val="Hyperkobling"/>
            <w:rFonts w:ascii="Times New Roman" w:hAnsi="Times New Roman"/>
            <w:bCs/>
            <w:noProof/>
            <w14:scene3d>
              <w14:camera w14:prst="orthographicFront"/>
              <w14:lightRig w14:rig="threePt" w14:dir="t">
                <w14:rot w14:lat="0" w14:lon="0" w14:rev="0"/>
              </w14:lightRig>
            </w14:scene3d>
          </w:rPr>
          <w:t>B</w:t>
        </w:r>
        <w:r w:rsidRPr="00693844">
          <w:rPr>
            <w:rStyle w:val="Hyperkobling"/>
            <w:noProof/>
          </w:rPr>
          <w:t xml:space="preserve"> Konkurranseregler</w:t>
        </w:r>
      </w:hyperlink>
    </w:p>
    <w:p w14:paraId="700BFAD3" w14:textId="77777777" w:rsidR="009164E3" w:rsidRDefault="009164E3">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901696" w:history="1">
        <w:r w:rsidRPr="00693844">
          <w:rPr>
            <w:rStyle w:val="Hyperkobling"/>
            <w:rFonts w:ascii="Times New Roman" w:hAnsi="Times New Roman"/>
            <w:noProof/>
          </w:rPr>
          <w:t>B1</w:t>
        </w:r>
        <w:r w:rsidRPr="00693844">
          <w:rPr>
            <w:rStyle w:val="Hyperkobling"/>
            <w:noProof/>
          </w:rPr>
          <w:t xml:space="preserve"> Konkurranseregler</w:t>
        </w:r>
      </w:hyperlink>
    </w:p>
    <w:p w14:paraId="16A25D9A" w14:textId="77777777" w:rsidR="009164E3" w:rsidRDefault="009164E3">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901697" w:history="1">
        <w:r w:rsidRPr="00693844">
          <w:rPr>
            <w:rStyle w:val="Hyperkobling"/>
            <w:rFonts w:ascii="Times New Roman" w:hAnsi="Times New Roman"/>
            <w:noProof/>
          </w:rPr>
          <w:t>B2</w:t>
        </w:r>
        <w:r w:rsidRPr="00693844">
          <w:rPr>
            <w:rStyle w:val="Hyperkobling"/>
            <w:noProof/>
          </w:rPr>
          <w:t xml:space="preserve"> Krav til entreprenørens kvalifikasjoner – anbudskonkurranse</w:t>
        </w:r>
      </w:hyperlink>
    </w:p>
    <w:p w14:paraId="6DED949D" w14:textId="77777777" w:rsidR="009164E3" w:rsidRDefault="009164E3">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901698" w:history="1">
        <w:r w:rsidRPr="00693844">
          <w:rPr>
            <w:rStyle w:val="Hyperkobling"/>
            <w:rFonts w:ascii="Times New Roman" w:hAnsi="Times New Roman"/>
            <w:noProof/>
          </w:rPr>
          <w:t>B3</w:t>
        </w:r>
        <w:r w:rsidRPr="00693844">
          <w:rPr>
            <w:rStyle w:val="Hyperkobling"/>
            <w:noProof/>
          </w:rPr>
          <w:t xml:space="preserve"> Krav til tilbud og spesielle konkurranseregler</w:t>
        </w:r>
      </w:hyperlink>
    </w:p>
    <w:p w14:paraId="4E6B49AA" w14:textId="77777777" w:rsidR="009164E3" w:rsidRDefault="009164E3">
      <w:pPr>
        <w:pStyle w:val="INNH1"/>
        <w:rPr>
          <w:rFonts w:asciiTheme="minorHAnsi" w:eastAsiaTheme="minorEastAsia" w:hAnsiTheme="minorHAnsi" w:cstheme="minorBidi"/>
          <w:b w:val="0"/>
          <w:noProof/>
          <w:kern w:val="2"/>
          <w:sz w:val="24"/>
          <w:lang w:eastAsia="nb-NO"/>
          <w14:ligatures w14:val="standardContextual"/>
        </w:rPr>
      </w:pPr>
      <w:hyperlink w:anchor="_Toc233901699" w:history="1">
        <w:r w:rsidRPr="00693844">
          <w:rPr>
            <w:rStyle w:val="Hyperkobling"/>
            <w:rFonts w:ascii="Times New Roman" w:hAnsi="Times New Roman"/>
            <w:bCs/>
            <w:noProof/>
            <w14:scene3d>
              <w14:camera w14:prst="orthographicFront"/>
              <w14:lightRig w14:rig="threePt" w14:dir="t">
                <w14:rot w14:lat="0" w14:lon="0" w14:rev="0"/>
              </w14:lightRig>
            </w14:scene3d>
          </w:rPr>
          <w:t>C</w:t>
        </w:r>
        <w:r w:rsidRPr="00693844">
          <w:rPr>
            <w:rStyle w:val="Hyperkobling"/>
            <w:noProof/>
          </w:rPr>
          <w:t xml:space="preserve"> Kontraktsbestemmelser NS 8405:2008</w:t>
        </w:r>
      </w:hyperlink>
    </w:p>
    <w:p w14:paraId="04F5D7B4" w14:textId="77777777" w:rsidR="009164E3" w:rsidRDefault="009164E3">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901700" w:history="1">
        <w:r w:rsidRPr="00693844">
          <w:rPr>
            <w:rStyle w:val="Hyperkobling"/>
            <w:rFonts w:ascii="Times New Roman" w:hAnsi="Times New Roman"/>
            <w:noProof/>
          </w:rPr>
          <w:t>C1</w:t>
        </w:r>
        <w:r w:rsidRPr="00693844">
          <w:rPr>
            <w:rStyle w:val="Hyperkobling"/>
            <w:noProof/>
          </w:rPr>
          <w:t xml:space="preserve"> Alminnelige kontraktsbestemmelser</w:t>
        </w:r>
      </w:hyperlink>
    </w:p>
    <w:p w14:paraId="6660B8CE" w14:textId="77777777" w:rsidR="009164E3" w:rsidRDefault="009164E3">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901701" w:history="1">
        <w:r w:rsidRPr="00693844">
          <w:rPr>
            <w:rStyle w:val="Hyperkobling"/>
            <w:rFonts w:ascii="Times New Roman" w:hAnsi="Times New Roman"/>
            <w:noProof/>
          </w:rPr>
          <w:t>C2</w:t>
        </w:r>
        <w:r w:rsidRPr="00693844">
          <w:rPr>
            <w:rStyle w:val="Hyperkobling"/>
            <w:noProof/>
          </w:rPr>
          <w:t xml:space="preserve"> Spesielle kontraktsbestemmelser for bygging, Statens vegvesen</w:t>
        </w:r>
      </w:hyperlink>
    </w:p>
    <w:p w14:paraId="279E9B51" w14:textId="77777777" w:rsidR="009164E3" w:rsidRDefault="009164E3">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901702" w:history="1">
        <w:r w:rsidRPr="00693844">
          <w:rPr>
            <w:rStyle w:val="Hyperkobling"/>
            <w:rFonts w:ascii="Times New Roman" w:hAnsi="Times New Roman"/>
            <w:noProof/>
          </w:rPr>
          <w:t>C3</w:t>
        </w:r>
        <w:r w:rsidRPr="00693844">
          <w:rPr>
            <w:rStyle w:val="Hyperkobling"/>
            <w:noProof/>
          </w:rPr>
          <w:t xml:space="preserve"> Avtaledokument</w:t>
        </w:r>
      </w:hyperlink>
    </w:p>
    <w:p w14:paraId="0AB93C29" w14:textId="77777777" w:rsidR="009164E3" w:rsidRDefault="009164E3">
      <w:pPr>
        <w:pStyle w:val="INNH1"/>
        <w:rPr>
          <w:rFonts w:asciiTheme="minorHAnsi" w:eastAsiaTheme="minorEastAsia" w:hAnsiTheme="minorHAnsi" w:cstheme="minorBidi"/>
          <w:b w:val="0"/>
          <w:noProof/>
          <w:kern w:val="2"/>
          <w:sz w:val="24"/>
          <w:lang w:eastAsia="nb-NO"/>
          <w14:ligatures w14:val="standardContextual"/>
        </w:rPr>
      </w:pPr>
      <w:hyperlink w:anchor="_Toc233901703" w:history="1">
        <w:r w:rsidRPr="00693844">
          <w:rPr>
            <w:rStyle w:val="Hyperkobling"/>
            <w:rFonts w:ascii="Times New Roman" w:hAnsi="Times New Roman"/>
            <w:bCs/>
            <w:noProof/>
            <w14:scene3d>
              <w14:camera w14:prst="orthographicFront"/>
              <w14:lightRig w14:rig="threePt" w14:dir="t">
                <w14:rot w14:lat="0" w14:lon="0" w14:rev="0"/>
              </w14:lightRig>
            </w14:scene3d>
          </w:rPr>
          <w:t>D</w:t>
        </w:r>
        <w:r w:rsidRPr="00693844">
          <w:rPr>
            <w:rStyle w:val="Hyperkobling"/>
            <w:noProof/>
          </w:rPr>
          <w:t xml:space="preserve"> Beskrivende del</w:t>
        </w:r>
      </w:hyperlink>
    </w:p>
    <w:p w14:paraId="7F459A2D" w14:textId="77777777" w:rsidR="009164E3" w:rsidRDefault="009164E3">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901704" w:history="1">
        <w:r w:rsidRPr="00693844">
          <w:rPr>
            <w:rStyle w:val="Hyperkobling"/>
            <w:rFonts w:ascii="Times New Roman" w:hAnsi="Times New Roman"/>
            <w:noProof/>
          </w:rPr>
          <w:t>D1</w:t>
        </w:r>
        <w:r w:rsidRPr="00693844">
          <w:rPr>
            <w:rStyle w:val="Hyperkobling"/>
            <w:noProof/>
          </w:rPr>
          <w:t xml:space="preserve"> Beskrivelse</w:t>
        </w:r>
      </w:hyperlink>
    </w:p>
    <w:p w14:paraId="2C38B3C6" w14:textId="77777777" w:rsidR="009164E3" w:rsidRDefault="009164E3">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901705" w:history="1">
        <w:r w:rsidRPr="00693844">
          <w:rPr>
            <w:rStyle w:val="Hyperkobling"/>
            <w:rFonts w:ascii="Times New Roman" w:hAnsi="Times New Roman"/>
            <w:noProof/>
          </w:rPr>
          <w:t>D2</w:t>
        </w:r>
        <w:r w:rsidRPr="00693844">
          <w:rPr>
            <w:rStyle w:val="Hyperkobling"/>
            <w:noProof/>
          </w:rPr>
          <w:t xml:space="preserve"> Modeller, tegninger og supplerende dokumenter</w:t>
        </w:r>
      </w:hyperlink>
    </w:p>
    <w:p w14:paraId="16557D7C" w14:textId="77777777" w:rsidR="009164E3" w:rsidRDefault="009164E3">
      <w:pPr>
        <w:pStyle w:val="INNH1"/>
        <w:rPr>
          <w:rFonts w:asciiTheme="minorHAnsi" w:eastAsiaTheme="minorEastAsia" w:hAnsiTheme="minorHAnsi" w:cstheme="minorBidi"/>
          <w:b w:val="0"/>
          <w:noProof/>
          <w:kern w:val="2"/>
          <w:sz w:val="24"/>
          <w:lang w:eastAsia="nb-NO"/>
          <w14:ligatures w14:val="standardContextual"/>
        </w:rPr>
      </w:pPr>
      <w:hyperlink w:anchor="_Toc233901706" w:history="1">
        <w:r w:rsidRPr="00693844">
          <w:rPr>
            <w:rStyle w:val="Hyperkobling"/>
            <w:rFonts w:ascii="Times New Roman" w:hAnsi="Times New Roman"/>
            <w:bCs/>
            <w:noProof/>
            <w14:scene3d>
              <w14:camera w14:prst="orthographicFront"/>
              <w14:lightRig w14:rig="threePt" w14:dir="t">
                <w14:rot w14:lat="0" w14:lon="0" w14:rev="0"/>
              </w14:lightRig>
            </w14:scene3d>
          </w:rPr>
          <w:t>E</w:t>
        </w:r>
        <w:r w:rsidRPr="00693844">
          <w:rPr>
            <w:rStyle w:val="Hyperkobling"/>
            <w:noProof/>
          </w:rPr>
          <w:t xml:space="preserve"> Svardokumenter</w:t>
        </w:r>
      </w:hyperlink>
    </w:p>
    <w:p w14:paraId="68BBCD9E" w14:textId="77777777" w:rsidR="009164E3" w:rsidRDefault="009164E3">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901707" w:history="1">
        <w:r w:rsidRPr="00693844">
          <w:rPr>
            <w:rStyle w:val="Hyperkobling"/>
            <w:rFonts w:ascii="Times New Roman" w:hAnsi="Times New Roman"/>
            <w:noProof/>
          </w:rPr>
          <w:t>E1</w:t>
        </w:r>
        <w:r w:rsidRPr="00693844">
          <w:rPr>
            <w:rStyle w:val="Hyperkobling"/>
            <w:noProof/>
          </w:rPr>
          <w:t xml:space="preserve"> Svardokumenter for entreprenørens forespørsel om deltakelse</w:t>
        </w:r>
      </w:hyperlink>
    </w:p>
    <w:p w14:paraId="07CC22DC" w14:textId="77777777" w:rsidR="009164E3" w:rsidRDefault="009164E3">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901708" w:history="1">
        <w:r w:rsidRPr="00693844">
          <w:rPr>
            <w:rStyle w:val="Hyperkobling"/>
            <w:rFonts w:ascii="Times New Roman" w:hAnsi="Times New Roman"/>
            <w:noProof/>
          </w:rPr>
          <w:t>E2</w:t>
        </w:r>
        <w:r w:rsidRPr="00693844">
          <w:rPr>
            <w:rStyle w:val="Hyperkobling"/>
            <w:noProof/>
          </w:rPr>
          <w:t xml:space="preserve"> Svardokumenter for dokumentasjon av entreprenørens tilbud</w:t>
        </w:r>
      </w:hyperlink>
    </w:p>
    <w:p w14:paraId="6FAF21BB" w14:textId="3D61FA15" w:rsidR="001A36CA" w:rsidRPr="009164E3" w:rsidRDefault="00520D6E" w:rsidP="00372C5C">
      <w:pPr>
        <w:tabs>
          <w:tab w:val="left" w:pos="357"/>
        </w:tabs>
      </w:pPr>
      <w:r w:rsidRPr="009164E3">
        <w:rPr>
          <w:b/>
        </w:rPr>
        <w:fldChar w:fldCharType="end"/>
      </w:r>
    </w:p>
    <w:p w14:paraId="6FC1CA1F" w14:textId="3DECA281" w:rsidR="00707D43" w:rsidRPr="009164E3" w:rsidRDefault="00707D43" w:rsidP="00887D45">
      <w:pPr>
        <w:rPr>
          <w:u w:val="single"/>
        </w:rPr>
        <w:sectPr w:rsidR="00707D43" w:rsidRPr="009164E3" w:rsidSect="00C90E7E">
          <w:footerReference w:type="default" r:id="rId13"/>
          <w:headerReference w:type="first" r:id="rId14"/>
          <w:pgSz w:w="11906" w:h="16838" w:code="9"/>
          <w:pgMar w:top="1400" w:right="1418" w:bottom="1077" w:left="1701" w:header="709" w:footer="709" w:gutter="0"/>
          <w:pgNumType w:start="1" w:chapStyle="2"/>
          <w:cols w:space="708"/>
          <w:docGrid w:linePitch="360"/>
        </w:sectPr>
      </w:pPr>
    </w:p>
    <w:p w14:paraId="53BB9663" w14:textId="31DF7CC0" w:rsidR="00B336AF" w:rsidRPr="009164E3" w:rsidRDefault="00E00D7C" w:rsidP="00E00D7C">
      <w:pPr>
        <w:tabs>
          <w:tab w:val="left" w:pos="357"/>
        </w:tabs>
        <w:rPr>
          <w:b/>
          <w:bCs/>
          <w:sz w:val="28"/>
          <w:szCs w:val="28"/>
        </w:rPr>
      </w:pPr>
      <w:r w:rsidRPr="009164E3">
        <w:rPr>
          <w:b/>
          <w:bCs/>
          <w:sz w:val="28"/>
          <w:szCs w:val="28"/>
        </w:rPr>
        <w:lastRenderedPageBreak/>
        <w:t>A</w:t>
      </w:r>
      <w:r w:rsidRPr="009164E3">
        <w:rPr>
          <w:b/>
          <w:bCs/>
          <w:sz w:val="28"/>
          <w:szCs w:val="28"/>
        </w:rPr>
        <w:tab/>
      </w:r>
      <w:r w:rsidR="00B336AF" w:rsidRPr="009164E3">
        <w:rPr>
          <w:b/>
          <w:bCs/>
          <w:sz w:val="28"/>
          <w:szCs w:val="28"/>
        </w:rPr>
        <w:t>Prosjektinformasjon</w:t>
      </w:r>
    </w:p>
    <w:p w14:paraId="5E8535AB" w14:textId="658F9810" w:rsidR="00B336AF" w:rsidRPr="009164E3" w:rsidRDefault="00B336AF" w:rsidP="003D2127">
      <w:pPr>
        <w:pStyle w:val="Overskrift2"/>
      </w:pPr>
      <w:bookmarkStart w:id="79" w:name="_Ref90970449"/>
      <w:bookmarkStart w:id="80" w:name="_Ref90970453"/>
      <w:bookmarkStart w:id="81" w:name="_Ref90970714"/>
      <w:bookmarkStart w:id="82" w:name="_Ref90970726"/>
      <w:bookmarkStart w:id="83" w:name="_Ref90970935"/>
      <w:bookmarkStart w:id="84" w:name="_Ref90970940"/>
      <w:bookmarkStart w:id="85" w:name="_Ref90971089"/>
      <w:bookmarkStart w:id="86" w:name="_Ref90971096"/>
      <w:bookmarkStart w:id="87" w:name="_Ref90986320"/>
      <w:bookmarkStart w:id="88" w:name="_Ref90986323"/>
      <w:bookmarkStart w:id="89" w:name="_Ref90986623"/>
      <w:bookmarkStart w:id="90" w:name="_Ref90986626"/>
      <w:bookmarkStart w:id="91" w:name="_Toc92971866"/>
      <w:bookmarkStart w:id="92" w:name="_Toc93493639"/>
      <w:bookmarkStart w:id="93" w:name="_Toc93493916"/>
      <w:bookmarkStart w:id="94" w:name="_Toc93495365"/>
      <w:bookmarkStart w:id="95" w:name="_Toc93495743"/>
      <w:bookmarkStart w:id="96" w:name="_Toc93496363"/>
      <w:bookmarkStart w:id="97" w:name="_Toc93560375"/>
      <w:bookmarkStart w:id="98" w:name="_Toc93907932"/>
      <w:bookmarkStart w:id="99" w:name="_Toc93907951"/>
      <w:bookmarkStart w:id="100" w:name="_Toc93907970"/>
      <w:bookmarkStart w:id="101" w:name="_Toc93907989"/>
      <w:bookmarkStart w:id="102" w:name="_Toc94272011"/>
      <w:bookmarkStart w:id="103" w:name="_Toc94792275"/>
      <w:bookmarkStart w:id="104" w:name="_Toc94792294"/>
      <w:bookmarkStart w:id="105" w:name="_Toc94792313"/>
      <w:bookmarkStart w:id="106" w:name="_Toc94792332"/>
      <w:bookmarkStart w:id="107" w:name="_Toc95824005"/>
      <w:bookmarkStart w:id="108" w:name="_Toc95824024"/>
      <w:bookmarkStart w:id="109" w:name="_Toc95824043"/>
      <w:bookmarkStart w:id="110" w:name="_Toc95824062"/>
      <w:bookmarkStart w:id="111" w:name="_Toc96504090"/>
      <w:bookmarkStart w:id="112" w:name="_Toc96504108"/>
      <w:bookmarkStart w:id="113" w:name="_Toc96504126"/>
      <w:bookmarkStart w:id="114" w:name="_Toc96504144"/>
      <w:bookmarkStart w:id="115" w:name="_Toc97120819"/>
      <w:bookmarkStart w:id="116" w:name="_Toc97120837"/>
      <w:bookmarkStart w:id="117" w:name="_Toc97120855"/>
      <w:bookmarkStart w:id="118" w:name="_Toc97120873"/>
      <w:bookmarkStart w:id="119" w:name="_Toc97126785"/>
      <w:bookmarkStart w:id="120" w:name="_Toc97126803"/>
      <w:bookmarkStart w:id="121" w:name="_Toc97126821"/>
      <w:bookmarkStart w:id="122" w:name="_Toc97126839"/>
      <w:bookmarkStart w:id="123" w:name="_Toc97127276"/>
      <w:bookmarkStart w:id="124" w:name="_Toc97298024"/>
      <w:bookmarkStart w:id="125" w:name="_Toc97298042"/>
      <w:bookmarkStart w:id="126" w:name="_Toc97298060"/>
      <w:bookmarkStart w:id="127" w:name="_Toc97298078"/>
      <w:bookmarkStart w:id="128" w:name="_Toc97298096"/>
      <w:bookmarkStart w:id="129" w:name="_Toc97300358"/>
      <w:bookmarkStart w:id="130" w:name="_Toc233901692"/>
      <w:r w:rsidRPr="009164E3">
        <w:t>Dokumentliste</w:t>
      </w:r>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bookmarkEnd w:id="128"/>
      <w:bookmarkEnd w:id="129"/>
      <w:bookmarkEnd w:id="130"/>
    </w:p>
    <w:p w14:paraId="7B5EE234" w14:textId="0218D4B0" w:rsidR="00BC3FD2" w:rsidRPr="009164E3" w:rsidRDefault="00BC3FD2" w:rsidP="00BC3FD2"/>
    <w:p w14:paraId="6B2E8EAA" w14:textId="7F097CBE" w:rsidR="00BC3FD2" w:rsidRPr="009164E3" w:rsidRDefault="00BC3FD2" w:rsidP="00BC3FD2">
      <w:r w:rsidRPr="009164E3">
        <w:t xml:space="preserve">Noen av de generelle kontraktsdokumentene </w:t>
      </w:r>
      <w:r w:rsidR="008809D7" w:rsidRPr="009164E3">
        <w:t xml:space="preserve">finnes på følgende link </w:t>
      </w:r>
      <w:hyperlink r:id="rId15" w:history="1">
        <w:r w:rsidR="004E13D1" w:rsidRPr="009164E3">
          <w:rPr>
            <w:rStyle w:val="Hyperkobling"/>
          </w:rPr>
          <w:t>https://www.vegvesen.no/fag/veg-og-gate/prosjektering-og-bygging/generelle-kontraktsdokumenter/</w:t>
        </w:r>
      </w:hyperlink>
      <w:r w:rsidRPr="009164E3">
        <w:t>.</w:t>
      </w:r>
    </w:p>
    <w:p w14:paraId="60ED2DD0" w14:textId="620FAB5A" w:rsidR="008809D7" w:rsidRPr="009164E3" w:rsidRDefault="008809D7" w:rsidP="00BC3FD2">
      <w:r w:rsidRPr="009164E3">
        <w:t xml:space="preserve">Statens vegvesens håndbøker finnes på følgende link </w:t>
      </w:r>
      <w:hyperlink r:id="rId16" w:history="1">
        <w:r w:rsidR="002915A9" w:rsidRPr="009164E3">
          <w:rPr>
            <w:rStyle w:val="Hyperkobling"/>
          </w:rPr>
          <w:t>https://www.vegvesen.no/fag/publikasjoner/handboker/handboker-fullstendig-liste/</w:t>
        </w:r>
      </w:hyperlink>
      <w:r w:rsidRPr="009164E3">
        <w:t>.</w:t>
      </w:r>
    </w:p>
    <w:p w14:paraId="7423EFAA" w14:textId="77777777" w:rsidR="00BC3FD2" w:rsidRPr="009164E3" w:rsidRDefault="00BC3FD2" w:rsidP="00BC3FD2"/>
    <w:p w14:paraId="21AE39C8" w14:textId="77777777" w:rsidR="00BC3FD2" w:rsidRPr="009164E3" w:rsidRDefault="00BC3FD2" w:rsidP="00BC3FD2">
      <w:r w:rsidRPr="009164E3">
        <w:t>Følgende dokumenter utgjør til sammen konkurransegrunnlaget:</w:t>
      </w:r>
    </w:p>
    <w:p w14:paraId="0DA417B7" w14:textId="77777777" w:rsidR="00BC3FD2" w:rsidRPr="009164E3" w:rsidRDefault="00BC3FD2" w:rsidP="00BC3FD2"/>
    <w:tbl>
      <w:tblPr>
        <w:tblStyle w:val="Tabellrutenett"/>
        <w:tblW w:w="0" w:type="auto"/>
        <w:tblLook w:val="04A0" w:firstRow="1" w:lastRow="0" w:firstColumn="1" w:lastColumn="0" w:noHBand="0" w:noVBand="1"/>
      </w:tblPr>
      <w:tblGrid>
        <w:gridCol w:w="562"/>
        <w:gridCol w:w="5529"/>
        <w:gridCol w:w="2686"/>
      </w:tblGrid>
      <w:tr w:rsidR="00BC3FD2" w:rsidRPr="009164E3" w14:paraId="1B5594E6" w14:textId="77777777" w:rsidTr="002C7A4B">
        <w:tc>
          <w:tcPr>
            <w:tcW w:w="6091" w:type="dxa"/>
            <w:gridSpan w:val="2"/>
          </w:tcPr>
          <w:p w14:paraId="0262D6A9" w14:textId="7C5D68F8" w:rsidR="00BC3FD2" w:rsidRPr="009164E3" w:rsidRDefault="00BC3FD2" w:rsidP="00B336AF">
            <w:pPr>
              <w:rPr>
                <w:b/>
                <w:bCs/>
                <w:szCs w:val="20"/>
              </w:rPr>
            </w:pPr>
            <w:r w:rsidRPr="009164E3">
              <w:rPr>
                <w:b/>
                <w:bCs/>
                <w:szCs w:val="20"/>
              </w:rPr>
              <w:t>DOKUMENT</w:t>
            </w:r>
          </w:p>
        </w:tc>
        <w:tc>
          <w:tcPr>
            <w:tcW w:w="2686" w:type="dxa"/>
          </w:tcPr>
          <w:p w14:paraId="24D1AFE4" w14:textId="150214D1" w:rsidR="00BC3FD2" w:rsidRPr="009164E3" w:rsidRDefault="00BC3FD2" w:rsidP="00B336AF">
            <w:pPr>
              <w:rPr>
                <w:b/>
                <w:bCs/>
                <w:szCs w:val="20"/>
              </w:rPr>
            </w:pPr>
            <w:r w:rsidRPr="009164E3">
              <w:rPr>
                <w:b/>
                <w:bCs/>
                <w:szCs w:val="20"/>
              </w:rPr>
              <w:t>DATO</w:t>
            </w:r>
          </w:p>
        </w:tc>
      </w:tr>
      <w:tr w:rsidR="00BC3FD2" w:rsidRPr="009164E3" w14:paraId="335FFBE7" w14:textId="77777777" w:rsidTr="00254EE6">
        <w:tc>
          <w:tcPr>
            <w:tcW w:w="562" w:type="dxa"/>
            <w:tcBorders>
              <w:right w:val="nil"/>
            </w:tcBorders>
          </w:tcPr>
          <w:p w14:paraId="3D3E0895" w14:textId="43EC9187" w:rsidR="00BC3FD2" w:rsidRPr="009164E3" w:rsidRDefault="00BC3FD2" w:rsidP="00B336AF">
            <w:pPr>
              <w:rPr>
                <w:szCs w:val="20"/>
              </w:rPr>
            </w:pPr>
            <w:r w:rsidRPr="009164E3">
              <w:rPr>
                <w:szCs w:val="20"/>
              </w:rPr>
              <w:t>1</w:t>
            </w:r>
          </w:p>
        </w:tc>
        <w:tc>
          <w:tcPr>
            <w:tcW w:w="5529" w:type="dxa"/>
            <w:tcBorders>
              <w:left w:val="nil"/>
            </w:tcBorders>
          </w:tcPr>
          <w:p w14:paraId="3E0B8906" w14:textId="77777777" w:rsidR="00CE4D6B" w:rsidRPr="009164E3" w:rsidRDefault="00CE4D6B" w:rsidP="00CE4D6B">
            <w:pPr>
              <w:rPr>
                <w:szCs w:val="20"/>
              </w:rPr>
            </w:pPr>
            <w:r w:rsidRPr="009164E3">
              <w:rPr>
                <w:szCs w:val="20"/>
              </w:rPr>
              <w:t>Konkurransegrunnlag – Kap A-E</w:t>
            </w:r>
          </w:p>
          <w:p w14:paraId="0FDC0B7B" w14:textId="5B947B80" w:rsidR="00BC3FD2" w:rsidRPr="009164E3" w:rsidRDefault="00CE4D6B" w:rsidP="00CE4D6B">
            <w:pPr>
              <w:rPr>
                <w:szCs w:val="20"/>
              </w:rPr>
            </w:pPr>
            <w:r w:rsidRPr="009164E3">
              <w:rPr>
                <w:szCs w:val="20"/>
              </w:rPr>
              <w:t>ESPD-skjema</w:t>
            </w:r>
          </w:p>
        </w:tc>
        <w:tc>
          <w:tcPr>
            <w:tcW w:w="2686" w:type="dxa"/>
          </w:tcPr>
          <w:p w14:paraId="07B12EE0" w14:textId="0EB8703E" w:rsidR="00BC3FD2" w:rsidRPr="009164E3" w:rsidRDefault="00930D26" w:rsidP="00B336AF">
            <w:pPr>
              <w:rPr>
                <w:szCs w:val="20"/>
              </w:rPr>
            </w:pPr>
            <w:r w:rsidRPr="009164E3">
              <w:rPr>
                <w:szCs w:val="20"/>
                <w:highlight w:val="lightGray"/>
              </w:rPr>
              <w:t>dd-mm-åååå</w:t>
            </w:r>
          </w:p>
        </w:tc>
      </w:tr>
      <w:tr w:rsidR="00BC3FD2" w:rsidRPr="009164E3" w14:paraId="44A997FD" w14:textId="77777777" w:rsidTr="00254EE6">
        <w:tc>
          <w:tcPr>
            <w:tcW w:w="562" w:type="dxa"/>
            <w:tcBorders>
              <w:right w:val="nil"/>
            </w:tcBorders>
          </w:tcPr>
          <w:p w14:paraId="044F8D10" w14:textId="6597B48B" w:rsidR="00BC3FD2" w:rsidRPr="009164E3" w:rsidRDefault="00BC3FD2" w:rsidP="00B336AF">
            <w:pPr>
              <w:rPr>
                <w:szCs w:val="20"/>
              </w:rPr>
            </w:pPr>
            <w:r w:rsidRPr="009164E3">
              <w:rPr>
                <w:szCs w:val="20"/>
              </w:rPr>
              <w:t>2</w:t>
            </w:r>
          </w:p>
        </w:tc>
        <w:tc>
          <w:tcPr>
            <w:tcW w:w="5529" w:type="dxa"/>
            <w:tcBorders>
              <w:left w:val="nil"/>
            </w:tcBorders>
          </w:tcPr>
          <w:p w14:paraId="7AE33E81" w14:textId="3C0F3FBE" w:rsidR="00BC3FD2" w:rsidRPr="009164E3" w:rsidRDefault="00CE4D6B" w:rsidP="00B336AF">
            <w:pPr>
              <w:rPr>
                <w:szCs w:val="20"/>
              </w:rPr>
            </w:pPr>
            <w:r w:rsidRPr="009164E3">
              <w:rPr>
                <w:szCs w:val="20"/>
              </w:rPr>
              <w:t>Datafiler med mengder fra kap D1</w:t>
            </w:r>
          </w:p>
        </w:tc>
        <w:tc>
          <w:tcPr>
            <w:tcW w:w="2686" w:type="dxa"/>
          </w:tcPr>
          <w:p w14:paraId="7AE1D4B2" w14:textId="46F3A6C0" w:rsidR="00BC3FD2" w:rsidRPr="009164E3" w:rsidRDefault="00930D26" w:rsidP="00B336AF">
            <w:pPr>
              <w:rPr>
                <w:szCs w:val="20"/>
              </w:rPr>
            </w:pPr>
            <w:r w:rsidRPr="009164E3">
              <w:rPr>
                <w:szCs w:val="20"/>
                <w:highlight w:val="lightGray"/>
              </w:rPr>
              <w:t>dd-mm-åååå</w:t>
            </w:r>
          </w:p>
        </w:tc>
      </w:tr>
      <w:tr w:rsidR="00BC3FD2" w:rsidRPr="009164E3" w14:paraId="3A7C07A3" w14:textId="77777777" w:rsidTr="00254EE6">
        <w:tc>
          <w:tcPr>
            <w:tcW w:w="562" w:type="dxa"/>
            <w:tcBorders>
              <w:right w:val="nil"/>
            </w:tcBorders>
          </w:tcPr>
          <w:p w14:paraId="3938B155" w14:textId="07F623CC" w:rsidR="00BC3FD2" w:rsidRPr="009164E3" w:rsidRDefault="00BC3FD2" w:rsidP="00B336AF">
            <w:pPr>
              <w:rPr>
                <w:szCs w:val="20"/>
              </w:rPr>
            </w:pPr>
            <w:r w:rsidRPr="009164E3">
              <w:rPr>
                <w:szCs w:val="20"/>
              </w:rPr>
              <w:t>3</w:t>
            </w:r>
          </w:p>
        </w:tc>
        <w:tc>
          <w:tcPr>
            <w:tcW w:w="5529" w:type="dxa"/>
            <w:tcBorders>
              <w:left w:val="nil"/>
            </w:tcBorders>
          </w:tcPr>
          <w:p w14:paraId="4EF7DD59" w14:textId="22AE76D3" w:rsidR="00BC3FD2" w:rsidRPr="009164E3" w:rsidRDefault="00CE4D6B" w:rsidP="00CE4D6B">
            <w:pPr>
              <w:rPr>
                <w:szCs w:val="20"/>
              </w:rPr>
            </w:pPr>
            <w:r w:rsidRPr="009164E3">
              <w:rPr>
                <w:szCs w:val="20"/>
              </w:rPr>
              <w:t>R761 – Prosesskode</w:t>
            </w:r>
            <w:r w:rsidR="000F1CBB" w:rsidRPr="009164E3">
              <w:rPr>
                <w:szCs w:val="20"/>
              </w:rPr>
              <w:t>n</w:t>
            </w:r>
            <w:r w:rsidRPr="009164E3">
              <w:rPr>
                <w:szCs w:val="20"/>
              </w:rPr>
              <w:t xml:space="preserve"> </w:t>
            </w:r>
          </w:p>
        </w:tc>
        <w:tc>
          <w:tcPr>
            <w:tcW w:w="2686" w:type="dxa"/>
          </w:tcPr>
          <w:p w14:paraId="15F38683" w14:textId="2463A40C" w:rsidR="00BC3FD2" w:rsidRPr="009164E3" w:rsidRDefault="000F1CBB" w:rsidP="00B336AF">
            <w:pPr>
              <w:rPr>
                <w:szCs w:val="20"/>
                <w:highlight w:val="lightGray"/>
              </w:rPr>
            </w:pPr>
            <w:r w:rsidRPr="009164E3">
              <w:rPr>
                <w:szCs w:val="20"/>
                <w:highlight w:val="lightGray"/>
              </w:rPr>
              <w:t>2025</w:t>
            </w:r>
          </w:p>
        </w:tc>
      </w:tr>
      <w:tr w:rsidR="00BC3FD2" w:rsidRPr="009164E3" w14:paraId="5BC1F816" w14:textId="77777777" w:rsidTr="00254EE6">
        <w:tc>
          <w:tcPr>
            <w:tcW w:w="562" w:type="dxa"/>
            <w:tcBorders>
              <w:right w:val="nil"/>
            </w:tcBorders>
          </w:tcPr>
          <w:p w14:paraId="433DCCF5" w14:textId="08C800C9" w:rsidR="00BC3FD2" w:rsidRPr="009164E3" w:rsidRDefault="00BC3FD2" w:rsidP="00B336AF">
            <w:pPr>
              <w:rPr>
                <w:szCs w:val="20"/>
              </w:rPr>
            </w:pPr>
            <w:r w:rsidRPr="009164E3">
              <w:rPr>
                <w:szCs w:val="20"/>
              </w:rPr>
              <w:t>4</w:t>
            </w:r>
          </w:p>
        </w:tc>
        <w:tc>
          <w:tcPr>
            <w:tcW w:w="5529" w:type="dxa"/>
            <w:tcBorders>
              <w:left w:val="nil"/>
            </w:tcBorders>
          </w:tcPr>
          <w:p w14:paraId="34ECBD8E" w14:textId="47906382" w:rsidR="00BC3FD2" w:rsidRPr="009164E3" w:rsidRDefault="002F4D61" w:rsidP="00B336AF">
            <w:pPr>
              <w:rPr>
                <w:szCs w:val="20"/>
              </w:rPr>
            </w:pPr>
            <w:r w:rsidRPr="009164E3">
              <w:rPr>
                <w:szCs w:val="20"/>
              </w:rPr>
              <w:t xml:space="preserve">N200 </w:t>
            </w:r>
            <w:r w:rsidR="00CE4D6B" w:rsidRPr="009164E3">
              <w:rPr>
                <w:szCs w:val="20"/>
              </w:rPr>
              <w:t>Vegbygging</w:t>
            </w:r>
            <w:r w:rsidRPr="009164E3">
              <w:rPr>
                <w:szCs w:val="20"/>
              </w:rPr>
              <w:t xml:space="preserve"> (Digitale vegnormaler)</w:t>
            </w:r>
          </w:p>
        </w:tc>
        <w:tc>
          <w:tcPr>
            <w:tcW w:w="2686" w:type="dxa"/>
          </w:tcPr>
          <w:p w14:paraId="7930AF4C" w14:textId="4B1E687B" w:rsidR="00BC3FD2" w:rsidRPr="009164E3" w:rsidRDefault="00CE4D6B" w:rsidP="00B336AF">
            <w:pPr>
              <w:rPr>
                <w:szCs w:val="20"/>
                <w:highlight w:val="lightGray"/>
              </w:rPr>
            </w:pPr>
            <w:r w:rsidRPr="009164E3">
              <w:rPr>
                <w:szCs w:val="20"/>
                <w:highlight w:val="lightGray"/>
              </w:rPr>
              <w:t>20</w:t>
            </w:r>
            <w:r w:rsidR="002F4D61" w:rsidRPr="009164E3">
              <w:rPr>
                <w:szCs w:val="20"/>
                <w:highlight w:val="lightGray"/>
              </w:rPr>
              <w:t>2</w:t>
            </w:r>
            <w:r w:rsidR="00F27848" w:rsidRPr="009164E3">
              <w:rPr>
                <w:szCs w:val="20"/>
                <w:highlight w:val="lightGray"/>
              </w:rPr>
              <w:t>4</w:t>
            </w:r>
          </w:p>
        </w:tc>
      </w:tr>
      <w:tr w:rsidR="00BC3FD2" w:rsidRPr="009164E3" w14:paraId="46AACBC8" w14:textId="77777777" w:rsidTr="00254EE6">
        <w:tc>
          <w:tcPr>
            <w:tcW w:w="562" w:type="dxa"/>
            <w:tcBorders>
              <w:right w:val="nil"/>
            </w:tcBorders>
          </w:tcPr>
          <w:p w14:paraId="3B573909" w14:textId="7BD2D0EB" w:rsidR="00BC3FD2" w:rsidRPr="009164E3" w:rsidRDefault="00BC3FD2" w:rsidP="00B336AF">
            <w:pPr>
              <w:rPr>
                <w:szCs w:val="20"/>
              </w:rPr>
            </w:pPr>
            <w:r w:rsidRPr="009164E3">
              <w:rPr>
                <w:szCs w:val="20"/>
              </w:rPr>
              <w:t>5</w:t>
            </w:r>
          </w:p>
        </w:tc>
        <w:tc>
          <w:tcPr>
            <w:tcW w:w="5529" w:type="dxa"/>
            <w:tcBorders>
              <w:left w:val="nil"/>
            </w:tcBorders>
          </w:tcPr>
          <w:p w14:paraId="1C33EE55" w14:textId="06808C03" w:rsidR="00BC3FD2" w:rsidRPr="009164E3" w:rsidRDefault="002F4D61" w:rsidP="00B336AF">
            <w:pPr>
              <w:rPr>
                <w:szCs w:val="20"/>
              </w:rPr>
            </w:pPr>
            <w:r w:rsidRPr="009164E3">
              <w:rPr>
                <w:szCs w:val="20"/>
              </w:rPr>
              <w:t xml:space="preserve">N301 </w:t>
            </w:r>
            <w:r w:rsidR="00CE4D6B" w:rsidRPr="009164E3">
              <w:rPr>
                <w:szCs w:val="20"/>
              </w:rPr>
              <w:t>Arbeid på og ved veg</w:t>
            </w:r>
            <w:r w:rsidRPr="009164E3">
              <w:rPr>
                <w:szCs w:val="20"/>
              </w:rPr>
              <w:t xml:space="preserve"> (Digitale vegnormaler)</w:t>
            </w:r>
          </w:p>
        </w:tc>
        <w:tc>
          <w:tcPr>
            <w:tcW w:w="2686" w:type="dxa"/>
          </w:tcPr>
          <w:p w14:paraId="0F4AE11D" w14:textId="50B8F847" w:rsidR="00BC3FD2" w:rsidRPr="009164E3" w:rsidRDefault="002F4D61" w:rsidP="00B336AF">
            <w:pPr>
              <w:rPr>
                <w:szCs w:val="20"/>
                <w:highlight w:val="lightGray"/>
              </w:rPr>
            </w:pPr>
            <w:r w:rsidRPr="009164E3">
              <w:rPr>
                <w:szCs w:val="20"/>
                <w:highlight w:val="lightGray"/>
              </w:rPr>
              <w:t>202</w:t>
            </w:r>
            <w:r w:rsidR="00F27848" w:rsidRPr="009164E3">
              <w:rPr>
                <w:szCs w:val="20"/>
                <w:highlight w:val="lightGray"/>
              </w:rPr>
              <w:t>4</w:t>
            </w:r>
          </w:p>
        </w:tc>
      </w:tr>
      <w:tr w:rsidR="00BC3FD2" w:rsidRPr="009164E3" w14:paraId="67C1BFCC" w14:textId="77777777" w:rsidTr="00254EE6">
        <w:tc>
          <w:tcPr>
            <w:tcW w:w="562" w:type="dxa"/>
            <w:tcBorders>
              <w:right w:val="nil"/>
            </w:tcBorders>
          </w:tcPr>
          <w:p w14:paraId="2158A4FB" w14:textId="61A5C686" w:rsidR="00BC3FD2" w:rsidRPr="009164E3" w:rsidRDefault="00BC3FD2" w:rsidP="00B336AF">
            <w:pPr>
              <w:rPr>
                <w:szCs w:val="20"/>
              </w:rPr>
            </w:pPr>
            <w:r w:rsidRPr="009164E3">
              <w:rPr>
                <w:szCs w:val="20"/>
              </w:rPr>
              <w:t>6</w:t>
            </w:r>
          </w:p>
        </w:tc>
        <w:tc>
          <w:tcPr>
            <w:tcW w:w="5529" w:type="dxa"/>
            <w:tcBorders>
              <w:left w:val="nil"/>
            </w:tcBorders>
          </w:tcPr>
          <w:p w14:paraId="60BDE52F" w14:textId="4D4B20CD" w:rsidR="00BC3FD2" w:rsidRPr="009164E3" w:rsidRDefault="009B34F7" w:rsidP="00B336AF">
            <w:pPr>
              <w:rPr>
                <w:szCs w:val="20"/>
              </w:rPr>
            </w:pPr>
            <w:r w:rsidRPr="009164E3">
              <w:rPr>
                <w:szCs w:val="20"/>
              </w:rPr>
              <w:t>R110</w:t>
            </w:r>
            <w:r w:rsidR="002F4D61" w:rsidRPr="009164E3">
              <w:rPr>
                <w:szCs w:val="20"/>
              </w:rPr>
              <w:t xml:space="preserve"> </w:t>
            </w:r>
            <w:r w:rsidR="00CE4D6B" w:rsidRPr="009164E3">
              <w:rPr>
                <w:szCs w:val="20"/>
              </w:rPr>
              <w:t>Modellgrunnlag</w:t>
            </w:r>
          </w:p>
        </w:tc>
        <w:tc>
          <w:tcPr>
            <w:tcW w:w="2686" w:type="dxa"/>
          </w:tcPr>
          <w:p w14:paraId="700E1829" w14:textId="0EAD3493" w:rsidR="00BC3FD2" w:rsidRPr="009164E3" w:rsidRDefault="009B34F7" w:rsidP="00B336AF">
            <w:pPr>
              <w:rPr>
                <w:szCs w:val="20"/>
                <w:highlight w:val="lightGray"/>
              </w:rPr>
            </w:pPr>
            <w:r w:rsidRPr="009164E3">
              <w:rPr>
                <w:szCs w:val="20"/>
                <w:highlight w:val="lightGray"/>
              </w:rPr>
              <w:t>2024</w:t>
            </w:r>
          </w:p>
        </w:tc>
      </w:tr>
      <w:tr w:rsidR="00BC3FD2" w:rsidRPr="009164E3" w14:paraId="3D85EDE8" w14:textId="77777777" w:rsidTr="00254EE6">
        <w:tc>
          <w:tcPr>
            <w:tcW w:w="562" w:type="dxa"/>
            <w:tcBorders>
              <w:right w:val="nil"/>
            </w:tcBorders>
          </w:tcPr>
          <w:p w14:paraId="0EE7EC53" w14:textId="2FBDE5F6" w:rsidR="00BC3FD2" w:rsidRPr="009164E3" w:rsidRDefault="00BC3FD2" w:rsidP="00B336AF">
            <w:pPr>
              <w:rPr>
                <w:szCs w:val="20"/>
              </w:rPr>
            </w:pPr>
            <w:r w:rsidRPr="009164E3">
              <w:rPr>
                <w:szCs w:val="20"/>
              </w:rPr>
              <w:t>7</w:t>
            </w:r>
          </w:p>
        </w:tc>
        <w:tc>
          <w:tcPr>
            <w:tcW w:w="5529" w:type="dxa"/>
            <w:tcBorders>
              <w:left w:val="nil"/>
            </w:tcBorders>
          </w:tcPr>
          <w:p w14:paraId="7261DF40" w14:textId="16051708" w:rsidR="00BC3FD2" w:rsidRPr="009164E3" w:rsidRDefault="002F4D61" w:rsidP="00B336AF">
            <w:pPr>
              <w:rPr>
                <w:szCs w:val="20"/>
              </w:rPr>
            </w:pPr>
            <w:r w:rsidRPr="009164E3">
              <w:rPr>
                <w:szCs w:val="20"/>
              </w:rPr>
              <w:t xml:space="preserve">R700 </w:t>
            </w:r>
            <w:r w:rsidR="00CE4D6B" w:rsidRPr="009164E3">
              <w:rPr>
                <w:szCs w:val="20"/>
              </w:rPr>
              <w:t>Tegningsgrunnlag</w:t>
            </w:r>
          </w:p>
        </w:tc>
        <w:tc>
          <w:tcPr>
            <w:tcW w:w="2686" w:type="dxa"/>
          </w:tcPr>
          <w:p w14:paraId="2FBE95CF" w14:textId="2589ECD6" w:rsidR="00BC3FD2" w:rsidRPr="009164E3" w:rsidRDefault="00CE4D6B" w:rsidP="00B336AF">
            <w:pPr>
              <w:rPr>
                <w:szCs w:val="20"/>
                <w:highlight w:val="lightGray"/>
              </w:rPr>
            </w:pPr>
            <w:r w:rsidRPr="009164E3">
              <w:rPr>
                <w:szCs w:val="20"/>
                <w:highlight w:val="lightGray"/>
              </w:rPr>
              <w:t>2007</w:t>
            </w:r>
          </w:p>
        </w:tc>
      </w:tr>
      <w:tr w:rsidR="00BC3FD2" w:rsidRPr="009164E3" w14:paraId="76F2C590" w14:textId="77777777" w:rsidTr="00254EE6">
        <w:tc>
          <w:tcPr>
            <w:tcW w:w="562" w:type="dxa"/>
            <w:tcBorders>
              <w:right w:val="nil"/>
            </w:tcBorders>
          </w:tcPr>
          <w:p w14:paraId="5604B09A" w14:textId="232BDBB2" w:rsidR="00BC3FD2" w:rsidRPr="009164E3" w:rsidRDefault="00BC3FD2" w:rsidP="00B336AF">
            <w:pPr>
              <w:rPr>
                <w:szCs w:val="20"/>
              </w:rPr>
            </w:pPr>
            <w:r w:rsidRPr="009164E3">
              <w:rPr>
                <w:szCs w:val="20"/>
              </w:rPr>
              <w:t>8</w:t>
            </w:r>
          </w:p>
        </w:tc>
        <w:tc>
          <w:tcPr>
            <w:tcW w:w="5529" w:type="dxa"/>
            <w:tcBorders>
              <w:left w:val="nil"/>
            </w:tcBorders>
          </w:tcPr>
          <w:p w14:paraId="0CF7DD30" w14:textId="564061F4" w:rsidR="00BC3FD2" w:rsidRPr="009164E3" w:rsidRDefault="002F4D61" w:rsidP="00B336AF">
            <w:pPr>
              <w:rPr>
                <w:szCs w:val="20"/>
              </w:rPr>
            </w:pPr>
            <w:r w:rsidRPr="009164E3">
              <w:rPr>
                <w:szCs w:val="20"/>
              </w:rPr>
              <w:t>N101 Trafikksikkerhet sideterreng og vegsikringsutstyr (Digitale vegnormaler)</w:t>
            </w:r>
          </w:p>
        </w:tc>
        <w:tc>
          <w:tcPr>
            <w:tcW w:w="2686" w:type="dxa"/>
          </w:tcPr>
          <w:p w14:paraId="1BED3ABA" w14:textId="16809E75" w:rsidR="00BC3FD2" w:rsidRPr="009164E3" w:rsidRDefault="002F4D61" w:rsidP="00B336AF">
            <w:pPr>
              <w:rPr>
                <w:b/>
                <w:bCs/>
                <w:szCs w:val="20"/>
                <w:highlight w:val="lightGray"/>
              </w:rPr>
            </w:pPr>
            <w:r w:rsidRPr="009164E3">
              <w:rPr>
                <w:szCs w:val="20"/>
                <w:highlight w:val="lightGray"/>
              </w:rPr>
              <w:t>202</w:t>
            </w:r>
            <w:r w:rsidR="00625829" w:rsidRPr="009164E3">
              <w:rPr>
                <w:szCs w:val="20"/>
                <w:highlight w:val="lightGray"/>
              </w:rPr>
              <w:t>2</w:t>
            </w:r>
          </w:p>
        </w:tc>
      </w:tr>
      <w:tr w:rsidR="00BC3FD2" w:rsidRPr="009164E3" w14:paraId="6101FFA3" w14:textId="77777777" w:rsidTr="00254EE6">
        <w:tc>
          <w:tcPr>
            <w:tcW w:w="562" w:type="dxa"/>
            <w:tcBorders>
              <w:right w:val="nil"/>
            </w:tcBorders>
          </w:tcPr>
          <w:p w14:paraId="5A9216E7" w14:textId="64980085" w:rsidR="00BC3FD2" w:rsidRPr="009164E3" w:rsidRDefault="00BC3FD2" w:rsidP="00B336AF">
            <w:pPr>
              <w:rPr>
                <w:szCs w:val="20"/>
              </w:rPr>
            </w:pPr>
            <w:r w:rsidRPr="009164E3">
              <w:rPr>
                <w:szCs w:val="20"/>
              </w:rPr>
              <w:t>9</w:t>
            </w:r>
          </w:p>
        </w:tc>
        <w:tc>
          <w:tcPr>
            <w:tcW w:w="5529" w:type="dxa"/>
            <w:tcBorders>
              <w:left w:val="nil"/>
            </w:tcBorders>
          </w:tcPr>
          <w:p w14:paraId="318583D8" w14:textId="30D7F451" w:rsidR="00BC3FD2" w:rsidRPr="009164E3" w:rsidRDefault="009A54A6" w:rsidP="002C7A4B">
            <w:pPr>
              <w:rPr>
                <w:szCs w:val="20"/>
              </w:rPr>
            </w:pPr>
            <w:r w:rsidRPr="009164E3">
              <w:rPr>
                <w:szCs w:val="20"/>
              </w:rPr>
              <w:t>Statens vegvesen rapport 1084 – Dokumentasjon og kontroll av asfalt 2026 (NVA)</w:t>
            </w:r>
          </w:p>
        </w:tc>
        <w:tc>
          <w:tcPr>
            <w:tcW w:w="2686" w:type="dxa"/>
          </w:tcPr>
          <w:p w14:paraId="6A1FCCD5" w14:textId="043D731F" w:rsidR="00BC3FD2" w:rsidRPr="009164E3" w:rsidRDefault="008809D7" w:rsidP="00B336AF">
            <w:pPr>
              <w:rPr>
                <w:szCs w:val="20"/>
                <w:highlight w:val="lightGray"/>
              </w:rPr>
            </w:pPr>
            <w:r w:rsidRPr="009164E3">
              <w:rPr>
                <w:szCs w:val="20"/>
                <w:highlight w:val="lightGray"/>
              </w:rPr>
              <w:t>202</w:t>
            </w:r>
            <w:r w:rsidR="009A54A6" w:rsidRPr="009164E3">
              <w:rPr>
                <w:szCs w:val="20"/>
                <w:highlight w:val="lightGray"/>
              </w:rPr>
              <w:t>5</w:t>
            </w:r>
          </w:p>
        </w:tc>
      </w:tr>
      <w:tr w:rsidR="00BC3FD2" w:rsidRPr="009164E3" w14:paraId="3E0D1A90" w14:textId="77777777" w:rsidTr="00254EE6">
        <w:tc>
          <w:tcPr>
            <w:tcW w:w="562" w:type="dxa"/>
            <w:tcBorders>
              <w:right w:val="nil"/>
            </w:tcBorders>
          </w:tcPr>
          <w:p w14:paraId="2BBCB1DD" w14:textId="63BEE075" w:rsidR="00BC3FD2" w:rsidRPr="009164E3" w:rsidRDefault="00BC3FD2" w:rsidP="00B336AF">
            <w:pPr>
              <w:rPr>
                <w:szCs w:val="20"/>
              </w:rPr>
            </w:pPr>
            <w:r w:rsidRPr="009164E3">
              <w:rPr>
                <w:szCs w:val="20"/>
              </w:rPr>
              <w:t>1</w:t>
            </w:r>
            <w:r w:rsidR="008809D7" w:rsidRPr="009164E3">
              <w:rPr>
                <w:szCs w:val="20"/>
              </w:rPr>
              <w:t>0</w:t>
            </w:r>
          </w:p>
        </w:tc>
        <w:tc>
          <w:tcPr>
            <w:tcW w:w="5529" w:type="dxa"/>
            <w:tcBorders>
              <w:left w:val="nil"/>
            </w:tcBorders>
          </w:tcPr>
          <w:p w14:paraId="0100456E" w14:textId="49EC196F" w:rsidR="00BC3FD2" w:rsidRPr="009164E3" w:rsidRDefault="00F63CF4" w:rsidP="00B336AF">
            <w:pPr>
              <w:rPr>
                <w:szCs w:val="20"/>
              </w:rPr>
            </w:pPr>
            <w:r w:rsidRPr="009164E3">
              <w:rPr>
                <w:szCs w:val="20"/>
              </w:rPr>
              <w:t>Veileder for levering av avdragsnota på elektronisk format</w:t>
            </w:r>
          </w:p>
        </w:tc>
        <w:tc>
          <w:tcPr>
            <w:tcW w:w="2686" w:type="dxa"/>
          </w:tcPr>
          <w:p w14:paraId="02742DC9" w14:textId="3B1663BD" w:rsidR="00BC3FD2" w:rsidRPr="009164E3" w:rsidRDefault="00F63CF4" w:rsidP="00B336AF">
            <w:pPr>
              <w:rPr>
                <w:szCs w:val="20"/>
                <w:highlight w:val="lightGray"/>
              </w:rPr>
            </w:pPr>
            <w:r w:rsidRPr="009164E3">
              <w:rPr>
                <w:szCs w:val="20"/>
                <w:highlight w:val="lightGray"/>
              </w:rPr>
              <w:t>20</w:t>
            </w:r>
            <w:r w:rsidR="001967F0" w:rsidRPr="009164E3">
              <w:rPr>
                <w:szCs w:val="20"/>
                <w:highlight w:val="lightGray"/>
              </w:rPr>
              <w:t>21</w:t>
            </w:r>
          </w:p>
        </w:tc>
      </w:tr>
      <w:tr w:rsidR="00BC3FD2" w:rsidRPr="009164E3" w14:paraId="05EB18A1" w14:textId="77777777" w:rsidTr="00254EE6">
        <w:tc>
          <w:tcPr>
            <w:tcW w:w="562" w:type="dxa"/>
            <w:tcBorders>
              <w:right w:val="nil"/>
            </w:tcBorders>
          </w:tcPr>
          <w:p w14:paraId="17C0E18A" w14:textId="5AD2865B" w:rsidR="00BC3FD2" w:rsidRPr="009164E3" w:rsidRDefault="00BC3FD2" w:rsidP="00B336AF">
            <w:pPr>
              <w:rPr>
                <w:szCs w:val="20"/>
              </w:rPr>
            </w:pPr>
            <w:r w:rsidRPr="009164E3">
              <w:rPr>
                <w:szCs w:val="20"/>
              </w:rPr>
              <w:t>1</w:t>
            </w:r>
            <w:r w:rsidR="008809D7" w:rsidRPr="009164E3">
              <w:rPr>
                <w:szCs w:val="20"/>
              </w:rPr>
              <w:t>1</w:t>
            </w:r>
          </w:p>
        </w:tc>
        <w:tc>
          <w:tcPr>
            <w:tcW w:w="5529" w:type="dxa"/>
            <w:tcBorders>
              <w:left w:val="nil"/>
            </w:tcBorders>
          </w:tcPr>
          <w:p w14:paraId="5D99207B" w14:textId="39C26A0D" w:rsidR="00BC3FD2" w:rsidRPr="009164E3" w:rsidRDefault="008809D7" w:rsidP="00B336AF">
            <w:pPr>
              <w:rPr>
                <w:szCs w:val="20"/>
              </w:rPr>
            </w:pPr>
            <w:r w:rsidRPr="009164E3">
              <w:rPr>
                <w:szCs w:val="20"/>
              </w:rPr>
              <w:t>Konteringsbilag for entreprenørfaktura - utførelsesentreprise</w:t>
            </w:r>
          </w:p>
        </w:tc>
        <w:tc>
          <w:tcPr>
            <w:tcW w:w="2686" w:type="dxa"/>
          </w:tcPr>
          <w:p w14:paraId="567FF51C" w14:textId="621A51C2" w:rsidR="00BC3FD2" w:rsidRPr="009164E3" w:rsidRDefault="00D30693" w:rsidP="00B336AF">
            <w:pPr>
              <w:rPr>
                <w:szCs w:val="20"/>
                <w:highlight w:val="lightGray"/>
              </w:rPr>
            </w:pPr>
            <w:r w:rsidRPr="009164E3">
              <w:rPr>
                <w:szCs w:val="20"/>
                <w:highlight w:val="lightGray"/>
              </w:rPr>
              <w:t>20</w:t>
            </w:r>
            <w:r w:rsidR="008809D7" w:rsidRPr="009164E3">
              <w:rPr>
                <w:szCs w:val="20"/>
                <w:highlight w:val="lightGray"/>
              </w:rPr>
              <w:t>22</w:t>
            </w:r>
          </w:p>
        </w:tc>
      </w:tr>
      <w:tr w:rsidR="00BC3FD2" w:rsidRPr="009164E3" w14:paraId="74B88957" w14:textId="77777777" w:rsidTr="00254EE6">
        <w:tc>
          <w:tcPr>
            <w:tcW w:w="562" w:type="dxa"/>
            <w:tcBorders>
              <w:right w:val="nil"/>
            </w:tcBorders>
          </w:tcPr>
          <w:p w14:paraId="271C89B8" w14:textId="0BB65CBE" w:rsidR="00BC3FD2" w:rsidRPr="009164E3" w:rsidRDefault="00BC3FD2" w:rsidP="00B336AF">
            <w:pPr>
              <w:rPr>
                <w:szCs w:val="20"/>
              </w:rPr>
            </w:pPr>
            <w:r w:rsidRPr="009164E3">
              <w:rPr>
                <w:szCs w:val="20"/>
              </w:rPr>
              <w:t>1</w:t>
            </w:r>
            <w:r w:rsidR="008809D7" w:rsidRPr="009164E3">
              <w:rPr>
                <w:szCs w:val="20"/>
              </w:rPr>
              <w:t>2</w:t>
            </w:r>
          </w:p>
        </w:tc>
        <w:tc>
          <w:tcPr>
            <w:tcW w:w="5529" w:type="dxa"/>
            <w:tcBorders>
              <w:left w:val="nil"/>
            </w:tcBorders>
          </w:tcPr>
          <w:p w14:paraId="017C3629" w14:textId="77777777" w:rsidR="00D30693" w:rsidRPr="009164E3" w:rsidRDefault="00D30693" w:rsidP="0086299B">
            <w:pPr>
              <w:pStyle w:val="Listeavsnitt"/>
              <w:numPr>
                <w:ilvl w:val="0"/>
                <w:numId w:val="24"/>
              </w:numPr>
              <w:rPr>
                <w:szCs w:val="20"/>
              </w:rPr>
            </w:pPr>
            <w:r w:rsidRPr="009164E3">
              <w:rPr>
                <w:szCs w:val="20"/>
              </w:rPr>
              <w:t>Fastsatte skjema som skal brukes:</w:t>
            </w:r>
          </w:p>
          <w:p w14:paraId="57616251" w14:textId="69BB2A3E" w:rsidR="00D30693" w:rsidRPr="009164E3" w:rsidRDefault="00D30693" w:rsidP="0086299B">
            <w:pPr>
              <w:pStyle w:val="Listeavsnitt"/>
              <w:numPr>
                <w:ilvl w:val="0"/>
                <w:numId w:val="24"/>
              </w:numPr>
              <w:rPr>
                <w:szCs w:val="20"/>
              </w:rPr>
            </w:pPr>
            <w:r w:rsidRPr="009164E3">
              <w:rPr>
                <w:szCs w:val="20"/>
              </w:rPr>
              <w:t>Målebrev</w:t>
            </w:r>
          </w:p>
          <w:p w14:paraId="4E05ADF8" w14:textId="4C5082FC" w:rsidR="00D30693" w:rsidRPr="009164E3" w:rsidRDefault="00D30693" w:rsidP="0086299B">
            <w:pPr>
              <w:pStyle w:val="Listeavsnitt"/>
              <w:numPr>
                <w:ilvl w:val="0"/>
                <w:numId w:val="24"/>
              </w:numPr>
              <w:rPr>
                <w:szCs w:val="20"/>
              </w:rPr>
            </w:pPr>
            <w:r w:rsidRPr="009164E3">
              <w:rPr>
                <w:szCs w:val="20"/>
              </w:rPr>
              <w:t>Avviksmelding</w:t>
            </w:r>
          </w:p>
          <w:p w14:paraId="4AEFD630" w14:textId="47BDDE0E" w:rsidR="00D30693" w:rsidRPr="009164E3" w:rsidRDefault="00D30693" w:rsidP="0086299B">
            <w:pPr>
              <w:pStyle w:val="Listeavsnitt"/>
              <w:numPr>
                <w:ilvl w:val="0"/>
                <w:numId w:val="24"/>
              </w:numPr>
              <w:rPr>
                <w:szCs w:val="20"/>
              </w:rPr>
            </w:pPr>
            <w:r w:rsidRPr="009164E3">
              <w:rPr>
                <w:szCs w:val="20"/>
              </w:rPr>
              <w:t>Krav om endringsordre</w:t>
            </w:r>
          </w:p>
          <w:p w14:paraId="6DF8DA22" w14:textId="59FC9720" w:rsidR="00D30693" w:rsidRPr="009164E3" w:rsidRDefault="00D30693" w:rsidP="0086299B">
            <w:pPr>
              <w:pStyle w:val="Listeavsnitt"/>
              <w:numPr>
                <w:ilvl w:val="0"/>
                <w:numId w:val="24"/>
              </w:numPr>
              <w:rPr>
                <w:szCs w:val="20"/>
              </w:rPr>
            </w:pPr>
            <w:r w:rsidRPr="009164E3">
              <w:rPr>
                <w:szCs w:val="20"/>
              </w:rPr>
              <w:t>Endringsordre</w:t>
            </w:r>
          </w:p>
          <w:p w14:paraId="14D48513" w14:textId="3437FA7A" w:rsidR="00254EE6" w:rsidRPr="009164E3" w:rsidRDefault="00254EE6" w:rsidP="0086299B">
            <w:pPr>
              <w:pStyle w:val="Listeavsnitt"/>
              <w:numPr>
                <w:ilvl w:val="0"/>
                <w:numId w:val="24"/>
              </w:numPr>
              <w:rPr>
                <w:szCs w:val="20"/>
              </w:rPr>
            </w:pPr>
            <w:r w:rsidRPr="009164E3">
              <w:rPr>
                <w:szCs w:val="20"/>
              </w:rPr>
              <w:t>Avklaring</w:t>
            </w:r>
          </w:p>
          <w:p w14:paraId="3801EEB0" w14:textId="628E6CAD" w:rsidR="00254EE6" w:rsidRPr="009164E3" w:rsidRDefault="008809D7" w:rsidP="0086299B">
            <w:pPr>
              <w:pStyle w:val="Listeavsnitt"/>
              <w:numPr>
                <w:ilvl w:val="0"/>
                <w:numId w:val="24"/>
              </w:numPr>
              <w:rPr>
                <w:szCs w:val="20"/>
              </w:rPr>
            </w:pPr>
            <w:r w:rsidRPr="009164E3">
              <w:rPr>
                <w:szCs w:val="20"/>
              </w:rPr>
              <w:t>Protokoll for overtakelse</w:t>
            </w:r>
          </w:p>
          <w:p w14:paraId="0FED9E36" w14:textId="6CD9E73D" w:rsidR="00254EE6" w:rsidRPr="009164E3" w:rsidRDefault="00254EE6" w:rsidP="0086299B">
            <w:pPr>
              <w:pStyle w:val="Listeavsnitt"/>
              <w:numPr>
                <w:ilvl w:val="0"/>
                <w:numId w:val="24"/>
              </w:numPr>
              <w:rPr>
                <w:szCs w:val="20"/>
              </w:rPr>
            </w:pPr>
            <w:r w:rsidRPr="009164E3">
              <w:rPr>
                <w:szCs w:val="20"/>
              </w:rPr>
              <w:t>Prisforespørsel</w:t>
            </w:r>
          </w:p>
          <w:p w14:paraId="2F6334F3" w14:textId="2E42896F" w:rsidR="00254EE6" w:rsidRPr="009164E3" w:rsidRDefault="00FE19C1" w:rsidP="0086299B">
            <w:pPr>
              <w:pStyle w:val="Listeavsnitt"/>
              <w:numPr>
                <w:ilvl w:val="0"/>
                <w:numId w:val="24"/>
              </w:numPr>
              <w:rPr>
                <w:szCs w:val="20"/>
              </w:rPr>
            </w:pPr>
            <w:r w:rsidRPr="009164E3">
              <w:rPr>
                <w:szCs w:val="20"/>
              </w:rPr>
              <w:t>Byggherre</w:t>
            </w:r>
            <w:r w:rsidR="00254EE6" w:rsidRPr="009164E3">
              <w:rPr>
                <w:szCs w:val="20"/>
              </w:rPr>
              <w:t>melding</w:t>
            </w:r>
          </w:p>
          <w:p w14:paraId="0CDC1849" w14:textId="19C54D01" w:rsidR="006A21A7" w:rsidRPr="009164E3" w:rsidRDefault="006A21A7" w:rsidP="0086299B">
            <w:pPr>
              <w:pStyle w:val="Listeavsnitt"/>
              <w:numPr>
                <w:ilvl w:val="0"/>
                <w:numId w:val="24"/>
              </w:numPr>
              <w:rPr>
                <w:szCs w:val="20"/>
              </w:rPr>
            </w:pPr>
            <w:r w:rsidRPr="009164E3">
              <w:rPr>
                <w:szCs w:val="20"/>
              </w:rPr>
              <w:t>Forenklet klimagassbudsjett utførelsesentreprise, entreprenør</w:t>
            </w:r>
          </w:p>
        </w:tc>
        <w:tc>
          <w:tcPr>
            <w:tcW w:w="2686" w:type="dxa"/>
          </w:tcPr>
          <w:p w14:paraId="729C6416" w14:textId="15EDE4D7" w:rsidR="00BC3FD2" w:rsidRPr="009164E3" w:rsidRDefault="008809D7" w:rsidP="00B336AF">
            <w:pPr>
              <w:rPr>
                <w:szCs w:val="20"/>
              </w:rPr>
            </w:pPr>
            <w:r w:rsidRPr="009164E3">
              <w:rPr>
                <w:szCs w:val="20"/>
              </w:rPr>
              <w:t xml:space="preserve">URL </w:t>
            </w:r>
          </w:p>
        </w:tc>
      </w:tr>
      <w:tr w:rsidR="00BC3FD2" w:rsidRPr="009164E3" w14:paraId="1201A846" w14:textId="77777777" w:rsidTr="00254EE6">
        <w:tc>
          <w:tcPr>
            <w:tcW w:w="562" w:type="dxa"/>
            <w:tcBorders>
              <w:right w:val="nil"/>
            </w:tcBorders>
          </w:tcPr>
          <w:p w14:paraId="6679B76E" w14:textId="400F97CA" w:rsidR="00BC3FD2" w:rsidRPr="009164E3" w:rsidRDefault="00CE4D6B" w:rsidP="00B336AF">
            <w:pPr>
              <w:rPr>
                <w:szCs w:val="20"/>
              </w:rPr>
            </w:pPr>
            <w:r w:rsidRPr="009164E3">
              <w:rPr>
                <w:szCs w:val="20"/>
              </w:rPr>
              <w:t>1</w:t>
            </w:r>
            <w:r w:rsidR="008809D7" w:rsidRPr="009164E3">
              <w:rPr>
                <w:szCs w:val="20"/>
              </w:rPr>
              <w:t>3</w:t>
            </w:r>
          </w:p>
        </w:tc>
        <w:tc>
          <w:tcPr>
            <w:tcW w:w="5529" w:type="dxa"/>
            <w:tcBorders>
              <w:left w:val="nil"/>
            </w:tcBorders>
          </w:tcPr>
          <w:p w14:paraId="40D0F6E1" w14:textId="77777777" w:rsidR="005E237B" w:rsidRPr="009164E3" w:rsidRDefault="005E237B" w:rsidP="005E237B">
            <w:pPr>
              <w:rPr>
                <w:szCs w:val="20"/>
              </w:rPr>
            </w:pPr>
            <w:r w:rsidRPr="009164E3">
              <w:rPr>
                <w:szCs w:val="20"/>
              </w:rPr>
              <w:t>Byggherrens fastsatte skjema for SHA, YM og seriøsitet skal brukes:</w:t>
            </w:r>
          </w:p>
          <w:p w14:paraId="2B9BF32D" w14:textId="77777777" w:rsidR="005E237B" w:rsidRPr="009164E3" w:rsidRDefault="005E237B" w:rsidP="0086299B">
            <w:pPr>
              <w:pStyle w:val="Listeavsnitt"/>
              <w:numPr>
                <w:ilvl w:val="0"/>
                <w:numId w:val="24"/>
              </w:numPr>
              <w:rPr>
                <w:szCs w:val="20"/>
              </w:rPr>
            </w:pPr>
            <w:r w:rsidRPr="009164E3">
              <w:rPr>
                <w:szCs w:val="20"/>
              </w:rPr>
              <w:t xml:space="preserve">Avfallsrapportering </w:t>
            </w:r>
          </w:p>
          <w:p w14:paraId="18CCCC3C" w14:textId="77777777" w:rsidR="005E237B" w:rsidRPr="009164E3" w:rsidRDefault="005E237B" w:rsidP="0086299B">
            <w:pPr>
              <w:pStyle w:val="Listeavsnitt"/>
              <w:numPr>
                <w:ilvl w:val="0"/>
                <w:numId w:val="24"/>
              </w:numPr>
              <w:rPr>
                <w:szCs w:val="20"/>
              </w:rPr>
            </w:pPr>
            <w:r w:rsidRPr="009164E3">
              <w:rPr>
                <w:szCs w:val="20"/>
              </w:rPr>
              <w:t xml:space="preserve">Melding om uønsket hendelse/forhold i entreprisevirksomheten </w:t>
            </w:r>
          </w:p>
          <w:p w14:paraId="03C3C6D5" w14:textId="77777777" w:rsidR="005E237B" w:rsidRPr="009164E3" w:rsidRDefault="005E237B" w:rsidP="0086299B">
            <w:pPr>
              <w:pStyle w:val="Listeavsnitt"/>
              <w:numPr>
                <w:ilvl w:val="0"/>
                <w:numId w:val="24"/>
              </w:numPr>
              <w:rPr>
                <w:szCs w:val="20"/>
              </w:rPr>
            </w:pPr>
            <w:r w:rsidRPr="009164E3">
              <w:rPr>
                <w:szCs w:val="20"/>
              </w:rPr>
              <w:t xml:space="preserve">HMS-månedsrapport </w:t>
            </w:r>
          </w:p>
          <w:p w14:paraId="67CD1565" w14:textId="77777777" w:rsidR="005E237B" w:rsidRPr="009164E3" w:rsidRDefault="005E237B" w:rsidP="0086299B">
            <w:pPr>
              <w:pStyle w:val="Listeavsnitt"/>
              <w:numPr>
                <w:ilvl w:val="0"/>
                <w:numId w:val="24"/>
              </w:numPr>
              <w:rPr>
                <w:szCs w:val="20"/>
              </w:rPr>
            </w:pPr>
            <w:r w:rsidRPr="009164E3">
              <w:rPr>
                <w:szCs w:val="20"/>
              </w:rPr>
              <w:t>Utslippsrapport utbygging</w:t>
            </w:r>
          </w:p>
          <w:p w14:paraId="05EBB2B5" w14:textId="77777777" w:rsidR="00BC3FD2" w:rsidRPr="009164E3" w:rsidRDefault="005E237B" w:rsidP="0086299B">
            <w:pPr>
              <w:pStyle w:val="Listeavsnitt"/>
              <w:numPr>
                <w:ilvl w:val="0"/>
                <w:numId w:val="24"/>
              </w:numPr>
              <w:rPr>
                <w:szCs w:val="20"/>
              </w:rPr>
            </w:pPr>
            <w:r w:rsidRPr="009164E3">
              <w:rPr>
                <w:szCs w:val="20"/>
              </w:rPr>
              <w:t xml:space="preserve">Skjema for Inntakskontroll </w:t>
            </w:r>
          </w:p>
          <w:p w14:paraId="667ED54B" w14:textId="14C1BF1A" w:rsidR="005E237B" w:rsidRPr="009164E3" w:rsidRDefault="005E237B" w:rsidP="005E237B">
            <w:pPr>
              <w:pStyle w:val="Listeavsnitt"/>
              <w:ind w:left="360"/>
              <w:rPr>
                <w:szCs w:val="20"/>
              </w:rPr>
            </w:pPr>
          </w:p>
        </w:tc>
        <w:tc>
          <w:tcPr>
            <w:tcW w:w="2686" w:type="dxa"/>
          </w:tcPr>
          <w:p w14:paraId="2AC99263" w14:textId="5292A6B1" w:rsidR="00BC3FD2" w:rsidRPr="009164E3" w:rsidRDefault="005E237B" w:rsidP="00B336AF">
            <w:pPr>
              <w:rPr>
                <w:szCs w:val="20"/>
              </w:rPr>
            </w:pPr>
            <w:r w:rsidRPr="009164E3">
              <w:rPr>
                <w:szCs w:val="20"/>
                <w:highlight w:val="lightGray"/>
              </w:rPr>
              <w:t>HMSREG</w:t>
            </w:r>
          </w:p>
        </w:tc>
      </w:tr>
      <w:tr w:rsidR="005E237B" w:rsidRPr="009164E3" w14:paraId="48040C63" w14:textId="77777777" w:rsidTr="00254EE6">
        <w:tc>
          <w:tcPr>
            <w:tcW w:w="562" w:type="dxa"/>
            <w:tcBorders>
              <w:right w:val="nil"/>
            </w:tcBorders>
          </w:tcPr>
          <w:p w14:paraId="53427932" w14:textId="40E5BDAF" w:rsidR="005E237B" w:rsidRPr="009164E3" w:rsidRDefault="005E237B" w:rsidP="00B336AF">
            <w:pPr>
              <w:rPr>
                <w:szCs w:val="20"/>
              </w:rPr>
            </w:pPr>
            <w:r w:rsidRPr="009164E3">
              <w:rPr>
                <w:szCs w:val="20"/>
              </w:rPr>
              <w:t>14</w:t>
            </w:r>
          </w:p>
        </w:tc>
        <w:tc>
          <w:tcPr>
            <w:tcW w:w="5529" w:type="dxa"/>
            <w:tcBorders>
              <w:left w:val="nil"/>
            </w:tcBorders>
          </w:tcPr>
          <w:p w14:paraId="3830626F" w14:textId="05955C4E" w:rsidR="005E237B" w:rsidRPr="009164E3" w:rsidRDefault="005E237B" w:rsidP="00B336AF">
            <w:pPr>
              <w:rPr>
                <w:szCs w:val="20"/>
              </w:rPr>
            </w:pPr>
            <w:r w:rsidRPr="009164E3">
              <w:rPr>
                <w:szCs w:val="20"/>
              </w:rPr>
              <w:t>Norske og internasjonale standarder som det er vist til i tilbudsdokumentene</w:t>
            </w:r>
          </w:p>
        </w:tc>
        <w:tc>
          <w:tcPr>
            <w:tcW w:w="2686" w:type="dxa"/>
          </w:tcPr>
          <w:p w14:paraId="333D0C0D" w14:textId="77777777" w:rsidR="005E237B" w:rsidRPr="009164E3" w:rsidRDefault="005E237B" w:rsidP="00B336AF">
            <w:pPr>
              <w:rPr>
                <w:szCs w:val="20"/>
              </w:rPr>
            </w:pPr>
          </w:p>
        </w:tc>
      </w:tr>
      <w:tr w:rsidR="00BC3FD2" w:rsidRPr="009164E3" w14:paraId="673A0588" w14:textId="77777777" w:rsidTr="00254EE6">
        <w:tc>
          <w:tcPr>
            <w:tcW w:w="562" w:type="dxa"/>
            <w:tcBorders>
              <w:right w:val="nil"/>
            </w:tcBorders>
          </w:tcPr>
          <w:p w14:paraId="64A143C5" w14:textId="2DE833EF" w:rsidR="00BC3FD2" w:rsidRPr="009164E3" w:rsidRDefault="00CE4D6B" w:rsidP="00B336AF">
            <w:pPr>
              <w:rPr>
                <w:szCs w:val="20"/>
              </w:rPr>
            </w:pPr>
            <w:r w:rsidRPr="009164E3">
              <w:rPr>
                <w:szCs w:val="20"/>
              </w:rPr>
              <w:t>1</w:t>
            </w:r>
            <w:r w:rsidR="005E237B" w:rsidRPr="009164E3">
              <w:rPr>
                <w:szCs w:val="20"/>
              </w:rPr>
              <w:t>5</w:t>
            </w:r>
          </w:p>
        </w:tc>
        <w:tc>
          <w:tcPr>
            <w:tcW w:w="5529" w:type="dxa"/>
            <w:tcBorders>
              <w:left w:val="nil"/>
            </w:tcBorders>
          </w:tcPr>
          <w:p w14:paraId="19B1BB34" w14:textId="2C50CE13" w:rsidR="00BC3FD2" w:rsidRPr="009164E3" w:rsidRDefault="00254EE6" w:rsidP="00B336AF">
            <w:pPr>
              <w:rPr>
                <w:szCs w:val="20"/>
              </w:rPr>
            </w:pPr>
            <w:r w:rsidRPr="009164E3">
              <w:rPr>
                <w:szCs w:val="20"/>
              </w:rPr>
              <w:t>Utlysingsannonsen som gjengitt i DOFFIN / TED databasen</w:t>
            </w:r>
          </w:p>
        </w:tc>
        <w:tc>
          <w:tcPr>
            <w:tcW w:w="2686" w:type="dxa"/>
          </w:tcPr>
          <w:p w14:paraId="52677D2D" w14:textId="77777777" w:rsidR="00BC3FD2" w:rsidRPr="009164E3" w:rsidRDefault="00BC3FD2" w:rsidP="00B336AF">
            <w:pPr>
              <w:rPr>
                <w:szCs w:val="20"/>
              </w:rPr>
            </w:pPr>
          </w:p>
        </w:tc>
      </w:tr>
      <w:tr w:rsidR="00BC3FD2" w:rsidRPr="009164E3" w14:paraId="7B9A6249" w14:textId="77777777" w:rsidTr="00254EE6">
        <w:tc>
          <w:tcPr>
            <w:tcW w:w="562" w:type="dxa"/>
            <w:tcBorders>
              <w:right w:val="nil"/>
            </w:tcBorders>
          </w:tcPr>
          <w:p w14:paraId="37F3189C" w14:textId="30593A92" w:rsidR="00BC3FD2" w:rsidRPr="009164E3" w:rsidRDefault="00CE4D6B" w:rsidP="00B336AF">
            <w:pPr>
              <w:rPr>
                <w:szCs w:val="20"/>
              </w:rPr>
            </w:pPr>
            <w:r w:rsidRPr="009164E3">
              <w:rPr>
                <w:szCs w:val="20"/>
              </w:rPr>
              <w:t>1</w:t>
            </w:r>
            <w:r w:rsidR="005E237B" w:rsidRPr="009164E3">
              <w:rPr>
                <w:szCs w:val="20"/>
              </w:rPr>
              <w:t>6</w:t>
            </w:r>
          </w:p>
        </w:tc>
        <w:tc>
          <w:tcPr>
            <w:tcW w:w="5529" w:type="dxa"/>
            <w:tcBorders>
              <w:left w:val="nil"/>
            </w:tcBorders>
          </w:tcPr>
          <w:p w14:paraId="0403E939" w14:textId="497C4AA8" w:rsidR="00BC3FD2" w:rsidRPr="009164E3" w:rsidRDefault="00254EE6" w:rsidP="00B336AF">
            <w:pPr>
              <w:rPr>
                <w:szCs w:val="20"/>
              </w:rPr>
            </w:pPr>
            <w:r w:rsidRPr="009164E3">
              <w:rPr>
                <w:szCs w:val="20"/>
              </w:rPr>
              <w:t>Brukerveiledning ELRAPP</w:t>
            </w:r>
          </w:p>
        </w:tc>
        <w:tc>
          <w:tcPr>
            <w:tcW w:w="2686" w:type="dxa"/>
          </w:tcPr>
          <w:p w14:paraId="6EBBE91E" w14:textId="3EA98BD1" w:rsidR="00BC3FD2" w:rsidRPr="009164E3" w:rsidRDefault="005E237B" w:rsidP="00B336AF">
            <w:pPr>
              <w:rPr>
                <w:szCs w:val="20"/>
              </w:rPr>
            </w:pPr>
            <w:r w:rsidRPr="009164E3">
              <w:rPr>
                <w:szCs w:val="20"/>
              </w:rPr>
              <w:t>URL</w:t>
            </w:r>
          </w:p>
          <w:p w14:paraId="2516ED4D" w14:textId="1F83F632" w:rsidR="008809D7" w:rsidRPr="009164E3" w:rsidRDefault="008809D7" w:rsidP="00B336AF">
            <w:pPr>
              <w:rPr>
                <w:szCs w:val="20"/>
              </w:rPr>
            </w:pPr>
          </w:p>
        </w:tc>
      </w:tr>
      <w:tr w:rsidR="003E371C" w:rsidRPr="009164E3" w14:paraId="52A329CF" w14:textId="77777777" w:rsidTr="00254EE6">
        <w:tc>
          <w:tcPr>
            <w:tcW w:w="562" w:type="dxa"/>
            <w:tcBorders>
              <w:right w:val="nil"/>
            </w:tcBorders>
          </w:tcPr>
          <w:p w14:paraId="189775BA" w14:textId="575E71F5" w:rsidR="003E371C" w:rsidRPr="009164E3" w:rsidRDefault="003E371C" w:rsidP="00B336AF">
            <w:pPr>
              <w:rPr>
                <w:szCs w:val="20"/>
              </w:rPr>
            </w:pPr>
            <w:r w:rsidRPr="009164E3">
              <w:rPr>
                <w:szCs w:val="20"/>
              </w:rPr>
              <w:t>1</w:t>
            </w:r>
            <w:r w:rsidR="005E237B" w:rsidRPr="009164E3">
              <w:rPr>
                <w:szCs w:val="20"/>
              </w:rPr>
              <w:t>7</w:t>
            </w:r>
          </w:p>
        </w:tc>
        <w:tc>
          <w:tcPr>
            <w:tcW w:w="5529" w:type="dxa"/>
            <w:tcBorders>
              <w:left w:val="nil"/>
            </w:tcBorders>
          </w:tcPr>
          <w:p w14:paraId="058C0D88" w14:textId="0C3818B3" w:rsidR="003E371C" w:rsidRPr="009164E3" w:rsidRDefault="003E371C" w:rsidP="00254EE6">
            <w:pPr>
              <w:rPr>
                <w:szCs w:val="20"/>
                <w:highlight w:val="lightGray"/>
              </w:rPr>
            </w:pPr>
            <w:r w:rsidRPr="009164E3">
              <w:rPr>
                <w:szCs w:val="20"/>
                <w:highlight w:val="lightGray"/>
              </w:rPr>
              <w:t>Tunnelbyggetid 2021 (Versjon XX)</w:t>
            </w:r>
          </w:p>
        </w:tc>
        <w:tc>
          <w:tcPr>
            <w:tcW w:w="2686" w:type="dxa"/>
          </w:tcPr>
          <w:p w14:paraId="68EFCD48" w14:textId="3CC2302E" w:rsidR="003E371C" w:rsidRPr="009164E3" w:rsidRDefault="003E371C" w:rsidP="00B336AF">
            <w:pPr>
              <w:rPr>
                <w:szCs w:val="20"/>
                <w:highlight w:val="lightGray"/>
              </w:rPr>
            </w:pPr>
            <w:r w:rsidRPr="009164E3">
              <w:rPr>
                <w:szCs w:val="20"/>
                <w:highlight w:val="lightGray"/>
              </w:rPr>
              <w:t>dd-mm-åååå</w:t>
            </w:r>
          </w:p>
        </w:tc>
      </w:tr>
      <w:tr w:rsidR="003E371C" w:rsidRPr="009164E3" w14:paraId="3977ED45" w14:textId="77777777" w:rsidTr="00254EE6">
        <w:tc>
          <w:tcPr>
            <w:tcW w:w="562" w:type="dxa"/>
            <w:tcBorders>
              <w:right w:val="nil"/>
            </w:tcBorders>
          </w:tcPr>
          <w:p w14:paraId="0E874C8A" w14:textId="6C052FF7" w:rsidR="003E371C" w:rsidRPr="009164E3" w:rsidRDefault="003E371C" w:rsidP="00B336AF">
            <w:pPr>
              <w:rPr>
                <w:szCs w:val="20"/>
              </w:rPr>
            </w:pPr>
            <w:r w:rsidRPr="009164E3">
              <w:rPr>
                <w:szCs w:val="20"/>
              </w:rPr>
              <w:t>1</w:t>
            </w:r>
            <w:r w:rsidR="005E237B" w:rsidRPr="009164E3">
              <w:rPr>
                <w:szCs w:val="20"/>
              </w:rPr>
              <w:t>8</w:t>
            </w:r>
          </w:p>
        </w:tc>
        <w:tc>
          <w:tcPr>
            <w:tcW w:w="5529" w:type="dxa"/>
            <w:tcBorders>
              <w:left w:val="nil"/>
            </w:tcBorders>
          </w:tcPr>
          <w:p w14:paraId="779007F2" w14:textId="060D3537" w:rsidR="003E371C" w:rsidRPr="009164E3" w:rsidRDefault="003E371C" w:rsidP="00254EE6">
            <w:pPr>
              <w:rPr>
                <w:szCs w:val="20"/>
                <w:highlight w:val="lightGray"/>
              </w:rPr>
            </w:pPr>
            <w:r w:rsidRPr="009164E3">
              <w:rPr>
                <w:szCs w:val="20"/>
                <w:highlight w:val="lightGray"/>
              </w:rPr>
              <w:t>Objektkodeliste prosjekt X</w:t>
            </w:r>
            <w:r w:rsidR="0091261E" w:rsidRPr="009164E3">
              <w:rPr>
                <w:szCs w:val="20"/>
                <w:highlight w:val="lightGray"/>
              </w:rPr>
              <w:t>xxxx</w:t>
            </w:r>
          </w:p>
        </w:tc>
        <w:tc>
          <w:tcPr>
            <w:tcW w:w="2686" w:type="dxa"/>
          </w:tcPr>
          <w:p w14:paraId="6B8DC97F" w14:textId="419EFF81" w:rsidR="003E371C" w:rsidRPr="009164E3" w:rsidRDefault="003E371C" w:rsidP="00B336AF">
            <w:pPr>
              <w:rPr>
                <w:szCs w:val="20"/>
                <w:highlight w:val="lightGray"/>
              </w:rPr>
            </w:pPr>
            <w:r w:rsidRPr="009164E3">
              <w:rPr>
                <w:szCs w:val="20"/>
                <w:highlight w:val="lightGray"/>
              </w:rPr>
              <w:t>dd-mm-åååå</w:t>
            </w:r>
          </w:p>
        </w:tc>
      </w:tr>
      <w:tr w:rsidR="00F06009" w:rsidRPr="009164E3" w14:paraId="65CFCC5B" w14:textId="77777777" w:rsidTr="00254EE6">
        <w:tc>
          <w:tcPr>
            <w:tcW w:w="562" w:type="dxa"/>
            <w:tcBorders>
              <w:right w:val="nil"/>
            </w:tcBorders>
          </w:tcPr>
          <w:p w14:paraId="2FE0ECED" w14:textId="468312A8" w:rsidR="00F06009" w:rsidRPr="009164E3" w:rsidRDefault="00F06009" w:rsidP="00B336AF">
            <w:pPr>
              <w:rPr>
                <w:szCs w:val="20"/>
              </w:rPr>
            </w:pPr>
            <w:r w:rsidRPr="009164E3">
              <w:rPr>
                <w:szCs w:val="20"/>
              </w:rPr>
              <w:t>1</w:t>
            </w:r>
            <w:r w:rsidR="005E237B" w:rsidRPr="009164E3">
              <w:rPr>
                <w:szCs w:val="20"/>
              </w:rPr>
              <w:t>9</w:t>
            </w:r>
          </w:p>
        </w:tc>
        <w:tc>
          <w:tcPr>
            <w:tcW w:w="5529" w:type="dxa"/>
            <w:tcBorders>
              <w:left w:val="nil"/>
            </w:tcBorders>
          </w:tcPr>
          <w:p w14:paraId="62EE172A" w14:textId="369B585E" w:rsidR="00F06009" w:rsidRPr="009164E3" w:rsidRDefault="00F06009" w:rsidP="00254EE6">
            <w:pPr>
              <w:rPr>
                <w:szCs w:val="20"/>
                <w:highlight w:val="lightGray"/>
              </w:rPr>
            </w:pPr>
            <w:r w:rsidRPr="009164E3">
              <w:rPr>
                <w:szCs w:val="20"/>
                <w:highlight w:val="lightGray"/>
              </w:rPr>
              <w:t xml:space="preserve">Eventuelle tillatelser </w:t>
            </w:r>
          </w:p>
        </w:tc>
        <w:tc>
          <w:tcPr>
            <w:tcW w:w="2686" w:type="dxa"/>
          </w:tcPr>
          <w:p w14:paraId="62FB82A5" w14:textId="09F68410" w:rsidR="00F06009" w:rsidRPr="009164E3" w:rsidRDefault="00F06009" w:rsidP="00B336AF">
            <w:pPr>
              <w:rPr>
                <w:szCs w:val="20"/>
                <w:highlight w:val="lightGray"/>
              </w:rPr>
            </w:pPr>
            <w:r w:rsidRPr="009164E3">
              <w:rPr>
                <w:szCs w:val="20"/>
                <w:highlight w:val="lightGray"/>
              </w:rPr>
              <w:t>dd-mm-åååå</w:t>
            </w:r>
          </w:p>
        </w:tc>
      </w:tr>
      <w:tr w:rsidR="00851342" w:rsidRPr="009164E3" w14:paraId="2C68EF05" w14:textId="77777777" w:rsidTr="00254EE6">
        <w:tc>
          <w:tcPr>
            <w:tcW w:w="562" w:type="dxa"/>
            <w:tcBorders>
              <w:right w:val="nil"/>
            </w:tcBorders>
          </w:tcPr>
          <w:p w14:paraId="3E6040E5" w14:textId="77AC42E0" w:rsidR="00851342" w:rsidRPr="009164E3" w:rsidRDefault="005E237B" w:rsidP="00B336AF">
            <w:pPr>
              <w:rPr>
                <w:szCs w:val="20"/>
              </w:rPr>
            </w:pPr>
            <w:r w:rsidRPr="009164E3">
              <w:rPr>
                <w:szCs w:val="20"/>
              </w:rPr>
              <w:t>20</w:t>
            </w:r>
          </w:p>
        </w:tc>
        <w:tc>
          <w:tcPr>
            <w:tcW w:w="5529" w:type="dxa"/>
            <w:tcBorders>
              <w:left w:val="nil"/>
            </w:tcBorders>
          </w:tcPr>
          <w:p w14:paraId="0DA66E8E" w14:textId="2AF7998E" w:rsidR="00851342" w:rsidRPr="009164E3" w:rsidRDefault="00F51BF2" w:rsidP="00254EE6">
            <w:pPr>
              <w:rPr>
                <w:szCs w:val="20"/>
              </w:rPr>
            </w:pPr>
            <w:r w:rsidRPr="009164E3">
              <w:rPr>
                <w:szCs w:val="20"/>
              </w:rPr>
              <w:t>SHA-plan</w:t>
            </w:r>
          </w:p>
        </w:tc>
        <w:tc>
          <w:tcPr>
            <w:tcW w:w="2686" w:type="dxa"/>
          </w:tcPr>
          <w:p w14:paraId="44EBFD80" w14:textId="77170131" w:rsidR="00851342" w:rsidRPr="009164E3" w:rsidRDefault="00F51BF2" w:rsidP="00B336AF">
            <w:pPr>
              <w:rPr>
                <w:szCs w:val="20"/>
                <w:highlight w:val="lightGray"/>
              </w:rPr>
            </w:pPr>
            <w:r w:rsidRPr="009164E3">
              <w:rPr>
                <w:szCs w:val="20"/>
                <w:highlight w:val="lightGray"/>
              </w:rPr>
              <w:t>dd-mm-åååå</w:t>
            </w:r>
          </w:p>
        </w:tc>
      </w:tr>
      <w:tr w:rsidR="009A54A6" w:rsidRPr="009164E3" w14:paraId="7F506FF5" w14:textId="77777777" w:rsidTr="00254EE6">
        <w:tc>
          <w:tcPr>
            <w:tcW w:w="562" w:type="dxa"/>
            <w:tcBorders>
              <w:right w:val="nil"/>
            </w:tcBorders>
          </w:tcPr>
          <w:p w14:paraId="085680BB" w14:textId="3BC36899" w:rsidR="009A54A6" w:rsidRPr="009164E3" w:rsidRDefault="009A54A6" w:rsidP="00B336AF">
            <w:pPr>
              <w:rPr>
                <w:szCs w:val="20"/>
              </w:rPr>
            </w:pPr>
            <w:r w:rsidRPr="009164E3">
              <w:rPr>
                <w:szCs w:val="20"/>
              </w:rPr>
              <w:t>21</w:t>
            </w:r>
          </w:p>
        </w:tc>
        <w:tc>
          <w:tcPr>
            <w:tcW w:w="5529" w:type="dxa"/>
            <w:tcBorders>
              <w:left w:val="nil"/>
            </w:tcBorders>
          </w:tcPr>
          <w:p w14:paraId="79953237" w14:textId="307D8F24" w:rsidR="009A54A6" w:rsidRPr="009164E3" w:rsidRDefault="009A54A6" w:rsidP="00254EE6">
            <w:pPr>
              <w:rPr>
                <w:szCs w:val="20"/>
              </w:rPr>
            </w:pPr>
            <w:r w:rsidRPr="009164E3">
              <w:rPr>
                <w:szCs w:val="20"/>
              </w:rPr>
              <w:t>YM-plan</w:t>
            </w:r>
          </w:p>
        </w:tc>
        <w:tc>
          <w:tcPr>
            <w:tcW w:w="2686" w:type="dxa"/>
          </w:tcPr>
          <w:p w14:paraId="6BB44F3B" w14:textId="59C0BE91" w:rsidR="009A54A6" w:rsidRPr="009164E3" w:rsidRDefault="009A54A6" w:rsidP="00B336AF">
            <w:pPr>
              <w:rPr>
                <w:szCs w:val="20"/>
                <w:highlight w:val="lightGray"/>
              </w:rPr>
            </w:pPr>
            <w:r w:rsidRPr="009164E3">
              <w:rPr>
                <w:szCs w:val="20"/>
                <w:highlight w:val="lightGray"/>
              </w:rPr>
              <w:t>dd-mm-åååå</w:t>
            </w:r>
          </w:p>
        </w:tc>
      </w:tr>
    </w:tbl>
    <w:p w14:paraId="0F87ADC3" w14:textId="58436699" w:rsidR="00B336AF" w:rsidRPr="009164E3" w:rsidRDefault="00B336AF" w:rsidP="00B336AF"/>
    <w:p w14:paraId="5920C27C" w14:textId="77777777" w:rsidR="00383DDE" w:rsidRPr="009164E3" w:rsidRDefault="00383DDE" w:rsidP="00383DDE">
      <w:r w:rsidRPr="009164E3">
        <w:lastRenderedPageBreak/>
        <w:t xml:space="preserve">Det kan forekomme referanser til utdaterte håndboknummer og navn, da det totale omfang av referanser i dokumentene er stort. Av praktiske grunner skal derfor referanser til utdaterte håndboknummer og navn være likestilt med referanser til gjeldende nummer. </w:t>
      </w:r>
    </w:p>
    <w:p w14:paraId="73E8E652" w14:textId="48D8BD8B" w:rsidR="00254EE6" w:rsidRPr="009164E3" w:rsidRDefault="00254EE6" w:rsidP="00B336AF"/>
    <w:p w14:paraId="3DEC4ABF" w14:textId="45B06377" w:rsidR="00254EE6" w:rsidRPr="009164E3" w:rsidRDefault="00254EE6" w:rsidP="00B336AF">
      <w:r w:rsidRPr="009164E3">
        <w:t>Det vil fortsatt være dokumenter med referanser til tidligere håndboknummer, som f.eks. rundskriv. Gyldigheten av disse, og mulige krav som fremgår av disse, endres ikke av omnummereringen.</w:t>
      </w:r>
    </w:p>
    <w:p w14:paraId="1AE4AFF6" w14:textId="00A3C14E" w:rsidR="00383DDE" w:rsidRPr="009164E3" w:rsidRDefault="00383DDE" w:rsidP="00B336AF"/>
    <w:p w14:paraId="253B835C" w14:textId="77777777" w:rsidR="00383DDE" w:rsidRPr="009164E3" w:rsidRDefault="00383DDE" w:rsidP="00B336AF"/>
    <w:p w14:paraId="1F7A0CBD" w14:textId="77777777" w:rsidR="00D414FC" w:rsidRPr="009164E3" w:rsidRDefault="00D414FC" w:rsidP="00B336AF"/>
    <w:p w14:paraId="71E1B45F" w14:textId="46844098" w:rsidR="00B336AF" w:rsidRPr="009164E3" w:rsidRDefault="00B336AF" w:rsidP="00B336AF">
      <w:pPr>
        <w:sectPr w:rsidR="00B336AF" w:rsidRPr="009164E3" w:rsidSect="00DE7D9C">
          <w:headerReference w:type="default" r:id="rId17"/>
          <w:headerReference w:type="first" r:id="rId18"/>
          <w:pgSz w:w="11906" w:h="16838" w:code="9"/>
          <w:pgMar w:top="1400" w:right="1418" w:bottom="1077" w:left="1701" w:header="709" w:footer="709" w:gutter="0"/>
          <w:pgNumType w:start="1"/>
          <w:cols w:space="708"/>
          <w:docGrid w:linePitch="360"/>
        </w:sectPr>
      </w:pPr>
    </w:p>
    <w:p w14:paraId="3F3E64B4" w14:textId="1BF52424" w:rsidR="001B68C9" w:rsidRPr="009164E3" w:rsidRDefault="006D03C8" w:rsidP="00F16394">
      <w:pPr>
        <w:tabs>
          <w:tab w:val="left" w:pos="284"/>
          <w:tab w:val="left" w:pos="357"/>
        </w:tabs>
        <w:rPr>
          <w:b/>
          <w:bCs/>
          <w:sz w:val="28"/>
          <w:szCs w:val="28"/>
        </w:rPr>
      </w:pPr>
      <w:r w:rsidRPr="009164E3">
        <w:rPr>
          <w:b/>
          <w:bCs/>
          <w:sz w:val="28"/>
          <w:szCs w:val="28"/>
        </w:rPr>
        <w:lastRenderedPageBreak/>
        <w:t>A</w:t>
      </w:r>
      <w:r w:rsidR="00F16394" w:rsidRPr="009164E3">
        <w:rPr>
          <w:b/>
          <w:bCs/>
          <w:sz w:val="28"/>
          <w:szCs w:val="28"/>
        </w:rPr>
        <w:tab/>
      </w:r>
      <w:r w:rsidR="00F16394" w:rsidRPr="009164E3">
        <w:rPr>
          <w:b/>
          <w:bCs/>
          <w:sz w:val="28"/>
          <w:szCs w:val="28"/>
        </w:rPr>
        <w:tab/>
      </w:r>
      <w:r w:rsidR="001B68C9" w:rsidRPr="009164E3">
        <w:rPr>
          <w:b/>
          <w:bCs/>
          <w:sz w:val="28"/>
          <w:szCs w:val="28"/>
        </w:rPr>
        <w:t>Prosjektinformasjon</w:t>
      </w:r>
    </w:p>
    <w:p w14:paraId="57AA26A1" w14:textId="53B9F8DB" w:rsidR="001B68C9" w:rsidRPr="009164E3" w:rsidRDefault="001B68C9" w:rsidP="003D2127">
      <w:pPr>
        <w:pStyle w:val="Overskrift2"/>
      </w:pPr>
      <w:bookmarkStart w:id="131" w:name="_Ref90971137"/>
      <w:bookmarkStart w:id="132" w:name="_Ref90971149"/>
      <w:bookmarkStart w:id="133" w:name="_Ref90971222"/>
      <w:bookmarkStart w:id="134" w:name="_Ref90971229"/>
      <w:bookmarkStart w:id="135" w:name="_Ref90971232"/>
      <w:bookmarkStart w:id="136" w:name="_Ref90971582"/>
      <w:bookmarkStart w:id="137" w:name="_Ref90971587"/>
      <w:bookmarkStart w:id="138" w:name="_Ref90971592"/>
      <w:bookmarkStart w:id="139" w:name="_Ref90986656"/>
      <w:bookmarkStart w:id="140" w:name="_Ref90986660"/>
      <w:bookmarkStart w:id="141" w:name="_Ref90986804"/>
      <w:bookmarkStart w:id="142" w:name="_Ref90986807"/>
      <w:bookmarkStart w:id="143" w:name="_Ref90987092"/>
      <w:bookmarkStart w:id="144" w:name="_Ref90987103"/>
      <w:bookmarkStart w:id="145" w:name="_Ref91056760"/>
      <w:bookmarkStart w:id="146" w:name="_Ref91056764"/>
      <w:bookmarkStart w:id="147" w:name="_Toc92971867"/>
      <w:bookmarkStart w:id="148" w:name="_Toc93493640"/>
      <w:bookmarkStart w:id="149" w:name="_Toc93493917"/>
      <w:bookmarkStart w:id="150" w:name="_Toc93495366"/>
      <w:bookmarkStart w:id="151" w:name="_Toc93495744"/>
      <w:bookmarkStart w:id="152" w:name="_Toc93496364"/>
      <w:bookmarkStart w:id="153" w:name="_Toc93560376"/>
      <w:bookmarkStart w:id="154" w:name="_Toc93907933"/>
      <w:bookmarkStart w:id="155" w:name="_Toc93907952"/>
      <w:bookmarkStart w:id="156" w:name="_Toc93907971"/>
      <w:bookmarkStart w:id="157" w:name="_Toc93907990"/>
      <w:bookmarkStart w:id="158" w:name="_Toc94272012"/>
      <w:bookmarkStart w:id="159" w:name="_Toc94792276"/>
      <w:bookmarkStart w:id="160" w:name="_Toc94792295"/>
      <w:bookmarkStart w:id="161" w:name="_Toc94792314"/>
      <w:bookmarkStart w:id="162" w:name="_Toc94792333"/>
      <w:bookmarkStart w:id="163" w:name="_Toc95824006"/>
      <w:bookmarkStart w:id="164" w:name="_Toc95824025"/>
      <w:bookmarkStart w:id="165" w:name="_Toc95824044"/>
      <w:bookmarkStart w:id="166" w:name="_Toc95824063"/>
      <w:bookmarkStart w:id="167" w:name="_Toc96504091"/>
      <w:bookmarkStart w:id="168" w:name="_Toc96504109"/>
      <w:bookmarkStart w:id="169" w:name="_Toc96504127"/>
      <w:bookmarkStart w:id="170" w:name="_Toc96504145"/>
      <w:bookmarkStart w:id="171" w:name="_Toc97120820"/>
      <w:bookmarkStart w:id="172" w:name="_Toc97120838"/>
      <w:bookmarkStart w:id="173" w:name="_Toc97120856"/>
      <w:bookmarkStart w:id="174" w:name="_Toc97120874"/>
      <w:bookmarkStart w:id="175" w:name="_Toc97126786"/>
      <w:bookmarkStart w:id="176" w:name="_Toc97126804"/>
      <w:bookmarkStart w:id="177" w:name="_Toc97126822"/>
      <w:bookmarkStart w:id="178" w:name="_Toc97126840"/>
      <w:bookmarkStart w:id="179" w:name="_Toc97127277"/>
      <w:bookmarkStart w:id="180" w:name="_Toc97298025"/>
      <w:bookmarkStart w:id="181" w:name="_Toc97298043"/>
      <w:bookmarkStart w:id="182" w:name="_Toc97298061"/>
      <w:bookmarkStart w:id="183" w:name="_Toc97298079"/>
      <w:bookmarkStart w:id="184" w:name="_Toc97298097"/>
      <w:bookmarkStart w:id="185" w:name="_Toc97300359"/>
      <w:bookmarkStart w:id="186" w:name="_Toc233901693"/>
      <w:r w:rsidRPr="009164E3">
        <w:t xml:space="preserve">Innbydelse til </w:t>
      </w:r>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r w:rsidR="00D27F02" w:rsidRPr="009164E3">
        <w:t>konkurranse med forhandling</w:t>
      </w:r>
      <w:bookmarkEnd w:id="186"/>
    </w:p>
    <w:p w14:paraId="3598D524" w14:textId="77777777" w:rsidR="001B68C9" w:rsidRPr="009164E3" w:rsidRDefault="001B68C9" w:rsidP="001B68C9"/>
    <w:p w14:paraId="38BAC8CF" w14:textId="69827AA1" w:rsidR="001B68C9" w:rsidRPr="009164E3" w:rsidRDefault="001B68C9" w:rsidP="009E3F12">
      <w:r w:rsidRPr="009164E3">
        <w:t>Statens vegvesen Utbygging inviterer til konkurranse</w:t>
      </w:r>
      <w:r w:rsidR="00AF072B" w:rsidRPr="009164E3">
        <w:t xml:space="preserve"> med forhandling</w:t>
      </w:r>
      <w:r w:rsidRPr="009164E3">
        <w:t xml:space="preserve"> om følgende kontraktarbeid:</w:t>
      </w:r>
    </w:p>
    <w:tbl>
      <w:tblPr>
        <w:tblStyle w:val="Tabellrutenet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388"/>
        <w:gridCol w:w="4389"/>
      </w:tblGrid>
      <w:tr w:rsidR="00870859" w:rsidRPr="009164E3" w14:paraId="04743286" w14:textId="77777777" w:rsidTr="00E405A9">
        <w:tc>
          <w:tcPr>
            <w:tcW w:w="4388" w:type="dxa"/>
          </w:tcPr>
          <w:p w14:paraId="26EB900D" w14:textId="39970632" w:rsidR="00870859" w:rsidRPr="009164E3" w:rsidRDefault="00870859" w:rsidP="00870859">
            <w:pPr>
              <w:spacing w:after="200"/>
            </w:pPr>
            <w:r w:rsidRPr="009164E3">
              <w:rPr>
                <w:color w:val="000000" w:themeColor="text1"/>
                <w:highlight w:val="lightGray"/>
              </w:rPr>
              <w:t>X</w:t>
            </w:r>
            <w:r w:rsidR="0091261E" w:rsidRPr="009164E3">
              <w:rPr>
                <w:color w:val="000000" w:themeColor="text1"/>
                <w:highlight w:val="lightGray"/>
              </w:rPr>
              <w:t>xxxx</w:t>
            </w:r>
          </w:p>
        </w:tc>
        <w:tc>
          <w:tcPr>
            <w:tcW w:w="4389" w:type="dxa"/>
          </w:tcPr>
          <w:p w14:paraId="3601F72C" w14:textId="49EC1CC2" w:rsidR="00E405A9" w:rsidRPr="009164E3" w:rsidRDefault="00E405A9" w:rsidP="00870859">
            <w:pPr>
              <w:spacing w:after="200"/>
              <w:rPr>
                <w:szCs w:val="20"/>
              </w:rPr>
            </w:pPr>
          </w:p>
        </w:tc>
      </w:tr>
    </w:tbl>
    <w:p w14:paraId="349C597C" w14:textId="77777777" w:rsidR="00910752" w:rsidRPr="009164E3" w:rsidRDefault="00910752" w:rsidP="00910752">
      <w:pPr>
        <w:rPr>
          <w:highlight w:val="yellow"/>
        </w:rPr>
      </w:pPr>
    </w:p>
    <w:p w14:paraId="7CD3A68E" w14:textId="6D1E2423" w:rsidR="00910752" w:rsidRPr="009164E3" w:rsidRDefault="00910752" w:rsidP="00910752">
      <w:r w:rsidRPr="009164E3">
        <w:t xml:space="preserve">Byggherre forutsetter at entreprenøren setter seg inn i </w:t>
      </w:r>
      <w:r w:rsidR="00844C56" w:rsidRPr="009164E3">
        <w:t xml:space="preserve">gjeldende </w:t>
      </w:r>
      <w:r w:rsidRPr="009164E3">
        <w:t>sanksjonslovgivning</w:t>
      </w:r>
      <w:r w:rsidR="00A32EA1" w:rsidRPr="009164E3">
        <w:t xml:space="preserve"> implementert i sanksjonsloven av 16. april 2021 nr. 18 med tilhørende forskrifter («sanksjonslovgivningen»),</w:t>
      </w:r>
      <w:r w:rsidRPr="009164E3">
        <w:t xml:space="preserve"> og de endringer som til enhver tid skulle bli vedtatt, og tar hensyn til gjeldende sanksjonslovgivning</w:t>
      </w:r>
      <w:r w:rsidRPr="009164E3" w:rsidDel="008D12F3">
        <w:t xml:space="preserve"> </w:t>
      </w:r>
      <w:r w:rsidRPr="009164E3">
        <w:t xml:space="preserve">ved utarbeidelse av forespørsel om deltakelse, utarbeidelse av tilbud og ved gjennomføring av kontrakt. </w:t>
      </w:r>
    </w:p>
    <w:p w14:paraId="3C9C6656" w14:textId="77777777" w:rsidR="00910752" w:rsidRPr="009164E3" w:rsidRDefault="00910752" w:rsidP="00910752"/>
    <w:p w14:paraId="6B436A3C" w14:textId="40CE2C29" w:rsidR="00910752" w:rsidRPr="009164E3" w:rsidRDefault="00910752" w:rsidP="00C90E7E">
      <w:r w:rsidRPr="009164E3">
        <w:t xml:space="preserve">Entreprenørene må også påregne at byggherre vil be underentreprenører som engasjeres etter kontraktsinngåelse om å bekrefte at de overholder sanksjonslovgivningen. Videre må entreprenør påregne at byggherre vil kunne be om dokumentasjon på hvem som er reelle rettighetshavere i </w:t>
      </w:r>
      <w:r w:rsidR="007D55AB" w:rsidRPr="009164E3">
        <w:t>kontraktsmedhjelpere</w:t>
      </w:r>
      <w:r w:rsidRPr="009164E3">
        <w:t xml:space="preserve"> som engasjeres etter kontraktsinngåelse. </w:t>
      </w:r>
    </w:p>
    <w:p w14:paraId="1038207E" w14:textId="77777777" w:rsidR="00870859" w:rsidRPr="009164E3" w:rsidRDefault="00870859" w:rsidP="001F62E9"/>
    <w:p w14:paraId="6994F1DD" w14:textId="15BFDA16" w:rsidR="00F67097" w:rsidRPr="009164E3" w:rsidRDefault="00F67097" w:rsidP="001F62E9">
      <w:r w:rsidRPr="009164E3">
        <w:t xml:space="preserve">Anskaffelsen gjennomføres med prosedyren konkurranse med forhandling. </w:t>
      </w:r>
      <w:r w:rsidR="007D55AB" w:rsidRPr="009164E3">
        <w:t>Vi</w:t>
      </w:r>
      <w:r w:rsidR="0006566D" w:rsidRPr="009164E3">
        <w:t xml:space="preserve"> vise</w:t>
      </w:r>
      <w:r w:rsidR="007D55AB" w:rsidRPr="009164E3">
        <w:t>r</w:t>
      </w:r>
      <w:r w:rsidRPr="009164E3">
        <w:t xml:space="preserve"> til konkurransegrunnlagets B3 for utfyllende bestemmelser om gjennomføringen av konkurransen, herunder også konkurransens tildelingskriterier og tilhørende dokumentasjonskrav.  </w:t>
      </w:r>
    </w:p>
    <w:p w14:paraId="120FA4BF" w14:textId="77777777" w:rsidR="00F67097" w:rsidRPr="009164E3" w:rsidRDefault="00F67097" w:rsidP="001F62E9"/>
    <w:p w14:paraId="7D2FF7B8" w14:textId="465A36D1" w:rsidR="00F67097" w:rsidRPr="009164E3" w:rsidRDefault="00F67097" w:rsidP="001F62E9">
      <w:r w:rsidRPr="009164E3">
        <w:t xml:space="preserve">Statens vegvesen ønsker tilbud fra entreprenører med de kvalifikasjoner som er nødvendige for å oppfylle kontrakten. I denne konkurransen vil det bli gjennomført en prekvalifisering før tilbuds-/forhandlingsfasen. Det vises til konkurransegrunnlagets B2 for utfyllende bestemmelser om prekvalifiseringen, herunder også konkurransens kvalifikasjonskrav med tilhørende dokumentasjonskrav. </w:t>
      </w:r>
    </w:p>
    <w:p w14:paraId="343F40DC" w14:textId="77777777" w:rsidR="00F67097" w:rsidRPr="009164E3" w:rsidRDefault="00F67097" w:rsidP="001F62E9"/>
    <w:p w14:paraId="731402E2" w14:textId="65954DB1" w:rsidR="004E13D1" w:rsidRPr="009164E3" w:rsidRDefault="00F67097" w:rsidP="001F62E9">
      <w:pPr>
        <w:rPr>
          <w:color w:val="000000" w:themeColor="text1"/>
        </w:rPr>
      </w:pPr>
      <w:r w:rsidRPr="009164E3">
        <w:t>Konkurransen gjennomføres i henhold til lov om offentlige anskaffelser (LOV 2016-06-17-73 med ev</w:t>
      </w:r>
      <w:r w:rsidR="007D55AB" w:rsidRPr="009164E3">
        <w:t>entuelt</w:t>
      </w:r>
      <w:r w:rsidRPr="009164E3">
        <w:t xml:space="preserve"> senere endringer, heretter benevnt som «anskaffelsesloven») samt forskrift om offentlige anskaffelser (FOR 2016-08-12-974 med senere endringer, heretter benevnt som</w:t>
      </w:r>
      <w:r w:rsidRPr="009164E3">
        <w:rPr>
          <w:color w:val="000000" w:themeColor="text1"/>
        </w:rPr>
        <w:t xml:space="preserve"> «anskaffelsesforskriften»). </w:t>
      </w:r>
    </w:p>
    <w:p w14:paraId="3EB5C369" w14:textId="77777777" w:rsidR="00F67097" w:rsidRPr="009164E3" w:rsidRDefault="00F67097" w:rsidP="001F62E9"/>
    <w:p w14:paraId="5E166830" w14:textId="590AF78B" w:rsidR="00F67097" w:rsidRPr="009164E3" w:rsidRDefault="00F67097" w:rsidP="00870859">
      <w:pPr>
        <w:spacing w:after="200"/>
        <w:rPr>
          <w:color w:val="000000" w:themeColor="text1"/>
        </w:rPr>
      </w:pPr>
      <w:r w:rsidRPr="009164E3">
        <w:rPr>
          <w:color w:val="000000" w:themeColor="text1"/>
        </w:rPr>
        <w:t>Følgende legges til grunn:</w:t>
      </w:r>
    </w:p>
    <w:tbl>
      <w:tblPr>
        <w:tblStyle w:val="Tabellrutenet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388"/>
        <w:gridCol w:w="4389"/>
      </w:tblGrid>
      <w:tr w:rsidR="00450F94" w:rsidRPr="009164E3" w14:paraId="0C616019" w14:textId="77777777" w:rsidTr="00450F94">
        <w:tc>
          <w:tcPr>
            <w:tcW w:w="4388" w:type="dxa"/>
          </w:tcPr>
          <w:p w14:paraId="2ACC3688" w14:textId="6FE0B13A" w:rsidR="00947D90" w:rsidRPr="009164E3" w:rsidRDefault="00947D90" w:rsidP="001F62E9">
            <w:pPr>
              <w:rPr>
                <w:color w:val="000000" w:themeColor="text1"/>
              </w:rPr>
            </w:pPr>
            <w:r w:rsidRPr="009164E3">
              <w:rPr>
                <w:color w:val="000000" w:themeColor="text1"/>
              </w:rPr>
              <w:t>Type anskaffelse:</w:t>
            </w:r>
          </w:p>
        </w:tc>
        <w:tc>
          <w:tcPr>
            <w:tcW w:w="4389" w:type="dxa"/>
          </w:tcPr>
          <w:p w14:paraId="7754D44C" w14:textId="69318710" w:rsidR="00947D90" w:rsidRPr="009164E3" w:rsidRDefault="00947D90" w:rsidP="001F62E9">
            <w:pPr>
              <w:rPr>
                <w:color w:val="000000" w:themeColor="text1"/>
              </w:rPr>
            </w:pPr>
            <w:r w:rsidRPr="009164E3">
              <w:rPr>
                <w:color w:val="000000" w:themeColor="text1"/>
              </w:rPr>
              <w:t>Bygg-/anleggsarbeider</w:t>
            </w:r>
          </w:p>
        </w:tc>
      </w:tr>
      <w:tr w:rsidR="00450F94" w:rsidRPr="009164E3" w14:paraId="29EA7DC8" w14:textId="77777777" w:rsidTr="00450F94">
        <w:tc>
          <w:tcPr>
            <w:tcW w:w="4388" w:type="dxa"/>
          </w:tcPr>
          <w:p w14:paraId="0EB0558F" w14:textId="12E1C545" w:rsidR="00947D90" w:rsidRPr="009164E3" w:rsidRDefault="00947D90" w:rsidP="001F62E9">
            <w:pPr>
              <w:rPr>
                <w:color w:val="000000" w:themeColor="text1"/>
              </w:rPr>
            </w:pPr>
            <w:r w:rsidRPr="009164E3">
              <w:rPr>
                <w:color w:val="000000" w:themeColor="text1"/>
              </w:rPr>
              <w:t>Over terskel:</w:t>
            </w:r>
          </w:p>
        </w:tc>
        <w:tc>
          <w:tcPr>
            <w:tcW w:w="4389" w:type="dxa"/>
          </w:tcPr>
          <w:p w14:paraId="1DCF0473" w14:textId="60B2DD9D" w:rsidR="00947D90" w:rsidRPr="009164E3" w:rsidRDefault="00947D90" w:rsidP="001F62E9">
            <w:pPr>
              <w:rPr>
                <w:color w:val="000000" w:themeColor="text1"/>
              </w:rPr>
            </w:pPr>
            <w:r w:rsidRPr="009164E3">
              <w:rPr>
                <w:color w:val="000000" w:themeColor="text1"/>
              </w:rPr>
              <w:t>Iht anskaffelsesforskriften §5-3</w:t>
            </w:r>
          </w:p>
        </w:tc>
      </w:tr>
      <w:tr w:rsidR="00450F94" w:rsidRPr="009164E3" w14:paraId="64F0A52C" w14:textId="77777777" w:rsidTr="00450F94">
        <w:tc>
          <w:tcPr>
            <w:tcW w:w="4388" w:type="dxa"/>
          </w:tcPr>
          <w:p w14:paraId="00ABA9A6" w14:textId="71A9D727" w:rsidR="00947D90" w:rsidRPr="009164E3" w:rsidRDefault="00947D90" w:rsidP="001F62E9">
            <w:pPr>
              <w:rPr>
                <w:color w:val="000000" w:themeColor="text1"/>
              </w:rPr>
            </w:pPr>
            <w:r w:rsidRPr="009164E3">
              <w:rPr>
                <w:color w:val="000000" w:themeColor="text1"/>
              </w:rPr>
              <w:t>Anskaffelsesprosedyre:</w:t>
            </w:r>
          </w:p>
        </w:tc>
        <w:tc>
          <w:tcPr>
            <w:tcW w:w="4389" w:type="dxa"/>
          </w:tcPr>
          <w:p w14:paraId="5497F722" w14:textId="5608524D" w:rsidR="00947D90" w:rsidRPr="009164E3" w:rsidRDefault="00B36FCA" w:rsidP="001F62E9">
            <w:pPr>
              <w:rPr>
                <w:color w:val="000000" w:themeColor="text1"/>
              </w:rPr>
            </w:pPr>
            <w:r w:rsidRPr="009164E3">
              <w:rPr>
                <w:color w:val="000000" w:themeColor="text1"/>
              </w:rPr>
              <w:t>Konkurranse med forhandling, iht. anskaffelsesforskriften. § 13-1 jf. § 13-2</w:t>
            </w:r>
          </w:p>
        </w:tc>
      </w:tr>
    </w:tbl>
    <w:p w14:paraId="0BC6D4D2" w14:textId="77777777" w:rsidR="00F67097" w:rsidRPr="009164E3" w:rsidRDefault="00F67097" w:rsidP="009E3F12"/>
    <w:p w14:paraId="65DF304A" w14:textId="44558BF9" w:rsidR="00F67097" w:rsidRPr="009164E3" w:rsidRDefault="00F67097" w:rsidP="009E3F12">
      <w:r w:rsidRPr="009164E3">
        <w:t xml:space="preserve">Konkurransen gjennomføres ved bruk av Statens vegvesens konkurransegjennomføringsverktøy (KGV). Innlevering av forespørsler om deltakelse i konkurransen, tilbudsinnlevering og all annen kommunikasjon, skjer via KGV, se B1. </w:t>
      </w:r>
    </w:p>
    <w:p w14:paraId="3E4C79F7" w14:textId="45842F69" w:rsidR="00F67097" w:rsidRPr="009164E3" w:rsidRDefault="00F67097" w:rsidP="009E3F12"/>
    <w:p w14:paraId="07239719" w14:textId="190D7B71" w:rsidR="00F67097" w:rsidRPr="009164E3" w:rsidRDefault="00A32EA1" w:rsidP="009E3F12">
      <w:pPr>
        <w:rPr>
          <w:highlight w:val="lightGray"/>
        </w:rPr>
      </w:pPr>
      <w:r w:rsidRPr="009164E3">
        <w:rPr>
          <w:highlight w:val="lightGray"/>
        </w:rPr>
        <w:t>Tilbudskonferanse vil finne sted dd-mm-åååå med møtested Xxxxxx, kl. tt.mm.</w:t>
      </w:r>
    </w:p>
    <w:p w14:paraId="7B6849CF" w14:textId="40DD7EF0" w:rsidR="00F67097" w:rsidRPr="009164E3" w:rsidRDefault="00F67097" w:rsidP="009E3F12">
      <w:r w:rsidRPr="009164E3">
        <w:rPr>
          <w:highlight w:val="lightGray"/>
        </w:rPr>
        <w:t xml:space="preserve">Tilbudskonferanse </w:t>
      </w:r>
      <w:r w:rsidR="00A32EA1" w:rsidRPr="009164E3">
        <w:rPr>
          <w:highlight w:val="lightGray"/>
        </w:rPr>
        <w:t xml:space="preserve">vil bli gjennomført digitalt. </w:t>
      </w:r>
    </w:p>
    <w:p w14:paraId="6AE47F16" w14:textId="77777777" w:rsidR="00F67097" w:rsidRPr="009164E3" w:rsidRDefault="00F67097" w:rsidP="009E3F12"/>
    <w:p w14:paraId="37C3CD55" w14:textId="1A0BD7E0" w:rsidR="00F67097" w:rsidRPr="009164E3" w:rsidRDefault="00F67097" w:rsidP="009E3F12">
      <w:r w:rsidRPr="009164E3">
        <w:t xml:space="preserve">Påmelding til tilbudskonferansen skjer via KGV. </w:t>
      </w:r>
    </w:p>
    <w:p w14:paraId="06BCF4E6" w14:textId="55C32180" w:rsidR="00870859" w:rsidRPr="009164E3" w:rsidRDefault="00F67097" w:rsidP="009E3F12">
      <w:r w:rsidRPr="009164E3">
        <w:t>Alle frister i konkurransen er angitt i KGV</w:t>
      </w:r>
      <w:r w:rsidR="007D55AB" w:rsidRPr="009164E3">
        <w:t>.</w:t>
      </w:r>
    </w:p>
    <w:p w14:paraId="28962CF8" w14:textId="77777777" w:rsidR="003F692D" w:rsidRPr="009164E3" w:rsidRDefault="003F692D" w:rsidP="009E3F12"/>
    <w:p w14:paraId="7039757D" w14:textId="6B28BCEE" w:rsidR="008F24BC" w:rsidRPr="009164E3" w:rsidRDefault="00A32EA1" w:rsidP="0067304A">
      <w:r w:rsidRPr="009164E3">
        <w:t>Byggherre</w:t>
      </w:r>
      <w:r w:rsidR="006424A8" w:rsidRPr="009164E3">
        <w:t xml:space="preserve"> </w:t>
      </w:r>
      <w:r w:rsidR="00F67097" w:rsidRPr="009164E3">
        <w:t>har følgende tentative fremdriftsplan for anskaffelsen:</w:t>
      </w:r>
    </w:p>
    <w:tbl>
      <w:tblPr>
        <w:tblStyle w:val="Tabellrutenett"/>
        <w:tblW w:w="0" w:type="auto"/>
        <w:tblLook w:val="04A0" w:firstRow="1" w:lastRow="0" w:firstColumn="1" w:lastColumn="0" w:noHBand="0" w:noVBand="1"/>
      </w:tblPr>
      <w:tblGrid>
        <w:gridCol w:w="6799"/>
        <w:gridCol w:w="1978"/>
      </w:tblGrid>
      <w:tr w:rsidR="00AC1F97" w:rsidRPr="009164E3" w14:paraId="1B40D317" w14:textId="77777777" w:rsidTr="0283DF34">
        <w:tc>
          <w:tcPr>
            <w:tcW w:w="6799" w:type="dxa"/>
          </w:tcPr>
          <w:p w14:paraId="61B803DC" w14:textId="27E1961C" w:rsidR="00AC1F97" w:rsidRPr="009164E3" w:rsidRDefault="00AC1F97" w:rsidP="001F62E9">
            <w:pPr>
              <w:rPr>
                <w:b/>
                <w:bCs/>
              </w:rPr>
            </w:pPr>
            <w:r w:rsidRPr="009164E3">
              <w:rPr>
                <w:b/>
                <w:bCs/>
              </w:rPr>
              <w:t>Planlagte milepæler</w:t>
            </w:r>
          </w:p>
        </w:tc>
        <w:tc>
          <w:tcPr>
            <w:tcW w:w="1978" w:type="dxa"/>
          </w:tcPr>
          <w:p w14:paraId="6B78FAF7" w14:textId="15E36AD8" w:rsidR="00AC1F97" w:rsidRPr="009164E3" w:rsidRDefault="00AC1F97" w:rsidP="001F62E9">
            <w:pPr>
              <w:rPr>
                <w:b/>
                <w:bCs/>
              </w:rPr>
            </w:pPr>
            <w:r w:rsidRPr="009164E3">
              <w:rPr>
                <w:b/>
                <w:bCs/>
              </w:rPr>
              <w:t>Tentative datoer</w:t>
            </w:r>
          </w:p>
        </w:tc>
      </w:tr>
      <w:tr w:rsidR="00AC1F97" w:rsidRPr="009164E3" w14:paraId="7E83A373" w14:textId="77777777" w:rsidTr="0283DF34">
        <w:tc>
          <w:tcPr>
            <w:tcW w:w="6799" w:type="dxa"/>
          </w:tcPr>
          <w:p w14:paraId="20EEC87D" w14:textId="14E4EC07" w:rsidR="00AC1F97" w:rsidRPr="009164E3" w:rsidRDefault="00AC1F97" w:rsidP="001F62E9">
            <w:r w:rsidRPr="009164E3">
              <w:t xml:space="preserve">Tilbudskonferanse for interesserte </w:t>
            </w:r>
            <w:r w:rsidR="00893B95" w:rsidRPr="009164E3">
              <w:t>entreprenør</w:t>
            </w:r>
            <w:r w:rsidRPr="009164E3">
              <w:t>er</w:t>
            </w:r>
          </w:p>
        </w:tc>
        <w:tc>
          <w:tcPr>
            <w:tcW w:w="1978" w:type="dxa"/>
          </w:tcPr>
          <w:p w14:paraId="038E208E" w14:textId="77777777" w:rsidR="00AC1F97" w:rsidRPr="009164E3" w:rsidRDefault="00AC1F97" w:rsidP="001F62E9"/>
        </w:tc>
      </w:tr>
      <w:tr w:rsidR="00AC1F97" w:rsidRPr="009164E3" w14:paraId="1F7C995E" w14:textId="77777777" w:rsidTr="0283DF34">
        <w:tc>
          <w:tcPr>
            <w:tcW w:w="6799" w:type="dxa"/>
          </w:tcPr>
          <w:p w14:paraId="1B227801" w14:textId="512D2A28" w:rsidR="00AC1F97" w:rsidRPr="009164E3" w:rsidRDefault="00AC1F97" w:rsidP="001F62E9">
            <w:r w:rsidRPr="009164E3">
              <w:t>Frist for innlevering av forespørsel om deltakelse i konkurransen</w:t>
            </w:r>
          </w:p>
        </w:tc>
        <w:tc>
          <w:tcPr>
            <w:tcW w:w="1978" w:type="dxa"/>
          </w:tcPr>
          <w:p w14:paraId="14627058" w14:textId="77777777" w:rsidR="00AC1F97" w:rsidRPr="009164E3" w:rsidRDefault="00AC1F97" w:rsidP="001F62E9"/>
        </w:tc>
      </w:tr>
      <w:tr w:rsidR="00AC1F97" w:rsidRPr="009164E3" w14:paraId="2A4FECD9" w14:textId="77777777" w:rsidTr="0283DF34">
        <w:tc>
          <w:tcPr>
            <w:tcW w:w="6799" w:type="dxa"/>
          </w:tcPr>
          <w:p w14:paraId="0A1463DF" w14:textId="2D3F7BDF" w:rsidR="00AC1F97" w:rsidRPr="009164E3" w:rsidRDefault="00F14E7E" w:rsidP="001F62E9">
            <w:r w:rsidRPr="009164E3">
              <w:t xml:space="preserve">Meddelelse om kvalifisering og invitasjon til utvalgte kvalifiserte </w:t>
            </w:r>
            <w:r w:rsidR="00893B95" w:rsidRPr="009164E3">
              <w:t>entreprenør</w:t>
            </w:r>
            <w:r w:rsidRPr="009164E3">
              <w:t>er om å inngi tilbud</w:t>
            </w:r>
          </w:p>
        </w:tc>
        <w:tc>
          <w:tcPr>
            <w:tcW w:w="1978" w:type="dxa"/>
          </w:tcPr>
          <w:p w14:paraId="4B4828BE" w14:textId="1A5DE738" w:rsidR="00AC1F97" w:rsidRPr="009164E3" w:rsidRDefault="006424A8" w:rsidP="001F62E9">
            <w:r w:rsidRPr="009164E3">
              <w:t>&lt;Måned&gt;</w:t>
            </w:r>
          </w:p>
        </w:tc>
      </w:tr>
      <w:tr w:rsidR="00AC1F97" w:rsidRPr="009164E3" w14:paraId="656FE91C" w14:textId="77777777" w:rsidTr="0283DF34">
        <w:tc>
          <w:tcPr>
            <w:tcW w:w="6799" w:type="dxa"/>
          </w:tcPr>
          <w:p w14:paraId="057ED0B0" w14:textId="777FDDBE" w:rsidR="00AC1F97" w:rsidRPr="009164E3" w:rsidRDefault="00AC1F97" w:rsidP="001F62E9">
            <w:r w:rsidRPr="009164E3">
              <w:t xml:space="preserve">Separate avklaringsmøter med inviterte </w:t>
            </w:r>
            <w:r w:rsidR="00893B95" w:rsidRPr="009164E3">
              <w:t>entreprenør</w:t>
            </w:r>
            <w:r w:rsidRPr="009164E3">
              <w:t>er</w:t>
            </w:r>
          </w:p>
        </w:tc>
        <w:tc>
          <w:tcPr>
            <w:tcW w:w="1978" w:type="dxa"/>
          </w:tcPr>
          <w:p w14:paraId="6D18A49C" w14:textId="4CB2078E" w:rsidR="00AC1F97" w:rsidRPr="009164E3" w:rsidRDefault="00F14E7E" w:rsidP="001F62E9">
            <w:r w:rsidRPr="009164E3">
              <w:t>Periode: &lt;dato&gt;-&lt;dato&gt;</w:t>
            </w:r>
          </w:p>
        </w:tc>
      </w:tr>
      <w:tr w:rsidR="00AC1F97" w:rsidRPr="009164E3" w14:paraId="740BA7EB" w14:textId="77777777" w:rsidTr="0283DF34">
        <w:tc>
          <w:tcPr>
            <w:tcW w:w="6799" w:type="dxa"/>
          </w:tcPr>
          <w:p w14:paraId="114EBB81" w14:textId="188CE1F4" w:rsidR="00AC1F97" w:rsidRPr="009164E3" w:rsidRDefault="00AC1F97" w:rsidP="001F62E9">
            <w:r w:rsidRPr="009164E3">
              <w:t>Frist for innlevering av første tilbud</w:t>
            </w:r>
          </w:p>
        </w:tc>
        <w:tc>
          <w:tcPr>
            <w:tcW w:w="1978" w:type="dxa"/>
          </w:tcPr>
          <w:p w14:paraId="147BFFA9" w14:textId="77777777" w:rsidR="00AC1F97" w:rsidRPr="009164E3" w:rsidRDefault="00AC1F97" w:rsidP="001F62E9"/>
        </w:tc>
      </w:tr>
      <w:tr w:rsidR="00AC1F97" w:rsidRPr="009164E3" w14:paraId="614E0540" w14:textId="77777777" w:rsidTr="0283DF34">
        <w:tc>
          <w:tcPr>
            <w:tcW w:w="6799" w:type="dxa"/>
          </w:tcPr>
          <w:p w14:paraId="763FB71B" w14:textId="7F6ACA04" w:rsidR="00AC1F97" w:rsidRPr="009164E3" w:rsidRDefault="00AC1F97" w:rsidP="001F62E9">
            <w:r w:rsidRPr="009164E3">
              <w:lastRenderedPageBreak/>
              <w:t xml:space="preserve">Separate forhandlingsmøter med </w:t>
            </w:r>
            <w:r w:rsidR="00893B95" w:rsidRPr="009164E3">
              <w:t>entreprenør</w:t>
            </w:r>
            <w:r w:rsidRPr="009164E3">
              <w:t>er som har inngitt tilbud</w:t>
            </w:r>
          </w:p>
        </w:tc>
        <w:tc>
          <w:tcPr>
            <w:tcW w:w="1978" w:type="dxa"/>
          </w:tcPr>
          <w:p w14:paraId="05607AA7" w14:textId="01AC7D70" w:rsidR="00AC1F97" w:rsidRPr="009164E3" w:rsidRDefault="00F14E7E" w:rsidP="001F62E9">
            <w:r w:rsidRPr="009164E3">
              <w:t>Periode: &lt;dato&gt;-&lt;dato&gt;</w:t>
            </w:r>
          </w:p>
        </w:tc>
      </w:tr>
      <w:tr w:rsidR="00AC1F97" w:rsidRPr="009164E3" w14:paraId="45428DAB" w14:textId="77777777" w:rsidTr="0283DF34">
        <w:tc>
          <w:tcPr>
            <w:tcW w:w="6799" w:type="dxa"/>
            <w:shd w:val="clear" w:color="auto" w:fill="D9D9D9" w:themeFill="background1" w:themeFillShade="D9"/>
          </w:tcPr>
          <w:p w14:paraId="092C4504" w14:textId="6F2FAAE1" w:rsidR="00AC1F97" w:rsidRPr="009164E3" w:rsidRDefault="00AC1F97" w:rsidP="001F62E9">
            <w:r w:rsidRPr="009164E3">
              <w:t>Frist for innlevering av andre tilbud</w:t>
            </w:r>
          </w:p>
        </w:tc>
        <w:tc>
          <w:tcPr>
            <w:tcW w:w="1978" w:type="dxa"/>
            <w:shd w:val="clear" w:color="auto" w:fill="D9D9D9" w:themeFill="background1" w:themeFillShade="D9"/>
          </w:tcPr>
          <w:p w14:paraId="026058FD" w14:textId="77777777" w:rsidR="00AC1F97" w:rsidRPr="009164E3" w:rsidRDefault="00AC1F97" w:rsidP="001F62E9"/>
        </w:tc>
      </w:tr>
      <w:tr w:rsidR="00AC1F97" w:rsidRPr="009164E3" w14:paraId="76AC0548" w14:textId="77777777" w:rsidTr="0283DF34">
        <w:tc>
          <w:tcPr>
            <w:tcW w:w="6799" w:type="dxa"/>
            <w:shd w:val="clear" w:color="auto" w:fill="D9D9D9" w:themeFill="background1" w:themeFillShade="D9"/>
          </w:tcPr>
          <w:p w14:paraId="2F656EF3" w14:textId="3ED4EF5E" w:rsidR="00AC1F97" w:rsidRPr="009164E3" w:rsidRDefault="00AC1F97" w:rsidP="001F62E9">
            <w:r w:rsidRPr="009164E3">
              <w:t xml:space="preserve">Separate forhandlingsmøter med </w:t>
            </w:r>
            <w:r w:rsidR="00893B95" w:rsidRPr="009164E3">
              <w:t>entreprenør</w:t>
            </w:r>
            <w:r w:rsidRPr="009164E3">
              <w:t>er som har inngitt tilbud</w:t>
            </w:r>
          </w:p>
        </w:tc>
        <w:tc>
          <w:tcPr>
            <w:tcW w:w="1978" w:type="dxa"/>
            <w:shd w:val="clear" w:color="auto" w:fill="D9D9D9" w:themeFill="background1" w:themeFillShade="D9"/>
          </w:tcPr>
          <w:p w14:paraId="615E388B" w14:textId="59F9FF56" w:rsidR="00AC1F97" w:rsidRPr="009164E3" w:rsidRDefault="00F14E7E" w:rsidP="001F62E9">
            <w:r w:rsidRPr="009164E3">
              <w:t>Periode: &lt;dato&gt;-&lt;dato&gt;</w:t>
            </w:r>
          </w:p>
        </w:tc>
      </w:tr>
      <w:tr w:rsidR="00AC1F97" w:rsidRPr="009164E3" w14:paraId="1F322872" w14:textId="77777777" w:rsidTr="0283DF34">
        <w:tc>
          <w:tcPr>
            <w:tcW w:w="6799" w:type="dxa"/>
          </w:tcPr>
          <w:p w14:paraId="4053A4BA" w14:textId="3FCD5BEE" w:rsidR="00AC1F97" w:rsidRPr="009164E3" w:rsidRDefault="00AC1F97" w:rsidP="001F62E9">
            <w:pPr>
              <w:rPr>
                <w:highlight w:val="lightGray"/>
              </w:rPr>
            </w:pPr>
            <w:r w:rsidRPr="009164E3">
              <w:t>Frist for innlevering av endelig tilbud</w:t>
            </w:r>
          </w:p>
        </w:tc>
        <w:tc>
          <w:tcPr>
            <w:tcW w:w="1978" w:type="dxa"/>
          </w:tcPr>
          <w:p w14:paraId="63E339ED" w14:textId="77777777" w:rsidR="00AC1F97" w:rsidRPr="009164E3" w:rsidRDefault="00AC1F97" w:rsidP="001F62E9">
            <w:pPr>
              <w:rPr>
                <w:highlight w:val="darkGray"/>
              </w:rPr>
            </w:pPr>
          </w:p>
        </w:tc>
      </w:tr>
      <w:tr w:rsidR="00AC1F97" w:rsidRPr="009164E3" w14:paraId="7A0D4E03" w14:textId="77777777" w:rsidTr="0283DF34">
        <w:tc>
          <w:tcPr>
            <w:tcW w:w="6799" w:type="dxa"/>
          </w:tcPr>
          <w:p w14:paraId="0225C78B" w14:textId="09EFC2FE" w:rsidR="00AC1F97" w:rsidRPr="009164E3" w:rsidRDefault="00AC1F97" w:rsidP="001F62E9">
            <w:pPr>
              <w:rPr>
                <w:highlight w:val="lightGray"/>
              </w:rPr>
            </w:pPr>
          </w:p>
        </w:tc>
        <w:tc>
          <w:tcPr>
            <w:tcW w:w="1978" w:type="dxa"/>
          </w:tcPr>
          <w:p w14:paraId="7E64BF56" w14:textId="359C2A2E" w:rsidR="00AC1F97" w:rsidRPr="009164E3" w:rsidRDefault="00AC1F97" w:rsidP="0283DF34"/>
        </w:tc>
      </w:tr>
      <w:tr w:rsidR="00AC1F97" w:rsidRPr="009164E3" w14:paraId="05C0BF7B" w14:textId="77777777" w:rsidTr="0283DF34">
        <w:tc>
          <w:tcPr>
            <w:tcW w:w="6799" w:type="dxa"/>
          </w:tcPr>
          <w:p w14:paraId="57517040" w14:textId="627FCBF3" w:rsidR="00AC1F97" w:rsidRPr="009164E3" w:rsidRDefault="00AC1F97" w:rsidP="001F62E9">
            <w:r w:rsidRPr="009164E3">
              <w:t>Kontraktsignering</w:t>
            </w:r>
          </w:p>
        </w:tc>
        <w:tc>
          <w:tcPr>
            <w:tcW w:w="1978" w:type="dxa"/>
          </w:tcPr>
          <w:p w14:paraId="6A4C21FC" w14:textId="4E183595" w:rsidR="00AC1F97" w:rsidRPr="009164E3" w:rsidRDefault="00132459" w:rsidP="001F62E9">
            <w:r w:rsidRPr="009164E3">
              <w:t>Innen vedståelsesfristens utløp</w:t>
            </w:r>
          </w:p>
        </w:tc>
      </w:tr>
    </w:tbl>
    <w:p w14:paraId="3E4CE968" w14:textId="77777777" w:rsidR="00A32EA1" w:rsidRPr="009164E3" w:rsidRDefault="00A32EA1" w:rsidP="001F62E9">
      <w:pPr>
        <w:spacing w:after="200"/>
        <w:rPr>
          <w:color w:val="000000" w:themeColor="text1"/>
        </w:rPr>
      </w:pPr>
    </w:p>
    <w:p w14:paraId="7DCAA101" w14:textId="1AA04C73" w:rsidR="50BC89A1" w:rsidRPr="009164E3" w:rsidRDefault="50BC89A1" w:rsidP="0283DF34">
      <w:pPr>
        <w:spacing w:after="200"/>
        <w:rPr>
          <w:color w:val="000000" w:themeColor="text1"/>
        </w:rPr>
      </w:pPr>
      <w:r w:rsidRPr="009164E3">
        <w:rPr>
          <w:color w:val="000000" w:themeColor="text1"/>
        </w:rPr>
        <w:t xml:space="preserve">Det gjøres for ordens skyld oppmerksom på at fremdriftsplanen over er tentativ, og at avvik fra denne ikke gir krav </w:t>
      </w:r>
      <w:r w:rsidR="5E4B9CD6" w:rsidRPr="009164E3">
        <w:rPr>
          <w:color w:val="000000" w:themeColor="text1"/>
        </w:rPr>
        <w:t>på fristforlengelse</w:t>
      </w:r>
      <w:r w:rsidR="00D31DAD" w:rsidRPr="009164E3">
        <w:rPr>
          <w:color w:val="000000" w:themeColor="text1"/>
        </w:rPr>
        <w:t xml:space="preserve"> eller økonomisk kompensasjon</w:t>
      </w:r>
      <w:r w:rsidR="5E4B9CD6" w:rsidRPr="009164E3">
        <w:rPr>
          <w:color w:val="000000" w:themeColor="text1"/>
        </w:rPr>
        <w:t xml:space="preserve">. </w:t>
      </w:r>
    </w:p>
    <w:p w14:paraId="3C8BB4F3" w14:textId="7907CB9F" w:rsidR="0283DF34" w:rsidRPr="009164E3" w:rsidRDefault="0283DF34" w:rsidP="0283DF34">
      <w:pPr>
        <w:spacing w:after="200"/>
        <w:rPr>
          <w:color w:val="000000" w:themeColor="text1"/>
        </w:rPr>
      </w:pPr>
    </w:p>
    <w:p w14:paraId="5F551265" w14:textId="335886DB" w:rsidR="001F62E9" w:rsidRPr="009164E3" w:rsidRDefault="001F62E9" w:rsidP="001F62E9">
      <w:pPr>
        <w:spacing w:after="200"/>
        <w:rPr>
          <w:color w:val="000000" w:themeColor="text1"/>
        </w:rPr>
      </w:pPr>
      <w:r w:rsidRPr="009164E3">
        <w:rPr>
          <w:color w:val="000000" w:themeColor="text1"/>
        </w:rPr>
        <w:t xml:space="preserve">Statens vegvesen Utbygging, </w:t>
      </w:r>
      <w:r w:rsidR="00930D26" w:rsidRPr="009164E3">
        <w:rPr>
          <w:highlight w:val="lightGray"/>
        </w:rPr>
        <w:t>dd-mm-åååå</w:t>
      </w:r>
    </w:p>
    <w:p w14:paraId="53E8234A" w14:textId="77777777" w:rsidR="00BD1AB7" w:rsidRPr="009164E3" w:rsidRDefault="00BD1AB7" w:rsidP="001F62E9">
      <w:pPr>
        <w:spacing w:after="200"/>
        <w:rPr>
          <w:color w:val="000000" w:themeColor="text1"/>
        </w:rPr>
      </w:pPr>
    </w:p>
    <w:p w14:paraId="0993611C" w14:textId="77777777" w:rsidR="00BD1AB7" w:rsidRPr="009164E3" w:rsidRDefault="00BD1AB7" w:rsidP="008570AA">
      <w:pPr>
        <w:rPr>
          <w:color w:val="000000" w:themeColor="text1"/>
        </w:rPr>
      </w:pPr>
      <w:r w:rsidRPr="009164E3">
        <w:rPr>
          <w:color w:val="000000" w:themeColor="text1"/>
        </w:rPr>
        <w:t>_______________________________________________</w:t>
      </w:r>
    </w:p>
    <w:p w14:paraId="5F6D2333" w14:textId="503898E9" w:rsidR="00BD1AB7" w:rsidRPr="009164E3" w:rsidRDefault="001F62E9" w:rsidP="00053D1C">
      <w:pPr>
        <w:spacing w:after="200"/>
        <w:rPr>
          <w:color w:val="000000" w:themeColor="text1"/>
        </w:rPr>
      </w:pPr>
      <w:r w:rsidRPr="009164E3">
        <w:rPr>
          <w:color w:val="000000" w:themeColor="text1"/>
        </w:rPr>
        <w:t>Underskrift</w:t>
      </w:r>
    </w:p>
    <w:p w14:paraId="3A73EFC1" w14:textId="77777777" w:rsidR="00814F5F" w:rsidRPr="009164E3" w:rsidRDefault="00814F5F" w:rsidP="00345CDB">
      <w:pPr>
        <w:tabs>
          <w:tab w:val="left" w:pos="284"/>
        </w:tabs>
        <w:rPr>
          <w:b/>
          <w:bCs/>
          <w:sz w:val="28"/>
          <w:szCs w:val="28"/>
        </w:rPr>
        <w:sectPr w:rsidR="00814F5F" w:rsidRPr="009164E3" w:rsidSect="00DE7D9C">
          <w:footerReference w:type="default" r:id="rId19"/>
          <w:pgSz w:w="11906" w:h="16838" w:code="9"/>
          <w:pgMar w:top="1400" w:right="1418" w:bottom="1077" w:left="1701" w:header="709" w:footer="709" w:gutter="0"/>
          <w:pgNumType w:start="1"/>
          <w:cols w:space="708"/>
          <w:docGrid w:linePitch="360"/>
        </w:sectPr>
      </w:pPr>
    </w:p>
    <w:p w14:paraId="651F3430" w14:textId="37B8752C" w:rsidR="006D03C8" w:rsidRPr="009164E3" w:rsidRDefault="006D03C8" w:rsidP="00345CDB">
      <w:pPr>
        <w:tabs>
          <w:tab w:val="left" w:pos="284"/>
        </w:tabs>
        <w:rPr>
          <w:b/>
          <w:bCs/>
          <w:sz w:val="28"/>
          <w:szCs w:val="28"/>
        </w:rPr>
      </w:pPr>
      <w:r w:rsidRPr="009164E3">
        <w:rPr>
          <w:b/>
          <w:bCs/>
          <w:sz w:val="28"/>
          <w:szCs w:val="28"/>
        </w:rPr>
        <w:lastRenderedPageBreak/>
        <w:t>A</w:t>
      </w:r>
      <w:r w:rsidR="00345CDB" w:rsidRPr="009164E3">
        <w:rPr>
          <w:b/>
          <w:bCs/>
          <w:sz w:val="28"/>
          <w:szCs w:val="28"/>
        </w:rPr>
        <w:tab/>
      </w:r>
      <w:r w:rsidRPr="009164E3">
        <w:rPr>
          <w:b/>
          <w:bCs/>
          <w:sz w:val="28"/>
          <w:szCs w:val="28"/>
        </w:rPr>
        <w:t>Prosjektinformasjon</w:t>
      </w:r>
    </w:p>
    <w:p w14:paraId="1E39D085" w14:textId="0A2C83B9" w:rsidR="00814F5F" w:rsidRPr="009164E3" w:rsidRDefault="006D03C8" w:rsidP="003D2127">
      <w:pPr>
        <w:pStyle w:val="Overskrift2"/>
      </w:pPr>
      <w:bookmarkStart w:id="191" w:name="_Ref90971433"/>
      <w:bookmarkStart w:id="192" w:name="_Ref90971444"/>
      <w:bookmarkStart w:id="193" w:name="_Ref90971653"/>
      <w:bookmarkStart w:id="194" w:name="_Ref90971661"/>
      <w:bookmarkStart w:id="195" w:name="_Ref90971915"/>
      <w:bookmarkStart w:id="196" w:name="_Ref90971926"/>
      <w:bookmarkStart w:id="197" w:name="_Ref90971932"/>
      <w:bookmarkStart w:id="198" w:name="_Ref90986899"/>
      <w:bookmarkStart w:id="199" w:name="_Ref90986902"/>
      <w:bookmarkStart w:id="200" w:name="_Ref90987159"/>
      <w:bookmarkStart w:id="201" w:name="_Ref90987161"/>
      <w:bookmarkStart w:id="202" w:name="_Ref90988194"/>
      <w:bookmarkStart w:id="203" w:name="_Ref90988197"/>
      <w:bookmarkStart w:id="204" w:name="_Toc92971868"/>
      <w:bookmarkStart w:id="205" w:name="_Toc93493641"/>
      <w:bookmarkStart w:id="206" w:name="_Toc93493918"/>
      <w:bookmarkStart w:id="207" w:name="_Toc93495367"/>
      <w:bookmarkStart w:id="208" w:name="_Toc93495745"/>
      <w:bookmarkStart w:id="209" w:name="_Toc93496365"/>
      <w:bookmarkStart w:id="210" w:name="_Toc93560377"/>
      <w:bookmarkStart w:id="211" w:name="_Toc93907934"/>
      <w:bookmarkStart w:id="212" w:name="_Toc93907953"/>
      <w:bookmarkStart w:id="213" w:name="_Toc93907972"/>
      <w:bookmarkStart w:id="214" w:name="_Toc93907991"/>
      <w:bookmarkStart w:id="215" w:name="_Toc94272013"/>
      <w:bookmarkStart w:id="216" w:name="_Toc94792277"/>
      <w:bookmarkStart w:id="217" w:name="_Toc94792296"/>
      <w:bookmarkStart w:id="218" w:name="_Toc94792315"/>
      <w:bookmarkStart w:id="219" w:name="_Toc94792334"/>
      <w:bookmarkStart w:id="220" w:name="_Toc95824007"/>
      <w:bookmarkStart w:id="221" w:name="_Toc95824026"/>
      <w:bookmarkStart w:id="222" w:name="_Toc95824045"/>
      <w:bookmarkStart w:id="223" w:name="_Toc95824064"/>
      <w:bookmarkStart w:id="224" w:name="_Toc96504092"/>
      <w:bookmarkStart w:id="225" w:name="_Toc96504110"/>
      <w:bookmarkStart w:id="226" w:name="_Toc96504128"/>
      <w:bookmarkStart w:id="227" w:name="_Toc96504146"/>
      <w:bookmarkStart w:id="228" w:name="_Toc97120821"/>
      <w:bookmarkStart w:id="229" w:name="_Toc97120839"/>
      <w:bookmarkStart w:id="230" w:name="_Toc97120857"/>
      <w:bookmarkStart w:id="231" w:name="_Toc97120875"/>
      <w:bookmarkStart w:id="232" w:name="_Toc97126787"/>
      <w:bookmarkStart w:id="233" w:name="_Toc97126805"/>
      <w:bookmarkStart w:id="234" w:name="_Toc97126823"/>
      <w:bookmarkStart w:id="235" w:name="_Toc97126841"/>
      <w:bookmarkStart w:id="236" w:name="_Toc97127278"/>
      <w:bookmarkStart w:id="237" w:name="_Toc97298026"/>
      <w:bookmarkStart w:id="238" w:name="_Toc97298044"/>
      <w:bookmarkStart w:id="239" w:name="_Toc97298062"/>
      <w:bookmarkStart w:id="240" w:name="_Toc97298080"/>
      <w:bookmarkStart w:id="241" w:name="_Toc97298098"/>
      <w:bookmarkStart w:id="242" w:name="_Toc97300360"/>
      <w:bookmarkStart w:id="243" w:name="_Toc233901694"/>
      <w:r w:rsidRPr="009164E3">
        <w:t>Orientering om prosjektet</w:t>
      </w:r>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p>
    <w:p w14:paraId="68C5FB10" w14:textId="77777777" w:rsidR="00E548C6" w:rsidRPr="009164E3" w:rsidRDefault="00E548C6" w:rsidP="00E548C6"/>
    <w:p w14:paraId="6E5822A5" w14:textId="26727AE2" w:rsidR="00E548C6" w:rsidRPr="009164E3" w:rsidRDefault="00E548C6" w:rsidP="00E548C6">
      <w:pPr>
        <w:rPr>
          <w:b/>
          <w:bCs/>
          <w:sz w:val="26"/>
          <w:szCs w:val="26"/>
        </w:rPr>
      </w:pPr>
      <w:r w:rsidRPr="009164E3">
        <w:rPr>
          <w:b/>
          <w:bCs/>
          <w:sz w:val="26"/>
          <w:szCs w:val="26"/>
        </w:rPr>
        <w:t>Innhold</w:t>
      </w:r>
    </w:p>
    <w:p w14:paraId="2E07E3ED" w14:textId="4D5E12A3" w:rsidR="007D55AB" w:rsidRPr="009164E3" w:rsidRDefault="006E7FD5">
      <w:pPr>
        <w:pStyle w:val="INNH3"/>
        <w:rPr>
          <w:rFonts w:asciiTheme="minorHAnsi" w:eastAsiaTheme="minorEastAsia" w:hAnsiTheme="minorHAnsi" w:cstheme="minorBidi"/>
          <w:b w:val="0"/>
          <w:noProof/>
          <w:kern w:val="2"/>
          <w:sz w:val="24"/>
          <w:lang w:eastAsia="nb-NO"/>
          <w14:ligatures w14:val="standardContextual"/>
        </w:rPr>
      </w:pPr>
      <w:r w:rsidRPr="009164E3">
        <w:fldChar w:fldCharType="begin"/>
      </w:r>
      <w:r w:rsidRPr="009164E3">
        <w:instrText xml:space="preserve"> TOC \b A3 \o "1-3" \h \z \u  \* MERGEFORMAT </w:instrText>
      </w:r>
      <w:r w:rsidRPr="009164E3">
        <w:fldChar w:fldCharType="separate"/>
      </w:r>
      <w:hyperlink w:anchor="_Toc233897865" w:history="1">
        <w:r w:rsidR="007D55AB" w:rsidRPr="009164E3">
          <w:rPr>
            <w:rStyle w:val="Hyperkobling"/>
            <w:rFonts w:ascii="Times New Roman" w:hAnsi="Times New Roman"/>
            <w:noProof/>
          </w:rPr>
          <w:t>1.</w:t>
        </w:r>
        <w:r w:rsidR="007D55AB" w:rsidRPr="009164E3">
          <w:rPr>
            <w:rFonts w:asciiTheme="minorHAnsi" w:eastAsiaTheme="minorEastAsia" w:hAnsiTheme="minorHAnsi" w:cstheme="minorBidi"/>
            <w:b w:val="0"/>
            <w:noProof/>
            <w:kern w:val="2"/>
            <w:sz w:val="24"/>
            <w:lang w:eastAsia="nb-NO"/>
            <w14:ligatures w14:val="standardContextual"/>
          </w:rPr>
          <w:tab/>
        </w:r>
        <w:r w:rsidR="007D55AB" w:rsidRPr="009164E3">
          <w:rPr>
            <w:rStyle w:val="Hyperkobling"/>
            <w:noProof/>
          </w:rPr>
          <w:t>Arbeidenes art og omfang</w:t>
        </w:r>
        <w:r w:rsidR="007D55AB" w:rsidRPr="009164E3">
          <w:rPr>
            <w:noProof/>
            <w:webHidden/>
          </w:rPr>
          <w:tab/>
        </w:r>
        <w:r w:rsidR="007D55AB" w:rsidRPr="009164E3">
          <w:rPr>
            <w:noProof/>
            <w:webHidden/>
          </w:rPr>
          <w:fldChar w:fldCharType="begin"/>
        </w:r>
        <w:r w:rsidR="007D55AB" w:rsidRPr="009164E3">
          <w:rPr>
            <w:noProof/>
            <w:webHidden/>
          </w:rPr>
          <w:instrText xml:space="preserve"> PAGEREF _Toc233897865 \h </w:instrText>
        </w:r>
        <w:r w:rsidR="007D55AB" w:rsidRPr="009164E3">
          <w:rPr>
            <w:noProof/>
            <w:webHidden/>
          </w:rPr>
        </w:r>
        <w:r w:rsidR="007D55AB" w:rsidRPr="009164E3">
          <w:rPr>
            <w:noProof/>
            <w:webHidden/>
          </w:rPr>
          <w:fldChar w:fldCharType="separate"/>
        </w:r>
        <w:r w:rsidR="009164E3">
          <w:rPr>
            <w:noProof/>
            <w:webHidden/>
          </w:rPr>
          <w:t>1</w:t>
        </w:r>
        <w:r w:rsidR="007D55AB" w:rsidRPr="009164E3">
          <w:rPr>
            <w:noProof/>
            <w:webHidden/>
          </w:rPr>
          <w:fldChar w:fldCharType="end"/>
        </w:r>
      </w:hyperlink>
    </w:p>
    <w:p w14:paraId="7FBFD1A3" w14:textId="232C9686"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866" w:history="1">
        <w:r w:rsidRPr="009164E3">
          <w:rPr>
            <w:rStyle w:val="Hyperkobling"/>
            <w:rFonts w:ascii="Times New Roman" w:hAnsi="Times New Roman"/>
            <w:noProof/>
          </w:rPr>
          <w:t>2.</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Entrepriseform</w:t>
        </w:r>
        <w:r w:rsidRPr="009164E3">
          <w:rPr>
            <w:noProof/>
            <w:webHidden/>
          </w:rPr>
          <w:tab/>
        </w:r>
        <w:r w:rsidRPr="009164E3">
          <w:rPr>
            <w:noProof/>
            <w:webHidden/>
          </w:rPr>
          <w:fldChar w:fldCharType="begin"/>
        </w:r>
        <w:r w:rsidRPr="009164E3">
          <w:rPr>
            <w:noProof/>
            <w:webHidden/>
          </w:rPr>
          <w:instrText xml:space="preserve"> PAGEREF _Toc233897866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7CDA528C" w14:textId="489BC4FC"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867" w:history="1">
        <w:r w:rsidRPr="009164E3">
          <w:rPr>
            <w:rStyle w:val="Hyperkobling"/>
            <w:rFonts w:ascii="Times New Roman" w:hAnsi="Times New Roman"/>
            <w:noProof/>
          </w:rPr>
          <w:t>3.</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Tidspunkt for igangsettelse og tidsfrister</w:t>
        </w:r>
        <w:r w:rsidRPr="009164E3">
          <w:rPr>
            <w:noProof/>
            <w:webHidden/>
          </w:rPr>
          <w:tab/>
        </w:r>
        <w:r w:rsidRPr="009164E3">
          <w:rPr>
            <w:noProof/>
            <w:webHidden/>
          </w:rPr>
          <w:fldChar w:fldCharType="begin"/>
        </w:r>
        <w:r w:rsidRPr="009164E3">
          <w:rPr>
            <w:noProof/>
            <w:webHidden/>
          </w:rPr>
          <w:instrText xml:space="preserve"> PAGEREF _Toc233897867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5E9DBA45" w14:textId="3E09FD63"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868" w:history="1">
        <w:r w:rsidRPr="009164E3">
          <w:rPr>
            <w:rStyle w:val="Hyperkobling"/>
            <w:rFonts w:ascii="Times New Roman" w:hAnsi="Times New Roman"/>
            <w:noProof/>
          </w:rPr>
          <w:t>4.</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Avvik i kontraktens rammebetingelser</w:t>
        </w:r>
        <w:r w:rsidRPr="009164E3">
          <w:rPr>
            <w:noProof/>
            <w:webHidden/>
          </w:rPr>
          <w:tab/>
        </w:r>
        <w:r w:rsidRPr="009164E3">
          <w:rPr>
            <w:noProof/>
            <w:webHidden/>
          </w:rPr>
          <w:fldChar w:fldCharType="begin"/>
        </w:r>
        <w:r w:rsidRPr="009164E3">
          <w:rPr>
            <w:noProof/>
            <w:webHidden/>
          </w:rPr>
          <w:instrText xml:space="preserve"> PAGEREF _Toc233897868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63FFDB2E" w14:textId="66178810"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869" w:history="1">
        <w:r w:rsidRPr="009164E3">
          <w:rPr>
            <w:rStyle w:val="Hyperkobling"/>
            <w:rFonts w:ascii="Times New Roman" w:hAnsi="Times New Roman"/>
            <w:noProof/>
          </w:rPr>
          <w:t>5.</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Forskudd</w:t>
        </w:r>
        <w:r w:rsidRPr="009164E3">
          <w:rPr>
            <w:noProof/>
            <w:webHidden/>
          </w:rPr>
          <w:tab/>
        </w:r>
        <w:r w:rsidRPr="009164E3">
          <w:rPr>
            <w:noProof/>
            <w:webHidden/>
          </w:rPr>
          <w:fldChar w:fldCharType="begin"/>
        </w:r>
        <w:r w:rsidRPr="009164E3">
          <w:rPr>
            <w:noProof/>
            <w:webHidden/>
          </w:rPr>
          <w:instrText xml:space="preserve"> PAGEREF _Toc233897869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6988660D" w14:textId="3410B626"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870" w:history="1">
        <w:r w:rsidRPr="009164E3">
          <w:rPr>
            <w:rStyle w:val="Hyperkobling"/>
            <w:rFonts w:ascii="Times New Roman" w:hAnsi="Times New Roman"/>
            <w:noProof/>
          </w:rPr>
          <w:t>6.</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Engasjerte rådgivere</w:t>
        </w:r>
        <w:r w:rsidRPr="009164E3">
          <w:rPr>
            <w:noProof/>
            <w:webHidden/>
          </w:rPr>
          <w:tab/>
        </w:r>
        <w:r w:rsidRPr="009164E3">
          <w:rPr>
            <w:noProof/>
            <w:webHidden/>
          </w:rPr>
          <w:fldChar w:fldCharType="begin"/>
        </w:r>
        <w:r w:rsidRPr="009164E3">
          <w:rPr>
            <w:noProof/>
            <w:webHidden/>
          </w:rPr>
          <w:instrText xml:space="preserve"> PAGEREF _Toc233897870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30BFE19B" w14:textId="332EEE8C"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871" w:history="1">
        <w:r w:rsidRPr="009164E3">
          <w:rPr>
            <w:rStyle w:val="Hyperkobling"/>
            <w:rFonts w:ascii="Times New Roman" w:hAnsi="Times New Roman"/>
            <w:noProof/>
          </w:rPr>
          <w:t>7.</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Byggherrens organisering av HMS-arbeidet</w:t>
        </w:r>
        <w:r w:rsidRPr="009164E3">
          <w:rPr>
            <w:noProof/>
            <w:webHidden/>
          </w:rPr>
          <w:tab/>
        </w:r>
        <w:r w:rsidRPr="009164E3">
          <w:rPr>
            <w:noProof/>
            <w:webHidden/>
          </w:rPr>
          <w:fldChar w:fldCharType="begin"/>
        </w:r>
        <w:r w:rsidRPr="009164E3">
          <w:rPr>
            <w:noProof/>
            <w:webHidden/>
          </w:rPr>
          <w:instrText xml:space="preserve"> PAGEREF _Toc233897871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4C3ECBD4" w14:textId="5F458574"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872" w:history="1">
        <w:r w:rsidRPr="009164E3">
          <w:rPr>
            <w:rStyle w:val="Hyperkobling"/>
            <w:rFonts w:ascii="Times New Roman" w:hAnsi="Times New Roman"/>
            <w:noProof/>
          </w:rPr>
          <w:t>8.</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Byggeplassens og anleggsområdets beliggenhet og adkomstmuligheter</w:t>
        </w:r>
        <w:r w:rsidRPr="009164E3">
          <w:rPr>
            <w:noProof/>
            <w:webHidden/>
          </w:rPr>
          <w:tab/>
        </w:r>
        <w:r w:rsidRPr="009164E3">
          <w:rPr>
            <w:noProof/>
            <w:webHidden/>
          </w:rPr>
          <w:fldChar w:fldCharType="begin"/>
        </w:r>
        <w:r w:rsidRPr="009164E3">
          <w:rPr>
            <w:noProof/>
            <w:webHidden/>
          </w:rPr>
          <w:instrText xml:space="preserve"> PAGEREF _Toc233897872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201E59A9" w14:textId="4DEFC845"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873" w:history="1">
        <w:r w:rsidRPr="009164E3">
          <w:rPr>
            <w:rStyle w:val="Hyperkobling"/>
            <w:rFonts w:ascii="Times New Roman" w:hAnsi="Times New Roman"/>
            <w:noProof/>
          </w:rPr>
          <w:t>9.</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Andre entrepriser eller byggherrens egne arbeider</w:t>
        </w:r>
        <w:r w:rsidRPr="009164E3">
          <w:rPr>
            <w:noProof/>
            <w:webHidden/>
          </w:rPr>
          <w:tab/>
        </w:r>
        <w:r w:rsidRPr="009164E3">
          <w:rPr>
            <w:noProof/>
            <w:webHidden/>
          </w:rPr>
          <w:fldChar w:fldCharType="begin"/>
        </w:r>
        <w:r w:rsidRPr="009164E3">
          <w:rPr>
            <w:noProof/>
            <w:webHidden/>
          </w:rPr>
          <w:instrText xml:space="preserve"> PAGEREF _Toc233897873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47627379" w14:textId="52BC588F"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874" w:history="1">
        <w:r w:rsidRPr="009164E3">
          <w:rPr>
            <w:rStyle w:val="Hyperkobling"/>
            <w:rFonts w:ascii="Times New Roman" w:hAnsi="Times New Roman"/>
            <w:noProof/>
          </w:rPr>
          <w:t>10.</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Spesielle forhold</w:t>
        </w:r>
        <w:r w:rsidRPr="009164E3">
          <w:rPr>
            <w:noProof/>
            <w:webHidden/>
          </w:rPr>
          <w:tab/>
        </w:r>
        <w:r w:rsidRPr="009164E3">
          <w:rPr>
            <w:noProof/>
            <w:webHidden/>
          </w:rPr>
          <w:fldChar w:fldCharType="begin"/>
        </w:r>
        <w:r w:rsidRPr="009164E3">
          <w:rPr>
            <w:noProof/>
            <w:webHidden/>
          </w:rPr>
          <w:instrText xml:space="preserve"> PAGEREF _Toc233897874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431E884A" w14:textId="26F4C2F3" w:rsidR="000E03D0" w:rsidRPr="009164E3" w:rsidRDefault="006E7FD5" w:rsidP="000E03D0">
      <w:r w:rsidRPr="009164E3">
        <w:fldChar w:fldCharType="end"/>
      </w:r>
    </w:p>
    <w:p w14:paraId="0762BA63" w14:textId="77777777" w:rsidR="00583ED2" w:rsidRPr="009164E3" w:rsidRDefault="00583ED2" w:rsidP="00594AAE">
      <w:pPr>
        <w:pStyle w:val="Overskrift3"/>
        <w:sectPr w:rsidR="00583ED2" w:rsidRPr="009164E3" w:rsidSect="00DE7D9C">
          <w:headerReference w:type="default" r:id="rId20"/>
          <w:headerReference w:type="first" r:id="rId21"/>
          <w:pgSz w:w="11906" w:h="16838" w:code="9"/>
          <w:pgMar w:top="1400" w:right="1418" w:bottom="1077" w:left="1701" w:header="709" w:footer="709" w:gutter="0"/>
          <w:pgNumType w:start="1" w:chapStyle="2"/>
          <w:cols w:space="708"/>
          <w:titlePg/>
          <w:docGrid w:linePitch="360"/>
        </w:sectPr>
      </w:pPr>
      <w:bookmarkStart w:id="244" w:name="A3"/>
    </w:p>
    <w:p w14:paraId="389C392D" w14:textId="26C5A549" w:rsidR="009E3F12" w:rsidRPr="009164E3" w:rsidRDefault="009E3F12" w:rsidP="00594AAE">
      <w:pPr>
        <w:pStyle w:val="Overskrift3"/>
      </w:pPr>
      <w:bookmarkStart w:id="245" w:name="_Toc94530621"/>
      <w:bookmarkStart w:id="246" w:name="_Toc233897865"/>
      <w:r w:rsidRPr="009164E3">
        <w:lastRenderedPageBreak/>
        <w:t>Arbeidenes art og omfang</w:t>
      </w:r>
      <w:bookmarkEnd w:id="245"/>
      <w:bookmarkEnd w:id="246"/>
    </w:p>
    <w:p w14:paraId="5C4A46AB" w14:textId="3E1CA5E1" w:rsidR="009E3F12" w:rsidRPr="009164E3" w:rsidRDefault="007D55AB" w:rsidP="00C16F49">
      <w:pPr>
        <w:shd w:val="clear" w:color="auto" w:fill="FFFFFF" w:themeFill="background1"/>
      </w:pPr>
      <w:r w:rsidRPr="009164E3">
        <w:rPr>
          <w:highlight w:val="lightGray"/>
        </w:rPr>
        <w:t>Skriv inn overordnet informasjon om prosjektet</w:t>
      </w:r>
      <w:r w:rsidRPr="009164E3">
        <w:t>.</w:t>
      </w:r>
    </w:p>
    <w:p w14:paraId="2885E75D" w14:textId="77777777" w:rsidR="009E3F12" w:rsidRPr="009164E3" w:rsidRDefault="009E3F12" w:rsidP="00C16F49"/>
    <w:p w14:paraId="34099B13" w14:textId="4BE8FB89" w:rsidR="009E3F12" w:rsidRPr="009164E3" w:rsidRDefault="00D257E0" w:rsidP="00426ED2">
      <w:pPr>
        <w:pStyle w:val="Overskrift3"/>
      </w:pPr>
      <w:bookmarkStart w:id="247" w:name="_Toc233897866"/>
      <w:bookmarkStart w:id="248" w:name="_Toc94530622"/>
      <w:r w:rsidRPr="009164E3">
        <w:t>E</w:t>
      </w:r>
      <w:r w:rsidR="009E3F12" w:rsidRPr="009164E3">
        <w:t>ntrepriseform</w:t>
      </w:r>
      <w:bookmarkEnd w:id="247"/>
      <w:r w:rsidR="009E3F12" w:rsidRPr="009164E3">
        <w:t xml:space="preserve"> </w:t>
      </w:r>
      <w:bookmarkEnd w:id="248"/>
    </w:p>
    <w:p w14:paraId="13AE4480" w14:textId="0091C5F2" w:rsidR="009E3F12" w:rsidRPr="009164E3" w:rsidRDefault="009E3F12" w:rsidP="00C16F49">
      <w:r w:rsidRPr="009164E3">
        <w:t>Entrepriseform er utførelsesentreprise.</w:t>
      </w:r>
    </w:p>
    <w:p w14:paraId="3400B3AD" w14:textId="77777777" w:rsidR="000839B8" w:rsidRPr="009164E3" w:rsidRDefault="000839B8" w:rsidP="00C16F49"/>
    <w:p w14:paraId="1F868E09" w14:textId="4F98A7CC" w:rsidR="009E3F12" w:rsidRPr="009164E3" w:rsidRDefault="009E3F12" w:rsidP="00426ED2">
      <w:pPr>
        <w:pStyle w:val="Overskrift3"/>
      </w:pPr>
      <w:bookmarkStart w:id="249" w:name="_Toc94530623"/>
      <w:bookmarkStart w:id="250" w:name="_Toc233897867"/>
      <w:r w:rsidRPr="009164E3">
        <w:t>Tidspunkt for igangsettelse og tidsfrister</w:t>
      </w:r>
      <w:bookmarkEnd w:id="249"/>
      <w:bookmarkEnd w:id="250"/>
    </w:p>
    <w:p w14:paraId="0803B734" w14:textId="31B23B60" w:rsidR="009E3F12" w:rsidRPr="009164E3" w:rsidRDefault="009E3F12" w:rsidP="00C16F49">
      <w:r w:rsidRPr="009164E3">
        <w:t>Arbeidet kan settes i gang når avtale er inngått og garantierklæring og kopi av forsikringsbevis er levert byggherren. Det vises i tillegg til utfyllende krav under punktene om samhandling, kvalitetsplan, HMS og fremdriftsplan i C.</w:t>
      </w:r>
    </w:p>
    <w:p w14:paraId="119807C1" w14:textId="77777777" w:rsidR="009E3F12" w:rsidRPr="009164E3" w:rsidRDefault="009E3F12" w:rsidP="00C16F49"/>
    <w:p w14:paraId="106E43FE" w14:textId="77B3CBFD" w:rsidR="009E3F12" w:rsidRPr="009164E3" w:rsidRDefault="009E3F12" w:rsidP="00C16F49">
      <w:r w:rsidRPr="009164E3">
        <w:t xml:space="preserve">Frist for ferdigstillelse er </w:t>
      </w:r>
      <w:r w:rsidR="00930D26" w:rsidRPr="009164E3">
        <w:rPr>
          <w:highlight w:val="lightGray"/>
        </w:rPr>
        <w:t>dd-mm-åååå</w:t>
      </w:r>
      <w:r w:rsidR="00C95673" w:rsidRPr="009164E3">
        <w:rPr>
          <w:highlight w:val="lightGray"/>
        </w:rPr>
        <w:t>.</w:t>
      </w:r>
    </w:p>
    <w:p w14:paraId="713328AF" w14:textId="13044CD4" w:rsidR="009E3F12" w:rsidRPr="009164E3" w:rsidRDefault="009E3F12" w:rsidP="00C16F49">
      <w:r w:rsidRPr="009164E3">
        <w:rPr>
          <w:highlight w:val="lightGray"/>
        </w:rPr>
        <w:t>Følgende delfrister gjelder: Xxxxx</w:t>
      </w:r>
    </w:p>
    <w:p w14:paraId="6AC50710" w14:textId="77777777" w:rsidR="009E3F12" w:rsidRPr="009164E3" w:rsidRDefault="009E3F12" w:rsidP="00C16F49"/>
    <w:p w14:paraId="23ACE015" w14:textId="77777777" w:rsidR="009E3F12" w:rsidRPr="009164E3" w:rsidRDefault="009E3F12" w:rsidP="00C16F49">
      <w:pPr>
        <w:rPr>
          <w:highlight w:val="lightGray"/>
        </w:rPr>
      </w:pPr>
      <w:r w:rsidRPr="009164E3">
        <w:rPr>
          <w:i/>
          <w:iCs/>
          <w:highlight w:val="lightGray"/>
        </w:rPr>
        <w:t>ALTERNATIV TIL ALL TEKST OVENFOR I PUNKTET</w:t>
      </w:r>
      <w:r w:rsidRPr="009164E3">
        <w:rPr>
          <w:highlight w:val="lightGray"/>
        </w:rPr>
        <w:t>:</w:t>
      </w:r>
    </w:p>
    <w:p w14:paraId="3A1D556E" w14:textId="6AAB5FDF" w:rsidR="009E3F12" w:rsidRPr="009164E3" w:rsidRDefault="009E3F12" w:rsidP="00C16F49">
      <w:pPr>
        <w:rPr>
          <w:highlight w:val="lightGray"/>
        </w:rPr>
      </w:pPr>
      <w:r w:rsidRPr="009164E3">
        <w:rPr>
          <w:highlight w:val="lightGray"/>
        </w:rPr>
        <w:t xml:space="preserve">Arbeidet kan settes i gang etter </w:t>
      </w:r>
      <w:r w:rsidR="00930D26" w:rsidRPr="009164E3">
        <w:rPr>
          <w:highlight w:val="lightGray"/>
        </w:rPr>
        <w:t>dd-mm-åååå</w:t>
      </w:r>
      <w:r w:rsidRPr="009164E3">
        <w:rPr>
          <w:highlight w:val="lightGray"/>
        </w:rPr>
        <w:t>, såfremt garantierklæring og kopi av forsikringsbevis er levert byggherren. Det vises i tillegg til utfyllende krav under punktene om samhandling, kvalitetsplan, HMS og fremdriftsplan i C.</w:t>
      </w:r>
    </w:p>
    <w:p w14:paraId="12632199" w14:textId="47E5DD7E" w:rsidR="009E3F12" w:rsidRPr="009164E3" w:rsidRDefault="009E3F12" w:rsidP="00C16F49">
      <w:pPr>
        <w:rPr>
          <w:highlight w:val="lightGray"/>
        </w:rPr>
      </w:pPr>
      <w:r w:rsidRPr="009164E3">
        <w:rPr>
          <w:highlight w:val="lightGray"/>
        </w:rPr>
        <w:t xml:space="preserve">Frist for ferdigstillelse er </w:t>
      </w:r>
      <w:r w:rsidR="00930D26" w:rsidRPr="009164E3">
        <w:rPr>
          <w:highlight w:val="lightGray"/>
        </w:rPr>
        <w:t>dd-mm-åååå</w:t>
      </w:r>
      <w:r w:rsidRPr="009164E3">
        <w:rPr>
          <w:highlight w:val="lightGray"/>
        </w:rPr>
        <w:t>.</w:t>
      </w:r>
    </w:p>
    <w:p w14:paraId="000CACBF" w14:textId="66CF2222" w:rsidR="009E3F12" w:rsidRPr="009164E3" w:rsidRDefault="009E3F12" w:rsidP="00C16F49">
      <w:r w:rsidRPr="009164E3">
        <w:rPr>
          <w:highlight w:val="lightGray"/>
        </w:rPr>
        <w:t>Følgende delfrister gjelder: Xxxxx</w:t>
      </w:r>
    </w:p>
    <w:p w14:paraId="014BDDC7" w14:textId="77777777" w:rsidR="009E3F12" w:rsidRPr="009164E3" w:rsidRDefault="009E3F12" w:rsidP="00C16F49"/>
    <w:p w14:paraId="5687CC39" w14:textId="27DAE583" w:rsidR="009E3F12" w:rsidRPr="009164E3" w:rsidRDefault="009E3F12" w:rsidP="00426ED2">
      <w:pPr>
        <w:pStyle w:val="Overskrift3"/>
      </w:pPr>
      <w:bookmarkStart w:id="251" w:name="_Toc94530624"/>
      <w:bookmarkStart w:id="252" w:name="_Toc233897868"/>
      <w:r w:rsidRPr="009164E3">
        <w:t>Avvik i kontraktens rammebetingelser</w:t>
      </w:r>
      <w:bookmarkEnd w:id="251"/>
      <w:bookmarkEnd w:id="252"/>
    </w:p>
    <w:p w14:paraId="32B27F4A" w14:textId="77777777" w:rsidR="009E3F12" w:rsidRPr="009164E3" w:rsidRDefault="009E3F12" w:rsidP="00C16F49">
      <w:pPr>
        <w:rPr>
          <w:highlight w:val="lightGray"/>
        </w:rPr>
      </w:pPr>
      <w:r w:rsidRPr="009164E3">
        <w:rPr>
          <w:highlight w:val="lightGray"/>
        </w:rPr>
        <w:t>DERSOM BEVILGNINGER OG BEVILGNINGSTAKT KAN HA BETYDNING FOR FRAMDRIFTSTEMPO:</w:t>
      </w:r>
    </w:p>
    <w:p w14:paraId="04CA1B38" w14:textId="77777777" w:rsidR="009E3F12" w:rsidRPr="009164E3" w:rsidRDefault="009E3F12" w:rsidP="00C16F49">
      <w:pPr>
        <w:rPr>
          <w:highlight w:val="lightGray"/>
        </w:rPr>
      </w:pPr>
      <w:r w:rsidRPr="009164E3">
        <w:rPr>
          <w:highlight w:val="lightGray"/>
        </w:rPr>
        <w:t>Disponible midler til entreprenør:</w:t>
      </w:r>
    </w:p>
    <w:p w14:paraId="5882E4F2" w14:textId="335D5689" w:rsidR="009E3F12" w:rsidRPr="009164E3" w:rsidRDefault="009E3F12" w:rsidP="00C16F49">
      <w:r w:rsidRPr="009164E3">
        <w:rPr>
          <w:highlight w:val="lightGray"/>
        </w:rPr>
        <w:t>Xxxxx</w:t>
      </w:r>
    </w:p>
    <w:p w14:paraId="3095FB32" w14:textId="77777777" w:rsidR="009E3F12" w:rsidRPr="009164E3" w:rsidRDefault="009E3F12" w:rsidP="00C16F49"/>
    <w:p w14:paraId="04D27A7E" w14:textId="77777777" w:rsidR="009E3F12" w:rsidRPr="009164E3" w:rsidRDefault="009E3F12" w:rsidP="00C16F49">
      <w:r w:rsidRPr="009164E3">
        <w:t>Hvis myndighetenes bevilgninger tilsier avvik i kontraktens utførelse, skal det forhandles om eventuelle økonomiske konsekvenser. Entreprenøren har ikke rett til å heve kontrakten ved mindre vesentlig endring av bevilgningstakt.</w:t>
      </w:r>
    </w:p>
    <w:p w14:paraId="19B1F8A3" w14:textId="77777777" w:rsidR="009E3F12" w:rsidRPr="009164E3" w:rsidRDefault="009E3F12" w:rsidP="00C16F49"/>
    <w:p w14:paraId="5B9C35EB" w14:textId="4737DBDF" w:rsidR="009E3F12" w:rsidRPr="009164E3" w:rsidRDefault="009E3F12" w:rsidP="00426ED2">
      <w:pPr>
        <w:pStyle w:val="Overskrift3"/>
      </w:pPr>
      <w:bookmarkStart w:id="253" w:name="_Toc94530625"/>
      <w:bookmarkStart w:id="254" w:name="_Toc233897869"/>
      <w:r w:rsidRPr="009164E3">
        <w:t>Forskudd</w:t>
      </w:r>
      <w:bookmarkEnd w:id="253"/>
      <w:bookmarkEnd w:id="254"/>
    </w:p>
    <w:p w14:paraId="1ABD0039" w14:textId="0A49B7C2" w:rsidR="003E371C" w:rsidRPr="009164E3" w:rsidRDefault="003E371C" w:rsidP="003E371C">
      <w:bookmarkStart w:id="255" w:name="_Hlk82454462"/>
      <w:r w:rsidRPr="009164E3">
        <w:t>Det kan om ønskelig utbetales forskudd, se C2.</w:t>
      </w:r>
      <w:bookmarkEnd w:id="255"/>
    </w:p>
    <w:p w14:paraId="4C59D19E" w14:textId="77777777" w:rsidR="00777CBA" w:rsidRPr="009164E3" w:rsidRDefault="00777CBA" w:rsidP="00C16F49">
      <w:pPr>
        <w:rPr>
          <w:strike/>
        </w:rPr>
      </w:pPr>
    </w:p>
    <w:p w14:paraId="28C6BBAC" w14:textId="25931D55" w:rsidR="00675D26" w:rsidRPr="009164E3" w:rsidRDefault="00675D26" w:rsidP="00426ED2">
      <w:pPr>
        <w:pStyle w:val="Overskrift3"/>
      </w:pPr>
      <w:bookmarkStart w:id="256" w:name="_Toc94530626"/>
      <w:bookmarkStart w:id="257" w:name="_Toc233897870"/>
      <w:r w:rsidRPr="009164E3">
        <w:t>Engasjerte rådgivere</w:t>
      </w:r>
      <w:bookmarkEnd w:id="256"/>
      <w:bookmarkEnd w:id="257"/>
    </w:p>
    <w:p w14:paraId="6B1A8F52" w14:textId="77777777" w:rsidR="00675D26" w:rsidRPr="009164E3" w:rsidRDefault="00675D26" w:rsidP="00C16F49">
      <w:pPr>
        <w:spacing w:line="276" w:lineRule="auto"/>
      </w:pPr>
      <w:r w:rsidRPr="009164E3">
        <w:t>Alle henvendelser mellom entreprenøren og byggherrens engasjerte rådgivere skal gå gjennom byggherrens representant, dersom annet ikke er tydelig bestemt.</w:t>
      </w:r>
    </w:p>
    <w:p w14:paraId="74F934D2" w14:textId="77777777" w:rsidR="00675D26" w:rsidRPr="009164E3" w:rsidRDefault="00675D26" w:rsidP="00C16F49">
      <w:pPr>
        <w:spacing w:line="276" w:lineRule="auto"/>
      </w:pPr>
    </w:p>
    <w:p w14:paraId="176C5C32" w14:textId="11FA061E" w:rsidR="00675D26" w:rsidRPr="009164E3" w:rsidRDefault="00675D26" w:rsidP="00426ED2">
      <w:pPr>
        <w:pStyle w:val="Overskrift3"/>
      </w:pPr>
      <w:bookmarkStart w:id="258" w:name="_Toc94530627"/>
      <w:bookmarkStart w:id="259" w:name="_Toc233897871"/>
      <w:r w:rsidRPr="009164E3">
        <w:t>Byggherrens organisering av HMS-arbeidet</w:t>
      </w:r>
      <w:bookmarkEnd w:id="258"/>
      <w:bookmarkEnd w:id="259"/>
    </w:p>
    <w:p w14:paraId="3319A00A" w14:textId="7FB17209" w:rsidR="00675D26" w:rsidRPr="009164E3" w:rsidRDefault="00675D26" w:rsidP="00C16F49">
      <w:pPr>
        <w:spacing w:line="276" w:lineRule="auto"/>
      </w:pPr>
      <w:r w:rsidRPr="009164E3">
        <w:t>Byggherrens organisering av HMS-arbeidet er vist i plan for sikkerhet, helse og arbeidsmiljø (SHA-planen)</w:t>
      </w:r>
      <w:r w:rsidR="00D551BB" w:rsidRPr="009164E3">
        <w:t xml:space="preserve"> og plan for ytre miljø (YM-planen)</w:t>
      </w:r>
      <w:r w:rsidRPr="009164E3">
        <w:t>. D</w:t>
      </w:r>
      <w:r w:rsidR="00D551BB" w:rsidRPr="009164E3">
        <w:t>isse</w:t>
      </w:r>
      <w:r w:rsidRPr="009164E3">
        <w:t xml:space="preserve"> planen</w:t>
      </w:r>
      <w:r w:rsidR="00D551BB" w:rsidRPr="009164E3">
        <w:t>e</w:t>
      </w:r>
      <w:r w:rsidRPr="009164E3">
        <w:t xml:space="preserve"> finnes som del av konkurransegrunnlaget i D.</w:t>
      </w:r>
    </w:p>
    <w:p w14:paraId="791D6A1C" w14:textId="77777777" w:rsidR="00675D26" w:rsidRPr="009164E3" w:rsidRDefault="00675D26" w:rsidP="00C16F49">
      <w:pPr>
        <w:spacing w:line="276" w:lineRule="auto"/>
      </w:pPr>
    </w:p>
    <w:p w14:paraId="787CA323" w14:textId="60E2752E" w:rsidR="00675D26" w:rsidRPr="009164E3" w:rsidRDefault="00675D26" w:rsidP="00426ED2">
      <w:pPr>
        <w:pStyle w:val="Overskrift3"/>
      </w:pPr>
      <w:bookmarkStart w:id="260" w:name="_Toc94530628"/>
      <w:bookmarkStart w:id="261" w:name="_Toc233897872"/>
      <w:r w:rsidRPr="009164E3">
        <w:t>Byggeplassens og anleggsområdets beliggenhet og adkomstmuligheter</w:t>
      </w:r>
      <w:bookmarkEnd w:id="260"/>
      <w:bookmarkEnd w:id="261"/>
    </w:p>
    <w:p w14:paraId="608B765D" w14:textId="56FF80DF" w:rsidR="00675D26" w:rsidRPr="009164E3" w:rsidRDefault="00675D26" w:rsidP="00C16F49">
      <w:r w:rsidRPr="009164E3">
        <w:rPr>
          <w:highlight w:val="lightGray"/>
        </w:rPr>
        <w:t>Xxx</w:t>
      </w:r>
      <w:r w:rsidR="0091261E" w:rsidRPr="009164E3">
        <w:rPr>
          <w:highlight w:val="lightGray"/>
        </w:rPr>
        <w:t>x</w:t>
      </w:r>
      <w:r w:rsidRPr="009164E3">
        <w:rPr>
          <w:highlight w:val="lightGray"/>
        </w:rPr>
        <w:t>xx</w:t>
      </w:r>
    </w:p>
    <w:p w14:paraId="6148C957" w14:textId="77777777" w:rsidR="00675D26" w:rsidRPr="009164E3" w:rsidRDefault="00675D26" w:rsidP="00C16F49">
      <w:pPr>
        <w:spacing w:line="276" w:lineRule="auto"/>
      </w:pPr>
    </w:p>
    <w:p w14:paraId="4060FC9A" w14:textId="4DF2E5B2" w:rsidR="00675D26" w:rsidRPr="009164E3" w:rsidRDefault="00675D26" w:rsidP="00426ED2">
      <w:pPr>
        <w:pStyle w:val="Overskrift3"/>
      </w:pPr>
      <w:bookmarkStart w:id="262" w:name="_Toc94530629"/>
      <w:bookmarkStart w:id="263" w:name="_Toc233897873"/>
      <w:r w:rsidRPr="009164E3">
        <w:t>Andre entrepriser eller byggherrens egne arbeider</w:t>
      </w:r>
      <w:bookmarkEnd w:id="262"/>
      <w:bookmarkEnd w:id="263"/>
    </w:p>
    <w:p w14:paraId="63C76C4C" w14:textId="22FFD1BE" w:rsidR="00675D26" w:rsidRPr="009164E3" w:rsidRDefault="00675D26" w:rsidP="00C16F49">
      <w:pPr>
        <w:spacing w:line="276" w:lineRule="auto"/>
        <w:rPr>
          <w:highlight w:val="lightGray"/>
        </w:rPr>
      </w:pPr>
      <w:r w:rsidRPr="009164E3">
        <w:rPr>
          <w:highlight w:val="lightGray"/>
        </w:rPr>
        <w:t>Xx</w:t>
      </w:r>
      <w:r w:rsidR="0091261E" w:rsidRPr="009164E3">
        <w:rPr>
          <w:highlight w:val="lightGray"/>
        </w:rPr>
        <w:t>x</w:t>
      </w:r>
      <w:r w:rsidRPr="009164E3">
        <w:rPr>
          <w:highlight w:val="lightGray"/>
        </w:rPr>
        <w:t>xxx</w:t>
      </w:r>
    </w:p>
    <w:p w14:paraId="74927CF8" w14:textId="77777777" w:rsidR="00675D26" w:rsidRPr="009164E3" w:rsidRDefault="00675D26" w:rsidP="00C16F49">
      <w:pPr>
        <w:spacing w:line="276" w:lineRule="auto"/>
      </w:pPr>
    </w:p>
    <w:p w14:paraId="32D11C5F" w14:textId="1EEBACBB" w:rsidR="00675D26" w:rsidRPr="009164E3" w:rsidRDefault="00675D26" w:rsidP="00426ED2">
      <w:pPr>
        <w:pStyle w:val="Overskrift3"/>
        <w:rPr>
          <w:highlight w:val="lightGray"/>
        </w:rPr>
      </w:pPr>
      <w:bookmarkStart w:id="264" w:name="_Toc94530630"/>
      <w:bookmarkStart w:id="265" w:name="_Toc233897874"/>
      <w:r w:rsidRPr="009164E3">
        <w:rPr>
          <w:highlight w:val="lightGray"/>
        </w:rPr>
        <w:t>Spesielle forhold</w:t>
      </w:r>
      <w:bookmarkEnd w:id="264"/>
      <w:bookmarkEnd w:id="265"/>
    </w:p>
    <w:p w14:paraId="6C0BF24C" w14:textId="4B1E1A9F" w:rsidR="001F1C8D" w:rsidRPr="009164E3" w:rsidRDefault="00675D26" w:rsidP="007D55AB">
      <w:pPr>
        <w:pStyle w:val="Overskrift4"/>
        <w:rPr>
          <w:highlight w:val="lightGray"/>
        </w:rPr>
      </w:pPr>
      <w:r w:rsidRPr="009164E3">
        <w:rPr>
          <w:highlight w:val="lightGray"/>
        </w:rPr>
        <w:t>Xx</w:t>
      </w:r>
      <w:r w:rsidR="0091261E" w:rsidRPr="009164E3">
        <w:rPr>
          <w:highlight w:val="lightGray"/>
        </w:rPr>
        <w:t>x</w:t>
      </w:r>
      <w:r w:rsidRPr="009164E3">
        <w:rPr>
          <w:highlight w:val="lightGray"/>
        </w:rPr>
        <w:t>xxx</w:t>
      </w:r>
    </w:p>
    <w:p w14:paraId="5E826C20" w14:textId="77777777" w:rsidR="007D55AB" w:rsidRPr="009164E3" w:rsidRDefault="007D55AB" w:rsidP="007D55AB">
      <w:pPr>
        <w:rPr>
          <w:highlight w:val="lightGray"/>
          <w:lang w:eastAsia="nb-NO"/>
        </w:rPr>
      </w:pPr>
    </w:p>
    <w:p w14:paraId="7759E220" w14:textId="4A5FD989" w:rsidR="007D55AB" w:rsidRPr="009164E3" w:rsidRDefault="007D55AB" w:rsidP="007D55AB">
      <w:pPr>
        <w:pStyle w:val="Overskrift4"/>
        <w:rPr>
          <w:highlight w:val="lightGray"/>
        </w:rPr>
      </w:pPr>
      <w:r w:rsidRPr="009164E3">
        <w:rPr>
          <w:highlight w:val="lightGray"/>
        </w:rPr>
        <w:t>Xxxxx</w:t>
      </w:r>
    </w:p>
    <w:p w14:paraId="60C2F840" w14:textId="77777777" w:rsidR="00960CFA" w:rsidRPr="009164E3" w:rsidRDefault="00960CFA" w:rsidP="00C16F49">
      <w:pPr>
        <w:spacing w:line="276" w:lineRule="auto"/>
      </w:pPr>
    </w:p>
    <w:p w14:paraId="180C86B8" w14:textId="77777777" w:rsidR="00960CFA" w:rsidRPr="009164E3" w:rsidRDefault="00960CFA" w:rsidP="00C16F49">
      <w:pPr>
        <w:spacing w:line="276" w:lineRule="auto"/>
        <w:sectPr w:rsidR="00960CFA" w:rsidRPr="009164E3" w:rsidSect="00DE7D9C">
          <w:headerReference w:type="first" r:id="rId22"/>
          <w:pgSz w:w="11906" w:h="16838" w:code="9"/>
          <w:pgMar w:top="1400" w:right="1418" w:bottom="1077" w:left="1701" w:header="709" w:footer="709" w:gutter="0"/>
          <w:pgNumType w:start="1"/>
          <w:cols w:space="708"/>
          <w:docGrid w:linePitch="360"/>
        </w:sectPr>
      </w:pPr>
    </w:p>
    <w:p w14:paraId="1B439B55" w14:textId="5F9A9609" w:rsidR="001F1C8D" w:rsidRPr="009164E3" w:rsidRDefault="001F1C8D" w:rsidP="00426ED2">
      <w:pPr>
        <w:pStyle w:val="Overskrift1"/>
      </w:pPr>
      <w:bookmarkStart w:id="266" w:name="_Ref90972040"/>
      <w:bookmarkStart w:id="267" w:name="_Ref90972043"/>
      <w:bookmarkStart w:id="268" w:name="_Ref90972202"/>
      <w:bookmarkStart w:id="269" w:name="_Ref90972207"/>
      <w:bookmarkStart w:id="270" w:name="_Ref90976084"/>
      <w:bookmarkStart w:id="271" w:name="_Ref90976089"/>
      <w:bookmarkStart w:id="272" w:name="_Ref90976270"/>
      <w:bookmarkStart w:id="273" w:name="_Ref90976274"/>
      <w:bookmarkStart w:id="274" w:name="_Ref90980083"/>
      <w:bookmarkStart w:id="275" w:name="_Ref90980105"/>
      <w:bookmarkStart w:id="276" w:name="_Ref90980110"/>
      <w:bookmarkStart w:id="277" w:name="_Ref90980226"/>
      <w:bookmarkStart w:id="278" w:name="_Ref90980229"/>
      <w:bookmarkStart w:id="279" w:name="_Ref90982601"/>
      <w:bookmarkStart w:id="280" w:name="_Ref90982604"/>
      <w:bookmarkStart w:id="281" w:name="_Ref91053999"/>
      <w:bookmarkStart w:id="282" w:name="_Ref91054007"/>
      <w:bookmarkStart w:id="283" w:name="_Ref91056954"/>
      <w:bookmarkStart w:id="284" w:name="_Ref91056957"/>
      <w:bookmarkStart w:id="285" w:name="_Toc92971869"/>
      <w:bookmarkStart w:id="286" w:name="_Toc93493642"/>
      <w:bookmarkStart w:id="287" w:name="_Toc93493919"/>
      <w:bookmarkStart w:id="288" w:name="_Toc93495368"/>
      <w:bookmarkStart w:id="289" w:name="_Toc93495746"/>
      <w:bookmarkStart w:id="290" w:name="_Toc93496366"/>
      <w:bookmarkStart w:id="291" w:name="_Toc93560378"/>
      <w:bookmarkStart w:id="292" w:name="_Toc93907935"/>
      <w:bookmarkStart w:id="293" w:name="_Toc93907954"/>
      <w:bookmarkStart w:id="294" w:name="_Toc93907973"/>
      <w:bookmarkStart w:id="295" w:name="_Toc93907992"/>
      <w:bookmarkStart w:id="296" w:name="_Toc94272014"/>
      <w:bookmarkStart w:id="297" w:name="_Toc94792278"/>
      <w:bookmarkStart w:id="298" w:name="_Toc94792297"/>
      <w:bookmarkStart w:id="299" w:name="_Toc94792316"/>
      <w:bookmarkStart w:id="300" w:name="_Toc94792335"/>
      <w:bookmarkStart w:id="301" w:name="_Toc95824008"/>
      <w:bookmarkStart w:id="302" w:name="_Toc95824027"/>
      <w:bookmarkStart w:id="303" w:name="_Toc95824046"/>
      <w:bookmarkStart w:id="304" w:name="_Toc95824065"/>
      <w:bookmarkStart w:id="305" w:name="_Toc96504093"/>
      <w:bookmarkStart w:id="306" w:name="_Toc96504111"/>
      <w:bookmarkStart w:id="307" w:name="_Toc96504129"/>
      <w:bookmarkStart w:id="308" w:name="_Toc96504147"/>
      <w:bookmarkStart w:id="309" w:name="_Toc97120822"/>
      <w:bookmarkStart w:id="310" w:name="_Toc97120840"/>
      <w:bookmarkStart w:id="311" w:name="_Toc97120858"/>
      <w:bookmarkStart w:id="312" w:name="_Toc97120876"/>
      <w:bookmarkStart w:id="313" w:name="_Toc97126788"/>
      <w:bookmarkStart w:id="314" w:name="_Toc97126806"/>
      <w:bookmarkStart w:id="315" w:name="_Toc97126824"/>
      <w:bookmarkStart w:id="316" w:name="_Toc97126842"/>
      <w:bookmarkStart w:id="317" w:name="_Toc97127279"/>
      <w:bookmarkStart w:id="318" w:name="_Toc97298027"/>
      <w:bookmarkStart w:id="319" w:name="_Toc97298045"/>
      <w:bookmarkStart w:id="320" w:name="_Toc97298063"/>
      <w:bookmarkStart w:id="321" w:name="_Toc97298081"/>
      <w:bookmarkStart w:id="322" w:name="_Toc97298099"/>
      <w:bookmarkStart w:id="323" w:name="_Toc97300361"/>
      <w:bookmarkStart w:id="324" w:name="_Toc233901695"/>
      <w:bookmarkEnd w:id="244"/>
      <w:r w:rsidRPr="009164E3">
        <w:lastRenderedPageBreak/>
        <w:t>Konkurranseregler</w:t>
      </w:r>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p>
    <w:p w14:paraId="7F37DD84" w14:textId="3F31457F" w:rsidR="00960CFA" w:rsidRPr="009164E3" w:rsidRDefault="00960CFA" w:rsidP="003D2127">
      <w:pPr>
        <w:pStyle w:val="Overskrift2"/>
      </w:pPr>
      <w:bookmarkStart w:id="325" w:name="_Toc94272015"/>
      <w:bookmarkStart w:id="326" w:name="_Toc94792279"/>
      <w:bookmarkStart w:id="327" w:name="_Toc94792298"/>
      <w:bookmarkStart w:id="328" w:name="_Toc94792317"/>
      <w:bookmarkStart w:id="329" w:name="_Toc94792336"/>
      <w:bookmarkStart w:id="330" w:name="_Toc95824009"/>
      <w:bookmarkStart w:id="331" w:name="_Toc95824028"/>
      <w:bookmarkStart w:id="332" w:name="_Toc95824047"/>
      <w:bookmarkStart w:id="333" w:name="_Toc95824066"/>
      <w:bookmarkStart w:id="334" w:name="_Toc96504094"/>
      <w:bookmarkStart w:id="335" w:name="_Toc96504112"/>
      <w:bookmarkStart w:id="336" w:name="_Toc96504130"/>
      <w:bookmarkStart w:id="337" w:name="_Toc96504148"/>
      <w:bookmarkStart w:id="338" w:name="_Toc97120823"/>
      <w:bookmarkStart w:id="339" w:name="_Toc97120841"/>
      <w:bookmarkStart w:id="340" w:name="_Toc97120859"/>
      <w:bookmarkStart w:id="341" w:name="_Toc97120877"/>
      <w:bookmarkStart w:id="342" w:name="_Toc97126789"/>
      <w:bookmarkStart w:id="343" w:name="_Toc97126807"/>
      <w:bookmarkStart w:id="344" w:name="_Toc97126825"/>
      <w:bookmarkStart w:id="345" w:name="_Toc97126843"/>
      <w:bookmarkStart w:id="346" w:name="_Toc97127280"/>
      <w:bookmarkStart w:id="347" w:name="_Toc97298028"/>
      <w:bookmarkStart w:id="348" w:name="_Toc97298046"/>
      <w:bookmarkStart w:id="349" w:name="_Toc97298064"/>
      <w:bookmarkStart w:id="350" w:name="_Toc97298082"/>
      <w:bookmarkStart w:id="351" w:name="_Toc97298100"/>
      <w:bookmarkStart w:id="352" w:name="_Toc97300362"/>
      <w:bookmarkStart w:id="353" w:name="_Ref90972089"/>
      <w:bookmarkStart w:id="354" w:name="_Ref90972095"/>
      <w:bookmarkStart w:id="355" w:name="_Ref90976094"/>
      <w:bookmarkStart w:id="356" w:name="_Ref90976098"/>
      <w:bookmarkStart w:id="357" w:name="_Ref90976250"/>
      <w:bookmarkStart w:id="358" w:name="_Ref90980126"/>
      <w:bookmarkStart w:id="359" w:name="_Ref90980129"/>
      <w:bookmarkStart w:id="360" w:name="_Ref90988674"/>
      <w:bookmarkStart w:id="361" w:name="_Ref90988678"/>
      <w:bookmarkStart w:id="362" w:name="_Toc233901696"/>
      <w:r w:rsidRPr="009164E3">
        <w:t>Konkurranseregler</w:t>
      </w:r>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62"/>
    </w:p>
    <w:p w14:paraId="6043F0CD" w14:textId="77777777" w:rsidR="00B130DB" w:rsidRPr="009164E3" w:rsidRDefault="00B130DB" w:rsidP="00B130DB"/>
    <w:p w14:paraId="53A594C3" w14:textId="201FCE3E" w:rsidR="00101142" w:rsidRPr="009164E3" w:rsidRDefault="00596545" w:rsidP="00B22695">
      <w:pPr>
        <w:rPr>
          <w:b/>
          <w:bCs/>
          <w:sz w:val="26"/>
          <w:szCs w:val="26"/>
        </w:rPr>
      </w:pPr>
      <w:r w:rsidRPr="009164E3">
        <w:rPr>
          <w:b/>
          <w:bCs/>
          <w:sz w:val="26"/>
          <w:szCs w:val="26"/>
        </w:rPr>
        <w:t>Innhold</w:t>
      </w:r>
      <w:bookmarkStart w:id="363" w:name="_Ref90988657"/>
      <w:bookmarkStart w:id="364" w:name="_Ref90972329"/>
      <w:bookmarkStart w:id="365" w:name="_Ref90972335"/>
      <w:bookmarkStart w:id="366" w:name="_Ref90976303"/>
      <w:bookmarkStart w:id="367" w:name="_Ref90976307"/>
      <w:bookmarkStart w:id="368" w:name="_Ref90980242"/>
      <w:bookmarkStart w:id="369" w:name="_Ref90980255"/>
      <w:bookmarkStart w:id="370" w:name="_Ref90982433"/>
      <w:bookmarkStart w:id="371" w:name="_Ref90982436"/>
      <w:bookmarkEnd w:id="353"/>
      <w:bookmarkEnd w:id="354"/>
      <w:bookmarkEnd w:id="355"/>
      <w:bookmarkEnd w:id="356"/>
      <w:bookmarkEnd w:id="357"/>
      <w:bookmarkEnd w:id="358"/>
      <w:bookmarkEnd w:id="359"/>
      <w:bookmarkEnd w:id="360"/>
      <w:bookmarkEnd w:id="361"/>
    </w:p>
    <w:p w14:paraId="577489E3" w14:textId="4E8AEF14" w:rsidR="007D55AB" w:rsidRPr="009164E3" w:rsidRDefault="008A41AE">
      <w:pPr>
        <w:pStyle w:val="INNH3"/>
        <w:rPr>
          <w:rFonts w:asciiTheme="minorHAnsi" w:eastAsiaTheme="minorEastAsia" w:hAnsiTheme="minorHAnsi" w:cstheme="minorBidi"/>
          <w:b w:val="0"/>
          <w:noProof/>
          <w:kern w:val="2"/>
          <w:sz w:val="24"/>
          <w:lang w:eastAsia="nb-NO"/>
          <w14:ligatures w14:val="standardContextual"/>
        </w:rPr>
      </w:pPr>
      <w:r w:rsidRPr="009164E3">
        <w:fldChar w:fldCharType="begin"/>
      </w:r>
      <w:r w:rsidRPr="009164E3">
        <w:instrText xml:space="preserve"> TOC \b B1 \o "1-</w:instrText>
      </w:r>
      <w:r w:rsidR="00E53900" w:rsidRPr="009164E3">
        <w:instrText>4</w:instrText>
      </w:r>
      <w:r w:rsidRPr="009164E3">
        <w:instrText xml:space="preserve">" \h \z \u \* MERGEFORMAT </w:instrText>
      </w:r>
      <w:r w:rsidRPr="009164E3">
        <w:fldChar w:fldCharType="separate"/>
      </w:r>
      <w:hyperlink w:anchor="_Toc233897875" w:history="1">
        <w:r w:rsidR="007D55AB" w:rsidRPr="009164E3">
          <w:rPr>
            <w:rStyle w:val="Hyperkobling"/>
            <w:rFonts w:ascii="Times New Roman" w:hAnsi="Times New Roman"/>
            <w:noProof/>
          </w:rPr>
          <w:t>1.</w:t>
        </w:r>
        <w:r w:rsidR="007D55AB" w:rsidRPr="009164E3">
          <w:rPr>
            <w:rFonts w:asciiTheme="minorHAnsi" w:eastAsiaTheme="minorEastAsia" w:hAnsiTheme="minorHAnsi" w:cstheme="minorBidi"/>
            <w:b w:val="0"/>
            <w:noProof/>
            <w:kern w:val="2"/>
            <w:sz w:val="24"/>
            <w:lang w:eastAsia="nb-NO"/>
            <w14:ligatures w14:val="standardContextual"/>
          </w:rPr>
          <w:tab/>
        </w:r>
        <w:r w:rsidR="007D55AB" w:rsidRPr="009164E3">
          <w:rPr>
            <w:rStyle w:val="Hyperkobling"/>
            <w:noProof/>
          </w:rPr>
          <w:t>Konkurranseregler</w:t>
        </w:r>
        <w:r w:rsidR="007D55AB" w:rsidRPr="009164E3">
          <w:rPr>
            <w:noProof/>
            <w:webHidden/>
          </w:rPr>
          <w:tab/>
        </w:r>
        <w:r w:rsidR="007D55AB" w:rsidRPr="009164E3">
          <w:rPr>
            <w:noProof/>
            <w:webHidden/>
          </w:rPr>
          <w:fldChar w:fldCharType="begin"/>
        </w:r>
        <w:r w:rsidR="007D55AB" w:rsidRPr="009164E3">
          <w:rPr>
            <w:noProof/>
            <w:webHidden/>
          </w:rPr>
          <w:instrText xml:space="preserve"> PAGEREF _Toc233897875 \h </w:instrText>
        </w:r>
        <w:r w:rsidR="007D55AB" w:rsidRPr="009164E3">
          <w:rPr>
            <w:noProof/>
            <w:webHidden/>
          </w:rPr>
        </w:r>
        <w:r w:rsidR="007D55AB" w:rsidRPr="009164E3">
          <w:rPr>
            <w:noProof/>
            <w:webHidden/>
          </w:rPr>
          <w:fldChar w:fldCharType="separate"/>
        </w:r>
        <w:r w:rsidR="009164E3">
          <w:rPr>
            <w:noProof/>
            <w:webHidden/>
          </w:rPr>
          <w:t>1</w:t>
        </w:r>
        <w:r w:rsidR="007D55AB" w:rsidRPr="009164E3">
          <w:rPr>
            <w:noProof/>
            <w:webHidden/>
          </w:rPr>
          <w:fldChar w:fldCharType="end"/>
        </w:r>
      </w:hyperlink>
    </w:p>
    <w:p w14:paraId="2CDABF07" w14:textId="5715EA8D"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876" w:history="1">
        <w:r w:rsidRPr="009164E3">
          <w:rPr>
            <w:rStyle w:val="Hyperkobling"/>
            <w:rFonts w:ascii="Times New Roman" w:hAnsi="Times New Roman"/>
            <w:noProof/>
          </w:rPr>
          <w:t>2.</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Prosedyre</w:t>
        </w:r>
        <w:r w:rsidRPr="009164E3">
          <w:rPr>
            <w:noProof/>
            <w:webHidden/>
          </w:rPr>
          <w:tab/>
        </w:r>
        <w:r w:rsidRPr="009164E3">
          <w:rPr>
            <w:noProof/>
            <w:webHidden/>
          </w:rPr>
          <w:fldChar w:fldCharType="begin"/>
        </w:r>
        <w:r w:rsidRPr="009164E3">
          <w:rPr>
            <w:noProof/>
            <w:webHidden/>
          </w:rPr>
          <w:instrText xml:space="preserve"> PAGEREF _Toc233897876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5EDF4928" w14:textId="2697555D"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877" w:history="1">
        <w:r w:rsidRPr="009164E3">
          <w:rPr>
            <w:rStyle w:val="Hyperkobling"/>
            <w:rFonts w:ascii="Times New Roman" w:hAnsi="Times New Roman"/>
            <w:noProof/>
          </w:rPr>
          <w:t>3.</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Byggherrens konkurransegjennomføringsverktøy (KGV)</w:t>
        </w:r>
        <w:r w:rsidRPr="009164E3">
          <w:rPr>
            <w:noProof/>
            <w:webHidden/>
          </w:rPr>
          <w:tab/>
        </w:r>
        <w:r w:rsidRPr="009164E3">
          <w:rPr>
            <w:noProof/>
            <w:webHidden/>
          </w:rPr>
          <w:fldChar w:fldCharType="begin"/>
        </w:r>
        <w:r w:rsidRPr="009164E3">
          <w:rPr>
            <w:noProof/>
            <w:webHidden/>
          </w:rPr>
          <w:instrText xml:space="preserve"> PAGEREF _Toc233897877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370666AA" w14:textId="5DD89E59"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878" w:history="1">
        <w:r w:rsidRPr="009164E3">
          <w:rPr>
            <w:rStyle w:val="Hyperkobling"/>
            <w:rFonts w:ascii="Times New Roman" w:hAnsi="Times New Roman"/>
            <w:noProof/>
          </w:rPr>
          <w:t>3.1.</w:t>
        </w:r>
        <w:r w:rsidRPr="009164E3">
          <w:rPr>
            <w:rStyle w:val="Hyperkobling"/>
            <w:noProof/>
          </w:rPr>
          <w:t xml:space="preserve"> Bruk av KGV til gjennomføring av konkurransen</w:t>
        </w:r>
        <w:r w:rsidRPr="009164E3">
          <w:rPr>
            <w:noProof/>
            <w:webHidden/>
          </w:rPr>
          <w:tab/>
        </w:r>
        <w:r w:rsidRPr="009164E3">
          <w:rPr>
            <w:noProof/>
            <w:webHidden/>
          </w:rPr>
          <w:fldChar w:fldCharType="begin"/>
        </w:r>
        <w:r w:rsidRPr="009164E3">
          <w:rPr>
            <w:noProof/>
            <w:webHidden/>
          </w:rPr>
          <w:instrText xml:space="preserve"> PAGEREF _Toc233897878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0B9D4727" w14:textId="58AF76C5"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879" w:history="1">
        <w:r w:rsidRPr="009164E3">
          <w:rPr>
            <w:rStyle w:val="Hyperkobling"/>
            <w:rFonts w:ascii="Times New Roman" w:hAnsi="Times New Roman"/>
            <w:noProof/>
          </w:rPr>
          <w:t>3.2.</w:t>
        </w:r>
        <w:r w:rsidRPr="009164E3">
          <w:rPr>
            <w:rStyle w:val="Hyperkobling"/>
            <w:noProof/>
          </w:rPr>
          <w:t xml:space="preserve"> Tilgjengeliggjøring av konkurransegrunnlag</w:t>
        </w:r>
        <w:r w:rsidRPr="009164E3">
          <w:rPr>
            <w:noProof/>
            <w:webHidden/>
          </w:rPr>
          <w:tab/>
        </w:r>
        <w:r w:rsidRPr="009164E3">
          <w:rPr>
            <w:noProof/>
            <w:webHidden/>
          </w:rPr>
          <w:fldChar w:fldCharType="begin"/>
        </w:r>
        <w:r w:rsidRPr="009164E3">
          <w:rPr>
            <w:noProof/>
            <w:webHidden/>
          </w:rPr>
          <w:instrText xml:space="preserve"> PAGEREF _Toc233897879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2BBF49E8" w14:textId="7BAFF71A"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880" w:history="1">
        <w:r w:rsidRPr="009164E3">
          <w:rPr>
            <w:rStyle w:val="Hyperkobling"/>
            <w:rFonts w:ascii="Times New Roman" w:hAnsi="Times New Roman"/>
            <w:noProof/>
          </w:rPr>
          <w:t>3.3.</w:t>
        </w:r>
        <w:r w:rsidRPr="009164E3">
          <w:rPr>
            <w:rStyle w:val="Hyperkobling"/>
            <w:noProof/>
          </w:rPr>
          <w:t xml:space="preserve"> Kommunikasjon</w:t>
        </w:r>
        <w:r w:rsidRPr="009164E3">
          <w:rPr>
            <w:noProof/>
            <w:webHidden/>
          </w:rPr>
          <w:tab/>
        </w:r>
        <w:r w:rsidRPr="009164E3">
          <w:rPr>
            <w:noProof/>
            <w:webHidden/>
          </w:rPr>
          <w:fldChar w:fldCharType="begin"/>
        </w:r>
        <w:r w:rsidRPr="009164E3">
          <w:rPr>
            <w:noProof/>
            <w:webHidden/>
          </w:rPr>
          <w:instrText xml:space="preserve"> PAGEREF _Toc233897880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64831F99" w14:textId="41691673"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881" w:history="1">
        <w:r w:rsidRPr="009164E3">
          <w:rPr>
            <w:rStyle w:val="Hyperkobling"/>
            <w:rFonts w:ascii="Times New Roman" w:hAnsi="Times New Roman"/>
            <w:noProof/>
          </w:rPr>
          <w:t>3.4.</w:t>
        </w:r>
        <w:r w:rsidRPr="009164E3">
          <w:rPr>
            <w:rStyle w:val="Hyperkobling"/>
            <w:noProof/>
          </w:rPr>
          <w:t xml:space="preserve"> Innlevering av forespørsel om deltakelse og tilbud i KGV</w:t>
        </w:r>
        <w:r w:rsidRPr="009164E3">
          <w:rPr>
            <w:noProof/>
            <w:webHidden/>
          </w:rPr>
          <w:tab/>
        </w:r>
        <w:r w:rsidRPr="009164E3">
          <w:rPr>
            <w:noProof/>
            <w:webHidden/>
          </w:rPr>
          <w:fldChar w:fldCharType="begin"/>
        </w:r>
        <w:r w:rsidRPr="009164E3">
          <w:rPr>
            <w:noProof/>
            <w:webHidden/>
          </w:rPr>
          <w:instrText xml:space="preserve"> PAGEREF _Toc233897881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15601404" w14:textId="45EAD1D7"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882" w:history="1">
        <w:r w:rsidRPr="009164E3">
          <w:rPr>
            <w:rStyle w:val="Hyperkobling"/>
            <w:rFonts w:ascii="Times New Roman" w:hAnsi="Times New Roman"/>
            <w:noProof/>
          </w:rPr>
          <w:t>4.</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Rettelse, supplering eller endring av konkurransegrunnlaget</w:t>
        </w:r>
        <w:r w:rsidRPr="009164E3">
          <w:rPr>
            <w:noProof/>
            <w:webHidden/>
          </w:rPr>
          <w:tab/>
        </w:r>
        <w:r w:rsidRPr="009164E3">
          <w:rPr>
            <w:noProof/>
            <w:webHidden/>
          </w:rPr>
          <w:fldChar w:fldCharType="begin"/>
        </w:r>
        <w:r w:rsidRPr="009164E3">
          <w:rPr>
            <w:noProof/>
            <w:webHidden/>
          </w:rPr>
          <w:instrText xml:space="preserve"> PAGEREF _Toc233897882 \h </w:instrText>
        </w:r>
        <w:r w:rsidRPr="009164E3">
          <w:rPr>
            <w:noProof/>
            <w:webHidden/>
          </w:rPr>
        </w:r>
        <w:r w:rsidRPr="009164E3">
          <w:rPr>
            <w:noProof/>
            <w:webHidden/>
          </w:rPr>
          <w:fldChar w:fldCharType="separate"/>
        </w:r>
        <w:r w:rsidR="009164E3">
          <w:rPr>
            <w:noProof/>
            <w:webHidden/>
          </w:rPr>
          <w:t>2</w:t>
        </w:r>
        <w:r w:rsidRPr="009164E3">
          <w:rPr>
            <w:noProof/>
            <w:webHidden/>
          </w:rPr>
          <w:fldChar w:fldCharType="end"/>
        </w:r>
      </w:hyperlink>
    </w:p>
    <w:p w14:paraId="21EC925B" w14:textId="5A686B1B"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883" w:history="1">
        <w:r w:rsidRPr="009164E3">
          <w:rPr>
            <w:rStyle w:val="Hyperkobling"/>
            <w:rFonts w:ascii="Times New Roman" w:hAnsi="Times New Roman"/>
            <w:noProof/>
          </w:rPr>
          <w:t>5.</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Risiko for egen forståelse av konkurransegrunnlaget og varsling om mangler/uklarheter</w:t>
        </w:r>
        <w:r w:rsidRPr="009164E3">
          <w:rPr>
            <w:noProof/>
            <w:webHidden/>
          </w:rPr>
          <w:tab/>
        </w:r>
        <w:r w:rsidRPr="009164E3">
          <w:rPr>
            <w:noProof/>
            <w:webHidden/>
          </w:rPr>
          <w:fldChar w:fldCharType="begin"/>
        </w:r>
        <w:r w:rsidRPr="009164E3">
          <w:rPr>
            <w:noProof/>
            <w:webHidden/>
          </w:rPr>
          <w:instrText xml:space="preserve"> PAGEREF _Toc233897883 \h </w:instrText>
        </w:r>
        <w:r w:rsidRPr="009164E3">
          <w:rPr>
            <w:noProof/>
            <w:webHidden/>
          </w:rPr>
        </w:r>
        <w:r w:rsidRPr="009164E3">
          <w:rPr>
            <w:noProof/>
            <w:webHidden/>
          </w:rPr>
          <w:fldChar w:fldCharType="separate"/>
        </w:r>
        <w:r w:rsidR="009164E3">
          <w:rPr>
            <w:noProof/>
            <w:webHidden/>
          </w:rPr>
          <w:t>2</w:t>
        </w:r>
        <w:r w:rsidRPr="009164E3">
          <w:rPr>
            <w:noProof/>
            <w:webHidden/>
          </w:rPr>
          <w:fldChar w:fldCharType="end"/>
        </w:r>
      </w:hyperlink>
    </w:p>
    <w:p w14:paraId="0BB769AE" w14:textId="598FADFE"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884" w:history="1">
        <w:r w:rsidRPr="009164E3">
          <w:rPr>
            <w:rStyle w:val="Hyperkobling"/>
            <w:rFonts w:ascii="Times New Roman" w:hAnsi="Times New Roman"/>
            <w:noProof/>
          </w:rPr>
          <w:t>6.</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Kompensasjon ved deltakelse i konkurransen</w:t>
        </w:r>
        <w:r w:rsidRPr="009164E3">
          <w:rPr>
            <w:noProof/>
            <w:webHidden/>
          </w:rPr>
          <w:tab/>
        </w:r>
        <w:r w:rsidRPr="009164E3">
          <w:rPr>
            <w:noProof/>
            <w:webHidden/>
          </w:rPr>
          <w:fldChar w:fldCharType="begin"/>
        </w:r>
        <w:r w:rsidRPr="009164E3">
          <w:rPr>
            <w:noProof/>
            <w:webHidden/>
          </w:rPr>
          <w:instrText xml:space="preserve"> PAGEREF _Toc233897884 \h </w:instrText>
        </w:r>
        <w:r w:rsidRPr="009164E3">
          <w:rPr>
            <w:noProof/>
            <w:webHidden/>
          </w:rPr>
        </w:r>
        <w:r w:rsidRPr="009164E3">
          <w:rPr>
            <w:noProof/>
            <w:webHidden/>
          </w:rPr>
          <w:fldChar w:fldCharType="separate"/>
        </w:r>
        <w:r w:rsidR="009164E3">
          <w:rPr>
            <w:noProof/>
            <w:webHidden/>
          </w:rPr>
          <w:t>2</w:t>
        </w:r>
        <w:r w:rsidRPr="009164E3">
          <w:rPr>
            <w:noProof/>
            <w:webHidden/>
          </w:rPr>
          <w:fldChar w:fldCharType="end"/>
        </w:r>
      </w:hyperlink>
    </w:p>
    <w:p w14:paraId="165DE9AB" w14:textId="068E5646"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885" w:history="1">
        <w:r w:rsidRPr="009164E3">
          <w:rPr>
            <w:rStyle w:val="Hyperkobling"/>
            <w:rFonts w:ascii="Times New Roman" w:hAnsi="Times New Roman"/>
            <w:noProof/>
          </w:rPr>
          <w:t>6.1.</w:t>
        </w:r>
        <w:r w:rsidRPr="009164E3">
          <w:rPr>
            <w:rStyle w:val="Hyperkobling"/>
            <w:noProof/>
          </w:rPr>
          <w:t xml:space="preserve"> Kompensasjon for forespørselen om deltakelse i konkurransen</w:t>
        </w:r>
        <w:r w:rsidRPr="009164E3">
          <w:rPr>
            <w:noProof/>
            <w:webHidden/>
          </w:rPr>
          <w:tab/>
        </w:r>
        <w:r w:rsidRPr="009164E3">
          <w:rPr>
            <w:noProof/>
            <w:webHidden/>
          </w:rPr>
          <w:fldChar w:fldCharType="begin"/>
        </w:r>
        <w:r w:rsidRPr="009164E3">
          <w:rPr>
            <w:noProof/>
            <w:webHidden/>
          </w:rPr>
          <w:instrText xml:space="preserve"> PAGEREF _Toc233897885 \h </w:instrText>
        </w:r>
        <w:r w:rsidRPr="009164E3">
          <w:rPr>
            <w:noProof/>
            <w:webHidden/>
          </w:rPr>
        </w:r>
        <w:r w:rsidRPr="009164E3">
          <w:rPr>
            <w:noProof/>
            <w:webHidden/>
          </w:rPr>
          <w:fldChar w:fldCharType="separate"/>
        </w:r>
        <w:r w:rsidR="009164E3">
          <w:rPr>
            <w:noProof/>
            <w:webHidden/>
          </w:rPr>
          <w:t>2</w:t>
        </w:r>
        <w:r w:rsidRPr="009164E3">
          <w:rPr>
            <w:noProof/>
            <w:webHidden/>
          </w:rPr>
          <w:fldChar w:fldCharType="end"/>
        </w:r>
      </w:hyperlink>
    </w:p>
    <w:p w14:paraId="2BD9F41A" w14:textId="4ADE763A"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886" w:history="1">
        <w:r w:rsidRPr="009164E3">
          <w:rPr>
            <w:rStyle w:val="Hyperkobling"/>
            <w:rFonts w:ascii="Times New Roman" w:hAnsi="Times New Roman"/>
            <w:noProof/>
          </w:rPr>
          <w:t>6.2.</w:t>
        </w:r>
        <w:r w:rsidRPr="009164E3">
          <w:rPr>
            <w:rStyle w:val="Hyperkobling"/>
            <w:noProof/>
          </w:rPr>
          <w:t xml:space="preserve"> Kompensasjon for deltakelse i konkurransen</w:t>
        </w:r>
        <w:r w:rsidRPr="009164E3">
          <w:rPr>
            <w:noProof/>
            <w:webHidden/>
          </w:rPr>
          <w:tab/>
        </w:r>
        <w:r w:rsidRPr="009164E3">
          <w:rPr>
            <w:noProof/>
            <w:webHidden/>
          </w:rPr>
          <w:fldChar w:fldCharType="begin"/>
        </w:r>
        <w:r w:rsidRPr="009164E3">
          <w:rPr>
            <w:noProof/>
            <w:webHidden/>
          </w:rPr>
          <w:instrText xml:space="preserve"> PAGEREF _Toc233897886 \h </w:instrText>
        </w:r>
        <w:r w:rsidRPr="009164E3">
          <w:rPr>
            <w:noProof/>
            <w:webHidden/>
          </w:rPr>
        </w:r>
        <w:r w:rsidRPr="009164E3">
          <w:rPr>
            <w:noProof/>
            <w:webHidden/>
          </w:rPr>
          <w:fldChar w:fldCharType="separate"/>
        </w:r>
        <w:r w:rsidR="009164E3">
          <w:rPr>
            <w:noProof/>
            <w:webHidden/>
          </w:rPr>
          <w:t>2</w:t>
        </w:r>
        <w:r w:rsidRPr="009164E3">
          <w:rPr>
            <w:noProof/>
            <w:webHidden/>
          </w:rPr>
          <w:fldChar w:fldCharType="end"/>
        </w:r>
      </w:hyperlink>
    </w:p>
    <w:p w14:paraId="63765F03" w14:textId="33F14832"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887" w:history="1">
        <w:r w:rsidRPr="009164E3">
          <w:rPr>
            <w:rStyle w:val="Hyperkobling"/>
            <w:rFonts w:ascii="Times New Roman" w:hAnsi="Times New Roman"/>
            <w:noProof/>
          </w:rPr>
          <w:t>7.</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Språkkrav</w:t>
        </w:r>
        <w:r w:rsidRPr="009164E3">
          <w:rPr>
            <w:noProof/>
            <w:webHidden/>
          </w:rPr>
          <w:tab/>
        </w:r>
        <w:r w:rsidRPr="009164E3">
          <w:rPr>
            <w:noProof/>
            <w:webHidden/>
          </w:rPr>
          <w:fldChar w:fldCharType="begin"/>
        </w:r>
        <w:r w:rsidRPr="009164E3">
          <w:rPr>
            <w:noProof/>
            <w:webHidden/>
          </w:rPr>
          <w:instrText xml:space="preserve"> PAGEREF _Toc233897887 \h </w:instrText>
        </w:r>
        <w:r w:rsidRPr="009164E3">
          <w:rPr>
            <w:noProof/>
            <w:webHidden/>
          </w:rPr>
        </w:r>
        <w:r w:rsidRPr="009164E3">
          <w:rPr>
            <w:noProof/>
            <w:webHidden/>
          </w:rPr>
          <w:fldChar w:fldCharType="separate"/>
        </w:r>
        <w:r w:rsidR="009164E3">
          <w:rPr>
            <w:noProof/>
            <w:webHidden/>
          </w:rPr>
          <w:t>3</w:t>
        </w:r>
        <w:r w:rsidRPr="009164E3">
          <w:rPr>
            <w:noProof/>
            <w:webHidden/>
          </w:rPr>
          <w:fldChar w:fldCharType="end"/>
        </w:r>
      </w:hyperlink>
    </w:p>
    <w:p w14:paraId="4F27E090" w14:textId="1A50EA12"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888" w:history="1">
        <w:r w:rsidRPr="009164E3">
          <w:rPr>
            <w:rStyle w:val="Hyperkobling"/>
            <w:rFonts w:ascii="Times New Roman" w:hAnsi="Times New Roman"/>
            <w:noProof/>
          </w:rPr>
          <w:t>8.</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Avvik</w:t>
        </w:r>
        <w:r w:rsidRPr="009164E3">
          <w:rPr>
            <w:noProof/>
            <w:webHidden/>
          </w:rPr>
          <w:tab/>
        </w:r>
        <w:r w:rsidRPr="009164E3">
          <w:rPr>
            <w:noProof/>
            <w:webHidden/>
          </w:rPr>
          <w:fldChar w:fldCharType="begin"/>
        </w:r>
        <w:r w:rsidRPr="009164E3">
          <w:rPr>
            <w:noProof/>
            <w:webHidden/>
          </w:rPr>
          <w:instrText xml:space="preserve"> PAGEREF _Toc233897888 \h </w:instrText>
        </w:r>
        <w:r w:rsidRPr="009164E3">
          <w:rPr>
            <w:noProof/>
            <w:webHidden/>
          </w:rPr>
        </w:r>
        <w:r w:rsidRPr="009164E3">
          <w:rPr>
            <w:noProof/>
            <w:webHidden/>
          </w:rPr>
          <w:fldChar w:fldCharType="separate"/>
        </w:r>
        <w:r w:rsidR="009164E3">
          <w:rPr>
            <w:noProof/>
            <w:webHidden/>
          </w:rPr>
          <w:t>3</w:t>
        </w:r>
        <w:r w:rsidRPr="009164E3">
          <w:rPr>
            <w:noProof/>
            <w:webHidden/>
          </w:rPr>
          <w:fldChar w:fldCharType="end"/>
        </w:r>
      </w:hyperlink>
    </w:p>
    <w:p w14:paraId="47DED26C" w14:textId="374C5985"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889" w:history="1">
        <w:r w:rsidRPr="009164E3">
          <w:rPr>
            <w:rStyle w:val="Hyperkobling"/>
            <w:rFonts w:ascii="Times New Roman" w:hAnsi="Times New Roman"/>
            <w:noProof/>
          </w:rPr>
          <w:t>9.</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Avklaringer</w:t>
        </w:r>
        <w:r w:rsidRPr="009164E3">
          <w:rPr>
            <w:noProof/>
            <w:webHidden/>
          </w:rPr>
          <w:tab/>
        </w:r>
        <w:r w:rsidRPr="009164E3">
          <w:rPr>
            <w:noProof/>
            <w:webHidden/>
          </w:rPr>
          <w:fldChar w:fldCharType="begin"/>
        </w:r>
        <w:r w:rsidRPr="009164E3">
          <w:rPr>
            <w:noProof/>
            <w:webHidden/>
          </w:rPr>
          <w:instrText xml:space="preserve"> PAGEREF _Toc233897889 \h </w:instrText>
        </w:r>
        <w:r w:rsidRPr="009164E3">
          <w:rPr>
            <w:noProof/>
            <w:webHidden/>
          </w:rPr>
        </w:r>
        <w:r w:rsidRPr="009164E3">
          <w:rPr>
            <w:noProof/>
            <w:webHidden/>
          </w:rPr>
          <w:fldChar w:fldCharType="separate"/>
        </w:r>
        <w:r w:rsidR="009164E3">
          <w:rPr>
            <w:noProof/>
            <w:webHidden/>
          </w:rPr>
          <w:t>3</w:t>
        </w:r>
        <w:r w:rsidRPr="009164E3">
          <w:rPr>
            <w:noProof/>
            <w:webHidden/>
          </w:rPr>
          <w:fldChar w:fldCharType="end"/>
        </w:r>
      </w:hyperlink>
    </w:p>
    <w:p w14:paraId="4A3B5878" w14:textId="01B46BD5"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890" w:history="1">
        <w:r w:rsidRPr="009164E3">
          <w:rPr>
            <w:rStyle w:val="Hyperkobling"/>
            <w:rFonts w:ascii="Times New Roman" w:hAnsi="Times New Roman"/>
            <w:noProof/>
          </w:rPr>
          <w:t>10.</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Klage til Klagenemnda for offentlige anskaffelser</w:t>
        </w:r>
        <w:r w:rsidRPr="009164E3">
          <w:rPr>
            <w:noProof/>
            <w:webHidden/>
          </w:rPr>
          <w:tab/>
        </w:r>
        <w:r w:rsidRPr="009164E3">
          <w:rPr>
            <w:noProof/>
            <w:webHidden/>
          </w:rPr>
          <w:fldChar w:fldCharType="begin"/>
        </w:r>
        <w:r w:rsidRPr="009164E3">
          <w:rPr>
            <w:noProof/>
            <w:webHidden/>
          </w:rPr>
          <w:instrText xml:space="preserve"> PAGEREF _Toc233897890 \h </w:instrText>
        </w:r>
        <w:r w:rsidRPr="009164E3">
          <w:rPr>
            <w:noProof/>
            <w:webHidden/>
          </w:rPr>
        </w:r>
        <w:r w:rsidRPr="009164E3">
          <w:rPr>
            <w:noProof/>
            <w:webHidden/>
          </w:rPr>
          <w:fldChar w:fldCharType="separate"/>
        </w:r>
        <w:r w:rsidR="009164E3">
          <w:rPr>
            <w:noProof/>
            <w:webHidden/>
          </w:rPr>
          <w:t>3</w:t>
        </w:r>
        <w:r w:rsidRPr="009164E3">
          <w:rPr>
            <w:noProof/>
            <w:webHidden/>
          </w:rPr>
          <w:fldChar w:fldCharType="end"/>
        </w:r>
      </w:hyperlink>
    </w:p>
    <w:p w14:paraId="61BDC843" w14:textId="755EF02F"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891" w:history="1">
        <w:r w:rsidRPr="009164E3">
          <w:rPr>
            <w:rStyle w:val="Hyperkobling"/>
            <w:rFonts w:ascii="Times New Roman" w:hAnsi="Times New Roman"/>
            <w:noProof/>
          </w:rPr>
          <w:t>11.</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Avlysning av konkurransen</w:t>
        </w:r>
        <w:r w:rsidRPr="009164E3">
          <w:rPr>
            <w:noProof/>
            <w:webHidden/>
          </w:rPr>
          <w:tab/>
        </w:r>
        <w:r w:rsidRPr="009164E3">
          <w:rPr>
            <w:noProof/>
            <w:webHidden/>
          </w:rPr>
          <w:fldChar w:fldCharType="begin"/>
        </w:r>
        <w:r w:rsidRPr="009164E3">
          <w:rPr>
            <w:noProof/>
            <w:webHidden/>
          </w:rPr>
          <w:instrText xml:space="preserve"> PAGEREF _Toc233897891 \h </w:instrText>
        </w:r>
        <w:r w:rsidRPr="009164E3">
          <w:rPr>
            <w:noProof/>
            <w:webHidden/>
          </w:rPr>
        </w:r>
        <w:r w:rsidRPr="009164E3">
          <w:rPr>
            <w:noProof/>
            <w:webHidden/>
          </w:rPr>
          <w:fldChar w:fldCharType="separate"/>
        </w:r>
        <w:r w:rsidR="009164E3">
          <w:rPr>
            <w:noProof/>
            <w:webHidden/>
          </w:rPr>
          <w:t>3</w:t>
        </w:r>
        <w:r w:rsidRPr="009164E3">
          <w:rPr>
            <w:noProof/>
            <w:webHidden/>
          </w:rPr>
          <w:fldChar w:fldCharType="end"/>
        </w:r>
      </w:hyperlink>
    </w:p>
    <w:p w14:paraId="1DA0F561" w14:textId="48B895EB" w:rsidR="00ED236D" w:rsidRPr="009164E3" w:rsidRDefault="008A41AE" w:rsidP="00B22695">
      <w:r w:rsidRPr="009164E3">
        <w:fldChar w:fldCharType="end"/>
      </w:r>
    </w:p>
    <w:p w14:paraId="0DD9B479" w14:textId="77777777" w:rsidR="00DA6503" w:rsidRPr="009164E3" w:rsidRDefault="00DA6503" w:rsidP="00DA6503"/>
    <w:p w14:paraId="1D42FC59" w14:textId="1248CC7E" w:rsidR="00DA6503" w:rsidRPr="009164E3" w:rsidRDefault="00DA6503" w:rsidP="00DA6503">
      <w:pPr>
        <w:sectPr w:rsidR="00DA6503" w:rsidRPr="009164E3" w:rsidSect="00DE7D9C">
          <w:headerReference w:type="first" r:id="rId23"/>
          <w:pgSz w:w="11906" w:h="16838" w:code="9"/>
          <w:pgMar w:top="1400" w:right="1418" w:bottom="1077" w:left="1701" w:header="709" w:footer="709" w:gutter="0"/>
          <w:pgNumType w:start="1" w:chapStyle="2"/>
          <w:cols w:space="708"/>
          <w:titlePg/>
          <w:docGrid w:linePitch="360"/>
        </w:sectPr>
      </w:pPr>
    </w:p>
    <w:p w14:paraId="62F62317" w14:textId="51A4C035" w:rsidR="00675D26" w:rsidRPr="009164E3" w:rsidRDefault="00EE101D" w:rsidP="00426ED2">
      <w:pPr>
        <w:pStyle w:val="Overskrift3"/>
      </w:pPr>
      <w:bookmarkStart w:id="372" w:name="_Toc94605691"/>
      <w:bookmarkStart w:id="373" w:name="_Toc233897875"/>
      <w:bookmarkStart w:id="374" w:name="B1"/>
      <w:bookmarkEnd w:id="363"/>
      <w:bookmarkEnd w:id="364"/>
      <w:bookmarkEnd w:id="365"/>
      <w:bookmarkEnd w:id="366"/>
      <w:bookmarkEnd w:id="367"/>
      <w:bookmarkEnd w:id="368"/>
      <w:bookmarkEnd w:id="369"/>
      <w:bookmarkEnd w:id="370"/>
      <w:bookmarkEnd w:id="371"/>
      <w:r w:rsidRPr="009164E3">
        <w:lastRenderedPageBreak/>
        <w:t>K</w:t>
      </w:r>
      <w:r w:rsidR="00675D26" w:rsidRPr="009164E3">
        <w:t>onkurranseregler</w:t>
      </w:r>
      <w:bookmarkEnd w:id="372"/>
      <w:bookmarkEnd w:id="373"/>
      <w:r w:rsidR="00675D26" w:rsidRPr="009164E3">
        <w:t xml:space="preserve"> </w:t>
      </w:r>
    </w:p>
    <w:p w14:paraId="17AD1E9F" w14:textId="77777777" w:rsidR="00675D26" w:rsidRPr="009164E3" w:rsidRDefault="00675D26" w:rsidP="00675D26">
      <w:pPr>
        <w:spacing w:line="276" w:lineRule="auto"/>
      </w:pPr>
      <w:r w:rsidRPr="009164E3">
        <w:t>For denne konkurransen gjelder anskaffelsesloven og anskaffelsesforskriften del I og del III, med de suppleringer og tillegg som er gitt i følgende dokumenter:</w:t>
      </w:r>
    </w:p>
    <w:p w14:paraId="677C7780" w14:textId="77777777" w:rsidR="00675D26" w:rsidRPr="009164E3" w:rsidRDefault="00675D26" w:rsidP="00675D26">
      <w:pPr>
        <w:spacing w:line="276" w:lineRule="auto"/>
      </w:pPr>
    </w:p>
    <w:p w14:paraId="2D015D1E" w14:textId="626971C7" w:rsidR="00675D26" w:rsidRPr="009164E3" w:rsidRDefault="00675D26" w:rsidP="0086299B">
      <w:pPr>
        <w:pStyle w:val="Listeavsnitt"/>
        <w:numPr>
          <w:ilvl w:val="0"/>
          <w:numId w:val="45"/>
        </w:numPr>
      </w:pPr>
      <w:r w:rsidRPr="009164E3">
        <w:t xml:space="preserve">Kapittel </w:t>
      </w:r>
      <w:r w:rsidRPr="009164E3">
        <w:rPr>
          <w:b/>
          <w:bCs/>
        </w:rPr>
        <w:t>B1</w:t>
      </w:r>
      <w:r w:rsidRPr="009164E3">
        <w:t xml:space="preserve"> Generelle konkurranseregler, som inneholder en beskrivelse av de generelle konkurransereglene. </w:t>
      </w:r>
    </w:p>
    <w:p w14:paraId="285E05CA" w14:textId="3BC41F49" w:rsidR="00675D26" w:rsidRPr="009164E3" w:rsidRDefault="00675D26" w:rsidP="0086299B">
      <w:pPr>
        <w:pStyle w:val="Listeavsnitt"/>
        <w:numPr>
          <w:ilvl w:val="0"/>
          <w:numId w:val="45"/>
        </w:numPr>
      </w:pPr>
      <w:r w:rsidRPr="009164E3">
        <w:t xml:space="preserve">Kapittel </w:t>
      </w:r>
      <w:r w:rsidRPr="009164E3">
        <w:rPr>
          <w:b/>
          <w:bCs/>
        </w:rPr>
        <w:t>B2</w:t>
      </w:r>
      <w:r w:rsidRPr="009164E3">
        <w:t xml:space="preserve"> Krav til </w:t>
      </w:r>
      <w:r w:rsidR="00893B95" w:rsidRPr="009164E3">
        <w:t>entreprenør</w:t>
      </w:r>
      <w:r w:rsidRPr="009164E3">
        <w:t xml:space="preserve">enes kvalifikasjoner, som inneholder kvalifikasjonskrav </w:t>
      </w:r>
      <w:r w:rsidR="00D551BB" w:rsidRPr="009164E3">
        <w:t>og bestemmelser om utvelgelse.</w:t>
      </w:r>
      <w:r w:rsidRPr="009164E3">
        <w:t xml:space="preserve"> </w:t>
      </w:r>
    </w:p>
    <w:p w14:paraId="3A10F192" w14:textId="6DF10E1B" w:rsidR="00675D26" w:rsidRPr="009164E3" w:rsidRDefault="00675D26" w:rsidP="0086299B">
      <w:pPr>
        <w:pStyle w:val="Listeavsnitt"/>
        <w:numPr>
          <w:ilvl w:val="0"/>
          <w:numId w:val="45"/>
        </w:numPr>
      </w:pPr>
      <w:r w:rsidRPr="009164E3">
        <w:t xml:space="preserve">Kapittel </w:t>
      </w:r>
      <w:r w:rsidRPr="009164E3">
        <w:rPr>
          <w:b/>
          <w:bCs/>
        </w:rPr>
        <w:t>B3</w:t>
      </w:r>
      <w:r w:rsidRPr="009164E3">
        <w:t xml:space="preserve"> Gjennomføring</w:t>
      </w:r>
      <w:r w:rsidR="00D551BB" w:rsidRPr="009164E3">
        <w:t>en av tilbudsfase, herunder forhandlinger og byggherrens valg av tilbud,</w:t>
      </w:r>
      <w:r w:rsidRPr="009164E3">
        <w:t xml:space="preserve"> som inneholder tildelingskriteriene og de øvrige konkurransereglene.</w:t>
      </w:r>
    </w:p>
    <w:p w14:paraId="396BF5A6" w14:textId="70A73C2D" w:rsidR="00344ED9" w:rsidRPr="009164E3" w:rsidRDefault="00344ED9" w:rsidP="00344ED9"/>
    <w:p w14:paraId="7B5EA8B6" w14:textId="1D741627" w:rsidR="00344ED9" w:rsidRPr="009164E3" w:rsidRDefault="00344ED9" w:rsidP="00344ED9">
      <w:pPr>
        <w:spacing w:line="276" w:lineRule="auto"/>
      </w:pPr>
      <w:r w:rsidRPr="009164E3">
        <w:t xml:space="preserve">Byggherre gjør videre oppmerksom på at sanksjonslovgivningen medfører begrensninger av hvilke selskap som byggherre kan tildele og gjennomføre av kontrakter med. </w:t>
      </w:r>
      <w:r w:rsidR="00D551BB" w:rsidRPr="009164E3">
        <w:t>Entreprenøre</w:t>
      </w:r>
      <w:r w:rsidRPr="009164E3">
        <w:t xml:space="preserve">r som rammes av sanksjonslovgivningens forbud eller som har </w:t>
      </w:r>
      <w:r w:rsidR="00D551BB" w:rsidRPr="009164E3">
        <w:t>underentreprenører/</w:t>
      </w:r>
      <w:r w:rsidRPr="009164E3">
        <w:t xml:space="preserve">underleverandører som omfattes av sanksjonslovgivningens forbud risikerer avvisning/ krav om utskifting av </w:t>
      </w:r>
      <w:r w:rsidR="00D551BB" w:rsidRPr="009164E3">
        <w:t>underentreprenør/</w:t>
      </w:r>
      <w:r w:rsidRPr="009164E3">
        <w:t>underleverandør</w:t>
      </w:r>
      <w:r w:rsidR="00774EAD" w:rsidRPr="009164E3">
        <w:t>.</w:t>
      </w:r>
      <w:r w:rsidRPr="009164E3">
        <w:t xml:space="preserve"> </w:t>
      </w:r>
    </w:p>
    <w:p w14:paraId="09A1A057" w14:textId="77777777" w:rsidR="00344ED9" w:rsidRPr="009164E3" w:rsidRDefault="00344ED9" w:rsidP="00344ED9">
      <w:pPr>
        <w:spacing w:line="276" w:lineRule="auto"/>
      </w:pPr>
    </w:p>
    <w:p w14:paraId="797B5236" w14:textId="77777777" w:rsidR="00344ED9" w:rsidRPr="009164E3" w:rsidRDefault="00344ED9" w:rsidP="00344ED9">
      <w:pPr>
        <w:spacing w:line="276" w:lineRule="auto"/>
      </w:pPr>
      <w:r w:rsidRPr="009164E3">
        <w:t>Byggherre kan avvise tilbud fra virksomheter som ikke er rettighetshavere etter anskaffelsesloven § 3.</w:t>
      </w:r>
    </w:p>
    <w:p w14:paraId="37104A0D" w14:textId="77777777" w:rsidR="00675D26" w:rsidRPr="009164E3" w:rsidRDefault="00675D26" w:rsidP="00675D26">
      <w:pPr>
        <w:spacing w:line="276" w:lineRule="auto"/>
      </w:pPr>
    </w:p>
    <w:p w14:paraId="06F5B0AA" w14:textId="5FDCC1EE" w:rsidR="00675D26" w:rsidRPr="009164E3" w:rsidRDefault="00675D26" w:rsidP="00426ED2">
      <w:pPr>
        <w:pStyle w:val="Overskrift3"/>
      </w:pPr>
      <w:bookmarkStart w:id="375" w:name="_Toc94605692"/>
      <w:bookmarkStart w:id="376" w:name="_Toc233897876"/>
      <w:r w:rsidRPr="009164E3">
        <w:t>Prosedyre</w:t>
      </w:r>
      <w:bookmarkEnd w:id="375"/>
      <w:bookmarkEnd w:id="376"/>
    </w:p>
    <w:p w14:paraId="6662EA17" w14:textId="0D774024" w:rsidR="00675D26" w:rsidRPr="009164E3" w:rsidRDefault="00675D26" w:rsidP="00675D26">
      <w:pPr>
        <w:spacing w:line="276" w:lineRule="auto"/>
      </w:pPr>
      <w:r w:rsidRPr="009164E3">
        <w:t>Konkurransen gjennomføres etter</w:t>
      </w:r>
      <w:r w:rsidR="00D551BB" w:rsidRPr="009164E3">
        <w:t xml:space="preserve"> prosedyren konkurranse med forhandling.</w:t>
      </w:r>
      <w:r w:rsidRPr="009164E3">
        <w:t xml:space="preserve"> </w:t>
      </w:r>
    </w:p>
    <w:p w14:paraId="67FD7861" w14:textId="77777777" w:rsidR="007B3008" w:rsidRPr="009164E3" w:rsidRDefault="007B3008" w:rsidP="00675D26">
      <w:pPr>
        <w:spacing w:line="276" w:lineRule="auto"/>
      </w:pPr>
    </w:p>
    <w:p w14:paraId="7BBB5097" w14:textId="29F0988F" w:rsidR="00675D26" w:rsidRPr="009164E3" w:rsidRDefault="00D551BB" w:rsidP="00426ED2">
      <w:pPr>
        <w:pStyle w:val="Overskrift3"/>
      </w:pPr>
      <w:bookmarkStart w:id="377" w:name="_Toc94605693"/>
      <w:bookmarkStart w:id="378" w:name="_Toc233897877"/>
      <w:r w:rsidRPr="009164E3">
        <w:t>Byggherrens</w:t>
      </w:r>
      <w:r w:rsidR="00675D26" w:rsidRPr="009164E3">
        <w:t xml:space="preserve"> konkurransegjennomføringsverktøy (KGV)</w:t>
      </w:r>
      <w:bookmarkEnd w:id="377"/>
      <w:bookmarkEnd w:id="378"/>
    </w:p>
    <w:p w14:paraId="5C0FA1B2" w14:textId="7307AB7E" w:rsidR="00675D26" w:rsidRPr="009164E3" w:rsidRDefault="00675D26" w:rsidP="00D03F52">
      <w:pPr>
        <w:pStyle w:val="Overskrift4"/>
      </w:pPr>
      <w:bookmarkStart w:id="379" w:name="_Toc94605694"/>
      <w:bookmarkStart w:id="380" w:name="_Toc233897878"/>
      <w:r w:rsidRPr="009164E3">
        <w:t>Bruk av KGV til gjennomføring av konkurransen</w:t>
      </w:r>
      <w:bookmarkEnd w:id="379"/>
      <w:bookmarkEnd w:id="380"/>
    </w:p>
    <w:p w14:paraId="5EBB18C8" w14:textId="6360C718" w:rsidR="00675D26" w:rsidRPr="009164E3" w:rsidRDefault="00675D26" w:rsidP="00675D26">
      <w:pPr>
        <w:spacing w:line="276" w:lineRule="auto"/>
      </w:pPr>
      <w:r w:rsidRPr="009164E3">
        <w:t xml:space="preserve">Konkurransen gjennomføres ved bruk av </w:t>
      </w:r>
      <w:r w:rsidR="00D551BB" w:rsidRPr="009164E3">
        <w:t>KGV</w:t>
      </w:r>
      <w:r w:rsidR="00A26396" w:rsidRPr="009164E3">
        <w:t xml:space="preserve">. </w:t>
      </w:r>
      <w:r w:rsidRPr="009164E3">
        <w:t>Innlogging i KGV gjøres via følgende internettadresse:</w:t>
      </w:r>
    </w:p>
    <w:p w14:paraId="4AB298CE" w14:textId="77777777" w:rsidR="00675D26" w:rsidRPr="009164E3" w:rsidRDefault="00675D26" w:rsidP="00675D26">
      <w:pPr>
        <w:spacing w:line="276" w:lineRule="auto"/>
      </w:pPr>
    </w:p>
    <w:p w14:paraId="409D031C" w14:textId="2982430A" w:rsidR="00675D26" w:rsidRPr="009164E3" w:rsidRDefault="00675D26" w:rsidP="00675D26">
      <w:pPr>
        <w:spacing w:line="276" w:lineRule="auto"/>
      </w:pPr>
      <w:hyperlink r:id="rId24" w:history="1">
        <w:r w:rsidRPr="009164E3">
          <w:rPr>
            <w:rStyle w:val="Hyperkobling"/>
          </w:rPr>
          <w:t>https://eu.eu-supply.com/login.asp?B=VEGVESEN</w:t>
        </w:r>
      </w:hyperlink>
    </w:p>
    <w:p w14:paraId="628D0EB4" w14:textId="77777777" w:rsidR="00675D26" w:rsidRPr="009164E3" w:rsidRDefault="00675D26" w:rsidP="00675D26">
      <w:pPr>
        <w:spacing w:line="276" w:lineRule="auto"/>
      </w:pPr>
    </w:p>
    <w:p w14:paraId="5879FECF" w14:textId="0F86DC94" w:rsidR="00675D26" w:rsidRPr="009164E3" w:rsidRDefault="00675D26" w:rsidP="00D03F52">
      <w:pPr>
        <w:pStyle w:val="Overskrift4"/>
      </w:pPr>
      <w:bookmarkStart w:id="381" w:name="_Toc94605695"/>
      <w:bookmarkStart w:id="382" w:name="_Toc233897879"/>
      <w:r w:rsidRPr="009164E3">
        <w:t>Tilgjengeliggjøring av konkurransegrunnlag</w:t>
      </w:r>
      <w:bookmarkEnd w:id="381"/>
      <w:bookmarkEnd w:id="382"/>
    </w:p>
    <w:p w14:paraId="5B3128DC" w14:textId="445B95D7" w:rsidR="00675D26" w:rsidRPr="009164E3" w:rsidRDefault="00675D26" w:rsidP="000D0882">
      <w:pPr>
        <w:rPr>
          <w:color w:val="000000" w:themeColor="text1"/>
        </w:rPr>
      </w:pPr>
      <w:r w:rsidRPr="009164E3">
        <w:t xml:space="preserve">Konkurransegrunnlaget vil være tilgjengelig for </w:t>
      </w:r>
      <w:r w:rsidR="00A26396" w:rsidRPr="009164E3">
        <w:t xml:space="preserve">entreprenørene </w:t>
      </w:r>
      <w:r w:rsidRPr="009164E3">
        <w:t>i KGV.</w:t>
      </w:r>
    </w:p>
    <w:p w14:paraId="07F95BB6" w14:textId="77777777" w:rsidR="00675D26" w:rsidRPr="009164E3" w:rsidRDefault="00675D26" w:rsidP="00675D26">
      <w:pPr>
        <w:spacing w:line="276" w:lineRule="auto"/>
        <w:rPr>
          <w:color w:val="000000" w:themeColor="text1"/>
        </w:rPr>
      </w:pPr>
    </w:p>
    <w:p w14:paraId="04401C27" w14:textId="43C8E2E5" w:rsidR="00675D26" w:rsidRPr="009164E3" w:rsidRDefault="00675D26" w:rsidP="00D03F52">
      <w:pPr>
        <w:pStyle w:val="Overskrift4"/>
      </w:pPr>
      <w:bookmarkStart w:id="383" w:name="_Toc94605696"/>
      <w:bookmarkStart w:id="384" w:name="_Toc233897880"/>
      <w:r w:rsidRPr="009164E3">
        <w:t>Kommunikasjon</w:t>
      </w:r>
      <w:bookmarkEnd w:id="383"/>
      <w:bookmarkEnd w:id="384"/>
      <w:r w:rsidRPr="009164E3">
        <w:t xml:space="preserve"> </w:t>
      </w:r>
    </w:p>
    <w:p w14:paraId="2A84BF23" w14:textId="1A28AF39" w:rsidR="00675D26" w:rsidRPr="009164E3" w:rsidRDefault="00675D26" w:rsidP="00675D26">
      <w:pPr>
        <w:spacing w:line="276" w:lineRule="auto"/>
      </w:pPr>
      <w:r w:rsidRPr="009164E3">
        <w:t xml:space="preserve">All skriftlig kommunikasjon og informasjonsutveksling mellom </w:t>
      </w:r>
      <w:r w:rsidR="00A26396" w:rsidRPr="009164E3">
        <w:t xml:space="preserve">byggherre </w:t>
      </w:r>
      <w:r w:rsidRPr="009164E3">
        <w:t xml:space="preserve">og </w:t>
      </w:r>
      <w:r w:rsidR="00A26396" w:rsidRPr="009164E3">
        <w:t xml:space="preserve">entreprenør </w:t>
      </w:r>
      <w:r w:rsidRPr="009164E3">
        <w:t xml:space="preserve">i forbindelse med konkurransen skal skje ved bruk av KGV, med mindre </w:t>
      </w:r>
      <w:r w:rsidR="00A26396" w:rsidRPr="009164E3">
        <w:t xml:space="preserve">byggherre </w:t>
      </w:r>
      <w:r w:rsidRPr="009164E3">
        <w:t>beslutter en annen kommunikasjonsform.</w:t>
      </w:r>
    </w:p>
    <w:p w14:paraId="41A579AE" w14:textId="77777777" w:rsidR="00675D26" w:rsidRPr="009164E3" w:rsidRDefault="00675D26" w:rsidP="00675D26">
      <w:pPr>
        <w:spacing w:line="276" w:lineRule="auto"/>
      </w:pPr>
    </w:p>
    <w:p w14:paraId="0439EB7F" w14:textId="5E45CC2D" w:rsidR="00675D26" w:rsidRPr="009164E3" w:rsidRDefault="00A26396" w:rsidP="00675D26">
      <w:pPr>
        <w:spacing w:line="276" w:lineRule="auto"/>
      </w:pPr>
      <w:r w:rsidRPr="009164E3">
        <w:t xml:space="preserve">Byggherre </w:t>
      </w:r>
      <w:r w:rsidR="00675D26" w:rsidRPr="009164E3">
        <w:t>vil publisere eventuelle spørsmål og svar i konkurransen i anonymisert form i KGV.</w:t>
      </w:r>
    </w:p>
    <w:p w14:paraId="3D0C0E1A" w14:textId="77777777" w:rsidR="00675D26" w:rsidRPr="009164E3" w:rsidRDefault="00675D26" w:rsidP="00675D26">
      <w:pPr>
        <w:spacing w:line="276" w:lineRule="auto"/>
      </w:pPr>
    </w:p>
    <w:p w14:paraId="1285C04F" w14:textId="0CB54FD3" w:rsidR="00675D26" w:rsidRPr="009164E3" w:rsidRDefault="00675D26" w:rsidP="00D03F52">
      <w:pPr>
        <w:pStyle w:val="Overskrift4"/>
      </w:pPr>
      <w:bookmarkStart w:id="385" w:name="_Toc94605697"/>
      <w:bookmarkStart w:id="386" w:name="_Toc233897881"/>
      <w:r w:rsidRPr="009164E3">
        <w:t>Innlevering av forespørsel om deltakelse og tilbud i KGV</w:t>
      </w:r>
      <w:bookmarkEnd w:id="385"/>
      <w:bookmarkEnd w:id="386"/>
    </w:p>
    <w:p w14:paraId="302F4767" w14:textId="3F1E9200" w:rsidR="00675D26" w:rsidRPr="009164E3" w:rsidRDefault="00A26396" w:rsidP="00675D26">
      <w:pPr>
        <w:spacing w:line="276" w:lineRule="auto"/>
      </w:pPr>
      <w:r w:rsidRPr="009164E3">
        <w:t xml:space="preserve">Entreprenørens </w:t>
      </w:r>
      <w:r w:rsidR="00675D26" w:rsidRPr="009164E3">
        <w:t xml:space="preserve">forespørsel om deltakelse i konkurransen (jf. B2) og </w:t>
      </w:r>
      <w:r w:rsidR="00893B95" w:rsidRPr="009164E3">
        <w:t>entreprenør</w:t>
      </w:r>
      <w:r w:rsidR="00675D26" w:rsidRPr="009164E3">
        <w:t>ens tilbud (jf.</w:t>
      </w:r>
      <w:r w:rsidR="007D55AB" w:rsidRPr="009164E3">
        <w:t xml:space="preserve"> </w:t>
      </w:r>
      <w:r w:rsidR="00675D26" w:rsidRPr="009164E3">
        <w:t>B3) skal leveres i KGV.</w:t>
      </w:r>
    </w:p>
    <w:p w14:paraId="20D316CF" w14:textId="77777777" w:rsidR="00675D26" w:rsidRPr="009164E3" w:rsidRDefault="00675D26" w:rsidP="00675D26">
      <w:pPr>
        <w:spacing w:line="276" w:lineRule="auto"/>
      </w:pPr>
    </w:p>
    <w:p w14:paraId="7E1C3EF9" w14:textId="4CAD2E67" w:rsidR="00675D26" w:rsidRPr="009164E3" w:rsidRDefault="00675D26" w:rsidP="00675D26">
      <w:pPr>
        <w:spacing w:line="276" w:lineRule="auto"/>
      </w:pPr>
      <w:r w:rsidRPr="009164E3">
        <w:t>Frist for innlevering av forespørsel om deltakelse og tilbud fremgår av KGV og i</w:t>
      </w:r>
      <w:r w:rsidR="007D55AB" w:rsidRPr="009164E3">
        <w:t xml:space="preserve"> </w:t>
      </w:r>
      <w:r w:rsidRPr="009164E3">
        <w:t>B2 og B3. Ved motstrid gjelder fristene som fremgår av KGV.</w:t>
      </w:r>
    </w:p>
    <w:p w14:paraId="1CA8D7C9" w14:textId="77777777" w:rsidR="00675D26" w:rsidRPr="009164E3" w:rsidRDefault="00675D26" w:rsidP="00675D26">
      <w:pPr>
        <w:spacing w:line="276" w:lineRule="auto"/>
      </w:pPr>
    </w:p>
    <w:p w14:paraId="681CD0AA" w14:textId="55E310F7" w:rsidR="00675D26" w:rsidRPr="009164E3" w:rsidRDefault="00A26396" w:rsidP="00675D26">
      <w:pPr>
        <w:spacing w:line="276" w:lineRule="auto"/>
      </w:pPr>
      <w:r w:rsidRPr="009164E3">
        <w:t xml:space="preserve">Entreprenøren </w:t>
      </w:r>
      <w:r w:rsidR="00675D26" w:rsidRPr="009164E3">
        <w:t xml:space="preserve">er ansvarlig for at komplett forespørsel om deltakelse i konkurransen </w:t>
      </w:r>
      <w:r w:rsidRPr="009164E3">
        <w:t xml:space="preserve">og </w:t>
      </w:r>
      <w:r w:rsidR="00675D26" w:rsidRPr="009164E3">
        <w:t>komplett tilbud blir levert innenfor de angitte tidsfristene.</w:t>
      </w:r>
    </w:p>
    <w:p w14:paraId="347DFBBA" w14:textId="77777777" w:rsidR="00675D26" w:rsidRPr="009164E3" w:rsidRDefault="00675D26" w:rsidP="00675D26">
      <w:pPr>
        <w:spacing w:line="276" w:lineRule="auto"/>
      </w:pPr>
    </w:p>
    <w:p w14:paraId="1F8A16E2" w14:textId="05FD66B2" w:rsidR="00675D26" w:rsidRPr="009164E3" w:rsidRDefault="00675D26" w:rsidP="00675D26">
      <w:pPr>
        <w:spacing w:line="276" w:lineRule="auto"/>
      </w:pPr>
      <w:r w:rsidRPr="009164E3">
        <w:t>Forespørsel om deltakelse i konkurransen og tilbud ansees som rettidig levert dersom disse</w:t>
      </w:r>
      <w:r w:rsidR="0067304A" w:rsidRPr="009164E3">
        <w:t xml:space="preserve"> </w:t>
      </w:r>
      <w:r w:rsidRPr="009164E3">
        <w:t>er levert i KGV innen fristens utløp. Innlevering på annen måte eller for sent innlevert</w:t>
      </w:r>
      <w:r w:rsidR="0067304A" w:rsidRPr="009164E3">
        <w:t xml:space="preserve"> </w:t>
      </w:r>
      <w:r w:rsidRPr="009164E3">
        <w:t>forespørsel om deltakelse og for sent innleverte tilbud vil medføre avvisning.</w:t>
      </w:r>
    </w:p>
    <w:p w14:paraId="0F9C9294" w14:textId="77777777" w:rsidR="00675D26" w:rsidRPr="009164E3" w:rsidRDefault="00675D26" w:rsidP="00675D26">
      <w:pPr>
        <w:spacing w:line="276" w:lineRule="auto"/>
      </w:pPr>
    </w:p>
    <w:p w14:paraId="6C2E17B3" w14:textId="58A5A994" w:rsidR="00675D26" w:rsidRPr="009164E3" w:rsidRDefault="00893B95" w:rsidP="00675D26">
      <w:pPr>
        <w:spacing w:line="276" w:lineRule="auto"/>
      </w:pPr>
      <w:r w:rsidRPr="009164E3">
        <w:t>Byggherre</w:t>
      </w:r>
      <w:r w:rsidR="00A26396" w:rsidRPr="009164E3">
        <w:t xml:space="preserve"> </w:t>
      </w:r>
      <w:r w:rsidR="00675D26" w:rsidRPr="009164E3">
        <w:t xml:space="preserve">anbefaler at </w:t>
      </w:r>
      <w:r w:rsidR="00A26396" w:rsidRPr="009164E3">
        <w:t>entreprenøren</w:t>
      </w:r>
      <w:r w:rsidR="00675D26" w:rsidRPr="009164E3">
        <w:t xml:space="preserve"> starter med utfylling og opplasting av</w:t>
      </w:r>
      <w:r w:rsidR="00A26396" w:rsidRPr="009164E3">
        <w:t xml:space="preserve"> </w:t>
      </w:r>
      <w:r w:rsidR="00675D26" w:rsidRPr="009164E3">
        <w:t>dokumenter i KGV i god tid før utløp av angitte frister for innlevering.</w:t>
      </w:r>
    </w:p>
    <w:p w14:paraId="3F50319A" w14:textId="77777777" w:rsidR="00675D26" w:rsidRPr="009164E3" w:rsidRDefault="00675D26" w:rsidP="00675D26">
      <w:pPr>
        <w:spacing w:line="276" w:lineRule="auto"/>
      </w:pPr>
    </w:p>
    <w:p w14:paraId="45500547" w14:textId="1490B883" w:rsidR="00675D26" w:rsidRPr="009164E3" w:rsidRDefault="00893B95" w:rsidP="00675D26">
      <w:pPr>
        <w:spacing w:line="276" w:lineRule="auto"/>
      </w:pPr>
      <w:r w:rsidRPr="009164E3">
        <w:t xml:space="preserve">Byggherre </w:t>
      </w:r>
      <w:r w:rsidR="00675D26" w:rsidRPr="009164E3">
        <w:t xml:space="preserve">gjør </w:t>
      </w:r>
      <w:r w:rsidR="00A26396" w:rsidRPr="009164E3">
        <w:t>entreprenøren</w:t>
      </w:r>
      <w:r w:rsidR="00675D26" w:rsidRPr="009164E3">
        <w:t xml:space="preserve"> oppmerksom på at hver enkelt fil ikke kan være større enn 2,14 Gigabyte (GB).</w:t>
      </w:r>
      <w:r w:rsidR="007B3008" w:rsidRPr="009164E3">
        <w:t xml:space="preserve"> </w:t>
      </w:r>
      <w:r w:rsidR="00675D26" w:rsidRPr="009164E3">
        <w:t xml:space="preserve">Filer som er større enn dette må deles i flere filer. Videre må </w:t>
      </w:r>
      <w:r w:rsidR="00A26396" w:rsidRPr="009164E3">
        <w:t xml:space="preserve">entreprenøren </w:t>
      </w:r>
      <w:r w:rsidR="00675D26" w:rsidRPr="009164E3">
        <w:t>merke seg at systemet ikke tillater mer enn 200 mapper i forbindelse med innlevering.</w:t>
      </w:r>
    </w:p>
    <w:p w14:paraId="29E753E2" w14:textId="77777777" w:rsidR="00675D26" w:rsidRPr="009164E3" w:rsidRDefault="00675D26" w:rsidP="00675D26">
      <w:pPr>
        <w:spacing w:line="276" w:lineRule="auto"/>
      </w:pPr>
    </w:p>
    <w:p w14:paraId="2A89BC7A" w14:textId="34BCF3EF" w:rsidR="00675D26" w:rsidRPr="009164E3" w:rsidRDefault="00675D26" w:rsidP="00426ED2">
      <w:pPr>
        <w:pStyle w:val="Overskrift3"/>
      </w:pPr>
      <w:bookmarkStart w:id="387" w:name="_Toc94605698"/>
      <w:bookmarkStart w:id="388" w:name="_Toc233897882"/>
      <w:r w:rsidRPr="009164E3">
        <w:t>Rettelse, supplering eller endring av konkurransegrunnlaget</w:t>
      </w:r>
      <w:bookmarkEnd w:id="387"/>
      <w:bookmarkEnd w:id="388"/>
    </w:p>
    <w:p w14:paraId="011050B7" w14:textId="5980D9E4" w:rsidR="00675D26" w:rsidRPr="009164E3" w:rsidRDefault="00675D26" w:rsidP="00675D26">
      <w:pPr>
        <w:spacing w:line="276" w:lineRule="auto"/>
      </w:pPr>
      <w:r w:rsidRPr="009164E3">
        <w:t xml:space="preserve">Før tilbudsfristens utløp kan </w:t>
      </w:r>
      <w:r w:rsidR="00A26396" w:rsidRPr="009164E3">
        <w:t xml:space="preserve">byggherre </w:t>
      </w:r>
      <w:r w:rsidRPr="009164E3">
        <w:t xml:space="preserve">foreta rettelser, suppleringer og endringer av konkurransegrunnlaget som ikke er vesentlige, jf. anskaffelsesforskriften § 14-2 (1). Rettelser, suppleringer og endringer av konkurransegrunnlaget vil bli publisert </w:t>
      </w:r>
      <w:r w:rsidR="003F692D" w:rsidRPr="009164E3">
        <w:t xml:space="preserve">av </w:t>
      </w:r>
      <w:r w:rsidR="00893B95" w:rsidRPr="009164E3">
        <w:t>byggherre</w:t>
      </w:r>
      <w:r w:rsidR="003F692D" w:rsidRPr="009164E3">
        <w:t xml:space="preserve"> </w:t>
      </w:r>
      <w:r w:rsidR="00A26396" w:rsidRPr="009164E3">
        <w:t>via KGV</w:t>
      </w:r>
      <w:r w:rsidRPr="009164E3">
        <w:t xml:space="preserve">, jf. punkt 3 ovenfor. </w:t>
      </w:r>
    </w:p>
    <w:p w14:paraId="69F53F64" w14:textId="77777777" w:rsidR="00675D26" w:rsidRPr="009164E3" w:rsidRDefault="00675D26" w:rsidP="00675D26">
      <w:pPr>
        <w:spacing w:line="276" w:lineRule="auto"/>
      </w:pPr>
    </w:p>
    <w:p w14:paraId="008DC10A" w14:textId="0DDE939E" w:rsidR="00675D26" w:rsidRPr="009164E3" w:rsidRDefault="00893B95" w:rsidP="00675D26">
      <w:pPr>
        <w:spacing w:line="276" w:lineRule="auto"/>
      </w:pPr>
      <w:r w:rsidRPr="009164E3">
        <w:t>Byggherre</w:t>
      </w:r>
      <w:r w:rsidR="00A26396" w:rsidRPr="009164E3">
        <w:t xml:space="preserve"> </w:t>
      </w:r>
      <w:r w:rsidR="00675D26" w:rsidRPr="009164E3">
        <w:t>kan ikke foreta vesentlige endringer av konkurransegrunnlaget eller på annen måte vesentlig endre forutsetningene for konkurransen.</w:t>
      </w:r>
    </w:p>
    <w:p w14:paraId="5933562D" w14:textId="77777777" w:rsidR="00675D26" w:rsidRPr="009164E3" w:rsidRDefault="00675D26" w:rsidP="00675D26">
      <w:pPr>
        <w:spacing w:line="276" w:lineRule="auto"/>
      </w:pPr>
    </w:p>
    <w:p w14:paraId="217DE95F" w14:textId="21DC6D46" w:rsidR="00675D26" w:rsidRPr="009164E3" w:rsidRDefault="00893B95" w:rsidP="00675D26">
      <w:pPr>
        <w:spacing w:line="276" w:lineRule="auto"/>
      </w:pPr>
      <w:r w:rsidRPr="009164E3">
        <w:t>Entreprenør</w:t>
      </w:r>
      <w:r w:rsidR="00A26396" w:rsidRPr="009164E3">
        <w:t xml:space="preserve"> </w:t>
      </w:r>
      <w:r w:rsidR="00675D26" w:rsidRPr="009164E3">
        <w:t>skal ta hensyn til alle publiserte/utsendte endringer av</w:t>
      </w:r>
      <w:r w:rsidR="0067304A" w:rsidRPr="009164E3">
        <w:t xml:space="preserve"> </w:t>
      </w:r>
      <w:r w:rsidR="00675D26" w:rsidRPr="009164E3">
        <w:t>konkurransegrunnlaget.</w:t>
      </w:r>
    </w:p>
    <w:p w14:paraId="766EAB77" w14:textId="77777777" w:rsidR="00675D26" w:rsidRPr="009164E3" w:rsidRDefault="00675D26" w:rsidP="00675D26">
      <w:pPr>
        <w:spacing w:line="276" w:lineRule="auto"/>
      </w:pPr>
    </w:p>
    <w:p w14:paraId="0EB4D8CA" w14:textId="700DBA73" w:rsidR="00675D26" w:rsidRPr="009164E3" w:rsidRDefault="00675D26" w:rsidP="00426ED2">
      <w:pPr>
        <w:pStyle w:val="Overskrift3"/>
      </w:pPr>
      <w:bookmarkStart w:id="389" w:name="_Toc94605699"/>
      <w:bookmarkStart w:id="390" w:name="_Toc233897883"/>
      <w:r w:rsidRPr="009164E3">
        <w:t>Risiko for egen forståelse av konkurransegrunnlaget og varsling om mangler/uklarheter</w:t>
      </w:r>
      <w:bookmarkEnd w:id="389"/>
      <w:bookmarkEnd w:id="390"/>
      <w:r w:rsidRPr="009164E3">
        <w:t xml:space="preserve"> </w:t>
      </w:r>
    </w:p>
    <w:p w14:paraId="4AED67DE" w14:textId="4F8297E3" w:rsidR="00675D26" w:rsidRPr="009164E3" w:rsidRDefault="00A26396" w:rsidP="005215C0">
      <w:r w:rsidRPr="009164E3">
        <w:t>Byggherre</w:t>
      </w:r>
      <w:r w:rsidR="007D55AB" w:rsidRPr="009164E3">
        <w:t>n</w:t>
      </w:r>
      <w:r w:rsidRPr="009164E3">
        <w:t xml:space="preserve"> </w:t>
      </w:r>
      <w:r w:rsidR="00675D26" w:rsidRPr="009164E3">
        <w:t xml:space="preserve">forventer at </w:t>
      </w:r>
      <w:r w:rsidRPr="009164E3">
        <w:t>entreprenør</w:t>
      </w:r>
      <w:r w:rsidR="0091261E" w:rsidRPr="009164E3">
        <w:t>en</w:t>
      </w:r>
      <w:r w:rsidRPr="009164E3">
        <w:t xml:space="preserve"> </w:t>
      </w:r>
      <w:r w:rsidR="00675D26" w:rsidRPr="009164E3">
        <w:t xml:space="preserve">setter seg godt inn i hele konkurransegrunnlaget. </w:t>
      </w:r>
    </w:p>
    <w:p w14:paraId="10B6891E" w14:textId="77777777" w:rsidR="00675D26" w:rsidRPr="009164E3" w:rsidRDefault="00675D26" w:rsidP="00675D26">
      <w:pPr>
        <w:spacing w:line="276" w:lineRule="auto"/>
      </w:pPr>
    </w:p>
    <w:p w14:paraId="45B6F2BB" w14:textId="07A86E25" w:rsidR="00675D26" w:rsidRPr="009164E3" w:rsidRDefault="00675D26" w:rsidP="00675D26">
      <w:pPr>
        <w:spacing w:line="276" w:lineRule="auto"/>
      </w:pPr>
      <w:r w:rsidRPr="009164E3">
        <w:t xml:space="preserve">Det understrekes at </w:t>
      </w:r>
      <w:r w:rsidR="00A26396" w:rsidRPr="009164E3">
        <w:t xml:space="preserve">entreprenøren </w:t>
      </w:r>
      <w:r w:rsidRPr="009164E3">
        <w:t xml:space="preserve">bærer risikoen for sin egen forståelse av konkurransegrunnlaget. </w:t>
      </w:r>
      <w:r w:rsidR="00893B95" w:rsidRPr="009164E3">
        <w:t>E</w:t>
      </w:r>
      <w:r w:rsidR="00A26396" w:rsidRPr="009164E3">
        <w:t xml:space="preserve">ntreprenøren </w:t>
      </w:r>
      <w:r w:rsidRPr="009164E3">
        <w:t xml:space="preserve">kan ikke senere gjøre gjeldende forhold han burde blitt oppmerksom på. </w:t>
      </w:r>
    </w:p>
    <w:p w14:paraId="168AB791" w14:textId="77777777" w:rsidR="00675D26" w:rsidRPr="009164E3" w:rsidRDefault="00675D26" w:rsidP="00675D26">
      <w:pPr>
        <w:spacing w:line="276" w:lineRule="auto"/>
      </w:pPr>
    </w:p>
    <w:p w14:paraId="3BA7A3E7" w14:textId="0075694C" w:rsidR="00675D26" w:rsidRPr="009164E3" w:rsidRDefault="00675D26" w:rsidP="00675D26">
      <w:pPr>
        <w:spacing w:line="276" w:lineRule="auto"/>
      </w:pPr>
      <w:r w:rsidRPr="009164E3">
        <w:t xml:space="preserve">Dersom en </w:t>
      </w:r>
      <w:r w:rsidR="00893B95" w:rsidRPr="009164E3">
        <w:t>entreprenør</w:t>
      </w:r>
      <w:r w:rsidR="00A26396" w:rsidRPr="009164E3">
        <w:t xml:space="preserve"> </w:t>
      </w:r>
      <w:r w:rsidRPr="009164E3">
        <w:t xml:space="preserve">oppdager mangler eller uklarheter i konkurransegrunnlaget, skal han umiddelbart varsle </w:t>
      </w:r>
      <w:r w:rsidR="00A26396" w:rsidRPr="009164E3">
        <w:t>byggherre</w:t>
      </w:r>
      <w:r w:rsidRPr="009164E3">
        <w:t xml:space="preserve"> om dette</w:t>
      </w:r>
      <w:r w:rsidR="00A26396" w:rsidRPr="009164E3">
        <w:t xml:space="preserve"> via KGV</w:t>
      </w:r>
      <w:r w:rsidRPr="009164E3">
        <w:t xml:space="preserve">. </w:t>
      </w:r>
    </w:p>
    <w:p w14:paraId="2947BB32" w14:textId="77777777" w:rsidR="00675D26" w:rsidRPr="009164E3" w:rsidRDefault="00675D26" w:rsidP="00675D26">
      <w:pPr>
        <w:spacing w:line="276" w:lineRule="auto"/>
      </w:pPr>
    </w:p>
    <w:p w14:paraId="3FE544AE" w14:textId="26470117" w:rsidR="00675D26" w:rsidRPr="009164E3" w:rsidRDefault="00675D26" w:rsidP="00426ED2">
      <w:pPr>
        <w:pStyle w:val="Overskrift3"/>
      </w:pPr>
      <w:bookmarkStart w:id="391" w:name="_Toc94605700"/>
      <w:bookmarkStart w:id="392" w:name="_Toc233897884"/>
      <w:r w:rsidRPr="009164E3">
        <w:t>Kompensasjon ved deltakelse i konkurransen</w:t>
      </w:r>
      <w:bookmarkEnd w:id="391"/>
      <w:bookmarkEnd w:id="392"/>
    </w:p>
    <w:p w14:paraId="5988A70B" w14:textId="701EB5A3" w:rsidR="00675D26" w:rsidRPr="009164E3" w:rsidRDefault="00675D26" w:rsidP="00D03F52">
      <w:pPr>
        <w:pStyle w:val="Overskrift4"/>
      </w:pPr>
      <w:bookmarkStart w:id="393" w:name="_Toc94605701"/>
      <w:bookmarkStart w:id="394" w:name="_Toc233897885"/>
      <w:r w:rsidRPr="009164E3">
        <w:t>Kompensasjon for forespørselen om deltakelse i konkurransen</w:t>
      </w:r>
      <w:bookmarkEnd w:id="393"/>
      <w:bookmarkEnd w:id="394"/>
    </w:p>
    <w:p w14:paraId="6A7D370C" w14:textId="0D1A6C0A" w:rsidR="00675D26" w:rsidRPr="009164E3" w:rsidRDefault="00A26396" w:rsidP="00675D26">
      <w:pPr>
        <w:spacing w:line="276" w:lineRule="auto"/>
      </w:pPr>
      <w:r w:rsidRPr="009164E3">
        <w:t xml:space="preserve">Byggherre </w:t>
      </w:r>
      <w:r w:rsidR="00675D26" w:rsidRPr="009164E3">
        <w:t>dekker ikke kostnader for utarbeidelse av forespørselen om deltakelse i</w:t>
      </w:r>
    </w:p>
    <w:p w14:paraId="60B5B055" w14:textId="77777777" w:rsidR="00675D26" w:rsidRPr="009164E3" w:rsidRDefault="00675D26" w:rsidP="00675D26">
      <w:pPr>
        <w:spacing w:line="276" w:lineRule="auto"/>
      </w:pPr>
      <w:r w:rsidRPr="009164E3">
        <w:t>konkurransen.</w:t>
      </w:r>
    </w:p>
    <w:p w14:paraId="353A9914" w14:textId="77777777" w:rsidR="00675D26" w:rsidRPr="009164E3" w:rsidRDefault="00675D26" w:rsidP="00675D26">
      <w:pPr>
        <w:spacing w:line="276" w:lineRule="auto"/>
      </w:pPr>
    </w:p>
    <w:p w14:paraId="240F52D5" w14:textId="652B29EB" w:rsidR="00675D26" w:rsidRPr="009164E3" w:rsidRDefault="00675D26" w:rsidP="00D03F52">
      <w:pPr>
        <w:pStyle w:val="Overskrift4"/>
      </w:pPr>
      <w:bookmarkStart w:id="395" w:name="_Toc94605702"/>
      <w:bookmarkStart w:id="396" w:name="_Toc233897886"/>
      <w:r w:rsidRPr="009164E3">
        <w:t>Kompensasjon for deltakelse i konkurransen</w:t>
      </w:r>
      <w:bookmarkEnd w:id="395"/>
      <w:bookmarkEnd w:id="396"/>
    </w:p>
    <w:p w14:paraId="78792301" w14:textId="112C9B6F" w:rsidR="00A26396" w:rsidRPr="009164E3" w:rsidRDefault="00A26396" w:rsidP="00675D26">
      <w:pPr>
        <w:spacing w:line="276" w:lineRule="auto"/>
      </w:pPr>
      <w:r w:rsidRPr="009164E3">
        <w:rPr>
          <w:highlight w:val="lightGray"/>
        </w:rPr>
        <w:t>Alternativ 1:</w:t>
      </w:r>
    </w:p>
    <w:p w14:paraId="7AE9828D" w14:textId="35596D99" w:rsidR="00675D26" w:rsidRPr="009164E3" w:rsidRDefault="00675D26" w:rsidP="00675D26">
      <w:pPr>
        <w:spacing w:line="276" w:lineRule="auto"/>
      </w:pPr>
      <w:r w:rsidRPr="009164E3">
        <w:t xml:space="preserve">De utvalgte </w:t>
      </w:r>
      <w:r w:rsidR="00A26396" w:rsidRPr="009164E3">
        <w:t xml:space="preserve">entreprenører </w:t>
      </w:r>
      <w:r w:rsidRPr="009164E3">
        <w:t xml:space="preserve">som blir invitert til å levere tilbud, men som ikke tildeles kontrakten, vil bli honorert med kr </w:t>
      </w:r>
      <w:r w:rsidRPr="009164E3">
        <w:rPr>
          <w:highlight w:val="lightGray"/>
        </w:rPr>
        <w:t>X</w:t>
      </w:r>
      <w:r w:rsidR="0091261E" w:rsidRPr="009164E3">
        <w:rPr>
          <w:highlight w:val="lightGray"/>
        </w:rPr>
        <w:t>xxxx</w:t>
      </w:r>
      <w:r w:rsidRPr="009164E3">
        <w:rPr>
          <w:highlight w:val="lightGray"/>
        </w:rPr>
        <w:t xml:space="preserve"> (beløp avtales med KM)</w:t>
      </w:r>
      <w:r w:rsidRPr="009164E3">
        <w:t xml:space="preserve"> inkl</w:t>
      </w:r>
      <w:r w:rsidR="007D55AB" w:rsidRPr="009164E3">
        <w:t>usiv</w:t>
      </w:r>
      <w:r w:rsidRPr="009164E3">
        <w:t xml:space="preserve"> eventuell mva. for deltakelse i konkurransen dersom alle de følgende tilleggsvilkårene er oppfylt:</w:t>
      </w:r>
    </w:p>
    <w:p w14:paraId="6B425EDF" w14:textId="77777777" w:rsidR="00675D26" w:rsidRPr="009164E3" w:rsidRDefault="00675D26" w:rsidP="00675D26">
      <w:pPr>
        <w:spacing w:line="276" w:lineRule="auto"/>
      </w:pPr>
    </w:p>
    <w:p w14:paraId="6C3E7065" w14:textId="3CF5E6A6" w:rsidR="00675D26" w:rsidRPr="009164E3" w:rsidRDefault="00675D26" w:rsidP="000B23E6">
      <w:pPr>
        <w:pStyle w:val="Listeavsnitt"/>
        <w:numPr>
          <w:ilvl w:val="0"/>
          <w:numId w:val="16"/>
        </w:numPr>
        <w:shd w:val="clear" w:color="auto" w:fill="FFFFFF" w:themeFill="background1"/>
      </w:pPr>
      <w:r w:rsidRPr="009164E3">
        <w:t>Har deltatt i alle møter og avklaringer før første tilbudsfrist jf. B3 punkt 2.</w:t>
      </w:r>
    </w:p>
    <w:p w14:paraId="326AB560" w14:textId="6FC2BF04" w:rsidR="00675D26" w:rsidRPr="009164E3" w:rsidRDefault="00675D26" w:rsidP="000B23E6">
      <w:pPr>
        <w:pStyle w:val="Listeavsnitt"/>
        <w:numPr>
          <w:ilvl w:val="0"/>
          <w:numId w:val="16"/>
        </w:numPr>
        <w:shd w:val="clear" w:color="auto" w:fill="FFFFFF" w:themeFill="background1"/>
      </w:pPr>
      <w:r w:rsidRPr="009164E3">
        <w:t xml:space="preserve">Har deltatt i alle forhandlingsmøter jf. B3 punkt </w:t>
      </w:r>
      <w:r w:rsidR="00C922D6" w:rsidRPr="009164E3">
        <w:t>7</w:t>
      </w:r>
      <w:r w:rsidRPr="009164E3">
        <w:t>.</w:t>
      </w:r>
    </w:p>
    <w:p w14:paraId="42BCDFE5" w14:textId="521B963A" w:rsidR="00675D26" w:rsidRPr="009164E3" w:rsidRDefault="00675D26" w:rsidP="000B23E6">
      <w:pPr>
        <w:pStyle w:val="Listeavsnitt"/>
        <w:numPr>
          <w:ilvl w:val="0"/>
          <w:numId w:val="16"/>
        </w:numPr>
        <w:shd w:val="clear" w:color="auto" w:fill="FFFFFF" w:themeFill="background1"/>
      </w:pPr>
      <w:r w:rsidRPr="009164E3">
        <w:t>Har levert et endelig tilbud som ikke avvises.</w:t>
      </w:r>
      <w:r w:rsidR="00EA4989" w:rsidRPr="009164E3">
        <w:t xml:space="preserve"> </w:t>
      </w:r>
    </w:p>
    <w:p w14:paraId="6F2ADF7B" w14:textId="77777777" w:rsidR="005215C0" w:rsidRPr="009164E3" w:rsidRDefault="005215C0" w:rsidP="005215C0"/>
    <w:p w14:paraId="30983C13" w14:textId="7F767C17" w:rsidR="00675D26" w:rsidRPr="009164E3" w:rsidRDefault="00675D26" w:rsidP="00675D26">
      <w:pPr>
        <w:spacing w:line="276" w:lineRule="auto"/>
      </w:pPr>
      <w:r w:rsidRPr="009164E3">
        <w:t xml:space="preserve">Ut over eventuell kompensasjon etter første ledd må </w:t>
      </w:r>
      <w:r w:rsidR="00893B95" w:rsidRPr="009164E3">
        <w:t>entreprenør</w:t>
      </w:r>
      <w:r w:rsidRPr="009164E3">
        <w:t>en selv dekke alle</w:t>
      </w:r>
    </w:p>
    <w:p w14:paraId="5B457779" w14:textId="6998F6BD" w:rsidR="00675D26" w:rsidRPr="009164E3" w:rsidRDefault="00675D26" w:rsidP="00675D26">
      <w:pPr>
        <w:spacing w:line="276" w:lineRule="auto"/>
      </w:pPr>
      <w:r w:rsidRPr="009164E3">
        <w:t>kostnader han påføres ved å delta i konkurransen.</w:t>
      </w:r>
    </w:p>
    <w:p w14:paraId="461FF3CC" w14:textId="77777777" w:rsidR="00A26396" w:rsidRPr="009164E3" w:rsidRDefault="00A26396" w:rsidP="00675D26">
      <w:pPr>
        <w:spacing w:line="276" w:lineRule="auto"/>
      </w:pPr>
    </w:p>
    <w:p w14:paraId="72DD8E03" w14:textId="03268645" w:rsidR="00A26396" w:rsidRPr="009164E3" w:rsidRDefault="00A26396" w:rsidP="00675D26">
      <w:pPr>
        <w:spacing w:line="276" w:lineRule="auto"/>
        <w:rPr>
          <w:highlight w:val="lightGray"/>
        </w:rPr>
      </w:pPr>
      <w:r w:rsidRPr="009164E3">
        <w:rPr>
          <w:highlight w:val="lightGray"/>
        </w:rPr>
        <w:t xml:space="preserve">Alternativ 2: </w:t>
      </w:r>
    </w:p>
    <w:p w14:paraId="485319B1" w14:textId="6EFE7263" w:rsidR="00A26396" w:rsidRPr="009164E3" w:rsidRDefault="00A26396" w:rsidP="00675D26">
      <w:pPr>
        <w:spacing w:line="276" w:lineRule="auto"/>
      </w:pPr>
      <w:r w:rsidRPr="009164E3">
        <w:rPr>
          <w:highlight w:val="lightGray"/>
        </w:rPr>
        <w:t>Kostnader for utarbeidelse av tilbud bæres av den enkelte entreprenør.</w:t>
      </w:r>
    </w:p>
    <w:p w14:paraId="13053D3E" w14:textId="77777777" w:rsidR="00675D26" w:rsidRPr="009164E3" w:rsidRDefault="00675D26" w:rsidP="00675D26">
      <w:pPr>
        <w:spacing w:line="276" w:lineRule="auto"/>
      </w:pPr>
    </w:p>
    <w:p w14:paraId="2A6FF9D2" w14:textId="77777777" w:rsidR="00675D26" w:rsidRPr="009164E3" w:rsidRDefault="00675D26" w:rsidP="00675D26">
      <w:pPr>
        <w:spacing w:line="276" w:lineRule="auto"/>
      </w:pPr>
    </w:p>
    <w:p w14:paraId="24CFAF74" w14:textId="2778CD40" w:rsidR="00675D26" w:rsidRPr="009164E3" w:rsidRDefault="00675D26" w:rsidP="00426ED2">
      <w:pPr>
        <w:pStyle w:val="Overskrift3"/>
      </w:pPr>
      <w:bookmarkStart w:id="397" w:name="_Toc94605704"/>
      <w:bookmarkStart w:id="398" w:name="_Toc233897887"/>
      <w:r w:rsidRPr="009164E3">
        <w:lastRenderedPageBreak/>
        <w:t>Språkkrav</w:t>
      </w:r>
      <w:bookmarkEnd w:id="397"/>
      <w:bookmarkEnd w:id="398"/>
    </w:p>
    <w:p w14:paraId="7BCDE72B" w14:textId="15E7846C" w:rsidR="00675D26" w:rsidRPr="009164E3" w:rsidRDefault="00675D26" w:rsidP="00675D26">
      <w:pPr>
        <w:spacing w:line="276" w:lineRule="auto"/>
        <w:rPr>
          <w:highlight w:val="lightGray"/>
        </w:rPr>
      </w:pPr>
      <w:r w:rsidRPr="009164E3">
        <w:t xml:space="preserve">Forespørsel om deltakelse i konkurransen skal utformes på norsk. </w:t>
      </w:r>
      <w:r w:rsidRPr="009164E3">
        <w:rPr>
          <w:highlight w:val="lightGray"/>
        </w:rPr>
        <w:t>Unntak gjelder for deler</w:t>
      </w:r>
      <w:r w:rsidR="00015050" w:rsidRPr="009164E3">
        <w:rPr>
          <w:highlight w:val="lightGray"/>
        </w:rPr>
        <w:t xml:space="preserve"> </w:t>
      </w:r>
      <w:r w:rsidRPr="009164E3">
        <w:rPr>
          <w:highlight w:val="lightGray"/>
        </w:rPr>
        <w:t>av forespørselen, der all dokumentasjon i henhold til følgende punkter kan være utformet</w:t>
      </w:r>
      <w:r w:rsidR="00015050" w:rsidRPr="009164E3">
        <w:rPr>
          <w:highlight w:val="lightGray"/>
        </w:rPr>
        <w:t xml:space="preserve"> </w:t>
      </w:r>
      <w:r w:rsidRPr="009164E3">
        <w:rPr>
          <w:highlight w:val="lightGray"/>
        </w:rPr>
        <w:t>på norsk, engelsk, dansk eller svensk:</w:t>
      </w:r>
    </w:p>
    <w:p w14:paraId="252A4F0A" w14:textId="184A302E" w:rsidR="00675D26" w:rsidRPr="009164E3" w:rsidRDefault="00675D26" w:rsidP="00675D26">
      <w:pPr>
        <w:spacing w:line="276" w:lineRule="auto"/>
        <w:rPr>
          <w:highlight w:val="lightGray"/>
        </w:rPr>
      </w:pPr>
      <w:r w:rsidRPr="009164E3">
        <w:rPr>
          <w:highlight w:val="lightGray"/>
        </w:rPr>
        <w:t>B2 punkt 2.2 (firmaattest)</w:t>
      </w:r>
    </w:p>
    <w:p w14:paraId="6326F431" w14:textId="770BF28C" w:rsidR="00675D26" w:rsidRPr="009164E3" w:rsidRDefault="00675D26" w:rsidP="00675D26">
      <w:pPr>
        <w:spacing w:line="276" w:lineRule="auto"/>
        <w:rPr>
          <w:highlight w:val="lightGray"/>
        </w:rPr>
      </w:pPr>
      <w:r w:rsidRPr="009164E3">
        <w:rPr>
          <w:highlight w:val="lightGray"/>
        </w:rPr>
        <w:t>B2 punkt 2.3 (regnskapsopplysninger)</w:t>
      </w:r>
    </w:p>
    <w:p w14:paraId="6872F987" w14:textId="7FB256EC" w:rsidR="00675D26" w:rsidRPr="009164E3" w:rsidRDefault="00675D26" w:rsidP="00675D26">
      <w:pPr>
        <w:spacing w:line="276" w:lineRule="auto"/>
        <w:rPr>
          <w:highlight w:val="lightGray"/>
        </w:rPr>
      </w:pPr>
      <w:r w:rsidRPr="009164E3">
        <w:rPr>
          <w:highlight w:val="lightGray"/>
        </w:rPr>
        <w:t>B2 punkt 2.5 (kvalitets- og miljøstyringssystemer)</w:t>
      </w:r>
    </w:p>
    <w:p w14:paraId="1DDBA84E" w14:textId="5EC7C553" w:rsidR="00675D26" w:rsidRPr="009164E3" w:rsidRDefault="00675D26" w:rsidP="00675D26">
      <w:pPr>
        <w:spacing w:line="276" w:lineRule="auto"/>
      </w:pPr>
      <w:r w:rsidRPr="009164E3">
        <w:rPr>
          <w:highlight w:val="lightGray"/>
        </w:rPr>
        <w:t>B2 punkt 3.2 (skatteattester)</w:t>
      </w:r>
    </w:p>
    <w:p w14:paraId="0ED48045" w14:textId="77777777" w:rsidR="00675D26" w:rsidRPr="009164E3" w:rsidRDefault="00675D26" w:rsidP="00675D26">
      <w:pPr>
        <w:spacing w:line="276" w:lineRule="auto"/>
      </w:pPr>
    </w:p>
    <w:p w14:paraId="2256A382" w14:textId="4F0E9500" w:rsidR="007F0515" w:rsidRPr="009164E3" w:rsidRDefault="00413CA7" w:rsidP="00675D26">
      <w:pPr>
        <w:spacing w:line="276" w:lineRule="auto"/>
      </w:pPr>
      <w:r w:rsidRPr="009164E3">
        <w:t xml:space="preserve">Dokumentasjon under </w:t>
      </w:r>
      <w:r w:rsidR="007F0515" w:rsidRPr="009164E3">
        <w:t>B2 punkt 2.4</w:t>
      </w:r>
      <w:r w:rsidR="0051063A" w:rsidRPr="009164E3">
        <w:t xml:space="preserve"> </w:t>
      </w:r>
      <w:r w:rsidRPr="009164E3">
        <w:t>skal leveres</w:t>
      </w:r>
      <w:r w:rsidR="00AE5F20" w:rsidRPr="009164E3">
        <w:t xml:space="preserve"> både </w:t>
      </w:r>
      <w:r w:rsidRPr="009164E3">
        <w:t>på norsk</w:t>
      </w:r>
      <w:r w:rsidR="00AE5F20" w:rsidRPr="009164E3">
        <w:t xml:space="preserve"> og engelsk dersom kontraktene det vises til er utført utenfor Norge.</w:t>
      </w:r>
      <w:r w:rsidRPr="009164E3">
        <w:t xml:space="preserve"> </w:t>
      </w:r>
    </w:p>
    <w:p w14:paraId="4C710819" w14:textId="77777777" w:rsidR="007F0515" w:rsidRPr="009164E3" w:rsidRDefault="007F0515" w:rsidP="00675D26">
      <w:pPr>
        <w:spacing w:line="276" w:lineRule="auto"/>
      </w:pPr>
    </w:p>
    <w:p w14:paraId="26A6AF3F" w14:textId="6B8F4501" w:rsidR="00675D26" w:rsidRPr="009164E3" w:rsidRDefault="00015050" w:rsidP="00015050">
      <w:pPr>
        <w:spacing w:line="276" w:lineRule="auto"/>
      </w:pPr>
      <w:r w:rsidRPr="009164E3">
        <w:t xml:space="preserve">Konkurransefasen gjennomføres på norsk og tilbudet med tilhørende dokumenter skal utformes på norsk, med mindre annet klart er angitt i konkurransedokumentene. </w:t>
      </w:r>
    </w:p>
    <w:p w14:paraId="639DDE06" w14:textId="77777777" w:rsidR="00675D26" w:rsidRPr="009164E3" w:rsidRDefault="00675D26" w:rsidP="00675D26">
      <w:pPr>
        <w:spacing w:line="276" w:lineRule="auto"/>
      </w:pPr>
    </w:p>
    <w:p w14:paraId="3A5B79BA" w14:textId="2852134E" w:rsidR="00675D26" w:rsidRPr="009164E3" w:rsidRDefault="00675D26" w:rsidP="00675D26">
      <w:pPr>
        <w:spacing w:line="276" w:lineRule="auto"/>
      </w:pPr>
      <w:r w:rsidRPr="009164E3">
        <w:t xml:space="preserve">Kontrakt mellom </w:t>
      </w:r>
      <w:r w:rsidR="00015050" w:rsidRPr="009164E3">
        <w:t xml:space="preserve">byggherre </w:t>
      </w:r>
      <w:r w:rsidRPr="009164E3">
        <w:t xml:space="preserve">og valgte </w:t>
      </w:r>
      <w:r w:rsidR="00015050" w:rsidRPr="009164E3">
        <w:t xml:space="preserve">entreprenør </w:t>
      </w:r>
      <w:r w:rsidRPr="009164E3">
        <w:t>vil bli inngått på norsk.</w:t>
      </w:r>
    </w:p>
    <w:p w14:paraId="62599D79" w14:textId="77777777" w:rsidR="00675D26" w:rsidRPr="009164E3" w:rsidRDefault="00675D26" w:rsidP="00675D26">
      <w:pPr>
        <w:spacing w:line="276" w:lineRule="auto"/>
      </w:pPr>
    </w:p>
    <w:p w14:paraId="22FB210C" w14:textId="3B28BC6F" w:rsidR="00675D26" w:rsidRPr="009164E3" w:rsidRDefault="00675D26" w:rsidP="00426ED2">
      <w:pPr>
        <w:pStyle w:val="Overskrift3"/>
      </w:pPr>
      <w:bookmarkStart w:id="399" w:name="_Toc94605705"/>
      <w:bookmarkStart w:id="400" w:name="_Toc233897888"/>
      <w:r w:rsidRPr="009164E3">
        <w:t>Avvik</w:t>
      </w:r>
      <w:bookmarkEnd w:id="399"/>
      <w:bookmarkEnd w:id="400"/>
    </w:p>
    <w:p w14:paraId="172F8707" w14:textId="27B66E73" w:rsidR="00675D26" w:rsidRPr="009164E3" w:rsidRDefault="00675D26" w:rsidP="00675D26">
      <w:pPr>
        <w:spacing w:line="276" w:lineRule="auto"/>
      </w:pPr>
      <w:r w:rsidRPr="009164E3">
        <w:t xml:space="preserve">Eventuelle avvik fra konkurransegrunnlaget i tilbudet skal fremgå uttrykkelig av </w:t>
      </w:r>
      <w:r w:rsidR="00893B95" w:rsidRPr="009164E3">
        <w:t>entreprenørens</w:t>
      </w:r>
      <w:r w:rsidRPr="009164E3">
        <w:t xml:space="preserve"> tilbudsbrev</w:t>
      </w:r>
      <w:r w:rsidR="00893B95" w:rsidRPr="009164E3">
        <w:t xml:space="preserve"> og skal være presist og entydig beskrevet i tilbudsbrevet slik at byggherren kan vurdere avviket uten kontakt med entreprenøren</w:t>
      </w:r>
      <w:r w:rsidRPr="009164E3">
        <w:t xml:space="preserve">. </w:t>
      </w:r>
      <w:r w:rsidR="00893B95" w:rsidRPr="009164E3">
        <w:t xml:space="preserve">Entreprenøren </w:t>
      </w:r>
      <w:r w:rsidR="00C148EB" w:rsidRPr="009164E3">
        <w:t xml:space="preserve">kan </w:t>
      </w:r>
      <w:r w:rsidRPr="009164E3">
        <w:t xml:space="preserve">ikke gjøre gjeldende avvik som ikke fremkommer av tilbudsbrevet. Eventuelle avvik skal prises av </w:t>
      </w:r>
      <w:r w:rsidR="00893B95" w:rsidRPr="009164E3">
        <w:t>entreprenøren</w:t>
      </w:r>
      <w:r w:rsidRPr="009164E3">
        <w:t>.</w:t>
      </w:r>
    </w:p>
    <w:p w14:paraId="155BDDD4" w14:textId="77777777" w:rsidR="00675D26" w:rsidRPr="009164E3" w:rsidRDefault="00675D26" w:rsidP="00675D26">
      <w:pPr>
        <w:spacing w:line="276" w:lineRule="auto"/>
      </w:pPr>
    </w:p>
    <w:p w14:paraId="0059D008" w14:textId="0F4717A0" w:rsidR="00675D26" w:rsidRPr="009164E3" w:rsidRDefault="29266EFF" w:rsidP="00675D26">
      <w:pPr>
        <w:spacing w:line="276" w:lineRule="auto"/>
      </w:pPr>
      <w:r w:rsidRPr="009164E3">
        <w:t xml:space="preserve">Avvik som ikke er prissatt </w:t>
      </w:r>
      <w:r w:rsidR="00AE5F20" w:rsidRPr="009164E3">
        <w:t>kan</w:t>
      </w:r>
      <w:r w:rsidRPr="009164E3">
        <w:t xml:space="preserve"> bli kostnadsmessig vurdert av </w:t>
      </w:r>
      <w:r w:rsidR="7DEA605C" w:rsidRPr="009164E3">
        <w:t xml:space="preserve">byggherre </w:t>
      </w:r>
      <w:r w:rsidRPr="009164E3">
        <w:t xml:space="preserve">i forbindelse med valg av tilbud. </w:t>
      </w:r>
      <w:r w:rsidR="002D29BD" w:rsidRPr="009164E3">
        <w:t>Endelig t</w:t>
      </w:r>
      <w:r w:rsidRPr="009164E3">
        <w:t>ilbud med vesentlige avvik vil bli avvist, jf. anskaffelsesforskriften § 24-8 (1) bokstav b.</w:t>
      </w:r>
    </w:p>
    <w:p w14:paraId="108E775C" w14:textId="77777777" w:rsidR="00675D26" w:rsidRPr="009164E3" w:rsidRDefault="00675D26" w:rsidP="00675D26">
      <w:pPr>
        <w:spacing w:line="276" w:lineRule="auto"/>
      </w:pPr>
    </w:p>
    <w:p w14:paraId="4485BD98" w14:textId="755895D9" w:rsidR="00675D26" w:rsidRPr="009164E3" w:rsidRDefault="00675D26" w:rsidP="00426ED2">
      <w:pPr>
        <w:pStyle w:val="Overskrift3"/>
      </w:pPr>
      <w:bookmarkStart w:id="401" w:name="_Toc94605706"/>
      <w:bookmarkStart w:id="402" w:name="_Toc233897889"/>
      <w:r w:rsidRPr="009164E3">
        <w:t>Avklaringer</w:t>
      </w:r>
      <w:bookmarkEnd w:id="401"/>
      <w:bookmarkEnd w:id="402"/>
      <w:r w:rsidRPr="009164E3">
        <w:t xml:space="preserve"> </w:t>
      </w:r>
    </w:p>
    <w:p w14:paraId="59C748C4" w14:textId="3A8981D9" w:rsidR="00675D26" w:rsidRPr="009164E3" w:rsidRDefault="00675D26" w:rsidP="00675D26">
      <w:pPr>
        <w:spacing w:line="276" w:lineRule="auto"/>
      </w:pPr>
      <w:r w:rsidRPr="009164E3">
        <w:t>Eventuelle avklaringer</w:t>
      </w:r>
      <w:r w:rsidR="00893B95" w:rsidRPr="009164E3">
        <w:t xml:space="preserve"> vil bli gjennomført i tråd med anskaffelsesforskriftens bestemmelser, jf. § 23-5</w:t>
      </w:r>
      <w:r w:rsidR="00253C51" w:rsidRPr="009164E3">
        <w:t>.</w:t>
      </w:r>
    </w:p>
    <w:p w14:paraId="4D3F5D5F" w14:textId="77777777" w:rsidR="00675D26" w:rsidRPr="009164E3" w:rsidRDefault="00675D26" w:rsidP="00675D26">
      <w:pPr>
        <w:spacing w:line="276" w:lineRule="auto"/>
      </w:pPr>
    </w:p>
    <w:p w14:paraId="12EDDB02" w14:textId="4CE4648C" w:rsidR="00675D26" w:rsidRPr="009164E3" w:rsidRDefault="00675D26" w:rsidP="00426ED2">
      <w:pPr>
        <w:pStyle w:val="Overskrift3"/>
      </w:pPr>
      <w:bookmarkStart w:id="403" w:name="_Toc94605707"/>
      <w:bookmarkStart w:id="404" w:name="_Toc233897890"/>
      <w:r w:rsidRPr="009164E3">
        <w:t>Klage til Klagenemnda for offentlige anskaffelser</w:t>
      </w:r>
      <w:bookmarkEnd w:id="403"/>
      <w:bookmarkEnd w:id="404"/>
    </w:p>
    <w:p w14:paraId="38A281C7" w14:textId="66E78B79" w:rsidR="00893B95" w:rsidRPr="009164E3" w:rsidRDefault="00675D26" w:rsidP="00675D26">
      <w:pPr>
        <w:spacing w:line="276" w:lineRule="auto"/>
      </w:pPr>
      <w:r w:rsidRPr="009164E3">
        <w:t>Ved</w:t>
      </w:r>
      <w:r w:rsidR="00893B95" w:rsidRPr="009164E3">
        <w:t xml:space="preserve"> klage til Klagenemda for offentlige anskaffelser skal følgende angivelse benyttes:</w:t>
      </w:r>
    </w:p>
    <w:p w14:paraId="1B34BC9A" w14:textId="48E2F277" w:rsidR="00675D26" w:rsidRPr="009164E3" w:rsidRDefault="00893B95" w:rsidP="00AE5F20">
      <w:pPr>
        <w:spacing w:line="276" w:lineRule="auto"/>
        <w:rPr>
          <w:u w:val="wave"/>
        </w:rPr>
      </w:pPr>
      <w:r w:rsidRPr="009164E3">
        <w:t>Statens vegvesen v/Utbygging</w:t>
      </w:r>
      <w:r w:rsidR="007D55AB" w:rsidRPr="009164E3">
        <w:t>.</w:t>
      </w:r>
    </w:p>
    <w:p w14:paraId="513411C6" w14:textId="77777777" w:rsidR="00675D26" w:rsidRPr="009164E3" w:rsidRDefault="00675D26" w:rsidP="00675D26">
      <w:pPr>
        <w:spacing w:line="276" w:lineRule="auto"/>
      </w:pPr>
    </w:p>
    <w:p w14:paraId="559AAAC0" w14:textId="181D4D85" w:rsidR="00675D26" w:rsidRPr="009164E3" w:rsidRDefault="00675D26" w:rsidP="00426ED2">
      <w:pPr>
        <w:pStyle w:val="Overskrift3"/>
      </w:pPr>
      <w:bookmarkStart w:id="405" w:name="_Toc94605708"/>
      <w:bookmarkStart w:id="406" w:name="_Toc233897891"/>
      <w:r w:rsidRPr="009164E3">
        <w:t>Avlysning av konkurransen</w:t>
      </w:r>
      <w:bookmarkEnd w:id="405"/>
      <w:bookmarkEnd w:id="406"/>
    </w:p>
    <w:p w14:paraId="765437E4" w14:textId="55AD67B5" w:rsidR="007042E0" w:rsidRPr="009164E3" w:rsidRDefault="00675D26" w:rsidP="0067304A">
      <w:pPr>
        <w:spacing w:line="276" w:lineRule="auto"/>
      </w:pPr>
      <w:r w:rsidRPr="009164E3">
        <w:t xml:space="preserve">Dersom det foreligger saklig </w:t>
      </w:r>
      <w:r w:rsidR="007D55AB" w:rsidRPr="009164E3">
        <w:t>grunn,</w:t>
      </w:r>
      <w:r w:rsidRPr="009164E3">
        <w:t xml:space="preserve"> kan </w:t>
      </w:r>
      <w:r w:rsidR="00893B95" w:rsidRPr="009164E3">
        <w:t xml:space="preserve">byggherre </w:t>
      </w:r>
      <w:r w:rsidRPr="009164E3">
        <w:t>avlyse konkurransen med øyeblikkelig virkning.</w:t>
      </w:r>
      <w:bookmarkEnd w:id="374"/>
    </w:p>
    <w:p w14:paraId="407C9408" w14:textId="37313893" w:rsidR="007B3008" w:rsidRPr="009164E3" w:rsidRDefault="007B3008">
      <w:pPr>
        <w:spacing w:after="200" w:line="276" w:lineRule="auto"/>
        <w:sectPr w:rsidR="007B3008" w:rsidRPr="009164E3" w:rsidSect="00DE7D9C">
          <w:headerReference w:type="default" r:id="rId25"/>
          <w:pgSz w:w="11906" w:h="16838" w:code="9"/>
          <w:pgMar w:top="1400" w:right="1418" w:bottom="1077" w:left="1701" w:header="709" w:footer="709" w:gutter="0"/>
          <w:pgNumType w:start="1"/>
          <w:cols w:space="708"/>
          <w:docGrid w:linePitch="360"/>
        </w:sectPr>
      </w:pPr>
    </w:p>
    <w:p w14:paraId="6AD72B49" w14:textId="04681F19" w:rsidR="00C4277D" w:rsidRPr="009164E3" w:rsidRDefault="00A554CF" w:rsidP="00A554CF">
      <w:pPr>
        <w:tabs>
          <w:tab w:val="left" w:pos="357"/>
        </w:tabs>
        <w:rPr>
          <w:b/>
          <w:bCs/>
          <w:sz w:val="28"/>
          <w:szCs w:val="28"/>
        </w:rPr>
      </w:pPr>
      <w:r w:rsidRPr="009164E3">
        <w:rPr>
          <w:b/>
          <w:bCs/>
          <w:sz w:val="28"/>
          <w:szCs w:val="28"/>
        </w:rPr>
        <w:lastRenderedPageBreak/>
        <w:t>B</w:t>
      </w:r>
      <w:r w:rsidRPr="009164E3">
        <w:rPr>
          <w:b/>
          <w:bCs/>
          <w:sz w:val="28"/>
          <w:szCs w:val="28"/>
        </w:rPr>
        <w:tab/>
      </w:r>
      <w:r w:rsidR="00C4277D" w:rsidRPr="009164E3">
        <w:rPr>
          <w:b/>
          <w:bCs/>
          <w:sz w:val="28"/>
          <w:szCs w:val="28"/>
        </w:rPr>
        <w:t>Konkurranseregler</w:t>
      </w:r>
    </w:p>
    <w:p w14:paraId="4FADDF29" w14:textId="3F8A29E4" w:rsidR="00C4277D" w:rsidRPr="009164E3" w:rsidRDefault="00C4277D" w:rsidP="003D2127">
      <w:pPr>
        <w:pStyle w:val="Overskrift2"/>
      </w:pPr>
      <w:bookmarkStart w:id="407" w:name="_Ref90972416"/>
      <w:bookmarkStart w:id="408" w:name="_Ref90972420"/>
      <w:bookmarkStart w:id="409" w:name="_Ref90972538"/>
      <w:bookmarkStart w:id="410" w:name="_Ref90972544"/>
      <w:bookmarkStart w:id="411" w:name="_Ref90972557"/>
      <w:bookmarkStart w:id="412" w:name="_Ref90972560"/>
      <w:bookmarkStart w:id="413" w:name="_Ref90976410"/>
      <w:bookmarkStart w:id="414" w:name="_Ref90976413"/>
      <w:bookmarkStart w:id="415" w:name="_Ref90976442"/>
      <w:bookmarkStart w:id="416" w:name="_Ref90976446"/>
      <w:bookmarkStart w:id="417" w:name="_Ref90980316"/>
      <w:bookmarkStart w:id="418" w:name="_Ref90980319"/>
      <w:bookmarkStart w:id="419" w:name="_Ref90980399"/>
      <w:bookmarkStart w:id="420" w:name="_Ref90980403"/>
      <w:bookmarkStart w:id="421" w:name="_Ref90988830"/>
      <w:bookmarkStart w:id="422" w:name="_Ref90988834"/>
      <w:bookmarkStart w:id="423" w:name="_Toc92971871"/>
      <w:bookmarkStart w:id="424" w:name="_Toc93493644"/>
      <w:bookmarkStart w:id="425" w:name="_Toc93493921"/>
      <w:bookmarkStart w:id="426" w:name="_Toc93495370"/>
      <w:bookmarkStart w:id="427" w:name="_Toc93495748"/>
      <w:bookmarkStart w:id="428" w:name="_Toc93496368"/>
      <w:bookmarkStart w:id="429" w:name="_Toc93560380"/>
      <w:bookmarkStart w:id="430" w:name="_Toc93907937"/>
      <w:bookmarkStart w:id="431" w:name="_Toc93907956"/>
      <w:bookmarkStart w:id="432" w:name="_Toc93907975"/>
      <w:bookmarkStart w:id="433" w:name="_Toc93907994"/>
      <w:bookmarkStart w:id="434" w:name="_Toc94272016"/>
      <w:bookmarkStart w:id="435" w:name="_Toc94792280"/>
      <w:bookmarkStart w:id="436" w:name="_Toc94792299"/>
      <w:bookmarkStart w:id="437" w:name="_Toc94792318"/>
      <w:bookmarkStart w:id="438" w:name="_Toc94792337"/>
      <w:bookmarkStart w:id="439" w:name="_Toc95824010"/>
      <w:bookmarkStart w:id="440" w:name="_Toc95824029"/>
      <w:bookmarkStart w:id="441" w:name="_Toc95824048"/>
      <w:bookmarkStart w:id="442" w:name="_Toc95824067"/>
      <w:bookmarkStart w:id="443" w:name="_Toc96504095"/>
      <w:bookmarkStart w:id="444" w:name="_Toc96504113"/>
      <w:bookmarkStart w:id="445" w:name="_Toc96504131"/>
      <w:bookmarkStart w:id="446" w:name="_Toc96504149"/>
      <w:bookmarkStart w:id="447" w:name="_Toc97120824"/>
      <w:bookmarkStart w:id="448" w:name="_Toc97120842"/>
      <w:bookmarkStart w:id="449" w:name="_Toc97120860"/>
      <w:bookmarkStart w:id="450" w:name="_Toc97120878"/>
      <w:bookmarkStart w:id="451" w:name="_Toc97126790"/>
      <w:bookmarkStart w:id="452" w:name="_Toc97126808"/>
      <w:bookmarkStart w:id="453" w:name="_Toc97126826"/>
      <w:bookmarkStart w:id="454" w:name="_Toc97126844"/>
      <w:bookmarkStart w:id="455" w:name="_Toc97127281"/>
      <w:bookmarkStart w:id="456" w:name="_Toc97298029"/>
      <w:bookmarkStart w:id="457" w:name="_Toc97298047"/>
      <w:bookmarkStart w:id="458" w:name="_Toc97298065"/>
      <w:bookmarkStart w:id="459" w:name="_Toc97298083"/>
      <w:bookmarkStart w:id="460" w:name="_Toc97298101"/>
      <w:bookmarkStart w:id="461" w:name="_Toc97300363"/>
      <w:bookmarkStart w:id="462" w:name="_Toc233901697"/>
      <w:r w:rsidRPr="009164E3">
        <w:t xml:space="preserve">Krav til </w:t>
      </w:r>
      <w:r w:rsidR="00893B95" w:rsidRPr="009164E3">
        <w:t>entreprenør</w:t>
      </w:r>
      <w:r w:rsidRPr="009164E3">
        <w:t xml:space="preserve">ens kvalifikasjoner </w:t>
      </w:r>
      <w:r w:rsidR="006619CE" w:rsidRPr="009164E3">
        <w:t>–</w:t>
      </w:r>
      <w:r w:rsidRPr="009164E3">
        <w:t xml:space="preserve"> anbudskonkurranse</w:t>
      </w:r>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p>
    <w:p w14:paraId="75C6FB53" w14:textId="2D1E6DE8" w:rsidR="00952B27" w:rsidRPr="009164E3" w:rsidRDefault="00952B27" w:rsidP="00952B27"/>
    <w:p w14:paraId="036B22F8" w14:textId="1F628548" w:rsidR="00952B27" w:rsidRPr="009164E3" w:rsidRDefault="00952B27" w:rsidP="00952B27">
      <w:pPr>
        <w:rPr>
          <w:b/>
          <w:bCs/>
          <w:sz w:val="26"/>
          <w:szCs w:val="26"/>
        </w:rPr>
      </w:pPr>
      <w:r w:rsidRPr="009164E3">
        <w:rPr>
          <w:b/>
          <w:bCs/>
          <w:sz w:val="26"/>
          <w:szCs w:val="26"/>
        </w:rPr>
        <w:t>Innhold</w:t>
      </w:r>
    </w:p>
    <w:p w14:paraId="7F7F137E" w14:textId="28448CCE" w:rsidR="007D55AB" w:rsidRPr="009164E3" w:rsidRDefault="00952B27">
      <w:pPr>
        <w:pStyle w:val="INNH3"/>
        <w:rPr>
          <w:rFonts w:asciiTheme="minorHAnsi" w:eastAsiaTheme="minorEastAsia" w:hAnsiTheme="minorHAnsi" w:cstheme="minorBidi"/>
          <w:b w:val="0"/>
          <w:noProof/>
          <w:kern w:val="2"/>
          <w:sz w:val="24"/>
          <w:lang w:eastAsia="nb-NO"/>
          <w14:ligatures w14:val="standardContextual"/>
        </w:rPr>
      </w:pPr>
      <w:r w:rsidRPr="009164E3">
        <w:fldChar w:fldCharType="begin"/>
      </w:r>
      <w:r w:rsidRPr="009164E3">
        <w:instrText xml:space="preserve"> TOC \b B2 \o "1-</w:instrText>
      </w:r>
      <w:r w:rsidR="00E31469" w:rsidRPr="009164E3">
        <w:instrText>5</w:instrText>
      </w:r>
      <w:r w:rsidRPr="009164E3">
        <w:instrText xml:space="preserve">" \h \z \u \* MERGEFORMAT </w:instrText>
      </w:r>
      <w:r w:rsidRPr="009164E3">
        <w:fldChar w:fldCharType="separate"/>
      </w:r>
      <w:hyperlink w:anchor="_Toc233897892" w:history="1">
        <w:r w:rsidR="007D55AB" w:rsidRPr="009164E3">
          <w:rPr>
            <w:rStyle w:val="Hyperkobling"/>
            <w:rFonts w:ascii="Times New Roman" w:hAnsi="Times New Roman"/>
            <w:noProof/>
          </w:rPr>
          <w:t>1.</w:t>
        </w:r>
        <w:r w:rsidR="007D55AB" w:rsidRPr="009164E3">
          <w:rPr>
            <w:rFonts w:asciiTheme="minorHAnsi" w:eastAsiaTheme="minorEastAsia" w:hAnsiTheme="minorHAnsi" w:cstheme="minorBidi"/>
            <w:b w:val="0"/>
            <w:noProof/>
            <w:kern w:val="2"/>
            <w:sz w:val="24"/>
            <w:lang w:eastAsia="nb-NO"/>
            <w14:ligatures w14:val="standardContextual"/>
          </w:rPr>
          <w:tab/>
        </w:r>
        <w:r w:rsidR="007D55AB" w:rsidRPr="009164E3">
          <w:rPr>
            <w:rStyle w:val="Hyperkobling"/>
            <w:noProof/>
          </w:rPr>
          <w:t>Om kapittel B2</w:t>
        </w:r>
        <w:r w:rsidR="007D55AB" w:rsidRPr="009164E3">
          <w:rPr>
            <w:noProof/>
            <w:webHidden/>
          </w:rPr>
          <w:tab/>
        </w:r>
        <w:r w:rsidR="007D55AB" w:rsidRPr="009164E3">
          <w:rPr>
            <w:noProof/>
            <w:webHidden/>
          </w:rPr>
          <w:fldChar w:fldCharType="begin"/>
        </w:r>
        <w:r w:rsidR="007D55AB" w:rsidRPr="009164E3">
          <w:rPr>
            <w:noProof/>
            <w:webHidden/>
          </w:rPr>
          <w:instrText xml:space="preserve"> PAGEREF _Toc233897892 \h </w:instrText>
        </w:r>
        <w:r w:rsidR="007D55AB" w:rsidRPr="009164E3">
          <w:rPr>
            <w:noProof/>
            <w:webHidden/>
          </w:rPr>
        </w:r>
        <w:r w:rsidR="007D55AB" w:rsidRPr="009164E3">
          <w:rPr>
            <w:noProof/>
            <w:webHidden/>
          </w:rPr>
          <w:fldChar w:fldCharType="separate"/>
        </w:r>
        <w:r w:rsidR="009164E3">
          <w:rPr>
            <w:noProof/>
            <w:webHidden/>
          </w:rPr>
          <w:t>1</w:t>
        </w:r>
        <w:r w:rsidR="007D55AB" w:rsidRPr="009164E3">
          <w:rPr>
            <w:noProof/>
            <w:webHidden/>
          </w:rPr>
          <w:fldChar w:fldCharType="end"/>
        </w:r>
      </w:hyperlink>
    </w:p>
    <w:p w14:paraId="491BBBB7" w14:textId="20E8EC2A"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893" w:history="1">
        <w:r w:rsidRPr="009164E3">
          <w:rPr>
            <w:rStyle w:val="Hyperkobling"/>
            <w:rFonts w:ascii="Times New Roman" w:hAnsi="Times New Roman"/>
            <w:noProof/>
          </w:rPr>
          <w:t>2.</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Kvalifikasjonskrav</w:t>
        </w:r>
        <w:r w:rsidRPr="009164E3">
          <w:rPr>
            <w:noProof/>
            <w:webHidden/>
          </w:rPr>
          <w:tab/>
        </w:r>
        <w:r w:rsidRPr="009164E3">
          <w:rPr>
            <w:noProof/>
            <w:webHidden/>
          </w:rPr>
          <w:fldChar w:fldCharType="begin"/>
        </w:r>
        <w:r w:rsidRPr="009164E3">
          <w:rPr>
            <w:noProof/>
            <w:webHidden/>
          </w:rPr>
          <w:instrText xml:space="preserve"> PAGEREF _Toc233897893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47FD2788" w14:textId="273369B1"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894" w:history="1">
        <w:r w:rsidRPr="009164E3">
          <w:rPr>
            <w:rStyle w:val="Hyperkobling"/>
            <w:rFonts w:ascii="Times New Roman" w:hAnsi="Times New Roman"/>
            <w:noProof/>
          </w:rPr>
          <w:t>2.1.</w:t>
        </w:r>
        <w:r w:rsidRPr="009164E3">
          <w:rPr>
            <w:rStyle w:val="Hyperkobling"/>
            <w:noProof/>
          </w:rPr>
          <w:t xml:space="preserve"> Generelt</w:t>
        </w:r>
        <w:r w:rsidRPr="009164E3">
          <w:rPr>
            <w:noProof/>
            <w:webHidden/>
          </w:rPr>
          <w:tab/>
        </w:r>
        <w:r w:rsidRPr="009164E3">
          <w:rPr>
            <w:noProof/>
            <w:webHidden/>
          </w:rPr>
          <w:fldChar w:fldCharType="begin"/>
        </w:r>
        <w:r w:rsidRPr="009164E3">
          <w:rPr>
            <w:noProof/>
            <w:webHidden/>
          </w:rPr>
          <w:instrText xml:space="preserve"> PAGEREF _Toc233897894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55E27441" w14:textId="5EDC7D4A"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895" w:history="1">
        <w:r w:rsidRPr="009164E3">
          <w:rPr>
            <w:rStyle w:val="Hyperkobling"/>
            <w:rFonts w:ascii="Times New Roman" w:hAnsi="Times New Roman"/>
            <w:noProof/>
          </w:rPr>
          <w:t>2.2.</w:t>
        </w:r>
        <w:r w:rsidRPr="009164E3">
          <w:rPr>
            <w:rStyle w:val="Hyperkobling"/>
            <w:noProof/>
          </w:rPr>
          <w:t xml:space="preserve"> Entreprenørens organisatoriske og juridiske stilling</w:t>
        </w:r>
        <w:r w:rsidRPr="009164E3">
          <w:rPr>
            <w:noProof/>
            <w:webHidden/>
          </w:rPr>
          <w:tab/>
        </w:r>
        <w:r w:rsidRPr="009164E3">
          <w:rPr>
            <w:noProof/>
            <w:webHidden/>
          </w:rPr>
          <w:fldChar w:fldCharType="begin"/>
        </w:r>
        <w:r w:rsidRPr="009164E3">
          <w:rPr>
            <w:noProof/>
            <w:webHidden/>
          </w:rPr>
          <w:instrText xml:space="preserve"> PAGEREF _Toc233897895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6B92D85F" w14:textId="0988415D"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896" w:history="1">
        <w:r w:rsidRPr="009164E3">
          <w:rPr>
            <w:rStyle w:val="Hyperkobling"/>
            <w:rFonts w:ascii="Times New Roman" w:hAnsi="Times New Roman"/>
            <w:noProof/>
          </w:rPr>
          <w:t>2.3.</w:t>
        </w:r>
        <w:r w:rsidRPr="009164E3">
          <w:rPr>
            <w:rStyle w:val="Hyperkobling"/>
            <w:noProof/>
          </w:rPr>
          <w:t xml:space="preserve"> Entreprenørens økonomiske og finansielle kapasitet</w:t>
        </w:r>
        <w:r w:rsidRPr="009164E3">
          <w:rPr>
            <w:noProof/>
            <w:webHidden/>
          </w:rPr>
          <w:tab/>
        </w:r>
        <w:r w:rsidRPr="009164E3">
          <w:rPr>
            <w:noProof/>
            <w:webHidden/>
          </w:rPr>
          <w:fldChar w:fldCharType="begin"/>
        </w:r>
        <w:r w:rsidRPr="009164E3">
          <w:rPr>
            <w:noProof/>
            <w:webHidden/>
          </w:rPr>
          <w:instrText xml:space="preserve"> PAGEREF _Toc233897896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7B83B0E4" w14:textId="78D77410"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897" w:history="1">
        <w:r w:rsidRPr="009164E3">
          <w:rPr>
            <w:rStyle w:val="Hyperkobling"/>
            <w:rFonts w:ascii="Times New Roman" w:hAnsi="Times New Roman"/>
            <w:noProof/>
          </w:rPr>
          <w:t>2.4.</w:t>
        </w:r>
        <w:r w:rsidRPr="009164E3">
          <w:rPr>
            <w:rStyle w:val="Hyperkobling"/>
            <w:noProof/>
          </w:rPr>
          <w:t xml:space="preserve"> Entreprenørens tekniske og faglige kvalifikasjoner</w:t>
        </w:r>
        <w:r w:rsidRPr="009164E3">
          <w:rPr>
            <w:noProof/>
            <w:webHidden/>
          </w:rPr>
          <w:tab/>
        </w:r>
        <w:r w:rsidRPr="009164E3">
          <w:rPr>
            <w:noProof/>
            <w:webHidden/>
          </w:rPr>
          <w:fldChar w:fldCharType="begin"/>
        </w:r>
        <w:r w:rsidRPr="009164E3">
          <w:rPr>
            <w:noProof/>
            <w:webHidden/>
          </w:rPr>
          <w:instrText xml:space="preserve"> PAGEREF _Toc233897897 \h </w:instrText>
        </w:r>
        <w:r w:rsidRPr="009164E3">
          <w:rPr>
            <w:noProof/>
            <w:webHidden/>
          </w:rPr>
        </w:r>
        <w:r w:rsidRPr="009164E3">
          <w:rPr>
            <w:noProof/>
            <w:webHidden/>
          </w:rPr>
          <w:fldChar w:fldCharType="separate"/>
        </w:r>
        <w:r w:rsidR="009164E3">
          <w:rPr>
            <w:noProof/>
            <w:webHidden/>
          </w:rPr>
          <w:t>2</w:t>
        </w:r>
        <w:r w:rsidRPr="009164E3">
          <w:rPr>
            <w:noProof/>
            <w:webHidden/>
          </w:rPr>
          <w:fldChar w:fldCharType="end"/>
        </w:r>
      </w:hyperlink>
    </w:p>
    <w:p w14:paraId="062608C0" w14:textId="36698F45"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898" w:history="1">
        <w:r w:rsidRPr="009164E3">
          <w:rPr>
            <w:rStyle w:val="Hyperkobling"/>
            <w:rFonts w:ascii="Times New Roman" w:hAnsi="Times New Roman"/>
            <w:noProof/>
          </w:rPr>
          <w:t>2.5.</w:t>
        </w:r>
        <w:r w:rsidRPr="009164E3">
          <w:rPr>
            <w:rStyle w:val="Hyperkobling"/>
            <w:noProof/>
          </w:rPr>
          <w:t xml:space="preserve"> Miljø og kvalitet</w:t>
        </w:r>
        <w:r w:rsidRPr="009164E3">
          <w:rPr>
            <w:noProof/>
            <w:webHidden/>
          </w:rPr>
          <w:tab/>
        </w:r>
        <w:r w:rsidRPr="009164E3">
          <w:rPr>
            <w:noProof/>
            <w:webHidden/>
          </w:rPr>
          <w:fldChar w:fldCharType="begin"/>
        </w:r>
        <w:r w:rsidRPr="009164E3">
          <w:rPr>
            <w:noProof/>
            <w:webHidden/>
          </w:rPr>
          <w:instrText xml:space="preserve"> PAGEREF _Toc233897898 \h </w:instrText>
        </w:r>
        <w:r w:rsidRPr="009164E3">
          <w:rPr>
            <w:noProof/>
            <w:webHidden/>
          </w:rPr>
        </w:r>
        <w:r w:rsidRPr="009164E3">
          <w:rPr>
            <w:noProof/>
            <w:webHidden/>
          </w:rPr>
          <w:fldChar w:fldCharType="separate"/>
        </w:r>
        <w:r w:rsidR="009164E3">
          <w:rPr>
            <w:noProof/>
            <w:webHidden/>
          </w:rPr>
          <w:t>2</w:t>
        </w:r>
        <w:r w:rsidRPr="009164E3">
          <w:rPr>
            <w:noProof/>
            <w:webHidden/>
          </w:rPr>
          <w:fldChar w:fldCharType="end"/>
        </w:r>
      </w:hyperlink>
    </w:p>
    <w:p w14:paraId="7C2A7335" w14:textId="3B8F5432"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899" w:history="1">
        <w:r w:rsidRPr="009164E3">
          <w:rPr>
            <w:rStyle w:val="Hyperkobling"/>
            <w:rFonts w:ascii="Times New Roman" w:hAnsi="Times New Roman"/>
            <w:noProof/>
          </w:rPr>
          <w:t>2.5.1.</w:t>
        </w:r>
        <w:r w:rsidRPr="009164E3">
          <w:rPr>
            <w:rStyle w:val="Hyperkobling"/>
            <w:noProof/>
          </w:rPr>
          <w:t xml:space="preserve"> Ledelsessystem for miljø</w:t>
        </w:r>
        <w:r w:rsidRPr="009164E3">
          <w:rPr>
            <w:noProof/>
            <w:webHidden/>
          </w:rPr>
          <w:tab/>
        </w:r>
        <w:r w:rsidRPr="009164E3">
          <w:rPr>
            <w:noProof/>
            <w:webHidden/>
          </w:rPr>
          <w:fldChar w:fldCharType="begin"/>
        </w:r>
        <w:r w:rsidRPr="009164E3">
          <w:rPr>
            <w:noProof/>
            <w:webHidden/>
          </w:rPr>
          <w:instrText xml:space="preserve"> PAGEREF _Toc233897899 \h </w:instrText>
        </w:r>
        <w:r w:rsidRPr="009164E3">
          <w:rPr>
            <w:noProof/>
            <w:webHidden/>
          </w:rPr>
        </w:r>
        <w:r w:rsidRPr="009164E3">
          <w:rPr>
            <w:noProof/>
            <w:webHidden/>
          </w:rPr>
          <w:fldChar w:fldCharType="separate"/>
        </w:r>
        <w:r w:rsidR="009164E3">
          <w:rPr>
            <w:noProof/>
            <w:webHidden/>
          </w:rPr>
          <w:t>2</w:t>
        </w:r>
        <w:r w:rsidRPr="009164E3">
          <w:rPr>
            <w:noProof/>
            <w:webHidden/>
          </w:rPr>
          <w:fldChar w:fldCharType="end"/>
        </w:r>
      </w:hyperlink>
    </w:p>
    <w:p w14:paraId="0392A0B5" w14:textId="3713A3C7"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00" w:history="1">
        <w:r w:rsidRPr="009164E3">
          <w:rPr>
            <w:rStyle w:val="Hyperkobling"/>
            <w:rFonts w:ascii="Times New Roman" w:hAnsi="Times New Roman"/>
            <w:noProof/>
          </w:rPr>
          <w:t>2.5.2.</w:t>
        </w:r>
        <w:r w:rsidRPr="009164E3">
          <w:rPr>
            <w:rStyle w:val="Hyperkobling"/>
            <w:noProof/>
          </w:rPr>
          <w:t xml:space="preserve"> Ledelsessystem for kvalitet</w:t>
        </w:r>
        <w:r w:rsidRPr="009164E3">
          <w:rPr>
            <w:noProof/>
            <w:webHidden/>
          </w:rPr>
          <w:tab/>
        </w:r>
        <w:r w:rsidRPr="009164E3">
          <w:rPr>
            <w:noProof/>
            <w:webHidden/>
          </w:rPr>
          <w:fldChar w:fldCharType="begin"/>
        </w:r>
        <w:r w:rsidRPr="009164E3">
          <w:rPr>
            <w:noProof/>
            <w:webHidden/>
          </w:rPr>
          <w:instrText xml:space="preserve"> PAGEREF _Toc233897900 \h </w:instrText>
        </w:r>
        <w:r w:rsidRPr="009164E3">
          <w:rPr>
            <w:noProof/>
            <w:webHidden/>
          </w:rPr>
        </w:r>
        <w:r w:rsidRPr="009164E3">
          <w:rPr>
            <w:noProof/>
            <w:webHidden/>
          </w:rPr>
          <w:fldChar w:fldCharType="separate"/>
        </w:r>
        <w:r w:rsidR="009164E3">
          <w:rPr>
            <w:noProof/>
            <w:webHidden/>
          </w:rPr>
          <w:t>3</w:t>
        </w:r>
        <w:r w:rsidRPr="009164E3">
          <w:rPr>
            <w:noProof/>
            <w:webHidden/>
          </w:rPr>
          <w:fldChar w:fldCharType="end"/>
        </w:r>
      </w:hyperlink>
    </w:p>
    <w:p w14:paraId="2B2BFB53" w14:textId="288EF007"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01" w:history="1">
        <w:r w:rsidRPr="009164E3">
          <w:rPr>
            <w:rStyle w:val="Hyperkobling"/>
            <w:rFonts w:ascii="Times New Roman" w:hAnsi="Times New Roman"/>
            <w:noProof/>
          </w:rPr>
          <w:t>3.</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Øvrige bestemmelser</w:t>
        </w:r>
        <w:r w:rsidRPr="009164E3">
          <w:rPr>
            <w:noProof/>
            <w:webHidden/>
          </w:rPr>
          <w:tab/>
        </w:r>
        <w:r w:rsidRPr="009164E3">
          <w:rPr>
            <w:noProof/>
            <w:webHidden/>
          </w:rPr>
          <w:fldChar w:fldCharType="begin"/>
        </w:r>
        <w:r w:rsidRPr="009164E3">
          <w:rPr>
            <w:noProof/>
            <w:webHidden/>
          </w:rPr>
          <w:instrText xml:space="preserve"> PAGEREF _Toc233897901 \h </w:instrText>
        </w:r>
        <w:r w:rsidRPr="009164E3">
          <w:rPr>
            <w:noProof/>
            <w:webHidden/>
          </w:rPr>
        </w:r>
        <w:r w:rsidRPr="009164E3">
          <w:rPr>
            <w:noProof/>
            <w:webHidden/>
          </w:rPr>
          <w:fldChar w:fldCharType="separate"/>
        </w:r>
        <w:r w:rsidR="009164E3">
          <w:rPr>
            <w:noProof/>
            <w:webHidden/>
          </w:rPr>
          <w:t>3</w:t>
        </w:r>
        <w:r w:rsidRPr="009164E3">
          <w:rPr>
            <w:noProof/>
            <w:webHidden/>
          </w:rPr>
          <w:fldChar w:fldCharType="end"/>
        </w:r>
      </w:hyperlink>
    </w:p>
    <w:p w14:paraId="51556223" w14:textId="6B8BE3BE"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02" w:history="1">
        <w:r w:rsidRPr="009164E3">
          <w:rPr>
            <w:rStyle w:val="Hyperkobling"/>
            <w:rFonts w:ascii="Times New Roman" w:hAnsi="Times New Roman"/>
            <w:noProof/>
          </w:rPr>
          <w:t>3.1.</w:t>
        </w:r>
        <w:r w:rsidRPr="009164E3">
          <w:rPr>
            <w:rStyle w:val="Hyperkobling"/>
            <w:noProof/>
          </w:rPr>
          <w:t xml:space="preserve"> Dokumentasjon for fravær av avvisningsgrunner</w:t>
        </w:r>
        <w:r w:rsidRPr="009164E3">
          <w:rPr>
            <w:noProof/>
            <w:webHidden/>
          </w:rPr>
          <w:tab/>
        </w:r>
        <w:r w:rsidRPr="009164E3">
          <w:rPr>
            <w:noProof/>
            <w:webHidden/>
          </w:rPr>
          <w:fldChar w:fldCharType="begin"/>
        </w:r>
        <w:r w:rsidRPr="009164E3">
          <w:rPr>
            <w:noProof/>
            <w:webHidden/>
          </w:rPr>
          <w:instrText xml:space="preserve"> PAGEREF _Toc233897902 \h </w:instrText>
        </w:r>
        <w:r w:rsidRPr="009164E3">
          <w:rPr>
            <w:noProof/>
            <w:webHidden/>
          </w:rPr>
        </w:r>
        <w:r w:rsidRPr="009164E3">
          <w:rPr>
            <w:noProof/>
            <w:webHidden/>
          </w:rPr>
          <w:fldChar w:fldCharType="separate"/>
        </w:r>
        <w:r w:rsidR="009164E3">
          <w:rPr>
            <w:noProof/>
            <w:webHidden/>
          </w:rPr>
          <w:t>3</w:t>
        </w:r>
        <w:r w:rsidRPr="009164E3">
          <w:rPr>
            <w:noProof/>
            <w:webHidden/>
          </w:rPr>
          <w:fldChar w:fldCharType="end"/>
        </w:r>
      </w:hyperlink>
    </w:p>
    <w:p w14:paraId="53A2C164" w14:textId="3166E269"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03" w:history="1">
        <w:r w:rsidRPr="009164E3">
          <w:rPr>
            <w:rStyle w:val="Hyperkobling"/>
            <w:rFonts w:ascii="Times New Roman" w:hAnsi="Times New Roman"/>
            <w:noProof/>
          </w:rPr>
          <w:t>3.2.</w:t>
        </w:r>
        <w:r w:rsidRPr="009164E3">
          <w:rPr>
            <w:rStyle w:val="Hyperkobling"/>
            <w:noProof/>
          </w:rPr>
          <w:t xml:space="preserve"> Skatteattester</w:t>
        </w:r>
        <w:r w:rsidRPr="009164E3">
          <w:rPr>
            <w:noProof/>
            <w:webHidden/>
          </w:rPr>
          <w:tab/>
        </w:r>
        <w:r w:rsidRPr="009164E3">
          <w:rPr>
            <w:noProof/>
            <w:webHidden/>
          </w:rPr>
          <w:fldChar w:fldCharType="begin"/>
        </w:r>
        <w:r w:rsidRPr="009164E3">
          <w:rPr>
            <w:noProof/>
            <w:webHidden/>
          </w:rPr>
          <w:instrText xml:space="preserve"> PAGEREF _Toc233897903 \h </w:instrText>
        </w:r>
        <w:r w:rsidRPr="009164E3">
          <w:rPr>
            <w:noProof/>
            <w:webHidden/>
          </w:rPr>
        </w:r>
        <w:r w:rsidRPr="009164E3">
          <w:rPr>
            <w:noProof/>
            <w:webHidden/>
          </w:rPr>
          <w:fldChar w:fldCharType="separate"/>
        </w:r>
        <w:r w:rsidR="009164E3">
          <w:rPr>
            <w:noProof/>
            <w:webHidden/>
          </w:rPr>
          <w:t>3</w:t>
        </w:r>
        <w:r w:rsidRPr="009164E3">
          <w:rPr>
            <w:noProof/>
            <w:webHidden/>
          </w:rPr>
          <w:fldChar w:fldCharType="end"/>
        </w:r>
      </w:hyperlink>
    </w:p>
    <w:p w14:paraId="25E1E9A7" w14:textId="0D9F3BE1"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04" w:history="1">
        <w:r w:rsidRPr="009164E3">
          <w:rPr>
            <w:rStyle w:val="Hyperkobling"/>
            <w:rFonts w:ascii="Times New Roman" w:hAnsi="Times New Roman"/>
            <w:noProof/>
          </w:rPr>
          <w:t>3.3.</w:t>
        </w:r>
        <w:r w:rsidRPr="009164E3">
          <w:rPr>
            <w:rStyle w:val="Hyperkobling"/>
            <w:noProof/>
          </w:rPr>
          <w:t xml:space="preserve"> Fullmakt for innhenting av utvidet skatteattest</w:t>
        </w:r>
        <w:r w:rsidRPr="009164E3">
          <w:rPr>
            <w:noProof/>
            <w:webHidden/>
          </w:rPr>
          <w:tab/>
        </w:r>
        <w:r w:rsidRPr="009164E3">
          <w:rPr>
            <w:noProof/>
            <w:webHidden/>
          </w:rPr>
          <w:fldChar w:fldCharType="begin"/>
        </w:r>
        <w:r w:rsidRPr="009164E3">
          <w:rPr>
            <w:noProof/>
            <w:webHidden/>
          </w:rPr>
          <w:instrText xml:space="preserve"> PAGEREF _Toc233897904 \h </w:instrText>
        </w:r>
        <w:r w:rsidRPr="009164E3">
          <w:rPr>
            <w:noProof/>
            <w:webHidden/>
          </w:rPr>
        </w:r>
        <w:r w:rsidRPr="009164E3">
          <w:rPr>
            <w:noProof/>
            <w:webHidden/>
          </w:rPr>
          <w:fldChar w:fldCharType="separate"/>
        </w:r>
        <w:r w:rsidR="009164E3">
          <w:rPr>
            <w:noProof/>
            <w:webHidden/>
          </w:rPr>
          <w:t>4</w:t>
        </w:r>
        <w:r w:rsidRPr="009164E3">
          <w:rPr>
            <w:noProof/>
            <w:webHidden/>
          </w:rPr>
          <w:fldChar w:fldCharType="end"/>
        </w:r>
      </w:hyperlink>
    </w:p>
    <w:p w14:paraId="66CD7AB7" w14:textId="2639ECB4"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05" w:history="1">
        <w:r w:rsidRPr="009164E3">
          <w:rPr>
            <w:rStyle w:val="Hyperkobling"/>
            <w:rFonts w:ascii="Times New Roman" w:hAnsi="Times New Roman"/>
            <w:noProof/>
          </w:rPr>
          <w:t>3.4.</w:t>
        </w:r>
        <w:r w:rsidRPr="009164E3">
          <w:rPr>
            <w:rStyle w:val="Hyperkobling"/>
            <w:noProof/>
          </w:rPr>
          <w:t xml:space="preserve"> Redegjørelse for eierskap og kontroll</w:t>
        </w:r>
        <w:r w:rsidRPr="009164E3">
          <w:rPr>
            <w:noProof/>
            <w:webHidden/>
          </w:rPr>
          <w:tab/>
        </w:r>
        <w:r w:rsidRPr="009164E3">
          <w:rPr>
            <w:noProof/>
            <w:webHidden/>
          </w:rPr>
          <w:fldChar w:fldCharType="begin"/>
        </w:r>
        <w:r w:rsidRPr="009164E3">
          <w:rPr>
            <w:noProof/>
            <w:webHidden/>
          </w:rPr>
          <w:instrText xml:space="preserve"> PAGEREF _Toc233897905 \h </w:instrText>
        </w:r>
        <w:r w:rsidRPr="009164E3">
          <w:rPr>
            <w:noProof/>
            <w:webHidden/>
          </w:rPr>
        </w:r>
        <w:r w:rsidRPr="009164E3">
          <w:rPr>
            <w:noProof/>
            <w:webHidden/>
          </w:rPr>
          <w:fldChar w:fldCharType="separate"/>
        </w:r>
        <w:r w:rsidR="009164E3">
          <w:rPr>
            <w:noProof/>
            <w:webHidden/>
          </w:rPr>
          <w:t>4</w:t>
        </w:r>
        <w:r w:rsidRPr="009164E3">
          <w:rPr>
            <w:noProof/>
            <w:webHidden/>
          </w:rPr>
          <w:fldChar w:fldCharType="end"/>
        </w:r>
      </w:hyperlink>
    </w:p>
    <w:p w14:paraId="73E9B085" w14:textId="3A343786"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06" w:history="1">
        <w:r w:rsidRPr="009164E3">
          <w:rPr>
            <w:rStyle w:val="Hyperkobling"/>
            <w:rFonts w:ascii="Times New Roman" w:hAnsi="Times New Roman"/>
            <w:noProof/>
          </w:rPr>
          <w:t>4.</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Støtte fra andre virksomheter og deltakelse i fellesskap</w:t>
        </w:r>
        <w:r w:rsidRPr="009164E3">
          <w:rPr>
            <w:noProof/>
            <w:webHidden/>
          </w:rPr>
          <w:tab/>
        </w:r>
        <w:r w:rsidRPr="009164E3">
          <w:rPr>
            <w:noProof/>
            <w:webHidden/>
          </w:rPr>
          <w:fldChar w:fldCharType="begin"/>
        </w:r>
        <w:r w:rsidRPr="009164E3">
          <w:rPr>
            <w:noProof/>
            <w:webHidden/>
          </w:rPr>
          <w:instrText xml:space="preserve"> PAGEREF _Toc233897906 \h </w:instrText>
        </w:r>
        <w:r w:rsidRPr="009164E3">
          <w:rPr>
            <w:noProof/>
            <w:webHidden/>
          </w:rPr>
        </w:r>
        <w:r w:rsidRPr="009164E3">
          <w:rPr>
            <w:noProof/>
            <w:webHidden/>
          </w:rPr>
          <w:fldChar w:fldCharType="separate"/>
        </w:r>
        <w:r w:rsidR="009164E3">
          <w:rPr>
            <w:noProof/>
            <w:webHidden/>
          </w:rPr>
          <w:t>5</w:t>
        </w:r>
        <w:r w:rsidRPr="009164E3">
          <w:rPr>
            <w:noProof/>
            <w:webHidden/>
          </w:rPr>
          <w:fldChar w:fldCharType="end"/>
        </w:r>
      </w:hyperlink>
    </w:p>
    <w:p w14:paraId="6725C9B0" w14:textId="20A6B4C5"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07" w:history="1">
        <w:r w:rsidRPr="009164E3">
          <w:rPr>
            <w:rStyle w:val="Hyperkobling"/>
            <w:rFonts w:ascii="Times New Roman" w:hAnsi="Times New Roman"/>
            <w:noProof/>
          </w:rPr>
          <w:t>4.1.</w:t>
        </w:r>
        <w:r w:rsidRPr="009164E3">
          <w:rPr>
            <w:rStyle w:val="Hyperkobling"/>
            <w:noProof/>
          </w:rPr>
          <w:t xml:space="preserve"> Støtte fra andre virksomheter for oppfyllelse av kvalifikasjonskrav</w:t>
        </w:r>
        <w:r w:rsidRPr="009164E3">
          <w:rPr>
            <w:noProof/>
            <w:webHidden/>
          </w:rPr>
          <w:tab/>
        </w:r>
        <w:r w:rsidRPr="009164E3">
          <w:rPr>
            <w:noProof/>
            <w:webHidden/>
          </w:rPr>
          <w:fldChar w:fldCharType="begin"/>
        </w:r>
        <w:r w:rsidRPr="009164E3">
          <w:rPr>
            <w:noProof/>
            <w:webHidden/>
          </w:rPr>
          <w:instrText xml:space="preserve"> PAGEREF _Toc233897907 \h </w:instrText>
        </w:r>
        <w:r w:rsidRPr="009164E3">
          <w:rPr>
            <w:noProof/>
            <w:webHidden/>
          </w:rPr>
        </w:r>
        <w:r w:rsidRPr="009164E3">
          <w:rPr>
            <w:noProof/>
            <w:webHidden/>
          </w:rPr>
          <w:fldChar w:fldCharType="separate"/>
        </w:r>
        <w:r w:rsidR="009164E3">
          <w:rPr>
            <w:noProof/>
            <w:webHidden/>
          </w:rPr>
          <w:t>5</w:t>
        </w:r>
        <w:r w:rsidRPr="009164E3">
          <w:rPr>
            <w:noProof/>
            <w:webHidden/>
          </w:rPr>
          <w:fldChar w:fldCharType="end"/>
        </w:r>
      </w:hyperlink>
    </w:p>
    <w:p w14:paraId="2FB74A04" w14:textId="402C88D9"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08" w:history="1">
        <w:r w:rsidRPr="009164E3">
          <w:rPr>
            <w:rStyle w:val="Hyperkobling"/>
            <w:rFonts w:ascii="Times New Roman" w:hAnsi="Times New Roman"/>
            <w:noProof/>
          </w:rPr>
          <w:t>4.2.</w:t>
        </w:r>
        <w:r w:rsidRPr="009164E3">
          <w:rPr>
            <w:rStyle w:val="Hyperkobling"/>
            <w:noProof/>
          </w:rPr>
          <w:t xml:space="preserve"> Fellesskap av entreprenører</w:t>
        </w:r>
        <w:r w:rsidRPr="009164E3">
          <w:rPr>
            <w:noProof/>
            <w:webHidden/>
          </w:rPr>
          <w:tab/>
        </w:r>
        <w:r w:rsidRPr="009164E3">
          <w:rPr>
            <w:noProof/>
            <w:webHidden/>
          </w:rPr>
          <w:fldChar w:fldCharType="begin"/>
        </w:r>
        <w:r w:rsidRPr="009164E3">
          <w:rPr>
            <w:noProof/>
            <w:webHidden/>
          </w:rPr>
          <w:instrText xml:space="preserve"> PAGEREF _Toc233897908 \h </w:instrText>
        </w:r>
        <w:r w:rsidRPr="009164E3">
          <w:rPr>
            <w:noProof/>
            <w:webHidden/>
          </w:rPr>
        </w:r>
        <w:r w:rsidRPr="009164E3">
          <w:rPr>
            <w:noProof/>
            <w:webHidden/>
          </w:rPr>
          <w:fldChar w:fldCharType="separate"/>
        </w:r>
        <w:r w:rsidR="009164E3">
          <w:rPr>
            <w:noProof/>
            <w:webHidden/>
          </w:rPr>
          <w:t>5</w:t>
        </w:r>
        <w:r w:rsidRPr="009164E3">
          <w:rPr>
            <w:noProof/>
            <w:webHidden/>
          </w:rPr>
          <w:fldChar w:fldCharType="end"/>
        </w:r>
      </w:hyperlink>
    </w:p>
    <w:p w14:paraId="259F5691" w14:textId="7045598D"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09" w:history="1">
        <w:r w:rsidRPr="009164E3">
          <w:rPr>
            <w:rStyle w:val="Hyperkobling"/>
            <w:rFonts w:ascii="Times New Roman" w:hAnsi="Times New Roman"/>
            <w:noProof/>
          </w:rPr>
          <w:t>5.</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Særlig om nyetablerte entreprenører</w:t>
        </w:r>
        <w:r w:rsidRPr="009164E3">
          <w:rPr>
            <w:noProof/>
            <w:webHidden/>
          </w:rPr>
          <w:tab/>
        </w:r>
        <w:r w:rsidRPr="009164E3">
          <w:rPr>
            <w:noProof/>
            <w:webHidden/>
          </w:rPr>
          <w:fldChar w:fldCharType="begin"/>
        </w:r>
        <w:r w:rsidRPr="009164E3">
          <w:rPr>
            <w:noProof/>
            <w:webHidden/>
          </w:rPr>
          <w:instrText xml:space="preserve"> PAGEREF _Toc233897909 \h </w:instrText>
        </w:r>
        <w:r w:rsidRPr="009164E3">
          <w:rPr>
            <w:noProof/>
            <w:webHidden/>
          </w:rPr>
        </w:r>
        <w:r w:rsidRPr="009164E3">
          <w:rPr>
            <w:noProof/>
            <w:webHidden/>
          </w:rPr>
          <w:fldChar w:fldCharType="separate"/>
        </w:r>
        <w:r w:rsidR="009164E3">
          <w:rPr>
            <w:noProof/>
            <w:webHidden/>
          </w:rPr>
          <w:t>6</w:t>
        </w:r>
        <w:r w:rsidRPr="009164E3">
          <w:rPr>
            <w:noProof/>
            <w:webHidden/>
          </w:rPr>
          <w:fldChar w:fldCharType="end"/>
        </w:r>
      </w:hyperlink>
    </w:p>
    <w:p w14:paraId="6CC8CDB8" w14:textId="48267E9F"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10" w:history="1">
        <w:r w:rsidRPr="009164E3">
          <w:rPr>
            <w:rStyle w:val="Hyperkobling"/>
            <w:rFonts w:ascii="Times New Roman" w:hAnsi="Times New Roman"/>
            <w:noProof/>
          </w:rPr>
          <w:t>6.</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Krav til entreprenørens forespørsel om deltakelse i konkurransen</w:t>
        </w:r>
        <w:r w:rsidRPr="009164E3">
          <w:rPr>
            <w:noProof/>
            <w:webHidden/>
          </w:rPr>
          <w:tab/>
        </w:r>
        <w:r w:rsidRPr="009164E3">
          <w:rPr>
            <w:noProof/>
            <w:webHidden/>
          </w:rPr>
          <w:fldChar w:fldCharType="begin"/>
        </w:r>
        <w:r w:rsidRPr="009164E3">
          <w:rPr>
            <w:noProof/>
            <w:webHidden/>
          </w:rPr>
          <w:instrText xml:space="preserve"> PAGEREF _Toc233897910 \h </w:instrText>
        </w:r>
        <w:r w:rsidRPr="009164E3">
          <w:rPr>
            <w:noProof/>
            <w:webHidden/>
          </w:rPr>
        </w:r>
        <w:r w:rsidRPr="009164E3">
          <w:rPr>
            <w:noProof/>
            <w:webHidden/>
          </w:rPr>
          <w:fldChar w:fldCharType="separate"/>
        </w:r>
        <w:r w:rsidR="009164E3">
          <w:rPr>
            <w:noProof/>
            <w:webHidden/>
          </w:rPr>
          <w:t>6</w:t>
        </w:r>
        <w:r w:rsidRPr="009164E3">
          <w:rPr>
            <w:noProof/>
            <w:webHidden/>
          </w:rPr>
          <w:fldChar w:fldCharType="end"/>
        </w:r>
      </w:hyperlink>
    </w:p>
    <w:p w14:paraId="6E88EBE6" w14:textId="79FF6829"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11" w:history="1">
        <w:r w:rsidRPr="009164E3">
          <w:rPr>
            <w:rStyle w:val="Hyperkobling"/>
            <w:rFonts w:ascii="Times New Roman" w:hAnsi="Times New Roman"/>
            <w:noProof/>
          </w:rPr>
          <w:t>6.1.</w:t>
        </w:r>
        <w:r w:rsidRPr="009164E3">
          <w:rPr>
            <w:rStyle w:val="Hyperkobling"/>
            <w:noProof/>
          </w:rPr>
          <w:t xml:space="preserve"> Det europeiske egenerklæringsskjemaet (ESPD)</w:t>
        </w:r>
        <w:r w:rsidRPr="009164E3">
          <w:rPr>
            <w:noProof/>
            <w:webHidden/>
          </w:rPr>
          <w:tab/>
        </w:r>
        <w:r w:rsidRPr="009164E3">
          <w:rPr>
            <w:noProof/>
            <w:webHidden/>
          </w:rPr>
          <w:fldChar w:fldCharType="begin"/>
        </w:r>
        <w:r w:rsidRPr="009164E3">
          <w:rPr>
            <w:noProof/>
            <w:webHidden/>
          </w:rPr>
          <w:instrText xml:space="preserve"> PAGEREF _Toc233897911 \h </w:instrText>
        </w:r>
        <w:r w:rsidRPr="009164E3">
          <w:rPr>
            <w:noProof/>
            <w:webHidden/>
          </w:rPr>
        </w:r>
        <w:r w:rsidRPr="009164E3">
          <w:rPr>
            <w:noProof/>
            <w:webHidden/>
          </w:rPr>
          <w:fldChar w:fldCharType="separate"/>
        </w:r>
        <w:r w:rsidR="009164E3">
          <w:rPr>
            <w:noProof/>
            <w:webHidden/>
          </w:rPr>
          <w:t>6</w:t>
        </w:r>
        <w:r w:rsidRPr="009164E3">
          <w:rPr>
            <w:noProof/>
            <w:webHidden/>
          </w:rPr>
          <w:fldChar w:fldCharType="end"/>
        </w:r>
      </w:hyperlink>
    </w:p>
    <w:p w14:paraId="15CED1AA" w14:textId="3913126B"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12" w:history="1">
        <w:r w:rsidRPr="009164E3">
          <w:rPr>
            <w:rStyle w:val="Hyperkobling"/>
            <w:rFonts w:ascii="Times New Roman" w:hAnsi="Times New Roman"/>
            <w:noProof/>
          </w:rPr>
          <w:t>6.2.</w:t>
        </w:r>
        <w:r w:rsidRPr="009164E3">
          <w:rPr>
            <w:rStyle w:val="Hyperkobling"/>
            <w:noProof/>
          </w:rPr>
          <w:t xml:space="preserve"> Krav til entreprenørens dokumentasjon av kvalifikasjonskravene</w:t>
        </w:r>
        <w:r w:rsidRPr="009164E3">
          <w:rPr>
            <w:noProof/>
            <w:webHidden/>
          </w:rPr>
          <w:tab/>
        </w:r>
        <w:r w:rsidRPr="009164E3">
          <w:rPr>
            <w:noProof/>
            <w:webHidden/>
          </w:rPr>
          <w:fldChar w:fldCharType="begin"/>
        </w:r>
        <w:r w:rsidRPr="009164E3">
          <w:rPr>
            <w:noProof/>
            <w:webHidden/>
          </w:rPr>
          <w:instrText xml:space="preserve"> PAGEREF _Toc233897912 \h </w:instrText>
        </w:r>
        <w:r w:rsidRPr="009164E3">
          <w:rPr>
            <w:noProof/>
            <w:webHidden/>
          </w:rPr>
        </w:r>
        <w:r w:rsidRPr="009164E3">
          <w:rPr>
            <w:noProof/>
            <w:webHidden/>
          </w:rPr>
          <w:fldChar w:fldCharType="separate"/>
        </w:r>
        <w:r w:rsidR="009164E3">
          <w:rPr>
            <w:noProof/>
            <w:webHidden/>
          </w:rPr>
          <w:t>6</w:t>
        </w:r>
        <w:r w:rsidRPr="009164E3">
          <w:rPr>
            <w:noProof/>
            <w:webHidden/>
          </w:rPr>
          <w:fldChar w:fldCharType="end"/>
        </w:r>
      </w:hyperlink>
    </w:p>
    <w:p w14:paraId="3A4E2B05" w14:textId="11866782"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13" w:history="1">
        <w:r w:rsidRPr="009164E3">
          <w:rPr>
            <w:rStyle w:val="Hyperkobling"/>
            <w:rFonts w:ascii="Times New Roman" w:hAnsi="Times New Roman"/>
            <w:noProof/>
          </w:rPr>
          <w:t>7.</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Frist for innlevering av forespørsel om deltakelse i konkurransen</w:t>
        </w:r>
        <w:r w:rsidRPr="009164E3">
          <w:rPr>
            <w:noProof/>
            <w:webHidden/>
          </w:rPr>
          <w:tab/>
        </w:r>
        <w:r w:rsidRPr="009164E3">
          <w:rPr>
            <w:noProof/>
            <w:webHidden/>
          </w:rPr>
          <w:fldChar w:fldCharType="begin"/>
        </w:r>
        <w:r w:rsidRPr="009164E3">
          <w:rPr>
            <w:noProof/>
            <w:webHidden/>
          </w:rPr>
          <w:instrText xml:space="preserve"> PAGEREF _Toc233897913 \h </w:instrText>
        </w:r>
        <w:r w:rsidRPr="009164E3">
          <w:rPr>
            <w:noProof/>
            <w:webHidden/>
          </w:rPr>
        </w:r>
        <w:r w:rsidRPr="009164E3">
          <w:rPr>
            <w:noProof/>
            <w:webHidden/>
          </w:rPr>
          <w:fldChar w:fldCharType="separate"/>
        </w:r>
        <w:r w:rsidR="009164E3">
          <w:rPr>
            <w:noProof/>
            <w:webHidden/>
          </w:rPr>
          <w:t>6</w:t>
        </w:r>
        <w:r w:rsidRPr="009164E3">
          <w:rPr>
            <w:noProof/>
            <w:webHidden/>
          </w:rPr>
          <w:fldChar w:fldCharType="end"/>
        </w:r>
      </w:hyperlink>
    </w:p>
    <w:p w14:paraId="63D5247F" w14:textId="10FF4E6C"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14" w:history="1">
        <w:r w:rsidRPr="009164E3">
          <w:rPr>
            <w:rStyle w:val="Hyperkobling"/>
            <w:rFonts w:ascii="Times New Roman" w:hAnsi="Times New Roman"/>
            <w:noProof/>
          </w:rPr>
          <w:t>8.</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Utvelgelse av entreprenører</w:t>
        </w:r>
        <w:r w:rsidRPr="009164E3">
          <w:rPr>
            <w:noProof/>
            <w:webHidden/>
          </w:rPr>
          <w:tab/>
        </w:r>
        <w:r w:rsidRPr="009164E3">
          <w:rPr>
            <w:noProof/>
            <w:webHidden/>
          </w:rPr>
          <w:fldChar w:fldCharType="begin"/>
        </w:r>
        <w:r w:rsidRPr="009164E3">
          <w:rPr>
            <w:noProof/>
            <w:webHidden/>
          </w:rPr>
          <w:instrText xml:space="preserve"> PAGEREF _Toc233897914 \h </w:instrText>
        </w:r>
        <w:r w:rsidRPr="009164E3">
          <w:rPr>
            <w:noProof/>
            <w:webHidden/>
          </w:rPr>
        </w:r>
        <w:r w:rsidRPr="009164E3">
          <w:rPr>
            <w:noProof/>
            <w:webHidden/>
          </w:rPr>
          <w:fldChar w:fldCharType="separate"/>
        </w:r>
        <w:r w:rsidR="009164E3">
          <w:rPr>
            <w:noProof/>
            <w:webHidden/>
          </w:rPr>
          <w:t>7</w:t>
        </w:r>
        <w:r w:rsidRPr="009164E3">
          <w:rPr>
            <w:noProof/>
            <w:webHidden/>
          </w:rPr>
          <w:fldChar w:fldCharType="end"/>
        </w:r>
      </w:hyperlink>
    </w:p>
    <w:p w14:paraId="02E6197F" w14:textId="44BDF57B"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15" w:history="1">
        <w:r w:rsidRPr="009164E3">
          <w:rPr>
            <w:rStyle w:val="Hyperkobling"/>
            <w:rFonts w:ascii="Times New Roman" w:hAnsi="Times New Roman"/>
            <w:noProof/>
          </w:rPr>
          <w:t>9.</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Frist for begjæring om midlertidig forføyning</w:t>
        </w:r>
        <w:r w:rsidRPr="009164E3">
          <w:rPr>
            <w:noProof/>
            <w:webHidden/>
          </w:rPr>
          <w:tab/>
        </w:r>
        <w:r w:rsidRPr="009164E3">
          <w:rPr>
            <w:noProof/>
            <w:webHidden/>
          </w:rPr>
          <w:fldChar w:fldCharType="begin"/>
        </w:r>
        <w:r w:rsidRPr="009164E3">
          <w:rPr>
            <w:noProof/>
            <w:webHidden/>
          </w:rPr>
          <w:instrText xml:space="preserve"> PAGEREF _Toc233897915 \h </w:instrText>
        </w:r>
        <w:r w:rsidRPr="009164E3">
          <w:rPr>
            <w:noProof/>
            <w:webHidden/>
          </w:rPr>
        </w:r>
        <w:r w:rsidRPr="009164E3">
          <w:rPr>
            <w:noProof/>
            <w:webHidden/>
          </w:rPr>
          <w:fldChar w:fldCharType="separate"/>
        </w:r>
        <w:r w:rsidR="009164E3">
          <w:rPr>
            <w:noProof/>
            <w:webHidden/>
          </w:rPr>
          <w:t>7</w:t>
        </w:r>
        <w:r w:rsidRPr="009164E3">
          <w:rPr>
            <w:noProof/>
            <w:webHidden/>
          </w:rPr>
          <w:fldChar w:fldCharType="end"/>
        </w:r>
      </w:hyperlink>
    </w:p>
    <w:p w14:paraId="79B304E8" w14:textId="506CCC31" w:rsidR="00740DC1" w:rsidRPr="009164E3" w:rsidRDefault="00952B27" w:rsidP="006619CE">
      <w:pPr>
        <w:sectPr w:rsidR="00740DC1" w:rsidRPr="009164E3" w:rsidSect="00DE7D9C">
          <w:pgSz w:w="11906" w:h="16838" w:code="9"/>
          <w:pgMar w:top="1400" w:right="1418" w:bottom="1077" w:left="1701" w:header="709" w:footer="709" w:gutter="0"/>
          <w:pgNumType w:start="1" w:chapStyle="2"/>
          <w:cols w:space="708"/>
          <w:titlePg/>
          <w:docGrid w:linePitch="360"/>
        </w:sectPr>
      </w:pPr>
      <w:r w:rsidRPr="009164E3">
        <w:fldChar w:fldCharType="end"/>
      </w:r>
    </w:p>
    <w:p w14:paraId="07A662DC" w14:textId="4E73582B" w:rsidR="00DF032C" w:rsidRPr="009164E3" w:rsidRDefault="00DF032C" w:rsidP="004244EC">
      <w:pPr>
        <w:pStyle w:val="Overskrift3"/>
      </w:pPr>
      <w:bookmarkStart w:id="463" w:name="_Toc94532206"/>
      <w:bookmarkStart w:id="464" w:name="_Toc233897892"/>
      <w:bookmarkStart w:id="465" w:name="B2"/>
      <w:r w:rsidRPr="009164E3">
        <w:lastRenderedPageBreak/>
        <w:t>Om kapittel B2</w:t>
      </w:r>
      <w:bookmarkEnd w:id="463"/>
      <w:bookmarkEnd w:id="464"/>
    </w:p>
    <w:p w14:paraId="152B4626" w14:textId="2CFEF338" w:rsidR="00DF032C" w:rsidRPr="009164E3" w:rsidRDefault="00DF032C" w:rsidP="00DF032C">
      <w:r w:rsidRPr="009164E3">
        <w:t>B2 inneholder konkurransens kvalifikasjonskrav og bestemmelser for forespørsel</w:t>
      </w:r>
    </w:p>
    <w:p w14:paraId="382EEA6F" w14:textId="4FCA202C" w:rsidR="00DF032C" w:rsidRPr="009164E3" w:rsidRDefault="00DF032C" w:rsidP="00DF032C">
      <w:r w:rsidRPr="009164E3">
        <w:t xml:space="preserve">om deltakelse i konkurransen. </w:t>
      </w:r>
    </w:p>
    <w:p w14:paraId="7AE47ADD" w14:textId="77777777" w:rsidR="00DF032C" w:rsidRPr="009164E3" w:rsidRDefault="00DF032C" w:rsidP="00DF032C"/>
    <w:p w14:paraId="039C6AD1" w14:textId="60AD2B35" w:rsidR="00DF032C" w:rsidRPr="009164E3" w:rsidRDefault="00DF032C" w:rsidP="00DF032C">
      <w:r w:rsidRPr="009164E3">
        <w:t xml:space="preserve">Alle paragrafhenvisninger i B2 er til anskaffelsesforskriften, om ikke annet er angitt. </w:t>
      </w:r>
    </w:p>
    <w:p w14:paraId="66CA0488" w14:textId="77777777" w:rsidR="00DF032C" w:rsidRPr="009164E3" w:rsidRDefault="00DF032C" w:rsidP="00DF032C"/>
    <w:p w14:paraId="6F1CBA68" w14:textId="1F00AF13" w:rsidR="00DF032C" w:rsidRPr="009164E3" w:rsidRDefault="00DF032C" w:rsidP="004244EC">
      <w:pPr>
        <w:pStyle w:val="Overskrift3"/>
      </w:pPr>
      <w:bookmarkStart w:id="466" w:name="_Toc94532207"/>
      <w:bookmarkStart w:id="467" w:name="_Toc233897893"/>
      <w:r w:rsidRPr="009164E3">
        <w:t>Kvalifikasjonskrav</w:t>
      </w:r>
      <w:bookmarkEnd w:id="466"/>
      <w:bookmarkEnd w:id="467"/>
    </w:p>
    <w:p w14:paraId="3C28224A" w14:textId="02385D3C" w:rsidR="00DF032C" w:rsidRPr="009164E3" w:rsidRDefault="00DF032C" w:rsidP="00D03F52">
      <w:pPr>
        <w:pStyle w:val="Overskrift4"/>
      </w:pPr>
      <w:bookmarkStart w:id="468" w:name="_Toc94532208"/>
      <w:bookmarkStart w:id="469" w:name="_Toc233897894"/>
      <w:r w:rsidRPr="009164E3">
        <w:t>Generelt</w:t>
      </w:r>
      <w:bookmarkEnd w:id="468"/>
      <w:bookmarkEnd w:id="469"/>
    </w:p>
    <w:p w14:paraId="6AB84A1F" w14:textId="1A421B8C" w:rsidR="00DF032C" w:rsidRPr="009164E3" w:rsidRDefault="00DF032C" w:rsidP="00DF032C">
      <w:r w:rsidRPr="009164E3">
        <w:t xml:space="preserve">Kvalifikasjonskravene for konkurransen er angitt i punkt 2.2 til 2.5 nedenfor. Hvert enkelt kvalifikasjonskrav må være oppfylt for at </w:t>
      </w:r>
      <w:r w:rsidR="00893B95" w:rsidRPr="009164E3">
        <w:t>entreprenør</w:t>
      </w:r>
      <w:r w:rsidRPr="009164E3">
        <w:t>en vil bli vurdert som kvalifisert.</w:t>
      </w:r>
    </w:p>
    <w:p w14:paraId="3B006DEA" w14:textId="77777777" w:rsidR="00DF032C" w:rsidRPr="009164E3" w:rsidRDefault="00DF032C" w:rsidP="00DF032C"/>
    <w:p w14:paraId="1A857E01" w14:textId="109FD30E" w:rsidR="00DF032C" w:rsidRPr="009164E3" w:rsidRDefault="00893B95" w:rsidP="00DF032C">
      <w:r w:rsidRPr="009164E3">
        <w:t>Entreprenør</w:t>
      </w:r>
      <w:r w:rsidR="00DF032C" w:rsidRPr="009164E3">
        <w:t xml:space="preserve">er som ikke tilfredsstiller kvalifikasjonskravene vil bli avvist, jf. § 24-2 (1) bokstav a). </w:t>
      </w:r>
    </w:p>
    <w:p w14:paraId="0E3FB798" w14:textId="77777777" w:rsidR="00DF032C" w:rsidRPr="009164E3" w:rsidRDefault="00DF032C" w:rsidP="00DF032C"/>
    <w:p w14:paraId="3D7303C8" w14:textId="543117ED" w:rsidR="00DF032C" w:rsidRPr="009164E3" w:rsidRDefault="00893B95" w:rsidP="00D03F52">
      <w:pPr>
        <w:pStyle w:val="Overskrift4"/>
      </w:pPr>
      <w:bookmarkStart w:id="470" w:name="_Toc94532209"/>
      <w:bookmarkStart w:id="471" w:name="_Toc233897895"/>
      <w:r w:rsidRPr="009164E3">
        <w:t>Entreprenør</w:t>
      </w:r>
      <w:r w:rsidR="00DF032C" w:rsidRPr="009164E3">
        <w:t>ens organisatoriske og juridiske stilling</w:t>
      </w:r>
      <w:bookmarkEnd w:id="470"/>
      <w:bookmarkEnd w:id="471"/>
    </w:p>
    <w:p w14:paraId="0064E707" w14:textId="07D19A9B" w:rsidR="00DF032C" w:rsidRPr="009164E3" w:rsidRDefault="00DF032C" w:rsidP="00C1541F">
      <w:pPr>
        <w:rPr>
          <w:b/>
          <w:bCs/>
        </w:rPr>
      </w:pPr>
      <w:r w:rsidRPr="009164E3">
        <w:rPr>
          <w:b/>
          <w:bCs/>
        </w:rPr>
        <w:t>Kvalifikasjonskrav:</w:t>
      </w:r>
    </w:p>
    <w:p w14:paraId="39FFA314" w14:textId="12F61852" w:rsidR="00DF032C" w:rsidRPr="009164E3" w:rsidRDefault="00893B95" w:rsidP="00DF032C">
      <w:r w:rsidRPr="009164E3">
        <w:t>Entreprenør</w:t>
      </w:r>
      <w:r w:rsidR="00DF032C" w:rsidRPr="009164E3">
        <w:t>en skal være et lovlig etablert foretak eller bestå av et fellesskap av</w:t>
      </w:r>
    </w:p>
    <w:p w14:paraId="1F1FFE33" w14:textId="060FC3E1" w:rsidR="00DF032C" w:rsidRPr="009164E3" w:rsidRDefault="00893B95" w:rsidP="00DF032C">
      <w:r w:rsidRPr="009164E3">
        <w:t>entreprenør</w:t>
      </w:r>
      <w:r w:rsidR="00DF032C" w:rsidRPr="009164E3">
        <w:t>er som er lovlig etablerte foretak.</w:t>
      </w:r>
    </w:p>
    <w:p w14:paraId="2967BAC7" w14:textId="77777777" w:rsidR="00DF032C" w:rsidRPr="009164E3" w:rsidRDefault="00DF032C" w:rsidP="00DF032C"/>
    <w:p w14:paraId="0B752C61" w14:textId="425BBBF2" w:rsidR="00DF032C" w:rsidRPr="009164E3" w:rsidRDefault="00DF032C" w:rsidP="00DF032C">
      <w:r w:rsidRPr="009164E3">
        <w:t xml:space="preserve">Kravet gjelder også virksomheter som </w:t>
      </w:r>
      <w:r w:rsidR="00893B95" w:rsidRPr="009164E3">
        <w:t>entreprenør</w:t>
      </w:r>
      <w:r w:rsidRPr="009164E3">
        <w:t>en støtter seg på, jf.  punkt 4.1</w:t>
      </w:r>
      <w:r w:rsidR="00DC353E" w:rsidRPr="009164E3">
        <w:t xml:space="preserve"> nedenfor</w:t>
      </w:r>
      <w:r w:rsidRPr="009164E3">
        <w:t>.</w:t>
      </w:r>
    </w:p>
    <w:p w14:paraId="2B4B92E4" w14:textId="57A919E9" w:rsidR="00344ED9" w:rsidRPr="009164E3" w:rsidRDefault="00344ED9" w:rsidP="00DF032C"/>
    <w:p w14:paraId="0D53F270" w14:textId="3BE5CA6B" w:rsidR="00344ED9" w:rsidRPr="009164E3" w:rsidRDefault="00893B95" w:rsidP="00DF032C">
      <w:r w:rsidRPr="009164E3">
        <w:t>Entreprenør</w:t>
      </w:r>
      <w:r w:rsidR="00344ED9" w:rsidRPr="009164E3">
        <w:t xml:space="preserve">en skal ikke være en enhet som rammes av forbudet i </w:t>
      </w:r>
      <w:r w:rsidR="00DC353E" w:rsidRPr="009164E3">
        <w:t xml:space="preserve">sanksjonsforskrift Ukraina </w:t>
      </w:r>
      <w:r w:rsidR="00344ED9" w:rsidRPr="009164E3">
        <w:t>§ 8n</w:t>
      </w:r>
      <w:r w:rsidR="00AE5F20" w:rsidRPr="009164E3">
        <w:t>, og skal heller ikke støtte seg på virksomheter i strid med § 8n</w:t>
      </w:r>
      <w:r w:rsidR="00DC353E" w:rsidRPr="009164E3">
        <w:t>.</w:t>
      </w:r>
    </w:p>
    <w:p w14:paraId="29342EAD" w14:textId="77777777" w:rsidR="00DF032C" w:rsidRPr="009164E3" w:rsidRDefault="00DF032C" w:rsidP="00DF032C"/>
    <w:p w14:paraId="51EF677B" w14:textId="77777777" w:rsidR="00DF032C" w:rsidRPr="009164E3" w:rsidRDefault="00DF032C" w:rsidP="007042E0">
      <w:pPr>
        <w:rPr>
          <w:b/>
          <w:bCs/>
        </w:rPr>
      </w:pPr>
      <w:r w:rsidRPr="009164E3">
        <w:rPr>
          <w:b/>
          <w:bCs/>
        </w:rPr>
        <w:t>Dokumentasjonskrav:</w:t>
      </w:r>
    </w:p>
    <w:p w14:paraId="6861C235" w14:textId="77777777" w:rsidR="00DF032C" w:rsidRPr="009164E3" w:rsidRDefault="00DF032C" w:rsidP="00DF032C"/>
    <w:p w14:paraId="68F781A7" w14:textId="38BDBE15" w:rsidR="00DF032C" w:rsidRPr="009164E3" w:rsidRDefault="00DF032C" w:rsidP="000B23E6">
      <w:pPr>
        <w:pStyle w:val="Listeavsnitt"/>
        <w:numPr>
          <w:ilvl w:val="0"/>
          <w:numId w:val="15"/>
        </w:numPr>
        <w:shd w:val="clear" w:color="auto" w:fill="FFFFFF" w:themeFill="background1"/>
      </w:pPr>
      <w:r w:rsidRPr="009164E3">
        <w:t xml:space="preserve">Attest fra Foretaksregistret eller tilsvarende attest for lovbestemt registrering i det land hvor </w:t>
      </w:r>
      <w:r w:rsidR="00893B95" w:rsidRPr="009164E3">
        <w:t>entreprenør</w:t>
      </w:r>
      <w:r w:rsidRPr="009164E3">
        <w:t xml:space="preserve">en eller de virksomheter som i fellesskap vil utgjøre </w:t>
      </w:r>
      <w:r w:rsidR="00893B95" w:rsidRPr="009164E3">
        <w:t>entreprenør</w:t>
      </w:r>
      <w:r w:rsidRPr="009164E3">
        <w:t xml:space="preserve">en, jf. punkt 4.2, er etablert, samt tilsvarende attest for alle virksomheter som </w:t>
      </w:r>
      <w:r w:rsidR="00893B95" w:rsidRPr="009164E3">
        <w:t>entreprenør</w:t>
      </w:r>
      <w:r w:rsidRPr="009164E3">
        <w:t>en støtter seg på for å bli kvalifisert, jf. punkt 4.1.</w:t>
      </w:r>
    </w:p>
    <w:p w14:paraId="7029BB05" w14:textId="77777777" w:rsidR="00D27909" w:rsidRPr="009164E3" w:rsidRDefault="00D27909" w:rsidP="00D27909">
      <w:pPr>
        <w:pStyle w:val="Listeavsnitt"/>
        <w:shd w:val="clear" w:color="auto" w:fill="FFFFFF" w:themeFill="background1"/>
      </w:pPr>
    </w:p>
    <w:p w14:paraId="7A35D4F5" w14:textId="297908F9" w:rsidR="00DF032C" w:rsidRPr="009164E3" w:rsidRDefault="00DF032C" w:rsidP="000B23E6">
      <w:pPr>
        <w:pStyle w:val="Listeavsnitt"/>
        <w:numPr>
          <w:ilvl w:val="0"/>
          <w:numId w:val="15"/>
        </w:numPr>
        <w:shd w:val="clear" w:color="auto" w:fill="FFFFFF" w:themeFill="background1"/>
      </w:pPr>
      <w:r w:rsidRPr="009164E3">
        <w:t>Utfylt tabell i E1 punkt 3.2</w:t>
      </w:r>
      <w:r w:rsidR="00C95673" w:rsidRPr="009164E3">
        <w:t>,</w:t>
      </w:r>
      <w:r w:rsidRPr="009164E3">
        <w:t xml:space="preserve"> eventuelt utfylt punkt 3.3 og 3.4.</w:t>
      </w:r>
    </w:p>
    <w:p w14:paraId="3A9AC664" w14:textId="77777777" w:rsidR="00344ED9" w:rsidRPr="009164E3" w:rsidRDefault="00344ED9" w:rsidP="00344ED9">
      <w:pPr>
        <w:pStyle w:val="Listeavsnitt"/>
        <w:shd w:val="clear" w:color="auto" w:fill="FFFFFF" w:themeFill="background1"/>
        <w:ind w:left="360"/>
      </w:pPr>
    </w:p>
    <w:p w14:paraId="2ED3AB84" w14:textId="3429DBAD" w:rsidR="00344ED9" w:rsidRPr="009164E3" w:rsidRDefault="00344ED9" w:rsidP="00344ED9">
      <w:pPr>
        <w:numPr>
          <w:ilvl w:val="0"/>
          <w:numId w:val="15"/>
        </w:numPr>
        <w:spacing w:line="276" w:lineRule="auto"/>
        <w:contextualSpacing/>
        <w:rPr>
          <w:rFonts w:eastAsia="Calibri"/>
        </w:rPr>
      </w:pPr>
      <w:r w:rsidRPr="009164E3">
        <w:rPr>
          <w:rFonts w:eastAsia="Calibri"/>
        </w:rPr>
        <w:t>Utfylt egenerklæring om forholdet til gjeldende sanksjonslovgivning</w:t>
      </w:r>
      <w:r w:rsidR="00DC353E" w:rsidRPr="009164E3">
        <w:rPr>
          <w:rFonts w:eastAsia="Calibri"/>
        </w:rPr>
        <w:t>, jf. E1 punkt 3.6.</w:t>
      </w:r>
      <w:r w:rsidRPr="009164E3">
        <w:rPr>
          <w:rFonts w:eastAsia="Calibri"/>
        </w:rPr>
        <w:t xml:space="preserve"> </w:t>
      </w:r>
    </w:p>
    <w:p w14:paraId="620A4DAE" w14:textId="77777777" w:rsidR="00344ED9" w:rsidRPr="009164E3" w:rsidRDefault="00344ED9" w:rsidP="00344ED9">
      <w:pPr>
        <w:spacing w:line="276" w:lineRule="auto"/>
        <w:ind w:left="360"/>
        <w:contextualSpacing/>
        <w:rPr>
          <w:rFonts w:eastAsia="Calibri"/>
          <w:highlight w:val="yellow"/>
        </w:rPr>
      </w:pPr>
    </w:p>
    <w:p w14:paraId="52B5F850" w14:textId="725C5CAF" w:rsidR="00344ED9" w:rsidRPr="009164E3" w:rsidRDefault="00344ED9" w:rsidP="00344ED9">
      <w:pPr>
        <w:numPr>
          <w:ilvl w:val="0"/>
          <w:numId w:val="15"/>
        </w:numPr>
        <w:spacing w:line="276" w:lineRule="auto"/>
        <w:contextualSpacing/>
        <w:rPr>
          <w:rFonts w:eastAsia="Calibri"/>
        </w:rPr>
      </w:pPr>
      <w:r w:rsidRPr="009164E3">
        <w:rPr>
          <w:rFonts w:eastAsia="Calibri"/>
        </w:rPr>
        <w:t xml:space="preserve">Etter forespørsel fra byggherre skal </w:t>
      </w:r>
      <w:r w:rsidR="00893B95" w:rsidRPr="009164E3">
        <w:rPr>
          <w:rFonts w:eastAsia="Calibri"/>
        </w:rPr>
        <w:t>entreprenør</w:t>
      </w:r>
      <w:r w:rsidR="00DC353E" w:rsidRPr="009164E3">
        <w:rPr>
          <w:rFonts w:eastAsia="Calibri"/>
        </w:rPr>
        <w:t>en</w:t>
      </w:r>
      <w:r w:rsidRPr="009164E3">
        <w:rPr>
          <w:rFonts w:eastAsia="Calibri"/>
        </w:rPr>
        <w:t xml:space="preserve"> dokumentere </w:t>
      </w:r>
      <w:r w:rsidRPr="009164E3">
        <w:t xml:space="preserve">hvem som er reelle rettighetshavere i </w:t>
      </w:r>
      <w:r w:rsidR="00893B95" w:rsidRPr="009164E3">
        <w:t>entreprenør</w:t>
      </w:r>
      <w:r w:rsidRPr="009164E3">
        <w:t xml:space="preserve">en, selskaper i </w:t>
      </w:r>
      <w:r w:rsidR="00893B95" w:rsidRPr="009164E3">
        <w:t>entreprenør</w:t>
      </w:r>
      <w:r w:rsidRPr="009164E3">
        <w:t xml:space="preserve">ens konsern eller selskaper som </w:t>
      </w:r>
      <w:r w:rsidR="00893B95" w:rsidRPr="009164E3">
        <w:t>entreprenør</w:t>
      </w:r>
      <w:r w:rsidRPr="009164E3">
        <w:t xml:space="preserve">en har kontrollerende eierskap eller myndighet i, selskap som </w:t>
      </w:r>
      <w:r w:rsidR="00893B95" w:rsidRPr="009164E3">
        <w:t>entreprenør</w:t>
      </w:r>
      <w:r w:rsidRPr="009164E3">
        <w:t xml:space="preserve">en støtter seg på, kontraktmedhjelpere og enhver annen i leverandørkjeden, samt informasjon om hvem som er daglig leder, styreleder og andre ledende ansatte hos </w:t>
      </w:r>
      <w:r w:rsidR="00893B95" w:rsidRPr="009164E3">
        <w:t>entreprenør</w:t>
      </w:r>
      <w:r w:rsidRPr="009164E3">
        <w:t>en.</w:t>
      </w:r>
    </w:p>
    <w:p w14:paraId="7E37AD6A" w14:textId="77777777" w:rsidR="00DF032C" w:rsidRPr="009164E3" w:rsidRDefault="00DF032C" w:rsidP="00D27909">
      <w:pPr>
        <w:shd w:val="clear" w:color="auto" w:fill="FFFFFF" w:themeFill="background1"/>
      </w:pPr>
    </w:p>
    <w:p w14:paraId="3904C9CC" w14:textId="6C4263A0" w:rsidR="00DF032C" w:rsidRPr="009164E3" w:rsidRDefault="00893B95" w:rsidP="00D03F52">
      <w:pPr>
        <w:pStyle w:val="Overskrift4"/>
      </w:pPr>
      <w:bookmarkStart w:id="472" w:name="_Toc94532210"/>
      <w:bookmarkStart w:id="473" w:name="_Toc233897896"/>
      <w:r w:rsidRPr="009164E3">
        <w:t>Entreprenør</w:t>
      </w:r>
      <w:r w:rsidR="00DF032C" w:rsidRPr="009164E3">
        <w:t>ens økonomiske og finansielle kapasitet</w:t>
      </w:r>
      <w:bookmarkEnd w:id="472"/>
      <w:bookmarkEnd w:id="473"/>
    </w:p>
    <w:p w14:paraId="07BE6E8E" w14:textId="7B199045" w:rsidR="00DF032C" w:rsidRPr="009164E3" w:rsidRDefault="00DF032C" w:rsidP="00C1541F">
      <w:r w:rsidRPr="009164E3">
        <w:t>Kvalifikasjonskrav:</w:t>
      </w:r>
    </w:p>
    <w:p w14:paraId="2FA3F017" w14:textId="77777777" w:rsidR="00DF032C" w:rsidRPr="009164E3" w:rsidRDefault="00DF032C" w:rsidP="00DF032C"/>
    <w:p w14:paraId="3F3E662A" w14:textId="2E2A8B87" w:rsidR="00DF032C" w:rsidRPr="009164E3" w:rsidRDefault="00893B95" w:rsidP="00DF032C">
      <w:r w:rsidRPr="009164E3">
        <w:t>Entreprenør</w:t>
      </w:r>
      <w:r w:rsidR="00DF032C" w:rsidRPr="009164E3">
        <w:t>en skal ha tilstrekkelig økonomisk og finansiell kapasitet for å gjennomføre kontrakten, og skal i tillegg også oppfylle følgende krav:</w:t>
      </w:r>
    </w:p>
    <w:p w14:paraId="57E241DB" w14:textId="77777777" w:rsidR="00DF032C" w:rsidRPr="009164E3" w:rsidRDefault="00DF032C" w:rsidP="00DF032C"/>
    <w:p w14:paraId="1E055E47" w14:textId="37750DB2" w:rsidR="00DF032C" w:rsidRPr="009164E3" w:rsidRDefault="00893B95" w:rsidP="000B23E6">
      <w:pPr>
        <w:pStyle w:val="Listeavsnitt"/>
        <w:numPr>
          <w:ilvl w:val="0"/>
          <w:numId w:val="14"/>
        </w:numPr>
      </w:pPr>
      <w:r w:rsidRPr="009164E3">
        <w:t>Entreprenør</w:t>
      </w:r>
      <w:r w:rsidR="00DF032C" w:rsidRPr="009164E3">
        <w:t xml:space="preserve">en skal ha en egenkapital på minimum NOK </w:t>
      </w:r>
      <w:r w:rsidR="00DC353E" w:rsidRPr="009164E3">
        <w:rPr>
          <w:highlight w:val="lightGray"/>
        </w:rPr>
        <w:t>Xxxxxx</w:t>
      </w:r>
      <w:r w:rsidR="00DF032C" w:rsidRPr="009164E3">
        <w:t>.</w:t>
      </w:r>
    </w:p>
    <w:p w14:paraId="4EFE9CF6" w14:textId="2734C0D1" w:rsidR="00DF032C" w:rsidRPr="009164E3" w:rsidRDefault="00893B95" w:rsidP="000B23E6">
      <w:pPr>
        <w:pStyle w:val="Listeavsnitt"/>
        <w:numPr>
          <w:ilvl w:val="0"/>
          <w:numId w:val="14"/>
        </w:numPr>
      </w:pPr>
      <w:r w:rsidRPr="009164E3">
        <w:t>Entreprenør</w:t>
      </w:r>
      <w:r w:rsidR="00DF032C" w:rsidRPr="009164E3">
        <w:t>en skal ha en egenkapitalandel i prosent på minst 10 %.</w:t>
      </w:r>
    </w:p>
    <w:p w14:paraId="18D87B09" w14:textId="6FBB6FF9" w:rsidR="00DF032C" w:rsidRPr="009164E3" w:rsidRDefault="00893B95" w:rsidP="000B23E6">
      <w:pPr>
        <w:pStyle w:val="Listeavsnitt"/>
        <w:numPr>
          <w:ilvl w:val="0"/>
          <w:numId w:val="14"/>
        </w:numPr>
      </w:pPr>
      <w:r w:rsidRPr="009164E3">
        <w:t>Entreprenør</w:t>
      </w:r>
      <w:r w:rsidR="00DF032C" w:rsidRPr="009164E3">
        <w:t xml:space="preserve">en skal ha en gjennomsnittlig årlig omsetning på minimum NOK </w:t>
      </w:r>
      <w:r w:rsidR="00DC353E" w:rsidRPr="009164E3">
        <w:rPr>
          <w:highlight w:val="lightGray"/>
        </w:rPr>
        <w:t>Xxxxx</w:t>
      </w:r>
      <w:r w:rsidR="00DC353E" w:rsidRPr="009164E3">
        <w:t xml:space="preserve"> </w:t>
      </w:r>
      <w:r w:rsidR="00DF032C" w:rsidRPr="009164E3">
        <w:t>de tre siste regnskapsår.</w:t>
      </w:r>
    </w:p>
    <w:p w14:paraId="43F4D0CD" w14:textId="77777777" w:rsidR="00DF032C" w:rsidRPr="009164E3" w:rsidRDefault="00DF032C" w:rsidP="00DF032C"/>
    <w:p w14:paraId="21FB1BB8" w14:textId="4162A60C" w:rsidR="00DF032C" w:rsidRPr="009164E3" w:rsidRDefault="00DF032C" w:rsidP="00C1541F">
      <w:pPr>
        <w:rPr>
          <w:b/>
          <w:bCs/>
        </w:rPr>
      </w:pPr>
      <w:r w:rsidRPr="009164E3">
        <w:rPr>
          <w:b/>
          <w:bCs/>
        </w:rPr>
        <w:t>Dokumentasjonskrav:</w:t>
      </w:r>
    </w:p>
    <w:p w14:paraId="0088EFA2" w14:textId="77777777" w:rsidR="00DF032C" w:rsidRPr="009164E3" w:rsidRDefault="00DF032C" w:rsidP="00DF032C"/>
    <w:p w14:paraId="3963341E" w14:textId="449BA8B5" w:rsidR="00DF032C" w:rsidRPr="009164E3" w:rsidRDefault="00893B95" w:rsidP="000B23E6">
      <w:pPr>
        <w:pStyle w:val="Listeavsnitt"/>
        <w:numPr>
          <w:ilvl w:val="0"/>
          <w:numId w:val="17"/>
        </w:numPr>
        <w:shd w:val="clear" w:color="auto" w:fill="FFFFFF" w:themeFill="background1"/>
      </w:pPr>
      <w:r w:rsidRPr="009164E3">
        <w:t>Entreprenør</w:t>
      </w:r>
      <w:r w:rsidR="00DF032C" w:rsidRPr="009164E3">
        <w:t xml:space="preserve">ens årsregnskap, årsberetning og revisjonsberetning for de siste tre år og nyere opplysninger (kvartalsregnskaper) som har betydning for </w:t>
      </w:r>
      <w:r w:rsidRPr="009164E3">
        <w:t>entreprenør</w:t>
      </w:r>
      <w:r w:rsidR="00DF032C" w:rsidRPr="009164E3">
        <w:t xml:space="preserve">ens regnskapstall. </w:t>
      </w:r>
    </w:p>
    <w:p w14:paraId="2DD3274F" w14:textId="77777777" w:rsidR="00DF032C" w:rsidRPr="009164E3" w:rsidRDefault="00DF032C" w:rsidP="00792783">
      <w:pPr>
        <w:shd w:val="clear" w:color="auto" w:fill="FFFFFF" w:themeFill="background1"/>
      </w:pPr>
    </w:p>
    <w:p w14:paraId="1897D552" w14:textId="789FB92C" w:rsidR="00DF032C" w:rsidRPr="009164E3" w:rsidRDefault="00DF032C" w:rsidP="000B23E6">
      <w:pPr>
        <w:pStyle w:val="Listeavsnitt"/>
        <w:numPr>
          <w:ilvl w:val="0"/>
          <w:numId w:val="17"/>
        </w:numPr>
        <w:shd w:val="clear" w:color="auto" w:fill="FFFFFF" w:themeFill="background1"/>
      </w:pPr>
      <w:r w:rsidRPr="009164E3">
        <w:t xml:space="preserve">En kortfattet redegjørelse vedrørende informasjon om økonomiske forhold eller tap som ikke er dokumentert andre steder, og som kreves dokumentert i henhold til norske og/eller </w:t>
      </w:r>
      <w:r w:rsidRPr="009164E3">
        <w:lastRenderedPageBreak/>
        <w:t>internasjonale regnskapsstandarder.</w:t>
      </w:r>
      <w:r w:rsidR="00DC353E" w:rsidRPr="009164E3">
        <w:t xml:space="preserve"> Redegjørelsen skal også omfatte eventuelle hendelser av betydning som har inntruffet etter siste reviderte årsregnskap.</w:t>
      </w:r>
    </w:p>
    <w:p w14:paraId="13DF798B" w14:textId="77777777" w:rsidR="00DF032C" w:rsidRPr="009164E3" w:rsidRDefault="00DF032C" w:rsidP="00792783">
      <w:pPr>
        <w:shd w:val="clear" w:color="auto" w:fill="FFFFFF" w:themeFill="background1"/>
      </w:pPr>
    </w:p>
    <w:p w14:paraId="7F46794C" w14:textId="071F9139" w:rsidR="00DF032C" w:rsidRPr="009164E3" w:rsidRDefault="00DF032C" w:rsidP="000B23E6">
      <w:pPr>
        <w:pStyle w:val="Listeavsnitt"/>
        <w:numPr>
          <w:ilvl w:val="0"/>
          <w:numId w:val="17"/>
        </w:numPr>
        <w:shd w:val="clear" w:color="auto" w:fill="FFFFFF" w:themeFill="background1"/>
      </w:pPr>
      <w:r w:rsidRPr="009164E3">
        <w:t xml:space="preserve">En oversikt over eventuelle nylig gjennomførte, pågående eller forestående skattemessige eller offentlige gjennomganger av </w:t>
      </w:r>
      <w:r w:rsidR="00893B95" w:rsidRPr="009164E3">
        <w:t>entreprenør</w:t>
      </w:r>
      <w:r w:rsidRPr="009164E3">
        <w:t xml:space="preserve">ens virksomhet. </w:t>
      </w:r>
    </w:p>
    <w:p w14:paraId="4DA85477" w14:textId="77777777" w:rsidR="00DF032C" w:rsidRPr="009164E3" w:rsidRDefault="00DF032C" w:rsidP="00792783">
      <w:pPr>
        <w:shd w:val="clear" w:color="auto" w:fill="FFFFFF" w:themeFill="background1"/>
      </w:pPr>
    </w:p>
    <w:p w14:paraId="6FD2BA65" w14:textId="77777777" w:rsidR="00DF032C" w:rsidRPr="009164E3" w:rsidRDefault="00DF032C" w:rsidP="00792783">
      <w:pPr>
        <w:shd w:val="clear" w:color="auto" w:fill="FFFFFF" w:themeFill="background1"/>
      </w:pPr>
    </w:p>
    <w:p w14:paraId="0245B5CC" w14:textId="0DBE1101" w:rsidR="00DF032C" w:rsidRPr="009164E3" w:rsidRDefault="00DF032C" w:rsidP="000B23E6">
      <w:pPr>
        <w:pStyle w:val="Listeavsnitt"/>
        <w:numPr>
          <w:ilvl w:val="0"/>
          <w:numId w:val="17"/>
        </w:numPr>
        <w:shd w:val="clear" w:color="auto" w:fill="FFFFFF" w:themeFill="background1"/>
      </w:pPr>
      <w:r w:rsidRPr="009164E3">
        <w:t>Utfylt tabell i E1 punkt 4.</w:t>
      </w:r>
    </w:p>
    <w:p w14:paraId="475C0563" w14:textId="77777777" w:rsidR="00DF032C" w:rsidRPr="009164E3" w:rsidRDefault="00DF032C" w:rsidP="00DF032C"/>
    <w:p w14:paraId="4175EF66" w14:textId="3106889D" w:rsidR="00DF032C" w:rsidRPr="009164E3" w:rsidRDefault="00DF032C" w:rsidP="00C1541F">
      <w:r w:rsidRPr="009164E3">
        <w:t xml:space="preserve">Dersom </w:t>
      </w:r>
      <w:r w:rsidR="00893B95" w:rsidRPr="009164E3">
        <w:t>entreprenør</w:t>
      </w:r>
      <w:r w:rsidRPr="009164E3">
        <w:t xml:space="preserve">en har saklig grunn til ikke å fremlegge den dokumentasjonen </w:t>
      </w:r>
      <w:r w:rsidR="00893B95" w:rsidRPr="009164E3">
        <w:t>byggherr</w:t>
      </w:r>
      <w:r w:rsidRPr="009164E3">
        <w:t xml:space="preserve">en har krevd, kan han dokumentere sin økonomiske og finansielle kapasitet ved å fremlegge ethvert annet dokument som har relevans til foretakets regnskapstall/økonomi og som </w:t>
      </w:r>
      <w:r w:rsidR="00893B95" w:rsidRPr="009164E3">
        <w:t>byggherre</w:t>
      </w:r>
      <w:r w:rsidRPr="009164E3">
        <w:t xml:space="preserve"> anser egnet. </w:t>
      </w:r>
      <w:r w:rsidR="00893B95" w:rsidRPr="009164E3">
        <w:t>Entreprenør</w:t>
      </w:r>
      <w:r w:rsidRPr="009164E3">
        <w:t xml:space="preserve">en skal begrunne hvorfor han ikke kan fremlegge den dokumentasjonen </w:t>
      </w:r>
      <w:r w:rsidR="00893B95" w:rsidRPr="009164E3">
        <w:t>byggherre</w:t>
      </w:r>
      <w:r w:rsidRPr="009164E3">
        <w:t xml:space="preserve"> har krevd.</w:t>
      </w:r>
    </w:p>
    <w:p w14:paraId="1D32080D" w14:textId="77777777" w:rsidR="00C1541F" w:rsidRPr="009164E3" w:rsidRDefault="00C1541F" w:rsidP="00C1541F"/>
    <w:p w14:paraId="1D036A8B" w14:textId="3C2EFFAB" w:rsidR="00E71037" w:rsidRPr="009164E3" w:rsidRDefault="00893B95" w:rsidP="001F64C7">
      <w:pPr>
        <w:pStyle w:val="Overskrift4"/>
      </w:pPr>
      <w:bookmarkStart w:id="474" w:name="_Toc94532211"/>
      <w:bookmarkStart w:id="475" w:name="_Toc233897897"/>
      <w:r w:rsidRPr="009164E3">
        <w:t>Entreprenør</w:t>
      </w:r>
      <w:r w:rsidR="00DF032C" w:rsidRPr="009164E3">
        <w:t>ens tekniske og faglige kvalifikasjoner</w:t>
      </w:r>
      <w:bookmarkEnd w:id="474"/>
      <w:bookmarkEnd w:id="475"/>
      <w:r w:rsidR="00DF032C" w:rsidRPr="009164E3">
        <w:t xml:space="preserve"> </w:t>
      </w:r>
    </w:p>
    <w:p w14:paraId="0078359F" w14:textId="13D63D89" w:rsidR="00DF032C" w:rsidRPr="009164E3" w:rsidRDefault="00DF032C" w:rsidP="001F64C7">
      <w:r w:rsidRPr="009164E3">
        <w:rPr>
          <w:b/>
          <w:bCs/>
        </w:rPr>
        <w:t>Kvalifikasjonskrav</w:t>
      </w:r>
      <w:r w:rsidRPr="009164E3">
        <w:t xml:space="preserve">: </w:t>
      </w:r>
    </w:p>
    <w:p w14:paraId="1EADD0C8" w14:textId="1B91B079" w:rsidR="00DF032C" w:rsidRPr="009164E3" w:rsidRDefault="00893B95" w:rsidP="00DF032C">
      <w:r w:rsidRPr="009164E3">
        <w:t>Entreprenør</w:t>
      </w:r>
      <w:r w:rsidR="00DF032C" w:rsidRPr="009164E3">
        <w:t>en skal ha tilstrekkelig erfaring</w:t>
      </w:r>
      <w:r w:rsidR="00C87B7B" w:rsidRPr="009164E3">
        <w:t xml:space="preserve"> med </w:t>
      </w:r>
      <w:r w:rsidR="00603636" w:rsidRPr="009164E3">
        <w:t xml:space="preserve">styring og </w:t>
      </w:r>
      <w:r w:rsidR="00C87B7B" w:rsidRPr="009164E3">
        <w:t>gjennomføring av vegprosjekter av relevant art og vanskelighetsgrad.</w:t>
      </w:r>
      <w:r w:rsidR="00DF032C" w:rsidRPr="009164E3">
        <w:t xml:space="preserve"> </w:t>
      </w:r>
    </w:p>
    <w:p w14:paraId="2749BE41" w14:textId="77777777" w:rsidR="00C87B7B" w:rsidRPr="009164E3" w:rsidRDefault="00C87B7B" w:rsidP="00DF032C"/>
    <w:p w14:paraId="62ED6D26" w14:textId="75B43EE6" w:rsidR="00C87B7B" w:rsidRPr="009164E3" w:rsidRDefault="00C87B7B" w:rsidP="00DF032C">
      <w:r w:rsidRPr="009164E3">
        <w:t>Entreprenøren skal i tillegg ha tilstrekkelig erfaring av relevant art og vanskelighetsgrad fra følgende sentrale arbeider:</w:t>
      </w:r>
    </w:p>
    <w:p w14:paraId="1275732F" w14:textId="77777777" w:rsidR="00DF032C" w:rsidRPr="009164E3" w:rsidRDefault="00DF032C" w:rsidP="00DF032C"/>
    <w:p w14:paraId="6AFA00CE" w14:textId="520689B9" w:rsidR="00DF032C" w:rsidRPr="009164E3" w:rsidRDefault="00DF032C" w:rsidP="000B23E6">
      <w:pPr>
        <w:pStyle w:val="Listeavsnitt"/>
        <w:numPr>
          <w:ilvl w:val="0"/>
          <w:numId w:val="18"/>
        </w:numPr>
        <w:rPr>
          <w:highlight w:val="lightGray"/>
        </w:rPr>
      </w:pPr>
      <w:r w:rsidRPr="009164E3">
        <w:rPr>
          <w:highlight w:val="lightGray"/>
        </w:rPr>
        <w:t>Xxxxxx</w:t>
      </w:r>
    </w:p>
    <w:p w14:paraId="13FDC00F" w14:textId="081B95F4" w:rsidR="00DF032C" w:rsidRPr="009164E3" w:rsidRDefault="00DF032C" w:rsidP="000B23E6">
      <w:pPr>
        <w:pStyle w:val="Listeavsnitt"/>
        <w:numPr>
          <w:ilvl w:val="0"/>
          <w:numId w:val="18"/>
        </w:numPr>
        <w:rPr>
          <w:highlight w:val="lightGray"/>
        </w:rPr>
      </w:pPr>
      <w:r w:rsidRPr="009164E3">
        <w:rPr>
          <w:highlight w:val="lightGray"/>
        </w:rPr>
        <w:t>Xxxxxx</w:t>
      </w:r>
    </w:p>
    <w:p w14:paraId="08BDB9D2" w14:textId="6D54668D" w:rsidR="00DF032C" w:rsidRPr="009164E3" w:rsidRDefault="00DF032C" w:rsidP="000B23E6">
      <w:pPr>
        <w:pStyle w:val="Listeavsnitt"/>
        <w:numPr>
          <w:ilvl w:val="0"/>
          <w:numId w:val="18"/>
        </w:numPr>
        <w:rPr>
          <w:highlight w:val="lightGray"/>
        </w:rPr>
      </w:pPr>
      <w:r w:rsidRPr="009164E3">
        <w:rPr>
          <w:highlight w:val="lightGray"/>
        </w:rPr>
        <w:t>Xxxxxx</w:t>
      </w:r>
    </w:p>
    <w:p w14:paraId="718E73DE" w14:textId="77777777" w:rsidR="00DF032C" w:rsidRPr="009164E3" w:rsidRDefault="00DF032C" w:rsidP="00DF032C"/>
    <w:p w14:paraId="7A6EB4F5" w14:textId="535D98B2" w:rsidR="00DF032C" w:rsidRPr="009164E3" w:rsidRDefault="00893B95" w:rsidP="00DF032C">
      <w:r w:rsidRPr="009164E3">
        <w:t>Entreprenør</w:t>
      </w:r>
      <w:r w:rsidR="00DF032C" w:rsidRPr="009164E3">
        <w:t>en skal selv ha erfaring fra utførelsen av de sentrale arbeidene som nevnt ovenfor.</w:t>
      </w:r>
      <w:r w:rsidR="00C87B7B" w:rsidRPr="009164E3">
        <w:t xml:space="preserve"> Hvis entreprenøren kun har erfaring fra, for eksempel å styre kontrakt</w:t>
      </w:r>
      <w:r w:rsidR="0091261E" w:rsidRPr="009164E3">
        <w:t>med</w:t>
      </w:r>
      <w:r w:rsidR="00C87B7B" w:rsidRPr="009164E3">
        <w:t xml:space="preserve">hjelpere, </w:t>
      </w:r>
      <w:r w:rsidR="00DF032C" w:rsidRPr="009164E3">
        <w:t xml:space="preserve">må </w:t>
      </w:r>
      <w:r w:rsidRPr="009164E3">
        <w:t>entreprenør</w:t>
      </w:r>
      <w:r w:rsidR="00DF032C" w:rsidRPr="009164E3">
        <w:t>en støtte seg på andre virksomheter som har den nødvendige erfaringen fra utførelse av de aktuelle sentrale arbeidene, se p</w:t>
      </w:r>
      <w:r w:rsidR="0091261E" w:rsidRPr="009164E3">
        <w:t>unkt</w:t>
      </w:r>
      <w:r w:rsidR="00DF032C" w:rsidRPr="009164E3">
        <w:t xml:space="preserve"> 4.1.</w:t>
      </w:r>
    </w:p>
    <w:p w14:paraId="12CE38E4" w14:textId="77777777" w:rsidR="00DA447E" w:rsidRPr="009164E3" w:rsidRDefault="00DA447E" w:rsidP="00DF032C"/>
    <w:p w14:paraId="04210302" w14:textId="77777777" w:rsidR="00DF032C" w:rsidRPr="009164E3" w:rsidRDefault="00DF032C" w:rsidP="00AA4FCD">
      <w:pPr>
        <w:rPr>
          <w:b/>
          <w:bCs/>
        </w:rPr>
      </w:pPr>
      <w:r w:rsidRPr="009164E3">
        <w:rPr>
          <w:b/>
          <w:bCs/>
        </w:rPr>
        <w:t>Dokumentasjonskrav:</w:t>
      </w:r>
    </w:p>
    <w:p w14:paraId="017D273E" w14:textId="5BE27DFF" w:rsidR="00DF032C" w:rsidRPr="009164E3" w:rsidRDefault="00DF032C" w:rsidP="0086299B">
      <w:pPr>
        <w:pStyle w:val="Listeavsnitt"/>
        <w:numPr>
          <w:ilvl w:val="0"/>
          <w:numId w:val="65"/>
        </w:numPr>
      </w:pPr>
      <w:r w:rsidRPr="009164E3">
        <w:t xml:space="preserve">En liste over inntil </w:t>
      </w:r>
      <w:r w:rsidR="00C87B7B" w:rsidRPr="009164E3">
        <w:rPr>
          <w:highlight w:val="lightGray"/>
        </w:rPr>
        <w:t>8</w:t>
      </w:r>
      <w:r w:rsidRPr="009164E3">
        <w:t xml:space="preserve"> og ikke mindre enn </w:t>
      </w:r>
      <w:r w:rsidRPr="009164E3">
        <w:rPr>
          <w:highlight w:val="lightGray"/>
        </w:rPr>
        <w:t>3</w:t>
      </w:r>
      <w:r w:rsidRPr="009164E3">
        <w:t xml:space="preserve"> kontrakter som </w:t>
      </w:r>
      <w:r w:rsidR="00893B95" w:rsidRPr="009164E3">
        <w:t>entreprenør</w:t>
      </w:r>
      <w:r w:rsidRPr="009164E3">
        <w:t xml:space="preserve">en har gjennomført eller gjennomfører i løpet av de siste fem årene regnet fra </w:t>
      </w:r>
      <w:r w:rsidR="00C87B7B" w:rsidRPr="009164E3">
        <w:t>frist for innlevering av forespørsel om deltakelse i konkurransen.  Minimums- og maksimumsbegrensningen gjelder totalt antall referanseprosjekter, og er lik uavhengig av om entreprenøren selv oppfyller kvalifikasjonskravet alene eller støtter seg på andre for å oppfylle kvalifikasjonskravet.</w:t>
      </w:r>
      <w:r w:rsidR="00AB5700" w:rsidRPr="009164E3">
        <w:t xml:space="preserve"> De opplistede referanseprosjektene skal samlet dokumentere oppfyllelse av kvalifikasjonskravet. </w:t>
      </w:r>
      <w:r w:rsidRPr="009164E3">
        <w:t>Listen skal, jf. skjema inntatt i E1 punkt 5</w:t>
      </w:r>
      <w:r w:rsidR="00C87B7B" w:rsidRPr="009164E3">
        <w:t>.1</w:t>
      </w:r>
      <w:r w:rsidRPr="009164E3">
        <w:t xml:space="preserve">, inneholde følgende for hver av kontraktene: </w:t>
      </w:r>
    </w:p>
    <w:p w14:paraId="39571BE3" w14:textId="77777777" w:rsidR="00DF032C" w:rsidRPr="009164E3" w:rsidRDefault="00DF032C" w:rsidP="00DF032C"/>
    <w:p w14:paraId="5DD5AD4E" w14:textId="308DCDE5" w:rsidR="00DF032C" w:rsidRPr="009164E3" w:rsidRDefault="00DF032C" w:rsidP="0086299B">
      <w:pPr>
        <w:pStyle w:val="Listeavsnitt"/>
        <w:numPr>
          <w:ilvl w:val="0"/>
          <w:numId w:val="46"/>
        </w:numPr>
        <w:ind w:left="426"/>
      </w:pPr>
      <w:r w:rsidRPr="009164E3">
        <w:t>Navn på mottaker (oppdragsgiver)</w:t>
      </w:r>
    </w:p>
    <w:p w14:paraId="69666678" w14:textId="33EC9961" w:rsidR="00DF032C" w:rsidRPr="009164E3" w:rsidRDefault="00DF032C" w:rsidP="0086299B">
      <w:pPr>
        <w:pStyle w:val="Listeavsnitt"/>
        <w:numPr>
          <w:ilvl w:val="0"/>
          <w:numId w:val="46"/>
        </w:numPr>
        <w:ind w:left="426"/>
      </w:pPr>
      <w:r w:rsidRPr="009164E3">
        <w:t>Beskrivelse av hva kontraktarbeidene gikk ut på, herunder relevansen i forhold til kvalifikasjonskravet.</w:t>
      </w:r>
    </w:p>
    <w:p w14:paraId="18760155" w14:textId="2A9F7F13" w:rsidR="00DF032C" w:rsidRPr="009164E3" w:rsidRDefault="00DF032C" w:rsidP="0086299B">
      <w:pPr>
        <w:pStyle w:val="Listeavsnitt"/>
        <w:numPr>
          <w:ilvl w:val="0"/>
          <w:numId w:val="46"/>
        </w:numPr>
        <w:ind w:left="426"/>
      </w:pPr>
      <w:r w:rsidRPr="009164E3">
        <w:t xml:space="preserve">Hvilke arbeider som ble utført av </w:t>
      </w:r>
      <w:r w:rsidR="00893B95" w:rsidRPr="009164E3">
        <w:t>entreprenør</w:t>
      </w:r>
      <w:r w:rsidRPr="009164E3">
        <w:t>en selv, og hvilke arbeider som ble utført av kontraktsmedhjelpere.</w:t>
      </w:r>
    </w:p>
    <w:p w14:paraId="021DD766" w14:textId="1E651DD1" w:rsidR="00DF032C" w:rsidRPr="009164E3" w:rsidRDefault="00DF032C" w:rsidP="0086299B">
      <w:pPr>
        <w:pStyle w:val="Listeavsnitt"/>
        <w:numPr>
          <w:ilvl w:val="0"/>
          <w:numId w:val="46"/>
        </w:numPr>
        <w:ind w:left="426"/>
      </w:pPr>
      <w:r w:rsidRPr="009164E3">
        <w:t>Tidspunkt for leveransen.</w:t>
      </w:r>
    </w:p>
    <w:p w14:paraId="4DDD1C66" w14:textId="2835AB2D" w:rsidR="00DF032C" w:rsidRPr="009164E3" w:rsidRDefault="00DF032C" w:rsidP="0086299B">
      <w:pPr>
        <w:pStyle w:val="Listeavsnitt"/>
        <w:numPr>
          <w:ilvl w:val="0"/>
          <w:numId w:val="46"/>
        </w:numPr>
        <w:ind w:left="426"/>
      </w:pPr>
      <w:r w:rsidRPr="009164E3">
        <w:t>Kontraktens verdi.</w:t>
      </w:r>
    </w:p>
    <w:p w14:paraId="369765AD" w14:textId="78C8F399" w:rsidR="00DF032C" w:rsidRPr="009164E3" w:rsidRDefault="00DF032C" w:rsidP="0086299B">
      <w:pPr>
        <w:pStyle w:val="Listeavsnitt"/>
        <w:numPr>
          <w:ilvl w:val="0"/>
          <w:numId w:val="46"/>
        </w:numPr>
        <w:ind w:left="426"/>
      </w:pPr>
      <w:r w:rsidRPr="009164E3">
        <w:t xml:space="preserve">Referanseperson/kontaktperson hos oppdragsgiver med kontaktdata (telefonnummer og e-postadresse), og angivelse av vedkommende sin rolle hos </w:t>
      </w:r>
      <w:r w:rsidR="00893B95" w:rsidRPr="009164E3">
        <w:t>byggherre</w:t>
      </w:r>
      <w:r w:rsidRPr="009164E3">
        <w:t xml:space="preserve"> under kontrakten.</w:t>
      </w:r>
      <w:r w:rsidR="00C87B7B" w:rsidRPr="009164E3">
        <w:t xml:space="preserve"> Kontaktpersonen vil kunne bli kontaktet for å verifisere at opplysningene i skjemaet er korrekte.</w:t>
      </w:r>
      <w:r w:rsidRPr="009164E3">
        <w:t xml:space="preserve"> </w:t>
      </w:r>
      <w:r w:rsidR="00893B95" w:rsidRPr="009164E3">
        <w:t>Entreprenør</w:t>
      </w:r>
      <w:r w:rsidRPr="009164E3">
        <w:t>en er ansvarlig for at referansepersonen er tilgjengelig.</w:t>
      </w:r>
    </w:p>
    <w:p w14:paraId="1C211E4B" w14:textId="77777777" w:rsidR="00C87B7B" w:rsidRPr="009164E3" w:rsidRDefault="00C87B7B" w:rsidP="00C87B7B"/>
    <w:p w14:paraId="29C3CCC3" w14:textId="7BE37B89" w:rsidR="00C87B7B" w:rsidRPr="009164E3" w:rsidRDefault="00C87B7B" w:rsidP="0086299B">
      <w:pPr>
        <w:pStyle w:val="Listeavsnitt"/>
        <w:numPr>
          <w:ilvl w:val="0"/>
          <w:numId w:val="65"/>
        </w:numPr>
      </w:pPr>
      <w:r w:rsidRPr="009164E3">
        <w:t>Utfylt skjema i E1 punkt 5.1</w:t>
      </w:r>
      <w:r w:rsidR="002D29BD" w:rsidRPr="009164E3">
        <w:t>.</w:t>
      </w:r>
      <w:r w:rsidRPr="009164E3">
        <w:t xml:space="preserve"> </w:t>
      </w:r>
    </w:p>
    <w:p w14:paraId="6924688D" w14:textId="77777777" w:rsidR="00DF032C" w:rsidRPr="009164E3" w:rsidRDefault="00DF032C" w:rsidP="00DF032C"/>
    <w:p w14:paraId="452E6EFC" w14:textId="77777777" w:rsidR="00DF032C" w:rsidRPr="009164E3" w:rsidRDefault="00DF032C" w:rsidP="00DF032C">
      <w:pPr>
        <w:rPr>
          <w:color w:val="000000" w:themeColor="text1"/>
        </w:rPr>
      </w:pPr>
    </w:p>
    <w:p w14:paraId="5D5DCCA7" w14:textId="1A202BFE" w:rsidR="00DF032C" w:rsidRPr="009164E3" w:rsidRDefault="00E71037" w:rsidP="00DF032C">
      <w:pPr>
        <w:pStyle w:val="Overskrift4"/>
      </w:pPr>
      <w:bookmarkStart w:id="476" w:name="_Toc94532214"/>
      <w:bookmarkStart w:id="477" w:name="_Toc233897898"/>
      <w:r w:rsidRPr="009164E3">
        <w:t>Miljø</w:t>
      </w:r>
      <w:r w:rsidR="00DF032C" w:rsidRPr="009164E3">
        <w:t xml:space="preserve"> og kvalitet</w:t>
      </w:r>
      <w:bookmarkEnd w:id="476"/>
      <w:bookmarkEnd w:id="477"/>
    </w:p>
    <w:p w14:paraId="7281129C" w14:textId="5EE14616" w:rsidR="00DF032C" w:rsidRPr="009164E3" w:rsidRDefault="002F033E" w:rsidP="00304601">
      <w:pPr>
        <w:pStyle w:val="Overskrift5"/>
      </w:pPr>
      <w:bookmarkStart w:id="478" w:name="_Toc94532217"/>
      <w:bookmarkStart w:id="479" w:name="_Toc233897899"/>
      <w:r w:rsidRPr="009164E3">
        <w:t>Ledelsessystem for m</w:t>
      </w:r>
      <w:r w:rsidR="00DF032C" w:rsidRPr="009164E3">
        <w:t>iljø</w:t>
      </w:r>
      <w:bookmarkEnd w:id="478"/>
      <w:bookmarkEnd w:id="479"/>
    </w:p>
    <w:p w14:paraId="5CB3D2BF" w14:textId="77777777" w:rsidR="00DF032C" w:rsidRPr="009164E3" w:rsidRDefault="00DF032C" w:rsidP="00DF032C">
      <w:pPr>
        <w:rPr>
          <w:b/>
          <w:bCs/>
        </w:rPr>
      </w:pPr>
      <w:r w:rsidRPr="009164E3">
        <w:rPr>
          <w:b/>
          <w:bCs/>
        </w:rPr>
        <w:t>Kvalifikasjonskrav:</w:t>
      </w:r>
    </w:p>
    <w:p w14:paraId="79A8CEC3" w14:textId="28F26198" w:rsidR="00DF032C" w:rsidRPr="009164E3" w:rsidRDefault="00893B95" w:rsidP="00DF032C">
      <w:r w:rsidRPr="009164E3">
        <w:lastRenderedPageBreak/>
        <w:t>Entreprenør</w:t>
      </w:r>
      <w:r w:rsidR="00DF032C" w:rsidRPr="009164E3">
        <w:t xml:space="preserve">en skal være sertifisert etter ISO 14001 (2015), EMAS (EU Eco-Management and Audit Scheme for environmental management), eller Miljøfyrtårn, med relevans for tilsvarende samferdselsprosjekter.  </w:t>
      </w:r>
    </w:p>
    <w:p w14:paraId="5C1105D3" w14:textId="77777777" w:rsidR="00DF032C" w:rsidRPr="009164E3" w:rsidRDefault="00DF032C" w:rsidP="00DF032C">
      <w:pPr>
        <w:rPr>
          <w:color w:val="000000" w:themeColor="text1"/>
        </w:rPr>
      </w:pPr>
    </w:p>
    <w:p w14:paraId="14195A94" w14:textId="77777777" w:rsidR="00DF032C" w:rsidRPr="009164E3" w:rsidRDefault="00DF032C" w:rsidP="00DF032C">
      <w:pPr>
        <w:rPr>
          <w:b/>
          <w:bCs/>
          <w:color w:val="000000" w:themeColor="text1"/>
        </w:rPr>
      </w:pPr>
      <w:r w:rsidRPr="009164E3">
        <w:rPr>
          <w:b/>
          <w:bCs/>
          <w:color w:val="000000" w:themeColor="text1"/>
        </w:rPr>
        <w:t>Dokumentasjonskrav:</w:t>
      </w:r>
    </w:p>
    <w:p w14:paraId="2BB49AF6" w14:textId="4B23E176" w:rsidR="00DF032C" w:rsidRPr="009164E3" w:rsidRDefault="00DF032C" w:rsidP="0086299B">
      <w:pPr>
        <w:pStyle w:val="Listeavsnitt"/>
        <w:numPr>
          <w:ilvl w:val="0"/>
          <w:numId w:val="19"/>
        </w:numPr>
      </w:pPr>
      <w:r w:rsidRPr="009164E3">
        <w:t xml:space="preserve">Attest utstedt av uavhengig organ som dokumenterer at </w:t>
      </w:r>
      <w:r w:rsidR="00893B95" w:rsidRPr="009164E3">
        <w:t>entreprenør</w:t>
      </w:r>
      <w:r w:rsidRPr="009164E3">
        <w:t>en er sertifisert i henhold til ISO 14001 (2015), EMAS (EU Eco-Management and Audit Scheme for environmental managment) eller Miljøfyrtårn. Det uavhengige organet må være akkreditert av Norsk akkreditering eller tilsvarende organer i andre EØS-stater.</w:t>
      </w:r>
    </w:p>
    <w:p w14:paraId="4AA995E0" w14:textId="77777777" w:rsidR="00DF032C" w:rsidRPr="009164E3" w:rsidRDefault="00DF032C" w:rsidP="00DD009C"/>
    <w:p w14:paraId="66E7894A" w14:textId="188721CF" w:rsidR="00DF032C" w:rsidRPr="009164E3" w:rsidRDefault="00E6446C" w:rsidP="0086299B">
      <w:pPr>
        <w:pStyle w:val="Listeavsnitt"/>
        <w:numPr>
          <w:ilvl w:val="0"/>
          <w:numId w:val="19"/>
        </w:numPr>
      </w:pPr>
      <w:bookmarkStart w:id="480" w:name="_Hlk112309438"/>
      <w:r w:rsidRPr="009164E3">
        <w:t xml:space="preserve">Annen dokumentasjon for tilsvarende miljøledelsestiltak aksepteres dersom </w:t>
      </w:r>
      <w:r w:rsidR="00893B95" w:rsidRPr="009164E3">
        <w:t>entreprenør</w:t>
      </w:r>
      <w:r w:rsidRPr="009164E3">
        <w:t xml:space="preserve">en ikke har mulighet til å få slike attester innen fristen, og dette ikke skyldes </w:t>
      </w:r>
      <w:r w:rsidR="00893B95" w:rsidRPr="009164E3">
        <w:t>entreprenør</w:t>
      </w:r>
      <w:r w:rsidRPr="009164E3">
        <w:t xml:space="preserve">en selv. Dette forutsetter at </w:t>
      </w:r>
      <w:r w:rsidR="00893B95" w:rsidRPr="009164E3">
        <w:t>entreprenør</w:t>
      </w:r>
      <w:r w:rsidRPr="009164E3">
        <w:t xml:space="preserve">en dokumenterer at disse tiltakene tilsvarer de etterspurte miljøsystemene eller – standardene. </w:t>
      </w:r>
      <w:r w:rsidR="00893B95" w:rsidRPr="009164E3">
        <w:t>Entreprenør</w:t>
      </w:r>
      <w:r w:rsidRPr="009164E3">
        <w:t>en skal begrunne hvorfor han ikke hadde mulighet til å få slike attester innen fristen, og hva dette skyldes.</w:t>
      </w:r>
    </w:p>
    <w:bookmarkEnd w:id="480"/>
    <w:p w14:paraId="5B8AD0B2" w14:textId="77777777" w:rsidR="00DF032C" w:rsidRPr="009164E3" w:rsidRDefault="00DF032C" w:rsidP="00DF032C"/>
    <w:p w14:paraId="77751D52" w14:textId="638926B0" w:rsidR="00DF032C" w:rsidRPr="009164E3" w:rsidRDefault="002F033E" w:rsidP="00304601">
      <w:pPr>
        <w:pStyle w:val="Overskrift5"/>
      </w:pPr>
      <w:bookmarkStart w:id="481" w:name="_Toc94532218"/>
      <w:bookmarkStart w:id="482" w:name="_Toc233897900"/>
      <w:r w:rsidRPr="009164E3">
        <w:t>Ledelsessystem for k</w:t>
      </w:r>
      <w:r w:rsidR="00DF032C" w:rsidRPr="009164E3">
        <w:t>valitet</w:t>
      </w:r>
      <w:bookmarkEnd w:id="481"/>
      <w:bookmarkEnd w:id="482"/>
    </w:p>
    <w:p w14:paraId="62F2B8C4" w14:textId="77777777" w:rsidR="00DF032C" w:rsidRPr="009164E3" w:rsidRDefault="00DF032C" w:rsidP="00DF032C">
      <w:pPr>
        <w:rPr>
          <w:b/>
          <w:bCs/>
        </w:rPr>
      </w:pPr>
      <w:r w:rsidRPr="009164E3">
        <w:rPr>
          <w:b/>
          <w:bCs/>
        </w:rPr>
        <w:t>Kvalifikasjonskrav:</w:t>
      </w:r>
    </w:p>
    <w:p w14:paraId="14A7194A" w14:textId="0E94423E" w:rsidR="00DF032C" w:rsidRPr="009164E3" w:rsidRDefault="00893B95" w:rsidP="00DF032C">
      <w:r w:rsidRPr="009164E3">
        <w:t>Entreprenør</w:t>
      </w:r>
      <w:r w:rsidR="00DF032C" w:rsidRPr="009164E3">
        <w:t xml:space="preserve">en skal være sertifisert etter ISO 9001 (2015), med relevans for tilsvarende samferdselsprosjekter.  </w:t>
      </w:r>
    </w:p>
    <w:p w14:paraId="6981D671" w14:textId="77777777" w:rsidR="00DF032C" w:rsidRPr="009164E3" w:rsidRDefault="00DF032C" w:rsidP="00DF032C">
      <w:pPr>
        <w:rPr>
          <w:b/>
          <w:bCs/>
        </w:rPr>
      </w:pPr>
    </w:p>
    <w:p w14:paraId="350C8D7C" w14:textId="77777777" w:rsidR="00DF032C" w:rsidRPr="009164E3" w:rsidRDefault="00DF032C" w:rsidP="00DF032C">
      <w:pPr>
        <w:rPr>
          <w:color w:val="000000" w:themeColor="text1"/>
        </w:rPr>
      </w:pPr>
      <w:r w:rsidRPr="009164E3">
        <w:rPr>
          <w:b/>
          <w:bCs/>
          <w:color w:val="000000" w:themeColor="text1"/>
        </w:rPr>
        <w:t xml:space="preserve">Dokumentasjonskrav: </w:t>
      </w:r>
    </w:p>
    <w:p w14:paraId="3C913045" w14:textId="1E4AC097" w:rsidR="00DF032C" w:rsidRPr="009164E3" w:rsidRDefault="00DF032C" w:rsidP="0086299B">
      <w:pPr>
        <w:pStyle w:val="Listeavsnitt"/>
        <w:numPr>
          <w:ilvl w:val="0"/>
          <w:numId w:val="20"/>
        </w:numPr>
      </w:pPr>
      <w:r w:rsidRPr="009164E3">
        <w:t xml:space="preserve">Attest utstedt av uavhengig organ som dokumenterer at </w:t>
      </w:r>
      <w:r w:rsidR="00893B95" w:rsidRPr="009164E3">
        <w:t>entreprenør</w:t>
      </w:r>
      <w:r w:rsidRPr="009164E3">
        <w:t>en er sertifisert i henhold til ISO 9001 (2015). Det uavhengige organet må være akkreditert av Norsk akkreditering eller tilsvarende organer i andre EØS-stater.</w:t>
      </w:r>
    </w:p>
    <w:p w14:paraId="28F58FE6" w14:textId="77777777" w:rsidR="00DF032C" w:rsidRPr="009164E3" w:rsidRDefault="00DF032C" w:rsidP="00DF032C"/>
    <w:p w14:paraId="491EEBC6" w14:textId="324E56E1" w:rsidR="00E6446C" w:rsidRPr="009164E3" w:rsidRDefault="00E6446C" w:rsidP="0086299B">
      <w:pPr>
        <w:pStyle w:val="Listeavsnitt"/>
        <w:numPr>
          <w:ilvl w:val="0"/>
          <w:numId w:val="20"/>
        </w:numPr>
      </w:pPr>
      <w:bookmarkStart w:id="483" w:name="_Hlk112309451"/>
      <w:r w:rsidRPr="009164E3">
        <w:t xml:space="preserve">Annen dokumentasjon for tilsvarende kvalitetssikringstiltak aksepteres dersom </w:t>
      </w:r>
      <w:r w:rsidR="00893B95" w:rsidRPr="009164E3">
        <w:t>entreprenør</w:t>
      </w:r>
      <w:r w:rsidRPr="009164E3">
        <w:t xml:space="preserve">en ikke har mulighet til å få slike attester innen fristen, og dette ikke skyldes </w:t>
      </w:r>
      <w:r w:rsidR="00893B95" w:rsidRPr="009164E3">
        <w:t>entreprenør</w:t>
      </w:r>
      <w:r w:rsidRPr="009164E3">
        <w:t xml:space="preserve">en selv. Dette forutsetter at </w:t>
      </w:r>
      <w:r w:rsidR="00893B95" w:rsidRPr="009164E3">
        <w:t>entreprenør</w:t>
      </w:r>
      <w:r w:rsidRPr="009164E3">
        <w:t xml:space="preserve">en dokumenterer at disse tiltakene tilsvarer ISO 9001 (2015). </w:t>
      </w:r>
      <w:r w:rsidR="00893B95" w:rsidRPr="009164E3">
        <w:t>Entreprenør</w:t>
      </w:r>
      <w:r w:rsidRPr="009164E3">
        <w:t>en skal begrunne hvorfor han ikke hadde mulighet til å få slik attest innen fristen, og hva dette skyldes.</w:t>
      </w:r>
    </w:p>
    <w:bookmarkEnd w:id="483"/>
    <w:p w14:paraId="6F9E334F" w14:textId="40A65BDC" w:rsidR="00DF032C" w:rsidRPr="009164E3" w:rsidRDefault="00DF032C" w:rsidP="00E6446C">
      <w:pPr>
        <w:pStyle w:val="Listeavsnitt"/>
        <w:ind w:left="360"/>
      </w:pPr>
      <w:r w:rsidRPr="009164E3">
        <w:t xml:space="preserve"> </w:t>
      </w:r>
    </w:p>
    <w:p w14:paraId="232345DA" w14:textId="77777777" w:rsidR="00DF032C" w:rsidRPr="009164E3" w:rsidRDefault="00DF032C" w:rsidP="00DF032C"/>
    <w:p w14:paraId="1B3B8241" w14:textId="71ABD0D3" w:rsidR="00DF032C" w:rsidRPr="009164E3" w:rsidRDefault="00DF032C" w:rsidP="00304601">
      <w:pPr>
        <w:pStyle w:val="Overskrift3"/>
      </w:pPr>
      <w:bookmarkStart w:id="484" w:name="_Toc94532219"/>
      <w:bookmarkStart w:id="485" w:name="_Toc233897901"/>
      <w:r w:rsidRPr="009164E3">
        <w:t>Øvrige bestemmelser</w:t>
      </w:r>
      <w:bookmarkEnd w:id="484"/>
      <w:bookmarkEnd w:id="485"/>
      <w:r w:rsidRPr="009164E3">
        <w:t xml:space="preserve"> </w:t>
      </w:r>
    </w:p>
    <w:p w14:paraId="5500CB15" w14:textId="6C1B6E93" w:rsidR="00DF032C" w:rsidRPr="009164E3" w:rsidRDefault="00DF032C" w:rsidP="00D03F52">
      <w:pPr>
        <w:pStyle w:val="Overskrift4"/>
      </w:pPr>
      <w:bookmarkStart w:id="486" w:name="_Toc94532220"/>
      <w:bookmarkStart w:id="487" w:name="_Toc233897902"/>
      <w:r w:rsidRPr="009164E3">
        <w:t>Dokumentasjon for fravær av avvisningsgrunner</w:t>
      </w:r>
      <w:bookmarkEnd w:id="486"/>
      <w:bookmarkEnd w:id="487"/>
    </w:p>
    <w:p w14:paraId="1A7BCBCF" w14:textId="71854D0F" w:rsidR="00DF032C" w:rsidRPr="009164E3" w:rsidRDefault="00DF032C" w:rsidP="00DF032C">
      <w:r w:rsidRPr="009164E3">
        <w:t xml:space="preserve">Bestemmelsene om avvisning på grunn av forhold ved </w:t>
      </w:r>
      <w:r w:rsidR="00893B95" w:rsidRPr="009164E3">
        <w:t>entreprenør</w:t>
      </w:r>
      <w:r w:rsidRPr="009164E3">
        <w:t>en fremgår av anskaffelsesforskriften § 24-2. Det europeiske egenerklæringsskjemaet (ESPD) gjelder som foreløpig dokumentasjon bl.a. for at det ikke foreligger slike avvisningsgrunner.</w:t>
      </w:r>
    </w:p>
    <w:p w14:paraId="1A467C40" w14:textId="77777777" w:rsidR="00DF032C" w:rsidRPr="009164E3" w:rsidRDefault="00DF032C" w:rsidP="00DF032C"/>
    <w:p w14:paraId="1D1951A2" w14:textId="77A4F2C4" w:rsidR="00DF032C" w:rsidRPr="009164E3" w:rsidRDefault="00DF032C" w:rsidP="00DF032C">
      <w:r w:rsidRPr="009164E3">
        <w:t xml:space="preserve">Ytterligere krav til dokumentasjon for fravær av avvisningsgrunner fremgår av anskaffelsesforskriften § 24-7, eventuelt også § 24-5 (1) dersom dokumentasjon av slike tiltak er aktuelt. Dokumentasjonen skal leveres i tråd med kommunikasjonsbestemmelsene angitt i B1 og i henhold til den frist som </w:t>
      </w:r>
      <w:r w:rsidR="00893B95" w:rsidRPr="009164E3">
        <w:t>byggherre</w:t>
      </w:r>
      <w:r w:rsidRPr="009164E3">
        <w:t xml:space="preserve"> fastsetter, for det tilfelle </w:t>
      </w:r>
      <w:r w:rsidR="00893B95" w:rsidRPr="009164E3">
        <w:t>byggherre</w:t>
      </w:r>
      <w:r w:rsidRPr="009164E3">
        <w:t xml:space="preserve"> krever dette fremlagt. Attester som nevnt i § 24-7 (1) bokstav a) og b) skal ikke være eldre enn 6 måneder regnet fra </w:t>
      </w:r>
      <w:r w:rsidR="00F979EF" w:rsidRPr="009164E3">
        <w:t>frist for levering av forespørsel om deltakelse i konkurransen</w:t>
      </w:r>
      <w:r w:rsidRPr="009164E3">
        <w:t>.</w:t>
      </w:r>
    </w:p>
    <w:p w14:paraId="6F5D7809" w14:textId="77777777" w:rsidR="00DF032C" w:rsidRPr="009164E3" w:rsidRDefault="00DF032C" w:rsidP="00DF032C"/>
    <w:p w14:paraId="6FD2D658" w14:textId="6F258937" w:rsidR="00DF032C" w:rsidRPr="009164E3" w:rsidRDefault="00DF032C" w:rsidP="00DF032C">
      <w:r w:rsidRPr="009164E3">
        <w:t xml:space="preserve">Dersom de nødvendige attester/dokumenter for å dokumentere fravær av avvisningsgrunner ikke utstedes i </w:t>
      </w:r>
      <w:r w:rsidR="00893B95" w:rsidRPr="009164E3">
        <w:t>entreprenør</w:t>
      </w:r>
      <w:r w:rsidRPr="009164E3">
        <w:t>ens hjemstat eller den staten hvor han er etablert, eller dersom de ikke dekker alle avvisningsgrunnene som nevnt i anskaffelsesforskriften § 24-2 (1) bokstav b, (2) og (3) bokstav a og b, gjelder det utfylte ESPD skjemaet som dokumentasjon for disse forholdene.</w:t>
      </w:r>
    </w:p>
    <w:p w14:paraId="0675EF86" w14:textId="77777777" w:rsidR="00DF032C" w:rsidRPr="009164E3" w:rsidRDefault="00DF032C" w:rsidP="00DF032C"/>
    <w:p w14:paraId="75729D66" w14:textId="6AD15879" w:rsidR="00DF032C" w:rsidRPr="009164E3" w:rsidRDefault="00893B95" w:rsidP="00DF032C">
      <w:r w:rsidRPr="009164E3">
        <w:t>Byggherre</w:t>
      </w:r>
      <w:r w:rsidR="00DF032C" w:rsidRPr="009164E3">
        <w:t xml:space="preserve"> vil kunne foreta egne undersøkelser knyttet til </w:t>
      </w:r>
      <w:r w:rsidRPr="009164E3">
        <w:t>entreprenør</w:t>
      </w:r>
      <w:r w:rsidR="00DF032C" w:rsidRPr="009164E3">
        <w:t xml:space="preserve">ens virksomhet, herunder deltakere i et leverandørfellesskap og støttede virksomheter til </w:t>
      </w:r>
      <w:r w:rsidRPr="009164E3">
        <w:t>entreprenør</w:t>
      </w:r>
      <w:r w:rsidR="00DF032C" w:rsidRPr="009164E3">
        <w:t xml:space="preserve">en, samt øvrige forhold som er relevant for å vurdere hvorvidt </w:t>
      </w:r>
      <w:r w:rsidRPr="009164E3">
        <w:t>entreprenør</w:t>
      </w:r>
      <w:r w:rsidR="00DF032C" w:rsidRPr="009164E3">
        <w:t>en kan kvalifiseres.</w:t>
      </w:r>
    </w:p>
    <w:p w14:paraId="490D5B53" w14:textId="77777777" w:rsidR="00DF032C" w:rsidRPr="009164E3" w:rsidRDefault="00DF032C" w:rsidP="00DF032C"/>
    <w:p w14:paraId="20755001" w14:textId="675B8E58" w:rsidR="00DF032C" w:rsidRPr="009164E3" w:rsidRDefault="00DF032C" w:rsidP="00D03F52">
      <w:pPr>
        <w:pStyle w:val="Overskrift4"/>
      </w:pPr>
      <w:bookmarkStart w:id="488" w:name="_Toc233897903"/>
      <w:bookmarkStart w:id="489" w:name="_Toc94532221"/>
      <w:r w:rsidRPr="009164E3">
        <w:t>Skatteattester</w:t>
      </w:r>
      <w:bookmarkEnd w:id="488"/>
      <w:r w:rsidRPr="009164E3">
        <w:t xml:space="preserve"> </w:t>
      </w:r>
      <w:bookmarkEnd w:id="489"/>
    </w:p>
    <w:p w14:paraId="4F8AE977" w14:textId="5254A929" w:rsidR="00DF032C" w:rsidRPr="009164E3" w:rsidRDefault="00893B95" w:rsidP="00DF032C">
      <w:r w:rsidRPr="009164E3">
        <w:t>Entreprenør</w:t>
      </w:r>
      <w:r w:rsidR="00DF032C" w:rsidRPr="009164E3">
        <w:t xml:space="preserve">en skal sammen med forespørselen fremlegge skatt- og merverdiavgiftsattest. Attesten må være utstedt av kompetent organ i </w:t>
      </w:r>
      <w:r w:rsidRPr="009164E3">
        <w:t>entreprenør</w:t>
      </w:r>
      <w:r w:rsidR="00DF032C" w:rsidRPr="009164E3">
        <w:t xml:space="preserve">ens hjemstat eller det land hvor </w:t>
      </w:r>
      <w:r w:rsidRPr="009164E3">
        <w:t>entreprenør</w:t>
      </w:r>
      <w:r w:rsidR="00DF032C" w:rsidRPr="009164E3">
        <w:t xml:space="preserve">en </w:t>
      </w:r>
      <w:r w:rsidR="00DF032C" w:rsidRPr="009164E3">
        <w:lastRenderedPageBreak/>
        <w:t xml:space="preserve">er etablert som viser at </w:t>
      </w:r>
      <w:r w:rsidRPr="009164E3">
        <w:t>entreprenør</w:t>
      </w:r>
      <w:r w:rsidR="00DF032C" w:rsidRPr="009164E3">
        <w:t>en har oppfylt sine forpliktelser til å betale skatter, avgifter og trygdeavgifter.</w:t>
      </w:r>
    </w:p>
    <w:p w14:paraId="1F2B4F6D" w14:textId="77777777" w:rsidR="00DF032C" w:rsidRPr="009164E3" w:rsidRDefault="00DF032C" w:rsidP="00DF032C"/>
    <w:p w14:paraId="75182A39" w14:textId="77777777" w:rsidR="00943BFA" w:rsidRPr="009164E3" w:rsidRDefault="00943BFA" w:rsidP="00943BFA">
      <w:r w:rsidRPr="009164E3">
        <w:t xml:space="preserve">Attesten skal ved forespørsel om fremleggelse ikke være eldre enn 6 måneder. </w:t>
      </w:r>
    </w:p>
    <w:p w14:paraId="1198E555" w14:textId="77777777" w:rsidR="00943BFA" w:rsidRPr="009164E3" w:rsidRDefault="00943BFA" w:rsidP="00943BFA"/>
    <w:p w14:paraId="5B92D03A" w14:textId="2B7573A7" w:rsidR="00DF032C" w:rsidRPr="009164E3" w:rsidRDefault="00DF032C" w:rsidP="00DF032C">
      <w:r w:rsidRPr="009164E3">
        <w:t xml:space="preserve">For de tilfeller at attesten som nevnt i forrige ledd ikke utstedes i </w:t>
      </w:r>
      <w:r w:rsidR="00893B95" w:rsidRPr="009164E3">
        <w:t>entreprenør</w:t>
      </w:r>
      <w:r w:rsidRPr="009164E3">
        <w:t xml:space="preserve">ens hjemland eller den staten hvor </w:t>
      </w:r>
      <w:r w:rsidR="00893B95" w:rsidRPr="009164E3">
        <w:t>entreprenør</w:t>
      </w:r>
      <w:r w:rsidRPr="009164E3">
        <w:t xml:space="preserve">en er etablert eller dersom de ikke dekker alle avvisningsgrunnene som nevnt i anskaffelsesforskriften § 24-2 (1) bokstav b) og (3) bokstav a), skal </w:t>
      </w:r>
      <w:r w:rsidR="00893B95" w:rsidRPr="009164E3">
        <w:t>entreprenør</w:t>
      </w:r>
      <w:r w:rsidRPr="009164E3">
        <w:t xml:space="preserve">en fremlegge en erklæring avgitt under ed eller en forsikring avgitt for et kompetent organ i </w:t>
      </w:r>
      <w:r w:rsidR="00893B95" w:rsidRPr="009164E3">
        <w:t>entreprenør</w:t>
      </w:r>
      <w:r w:rsidRPr="009164E3">
        <w:t xml:space="preserve">ens hjemstat eller den stat hvor </w:t>
      </w:r>
      <w:r w:rsidR="00893B95" w:rsidRPr="009164E3">
        <w:t>entreprenør</w:t>
      </w:r>
      <w:r w:rsidRPr="009164E3">
        <w:t xml:space="preserve">en er etablert, som bekrefter at slike forhold ikke foreligger, jf. anskaffelsesforskriften § 24-7 (2).  </w:t>
      </w:r>
    </w:p>
    <w:p w14:paraId="21D30684" w14:textId="666EF9BC" w:rsidR="00DF032C" w:rsidRPr="009164E3" w:rsidRDefault="00DF032C" w:rsidP="00DF032C"/>
    <w:p w14:paraId="37ADCD78" w14:textId="28EF43E4" w:rsidR="00DF032C" w:rsidRPr="009164E3" w:rsidRDefault="00DF032C" w:rsidP="00DF032C">
      <w:r w:rsidRPr="009164E3">
        <w:t xml:space="preserve">For norske </w:t>
      </w:r>
      <w:r w:rsidR="00893B95" w:rsidRPr="009164E3">
        <w:t>entreprenør</w:t>
      </w:r>
      <w:r w:rsidRPr="009164E3">
        <w:t xml:space="preserve">er bestilles attesten via skatteetatens hjemmesider, </w:t>
      </w:r>
      <w:hyperlink r:id="rId26" w:history="1">
        <w:r w:rsidR="0091261E" w:rsidRPr="009164E3">
          <w:rPr>
            <w:rStyle w:val="Hyperkobling"/>
          </w:rPr>
          <w:t>https://www.skatteetaten.no</w:t>
        </w:r>
      </w:hyperlink>
      <w:r w:rsidR="007026B6" w:rsidRPr="009164E3">
        <w:t xml:space="preserve"> </w:t>
      </w:r>
      <w:r w:rsidRPr="009164E3">
        <w:t xml:space="preserve">og via </w:t>
      </w:r>
      <w:hyperlink r:id="rId27" w:history="1">
        <w:r w:rsidR="0091261E" w:rsidRPr="009164E3">
          <w:rPr>
            <w:rStyle w:val="Hyperkobling"/>
          </w:rPr>
          <w:t>https://www.altinn.no</w:t>
        </w:r>
      </w:hyperlink>
    </w:p>
    <w:p w14:paraId="04A3BFA7" w14:textId="77777777" w:rsidR="00DF032C" w:rsidRPr="009164E3" w:rsidRDefault="00DF032C" w:rsidP="00DF032C"/>
    <w:p w14:paraId="18FC2C48" w14:textId="3C23B31A" w:rsidR="00DF032C" w:rsidRPr="009164E3" w:rsidRDefault="00893B95" w:rsidP="00DF032C">
      <w:r w:rsidRPr="009164E3">
        <w:t>Byggherre</w:t>
      </w:r>
      <w:r w:rsidR="00DF032C" w:rsidRPr="009164E3">
        <w:t xml:space="preserve"> ber alle </w:t>
      </w:r>
      <w:r w:rsidRPr="009164E3">
        <w:t>entreprenør</w:t>
      </w:r>
      <w:r w:rsidR="00DF032C" w:rsidRPr="009164E3">
        <w:t xml:space="preserve">ene være oppmerksomme på at dersom man blir tildelt kontrakten, vil </w:t>
      </w:r>
      <w:r w:rsidRPr="009164E3">
        <w:t>byggherre</w:t>
      </w:r>
      <w:r w:rsidR="00DF032C" w:rsidRPr="009164E3">
        <w:t xml:space="preserve"> be om å få fremlagt tilsvarende skatt- og merverdiavgiftsattest som </w:t>
      </w:r>
      <w:r w:rsidRPr="009164E3">
        <w:t>entreprenør</w:t>
      </w:r>
      <w:r w:rsidR="00DF032C" w:rsidRPr="009164E3">
        <w:t xml:space="preserve">en selv har fremlagt, for enhver </w:t>
      </w:r>
      <w:r w:rsidR="00943BFA" w:rsidRPr="009164E3">
        <w:t>kontraktmedhjelper</w:t>
      </w:r>
      <w:r w:rsidR="00DF032C" w:rsidRPr="009164E3">
        <w:t xml:space="preserve"> som vil utføre arbeider under kontrakten for mer enn NOK 500 000,- eks</w:t>
      </w:r>
      <w:r w:rsidR="007D55AB" w:rsidRPr="009164E3">
        <w:t>kl.</w:t>
      </w:r>
      <w:r w:rsidR="00DF032C" w:rsidRPr="009164E3">
        <w:t xml:space="preserve"> mva., jf. anskaffelsesforskriften § 7-2 tredje ledd. </w:t>
      </w:r>
    </w:p>
    <w:p w14:paraId="1D3B8BFE" w14:textId="77777777" w:rsidR="00DF032C" w:rsidRPr="009164E3" w:rsidRDefault="00DF032C" w:rsidP="00DF032C"/>
    <w:p w14:paraId="10764DD7" w14:textId="724E9A0A" w:rsidR="00DF032C" w:rsidRPr="009164E3" w:rsidRDefault="00DF032C" w:rsidP="00D03F52">
      <w:pPr>
        <w:pStyle w:val="Overskrift4"/>
      </w:pPr>
      <w:bookmarkStart w:id="490" w:name="_Toc94532222"/>
      <w:bookmarkStart w:id="491" w:name="_Toc233897904"/>
      <w:r w:rsidRPr="009164E3">
        <w:t>Fullmakt for innhenting av utvidet skatteattest</w:t>
      </w:r>
      <w:bookmarkEnd w:id="490"/>
      <w:bookmarkEnd w:id="491"/>
    </w:p>
    <w:p w14:paraId="2594FE49" w14:textId="6F740086" w:rsidR="00DF032C" w:rsidRPr="009164E3" w:rsidRDefault="00DF032C" w:rsidP="00DF032C">
      <w:r w:rsidRPr="009164E3">
        <w:t xml:space="preserve">Som et ledd i Statens vegvesens kamp mot arbeidslivskriminalitet, herunder svart arbeid og sosial dumping, er det inngått en samarbeidsavtale mellom Statens vegvesen og Skatteetaten. I denne forbindelse krever Statens vegvesen av alle sine </w:t>
      </w:r>
      <w:r w:rsidR="00893B95" w:rsidRPr="009164E3">
        <w:t>entreprenør</w:t>
      </w:r>
      <w:r w:rsidRPr="009164E3">
        <w:t xml:space="preserve">er en signert fullmakt som gir Statens vegvesen en utvidet rett til et ubegrenset antall ganger å innhente opplysninger om sine </w:t>
      </w:r>
      <w:r w:rsidR="00943BFA" w:rsidRPr="009164E3">
        <w:t>kontraktmedhjelperes og under</w:t>
      </w:r>
      <w:r w:rsidRPr="009164E3">
        <w:t xml:space="preserve">leverandørers skatte- og avgiftsmessige forhold som angitt i fullmakten. </w:t>
      </w:r>
    </w:p>
    <w:p w14:paraId="5FEBED71" w14:textId="77777777" w:rsidR="00DF032C" w:rsidRPr="009164E3" w:rsidRDefault="00DF032C" w:rsidP="00DF032C"/>
    <w:p w14:paraId="6B6D6812" w14:textId="77777777" w:rsidR="00943BFA" w:rsidRPr="009164E3" w:rsidRDefault="00943BFA" w:rsidP="00943BFA">
      <w:r w:rsidRPr="009164E3">
        <w:t>Dersom vinnende entreprenør ikke allerede har en gyldig signert fullmakt registrert hos Statens vegvesen, skal fullmakt signeres av vinnende entreprenør etter at tildelingsbrev er mottatt, men før kontraktsignering. Fullmakten sendes til vinnende entreprenør sammen med tildelingsbrevet. Signert fullmakt sammen med fargekopi av pass, bankkort, førerkort eller nasjonalt ID-kort (sistnevnte for statsborgere innen EU/EØS/EFTA), skal returneres til Statens vegvesen så raskt som mulig og innen 3 virkedager. Fødselsnummer kan slettes på kopi av ID-dokumentasjon, slik at bare fødselsdato fremkommer.</w:t>
      </w:r>
    </w:p>
    <w:p w14:paraId="5F3E7618" w14:textId="77777777" w:rsidR="00943BFA" w:rsidRPr="009164E3" w:rsidRDefault="00943BFA" w:rsidP="00943BFA"/>
    <w:p w14:paraId="7A4564C9" w14:textId="0259665E" w:rsidR="00943BFA" w:rsidRPr="009164E3" w:rsidRDefault="00943BFA" w:rsidP="00943BFA">
      <w:r w:rsidRPr="009164E3">
        <w:t>Det gjøres oppmerksom på at kravet om signert fullmakt også gjelder for alle entreprenørens kontraktsmedhjelpere. Entreprenøren skal kontraktsfeste signeringsplikten nedover i kjeden. Signert fullmakt skal foreligge fra både entreprenør og kontraktsmedhjelper før signering av kontrakt. Signert fullmakt fra øvrige kontraktsmedhjelpere må være levert og godkjent av byggherre før de kan benyttes i kontrakten/prosjektet</w:t>
      </w:r>
      <w:r w:rsidR="004B0D2A" w:rsidRPr="009164E3">
        <w:t>.</w:t>
      </w:r>
    </w:p>
    <w:p w14:paraId="53386CB4" w14:textId="77777777" w:rsidR="00943BFA" w:rsidRPr="009164E3" w:rsidRDefault="00943BFA" w:rsidP="00943BFA"/>
    <w:p w14:paraId="36AF0EA2" w14:textId="77777777" w:rsidR="00943BFA" w:rsidRPr="009164E3" w:rsidRDefault="00943BFA" w:rsidP="00943BFA">
      <w:r w:rsidRPr="009164E3">
        <w:t xml:space="preserve">Byggherre gjør oppmerksom på at det kan være aktuelt å avvise den entreprenør og eventuelle kontraktsmedhjelpere som i tildelingsbrevet er innstilt som vinner av konkurransen, dersom det etter tildeling, men forut for signering av kontrakt, mottas opplysninger fra Skatteetaten om manglende oppfyllelse av skatte- og avgiftsforpliktelser mv. Tildelingen kan derfor ikke anses endelig før det foreligger en vurdering av de innhentede opplysninger som ikke endrer byggherrens tildelingsbeslutning. </w:t>
      </w:r>
    </w:p>
    <w:p w14:paraId="74D11D23" w14:textId="77777777" w:rsidR="00943BFA" w:rsidRPr="009164E3" w:rsidRDefault="00943BFA" w:rsidP="00943BFA"/>
    <w:p w14:paraId="3BFECDF0" w14:textId="510804AB" w:rsidR="00DF032C" w:rsidRPr="009164E3" w:rsidRDefault="00943BFA" w:rsidP="00DF032C">
      <w:r w:rsidRPr="009164E3">
        <w:t>Det presiseres at hvis det ikke mottas signert fullmakt fra entreprenør og eventuelle kontraktsmedhjelper som er benyttet i kvalifiseringen, vil dette kunne anses som et vesentlig forbehold til kontrakten som vil medføre at både entreprenør og eventuelle kontraktsmedhjelpere avvises fra konkurransen.</w:t>
      </w:r>
    </w:p>
    <w:p w14:paraId="4CB270C9" w14:textId="26A9D958" w:rsidR="00344ED9" w:rsidRPr="009164E3" w:rsidRDefault="00344ED9" w:rsidP="00DF032C"/>
    <w:p w14:paraId="5D03D032" w14:textId="3A640355" w:rsidR="00344ED9" w:rsidRPr="009164E3" w:rsidRDefault="00344ED9" w:rsidP="00D03F52">
      <w:pPr>
        <w:pStyle w:val="Overskrift4"/>
      </w:pPr>
      <w:bookmarkStart w:id="492" w:name="_Toc233897905"/>
      <w:r w:rsidRPr="009164E3">
        <w:t>Redegjørelse for eierskap og kontroll</w:t>
      </w:r>
      <w:bookmarkEnd w:id="492"/>
    </w:p>
    <w:p w14:paraId="29E099F0" w14:textId="4F2EB213" w:rsidR="00344ED9" w:rsidRPr="009164E3" w:rsidRDefault="00893B95" w:rsidP="00344ED9">
      <w:r w:rsidRPr="009164E3">
        <w:t>Entreprenør</w:t>
      </w:r>
      <w:r w:rsidR="00344ED9" w:rsidRPr="009164E3">
        <w:t xml:space="preserve"> som innstilles til kontrakt må, før kontraktsinngåelse, påregne å redegjøre for forhold som sannsynliggjør at </w:t>
      </w:r>
      <w:r w:rsidRPr="009164E3">
        <w:t>entreprenør</w:t>
      </w:r>
      <w:r w:rsidR="00344ED9" w:rsidRPr="009164E3">
        <w:t xml:space="preserve">en vil handle i overensstemmelse med sanksjonslovgivningen. Herunder vil det måtte redegjøres for eierskap og kontroll ved </w:t>
      </w:r>
      <w:r w:rsidRPr="009164E3">
        <w:t>entreprenør</w:t>
      </w:r>
      <w:r w:rsidR="00344ED9" w:rsidRPr="009164E3">
        <w:t xml:space="preserve"> selv, selskaper i </w:t>
      </w:r>
      <w:r w:rsidRPr="009164E3">
        <w:t>entreprenør</w:t>
      </w:r>
      <w:r w:rsidR="00344ED9" w:rsidRPr="009164E3">
        <w:t xml:space="preserve">s konsern eller som </w:t>
      </w:r>
      <w:r w:rsidRPr="009164E3">
        <w:t>entreprenør</w:t>
      </w:r>
      <w:r w:rsidR="00344ED9" w:rsidRPr="009164E3">
        <w:t xml:space="preserve"> har kontrollerende eierskap eller myndighet i, selskap </w:t>
      </w:r>
      <w:r w:rsidRPr="009164E3">
        <w:t>entreprenør</w:t>
      </w:r>
      <w:r w:rsidR="00344ED9" w:rsidRPr="009164E3">
        <w:t xml:space="preserve">en støtter seg på, kontraktsmedhjelpere og enhver annen i leverandørkjeden. </w:t>
      </w:r>
      <w:r w:rsidRPr="009164E3">
        <w:lastRenderedPageBreak/>
        <w:t>Entreprenør</w:t>
      </w:r>
      <w:r w:rsidR="00344ED9" w:rsidRPr="009164E3">
        <w:t xml:space="preserve"> skal også redegjøre for hvem som er daglig leder, styreleder og andre ledende ansatte hos </w:t>
      </w:r>
      <w:r w:rsidRPr="009164E3">
        <w:t>entreprenør</w:t>
      </w:r>
      <w:r w:rsidR="00344ED9" w:rsidRPr="009164E3">
        <w:t xml:space="preserve"> og i de nevnte selskaper.</w:t>
      </w:r>
    </w:p>
    <w:p w14:paraId="392F43CF" w14:textId="77777777" w:rsidR="00DF032C" w:rsidRPr="009164E3" w:rsidRDefault="00DF032C" w:rsidP="00DF032C"/>
    <w:p w14:paraId="65492AF2" w14:textId="5633F3BA" w:rsidR="00DF032C" w:rsidRPr="009164E3" w:rsidRDefault="00DF032C" w:rsidP="00304601">
      <w:pPr>
        <w:pStyle w:val="Overskrift3"/>
      </w:pPr>
      <w:bookmarkStart w:id="493" w:name="_Toc94532223"/>
      <w:bookmarkStart w:id="494" w:name="_Toc233897906"/>
      <w:r w:rsidRPr="009164E3">
        <w:t>Støtte fra andre virksomheter og deltakelse i fellesskap</w:t>
      </w:r>
      <w:bookmarkEnd w:id="493"/>
      <w:bookmarkEnd w:id="494"/>
    </w:p>
    <w:p w14:paraId="43018272" w14:textId="4C785A88" w:rsidR="00DF032C" w:rsidRPr="009164E3" w:rsidRDefault="00DF032C" w:rsidP="00D03F52">
      <w:pPr>
        <w:pStyle w:val="Overskrift4"/>
      </w:pPr>
      <w:bookmarkStart w:id="495" w:name="_Toc94532224"/>
      <w:bookmarkStart w:id="496" w:name="_Toc233897907"/>
      <w:r w:rsidRPr="009164E3">
        <w:t>Støtte fra andre virksomheter for oppfyllelse av kvalifikasjonskrav</w:t>
      </w:r>
      <w:bookmarkEnd w:id="495"/>
      <w:bookmarkEnd w:id="496"/>
    </w:p>
    <w:p w14:paraId="2BF624E9" w14:textId="31CF7E61" w:rsidR="00DF032C" w:rsidRPr="009164E3" w:rsidRDefault="00893B95" w:rsidP="00DF032C">
      <w:r w:rsidRPr="009164E3">
        <w:t>Entreprenør</w:t>
      </w:r>
      <w:r w:rsidR="00DF032C" w:rsidRPr="009164E3">
        <w:t xml:space="preserve">en kan om nødvendig støtte seg på andre virksomheters kapasitet for å oppfylle kravene til økonomisk og finansiell kapasitet og/eller kravene til tekniske og faglige kvalifikasjoner som er gjengitt i punkt 2.3 og 2.4 ovenfor, jf. § 16-10 (1). </w:t>
      </w:r>
    </w:p>
    <w:p w14:paraId="1CF2BBCA" w14:textId="77777777" w:rsidR="00DF032C" w:rsidRPr="009164E3" w:rsidRDefault="00DF032C" w:rsidP="00DF032C"/>
    <w:p w14:paraId="271AF041" w14:textId="719047E6" w:rsidR="00DF032C" w:rsidRPr="009164E3" w:rsidRDefault="00DF032C" w:rsidP="00DF032C">
      <w:r w:rsidRPr="009164E3">
        <w:t>Følgende dokumentasjon skal leveres:</w:t>
      </w:r>
    </w:p>
    <w:p w14:paraId="6F14585C" w14:textId="189C15D7" w:rsidR="00DF032C" w:rsidRPr="009164E3" w:rsidRDefault="00DF032C" w:rsidP="0086299B">
      <w:pPr>
        <w:pStyle w:val="Listeavsnitt"/>
        <w:numPr>
          <w:ilvl w:val="0"/>
          <w:numId w:val="30"/>
        </w:numPr>
      </w:pPr>
      <w:r w:rsidRPr="009164E3">
        <w:t xml:space="preserve">Dokumentasjon som viser at </w:t>
      </w:r>
      <w:r w:rsidR="00893B95" w:rsidRPr="009164E3">
        <w:t>entreprenør</w:t>
      </w:r>
      <w:r w:rsidRPr="009164E3">
        <w:t>en råder over de nødvendige ressursene til virksomhetene han støtter seg på, for eksempel ved å fremlegge en forpliktelseserklæring fra disse virksomhetene.</w:t>
      </w:r>
    </w:p>
    <w:p w14:paraId="3D59037C" w14:textId="77777777" w:rsidR="00F11632" w:rsidRPr="009164E3" w:rsidRDefault="00F11632" w:rsidP="00F11632">
      <w:pPr>
        <w:pStyle w:val="Listeavsnitt"/>
        <w:ind w:left="357"/>
      </w:pPr>
    </w:p>
    <w:p w14:paraId="7A8EB99B" w14:textId="621921AC" w:rsidR="00DF032C" w:rsidRPr="009164E3" w:rsidRDefault="00DF032C" w:rsidP="0086299B">
      <w:pPr>
        <w:pStyle w:val="Listeavsnitt"/>
        <w:numPr>
          <w:ilvl w:val="0"/>
          <w:numId w:val="30"/>
        </w:numPr>
      </w:pPr>
      <w:r w:rsidRPr="009164E3">
        <w:t>Hver sine versjoner av det europeiske egenerklæringsskjemaet (ESPD) som en del av forespørselen om å delta i konkurransen, jf.</w:t>
      </w:r>
      <w:r w:rsidR="001555F1" w:rsidRPr="009164E3">
        <w:t xml:space="preserve"> </w:t>
      </w:r>
      <w:r w:rsidRPr="009164E3">
        <w:t xml:space="preserve">punkt 6. </w:t>
      </w:r>
    </w:p>
    <w:p w14:paraId="507356A2" w14:textId="77777777" w:rsidR="00DF032C" w:rsidRPr="009164E3" w:rsidRDefault="00DF032C" w:rsidP="00F01D9B"/>
    <w:p w14:paraId="5A9A1B2B" w14:textId="00D6D5CD" w:rsidR="00D27F02" w:rsidRPr="009164E3" w:rsidRDefault="00DF032C" w:rsidP="0086299B">
      <w:pPr>
        <w:pStyle w:val="Listeavsnitt"/>
        <w:numPr>
          <w:ilvl w:val="0"/>
          <w:numId w:val="30"/>
        </w:numPr>
      </w:pPr>
      <w:r w:rsidRPr="009164E3">
        <w:t xml:space="preserve">Dokumentasjon som viser at virksomheten(e), som </w:t>
      </w:r>
      <w:r w:rsidR="00893B95" w:rsidRPr="009164E3">
        <w:t>entreprenør</w:t>
      </w:r>
      <w:r w:rsidRPr="009164E3">
        <w:t xml:space="preserve">en støtter seg på, </w:t>
      </w:r>
      <w:r w:rsidR="001555F1" w:rsidRPr="009164E3">
        <w:t>er lovlig etablerte foretak, jf. punkt 2.2.</w:t>
      </w:r>
      <w:r w:rsidR="00185213" w:rsidRPr="009164E3">
        <w:t xml:space="preserve"> Egenerklæring om forholdet til gjeldende sanksjonslovgivning kreves ikke av støttende virksomheter, siden entreprenøren i sin egenerklæring bekrefter at det ikke benyttes støttende virksomheter i strid med sanksjonsforskriften § 8n.</w:t>
      </w:r>
    </w:p>
    <w:p w14:paraId="310566FB" w14:textId="77777777" w:rsidR="00F11632" w:rsidRPr="009164E3" w:rsidRDefault="00F11632" w:rsidP="00F11632">
      <w:pPr>
        <w:pStyle w:val="Listeavsnitt"/>
        <w:ind w:left="357"/>
      </w:pPr>
    </w:p>
    <w:p w14:paraId="18C3BAD9" w14:textId="277B1CF5" w:rsidR="001555F1" w:rsidRPr="009164E3" w:rsidRDefault="00DF032C" w:rsidP="0086299B">
      <w:pPr>
        <w:pStyle w:val="Listeavsnitt"/>
        <w:numPr>
          <w:ilvl w:val="0"/>
          <w:numId w:val="30"/>
        </w:numPr>
      </w:pPr>
      <w:r w:rsidRPr="009164E3">
        <w:t xml:space="preserve">Der </w:t>
      </w:r>
      <w:r w:rsidR="00893B95" w:rsidRPr="009164E3">
        <w:t>entreprenør</w:t>
      </w:r>
      <w:r w:rsidRPr="009164E3">
        <w:t>en støtter seg på kapasiteten til andre virksomheter for å oppfylle kravene til økonomisk og finansiell kapasitet, må det leveres en signert solidaransvarserklæring, jf. § 16-10 (4)</w:t>
      </w:r>
      <w:r w:rsidR="001555F1" w:rsidRPr="009164E3">
        <w:t>, samt dokumentasjon som viser oppfyllelse av kravet, jf. punkt 2.3.</w:t>
      </w:r>
    </w:p>
    <w:p w14:paraId="2C66BEBE" w14:textId="77777777" w:rsidR="001555F1" w:rsidRPr="009164E3" w:rsidRDefault="001555F1" w:rsidP="00185213">
      <w:pPr>
        <w:pStyle w:val="Listeavsnitt"/>
      </w:pPr>
    </w:p>
    <w:p w14:paraId="0E9628D6" w14:textId="2AD1B4F2" w:rsidR="001555F1" w:rsidRPr="009164E3" w:rsidRDefault="001555F1" w:rsidP="0086299B">
      <w:pPr>
        <w:pStyle w:val="Listeavsnitt"/>
        <w:numPr>
          <w:ilvl w:val="0"/>
          <w:numId w:val="30"/>
        </w:numPr>
      </w:pPr>
      <w:r w:rsidRPr="009164E3">
        <w:t>Der entreprenøren støtter seg på kapasiteten til andre virksomheter for å oppfylle kravene til relevant erfaring, må det leveres dokumentasjon som viser oppfyllelse av de aktuelle delene av kravene, jf. punkt 2.4.</w:t>
      </w:r>
    </w:p>
    <w:p w14:paraId="687D45D0" w14:textId="77777777" w:rsidR="00E71037" w:rsidRPr="009164E3" w:rsidRDefault="00E71037" w:rsidP="00DF032C"/>
    <w:p w14:paraId="2ABA2B5E" w14:textId="5CB37056" w:rsidR="00DF032C" w:rsidRPr="009164E3" w:rsidRDefault="00DF032C" w:rsidP="00DF032C">
      <w:r w:rsidRPr="009164E3">
        <w:t xml:space="preserve">Dersom en </w:t>
      </w:r>
      <w:r w:rsidR="00893B95" w:rsidRPr="009164E3">
        <w:t>entreprenør</w:t>
      </w:r>
      <w:r w:rsidRPr="009164E3">
        <w:t xml:space="preserve"> støtter seg på kapasiteten til andre virksomheter for å oppfylle kravene til relevant erfaring</w:t>
      </w:r>
      <w:r w:rsidR="00B137B9" w:rsidRPr="009164E3">
        <w:t>,</w:t>
      </w:r>
      <w:r w:rsidRPr="009164E3">
        <w:t xml:space="preserve"> jf. punkt 2.4</w:t>
      </w:r>
      <w:r w:rsidR="00B137B9" w:rsidRPr="009164E3">
        <w:t>,</w:t>
      </w:r>
      <w:r w:rsidR="00E71037" w:rsidRPr="009164E3">
        <w:t xml:space="preserve"> </w:t>
      </w:r>
      <w:r w:rsidRPr="009164E3">
        <w:t>skal disse virksomhetene utføre tjenestene eller bygge- og anleggsarbeidene som krever slike kvalifikasjoner, jf. § 16-10 (5).</w:t>
      </w:r>
    </w:p>
    <w:p w14:paraId="431E75F6" w14:textId="77777777" w:rsidR="00DF032C" w:rsidRPr="009164E3" w:rsidRDefault="00DF032C" w:rsidP="00DF032C"/>
    <w:p w14:paraId="02A03CC8" w14:textId="4F3AA2EA" w:rsidR="00DF032C" w:rsidRPr="009164E3" w:rsidRDefault="00DF032C" w:rsidP="00D03F52">
      <w:pPr>
        <w:pStyle w:val="Overskrift4"/>
      </w:pPr>
      <w:bookmarkStart w:id="497" w:name="_Toc94532225"/>
      <w:bookmarkStart w:id="498" w:name="_Toc233897908"/>
      <w:r w:rsidRPr="009164E3">
        <w:t xml:space="preserve">Fellesskap av </w:t>
      </w:r>
      <w:r w:rsidR="00893B95" w:rsidRPr="009164E3">
        <w:t>entreprenør</w:t>
      </w:r>
      <w:r w:rsidRPr="009164E3">
        <w:t>er</w:t>
      </w:r>
      <w:bookmarkEnd w:id="497"/>
      <w:bookmarkEnd w:id="498"/>
    </w:p>
    <w:p w14:paraId="58487309" w14:textId="7256D1F2" w:rsidR="00DF032C" w:rsidRPr="009164E3" w:rsidRDefault="00DF032C" w:rsidP="00DF032C">
      <w:bookmarkStart w:id="499" w:name="_Hlk112065107"/>
      <w:r w:rsidRPr="009164E3">
        <w:t xml:space="preserve">Flere </w:t>
      </w:r>
      <w:r w:rsidR="00893B95" w:rsidRPr="009164E3">
        <w:t>entreprenør</w:t>
      </w:r>
      <w:r w:rsidRPr="009164E3">
        <w:t>er kan delta i konkurransen i fellesskap, jf. § 16-11. Fellesskapet må sørge for nødvendig dokumentasjon av at alle kvalifikasjonskravene er oppfylt.</w:t>
      </w:r>
    </w:p>
    <w:p w14:paraId="6E720AD1" w14:textId="77777777" w:rsidR="00DF032C" w:rsidRPr="009164E3" w:rsidRDefault="00DF032C" w:rsidP="00DF032C"/>
    <w:p w14:paraId="2815F002" w14:textId="4A93D8E3" w:rsidR="00DF032C" w:rsidRPr="009164E3" w:rsidRDefault="00893B95" w:rsidP="00DF032C">
      <w:r w:rsidRPr="009164E3">
        <w:t>Byggherre</w:t>
      </w:r>
      <w:r w:rsidR="00DF032C" w:rsidRPr="009164E3">
        <w:t xml:space="preserve"> vil vurdere hver enkelt </w:t>
      </w:r>
      <w:r w:rsidRPr="009164E3">
        <w:t>entreprenør</w:t>
      </w:r>
      <w:r w:rsidR="00DF032C" w:rsidRPr="009164E3">
        <w:t xml:space="preserve"> i fellesskapet opp mot bestemmelsene om avvisning, jf. § 24-2, dette med unntak av bestemmelsen i § 24-2 (1) bokstav a) oppfyllelse av kvalifikasjonskrav, som vil bli anvendt på fellesskapet samlet sett.</w:t>
      </w:r>
    </w:p>
    <w:p w14:paraId="6CA54EC5" w14:textId="77777777" w:rsidR="00DF032C" w:rsidRPr="009164E3" w:rsidRDefault="00DF032C" w:rsidP="00DF032C"/>
    <w:p w14:paraId="1CCBD7CD" w14:textId="51BC828D" w:rsidR="00DF032C" w:rsidRPr="009164E3" w:rsidRDefault="00893B95" w:rsidP="00DF032C">
      <w:r w:rsidRPr="009164E3">
        <w:t>Entreprenør</w:t>
      </w:r>
      <w:r w:rsidR="00DF032C" w:rsidRPr="009164E3">
        <w:t xml:space="preserve">ene som deltar i </w:t>
      </w:r>
      <w:r w:rsidR="00B137B9" w:rsidRPr="009164E3">
        <w:t>fellesskap,</w:t>
      </w:r>
      <w:r w:rsidR="00DF032C" w:rsidRPr="009164E3">
        <w:t xml:space="preserve"> vil bli vurdert under ett for kvalifikasjonskravene. Kvalifikasjonskravene i punkt 2.2 og punkt 3, skal likevel oppfylles av den enkelte </w:t>
      </w:r>
      <w:r w:rsidRPr="009164E3">
        <w:t>entreprenør</w:t>
      </w:r>
      <w:r w:rsidR="00DF032C" w:rsidRPr="009164E3">
        <w:t xml:space="preserve">. </w:t>
      </w:r>
      <w:r w:rsidRPr="009164E3">
        <w:t>Byggherre</w:t>
      </w:r>
      <w:r w:rsidR="00B70AE3" w:rsidRPr="009164E3">
        <w:t xml:space="preserve"> krever at den deltaker som oppfyller det enkelte av kravene til tekniske og faglige kvalifikasjoner i 2.4 også skal utføre de arbeider som krever slike kvalifikasjoner. </w:t>
      </w:r>
    </w:p>
    <w:bookmarkEnd w:id="499"/>
    <w:p w14:paraId="53228D3E" w14:textId="77777777" w:rsidR="00DF032C" w:rsidRPr="009164E3" w:rsidRDefault="00DF032C" w:rsidP="00DF032C"/>
    <w:p w14:paraId="6F915F15" w14:textId="4CC6EBA6" w:rsidR="00DF032C" w:rsidRPr="009164E3" w:rsidRDefault="00DF032C" w:rsidP="00DF032C">
      <w:r w:rsidRPr="009164E3">
        <w:t xml:space="preserve">Felleskapet av </w:t>
      </w:r>
      <w:r w:rsidR="00893B95" w:rsidRPr="009164E3">
        <w:t>entreprenør</w:t>
      </w:r>
      <w:r w:rsidRPr="009164E3">
        <w:t xml:space="preserve">er kan om nødvendig støtte seg på andre virksomheter i henhold til punkt 4.1 for å oppfylle kvalifikasjonskravene. </w:t>
      </w:r>
    </w:p>
    <w:p w14:paraId="36F9A77C" w14:textId="540AFEB8" w:rsidR="00DF032C" w:rsidRPr="009164E3" w:rsidRDefault="00DF032C" w:rsidP="00DF032C"/>
    <w:p w14:paraId="229B0775" w14:textId="2B97D539" w:rsidR="00DF032C" w:rsidRPr="009164E3" w:rsidRDefault="00DF032C" w:rsidP="00DF032C">
      <w:r w:rsidRPr="009164E3">
        <w:t>Følgende dokumentasjon skal leveres:</w:t>
      </w:r>
    </w:p>
    <w:p w14:paraId="4B6BB600" w14:textId="2DD4F3A2" w:rsidR="00DF032C" w:rsidRPr="009164E3" w:rsidRDefault="00DF032C" w:rsidP="0086299B">
      <w:pPr>
        <w:pStyle w:val="Listeavsnitt"/>
        <w:numPr>
          <w:ilvl w:val="0"/>
          <w:numId w:val="31"/>
        </w:numPr>
      </w:pPr>
      <w:r w:rsidRPr="009164E3">
        <w:t xml:space="preserve">Hver av de virksomheter som deltar i arbeidsfellesskapet, skal levere europeisk egenerklæringsskjema (ESPD) som en del av </w:t>
      </w:r>
      <w:r w:rsidR="00383DDE" w:rsidRPr="009164E3">
        <w:t>forespørselen</w:t>
      </w:r>
      <w:r w:rsidRPr="009164E3">
        <w:t xml:space="preserve">, jf. punkt 6. </w:t>
      </w:r>
    </w:p>
    <w:p w14:paraId="09AA1AA8" w14:textId="77777777" w:rsidR="00F11632" w:rsidRPr="009164E3" w:rsidRDefault="00F11632" w:rsidP="00F11632">
      <w:pPr>
        <w:pStyle w:val="Listeavsnitt"/>
        <w:ind w:left="357"/>
      </w:pPr>
    </w:p>
    <w:p w14:paraId="5FAFD13F" w14:textId="7EB4A359" w:rsidR="00DF032C" w:rsidRPr="009164E3" w:rsidRDefault="00DF032C" w:rsidP="0086299B">
      <w:pPr>
        <w:pStyle w:val="Listeavsnitt"/>
        <w:numPr>
          <w:ilvl w:val="0"/>
          <w:numId w:val="31"/>
        </w:numPr>
      </w:pPr>
      <w:r w:rsidRPr="009164E3">
        <w:t>Redegjørelse om felleskapet, herunder den enkelte deltakers rolle.</w:t>
      </w:r>
    </w:p>
    <w:p w14:paraId="72EB8298" w14:textId="77777777" w:rsidR="00F11632" w:rsidRPr="009164E3" w:rsidRDefault="00F11632" w:rsidP="008431F8"/>
    <w:p w14:paraId="2302394A" w14:textId="02BDFD2A" w:rsidR="00DF032C" w:rsidRPr="009164E3" w:rsidRDefault="00DF032C" w:rsidP="0086299B">
      <w:pPr>
        <w:pStyle w:val="Listeavsnitt"/>
        <w:numPr>
          <w:ilvl w:val="0"/>
          <w:numId w:val="31"/>
        </w:numPr>
      </w:pPr>
      <w:r w:rsidRPr="009164E3">
        <w:t xml:space="preserve">Erklæring om solidaransvar ovenfor </w:t>
      </w:r>
      <w:r w:rsidR="00893B95" w:rsidRPr="009164E3">
        <w:t>byggherre</w:t>
      </w:r>
      <w:r w:rsidR="007D55AB" w:rsidRPr="009164E3">
        <w:t>n</w:t>
      </w:r>
      <w:r w:rsidR="00F11632" w:rsidRPr="009164E3">
        <w:t>.</w:t>
      </w:r>
    </w:p>
    <w:p w14:paraId="7DD3295B" w14:textId="77777777" w:rsidR="00F11632" w:rsidRPr="009164E3" w:rsidRDefault="00F11632" w:rsidP="00F11632">
      <w:pPr>
        <w:pStyle w:val="Listeavsnitt"/>
        <w:ind w:left="357"/>
      </w:pPr>
    </w:p>
    <w:p w14:paraId="275C98D6" w14:textId="60E88C25" w:rsidR="00DF032C" w:rsidRPr="009164E3" w:rsidRDefault="00DF032C" w:rsidP="0086299B">
      <w:pPr>
        <w:pStyle w:val="Listeavsnitt"/>
        <w:numPr>
          <w:ilvl w:val="0"/>
          <w:numId w:val="31"/>
        </w:numPr>
      </w:pPr>
      <w:r w:rsidRPr="009164E3">
        <w:lastRenderedPageBreak/>
        <w:t xml:space="preserve">Samme dokumentasjon som for individuelle </w:t>
      </w:r>
      <w:r w:rsidR="00893B95" w:rsidRPr="009164E3">
        <w:t>entreprenør</w:t>
      </w:r>
      <w:r w:rsidRPr="009164E3">
        <w:t xml:space="preserve">er skal leveres for hver enkelt </w:t>
      </w:r>
      <w:r w:rsidR="00893B95" w:rsidRPr="009164E3">
        <w:t>entreprenør</w:t>
      </w:r>
      <w:r w:rsidRPr="009164E3">
        <w:t xml:space="preserve"> som deltar i fellesskapet.</w:t>
      </w:r>
    </w:p>
    <w:p w14:paraId="26601220" w14:textId="77777777" w:rsidR="00DF032C" w:rsidRPr="009164E3" w:rsidRDefault="00DF032C" w:rsidP="00DF032C"/>
    <w:p w14:paraId="4EA41AEF" w14:textId="069398AF" w:rsidR="00DF032C" w:rsidRPr="009164E3" w:rsidRDefault="00DF032C" w:rsidP="00304601">
      <w:pPr>
        <w:pStyle w:val="Overskrift3"/>
      </w:pPr>
      <w:bookmarkStart w:id="500" w:name="_Toc94532226"/>
      <w:bookmarkStart w:id="501" w:name="_Toc233897909"/>
      <w:r w:rsidRPr="009164E3">
        <w:t xml:space="preserve">Særlig om nyetablerte </w:t>
      </w:r>
      <w:r w:rsidR="00893B95" w:rsidRPr="009164E3">
        <w:t>entreprenør</w:t>
      </w:r>
      <w:r w:rsidRPr="009164E3">
        <w:t>er</w:t>
      </w:r>
      <w:bookmarkEnd w:id="500"/>
      <w:bookmarkEnd w:id="501"/>
      <w:r w:rsidRPr="009164E3">
        <w:t xml:space="preserve"> </w:t>
      </w:r>
    </w:p>
    <w:p w14:paraId="08AA1D57" w14:textId="4E4F0DDF" w:rsidR="00DF032C" w:rsidRPr="009164E3" w:rsidRDefault="00DF032C" w:rsidP="00DF032C">
      <w:r w:rsidRPr="009164E3">
        <w:t xml:space="preserve">En </w:t>
      </w:r>
      <w:r w:rsidR="00893B95" w:rsidRPr="009164E3">
        <w:t>entreprenør</w:t>
      </w:r>
      <w:r w:rsidRPr="009164E3">
        <w:t xml:space="preserve"> som er nyetablert og som ikke kan framlegge all dokumentasjon som påkrevet under punkt 6 nedenfor, må være særlig nøye med å dokumentere og sannsynliggjøre at han likevel har forutsetninger for å gjennomføre kontrakten.</w:t>
      </w:r>
      <w:r w:rsidR="001555F1" w:rsidRPr="009164E3">
        <w:t xml:space="preserve"> Også entreprenører som har etablert seg innenfor et nytt fagområde kan anses som nyetablerte.</w:t>
      </w:r>
    </w:p>
    <w:p w14:paraId="01345645" w14:textId="77777777" w:rsidR="00DF032C" w:rsidRPr="009164E3" w:rsidRDefault="00DF032C" w:rsidP="00DF032C"/>
    <w:p w14:paraId="4FDE495E" w14:textId="53857093" w:rsidR="00DF032C" w:rsidRPr="009164E3" w:rsidRDefault="00DF032C" w:rsidP="00DF032C">
      <w:r w:rsidRPr="009164E3">
        <w:t xml:space="preserve">Det er særlig viktig at slike </w:t>
      </w:r>
      <w:r w:rsidR="00893B95" w:rsidRPr="009164E3">
        <w:t>entreprenør</w:t>
      </w:r>
      <w:r w:rsidRPr="009164E3">
        <w:t xml:space="preserve">er kan dokumentere en tilstrekkelig stor arbeidsstyrke for gjennomføring av kontrakten, herunder faglig og teknisk kompetanse. For nyetablerte </w:t>
      </w:r>
      <w:r w:rsidR="00893B95" w:rsidRPr="009164E3">
        <w:t>entreprenør</w:t>
      </w:r>
      <w:r w:rsidRPr="009164E3">
        <w:t xml:space="preserve">er presiseres det at det er </w:t>
      </w:r>
      <w:r w:rsidR="00893B95" w:rsidRPr="009164E3">
        <w:t>entreprenør</w:t>
      </w:r>
      <w:r w:rsidRPr="009164E3">
        <w:t xml:space="preserve">ens evne som sådan til å gjennomføre kontrakten som vurderes, ikke enkeltpersoners kompetanse isolert sett. </w:t>
      </w:r>
    </w:p>
    <w:p w14:paraId="1DB16CC0" w14:textId="77777777" w:rsidR="00DF032C" w:rsidRPr="009164E3" w:rsidRDefault="00DF032C" w:rsidP="00DF032C"/>
    <w:p w14:paraId="3AA5B946" w14:textId="74E137DF" w:rsidR="00DF032C" w:rsidRPr="009164E3" w:rsidRDefault="00DF032C" w:rsidP="00DF032C">
      <w:r w:rsidRPr="009164E3">
        <w:t xml:space="preserve">Dersom en nyetablert </w:t>
      </w:r>
      <w:r w:rsidR="00893B95" w:rsidRPr="009164E3">
        <w:t>entreprenør</w:t>
      </w:r>
      <w:r w:rsidRPr="009164E3">
        <w:t xml:space="preserve"> har erfaring fra kontrakter, skal de mest relevante kontraktene som </w:t>
      </w:r>
      <w:r w:rsidR="00893B95" w:rsidRPr="009164E3">
        <w:t>entreprenør</w:t>
      </w:r>
      <w:r w:rsidRPr="009164E3">
        <w:t xml:space="preserve">en måtte ha erfaring fra, fylles ut i henhold til dokumentasjonskravene i punkt 2. Dette selv om kontraktene er av en slik art at de ikke oppfyller de nærmere angitte kravene.    </w:t>
      </w:r>
    </w:p>
    <w:p w14:paraId="02C17CC3" w14:textId="77777777" w:rsidR="00DF032C" w:rsidRPr="009164E3" w:rsidRDefault="00DF032C" w:rsidP="00DF032C"/>
    <w:p w14:paraId="53DBFF82" w14:textId="0BA800A7" w:rsidR="00DF032C" w:rsidRPr="009164E3" w:rsidRDefault="00DF032C" w:rsidP="00DF032C">
      <w:r w:rsidRPr="009164E3">
        <w:t xml:space="preserve">Manglende eller utilstrekkelig dokumentasjon på ett eller flere kriterier kan medføre at </w:t>
      </w:r>
      <w:r w:rsidR="00893B95" w:rsidRPr="009164E3">
        <w:t>entreprenør</w:t>
      </w:r>
      <w:r w:rsidRPr="009164E3">
        <w:t>en blir avvist. Mangelfull eller uriktig utfylt svarskjema vil også kunne medføre avvisning.</w:t>
      </w:r>
    </w:p>
    <w:p w14:paraId="39E600AF" w14:textId="77777777" w:rsidR="00DF032C" w:rsidRPr="009164E3" w:rsidRDefault="00DF032C" w:rsidP="00DF032C"/>
    <w:p w14:paraId="47B51DFA" w14:textId="0C12F9F1" w:rsidR="00DF032C" w:rsidRPr="009164E3" w:rsidRDefault="00DF032C" w:rsidP="00304601">
      <w:pPr>
        <w:pStyle w:val="Overskrift3"/>
      </w:pPr>
      <w:bookmarkStart w:id="502" w:name="_Toc94532227"/>
      <w:bookmarkStart w:id="503" w:name="_Toc233897910"/>
      <w:r w:rsidRPr="009164E3">
        <w:t xml:space="preserve">Krav til </w:t>
      </w:r>
      <w:r w:rsidR="00893B95" w:rsidRPr="009164E3">
        <w:t>entreprenør</w:t>
      </w:r>
      <w:r w:rsidRPr="009164E3">
        <w:t>ens forespørsel om deltakelse i konkurransen</w:t>
      </w:r>
      <w:bookmarkEnd w:id="502"/>
      <w:bookmarkEnd w:id="503"/>
    </w:p>
    <w:p w14:paraId="0A4BE8F3" w14:textId="094EF6E0" w:rsidR="00DF032C" w:rsidRPr="009164E3" w:rsidRDefault="00DF032C" w:rsidP="00D03F52">
      <w:pPr>
        <w:pStyle w:val="Overskrift4"/>
      </w:pPr>
      <w:bookmarkStart w:id="504" w:name="_Toc94532228"/>
      <w:bookmarkStart w:id="505" w:name="_Toc233897911"/>
      <w:r w:rsidRPr="009164E3">
        <w:t>Det europeiske egenerklæringsskjemaet (ESPD)</w:t>
      </w:r>
      <w:bookmarkEnd w:id="504"/>
      <w:bookmarkEnd w:id="505"/>
    </w:p>
    <w:p w14:paraId="1D345FB0" w14:textId="2C986082" w:rsidR="00DF032C" w:rsidRPr="009164E3" w:rsidRDefault="00893B95" w:rsidP="00DF032C">
      <w:r w:rsidRPr="009164E3">
        <w:t>Byggherre</w:t>
      </w:r>
      <w:r w:rsidR="00DF032C" w:rsidRPr="009164E3">
        <w:t xml:space="preserve"> har i forbindelse med kunngjøringen av konkurransen tilgjengeliggjort et ESPD-skjema, som alle </w:t>
      </w:r>
      <w:r w:rsidRPr="009164E3">
        <w:t>entreprenør</w:t>
      </w:r>
      <w:r w:rsidR="00DF032C" w:rsidRPr="009164E3">
        <w:t xml:space="preserve">ene skal fylle ut og levere sammen med forespørselen om å delta i konkurransen.  </w:t>
      </w:r>
    </w:p>
    <w:p w14:paraId="7D479942" w14:textId="77777777" w:rsidR="00DF032C" w:rsidRPr="009164E3" w:rsidRDefault="00DF032C" w:rsidP="00DF032C"/>
    <w:p w14:paraId="3ECF6D44" w14:textId="669F46BD" w:rsidR="00DF032C" w:rsidRPr="009164E3" w:rsidRDefault="00DF032C" w:rsidP="00DF032C">
      <w:r w:rsidRPr="009164E3">
        <w:t xml:space="preserve">Dersom flere </w:t>
      </w:r>
      <w:r w:rsidR="00893B95" w:rsidRPr="009164E3">
        <w:t>entreprenør</w:t>
      </w:r>
      <w:r w:rsidRPr="009164E3">
        <w:t xml:space="preserve">er deltar i konkurransen i fellesskap og/eller </w:t>
      </w:r>
      <w:r w:rsidR="00893B95" w:rsidRPr="009164E3">
        <w:t>entreprenør</w:t>
      </w:r>
      <w:r w:rsidRPr="009164E3">
        <w:t xml:space="preserve">en(e) støtter seg på kapasitet til andre virksomheter, skal det utfylles et skjema pr. virksomhet. </w:t>
      </w:r>
    </w:p>
    <w:p w14:paraId="369F9FF2" w14:textId="77777777" w:rsidR="00DF032C" w:rsidRPr="009164E3" w:rsidRDefault="00DF032C" w:rsidP="00DF032C"/>
    <w:p w14:paraId="24C7E361" w14:textId="3EC4FD33" w:rsidR="00DF032C" w:rsidRPr="009164E3" w:rsidRDefault="00DF032C" w:rsidP="00D03F52">
      <w:pPr>
        <w:pStyle w:val="Overskrift4"/>
      </w:pPr>
      <w:bookmarkStart w:id="506" w:name="_Toc94532229"/>
      <w:bookmarkStart w:id="507" w:name="_Toc233897912"/>
      <w:r w:rsidRPr="009164E3">
        <w:t xml:space="preserve">Krav til </w:t>
      </w:r>
      <w:r w:rsidR="00893B95" w:rsidRPr="009164E3">
        <w:t>entreprenør</w:t>
      </w:r>
      <w:r w:rsidRPr="009164E3">
        <w:t>ens dokumentasjon av kvalifikasjonskravene</w:t>
      </w:r>
      <w:bookmarkEnd w:id="506"/>
      <w:bookmarkEnd w:id="507"/>
    </w:p>
    <w:p w14:paraId="236AB943" w14:textId="6EA4216F" w:rsidR="00DF032C" w:rsidRPr="009164E3" w:rsidRDefault="00893B95" w:rsidP="00DF032C">
      <w:r w:rsidRPr="009164E3">
        <w:t>Entreprenør</w:t>
      </w:r>
      <w:r w:rsidR="00DF032C" w:rsidRPr="009164E3">
        <w:t xml:space="preserve">en skal i forespørselen om å delta i konkurransen dokumentere oppfyllelse av kvalifikasjonskravene gjennom: </w:t>
      </w:r>
    </w:p>
    <w:p w14:paraId="5051FB95" w14:textId="77777777" w:rsidR="00DF032C" w:rsidRPr="009164E3" w:rsidRDefault="00DF032C" w:rsidP="00DF032C"/>
    <w:p w14:paraId="742D5E77" w14:textId="7744C6AF" w:rsidR="00DF032C" w:rsidRPr="009164E3" w:rsidRDefault="00DF032C" w:rsidP="0086299B">
      <w:pPr>
        <w:pStyle w:val="Listeavsnitt"/>
        <w:numPr>
          <w:ilvl w:val="0"/>
          <w:numId w:val="21"/>
        </w:numPr>
      </w:pPr>
      <w:r w:rsidRPr="009164E3">
        <w:t>Utfylt ESPD-skjema.</w:t>
      </w:r>
    </w:p>
    <w:p w14:paraId="0B8DE52F" w14:textId="67DCFC36" w:rsidR="00DF032C" w:rsidRPr="009164E3" w:rsidRDefault="00DF032C" w:rsidP="0086299B">
      <w:pPr>
        <w:pStyle w:val="Listeavsnitt"/>
        <w:numPr>
          <w:ilvl w:val="0"/>
          <w:numId w:val="21"/>
        </w:numPr>
      </w:pPr>
      <w:r w:rsidRPr="009164E3">
        <w:t>Utfylt svarskjema, slik dette er angitt i E1.</w:t>
      </w:r>
    </w:p>
    <w:p w14:paraId="5D9DE98E" w14:textId="51439CCF" w:rsidR="00DF032C" w:rsidRPr="009164E3" w:rsidRDefault="00DF032C" w:rsidP="0086299B">
      <w:pPr>
        <w:pStyle w:val="Listeavsnitt"/>
        <w:numPr>
          <w:ilvl w:val="0"/>
          <w:numId w:val="21"/>
        </w:numPr>
      </w:pPr>
      <w:r w:rsidRPr="009164E3">
        <w:t>Skatteattest, jf. punkt 3.2 ovenfor.</w:t>
      </w:r>
    </w:p>
    <w:p w14:paraId="0E15D03E" w14:textId="77777777" w:rsidR="00DF032C" w:rsidRPr="009164E3" w:rsidRDefault="00DF032C" w:rsidP="00DF032C"/>
    <w:p w14:paraId="75E2A453" w14:textId="7E5205DB" w:rsidR="00DF032C" w:rsidRPr="009164E3" w:rsidRDefault="00DF032C" w:rsidP="00DF032C">
      <w:r w:rsidRPr="009164E3">
        <w:t>Dokumentasjon som etterspørres i henhold til nr. 1, 2 og 3 skal leveres som en del av forespørselen om å delta i konkurransen innen fristen, jf. punkt 7.</w:t>
      </w:r>
    </w:p>
    <w:p w14:paraId="12C70123" w14:textId="77777777" w:rsidR="00DF032C" w:rsidRPr="009164E3" w:rsidRDefault="00DF032C" w:rsidP="00DF032C"/>
    <w:p w14:paraId="77834E4A" w14:textId="3570AB21" w:rsidR="00DF032C" w:rsidRPr="009164E3" w:rsidRDefault="00DF032C" w:rsidP="00DF032C">
      <w:r w:rsidRPr="009164E3">
        <w:t xml:space="preserve">Innsendte vedlegg/dokumenter skal navngis og nummeres tydelig i forhold til det kvalifikasjonskrav vedlegget/dokumentet hører inn under, slik dette fremkommer av E1. </w:t>
      </w:r>
    </w:p>
    <w:p w14:paraId="035F5E07" w14:textId="77777777" w:rsidR="00DF032C" w:rsidRPr="009164E3" w:rsidRDefault="00DF032C" w:rsidP="00DF032C"/>
    <w:p w14:paraId="7CA6F0CE" w14:textId="77777777" w:rsidR="00DF032C" w:rsidRPr="009164E3" w:rsidRDefault="00DF032C" w:rsidP="00DF032C">
      <w:r w:rsidRPr="009164E3">
        <w:t xml:space="preserve">Det er viktig for bedømmelsen at opplysningene i dokumentasjonen er korrekt og fullstendig. Uriktige, misvisende eller manglende opplysninger kan medføre avvisning, jf. § 24-2 (3) bokstav g. </w:t>
      </w:r>
    </w:p>
    <w:p w14:paraId="2B710CDE" w14:textId="77777777" w:rsidR="00DF032C" w:rsidRPr="009164E3" w:rsidRDefault="00DF032C" w:rsidP="00DF032C"/>
    <w:p w14:paraId="4FBE3D2F" w14:textId="5C389D4C" w:rsidR="001555F1" w:rsidRPr="009164E3" w:rsidRDefault="00893B95" w:rsidP="00DF032C">
      <w:r w:rsidRPr="009164E3">
        <w:t>Byggherre</w:t>
      </w:r>
      <w:r w:rsidR="001555F1" w:rsidRPr="009164E3">
        <w:t>n</w:t>
      </w:r>
      <w:r w:rsidR="00DF032C" w:rsidRPr="009164E3">
        <w:t xml:space="preserve">s vurdering av om </w:t>
      </w:r>
      <w:r w:rsidRPr="009164E3">
        <w:t>entreprenør</w:t>
      </w:r>
      <w:r w:rsidR="00DF032C" w:rsidRPr="009164E3">
        <w:t xml:space="preserve">ene oppfyller kvalifikasjonskravene vil som utgangspunkt kun bli gjennomført basert på innlevert dokumentasjon, herunder eventuelle oppgitte referanser. </w:t>
      </w:r>
      <w:r w:rsidRPr="009164E3">
        <w:t>Byggherre</w:t>
      </w:r>
      <w:r w:rsidR="00DF032C" w:rsidRPr="009164E3">
        <w:t xml:space="preserve"> forbeholder seg likevel retten til å legge vekt på eventuelle egne erfaringer (positive og negative) med </w:t>
      </w:r>
      <w:r w:rsidRPr="009164E3">
        <w:t>entreprenør</w:t>
      </w:r>
      <w:r w:rsidR="00DF032C" w:rsidRPr="009164E3">
        <w:t>en og ev</w:t>
      </w:r>
      <w:r w:rsidR="001555F1" w:rsidRPr="009164E3">
        <w:t>entuelle</w:t>
      </w:r>
      <w:r w:rsidR="00DF032C" w:rsidRPr="009164E3">
        <w:t xml:space="preserve"> samarbeidende foretak, jf. punkt 4. Tilsvarende gjelder for andre offentlige </w:t>
      </w:r>
      <w:r w:rsidRPr="009164E3">
        <w:t>byggherre</w:t>
      </w:r>
      <w:r w:rsidR="001555F1" w:rsidRPr="009164E3">
        <w:t>r</w:t>
      </w:r>
      <w:r w:rsidR="00DF032C" w:rsidRPr="009164E3">
        <w:t xml:space="preserve">s erfaringer. </w:t>
      </w:r>
    </w:p>
    <w:p w14:paraId="5D4814B2" w14:textId="77777777" w:rsidR="00DF032C" w:rsidRPr="009164E3" w:rsidRDefault="00DF032C" w:rsidP="00DF032C"/>
    <w:p w14:paraId="314ED691" w14:textId="207F19BC" w:rsidR="00DF032C" w:rsidRPr="009164E3" w:rsidRDefault="00DF032C" w:rsidP="00304601">
      <w:pPr>
        <w:pStyle w:val="Overskrift3"/>
      </w:pPr>
      <w:bookmarkStart w:id="508" w:name="_Toc94532230"/>
      <w:bookmarkStart w:id="509" w:name="_Toc233897913"/>
      <w:r w:rsidRPr="009164E3">
        <w:t>Frist for innlevering av forespørsel om deltakelse i konkurransen</w:t>
      </w:r>
      <w:bookmarkEnd w:id="508"/>
      <w:bookmarkEnd w:id="509"/>
    </w:p>
    <w:p w14:paraId="388A53B7" w14:textId="77777777" w:rsidR="00DF032C" w:rsidRPr="009164E3" w:rsidRDefault="00DF032C" w:rsidP="00DF032C">
      <w:r w:rsidRPr="009164E3">
        <w:t>Frist for levering av forespørsel om deltakelse i konkurransen er:</w:t>
      </w:r>
    </w:p>
    <w:p w14:paraId="2DBA618F" w14:textId="77777777" w:rsidR="00DF032C" w:rsidRPr="009164E3" w:rsidRDefault="00DF032C" w:rsidP="00DF032C"/>
    <w:p w14:paraId="623D68C3" w14:textId="08372EBD" w:rsidR="00DF032C" w:rsidRPr="009164E3" w:rsidRDefault="00EC3DD5" w:rsidP="00EC3DD5">
      <w:pPr>
        <w:tabs>
          <w:tab w:val="left" w:pos="357"/>
        </w:tabs>
        <w:rPr>
          <w:b/>
          <w:bCs/>
        </w:rPr>
      </w:pPr>
      <w:r w:rsidRPr="009164E3">
        <w:rPr>
          <w:b/>
          <w:bCs/>
          <w:highlight w:val="lightGray"/>
        </w:rPr>
        <w:tab/>
      </w:r>
      <w:r w:rsidR="00930D26" w:rsidRPr="009164E3">
        <w:rPr>
          <w:b/>
          <w:bCs/>
          <w:highlight w:val="lightGray"/>
        </w:rPr>
        <w:t>dd-mm-åååå,</w:t>
      </w:r>
      <w:r w:rsidR="00DF032C" w:rsidRPr="009164E3">
        <w:rPr>
          <w:b/>
          <w:bCs/>
          <w:highlight w:val="lightGray"/>
        </w:rPr>
        <w:t xml:space="preserve"> kl. </w:t>
      </w:r>
      <w:r w:rsidR="000E59CA" w:rsidRPr="009164E3">
        <w:rPr>
          <w:b/>
          <w:bCs/>
          <w:highlight w:val="lightGray"/>
        </w:rPr>
        <w:t>12</w:t>
      </w:r>
      <w:r w:rsidR="00DF032C" w:rsidRPr="009164E3">
        <w:rPr>
          <w:b/>
          <w:bCs/>
          <w:highlight w:val="lightGray"/>
        </w:rPr>
        <w:t>.</w:t>
      </w:r>
      <w:r w:rsidR="000E59CA" w:rsidRPr="009164E3">
        <w:rPr>
          <w:b/>
          <w:bCs/>
          <w:highlight w:val="lightGray"/>
        </w:rPr>
        <w:t>00</w:t>
      </w:r>
      <w:r w:rsidR="00DF032C" w:rsidRPr="009164E3">
        <w:rPr>
          <w:b/>
          <w:bCs/>
          <w:highlight w:val="lightGray"/>
        </w:rPr>
        <w:t xml:space="preserve"> norsk tid</w:t>
      </w:r>
    </w:p>
    <w:p w14:paraId="6A1F77B5" w14:textId="77777777" w:rsidR="00DF032C" w:rsidRPr="009164E3" w:rsidRDefault="00DF032C" w:rsidP="00DF032C"/>
    <w:p w14:paraId="43BA7D01" w14:textId="1FB83B2A" w:rsidR="00DF032C" w:rsidRPr="009164E3" w:rsidRDefault="00DF032C" w:rsidP="00DF032C">
      <w:r w:rsidRPr="009164E3">
        <w:lastRenderedPageBreak/>
        <w:t>Forespørselen om deltakelse i konkurransen skal leveres i</w:t>
      </w:r>
      <w:r w:rsidR="001555F1" w:rsidRPr="009164E3">
        <w:t xml:space="preserve"> KGV,</w:t>
      </w:r>
      <w:r w:rsidRPr="009164E3">
        <w:t xml:space="preserve"> jf. B1 punkt 3.</w:t>
      </w:r>
    </w:p>
    <w:p w14:paraId="645A6634" w14:textId="77777777" w:rsidR="00DF032C" w:rsidRPr="009164E3" w:rsidRDefault="00DF032C" w:rsidP="00DF032C"/>
    <w:p w14:paraId="2ADE2D03" w14:textId="77777777" w:rsidR="00304601" w:rsidRPr="009164E3" w:rsidRDefault="00304601" w:rsidP="00304601"/>
    <w:p w14:paraId="05D95744" w14:textId="6C6260D0" w:rsidR="00DF032C" w:rsidRPr="009164E3" w:rsidRDefault="00DF032C" w:rsidP="00304601">
      <w:pPr>
        <w:pStyle w:val="Overskrift3"/>
      </w:pPr>
      <w:bookmarkStart w:id="510" w:name="_Toc94532232"/>
      <w:bookmarkStart w:id="511" w:name="_Toc233897914"/>
      <w:r w:rsidRPr="009164E3">
        <w:t xml:space="preserve">Utvelgelse av </w:t>
      </w:r>
      <w:r w:rsidR="00893B95" w:rsidRPr="009164E3">
        <w:t>entreprenør</w:t>
      </w:r>
      <w:r w:rsidRPr="009164E3">
        <w:t>er</w:t>
      </w:r>
      <w:bookmarkEnd w:id="510"/>
      <w:bookmarkEnd w:id="511"/>
    </w:p>
    <w:p w14:paraId="35FFAD44" w14:textId="7AA55F7E" w:rsidR="00DF032C" w:rsidRPr="009164E3" w:rsidRDefault="00DF032C" w:rsidP="00DF032C">
      <w:r w:rsidRPr="009164E3">
        <w:t xml:space="preserve">For denne konkurransen vil </w:t>
      </w:r>
      <w:r w:rsidR="00893B95" w:rsidRPr="009164E3">
        <w:t>byggherre</w:t>
      </w:r>
      <w:r w:rsidRPr="009164E3">
        <w:t xml:space="preserve"> velge ut </w:t>
      </w:r>
      <w:r w:rsidRPr="009164E3">
        <w:rPr>
          <w:highlight w:val="lightGray"/>
        </w:rPr>
        <w:t>X</w:t>
      </w:r>
      <w:r w:rsidRPr="009164E3">
        <w:t xml:space="preserve"> kvalifiserte </w:t>
      </w:r>
      <w:r w:rsidR="00893B95" w:rsidRPr="009164E3">
        <w:t>entreprenør</w:t>
      </w:r>
      <w:r w:rsidRPr="009164E3">
        <w:t>er som vil bli</w:t>
      </w:r>
      <w:r w:rsidR="001555F1" w:rsidRPr="009164E3">
        <w:t xml:space="preserve"> </w:t>
      </w:r>
      <w:r w:rsidRPr="009164E3">
        <w:t>invitert til å inngi tilbud og delta i forhandlingene, jf. B3.</w:t>
      </w:r>
    </w:p>
    <w:p w14:paraId="2CA6E8DD" w14:textId="77777777" w:rsidR="00DF032C" w:rsidRPr="009164E3" w:rsidRDefault="00DF032C" w:rsidP="00DF032C"/>
    <w:p w14:paraId="2C173240" w14:textId="7CADE370" w:rsidR="00DF032C" w:rsidRPr="009164E3" w:rsidRDefault="00DF032C" w:rsidP="00DF032C">
      <w:r w:rsidRPr="009164E3">
        <w:t xml:space="preserve">Utvelgelsen blant de kvalifiserte </w:t>
      </w:r>
      <w:r w:rsidR="00893B95" w:rsidRPr="009164E3">
        <w:t>entreprenør</w:t>
      </w:r>
      <w:r w:rsidRPr="009164E3">
        <w:t xml:space="preserve">er vil skje ut fra </w:t>
      </w:r>
      <w:r w:rsidR="00893B95" w:rsidRPr="009164E3">
        <w:t>byggherre</w:t>
      </w:r>
      <w:r w:rsidRPr="009164E3">
        <w:t>s evaluering av</w:t>
      </w:r>
      <w:r w:rsidR="001555F1" w:rsidRPr="009164E3">
        <w:t xml:space="preserve"> </w:t>
      </w:r>
      <w:r w:rsidRPr="009164E3">
        <w:t xml:space="preserve">hvem av de kvalifiserte </w:t>
      </w:r>
      <w:r w:rsidR="00893B95" w:rsidRPr="009164E3">
        <w:t>entreprenør</w:t>
      </w:r>
      <w:r w:rsidRPr="009164E3">
        <w:t>ene som best oppfyller følgende utvelgelseskriterium:</w:t>
      </w:r>
    </w:p>
    <w:p w14:paraId="10EF83B7" w14:textId="77777777" w:rsidR="00DF032C" w:rsidRPr="009164E3" w:rsidRDefault="00DF032C" w:rsidP="00DF032C"/>
    <w:p w14:paraId="4F9CBB60" w14:textId="38C3A3D7" w:rsidR="00DF032C" w:rsidRPr="009164E3" w:rsidRDefault="00893B95" w:rsidP="0086299B">
      <w:pPr>
        <w:pStyle w:val="Listeavsnitt"/>
        <w:numPr>
          <w:ilvl w:val="0"/>
          <w:numId w:val="32"/>
        </w:numPr>
      </w:pPr>
      <w:r w:rsidRPr="009164E3">
        <w:t>Entreprenør</w:t>
      </w:r>
      <w:r w:rsidR="00DF032C" w:rsidRPr="009164E3">
        <w:t>ens tekniske og faglige kvalifikasjoner iht. kvalifikasjonskrav punkt 2.4.</w:t>
      </w:r>
    </w:p>
    <w:p w14:paraId="4ACD3F0C" w14:textId="77777777" w:rsidR="00DF032C" w:rsidRPr="009164E3" w:rsidRDefault="00DF032C" w:rsidP="00DF032C"/>
    <w:p w14:paraId="7E720BEF" w14:textId="654BEB43" w:rsidR="004B33B4" w:rsidRPr="009164E3" w:rsidRDefault="00DF032C" w:rsidP="00DF032C">
      <w:r w:rsidRPr="009164E3">
        <w:t>Vurderingen vil bli basert på dokumentasjonen for tilsvarende kvalifikasjonskrav, jf. punkt 2.4</w:t>
      </w:r>
      <w:r w:rsidR="004B33B4" w:rsidRPr="009164E3">
        <w:t>.</w:t>
      </w:r>
    </w:p>
    <w:p w14:paraId="6DD93F48" w14:textId="4A3E76AC" w:rsidR="00DF032C" w:rsidRPr="009164E3" w:rsidRDefault="00DF032C" w:rsidP="00DF032C"/>
    <w:p w14:paraId="425DA4F7" w14:textId="3A34C640" w:rsidR="00DF032C" w:rsidRPr="009164E3" w:rsidRDefault="00DF032C" w:rsidP="00304601">
      <w:pPr>
        <w:pStyle w:val="Overskrift3"/>
      </w:pPr>
      <w:bookmarkStart w:id="512" w:name="_Toc94532233"/>
      <w:bookmarkStart w:id="513" w:name="_Toc233897915"/>
      <w:r w:rsidRPr="009164E3">
        <w:t>Frist for begjæring om midlertidig forføyning</w:t>
      </w:r>
      <w:bookmarkEnd w:id="512"/>
      <w:bookmarkEnd w:id="513"/>
    </w:p>
    <w:p w14:paraId="2D8C6E26" w14:textId="000BC283" w:rsidR="00B27044" w:rsidRPr="009164E3" w:rsidRDefault="00DF032C" w:rsidP="00B27044">
      <w:r w:rsidRPr="009164E3">
        <w:t xml:space="preserve">En begjæring om midlertidig forføyning mot </w:t>
      </w:r>
      <w:r w:rsidR="00893B95" w:rsidRPr="009164E3">
        <w:t>byggherre</w:t>
      </w:r>
      <w:r w:rsidR="001555F1" w:rsidRPr="009164E3">
        <w:t>n</w:t>
      </w:r>
      <w:r w:rsidRPr="009164E3">
        <w:t xml:space="preserve">s beslutning om å avvise en forespørsel om å delta i konkurransen, eller ikke å velge ut en </w:t>
      </w:r>
      <w:r w:rsidR="00893B95" w:rsidRPr="009164E3">
        <w:t>entreprenør</w:t>
      </w:r>
      <w:r w:rsidRPr="009164E3">
        <w:t xml:space="preserve">, må fremsettes innen 15 dager regnet fra dagen etter </w:t>
      </w:r>
      <w:r w:rsidR="00893B95" w:rsidRPr="009164E3">
        <w:t>byggherre</w:t>
      </w:r>
      <w:r w:rsidR="007D55AB" w:rsidRPr="009164E3">
        <w:t>n</w:t>
      </w:r>
      <w:r w:rsidRPr="009164E3">
        <w:t xml:space="preserve"> sender en meddelelse om avvisning eller utvelgelse</w:t>
      </w:r>
      <w:r w:rsidR="00B137B9" w:rsidRPr="009164E3">
        <w:t>.</w:t>
      </w:r>
    </w:p>
    <w:p w14:paraId="32363D0C" w14:textId="77777777" w:rsidR="00EC3DD5" w:rsidRPr="009164E3" w:rsidRDefault="00EC3DD5" w:rsidP="00B27044"/>
    <w:bookmarkEnd w:id="465"/>
    <w:p w14:paraId="69AE20C1" w14:textId="7F6A75CD" w:rsidR="00EC3DD5" w:rsidRPr="009164E3" w:rsidRDefault="00EC3DD5" w:rsidP="00B27044">
      <w:pPr>
        <w:sectPr w:rsidR="00EC3DD5" w:rsidRPr="009164E3" w:rsidSect="00DE7D9C">
          <w:headerReference w:type="default" r:id="rId28"/>
          <w:pgSz w:w="11906" w:h="16838" w:code="9"/>
          <w:pgMar w:top="1400" w:right="1418" w:bottom="1077" w:left="1701" w:header="709" w:footer="709" w:gutter="0"/>
          <w:pgNumType w:start="1"/>
          <w:cols w:space="708"/>
          <w:docGrid w:linePitch="360"/>
        </w:sectPr>
      </w:pPr>
    </w:p>
    <w:p w14:paraId="106A2F2D" w14:textId="0AB82682" w:rsidR="00304601" w:rsidRPr="009164E3" w:rsidRDefault="00304601" w:rsidP="00304601">
      <w:pPr>
        <w:tabs>
          <w:tab w:val="left" w:pos="357"/>
        </w:tabs>
        <w:rPr>
          <w:b/>
          <w:bCs/>
          <w:sz w:val="28"/>
          <w:szCs w:val="28"/>
        </w:rPr>
      </w:pPr>
      <w:r w:rsidRPr="009164E3">
        <w:rPr>
          <w:b/>
          <w:bCs/>
          <w:sz w:val="28"/>
          <w:szCs w:val="28"/>
        </w:rPr>
        <w:lastRenderedPageBreak/>
        <w:t>B</w:t>
      </w:r>
      <w:r w:rsidRPr="009164E3">
        <w:rPr>
          <w:b/>
          <w:bCs/>
          <w:sz w:val="28"/>
          <w:szCs w:val="28"/>
        </w:rPr>
        <w:tab/>
        <w:t>Konkurranseregler</w:t>
      </w:r>
    </w:p>
    <w:p w14:paraId="50162943" w14:textId="7D519D80" w:rsidR="00304601" w:rsidRPr="009164E3" w:rsidRDefault="00304601" w:rsidP="003D2127">
      <w:pPr>
        <w:pStyle w:val="Overskrift2"/>
      </w:pPr>
      <w:bookmarkStart w:id="514" w:name="_Ref90973639"/>
      <w:bookmarkStart w:id="515" w:name="_Ref90973644"/>
      <w:bookmarkStart w:id="516" w:name="_Ref90973695"/>
      <w:bookmarkStart w:id="517" w:name="_Ref90973705"/>
      <w:bookmarkStart w:id="518" w:name="_Ref90976499"/>
      <w:bookmarkStart w:id="519" w:name="_Ref90976502"/>
      <w:bookmarkStart w:id="520" w:name="_Ref90976531"/>
      <w:bookmarkStart w:id="521" w:name="_Ref90976536"/>
      <w:bookmarkStart w:id="522" w:name="_Ref90980501"/>
      <w:bookmarkStart w:id="523" w:name="_Ref90980504"/>
      <w:bookmarkStart w:id="524" w:name="_Ref90980608"/>
      <w:bookmarkStart w:id="525" w:name="_Ref90980615"/>
      <w:bookmarkStart w:id="526" w:name="_Ref90982574"/>
      <w:bookmarkStart w:id="527" w:name="_Ref90982577"/>
      <w:bookmarkStart w:id="528" w:name="_Ref91054032"/>
      <w:bookmarkStart w:id="529" w:name="_Ref91054040"/>
      <w:bookmarkStart w:id="530" w:name="_Ref91055143"/>
      <w:bookmarkStart w:id="531" w:name="_Ref91055149"/>
      <w:bookmarkStart w:id="532" w:name="_Ref91056923"/>
      <w:bookmarkStart w:id="533" w:name="_Ref91056929"/>
      <w:bookmarkStart w:id="534" w:name="_Toc92971872"/>
      <w:bookmarkStart w:id="535" w:name="_Toc93493645"/>
      <w:bookmarkStart w:id="536" w:name="_Toc93493922"/>
      <w:bookmarkStart w:id="537" w:name="_Toc93495371"/>
      <w:bookmarkStart w:id="538" w:name="_Toc93495749"/>
      <w:bookmarkStart w:id="539" w:name="_Toc93496369"/>
      <w:bookmarkStart w:id="540" w:name="_Toc93560381"/>
      <w:bookmarkStart w:id="541" w:name="_Toc93907938"/>
      <w:bookmarkStart w:id="542" w:name="_Toc93907957"/>
      <w:bookmarkStart w:id="543" w:name="_Toc93907976"/>
      <w:bookmarkStart w:id="544" w:name="_Toc93907995"/>
      <w:bookmarkStart w:id="545" w:name="_Toc94272017"/>
      <w:bookmarkStart w:id="546" w:name="_Toc94792281"/>
      <w:bookmarkStart w:id="547" w:name="_Toc94792300"/>
      <w:bookmarkStart w:id="548" w:name="_Toc94792319"/>
      <w:bookmarkStart w:id="549" w:name="_Toc94792338"/>
      <w:bookmarkStart w:id="550" w:name="_Toc95824011"/>
      <w:bookmarkStart w:id="551" w:name="_Toc95824030"/>
      <w:bookmarkStart w:id="552" w:name="_Toc95824049"/>
      <w:bookmarkStart w:id="553" w:name="_Toc95824068"/>
      <w:bookmarkStart w:id="554" w:name="_Toc96504096"/>
      <w:bookmarkStart w:id="555" w:name="_Toc96504114"/>
      <w:bookmarkStart w:id="556" w:name="_Toc96504132"/>
      <w:bookmarkStart w:id="557" w:name="_Toc96504150"/>
      <w:bookmarkStart w:id="558" w:name="_Toc97120825"/>
      <w:bookmarkStart w:id="559" w:name="_Toc97120843"/>
      <w:bookmarkStart w:id="560" w:name="_Toc97120861"/>
      <w:bookmarkStart w:id="561" w:name="_Toc97120879"/>
      <w:bookmarkStart w:id="562" w:name="_Toc97126791"/>
      <w:bookmarkStart w:id="563" w:name="_Toc97126809"/>
      <w:bookmarkStart w:id="564" w:name="_Toc97126827"/>
      <w:bookmarkStart w:id="565" w:name="_Toc97126845"/>
      <w:bookmarkStart w:id="566" w:name="_Toc97127282"/>
      <w:bookmarkStart w:id="567" w:name="_Toc97298030"/>
      <w:bookmarkStart w:id="568" w:name="_Toc97298048"/>
      <w:bookmarkStart w:id="569" w:name="_Toc97298066"/>
      <w:bookmarkStart w:id="570" w:name="_Toc97298084"/>
      <w:bookmarkStart w:id="571" w:name="_Toc97298102"/>
      <w:bookmarkStart w:id="572" w:name="_Toc97300364"/>
      <w:bookmarkStart w:id="573" w:name="_Toc233901698"/>
      <w:r w:rsidRPr="009164E3">
        <w:t>Krav til tilbud og spesielle konkurranseregler</w:t>
      </w:r>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bookmarkEnd w:id="567"/>
      <w:bookmarkEnd w:id="568"/>
      <w:bookmarkEnd w:id="569"/>
      <w:bookmarkEnd w:id="570"/>
      <w:bookmarkEnd w:id="571"/>
      <w:bookmarkEnd w:id="572"/>
      <w:bookmarkEnd w:id="573"/>
    </w:p>
    <w:p w14:paraId="3F14359B" w14:textId="41B33816" w:rsidR="00952B27" w:rsidRPr="009164E3" w:rsidRDefault="00952B27" w:rsidP="00952B27"/>
    <w:p w14:paraId="137B8746" w14:textId="2CA5BBCE" w:rsidR="00952B27" w:rsidRPr="009164E3" w:rsidRDefault="00952B27" w:rsidP="00952B27">
      <w:pPr>
        <w:rPr>
          <w:b/>
          <w:bCs/>
          <w:sz w:val="26"/>
          <w:szCs w:val="26"/>
        </w:rPr>
      </w:pPr>
      <w:r w:rsidRPr="009164E3">
        <w:rPr>
          <w:b/>
          <w:bCs/>
          <w:sz w:val="26"/>
          <w:szCs w:val="26"/>
        </w:rPr>
        <w:t>Innhold</w:t>
      </w:r>
    </w:p>
    <w:p w14:paraId="1181A57F" w14:textId="327C2FE7" w:rsidR="007D55AB" w:rsidRPr="009164E3" w:rsidRDefault="001C3238">
      <w:pPr>
        <w:pStyle w:val="INNH3"/>
        <w:rPr>
          <w:rFonts w:asciiTheme="minorHAnsi" w:eastAsiaTheme="minorEastAsia" w:hAnsiTheme="minorHAnsi" w:cstheme="minorBidi"/>
          <w:b w:val="0"/>
          <w:noProof/>
          <w:kern w:val="2"/>
          <w:sz w:val="24"/>
          <w:lang w:eastAsia="nb-NO"/>
          <w14:ligatures w14:val="standardContextual"/>
        </w:rPr>
      </w:pPr>
      <w:r w:rsidRPr="009164E3">
        <w:fldChar w:fldCharType="begin"/>
      </w:r>
      <w:r w:rsidRPr="009164E3">
        <w:instrText xml:space="preserve"> TOC \b B3 \o "1-4" \h \z \u \t \* MERGEFORMAT  \* MERGEFORMAT </w:instrText>
      </w:r>
      <w:r w:rsidRPr="009164E3">
        <w:fldChar w:fldCharType="separate"/>
      </w:r>
      <w:hyperlink w:anchor="_Toc233897916" w:history="1">
        <w:r w:rsidR="007D55AB" w:rsidRPr="009164E3">
          <w:rPr>
            <w:rStyle w:val="Hyperkobling"/>
            <w:rFonts w:ascii="Times New Roman" w:hAnsi="Times New Roman"/>
            <w:noProof/>
          </w:rPr>
          <w:t>1.</w:t>
        </w:r>
        <w:r w:rsidR="007D55AB" w:rsidRPr="009164E3">
          <w:rPr>
            <w:rFonts w:asciiTheme="minorHAnsi" w:eastAsiaTheme="minorEastAsia" w:hAnsiTheme="minorHAnsi" w:cstheme="minorBidi"/>
            <w:b w:val="0"/>
            <w:noProof/>
            <w:kern w:val="2"/>
            <w:sz w:val="24"/>
            <w:lang w:eastAsia="nb-NO"/>
            <w14:ligatures w14:val="standardContextual"/>
          </w:rPr>
          <w:tab/>
        </w:r>
        <w:r w:rsidR="007D55AB" w:rsidRPr="009164E3">
          <w:rPr>
            <w:rStyle w:val="Hyperkobling"/>
            <w:noProof/>
          </w:rPr>
          <w:t>Generelt om konkurransegrunnlagets kapittel B3</w:t>
        </w:r>
        <w:r w:rsidR="007D55AB" w:rsidRPr="009164E3">
          <w:rPr>
            <w:noProof/>
            <w:webHidden/>
          </w:rPr>
          <w:tab/>
        </w:r>
        <w:r w:rsidR="007D55AB" w:rsidRPr="009164E3">
          <w:rPr>
            <w:noProof/>
            <w:webHidden/>
          </w:rPr>
          <w:fldChar w:fldCharType="begin"/>
        </w:r>
        <w:r w:rsidR="007D55AB" w:rsidRPr="009164E3">
          <w:rPr>
            <w:noProof/>
            <w:webHidden/>
          </w:rPr>
          <w:instrText xml:space="preserve"> PAGEREF _Toc233897916 \h </w:instrText>
        </w:r>
        <w:r w:rsidR="007D55AB" w:rsidRPr="009164E3">
          <w:rPr>
            <w:noProof/>
            <w:webHidden/>
          </w:rPr>
        </w:r>
        <w:r w:rsidR="007D55AB" w:rsidRPr="009164E3">
          <w:rPr>
            <w:noProof/>
            <w:webHidden/>
          </w:rPr>
          <w:fldChar w:fldCharType="separate"/>
        </w:r>
        <w:r w:rsidR="009164E3">
          <w:rPr>
            <w:noProof/>
            <w:webHidden/>
          </w:rPr>
          <w:t>1</w:t>
        </w:r>
        <w:r w:rsidR="007D55AB" w:rsidRPr="009164E3">
          <w:rPr>
            <w:noProof/>
            <w:webHidden/>
          </w:rPr>
          <w:fldChar w:fldCharType="end"/>
        </w:r>
      </w:hyperlink>
    </w:p>
    <w:p w14:paraId="35B6C26B" w14:textId="699F4DA6"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17" w:history="1">
        <w:r w:rsidRPr="009164E3">
          <w:rPr>
            <w:rStyle w:val="Hyperkobling"/>
            <w:rFonts w:ascii="Times New Roman" w:hAnsi="Times New Roman"/>
            <w:noProof/>
          </w:rPr>
          <w:t>2.</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Møter og avklaringer før første tilbudsfrist</w:t>
        </w:r>
        <w:r w:rsidRPr="009164E3">
          <w:rPr>
            <w:noProof/>
            <w:webHidden/>
          </w:rPr>
          <w:tab/>
        </w:r>
        <w:r w:rsidRPr="009164E3">
          <w:rPr>
            <w:noProof/>
            <w:webHidden/>
          </w:rPr>
          <w:fldChar w:fldCharType="begin"/>
        </w:r>
        <w:r w:rsidRPr="009164E3">
          <w:rPr>
            <w:noProof/>
            <w:webHidden/>
          </w:rPr>
          <w:instrText xml:space="preserve"> PAGEREF _Toc233897917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3F4D4F13" w14:textId="0F9155A2"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18" w:history="1">
        <w:r w:rsidRPr="009164E3">
          <w:rPr>
            <w:rStyle w:val="Hyperkobling"/>
            <w:rFonts w:ascii="Times New Roman" w:hAnsi="Times New Roman"/>
            <w:noProof/>
          </w:rPr>
          <w:t>3.</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Frister</w:t>
        </w:r>
        <w:r w:rsidRPr="009164E3">
          <w:rPr>
            <w:noProof/>
            <w:webHidden/>
          </w:rPr>
          <w:tab/>
        </w:r>
        <w:r w:rsidRPr="009164E3">
          <w:rPr>
            <w:noProof/>
            <w:webHidden/>
          </w:rPr>
          <w:fldChar w:fldCharType="begin"/>
        </w:r>
        <w:r w:rsidRPr="009164E3">
          <w:rPr>
            <w:noProof/>
            <w:webHidden/>
          </w:rPr>
          <w:instrText xml:space="preserve"> PAGEREF _Toc233897918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13DF5B54" w14:textId="6441BA08"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19" w:history="1">
        <w:r w:rsidRPr="009164E3">
          <w:rPr>
            <w:rStyle w:val="Hyperkobling"/>
            <w:rFonts w:ascii="Times New Roman" w:hAnsi="Times New Roman"/>
            <w:noProof/>
          </w:rPr>
          <w:t>3.1.</w:t>
        </w:r>
        <w:r w:rsidRPr="009164E3">
          <w:rPr>
            <w:rStyle w:val="Hyperkobling"/>
            <w:noProof/>
          </w:rPr>
          <w:t xml:space="preserve"> Tilbudsfrist</w:t>
        </w:r>
        <w:r w:rsidRPr="009164E3">
          <w:rPr>
            <w:noProof/>
            <w:webHidden/>
          </w:rPr>
          <w:tab/>
        </w:r>
        <w:r w:rsidRPr="009164E3">
          <w:rPr>
            <w:noProof/>
            <w:webHidden/>
          </w:rPr>
          <w:fldChar w:fldCharType="begin"/>
        </w:r>
        <w:r w:rsidRPr="009164E3">
          <w:rPr>
            <w:noProof/>
            <w:webHidden/>
          </w:rPr>
          <w:instrText xml:space="preserve"> PAGEREF _Toc233897919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7ABF6DAB" w14:textId="0AFE3FC9"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20" w:history="1">
        <w:r w:rsidRPr="009164E3">
          <w:rPr>
            <w:rStyle w:val="Hyperkobling"/>
            <w:rFonts w:ascii="Times New Roman" w:hAnsi="Times New Roman"/>
            <w:noProof/>
          </w:rPr>
          <w:t>3.2.</w:t>
        </w:r>
        <w:r w:rsidRPr="009164E3">
          <w:rPr>
            <w:rStyle w:val="Hyperkobling"/>
            <w:noProof/>
          </w:rPr>
          <w:t xml:space="preserve"> Vedståelsesfrist</w:t>
        </w:r>
        <w:r w:rsidRPr="009164E3">
          <w:rPr>
            <w:noProof/>
            <w:webHidden/>
          </w:rPr>
          <w:tab/>
        </w:r>
        <w:r w:rsidRPr="009164E3">
          <w:rPr>
            <w:noProof/>
            <w:webHidden/>
          </w:rPr>
          <w:fldChar w:fldCharType="begin"/>
        </w:r>
        <w:r w:rsidRPr="009164E3">
          <w:rPr>
            <w:noProof/>
            <w:webHidden/>
          </w:rPr>
          <w:instrText xml:space="preserve"> PAGEREF _Toc233897920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1CDF3641" w14:textId="29FCF1D5"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21" w:history="1">
        <w:r w:rsidRPr="009164E3">
          <w:rPr>
            <w:rStyle w:val="Hyperkobling"/>
            <w:rFonts w:ascii="Times New Roman" w:hAnsi="Times New Roman"/>
            <w:noProof/>
          </w:rPr>
          <w:t>4.</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Krav til utforming av entreprenørens tilbud</w:t>
        </w:r>
        <w:r w:rsidRPr="009164E3">
          <w:rPr>
            <w:noProof/>
            <w:webHidden/>
          </w:rPr>
          <w:tab/>
        </w:r>
        <w:r w:rsidRPr="009164E3">
          <w:rPr>
            <w:noProof/>
            <w:webHidden/>
          </w:rPr>
          <w:fldChar w:fldCharType="begin"/>
        </w:r>
        <w:r w:rsidRPr="009164E3">
          <w:rPr>
            <w:noProof/>
            <w:webHidden/>
          </w:rPr>
          <w:instrText xml:space="preserve"> PAGEREF _Toc233897921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3A311C47" w14:textId="1EFE3AFE"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22" w:history="1">
        <w:r w:rsidRPr="009164E3">
          <w:rPr>
            <w:rStyle w:val="Hyperkobling"/>
            <w:rFonts w:ascii="Times New Roman" w:hAnsi="Times New Roman"/>
            <w:noProof/>
          </w:rPr>
          <w:t>5.</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Alternative tilbud</w:t>
        </w:r>
        <w:r w:rsidRPr="009164E3">
          <w:rPr>
            <w:noProof/>
            <w:webHidden/>
          </w:rPr>
          <w:tab/>
        </w:r>
        <w:r w:rsidRPr="009164E3">
          <w:rPr>
            <w:noProof/>
            <w:webHidden/>
          </w:rPr>
          <w:fldChar w:fldCharType="begin"/>
        </w:r>
        <w:r w:rsidRPr="009164E3">
          <w:rPr>
            <w:noProof/>
            <w:webHidden/>
          </w:rPr>
          <w:instrText xml:space="preserve"> PAGEREF _Toc233897922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0916A045" w14:textId="51D1BA3B"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23" w:history="1">
        <w:r w:rsidRPr="009164E3">
          <w:rPr>
            <w:rStyle w:val="Hyperkobling"/>
            <w:rFonts w:ascii="Times New Roman" w:hAnsi="Times New Roman"/>
            <w:noProof/>
          </w:rPr>
          <w:t>6.</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Taktisk prising</w:t>
        </w:r>
        <w:r w:rsidRPr="009164E3">
          <w:rPr>
            <w:noProof/>
            <w:webHidden/>
          </w:rPr>
          <w:tab/>
        </w:r>
        <w:r w:rsidRPr="009164E3">
          <w:rPr>
            <w:noProof/>
            <w:webHidden/>
          </w:rPr>
          <w:fldChar w:fldCharType="begin"/>
        </w:r>
        <w:r w:rsidRPr="009164E3">
          <w:rPr>
            <w:noProof/>
            <w:webHidden/>
          </w:rPr>
          <w:instrText xml:space="preserve"> PAGEREF _Toc233897923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440F2DB0" w14:textId="07100584"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24" w:history="1">
        <w:r w:rsidRPr="009164E3">
          <w:rPr>
            <w:rStyle w:val="Hyperkobling"/>
            <w:rFonts w:ascii="Times New Roman" w:hAnsi="Times New Roman"/>
            <w:noProof/>
          </w:rPr>
          <w:t>7.</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Gjennomføring av forhandlinger</w:t>
        </w:r>
        <w:r w:rsidRPr="009164E3">
          <w:rPr>
            <w:noProof/>
            <w:webHidden/>
          </w:rPr>
          <w:tab/>
        </w:r>
        <w:r w:rsidRPr="009164E3">
          <w:rPr>
            <w:noProof/>
            <w:webHidden/>
          </w:rPr>
          <w:fldChar w:fldCharType="begin"/>
        </w:r>
        <w:r w:rsidRPr="009164E3">
          <w:rPr>
            <w:noProof/>
            <w:webHidden/>
          </w:rPr>
          <w:instrText xml:space="preserve"> PAGEREF _Toc233897924 \h </w:instrText>
        </w:r>
        <w:r w:rsidRPr="009164E3">
          <w:rPr>
            <w:noProof/>
            <w:webHidden/>
          </w:rPr>
        </w:r>
        <w:r w:rsidRPr="009164E3">
          <w:rPr>
            <w:noProof/>
            <w:webHidden/>
          </w:rPr>
          <w:fldChar w:fldCharType="separate"/>
        </w:r>
        <w:r w:rsidR="009164E3">
          <w:rPr>
            <w:noProof/>
            <w:webHidden/>
          </w:rPr>
          <w:t>2</w:t>
        </w:r>
        <w:r w:rsidRPr="009164E3">
          <w:rPr>
            <w:noProof/>
            <w:webHidden/>
          </w:rPr>
          <w:fldChar w:fldCharType="end"/>
        </w:r>
      </w:hyperlink>
    </w:p>
    <w:p w14:paraId="1558A2BD" w14:textId="61FDEECE"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25" w:history="1">
        <w:r w:rsidRPr="009164E3">
          <w:rPr>
            <w:rStyle w:val="Hyperkobling"/>
            <w:rFonts w:ascii="Times New Roman" w:hAnsi="Times New Roman"/>
            <w:noProof/>
          </w:rPr>
          <w:t>8.</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Grunnlag for tildeling av kontrakt – tildelingskriterier</w:t>
        </w:r>
        <w:r w:rsidRPr="009164E3">
          <w:rPr>
            <w:noProof/>
            <w:webHidden/>
          </w:rPr>
          <w:tab/>
        </w:r>
        <w:r w:rsidRPr="009164E3">
          <w:rPr>
            <w:noProof/>
            <w:webHidden/>
          </w:rPr>
          <w:fldChar w:fldCharType="begin"/>
        </w:r>
        <w:r w:rsidRPr="009164E3">
          <w:rPr>
            <w:noProof/>
            <w:webHidden/>
          </w:rPr>
          <w:instrText xml:space="preserve"> PAGEREF _Toc233897925 \h </w:instrText>
        </w:r>
        <w:r w:rsidRPr="009164E3">
          <w:rPr>
            <w:noProof/>
            <w:webHidden/>
          </w:rPr>
        </w:r>
        <w:r w:rsidRPr="009164E3">
          <w:rPr>
            <w:noProof/>
            <w:webHidden/>
          </w:rPr>
          <w:fldChar w:fldCharType="separate"/>
        </w:r>
        <w:r w:rsidR="009164E3">
          <w:rPr>
            <w:noProof/>
            <w:webHidden/>
          </w:rPr>
          <w:t>2</w:t>
        </w:r>
        <w:r w:rsidRPr="009164E3">
          <w:rPr>
            <w:noProof/>
            <w:webHidden/>
          </w:rPr>
          <w:fldChar w:fldCharType="end"/>
        </w:r>
      </w:hyperlink>
    </w:p>
    <w:p w14:paraId="0467F26C" w14:textId="741221A3"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26" w:history="1">
        <w:r w:rsidRPr="009164E3">
          <w:rPr>
            <w:rStyle w:val="Hyperkobling"/>
            <w:rFonts w:ascii="Times New Roman" w:hAnsi="Times New Roman"/>
            <w:noProof/>
          </w:rPr>
          <w:t>8.1.</w:t>
        </w:r>
        <w:r w:rsidRPr="009164E3">
          <w:rPr>
            <w:rStyle w:val="Hyperkobling"/>
            <w:noProof/>
          </w:rPr>
          <w:t xml:space="preserve"> Fremgangsmåte ved valg av tilbud – beregning av konkurransesum</w:t>
        </w:r>
        <w:r w:rsidRPr="009164E3">
          <w:rPr>
            <w:noProof/>
            <w:webHidden/>
          </w:rPr>
          <w:tab/>
        </w:r>
        <w:r w:rsidRPr="009164E3">
          <w:rPr>
            <w:noProof/>
            <w:webHidden/>
          </w:rPr>
          <w:fldChar w:fldCharType="begin"/>
        </w:r>
        <w:r w:rsidRPr="009164E3">
          <w:rPr>
            <w:noProof/>
            <w:webHidden/>
          </w:rPr>
          <w:instrText xml:space="preserve"> PAGEREF _Toc233897926 \h </w:instrText>
        </w:r>
        <w:r w:rsidRPr="009164E3">
          <w:rPr>
            <w:noProof/>
            <w:webHidden/>
          </w:rPr>
        </w:r>
        <w:r w:rsidRPr="009164E3">
          <w:rPr>
            <w:noProof/>
            <w:webHidden/>
          </w:rPr>
          <w:fldChar w:fldCharType="separate"/>
        </w:r>
        <w:r w:rsidR="009164E3">
          <w:rPr>
            <w:noProof/>
            <w:webHidden/>
          </w:rPr>
          <w:t>2</w:t>
        </w:r>
        <w:r w:rsidRPr="009164E3">
          <w:rPr>
            <w:noProof/>
            <w:webHidden/>
          </w:rPr>
          <w:fldChar w:fldCharType="end"/>
        </w:r>
      </w:hyperlink>
    </w:p>
    <w:p w14:paraId="22CBD0D5" w14:textId="257D0AA9"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27" w:history="1">
        <w:r w:rsidRPr="009164E3">
          <w:rPr>
            <w:rStyle w:val="Hyperkobling"/>
            <w:rFonts w:ascii="Times New Roman" w:hAnsi="Times New Roman"/>
            <w:noProof/>
          </w:rPr>
          <w:t>8.2.</w:t>
        </w:r>
        <w:r w:rsidRPr="009164E3">
          <w:rPr>
            <w:rStyle w:val="Hyperkobling"/>
            <w:noProof/>
          </w:rPr>
          <w:t xml:space="preserve"> Kriterium K1: Tilbudssum</w:t>
        </w:r>
        <w:r w:rsidRPr="009164E3">
          <w:rPr>
            <w:noProof/>
            <w:webHidden/>
          </w:rPr>
          <w:tab/>
        </w:r>
        <w:r w:rsidRPr="009164E3">
          <w:rPr>
            <w:noProof/>
            <w:webHidden/>
          </w:rPr>
          <w:fldChar w:fldCharType="begin"/>
        </w:r>
        <w:r w:rsidRPr="009164E3">
          <w:rPr>
            <w:noProof/>
            <w:webHidden/>
          </w:rPr>
          <w:instrText xml:space="preserve"> PAGEREF _Toc233897927 \h </w:instrText>
        </w:r>
        <w:r w:rsidRPr="009164E3">
          <w:rPr>
            <w:noProof/>
            <w:webHidden/>
          </w:rPr>
        </w:r>
        <w:r w:rsidRPr="009164E3">
          <w:rPr>
            <w:noProof/>
            <w:webHidden/>
          </w:rPr>
          <w:fldChar w:fldCharType="separate"/>
        </w:r>
        <w:r w:rsidR="009164E3">
          <w:rPr>
            <w:noProof/>
            <w:webHidden/>
          </w:rPr>
          <w:t>3</w:t>
        </w:r>
        <w:r w:rsidRPr="009164E3">
          <w:rPr>
            <w:noProof/>
            <w:webHidden/>
          </w:rPr>
          <w:fldChar w:fldCharType="end"/>
        </w:r>
      </w:hyperlink>
    </w:p>
    <w:p w14:paraId="00174CAE" w14:textId="54D2A944"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28" w:history="1">
        <w:r w:rsidRPr="009164E3">
          <w:rPr>
            <w:rStyle w:val="Hyperkobling"/>
            <w:rFonts w:ascii="Times New Roman" w:eastAsiaTheme="majorEastAsia" w:hAnsi="Times New Roman"/>
            <w:noProof/>
            <w:highlight w:val="lightGray"/>
          </w:rPr>
          <w:t>8.3.</w:t>
        </w:r>
        <w:r w:rsidRPr="009164E3">
          <w:rPr>
            <w:rStyle w:val="Hyperkobling"/>
            <w:noProof/>
            <w:highlight w:val="lightGray"/>
          </w:rPr>
          <w:t xml:space="preserve"> Kriterium K2: Organisering og tilbudt nøkkelpersonell</w:t>
        </w:r>
        <w:r w:rsidRPr="009164E3">
          <w:rPr>
            <w:noProof/>
            <w:webHidden/>
          </w:rPr>
          <w:tab/>
        </w:r>
        <w:r w:rsidRPr="009164E3">
          <w:rPr>
            <w:noProof/>
            <w:webHidden/>
          </w:rPr>
          <w:fldChar w:fldCharType="begin"/>
        </w:r>
        <w:r w:rsidRPr="009164E3">
          <w:rPr>
            <w:noProof/>
            <w:webHidden/>
          </w:rPr>
          <w:instrText xml:space="preserve"> PAGEREF _Toc233897928 \h </w:instrText>
        </w:r>
        <w:r w:rsidRPr="009164E3">
          <w:rPr>
            <w:noProof/>
            <w:webHidden/>
          </w:rPr>
        </w:r>
        <w:r w:rsidRPr="009164E3">
          <w:rPr>
            <w:noProof/>
            <w:webHidden/>
          </w:rPr>
          <w:fldChar w:fldCharType="separate"/>
        </w:r>
        <w:r w:rsidR="009164E3">
          <w:rPr>
            <w:noProof/>
            <w:webHidden/>
          </w:rPr>
          <w:t>3</w:t>
        </w:r>
        <w:r w:rsidRPr="009164E3">
          <w:rPr>
            <w:noProof/>
            <w:webHidden/>
          </w:rPr>
          <w:fldChar w:fldCharType="end"/>
        </w:r>
      </w:hyperlink>
    </w:p>
    <w:p w14:paraId="18E565C3" w14:textId="16642AF2"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29" w:history="1">
        <w:r w:rsidRPr="009164E3">
          <w:rPr>
            <w:rStyle w:val="Hyperkobling"/>
            <w:rFonts w:ascii="Times New Roman" w:hAnsi="Times New Roman"/>
            <w:noProof/>
            <w:highlight w:val="lightGray"/>
          </w:rPr>
          <w:t>8.4.</w:t>
        </w:r>
        <w:r w:rsidRPr="009164E3">
          <w:rPr>
            <w:rStyle w:val="Hyperkobling"/>
            <w:noProof/>
            <w:highlight w:val="lightGray"/>
          </w:rPr>
          <w:t xml:space="preserve"> Kriterium K3: Gjennomføring av oppdraget</w:t>
        </w:r>
        <w:r w:rsidRPr="009164E3">
          <w:rPr>
            <w:noProof/>
            <w:webHidden/>
          </w:rPr>
          <w:tab/>
        </w:r>
        <w:r w:rsidRPr="009164E3">
          <w:rPr>
            <w:noProof/>
            <w:webHidden/>
          </w:rPr>
          <w:fldChar w:fldCharType="begin"/>
        </w:r>
        <w:r w:rsidRPr="009164E3">
          <w:rPr>
            <w:noProof/>
            <w:webHidden/>
          </w:rPr>
          <w:instrText xml:space="preserve"> PAGEREF _Toc233897929 \h </w:instrText>
        </w:r>
        <w:r w:rsidRPr="009164E3">
          <w:rPr>
            <w:noProof/>
            <w:webHidden/>
          </w:rPr>
        </w:r>
        <w:r w:rsidRPr="009164E3">
          <w:rPr>
            <w:noProof/>
            <w:webHidden/>
          </w:rPr>
          <w:fldChar w:fldCharType="separate"/>
        </w:r>
        <w:r w:rsidR="009164E3">
          <w:rPr>
            <w:noProof/>
            <w:webHidden/>
          </w:rPr>
          <w:t>4</w:t>
        </w:r>
        <w:r w:rsidRPr="009164E3">
          <w:rPr>
            <w:noProof/>
            <w:webHidden/>
          </w:rPr>
          <w:fldChar w:fldCharType="end"/>
        </w:r>
      </w:hyperlink>
    </w:p>
    <w:p w14:paraId="337DA64F" w14:textId="1F33779F"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30" w:history="1">
        <w:r w:rsidRPr="009164E3">
          <w:rPr>
            <w:rStyle w:val="Hyperkobling"/>
            <w:rFonts w:ascii="Times New Roman" w:hAnsi="Times New Roman"/>
            <w:noProof/>
            <w:highlight w:val="lightGray"/>
          </w:rPr>
          <w:t>8.5.</w:t>
        </w:r>
        <w:r w:rsidRPr="009164E3">
          <w:rPr>
            <w:rStyle w:val="Hyperkobling"/>
            <w:noProof/>
            <w:highlight w:val="lightGray"/>
          </w:rPr>
          <w:t xml:space="preserve"> Kriterium K4: Ivaretagelse ytre miljø og reduksjon av klimagassutslipp i prosjektet</w:t>
        </w:r>
        <w:r w:rsidRPr="009164E3">
          <w:rPr>
            <w:noProof/>
            <w:webHidden/>
          </w:rPr>
          <w:tab/>
        </w:r>
        <w:r w:rsidRPr="009164E3">
          <w:rPr>
            <w:noProof/>
            <w:webHidden/>
          </w:rPr>
          <w:fldChar w:fldCharType="begin"/>
        </w:r>
        <w:r w:rsidRPr="009164E3">
          <w:rPr>
            <w:noProof/>
            <w:webHidden/>
          </w:rPr>
          <w:instrText xml:space="preserve"> PAGEREF _Toc233897930 \h </w:instrText>
        </w:r>
        <w:r w:rsidRPr="009164E3">
          <w:rPr>
            <w:noProof/>
            <w:webHidden/>
          </w:rPr>
        </w:r>
        <w:r w:rsidRPr="009164E3">
          <w:rPr>
            <w:noProof/>
            <w:webHidden/>
          </w:rPr>
          <w:fldChar w:fldCharType="separate"/>
        </w:r>
        <w:r w:rsidR="009164E3">
          <w:rPr>
            <w:noProof/>
            <w:webHidden/>
          </w:rPr>
          <w:t>5</w:t>
        </w:r>
        <w:r w:rsidRPr="009164E3">
          <w:rPr>
            <w:noProof/>
            <w:webHidden/>
          </w:rPr>
          <w:fldChar w:fldCharType="end"/>
        </w:r>
      </w:hyperlink>
    </w:p>
    <w:p w14:paraId="7661FC3B" w14:textId="2DBC0C66"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31" w:history="1">
        <w:r w:rsidRPr="009164E3">
          <w:rPr>
            <w:rStyle w:val="Hyperkobling"/>
            <w:rFonts w:ascii="Times New Roman" w:hAnsi="Times New Roman"/>
            <w:noProof/>
          </w:rPr>
          <w:t>9.</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Avslutning av konkurransen</w:t>
        </w:r>
        <w:r w:rsidRPr="009164E3">
          <w:rPr>
            <w:noProof/>
            <w:webHidden/>
          </w:rPr>
          <w:tab/>
        </w:r>
        <w:r w:rsidRPr="009164E3">
          <w:rPr>
            <w:noProof/>
            <w:webHidden/>
          </w:rPr>
          <w:fldChar w:fldCharType="begin"/>
        </w:r>
        <w:r w:rsidRPr="009164E3">
          <w:rPr>
            <w:noProof/>
            <w:webHidden/>
          </w:rPr>
          <w:instrText xml:space="preserve"> PAGEREF _Toc233897931 \h </w:instrText>
        </w:r>
        <w:r w:rsidRPr="009164E3">
          <w:rPr>
            <w:noProof/>
            <w:webHidden/>
          </w:rPr>
        </w:r>
        <w:r w:rsidRPr="009164E3">
          <w:rPr>
            <w:noProof/>
            <w:webHidden/>
          </w:rPr>
          <w:fldChar w:fldCharType="separate"/>
        </w:r>
        <w:r w:rsidR="009164E3">
          <w:rPr>
            <w:noProof/>
            <w:webHidden/>
          </w:rPr>
          <w:t>5</w:t>
        </w:r>
        <w:r w:rsidRPr="009164E3">
          <w:rPr>
            <w:noProof/>
            <w:webHidden/>
          </w:rPr>
          <w:fldChar w:fldCharType="end"/>
        </w:r>
      </w:hyperlink>
    </w:p>
    <w:p w14:paraId="281661C4" w14:textId="50658659"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32" w:history="1">
        <w:r w:rsidRPr="009164E3">
          <w:rPr>
            <w:rStyle w:val="Hyperkobling"/>
            <w:rFonts w:ascii="Times New Roman" w:hAnsi="Times New Roman"/>
            <w:noProof/>
          </w:rPr>
          <w:t>9.1.</w:t>
        </w:r>
        <w:r w:rsidRPr="009164E3">
          <w:rPr>
            <w:rStyle w:val="Hyperkobling"/>
            <w:noProof/>
          </w:rPr>
          <w:t xml:space="preserve"> Meddelelse om valg av entreprenøren</w:t>
        </w:r>
        <w:r w:rsidRPr="009164E3">
          <w:rPr>
            <w:noProof/>
            <w:webHidden/>
          </w:rPr>
          <w:tab/>
        </w:r>
        <w:r w:rsidRPr="009164E3">
          <w:rPr>
            <w:noProof/>
            <w:webHidden/>
          </w:rPr>
          <w:fldChar w:fldCharType="begin"/>
        </w:r>
        <w:r w:rsidRPr="009164E3">
          <w:rPr>
            <w:noProof/>
            <w:webHidden/>
          </w:rPr>
          <w:instrText xml:space="preserve"> PAGEREF _Toc233897932 \h </w:instrText>
        </w:r>
        <w:r w:rsidRPr="009164E3">
          <w:rPr>
            <w:noProof/>
            <w:webHidden/>
          </w:rPr>
        </w:r>
        <w:r w:rsidRPr="009164E3">
          <w:rPr>
            <w:noProof/>
            <w:webHidden/>
          </w:rPr>
          <w:fldChar w:fldCharType="separate"/>
        </w:r>
        <w:r w:rsidR="009164E3">
          <w:rPr>
            <w:noProof/>
            <w:webHidden/>
          </w:rPr>
          <w:t>6</w:t>
        </w:r>
        <w:r w:rsidRPr="009164E3">
          <w:rPr>
            <w:noProof/>
            <w:webHidden/>
          </w:rPr>
          <w:fldChar w:fldCharType="end"/>
        </w:r>
      </w:hyperlink>
    </w:p>
    <w:p w14:paraId="7DB15944" w14:textId="671E2FD7"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33" w:history="1">
        <w:r w:rsidRPr="009164E3">
          <w:rPr>
            <w:rStyle w:val="Hyperkobling"/>
            <w:rFonts w:ascii="Times New Roman" w:hAnsi="Times New Roman"/>
            <w:noProof/>
          </w:rPr>
          <w:t>9.2.</w:t>
        </w:r>
        <w:r w:rsidRPr="009164E3">
          <w:rPr>
            <w:rStyle w:val="Hyperkobling"/>
            <w:noProof/>
          </w:rPr>
          <w:t xml:space="preserve"> Karensperiode</w:t>
        </w:r>
        <w:r w:rsidRPr="009164E3">
          <w:rPr>
            <w:noProof/>
            <w:webHidden/>
          </w:rPr>
          <w:tab/>
        </w:r>
        <w:r w:rsidRPr="009164E3">
          <w:rPr>
            <w:noProof/>
            <w:webHidden/>
          </w:rPr>
          <w:fldChar w:fldCharType="begin"/>
        </w:r>
        <w:r w:rsidRPr="009164E3">
          <w:rPr>
            <w:noProof/>
            <w:webHidden/>
          </w:rPr>
          <w:instrText xml:space="preserve"> PAGEREF _Toc233897933 \h </w:instrText>
        </w:r>
        <w:r w:rsidRPr="009164E3">
          <w:rPr>
            <w:noProof/>
            <w:webHidden/>
          </w:rPr>
        </w:r>
        <w:r w:rsidRPr="009164E3">
          <w:rPr>
            <w:noProof/>
            <w:webHidden/>
          </w:rPr>
          <w:fldChar w:fldCharType="separate"/>
        </w:r>
        <w:r w:rsidR="009164E3">
          <w:rPr>
            <w:noProof/>
            <w:webHidden/>
          </w:rPr>
          <w:t>6</w:t>
        </w:r>
        <w:r w:rsidRPr="009164E3">
          <w:rPr>
            <w:noProof/>
            <w:webHidden/>
          </w:rPr>
          <w:fldChar w:fldCharType="end"/>
        </w:r>
      </w:hyperlink>
    </w:p>
    <w:p w14:paraId="53943CD3" w14:textId="17BA8755" w:rsidR="0030671F" w:rsidRPr="009164E3" w:rsidRDefault="001C3238" w:rsidP="0030671F">
      <w:pPr>
        <w:sectPr w:rsidR="0030671F" w:rsidRPr="009164E3" w:rsidSect="00DE7D9C">
          <w:headerReference w:type="default" r:id="rId29"/>
          <w:headerReference w:type="first" r:id="rId30"/>
          <w:pgSz w:w="11906" w:h="16838" w:code="9"/>
          <w:pgMar w:top="1400" w:right="1418" w:bottom="1077" w:left="1701" w:header="709" w:footer="709" w:gutter="0"/>
          <w:pgNumType w:start="1" w:chapStyle="2"/>
          <w:cols w:space="708"/>
          <w:titlePg/>
          <w:docGrid w:linePitch="360"/>
        </w:sectPr>
      </w:pPr>
      <w:r w:rsidRPr="009164E3">
        <w:fldChar w:fldCharType="end"/>
      </w:r>
    </w:p>
    <w:p w14:paraId="694F83CA" w14:textId="199DBE24" w:rsidR="0068567B" w:rsidRPr="009164E3" w:rsidRDefault="0068567B" w:rsidP="000B254E">
      <w:pPr>
        <w:pStyle w:val="Overskrift3"/>
      </w:pPr>
      <w:bookmarkStart w:id="574" w:name="_Toc233897916"/>
      <w:bookmarkStart w:id="575" w:name="B3"/>
      <w:r w:rsidRPr="009164E3">
        <w:lastRenderedPageBreak/>
        <w:t>Generelt om konkurransegrunnlagets kapittel B3</w:t>
      </w:r>
      <w:bookmarkEnd w:id="574"/>
    </w:p>
    <w:p w14:paraId="2A7FDC23" w14:textId="236158B5" w:rsidR="0068567B" w:rsidRPr="009164E3" w:rsidRDefault="0068567B" w:rsidP="0068567B">
      <w:r w:rsidRPr="009164E3">
        <w:t xml:space="preserve">Reglene i dette kapittelet gjelder for gjennomføringen av konkurransen og </w:t>
      </w:r>
      <w:r w:rsidR="00893B95" w:rsidRPr="009164E3">
        <w:t>byggherre</w:t>
      </w:r>
      <w:r w:rsidR="00B645B6" w:rsidRPr="009164E3">
        <w:t>n</w:t>
      </w:r>
      <w:r w:rsidRPr="009164E3">
        <w:t>s valg av tilbud.</w:t>
      </w:r>
    </w:p>
    <w:p w14:paraId="062CF8F2" w14:textId="77777777" w:rsidR="0068567B" w:rsidRPr="009164E3" w:rsidRDefault="0068567B" w:rsidP="0068567B"/>
    <w:p w14:paraId="0657014F" w14:textId="04D9CC35" w:rsidR="0068567B" w:rsidRPr="009164E3" w:rsidRDefault="0068567B" w:rsidP="00304601">
      <w:pPr>
        <w:pStyle w:val="Overskrift3"/>
      </w:pPr>
      <w:bookmarkStart w:id="576" w:name="_Toc94532234"/>
      <w:bookmarkStart w:id="577" w:name="_Toc94606850"/>
      <w:bookmarkStart w:id="578" w:name="_Toc94607362"/>
      <w:bookmarkStart w:id="579" w:name="_Toc233897917"/>
      <w:r w:rsidRPr="009164E3">
        <w:t>Møter og avklaringer før første tilbudsfrist</w:t>
      </w:r>
      <w:bookmarkEnd w:id="576"/>
      <w:bookmarkEnd w:id="577"/>
      <w:bookmarkEnd w:id="578"/>
      <w:bookmarkEnd w:id="579"/>
      <w:r w:rsidRPr="009164E3">
        <w:t xml:space="preserve"> </w:t>
      </w:r>
    </w:p>
    <w:p w14:paraId="52D9D950" w14:textId="04663AFE" w:rsidR="0068567B" w:rsidRPr="009164E3" w:rsidRDefault="0068567B" w:rsidP="0068567B">
      <w:r w:rsidRPr="009164E3">
        <w:t xml:space="preserve">Forut for første tilbudsfrist, jf. punkt 3.1 nedenfor, vil </w:t>
      </w:r>
      <w:r w:rsidR="00893B95" w:rsidRPr="009164E3">
        <w:t>entreprenør</w:t>
      </w:r>
      <w:r w:rsidRPr="009164E3">
        <w:t xml:space="preserve">ene bli innkalt til et separat </w:t>
      </w:r>
      <w:r w:rsidR="00B645B6" w:rsidRPr="009164E3">
        <w:rPr>
          <w:highlight w:val="lightGray"/>
        </w:rPr>
        <w:t>/separate</w:t>
      </w:r>
      <w:r w:rsidR="00B645B6" w:rsidRPr="009164E3">
        <w:t xml:space="preserve"> </w:t>
      </w:r>
      <w:r w:rsidRPr="009164E3">
        <w:t>møte</w:t>
      </w:r>
      <w:r w:rsidR="00B645B6" w:rsidRPr="009164E3">
        <w:t xml:space="preserve"> </w:t>
      </w:r>
      <w:r w:rsidR="00B645B6" w:rsidRPr="009164E3">
        <w:rPr>
          <w:highlight w:val="lightGray"/>
        </w:rPr>
        <w:t>/møter</w:t>
      </w:r>
      <w:r w:rsidRPr="009164E3">
        <w:t xml:space="preserve"> med </w:t>
      </w:r>
      <w:r w:rsidR="00893B95" w:rsidRPr="009164E3">
        <w:t>byggherre</w:t>
      </w:r>
      <w:r w:rsidRPr="009164E3">
        <w:t xml:space="preserve">. Møtet </w:t>
      </w:r>
      <w:r w:rsidR="00B645B6" w:rsidRPr="009164E3">
        <w:rPr>
          <w:highlight w:val="lightGray"/>
        </w:rPr>
        <w:t>/ Møtene</w:t>
      </w:r>
      <w:r w:rsidR="00B645B6" w:rsidRPr="009164E3">
        <w:t xml:space="preserve"> </w:t>
      </w:r>
      <w:r w:rsidRPr="009164E3">
        <w:t>kan bli gjennomført digitalt</w:t>
      </w:r>
      <w:r w:rsidR="00B645B6" w:rsidRPr="009164E3">
        <w:t>.</w:t>
      </w:r>
    </w:p>
    <w:p w14:paraId="0A72B2F3" w14:textId="77777777" w:rsidR="0068567B" w:rsidRPr="009164E3" w:rsidRDefault="0068567B" w:rsidP="0068567B"/>
    <w:p w14:paraId="6D47C26E" w14:textId="675D71BB" w:rsidR="0068567B" w:rsidRPr="009164E3" w:rsidRDefault="0068567B" w:rsidP="0068567B">
      <w:r w:rsidRPr="009164E3">
        <w:t xml:space="preserve">Formålet er å sikre at alle </w:t>
      </w:r>
      <w:r w:rsidR="00893B95" w:rsidRPr="009164E3">
        <w:t>entreprenør</w:t>
      </w:r>
      <w:r w:rsidRPr="009164E3">
        <w:t>ene har en felles forståelse av de</w:t>
      </w:r>
    </w:p>
    <w:p w14:paraId="74FAF1F7" w14:textId="088648D9" w:rsidR="0068567B" w:rsidRPr="009164E3" w:rsidRDefault="0068567B" w:rsidP="0068567B">
      <w:r w:rsidRPr="009164E3">
        <w:t xml:space="preserve">forutsetninger som gjelder for konkurransen, slik at </w:t>
      </w:r>
      <w:r w:rsidR="00893B95" w:rsidRPr="009164E3">
        <w:t>entreprenør</w:t>
      </w:r>
      <w:r w:rsidRPr="009164E3">
        <w:t>ene får et best mulig grunnlag for å utarbeide tilbud i tråd med konkurransegrunnlagets bestemmelser.</w:t>
      </w:r>
    </w:p>
    <w:p w14:paraId="5A21823F" w14:textId="77777777" w:rsidR="0068567B" w:rsidRPr="009164E3" w:rsidRDefault="0068567B" w:rsidP="0068567B"/>
    <w:p w14:paraId="528E8BEB" w14:textId="17ED96E9" w:rsidR="0068567B" w:rsidRPr="009164E3" w:rsidRDefault="00893B95" w:rsidP="0068567B">
      <w:r w:rsidRPr="009164E3">
        <w:t>Byggherre</w:t>
      </w:r>
      <w:r w:rsidR="0068567B" w:rsidRPr="009164E3">
        <w:t xml:space="preserve"> vil gjennomgå utvalgte deler av konkurransegrunnlaget, herunder prosjektinformasjon. </w:t>
      </w:r>
      <w:r w:rsidRPr="009164E3">
        <w:t>Byggherre</w:t>
      </w:r>
      <w:r w:rsidR="0068567B" w:rsidRPr="009164E3">
        <w:t xml:space="preserve"> oppfordrer </w:t>
      </w:r>
      <w:r w:rsidRPr="009164E3">
        <w:t>entreprenør</w:t>
      </w:r>
      <w:r w:rsidR="0068567B" w:rsidRPr="009164E3">
        <w:t>ene til å sette seg godt inn i konkurransegrunnlaget før møtet</w:t>
      </w:r>
      <w:r w:rsidR="00B645B6" w:rsidRPr="009164E3">
        <w:t xml:space="preserve"> </w:t>
      </w:r>
      <w:r w:rsidR="00B645B6" w:rsidRPr="009164E3">
        <w:rPr>
          <w:highlight w:val="lightGray"/>
        </w:rPr>
        <w:t>/møtene</w:t>
      </w:r>
      <w:r w:rsidR="0068567B" w:rsidRPr="009164E3">
        <w:t xml:space="preserve"> med </w:t>
      </w:r>
      <w:r w:rsidRPr="009164E3">
        <w:t>byggherre</w:t>
      </w:r>
      <w:r w:rsidR="0068567B" w:rsidRPr="009164E3">
        <w:t>.</w:t>
      </w:r>
    </w:p>
    <w:p w14:paraId="419A98D4" w14:textId="77777777" w:rsidR="0068567B" w:rsidRPr="009164E3" w:rsidRDefault="0068567B" w:rsidP="0068567B"/>
    <w:p w14:paraId="249336B3" w14:textId="681E2446" w:rsidR="0068567B" w:rsidRPr="009164E3" w:rsidRDefault="0068567B" w:rsidP="0068567B">
      <w:r w:rsidRPr="009164E3">
        <w:t xml:space="preserve">Det understrekes at </w:t>
      </w:r>
      <w:r w:rsidR="00893B95" w:rsidRPr="009164E3">
        <w:t>byggherre</w:t>
      </w:r>
      <w:r w:rsidRPr="009164E3">
        <w:t xml:space="preserve"> overfor de øvrige </w:t>
      </w:r>
      <w:r w:rsidR="00893B95" w:rsidRPr="009164E3">
        <w:t>entreprenør</w:t>
      </w:r>
      <w:r w:rsidRPr="009164E3">
        <w:t>ene ikke kan avsløre</w:t>
      </w:r>
      <w:r w:rsidR="00B645B6" w:rsidRPr="009164E3">
        <w:t xml:space="preserve"> </w:t>
      </w:r>
      <w:r w:rsidRPr="009164E3">
        <w:t xml:space="preserve">fortrolige opplysninger som en </w:t>
      </w:r>
      <w:r w:rsidR="00893B95" w:rsidRPr="009164E3">
        <w:t>entreprenør</w:t>
      </w:r>
      <w:r w:rsidRPr="009164E3">
        <w:t xml:space="preserve"> gir </w:t>
      </w:r>
      <w:r w:rsidR="00893B95" w:rsidRPr="009164E3">
        <w:t>byggherre</w:t>
      </w:r>
      <w:r w:rsidRPr="009164E3">
        <w:t xml:space="preserve">, uten </w:t>
      </w:r>
      <w:r w:rsidR="00893B95" w:rsidRPr="009164E3">
        <w:t>entreprenør</w:t>
      </w:r>
      <w:r w:rsidRPr="009164E3">
        <w:t xml:space="preserve">ens </w:t>
      </w:r>
      <w:r w:rsidR="00B645B6" w:rsidRPr="009164E3">
        <w:t xml:space="preserve">skriftlige </w:t>
      </w:r>
      <w:r w:rsidRPr="009164E3">
        <w:t>samtykke.</w:t>
      </w:r>
    </w:p>
    <w:p w14:paraId="3EA643F9" w14:textId="77777777" w:rsidR="0068567B" w:rsidRPr="009164E3" w:rsidRDefault="0068567B" w:rsidP="0068567B"/>
    <w:p w14:paraId="0B8A8439" w14:textId="14E89BD3" w:rsidR="0068567B" w:rsidRPr="009164E3" w:rsidRDefault="0068567B" w:rsidP="00304601">
      <w:pPr>
        <w:pStyle w:val="Overskrift3"/>
      </w:pPr>
      <w:bookmarkStart w:id="580" w:name="_Toc94532235"/>
      <w:bookmarkStart w:id="581" w:name="_Toc94606851"/>
      <w:bookmarkStart w:id="582" w:name="_Toc94607363"/>
      <w:bookmarkStart w:id="583" w:name="_Toc233897918"/>
      <w:r w:rsidRPr="009164E3">
        <w:t>Frister</w:t>
      </w:r>
      <w:bookmarkEnd w:id="580"/>
      <w:bookmarkEnd w:id="581"/>
      <w:bookmarkEnd w:id="582"/>
      <w:bookmarkEnd w:id="583"/>
    </w:p>
    <w:p w14:paraId="5BFF2D3C" w14:textId="74472E64" w:rsidR="0068567B" w:rsidRPr="009164E3" w:rsidRDefault="0068567B" w:rsidP="00D03F52">
      <w:pPr>
        <w:pStyle w:val="Overskrift4"/>
      </w:pPr>
      <w:bookmarkStart w:id="584" w:name="_Toc94532236"/>
      <w:bookmarkStart w:id="585" w:name="_Toc233897919"/>
      <w:r w:rsidRPr="009164E3">
        <w:t>Tilbudsfrist</w:t>
      </w:r>
      <w:bookmarkEnd w:id="584"/>
      <w:bookmarkEnd w:id="585"/>
    </w:p>
    <w:p w14:paraId="67774F48" w14:textId="77777777" w:rsidR="0068567B" w:rsidRPr="009164E3" w:rsidRDefault="0068567B" w:rsidP="0068567B">
      <w:pPr>
        <w:rPr>
          <w:color w:val="000000" w:themeColor="text1"/>
        </w:rPr>
      </w:pPr>
      <w:r w:rsidRPr="009164E3">
        <w:rPr>
          <w:color w:val="000000" w:themeColor="text1"/>
        </w:rPr>
        <w:t xml:space="preserve">Frist for levering av første tilbud er: </w:t>
      </w:r>
    </w:p>
    <w:p w14:paraId="32443A62" w14:textId="77777777" w:rsidR="00930D26" w:rsidRPr="009164E3" w:rsidRDefault="00930D26" w:rsidP="0068567B"/>
    <w:p w14:paraId="386E4123" w14:textId="335FEFD0" w:rsidR="0068567B" w:rsidRPr="009164E3" w:rsidRDefault="00930D26" w:rsidP="0068567B">
      <w:pPr>
        <w:rPr>
          <w:b/>
          <w:bCs/>
        </w:rPr>
      </w:pPr>
      <w:r w:rsidRPr="009164E3">
        <w:rPr>
          <w:b/>
          <w:bCs/>
          <w:highlight w:val="lightGray"/>
        </w:rPr>
        <w:t xml:space="preserve">dd-mm-åååå, </w:t>
      </w:r>
      <w:r w:rsidR="0068567B" w:rsidRPr="009164E3">
        <w:rPr>
          <w:b/>
          <w:bCs/>
          <w:highlight w:val="lightGray"/>
        </w:rPr>
        <w:t xml:space="preserve">kl. </w:t>
      </w:r>
      <w:r w:rsidR="00B643E2" w:rsidRPr="009164E3">
        <w:rPr>
          <w:b/>
          <w:bCs/>
          <w:highlight w:val="lightGray"/>
        </w:rPr>
        <w:t>12</w:t>
      </w:r>
      <w:r w:rsidR="0091261E" w:rsidRPr="009164E3">
        <w:rPr>
          <w:b/>
          <w:bCs/>
          <w:highlight w:val="lightGray"/>
        </w:rPr>
        <w:t>:</w:t>
      </w:r>
      <w:r w:rsidR="00B643E2" w:rsidRPr="009164E3">
        <w:rPr>
          <w:b/>
          <w:bCs/>
          <w:highlight w:val="lightGray"/>
        </w:rPr>
        <w:t>00</w:t>
      </w:r>
      <w:r w:rsidRPr="009164E3">
        <w:rPr>
          <w:b/>
          <w:bCs/>
          <w:highlight w:val="lightGray"/>
        </w:rPr>
        <w:t xml:space="preserve"> norsk tid</w:t>
      </w:r>
    </w:p>
    <w:p w14:paraId="78C5A9B6" w14:textId="77777777" w:rsidR="0068567B" w:rsidRPr="009164E3" w:rsidRDefault="0068567B" w:rsidP="0068567B"/>
    <w:p w14:paraId="4B9694A4" w14:textId="77777777" w:rsidR="0068567B" w:rsidRPr="009164E3" w:rsidRDefault="0068567B" w:rsidP="0068567B"/>
    <w:p w14:paraId="6AD13756" w14:textId="77777777" w:rsidR="0068567B" w:rsidRPr="009164E3" w:rsidRDefault="0068567B" w:rsidP="0068567B">
      <w:r w:rsidRPr="009164E3">
        <w:t>Frist for eventuelle reviderte tilbud vil bli opplyst om i løpet av forhandlingen. Ved</w:t>
      </w:r>
    </w:p>
    <w:p w14:paraId="23200653" w14:textId="42E6226F" w:rsidR="0068567B" w:rsidRPr="009164E3" w:rsidRDefault="0068567B" w:rsidP="0068567B">
      <w:r w:rsidRPr="009164E3">
        <w:t xml:space="preserve">avslutning av forhandlingene vil </w:t>
      </w:r>
      <w:r w:rsidR="00893B95" w:rsidRPr="009164E3">
        <w:t>byggherre</w:t>
      </w:r>
      <w:r w:rsidRPr="009164E3">
        <w:t xml:space="preserve"> opplyse om frist for levering av endelig</w:t>
      </w:r>
      <w:r w:rsidR="00B645B6" w:rsidRPr="009164E3">
        <w:t xml:space="preserve"> </w:t>
      </w:r>
      <w:r w:rsidRPr="009164E3">
        <w:t>tilbud.</w:t>
      </w:r>
    </w:p>
    <w:p w14:paraId="1E9F6AA8" w14:textId="77777777" w:rsidR="0068567B" w:rsidRPr="009164E3" w:rsidRDefault="0068567B" w:rsidP="0068567B"/>
    <w:p w14:paraId="64CB73F7" w14:textId="79D3A664" w:rsidR="0068567B" w:rsidRPr="009164E3" w:rsidRDefault="0068567B" w:rsidP="0068567B">
      <w:r w:rsidRPr="009164E3">
        <w:t xml:space="preserve">Tilbudet skal leveres i tråd med kommunikasjonsbestemmelsene angitt i B1. Tilbudet er rettidig levert dersom det er levert innen angitt frist og sted. </w:t>
      </w:r>
    </w:p>
    <w:p w14:paraId="6C2CA8C3" w14:textId="77777777" w:rsidR="0068567B" w:rsidRPr="009164E3" w:rsidRDefault="0068567B" w:rsidP="0068567B"/>
    <w:p w14:paraId="08533F79" w14:textId="77777777" w:rsidR="0068567B" w:rsidRPr="009164E3" w:rsidRDefault="0068567B" w:rsidP="0068567B">
      <w:r w:rsidRPr="009164E3">
        <w:t>For sent innlevert tilbud vil medføre avvisning fra konkurransen, anskaffelsesforskriften § 24-1 (1) bokstav a).</w:t>
      </w:r>
    </w:p>
    <w:p w14:paraId="7CB6B788" w14:textId="77777777" w:rsidR="0068567B" w:rsidRPr="009164E3" w:rsidRDefault="0068567B" w:rsidP="0068567B"/>
    <w:p w14:paraId="08ABCD8D" w14:textId="69CB96A8" w:rsidR="0068567B" w:rsidRPr="009164E3" w:rsidRDefault="0068567B" w:rsidP="00D03F52">
      <w:pPr>
        <w:pStyle w:val="Overskrift4"/>
      </w:pPr>
      <w:bookmarkStart w:id="586" w:name="_Toc94532237"/>
      <w:bookmarkStart w:id="587" w:name="_Toc233897920"/>
      <w:r w:rsidRPr="009164E3">
        <w:t>Vedståelsesfrist</w:t>
      </w:r>
      <w:bookmarkEnd w:id="586"/>
      <w:bookmarkEnd w:id="587"/>
    </w:p>
    <w:p w14:paraId="64202794" w14:textId="4F3F932C" w:rsidR="004B33B4" w:rsidRPr="009164E3" w:rsidRDefault="004B33B4" w:rsidP="0068567B">
      <w:r w:rsidRPr="009164E3">
        <w:t xml:space="preserve">I konkurransen vil et tilbud være bindende frem til fremsettelse av nytt revidert tilbud. Ved innlevering av revidert tilbud etter gjennomførte forhandlinger kreves det at </w:t>
      </w:r>
      <w:r w:rsidR="005E52F4" w:rsidRPr="009164E3">
        <w:t>entreprenøren</w:t>
      </w:r>
      <w:r w:rsidRPr="009164E3">
        <w:t xml:space="preserve"> innleverer ett komplett nytt tilbud. Dersom </w:t>
      </w:r>
      <w:r w:rsidR="005E52F4" w:rsidRPr="009164E3">
        <w:t>entreprenø</w:t>
      </w:r>
      <w:r w:rsidRPr="009164E3">
        <w:t xml:space="preserve">ren ikke ønsker å levere et revidert tilbud i konkurransen, må opprinnelig tilbud leveres på nytt innen siste tilbudsfrist for å være bindende. Når forhandlingene avsluttes og </w:t>
      </w:r>
      <w:r w:rsidR="005E52F4" w:rsidRPr="009164E3">
        <w:t>entreprenøren</w:t>
      </w:r>
      <w:r w:rsidRPr="009164E3">
        <w:t xml:space="preserve"> leverer sitt endelige tilbud, vil dette tilbudet være bindende frem til utløp av vedståelsesfristen.</w:t>
      </w:r>
    </w:p>
    <w:p w14:paraId="4AE54713" w14:textId="77777777" w:rsidR="004B33B4" w:rsidRPr="009164E3" w:rsidRDefault="004B33B4" w:rsidP="0068567B"/>
    <w:p w14:paraId="15C48B14" w14:textId="3AF6A978" w:rsidR="0068567B" w:rsidRPr="009164E3" w:rsidRDefault="004B33B4" w:rsidP="0068567B">
      <w:r w:rsidRPr="009164E3">
        <w:t xml:space="preserve">Vedståelsesfristen er </w:t>
      </w:r>
      <w:r w:rsidR="0068567B" w:rsidRPr="009164E3">
        <w:t>8 uker etter frist for endelig tilbud.</w:t>
      </w:r>
    </w:p>
    <w:p w14:paraId="2E35B54C" w14:textId="425F8D43" w:rsidR="0068567B" w:rsidRPr="009164E3" w:rsidRDefault="0068567B" w:rsidP="0068567B">
      <w:pPr>
        <w:rPr>
          <w:color w:val="000000" w:themeColor="text1"/>
        </w:rPr>
      </w:pPr>
    </w:p>
    <w:p w14:paraId="362BD437" w14:textId="77777777" w:rsidR="004B33B4" w:rsidRPr="009164E3" w:rsidRDefault="004B33B4" w:rsidP="0068567B">
      <w:pPr>
        <w:rPr>
          <w:color w:val="000000" w:themeColor="text1"/>
        </w:rPr>
      </w:pPr>
    </w:p>
    <w:p w14:paraId="5D78E7F8" w14:textId="444B9F43" w:rsidR="0068567B" w:rsidRPr="009164E3" w:rsidRDefault="0068567B" w:rsidP="00717033">
      <w:pPr>
        <w:pStyle w:val="Overskrift3"/>
      </w:pPr>
      <w:bookmarkStart w:id="588" w:name="_Toc94532238"/>
      <w:bookmarkStart w:id="589" w:name="_Toc94606852"/>
      <w:bookmarkStart w:id="590" w:name="_Toc94607364"/>
      <w:bookmarkStart w:id="591" w:name="_Toc233897921"/>
      <w:r w:rsidRPr="009164E3">
        <w:t xml:space="preserve">Krav til utforming av </w:t>
      </w:r>
      <w:r w:rsidR="00893B95" w:rsidRPr="009164E3">
        <w:t>entreprenør</w:t>
      </w:r>
      <w:r w:rsidRPr="009164E3">
        <w:t>ens tilbud</w:t>
      </w:r>
      <w:bookmarkEnd w:id="588"/>
      <w:bookmarkEnd w:id="589"/>
      <w:bookmarkEnd w:id="590"/>
      <w:bookmarkEnd w:id="591"/>
      <w:r w:rsidRPr="009164E3">
        <w:t xml:space="preserve"> </w:t>
      </w:r>
    </w:p>
    <w:p w14:paraId="0267FA40" w14:textId="44A053DE" w:rsidR="0068567B" w:rsidRPr="009164E3" w:rsidRDefault="00893B95" w:rsidP="0068567B">
      <w:r w:rsidRPr="009164E3">
        <w:rPr>
          <w:color w:val="000000" w:themeColor="text1"/>
        </w:rPr>
        <w:t>Entreprenør</w:t>
      </w:r>
      <w:r w:rsidR="0068567B" w:rsidRPr="009164E3">
        <w:rPr>
          <w:color w:val="000000" w:themeColor="text1"/>
        </w:rPr>
        <w:t xml:space="preserve">ens tilbud skal inngis på tilbudsskjemaer angitt i </w:t>
      </w:r>
      <w:r w:rsidR="0068567B" w:rsidRPr="009164E3">
        <w:t xml:space="preserve">E2. </w:t>
      </w:r>
      <w:r w:rsidRPr="009164E3">
        <w:t>Entreprenør</w:t>
      </w:r>
      <w:r w:rsidR="0068567B" w:rsidRPr="009164E3">
        <w:t xml:space="preserve">en skal som del av tilbudet levere et forpliktende tilbudsbrev. </w:t>
      </w:r>
    </w:p>
    <w:p w14:paraId="69F824F7" w14:textId="77777777" w:rsidR="0068567B" w:rsidRPr="009164E3" w:rsidRDefault="0068567B" w:rsidP="0068567B"/>
    <w:p w14:paraId="6FAF0F04" w14:textId="77777777" w:rsidR="0068567B" w:rsidRPr="009164E3" w:rsidRDefault="0068567B" w:rsidP="0068567B">
      <w:r w:rsidRPr="009164E3">
        <w:t xml:space="preserve">Tilbudet skal være datert og underskrevet. </w:t>
      </w:r>
    </w:p>
    <w:p w14:paraId="29E003E4" w14:textId="77777777" w:rsidR="0068567B" w:rsidRPr="009164E3" w:rsidRDefault="0068567B" w:rsidP="0068567B"/>
    <w:p w14:paraId="120209FD" w14:textId="145ABEB7" w:rsidR="0068567B" w:rsidRPr="009164E3" w:rsidRDefault="0068567B" w:rsidP="0068567B">
      <w:r w:rsidRPr="009164E3">
        <w:t xml:space="preserve">Ved innlevering av tilbud skal </w:t>
      </w:r>
      <w:r w:rsidR="00893B95" w:rsidRPr="009164E3">
        <w:t>entreprenør</w:t>
      </w:r>
      <w:r w:rsidRPr="009164E3">
        <w:t>en levere et komplett tilbud.</w:t>
      </w:r>
    </w:p>
    <w:p w14:paraId="7345DF50" w14:textId="77777777" w:rsidR="0068567B" w:rsidRPr="009164E3" w:rsidRDefault="0068567B" w:rsidP="0068567B"/>
    <w:p w14:paraId="5A94E6F0" w14:textId="31DA19FD" w:rsidR="0068567B" w:rsidRPr="009164E3" w:rsidRDefault="0068567B" w:rsidP="00717033">
      <w:pPr>
        <w:pStyle w:val="Overskrift3"/>
      </w:pPr>
      <w:bookmarkStart w:id="592" w:name="_Toc94532239"/>
      <w:bookmarkStart w:id="593" w:name="_Toc94606853"/>
      <w:bookmarkStart w:id="594" w:name="_Toc94607365"/>
      <w:bookmarkStart w:id="595" w:name="_Toc233897922"/>
      <w:r w:rsidRPr="009164E3">
        <w:t>Alternative tilbud</w:t>
      </w:r>
      <w:bookmarkEnd w:id="592"/>
      <w:bookmarkEnd w:id="593"/>
      <w:bookmarkEnd w:id="594"/>
      <w:bookmarkEnd w:id="595"/>
    </w:p>
    <w:p w14:paraId="1D6C6E2A" w14:textId="77777777" w:rsidR="0068567B" w:rsidRPr="009164E3" w:rsidRDefault="0068567B" w:rsidP="0068567B">
      <w:pPr>
        <w:rPr>
          <w:color w:val="000000" w:themeColor="text1"/>
        </w:rPr>
      </w:pPr>
      <w:r w:rsidRPr="009164E3">
        <w:rPr>
          <w:color w:val="000000" w:themeColor="text1"/>
        </w:rPr>
        <w:t>Det er ikke anledning til å gi alternative tilbud.</w:t>
      </w:r>
    </w:p>
    <w:p w14:paraId="63CB0717" w14:textId="77777777" w:rsidR="0068567B" w:rsidRPr="009164E3" w:rsidRDefault="0068567B" w:rsidP="0068567B">
      <w:pPr>
        <w:rPr>
          <w:color w:val="000000" w:themeColor="text1"/>
        </w:rPr>
      </w:pPr>
    </w:p>
    <w:p w14:paraId="7EDBE248" w14:textId="7C8C1488" w:rsidR="0068567B" w:rsidRPr="009164E3" w:rsidRDefault="0068567B" w:rsidP="00717033">
      <w:pPr>
        <w:pStyle w:val="Overskrift3"/>
      </w:pPr>
      <w:bookmarkStart w:id="596" w:name="_Toc94532240"/>
      <w:bookmarkStart w:id="597" w:name="_Toc94606854"/>
      <w:bookmarkStart w:id="598" w:name="_Toc94607366"/>
      <w:bookmarkStart w:id="599" w:name="_Toc233897923"/>
      <w:r w:rsidRPr="009164E3">
        <w:t>Taktisk prising</w:t>
      </w:r>
      <w:bookmarkEnd w:id="596"/>
      <w:bookmarkEnd w:id="597"/>
      <w:bookmarkEnd w:id="598"/>
      <w:bookmarkEnd w:id="599"/>
    </w:p>
    <w:p w14:paraId="6CA393DA" w14:textId="48AE85CA" w:rsidR="00B645B6" w:rsidRPr="009164E3" w:rsidRDefault="00B645B6" w:rsidP="00B645B6">
      <w:r w:rsidRPr="009164E3">
        <w:lastRenderedPageBreak/>
        <w:t>Tilbud skal prises i henhold til de retningslinjer som fremgår av kontrakten, jf. innledningen i R761</w:t>
      </w:r>
      <w:r w:rsidR="005E52F4" w:rsidRPr="009164E3">
        <w:t xml:space="preserve"> Prosesskoden</w:t>
      </w:r>
      <w:r w:rsidRPr="009164E3">
        <w:t xml:space="preserve"> punkt 4.3.</w:t>
      </w:r>
    </w:p>
    <w:p w14:paraId="5A6BFD91" w14:textId="77777777" w:rsidR="00B645B6" w:rsidRPr="009164E3" w:rsidRDefault="00B645B6" w:rsidP="00B645B6"/>
    <w:p w14:paraId="7BEB88C0" w14:textId="77777777" w:rsidR="00B645B6" w:rsidRPr="009164E3" w:rsidRDefault="00B645B6" w:rsidP="00B645B6">
      <w:r w:rsidRPr="009164E3">
        <w:t>Tilbud kan bli avvist når det er åpenbart misforhold mellom de enkelte tilbudte priser og det de skal dekke, slik at prisene ikke gjenspeiler de faktiske kostnadene.</w:t>
      </w:r>
    </w:p>
    <w:p w14:paraId="15EA2F3B" w14:textId="77777777" w:rsidR="00B645B6" w:rsidRPr="009164E3" w:rsidRDefault="00B645B6" w:rsidP="00B645B6"/>
    <w:p w14:paraId="5422991D" w14:textId="207725BF" w:rsidR="00B645B6" w:rsidRPr="009164E3" w:rsidRDefault="00B645B6" w:rsidP="00B645B6">
      <w:r w:rsidRPr="009164E3">
        <w:t>Timepris for mannskap og maskiner, jf. E2, blir vurdert på samme måte som øvrige tilbudte priser.</w:t>
      </w:r>
    </w:p>
    <w:p w14:paraId="062D72EA" w14:textId="17FF2257" w:rsidR="0068567B" w:rsidRPr="009164E3" w:rsidRDefault="0068567B" w:rsidP="0068567B"/>
    <w:p w14:paraId="189E34DB" w14:textId="56A9D4E3" w:rsidR="0068567B" w:rsidRPr="009164E3" w:rsidRDefault="0068567B" w:rsidP="0068567B">
      <w:pPr>
        <w:rPr>
          <w:u w:val="single"/>
        </w:rPr>
      </w:pPr>
      <w:r w:rsidRPr="009164E3">
        <w:rPr>
          <w:u w:val="single"/>
        </w:rPr>
        <w:t>Særskilt om prising av tilrigging:</w:t>
      </w:r>
    </w:p>
    <w:p w14:paraId="702C44D9" w14:textId="2DCBBFE9" w:rsidR="0068567B" w:rsidRPr="009164E3" w:rsidRDefault="0068567B" w:rsidP="0068567B">
      <w:r w:rsidRPr="009164E3">
        <w:t>P</w:t>
      </w:r>
      <w:r w:rsidR="00B643E2" w:rsidRPr="009164E3">
        <w:t>rosess</w:t>
      </w:r>
      <w:r w:rsidRPr="009164E3">
        <w:t xml:space="preserve"> for tilrigging, prosess 12.11, skal ikke være høyere enn NOK [</w:t>
      </w:r>
      <w:r w:rsidRPr="009164E3">
        <w:rPr>
          <w:highlight w:val="lightGray"/>
        </w:rPr>
        <w:t>beløp her]</w:t>
      </w:r>
      <w:r w:rsidRPr="009164E3">
        <w:t xml:space="preserve"> eks. mva. Dersom denne p</w:t>
      </w:r>
      <w:r w:rsidR="0091261E" w:rsidRPr="009164E3">
        <w:t>rosessen</w:t>
      </w:r>
      <w:r w:rsidRPr="009164E3">
        <w:t xml:space="preserve"> er priset høyere vil tilbudet bli avvist.</w:t>
      </w:r>
    </w:p>
    <w:p w14:paraId="1A7052A4" w14:textId="77777777" w:rsidR="0068567B" w:rsidRPr="009164E3" w:rsidRDefault="0068567B" w:rsidP="0068567B"/>
    <w:p w14:paraId="621F0E94" w14:textId="6B38E17C" w:rsidR="0068567B" w:rsidRPr="009164E3" w:rsidRDefault="0068567B" w:rsidP="00717033">
      <w:pPr>
        <w:pStyle w:val="Overskrift3"/>
      </w:pPr>
      <w:bookmarkStart w:id="600" w:name="_Toc94532242"/>
      <w:bookmarkStart w:id="601" w:name="_Toc94606856"/>
      <w:bookmarkStart w:id="602" w:name="_Toc94607368"/>
      <w:bookmarkStart w:id="603" w:name="_Toc233897924"/>
      <w:r w:rsidRPr="009164E3">
        <w:t>Gjennomføring av forhandlinger</w:t>
      </w:r>
      <w:bookmarkEnd w:id="600"/>
      <w:bookmarkEnd w:id="601"/>
      <w:bookmarkEnd w:id="602"/>
      <w:bookmarkEnd w:id="603"/>
    </w:p>
    <w:p w14:paraId="182EA07A" w14:textId="446AD249" w:rsidR="0068567B" w:rsidRPr="009164E3" w:rsidRDefault="00893B95" w:rsidP="0068567B">
      <w:r w:rsidRPr="009164E3">
        <w:t>Byggherre</w:t>
      </w:r>
      <w:r w:rsidR="0068567B" w:rsidRPr="009164E3">
        <w:t xml:space="preserve"> vil gjennomføre forhandlinger med alle </w:t>
      </w:r>
      <w:r w:rsidRPr="009164E3">
        <w:t>entreprenør</w:t>
      </w:r>
      <w:r w:rsidR="0068567B" w:rsidRPr="009164E3">
        <w:t>er som rettidig har levert tilbud.</w:t>
      </w:r>
    </w:p>
    <w:p w14:paraId="4FCF2A2F" w14:textId="77777777" w:rsidR="0068567B" w:rsidRPr="009164E3" w:rsidRDefault="0068567B" w:rsidP="0068567B"/>
    <w:p w14:paraId="599219F3" w14:textId="590F6263" w:rsidR="0068567B" w:rsidRPr="009164E3" w:rsidRDefault="0068567B" w:rsidP="0068567B">
      <w:r w:rsidRPr="009164E3">
        <w:t xml:space="preserve">Forhandlingene er i utgangspunktet planlagt gjennomført som ett eller flere separate, fysiske møter mellom </w:t>
      </w:r>
      <w:r w:rsidR="00893B95" w:rsidRPr="009164E3">
        <w:t>byggherre</w:t>
      </w:r>
      <w:r w:rsidRPr="009164E3">
        <w:t xml:space="preserve"> og hver av </w:t>
      </w:r>
      <w:r w:rsidR="00893B95" w:rsidRPr="009164E3">
        <w:t>entreprenør</w:t>
      </w:r>
      <w:r w:rsidRPr="009164E3">
        <w:t xml:space="preserve">ene i lokaler som </w:t>
      </w:r>
      <w:r w:rsidR="00893B95" w:rsidRPr="009164E3">
        <w:t>byggherre</w:t>
      </w:r>
      <w:r w:rsidR="007D55AB" w:rsidRPr="009164E3">
        <w:t>n</w:t>
      </w:r>
      <w:r w:rsidRPr="009164E3">
        <w:t xml:space="preserve"> stiller til disposisjon. Møtene kan bli gjennomført digitalt. </w:t>
      </w:r>
    </w:p>
    <w:p w14:paraId="54FA670D" w14:textId="77777777" w:rsidR="0068567B" w:rsidRPr="009164E3" w:rsidRDefault="0068567B" w:rsidP="0068567B"/>
    <w:p w14:paraId="55DCAEE6" w14:textId="0164AB17" w:rsidR="0068567B" w:rsidRPr="009164E3" w:rsidRDefault="0068567B" w:rsidP="0068567B">
      <w:r w:rsidRPr="009164E3">
        <w:t xml:space="preserve">Det understrekes at </w:t>
      </w:r>
      <w:r w:rsidR="00893B95" w:rsidRPr="009164E3">
        <w:t>byggherre</w:t>
      </w:r>
      <w:r w:rsidRPr="009164E3">
        <w:t xml:space="preserve"> ikke kan, overfor de øvrige </w:t>
      </w:r>
      <w:r w:rsidR="00893B95" w:rsidRPr="009164E3">
        <w:t>entreprenør</w:t>
      </w:r>
      <w:r w:rsidRPr="009164E3">
        <w:t>ene avsløre</w:t>
      </w:r>
      <w:r w:rsidR="00557A40" w:rsidRPr="009164E3">
        <w:t xml:space="preserve"> </w:t>
      </w:r>
      <w:r w:rsidRPr="009164E3">
        <w:t xml:space="preserve">løsninger eller andre fortrolige opplysninger som en </w:t>
      </w:r>
      <w:r w:rsidR="00893B95" w:rsidRPr="009164E3">
        <w:t>entreprenør</w:t>
      </w:r>
      <w:r w:rsidRPr="009164E3">
        <w:t xml:space="preserve"> gir </w:t>
      </w:r>
      <w:r w:rsidR="00893B95" w:rsidRPr="009164E3">
        <w:t>byggherre</w:t>
      </w:r>
      <w:r w:rsidRPr="009164E3">
        <w:t>, uten</w:t>
      </w:r>
      <w:r w:rsidR="00557A40" w:rsidRPr="009164E3">
        <w:t xml:space="preserve"> </w:t>
      </w:r>
      <w:r w:rsidR="00893B95" w:rsidRPr="009164E3">
        <w:t>entreprenør</w:t>
      </w:r>
      <w:r w:rsidRPr="009164E3">
        <w:t>ens samtykke.</w:t>
      </w:r>
    </w:p>
    <w:p w14:paraId="0E2E9CD4" w14:textId="77777777" w:rsidR="0068567B" w:rsidRPr="009164E3" w:rsidRDefault="0068567B" w:rsidP="0068567B"/>
    <w:p w14:paraId="2D431A61" w14:textId="6A4DCF78" w:rsidR="0068567B" w:rsidRPr="009164E3" w:rsidRDefault="0068567B" w:rsidP="0068567B">
      <w:r w:rsidRPr="009164E3">
        <w:t xml:space="preserve">Forhandlingene planlegges gjennomført i henhold til den foreløpige planen som angitt i A2. </w:t>
      </w:r>
      <w:r w:rsidR="00893B95" w:rsidRPr="009164E3">
        <w:t>Byggherre</w:t>
      </w:r>
      <w:r w:rsidR="007D55AB" w:rsidRPr="009164E3">
        <w:t>n</w:t>
      </w:r>
      <w:r w:rsidRPr="009164E3">
        <w:t xml:space="preserve"> vil forbeholde seg retten til å gjennomføre ytterligere forhandlingsmøter og be om ytterligere reviderte tilbud ved behov.</w:t>
      </w:r>
    </w:p>
    <w:p w14:paraId="0257B8E9" w14:textId="77777777" w:rsidR="0068567B" w:rsidRPr="009164E3" w:rsidRDefault="0068567B" w:rsidP="0068567B"/>
    <w:p w14:paraId="7A5D6290" w14:textId="77777777" w:rsidR="0068567B" w:rsidRPr="009164E3" w:rsidRDefault="0068567B" w:rsidP="0068567B">
      <w:r w:rsidRPr="009164E3">
        <w:t>Nærmere informasjon om gjennomføringen av forhandlingen vil bli gitt i løpet av tilbudsfasen.</w:t>
      </w:r>
    </w:p>
    <w:p w14:paraId="6B9B16B0" w14:textId="77777777" w:rsidR="0068567B" w:rsidRPr="009164E3" w:rsidRDefault="0068567B" w:rsidP="0068567B"/>
    <w:p w14:paraId="37C24FC1" w14:textId="6A1A79D9" w:rsidR="0068567B" w:rsidRPr="009164E3" w:rsidRDefault="0068567B" w:rsidP="0068567B">
      <w:r w:rsidRPr="009164E3">
        <w:t xml:space="preserve">Hensikten med forhandlingsmøtet er at </w:t>
      </w:r>
      <w:r w:rsidR="00893B95" w:rsidRPr="009164E3">
        <w:t>entreprenør</w:t>
      </w:r>
      <w:r w:rsidRPr="009164E3">
        <w:t xml:space="preserve">ene skal få tilbakemeldinger som gjør at de kan levere et forbedret tilbud. </w:t>
      </w:r>
    </w:p>
    <w:p w14:paraId="347A75A8" w14:textId="77777777" w:rsidR="0068567B" w:rsidRPr="009164E3" w:rsidRDefault="0068567B" w:rsidP="0068567B"/>
    <w:p w14:paraId="59008000" w14:textId="46E0EF76" w:rsidR="0068567B" w:rsidRPr="009164E3" w:rsidRDefault="0068567B" w:rsidP="0068567B">
      <w:r w:rsidRPr="009164E3">
        <w:t xml:space="preserve">I forhandlingsmøtet vil </w:t>
      </w:r>
      <w:r w:rsidR="00893B95" w:rsidRPr="009164E3">
        <w:t>byggherre</w:t>
      </w:r>
      <w:r w:rsidR="007D55AB" w:rsidRPr="009164E3">
        <w:t>n</w:t>
      </w:r>
      <w:r w:rsidRPr="009164E3">
        <w:t xml:space="preserve"> gi </w:t>
      </w:r>
      <w:r w:rsidR="00893B95" w:rsidRPr="009164E3">
        <w:t>entreprenør</w:t>
      </w:r>
      <w:r w:rsidRPr="009164E3">
        <w:t xml:space="preserve">en tilbakemelding på hvordan </w:t>
      </w:r>
      <w:r w:rsidR="00893B95" w:rsidRPr="009164E3">
        <w:t>byggherre</w:t>
      </w:r>
      <w:r w:rsidR="007D55AB" w:rsidRPr="009164E3">
        <w:t>n</w:t>
      </w:r>
      <w:r w:rsidRPr="009164E3">
        <w:t xml:space="preserve"> har vurdert </w:t>
      </w:r>
      <w:r w:rsidR="00893B95" w:rsidRPr="009164E3">
        <w:t>entreprenør</w:t>
      </w:r>
      <w:r w:rsidRPr="009164E3">
        <w:t xml:space="preserve">ens tilbud opp mot tildelingskriteriene. </w:t>
      </w:r>
    </w:p>
    <w:p w14:paraId="033B7544" w14:textId="77777777" w:rsidR="0068567B" w:rsidRPr="009164E3" w:rsidRDefault="0068567B" w:rsidP="0068567B"/>
    <w:p w14:paraId="1B0E6F72" w14:textId="4E0616F7" w:rsidR="0068567B" w:rsidRPr="009164E3" w:rsidRDefault="0068567B" w:rsidP="0068567B">
      <w:r w:rsidRPr="009164E3">
        <w:t xml:space="preserve">Forhandlingsfasen avsluttes ved at </w:t>
      </w:r>
      <w:r w:rsidR="00893B95" w:rsidRPr="009164E3">
        <w:t>byggherre</w:t>
      </w:r>
      <w:r w:rsidRPr="009164E3">
        <w:t xml:space="preserve"> fastsetter en frist for innlevering av endelig tilbud. </w:t>
      </w:r>
    </w:p>
    <w:p w14:paraId="13D635AC" w14:textId="77777777" w:rsidR="0068567B" w:rsidRPr="009164E3" w:rsidRDefault="0068567B" w:rsidP="0068567B"/>
    <w:p w14:paraId="1BD5B604" w14:textId="6E71727F" w:rsidR="0068567B" w:rsidRPr="009164E3" w:rsidRDefault="0068567B" w:rsidP="00717033">
      <w:pPr>
        <w:pStyle w:val="Overskrift3"/>
      </w:pPr>
      <w:bookmarkStart w:id="604" w:name="_Toc94532243"/>
      <w:bookmarkStart w:id="605" w:name="_Toc94606857"/>
      <w:bookmarkStart w:id="606" w:name="_Toc94607369"/>
      <w:bookmarkStart w:id="607" w:name="_Toc233897925"/>
      <w:r w:rsidRPr="009164E3">
        <w:t>Grunnlag for tildeling av kontrakt – tildelingskriterier</w:t>
      </w:r>
      <w:bookmarkEnd w:id="604"/>
      <w:bookmarkEnd w:id="605"/>
      <w:bookmarkEnd w:id="606"/>
      <w:bookmarkEnd w:id="607"/>
    </w:p>
    <w:p w14:paraId="70B48992" w14:textId="791C3A16" w:rsidR="0068567B" w:rsidRPr="009164E3" w:rsidRDefault="0068567B" w:rsidP="00D03F52">
      <w:pPr>
        <w:pStyle w:val="Overskrift4"/>
      </w:pPr>
      <w:bookmarkStart w:id="608" w:name="_Toc94532244"/>
      <w:bookmarkStart w:id="609" w:name="_Toc233897926"/>
      <w:r w:rsidRPr="009164E3">
        <w:t>Fremgangsmåte ved valg av tilbud – beregning av konkurransesum</w:t>
      </w:r>
      <w:bookmarkEnd w:id="608"/>
      <w:bookmarkEnd w:id="609"/>
    </w:p>
    <w:p w14:paraId="590EA93D" w14:textId="5ADC9606" w:rsidR="0068567B" w:rsidRPr="009164E3" w:rsidRDefault="0068567B" w:rsidP="0068567B">
      <w:r w:rsidRPr="009164E3">
        <w:t>Kontrakt tildeles tilbyder med det tilbud som gir det beste forholdet mellom pris og kvalitet, jf. anskaffelsesforskriften § 18-1</w:t>
      </w:r>
      <w:r w:rsidR="00061AD6" w:rsidRPr="009164E3">
        <w:t>(1)</w:t>
      </w:r>
      <w:r w:rsidRPr="009164E3">
        <w:t xml:space="preserve">. </w:t>
      </w:r>
    </w:p>
    <w:p w14:paraId="227F6519" w14:textId="77777777" w:rsidR="0068567B" w:rsidRPr="009164E3" w:rsidRDefault="0068567B" w:rsidP="0068567B">
      <w:r w:rsidRPr="009164E3">
        <w:t>Følgende tildelingskriterier legges til grunn for evalueringen:</w:t>
      </w:r>
    </w:p>
    <w:p w14:paraId="0C56450E" w14:textId="77777777" w:rsidR="0068567B" w:rsidRPr="009164E3" w:rsidRDefault="0068567B" w:rsidP="0068567B"/>
    <w:p w14:paraId="64A3DCCF" w14:textId="77777777" w:rsidR="0068567B" w:rsidRPr="009164E3" w:rsidRDefault="0068567B" w:rsidP="0068567B">
      <w:r w:rsidRPr="009164E3">
        <w:t xml:space="preserve">K1: Tilbudssum </w:t>
      </w:r>
    </w:p>
    <w:p w14:paraId="7D5AF046" w14:textId="0814008F" w:rsidR="0068567B" w:rsidRPr="009164E3" w:rsidRDefault="0068567B" w:rsidP="0068567B">
      <w:pPr>
        <w:rPr>
          <w:highlight w:val="lightGray"/>
        </w:rPr>
      </w:pPr>
      <w:r w:rsidRPr="009164E3">
        <w:rPr>
          <w:highlight w:val="lightGray"/>
        </w:rPr>
        <w:t xml:space="preserve">K2: </w:t>
      </w:r>
      <w:r w:rsidR="002721CF" w:rsidRPr="009164E3">
        <w:rPr>
          <w:highlight w:val="lightGray"/>
        </w:rPr>
        <w:t>Organisering og tilbudt nøkkelpersonell</w:t>
      </w:r>
      <w:r w:rsidRPr="009164E3">
        <w:rPr>
          <w:highlight w:val="lightGray"/>
        </w:rPr>
        <w:t xml:space="preserve"> </w:t>
      </w:r>
    </w:p>
    <w:p w14:paraId="24C0B008" w14:textId="0E2AA5E6" w:rsidR="0068567B" w:rsidRPr="009164E3" w:rsidRDefault="0068567B" w:rsidP="0068567B">
      <w:pPr>
        <w:rPr>
          <w:highlight w:val="lightGray"/>
        </w:rPr>
      </w:pPr>
      <w:r w:rsidRPr="009164E3">
        <w:rPr>
          <w:highlight w:val="lightGray"/>
        </w:rPr>
        <w:t xml:space="preserve">K3: </w:t>
      </w:r>
      <w:r w:rsidR="002721CF" w:rsidRPr="009164E3">
        <w:rPr>
          <w:highlight w:val="lightGray"/>
        </w:rPr>
        <w:t>Gjennomføring av oppdraget</w:t>
      </w:r>
    </w:p>
    <w:p w14:paraId="152B17D6" w14:textId="769E7B68" w:rsidR="002721CF" w:rsidRPr="009164E3" w:rsidRDefault="002721CF" w:rsidP="0068567B">
      <w:r w:rsidRPr="009164E3">
        <w:rPr>
          <w:highlight w:val="lightGray"/>
        </w:rPr>
        <w:t>K4: Ivaretagelse ytre miljø og reduksjon av klimagassutslipp i prosjektet</w:t>
      </w:r>
    </w:p>
    <w:p w14:paraId="0F2DED77" w14:textId="77777777" w:rsidR="0068567B" w:rsidRPr="009164E3" w:rsidRDefault="0068567B" w:rsidP="0068567B"/>
    <w:p w14:paraId="1CC7C03B" w14:textId="7CF2D158" w:rsidR="0068567B" w:rsidRPr="009164E3" w:rsidRDefault="0068567B" w:rsidP="0068567B">
      <w:r w:rsidRPr="009164E3">
        <w:t xml:space="preserve">I evalueringen vil </w:t>
      </w:r>
      <w:r w:rsidR="00893B95" w:rsidRPr="009164E3">
        <w:t>byggherre</w:t>
      </w:r>
      <w:r w:rsidRPr="009164E3">
        <w:t xml:space="preserve"> vurdere tilbudene på grunnlag av tildelingskriteriene og</w:t>
      </w:r>
      <w:r w:rsidR="00485FC5" w:rsidRPr="009164E3">
        <w:t xml:space="preserve"> </w:t>
      </w:r>
      <w:r w:rsidRPr="009164E3">
        <w:t xml:space="preserve">beregne hvert av tilbudenes </w:t>
      </w:r>
      <w:r w:rsidRPr="009164E3">
        <w:rPr>
          <w:i/>
          <w:iCs/>
        </w:rPr>
        <w:t>konkurransesum</w:t>
      </w:r>
      <w:r w:rsidRPr="009164E3">
        <w:t>. Tilbudet med den laveste</w:t>
      </w:r>
      <w:r w:rsidR="00485FC5" w:rsidRPr="009164E3">
        <w:t xml:space="preserve"> </w:t>
      </w:r>
      <w:r w:rsidRPr="009164E3">
        <w:rPr>
          <w:i/>
          <w:iCs/>
        </w:rPr>
        <w:t>konkurransesummen</w:t>
      </w:r>
      <w:r w:rsidRPr="009164E3">
        <w:t xml:space="preserve"> vil gi det beste forholdet mellom pris og kvalitet, og </w:t>
      </w:r>
      <w:r w:rsidR="00893B95" w:rsidRPr="009164E3">
        <w:t>entreprenør</w:t>
      </w:r>
      <w:r w:rsidRPr="009164E3">
        <w:t>en</w:t>
      </w:r>
      <w:r w:rsidR="00485FC5" w:rsidRPr="009164E3">
        <w:t xml:space="preserve"> </w:t>
      </w:r>
      <w:r w:rsidRPr="009164E3">
        <w:t xml:space="preserve">med lavest </w:t>
      </w:r>
      <w:r w:rsidRPr="009164E3">
        <w:rPr>
          <w:i/>
          <w:iCs/>
        </w:rPr>
        <w:t>konkurransesum</w:t>
      </w:r>
      <w:r w:rsidRPr="009164E3">
        <w:t xml:space="preserve"> vil derfor tildeles kontrakten.</w:t>
      </w:r>
    </w:p>
    <w:p w14:paraId="36264ECE" w14:textId="77777777" w:rsidR="0068567B" w:rsidRPr="009164E3" w:rsidRDefault="0068567B" w:rsidP="0068567B"/>
    <w:p w14:paraId="4009D50E" w14:textId="7C8E0863" w:rsidR="0068567B" w:rsidRPr="009164E3" w:rsidRDefault="0068567B" w:rsidP="0068567B">
      <w:r w:rsidRPr="009164E3">
        <w:t xml:space="preserve">I beregningen av </w:t>
      </w:r>
      <w:r w:rsidRPr="009164E3">
        <w:rPr>
          <w:i/>
          <w:iCs/>
        </w:rPr>
        <w:t>konkurransesum</w:t>
      </w:r>
      <w:r w:rsidRPr="009164E3">
        <w:t xml:space="preserve"> vil </w:t>
      </w:r>
      <w:r w:rsidR="00893B95" w:rsidRPr="009164E3">
        <w:t>byggherr</w:t>
      </w:r>
      <w:r w:rsidRPr="009164E3">
        <w:t>en fastsette en konkret verdi på</w:t>
      </w:r>
      <w:r w:rsidR="00485FC5" w:rsidRPr="009164E3">
        <w:t xml:space="preserve"> </w:t>
      </w:r>
      <w:r w:rsidR="00893B95" w:rsidRPr="009164E3">
        <w:t>entreprenør</w:t>
      </w:r>
      <w:r w:rsidRPr="009164E3">
        <w:t>ens besvarelse av tildelingskriteriene K2 – K</w:t>
      </w:r>
      <w:r w:rsidR="00726B35" w:rsidRPr="009164E3">
        <w:t xml:space="preserve">4 </w:t>
      </w:r>
      <w:r w:rsidRPr="009164E3">
        <w:t>innenfor de nærmere angitte</w:t>
      </w:r>
      <w:r w:rsidR="00485FC5" w:rsidRPr="009164E3">
        <w:t xml:space="preserve"> </w:t>
      </w:r>
      <w:r w:rsidRPr="009164E3">
        <w:t>verdigrenser. Den oppnådde verdien på det enkelte kriteriet kommer til fradrag til</w:t>
      </w:r>
      <w:r w:rsidR="00485FC5" w:rsidRPr="009164E3">
        <w:t xml:space="preserve"> </w:t>
      </w:r>
      <w:r w:rsidR="00893B95" w:rsidRPr="009164E3">
        <w:t>entreprenør</w:t>
      </w:r>
      <w:r w:rsidRPr="009164E3">
        <w:t xml:space="preserve">ens tilbudssum. </w:t>
      </w:r>
      <w:r w:rsidR="00893B95" w:rsidRPr="009164E3">
        <w:t>Entreprenør</w:t>
      </w:r>
      <w:r w:rsidRPr="009164E3">
        <w:t xml:space="preserve">ene honoreres bare for forhold som representerer en konkret og forpliktende merverdi i tilknytning til kontrakten. Et tilbud som ikke representerer noe merverdi for </w:t>
      </w:r>
      <w:r w:rsidR="00893B95" w:rsidRPr="009164E3">
        <w:t>byggherre</w:t>
      </w:r>
      <w:r w:rsidRPr="009164E3">
        <w:t xml:space="preserve"> vil ikke bli gitt noe fradrag. Øvrige fradrag vil bli fastsatt med utgangspunkt i disse ytterpunktene.</w:t>
      </w:r>
    </w:p>
    <w:p w14:paraId="543F4B9B" w14:textId="77777777" w:rsidR="0068567B" w:rsidRPr="009164E3" w:rsidRDefault="0068567B" w:rsidP="0068567B"/>
    <w:p w14:paraId="1B446B21" w14:textId="77777777" w:rsidR="0068567B" w:rsidRPr="009164E3" w:rsidRDefault="0068567B" w:rsidP="0068567B">
      <w:r w:rsidRPr="009164E3">
        <w:rPr>
          <w:i/>
          <w:iCs/>
        </w:rPr>
        <w:t>Konkurransesummen</w:t>
      </w:r>
      <w:r w:rsidRPr="009164E3">
        <w:t xml:space="preserve"> S beregnes på følgende måte:</w:t>
      </w:r>
    </w:p>
    <w:p w14:paraId="2ACE8118" w14:textId="77777777" w:rsidR="0068567B" w:rsidRPr="009164E3" w:rsidRDefault="0068567B" w:rsidP="0068567B"/>
    <w:p w14:paraId="4F3B40B9" w14:textId="163EFA22" w:rsidR="0068567B" w:rsidRPr="009164E3" w:rsidRDefault="0068567B" w:rsidP="0068567B">
      <w:pPr>
        <w:rPr>
          <w:color w:val="000000" w:themeColor="text1"/>
        </w:rPr>
      </w:pPr>
      <w:r w:rsidRPr="009164E3">
        <w:rPr>
          <w:color w:val="000000" w:themeColor="text1"/>
        </w:rPr>
        <w:t xml:space="preserve">S = K1 </w:t>
      </w:r>
      <w:r w:rsidRPr="009164E3">
        <w:rPr>
          <w:color w:val="000000" w:themeColor="text1"/>
          <w:highlight w:val="lightGray"/>
        </w:rPr>
        <w:t xml:space="preserve">– K2 – K3 </w:t>
      </w:r>
      <w:r w:rsidR="002721CF" w:rsidRPr="009164E3">
        <w:rPr>
          <w:color w:val="000000" w:themeColor="text1"/>
          <w:highlight w:val="lightGray"/>
        </w:rPr>
        <w:t>– K4</w:t>
      </w:r>
    </w:p>
    <w:p w14:paraId="2F2ECC3B" w14:textId="77777777" w:rsidR="0068567B" w:rsidRPr="009164E3" w:rsidRDefault="0068567B" w:rsidP="0068567B"/>
    <w:p w14:paraId="58C951F4" w14:textId="44DB69EA" w:rsidR="00485FC5" w:rsidRPr="009164E3" w:rsidRDefault="00485FC5" w:rsidP="00485FC5">
      <w:pPr>
        <w:rPr>
          <w:color w:val="000000" w:themeColor="text1"/>
        </w:rPr>
      </w:pPr>
      <w:r w:rsidRPr="009164E3">
        <w:rPr>
          <w:color w:val="000000" w:themeColor="text1"/>
          <w:highlight w:val="lightGray"/>
        </w:rPr>
        <w:t xml:space="preserve">VEILEDNINGSTEKST (SLETTES FØR UTLYSNING): Utforming av tildelingskriterier for ivaretakelse av klima og miljø avklares i samråd med KM i det enkelte prosjekt, jf. krav i anskaffelsesforskriften § 7-9 om </w:t>
      </w:r>
      <w:r w:rsidR="7A2FBB04" w:rsidRPr="009164E3">
        <w:rPr>
          <w:color w:val="000000" w:themeColor="text1"/>
          <w:highlight w:val="lightGray"/>
        </w:rPr>
        <w:t>k</w:t>
      </w:r>
      <w:r w:rsidRPr="009164E3">
        <w:rPr>
          <w:color w:val="000000" w:themeColor="text1"/>
          <w:highlight w:val="lightGray"/>
        </w:rPr>
        <w:t>lima- og miljøhensyn i offentlige anskaffelser som skal vektes med minimum tretti prosent. Alternativt kan klima- og miljøkrav i kravspesifikasjonen på visse vilkår brukes istedenfor tretti prosent kravet.</w:t>
      </w:r>
    </w:p>
    <w:p w14:paraId="3E59DBD3" w14:textId="77777777" w:rsidR="00485FC5" w:rsidRPr="009164E3" w:rsidRDefault="00485FC5" w:rsidP="00485FC5">
      <w:pPr>
        <w:rPr>
          <w:color w:val="000000" w:themeColor="text1"/>
        </w:rPr>
      </w:pPr>
    </w:p>
    <w:p w14:paraId="185313DB" w14:textId="77777777" w:rsidR="00485FC5" w:rsidRPr="009164E3" w:rsidRDefault="00485FC5" w:rsidP="00485FC5">
      <w:pPr>
        <w:rPr>
          <w:color w:val="000000" w:themeColor="text1"/>
        </w:rPr>
      </w:pPr>
      <w:r w:rsidRPr="009164E3">
        <w:rPr>
          <w:color w:val="000000" w:themeColor="text1"/>
          <w:highlight w:val="lightGray"/>
        </w:rPr>
        <w:t xml:space="preserve">VEILEDNINGSTEKST (SLETTES FØR UTLYSNING): Dersom prosjektet ønsker en side/ordbegrensning bør det angis under dokumentasjonskravet til det enkelte kriterium under.     </w:t>
      </w:r>
    </w:p>
    <w:p w14:paraId="038C874A" w14:textId="77777777" w:rsidR="00485FC5" w:rsidRPr="009164E3" w:rsidRDefault="00485FC5" w:rsidP="0068567B"/>
    <w:p w14:paraId="623196CA" w14:textId="77777777" w:rsidR="00485FC5" w:rsidRPr="009164E3" w:rsidRDefault="00485FC5" w:rsidP="0068567B"/>
    <w:p w14:paraId="315DB0CD" w14:textId="456E9B45" w:rsidR="0068567B" w:rsidRPr="009164E3" w:rsidRDefault="0068567B" w:rsidP="00D03F52">
      <w:pPr>
        <w:pStyle w:val="Overskrift4"/>
      </w:pPr>
      <w:bookmarkStart w:id="610" w:name="_Toc94532245"/>
      <w:bookmarkStart w:id="611" w:name="_Toc233897927"/>
      <w:r w:rsidRPr="009164E3">
        <w:t>Kriterium K1: Tilbudssum</w:t>
      </w:r>
      <w:bookmarkEnd w:id="610"/>
      <w:bookmarkEnd w:id="611"/>
    </w:p>
    <w:p w14:paraId="7254793E" w14:textId="77777777" w:rsidR="0068567B" w:rsidRPr="009164E3" w:rsidRDefault="0068567B" w:rsidP="0068567B">
      <w:pPr>
        <w:rPr>
          <w:u w:val="wave"/>
        </w:rPr>
      </w:pPr>
      <w:r w:rsidRPr="009164E3">
        <w:rPr>
          <w:b/>
          <w:bCs/>
        </w:rPr>
        <w:t>Tildelingskriterium</w:t>
      </w:r>
      <w:r w:rsidRPr="009164E3">
        <w:rPr>
          <w:u w:val="wave"/>
        </w:rPr>
        <w:t>:</w:t>
      </w:r>
    </w:p>
    <w:p w14:paraId="6FDD0DC8" w14:textId="3A079617" w:rsidR="00A5619D" w:rsidRPr="009164E3" w:rsidRDefault="00893B95" w:rsidP="0067304A">
      <w:r w:rsidRPr="009164E3">
        <w:t>Entreprenør</w:t>
      </w:r>
      <w:r w:rsidR="0068567B" w:rsidRPr="009164E3">
        <w:t>ens tilbudssum</w:t>
      </w:r>
    </w:p>
    <w:p w14:paraId="7EA1219E" w14:textId="77777777" w:rsidR="0067304A" w:rsidRPr="009164E3" w:rsidRDefault="0067304A" w:rsidP="0067304A"/>
    <w:p w14:paraId="188DF300" w14:textId="77777777" w:rsidR="00A5619D" w:rsidRPr="009164E3" w:rsidRDefault="00A5619D" w:rsidP="00A5619D">
      <w:r w:rsidRPr="009164E3">
        <w:rPr>
          <w:b/>
          <w:bCs/>
        </w:rPr>
        <w:t>Dokumentasjonskrav</w:t>
      </w:r>
      <w:r w:rsidRPr="009164E3">
        <w:t>:</w:t>
      </w:r>
    </w:p>
    <w:p w14:paraId="18B0056B" w14:textId="77777777" w:rsidR="00A5619D" w:rsidRPr="009164E3" w:rsidRDefault="00A5619D" w:rsidP="00A5619D"/>
    <w:p w14:paraId="0E0EEC45" w14:textId="5720A5DA" w:rsidR="00A46582" w:rsidRPr="009164E3" w:rsidRDefault="00A5619D" w:rsidP="00A5619D">
      <w:r w:rsidRPr="009164E3">
        <w:t>Følgende dokumentasjon skal leveres på følgende skjema i E2:</w:t>
      </w:r>
    </w:p>
    <w:p w14:paraId="4B1AACB3" w14:textId="6DD7F41D" w:rsidR="00A5619D" w:rsidRPr="009164E3" w:rsidRDefault="00A5619D" w:rsidP="0086299B">
      <w:pPr>
        <w:pStyle w:val="Listeavsnitt"/>
        <w:numPr>
          <w:ilvl w:val="0"/>
          <w:numId w:val="25"/>
        </w:numPr>
      </w:pPr>
      <w:r w:rsidRPr="009164E3">
        <w:t>Beskrivelse med utfylte priser, jf. skjema E2 punkt 1.</w:t>
      </w:r>
    </w:p>
    <w:p w14:paraId="59602D96" w14:textId="10BCDE3F" w:rsidR="00A5619D" w:rsidRPr="009164E3" w:rsidRDefault="00A5619D" w:rsidP="0086299B">
      <w:pPr>
        <w:pStyle w:val="Listeavsnitt"/>
        <w:numPr>
          <w:ilvl w:val="0"/>
          <w:numId w:val="25"/>
        </w:numPr>
      </w:pPr>
      <w:r w:rsidRPr="009164E3">
        <w:t>Prisskjema: Timepriser for mannskap og maskiner, jf. skjema E2 punkt 2.</w:t>
      </w:r>
    </w:p>
    <w:p w14:paraId="59C1B62C" w14:textId="38A6C4F8" w:rsidR="00A5619D" w:rsidRPr="009164E3" w:rsidRDefault="00A5619D" w:rsidP="0086299B">
      <w:pPr>
        <w:pStyle w:val="Listeavsnitt"/>
        <w:numPr>
          <w:ilvl w:val="0"/>
          <w:numId w:val="25"/>
        </w:numPr>
      </w:pPr>
      <w:r w:rsidRPr="009164E3">
        <w:t xml:space="preserve">Utfylt tilbudsskjema, jf. skjema E2 punkt 3.  </w:t>
      </w:r>
    </w:p>
    <w:p w14:paraId="7776984A" w14:textId="77777777" w:rsidR="00A5619D" w:rsidRPr="009164E3" w:rsidRDefault="00A5619D" w:rsidP="00A5619D"/>
    <w:p w14:paraId="1BBD34B7" w14:textId="08EBBF7A" w:rsidR="00A5619D" w:rsidRPr="009164E3" w:rsidRDefault="00A5619D" w:rsidP="00A5619D">
      <w:r w:rsidRPr="009164E3">
        <w:t>Kontrollregnet tilbudssum brukes som tilbudssum (K1) i beregningen av konkurransesum.</w:t>
      </w:r>
    </w:p>
    <w:p w14:paraId="571D6C5B" w14:textId="77777777" w:rsidR="00DF7589" w:rsidRPr="009164E3" w:rsidRDefault="00DF7589" w:rsidP="00A5619D"/>
    <w:p w14:paraId="2F762981" w14:textId="052566D8" w:rsidR="00A5619D" w:rsidRPr="009164E3" w:rsidRDefault="00A5619D" w:rsidP="00A5619D"/>
    <w:p w14:paraId="04B46AE7" w14:textId="66FCF113" w:rsidR="00221BDF" w:rsidRPr="009164E3" w:rsidRDefault="00221BDF" w:rsidP="00D03F52">
      <w:pPr>
        <w:pStyle w:val="Overskrift4"/>
        <w:rPr>
          <w:rFonts w:eastAsiaTheme="majorEastAsia"/>
          <w:highlight w:val="lightGray"/>
        </w:rPr>
      </w:pPr>
      <w:bookmarkStart w:id="612" w:name="_Toc233897928"/>
      <w:r w:rsidRPr="009164E3">
        <w:rPr>
          <w:highlight w:val="lightGray"/>
        </w:rPr>
        <w:t xml:space="preserve">Kriterium K2: </w:t>
      </w:r>
      <w:bookmarkStart w:id="613" w:name="_Hlk90033420"/>
      <w:r w:rsidRPr="009164E3">
        <w:rPr>
          <w:highlight w:val="lightGray"/>
        </w:rPr>
        <w:t>Organisering og tilbudt nøkkelpersonell</w:t>
      </w:r>
      <w:bookmarkEnd w:id="612"/>
    </w:p>
    <w:bookmarkEnd w:id="613"/>
    <w:p w14:paraId="1875D6C5" w14:textId="77777777" w:rsidR="00221BDF" w:rsidRPr="009164E3" w:rsidRDefault="00221BDF" w:rsidP="00221BDF">
      <w:pPr>
        <w:autoSpaceDE w:val="0"/>
        <w:autoSpaceDN w:val="0"/>
        <w:rPr>
          <w:b/>
          <w:bCs/>
        </w:rPr>
      </w:pPr>
      <w:r w:rsidRPr="009164E3">
        <w:rPr>
          <w:b/>
          <w:bCs/>
        </w:rPr>
        <w:t>Tildelingskriterium:</w:t>
      </w:r>
    </w:p>
    <w:p w14:paraId="7BBCF58A" w14:textId="77777777" w:rsidR="00221BDF" w:rsidRPr="009164E3" w:rsidRDefault="00221BDF" w:rsidP="00221BDF">
      <w:pPr>
        <w:autoSpaceDE w:val="0"/>
        <w:autoSpaceDN w:val="0"/>
      </w:pPr>
    </w:p>
    <w:p w14:paraId="1B24B542" w14:textId="02B78443" w:rsidR="00221BDF" w:rsidRPr="009164E3" w:rsidRDefault="00221BDF" w:rsidP="00221BDF">
      <w:pPr>
        <w:autoSpaceDE w:val="0"/>
        <w:autoSpaceDN w:val="0"/>
      </w:pPr>
      <w:r w:rsidRPr="009164E3">
        <w:t xml:space="preserve">Kvalitet på </w:t>
      </w:r>
      <w:r w:rsidR="00893B95" w:rsidRPr="009164E3">
        <w:t>entreprenør</w:t>
      </w:r>
      <w:r w:rsidRPr="009164E3">
        <w:t>ens organisering av prosjektet og nøkkelpersonellets kompetanse.</w:t>
      </w:r>
    </w:p>
    <w:p w14:paraId="6A4A5DD8" w14:textId="77777777" w:rsidR="00221BDF" w:rsidRPr="009164E3" w:rsidRDefault="00221BDF" w:rsidP="00221BDF">
      <w:pPr>
        <w:autoSpaceDE w:val="0"/>
        <w:autoSpaceDN w:val="0"/>
        <w:rPr>
          <w:u w:val="single"/>
        </w:rPr>
      </w:pPr>
    </w:p>
    <w:p w14:paraId="41FF2280" w14:textId="77777777" w:rsidR="00221BDF" w:rsidRPr="009164E3" w:rsidRDefault="00221BDF" w:rsidP="00221BDF">
      <w:pPr>
        <w:autoSpaceDE w:val="0"/>
        <w:autoSpaceDN w:val="0"/>
        <w:rPr>
          <w:b/>
          <w:bCs/>
        </w:rPr>
      </w:pPr>
      <w:r w:rsidRPr="009164E3">
        <w:rPr>
          <w:b/>
          <w:bCs/>
        </w:rPr>
        <w:t>Dokumentasjonskrav:</w:t>
      </w:r>
    </w:p>
    <w:p w14:paraId="73DB6C14" w14:textId="77777777" w:rsidR="00221BDF" w:rsidRPr="009164E3" w:rsidRDefault="00221BDF" w:rsidP="00221BDF">
      <w:pPr>
        <w:autoSpaceDE w:val="0"/>
        <w:autoSpaceDN w:val="0"/>
      </w:pPr>
      <w:r w:rsidRPr="009164E3">
        <w:t>Følgende dokumentasjon skal leveres og merkes «K2»:</w:t>
      </w:r>
    </w:p>
    <w:p w14:paraId="43CE2477" w14:textId="77777777" w:rsidR="00221BDF" w:rsidRPr="009164E3" w:rsidRDefault="00221BDF" w:rsidP="00221BDF">
      <w:pPr>
        <w:autoSpaceDE w:val="0"/>
        <w:autoSpaceDN w:val="0"/>
      </w:pPr>
    </w:p>
    <w:p w14:paraId="4CBFD9A9" w14:textId="5AD8C20F" w:rsidR="00221BDF" w:rsidRPr="009164E3" w:rsidRDefault="00221BDF" w:rsidP="0086299B">
      <w:pPr>
        <w:numPr>
          <w:ilvl w:val="0"/>
          <w:numId w:val="59"/>
        </w:numPr>
        <w:autoSpaceDE w:val="0"/>
        <w:autoSpaceDN w:val="0"/>
        <w:spacing w:line="276" w:lineRule="auto"/>
        <w:contextualSpacing/>
        <w:jc w:val="both"/>
      </w:pPr>
      <w:r w:rsidRPr="009164E3">
        <w:rPr>
          <w:rFonts w:eastAsia="Calibri"/>
        </w:rPr>
        <w:t xml:space="preserve">En beskrivelse av </w:t>
      </w:r>
      <w:r w:rsidR="00893B95" w:rsidRPr="009164E3">
        <w:rPr>
          <w:rFonts w:eastAsia="Calibri"/>
        </w:rPr>
        <w:t>entreprenør</w:t>
      </w:r>
      <w:r w:rsidRPr="009164E3">
        <w:rPr>
          <w:rFonts w:eastAsia="Calibri"/>
        </w:rPr>
        <w:t>ens prosjektorganisasjon for kontrakten,</w:t>
      </w:r>
      <w:r w:rsidR="00485FC5" w:rsidRPr="009164E3">
        <w:rPr>
          <w:rFonts w:eastAsia="Calibri"/>
        </w:rPr>
        <w:t xml:space="preserve"> </w:t>
      </w:r>
      <w:r w:rsidRPr="009164E3">
        <w:t>herunder organisasjonsplan og nøkkelpersoner.</w:t>
      </w:r>
    </w:p>
    <w:p w14:paraId="770DF6B1" w14:textId="77777777" w:rsidR="00221BDF" w:rsidRPr="009164E3" w:rsidRDefault="00221BDF" w:rsidP="00221BDF">
      <w:pPr>
        <w:autoSpaceDE w:val="0"/>
        <w:autoSpaceDN w:val="0"/>
      </w:pPr>
    </w:p>
    <w:p w14:paraId="46BDE79F" w14:textId="0CE16EED" w:rsidR="00221BDF" w:rsidRPr="009164E3" w:rsidRDefault="00221BDF" w:rsidP="0086299B">
      <w:pPr>
        <w:numPr>
          <w:ilvl w:val="0"/>
          <w:numId w:val="59"/>
        </w:numPr>
        <w:autoSpaceDE w:val="0"/>
        <w:autoSpaceDN w:val="0"/>
        <w:spacing w:line="276" w:lineRule="auto"/>
        <w:contextualSpacing/>
        <w:jc w:val="both"/>
      </w:pPr>
      <w:r w:rsidRPr="009164E3">
        <w:rPr>
          <w:rFonts w:eastAsia="Calibri"/>
        </w:rPr>
        <w:t>En beskrivelse av hvordan planlagt organisering, bemanning og kapasitet sørger for</w:t>
      </w:r>
      <w:r w:rsidR="00485FC5" w:rsidRPr="009164E3">
        <w:rPr>
          <w:rFonts w:eastAsia="Calibri"/>
        </w:rPr>
        <w:t xml:space="preserve"> </w:t>
      </w:r>
      <w:r w:rsidRPr="009164E3">
        <w:t>effektiv styring av kontraktsarbeidet, både for planlagte aktiviteter og uforutsette</w:t>
      </w:r>
      <w:r w:rsidR="00485FC5" w:rsidRPr="009164E3">
        <w:t xml:space="preserve"> </w:t>
      </w:r>
      <w:r w:rsidRPr="009164E3">
        <w:t>forhold</w:t>
      </w:r>
      <w:r w:rsidR="00485FC5" w:rsidRPr="009164E3">
        <w:t>.</w:t>
      </w:r>
    </w:p>
    <w:p w14:paraId="7E6B96B9" w14:textId="77777777" w:rsidR="00221BDF" w:rsidRPr="009164E3" w:rsidRDefault="00221BDF" w:rsidP="00221BDF">
      <w:pPr>
        <w:autoSpaceDE w:val="0"/>
        <w:autoSpaceDN w:val="0"/>
      </w:pPr>
    </w:p>
    <w:p w14:paraId="6538D065" w14:textId="3F10A127" w:rsidR="00221BDF" w:rsidRPr="009164E3" w:rsidRDefault="00221BDF" w:rsidP="0086299B">
      <w:pPr>
        <w:numPr>
          <w:ilvl w:val="0"/>
          <w:numId w:val="59"/>
        </w:numPr>
        <w:autoSpaceDE w:val="0"/>
        <w:autoSpaceDN w:val="0"/>
        <w:spacing w:line="276" w:lineRule="auto"/>
        <w:contextualSpacing/>
        <w:jc w:val="both"/>
        <w:rPr>
          <w:rFonts w:eastAsia="Calibri"/>
        </w:rPr>
      </w:pPr>
      <w:r w:rsidRPr="009164E3">
        <w:rPr>
          <w:rFonts w:eastAsia="Calibri"/>
        </w:rPr>
        <w:t xml:space="preserve">CV på nøkkelpersonell for prosjektet. </w:t>
      </w:r>
    </w:p>
    <w:p w14:paraId="1FFEB899" w14:textId="379188C5" w:rsidR="00221BDF" w:rsidRPr="009164E3" w:rsidRDefault="00221BDF" w:rsidP="00221BDF">
      <w:pPr>
        <w:autoSpaceDE w:val="0"/>
        <w:autoSpaceDN w:val="0"/>
        <w:spacing w:line="276" w:lineRule="auto"/>
        <w:ind w:left="418" w:firstLine="262"/>
        <w:contextualSpacing/>
        <w:jc w:val="both"/>
        <w:rPr>
          <w:rFonts w:eastAsia="Calibri"/>
        </w:rPr>
      </w:pPr>
      <w:r w:rsidRPr="009164E3">
        <w:rPr>
          <w:rFonts w:eastAsia="Calibri"/>
        </w:rPr>
        <w:t xml:space="preserve">Som </w:t>
      </w:r>
      <w:r w:rsidRPr="009164E3">
        <w:t>nøkkelpersonell for dette prosjektet defineres:</w:t>
      </w:r>
    </w:p>
    <w:p w14:paraId="30BE5744" w14:textId="72413D4D" w:rsidR="00221BDF" w:rsidRPr="009164E3" w:rsidRDefault="00221BDF" w:rsidP="00221BDF">
      <w:pPr>
        <w:autoSpaceDE w:val="0"/>
        <w:autoSpaceDN w:val="0"/>
        <w:ind w:firstLine="708"/>
        <w:rPr>
          <w:highlight w:val="lightGray"/>
        </w:rPr>
      </w:pPr>
      <w:r w:rsidRPr="009164E3">
        <w:rPr>
          <w:highlight w:val="lightGray"/>
        </w:rPr>
        <w:t>-Prosjektleder</w:t>
      </w:r>
    </w:p>
    <w:p w14:paraId="1126A0FA" w14:textId="77777777" w:rsidR="00221BDF" w:rsidRPr="009164E3" w:rsidRDefault="00221BDF" w:rsidP="00221BDF">
      <w:pPr>
        <w:autoSpaceDE w:val="0"/>
        <w:autoSpaceDN w:val="0"/>
        <w:ind w:firstLine="708"/>
        <w:rPr>
          <w:highlight w:val="lightGray"/>
        </w:rPr>
      </w:pPr>
      <w:r w:rsidRPr="009164E3">
        <w:rPr>
          <w:highlight w:val="lightGray"/>
        </w:rPr>
        <w:t>-Anleggsleder tunnel</w:t>
      </w:r>
    </w:p>
    <w:p w14:paraId="11FA3F0F" w14:textId="77777777" w:rsidR="00221BDF" w:rsidRPr="009164E3" w:rsidRDefault="00221BDF" w:rsidP="00221BDF">
      <w:pPr>
        <w:autoSpaceDE w:val="0"/>
        <w:autoSpaceDN w:val="0"/>
        <w:ind w:firstLine="708"/>
        <w:rPr>
          <w:highlight w:val="lightGray"/>
        </w:rPr>
      </w:pPr>
      <w:r w:rsidRPr="009164E3">
        <w:rPr>
          <w:highlight w:val="lightGray"/>
        </w:rPr>
        <w:t>-Anleggsleder grunnarbeider og veg</w:t>
      </w:r>
    </w:p>
    <w:p w14:paraId="4851EAAE" w14:textId="77777777" w:rsidR="00221BDF" w:rsidRPr="009164E3" w:rsidRDefault="00221BDF" w:rsidP="00221BDF">
      <w:pPr>
        <w:autoSpaceDE w:val="0"/>
        <w:autoSpaceDN w:val="0"/>
        <w:ind w:firstLine="708"/>
        <w:rPr>
          <w:highlight w:val="lightGray"/>
        </w:rPr>
      </w:pPr>
      <w:r w:rsidRPr="009164E3">
        <w:rPr>
          <w:highlight w:val="lightGray"/>
        </w:rPr>
        <w:t>-Anleggsleder konstruksjoner</w:t>
      </w:r>
    </w:p>
    <w:p w14:paraId="09A4F2F3" w14:textId="77777777" w:rsidR="00221BDF" w:rsidRPr="009164E3" w:rsidRDefault="00221BDF" w:rsidP="00221BDF">
      <w:pPr>
        <w:autoSpaceDE w:val="0"/>
        <w:autoSpaceDN w:val="0"/>
        <w:ind w:firstLine="708"/>
        <w:rPr>
          <w:highlight w:val="lightGray"/>
        </w:rPr>
      </w:pPr>
      <w:r w:rsidRPr="009164E3">
        <w:rPr>
          <w:highlight w:val="lightGray"/>
        </w:rPr>
        <w:t xml:space="preserve">-Ansvarlig trafikkavvikling </w:t>
      </w:r>
    </w:p>
    <w:p w14:paraId="180910AC" w14:textId="56CDDBAE" w:rsidR="00221BDF" w:rsidRPr="009164E3" w:rsidRDefault="00221BDF" w:rsidP="00485FC5">
      <w:pPr>
        <w:autoSpaceDE w:val="0"/>
        <w:autoSpaceDN w:val="0"/>
        <w:ind w:left="708"/>
        <w:rPr>
          <w:highlight w:val="lightGray"/>
        </w:rPr>
      </w:pPr>
      <w:r w:rsidRPr="009164E3">
        <w:rPr>
          <w:highlight w:val="lightGray"/>
        </w:rPr>
        <w:t>-Ansvarlig styring og koordinering av under</w:t>
      </w:r>
      <w:r w:rsidR="00893B95" w:rsidRPr="009164E3">
        <w:rPr>
          <w:highlight w:val="lightGray"/>
        </w:rPr>
        <w:t>entreprenør</w:t>
      </w:r>
      <w:r w:rsidRPr="009164E3">
        <w:rPr>
          <w:highlight w:val="lightGray"/>
        </w:rPr>
        <w:t>er (hos</w:t>
      </w:r>
      <w:r w:rsidR="00485FC5" w:rsidRPr="009164E3">
        <w:rPr>
          <w:highlight w:val="lightGray"/>
        </w:rPr>
        <w:t xml:space="preserve"> </w:t>
      </w:r>
      <w:r w:rsidR="00893B95" w:rsidRPr="009164E3">
        <w:rPr>
          <w:highlight w:val="lightGray"/>
        </w:rPr>
        <w:t>entreprenør</w:t>
      </w:r>
      <w:r w:rsidRPr="009164E3">
        <w:rPr>
          <w:highlight w:val="lightGray"/>
        </w:rPr>
        <w:t>en)</w:t>
      </w:r>
    </w:p>
    <w:p w14:paraId="2ED15966" w14:textId="77777777" w:rsidR="00221BDF" w:rsidRPr="009164E3" w:rsidRDefault="00221BDF" w:rsidP="00221BDF">
      <w:pPr>
        <w:autoSpaceDE w:val="0"/>
        <w:autoSpaceDN w:val="0"/>
        <w:ind w:firstLine="708"/>
        <w:rPr>
          <w:highlight w:val="lightGray"/>
        </w:rPr>
      </w:pPr>
      <w:r w:rsidRPr="009164E3">
        <w:rPr>
          <w:highlight w:val="lightGray"/>
        </w:rPr>
        <w:t>-Fagansvarlig elektro</w:t>
      </w:r>
    </w:p>
    <w:p w14:paraId="305F5966" w14:textId="77777777" w:rsidR="00221BDF" w:rsidRPr="009164E3" w:rsidRDefault="00221BDF" w:rsidP="00221BDF">
      <w:pPr>
        <w:autoSpaceDE w:val="0"/>
        <w:autoSpaceDN w:val="0"/>
        <w:ind w:firstLine="708"/>
        <w:rPr>
          <w:highlight w:val="lightGray"/>
        </w:rPr>
      </w:pPr>
      <w:r w:rsidRPr="009164E3">
        <w:rPr>
          <w:highlight w:val="lightGray"/>
        </w:rPr>
        <w:t>-Fagansvarlig geologi</w:t>
      </w:r>
    </w:p>
    <w:p w14:paraId="54F5727F" w14:textId="77777777" w:rsidR="00221BDF" w:rsidRPr="009164E3" w:rsidRDefault="00221BDF" w:rsidP="00221BDF">
      <w:pPr>
        <w:autoSpaceDE w:val="0"/>
        <w:autoSpaceDN w:val="0"/>
        <w:ind w:firstLine="708"/>
        <w:rPr>
          <w:highlight w:val="lightGray"/>
        </w:rPr>
      </w:pPr>
      <w:r w:rsidRPr="009164E3">
        <w:rPr>
          <w:highlight w:val="lightGray"/>
        </w:rPr>
        <w:t>-Fagansvarlig geoteknikk</w:t>
      </w:r>
    </w:p>
    <w:p w14:paraId="2D20F88C" w14:textId="77777777" w:rsidR="00221BDF" w:rsidRPr="009164E3" w:rsidRDefault="00221BDF" w:rsidP="00221BDF">
      <w:pPr>
        <w:autoSpaceDE w:val="0"/>
        <w:autoSpaceDN w:val="0"/>
        <w:ind w:firstLine="708"/>
        <w:rPr>
          <w:highlight w:val="lightGray"/>
        </w:rPr>
      </w:pPr>
      <w:r w:rsidRPr="009164E3">
        <w:rPr>
          <w:highlight w:val="lightGray"/>
        </w:rPr>
        <w:t>-Kvalitetsleder</w:t>
      </w:r>
    </w:p>
    <w:p w14:paraId="64EBEC79" w14:textId="074C4BBF" w:rsidR="00221BDF" w:rsidRPr="009164E3" w:rsidRDefault="00221BDF" w:rsidP="00221BDF">
      <w:pPr>
        <w:autoSpaceDE w:val="0"/>
        <w:autoSpaceDN w:val="0"/>
        <w:ind w:firstLine="708"/>
        <w:rPr>
          <w:highlight w:val="lightGray"/>
        </w:rPr>
      </w:pPr>
      <w:r w:rsidRPr="009164E3">
        <w:rPr>
          <w:highlight w:val="lightGray"/>
        </w:rPr>
        <w:t>-</w:t>
      </w:r>
      <w:r w:rsidR="00C03A41" w:rsidRPr="009164E3">
        <w:rPr>
          <w:highlight w:val="lightGray"/>
        </w:rPr>
        <w:t xml:space="preserve">Fagansvarlig </w:t>
      </w:r>
      <w:r w:rsidRPr="009164E3">
        <w:rPr>
          <w:highlight w:val="lightGray"/>
        </w:rPr>
        <w:t>HMS</w:t>
      </w:r>
    </w:p>
    <w:p w14:paraId="49DBC116" w14:textId="5E6FFB00" w:rsidR="00221BDF" w:rsidRPr="009164E3" w:rsidRDefault="00221BDF" w:rsidP="00221BDF">
      <w:pPr>
        <w:autoSpaceDE w:val="0"/>
        <w:autoSpaceDN w:val="0"/>
        <w:ind w:firstLine="708"/>
        <w:rPr>
          <w:highlight w:val="lightGray"/>
        </w:rPr>
      </w:pPr>
      <w:r w:rsidRPr="009164E3">
        <w:rPr>
          <w:highlight w:val="lightGray"/>
        </w:rPr>
        <w:t>-</w:t>
      </w:r>
      <w:r w:rsidR="00C03A41" w:rsidRPr="009164E3">
        <w:rPr>
          <w:highlight w:val="lightGray"/>
        </w:rPr>
        <w:t xml:space="preserve">Fagansvarlig </w:t>
      </w:r>
      <w:r w:rsidRPr="009164E3">
        <w:rPr>
          <w:highlight w:val="lightGray"/>
        </w:rPr>
        <w:t>YM</w:t>
      </w:r>
    </w:p>
    <w:p w14:paraId="5E47BFB8" w14:textId="0203E14F" w:rsidR="00FF5BDB" w:rsidRPr="009164E3" w:rsidRDefault="00FF5BDB" w:rsidP="00221BDF">
      <w:pPr>
        <w:autoSpaceDE w:val="0"/>
        <w:autoSpaceDN w:val="0"/>
        <w:ind w:firstLine="708"/>
        <w:rPr>
          <w:highlight w:val="lightGray"/>
        </w:rPr>
      </w:pPr>
      <w:r w:rsidRPr="009164E3">
        <w:rPr>
          <w:highlight w:val="lightGray"/>
        </w:rPr>
        <w:t>-Bergsprengningsleder</w:t>
      </w:r>
    </w:p>
    <w:p w14:paraId="491B86CB" w14:textId="01D5F781" w:rsidR="00FF5BDB" w:rsidRPr="009164E3" w:rsidRDefault="00367843" w:rsidP="00221BDF">
      <w:pPr>
        <w:autoSpaceDE w:val="0"/>
        <w:autoSpaceDN w:val="0"/>
        <w:ind w:firstLine="708"/>
        <w:rPr>
          <w:highlight w:val="lightGray"/>
        </w:rPr>
      </w:pPr>
      <w:r w:rsidRPr="009164E3">
        <w:rPr>
          <w:highlight w:val="lightGray"/>
        </w:rPr>
        <w:t>-Bergsprenger</w:t>
      </w:r>
    </w:p>
    <w:p w14:paraId="6D4CA0D6" w14:textId="4C8145FE" w:rsidR="00367843" w:rsidRPr="009164E3" w:rsidRDefault="00367843" w:rsidP="00221BDF">
      <w:pPr>
        <w:autoSpaceDE w:val="0"/>
        <w:autoSpaceDN w:val="0"/>
        <w:ind w:firstLine="708"/>
        <w:rPr>
          <w:highlight w:val="lightGray"/>
        </w:rPr>
      </w:pPr>
      <w:r w:rsidRPr="009164E3">
        <w:rPr>
          <w:highlight w:val="lightGray"/>
        </w:rPr>
        <w:t>-Dykker</w:t>
      </w:r>
    </w:p>
    <w:p w14:paraId="0E8B4EC0" w14:textId="2F3A080D" w:rsidR="00221BDF" w:rsidRPr="009164E3" w:rsidRDefault="00221BDF" w:rsidP="00221BDF">
      <w:pPr>
        <w:autoSpaceDE w:val="0"/>
        <w:autoSpaceDN w:val="0"/>
        <w:ind w:firstLine="708"/>
        <w:rPr>
          <w:highlight w:val="lightGray"/>
        </w:rPr>
      </w:pPr>
      <w:r w:rsidRPr="009164E3">
        <w:rPr>
          <w:highlight w:val="lightGray"/>
        </w:rPr>
        <w:t>-Assessor for bærekraft (</w:t>
      </w:r>
      <w:r w:rsidR="00C03A41" w:rsidRPr="009164E3">
        <w:rPr>
          <w:highlight w:val="lightGray"/>
        </w:rPr>
        <w:t>BREEAM Infrastructure</w:t>
      </w:r>
      <w:r w:rsidRPr="009164E3">
        <w:rPr>
          <w:highlight w:val="lightGray"/>
        </w:rPr>
        <w:t xml:space="preserve"> eller lignende)</w:t>
      </w:r>
    </w:p>
    <w:p w14:paraId="1158C27E" w14:textId="7A45EB63" w:rsidR="00221BDF" w:rsidRPr="009164E3" w:rsidRDefault="00221BDF" w:rsidP="00221BDF">
      <w:pPr>
        <w:autoSpaceDE w:val="0"/>
        <w:autoSpaceDN w:val="0"/>
        <w:ind w:firstLine="708"/>
      </w:pPr>
      <w:r w:rsidRPr="009164E3">
        <w:rPr>
          <w:highlight w:val="lightGray"/>
        </w:rPr>
        <w:lastRenderedPageBreak/>
        <w:t>-X</w:t>
      </w:r>
      <w:r w:rsidR="00B137B9" w:rsidRPr="009164E3">
        <w:rPr>
          <w:highlight w:val="lightGray"/>
        </w:rPr>
        <w:t>xxxx</w:t>
      </w:r>
    </w:p>
    <w:p w14:paraId="152A0BBB" w14:textId="77777777" w:rsidR="00221BDF" w:rsidRPr="009164E3" w:rsidRDefault="00221BDF" w:rsidP="00221BDF">
      <w:pPr>
        <w:autoSpaceDE w:val="0"/>
        <w:autoSpaceDN w:val="0"/>
      </w:pPr>
    </w:p>
    <w:p w14:paraId="0910C201" w14:textId="77777777" w:rsidR="00221BDF" w:rsidRPr="009164E3" w:rsidRDefault="00221BDF" w:rsidP="00221BDF">
      <w:pPr>
        <w:autoSpaceDE w:val="0"/>
        <w:autoSpaceDN w:val="0"/>
      </w:pPr>
    </w:p>
    <w:p w14:paraId="62EF5543" w14:textId="738AC2F1" w:rsidR="00221BDF" w:rsidRPr="009164E3" w:rsidRDefault="00221BDF" w:rsidP="00221BDF">
      <w:pPr>
        <w:autoSpaceDE w:val="0"/>
        <w:autoSpaceDN w:val="0"/>
        <w:rPr>
          <w:lang w:eastAsia="nb-NO"/>
        </w:rPr>
      </w:pPr>
      <w:r w:rsidRPr="009164E3">
        <w:rPr>
          <w:lang w:eastAsia="nb-NO"/>
        </w:rPr>
        <w:t xml:space="preserve">For nøkkelpersonell gjelder minimumskrav til erfaring som angitt i C2 punkt </w:t>
      </w:r>
      <w:r w:rsidR="00FF5BDB" w:rsidRPr="009164E3">
        <w:rPr>
          <w:lang w:eastAsia="nb-NO"/>
        </w:rPr>
        <w:t>3</w:t>
      </w:r>
      <w:r w:rsidRPr="009164E3">
        <w:rPr>
          <w:lang w:eastAsia="nb-NO"/>
        </w:rPr>
        <w:t>.</w:t>
      </w:r>
    </w:p>
    <w:p w14:paraId="12A6CE53" w14:textId="77777777" w:rsidR="00221BDF" w:rsidRPr="009164E3" w:rsidRDefault="00221BDF" w:rsidP="00221BDF">
      <w:pPr>
        <w:autoSpaceDE w:val="0"/>
        <w:autoSpaceDN w:val="0"/>
      </w:pPr>
    </w:p>
    <w:p w14:paraId="2445F79B" w14:textId="77777777" w:rsidR="00221BDF" w:rsidRPr="009164E3" w:rsidRDefault="00221BDF" w:rsidP="00221BDF">
      <w:pPr>
        <w:autoSpaceDE w:val="0"/>
        <w:autoSpaceDN w:val="0"/>
      </w:pPr>
      <w:r w:rsidRPr="009164E3">
        <w:t>CV skal som minimum inneholde:</w:t>
      </w:r>
    </w:p>
    <w:p w14:paraId="2B38CAA7" w14:textId="158F641C" w:rsidR="00221BDF" w:rsidRPr="009164E3" w:rsidRDefault="00221BDF" w:rsidP="0086299B">
      <w:pPr>
        <w:pStyle w:val="Listeavsnitt"/>
        <w:numPr>
          <w:ilvl w:val="0"/>
          <w:numId w:val="66"/>
        </w:numPr>
        <w:autoSpaceDE w:val="0"/>
        <w:autoSpaceDN w:val="0"/>
      </w:pPr>
      <w:r w:rsidRPr="009164E3">
        <w:t>Utdanning, år, stillingsbetegnelse og ansvarsområder.</w:t>
      </w:r>
    </w:p>
    <w:p w14:paraId="3CC33E3D" w14:textId="71123C41" w:rsidR="00221BDF" w:rsidRPr="009164E3" w:rsidRDefault="00221BDF" w:rsidP="0086299B">
      <w:pPr>
        <w:pStyle w:val="Listeavsnitt"/>
        <w:numPr>
          <w:ilvl w:val="0"/>
          <w:numId w:val="66"/>
        </w:numPr>
        <w:autoSpaceDE w:val="0"/>
        <w:autoSpaceDN w:val="0"/>
      </w:pPr>
      <w:r w:rsidRPr="009164E3">
        <w:t>Beskrivelse av tidligere utførte oppdrag med angivelse av byggherre, størrelse, verdi, type/art og medarbeiderens rolle.</w:t>
      </w:r>
    </w:p>
    <w:p w14:paraId="29376E46" w14:textId="77777777" w:rsidR="00221BDF" w:rsidRPr="009164E3" w:rsidRDefault="00221BDF" w:rsidP="00221BDF">
      <w:pPr>
        <w:autoSpaceDE w:val="0"/>
        <w:autoSpaceDN w:val="0"/>
      </w:pPr>
    </w:p>
    <w:p w14:paraId="12EFF4CD" w14:textId="3E453E40" w:rsidR="00221BDF" w:rsidRPr="009164E3" w:rsidRDefault="00221BDF" w:rsidP="00221BDF">
      <w:pPr>
        <w:autoSpaceDE w:val="0"/>
        <w:autoSpaceDN w:val="0"/>
      </w:pPr>
      <w:r w:rsidRPr="009164E3">
        <w:t>For nøkkelpersonell skal det leveres referanseliste med minimum 3 relevante</w:t>
      </w:r>
      <w:r w:rsidR="00485FC5" w:rsidRPr="009164E3">
        <w:t xml:space="preserve"> </w:t>
      </w:r>
      <w:r w:rsidRPr="009164E3">
        <w:t>referanseprosjekter pr. nøkkelperson. Det skal oppgis</w:t>
      </w:r>
      <w:r w:rsidR="00485FC5" w:rsidRPr="009164E3">
        <w:t xml:space="preserve"> </w:t>
      </w:r>
      <w:r w:rsidRPr="009164E3">
        <w:t>kontaktopplysninger (e-post og telefon) på referansene.</w:t>
      </w:r>
    </w:p>
    <w:p w14:paraId="19015034" w14:textId="77777777" w:rsidR="000517B6" w:rsidRPr="009164E3" w:rsidRDefault="000517B6" w:rsidP="00221BDF">
      <w:pPr>
        <w:autoSpaceDE w:val="0"/>
        <w:autoSpaceDN w:val="0"/>
      </w:pPr>
    </w:p>
    <w:p w14:paraId="0C956A9F" w14:textId="77777777" w:rsidR="000517B6" w:rsidRPr="009164E3" w:rsidRDefault="000517B6" w:rsidP="000517B6">
      <w:pPr>
        <w:rPr>
          <w:color w:val="000000" w:themeColor="text1"/>
          <w:highlight w:val="lightGray"/>
        </w:rPr>
      </w:pPr>
      <w:r w:rsidRPr="009164E3">
        <w:rPr>
          <w:color w:val="000000" w:themeColor="text1"/>
          <w:highlight w:val="lightGray"/>
        </w:rPr>
        <w:t>VEILEDNINGSTEKST (SLETTES FØR UTLYSNING):</w:t>
      </w:r>
      <w:r w:rsidRPr="009164E3">
        <w:rPr>
          <w:color w:val="000000" w:themeColor="text1"/>
        </w:rPr>
        <w:t xml:space="preserve"> </w:t>
      </w:r>
      <w:r w:rsidRPr="009164E3">
        <w:rPr>
          <w:color w:val="000000" w:themeColor="text1"/>
          <w:highlight w:val="lightGray"/>
        </w:rPr>
        <w:t>For BIM og Breeam personell bør det vurderes å åpne for færre referanseprosjekt hvis de er av en viss varighet.</w:t>
      </w:r>
    </w:p>
    <w:p w14:paraId="1A8F19B1" w14:textId="77777777" w:rsidR="00221BDF" w:rsidRPr="009164E3" w:rsidRDefault="00221BDF" w:rsidP="00221BDF">
      <w:pPr>
        <w:autoSpaceDE w:val="0"/>
        <w:autoSpaceDN w:val="0"/>
      </w:pPr>
    </w:p>
    <w:p w14:paraId="7ED95E22" w14:textId="77777777" w:rsidR="00221BDF" w:rsidRPr="009164E3" w:rsidRDefault="00221BDF" w:rsidP="00221BDF">
      <w:pPr>
        <w:autoSpaceDE w:val="0"/>
        <w:autoSpaceDN w:val="0"/>
      </w:pPr>
      <w:r w:rsidRPr="009164E3">
        <w:t>Byggherre forbeholder seg retten til å sjekke utvalgte referanser.</w:t>
      </w:r>
    </w:p>
    <w:p w14:paraId="73FD3F73" w14:textId="77777777" w:rsidR="00221BDF" w:rsidRPr="009164E3" w:rsidRDefault="00221BDF" w:rsidP="00221BDF">
      <w:pPr>
        <w:autoSpaceDE w:val="0"/>
        <w:autoSpaceDN w:val="0"/>
      </w:pPr>
    </w:p>
    <w:p w14:paraId="55781DC8" w14:textId="77777777" w:rsidR="00221BDF" w:rsidRPr="009164E3" w:rsidRDefault="00221BDF" w:rsidP="00221BDF">
      <w:pPr>
        <w:autoSpaceDE w:val="0"/>
        <w:autoSpaceDN w:val="0"/>
      </w:pPr>
      <w:r w:rsidRPr="009164E3">
        <w:t>Byggherre forplikter seg kun til å sjekke én referanse for hver nøkkelperson fra hver</w:t>
      </w:r>
    </w:p>
    <w:p w14:paraId="7C1B56FF" w14:textId="77777777" w:rsidR="00221BDF" w:rsidRPr="009164E3" w:rsidRDefault="00221BDF" w:rsidP="00221BDF">
      <w:pPr>
        <w:autoSpaceDE w:val="0"/>
        <w:autoSpaceDN w:val="0"/>
      </w:pPr>
      <w:r w:rsidRPr="009164E3">
        <w:t>tilbyder.</w:t>
      </w:r>
    </w:p>
    <w:p w14:paraId="3FE57092" w14:textId="77777777" w:rsidR="00221BDF" w:rsidRPr="009164E3" w:rsidRDefault="00221BDF" w:rsidP="00221BDF">
      <w:pPr>
        <w:autoSpaceDE w:val="0"/>
        <w:autoSpaceDN w:val="0"/>
      </w:pPr>
    </w:p>
    <w:p w14:paraId="601C554C" w14:textId="77777777" w:rsidR="00221BDF" w:rsidRPr="009164E3" w:rsidRDefault="00221BDF" w:rsidP="00221BDF">
      <w:pPr>
        <w:autoSpaceDE w:val="0"/>
        <w:autoSpaceDN w:val="0"/>
      </w:pPr>
      <w:r w:rsidRPr="009164E3">
        <w:t>Byggherre forbeholder seg retten til å vektlegge egen erfaring med tilbudt personell</w:t>
      </w:r>
    </w:p>
    <w:p w14:paraId="3A0130A8" w14:textId="77777777" w:rsidR="00221BDF" w:rsidRPr="009164E3" w:rsidRDefault="00221BDF" w:rsidP="00221BDF">
      <w:pPr>
        <w:autoSpaceDE w:val="0"/>
        <w:autoSpaceDN w:val="0"/>
      </w:pPr>
      <w:r w:rsidRPr="009164E3">
        <w:t>uavhengig av tilbyders oppgitte referanser.</w:t>
      </w:r>
    </w:p>
    <w:p w14:paraId="5AB47406" w14:textId="77777777" w:rsidR="00221BDF" w:rsidRPr="009164E3" w:rsidRDefault="00221BDF" w:rsidP="00221BDF">
      <w:pPr>
        <w:autoSpaceDE w:val="0"/>
        <w:autoSpaceDN w:val="0"/>
      </w:pPr>
    </w:p>
    <w:p w14:paraId="30A4DF05" w14:textId="05094796" w:rsidR="00A5619D" w:rsidRPr="009164E3" w:rsidRDefault="00893B95" w:rsidP="0067304A">
      <w:pPr>
        <w:autoSpaceDE w:val="0"/>
        <w:autoSpaceDN w:val="0"/>
      </w:pPr>
      <w:r w:rsidRPr="009164E3">
        <w:t>Entreprenør</w:t>
      </w:r>
      <w:r w:rsidR="00221BDF" w:rsidRPr="009164E3">
        <w:t>en er ansvarlig for at oppgitte referansepersoner besvarer ev</w:t>
      </w:r>
      <w:r w:rsidR="007D55AB" w:rsidRPr="009164E3">
        <w:t>entuelle</w:t>
      </w:r>
      <w:r w:rsidR="00221BDF" w:rsidRPr="009164E3">
        <w:t xml:space="preserve"> henvendelse fra</w:t>
      </w:r>
      <w:r w:rsidR="000517B6" w:rsidRPr="009164E3">
        <w:t xml:space="preserve"> </w:t>
      </w:r>
      <w:r w:rsidR="00221BDF" w:rsidRPr="009164E3">
        <w:t>byggherre. Dersom oppgitte referanser ikke besvarer denne henvendelsen, purres en</w:t>
      </w:r>
      <w:r w:rsidR="000517B6" w:rsidRPr="009164E3">
        <w:t xml:space="preserve"> </w:t>
      </w:r>
      <w:r w:rsidR="00221BDF" w:rsidRPr="009164E3">
        <w:t>gang på e-post. Dersom svar ikke mottas innen 3 dager etter purring vektes ikke referansen</w:t>
      </w:r>
      <w:r w:rsidR="0067304A" w:rsidRPr="009164E3">
        <w:t xml:space="preserve"> </w:t>
      </w:r>
      <w:r w:rsidR="00221BDF" w:rsidRPr="009164E3">
        <w:t>i evalueringen.</w:t>
      </w:r>
    </w:p>
    <w:p w14:paraId="400C9FF4" w14:textId="77777777" w:rsidR="00A5619D" w:rsidRPr="009164E3" w:rsidRDefault="00A5619D" w:rsidP="00A5619D"/>
    <w:p w14:paraId="3F612503" w14:textId="77777777" w:rsidR="00A5619D" w:rsidRPr="009164E3" w:rsidRDefault="00A5619D" w:rsidP="00A5619D">
      <w:pPr>
        <w:rPr>
          <w:b/>
        </w:rPr>
      </w:pPr>
      <w:r w:rsidRPr="009164E3">
        <w:rPr>
          <w:b/>
        </w:rPr>
        <w:t>Fradragssum for vekting av kriterium K2</w:t>
      </w:r>
    </w:p>
    <w:p w14:paraId="0CD5C7F9" w14:textId="70A0D5A3" w:rsidR="00A5619D" w:rsidRPr="009164E3" w:rsidRDefault="00A5619D" w:rsidP="00A5619D">
      <w:r w:rsidRPr="009164E3">
        <w:t>Besvarelsen av K2 kan gi et fradrag med inntil kr</w:t>
      </w:r>
      <w:r w:rsidRPr="009164E3">
        <w:rPr>
          <w:color w:val="FF0000"/>
        </w:rPr>
        <w:t xml:space="preserve">. </w:t>
      </w:r>
      <w:r w:rsidRPr="009164E3">
        <w:rPr>
          <w:highlight w:val="lightGray"/>
        </w:rPr>
        <w:t>X</w:t>
      </w:r>
      <w:r w:rsidR="0091261E" w:rsidRPr="009164E3">
        <w:rPr>
          <w:highlight w:val="lightGray"/>
        </w:rPr>
        <w:t>xxxx</w:t>
      </w:r>
      <w:r w:rsidR="006338A0" w:rsidRPr="009164E3">
        <w:t xml:space="preserve"> f</w:t>
      </w:r>
      <w:r w:rsidRPr="009164E3">
        <w:t xml:space="preserve">ra </w:t>
      </w:r>
      <w:r w:rsidR="00893B95" w:rsidRPr="009164E3">
        <w:t>entreprenør</w:t>
      </w:r>
      <w:r w:rsidRPr="009164E3">
        <w:t xml:space="preserve">ens tilbudssum ved beregning av tilbudets konkurransesum. </w:t>
      </w:r>
      <w:r w:rsidR="00893B95" w:rsidRPr="009164E3">
        <w:t>Entreprenør</w:t>
      </w:r>
      <w:r w:rsidRPr="009164E3">
        <w:t xml:space="preserve">en honoreres bare for forhold som representerer en konkret og forpliktende merverdi i tilknytning til kontrakten. Et tilbud som ikke representerer noe merverdi for </w:t>
      </w:r>
      <w:r w:rsidR="00893B95" w:rsidRPr="009164E3">
        <w:t>byggherre</w:t>
      </w:r>
      <w:r w:rsidRPr="009164E3">
        <w:t xml:space="preserve"> vil ikke bli gitt noe fradrag. Øvrige fradrag vil bli fastsatt med utgangspunkt i disse ytterpunktene.</w:t>
      </w:r>
    </w:p>
    <w:p w14:paraId="006553CF" w14:textId="77777777" w:rsidR="00A5619D" w:rsidRPr="009164E3" w:rsidRDefault="00A5619D" w:rsidP="00A5619D"/>
    <w:p w14:paraId="15F4732C" w14:textId="0CF8798B" w:rsidR="00221BDF" w:rsidRPr="009164E3" w:rsidRDefault="00221BDF" w:rsidP="00D03F52">
      <w:pPr>
        <w:pStyle w:val="Overskrift4"/>
        <w:rPr>
          <w:szCs w:val="52"/>
          <w:highlight w:val="lightGray"/>
        </w:rPr>
      </w:pPr>
      <w:bookmarkStart w:id="614" w:name="_Toc233897929"/>
      <w:r w:rsidRPr="009164E3">
        <w:rPr>
          <w:highlight w:val="lightGray"/>
        </w:rPr>
        <w:t>Kriterium K3: Gjennomføring av oppdraget</w:t>
      </w:r>
      <w:bookmarkEnd w:id="614"/>
    </w:p>
    <w:p w14:paraId="5DF32EDB" w14:textId="77777777" w:rsidR="00221BDF" w:rsidRPr="009164E3" w:rsidRDefault="00221BDF" w:rsidP="00221BDF">
      <w:pPr>
        <w:rPr>
          <w:lang w:eastAsia="nb-NO"/>
        </w:rPr>
      </w:pPr>
    </w:p>
    <w:p w14:paraId="55597986" w14:textId="77777777" w:rsidR="00221BDF" w:rsidRPr="009164E3" w:rsidRDefault="00221BDF" w:rsidP="00221BDF">
      <w:pPr>
        <w:autoSpaceDE w:val="0"/>
        <w:autoSpaceDN w:val="0"/>
        <w:adjustRightInd w:val="0"/>
        <w:rPr>
          <w:b/>
          <w:bCs/>
          <w:lang w:eastAsia="nb-NO"/>
        </w:rPr>
      </w:pPr>
      <w:r w:rsidRPr="009164E3">
        <w:rPr>
          <w:b/>
          <w:bCs/>
          <w:lang w:eastAsia="nb-NO"/>
        </w:rPr>
        <w:t>Tildelingskriterium:</w:t>
      </w:r>
    </w:p>
    <w:p w14:paraId="6497EE15" w14:textId="5CA86A58" w:rsidR="00221BDF" w:rsidRPr="009164E3" w:rsidRDefault="00893B95" w:rsidP="00221BDF">
      <w:pPr>
        <w:autoSpaceDE w:val="0"/>
        <w:autoSpaceDN w:val="0"/>
        <w:adjustRightInd w:val="0"/>
        <w:rPr>
          <w:lang w:eastAsia="nb-NO"/>
        </w:rPr>
      </w:pPr>
      <w:r w:rsidRPr="009164E3">
        <w:rPr>
          <w:lang w:eastAsia="nb-NO"/>
        </w:rPr>
        <w:t>Entreprenør</w:t>
      </w:r>
      <w:r w:rsidR="00221BDF" w:rsidRPr="009164E3">
        <w:rPr>
          <w:lang w:eastAsia="nb-NO"/>
        </w:rPr>
        <w:t xml:space="preserve">ens plan for gjennomføring av oppdraget herunder: </w:t>
      </w:r>
    </w:p>
    <w:p w14:paraId="339584C1" w14:textId="77777777" w:rsidR="00221BDF" w:rsidRPr="009164E3" w:rsidRDefault="00221BDF" w:rsidP="00221BDF">
      <w:pPr>
        <w:autoSpaceDE w:val="0"/>
        <w:autoSpaceDN w:val="0"/>
        <w:adjustRightInd w:val="0"/>
        <w:rPr>
          <w:lang w:eastAsia="nb-NO"/>
        </w:rPr>
      </w:pPr>
    </w:p>
    <w:p w14:paraId="0A8BC1CB" w14:textId="05E6BF78" w:rsidR="00221BDF" w:rsidRPr="009164E3" w:rsidRDefault="00893B95" w:rsidP="0086299B">
      <w:pPr>
        <w:pStyle w:val="Listeavsnitt"/>
        <w:numPr>
          <w:ilvl w:val="0"/>
          <w:numId w:val="67"/>
        </w:numPr>
        <w:autoSpaceDE w:val="0"/>
        <w:autoSpaceDN w:val="0"/>
        <w:adjustRightInd w:val="0"/>
        <w:rPr>
          <w:lang w:eastAsia="nb-NO"/>
        </w:rPr>
      </w:pPr>
      <w:r w:rsidRPr="009164E3">
        <w:rPr>
          <w:lang w:eastAsia="nb-NO"/>
        </w:rPr>
        <w:t>Entreprenør</w:t>
      </w:r>
      <w:r w:rsidR="00221BDF" w:rsidRPr="009164E3">
        <w:rPr>
          <w:lang w:eastAsia="nb-NO"/>
        </w:rPr>
        <w:t>ens konkrete tiltak som sikrer at utfordringer i prosjektet ivaretas på en</w:t>
      </w:r>
      <w:r w:rsidR="000517B6" w:rsidRPr="009164E3">
        <w:rPr>
          <w:lang w:eastAsia="nb-NO"/>
        </w:rPr>
        <w:t xml:space="preserve"> </w:t>
      </w:r>
      <w:r w:rsidR="00221BDF" w:rsidRPr="009164E3">
        <w:rPr>
          <w:lang w:eastAsia="nb-NO"/>
        </w:rPr>
        <w:t>god måte</w:t>
      </w:r>
      <w:r w:rsidR="000517B6" w:rsidRPr="009164E3">
        <w:rPr>
          <w:lang w:eastAsia="nb-NO"/>
        </w:rPr>
        <w:t>.</w:t>
      </w:r>
    </w:p>
    <w:p w14:paraId="2CBA5F2D" w14:textId="77777777" w:rsidR="000517B6" w:rsidRPr="009164E3" w:rsidRDefault="000517B6" w:rsidP="000517B6">
      <w:pPr>
        <w:pStyle w:val="Listeavsnitt"/>
        <w:autoSpaceDE w:val="0"/>
        <w:autoSpaceDN w:val="0"/>
        <w:adjustRightInd w:val="0"/>
        <w:rPr>
          <w:lang w:eastAsia="nb-NO"/>
        </w:rPr>
      </w:pPr>
    </w:p>
    <w:p w14:paraId="2E96304F" w14:textId="05438D0E" w:rsidR="00221BDF" w:rsidRPr="009164E3" w:rsidRDefault="00221BDF" w:rsidP="0086299B">
      <w:pPr>
        <w:pStyle w:val="Listeavsnitt"/>
        <w:numPr>
          <w:ilvl w:val="0"/>
          <w:numId w:val="67"/>
        </w:numPr>
        <w:autoSpaceDE w:val="0"/>
        <w:autoSpaceDN w:val="0"/>
        <w:adjustRightInd w:val="0"/>
        <w:rPr>
          <w:lang w:eastAsia="nb-NO"/>
        </w:rPr>
      </w:pPr>
      <w:r w:rsidRPr="009164E3">
        <w:rPr>
          <w:lang w:eastAsia="nb-NO"/>
        </w:rPr>
        <w:t xml:space="preserve">Kvalitet på fremdriftsplan og </w:t>
      </w:r>
      <w:r w:rsidR="00893B95" w:rsidRPr="009164E3">
        <w:rPr>
          <w:lang w:eastAsia="nb-NO"/>
        </w:rPr>
        <w:t>entreprenør</w:t>
      </w:r>
      <w:r w:rsidRPr="009164E3">
        <w:rPr>
          <w:lang w:eastAsia="nb-NO"/>
        </w:rPr>
        <w:t>ens konkrete tiltak for å redusere risiko for oversittelse av kontraktens delfrister og sluttfrist.</w:t>
      </w:r>
    </w:p>
    <w:p w14:paraId="6404A43E" w14:textId="77777777" w:rsidR="000517B6" w:rsidRPr="009164E3" w:rsidRDefault="000517B6" w:rsidP="000517B6">
      <w:pPr>
        <w:pStyle w:val="Listeavsnitt"/>
        <w:autoSpaceDE w:val="0"/>
        <w:autoSpaceDN w:val="0"/>
        <w:adjustRightInd w:val="0"/>
        <w:rPr>
          <w:lang w:eastAsia="nb-NO"/>
        </w:rPr>
      </w:pPr>
    </w:p>
    <w:p w14:paraId="60BE2079" w14:textId="18176626" w:rsidR="00221BDF" w:rsidRPr="009164E3" w:rsidRDefault="00893B95" w:rsidP="0086299B">
      <w:pPr>
        <w:pStyle w:val="Listeavsnitt"/>
        <w:numPr>
          <w:ilvl w:val="0"/>
          <w:numId w:val="67"/>
        </w:numPr>
        <w:autoSpaceDE w:val="0"/>
        <w:autoSpaceDN w:val="0"/>
        <w:adjustRightInd w:val="0"/>
        <w:rPr>
          <w:lang w:eastAsia="nb-NO"/>
        </w:rPr>
      </w:pPr>
      <w:r w:rsidRPr="009164E3">
        <w:rPr>
          <w:lang w:eastAsia="nb-NO"/>
        </w:rPr>
        <w:t>Entreprenør</w:t>
      </w:r>
      <w:r w:rsidR="00221BDF" w:rsidRPr="009164E3">
        <w:rPr>
          <w:lang w:eastAsia="nb-NO"/>
        </w:rPr>
        <w:t>ens konkrete tiltak for å redusere risiko som gjelder sikkerhet, helse og</w:t>
      </w:r>
      <w:r w:rsidR="000517B6" w:rsidRPr="009164E3">
        <w:rPr>
          <w:lang w:eastAsia="nb-NO"/>
        </w:rPr>
        <w:t xml:space="preserve"> </w:t>
      </w:r>
      <w:r w:rsidR="00221BDF" w:rsidRPr="009164E3">
        <w:rPr>
          <w:lang w:eastAsia="nb-NO"/>
        </w:rPr>
        <w:t>arbeidsmiljø (SHA)</w:t>
      </w:r>
      <w:r w:rsidR="000517B6" w:rsidRPr="009164E3">
        <w:rPr>
          <w:lang w:eastAsia="nb-NO"/>
        </w:rPr>
        <w:t>.</w:t>
      </w:r>
      <w:r w:rsidR="00221BDF" w:rsidRPr="009164E3">
        <w:rPr>
          <w:lang w:eastAsia="nb-NO"/>
        </w:rPr>
        <w:t xml:space="preserve"> </w:t>
      </w:r>
    </w:p>
    <w:p w14:paraId="78F0A48F" w14:textId="77777777" w:rsidR="00221BDF" w:rsidRPr="009164E3" w:rsidRDefault="00221BDF" w:rsidP="00221BDF">
      <w:pPr>
        <w:autoSpaceDE w:val="0"/>
        <w:autoSpaceDN w:val="0"/>
        <w:adjustRightInd w:val="0"/>
        <w:rPr>
          <w:lang w:eastAsia="nb-NO"/>
        </w:rPr>
      </w:pPr>
    </w:p>
    <w:p w14:paraId="42E603A6" w14:textId="77777777" w:rsidR="00221BDF" w:rsidRPr="009164E3" w:rsidRDefault="00221BDF" w:rsidP="00221BDF">
      <w:pPr>
        <w:autoSpaceDE w:val="0"/>
        <w:autoSpaceDN w:val="0"/>
        <w:adjustRightInd w:val="0"/>
        <w:rPr>
          <w:lang w:eastAsia="nb-NO"/>
        </w:rPr>
      </w:pPr>
    </w:p>
    <w:p w14:paraId="0D26E155" w14:textId="77777777" w:rsidR="00221BDF" w:rsidRPr="009164E3" w:rsidRDefault="00221BDF" w:rsidP="00221BDF">
      <w:pPr>
        <w:autoSpaceDE w:val="0"/>
        <w:autoSpaceDN w:val="0"/>
        <w:adjustRightInd w:val="0"/>
        <w:rPr>
          <w:u w:val="single"/>
          <w:lang w:eastAsia="nb-NO"/>
        </w:rPr>
      </w:pPr>
      <w:r w:rsidRPr="009164E3">
        <w:rPr>
          <w:b/>
          <w:bCs/>
          <w:lang w:eastAsia="nb-NO"/>
        </w:rPr>
        <w:t>Dokumentasjonskrav</w:t>
      </w:r>
      <w:r w:rsidRPr="009164E3">
        <w:rPr>
          <w:u w:val="single"/>
          <w:lang w:eastAsia="nb-NO"/>
        </w:rPr>
        <w:t>:</w:t>
      </w:r>
    </w:p>
    <w:p w14:paraId="279F2E2E" w14:textId="77777777" w:rsidR="00221BDF" w:rsidRPr="009164E3" w:rsidRDefault="00221BDF" w:rsidP="00221BDF">
      <w:pPr>
        <w:autoSpaceDE w:val="0"/>
        <w:autoSpaceDN w:val="0"/>
        <w:adjustRightInd w:val="0"/>
        <w:rPr>
          <w:lang w:eastAsia="nb-NO"/>
        </w:rPr>
      </w:pPr>
      <w:r w:rsidRPr="009164E3">
        <w:rPr>
          <w:lang w:eastAsia="nb-NO"/>
        </w:rPr>
        <w:t>Følgende dokumentasjon skal leveres og merkes «K3»:</w:t>
      </w:r>
    </w:p>
    <w:p w14:paraId="20BB6C4F" w14:textId="77777777" w:rsidR="00221BDF" w:rsidRPr="009164E3" w:rsidRDefault="00221BDF" w:rsidP="00221BDF">
      <w:pPr>
        <w:autoSpaceDE w:val="0"/>
        <w:autoSpaceDN w:val="0"/>
        <w:adjustRightInd w:val="0"/>
        <w:rPr>
          <w:lang w:eastAsia="nb-NO"/>
        </w:rPr>
      </w:pPr>
    </w:p>
    <w:p w14:paraId="5136E51F" w14:textId="77777777" w:rsidR="00221BDF" w:rsidRPr="009164E3" w:rsidRDefault="00221BDF" w:rsidP="00221BDF">
      <w:pPr>
        <w:autoSpaceDE w:val="0"/>
        <w:autoSpaceDN w:val="0"/>
        <w:adjustRightInd w:val="0"/>
        <w:rPr>
          <w:lang w:eastAsia="nb-NO"/>
        </w:rPr>
      </w:pPr>
      <w:r w:rsidRPr="009164E3">
        <w:rPr>
          <w:lang w:eastAsia="nb-NO"/>
        </w:rPr>
        <w:t>Redegjørelse for gjennomføring av oppdraget, herunder:</w:t>
      </w:r>
    </w:p>
    <w:p w14:paraId="4200A89C" w14:textId="77777777" w:rsidR="00221BDF" w:rsidRPr="009164E3" w:rsidRDefault="00221BDF" w:rsidP="00221BDF">
      <w:pPr>
        <w:autoSpaceDE w:val="0"/>
        <w:autoSpaceDN w:val="0"/>
        <w:adjustRightInd w:val="0"/>
        <w:rPr>
          <w:lang w:eastAsia="nb-NO"/>
        </w:rPr>
      </w:pPr>
    </w:p>
    <w:p w14:paraId="2E51340D" w14:textId="4161E393" w:rsidR="00221BDF" w:rsidRPr="009164E3" w:rsidRDefault="00221BDF" w:rsidP="0086299B">
      <w:pPr>
        <w:pStyle w:val="Listeavsnitt"/>
        <w:numPr>
          <w:ilvl w:val="0"/>
          <w:numId w:val="60"/>
        </w:numPr>
        <w:autoSpaceDE w:val="0"/>
        <w:autoSpaceDN w:val="0"/>
        <w:adjustRightInd w:val="0"/>
        <w:spacing w:line="276" w:lineRule="auto"/>
        <w:jc w:val="both"/>
        <w:rPr>
          <w:lang w:eastAsia="nb-NO"/>
        </w:rPr>
      </w:pPr>
      <w:r w:rsidRPr="009164E3">
        <w:rPr>
          <w:lang w:eastAsia="nb-NO"/>
        </w:rPr>
        <w:t xml:space="preserve">Beskrivelse av konkrete tiltak som sikrer at utfordringer i prosjektet ivaretas på en god måte. Identifiserte utfordringer er </w:t>
      </w:r>
      <w:r w:rsidRPr="009164E3">
        <w:rPr>
          <w:highlight w:val="lightGray"/>
          <w:lang w:eastAsia="nb-NO"/>
        </w:rPr>
        <w:t>X</w:t>
      </w:r>
      <w:r w:rsidR="0091261E" w:rsidRPr="009164E3">
        <w:rPr>
          <w:highlight w:val="lightGray"/>
          <w:lang w:eastAsia="nb-NO"/>
        </w:rPr>
        <w:t>xxx</w:t>
      </w:r>
      <w:r w:rsidR="00B137B9" w:rsidRPr="009164E3">
        <w:rPr>
          <w:highlight w:val="lightGray"/>
          <w:lang w:eastAsia="nb-NO"/>
        </w:rPr>
        <w:t>x</w:t>
      </w:r>
      <w:r w:rsidR="0091261E" w:rsidRPr="009164E3">
        <w:rPr>
          <w:highlight w:val="lightGray"/>
          <w:lang w:eastAsia="nb-NO"/>
        </w:rPr>
        <w:t>x</w:t>
      </w:r>
      <w:r w:rsidRPr="009164E3">
        <w:rPr>
          <w:lang w:eastAsia="nb-NO"/>
        </w:rPr>
        <w:t xml:space="preserve">. </w:t>
      </w:r>
      <w:r w:rsidR="00893B95" w:rsidRPr="009164E3">
        <w:rPr>
          <w:lang w:eastAsia="nb-NO"/>
        </w:rPr>
        <w:t>Entreprenør</w:t>
      </w:r>
      <w:r w:rsidRPr="009164E3">
        <w:rPr>
          <w:lang w:eastAsia="nb-NO"/>
        </w:rPr>
        <w:t>en skal</w:t>
      </w:r>
      <w:r w:rsidR="00FE2A34" w:rsidRPr="009164E3">
        <w:rPr>
          <w:lang w:eastAsia="nb-NO"/>
        </w:rPr>
        <w:t xml:space="preserve"> i tillegg</w:t>
      </w:r>
      <w:r w:rsidRPr="009164E3">
        <w:rPr>
          <w:lang w:eastAsia="nb-NO"/>
        </w:rPr>
        <w:t xml:space="preserve"> beskrive eventuelle ytterligere utfordringer og hvordan disse vil bli håndtert.</w:t>
      </w:r>
    </w:p>
    <w:p w14:paraId="7C46A638" w14:textId="2FED90D0" w:rsidR="00221BDF" w:rsidRPr="009164E3" w:rsidRDefault="00221BDF" w:rsidP="000517B6">
      <w:pPr>
        <w:autoSpaceDE w:val="0"/>
        <w:autoSpaceDN w:val="0"/>
        <w:adjustRightInd w:val="0"/>
        <w:ind w:left="340"/>
        <w:rPr>
          <w:lang w:eastAsia="nb-NO"/>
        </w:rPr>
      </w:pPr>
      <w:r w:rsidRPr="009164E3">
        <w:rPr>
          <w:highlight w:val="lightGray"/>
          <w:lang w:eastAsia="nb-NO"/>
        </w:rPr>
        <w:lastRenderedPageBreak/>
        <w:t>(Eksempler for X</w:t>
      </w:r>
      <w:r w:rsidR="00B137B9" w:rsidRPr="009164E3">
        <w:rPr>
          <w:highlight w:val="lightGray"/>
          <w:lang w:eastAsia="nb-NO"/>
        </w:rPr>
        <w:t>xxxx</w:t>
      </w:r>
      <w:r w:rsidRPr="009164E3">
        <w:rPr>
          <w:highlight w:val="lightGray"/>
          <w:lang w:eastAsia="nb-NO"/>
        </w:rPr>
        <w:t>, fjernes før utlysning: anleggsadkomster, trafikkavvikling, massehåndtering, utførelse av konstruksjoner, håndtering av etater og naboer, VA-anlegget, styring av under</w:t>
      </w:r>
      <w:r w:rsidR="00893B95" w:rsidRPr="009164E3">
        <w:rPr>
          <w:highlight w:val="lightGray"/>
          <w:lang w:eastAsia="nb-NO"/>
        </w:rPr>
        <w:t>entreprenør</w:t>
      </w:r>
      <w:r w:rsidRPr="009164E3">
        <w:rPr>
          <w:highlight w:val="lightGray"/>
          <w:lang w:eastAsia="nb-NO"/>
        </w:rPr>
        <w:t>er og rådgivere og møtevirksomhet.)</w:t>
      </w:r>
      <w:r w:rsidRPr="009164E3">
        <w:rPr>
          <w:lang w:eastAsia="nb-NO"/>
        </w:rPr>
        <w:t xml:space="preserve"> </w:t>
      </w:r>
    </w:p>
    <w:p w14:paraId="3D63A7D5" w14:textId="77777777" w:rsidR="00221BDF" w:rsidRPr="009164E3" w:rsidRDefault="00221BDF" w:rsidP="00221BDF">
      <w:pPr>
        <w:autoSpaceDE w:val="0"/>
        <w:autoSpaceDN w:val="0"/>
        <w:adjustRightInd w:val="0"/>
        <w:rPr>
          <w:lang w:eastAsia="nb-NO"/>
        </w:rPr>
      </w:pPr>
    </w:p>
    <w:p w14:paraId="332A6907" w14:textId="1C30943F" w:rsidR="00221BDF" w:rsidRPr="009164E3" w:rsidRDefault="00221BDF" w:rsidP="0086299B">
      <w:pPr>
        <w:pStyle w:val="Listeavsnitt"/>
        <w:numPr>
          <w:ilvl w:val="0"/>
          <w:numId w:val="60"/>
        </w:numPr>
        <w:autoSpaceDE w:val="0"/>
        <w:autoSpaceDN w:val="0"/>
        <w:adjustRightInd w:val="0"/>
        <w:rPr>
          <w:lang w:eastAsia="nb-NO"/>
        </w:rPr>
      </w:pPr>
      <w:r w:rsidRPr="009164E3">
        <w:rPr>
          <w:lang w:eastAsia="nb-NO"/>
        </w:rPr>
        <w:t>Fremdriftsplan med angivelse av prosjektets enkelte faser, hovedaktiviteter (med kalenderdatoer for start og slutt), kontraktens frister, tidskritiske avhengigheter, kritisk linje. Fremdriftsplanen skal være utarbeidet i MS Project eller tilsvarende og skal leveres både i originalt filformat og som -pdf. Redegjørelse for konkrete tiltak for å redusere risikoen for at kontraktens frister oversittes. Redegjørelsen skal knyttes opp mot fremdriftsplanen.</w:t>
      </w:r>
    </w:p>
    <w:p w14:paraId="7D0BF26D" w14:textId="77777777" w:rsidR="00221BDF" w:rsidRPr="009164E3" w:rsidRDefault="00221BDF" w:rsidP="00221BDF">
      <w:pPr>
        <w:autoSpaceDE w:val="0"/>
        <w:autoSpaceDN w:val="0"/>
        <w:adjustRightInd w:val="0"/>
        <w:rPr>
          <w:lang w:eastAsia="nb-NO"/>
        </w:rPr>
      </w:pPr>
    </w:p>
    <w:p w14:paraId="4E604B57" w14:textId="720E8BB5" w:rsidR="00221BDF" w:rsidRPr="009164E3" w:rsidRDefault="00893B95" w:rsidP="0086299B">
      <w:pPr>
        <w:pStyle w:val="Listeavsnitt"/>
        <w:numPr>
          <w:ilvl w:val="0"/>
          <w:numId w:val="60"/>
        </w:numPr>
        <w:autoSpaceDE w:val="0"/>
        <w:autoSpaceDN w:val="0"/>
        <w:adjustRightInd w:val="0"/>
        <w:rPr>
          <w:lang w:eastAsia="nb-NO"/>
        </w:rPr>
      </w:pPr>
      <w:r w:rsidRPr="009164E3">
        <w:rPr>
          <w:lang w:eastAsia="nb-NO"/>
        </w:rPr>
        <w:t>Entreprenør</w:t>
      </w:r>
      <w:r w:rsidR="00221BDF" w:rsidRPr="009164E3">
        <w:rPr>
          <w:lang w:eastAsia="nb-NO"/>
        </w:rPr>
        <w:t>ens konkrete tiltak for å redusere risiko som gjelder sikkerhet, helse og</w:t>
      </w:r>
    </w:p>
    <w:p w14:paraId="4D87C79B" w14:textId="77777777" w:rsidR="000517B6" w:rsidRPr="009164E3" w:rsidRDefault="00221BDF" w:rsidP="000517B6">
      <w:pPr>
        <w:pStyle w:val="Listeavsnitt"/>
        <w:autoSpaceDE w:val="0"/>
        <w:autoSpaceDN w:val="0"/>
        <w:adjustRightInd w:val="0"/>
        <w:ind w:left="360"/>
        <w:rPr>
          <w:lang w:eastAsia="nb-NO"/>
        </w:rPr>
      </w:pPr>
      <w:r w:rsidRPr="009164E3">
        <w:rPr>
          <w:lang w:eastAsia="nb-NO"/>
        </w:rPr>
        <w:t>arbeidsmiljø (SHA).</w:t>
      </w:r>
    </w:p>
    <w:p w14:paraId="5F37194D" w14:textId="295218A2" w:rsidR="00221BDF" w:rsidRPr="009164E3" w:rsidRDefault="000517B6" w:rsidP="00221BDF">
      <w:pPr>
        <w:autoSpaceDE w:val="0"/>
        <w:autoSpaceDN w:val="0"/>
        <w:adjustRightInd w:val="0"/>
        <w:rPr>
          <w:lang w:eastAsia="nb-NO"/>
        </w:rPr>
      </w:pPr>
      <w:r w:rsidRPr="009164E3">
        <w:rPr>
          <w:lang w:eastAsia="nb-NO"/>
        </w:rPr>
        <w:t xml:space="preserve"> </w:t>
      </w:r>
    </w:p>
    <w:p w14:paraId="54197856" w14:textId="77777777" w:rsidR="000517B6" w:rsidRPr="009164E3" w:rsidRDefault="000517B6" w:rsidP="00221BDF">
      <w:pPr>
        <w:autoSpaceDE w:val="0"/>
        <w:autoSpaceDN w:val="0"/>
        <w:adjustRightInd w:val="0"/>
        <w:rPr>
          <w:lang w:eastAsia="nb-NO"/>
        </w:rPr>
      </w:pPr>
    </w:p>
    <w:p w14:paraId="6D7E5E83" w14:textId="6EC1BF16" w:rsidR="00A5619D" w:rsidRPr="009164E3" w:rsidRDefault="00A5619D" w:rsidP="00221BDF"/>
    <w:p w14:paraId="23FCADA5" w14:textId="77777777" w:rsidR="00A5619D" w:rsidRPr="009164E3" w:rsidRDefault="00A5619D" w:rsidP="00A5619D">
      <w:pPr>
        <w:rPr>
          <w:b/>
          <w:bCs/>
        </w:rPr>
      </w:pPr>
      <w:r w:rsidRPr="009164E3">
        <w:rPr>
          <w:b/>
          <w:bCs/>
        </w:rPr>
        <w:t>Fradragssum for vekting av kriterium K3</w:t>
      </w:r>
    </w:p>
    <w:p w14:paraId="2F9E55B4" w14:textId="4A93C04D" w:rsidR="00A5619D" w:rsidRPr="009164E3" w:rsidRDefault="00A5619D" w:rsidP="00A5619D">
      <w:r w:rsidRPr="009164E3">
        <w:t xml:space="preserve">Besvarelsen av K3 kan gi et fradrag med inntil kr. </w:t>
      </w:r>
      <w:r w:rsidRPr="009164E3">
        <w:rPr>
          <w:highlight w:val="lightGray"/>
        </w:rPr>
        <w:t>X</w:t>
      </w:r>
      <w:r w:rsidR="00B137B9" w:rsidRPr="009164E3">
        <w:rPr>
          <w:highlight w:val="lightGray"/>
        </w:rPr>
        <w:t>xxxx</w:t>
      </w:r>
      <w:r w:rsidRPr="009164E3">
        <w:t xml:space="preserve"> fra </w:t>
      </w:r>
      <w:r w:rsidR="00893B95" w:rsidRPr="009164E3">
        <w:t>entreprenør</w:t>
      </w:r>
      <w:r w:rsidRPr="009164E3">
        <w:t xml:space="preserve">ens tilbudssum ved beregning av tilbudets konkurransesum. </w:t>
      </w:r>
      <w:r w:rsidR="00893B95" w:rsidRPr="009164E3">
        <w:t>Entreprenør</w:t>
      </w:r>
      <w:r w:rsidRPr="009164E3">
        <w:t xml:space="preserve">ene honoreres bare for forhold som representerer en konkret og forpliktende merverdi i tilknytning til kontrakten. Et tilbud som ikke representerer noe merverdi for </w:t>
      </w:r>
      <w:r w:rsidR="00893B95" w:rsidRPr="009164E3">
        <w:t>byggherre</w:t>
      </w:r>
      <w:r w:rsidRPr="009164E3">
        <w:t xml:space="preserve"> vil ikke bli gitt noe fradrag. Øvrige fradrag vil bli fastsatt med utgangspunkt i disse ytterpunktene.</w:t>
      </w:r>
    </w:p>
    <w:p w14:paraId="766F6CFC" w14:textId="15530B35" w:rsidR="00221BDF" w:rsidRPr="009164E3" w:rsidRDefault="00221BDF" w:rsidP="00A5619D"/>
    <w:p w14:paraId="7238236C" w14:textId="125D354E" w:rsidR="00221BDF" w:rsidRPr="009164E3" w:rsidRDefault="00221BDF" w:rsidP="00D03F52">
      <w:pPr>
        <w:pStyle w:val="Overskrift4"/>
        <w:rPr>
          <w:sz w:val="26"/>
          <w:szCs w:val="26"/>
          <w:highlight w:val="lightGray"/>
        </w:rPr>
      </w:pPr>
      <w:bookmarkStart w:id="615" w:name="_Toc233897930"/>
      <w:r w:rsidRPr="009164E3">
        <w:rPr>
          <w:highlight w:val="lightGray"/>
        </w:rPr>
        <w:t xml:space="preserve">Kriterium K4: </w:t>
      </w:r>
      <w:bookmarkStart w:id="616" w:name="_Hlk90033467"/>
      <w:r w:rsidRPr="009164E3">
        <w:rPr>
          <w:highlight w:val="lightGray"/>
        </w:rPr>
        <w:t>Ivaretagelse ytre miljø og reduksjon av klimagassutslipp i prosjektet</w:t>
      </w:r>
      <w:bookmarkEnd w:id="615"/>
      <w:bookmarkEnd w:id="616"/>
    </w:p>
    <w:p w14:paraId="6EB3D2A7" w14:textId="77777777" w:rsidR="00221BDF" w:rsidRPr="009164E3" w:rsidRDefault="00221BDF" w:rsidP="00221BDF">
      <w:pPr>
        <w:rPr>
          <w:lang w:eastAsia="nb-NO"/>
        </w:rPr>
      </w:pPr>
    </w:p>
    <w:p w14:paraId="03A54A95" w14:textId="77777777" w:rsidR="00221BDF" w:rsidRPr="009164E3" w:rsidRDefault="00221BDF" w:rsidP="00221BDF">
      <w:pPr>
        <w:autoSpaceDE w:val="0"/>
        <w:autoSpaceDN w:val="0"/>
        <w:adjustRightInd w:val="0"/>
        <w:rPr>
          <w:b/>
          <w:bCs/>
          <w:lang w:eastAsia="nb-NO"/>
        </w:rPr>
      </w:pPr>
      <w:r w:rsidRPr="009164E3">
        <w:rPr>
          <w:b/>
          <w:bCs/>
          <w:lang w:eastAsia="nb-NO"/>
        </w:rPr>
        <w:t>Tildelingskriterium</w:t>
      </w:r>
    </w:p>
    <w:p w14:paraId="772AD79E" w14:textId="58EBBF21" w:rsidR="00221BDF" w:rsidRPr="009164E3" w:rsidRDefault="00893B95" w:rsidP="0086299B">
      <w:pPr>
        <w:pStyle w:val="Listeavsnitt"/>
        <w:numPr>
          <w:ilvl w:val="0"/>
          <w:numId w:val="61"/>
        </w:numPr>
        <w:autoSpaceDE w:val="0"/>
        <w:autoSpaceDN w:val="0"/>
        <w:adjustRightInd w:val="0"/>
        <w:spacing w:line="276" w:lineRule="auto"/>
        <w:jc w:val="both"/>
        <w:rPr>
          <w:lang w:eastAsia="nb-NO"/>
        </w:rPr>
      </w:pPr>
      <w:r w:rsidRPr="009164E3">
        <w:rPr>
          <w:lang w:eastAsia="nb-NO"/>
        </w:rPr>
        <w:t>Entreprenør</w:t>
      </w:r>
      <w:r w:rsidR="00221BDF" w:rsidRPr="009164E3">
        <w:rPr>
          <w:lang w:eastAsia="nb-NO"/>
        </w:rPr>
        <w:t>ens ivaretakelse av ytre miljø på prosjektet, bl.a.:</w:t>
      </w:r>
    </w:p>
    <w:p w14:paraId="419ED005" w14:textId="77777777" w:rsidR="00221BDF" w:rsidRPr="009164E3" w:rsidRDefault="00221BDF" w:rsidP="00221BDF">
      <w:pPr>
        <w:autoSpaceDE w:val="0"/>
        <w:autoSpaceDN w:val="0"/>
        <w:rPr>
          <w:highlight w:val="lightGray"/>
          <w:lang w:eastAsia="nb-NO"/>
        </w:rPr>
      </w:pPr>
      <w:r w:rsidRPr="009164E3">
        <w:rPr>
          <w:highlight w:val="lightGray"/>
          <w:lang w:eastAsia="nb-NO"/>
        </w:rPr>
        <w:t>            -massehåndteringsplan</w:t>
      </w:r>
    </w:p>
    <w:p w14:paraId="049F20F8" w14:textId="77777777" w:rsidR="00221BDF" w:rsidRPr="009164E3" w:rsidRDefault="00221BDF" w:rsidP="00221BDF">
      <w:pPr>
        <w:autoSpaceDE w:val="0"/>
        <w:autoSpaceDN w:val="0"/>
        <w:rPr>
          <w:highlight w:val="lightGray"/>
          <w:lang w:eastAsia="nb-NO"/>
        </w:rPr>
      </w:pPr>
      <w:r w:rsidRPr="009164E3">
        <w:rPr>
          <w:highlight w:val="lightGray"/>
          <w:lang w:eastAsia="nb-NO"/>
        </w:rPr>
        <w:t>            -utslipp til vann og grunn</w:t>
      </w:r>
    </w:p>
    <w:p w14:paraId="67C072B4" w14:textId="77777777" w:rsidR="00221BDF" w:rsidRPr="009164E3" w:rsidRDefault="00221BDF" w:rsidP="00221BDF">
      <w:pPr>
        <w:autoSpaceDE w:val="0"/>
        <w:autoSpaceDN w:val="0"/>
        <w:rPr>
          <w:lang w:eastAsia="nb-NO"/>
        </w:rPr>
      </w:pPr>
      <w:r w:rsidRPr="009164E3">
        <w:rPr>
          <w:highlight w:val="lightGray"/>
          <w:lang w:eastAsia="nb-NO"/>
        </w:rPr>
        <w:t>            -anleggsstøy og -støv</w:t>
      </w:r>
    </w:p>
    <w:p w14:paraId="5CFD4E76" w14:textId="77777777" w:rsidR="00221BDF" w:rsidRPr="009164E3" w:rsidRDefault="00221BDF" w:rsidP="00221BDF">
      <w:pPr>
        <w:autoSpaceDE w:val="0"/>
        <w:autoSpaceDN w:val="0"/>
        <w:rPr>
          <w:lang w:eastAsia="nb-NO"/>
        </w:rPr>
      </w:pPr>
    </w:p>
    <w:p w14:paraId="3826520D" w14:textId="18B42BF2" w:rsidR="00221BDF" w:rsidRPr="009164E3" w:rsidRDefault="00893B95" w:rsidP="0086299B">
      <w:pPr>
        <w:pStyle w:val="Listeavsnitt"/>
        <w:numPr>
          <w:ilvl w:val="0"/>
          <w:numId w:val="61"/>
        </w:numPr>
        <w:autoSpaceDE w:val="0"/>
        <w:autoSpaceDN w:val="0"/>
        <w:adjustRightInd w:val="0"/>
        <w:spacing w:line="276" w:lineRule="auto"/>
        <w:jc w:val="both"/>
        <w:rPr>
          <w:u w:val="single"/>
          <w:lang w:eastAsia="nb-NO"/>
        </w:rPr>
      </w:pPr>
      <w:r w:rsidRPr="009164E3">
        <w:t>Entreprenør</w:t>
      </w:r>
      <w:r w:rsidR="00726B35" w:rsidRPr="009164E3">
        <w:t>ens reduksjon av klimagassutslipp</w:t>
      </w:r>
      <w:r w:rsidR="00246C02" w:rsidRPr="009164E3">
        <w:rPr>
          <w:lang w:eastAsia="nb-NO"/>
        </w:rPr>
        <w:t xml:space="preserve">.  </w:t>
      </w:r>
    </w:p>
    <w:p w14:paraId="09B5A0C6" w14:textId="77777777" w:rsidR="00246C02" w:rsidRPr="009164E3" w:rsidRDefault="00246C02" w:rsidP="00246C02">
      <w:pPr>
        <w:autoSpaceDE w:val="0"/>
        <w:autoSpaceDN w:val="0"/>
        <w:adjustRightInd w:val="0"/>
        <w:spacing w:line="276" w:lineRule="auto"/>
        <w:jc w:val="both"/>
        <w:rPr>
          <w:highlight w:val="lightGray"/>
          <w:u w:val="single"/>
          <w:lang w:eastAsia="nb-NO"/>
        </w:rPr>
      </w:pPr>
    </w:p>
    <w:p w14:paraId="31269477" w14:textId="77777777" w:rsidR="00221BDF" w:rsidRPr="009164E3" w:rsidRDefault="00221BDF" w:rsidP="00221BDF">
      <w:pPr>
        <w:autoSpaceDE w:val="0"/>
        <w:autoSpaceDN w:val="0"/>
        <w:adjustRightInd w:val="0"/>
        <w:rPr>
          <w:b/>
          <w:bCs/>
          <w:lang w:eastAsia="nb-NO"/>
        </w:rPr>
      </w:pPr>
      <w:r w:rsidRPr="009164E3">
        <w:rPr>
          <w:b/>
          <w:bCs/>
          <w:lang w:eastAsia="nb-NO"/>
        </w:rPr>
        <w:t>Dokumentasjonskrav</w:t>
      </w:r>
    </w:p>
    <w:p w14:paraId="2F90A7C1" w14:textId="77777777" w:rsidR="000517B6" w:rsidRPr="009164E3" w:rsidRDefault="000517B6" w:rsidP="000517B6">
      <w:pPr>
        <w:rPr>
          <w:color w:val="000000" w:themeColor="text1"/>
        </w:rPr>
      </w:pPr>
      <w:r w:rsidRPr="009164E3">
        <w:rPr>
          <w:color w:val="000000" w:themeColor="text1"/>
          <w:highlight w:val="lightGray"/>
        </w:rPr>
        <w:t>VEILEDNINGSTEKST (SLETTES FØR UTLYSNING): Dokumentasjonskravene må tilpasses de kriteriene som angis i tildelingskriteriet</w:t>
      </w:r>
      <w:r w:rsidRPr="009164E3">
        <w:rPr>
          <w:color w:val="000000" w:themeColor="text1"/>
        </w:rPr>
        <w:t xml:space="preserve">. </w:t>
      </w:r>
    </w:p>
    <w:p w14:paraId="2C234E4E" w14:textId="77777777" w:rsidR="000517B6" w:rsidRPr="009164E3" w:rsidRDefault="000517B6" w:rsidP="00221BDF">
      <w:pPr>
        <w:autoSpaceDE w:val="0"/>
        <w:autoSpaceDN w:val="0"/>
        <w:adjustRightInd w:val="0"/>
        <w:rPr>
          <w:b/>
          <w:bCs/>
          <w:lang w:eastAsia="nb-NO"/>
        </w:rPr>
      </w:pPr>
    </w:p>
    <w:p w14:paraId="301A679B" w14:textId="77777777" w:rsidR="00221BDF" w:rsidRPr="009164E3" w:rsidRDefault="00221BDF" w:rsidP="00221BDF">
      <w:pPr>
        <w:autoSpaceDE w:val="0"/>
        <w:autoSpaceDN w:val="0"/>
        <w:adjustRightInd w:val="0"/>
        <w:rPr>
          <w:lang w:eastAsia="nb-NO"/>
        </w:rPr>
      </w:pPr>
      <w:r w:rsidRPr="009164E3">
        <w:rPr>
          <w:lang w:eastAsia="nb-NO"/>
        </w:rPr>
        <w:t>Følgende dokumentasjon skal leveres og merkes «K4»:</w:t>
      </w:r>
    </w:p>
    <w:p w14:paraId="00057F01" w14:textId="77777777" w:rsidR="00221BDF" w:rsidRPr="009164E3" w:rsidRDefault="00221BDF" w:rsidP="00221BDF">
      <w:pPr>
        <w:autoSpaceDE w:val="0"/>
        <w:autoSpaceDN w:val="0"/>
        <w:adjustRightInd w:val="0"/>
        <w:rPr>
          <w:lang w:eastAsia="nb-NO"/>
        </w:rPr>
      </w:pPr>
    </w:p>
    <w:p w14:paraId="27D19BEF" w14:textId="7FD1927F" w:rsidR="00221BDF" w:rsidRPr="009164E3" w:rsidRDefault="00221BDF" w:rsidP="0086299B">
      <w:pPr>
        <w:pStyle w:val="Listeavsnitt"/>
        <w:numPr>
          <w:ilvl w:val="0"/>
          <w:numId w:val="62"/>
        </w:numPr>
        <w:autoSpaceDE w:val="0"/>
        <w:autoSpaceDN w:val="0"/>
        <w:adjustRightInd w:val="0"/>
        <w:spacing w:line="276" w:lineRule="auto"/>
        <w:jc w:val="both"/>
        <w:rPr>
          <w:lang w:eastAsia="nb-NO"/>
        </w:rPr>
      </w:pPr>
      <w:r w:rsidRPr="009164E3">
        <w:rPr>
          <w:lang w:eastAsia="nb-NO"/>
        </w:rPr>
        <w:t xml:space="preserve">Identifikasjon av risikoforhold vedrørende ytre miljø og beskrivelse av tiltak og plan for å redusere slik risiko. </w:t>
      </w:r>
    </w:p>
    <w:p w14:paraId="25EE157D" w14:textId="77777777" w:rsidR="002721CF" w:rsidRPr="009164E3" w:rsidRDefault="002721CF" w:rsidP="002721CF">
      <w:pPr>
        <w:pStyle w:val="Listeavsnitt"/>
        <w:autoSpaceDE w:val="0"/>
        <w:autoSpaceDN w:val="0"/>
        <w:adjustRightInd w:val="0"/>
        <w:spacing w:line="276" w:lineRule="auto"/>
        <w:ind w:left="644"/>
        <w:jc w:val="both"/>
        <w:rPr>
          <w:lang w:eastAsia="nb-NO"/>
        </w:rPr>
      </w:pPr>
    </w:p>
    <w:p w14:paraId="2F57D4CD" w14:textId="77777777" w:rsidR="00221BDF" w:rsidRPr="009164E3" w:rsidRDefault="00221BDF" w:rsidP="0086299B">
      <w:pPr>
        <w:pStyle w:val="Listeavsnitt"/>
        <w:numPr>
          <w:ilvl w:val="0"/>
          <w:numId w:val="62"/>
        </w:numPr>
        <w:autoSpaceDE w:val="0"/>
        <w:autoSpaceDN w:val="0"/>
        <w:adjustRightInd w:val="0"/>
        <w:spacing w:line="276" w:lineRule="auto"/>
        <w:jc w:val="both"/>
        <w:rPr>
          <w:lang w:eastAsia="nb-NO"/>
        </w:rPr>
      </w:pPr>
      <w:r w:rsidRPr="009164E3">
        <w:rPr>
          <w:lang w:eastAsia="nb-NO"/>
        </w:rPr>
        <w:t>Klimagassutslipp</w:t>
      </w:r>
    </w:p>
    <w:p w14:paraId="578B800F" w14:textId="01AD3ED5" w:rsidR="00221BDF" w:rsidRPr="009164E3" w:rsidRDefault="000517B6" w:rsidP="0086299B">
      <w:pPr>
        <w:pStyle w:val="Listeavsnitt"/>
        <w:numPr>
          <w:ilvl w:val="0"/>
          <w:numId w:val="68"/>
        </w:numPr>
        <w:autoSpaceDE w:val="0"/>
        <w:autoSpaceDN w:val="0"/>
        <w:adjustRightInd w:val="0"/>
        <w:rPr>
          <w:lang w:eastAsia="nb-NO"/>
        </w:rPr>
      </w:pPr>
      <w:r w:rsidRPr="009164E3">
        <w:rPr>
          <w:lang w:eastAsia="nb-NO"/>
        </w:rPr>
        <w:t>Forenklet k</w:t>
      </w:r>
      <w:r w:rsidR="00221BDF" w:rsidRPr="009164E3">
        <w:rPr>
          <w:lang w:eastAsia="nb-NO"/>
        </w:rPr>
        <w:t xml:space="preserve">limagassbudsjett utformet i henhold til C2 </w:t>
      </w:r>
      <w:r w:rsidR="00246C02" w:rsidRPr="009164E3">
        <w:rPr>
          <w:lang w:eastAsia="nb-NO"/>
        </w:rPr>
        <w:t xml:space="preserve">punkt </w:t>
      </w:r>
      <w:r w:rsidR="002721CF" w:rsidRPr="009164E3">
        <w:rPr>
          <w:lang w:eastAsia="nb-NO"/>
        </w:rPr>
        <w:t>3</w:t>
      </w:r>
      <w:r w:rsidR="00367843" w:rsidRPr="009164E3">
        <w:rPr>
          <w:lang w:eastAsia="nb-NO"/>
        </w:rPr>
        <w:t>5</w:t>
      </w:r>
      <w:r w:rsidR="00221BDF" w:rsidRPr="009164E3">
        <w:rPr>
          <w:lang w:eastAsia="nb-NO"/>
        </w:rPr>
        <w:t>.</w:t>
      </w:r>
      <w:r w:rsidR="00367843" w:rsidRPr="009164E3">
        <w:rPr>
          <w:lang w:eastAsia="nb-NO"/>
        </w:rPr>
        <w:t>5</w:t>
      </w:r>
      <w:r w:rsidR="00221BDF" w:rsidRPr="009164E3">
        <w:rPr>
          <w:lang w:eastAsia="nb-NO"/>
        </w:rPr>
        <w:t xml:space="preserve">.3. </w:t>
      </w:r>
    </w:p>
    <w:p w14:paraId="1DBC9326" w14:textId="2530BC13" w:rsidR="00221BDF" w:rsidRPr="009164E3" w:rsidRDefault="00221BDF" w:rsidP="0086299B">
      <w:pPr>
        <w:pStyle w:val="Listeavsnitt"/>
        <w:numPr>
          <w:ilvl w:val="0"/>
          <w:numId w:val="68"/>
        </w:numPr>
        <w:autoSpaceDE w:val="0"/>
        <w:autoSpaceDN w:val="0"/>
        <w:adjustRightInd w:val="0"/>
        <w:rPr>
          <w:lang w:eastAsia="nb-NO"/>
        </w:rPr>
      </w:pPr>
      <w:r w:rsidRPr="009164E3">
        <w:rPr>
          <w:lang w:eastAsia="nb-NO"/>
        </w:rPr>
        <w:t xml:space="preserve">Klimagassreduserende tiltak utover </w:t>
      </w:r>
      <w:r w:rsidR="002721CF" w:rsidRPr="009164E3">
        <w:rPr>
          <w:lang w:eastAsia="nb-NO"/>
        </w:rPr>
        <w:t>klimagass</w:t>
      </w:r>
      <w:r w:rsidRPr="009164E3">
        <w:rPr>
          <w:lang w:eastAsia="nb-NO"/>
        </w:rPr>
        <w:t>budsjett og en beskrivelse av hvordan tiltakene skal gjennomføres.</w:t>
      </w:r>
      <w:r w:rsidR="002721CF" w:rsidRPr="009164E3">
        <w:rPr>
          <w:lang w:eastAsia="nb-NO"/>
        </w:rPr>
        <w:t xml:space="preserve"> Klimagassreduksjonen til hvert enkelt tiltak skal beregnes og vises i dokumentasjonen.</w:t>
      </w:r>
      <w:r w:rsidRPr="009164E3">
        <w:rPr>
          <w:lang w:eastAsia="nb-NO"/>
        </w:rPr>
        <w:t xml:space="preserve"> </w:t>
      </w:r>
    </w:p>
    <w:p w14:paraId="6665C828" w14:textId="77777777" w:rsidR="00221BDF" w:rsidRPr="009164E3" w:rsidRDefault="00221BDF" w:rsidP="00221BDF">
      <w:pPr>
        <w:rPr>
          <w:highlight w:val="lightGray"/>
          <w:lang w:eastAsia="nb-NO"/>
        </w:rPr>
      </w:pPr>
    </w:p>
    <w:p w14:paraId="69BC9EF0" w14:textId="77777777" w:rsidR="00221BDF" w:rsidRPr="009164E3" w:rsidRDefault="00221BDF" w:rsidP="00221BDF">
      <w:pPr>
        <w:rPr>
          <w:b/>
        </w:rPr>
      </w:pPr>
      <w:r w:rsidRPr="009164E3">
        <w:rPr>
          <w:b/>
        </w:rPr>
        <w:t>Fradragssum for vekting av kriterium K4</w:t>
      </w:r>
    </w:p>
    <w:p w14:paraId="12E48046" w14:textId="77777777" w:rsidR="000517B6" w:rsidRPr="009164E3" w:rsidRDefault="000517B6" w:rsidP="000517B6">
      <w:pPr>
        <w:rPr>
          <w:b/>
        </w:rPr>
      </w:pPr>
      <w:r w:rsidRPr="009164E3">
        <w:rPr>
          <w:color w:val="000000" w:themeColor="text1"/>
          <w:highlight w:val="lightGray"/>
        </w:rPr>
        <w:t>VEILEDNINGSTEKST (SLETTES FØR UTLYSNING): Vekting her må fastsettes ut i fra om man bruker forskriftens hovedregel om 30% vekting eller unntak, jf § 7-9. Det vises her til veileder om miljøkrav.</w:t>
      </w:r>
    </w:p>
    <w:p w14:paraId="042A596C" w14:textId="77777777" w:rsidR="00221BDF" w:rsidRPr="009164E3" w:rsidRDefault="00221BDF" w:rsidP="00221BDF"/>
    <w:p w14:paraId="2DE1B1E4" w14:textId="3D1DBCFB" w:rsidR="00221BDF" w:rsidRPr="009164E3" w:rsidRDefault="00221BDF" w:rsidP="0067304A">
      <w:pPr>
        <w:autoSpaceDE w:val="0"/>
        <w:autoSpaceDN w:val="0"/>
        <w:adjustRightInd w:val="0"/>
        <w:rPr>
          <w:lang w:eastAsia="nb-NO"/>
        </w:rPr>
      </w:pPr>
      <w:r w:rsidRPr="009164E3">
        <w:rPr>
          <w:lang w:eastAsia="nb-NO"/>
        </w:rPr>
        <w:t xml:space="preserve">Besvarelsen av K4 vil kunne gi et fradrag med inntil kr. </w:t>
      </w:r>
      <w:r w:rsidRPr="009164E3">
        <w:rPr>
          <w:highlight w:val="lightGray"/>
          <w:shd w:val="clear" w:color="auto" w:fill="D9D9D9" w:themeFill="background1" w:themeFillShade="D9"/>
          <w:lang w:eastAsia="nb-NO"/>
        </w:rPr>
        <w:t>X</w:t>
      </w:r>
      <w:r w:rsidR="0091261E" w:rsidRPr="009164E3">
        <w:rPr>
          <w:highlight w:val="lightGray"/>
          <w:shd w:val="clear" w:color="auto" w:fill="D9D9D9" w:themeFill="background1" w:themeFillShade="D9"/>
          <w:lang w:eastAsia="nb-NO"/>
        </w:rPr>
        <w:t>xxxx</w:t>
      </w:r>
      <w:r w:rsidRPr="009164E3">
        <w:rPr>
          <w:lang w:eastAsia="nb-NO"/>
        </w:rPr>
        <w:t xml:space="preserve"> fra </w:t>
      </w:r>
      <w:r w:rsidR="00893B95" w:rsidRPr="009164E3">
        <w:rPr>
          <w:lang w:eastAsia="nb-NO"/>
        </w:rPr>
        <w:t>entreprenør</w:t>
      </w:r>
      <w:r w:rsidRPr="009164E3">
        <w:rPr>
          <w:lang w:eastAsia="nb-NO"/>
        </w:rPr>
        <w:t xml:space="preserve">ens tilbudssum ved beregning av tilbudets konkurransesum. </w:t>
      </w:r>
      <w:r w:rsidR="00893B95" w:rsidRPr="009164E3">
        <w:rPr>
          <w:lang w:eastAsia="nb-NO"/>
        </w:rPr>
        <w:t>Entreprenør</w:t>
      </w:r>
      <w:r w:rsidRPr="009164E3">
        <w:rPr>
          <w:lang w:eastAsia="nb-NO"/>
        </w:rPr>
        <w:t>ene honoreres bare for forhold som representerer en konkret og forpliktende merverdi i tilknytning til kontrakten. Et tilbud som ikke representerer noe merverdi for byggherre vil ikke bli gitt noe fradrag. Øvrige fradrag vil bli fastsatt med utgangspunkt i disse ytterpunktene.</w:t>
      </w:r>
    </w:p>
    <w:p w14:paraId="684AAE29" w14:textId="77777777" w:rsidR="00A5619D" w:rsidRPr="009164E3" w:rsidRDefault="00A5619D" w:rsidP="00A5619D"/>
    <w:p w14:paraId="14083795" w14:textId="56370069" w:rsidR="00A5619D" w:rsidRPr="009164E3" w:rsidRDefault="00A5619D" w:rsidP="002C76EE">
      <w:pPr>
        <w:pStyle w:val="Overskrift3"/>
      </w:pPr>
      <w:bookmarkStart w:id="617" w:name="_Toc94532248"/>
      <w:bookmarkStart w:id="618" w:name="_Toc94606858"/>
      <w:bookmarkStart w:id="619" w:name="_Toc94607370"/>
      <w:bookmarkStart w:id="620" w:name="_Toc233897931"/>
      <w:r w:rsidRPr="009164E3">
        <w:t>Avslutning av konkurransen</w:t>
      </w:r>
      <w:bookmarkEnd w:id="617"/>
      <w:bookmarkEnd w:id="618"/>
      <w:bookmarkEnd w:id="619"/>
      <w:bookmarkEnd w:id="620"/>
    </w:p>
    <w:p w14:paraId="3232CF1E" w14:textId="77777777" w:rsidR="003B589A" w:rsidRPr="009164E3" w:rsidRDefault="003B589A" w:rsidP="003B589A"/>
    <w:p w14:paraId="1A491D0F" w14:textId="731BF40A" w:rsidR="00A5619D" w:rsidRPr="009164E3" w:rsidRDefault="00A5619D" w:rsidP="00D03F52">
      <w:pPr>
        <w:pStyle w:val="Overskrift4"/>
      </w:pPr>
      <w:bookmarkStart w:id="621" w:name="_Toc94532249"/>
      <w:bookmarkStart w:id="622" w:name="_Toc233897932"/>
      <w:r w:rsidRPr="009164E3">
        <w:t xml:space="preserve">Meddelelse om valg av </w:t>
      </w:r>
      <w:r w:rsidR="00893B95" w:rsidRPr="009164E3">
        <w:t>entreprenør</w:t>
      </w:r>
      <w:bookmarkEnd w:id="621"/>
      <w:bookmarkEnd w:id="622"/>
    </w:p>
    <w:p w14:paraId="01EC7855" w14:textId="01FC0C74" w:rsidR="00A5619D" w:rsidRPr="009164E3" w:rsidRDefault="00893B95" w:rsidP="00A5619D">
      <w:r w:rsidRPr="009164E3">
        <w:t>Byggherre</w:t>
      </w:r>
      <w:r w:rsidR="00A5619D" w:rsidRPr="009164E3">
        <w:t xml:space="preserve"> vil skriftlig informere alle kvalifiserte </w:t>
      </w:r>
      <w:r w:rsidRPr="009164E3">
        <w:t>entreprenør</w:t>
      </w:r>
      <w:r w:rsidR="00A5619D" w:rsidRPr="009164E3">
        <w:t xml:space="preserve">er i konkurransen om valg av </w:t>
      </w:r>
      <w:r w:rsidRPr="009164E3">
        <w:t>entreprenør</w:t>
      </w:r>
      <w:r w:rsidR="00A5619D" w:rsidRPr="009164E3">
        <w:t xml:space="preserve"> for kontrakten. </w:t>
      </w:r>
    </w:p>
    <w:p w14:paraId="67D10AFA" w14:textId="77777777" w:rsidR="00A5619D" w:rsidRPr="009164E3" w:rsidRDefault="00A5619D" w:rsidP="00A5619D"/>
    <w:p w14:paraId="599EF835" w14:textId="7DFB7A93" w:rsidR="00A5619D" w:rsidRPr="009164E3" w:rsidRDefault="00A5619D" w:rsidP="00D03F52">
      <w:pPr>
        <w:pStyle w:val="Overskrift4"/>
      </w:pPr>
      <w:bookmarkStart w:id="623" w:name="_Toc94532250"/>
      <w:bookmarkStart w:id="624" w:name="_Toc233897933"/>
      <w:r w:rsidRPr="009164E3">
        <w:t>Karensperiode</w:t>
      </w:r>
      <w:bookmarkEnd w:id="623"/>
      <w:bookmarkEnd w:id="624"/>
      <w:r w:rsidRPr="009164E3">
        <w:t xml:space="preserve"> </w:t>
      </w:r>
    </w:p>
    <w:p w14:paraId="61690BAA" w14:textId="404DD377" w:rsidR="00DA6503" w:rsidRPr="009164E3" w:rsidRDefault="00A5619D" w:rsidP="00A5619D">
      <w:r w:rsidRPr="009164E3">
        <w:t xml:space="preserve">Karensperioden er på 10 dager, regnet fra dagen etter meddelelsen etter punkt </w:t>
      </w:r>
      <w:r w:rsidR="007D55AB" w:rsidRPr="009164E3">
        <w:t>9</w:t>
      </w:r>
      <w:r w:rsidRPr="009164E3">
        <w:t xml:space="preserve">.1 ble sendt </w:t>
      </w:r>
      <w:r w:rsidR="00893B95" w:rsidRPr="009164E3">
        <w:t>entreprenør</w:t>
      </w:r>
      <w:r w:rsidRPr="009164E3">
        <w:t xml:space="preserve">ene. Før utløpet av karensperioden kan </w:t>
      </w:r>
      <w:r w:rsidR="00893B95" w:rsidRPr="009164E3">
        <w:t>byggherre</w:t>
      </w:r>
      <w:r w:rsidRPr="009164E3">
        <w:t xml:space="preserve"> ikke inngå kontrakt med den valgte </w:t>
      </w:r>
      <w:r w:rsidR="00893B95" w:rsidRPr="009164E3">
        <w:t>entreprenør</w:t>
      </w:r>
      <w:r w:rsidRPr="009164E3">
        <w:t>(ene), jf. anskaffelsesforskriften § 25-</w:t>
      </w:r>
      <w:r w:rsidR="0067304A" w:rsidRPr="009164E3">
        <w:t>2.</w:t>
      </w:r>
      <w:bookmarkEnd w:id="575"/>
    </w:p>
    <w:p w14:paraId="675BA5CD" w14:textId="77777777" w:rsidR="00DA6503" w:rsidRPr="009164E3" w:rsidRDefault="00DA6503" w:rsidP="00A5619D">
      <w:pPr>
        <w:sectPr w:rsidR="00DA6503" w:rsidRPr="009164E3" w:rsidSect="00DE7D9C">
          <w:pgSz w:w="11906" w:h="16838" w:code="9"/>
          <w:pgMar w:top="1400" w:right="1418" w:bottom="1077" w:left="1701" w:header="709" w:footer="709" w:gutter="0"/>
          <w:pgNumType w:start="1"/>
          <w:cols w:space="708"/>
          <w:docGrid w:linePitch="360"/>
        </w:sectPr>
      </w:pPr>
    </w:p>
    <w:p w14:paraId="36E0C801" w14:textId="32423465" w:rsidR="00316276" w:rsidRPr="009164E3" w:rsidRDefault="00316276" w:rsidP="002C76EE">
      <w:pPr>
        <w:pStyle w:val="Overskrift1"/>
      </w:pPr>
      <w:bookmarkStart w:id="625" w:name="_Ref90973838"/>
      <w:bookmarkStart w:id="626" w:name="_Ref90973842"/>
      <w:bookmarkStart w:id="627" w:name="_Ref90973977"/>
      <w:bookmarkStart w:id="628" w:name="_Ref90973983"/>
      <w:bookmarkStart w:id="629" w:name="_Ref90976597"/>
      <w:bookmarkStart w:id="630" w:name="_Ref90976601"/>
      <w:bookmarkStart w:id="631" w:name="_Ref90976721"/>
      <w:bookmarkStart w:id="632" w:name="_Ref90976724"/>
      <w:bookmarkStart w:id="633" w:name="_Ref90980703"/>
      <w:bookmarkStart w:id="634" w:name="_Ref90980706"/>
      <w:bookmarkStart w:id="635" w:name="_Ref90980874"/>
      <w:bookmarkStart w:id="636" w:name="_Ref90980877"/>
      <w:bookmarkStart w:id="637" w:name="_Ref90990615"/>
      <w:bookmarkStart w:id="638" w:name="_Ref91057062"/>
      <w:bookmarkStart w:id="639" w:name="_Ref91057064"/>
      <w:bookmarkStart w:id="640" w:name="_Toc92971873"/>
      <w:bookmarkStart w:id="641" w:name="_Toc93493646"/>
      <w:bookmarkStart w:id="642" w:name="_Toc93493923"/>
      <w:bookmarkStart w:id="643" w:name="_Toc93495372"/>
      <w:bookmarkStart w:id="644" w:name="_Toc93495750"/>
      <w:bookmarkStart w:id="645" w:name="_Toc93496370"/>
      <w:bookmarkStart w:id="646" w:name="_Toc93560382"/>
      <w:bookmarkStart w:id="647" w:name="_Toc93907939"/>
      <w:bookmarkStart w:id="648" w:name="_Toc93907958"/>
      <w:bookmarkStart w:id="649" w:name="_Toc93907977"/>
      <w:bookmarkStart w:id="650" w:name="_Toc93907996"/>
      <w:bookmarkStart w:id="651" w:name="_Toc94272018"/>
      <w:bookmarkStart w:id="652" w:name="_Toc94792282"/>
      <w:bookmarkStart w:id="653" w:name="_Toc94792301"/>
      <w:bookmarkStart w:id="654" w:name="_Toc94792320"/>
      <w:bookmarkStart w:id="655" w:name="_Toc94792339"/>
      <w:bookmarkStart w:id="656" w:name="_Toc95824012"/>
      <w:bookmarkStart w:id="657" w:name="_Toc95824031"/>
      <w:bookmarkStart w:id="658" w:name="_Toc95824050"/>
      <w:bookmarkStart w:id="659" w:name="_Toc95824069"/>
      <w:bookmarkStart w:id="660" w:name="_Toc96504097"/>
      <w:bookmarkStart w:id="661" w:name="_Toc96504115"/>
      <w:bookmarkStart w:id="662" w:name="_Toc96504133"/>
      <w:bookmarkStart w:id="663" w:name="_Toc96504151"/>
      <w:bookmarkStart w:id="664" w:name="_Toc97120826"/>
      <w:bookmarkStart w:id="665" w:name="_Toc97120844"/>
      <w:bookmarkStart w:id="666" w:name="_Toc97120862"/>
      <w:bookmarkStart w:id="667" w:name="_Toc97120880"/>
      <w:bookmarkStart w:id="668" w:name="_Toc97126792"/>
      <w:bookmarkStart w:id="669" w:name="_Toc97126810"/>
      <w:bookmarkStart w:id="670" w:name="_Toc97126828"/>
      <w:bookmarkStart w:id="671" w:name="_Toc97126846"/>
      <w:bookmarkStart w:id="672" w:name="_Toc97127283"/>
      <w:bookmarkStart w:id="673" w:name="_Toc97298031"/>
      <w:bookmarkStart w:id="674" w:name="_Toc97298049"/>
      <w:bookmarkStart w:id="675" w:name="_Toc97298067"/>
      <w:bookmarkStart w:id="676" w:name="_Toc97298085"/>
      <w:bookmarkStart w:id="677" w:name="_Toc97298103"/>
      <w:bookmarkStart w:id="678" w:name="_Toc97300365"/>
      <w:bookmarkStart w:id="679" w:name="_Toc233901699"/>
      <w:r w:rsidRPr="009164E3">
        <w:lastRenderedPageBreak/>
        <w:t>Kontraktsbestemmelser NS 8405:2008</w:t>
      </w:r>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bookmarkEnd w:id="670"/>
      <w:bookmarkEnd w:id="671"/>
      <w:bookmarkEnd w:id="672"/>
      <w:bookmarkEnd w:id="673"/>
      <w:bookmarkEnd w:id="674"/>
      <w:bookmarkEnd w:id="675"/>
      <w:bookmarkEnd w:id="676"/>
      <w:bookmarkEnd w:id="677"/>
      <w:bookmarkEnd w:id="678"/>
      <w:bookmarkEnd w:id="679"/>
    </w:p>
    <w:p w14:paraId="0EFBACD0" w14:textId="149D9153" w:rsidR="000A0BCC" w:rsidRPr="009164E3" w:rsidRDefault="000A0BCC" w:rsidP="003D2127">
      <w:pPr>
        <w:pStyle w:val="Overskrift2"/>
      </w:pPr>
      <w:bookmarkStart w:id="680" w:name="_Ref90973852"/>
      <w:bookmarkStart w:id="681" w:name="_Ref90973857"/>
      <w:bookmarkStart w:id="682" w:name="_Ref90976619"/>
      <w:bookmarkStart w:id="683" w:name="_Ref90976624"/>
      <w:bookmarkStart w:id="684" w:name="_Ref90980713"/>
      <w:bookmarkStart w:id="685" w:name="_Ref90980717"/>
      <w:bookmarkStart w:id="686" w:name="_Ref90982683"/>
      <w:bookmarkStart w:id="687" w:name="_Ref90982686"/>
      <w:bookmarkStart w:id="688" w:name="_Ref90989089"/>
      <w:bookmarkStart w:id="689" w:name="_Ref90989093"/>
      <w:bookmarkStart w:id="690" w:name="_Ref90990625"/>
      <w:bookmarkStart w:id="691" w:name="_Ref90990628"/>
      <w:bookmarkStart w:id="692" w:name="_Ref91057072"/>
      <w:bookmarkStart w:id="693" w:name="_Ref91057075"/>
      <w:bookmarkStart w:id="694" w:name="_Toc92971874"/>
      <w:bookmarkStart w:id="695" w:name="_Toc93493647"/>
      <w:bookmarkStart w:id="696" w:name="_Toc93493924"/>
      <w:bookmarkStart w:id="697" w:name="_Toc93495373"/>
      <w:bookmarkStart w:id="698" w:name="_Toc93495751"/>
      <w:bookmarkStart w:id="699" w:name="_Toc93496371"/>
      <w:bookmarkStart w:id="700" w:name="_Toc93560383"/>
      <w:bookmarkStart w:id="701" w:name="_Toc93907940"/>
      <w:bookmarkStart w:id="702" w:name="_Toc93907959"/>
      <w:bookmarkStart w:id="703" w:name="_Toc93907978"/>
      <w:bookmarkStart w:id="704" w:name="_Toc93907997"/>
      <w:bookmarkStart w:id="705" w:name="_Toc94272019"/>
      <w:bookmarkStart w:id="706" w:name="_Toc94792283"/>
      <w:bookmarkStart w:id="707" w:name="_Toc94792302"/>
      <w:bookmarkStart w:id="708" w:name="_Toc94792321"/>
      <w:bookmarkStart w:id="709" w:name="_Toc94792340"/>
      <w:bookmarkStart w:id="710" w:name="_Toc95824013"/>
      <w:bookmarkStart w:id="711" w:name="_Toc95824032"/>
      <w:bookmarkStart w:id="712" w:name="_Toc95824051"/>
      <w:bookmarkStart w:id="713" w:name="_Toc95824070"/>
      <w:bookmarkStart w:id="714" w:name="_Toc96504098"/>
      <w:bookmarkStart w:id="715" w:name="_Toc96504116"/>
      <w:bookmarkStart w:id="716" w:name="_Toc96504134"/>
      <w:bookmarkStart w:id="717" w:name="_Toc96504152"/>
      <w:bookmarkStart w:id="718" w:name="_Toc97120827"/>
      <w:bookmarkStart w:id="719" w:name="_Toc97120845"/>
      <w:bookmarkStart w:id="720" w:name="_Toc97120863"/>
      <w:bookmarkStart w:id="721" w:name="_Toc97120881"/>
      <w:bookmarkStart w:id="722" w:name="_Toc97126793"/>
      <w:bookmarkStart w:id="723" w:name="_Toc97126811"/>
      <w:bookmarkStart w:id="724" w:name="_Toc97126829"/>
      <w:bookmarkStart w:id="725" w:name="_Toc97126847"/>
      <w:bookmarkStart w:id="726" w:name="_Toc97127284"/>
      <w:bookmarkStart w:id="727" w:name="_Toc97298032"/>
      <w:bookmarkStart w:id="728" w:name="_Toc97298050"/>
      <w:bookmarkStart w:id="729" w:name="_Toc97298068"/>
      <w:bookmarkStart w:id="730" w:name="_Toc97298086"/>
      <w:bookmarkStart w:id="731" w:name="_Toc97298104"/>
      <w:bookmarkStart w:id="732" w:name="_Toc97300366"/>
      <w:bookmarkStart w:id="733" w:name="_Toc233901700"/>
      <w:r w:rsidRPr="009164E3">
        <w:t>Alminnelige kontraktsbestemmelser</w:t>
      </w:r>
      <w:bookmarkEnd w:id="680"/>
      <w:bookmarkEnd w:id="681"/>
      <w:bookmarkEnd w:id="682"/>
      <w:bookmarkEnd w:id="683"/>
      <w:bookmarkEnd w:id="684"/>
      <w:bookmarkEnd w:id="685"/>
      <w:bookmarkEnd w:id="686"/>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bookmarkEnd w:id="701"/>
      <w:bookmarkEnd w:id="702"/>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p>
    <w:p w14:paraId="3826D450" w14:textId="77A7E7B4" w:rsidR="00316276" w:rsidRPr="009164E3" w:rsidRDefault="000A0BCC" w:rsidP="00316276">
      <w:r w:rsidRPr="009164E3">
        <w:t>Som alminnelige kontraktsbestemmelser gjelder NS 8405:2008 Norsk bygge- og anleggskontrakt.</w:t>
      </w:r>
    </w:p>
    <w:p w14:paraId="2794C266" w14:textId="77777777" w:rsidR="00241D9A" w:rsidRPr="009164E3" w:rsidRDefault="00241D9A" w:rsidP="00316276"/>
    <w:p w14:paraId="735EB4D9" w14:textId="77777777" w:rsidR="00DE2B48" w:rsidRPr="009164E3" w:rsidRDefault="00DE2B48" w:rsidP="00A46582"/>
    <w:p w14:paraId="1BB86425" w14:textId="40435D4A" w:rsidR="00DE2B48" w:rsidRPr="009164E3" w:rsidRDefault="00DE2B48" w:rsidP="00A46582">
      <w:pPr>
        <w:sectPr w:rsidR="00DE2B48" w:rsidRPr="009164E3" w:rsidSect="00DE7D9C">
          <w:headerReference w:type="default" r:id="rId31"/>
          <w:pgSz w:w="11906" w:h="16838" w:code="9"/>
          <w:pgMar w:top="1400" w:right="1418" w:bottom="1077" w:left="1701" w:header="709" w:footer="709" w:gutter="0"/>
          <w:pgNumType w:start="1"/>
          <w:cols w:space="708"/>
          <w:docGrid w:linePitch="360"/>
        </w:sectPr>
      </w:pPr>
    </w:p>
    <w:p w14:paraId="1CC695A1" w14:textId="79EA7B66" w:rsidR="00316276" w:rsidRPr="009164E3" w:rsidRDefault="000A0BCC" w:rsidP="002640B4">
      <w:pPr>
        <w:rPr>
          <w:b/>
          <w:bCs/>
          <w:sz w:val="28"/>
          <w:szCs w:val="28"/>
        </w:rPr>
      </w:pPr>
      <w:r w:rsidRPr="009164E3">
        <w:rPr>
          <w:b/>
          <w:bCs/>
          <w:sz w:val="28"/>
          <w:szCs w:val="28"/>
        </w:rPr>
        <w:lastRenderedPageBreak/>
        <w:t>C</w:t>
      </w:r>
      <w:r w:rsidRPr="009164E3">
        <w:rPr>
          <w:b/>
          <w:bCs/>
          <w:sz w:val="28"/>
          <w:szCs w:val="28"/>
        </w:rPr>
        <w:tab/>
      </w:r>
      <w:r w:rsidR="00316276" w:rsidRPr="009164E3">
        <w:rPr>
          <w:b/>
          <w:bCs/>
          <w:sz w:val="28"/>
          <w:szCs w:val="28"/>
        </w:rPr>
        <w:t>Kontraktsbestemmelser NS 8405:2008</w:t>
      </w:r>
    </w:p>
    <w:p w14:paraId="2D2B0346" w14:textId="1815B7C3" w:rsidR="00645593" w:rsidRPr="009164E3" w:rsidRDefault="00316276" w:rsidP="003D2127">
      <w:pPr>
        <w:pStyle w:val="Overskrift2"/>
      </w:pPr>
      <w:bookmarkStart w:id="734" w:name="_Ref90973939"/>
      <w:bookmarkStart w:id="735" w:name="_Ref90973943"/>
      <w:bookmarkStart w:id="736" w:name="_Ref90973994"/>
      <w:bookmarkStart w:id="737" w:name="_Ref90973999"/>
      <w:bookmarkStart w:id="738" w:name="_Ref90976664"/>
      <w:bookmarkStart w:id="739" w:name="_Ref90976667"/>
      <w:bookmarkStart w:id="740" w:name="_Ref90976738"/>
      <w:bookmarkStart w:id="741" w:name="_Ref90976741"/>
      <w:bookmarkStart w:id="742" w:name="_Ref90980836"/>
      <w:bookmarkStart w:id="743" w:name="_Ref90980840"/>
      <w:bookmarkStart w:id="744" w:name="_Ref90980891"/>
      <w:bookmarkStart w:id="745" w:name="_Ref90980894"/>
      <w:bookmarkStart w:id="746" w:name="_Ref90990655"/>
      <w:bookmarkStart w:id="747" w:name="_Ref90990658"/>
      <w:bookmarkStart w:id="748" w:name="_Toc92971875"/>
      <w:bookmarkStart w:id="749" w:name="_Toc93493648"/>
      <w:bookmarkStart w:id="750" w:name="_Toc93493925"/>
      <w:bookmarkStart w:id="751" w:name="_Toc93495374"/>
      <w:bookmarkStart w:id="752" w:name="_Toc93495752"/>
      <w:bookmarkStart w:id="753" w:name="_Toc93496372"/>
      <w:bookmarkStart w:id="754" w:name="_Toc93560384"/>
      <w:bookmarkStart w:id="755" w:name="_Toc93907941"/>
      <w:bookmarkStart w:id="756" w:name="_Toc93907960"/>
      <w:bookmarkStart w:id="757" w:name="_Toc93907979"/>
      <w:bookmarkStart w:id="758" w:name="_Toc93907998"/>
      <w:bookmarkStart w:id="759" w:name="_Toc94272020"/>
      <w:bookmarkStart w:id="760" w:name="_Toc94792284"/>
      <w:bookmarkStart w:id="761" w:name="_Toc94792303"/>
      <w:bookmarkStart w:id="762" w:name="_Toc94792322"/>
      <w:bookmarkStart w:id="763" w:name="_Toc94792341"/>
      <w:bookmarkStart w:id="764" w:name="_Toc95824014"/>
      <w:bookmarkStart w:id="765" w:name="_Toc95824033"/>
      <w:bookmarkStart w:id="766" w:name="_Toc95824052"/>
      <w:bookmarkStart w:id="767" w:name="_Toc95824071"/>
      <w:bookmarkStart w:id="768" w:name="_Toc96504099"/>
      <w:bookmarkStart w:id="769" w:name="_Toc96504117"/>
      <w:bookmarkStart w:id="770" w:name="_Toc96504135"/>
      <w:bookmarkStart w:id="771" w:name="_Toc96504153"/>
      <w:bookmarkStart w:id="772" w:name="_Toc97120828"/>
      <w:bookmarkStart w:id="773" w:name="_Toc97120846"/>
      <w:bookmarkStart w:id="774" w:name="_Toc97120864"/>
      <w:bookmarkStart w:id="775" w:name="_Toc97120882"/>
      <w:bookmarkStart w:id="776" w:name="_Toc97126794"/>
      <w:bookmarkStart w:id="777" w:name="_Toc97126812"/>
      <w:bookmarkStart w:id="778" w:name="_Toc97126830"/>
      <w:bookmarkStart w:id="779" w:name="_Toc97126848"/>
      <w:bookmarkStart w:id="780" w:name="_Toc97127285"/>
      <w:bookmarkStart w:id="781" w:name="_Toc97298033"/>
      <w:bookmarkStart w:id="782" w:name="_Toc97298051"/>
      <w:bookmarkStart w:id="783" w:name="_Toc97298069"/>
      <w:bookmarkStart w:id="784" w:name="_Toc97298087"/>
      <w:bookmarkStart w:id="785" w:name="_Toc97298105"/>
      <w:bookmarkStart w:id="786" w:name="_Toc97300367"/>
      <w:bookmarkStart w:id="787" w:name="_Toc233901701"/>
      <w:r w:rsidRPr="009164E3">
        <w:t>Spesielle kontraktsbestemmelser for bygging, Statens vegvesen</w:t>
      </w:r>
      <w:bookmarkEnd w:id="734"/>
      <w:bookmarkEnd w:id="735"/>
      <w:bookmarkEnd w:id="736"/>
      <w:bookmarkEnd w:id="737"/>
      <w:bookmarkEnd w:id="738"/>
      <w:bookmarkEnd w:id="739"/>
      <w:bookmarkEnd w:id="740"/>
      <w:bookmarkEnd w:id="741"/>
      <w:bookmarkEnd w:id="742"/>
      <w:bookmarkEnd w:id="743"/>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p>
    <w:p w14:paraId="14377422" w14:textId="24FA4CEF" w:rsidR="00DE2B48" w:rsidRPr="009164E3" w:rsidRDefault="00DE2B48" w:rsidP="00DE2B48"/>
    <w:p w14:paraId="6B238784" w14:textId="77777777" w:rsidR="009F781E" w:rsidRPr="009164E3" w:rsidRDefault="009F781E" w:rsidP="009F781E">
      <w:pPr>
        <w:rPr>
          <w:b/>
          <w:bCs/>
          <w:sz w:val="26"/>
          <w:szCs w:val="26"/>
        </w:rPr>
      </w:pPr>
      <w:r w:rsidRPr="009164E3">
        <w:rPr>
          <w:b/>
          <w:bCs/>
          <w:sz w:val="26"/>
          <w:szCs w:val="26"/>
        </w:rPr>
        <w:t>Innhold</w:t>
      </w:r>
    </w:p>
    <w:p w14:paraId="52C5A42D" w14:textId="77777777" w:rsidR="00E11078" w:rsidRPr="009164E3" w:rsidRDefault="00E11078" w:rsidP="009F781E">
      <w:pPr>
        <w:rPr>
          <w:b/>
          <w:bCs/>
          <w:sz w:val="26"/>
          <w:szCs w:val="26"/>
        </w:rPr>
      </w:pPr>
    </w:p>
    <w:p w14:paraId="3EE6A34C" w14:textId="5DEDABE8" w:rsidR="007D55AB" w:rsidRPr="009164E3" w:rsidRDefault="001C3238">
      <w:pPr>
        <w:pStyle w:val="INNH3"/>
        <w:rPr>
          <w:rFonts w:asciiTheme="minorHAnsi" w:eastAsiaTheme="minorEastAsia" w:hAnsiTheme="minorHAnsi" w:cstheme="minorBidi"/>
          <w:b w:val="0"/>
          <w:noProof/>
          <w:kern w:val="2"/>
          <w:sz w:val="24"/>
          <w:lang w:eastAsia="nb-NO"/>
          <w14:ligatures w14:val="standardContextual"/>
        </w:rPr>
      </w:pPr>
      <w:r w:rsidRPr="009164E3">
        <w:fldChar w:fldCharType="begin"/>
      </w:r>
      <w:r w:rsidRPr="009164E3">
        <w:instrText xml:space="preserve"> TOC \b C2 \o "1-5" \h \z \u \* MERGEFORMAT </w:instrText>
      </w:r>
      <w:r w:rsidRPr="009164E3">
        <w:fldChar w:fldCharType="separate"/>
      </w:r>
      <w:hyperlink w:anchor="_Toc233897934" w:history="1">
        <w:r w:rsidR="007D55AB" w:rsidRPr="009164E3">
          <w:rPr>
            <w:rStyle w:val="Hyperkobling"/>
            <w:rFonts w:ascii="Times New Roman" w:hAnsi="Times New Roman"/>
            <w:noProof/>
          </w:rPr>
          <w:t>1.</w:t>
        </w:r>
        <w:r w:rsidR="007D55AB" w:rsidRPr="009164E3">
          <w:rPr>
            <w:rFonts w:asciiTheme="minorHAnsi" w:eastAsiaTheme="minorEastAsia" w:hAnsiTheme="minorHAnsi" w:cstheme="minorBidi"/>
            <w:b w:val="0"/>
            <w:noProof/>
            <w:kern w:val="2"/>
            <w:sz w:val="24"/>
            <w:lang w:eastAsia="nb-NO"/>
            <w14:ligatures w14:val="standardContextual"/>
          </w:rPr>
          <w:tab/>
        </w:r>
        <w:r w:rsidR="007D55AB" w:rsidRPr="009164E3">
          <w:rPr>
            <w:rStyle w:val="Hyperkobling"/>
            <w:noProof/>
          </w:rPr>
          <w:t>Definisjoner (se NS 8405 punkt 2)</w:t>
        </w:r>
        <w:r w:rsidR="007D55AB" w:rsidRPr="009164E3">
          <w:rPr>
            <w:noProof/>
            <w:webHidden/>
          </w:rPr>
          <w:tab/>
        </w:r>
        <w:r w:rsidR="007D55AB" w:rsidRPr="009164E3">
          <w:rPr>
            <w:noProof/>
            <w:webHidden/>
          </w:rPr>
          <w:fldChar w:fldCharType="begin"/>
        </w:r>
        <w:r w:rsidR="007D55AB" w:rsidRPr="009164E3">
          <w:rPr>
            <w:noProof/>
            <w:webHidden/>
          </w:rPr>
          <w:instrText xml:space="preserve"> PAGEREF _Toc233897934 \h </w:instrText>
        </w:r>
        <w:r w:rsidR="007D55AB" w:rsidRPr="009164E3">
          <w:rPr>
            <w:noProof/>
            <w:webHidden/>
          </w:rPr>
        </w:r>
        <w:r w:rsidR="007D55AB" w:rsidRPr="009164E3">
          <w:rPr>
            <w:noProof/>
            <w:webHidden/>
          </w:rPr>
          <w:fldChar w:fldCharType="separate"/>
        </w:r>
        <w:r w:rsidR="009164E3">
          <w:rPr>
            <w:noProof/>
            <w:webHidden/>
          </w:rPr>
          <w:t>1</w:t>
        </w:r>
        <w:r w:rsidR="007D55AB" w:rsidRPr="009164E3">
          <w:rPr>
            <w:noProof/>
            <w:webHidden/>
          </w:rPr>
          <w:fldChar w:fldCharType="end"/>
        </w:r>
      </w:hyperlink>
    </w:p>
    <w:p w14:paraId="31136098" w14:textId="5B04E4E7"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35" w:history="1">
        <w:r w:rsidRPr="009164E3">
          <w:rPr>
            <w:rStyle w:val="Hyperkobling"/>
            <w:rFonts w:ascii="Times New Roman" w:hAnsi="Times New Roman"/>
            <w:noProof/>
          </w:rPr>
          <w:t>2.</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Opplysninger gitt i tilbudet</w:t>
        </w:r>
        <w:r w:rsidRPr="009164E3">
          <w:rPr>
            <w:noProof/>
            <w:webHidden/>
          </w:rPr>
          <w:tab/>
        </w:r>
        <w:r w:rsidRPr="009164E3">
          <w:rPr>
            <w:noProof/>
            <w:webHidden/>
          </w:rPr>
          <w:fldChar w:fldCharType="begin"/>
        </w:r>
        <w:r w:rsidRPr="009164E3">
          <w:rPr>
            <w:noProof/>
            <w:webHidden/>
          </w:rPr>
          <w:instrText xml:space="preserve"> PAGEREF _Toc233897935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4F6D73B8" w14:textId="3953B696"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36" w:history="1">
        <w:r w:rsidRPr="009164E3">
          <w:rPr>
            <w:rStyle w:val="Hyperkobling"/>
            <w:rFonts w:ascii="Times New Roman" w:hAnsi="Times New Roman"/>
            <w:noProof/>
          </w:rPr>
          <w:t>3.</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Entreprenørens representant og nøkkelpersonell</w:t>
        </w:r>
        <w:r w:rsidRPr="009164E3">
          <w:rPr>
            <w:noProof/>
            <w:webHidden/>
          </w:rPr>
          <w:tab/>
        </w:r>
        <w:r w:rsidRPr="009164E3">
          <w:rPr>
            <w:noProof/>
            <w:webHidden/>
          </w:rPr>
          <w:fldChar w:fldCharType="begin"/>
        </w:r>
        <w:r w:rsidRPr="009164E3">
          <w:rPr>
            <w:noProof/>
            <w:webHidden/>
          </w:rPr>
          <w:instrText xml:space="preserve"> PAGEREF _Toc233897936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34FD4524" w14:textId="50B56A95"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37" w:history="1">
        <w:r w:rsidRPr="009164E3">
          <w:rPr>
            <w:rStyle w:val="Hyperkobling"/>
            <w:rFonts w:ascii="Times New Roman" w:hAnsi="Times New Roman"/>
            <w:noProof/>
          </w:rPr>
          <w:t>3.1.</w:t>
        </w:r>
        <w:r w:rsidRPr="009164E3">
          <w:rPr>
            <w:rStyle w:val="Hyperkobling"/>
            <w:noProof/>
          </w:rPr>
          <w:t xml:space="preserve"> Nøkkelpersonell</w:t>
        </w:r>
        <w:r w:rsidRPr="009164E3">
          <w:rPr>
            <w:noProof/>
            <w:webHidden/>
          </w:rPr>
          <w:tab/>
        </w:r>
        <w:r w:rsidRPr="009164E3">
          <w:rPr>
            <w:noProof/>
            <w:webHidden/>
          </w:rPr>
          <w:fldChar w:fldCharType="begin"/>
        </w:r>
        <w:r w:rsidRPr="009164E3">
          <w:rPr>
            <w:noProof/>
            <w:webHidden/>
          </w:rPr>
          <w:instrText xml:space="preserve"> PAGEREF _Toc233897937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7352541C" w14:textId="1592B529"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38" w:history="1">
        <w:r w:rsidRPr="009164E3">
          <w:rPr>
            <w:rStyle w:val="Hyperkobling"/>
            <w:rFonts w:ascii="Times New Roman" w:hAnsi="Times New Roman"/>
            <w:noProof/>
          </w:rPr>
          <w:t>3.2.</w:t>
        </w:r>
        <w:r w:rsidRPr="009164E3">
          <w:rPr>
            <w:rStyle w:val="Hyperkobling"/>
            <w:noProof/>
          </w:rPr>
          <w:t xml:space="preserve"> Utskiftning av representant og nøkkelpersonell</w:t>
        </w:r>
        <w:r w:rsidRPr="009164E3">
          <w:rPr>
            <w:noProof/>
            <w:webHidden/>
          </w:rPr>
          <w:tab/>
        </w:r>
        <w:r w:rsidRPr="009164E3">
          <w:rPr>
            <w:noProof/>
            <w:webHidden/>
          </w:rPr>
          <w:fldChar w:fldCharType="begin"/>
        </w:r>
        <w:r w:rsidRPr="009164E3">
          <w:rPr>
            <w:noProof/>
            <w:webHidden/>
          </w:rPr>
          <w:instrText xml:space="preserve"> PAGEREF _Toc233897938 \h </w:instrText>
        </w:r>
        <w:r w:rsidRPr="009164E3">
          <w:rPr>
            <w:noProof/>
            <w:webHidden/>
          </w:rPr>
        </w:r>
        <w:r w:rsidRPr="009164E3">
          <w:rPr>
            <w:noProof/>
            <w:webHidden/>
          </w:rPr>
          <w:fldChar w:fldCharType="separate"/>
        </w:r>
        <w:r w:rsidR="009164E3">
          <w:rPr>
            <w:noProof/>
            <w:webHidden/>
          </w:rPr>
          <w:t>2</w:t>
        </w:r>
        <w:r w:rsidRPr="009164E3">
          <w:rPr>
            <w:noProof/>
            <w:webHidden/>
          </w:rPr>
          <w:fldChar w:fldCharType="end"/>
        </w:r>
      </w:hyperlink>
    </w:p>
    <w:p w14:paraId="3871B4CD" w14:textId="0BF67398"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39" w:history="1">
        <w:r w:rsidRPr="009164E3">
          <w:rPr>
            <w:rStyle w:val="Hyperkobling"/>
            <w:rFonts w:ascii="Times New Roman" w:hAnsi="Times New Roman"/>
            <w:noProof/>
          </w:rPr>
          <w:t>3.3.</w:t>
        </w:r>
        <w:r w:rsidRPr="009164E3">
          <w:rPr>
            <w:rStyle w:val="Hyperkobling"/>
            <w:noProof/>
          </w:rPr>
          <w:t xml:space="preserve"> Entreprenørens representant (NS8405 punkt 6)</w:t>
        </w:r>
        <w:r w:rsidRPr="009164E3">
          <w:rPr>
            <w:noProof/>
            <w:webHidden/>
          </w:rPr>
          <w:tab/>
        </w:r>
        <w:r w:rsidRPr="009164E3">
          <w:rPr>
            <w:noProof/>
            <w:webHidden/>
          </w:rPr>
          <w:fldChar w:fldCharType="begin"/>
        </w:r>
        <w:r w:rsidRPr="009164E3">
          <w:rPr>
            <w:noProof/>
            <w:webHidden/>
          </w:rPr>
          <w:instrText xml:space="preserve"> PAGEREF _Toc233897939 \h </w:instrText>
        </w:r>
        <w:r w:rsidRPr="009164E3">
          <w:rPr>
            <w:noProof/>
            <w:webHidden/>
          </w:rPr>
        </w:r>
        <w:r w:rsidRPr="009164E3">
          <w:rPr>
            <w:noProof/>
            <w:webHidden/>
          </w:rPr>
          <w:fldChar w:fldCharType="separate"/>
        </w:r>
        <w:r w:rsidR="009164E3">
          <w:rPr>
            <w:noProof/>
            <w:webHidden/>
          </w:rPr>
          <w:t>2</w:t>
        </w:r>
        <w:r w:rsidRPr="009164E3">
          <w:rPr>
            <w:noProof/>
            <w:webHidden/>
          </w:rPr>
          <w:fldChar w:fldCharType="end"/>
        </w:r>
      </w:hyperlink>
    </w:p>
    <w:p w14:paraId="7D31F569" w14:textId="622EBD12"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40" w:history="1">
        <w:r w:rsidRPr="009164E3">
          <w:rPr>
            <w:rStyle w:val="Hyperkobling"/>
            <w:rFonts w:ascii="Times New Roman" w:hAnsi="Times New Roman"/>
            <w:noProof/>
          </w:rPr>
          <w:t>4.</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Bestemmelser om arbeidstakere</w:t>
        </w:r>
        <w:r w:rsidRPr="009164E3">
          <w:rPr>
            <w:noProof/>
            <w:webHidden/>
          </w:rPr>
          <w:tab/>
        </w:r>
        <w:r w:rsidRPr="009164E3">
          <w:rPr>
            <w:noProof/>
            <w:webHidden/>
          </w:rPr>
          <w:fldChar w:fldCharType="begin"/>
        </w:r>
        <w:r w:rsidRPr="009164E3">
          <w:rPr>
            <w:noProof/>
            <w:webHidden/>
          </w:rPr>
          <w:instrText xml:space="preserve"> PAGEREF _Toc233897940 \h </w:instrText>
        </w:r>
        <w:r w:rsidRPr="009164E3">
          <w:rPr>
            <w:noProof/>
            <w:webHidden/>
          </w:rPr>
        </w:r>
        <w:r w:rsidRPr="009164E3">
          <w:rPr>
            <w:noProof/>
            <w:webHidden/>
          </w:rPr>
          <w:fldChar w:fldCharType="separate"/>
        </w:r>
        <w:r w:rsidR="009164E3">
          <w:rPr>
            <w:noProof/>
            <w:webHidden/>
          </w:rPr>
          <w:t>2</w:t>
        </w:r>
        <w:r w:rsidRPr="009164E3">
          <w:rPr>
            <w:noProof/>
            <w:webHidden/>
          </w:rPr>
          <w:fldChar w:fldCharType="end"/>
        </w:r>
      </w:hyperlink>
    </w:p>
    <w:p w14:paraId="00A0AE4A" w14:textId="5EA9E386"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41" w:history="1">
        <w:r w:rsidRPr="009164E3">
          <w:rPr>
            <w:rStyle w:val="Hyperkobling"/>
            <w:rFonts w:ascii="Times New Roman" w:hAnsi="Times New Roman"/>
            <w:noProof/>
          </w:rPr>
          <w:t>4.1.</w:t>
        </w:r>
        <w:r w:rsidRPr="009164E3">
          <w:rPr>
            <w:rStyle w:val="Hyperkobling"/>
            <w:noProof/>
          </w:rPr>
          <w:t xml:space="preserve"> Personell</w:t>
        </w:r>
        <w:r w:rsidRPr="009164E3">
          <w:rPr>
            <w:noProof/>
            <w:webHidden/>
          </w:rPr>
          <w:tab/>
        </w:r>
        <w:r w:rsidRPr="009164E3">
          <w:rPr>
            <w:noProof/>
            <w:webHidden/>
          </w:rPr>
          <w:fldChar w:fldCharType="begin"/>
        </w:r>
        <w:r w:rsidRPr="009164E3">
          <w:rPr>
            <w:noProof/>
            <w:webHidden/>
          </w:rPr>
          <w:instrText xml:space="preserve"> PAGEREF _Toc233897941 \h </w:instrText>
        </w:r>
        <w:r w:rsidRPr="009164E3">
          <w:rPr>
            <w:noProof/>
            <w:webHidden/>
          </w:rPr>
        </w:r>
        <w:r w:rsidRPr="009164E3">
          <w:rPr>
            <w:noProof/>
            <w:webHidden/>
          </w:rPr>
          <w:fldChar w:fldCharType="separate"/>
        </w:r>
        <w:r w:rsidR="009164E3">
          <w:rPr>
            <w:noProof/>
            <w:webHidden/>
          </w:rPr>
          <w:t>2</w:t>
        </w:r>
        <w:r w:rsidRPr="009164E3">
          <w:rPr>
            <w:noProof/>
            <w:webHidden/>
          </w:rPr>
          <w:fldChar w:fldCharType="end"/>
        </w:r>
      </w:hyperlink>
    </w:p>
    <w:p w14:paraId="2F4B0B26" w14:textId="7745A6E6"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42" w:history="1">
        <w:r w:rsidRPr="009164E3">
          <w:rPr>
            <w:rStyle w:val="Hyperkobling"/>
            <w:rFonts w:ascii="Times New Roman" w:hAnsi="Times New Roman"/>
            <w:noProof/>
          </w:rPr>
          <w:t>4.2.</w:t>
        </w:r>
        <w:r w:rsidRPr="009164E3">
          <w:rPr>
            <w:rStyle w:val="Hyperkobling"/>
            <w:noProof/>
          </w:rPr>
          <w:t xml:space="preserve"> Lønns- og arbeidsvilkår</w:t>
        </w:r>
        <w:r w:rsidRPr="009164E3">
          <w:rPr>
            <w:noProof/>
            <w:webHidden/>
          </w:rPr>
          <w:tab/>
        </w:r>
        <w:r w:rsidRPr="009164E3">
          <w:rPr>
            <w:noProof/>
            <w:webHidden/>
          </w:rPr>
          <w:fldChar w:fldCharType="begin"/>
        </w:r>
        <w:r w:rsidRPr="009164E3">
          <w:rPr>
            <w:noProof/>
            <w:webHidden/>
          </w:rPr>
          <w:instrText xml:space="preserve"> PAGEREF _Toc233897942 \h </w:instrText>
        </w:r>
        <w:r w:rsidRPr="009164E3">
          <w:rPr>
            <w:noProof/>
            <w:webHidden/>
          </w:rPr>
        </w:r>
        <w:r w:rsidRPr="009164E3">
          <w:rPr>
            <w:noProof/>
            <w:webHidden/>
          </w:rPr>
          <w:fldChar w:fldCharType="separate"/>
        </w:r>
        <w:r w:rsidR="009164E3">
          <w:rPr>
            <w:noProof/>
            <w:webHidden/>
          </w:rPr>
          <w:t>2</w:t>
        </w:r>
        <w:r w:rsidRPr="009164E3">
          <w:rPr>
            <w:noProof/>
            <w:webHidden/>
          </w:rPr>
          <w:fldChar w:fldCharType="end"/>
        </w:r>
      </w:hyperlink>
    </w:p>
    <w:p w14:paraId="6CF78878" w14:textId="70108F16"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43" w:history="1">
        <w:r w:rsidRPr="009164E3">
          <w:rPr>
            <w:rStyle w:val="Hyperkobling"/>
            <w:rFonts w:ascii="Times New Roman" w:hAnsi="Times New Roman"/>
            <w:noProof/>
          </w:rPr>
          <w:t>4.3.</w:t>
        </w:r>
        <w:r w:rsidRPr="009164E3">
          <w:rPr>
            <w:rStyle w:val="Hyperkobling"/>
            <w:noProof/>
          </w:rPr>
          <w:t xml:space="preserve"> Rapportering av utenlandsk virksomhet</w:t>
        </w:r>
        <w:r w:rsidRPr="009164E3">
          <w:rPr>
            <w:noProof/>
            <w:webHidden/>
          </w:rPr>
          <w:tab/>
        </w:r>
        <w:r w:rsidRPr="009164E3">
          <w:rPr>
            <w:noProof/>
            <w:webHidden/>
          </w:rPr>
          <w:fldChar w:fldCharType="begin"/>
        </w:r>
        <w:r w:rsidRPr="009164E3">
          <w:rPr>
            <w:noProof/>
            <w:webHidden/>
          </w:rPr>
          <w:instrText xml:space="preserve"> PAGEREF _Toc233897943 \h </w:instrText>
        </w:r>
        <w:r w:rsidRPr="009164E3">
          <w:rPr>
            <w:noProof/>
            <w:webHidden/>
          </w:rPr>
        </w:r>
        <w:r w:rsidRPr="009164E3">
          <w:rPr>
            <w:noProof/>
            <w:webHidden/>
          </w:rPr>
          <w:fldChar w:fldCharType="separate"/>
        </w:r>
        <w:r w:rsidR="009164E3">
          <w:rPr>
            <w:noProof/>
            <w:webHidden/>
          </w:rPr>
          <w:t>4</w:t>
        </w:r>
        <w:r w:rsidRPr="009164E3">
          <w:rPr>
            <w:noProof/>
            <w:webHidden/>
          </w:rPr>
          <w:fldChar w:fldCharType="end"/>
        </w:r>
      </w:hyperlink>
    </w:p>
    <w:p w14:paraId="6F3B5CDD" w14:textId="40DE69E0"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44" w:history="1">
        <w:r w:rsidRPr="009164E3">
          <w:rPr>
            <w:rStyle w:val="Hyperkobling"/>
            <w:rFonts w:ascii="Times New Roman" w:hAnsi="Times New Roman"/>
            <w:noProof/>
          </w:rPr>
          <w:t>4.4.</w:t>
        </w:r>
        <w:r w:rsidRPr="009164E3">
          <w:rPr>
            <w:rStyle w:val="Hyperkobling"/>
            <w:noProof/>
          </w:rPr>
          <w:t xml:space="preserve"> Språkkrav for arbeidstakere</w:t>
        </w:r>
        <w:r w:rsidRPr="009164E3">
          <w:rPr>
            <w:noProof/>
            <w:webHidden/>
          </w:rPr>
          <w:tab/>
        </w:r>
        <w:r w:rsidRPr="009164E3">
          <w:rPr>
            <w:noProof/>
            <w:webHidden/>
          </w:rPr>
          <w:fldChar w:fldCharType="begin"/>
        </w:r>
        <w:r w:rsidRPr="009164E3">
          <w:rPr>
            <w:noProof/>
            <w:webHidden/>
          </w:rPr>
          <w:instrText xml:space="preserve"> PAGEREF _Toc233897944 \h </w:instrText>
        </w:r>
        <w:r w:rsidRPr="009164E3">
          <w:rPr>
            <w:noProof/>
            <w:webHidden/>
          </w:rPr>
        </w:r>
        <w:r w:rsidRPr="009164E3">
          <w:rPr>
            <w:noProof/>
            <w:webHidden/>
          </w:rPr>
          <w:fldChar w:fldCharType="separate"/>
        </w:r>
        <w:r w:rsidR="009164E3">
          <w:rPr>
            <w:noProof/>
            <w:webHidden/>
          </w:rPr>
          <w:t>4</w:t>
        </w:r>
        <w:r w:rsidRPr="009164E3">
          <w:rPr>
            <w:noProof/>
            <w:webHidden/>
          </w:rPr>
          <w:fldChar w:fldCharType="end"/>
        </w:r>
      </w:hyperlink>
    </w:p>
    <w:p w14:paraId="536676DB" w14:textId="5A12E778"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45" w:history="1">
        <w:r w:rsidRPr="009164E3">
          <w:rPr>
            <w:rStyle w:val="Hyperkobling"/>
            <w:rFonts w:ascii="Times New Roman" w:hAnsi="Times New Roman"/>
            <w:noProof/>
          </w:rPr>
          <w:t>4.5.</w:t>
        </w:r>
        <w:r w:rsidRPr="009164E3">
          <w:rPr>
            <w:rStyle w:val="Hyperkobling"/>
            <w:noProof/>
          </w:rPr>
          <w:t xml:space="preserve"> Sanksjoner ved brudd på bestemmelsene i punkt 4</w:t>
        </w:r>
        <w:r w:rsidRPr="009164E3">
          <w:rPr>
            <w:noProof/>
            <w:webHidden/>
          </w:rPr>
          <w:tab/>
        </w:r>
        <w:r w:rsidRPr="009164E3">
          <w:rPr>
            <w:noProof/>
            <w:webHidden/>
          </w:rPr>
          <w:fldChar w:fldCharType="begin"/>
        </w:r>
        <w:r w:rsidRPr="009164E3">
          <w:rPr>
            <w:noProof/>
            <w:webHidden/>
          </w:rPr>
          <w:instrText xml:space="preserve"> PAGEREF _Toc233897945 \h </w:instrText>
        </w:r>
        <w:r w:rsidRPr="009164E3">
          <w:rPr>
            <w:noProof/>
            <w:webHidden/>
          </w:rPr>
        </w:r>
        <w:r w:rsidRPr="009164E3">
          <w:rPr>
            <w:noProof/>
            <w:webHidden/>
          </w:rPr>
          <w:fldChar w:fldCharType="separate"/>
        </w:r>
        <w:r w:rsidR="009164E3">
          <w:rPr>
            <w:noProof/>
            <w:webHidden/>
          </w:rPr>
          <w:t>5</w:t>
        </w:r>
        <w:r w:rsidRPr="009164E3">
          <w:rPr>
            <w:noProof/>
            <w:webHidden/>
          </w:rPr>
          <w:fldChar w:fldCharType="end"/>
        </w:r>
      </w:hyperlink>
    </w:p>
    <w:p w14:paraId="1CEA910B" w14:textId="0EBE9A98"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46" w:history="1">
        <w:r w:rsidRPr="009164E3">
          <w:rPr>
            <w:rStyle w:val="Hyperkobling"/>
            <w:rFonts w:ascii="Times New Roman" w:hAnsi="Times New Roman"/>
            <w:noProof/>
          </w:rPr>
          <w:t>5.</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Lærlinger</w:t>
        </w:r>
        <w:r w:rsidRPr="009164E3">
          <w:rPr>
            <w:noProof/>
            <w:webHidden/>
          </w:rPr>
          <w:tab/>
        </w:r>
        <w:r w:rsidRPr="009164E3">
          <w:rPr>
            <w:noProof/>
            <w:webHidden/>
          </w:rPr>
          <w:fldChar w:fldCharType="begin"/>
        </w:r>
        <w:r w:rsidRPr="009164E3">
          <w:rPr>
            <w:noProof/>
            <w:webHidden/>
          </w:rPr>
          <w:instrText xml:space="preserve"> PAGEREF _Toc233897946 \h </w:instrText>
        </w:r>
        <w:r w:rsidRPr="009164E3">
          <w:rPr>
            <w:noProof/>
            <w:webHidden/>
          </w:rPr>
        </w:r>
        <w:r w:rsidRPr="009164E3">
          <w:rPr>
            <w:noProof/>
            <w:webHidden/>
          </w:rPr>
          <w:fldChar w:fldCharType="separate"/>
        </w:r>
        <w:r w:rsidR="009164E3">
          <w:rPr>
            <w:noProof/>
            <w:webHidden/>
          </w:rPr>
          <w:t>5</w:t>
        </w:r>
        <w:r w:rsidRPr="009164E3">
          <w:rPr>
            <w:noProof/>
            <w:webHidden/>
          </w:rPr>
          <w:fldChar w:fldCharType="end"/>
        </w:r>
      </w:hyperlink>
    </w:p>
    <w:p w14:paraId="6DCB1288" w14:textId="6F2EBB6D"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47" w:history="1">
        <w:r w:rsidRPr="009164E3">
          <w:rPr>
            <w:rStyle w:val="Hyperkobling"/>
            <w:rFonts w:ascii="Times New Roman" w:hAnsi="Times New Roman"/>
            <w:noProof/>
          </w:rPr>
          <w:t>5.1.</w:t>
        </w:r>
        <w:r w:rsidRPr="009164E3">
          <w:rPr>
            <w:rStyle w:val="Hyperkobling"/>
            <w:noProof/>
          </w:rPr>
          <w:t xml:space="preserve"> Krav om bruk av lærlinger</w:t>
        </w:r>
        <w:r w:rsidRPr="009164E3">
          <w:rPr>
            <w:noProof/>
            <w:webHidden/>
          </w:rPr>
          <w:tab/>
        </w:r>
        <w:r w:rsidRPr="009164E3">
          <w:rPr>
            <w:noProof/>
            <w:webHidden/>
          </w:rPr>
          <w:fldChar w:fldCharType="begin"/>
        </w:r>
        <w:r w:rsidRPr="009164E3">
          <w:rPr>
            <w:noProof/>
            <w:webHidden/>
          </w:rPr>
          <w:instrText xml:space="preserve"> PAGEREF _Toc233897947 \h </w:instrText>
        </w:r>
        <w:r w:rsidRPr="009164E3">
          <w:rPr>
            <w:noProof/>
            <w:webHidden/>
          </w:rPr>
        </w:r>
        <w:r w:rsidRPr="009164E3">
          <w:rPr>
            <w:noProof/>
            <w:webHidden/>
          </w:rPr>
          <w:fldChar w:fldCharType="separate"/>
        </w:r>
        <w:r w:rsidR="009164E3">
          <w:rPr>
            <w:noProof/>
            <w:webHidden/>
          </w:rPr>
          <w:t>5</w:t>
        </w:r>
        <w:r w:rsidRPr="009164E3">
          <w:rPr>
            <w:noProof/>
            <w:webHidden/>
          </w:rPr>
          <w:fldChar w:fldCharType="end"/>
        </w:r>
      </w:hyperlink>
    </w:p>
    <w:p w14:paraId="2292ECCF" w14:textId="1C404B8A"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48" w:history="1">
        <w:r w:rsidRPr="009164E3">
          <w:rPr>
            <w:rStyle w:val="Hyperkobling"/>
            <w:rFonts w:ascii="Times New Roman" w:hAnsi="Times New Roman"/>
            <w:noProof/>
          </w:rPr>
          <w:t>5.2.</w:t>
        </w:r>
        <w:r w:rsidRPr="009164E3">
          <w:rPr>
            <w:rStyle w:val="Hyperkobling"/>
            <w:noProof/>
          </w:rPr>
          <w:t xml:space="preserve"> Krav om bruk av faglærte håndverkere</w:t>
        </w:r>
        <w:r w:rsidRPr="009164E3">
          <w:rPr>
            <w:noProof/>
            <w:webHidden/>
          </w:rPr>
          <w:tab/>
        </w:r>
        <w:r w:rsidRPr="009164E3">
          <w:rPr>
            <w:noProof/>
            <w:webHidden/>
          </w:rPr>
          <w:fldChar w:fldCharType="begin"/>
        </w:r>
        <w:r w:rsidRPr="009164E3">
          <w:rPr>
            <w:noProof/>
            <w:webHidden/>
          </w:rPr>
          <w:instrText xml:space="preserve"> PAGEREF _Toc233897948 \h </w:instrText>
        </w:r>
        <w:r w:rsidRPr="009164E3">
          <w:rPr>
            <w:noProof/>
            <w:webHidden/>
          </w:rPr>
        </w:r>
        <w:r w:rsidRPr="009164E3">
          <w:rPr>
            <w:noProof/>
            <w:webHidden/>
          </w:rPr>
          <w:fldChar w:fldCharType="separate"/>
        </w:r>
        <w:r w:rsidR="009164E3">
          <w:rPr>
            <w:noProof/>
            <w:webHidden/>
          </w:rPr>
          <w:t>6</w:t>
        </w:r>
        <w:r w:rsidRPr="009164E3">
          <w:rPr>
            <w:noProof/>
            <w:webHidden/>
          </w:rPr>
          <w:fldChar w:fldCharType="end"/>
        </w:r>
      </w:hyperlink>
    </w:p>
    <w:p w14:paraId="79938F59" w14:textId="0983A44F"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49" w:history="1">
        <w:r w:rsidRPr="009164E3">
          <w:rPr>
            <w:rStyle w:val="Hyperkobling"/>
            <w:rFonts w:ascii="Times New Roman" w:hAnsi="Times New Roman"/>
            <w:noProof/>
          </w:rPr>
          <w:t>6.</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Bruk av underentreprenør eller andre kontraktmedhjelpere (se NS8405 punkt 15)</w:t>
        </w:r>
        <w:r w:rsidRPr="009164E3">
          <w:rPr>
            <w:noProof/>
            <w:webHidden/>
          </w:rPr>
          <w:tab/>
        </w:r>
        <w:r w:rsidRPr="009164E3">
          <w:rPr>
            <w:noProof/>
            <w:webHidden/>
          </w:rPr>
          <w:fldChar w:fldCharType="begin"/>
        </w:r>
        <w:r w:rsidRPr="009164E3">
          <w:rPr>
            <w:noProof/>
            <w:webHidden/>
          </w:rPr>
          <w:instrText xml:space="preserve"> PAGEREF _Toc233897949 \h </w:instrText>
        </w:r>
        <w:r w:rsidRPr="009164E3">
          <w:rPr>
            <w:noProof/>
            <w:webHidden/>
          </w:rPr>
        </w:r>
        <w:r w:rsidRPr="009164E3">
          <w:rPr>
            <w:noProof/>
            <w:webHidden/>
          </w:rPr>
          <w:fldChar w:fldCharType="separate"/>
        </w:r>
        <w:r w:rsidR="009164E3">
          <w:rPr>
            <w:noProof/>
            <w:webHidden/>
          </w:rPr>
          <w:t>7</w:t>
        </w:r>
        <w:r w:rsidRPr="009164E3">
          <w:rPr>
            <w:noProof/>
            <w:webHidden/>
          </w:rPr>
          <w:fldChar w:fldCharType="end"/>
        </w:r>
      </w:hyperlink>
    </w:p>
    <w:p w14:paraId="2CEF347B" w14:textId="1A73C6D6"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50" w:history="1">
        <w:r w:rsidRPr="009164E3">
          <w:rPr>
            <w:rStyle w:val="Hyperkobling"/>
            <w:rFonts w:ascii="Times New Roman" w:hAnsi="Times New Roman"/>
            <w:noProof/>
          </w:rPr>
          <w:t>6.1.</w:t>
        </w:r>
        <w:r w:rsidRPr="009164E3">
          <w:rPr>
            <w:rStyle w:val="Hyperkobling"/>
            <w:noProof/>
          </w:rPr>
          <w:t xml:space="preserve"> Bruk av underentreprenør eller andre kontraktmedhjelpere</w:t>
        </w:r>
        <w:r w:rsidRPr="009164E3">
          <w:rPr>
            <w:noProof/>
            <w:webHidden/>
          </w:rPr>
          <w:tab/>
        </w:r>
        <w:r w:rsidRPr="009164E3">
          <w:rPr>
            <w:noProof/>
            <w:webHidden/>
          </w:rPr>
          <w:fldChar w:fldCharType="begin"/>
        </w:r>
        <w:r w:rsidRPr="009164E3">
          <w:rPr>
            <w:noProof/>
            <w:webHidden/>
          </w:rPr>
          <w:instrText xml:space="preserve"> PAGEREF _Toc233897950 \h </w:instrText>
        </w:r>
        <w:r w:rsidRPr="009164E3">
          <w:rPr>
            <w:noProof/>
            <w:webHidden/>
          </w:rPr>
        </w:r>
        <w:r w:rsidRPr="009164E3">
          <w:rPr>
            <w:noProof/>
            <w:webHidden/>
          </w:rPr>
          <w:fldChar w:fldCharType="separate"/>
        </w:r>
        <w:r w:rsidR="009164E3">
          <w:rPr>
            <w:noProof/>
            <w:webHidden/>
          </w:rPr>
          <w:t>7</w:t>
        </w:r>
        <w:r w:rsidRPr="009164E3">
          <w:rPr>
            <w:noProof/>
            <w:webHidden/>
          </w:rPr>
          <w:fldChar w:fldCharType="end"/>
        </w:r>
      </w:hyperlink>
    </w:p>
    <w:p w14:paraId="6FBD22EE" w14:textId="1766401F"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51" w:history="1">
        <w:r w:rsidRPr="009164E3">
          <w:rPr>
            <w:rStyle w:val="Hyperkobling"/>
            <w:rFonts w:ascii="Times New Roman" w:hAnsi="Times New Roman"/>
            <w:noProof/>
          </w:rPr>
          <w:t>6.2.</w:t>
        </w:r>
        <w:r w:rsidRPr="009164E3">
          <w:rPr>
            <w:rStyle w:val="Hyperkobling"/>
            <w:noProof/>
          </w:rPr>
          <w:t xml:space="preserve"> Byggherrens rett til å nekte å godta entreprenørens valg av underentreprenør/kontraktsmedhjelper</w:t>
        </w:r>
        <w:r w:rsidRPr="009164E3">
          <w:rPr>
            <w:noProof/>
            <w:webHidden/>
          </w:rPr>
          <w:tab/>
        </w:r>
        <w:r w:rsidRPr="009164E3">
          <w:rPr>
            <w:noProof/>
            <w:webHidden/>
          </w:rPr>
          <w:fldChar w:fldCharType="begin"/>
        </w:r>
        <w:r w:rsidRPr="009164E3">
          <w:rPr>
            <w:noProof/>
            <w:webHidden/>
          </w:rPr>
          <w:instrText xml:space="preserve"> PAGEREF _Toc233897951 \h </w:instrText>
        </w:r>
        <w:r w:rsidRPr="009164E3">
          <w:rPr>
            <w:noProof/>
            <w:webHidden/>
          </w:rPr>
        </w:r>
        <w:r w:rsidRPr="009164E3">
          <w:rPr>
            <w:noProof/>
            <w:webHidden/>
          </w:rPr>
          <w:fldChar w:fldCharType="separate"/>
        </w:r>
        <w:r w:rsidR="009164E3">
          <w:rPr>
            <w:noProof/>
            <w:webHidden/>
          </w:rPr>
          <w:t>7</w:t>
        </w:r>
        <w:r w:rsidRPr="009164E3">
          <w:rPr>
            <w:noProof/>
            <w:webHidden/>
          </w:rPr>
          <w:fldChar w:fldCharType="end"/>
        </w:r>
      </w:hyperlink>
    </w:p>
    <w:p w14:paraId="45F1F2E8" w14:textId="234FF6D4"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52" w:history="1">
        <w:r w:rsidRPr="009164E3">
          <w:rPr>
            <w:rStyle w:val="Hyperkobling"/>
            <w:rFonts w:ascii="Times New Roman" w:hAnsi="Times New Roman"/>
            <w:noProof/>
          </w:rPr>
          <w:t>7.</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Tillatelser, løyver og dispensasjoner</w:t>
        </w:r>
        <w:r w:rsidRPr="009164E3">
          <w:rPr>
            <w:noProof/>
            <w:webHidden/>
          </w:rPr>
          <w:tab/>
        </w:r>
        <w:r w:rsidRPr="009164E3">
          <w:rPr>
            <w:noProof/>
            <w:webHidden/>
          </w:rPr>
          <w:fldChar w:fldCharType="begin"/>
        </w:r>
        <w:r w:rsidRPr="009164E3">
          <w:rPr>
            <w:noProof/>
            <w:webHidden/>
          </w:rPr>
          <w:instrText xml:space="preserve"> PAGEREF _Toc233897952 \h </w:instrText>
        </w:r>
        <w:r w:rsidRPr="009164E3">
          <w:rPr>
            <w:noProof/>
            <w:webHidden/>
          </w:rPr>
        </w:r>
        <w:r w:rsidRPr="009164E3">
          <w:rPr>
            <w:noProof/>
            <w:webHidden/>
          </w:rPr>
          <w:fldChar w:fldCharType="separate"/>
        </w:r>
        <w:r w:rsidR="009164E3">
          <w:rPr>
            <w:noProof/>
            <w:webHidden/>
          </w:rPr>
          <w:t>7</w:t>
        </w:r>
        <w:r w:rsidRPr="009164E3">
          <w:rPr>
            <w:noProof/>
            <w:webHidden/>
          </w:rPr>
          <w:fldChar w:fldCharType="end"/>
        </w:r>
      </w:hyperlink>
    </w:p>
    <w:p w14:paraId="6E007E3A" w14:textId="654BBA18"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53" w:history="1">
        <w:r w:rsidRPr="009164E3">
          <w:rPr>
            <w:rStyle w:val="Hyperkobling"/>
            <w:rFonts w:ascii="Times New Roman" w:hAnsi="Times New Roman"/>
            <w:noProof/>
          </w:rPr>
          <w:t>8.</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Midlertidige avtaler med grunneiere</w:t>
        </w:r>
        <w:r w:rsidRPr="009164E3">
          <w:rPr>
            <w:noProof/>
            <w:webHidden/>
          </w:rPr>
          <w:tab/>
        </w:r>
        <w:r w:rsidRPr="009164E3">
          <w:rPr>
            <w:noProof/>
            <w:webHidden/>
          </w:rPr>
          <w:fldChar w:fldCharType="begin"/>
        </w:r>
        <w:r w:rsidRPr="009164E3">
          <w:rPr>
            <w:noProof/>
            <w:webHidden/>
          </w:rPr>
          <w:instrText xml:space="preserve"> PAGEREF _Toc233897953 \h </w:instrText>
        </w:r>
        <w:r w:rsidRPr="009164E3">
          <w:rPr>
            <w:noProof/>
            <w:webHidden/>
          </w:rPr>
        </w:r>
        <w:r w:rsidRPr="009164E3">
          <w:rPr>
            <w:noProof/>
            <w:webHidden/>
          </w:rPr>
          <w:fldChar w:fldCharType="separate"/>
        </w:r>
        <w:r w:rsidR="009164E3">
          <w:rPr>
            <w:noProof/>
            <w:webHidden/>
          </w:rPr>
          <w:t>8</w:t>
        </w:r>
        <w:r w:rsidRPr="009164E3">
          <w:rPr>
            <w:noProof/>
            <w:webHidden/>
          </w:rPr>
          <w:fldChar w:fldCharType="end"/>
        </w:r>
      </w:hyperlink>
    </w:p>
    <w:p w14:paraId="23F77002" w14:textId="17DFF2D9"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54" w:history="1">
        <w:r w:rsidRPr="009164E3">
          <w:rPr>
            <w:rStyle w:val="Hyperkobling"/>
            <w:rFonts w:ascii="Times New Roman" w:hAnsi="Times New Roman"/>
            <w:noProof/>
          </w:rPr>
          <w:t>9.</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Kommunikasjon</w:t>
        </w:r>
        <w:r w:rsidRPr="009164E3">
          <w:rPr>
            <w:noProof/>
            <w:webHidden/>
          </w:rPr>
          <w:tab/>
        </w:r>
        <w:r w:rsidRPr="009164E3">
          <w:rPr>
            <w:noProof/>
            <w:webHidden/>
          </w:rPr>
          <w:fldChar w:fldCharType="begin"/>
        </w:r>
        <w:r w:rsidRPr="009164E3">
          <w:rPr>
            <w:noProof/>
            <w:webHidden/>
          </w:rPr>
          <w:instrText xml:space="preserve"> PAGEREF _Toc233897954 \h </w:instrText>
        </w:r>
        <w:r w:rsidRPr="009164E3">
          <w:rPr>
            <w:noProof/>
            <w:webHidden/>
          </w:rPr>
        </w:r>
        <w:r w:rsidRPr="009164E3">
          <w:rPr>
            <w:noProof/>
            <w:webHidden/>
          </w:rPr>
          <w:fldChar w:fldCharType="separate"/>
        </w:r>
        <w:r w:rsidR="009164E3">
          <w:rPr>
            <w:noProof/>
            <w:webHidden/>
          </w:rPr>
          <w:t>8</w:t>
        </w:r>
        <w:r w:rsidRPr="009164E3">
          <w:rPr>
            <w:noProof/>
            <w:webHidden/>
          </w:rPr>
          <w:fldChar w:fldCharType="end"/>
        </w:r>
      </w:hyperlink>
    </w:p>
    <w:p w14:paraId="6690B6CB" w14:textId="554EEB9C"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55" w:history="1">
        <w:r w:rsidRPr="009164E3">
          <w:rPr>
            <w:rStyle w:val="Hyperkobling"/>
            <w:rFonts w:ascii="Times New Roman" w:hAnsi="Times New Roman"/>
            <w:noProof/>
          </w:rPr>
          <w:t>9.1.</w:t>
        </w:r>
        <w:r w:rsidRPr="009164E3">
          <w:rPr>
            <w:rStyle w:val="Hyperkobling"/>
            <w:noProof/>
          </w:rPr>
          <w:t xml:space="preserve"> Kommunikasjon mellom entreprenør og byggherre</w:t>
        </w:r>
        <w:r w:rsidRPr="009164E3">
          <w:rPr>
            <w:noProof/>
            <w:webHidden/>
          </w:rPr>
          <w:tab/>
        </w:r>
        <w:r w:rsidRPr="009164E3">
          <w:rPr>
            <w:noProof/>
            <w:webHidden/>
          </w:rPr>
          <w:fldChar w:fldCharType="begin"/>
        </w:r>
        <w:r w:rsidRPr="009164E3">
          <w:rPr>
            <w:noProof/>
            <w:webHidden/>
          </w:rPr>
          <w:instrText xml:space="preserve"> PAGEREF _Toc233897955 \h </w:instrText>
        </w:r>
        <w:r w:rsidRPr="009164E3">
          <w:rPr>
            <w:noProof/>
            <w:webHidden/>
          </w:rPr>
        </w:r>
        <w:r w:rsidRPr="009164E3">
          <w:rPr>
            <w:noProof/>
            <w:webHidden/>
          </w:rPr>
          <w:fldChar w:fldCharType="separate"/>
        </w:r>
        <w:r w:rsidR="009164E3">
          <w:rPr>
            <w:noProof/>
            <w:webHidden/>
          </w:rPr>
          <w:t>8</w:t>
        </w:r>
        <w:r w:rsidRPr="009164E3">
          <w:rPr>
            <w:noProof/>
            <w:webHidden/>
          </w:rPr>
          <w:fldChar w:fldCharType="end"/>
        </w:r>
      </w:hyperlink>
    </w:p>
    <w:p w14:paraId="58C1812E" w14:textId="6BD3C2D4"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56" w:history="1">
        <w:r w:rsidRPr="009164E3">
          <w:rPr>
            <w:rStyle w:val="Hyperkobling"/>
            <w:rFonts w:ascii="Times New Roman" w:hAnsi="Times New Roman"/>
            <w:noProof/>
          </w:rPr>
          <w:t>9.1.1.</w:t>
        </w:r>
        <w:r w:rsidRPr="009164E3">
          <w:rPr>
            <w:rStyle w:val="Hyperkobling"/>
            <w:noProof/>
          </w:rPr>
          <w:t xml:space="preserve"> Direkte og skriftlig kommunikasjon</w:t>
        </w:r>
        <w:r w:rsidRPr="009164E3">
          <w:rPr>
            <w:noProof/>
            <w:webHidden/>
          </w:rPr>
          <w:tab/>
        </w:r>
        <w:r w:rsidRPr="009164E3">
          <w:rPr>
            <w:noProof/>
            <w:webHidden/>
          </w:rPr>
          <w:fldChar w:fldCharType="begin"/>
        </w:r>
        <w:r w:rsidRPr="009164E3">
          <w:rPr>
            <w:noProof/>
            <w:webHidden/>
          </w:rPr>
          <w:instrText xml:space="preserve"> PAGEREF _Toc233897956 \h </w:instrText>
        </w:r>
        <w:r w:rsidRPr="009164E3">
          <w:rPr>
            <w:noProof/>
            <w:webHidden/>
          </w:rPr>
        </w:r>
        <w:r w:rsidRPr="009164E3">
          <w:rPr>
            <w:noProof/>
            <w:webHidden/>
          </w:rPr>
          <w:fldChar w:fldCharType="separate"/>
        </w:r>
        <w:r w:rsidR="009164E3">
          <w:rPr>
            <w:noProof/>
            <w:webHidden/>
          </w:rPr>
          <w:t>8</w:t>
        </w:r>
        <w:r w:rsidRPr="009164E3">
          <w:rPr>
            <w:noProof/>
            <w:webHidden/>
          </w:rPr>
          <w:fldChar w:fldCharType="end"/>
        </w:r>
      </w:hyperlink>
    </w:p>
    <w:p w14:paraId="1285B015" w14:textId="5A11BBC0"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57" w:history="1">
        <w:r w:rsidRPr="009164E3">
          <w:rPr>
            <w:rStyle w:val="Hyperkobling"/>
            <w:rFonts w:ascii="Times New Roman" w:hAnsi="Times New Roman"/>
            <w:noProof/>
          </w:rPr>
          <w:t>9.1.2.</w:t>
        </w:r>
        <w:r w:rsidRPr="009164E3">
          <w:rPr>
            <w:rStyle w:val="Hyperkobling"/>
            <w:noProof/>
          </w:rPr>
          <w:t xml:space="preserve"> Kommunikasjon med byggherrens rådgivere</w:t>
        </w:r>
        <w:r w:rsidRPr="009164E3">
          <w:rPr>
            <w:noProof/>
            <w:webHidden/>
          </w:rPr>
          <w:tab/>
        </w:r>
        <w:r w:rsidRPr="009164E3">
          <w:rPr>
            <w:noProof/>
            <w:webHidden/>
          </w:rPr>
          <w:fldChar w:fldCharType="begin"/>
        </w:r>
        <w:r w:rsidRPr="009164E3">
          <w:rPr>
            <w:noProof/>
            <w:webHidden/>
          </w:rPr>
          <w:instrText xml:space="preserve"> PAGEREF _Toc233897957 \h </w:instrText>
        </w:r>
        <w:r w:rsidRPr="009164E3">
          <w:rPr>
            <w:noProof/>
            <w:webHidden/>
          </w:rPr>
        </w:r>
        <w:r w:rsidRPr="009164E3">
          <w:rPr>
            <w:noProof/>
            <w:webHidden/>
          </w:rPr>
          <w:fldChar w:fldCharType="separate"/>
        </w:r>
        <w:r w:rsidR="009164E3">
          <w:rPr>
            <w:noProof/>
            <w:webHidden/>
          </w:rPr>
          <w:t>8</w:t>
        </w:r>
        <w:r w:rsidRPr="009164E3">
          <w:rPr>
            <w:noProof/>
            <w:webHidden/>
          </w:rPr>
          <w:fldChar w:fldCharType="end"/>
        </w:r>
      </w:hyperlink>
    </w:p>
    <w:p w14:paraId="2DC0DE76" w14:textId="7A9AAB3D"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58" w:history="1">
        <w:r w:rsidRPr="009164E3">
          <w:rPr>
            <w:rStyle w:val="Hyperkobling"/>
            <w:rFonts w:ascii="Times New Roman" w:hAnsi="Times New Roman"/>
            <w:noProof/>
          </w:rPr>
          <w:t>9.1.3.</w:t>
        </w:r>
        <w:r w:rsidRPr="009164E3">
          <w:rPr>
            <w:rStyle w:val="Hyperkobling"/>
            <w:noProof/>
          </w:rPr>
          <w:t xml:space="preserve"> Registrering i byggherrens elektroniske verktøy</w:t>
        </w:r>
        <w:r w:rsidRPr="009164E3">
          <w:rPr>
            <w:noProof/>
            <w:webHidden/>
          </w:rPr>
          <w:tab/>
        </w:r>
        <w:r w:rsidRPr="009164E3">
          <w:rPr>
            <w:noProof/>
            <w:webHidden/>
          </w:rPr>
          <w:fldChar w:fldCharType="begin"/>
        </w:r>
        <w:r w:rsidRPr="009164E3">
          <w:rPr>
            <w:noProof/>
            <w:webHidden/>
          </w:rPr>
          <w:instrText xml:space="preserve"> PAGEREF _Toc233897958 \h </w:instrText>
        </w:r>
        <w:r w:rsidRPr="009164E3">
          <w:rPr>
            <w:noProof/>
            <w:webHidden/>
          </w:rPr>
        </w:r>
        <w:r w:rsidRPr="009164E3">
          <w:rPr>
            <w:noProof/>
            <w:webHidden/>
          </w:rPr>
          <w:fldChar w:fldCharType="separate"/>
        </w:r>
        <w:r w:rsidR="009164E3">
          <w:rPr>
            <w:noProof/>
            <w:webHidden/>
          </w:rPr>
          <w:t>8</w:t>
        </w:r>
        <w:r w:rsidRPr="009164E3">
          <w:rPr>
            <w:noProof/>
            <w:webHidden/>
          </w:rPr>
          <w:fldChar w:fldCharType="end"/>
        </w:r>
      </w:hyperlink>
    </w:p>
    <w:p w14:paraId="5B231D9F" w14:textId="4597483D"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59" w:history="1">
        <w:r w:rsidRPr="009164E3">
          <w:rPr>
            <w:rStyle w:val="Hyperkobling"/>
            <w:rFonts w:ascii="Times New Roman" w:hAnsi="Times New Roman"/>
            <w:noProof/>
          </w:rPr>
          <w:t>9.1.4.</w:t>
        </w:r>
        <w:r w:rsidRPr="009164E3">
          <w:rPr>
            <w:rStyle w:val="Hyperkobling"/>
            <w:noProof/>
          </w:rPr>
          <w:t xml:space="preserve"> Språk</w:t>
        </w:r>
        <w:r w:rsidRPr="009164E3">
          <w:rPr>
            <w:noProof/>
            <w:webHidden/>
          </w:rPr>
          <w:tab/>
        </w:r>
        <w:r w:rsidRPr="009164E3">
          <w:rPr>
            <w:noProof/>
            <w:webHidden/>
          </w:rPr>
          <w:fldChar w:fldCharType="begin"/>
        </w:r>
        <w:r w:rsidRPr="009164E3">
          <w:rPr>
            <w:noProof/>
            <w:webHidden/>
          </w:rPr>
          <w:instrText xml:space="preserve"> PAGEREF _Toc233897959 \h </w:instrText>
        </w:r>
        <w:r w:rsidRPr="009164E3">
          <w:rPr>
            <w:noProof/>
            <w:webHidden/>
          </w:rPr>
        </w:r>
        <w:r w:rsidRPr="009164E3">
          <w:rPr>
            <w:noProof/>
            <w:webHidden/>
          </w:rPr>
          <w:fldChar w:fldCharType="separate"/>
        </w:r>
        <w:r w:rsidR="009164E3">
          <w:rPr>
            <w:noProof/>
            <w:webHidden/>
          </w:rPr>
          <w:t>8</w:t>
        </w:r>
        <w:r w:rsidRPr="009164E3">
          <w:rPr>
            <w:noProof/>
            <w:webHidden/>
          </w:rPr>
          <w:fldChar w:fldCharType="end"/>
        </w:r>
      </w:hyperlink>
    </w:p>
    <w:p w14:paraId="6D3444E9" w14:textId="3F9417DB"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60" w:history="1">
        <w:r w:rsidRPr="009164E3">
          <w:rPr>
            <w:rStyle w:val="Hyperkobling"/>
            <w:rFonts w:ascii="Times New Roman" w:hAnsi="Times New Roman"/>
            <w:noProof/>
          </w:rPr>
          <w:t>9.1.5.</w:t>
        </w:r>
        <w:r w:rsidRPr="009164E3">
          <w:rPr>
            <w:rStyle w:val="Hyperkobling"/>
            <w:noProof/>
          </w:rPr>
          <w:t xml:space="preserve"> Møtereferat</w:t>
        </w:r>
        <w:r w:rsidRPr="009164E3">
          <w:rPr>
            <w:noProof/>
            <w:webHidden/>
          </w:rPr>
          <w:tab/>
        </w:r>
        <w:r w:rsidRPr="009164E3">
          <w:rPr>
            <w:noProof/>
            <w:webHidden/>
          </w:rPr>
          <w:fldChar w:fldCharType="begin"/>
        </w:r>
        <w:r w:rsidRPr="009164E3">
          <w:rPr>
            <w:noProof/>
            <w:webHidden/>
          </w:rPr>
          <w:instrText xml:space="preserve"> PAGEREF _Toc233897960 \h </w:instrText>
        </w:r>
        <w:r w:rsidRPr="009164E3">
          <w:rPr>
            <w:noProof/>
            <w:webHidden/>
          </w:rPr>
        </w:r>
        <w:r w:rsidRPr="009164E3">
          <w:rPr>
            <w:noProof/>
            <w:webHidden/>
          </w:rPr>
          <w:fldChar w:fldCharType="separate"/>
        </w:r>
        <w:r w:rsidR="009164E3">
          <w:rPr>
            <w:noProof/>
            <w:webHidden/>
          </w:rPr>
          <w:t>8</w:t>
        </w:r>
        <w:r w:rsidRPr="009164E3">
          <w:rPr>
            <w:noProof/>
            <w:webHidden/>
          </w:rPr>
          <w:fldChar w:fldCharType="end"/>
        </w:r>
      </w:hyperlink>
    </w:p>
    <w:p w14:paraId="09448AEB" w14:textId="2BC663AF"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61" w:history="1">
        <w:r w:rsidRPr="009164E3">
          <w:rPr>
            <w:rStyle w:val="Hyperkobling"/>
            <w:rFonts w:ascii="Times New Roman" w:hAnsi="Times New Roman"/>
            <w:noProof/>
          </w:rPr>
          <w:t>9.1.6.</w:t>
        </w:r>
        <w:r w:rsidRPr="009164E3">
          <w:rPr>
            <w:rStyle w:val="Hyperkobling"/>
            <w:noProof/>
          </w:rPr>
          <w:t xml:space="preserve"> Samhandlingsverktøy</w:t>
        </w:r>
        <w:r w:rsidRPr="009164E3">
          <w:rPr>
            <w:noProof/>
            <w:webHidden/>
          </w:rPr>
          <w:tab/>
        </w:r>
        <w:r w:rsidRPr="009164E3">
          <w:rPr>
            <w:noProof/>
            <w:webHidden/>
          </w:rPr>
          <w:fldChar w:fldCharType="begin"/>
        </w:r>
        <w:r w:rsidRPr="009164E3">
          <w:rPr>
            <w:noProof/>
            <w:webHidden/>
          </w:rPr>
          <w:instrText xml:space="preserve"> PAGEREF _Toc233897961 \h </w:instrText>
        </w:r>
        <w:r w:rsidRPr="009164E3">
          <w:rPr>
            <w:noProof/>
            <w:webHidden/>
          </w:rPr>
        </w:r>
        <w:r w:rsidRPr="009164E3">
          <w:rPr>
            <w:noProof/>
            <w:webHidden/>
          </w:rPr>
          <w:fldChar w:fldCharType="separate"/>
        </w:r>
        <w:r w:rsidR="009164E3">
          <w:rPr>
            <w:noProof/>
            <w:webHidden/>
          </w:rPr>
          <w:t>8</w:t>
        </w:r>
        <w:r w:rsidRPr="009164E3">
          <w:rPr>
            <w:noProof/>
            <w:webHidden/>
          </w:rPr>
          <w:fldChar w:fldCharType="end"/>
        </w:r>
      </w:hyperlink>
    </w:p>
    <w:p w14:paraId="25921EFB" w14:textId="76D3437F"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62" w:history="1">
        <w:r w:rsidRPr="009164E3">
          <w:rPr>
            <w:rStyle w:val="Hyperkobling"/>
            <w:rFonts w:ascii="Times New Roman" w:hAnsi="Times New Roman"/>
            <w:noProof/>
          </w:rPr>
          <w:t>9.1.7.</w:t>
        </w:r>
        <w:r w:rsidRPr="009164E3">
          <w:rPr>
            <w:rStyle w:val="Hyperkobling"/>
            <w:noProof/>
          </w:rPr>
          <w:t xml:space="preserve"> Byggherrens øvrige systemer</w:t>
        </w:r>
        <w:r w:rsidRPr="009164E3">
          <w:rPr>
            <w:noProof/>
            <w:webHidden/>
          </w:rPr>
          <w:tab/>
        </w:r>
        <w:r w:rsidRPr="009164E3">
          <w:rPr>
            <w:noProof/>
            <w:webHidden/>
          </w:rPr>
          <w:fldChar w:fldCharType="begin"/>
        </w:r>
        <w:r w:rsidRPr="009164E3">
          <w:rPr>
            <w:noProof/>
            <w:webHidden/>
          </w:rPr>
          <w:instrText xml:space="preserve"> PAGEREF _Toc233897962 \h </w:instrText>
        </w:r>
        <w:r w:rsidRPr="009164E3">
          <w:rPr>
            <w:noProof/>
            <w:webHidden/>
          </w:rPr>
        </w:r>
        <w:r w:rsidRPr="009164E3">
          <w:rPr>
            <w:noProof/>
            <w:webHidden/>
          </w:rPr>
          <w:fldChar w:fldCharType="separate"/>
        </w:r>
        <w:r w:rsidR="009164E3">
          <w:rPr>
            <w:noProof/>
            <w:webHidden/>
          </w:rPr>
          <w:t>8</w:t>
        </w:r>
        <w:r w:rsidRPr="009164E3">
          <w:rPr>
            <w:noProof/>
            <w:webHidden/>
          </w:rPr>
          <w:fldChar w:fldCharType="end"/>
        </w:r>
      </w:hyperlink>
    </w:p>
    <w:p w14:paraId="71BB5334" w14:textId="7893DABA"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63" w:history="1">
        <w:r w:rsidRPr="009164E3">
          <w:rPr>
            <w:rStyle w:val="Hyperkobling"/>
            <w:rFonts w:ascii="Times New Roman" w:hAnsi="Times New Roman"/>
            <w:noProof/>
          </w:rPr>
          <w:t>9.1.8.</w:t>
        </w:r>
        <w:r w:rsidRPr="009164E3">
          <w:rPr>
            <w:rStyle w:val="Hyperkobling"/>
            <w:noProof/>
          </w:rPr>
          <w:t xml:space="preserve"> Partenes gjensidige opplysningsplikt</w:t>
        </w:r>
        <w:r w:rsidRPr="009164E3">
          <w:rPr>
            <w:noProof/>
            <w:webHidden/>
          </w:rPr>
          <w:tab/>
        </w:r>
        <w:r w:rsidRPr="009164E3">
          <w:rPr>
            <w:noProof/>
            <w:webHidden/>
          </w:rPr>
          <w:fldChar w:fldCharType="begin"/>
        </w:r>
        <w:r w:rsidRPr="009164E3">
          <w:rPr>
            <w:noProof/>
            <w:webHidden/>
          </w:rPr>
          <w:instrText xml:space="preserve"> PAGEREF _Toc233897963 \h </w:instrText>
        </w:r>
        <w:r w:rsidRPr="009164E3">
          <w:rPr>
            <w:noProof/>
            <w:webHidden/>
          </w:rPr>
        </w:r>
        <w:r w:rsidRPr="009164E3">
          <w:rPr>
            <w:noProof/>
            <w:webHidden/>
          </w:rPr>
          <w:fldChar w:fldCharType="separate"/>
        </w:r>
        <w:r w:rsidR="009164E3">
          <w:rPr>
            <w:noProof/>
            <w:webHidden/>
          </w:rPr>
          <w:t>9</w:t>
        </w:r>
        <w:r w:rsidRPr="009164E3">
          <w:rPr>
            <w:noProof/>
            <w:webHidden/>
          </w:rPr>
          <w:fldChar w:fldCharType="end"/>
        </w:r>
      </w:hyperlink>
    </w:p>
    <w:p w14:paraId="3A73F1CB" w14:textId="05144005"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64" w:history="1">
        <w:r w:rsidRPr="009164E3">
          <w:rPr>
            <w:rStyle w:val="Hyperkobling"/>
            <w:rFonts w:ascii="Times New Roman" w:hAnsi="Times New Roman"/>
            <w:noProof/>
          </w:rPr>
          <w:t>9.2.</w:t>
        </w:r>
        <w:r w:rsidRPr="009164E3">
          <w:rPr>
            <w:rStyle w:val="Hyperkobling"/>
            <w:noProof/>
          </w:rPr>
          <w:t xml:space="preserve"> Samordning og kommunikasjon med tredjepart</w:t>
        </w:r>
        <w:r w:rsidRPr="009164E3">
          <w:rPr>
            <w:noProof/>
            <w:webHidden/>
          </w:rPr>
          <w:tab/>
        </w:r>
        <w:r w:rsidRPr="009164E3">
          <w:rPr>
            <w:noProof/>
            <w:webHidden/>
          </w:rPr>
          <w:fldChar w:fldCharType="begin"/>
        </w:r>
        <w:r w:rsidRPr="009164E3">
          <w:rPr>
            <w:noProof/>
            <w:webHidden/>
          </w:rPr>
          <w:instrText xml:space="preserve"> PAGEREF _Toc233897964 \h </w:instrText>
        </w:r>
        <w:r w:rsidRPr="009164E3">
          <w:rPr>
            <w:noProof/>
            <w:webHidden/>
          </w:rPr>
        </w:r>
        <w:r w:rsidRPr="009164E3">
          <w:rPr>
            <w:noProof/>
            <w:webHidden/>
          </w:rPr>
          <w:fldChar w:fldCharType="separate"/>
        </w:r>
        <w:r w:rsidR="009164E3">
          <w:rPr>
            <w:noProof/>
            <w:webHidden/>
          </w:rPr>
          <w:t>9</w:t>
        </w:r>
        <w:r w:rsidRPr="009164E3">
          <w:rPr>
            <w:noProof/>
            <w:webHidden/>
          </w:rPr>
          <w:fldChar w:fldCharType="end"/>
        </w:r>
      </w:hyperlink>
    </w:p>
    <w:p w14:paraId="0D0FD4FC" w14:textId="20B41915"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65" w:history="1">
        <w:r w:rsidRPr="009164E3">
          <w:rPr>
            <w:rStyle w:val="Hyperkobling"/>
            <w:rFonts w:ascii="Times New Roman" w:hAnsi="Times New Roman"/>
            <w:noProof/>
          </w:rPr>
          <w:t>9.2.1.</w:t>
        </w:r>
        <w:r w:rsidRPr="009164E3">
          <w:rPr>
            <w:rStyle w:val="Hyperkobling"/>
            <w:noProof/>
          </w:rPr>
          <w:t xml:space="preserve"> Samordning</w:t>
        </w:r>
        <w:r w:rsidRPr="009164E3">
          <w:rPr>
            <w:noProof/>
            <w:webHidden/>
          </w:rPr>
          <w:tab/>
        </w:r>
        <w:r w:rsidRPr="009164E3">
          <w:rPr>
            <w:noProof/>
            <w:webHidden/>
          </w:rPr>
          <w:fldChar w:fldCharType="begin"/>
        </w:r>
        <w:r w:rsidRPr="009164E3">
          <w:rPr>
            <w:noProof/>
            <w:webHidden/>
          </w:rPr>
          <w:instrText xml:space="preserve"> PAGEREF _Toc233897965 \h </w:instrText>
        </w:r>
        <w:r w:rsidRPr="009164E3">
          <w:rPr>
            <w:noProof/>
            <w:webHidden/>
          </w:rPr>
        </w:r>
        <w:r w:rsidRPr="009164E3">
          <w:rPr>
            <w:noProof/>
            <w:webHidden/>
          </w:rPr>
          <w:fldChar w:fldCharType="separate"/>
        </w:r>
        <w:r w:rsidR="009164E3">
          <w:rPr>
            <w:noProof/>
            <w:webHidden/>
          </w:rPr>
          <w:t>9</w:t>
        </w:r>
        <w:r w:rsidRPr="009164E3">
          <w:rPr>
            <w:noProof/>
            <w:webHidden/>
          </w:rPr>
          <w:fldChar w:fldCharType="end"/>
        </w:r>
      </w:hyperlink>
    </w:p>
    <w:p w14:paraId="336A9207" w14:textId="15191128"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66" w:history="1">
        <w:r w:rsidRPr="009164E3">
          <w:rPr>
            <w:rStyle w:val="Hyperkobling"/>
            <w:rFonts w:ascii="Times New Roman" w:hAnsi="Times New Roman"/>
            <w:noProof/>
          </w:rPr>
          <w:t>9.2.2.</w:t>
        </w:r>
        <w:r w:rsidRPr="009164E3">
          <w:rPr>
            <w:rStyle w:val="Hyperkobling"/>
            <w:noProof/>
          </w:rPr>
          <w:t xml:space="preserve"> Kommunikasjon med grunneiere, naboer og andre berørte tredjeparter</w:t>
        </w:r>
        <w:r w:rsidRPr="009164E3">
          <w:rPr>
            <w:noProof/>
            <w:webHidden/>
          </w:rPr>
          <w:tab/>
        </w:r>
        <w:r w:rsidRPr="009164E3">
          <w:rPr>
            <w:noProof/>
            <w:webHidden/>
          </w:rPr>
          <w:fldChar w:fldCharType="begin"/>
        </w:r>
        <w:r w:rsidRPr="009164E3">
          <w:rPr>
            <w:noProof/>
            <w:webHidden/>
          </w:rPr>
          <w:instrText xml:space="preserve"> PAGEREF _Toc233897966 \h </w:instrText>
        </w:r>
        <w:r w:rsidRPr="009164E3">
          <w:rPr>
            <w:noProof/>
            <w:webHidden/>
          </w:rPr>
        </w:r>
        <w:r w:rsidRPr="009164E3">
          <w:rPr>
            <w:noProof/>
            <w:webHidden/>
          </w:rPr>
          <w:fldChar w:fldCharType="separate"/>
        </w:r>
        <w:r w:rsidR="009164E3">
          <w:rPr>
            <w:noProof/>
            <w:webHidden/>
          </w:rPr>
          <w:t>9</w:t>
        </w:r>
        <w:r w:rsidRPr="009164E3">
          <w:rPr>
            <w:noProof/>
            <w:webHidden/>
          </w:rPr>
          <w:fldChar w:fldCharType="end"/>
        </w:r>
      </w:hyperlink>
    </w:p>
    <w:p w14:paraId="1A70DF27" w14:textId="78CF9DC6"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67" w:history="1">
        <w:r w:rsidRPr="009164E3">
          <w:rPr>
            <w:rStyle w:val="Hyperkobling"/>
            <w:rFonts w:ascii="Times New Roman" w:hAnsi="Times New Roman"/>
            <w:noProof/>
          </w:rPr>
          <w:t>9.2.3.</w:t>
        </w:r>
        <w:r w:rsidRPr="009164E3">
          <w:rPr>
            <w:rStyle w:val="Hyperkobling"/>
            <w:noProof/>
          </w:rPr>
          <w:t xml:space="preserve"> Kontakt med media</w:t>
        </w:r>
        <w:r w:rsidRPr="009164E3">
          <w:rPr>
            <w:noProof/>
            <w:webHidden/>
          </w:rPr>
          <w:tab/>
        </w:r>
        <w:r w:rsidRPr="009164E3">
          <w:rPr>
            <w:noProof/>
            <w:webHidden/>
          </w:rPr>
          <w:fldChar w:fldCharType="begin"/>
        </w:r>
        <w:r w:rsidRPr="009164E3">
          <w:rPr>
            <w:noProof/>
            <w:webHidden/>
          </w:rPr>
          <w:instrText xml:space="preserve"> PAGEREF _Toc233897967 \h </w:instrText>
        </w:r>
        <w:r w:rsidRPr="009164E3">
          <w:rPr>
            <w:noProof/>
            <w:webHidden/>
          </w:rPr>
        </w:r>
        <w:r w:rsidRPr="009164E3">
          <w:rPr>
            <w:noProof/>
            <w:webHidden/>
          </w:rPr>
          <w:fldChar w:fldCharType="separate"/>
        </w:r>
        <w:r w:rsidR="009164E3">
          <w:rPr>
            <w:noProof/>
            <w:webHidden/>
          </w:rPr>
          <w:t>9</w:t>
        </w:r>
        <w:r w:rsidRPr="009164E3">
          <w:rPr>
            <w:noProof/>
            <w:webHidden/>
          </w:rPr>
          <w:fldChar w:fldCharType="end"/>
        </w:r>
      </w:hyperlink>
    </w:p>
    <w:p w14:paraId="772D8F04" w14:textId="13EEAC23"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68" w:history="1">
        <w:r w:rsidRPr="009164E3">
          <w:rPr>
            <w:rStyle w:val="Hyperkobling"/>
            <w:rFonts w:ascii="Times New Roman" w:hAnsi="Times New Roman"/>
            <w:noProof/>
          </w:rPr>
          <w:t>9.2.4.</w:t>
        </w:r>
        <w:r w:rsidRPr="009164E3">
          <w:rPr>
            <w:rStyle w:val="Hyperkobling"/>
            <w:noProof/>
          </w:rPr>
          <w:t xml:space="preserve"> Publikasjon av informasjon på digitale plattformer og annen deling av informasjon</w:t>
        </w:r>
        <w:r w:rsidRPr="009164E3">
          <w:rPr>
            <w:noProof/>
            <w:webHidden/>
          </w:rPr>
          <w:tab/>
        </w:r>
        <w:r w:rsidRPr="009164E3">
          <w:rPr>
            <w:noProof/>
            <w:webHidden/>
          </w:rPr>
          <w:fldChar w:fldCharType="begin"/>
        </w:r>
        <w:r w:rsidRPr="009164E3">
          <w:rPr>
            <w:noProof/>
            <w:webHidden/>
          </w:rPr>
          <w:instrText xml:space="preserve"> PAGEREF _Toc233897968 \h </w:instrText>
        </w:r>
        <w:r w:rsidRPr="009164E3">
          <w:rPr>
            <w:noProof/>
            <w:webHidden/>
          </w:rPr>
        </w:r>
        <w:r w:rsidRPr="009164E3">
          <w:rPr>
            <w:noProof/>
            <w:webHidden/>
          </w:rPr>
          <w:fldChar w:fldCharType="separate"/>
        </w:r>
        <w:r w:rsidR="009164E3">
          <w:rPr>
            <w:noProof/>
            <w:webHidden/>
          </w:rPr>
          <w:t>9</w:t>
        </w:r>
        <w:r w:rsidRPr="009164E3">
          <w:rPr>
            <w:noProof/>
            <w:webHidden/>
          </w:rPr>
          <w:fldChar w:fldCharType="end"/>
        </w:r>
      </w:hyperlink>
    </w:p>
    <w:p w14:paraId="29D480F8" w14:textId="4A113D88"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69" w:history="1">
        <w:r w:rsidRPr="009164E3">
          <w:rPr>
            <w:rStyle w:val="Hyperkobling"/>
            <w:rFonts w:ascii="Times New Roman" w:hAnsi="Times New Roman"/>
            <w:noProof/>
          </w:rPr>
          <w:t>10.</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Møter</w:t>
        </w:r>
        <w:r w:rsidRPr="009164E3">
          <w:rPr>
            <w:noProof/>
            <w:webHidden/>
          </w:rPr>
          <w:tab/>
        </w:r>
        <w:r w:rsidRPr="009164E3">
          <w:rPr>
            <w:noProof/>
            <w:webHidden/>
          </w:rPr>
          <w:fldChar w:fldCharType="begin"/>
        </w:r>
        <w:r w:rsidRPr="009164E3">
          <w:rPr>
            <w:noProof/>
            <w:webHidden/>
          </w:rPr>
          <w:instrText xml:space="preserve"> PAGEREF _Toc233897969 \h </w:instrText>
        </w:r>
        <w:r w:rsidRPr="009164E3">
          <w:rPr>
            <w:noProof/>
            <w:webHidden/>
          </w:rPr>
        </w:r>
        <w:r w:rsidRPr="009164E3">
          <w:rPr>
            <w:noProof/>
            <w:webHidden/>
          </w:rPr>
          <w:fldChar w:fldCharType="separate"/>
        </w:r>
        <w:r w:rsidR="009164E3">
          <w:rPr>
            <w:noProof/>
            <w:webHidden/>
          </w:rPr>
          <w:t>10</w:t>
        </w:r>
        <w:r w:rsidRPr="009164E3">
          <w:rPr>
            <w:noProof/>
            <w:webHidden/>
          </w:rPr>
          <w:fldChar w:fldCharType="end"/>
        </w:r>
      </w:hyperlink>
    </w:p>
    <w:p w14:paraId="58646EF4" w14:textId="4BA75D99"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70" w:history="1">
        <w:r w:rsidRPr="009164E3">
          <w:rPr>
            <w:rStyle w:val="Hyperkobling"/>
            <w:rFonts w:ascii="Times New Roman" w:hAnsi="Times New Roman"/>
            <w:noProof/>
          </w:rPr>
          <w:t>10.1.</w:t>
        </w:r>
        <w:r w:rsidRPr="009164E3">
          <w:rPr>
            <w:rStyle w:val="Hyperkobling"/>
            <w:noProof/>
          </w:rPr>
          <w:t xml:space="preserve"> Byggemøter (se NS 8405 punkt 7.1)</w:t>
        </w:r>
        <w:r w:rsidRPr="009164E3">
          <w:rPr>
            <w:noProof/>
            <w:webHidden/>
          </w:rPr>
          <w:tab/>
        </w:r>
        <w:r w:rsidRPr="009164E3">
          <w:rPr>
            <w:noProof/>
            <w:webHidden/>
          </w:rPr>
          <w:fldChar w:fldCharType="begin"/>
        </w:r>
        <w:r w:rsidRPr="009164E3">
          <w:rPr>
            <w:noProof/>
            <w:webHidden/>
          </w:rPr>
          <w:instrText xml:space="preserve"> PAGEREF _Toc233897970 \h </w:instrText>
        </w:r>
        <w:r w:rsidRPr="009164E3">
          <w:rPr>
            <w:noProof/>
            <w:webHidden/>
          </w:rPr>
        </w:r>
        <w:r w:rsidRPr="009164E3">
          <w:rPr>
            <w:noProof/>
            <w:webHidden/>
          </w:rPr>
          <w:fldChar w:fldCharType="separate"/>
        </w:r>
        <w:r w:rsidR="009164E3">
          <w:rPr>
            <w:noProof/>
            <w:webHidden/>
          </w:rPr>
          <w:t>10</w:t>
        </w:r>
        <w:r w:rsidRPr="009164E3">
          <w:rPr>
            <w:noProof/>
            <w:webHidden/>
          </w:rPr>
          <w:fldChar w:fldCharType="end"/>
        </w:r>
      </w:hyperlink>
    </w:p>
    <w:p w14:paraId="20015DB6" w14:textId="212FDFF7"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71" w:history="1">
        <w:r w:rsidRPr="009164E3">
          <w:rPr>
            <w:rStyle w:val="Hyperkobling"/>
            <w:rFonts w:ascii="Times New Roman" w:hAnsi="Times New Roman"/>
            <w:noProof/>
          </w:rPr>
          <w:t>10.2.</w:t>
        </w:r>
        <w:r w:rsidRPr="009164E3">
          <w:rPr>
            <w:rStyle w:val="Hyperkobling"/>
            <w:noProof/>
          </w:rPr>
          <w:t xml:space="preserve"> Oppstartmøte med tilhørende samhandlingsprosess</w:t>
        </w:r>
        <w:r w:rsidRPr="009164E3">
          <w:rPr>
            <w:noProof/>
            <w:webHidden/>
          </w:rPr>
          <w:tab/>
        </w:r>
        <w:r w:rsidRPr="009164E3">
          <w:rPr>
            <w:noProof/>
            <w:webHidden/>
          </w:rPr>
          <w:fldChar w:fldCharType="begin"/>
        </w:r>
        <w:r w:rsidRPr="009164E3">
          <w:rPr>
            <w:noProof/>
            <w:webHidden/>
          </w:rPr>
          <w:instrText xml:space="preserve"> PAGEREF _Toc233897971 \h </w:instrText>
        </w:r>
        <w:r w:rsidRPr="009164E3">
          <w:rPr>
            <w:noProof/>
            <w:webHidden/>
          </w:rPr>
        </w:r>
        <w:r w:rsidRPr="009164E3">
          <w:rPr>
            <w:noProof/>
            <w:webHidden/>
          </w:rPr>
          <w:fldChar w:fldCharType="separate"/>
        </w:r>
        <w:r w:rsidR="009164E3">
          <w:rPr>
            <w:noProof/>
            <w:webHidden/>
          </w:rPr>
          <w:t>10</w:t>
        </w:r>
        <w:r w:rsidRPr="009164E3">
          <w:rPr>
            <w:noProof/>
            <w:webHidden/>
          </w:rPr>
          <w:fldChar w:fldCharType="end"/>
        </w:r>
      </w:hyperlink>
    </w:p>
    <w:p w14:paraId="6F74C523" w14:textId="29CE5825"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72" w:history="1">
        <w:r w:rsidRPr="009164E3">
          <w:rPr>
            <w:rStyle w:val="Hyperkobling"/>
            <w:rFonts w:ascii="Times New Roman" w:hAnsi="Times New Roman"/>
            <w:noProof/>
          </w:rPr>
          <w:t>10.3.</w:t>
        </w:r>
        <w:r w:rsidRPr="009164E3">
          <w:rPr>
            <w:rStyle w:val="Hyperkobling"/>
            <w:noProof/>
          </w:rPr>
          <w:t xml:space="preserve"> Samarbeidsmøter</w:t>
        </w:r>
        <w:r w:rsidRPr="009164E3">
          <w:rPr>
            <w:noProof/>
            <w:webHidden/>
          </w:rPr>
          <w:tab/>
        </w:r>
        <w:r w:rsidRPr="009164E3">
          <w:rPr>
            <w:noProof/>
            <w:webHidden/>
          </w:rPr>
          <w:fldChar w:fldCharType="begin"/>
        </w:r>
        <w:r w:rsidRPr="009164E3">
          <w:rPr>
            <w:noProof/>
            <w:webHidden/>
          </w:rPr>
          <w:instrText xml:space="preserve"> PAGEREF _Toc233897972 \h </w:instrText>
        </w:r>
        <w:r w:rsidRPr="009164E3">
          <w:rPr>
            <w:noProof/>
            <w:webHidden/>
          </w:rPr>
        </w:r>
        <w:r w:rsidRPr="009164E3">
          <w:rPr>
            <w:noProof/>
            <w:webHidden/>
          </w:rPr>
          <w:fldChar w:fldCharType="separate"/>
        </w:r>
        <w:r w:rsidR="009164E3">
          <w:rPr>
            <w:noProof/>
            <w:webHidden/>
          </w:rPr>
          <w:t>11</w:t>
        </w:r>
        <w:r w:rsidRPr="009164E3">
          <w:rPr>
            <w:noProof/>
            <w:webHidden/>
          </w:rPr>
          <w:fldChar w:fldCharType="end"/>
        </w:r>
      </w:hyperlink>
    </w:p>
    <w:p w14:paraId="6DBBCE7E" w14:textId="7ADF85EF"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73" w:history="1">
        <w:r w:rsidRPr="009164E3">
          <w:rPr>
            <w:rStyle w:val="Hyperkobling"/>
            <w:rFonts w:ascii="Times New Roman" w:hAnsi="Times New Roman"/>
            <w:noProof/>
          </w:rPr>
          <w:t>10.4.</w:t>
        </w:r>
        <w:r w:rsidRPr="009164E3">
          <w:rPr>
            <w:rStyle w:val="Hyperkobling"/>
            <w:noProof/>
          </w:rPr>
          <w:t xml:space="preserve"> Oppstartsmøte for risikofylte arbeider i byggefase</w:t>
        </w:r>
        <w:r w:rsidRPr="009164E3">
          <w:rPr>
            <w:noProof/>
            <w:webHidden/>
          </w:rPr>
          <w:tab/>
        </w:r>
        <w:r w:rsidRPr="009164E3">
          <w:rPr>
            <w:noProof/>
            <w:webHidden/>
          </w:rPr>
          <w:fldChar w:fldCharType="begin"/>
        </w:r>
        <w:r w:rsidRPr="009164E3">
          <w:rPr>
            <w:noProof/>
            <w:webHidden/>
          </w:rPr>
          <w:instrText xml:space="preserve"> PAGEREF _Toc233897973 \h </w:instrText>
        </w:r>
        <w:r w:rsidRPr="009164E3">
          <w:rPr>
            <w:noProof/>
            <w:webHidden/>
          </w:rPr>
        </w:r>
        <w:r w:rsidRPr="009164E3">
          <w:rPr>
            <w:noProof/>
            <w:webHidden/>
          </w:rPr>
          <w:fldChar w:fldCharType="separate"/>
        </w:r>
        <w:r w:rsidR="009164E3">
          <w:rPr>
            <w:noProof/>
            <w:webHidden/>
          </w:rPr>
          <w:t>11</w:t>
        </w:r>
        <w:r w:rsidRPr="009164E3">
          <w:rPr>
            <w:noProof/>
            <w:webHidden/>
          </w:rPr>
          <w:fldChar w:fldCharType="end"/>
        </w:r>
      </w:hyperlink>
    </w:p>
    <w:p w14:paraId="58ED9E80" w14:textId="7194D9E9"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74" w:history="1">
        <w:r w:rsidRPr="009164E3">
          <w:rPr>
            <w:rStyle w:val="Hyperkobling"/>
            <w:rFonts w:ascii="Times New Roman" w:hAnsi="Times New Roman"/>
            <w:noProof/>
          </w:rPr>
          <w:t>10.5.</w:t>
        </w:r>
        <w:r w:rsidRPr="009164E3">
          <w:rPr>
            <w:rStyle w:val="Hyperkobling"/>
            <w:noProof/>
          </w:rPr>
          <w:t xml:space="preserve"> Faglige møter, samlinger og kurs</w:t>
        </w:r>
        <w:r w:rsidRPr="009164E3">
          <w:rPr>
            <w:noProof/>
            <w:webHidden/>
          </w:rPr>
          <w:tab/>
        </w:r>
        <w:r w:rsidRPr="009164E3">
          <w:rPr>
            <w:noProof/>
            <w:webHidden/>
          </w:rPr>
          <w:fldChar w:fldCharType="begin"/>
        </w:r>
        <w:r w:rsidRPr="009164E3">
          <w:rPr>
            <w:noProof/>
            <w:webHidden/>
          </w:rPr>
          <w:instrText xml:space="preserve"> PAGEREF _Toc233897974 \h </w:instrText>
        </w:r>
        <w:r w:rsidRPr="009164E3">
          <w:rPr>
            <w:noProof/>
            <w:webHidden/>
          </w:rPr>
        </w:r>
        <w:r w:rsidRPr="009164E3">
          <w:rPr>
            <w:noProof/>
            <w:webHidden/>
          </w:rPr>
          <w:fldChar w:fldCharType="separate"/>
        </w:r>
        <w:r w:rsidR="009164E3">
          <w:rPr>
            <w:noProof/>
            <w:webHidden/>
          </w:rPr>
          <w:t>12</w:t>
        </w:r>
        <w:r w:rsidRPr="009164E3">
          <w:rPr>
            <w:noProof/>
            <w:webHidden/>
          </w:rPr>
          <w:fldChar w:fldCharType="end"/>
        </w:r>
      </w:hyperlink>
    </w:p>
    <w:p w14:paraId="2EE66F8A" w14:textId="11FA32DB"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75" w:history="1">
        <w:r w:rsidRPr="009164E3">
          <w:rPr>
            <w:rStyle w:val="Hyperkobling"/>
            <w:rFonts w:ascii="Times New Roman" w:hAnsi="Times New Roman"/>
            <w:noProof/>
          </w:rPr>
          <w:t>11.</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Varsler og krav (se NS 8405 punkt 8)</w:t>
        </w:r>
        <w:r w:rsidRPr="009164E3">
          <w:rPr>
            <w:noProof/>
            <w:webHidden/>
          </w:rPr>
          <w:tab/>
        </w:r>
        <w:r w:rsidRPr="009164E3">
          <w:rPr>
            <w:noProof/>
            <w:webHidden/>
          </w:rPr>
          <w:fldChar w:fldCharType="begin"/>
        </w:r>
        <w:r w:rsidRPr="009164E3">
          <w:rPr>
            <w:noProof/>
            <w:webHidden/>
          </w:rPr>
          <w:instrText xml:space="preserve"> PAGEREF _Toc233897975 \h </w:instrText>
        </w:r>
        <w:r w:rsidRPr="009164E3">
          <w:rPr>
            <w:noProof/>
            <w:webHidden/>
          </w:rPr>
        </w:r>
        <w:r w:rsidRPr="009164E3">
          <w:rPr>
            <w:noProof/>
            <w:webHidden/>
          </w:rPr>
          <w:fldChar w:fldCharType="separate"/>
        </w:r>
        <w:r w:rsidR="009164E3">
          <w:rPr>
            <w:noProof/>
            <w:webHidden/>
          </w:rPr>
          <w:t>12</w:t>
        </w:r>
        <w:r w:rsidRPr="009164E3">
          <w:rPr>
            <w:noProof/>
            <w:webHidden/>
          </w:rPr>
          <w:fldChar w:fldCharType="end"/>
        </w:r>
      </w:hyperlink>
    </w:p>
    <w:p w14:paraId="5951CF35" w14:textId="620F1724"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76" w:history="1">
        <w:r w:rsidRPr="009164E3">
          <w:rPr>
            <w:rStyle w:val="Hyperkobling"/>
            <w:rFonts w:ascii="Times New Roman" w:hAnsi="Times New Roman"/>
            <w:noProof/>
          </w:rPr>
          <w:t>12.</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Sikkerhetsstillelse (se NS 8405 punkt 9)</w:t>
        </w:r>
        <w:r w:rsidRPr="009164E3">
          <w:rPr>
            <w:noProof/>
            <w:webHidden/>
          </w:rPr>
          <w:tab/>
        </w:r>
        <w:r w:rsidRPr="009164E3">
          <w:rPr>
            <w:noProof/>
            <w:webHidden/>
          </w:rPr>
          <w:fldChar w:fldCharType="begin"/>
        </w:r>
        <w:r w:rsidRPr="009164E3">
          <w:rPr>
            <w:noProof/>
            <w:webHidden/>
          </w:rPr>
          <w:instrText xml:space="preserve"> PAGEREF _Toc233897976 \h </w:instrText>
        </w:r>
        <w:r w:rsidRPr="009164E3">
          <w:rPr>
            <w:noProof/>
            <w:webHidden/>
          </w:rPr>
        </w:r>
        <w:r w:rsidRPr="009164E3">
          <w:rPr>
            <w:noProof/>
            <w:webHidden/>
          </w:rPr>
          <w:fldChar w:fldCharType="separate"/>
        </w:r>
        <w:r w:rsidR="009164E3">
          <w:rPr>
            <w:noProof/>
            <w:webHidden/>
          </w:rPr>
          <w:t>12</w:t>
        </w:r>
        <w:r w:rsidRPr="009164E3">
          <w:rPr>
            <w:noProof/>
            <w:webHidden/>
          </w:rPr>
          <w:fldChar w:fldCharType="end"/>
        </w:r>
      </w:hyperlink>
    </w:p>
    <w:p w14:paraId="3287086F" w14:textId="7539AB9A"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77" w:history="1">
        <w:r w:rsidRPr="009164E3">
          <w:rPr>
            <w:rStyle w:val="Hyperkobling"/>
            <w:rFonts w:ascii="Times New Roman" w:hAnsi="Times New Roman"/>
            <w:noProof/>
          </w:rPr>
          <w:t>12.1.</w:t>
        </w:r>
        <w:r w:rsidRPr="009164E3">
          <w:rPr>
            <w:rStyle w:val="Hyperkobling"/>
            <w:noProof/>
          </w:rPr>
          <w:t xml:space="preserve"> Entreprenørens sikkerhetstillelse</w:t>
        </w:r>
        <w:r w:rsidRPr="009164E3">
          <w:rPr>
            <w:noProof/>
            <w:webHidden/>
          </w:rPr>
          <w:tab/>
        </w:r>
        <w:r w:rsidRPr="009164E3">
          <w:rPr>
            <w:noProof/>
            <w:webHidden/>
          </w:rPr>
          <w:fldChar w:fldCharType="begin"/>
        </w:r>
        <w:r w:rsidRPr="009164E3">
          <w:rPr>
            <w:noProof/>
            <w:webHidden/>
          </w:rPr>
          <w:instrText xml:space="preserve"> PAGEREF _Toc233897977 \h </w:instrText>
        </w:r>
        <w:r w:rsidRPr="009164E3">
          <w:rPr>
            <w:noProof/>
            <w:webHidden/>
          </w:rPr>
        </w:r>
        <w:r w:rsidRPr="009164E3">
          <w:rPr>
            <w:noProof/>
            <w:webHidden/>
          </w:rPr>
          <w:fldChar w:fldCharType="separate"/>
        </w:r>
        <w:r w:rsidR="009164E3">
          <w:rPr>
            <w:noProof/>
            <w:webHidden/>
          </w:rPr>
          <w:t>12</w:t>
        </w:r>
        <w:r w:rsidRPr="009164E3">
          <w:rPr>
            <w:noProof/>
            <w:webHidden/>
          </w:rPr>
          <w:fldChar w:fldCharType="end"/>
        </w:r>
      </w:hyperlink>
    </w:p>
    <w:p w14:paraId="015B5E8C" w14:textId="05360459"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78" w:history="1">
        <w:r w:rsidRPr="009164E3">
          <w:rPr>
            <w:rStyle w:val="Hyperkobling"/>
            <w:rFonts w:ascii="Times New Roman" w:hAnsi="Times New Roman"/>
            <w:noProof/>
          </w:rPr>
          <w:t>12.2.</w:t>
        </w:r>
        <w:r w:rsidRPr="009164E3">
          <w:rPr>
            <w:rStyle w:val="Hyperkobling"/>
            <w:noProof/>
          </w:rPr>
          <w:t xml:space="preserve"> Byggherrens sikkerhetsstillelse</w:t>
        </w:r>
        <w:r w:rsidRPr="009164E3">
          <w:rPr>
            <w:noProof/>
            <w:webHidden/>
          </w:rPr>
          <w:tab/>
        </w:r>
        <w:r w:rsidRPr="009164E3">
          <w:rPr>
            <w:noProof/>
            <w:webHidden/>
          </w:rPr>
          <w:fldChar w:fldCharType="begin"/>
        </w:r>
        <w:r w:rsidRPr="009164E3">
          <w:rPr>
            <w:noProof/>
            <w:webHidden/>
          </w:rPr>
          <w:instrText xml:space="preserve"> PAGEREF _Toc233897978 \h </w:instrText>
        </w:r>
        <w:r w:rsidRPr="009164E3">
          <w:rPr>
            <w:noProof/>
            <w:webHidden/>
          </w:rPr>
        </w:r>
        <w:r w:rsidRPr="009164E3">
          <w:rPr>
            <w:noProof/>
            <w:webHidden/>
          </w:rPr>
          <w:fldChar w:fldCharType="separate"/>
        </w:r>
        <w:r w:rsidR="009164E3">
          <w:rPr>
            <w:noProof/>
            <w:webHidden/>
          </w:rPr>
          <w:t>12</w:t>
        </w:r>
        <w:r w:rsidRPr="009164E3">
          <w:rPr>
            <w:noProof/>
            <w:webHidden/>
          </w:rPr>
          <w:fldChar w:fldCharType="end"/>
        </w:r>
      </w:hyperlink>
    </w:p>
    <w:p w14:paraId="2946DAA1" w14:textId="45685EF7"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79" w:history="1">
        <w:r w:rsidRPr="009164E3">
          <w:rPr>
            <w:rStyle w:val="Hyperkobling"/>
            <w:rFonts w:ascii="Times New Roman" w:hAnsi="Times New Roman"/>
            <w:noProof/>
          </w:rPr>
          <w:t>13.</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Forsikring (se NS 8405 punkt 10)</w:t>
        </w:r>
        <w:r w:rsidRPr="009164E3">
          <w:rPr>
            <w:noProof/>
            <w:webHidden/>
          </w:rPr>
          <w:tab/>
        </w:r>
        <w:r w:rsidRPr="009164E3">
          <w:rPr>
            <w:noProof/>
            <w:webHidden/>
          </w:rPr>
          <w:fldChar w:fldCharType="begin"/>
        </w:r>
        <w:r w:rsidRPr="009164E3">
          <w:rPr>
            <w:noProof/>
            <w:webHidden/>
          </w:rPr>
          <w:instrText xml:space="preserve"> PAGEREF _Toc233897979 \h </w:instrText>
        </w:r>
        <w:r w:rsidRPr="009164E3">
          <w:rPr>
            <w:noProof/>
            <w:webHidden/>
          </w:rPr>
        </w:r>
        <w:r w:rsidRPr="009164E3">
          <w:rPr>
            <w:noProof/>
            <w:webHidden/>
          </w:rPr>
          <w:fldChar w:fldCharType="separate"/>
        </w:r>
        <w:r w:rsidR="009164E3">
          <w:rPr>
            <w:noProof/>
            <w:webHidden/>
          </w:rPr>
          <w:t>12</w:t>
        </w:r>
        <w:r w:rsidRPr="009164E3">
          <w:rPr>
            <w:noProof/>
            <w:webHidden/>
          </w:rPr>
          <w:fldChar w:fldCharType="end"/>
        </w:r>
      </w:hyperlink>
    </w:p>
    <w:p w14:paraId="1E3E2E0E" w14:textId="12C19A11"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80" w:history="1">
        <w:r w:rsidRPr="009164E3">
          <w:rPr>
            <w:rStyle w:val="Hyperkobling"/>
            <w:rFonts w:ascii="Times New Roman" w:hAnsi="Times New Roman"/>
            <w:noProof/>
          </w:rPr>
          <w:t>14.</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Kvalitetssikring (se NS 8405 punkt 11)</w:t>
        </w:r>
        <w:r w:rsidRPr="009164E3">
          <w:rPr>
            <w:noProof/>
            <w:webHidden/>
          </w:rPr>
          <w:tab/>
        </w:r>
        <w:r w:rsidRPr="009164E3">
          <w:rPr>
            <w:noProof/>
            <w:webHidden/>
          </w:rPr>
          <w:fldChar w:fldCharType="begin"/>
        </w:r>
        <w:r w:rsidRPr="009164E3">
          <w:rPr>
            <w:noProof/>
            <w:webHidden/>
          </w:rPr>
          <w:instrText xml:space="preserve"> PAGEREF _Toc233897980 \h </w:instrText>
        </w:r>
        <w:r w:rsidRPr="009164E3">
          <w:rPr>
            <w:noProof/>
            <w:webHidden/>
          </w:rPr>
        </w:r>
        <w:r w:rsidRPr="009164E3">
          <w:rPr>
            <w:noProof/>
            <w:webHidden/>
          </w:rPr>
          <w:fldChar w:fldCharType="separate"/>
        </w:r>
        <w:r w:rsidR="009164E3">
          <w:rPr>
            <w:noProof/>
            <w:webHidden/>
          </w:rPr>
          <w:t>12</w:t>
        </w:r>
        <w:r w:rsidRPr="009164E3">
          <w:rPr>
            <w:noProof/>
            <w:webHidden/>
          </w:rPr>
          <w:fldChar w:fldCharType="end"/>
        </w:r>
      </w:hyperlink>
    </w:p>
    <w:p w14:paraId="52798CB7" w14:textId="41AF45FD"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81" w:history="1">
        <w:r w:rsidRPr="009164E3">
          <w:rPr>
            <w:rStyle w:val="Hyperkobling"/>
            <w:rFonts w:ascii="Times New Roman" w:hAnsi="Times New Roman"/>
            <w:noProof/>
          </w:rPr>
          <w:t>14.1.</w:t>
        </w:r>
        <w:r w:rsidRPr="009164E3">
          <w:rPr>
            <w:rStyle w:val="Hyperkobling"/>
            <w:noProof/>
          </w:rPr>
          <w:t xml:space="preserve"> Generelle krav</w:t>
        </w:r>
        <w:r w:rsidRPr="009164E3">
          <w:rPr>
            <w:noProof/>
            <w:webHidden/>
          </w:rPr>
          <w:tab/>
        </w:r>
        <w:r w:rsidRPr="009164E3">
          <w:rPr>
            <w:noProof/>
            <w:webHidden/>
          </w:rPr>
          <w:fldChar w:fldCharType="begin"/>
        </w:r>
        <w:r w:rsidRPr="009164E3">
          <w:rPr>
            <w:noProof/>
            <w:webHidden/>
          </w:rPr>
          <w:instrText xml:space="preserve"> PAGEREF _Toc233897981 \h </w:instrText>
        </w:r>
        <w:r w:rsidRPr="009164E3">
          <w:rPr>
            <w:noProof/>
            <w:webHidden/>
          </w:rPr>
        </w:r>
        <w:r w:rsidRPr="009164E3">
          <w:rPr>
            <w:noProof/>
            <w:webHidden/>
          </w:rPr>
          <w:fldChar w:fldCharType="separate"/>
        </w:r>
        <w:r w:rsidR="009164E3">
          <w:rPr>
            <w:noProof/>
            <w:webHidden/>
          </w:rPr>
          <w:t>12</w:t>
        </w:r>
        <w:r w:rsidRPr="009164E3">
          <w:rPr>
            <w:noProof/>
            <w:webHidden/>
          </w:rPr>
          <w:fldChar w:fldCharType="end"/>
        </w:r>
      </w:hyperlink>
    </w:p>
    <w:p w14:paraId="1C181E77" w14:textId="76601AD8"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82" w:history="1">
        <w:r w:rsidRPr="009164E3">
          <w:rPr>
            <w:rStyle w:val="Hyperkobling"/>
            <w:rFonts w:ascii="Times New Roman" w:hAnsi="Times New Roman"/>
            <w:noProof/>
          </w:rPr>
          <w:t>14.2.</w:t>
        </w:r>
        <w:r w:rsidRPr="009164E3">
          <w:rPr>
            <w:rStyle w:val="Hyperkobling"/>
            <w:noProof/>
          </w:rPr>
          <w:t xml:space="preserve"> Kvalitetsplan</w:t>
        </w:r>
        <w:r w:rsidRPr="009164E3">
          <w:rPr>
            <w:noProof/>
            <w:webHidden/>
          </w:rPr>
          <w:tab/>
        </w:r>
        <w:r w:rsidRPr="009164E3">
          <w:rPr>
            <w:noProof/>
            <w:webHidden/>
          </w:rPr>
          <w:fldChar w:fldCharType="begin"/>
        </w:r>
        <w:r w:rsidRPr="009164E3">
          <w:rPr>
            <w:noProof/>
            <w:webHidden/>
          </w:rPr>
          <w:instrText xml:space="preserve"> PAGEREF _Toc233897982 \h </w:instrText>
        </w:r>
        <w:r w:rsidRPr="009164E3">
          <w:rPr>
            <w:noProof/>
            <w:webHidden/>
          </w:rPr>
        </w:r>
        <w:r w:rsidRPr="009164E3">
          <w:rPr>
            <w:noProof/>
            <w:webHidden/>
          </w:rPr>
          <w:fldChar w:fldCharType="separate"/>
        </w:r>
        <w:r w:rsidR="009164E3">
          <w:rPr>
            <w:noProof/>
            <w:webHidden/>
          </w:rPr>
          <w:t>13</w:t>
        </w:r>
        <w:r w:rsidRPr="009164E3">
          <w:rPr>
            <w:noProof/>
            <w:webHidden/>
          </w:rPr>
          <w:fldChar w:fldCharType="end"/>
        </w:r>
      </w:hyperlink>
    </w:p>
    <w:p w14:paraId="64556C15" w14:textId="01C62207"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83" w:history="1">
        <w:r w:rsidRPr="009164E3">
          <w:rPr>
            <w:rStyle w:val="Hyperkobling"/>
            <w:rFonts w:ascii="Times New Roman" w:hAnsi="Times New Roman"/>
            <w:noProof/>
          </w:rPr>
          <w:t>14.3.</w:t>
        </w:r>
        <w:r w:rsidRPr="009164E3">
          <w:rPr>
            <w:rStyle w:val="Hyperkobling"/>
            <w:noProof/>
          </w:rPr>
          <w:t xml:space="preserve"> Organisasjonsplan</w:t>
        </w:r>
        <w:r w:rsidRPr="009164E3">
          <w:rPr>
            <w:noProof/>
            <w:webHidden/>
          </w:rPr>
          <w:tab/>
        </w:r>
        <w:r w:rsidRPr="009164E3">
          <w:rPr>
            <w:noProof/>
            <w:webHidden/>
          </w:rPr>
          <w:fldChar w:fldCharType="begin"/>
        </w:r>
        <w:r w:rsidRPr="009164E3">
          <w:rPr>
            <w:noProof/>
            <w:webHidden/>
          </w:rPr>
          <w:instrText xml:space="preserve"> PAGEREF _Toc233897983 \h </w:instrText>
        </w:r>
        <w:r w:rsidRPr="009164E3">
          <w:rPr>
            <w:noProof/>
            <w:webHidden/>
          </w:rPr>
        </w:r>
        <w:r w:rsidRPr="009164E3">
          <w:rPr>
            <w:noProof/>
            <w:webHidden/>
          </w:rPr>
          <w:fldChar w:fldCharType="separate"/>
        </w:r>
        <w:r w:rsidR="009164E3">
          <w:rPr>
            <w:noProof/>
            <w:webHidden/>
          </w:rPr>
          <w:t>13</w:t>
        </w:r>
        <w:r w:rsidRPr="009164E3">
          <w:rPr>
            <w:noProof/>
            <w:webHidden/>
          </w:rPr>
          <w:fldChar w:fldCharType="end"/>
        </w:r>
      </w:hyperlink>
    </w:p>
    <w:p w14:paraId="3C204BF4" w14:textId="034B2297"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84" w:history="1">
        <w:r w:rsidRPr="009164E3">
          <w:rPr>
            <w:rStyle w:val="Hyperkobling"/>
            <w:rFonts w:ascii="Times New Roman" w:hAnsi="Times New Roman"/>
            <w:noProof/>
          </w:rPr>
          <w:t>14.4.</w:t>
        </w:r>
        <w:r w:rsidRPr="009164E3">
          <w:rPr>
            <w:rStyle w:val="Hyperkobling"/>
            <w:noProof/>
          </w:rPr>
          <w:t xml:space="preserve"> Kontrollplan</w:t>
        </w:r>
        <w:r w:rsidRPr="009164E3">
          <w:rPr>
            <w:noProof/>
            <w:webHidden/>
          </w:rPr>
          <w:tab/>
        </w:r>
        <w:r w:rsidRPr="009164E3">
          <w:rPr>
            <w:noProof/>
            <w:webHidden/>
          </w:rPr>
          <w:fldChar w:fldCharType="begin"/>
        </w:r>
        <w:r w:rsidRPr="009164E3">
          <w:rPr>
            <w:noProof/>
            <w:webHidden/>
          </w:rPr>
          <w:instrText xml:space="preserve"> PAGEREF _Toc233897984 \h </w:instrText>
        </w:r>
        <w:r w:rsidRPr="009164E3">
          <w:rPr>
            <w:noProof/>
            <w:webHidden/>
          </w:rPr>
        </w:r>
        <w:r w:rsidRPr="009164E3">
          <w:rPr>
            <w:noProof/>
            <w:webHidden/>
          </w:rPr>
          <w:fldChar w:fldCharType="separate"/>
        </w:r>
        <w:r w:rsidR="009164E3">
          <w:rPr>
            <w:noProof/>
            <w:webHidden/>
          </w:rPr>
          <w:t>13</w:t>
        </w:r>
        <w:r w:rsidRPr="009164E3">
          <w:rPr>
            <w:noProof/>
            <w:webHidden/>
          </w:rPr>
          <w:fldChar w:fldCharType="end"/>
        </w:r>
      </w:hyperlink>
    </w:p>
    <w:p w14:paraId="3E0E9FD0" w14:textId="208D4F6B"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85" w:history="1">
        <w:r w:rsidRPr="009164E3">
          <w:rPr>
            <w:rStyle w:val="Hyperkobling"/>
            <w:rFonts w:ascii="Times New Roman" w:hAnsi="Times New Roman"/>
            <w:noProof/>
          </w:rPr>
          <w:t>14.5.</w:t>
        </w:r>
        <w:r w:rsidRPr="009164E3">
          <w:rPr>
            <w:rStyle w:val="Hyperkobling"/>
            <w:noProof/>
          </w:rPr>
          <w:t xml:space="preserve"> Arbeidsprosedyrer</w:t>
        </w:r>
        <w:r w:rsidRPr="009164E3">
          <w:rPr>
            <w:noProof/>
            <w:webHidden/>
          </w:rPr>
          <w:tab/>
        </w:r>
        <w:r w:rsidRPr="009164E3">
          <w:rPr>
            <w:noProof/>
            <w:webHidden/>
          </w:rPr>
          <w:fldChar w:fldCharType="begin"/>
        </w:r>
        <w:r w:rsidRPr="009164E3">
          <w:rPr>
            <w:noProof/>
            <w:webHidden/>
          </w:rPr>
          <w:instrText xml:space="preserve"> PAGEREF _Toc233897985 \h </w:instrText>
        </w:r>
        <w:r w:rsidRPr="009164E3">
          <w:rPr>
            <w:noProof/>
            <w:webHidden/>
          </w:rPr>
        </w:r>
        <w:r w:rsidRPr="009164E3">
          <w:rPr>
            <w:noProof/>
            <w:webHidden/>
          </w:rPr>
          <w:fldChar w:fldCharType="separate"/>
        </w:r>
        <w:r w:rsidR="009164E3">
          <w:rPr>
            <w:noProof/>
            <w:webHidden/>
          </w:rPr>
          <w:t>13</w:t>
        </w:r>
        <w:r w:rsidRPr="009164E3">
          <w:rPr>
            <w:noProof/>
            <w:webHidden/>
          </w:rPr>
          <w:fldChar w:fldCharType="end"/>
        </w:r>
      </w:hyperlink>
    </w:p>
    <w:p w14:paraId="5215D60A" w14:textId="0F3F1266"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86" w:history="1">
        <w:r w:rsidRPr="009164E3">
          <w:rPr>
            <w:rStyle w:val="Hyperkobling"/>
            <w:rFonts w:ascii="Times New Roman" w:hAnsi="Times New Roman"/>
            <w:noProof/>
          </w:rPr>
          <w:t>14.6.</w:t>
        </w:r>
        <w:r w:rsidRPr="009164E3">
          <w:rPr>
            <w:rStyle w:val="Hyperkobling"/>
            <w:noProof/>
          </w:rPr>
          <w:t xml:space="preserve"> Avviksbehandling</w:t>
        </w:r>
        <w:r w:rsidRPr="009164E3">
          <w:rPr>
            <w:noProof/>
            <w:webHidden/>
          </w:rPr>
          <w:tab/>
        </w:r>
        <w:r w:rsidRPr="009164E3">
          <w:rPr>
            <w:noProof/>
            <w:webHidden/>
          </w:rPr>
          <w:fldChar w:fldCharType="begin"/>
        </w:r>
        <w:r w:rsidRPr="009164E3">
          <w:rPr>
            <w:noProof/>
            <w:webHidden/>
          </w:rPr>
          <w:instrText xml:space="preserve"> PAGEREF _Toc233897986 \h </w:instrText>
        </w:r>
        <w:r w:rsidRPr="009164E3">
          <w:rPr>
            <w:noProof/>
            <w:webHidden/>
          </w:rPr>
        </w:r>
        <w:r w:rsidRPr="009164E3">
          <w:rPr>
            <w:noProof/>
            <w:webHidden/>
          </w:rPr>
          <w:fldChar w:fldCharType="separate"/>
        </w:r>
        <w:r w:rsidR="009164E3">
          <w:rPr>
            <w:noProof/>
            <w:webHidden/>
          </w:rPr>
          <w:t>13</w:t>
        </w:r>
        <w:r w:rsidRPr="009164E3">
          <w:rPr>
            <w:noProof/>
            <w:webHidden/>
          </w:rPr>
          <w:fldChar w:fldCharType="end"/>
        </w:r>
      </w:hyperlink>
    </w:p>
    <w:p w14:paraId="2AC1118E" w14:textId="13FE5003"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87" w:history="1">
        <w:r w:rsidRPr="009164E3">
          <w:rPr>
            <w:rStyle w:val="Hyperkobling"/>
            <w:rFonts w:ascii="Times New Roman" w:hAnsi="Times New Roman"/>
            <w:noProof/>
          </w:rPr>
          <w:t>14.7.</w:t>
        </w:r>
        <w:r w:rsidRPr="009164E3">
          <w:rPr>
            <w:rStyle w:val="Hyperkobling"/>
            <w:noProof/>
          </w:rPr>
          <w:t xml:space="preserve"> Dokumentbehandling</w:t>
        </w:r>
        <w:r w:rsidRPr="009164E3">
          <w:rPr>
            <w:noProof/>
            <w:webHidden/>
          </w:rPr>
          <w:tab/>
        </w:r>
        <w:r w:rsidRPr="009164E3">
          <w:rPr>
            <w:noProof/>
            <w:webHidden/>
          </w:rPr>
          <w:fldChar w:fldCharType="begin"/>
        </w:r>
        <w:r w:rsidRPr="009164E3">
          <w:rPr>
            <w:noProof/>
            <w:webHidden/>
          </w:rPr>
          <w:instrText xml:space="preserve"> PAGEREF _Toc233897987 \h </w:instrText>
        </w:r>
        <w:r w:rsidRPr="009164E3">
          <w:rPr>
            <w:noProof/>
            <w:webHidden/>
          </w:rPr>
        </w:r>
        <w:r w:rsidRPr="009164E3">
          <w:rPr>
            <w:noProof/>
            <w:webHidden/>
          </w:rPr>
          <w:fldChar w:fldCharType="separate"/>
        </w:r>
        <w:r w:rsidR="009164E3">
          <w:rPr>
            <w:noProof/>
            <w:webHidden/>
          </w:rPr>
          <w:t>13</w:t>
        </w:r>
        <w:r w:rsidRPr="009164E3">
          <w:rPr>
            <w:noProof/>
            <w:webHidden/>
          </w:rPr>
          <w:fldChar w:fldCharType="end"/>
        </w:r>
      </w:hyperlink>
    </w:p>
    <w:p w14:paraId="4BCB38D8" w14:textId="05308E07"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88" w:history="1">
        <w:r w:rsidRPr="009164E3">
          <w:rPr>
            <w:rStyle w:val="Hyperkobling"/>
            <w:rFonts w:ascii="Times New Roman" w:hAnsi="Times New Roman"/>
            <w:noProof/>
          </w:rPr>
          <w:t>15.</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Månedsrapport</w:t>
        </w:r>
        <w:r w:rsidRPr="009164E3">
          <w:rPr>
            <w:noProof/>
            <w:webHidden/>
          </w:rPr>
          <w:tab/>
        </w:r>
        <w:r w:rsidRPr="009164E3">
          <w:rPr>
            <w:noProof/>
            <w:webHidden/>
          </w:rPr>
          <w:fldChar w:fldCharType="begin"/>
        </w:r>
        <w:r w:rsidRPr="009164E3">
          <w:rPr>
            <w:noProof/>
            <w:webHidden/>
          </w:rPr>
          <w:instrText xml:space="preserve"> PAGEREF _Toc233897988 \h </w:instrText>
        </w:r>
        <w:r w:rsidRPr="009164E3">
          <w:rPr>
            <w:noProof/>
            <w:webHidden/>
          </w:rPr>
        </w:r>
        <w:r w:rsidRPr="009164E3">
          <w:rPr>
            <w:noProof/>
            <w:webHidden/>
          </w:rPr>
          <w:fldChar w:fldCharType="separate"/>
        </w:r>
        <w:r w:rsidR="009164E3">
          <w:rPr>
            <w:noProof/>
            <w:webHidden/>
          </w:rPr>
          <w:t>13</w:t>
        </w:r>
        <w:r w:rsidRPr="009164E3">
          <w:rPr>
            <w:noProof/>
            <w:webHidden/>
          </w:rPr>
          <w:fldChar w:fldCharType="end"/>
        </w:r>
      </w:hyperlink>
    </w:p>
    <w:p w14:paraId="4E50A284" w14:textId="591CDCFE"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7989" w:history="1">
        <w:r w:rsidRPr="009164E3">
          <w:rPr>
            <w:rStyle w:val="Hyperkobling"/>
            <w:rFonts w:ascii="Times New Roman" w:hAnsi="Times New Roman"/>
            <w:noProof/>
          </w:rPr>
          <w:t>16.</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Dokumentasjonsbestemmelser</w:t>
        </w:r>
        <w:r w:rsidRPr="009164E3">
          <w:rPr>
            <w:noProof/>
            <w:webHidden/>
          </w:rPr>
          <w:tab/>
        </w:r>
        <w:r w:rsidRPr="009164E3">
          <w:rPr>
            <w:noProof/>
            <w:webHidden/>
          </w:rPr>
          <w:fldChar w:fldCharType="begin"/>
        </w:r>
        <w:r w:rsidRPr="009164E3">
          <w:rPr>
            <w:noProof/>
            <w:webHidden/>
          </w:rPr>
          <w:instrText xml:space="preserve"> PAGEREF _Toc233897989 \h </w:instrText>
        </w:r>
        <w:r w:rsidRPr="009164E3">
          <w:rPr>
            <w:noProof/>
            <w:webHidden/>
          </w:rPr>
        </w:r>
        <w:r w:rsidRPr="009164E3">
          <w:rPr>
            <w:noProof/>
            <w:webHidden/>
          </w:rPr>
          <w:fldChar w:fldCharType="separate"/>
        </w:r>
        <w:r w:rsidR="009164E3">
          <w:rPr>
            <w:noProof/>
            <w:webHidden/>
          </w:rPr>
          <w:t>14</w:t>
        </w:r>
        <w:r w:rsidRPr="009164E3">
          <w:rPr>
            <w:noProof/>
            <w:webHidden/>
          </w:rPr>
          <w:fldChar w:fldCharType="end"/>
        </w:r>
      </w:hyperlink>
    </w:p>
    <w:p w14:paraId="067778F3" w14:textId="78FB9EB1"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90" w:history="1">
        <w:r w:rsidRPr="009164E3">
          <w:rPr>
            <w:rStyle w:val="Hyperkobling"/>
            <w:rFonts w:ascii="Times New Roman" w:hAnsi="Times New Roman"/>
            <w:noProof/>
          </w:rPr>
          <w:t>16.1.</w:t>
        </w:r>
        <w:r w:rsidRPr="009164E3">
          <w:rPr>
            <w:rStyle w:val="Hyperkobling"/>
            <w:noProof/>
          </w:rPr>
          <w:t xml:space="preserve"> Generelle bestemmelser</w:t>
        </w:r>
        <w:r w:rsidRPr="009164E3">
          <w:rPr>
            <w:noProof/>
            <w:webHidden/>
          </w:rPr>
          <w:tab/>
        </w:r>
        <w:r w:rsidRPr="009164E3">
          <w:rPr>
            <w:noProof/>
            <w:webHidden/>
          </w:rPr>
          <w:fldChar w:fldCharType="begin"/>
        </w:r>
        <w:r w:rsidRPr="009164E3">
          <w:rPr>
            <w:noProof/>
            <w:webHidden/>
          </w:rPr>
          <w:instrText xml:space="preserve"> PAGEREF _Toc233897990 \h </w:instrText>
        </w:r>
        <w:r w:rsidRPr="009164E3">
          <w:rPr>
            <w:noProof/>
            <w:webHidden/>
          </w:rPr>
        </w:r>
        <w:r w:rsidRPr="009164E3">
          <w:rPr>
            <w:noProof/>
            <w:webHidden/>
          </w:rPr>
          <w:fldChar w:fldCharType="separate"/>
        </w:r>
        <w:r w:rsidR="009164E3">
          <w:rPr>
            <w:noProof/>
            <w:webHidden/>
          </w:rPr>
          <w:t>14</w:t>
        </w:r>
        <w:r w:rsidRPr="009164E3">
          <w:rPr>
            <w:noProof/>
            <w:webHidden/>
          </w:rPr>
          <w:fldChar w:fldCharType="end"/>
        </w:r>
      </w:hyperlink>
    </w:p>
    <w:p w14:paraId="3067B155" w14:textId="76BDA367"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91" w:history="1">
        <w:r w:rsidRPr="009164E3">
          <w:rPr>
            <w:rStyle w:val="Hyperkobling"/>
            <w:rFonts w:ascii="Times New Roman" w:hAnsi="Times New Roman"/>
            <w:noProof/>
          </w:rPr>
          <w:t>16.2.</w:t>
        </w:r>
        <w:r w:rsidRPr="009164E3">
          <w:rPr>
            <w:rStyle w:val="Hyperkobling"/>
            <w:noProof/>
          </w:rPr>
          <w:t xml:space="preserve"> Dataformat</w:t>
        </w:r>
        <w:r w:rsidRPr="009164E3">
          <w:rPr>
            <w:noProof/>
            <w:webHidden/>
          </w:rPr>
          <w:tab/>
        </w:r>
        <w:r w:rsidRPr="009164E3">
          <w:rPr>
            <w:noProof/>
            <w:webHidden/>
          </w:rPr>
          <w:fldChar w:fldCharType="begin"/>
        </w:r>
        <w:r w:rsidRPr="009164E3">
          <w:rPr>
            <w:noProof/>
            <w:webHidden/>
          </w:rPr>
          <w:instrText xml:space="preserve"> PAGEREF _Toc233897991 \h </w:instrText>
        </w:r>
        <w:r w:rsidRPr="009164E3">
          <w:rPr>
            <w:noProof/>
            <w:webHidden/>
          </w:rPr>
        </w:r>
        <w:r w:rsidRPr="009164E3">
          <w:rPr>
            <w:noProof/>
            <w:webHidden/>
          </w:rPr>
          <w:fldChar w:fldCharType="separate"/>
        </w:r>
        <w:r w:rsidR="009164E3">
          <w:rPr>
            <w:noProof/>
            <w:webHidden/>
          </w:rPr>
          <w:t>14</w:t>
        </w:r>
        <w:r w:rsidRPr="009164E3">
          <w:rPr>
            <w:noProof/>
            <w:webHidden/>
          </w:rPr>
          <w:fldChar w:fldCharType="end"/>
        </w:r>
      </w:hyperlink>
    </w:p>
    <w:p w14:paraId="150AE66B" w14:textId="037A32C1"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92" w:history="1">
        <w:r w:rsidRPr="009164E3">
          <w:rPr>
            <w:rStyle w:val="Hyperkobling"/>
            <w:rFonts w:ascii="Times New Roman" w:hAnsi="Times New Roman"/>
            <w:bCs/>
            <w:noProof/>
          </w:rPr>
          <w:t>16.3.</w:t>
        </w:r>
        <w:r w:rsidRPr="009164E3">
          <w:rPr>
            <w:rStyle w:val="Hyperkobling"/>
            <w:noProof/>
          </w:rPr>
          <w:t xml:space="preserve"> Koordinatreferansesystem</w:t>
        </w:r>
        <w:r w:rsidRPr="009164E3">
          <w:rPr>
            <w:noProof/>
            <w:webHidden/>
          </w:rPr>
          <w:tab/>
        </w:r>
        <w:r w:rsidRPr="009164E3">
          <w:rPr>
            <w:noProof/>
            <w:webHidden/>
          </w:rPr>
          <w:fldChar w:fldCharType="begin"/>
        </w:r>
        <w:r w:rsidRPr="009164E3">
          <w:rPr>
            <w:noProof/>
            <w:webHidden/>
          </w:rPr>
          <w:instrText xml:space="preserve"> PAGEREF _Toc233897992 \h </w:instrText>
        </w:r>
        <w:r w:rsidRPr="009164E3">
          <w:rPr>
            <w:noProof/>
            <w:webHidden/>
          </w:rPr>
        </w:r>
        <w:r w:rsidRPr="009164E3">
          <w:rPr>
            <w:noProof/>
            <w:webHidden/>
          </w:rPr>
          <w:fldChar w:fldCharType="separate"/>
        </w:r>
        <w:r w:rsidR="009164E3">
          <w:rPr>
            <w:noProof/>
            <w:webHidden/>
          </w:rPr>
          <w:t>14</w:t>
        </w:r>
        <w:r w:rsidRPr="009164E3">
          <w:rPr>
            <w:noProof/>
            <w:webHidden/>
          </w:rPr>
          <w:fldChar w:fldCharType="end"/>
        </w:r>
      </w:hyperlink>
    </w:p>
    <w:p w14:paraId="5E3656DC" w14:textId="6819079E"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93" w:history="1">
        <w:r w:rsidRPr="009164E3">
          <w:rPr>
            <w:rStyle w:val="Hyperkobling"/>
            <w:rFonts w:ascii="Times New Roman" w:hAnsi="Times New Roman"/>
            <w:noProof/>
          </w:rPr>
          <w:t>16.4.</w:t>
        </w:r>
        <w:r w:rsidRPr="009164E3">
          <w:rPr>
            <w:rStyle w:val="Hyperkobling"/>
            <w:noProof/>
          </w:rPr>
          <w:t xml:space="preserve"> Organisering av objekter i modeller</w:t>
        </w:r>
        <w:r w:rsidRPr="009164E3">
          <w:rPr>
            <w:noProof/>
            <w:webHidden/>
          </w:rPr>
          <w:tab/>
        </w:r>
        <w:r w:rsidRPr="009164E3">
          <w:rPr>
            <w:noProof/>
            <w:webHidden/>
          </w:rPr>
          <w:fldChar w:fldCharType="begin"/>
        </w:r>
        <w:r w:rsidRPr="009164E3">
          <w:rPr>
            <w:noProof/>
            <w:webHidden/>
          </w:rPr>
          <w:instrText xml:space="preserve"> PAGEREF _Toc233897993 \h </w:instrText>
        </w:r>
        <w:r w:rsidRPr="009164E3">
          <w:rPr>
            <w:noProof/>
            <w:webHidden/>
          </w:rPr>
        </w:r>
        <w:r w:rsidRPr="009164E3">
          <w:rPr>
            <w:noProof/>
            <w:webHidden/>
          </w:rPr>
          <w:fldChar w:fldCharType="separate"/>
        </w:r>
        <w:r w:rsidR="009164E3">
          <w:rPr>
            <w:noProof/>
            <w:webHidden/>
          </w:rPr>
          <w:t>14</w:t>
        </w:r>
        <w:r w:rsidRPr="009164E3">
          <w:rPr>
            <w:noProof/>
            <w:webHidden/>
          </w:rPr>
          <w:fldChar w:fldCharType="end"/>
        </w:r>
      </w:hyperlink>
    </w:p>
    <w:p w14:paraId="65AF1468" w14:textId="56ABC37E"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94" w:history="1">
        <w:r w:rsidRPr="009164E3">
          <w:rPr>
            <w:rStyle w:val="Hyperkobling"/>
            <w:rFonts w:ascii="Times New Roman" w:hAnsi="Times New Roman"/>
            <w:noProof/>
          </w:rPr>
          <w:t>16.5.</w:t>
        </w:r>
        <w:r w:rsidRPr="009164E3">
          <w:rPr>
            <w:rStyle w:val="Hyperkobling"/>
            <w:noProof/>
          </w:rPr>
          <w:t xml:space="preserve"> Organisering av dokumentasjon</w:t>
        </w:r>
        <w:r w:rsidRPr="009164E3">
          <w:rPr>
            <w:noProof/>
            <w:webHidden/>
          </w:rPr>
          <w:tab/>
        </w:r>
        <w:r w:rsidRPr="009164E3">
          <w:rPr>
            <w:noProof/>
            <w:webHidden/>
          </w:rPr>
          <w:fldChar w:fldCharType="begin"/>
        </w:r>
        <w:r w:rsidRPr="009164E3">
          <w:rPr>
            <w:noProof/>
            <w:webHidden/>
          </w:rPr>
          <w:instrText xml:space="preserve"> PAGEREF _Toc233897994 \h </w:instrText>
        </w:r>
        <w:r w:rsidRPr="009164E3">
          <w:rPr>
            <w:noProof/>
            <w:webHidden/>
          </w:rPr>
        </w:r>
        <w:r w:rsidRPr="009164E3">
          <w:rPr>
            <w:noProof/>
            <w:webHidden/>
          </w:rPr>
          <w:fldChar w:fldCharType="separate"/>
        </w:r>
        <w:r w:rsidR="009164E3">
          <w:rPr>
            <w:noProof/>
            <w:webHidden/>
          </w:rPr>
          <w:t>15</w:t>
        </w:r>
        <w:r w:rsidRPr="009164E3">
          <w:rPr>
            <w:noProof/>
            <w:webHidden/>
          </w:rPr>
          <w:fldChar w:fldCharType="end"/>
        </w:r>
      </w:hyperlink>
    </w:p>
    <w:p w14:paraId="08AEB57F" w14:textId="04DB9BBA"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95" w:history="1">
        <w:r w:rsidRPr="009164E3">
          <w:rPr>
            <w:rStyle w:val="Hyperkobling"/>
            <w:rFonts w:ascii="Times New Roman" w:hAnsi="Times New Roman"/>
            <w:noProof/>
          </w:rPr>
          <w:t>16.6.</w:t>
        </w:r>
        <w:r w:rsidRPr="009164E3">
          <w:rPr>
            <w:rStyle w:val="Hyperkobling"/>
            <w:noProof/>
          </w:rPr>
          <w:t xml:space="preserve"> Dokumentasjon av kvalitet</w:t>
        </w:r>
        <w:r w:rsidRPr="009164E3">
          <w:rPr>
            <w:noProof/>
            <w:webHidden/>
          </w:rPr>
          <w:tab/>
        </w:r>
        <w:r w:rsidRPr="009164E3">
          <w:rPr>
            <w:noProof/>
            <w:webHidden/>
          </w:rPr>
          <w:fldChar w:fldCharType="begin"/>
        </w:r>
        <w:r w:rsidRPr="009164E3">
          <w:rPr>
            <w:noProof/>
            <w:webHidden/>
          </w:rPr>
          <w:instrText xml:space="preserve"> PAGEREF _Toc233897995 \h </w:instrText>
        </w:r>
        <w:r w:rsidRPr="009164E3">
          <w:rPr>
            <w:noProof/>
            <w:webHidden/>
          </w:rPr>
        </w:r>
        <w:r w:rsidRPr="009164E3">
          <w:rPr>
            <w:noProof/>
            <w:webHidden/>
          </w:rPr>
          <w:fldChar w:fldCharType="separate"/>
        </w:r>
        <w:r w:rsidR="009164E3">
          <w:rPr>
            <w:noProof/>
            <w:webHidden/>
          </w:rPr>
          <w:t>15</w:t>
        </w:r>
        <w:r w:rsidRPr="009164E3">
          <w:rPr>
            <w:noProof/>
            <w:webHidden/>
          </w:rPr>
          <w:fldChar w:fldCharType="end"/>
        </w:r>
      </w:hyperlink>
    </w:p>
    <w:p w14:paraId="31758934" w14:textId="168DAB9E"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96" w:history="1">
        <w:r w:rsidRPr="009164E3">
          <w:rPr>
            <w:rStyle w:val="Hyperkobling"/>
            <w:rFonts w:ascii="Times New Roman" w:hAnsi="Times New Roman"/>
            <w:noProof/>
          </w:rPr>
          <w:t>16.6.1.</w:t>
        </w:r>
        <w:r w:rsidRPr="009164E3">
          <w:rPr>
            <w:rStyle w:val="Hyperkobling"/>
            <w:noProof/>
          </w:rPr>
          <w:t xml:space="preserve"> Generelle krav</w:t>
        </w:r>
        <w:r w:rsidRPr="009164E3">
          <w:rPr>
            <w:noProof/>
            <w:webHidden/>
          </w:rPr>
          <w:tab/>
        </w:r>
        <w:r w:rsidRPr="009164E3">
          <w:rPr>
            <w:noProof/>
            <w:webHidden/>
          </w:rPr>
          <w:fldChar w:fldCharType="begin"/>
        </w:r>
        <w:r w:rsidRPr="009164E3">
          <w:rPr>
            <w:noProof/>
            <w:webHidden/>
          </w:rPr>
          <w:instrText xml:space="preserve"> PAGEREF _Toc233897996 \h </w:instrText>
        </w:r>
        <w:r w:rsidRPr="009164E3">
          <w:rPr>
            <w:noProof/>
            <w:webHidden/>
          </w:rPr>
        </w:r>
        <w:r w:rsidRPr="009164E3">
          <w:rPr>
            <w:noProof/>
            <w:webHidden/>
          </w:rPr>
          <w:fldChar w:fldCharType="separate"/>
        </w:r>
        <w:r w:rsidR="009164E3">
          <w:rPr>
            <w:noProof/>
            <w:webHidden/>
          </w:rPr>
          <w:t>15</w:t>
        </w:r>
        <w:r w:rsidRPr="009164E3">
          <w:rPr>
            <w:noProof/>
            <w:webHidden/>
          </w:rPr>
          <w:fldChar w:fldCharType="end"/>
        </w:r>
      </w:hyperlink>
    </w:p>
    <w:p w14:paraId="051D4EFC" w14:textId="4307D90B"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97" w:history="1">
        <w:r w:rsidRPr="009164E3">
          <w:rPr>
            <w:rStyle w:val="Hyperkobling"/>
            <w:rFonts w:ascii="Times New Roman" w:hAnsi="Times New Roman"/>
            <w:noProof/>
          </w:rPr>
          <w:t>16.6.2.</w:t>
        </w:r>
        <w:r w:rsidRPr="009164E3">
          <w:rPr>
            <w:rStyle w:val="Hyperkobling"/>
            <w:noProof/>
          </w:rPr>
          <w:t xml:space="preserve"> Sjekklister</w:t>
        </w:r>
        <w:r w:rsidRPr="009164E3">
          <w:rPr>
            <w:noProof/>
            <w:webHidden/>
          </w:rPr>
          <w:tab/>
        </w:r>
        <w:r w:rsidRPr="009164E3">
          <w:rPr>
            <w:noProof/>
            <w:webHidden/>
          </w:rPr>
          <w:fldChar w:fldCharType="begin"/>
        </w:r>
        <w:r w:rsidRPr="009164E3">
          <w:rPr>
            <w:noProof/>
            <w:webHidden/>
          </w:rPr>
          <w:instrText xml:space="preserve"> PAGEREF _Toc233897997 \h </w:instrText>
        </w:r>
        <w:r w:rsidRPr="009164E3">
          <w:rPr>
            <w:noProof/>
            <w:webHidden/>
          </w:rPr>
        </w:r>
        <w:r w:rsidRPr="009164E3">
          <w:rPr>
            <w:noProof/>
            <w:webHidden/>
          </w:rPr>
          <w:fldChar w:fldCharType="separate"/>
        </w:r>
        <w:r w:rsidR="009164E3">
          <w:rPr>
            <w:noProof/>
            <w:webHidden/>
          </w:rPr>
          <w:t>15</w:t>
        </w:r>
        <w:r w:rsidRPr="009164E3">
          <w:rPr>
            <w:noProof/>
            <w:webHidden/>
          </w:rPr>
          <w:fldChar w:fldCharType="end"/>
        </w:r>
      </w:hyperlink>
    </w:p>
    <w:p w14:paraId="506BCAC6" w14:textId="6764C189"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98" w:history="1">
        <w:r w:rsidRPr="009164E3">
          <w:rPr>
            <w:rStyle w:val="Hyperkobling"/>
            <w:rFonts w:ascii="Times New Roman" w:hAnsi="Times New Roman"/>
            <w:noProof/>
          </w:rPr>
          <w:t>16.6.3.</w:t>
        </w:r>
        <w:r w:rsidRPr="009164E3">
          <w:rPr>
            <w:rStyle w:val="Hyperkobling"/>
            <w:noProof/>
          </w:rPr>
          <w:t xml:space="preserve"> Avviksmelding</w:t>
        </w:r>
        <w:r w:rsidRPr="009164E3">
          <w:rPr>
            <w:noProof/>
            <w:webHidden/>
          </w:rPr>
          <w:tab/>
        </w:r>
        <w:r w:rsidRPr="009164E3">
          <w:rPr>
            <w:noProof/>
            <w:webHidden/>
          </w:rPr>
          <w:fldChar w:fldCharType="begin"/>
        </w:r>
        <w:r w:rsidRPr="009164E3">
          <w:rPr>
            <w:noProof/>
            <w:webHidden/>
          </w:rPr>
          <w:instrText xml:space="preserve"> PAGEREF _Toc233897998 \h </w:instrText>
        </w:r>
        <w:r w:rsidRPr="009164E3">
          <w:rPr>
            <w:noProof/>
            <w:webHidden/>
          </w:rPr>
        </w:r>
        <w:r w:rsidRPr="009164E3">
          <w:rPr>
            <w:noProof/>
            <w:webHidden/>
          </w:rPr>
          <w:fldChar w:fldCharType="separate"/>
        </w:r>
        <w:r w:rsidR="009164E3">
          <w:rPr>
            <w:noProof/>
            <w:webHidden/>
          </w:rPr>
          <w:t>15</w:t>
        </w:r>
        <w:r w:rsidRPr="009164E3">
          <w:rPr>
            <w:noProof/>
            <w:webHidden/>
          </w:rPr>
          <w:fldChar w:fldCharType="end"/>
        </w:r>
      </w:hyperlink>
    </w:p>
    <w:p w14:paraId="524EF4BB" w14:textId="7E36CAD1"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7999" w:history="1">
        <w:r w:rsidRPr="009164E3">
          <w:rPr>
            <w:rStyle w:val="Hyperkobling"/>
            <w:rFonts w:ascii="Times New Roman" w:hAnsi="Times New Roman"/>
            <w:noProof/>
          </w:rPr>
          <w:t>16.7.</w:t>
        </w:r>
        <w:r w:rsidRPr="009164E3">
          <w:rPr>
            <w:rStyle w:val="Hyperkobling"/>
            <w:noProof/>
          </w:rPr>
          <w:t xml:space="preserve"> Innmålinger og registreringer</w:t>
        </w:r>
        <w:r w:rsidRPr="009164E3">
          <w:rPr>
            <w:noProof/>
            <w:webHidden/>
          </w:rPr>
          <w:tab/>
        </w:r>
        <w:r w:rsidRPr="009164E3">
          <w:rPr>
            <w:noProof/>
            <w:webHidden/>
          </w:rPr>
          <w:fldChar w:fldCharType="begin"/>
        </w:r>
        <w:r w:rsidRPr="009164E3">
          <w:rPr>
            <w:noProof/>
            <w:webHidden/>
          </w:rPr>
          <w:instrText xml:space="preserve"> PAGEREF _Toc233897999 \h </w:instrText>
        </w:r>
        <w:r w:rsidRPr="009164E3">
          <w:rPr>
            <w:noProof/>
            <w:webHidden/>
          </w:rPr>
        </w:r>
        <w:r w:rsidRPr="009164E3">
          <w:rPr>
            <w:noProof/>
            <w:webHidden/>
          </w:rPr>
          <w:fldChar w:fldCharType="separate"/>
        </w:r>
        <w:r w:rsidR="009164E3">
          <w:rPr>
            <w:noProof/>
            <w:webHidden/>
          </w:rPr>
          <w:t>15</w:t>
        </w:r>
        <w:r w:rsidRPr="009164E3">
          <w:rPr>
            <w:noProof/>
            <w:webHidden/>
          </w:rPr>
          <w:fldChar w:fldCharType="end"/>
        </w:r>
      </w:hyperlink>
    </w:p>
    <w:p w14:paraId="3A0F8BDE" w14:textId="5180DC18"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00" w:history="1">
        <w:r w:rsidRPr="009164E3">
          <w:rPr>
            <w:rStyle w:val="Hyperkobling"/>
            <w:rFonts w:ascii="Times New Roman" w:hAnsi="Times New Roman"/>
            <w:noProof/>
          </w:rPr>
          <w:t>16.8.</w:t>
        </w:r>
        <w:r w:rsidRPr="009164E3">
          <w:rPr>
            <w:rStyle w:val="Hyperkobling"/>
            <w:noProof/>
          </w:rPr>
          <w:t xml:space="preserve"> Sluttdokumentasjon</w:t>
        </w:r>
        <w:r w:rsidRPr="009164E3">
          <w:rPr>
            <w:noProof/>
            <w:webHidden/>
          </w:rPr>
          <w:tab/>
        </w:r>
        <w:r w:rsidRPr="009164E3">
          <w:rPr>
            <w:noProof/>
            <w:webHidden/>
          </w:rPr>
          <w:fldChar w:fldCharType="begin"/>
        </w:r>
        <w:r w:rsidRPr="009164E3">
          <w:rPr>
            <w:noProof/>
            <w:webHidden/>
          </w:rPr>
          <w:instrText xml:space="preserve"> PAGEREF _Toc233898000 \h </w:instrText>
        </w:r>
        <w:r w:rsidRPr="009164E3">
          <w:rPr>
            <w:noProof/>
            <w:webHidden/>
          </w:rPr>
        </w:r>
        <w:r w:rsidRPr="009164E3">
          <w:rPr>
            <w:noProof/>
            <w:webHidden/>
          </w:rPr>
          <w:fldChar w:fldCharType="separate"/>
        </w:r>
        <w:r w:rsidR="009164E3">
          <w:rPr>
            <w:noProof/>
            <w:webHidden/>
          </w:rPr>
          <w:t>15</w:t>
        </w:r>
        <w:r w:rsidRPr="009164E3">
          <w:rPr>
            <w:noProof/>
            <w:webHidden/>
          </w:rPr>
          <w:fldChar w:fldCharType="end"/>
        </w:r>
      </w:hyperlink>
    </w:p>
    <w:p w14:paraId="017586A3" w14:textId="28832463"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01" w:history="1">
        <w:r w:rsidRPr="009164E3">
          <w:rPr>
            <w:rStyle w:val="Hyperkobling"/>
            <w:rFonts w:ascii="Times New Roman" w:hAnsi="Times New Roman"/>
            <w:noProof/>
          </w:rPr>
          <w:t>16.8.1.</w:t>
        </w:r>
        <w:r w:rsidRPr="009164E3">
          <w:rPr>
            <w:rStyle w:val="Hyperkobling"/>
            <w:noProof/>
          </w:rPr>
          <w:t xml:space="preserve"> Generelt</w:t>
        </w:r>
        <w:r w:rsidRPr="009164E3">
          <w:rPr>
            <w:noProof/>
            <w:webHidden/>
          </w:rPr>
          <w:tab/>
        </w:r>
        <w:r w:rsidRPr="009164E3">
          <w:rPr>
            <w:noProof/>
            <w:webHidden/>
          </w:rPr>
          <w:fldChar w:fldCharType="begin"/>
        </w:r>
        <w:r w:rsidRPr="009164E3">
          <w:rPr>
            <w:noProof/>
            <w:webHidden/>
          </w:rPr>
          <w:instrText xml:space="preserve"> PAGEREF _Toc233898001 \h </w:instrText>
        </w:r>
        <w:r w:rsidRPr="009164E3">
          <w:rPr>
            <w:noProof/>
            <w:webHidden/>
          </w:rPr>
        </w:r>
        <w:r w:rsidRPr="009164E3">
          <w:rPr>
            <w:noProof/>
            <w:webHidden/>
          </w:rPr>
          <w:fldChar w:fldCharType="separate"/>
        </w:r>
        <w:r w:rsidR="009164E3">
          <w:rPr>
            <w:noProof/>
            <w:webHidden/>
          </w:rPr>
          <w:t>15</w:t>
        </w:r>
        <w:r w:rsidRPr="009164E3">
          <w:rPr>
            <w:noProof/>
            <w:webHidden/>
          </w:rPr>
          <w:fldChar w:fldCharType="end"/>
        </w:r>
      </w:hyperlink>
    </w:p>
    <w:p w14:paraId="14BADD88" w14:textId="09305082"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02" w:history="1">
        <w:r w:rsidRPr="009164E3">
          <w:rPr>
            <w:rStyle w:val="Hyperkobling"/>
            <w:rFonts w:ascii="Times New Roman" w:hAnsi="Times New Roman"/>
            <w:noProof/>
          </w:rPr>
          <w:t>16.8.2.</w:t>
        </w:r>
        <w:r w:rsidRPr="009164E3">
          <w:rPr>
            <w:rStyle w:val="Hyperkobling"/>
            <w:noProof/>
          </w:rPr>
          <w:t xml:space="preserve"> Som utført-dokumentasjon</w:t>
        </w:r>
        <w:r w:rsidRPr="009164E3">
          <w:rPr>
            <w:noProof/>
            <w:webHidden/>
          </w:rPr>
          <w:tab/>
        </w:r>
        <w:r w:rsidRPr="009164E3">
          <w:rPr>
            <w:noProof/>
            <w:webHidden/>
          </w:rPr>
          <w:fldChar w:fldCharType="begin"/>
        </w:r>
        <w:r w:rsidRPr="009164E3">
          <w:rPr>
            <w:noProof/>
            <w:webHidden/>
          </w:rPr>
          <w:instrText xml:space="preserve"> PAGEREF _Toc233898002 \h </w:instrText>
        </w:r>
        <w:r w:rsidRPr="009164E3">
          <w:rPr>
            <w:noProof/>
            <w:webHidden/>
          </w:rPr>
        </w:r>
        <w:r w:rsidRPr="009164E3">
          <w:rPr>
            <w:noProof/>
            <w:webHidden/>
          </w:rPr>
          <w:fldChar w:fldCharType="separate"/>
        </w:r>
        <w:r w:rsidR="009164E3">
          <w:rPr>
            <w:noProof/>
            <w:webHidden/>
          </w:rPr>
          <w:t>16</w:t>
        </w:r>
        <w:r w:rsidRPr="009164E3">
          <w:rPr>
            <w:noProof/>
            <w:webHidden/>
          </w:rPr>
          <w:fldChar w:fldCharType="end"/>
        </w:r>
      </w:hyperlink>
    </w:p>
    <w:p w14:paraId="5FD1545E" w14:textId="4EE7AE59"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03" w:history="1">
        <w:r w:rsidRPr="009164E3">
          <w:rPr>
            <w:rStyle w:val="Hyperkobling"/>
            <w:rFonts w:ascii="Times New Roman" w:hAnsi="Times New Roman"/>
            <w:noProof/>
          </w:rPr>
          <w:t>16.8.3.</w:t>
        </w:r>
        <w:r w:rsidRPr="009164E3">
          <w:rPr>
            <w:rStyle w:val="Hyperkobling"/>
            <w:noProof/>
          </w:rPr>
          <w:t xml:space="preserve"> Sluttdokumentasjon til NVDB og FKB</w:t>
        </w:r>
        <w:r w:rsidRPr="009164E3">
          <w:rPr>
            <w:noProof/>
            <w:webHidden/>
          </w:rPr>
          <w:tab/>
        </w:r>
        <w:r w:rsidRPr="009164E3">
          <w:rPr>
            <w:noProof/>
            <w:webHidden/>
          </w:rPr>
          <w:fldChar w:fldCharType="begin"/>
        </w:r>
        <w:r w:rsidRPr="009164E3">
          <w:rPr>
            <w:noProof/>
            <w:webHidden/>
          </w:rPr>
          <w:instrText xml:space="preserve"> PAGEREF _Toc233898003 \h </w:instrText>
        </w:r>
        <w:r w:rsidRPr="009164E3">
          <w:rPr>
            <w:noProof/>
            <w:webHidden/>
          </w:rPr>
        </w:r>
        <w:r w:rsidRPr="009164E3">
          <w:rPr>
            <w:noProof/>
            <w:webHidden/>
          </w:rPr>
          <w:fldChar w:fldCharType="separate"/>
        </w:r>
        <w:r w:rsidR="009164E3">
          <w:rPr>
            <w:noProof/>
            <w:webHidden/>
          </w:rPr>
          <w:t>16</w:t>
        </w:r>
        <w:r w:rsidRPr="009164E3">
          <w:rPr>
            <w:noProof/>
            <w:webHidden/>
          </w:rPr>
          <w:fldChar w:fldCharType="end"/>
        </w:r>
      </w:hyperlink>
    </w:p>
    <w:p w14:paraId="7C9E74B2" w14:textId="268AA960"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004" w:history="1">
        <w:r w:rsidRPr="009164E3">
          <w:rPr>
            <w:rStyle w:val="Hyperkobling"/>
            <w:rFonts w:ascii="Times New Roman" w:hAnsi="Times New Roman"/>
            <w:noProof/>
          </w:rPr>
          <w:t>17.</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Arbeider med bruer, ferjekaier og andre bærende konstruksjoner</w:t>
        </w:r>
        <w:r w:rsidRPr="009164E3">
          <w:rPr>
            <w:noProof/>
            <w:webHidden/>
          </w:rPr>
          <w:tab/>
        </w:r>
        <w:r w:rsidRPr="009164E3">
          <w:rPr>
            <w:noProof/>
            <w:webHidden/>
          </w:rPr>
          <w:fldChar w:fldCharType="begin"/>
        </w:r>
        <w:r w:rsidRPr="009164E3">
          <w:rPr>
            <w:noProof/>
            <w:webHidden/>
          </w:rPr>
          <w:instrText xml:space="preserve"> PAGEREF _Toc233898004 \h </w:instrText>
        </w:r>
        <w:r w:rsidRPr="009164E3">
          <w:rPr>
            <w:noProof/>
            <w:webHidden/>
          </w:rPr>
        </w:r>
        <w:r w:rsidRPr="009164E3">
          <w:rPr>
            <w:noProof/>
            <w:webHidden/>
          </w:rPr>
          <w:fldChar w:fldCharType="separate"/>
        </w:r>
        <w:r w:rsidR="009164E3">
          <w:rPr>
            <w:noProof/>
            <w:webHidden/>
          </w:rPr>
          <w:t>16</w:t>
        </w:r>
        <w:r w:rsidRPr="009164E3">
          <w:rPr>
            <w:noProof/>
            <w:webHidden/>
          </w:rPr>
          <w:fldChar w:fldCharType="end"/>
        </w:r>
      </w:hyperlink>
    </w:p>
    <w:p w14:paraId="65EFD164" w14:textId="35E6AEAE"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05" w:history="1">
        <w:r w:rsidRPr="009164E3">
          <w:rPr>
            <w:rStyle w:val="Hyperkobling"/>
            <w:rFonts w:ascii="Times New Roman" w:hAnsi="Times New Roman"/>
            <w:noProof/>
          </w:rPr>
          <w:t>17.1.</w:t>
        </w:r>
        <w:r w:rsidRPr="009164E3">
          <w:rPr>
            <w:rStyle w:val="Hyperkobling"/>
            <w:noProof/>
          </w:rPr>
          <w:t xml:space="preserve"> Kvalitetssystem</w:t>
        </w:r>
        <w:r w:rsidRPr="009164E3">
          <w:rPr>
            <w:noProof/>
            <w:webHidden/>
          </w:rPr>
          <w:tab/>
        </w:r>
        <w:r w:rsidRPr="009164E3">
          <w:rPr>
            <w:noProof/>
            <w:webHidden/>
          </w:rPr>
          <w:fldChar w:fldCharType="begin"/>
        </w:r>
        <w:r w:rsidRPr="009164E3">
          <w:rPr>
            <w:noProof/>
            <w:webHidden/>
          </w:rPr>
          <w:instrText xml:space="preserve"> PAGEREF _Toc233898005 \h </w:instrText>
        </w:r>
        <w:r w:rsidRPr="009164E3">
          <w:rPr>
            <w:noProof/>
            <w:webHidden/>
          </w:rPr>
        </w:r>
        <w:r w:rsidRPr="009164E3">
          <w:rPr>
            <w:noProof/>
            <w:webHidden/>
          </w:rPr>
          <w:fldChar w:fldCharType="separate"/>
        </w:r>
        <w:r w:rsidR="009164E3">
          <w:rPr>
            <w:noProof/>
            <w:webHidden/>
          </w:rPr>
          <w:t>16</w:t>
        </w:r>
        <w:r w:rsidRPr="009164E3">
          <w:rPr>
            <w:noProof/>
            <w:webHidden/>
          </w:rPr>
          <w:fldChar w:fldCharType="end"/>
        </w:r>
      </w:hyperlink>
    </w:p>
    <w:p w14:paraId="3C40C591" w14:textId="33290D8F"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06" w:history="1">
        <w:r w:rsidRPr="009164E3">
          <w:rPr>
            <w:rStyle w:val="Hyperkobling"/>
            <w:rFonts w:ascii="Times New Roman" w:hAnsi="Times New Roman"/>
            <w:noProof/>
          </w:rPr>
          <w:t>17.2.</w:t>
        </w:r>
        <w:r w:rsidRPr="009164E3">
          <w:rPr>
            <w:rStyle w:val="Hyperkobling"/>
            <w:noProof/>
          </w:rPr>
          <w:t xml:space="preserve"> Spesielle kompetansekrav</w:t>
        </w:r>
        <w:r w:rsidRPr="009164E3">
          <w:rPr>
            <w:noProof/>
            <w:webHidden/>
          </w:rPr>
          <w:tab/>
        </w:r>
        <w:r w:rsidRPr="009164E3">
          <w:rPr>
            <w:noProof/>
            <w:webHidden/>
          </w:rPr>
          <w:fldChar w:fldCharType="begin"/>
        </w:r>
        <w:r w:rsidRPr="009164E3">
          <w:rPr>
            <w:noProof/>
            <w:webHidden/>
          </w:rPr>
          <w:instrText xml:space="preserve"> PAGEREF _Toc233898006 \h </w:instrText>
        </w:r>
        <w:r w:rsidRPr="009164E3">
          <w:rPr>
            <w:noProof/>
            <w:webHidden/>
          </w:rPr>
        </w:r>
        <w:r w:rsidRPr="009164E3">
          <w:rPr>
            <w:noProof/>
            <w:webHidden/>
          </w:rPr>
          <w:fldChar w:fldCharType="separate"/>
        </w:r>
        <w:r w:rsidR="009164E3">
          <w:rPr>
            <w:noProof/>
            <w:webHidden/>
          </w:rPr>
          <w:t>16</w:t>
        </w:r>
        <w:r w:rsidRPr="009164E3">
          <w:rPr>
            <w:noProof/>
            <w:webHidden/>
          </w:rPr>
          <w:fldChar w:fldCharType="end"/>
        </w:r>
      </w:hyperlink>
    </w:p>
    <w:p w14:paraId="1BE81628" w14:textId="3717786C"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007" w:history="1">
        <w:r w:rsidRPr="009164E3">
          <w:rPr>
            <w:rStyle w:val="Hyperkobling"/>
            <w:rFonts w:ascii="Times New Roman" w:hAnsi="Times New Roman"/>
            <w:noProof/>
          </w:rPr>
          <w:t>18.</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Bestemmelser for asfaltarbeider</w:t>
        </w:r>
        <w:r w:rsidRPr="009164E3">
          <w:rPr>
            <w:noProof/>
            <w:webHidden/>
          </w:rPr>
          <w:tab/>
        </w:r>
        <w:r w:rsidRPr="009164E3">
          <w:rPr>
            <w:noProof/>
            <w:webHidden/>
          </w:rPr>
          <w:fldChar w:fldCharType="begin"/>
        </w:r>
        <w:r w:rsidRPr="009164E3">
          <w:rPr>
            <w:noProof/>
            <w:webHidden/>
          </w:rPr>
          <w:instrText xml:space="preserve"> PAGEREF _Toc233898007 \h </w:instrText>
        </w:r>
        <w:r w:rsidRPr="009164E3">
          <w:rPr>
            <w:noProof/>
            <w:webHidden/>
          </w:rPr>
        </w:r>
        <w:r w:rsidRPr="009164E3">
          <w:rPr>
            <w:noProof/>
            <w:webHidden/>
          </w:rPr>
          <w:fldChar w:fldCharType="separate"/>
        </w:r>
        <w:r w:rsidR="009164E3">
          <w:rPr>
            <w:noProof/>
            <w:webHidden/>
          </w:rPr>
          <w:t>17</w:t>
        </w:r>
        <w:r w:rsidRPr="009164E3">
          <w:rPr>
            <w:noProof/>
            <w:webHidden/>
          </w:rPr>
          <w:fldChar w:fldCharType="end"/>
        </w:r>
      </w:hyperlink>
    </w:p>
    <w:p w14:paraId="31A6C523" w14:textId="5F423B3B"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08" w:history="1">
        <w:r w:rsidRPr="009164E3">
          <w:rPr>
            <w:rStyle w:val="Hyperkobling"/>
            <w:rFonts w:ascii="Times New Roman" w:hAnsi="Times New Roman"/>
            <w:noProof/>
          </w:rPr>
          <w:t>18.1.</w:t>
        </w:r>
        <w:r w:rsidRPr="009164E3">
          <w:rPr>
            <w:rStyle w:val="Hyperkobling"/>
            <w:noProof/>
          </w:rPr>
          <w:t xml:space="preserve"> Krav til dokumentasjon</w:t>
        </w:r>
        <w:r w:rsidRPr="009164E3">
          <w:rPr>
            <w:noProof/>
            <w:webHidden/>
          </w:rPr>
          <w:tab/>
        </w:r>
        <w:r w:rsidRPr="009164E3">
          <w:rPr>
            <w:noProof/>
            <w:webHidden/>
          </w:rPr>
          <w:fldChar w:fldCharType="begin"/>
        </w:r>
        <w:r w:rsidRPr="009164E3">
          <w:rPr>
            <w:noProof/>
            <w:webHidden/>
          </w:rPr>
          <w:instrText xml:space="preserve"> PAGEREF _Toc233898008 \h </w:instrText>
        </w:r>
        <w:r w:rsidRPr="009164E3">
          <w:rPr>
            <w:noProof/>
            <w:webHidden/>
          </w:rPr>
        </w:r>
        <w:r w:rsidRPr="009164E3">
          <w:rPr>
            <w:noProof/>
            <w:webHidden/>
          </w:rPr>
          <w:fldChar w:fldCharType="separate"/>
        </w:r>
        <w:r w:rsidR="009164E3">
          <w:rPr>
            <w:noProof/>
            <w:webHidden/>
          </w:rPr>
          <w:t>17</w:t>
        </w:r>
        <w:r w:rsidRPr="009164E3">
          <w:rPr>
            <w:noProof/>
            <w:webHidden/>
          </w:rPr>
          <w:fldChar w:fldCharType="end"/>
        </w:r>
      </w:hyperlink>
    </w:p>
    <w:p w14:paraId="65E5A9ED" w14:textId="619F9A26"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09" w:history="1">
        <w:r w:rsidRPr="009164E3">
          <w:rPr>
            <w:rStyle w:val="Hyperkobling"/>
            <w:rFonts w:ascii="Times New Roman" w:hAnsi="Times New Roman"/>
            <w:noProof/>
          </w:rPr>
          <w:t>18.1.1.</w:t>
        </w:r>
        <w:r w:rsidRPr="009164E3">
          <w:rPr>
            <w:rStyle w:val="Hyperkobling"/>
            <w:noProof/>
          </w:rPr>
          <w:t xml:space="preserve"> Frister for dokumentasjon</w:t>
        </w:r>
        <w:r w:rsidRPr="009164E3">
          <w:rPr>
            <w:noProof/>
            <w:webHidden/>
          </w:rPr>
          <w:tab/>
        </w:r>
        <w:r w:rsidRPr="009164E3">
          <w:rPr>
            <w:noProof/>
            <w:webHidden/>
          </w:rPr>
          <w:fldChar w:fldCharType="begin"/>
        </w:r>
        <w:r w:rsidRPr="009164E3">
          <w:rPr>
            <w:noProof/>
            <w:webHidden/>
          </w:rPr>
          <w:instrText xml:space="preserve"> PAGEREF _Toc233898009 \h </w:instrText>
        </w:r>
        <w:r w:rsidRPr="009164E3">
          <w:rPr>
            <w:noProof/>
            <w:webHidden/>
          </w:rPr>
        </w:r>
        <w:r w:rsidRPr="009164E3">
          <w:rPr>
            <w:noProof/>
            <w:webHidden/>
          </w:rPr>
          <w:fldChar w:fldCharType="separate"/>
        </w:r>
        <w:r w:rsidR="009164E3">
          <w:rPr>
            <w:noProof/>
            <w:webHidden/>
          </w:rPr>
          <w:t>17</w:t>
        </w:r>
        <w:r w:rsidRPr="009164E3">
          <w:rPr>
            <w:noProof/>
            <w:webHidden/>
          </w:rPr>
          <w:fldChar w:fldCharType="end"/>
        </w:r>
      </w:hyperlink>
    </w:p>
    <w:p w14:paraId="36B4DD9D" w14:textId="15E44DD2"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10" w:history="1">
        <w:r w:rsidRPr="009164E3">
          <w:rPr>
            <w:rStyle w:val="Hyperkobling"/>
            <w:rFonts w:ascii="Times New Roman" w:hAnsi="Times New Roman"/>
            <w:noProof/>
          </w:rPr>
          <w:t>18.1.2.</w:t>
        </w:r>
        <w:r w:rsidRPr="009164E3">
          <w:rPr>
            <w:rStyle w:val="Hyperkobling"/>
            <w:noProof/>
          </w:rPr>
          <w:t xml:space="preserve"> Kontrollgrunnlag</w:t>
        </w:r>
        <w:r w:rsidRPr="009164E3">
          <w:rPr>
            <w:noProof/>
            <w:webHidden/>
          </w:rPr>
          <w:tab/>
        </w:r>
        <w:r w:rsidRPr="009164E3">
          <w:rPr>
            <w:noProof/>
            <w:webHidden/>
          </w:rPr>
          <w:fldChar w:fldCharType="begin"/>
        </w:r>
        <w:r w:rsidRPr="009164E3">
          <w:rPr>
            <w:noProof/>
            <w:webHidden/>
          </w:rPr>
          <w:instrText xml:space="preserve"> PAGEREF _Toc233898010 \h </w:instrText>
        </w:r>
        <w:r w:rsidRPr="009164E3">
          <w:rPr>
            <w:noProof/>
            <w:webHidden/>
          </w:rPr>
        </w:r>
        <w:r w:rsidRPr="009164E3">
          <w:rPr>
            <w:noProof/>
            <w:webHidden/>
          </w:rPr>
          <w:fldChar w:fldCharType="separate"/>
        </w:r>
        <w:r w:rsidR="009164E3">
          <w:rPr>
            <w:noProof/>
            <w:webHidden/>
          </w:rPr>
          <w:t>18</w:t>
        </w:r>
        <w:r w:rsidRPr="009164E3">
          <w:rPr>
            <w:noProof/>
            <w:webHidden/>
          </w:rPr>
          <w:fldChar w:fldCharType="end"/>
        </w:r>
      </w:hyperlink>
    </w:p>
    <w:p w14:paraId="53A694D2" w14:textId="375294A7"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11" w:history="1">
        <w:r w:rsidRPr="009164E3">
          <w:rPr>
            <w:rStyle w:val="Hyperkobling"/>
            <w:rFonts w:ascii="Times New Roman" w:hAnsi="Times New Roman"/>
            <w:noProof/>
          </w:rPr>
          <w:t>18.2.</w:t>
        </w:r>
        <w:r w:rsidRPr="009164E3">
          <w:rPr>
            <w:rStyle w:val="Hyperkobling"/>
            <w:noProof/>
          </w:rPr>
          <w:t xml:space="preserve"> Polymermodifisert bitumen, PMB</w:t>
        </w:r>
        <w:r w:rsidRPr="009164E3">
          <w:rPr>
            <w:noProof/>
            <w:webHidden/>
          </w:rPr>
          <w:tab/>
        </w:r>
        <w:r w:rsidRPr="009164E3">
          <w:rPr>
            <w:noProof/>
            <w:webHidden/>
          </w:rPr>
          <w:fldChar w:fldCharType="begin"/>
        </w:r>
        <w:r w:rsidRPr="009164E3">
          <w:rPr>
            <w:noProof/>
            <w:webHidden/>
          </w:rPr>
          <w:instrText xml:space="preserve"> PAGEREF _Toc233898011 \h </w:instrText>
        </w:r>
        <w:r w:rsidRPr="009164E3">
          <w:rPr>
            <w:noProof/>
            <w:webHidden/>
          </w:rPr>
        </w:r>
        <w:r w:rsidRPr="009164E3">
          <w:rPr>
            <w:noProof/>
            <w:webHidden/>
          </w:rPr>
          <w:fldChar w:fldCharType="separate"/>
        </w:r>
        <w:r w:rsidR="009164E3">
          <w:rPr>
            <w:noProof/>
            <w:webHidden/>
          </w:rPr>
          <w:t>18</w:t>
        </w:r>
        <w:r w:rsidRPr="009164E3">
          <w:rPr>
            <w:noProof/>
            <w:webHidden/>
          </w:rPr>
          <w:fldChar w:fldCharType="end"/>
        </w:r>
      </w:hyperlink>
    </w:p>
    <w:p w14:paraId="38A80C63" w14:textId="6AC6DAB0"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12" w:history="1">
        <w:r w:rsidRPr="009164E3">
          <w:rPr>
            <w:rStyle w:val="Hyperkobling"/>
            <w:rFonts w:ascii="Times New Roman" w:hAnsi="Times New Roman"/>
            <w:noProof/>
          </w:rPr>
          <w:t>18.3.</w:t>
        </w:r>
        <w:r w:rsidRPr="009164E3">
          <w:rPr>
            <w:rStyle w:val="Hyperkobling"/>
            <w:noProof/>
          </w:rPr>
          <w:t xml:space="preserve"> Reklamasjonskontroll</w:t>
        </w:r>
        <w:r w:rsidRPr="009164E3">
          <w:rPr>
            <w:noProof/>
            <w:webHidden/>
          </w:rPr>
          <w:tab/>
        </w:r>
        <w:r w:rsidRPr="009164E3">
          <w:rPr>
            <w:noProof/>
            <w:webHidden/>
          </w:rPr>
          <w:fldChar w:fldCharType="begin"/>
        </w:r>
        <w:r w:rsidRPr="009164E3">
          <w:rPr>
            <w:noProof/>
            <w:webHidden/>
          </w:rPr>
          <w:instrText xml:space="preserve"> PAGEREF _Toc233898012 \h </w:instrText>
        </w:r>
        <w:r w:rsidRPr="009164E3">
          <w:rPr>
            <w:noProof/>
            <w:webHidden/>
          </w:rPr>
        </w:r>
        <w:r w:rsidRPr="009164E3">
          <w:rPr>
            <w:noProof/>
            <w:webHidden/>
          </w:rPr>
          <w:fldChar w:fldCharType="separate"/>
        </w:r>
        <w:r w:rsidR="009164E3">
          <w:rPr>
            <w:noProof/>
            <w:webHidden/>
          </w:rPr>
          <w:t>18</w:t>
        </w:r>
        <w:r w:rsidRPr="009164E3">
          <w:rPr>
            <w:noProof/>
            <w:webHidden/>
          </w:rPr>
          <w:fldChar w:fldCharType="end"/>
        </w:r>
      </w:hyperlink>
    </w:p>
    <w:p w14:paraId="21F0127A" w14:textId="1AC1CBB1"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13" w:history="1">
        <w:r w:rsidRPr="009164E3">
          <w:rPr>
            <w:rStyle w:val="Hyperkobling"/>
            <w:rFonts w:ascii="Times New Roman" w:hAnsi="Times New Roman"/>
            <w:noProof/>
          </w:rPr>
          <w:t>18.4.</w:t>
        </w:r>
        <w:r w:rsidRPr="009164E3">
          <w:rPr>
            <w:rStyle w:val="Hyperkobling"/>
            <w:noProof/>
          </w:rPr>
          <w:t xml:space="preserve"> Regler ved mangler og avvik</w:t>
        </w:r>
        <w:r w:rsidRPr="009164E3">
          <w:rPr>
            <w:noProof/>
            <w:webHidden/>
          </w:rPr>
          <w:tab/>
        </w:r>
        <w:r w:rsidRPr="009164E3">
          <w:rPr>
            <w:noProof/>
            <w:webHidden/>
          </w:rPr>
          <w:fldChar w:fldCharType="begin"/>
        </w:r>
        <w:r w:rsidRPr="009164E3">
          <w:rPr>
            <w:noProof/>
            <w:webHidden/>
          </w:rPr>
          <w:instrText xml:space="preserve"> PAGEREF _Toc233898013 \h </w:instrText>
        </w:r>
        <w:r w:rsidRPr="009164E3">
          <w:rPr>
            <w:noProof/>
            <w:webHidden/>
          </w:rPr>
        </w:r>
        <w:r w:rsidRPr="009164E3">
          <w:rPr>
            <w:noProof/>
            <w:webHidden/>
          </w:rPr>
          <w:fldChar w:fldCharType="separate"/>
        </w:r>
        <w:r w:rsidR="009164E3">
          <w:rPr>
            <w:noProof/>
            <w:webHidden/>
          </w:rPr>
          <w:t>18</w:t>
        </w:r>
        <w:r w:rsidRPr="009164E3">
          <w:rPr>
            <w:noProof/>
            <w:webHidden/>
          </w:rPr>
          <w:fldChar w:fldCharType="end"/>
        </w:r>
      </w:hyperlink>
    </w:p>
    <w:p w14:paraId="12018400" w14:textId="56044F29"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14" w:history="1">
        <w:r w:rsidRPr="009164E3">
          <w:rPr>
            <w:rStyle w:val="Hyperkobling"/>
            <w:rFonts w:ascii="Times New Roman" w:hAnsi="Times New Roman"/>
            <w:noProof/>
          </w:rPr>
          <w:t>18.4.1.</w:t>
        </w:r>
        <w:r w:rsidRPr="009164E3">
          <w:rPr>
            <w:rStyle w:val="Hyperkobling"/>
            <w:noProof/>
          </w:rPr>
          <w:t xml:space="preserve"> Generelt</w:t>
        </w:r>
        <w:r w:rsidRPr="009164E3">
          <w:rPr>
            <w:noProof/>
            <w:webHidden/>
          </w:rPr>
          <w:tab/>
        </w:r>
        <w:r w:rsidRPr="009164E3">
          <w:rPr>
            <w:noProof/>
            <w:webHidden/>
          </w:rPr>
          <w:fldChar w:fldCharType="begin"/>
        </w:r>
        <w:r w:rsidRPr="009164E3">
          <w:rPr>
            <w:noProof/>
            <w:webHidden/>
          </w:rPr>
          <w:instrText xml:space="preserve"> PAGEREF _Toc233898014 \h </w:instrText>
        </w:r>
        <w:r w:rsidRPr="009164E3">
          <w:rPr>
            <w:noProof/>
            <w:webHidden/>
          </w:rPr>
        </w:r>
        <w:r w:rsidRPr="009164E3">
          <w:rPr>
            <w:noProof/>
            <w:webHidden/>
          </w:rPr>
          <w:fldChar w:fldCharType="separate"/>
        </w:r>
        <w:r w:rsidR="009164E3">
          <w:rPr>
            <w:noProof/>
            <w:webHidden/>
          </w:rPr>
          <w:t>18</w:t>
        </w:r>
        <w:r w:rsidRPr="009164E3">
          <w:rPr>
            <w:noProof/>
            <w:webHidden/>
          </w:rPr>
          <w:fldChar w:fldCharType="end"/>
        </w:r>
      </w:hyperlink>
    </w:p>
    <w:p w14:paraId="5F31B7E2" w14:textId="6D80938F"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15" w:history="1">
        <w:r w:rsidRPr="009164E3">
          <w:rPr>
            <w:rStyle w:val="Hyperkobling"/>
            <w:rFonts w:ascii="Times New Roman" w:hAnsi="Times New Roman"/>
            <w:noProof/>
          </w:rPr>
          <w:t>18.4.2.</w:t>
        </w:r>
        <w:r w:rsidRPr="009164E3">
          <w:rPr>
            <w:rStyle w:val="Hyperkobling"/>
            <w:noProof/>
          </w:rPr>
          <w:t xml:space="preserve"> Manglende heft til underlaget</w:t>
        </w:r>
        <w:r w:rsidRPr="009164E3">
          <w:rPr>
            <w:noProof/>
            <w:webHidden/>
          </w:rPr>
          <w:tab/>
        </w:r>
        <w:r w:rsidRPr="009164E3">
          <w:rPr>
            <w:noProof/>
            <w:webHidden/>
          </w:rPr>
          <w:fldChar w:fldCharType="begin"/>
        </w:r>
        <w:r w:rsidRPr="009164E3">
          <w:rPr>
            <w:noProof/>
            <w:webHidden/>
          </w:rPr>
          <w:instrText xml:space="preserve"> PAGEREF _Toc233898015 \h </w:instrText>
        </w:r>
        <w:r w:rsidRPr="009164E3">
          <w:rPr>
            <w:noProof/>
            <w:webHidden/>
          </w:rPr>
        </w:r>
        <w:r w:rsidRPr="009164E3">
          <w:rPr>
            <w:noProof/>
            <w:webHidden/>
          </w:rPr>
          <w:fldChar w:fldCharType="separate"/>
        </w:r>
        <w:r w:rsidR="009164E3">
          <w:rPr>
            <w:noProof/>
            <w:webHidden/>
          </w:rPr>
          <w:t>20</w:t>
        </w:r>
        <w:r w:rsidRPr="009164E3">
          <w:rPr>
            <w:noProof/>
            <w:webHidden/>
          </w:rPr>
          <w:fldChar w:fldCharType="end"/>
        </w:r>
      </w:hyperlink>
    </w:p>
    <w:p w14:paraId="116848AC" w14:textId="23C828EC"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16" w:history="1">
        <w:r w:rsidRPr="009164E3">
          <w:rPr>
            <w:rStyle w:val="Hyperkobling"/>
            <w:rFonts w:ascii="Times New Roman" w:hAnsi="Times New Roman"/>
            <w:noProof/>
          </w:rPr>
          <w:t>18.4.3.</w:t>
        </w:r>
        <w:r w:rsidRPr="009164E3">
          <w:rPr>
            <w:rStyle w:val="Hyperkobling"/>
            <w:noProof/>
          </w:rPr>
          <w:t xml:space="preserve"> Avvik i friksjon</w:t>
        </w:r>
        <w:r w:rsidRPr="009164E3">
          <w:rPr>
            <w:noProof/>
            <w:webHidden/>
          </w:rPr>
          <w:tab/>
        </w:r>
        <w:r w:rsidRPr="009164E3">
          <w:rPr>
            <w:noProof/>
            <w:webHidden/>
          </w:rPr>
          <w:fldChar w:fldCharType="begin"/>
        </w:r>
        <w:r w:rsidRPr="009164E3">
          <w:rPr>
            <w:noProof/>
            <w:webHidden/>
          </w:rPr>
          <w:instrText xml:space="preserve"> PAGEREF _Toc233898016 \h </w:instrText>
        </w:r>
        <w:r w:rsidRPr="009164E3">
          <w:rPr>
            <w:noProof/>
            <w:webHidden/>
          </w:rPr>
        </w:r>
        <w:r w:rsidRPr="009164E3">
          <w:rPr>
            <w:noProof/>
            <w:webHidden/>
          </w:rPr>
          <w:fldChar w:fldCharType="separate"/>
        </w:r>
        <w:r w:rsidR="009164E3">
          <w:rPr>
            <w:noProof/>
            <w:webHidden/>
          </w:rPr>
          <w:t>20</w:t>
        </w:r>
        <w:r w:rsidRPr="009164E3">
          <w:rPr>
            <w:noProof/>
            <w:webHidden/>
          </w:rPr>
          <w:fldChar w:fldCharType="end"/>
        </w:r>
      </w:hyperlink>
    </w:p>
    <w:p w14:paraId="68B8B3B7" w14:textId="544A7815"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17" w:history="1">
        <w:r w:rsidRPr="009164E3">
          <w:rPr>
            <w:rStyle w:val="Hyperkobling"/>
            <w:rFonts w:ascii="Times New Roman" w:hAnsi="Times New Roman"/>
            <w:noProof/>
          </w:rPr>
          <w:t>18.4.4.</w:t>
        </w:r>
        <w:r w:rsidRPr="009164E3">
          <w:rPr>
            <w:rStyle w:val="Hyperkobling"/>
            <w:noProof/>
          </w:rPr>
          <w:t xml:space="preserve"> Avvik i korngradering</w:t>
        </w:r>
        <w:r w:rsidRPr="009164E3">
          <w:rPr>
            <w:noProof/>
            <w:webHidden/>
          </w:rPr>
          <w:tab/>
        </w:r>
        <w:r w:rsidRPr="009164E3">
          <w:rPr>
            <w:noProof/>
            <w:webHidden/>
          </w:rPr>
          <w:fldChar w:fldCharType="begin"/>
        </w:r>
        <w:r w:rsidRPr="009164E3">
          <w:rPr>
            <w:noProof/>
            <w:webHidden/>
          </w:rPr>
          <w:instrText xml:space="preserve"> PAGEREF _Toc233898017 \h </w:instrText>
        </w:r>
        <w:r w:rsidRPr="009164E3">
          <w:rPr>
            <w:noProof/>
            <w:webHidden/>
          </w:rPr>
        </w:r>
        <w:r w:rsidRPr="009164E3">
          <w:rPr>
            <w:noProof/>
            <w:webHidden/>
          </w:rPr>
          <w:fldChar w:fldCharType="separate"/>
        </w:r>
        <w:r w:rsidR="009164E3">
          <w:rPr>
            <w:noProof/>
            <w:webHidden/>
          </w:rPr>
          <w:t>21</w:t>
        </w:r>
        <w:r w:rsidRPr="009164E3">
          <w:rPr>
            <w:noProof/>
            <w:webHidden/>
          </w:rPr>
          <w:fldChar w:fldCharType="end"/>
        </w:r>
      </w:hyperlink>
    </w:p>
    <w:p w14:paraId="10D36D64" w14:textId="7FE17362"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18" w:history="1">
        <w:r w:rsidRPr="009164E3">
          <w:rPr>
            <w:rStyle w:val="Hyperkobling"/>
            <w:rFonts w:ascii="Times New Roman" w:hAnsi="Times New Roman"/>
            <w:noProof/>
          </w:rPr>
          <w:t>18.4.5.</w:t>
        </w:r>
        <w:r w:rsidRPr="009164E3">
          <w:rPr>
            <w:rStyle w:val="Hyperkobling"/>
            <w:noProof/>
          </w:rPr>
          <w:t xml:space="preserve"> Avvik i hulrom</w:t>
        </w:r>
        <w:r w:rsidRPr="009164E3">
          <w:rPr>
            <w:noProof/>
            <w:webHidden/>
          </w:rPr>
          <w:tab/>
        </w:r>
        <w:r w:rsidRPr="009164E3">
          <w:rPr>
            <w:noProof/>
            <w:webHidden/>
          </w:rPr>
          <w:fldChar w:fldCharType="begin"/>
        </w:r>
        <w:r w:rsidRPr="009164E3">
          <w:rPr>
            <w:noProof/>
            <w:webHidden/>
          </w:rPr>
          <w:instrText xml:space="preserve"> PAGEREF _Toc233898018 \h </w:instrText>
        </w:r>
        <w:r w:rsidRPr="009164E3">
          <w:rPr>
            <w:noProof/>
            <w:webHidden/>
          </w:rPr>
        </w:r>
        <w:r w:rsidRPr="009164E3">
          <w:rPr>
            <w:noProof/>
            <w:webHidden/>
          </w:rPr>
          <w:fldChar w:fldCharType="separate"/>
        </w:r>
        <w:r w:rsidR="009164E3">
          <w:rPr>
            <w:noProof/>
            <w:webHidden/>
          </w:rPr>
          <w:t>21</w:t>
        </w:r>
        <w:r w:rsidRPr="009164E3">
          <w:rPr>
            <w:noProof/>
            <w:webHidden/>
          </w:rPr>
          <w:fldChar w:fldCharType="end"/>
        </w:r>
      </w:hyperlink>
    </w:p>
    <w:p w14:paraId="1A185D1D" w14:textId="386BFF95"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19" w:history="1">
        <w:r w:rsidRPr="009164E3">
          <w:rPr>
            <w:rStyle w:val="Hyperkobling"/>
            <w:rFonts w:ascii="Times New Roman" w:hAnsi="Times New Roman"/>
            <w:noProof/>
          </w:rPr>
          <w:t>18.4.6.</w:t>
        </w:r>
        <w:r w:rsidRPr="009164E3">
          <w:rPr>
            <w:rStyle w:val="Hyperkobling"/>
            <w:noProof/>
          </w:rPr>
          <w:t xml:space="preserve"> Avvik i bindemiddelinnhold</w:t>
        </w:r>
        <w:r w:rsidRPr="009164E3">
          <w:rPr>
            <w:noProof/>
            <w:webHidden/>
          </w:rPr>
          <w:tab/>
        </w:r>
        <w:r w:rsidRPr="009164E3">
          <w:rPr>
            <w:noProof/>
            <w:webHidden/>
          </w:rPr>
          <w:fldChar w:fldCharType="begin"/>
        </w:r>
        <w:r w:rsidRPr="009164E3">
          <w:rPr>
            <w:noProof/>
            <w:webHidden/>
          </w:rPr>
          <w:instrText xml:space="preserve"> PAGEREF _Toc233898019 \h </w:instrText>
        </w:r>
        <w:r w:rsidRPr="009164E3">
          <w:rPr>
            <w:noProof/>
            <w:webHidden/>
          </w:rPr>
        </w:r>
        <w:r w:rsidRPr="009164E3">
          <w:rPr>
            <w:noProof/>
            <w:webHidden/>
          </w:rPr>
          <w:fldChar w:fldCharType="separate"/>
        </w:r>
        <w:r w:rsidR="009164E3">
          <w:rPr>
            <w:noProof/>
            <w:webHidden/>
          </w:rPr>
          <w:t>22</w:t>
        </w:r>
        <w:r w:rsidRPr="009164E3">
          <w:rPr>
            <w:noProof/>
            <w:webHidden/>
          </w:rPr>
          <w:fldChar w:fldCharType="end"/>
        </w:r>
      </w:hyperlink>
    </w:p>
    <w:p w14:paraId="33B8D576" w14:textId="77093F08"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20" w:history="1">
        <w:r w:rsidRPr="009164E3">
          <w:rPr>
            <w:rStyle w:val="Hyperkobling"/>
            <w:rFonts w:ascii="Times New Roman" w:hAnsi="Times New Roman"/>
            <w:noProof/>
          </w:rPr>
          <w:t>18.4.7.</w:t>
        </w:r>
        <w:r w:rsidRPr="009164E3">
          <w:rPr>
            <w:rStyle w:val="Hyperkobling"/>
            <w:noProof/>
          </w:rPr>
          <w:t xml:space="preserve"> Avvik i jevnhet på tvers</w:t>
        </w:r>
        <w:r w:rsidRPr="009164E3">
          <w:rPr>
            <w:noProof/>
            <w:webHidden/>
          </w:rPr>
          <w:tab/>
        </w:r>
        <w:r w:rsidRPr="009164E3">
          <w:rPr>
            <w:noProof/>
            <w:webHidden/>
          </w:rPr>
          <w:fldChar w:fldCharType="begin"/>
        </w:r>
        <w:r w:rsidRPr="009164E3">
          <w:rPr>
            <w:noProof/>
            <w:webHidden/>
          </w:rPr>
          <w:instrText xml:space="preserve"> PAGEREF _Toc233898020 \h </w:instrText>
        </w:r>
        <w:r w:rsidRPr="009164E3">
          <w:rPr>
            <w:noProof/>
            <w:webHidden/>
          </w:rPr>
        </w:r>
        <w:r w:rsidRPr="009164E3">
          <w:rPr>
            <w:noProof/>
            <w:webHidden/>
          </w:rPr>
          <w:fldChar w:fldCharType="separate"/>
        </w:r>
        <w:r w:rsidR="009164E3">
          <w:rPr>
            <w:noProof/>
            <w:webHidden/>
          </w:rPr>
          <w:t>22</w:t>
        </w:r>
        <w:r w:rsidRPr="009164E3">
          <w:rPr>
            <w:noProof/>
            <w:webHidden/>
          </w:rPr>
          <w:fldChar w:fldCharType="end"/>
        </w:r>
      </w:hyperlink>
    </w:p>
    <w:p w14:paraId="54E1E4FC" w14:textId="5588623B"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21" w:history="1">
        <w:r w:rsidRPr="009164E3">
          <w:rPr>
            <w:rStyle w:val="Hyperkobling"/>
            <w:rFonts w:ascii="Times New Roman" w:hAnsi="Times New Roman"/>
            <w:noProof/>
          </w:rPr>
          <w:t>18.4.8.</w:t>
        </w:r>
        <w:r w:rsidRPr="009164E3">
          <w:rPr>
            <w:rStyle w:val="Hyperkobling"/>
            <w:noProof/>
          </w:rPr>
          <w:t xml:space="preserve"> Avvik i jevnhet – IRI</w:t>
        </w:r>
        <w:r w:rsidRPr="009164E3">
          <w:rPr>
            <w:noProof/>
            <w:webHidden/>
          </w:rPr>
          <w:tab/>
        </w:r>
        <w:r w:rsidRPr="009164E3">
          <w:rPr>
            <w:noProof/>
            <w:webHidden/>
          </w:rPr>
          <w:fldChar w:fldCharType="begin"/>
        </w:r>
        <w:r w:rsidRPr="009164E3">
          <w:rPr>
            <w:noProof/>
            <w:webHidden/>
          </w:rPr>
          <w:instrText xml:space="preserve"> PAGEREF _Toc233898021 \h </w:instrText>
        </w:r>
        <w:r w:rsidRPr="009164E3">
          <w:rPr>
            <w:noProof/>
            <w:webHidden/>
          </w:rPr>
        </w:r>
        <w:r w:rsidRPr="009164E3">
          <w:rPr>
            <w:noProof/>
            <w:webHidden/>
          </w:rPr>
          <w:fldChar w:fldCharType="separate"/>
        </w:r>
        <w:r w:rsidR="009164E3">
          <w:rPr>
            <w:noProof/>
            <w:webHidden/>
          </w:rPr>
          <w:t>22</w:t>
        </w:r>
        <w:r w:rsidRPr="009164E3">
          <w:rPr>
            <w:noProof/>
            <w:webHidden/>
          </w:rPr>
          <w:fldChar w:fldCharType="end"/>
        </w:r>
      </w:hyperlink>
    </w:p>
    <w:p w14:paraId="791A7E92" w14:textId="2276998A"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22" w:history="1">
        <w:r w:rsidRPr="009164E3">
          <w:rPr>
            <w:rStyle w:val="Hyperkobling"/>
            <w:rFonts w:ascii="Times New Roman" w:hAnsi="Times New Roman"/>
            <w:noProof/>
          </w:rPr>
          <w:t>18.4.9.</w:t>
        </w:r>
        <w:r w:rsidRPr="009164E3">
          <w:rPr>
            <w:rStyle w:val="Hyperkobling"/>
            <w:noProof/>
          </w:rPr>
          <w:t xml:space="preserve"> Avvik i jevnhet – rettholt</w:t>
        </w:r>
        <w:r w:rsidRPr="009164E3">
          <w:rPr>
            <w:noProof/>
            <w:webHidden/>
          </w:rPr>
          <w:tab/>
        </w:r>
        <w:r w:rsidRPr="009164E3">
          <w:rPr>
            <w:noProof/>
            <w:webHidden/>
          </w:rPr>
          <w:fldChar w:fldCharType="begin"/>
        </w:r>
        <w:r w:rsidRPr="009164E3">
          <w:rPr>
            <w:noProof/>
            <w:webHidden/>
          </w:rPr>
          <w:instrText xml:space="preserve"> PAGEREF _Toc233898022 \h </w:instrText>
        </w:r>
        <w:r w:rsidRPr="009164E3">
          <w:rPr>
            <w:noProof/>
            <w:webHidden/>
          </w:rPr>
        </w:r>
        <w:r w:rsidRPr="009164E3">
          <w:rPr>
            <w:noProof/>
            <w:webHidden/>
          </w:rPr>
          <w:fldChar w:fldCharType="separate"/>
        </w:r>
        <w:r w:rsidR="009164E3">
          <w:rPr>
            <w:noProof/>
            <w:webHidden/>
          </w:rPr>
          <w:t>22</w:t>
        </w:r>
        <w:r w:rsidRPr="009164E3">
          <w:rPr>
            <w:noProof/>
            <w:webHidden/>
          </w:rPr>
          <w:fldChar w:fldCharType="end"/>
        </w:r>
      </w:hyperlink>
    </w:p>
    <w:p w14:paraId="08769DE1" w14:textId="34F91414"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23" w:history="1">
        <w:r w:rsidRPr="009164E3">
          <w:rPr>
            <w:rStyle w:val="Hyperkobling"/>
            <w:rFonts w:ascii="Times New Roman" w:hAnsi="Times New Roman"/>
            <w:noProof/>
          </w:rPr>
          <w:t>18.4.10.</w:t>
        </w:r>
        <w:r w:rsidRPr="009164E3">
          <w:rPr>
            <w:rStyle w:val="Hyperkobling"/>
            <w:noProof/>
          </w:rPr>
          <w:t xml:space="preserve"> Avvik i jevnhet på kumrammer – rettholt</w:t>
        </w:r>
        <w:r w:rsidRPr="009164E3">
          <w:rPr>
            <w:noProof/>
            <w:webHidden/>
          </w:rPr>
          <w:tab/>
        </w:r>
        <w:r w:rsidRPr="009164E3">
          <w:rPr>
            <w:noProof/>
            <w:webHidden/>
          </w:rPr>
          <w:fldChar w:fldCharType="begin"/>
        </w:r>
        <w:r w:rsidRPr="009164E3">
          <w:rPr>
            <w:noProof/>
            <w:webHidden/>
          </w:rPr>
          <w:instrText xml:space="preserve"> PAGEREF _Toc233898023 \h </w:instrText>
        </w:r>
        <w:r w:rsidRPr="009164E3">
          <w:rPr>
            <w:noProof/>
            <w:webHidden/>
          </w:rPr>
        </w:r>
        <w:r w:rsidRPr="009164E3">
          <w:rPr>
            <w:noProof/>
            <w:webHidden/>
          </w:rPr>
          <w:fldChar w:fldCharType="separate"/>
        </w:r>
        <w:r w:rsidR="009164E3">
          <w:rPr>
            <w:noProof/>
            <w:webHidden/>
          </w:rPr>
          <w:t>22</w:t>
        </w:r>
        <w:r w:rsidRPr="009164E3">
          <w:rPr>
            <w:noProof/>
            <w:webHidden/>
          </w:rPr>
          <w:fldChar w:fldCharType="end"/>
        </w:r>
      </w:hyperlink>
    </w:p>
    <w:p w14:paraId="49937783" w14:textId="30F5EB23"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024" w:history="1">
        <w:r w:rsidRPr="009164E3">
          <w:rPr>
            <w:rStyle w:val="Hyperkobling"/>
            <w:rFonts w:ascii="Times New Roman" w:hAnsi="Times New Roman"/>
            <w:noProof/>
          </w:rPr>
          <w:t>19.</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Bestemmelser for elektroarbeider – Elektriske anlegg</w:t>
        </w:r>
        <w:r w:rsidRPr="009164E3">
          <w:rPr>
            <w:noProof/>
            <w:webHidden/>
          </w:rPr>
          <w:tab/>
        </w:r>
        <w:r w:rsidRPr="009164E3">
          <w:rPr>
            <w:noProof/>
            <w:webHidden/>
          </w:rPr>
          <w:fldChar w:fldCharType="begin"/>
        </w:r>
        <w:r w:rsidRPr="009164E3">
          <w:rPr>
            <w:noProof/>
            <w:webHidden/>
          </w:rPr>
          <w:instrText xml:space="preserve"> PAGEREF _Toc233898024 \h </w:instrText>
        </w:r>
        <w:r w:rsidRPr="009164E3">
          <w:rPr>
            <w:noProof/>
            <w:webHidden/>
          </w:rPr>
        </w:r>
        <w:r w:rsidRPr="009164E3">
          <w:rPr>
            <w:noProof/>
            <w:webHidden/>
          </w:rPr>
          <w:fldChar w:fldCharType="separate"/>
        </w:r>
        <w:r w:rsidR="009164E3">
          <w:rPr>
            <w:noProof/>
            <w:webHidden/>
          </w:rPr>
          <w:t>23</w:t>
        </w:r>
        <w:r w:rsidRPr="009164E3">
          <w:rPr>
            <w:noProof/>
            <w:webHidden/>
          </w:rPr>
          <w:fldChar w:fldCharType="end"/>
        </w:r>
      </w:hyperlink>
    </w:p>
    <w:p w14:paraId="395CADF6" w14:textId="74049DD3"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25" w:history="1">
        <w:r w:rsidRPr="009164E3">
          <w:rPr>
            <w:rStyle w:val="Hyperkobling"/>
            <w:rFonts w:ascii="Times New Roman" w:hAnsi="Times New Roman"/>
            <w:noProof/>
          </w:rPr>
          <w:t>19.1.</w:t>
        </w:r>
        <w:r w:rsidRPr="009164E3">
          <w:rPr>
            <w:rStyle w:val="Hyperkobling"/>
            <w:noProof/>
          </w:rPr>
          <w:t xml:space="preserve"> Elektriske lavspenningsinstallasjoner</w:t>
        </w:r>
        <w:r w:rsidRPr="009164E3">
          <w:rPr>
            <w:noProof/>
            <w:webHidden/>
          </w:rPr>
          <w:tab/>
        </w:r>
        <w:r w:rsidRPr="009164E3">
          <w:rPr>
            <w:noProof/>
            <w:webHidden/>
          </w:rPr>
          <w:fldChar w:fldCharType="begin"/>
        </w:r>
        <w:r w:rsidRPr="009164E3">
          <w:rPr>
            <w:noProof/>
            <w:webHidden/>
          </w:rPr>
          <w:instrText xml:space="preserve"> PAGEREF _Toc233898025 \h </w:instrText>
        </w:r>
        <w:r w:rsidRPr="009164E3">
          <w:rPr>
            <w:noProof/>
            <w:webHidden/>
          </w:rPr>
        </w:r>
        <w:r w:rsidRPr="009164E3">
          <w:rPr>
            <w:noProof/>
            <w:webHidden/>
          </w:rPr>
          <w:fldChar w:fldCharType="separate"/>
        </w:r>
        <w:r w:rsidR="009164E3">
          <w:rPr>
            <w:noProof/>
            <w:webHidden/>
          </w:rPr>
          <w:t>23</w:t>
        </w:r>
        <w:r w:rsidRPr="009164E3">
          <w:rPr>
            <w:noProof/>
            <w:webHidden/>
          </w:rPr>
          <w:fldChar w:fldCharType="end"/>
        </w:r>
      </w:hyperlink>
    </w:p>
    <w:p w14:paraId="338A9A3F" w14:textId="3C035272"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26" w:history="1">
        <w:r w:rsidRPr="009164E3">
          <w:rPr>
            <w:rStyle w:val="Hyperkobling"/>
            <w:rFonts w:ascii="Times New Roman" w:hAnsi="Times New Roman"/>
            <w:noProof/>
          </w:rPr>
          <w:t>19.2.</w:t>
        </w:r>
        <w:r w:rsidRPr="009164E3">
          <w:rPr>
            <w:rStyle w:val="Hyperkobling"/>
            <w:noProof/>
          </w:rPr>
          <w:t xml:space="preserve"> Fordelinger</w:t>
        </w:r>
        <w:r w:rsidRPr="009164E3">
          <w:rPr>
            <w:noProof/>
            <w:webHidden/>
          </w:rPr>
          <w:tab/>
        </w:r>
        <w:r w:rsidRPr="009164E3">
          <w:rPr>
            <w:noProof/>
            <w:webHidden/>
          </w:rPr>
          <w:fldChar w:fldCharType="begin"/>
        </w:r>
        <w:r w:rsidRPr="009164E3">
          <w:rPr>
            <w:noProof/>
            <w:webHidden/>
          </w:rPr>
          <w:instrText xml:space="preserve"> PAGEREF _Toc233898026 \h </w:instrText>
        </w:r>
        <w:r w:rsidRPr="009164E3">
          <w:rPr>
            <w:noProof/>
            <w:webHidden/>
          </w:rPr>
        </w:r>
        <w:r w:rsidRPr="009164E3">
          <w:rPr>
            <w:noProof/>
            <w:webHidden/>
          </w:rPr>
          <w:fldChar w:fldCharType="separate"/>
        </w:r>
        <w:r w:rsidR="009164E3">
          <w:rPr>
            <w:noProof/>
            <w:webHidden/>
          </w:rPr>
          <w:t>23</w:t>
        </w:r>
        <w:r w:rsidRPr="009164E3">
          <w:rPr>
            <w:noProof/>
            <w:webHidden/>
          </w:rPr>
          <w:fldChar w:fldCharType="end"/>
        </w:r>
      </w:hyperlink>
    </w:p>
    <w:p w14:paraId="674C4198" w14:textId="2456DE27"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27" w:history="1">
        <w:r w:rsidRPr="009164E3">
          <w:rPr>
            <w:rStyle w:val="Hyperkobling"/>
            <w:rFonts w:ascii="Times New Roman" w:hAnsi="Times New Roman"/>
            <w:noProof/>
          </w:rPr>
          <w:t>19.3.</w:t>
        </w:r>
        <w:r w:rsidRPr="009164E3">
          <w:rPr>
            <w:rStyle w:val="Hyperkobling"/>
            <w:noProof/>
          </w:rPr>
          <w:t xml:space="preserve"> Ekomanlegg</w:t>
        </w:r>
        <w:r w:rsidRPr="009164E3">
          <w:rPr>
            <w:noProof/>
            <w:webHidden/>
          </w:rPr>
          <w:tab/>
        </w:r>
        <w:r w:rsidRPr="009164E3">
          <w:rPr>
            <w:noProof/>
            <w:webHidden/>
          </w:rPr>
          <w:fldChar w:fldCharType="begin"/>
        </w:r>
        <w:r w:rsidRPr="009164E3">
          <w:rPr>
            <w:noProof/>
            <w:webHidden/>
          </w:rPr>
          <w:instrText xml:space="preserve"> PAGEREF _Toc233898027 \h </w:instrText>
        </w:r>
        <w:r w:rsidRPr="009164E3">
          <w:rPr>
            <w:noProof/>
            <w:webHidden/>
          </w:rPr>
        </w:r>
        <w:r w:rsidRPr="009164E3">
          <w:rPr>
            <w:noProof/>
            <w:webHidden/>
          </w:rPr>
          <w:fldChar w:fldCharType="separate"/>
        </w:r>
        <w:r w:rsidR="009164E3">
          <w:rPr>
            <w:noProof/>
            <w:webHidden/>
          </w:rPr>
          <w:t>23</w:t>
        </w:r>
        <w:r w:rsidRPr="009164E3">
          <w:rPr>
            <w:noProof/>
            <w:webHidden/>
          </w:rPr>
          <w:fldChar w:fldCharType="end"/>
        </w:r>
      </w:hyperlink>
    </w:p>
    <w:p w14:paraId="737D54D5" w14:textId="0055F952"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28" w:history="1">
        <w:r w:rsidRPr="009164E3">
          <w:rPr>
            <w:rStyle w:val="Hyperkobling"/>
            <w:rFonts w:ascii="Times New Roman" w:hAnsi="Times New Roman"/>
            <w:noProof/>
          </w:rPr>
          <w:t>19.4.</w:t>
        </w:r>
        <w:r w:rsidRPr="009164E3">
          <w:rPr>
            <w:rStyle w:val="Hyperkobling"/>
            <w:noProof/>
          </w:rPr>
          <w:t xml:space="preserve"> Maskiner</w:t>
        </w:r>
        <w:r w:rsidRPr="009164E3">
          <w:rPr>
            <w:noProof/>
            <w:webHidden/>
          </w:rPr>
          <w:tab/>
        </w:r>
        <w:r w:rsidRPr="009164E3">
          <w:rPr>
            <w:noProof/>
            <w:webHidden/>
          </w:rPr>
          <w:fldChar w:fldCharType="begin"/>
        </w:r>
        <w:r w:rsidRPr="009164E3">
          <w:rPr>
            <w:noProof/>
            <w:webHidden/>
          </w:rPr>
          <w:instrText xml:space="preserve"> PAGEREF _Toc233898028 \h </w:instrText>
        </w:r>
        <w:r w:rsidRPr="009164E3">
          <w:rPr>
            <w:noProof/>
            <w:webHidden/>
          </w:rPr>
        </w:r>
        <w:r w:rsidRPr="009164E3">
          <w:rPr>
            <w:noProof/>
            <w:webHidden/>
          </w:rPr>
          <w:fldChar w:fldCharType="separate"/>
        </w:r>
        <w:r w:rsidR="009164E3">
          <w:rPr>
            <w:noProof/>
            <w:webHidden/>
          </w:rPr>
          <w:t>23</w:t>
        </w:r>
        <w:r w:rsidRPr="009164E3">
          <w:rPr>
            <w:noProof/>
            <w:webHidden/>
          </w:rPr>
          <w:fldChar w:fldCharType="end"/>
        </w:r>
      </w:hyperlink>
    </w:p>
    <w:p w14:paraId="2A2C6FCF" w14:textId="2C02ECE5"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029" w:history="1">
        <w:r w:rsidRPr="009164E3">
          <w:rPr>
            <w:rStyle w:val="Hyperkobling"/>
            <w:rFonts w:ascii="Times New Roman" w:hAnsi="Times New Roman"/>
            <w:noProof/>
          </w:rPr>
          <w:t>20.</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Bærekraftsertifisering – BREEAM Infrastructure</w:t>
        </w:r>
        <w:r w:rsidRPr="009164E3">
          <w:rPr>
            <w:noProof/>
            <w:webHidden/>
          </w:rPr>
          <w:tab/>
        </w:r>
        <w:r w:rsidRPr="009164E3">
          <w:rPr>
            <w:noProof/>
            <w:webHidden/>
          </w:rPr>
          <w:fldChar w:fldCharType="begin"/>
        </w:r>
        <w:r w:rsidRPr="009164E3">
          <w:rPr>
            <w:noProof/>
            <w:webHidden/>
          </w:rPr>
          <w:instrText xml:space="preserve"> PAGEREF _Toc233898029 \h </w:instrText>
        </w:r>
        <w:r w:rsidRPr="009164E3">
          <w:rPr>
            <w:noProof/>
            <w:webHidden/>
          </w:rPr>
        </w:r>
        <w:r w:rsidRPr="009164E3">
          <w:rPr>
            <w:noProof/>
            <w:webHidden/>
          </w:rPr>
          <w:fldChar w:fldCharType="separate"/>
        </w:r>
        <w:r w:rsidR="009164E3">
          <w:rPr>
            <w:noProof/>
            <w:webHidden/>
          </w:rPr>
          <w:t>23</w:t>
        </w:r>
        <w:r w:rsidRPr="009164E3">
          <w:rPr>
            <w:noProof/>
            <w:webHidden/>
          </w:rPr>
          <w:fldChar w:fldCharType="end"/>
        </w:r>
      </w:hyperlink>
    </w:p>
    <w:p w14:paraId="05CA1891" w14:textId="44E93D49"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030" w:history="1">
        <w:r w:rsidRPr="009164E3">
          <w:rPr>
            <w:rStyle w:val="Hyperkobling"/>
            <w:rFonts w:ascii="Times New Roman" w:hAnsi="Times New Roman"/>
            <w:noProof/>
          </w:rPr>
          <w:t>21.</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Påslag for byggeplassadministrasjon og fremdriftskontroll av andre entrepriser (se NS 8405 punkt 16.3 og 16.4)</w:t>
        </w:r>
        <w:r w:rsidRPr="009164E3">
          <w:rPr>
            <w:noProof/>
            <w:webHidden/>
          </w:rPr>
          <w:tab/>
        </w:r>
        <w:r w:rsidRPr="009164E3">
          <w:rPr>
            <w:noProof/>
            <w:webHidden/>
          </w:rPr>
          <w:fldChar w:fldCharType="begin"/>
        </w:r>
        <w:r w:rsidRPr="009164E3">
          <w:rPr>
            <w:noProof/>
            <w:webHidden/>
          </w:rPr>
          <w:instrText xml:space="preserve"> PAGEREF _Toc233898030 \h </w:instrText>
        </w:r>
        <w:r w:rsidRPr="009164E3">
          <w:rPr>
            <w:noProof/>
            <w:webHidden/>
          </w:rPr>
        </w:r>
        <w:r w:rsidRPr="009164E3">
          <w:rPr>
            <w:noProof/>
            <w:webHidden/>
          </w:rPr>
          <w:fldChar w:fldCharType="separate"/>
        </w:r>
        <w:r w:rsidR="009164E3">
          <w:rPr>
            <w:noProof/>
            <w:webHidden/>
          </w:rPr>
          <w:t>23</w:t>
        </w:r>
        <w:r w:rsidRPr="009164E3">
          <w:rPr>
            <w:noProof/>
            <w:webHidden/>
          </w:rPr>
          <w:fldChar w:fldCharType="end"/>
        </w:r>
      </w:hyperlink>
    </w:p>
    <w:p w14:paraId="351D2747" w14:textId="4D0CC943"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031" w:history="1">
        <w:r w:rsidRPr="009164E3">
          <w:rPr>
            <w:rStyle w:val="Hyperkobling"/>
            <w:rFonts w:ascii="Times New Roman" w:hAnsi="Times New Roman"/>
            <w:noProof/>
          </w:rPr>
          <w:t>22.</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Spesielle krav i fremdriftsplanen (se NS 8405, punkt 18)</w:t>
        </w:r>
        <w:r w:rsidRPr="009164E3">
          <w:rPr>
            <w:noProof/>
            <w:webHidden/>
          </w:rPr>
          <w:tab/>
        </w:r>
        <w:r w:rsidRPr="009164E3">
          <w:rPr>
            <w:noProof/>
            <w:webHidden/>
          </w:rPr>
          <w:fldChar w:fldCharType="begin"/>
        </w:r>
        <w:r w:rsidRPr="009164E3">
          <w:rPr>
            <w:noProof/>
            <w:webHidden/>
          </w:rPr>
          <w:instrText xml:space="preserve"> PAGEREF _Toc233898031 \h </w:instrText>
        </w:r>
        <w:r w:rsidRPr="009164E3">
          <w:rPr>
            <w:noProof/>
            <w:webHidden/>
          </w:rPr>
        </w:r>
        <w:r w:rsidRPr="009164E3">
          <w:rPr>
            <w:noProof/>
            <w:webHidden/>
          </w:rPr>
          <w:fldChar w:fldCharType="separate"/>
        </w:r>
        <w:r w:rsidR="009164E3">
          <w:rPr>
            <w:noProof/>
            <w:webHidden/>
          </w:rPr>
          <w:t>23</w:t>
        </w:r>
        <w:r w:rsidRPr="009164E3">
          <w:rPr>
            <w:noProof/>
            <w:webHidden/>
          </w:rPr>
          <w:fldChar w:fldCharType="end"/>
        </w:r>
      </w:hyperlink>
    </w:p>
    <w:p w14:paraId="3A7895E7" w14:textId="40C20354"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032" w:history="1">
        <w:r w:rsidRPr="009164E3">
          <w:rPr>
            <w:rStyle w:val="Hyperkobling"/>
            <w:rFonts w:ascii="Times New Roman" w:hAnsi="Times New Roman"/>
            <w:noProof/>
          </w:rPr>
          <w:t>23.</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Ressursplan</w:t>
        </w:r>
        <w:r w:rsidRPr="009164E3">
          <w:rPr>
            <w:noProof/>
            <w:webHidden/>
          </w:rPr>
          <w:tab/>
        </w:r>
        <w:r w:rsidRPr="009164E3">
          <w:rPr>
            <w:noProof/>
            <w:webHidden/>
          </w:rPr>
          <w:fldChar w:fldCharType="begin"/>
        </w:r>
        <w:r w:rsidRPr="009164E3">
          <w:rPr>
            <w:noProof/>
            <w:webHidden/>
          </w:rPr>
          <w:instrText xml:space="preserve"> PAGEREF _Toc233898032 \h </w:instrText>
        </w:r>
        <w:r w:rsidRPr="009164E3">
          <w:rPr>
            <w:noProof/>
            <w:webHidden/>
          </w:rPr>
        </w:r>
        <w:r w:rsidRPr="009164E3">
          <w:rPr>
            <w:noProof/>
            <w:webHidden/>
          </w:rPr>
          <w:fldChar w:fldCharType="separate"/>
        </w:r>
        <w:r w:rsidR="009164E3">
          <w:rPr>
            <w:noProof/>
            <w:webHidden/>
          </w:rPr>
          <w:t>24</w:t>
        </w:r>
        <w:r w:rsidRPr="009164E3">
          <w:rPr>
            <w:noProof/>
            <w:webHidden/>
          </w:rPr>
          <w:fldChar w:fldCharType="end"/>
        </w:r>
      </w:hyperlink>
    </w:p>
    <w:p w14:paraId="3F1B80DB" w14:textId="0B8EFF37"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033" w:history="1">
        <w:r w:rsidRPr="009164E3">
          <w:rPr>
            <w:rStyle w:val="Hyperkobling"/>
            <w:rFonts w:ascii="Times New Roman" w:hAnsi="Times New Roman"/>
            <w:noProof/>
          </w:rPr>
          <w:t>24.</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Byggherrens ytelser</w:t>
        </w:r>
        <w:r w:rsidRPr="009164E3">
          <w:rPr>
            <w:noProof/>
            <w:webHidden/>
          </w:rPr>
          <w:tab/>
        </w:r>
        <w:r w:rsidRPr="009164E3">
          <w:rPr>
            <w:noProof/>
            <w:webHidden/>
          </w:rPr>
          <w:fldChar w:fldCharType="begin"/>
        </w:r>
        <w:r w:rsidRPr="009164E3">
          <w:rPr>
            <w:noProof/>
            <w:webHidden/>
          </w:rPr>
          <w:instrText xml:space="preserve"> PAGEREF _Toc233898033 \h </w:instrText>
        </w:r>
        <w:r w:rsidRPr="009164E3">
          <w:rPr>
            <w:noProof/>
            <w:webHidden/>
          </w:rPr>
        </w:r>
        <w:r w:rsidRPr="009164E3">
          <w:rPr>
            <w:noProof/>
            <w:webHidden/>
          </w:rPr>
          <w:fldChar w:fldCharType="separate"/>
        </w:r>
        <w:r w:rsidR="009164E3">
          <w:rPr>
            <w:noProof/>
            <w:webHidden/>
          </w:rPr>
          <w:t>24</w:t>
        </w:r>
        <w:r w:rsidRPr="009164E3">
          <w:rPr>
            <w:noProof/>
            <w:webHidden/>
          </w:rPr>
          <w:fldChar w:fldCharType="end"/>
        </w:r>
      </w:hyperlink>
    </w:p>
    <w:p w14:paraId="1D2B2568" w14:textId="7744F8ED"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34" w:history="1">
        <w:r w:rsidRPr="009164E3">
          <w:rPr>
            <w:rStyle w:val="Hyperkobling"/>
            <w:rFonts w:ascii="Times New Roman" w:hAnsi="Times New Roman"/>
            <w:noProof/>
          </w:rPr>
          <w:t>24.1.</w:t>
        </w:r>
        <w:r w:rsidRPr="009164E3">
          <w:rPr>
            <w:rStyle w:val="Hyperkobling"/>
            <w:noProof/>
          </w:rPr>
          <w:t xml:space="preserve"> Grunnforhold (se NS 8405, punkt 19.3)</w:t>
        </w:r>
        <w:r w:rsidRPr="009164E3">
          <w:rPr>
            <w:noProof/>
            <w:webHidden/>
          </w:rPr>
          <w:tab/>
        </w:r>
        <w:r w:rsidRPr="009164E3">
          <w:rPr>
            <w:noProof/>
            <w:webHidden/>
          </w:rPr>
          <w:fldChar w:fldCharType="begin"/>
        </w:r>
        <w:r w:rsidRPr="009164E3">
          <w:rPr>
            <w:noProof/>
            <w:webHidden/>
          </w:rPr>
          <w:instrText xml:space="preserve"> PAGEREF _Toc233898034 \h </w:instrText>
        </w:r>
        <w:r w:rsidRPr="009164E3">
          <w:rPr>
            <w:noProof/>
            <w:webHidden/>
          </w:rPr>
        </w:r>
        <w:r w:rsidRPr="009164E3">
          <w:rPr>
            <w:noProof/>
            <w:webHidden/>
          </w:rPr>
          <w:fldChar w:fldCharType="separate"/>
        </w:r>
        <w:r w:rsidR="009164E3">
          <w:rPr>
            <w:noProof/>
            <w:webHidden/>
          </w:rPr>
          <w:t>24</w:t>
        </w:r>
        <w:r w:rsidRPr="009164E3">
          <w:rPr>
            <w:noProof/>
            <w:webHidden/>
          </w:rPr>
          <w:fldChar w:fldCharType="end"/>
        </w:r>
      </w:hyperlink>
    </w:p>
    <w:p w14:paraId="1B46C413" w14:textId="47D9C45B"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35" w:history="1">
        <w:r w:rsidRPr="009164E3">
          <w:rPr>
            <w:rStyle w:val="Hyperkobling"/>
            <w:rFonts w:ascii="Times New Roman" w:hAnsi="Times New Roman"/>
            <w:noProof/>
          </w:rPr>
          <w:t>24.2.</w:t>
        </w:r>
        <w:r w:rsidRPr="009164E3">
          <w:rPr>
            <w:rStyle w:val="Hyperkobling"/>
            <w:noProof/>
          </w:rPr>
          <w:t xml:space="preserve"> Tidspunkt for byggherrens ytelser (se NS 8405, punkt 20)</w:t>
        </w:r>
        <w:r w:rsidRPr="009164E3">
          <w:rPr>
            <w:noProof/>
            <w:webHidden/>
          </w:rPr>
          <w:tab/>
        </w:r>
        <w:r w:rsidRPr="009164E3">
          <w:rPr>
            <w:noProof/>
            <w:webHidden/>
          </w:rPr>
          <w:fldChar w:fldCharType="begin"/>
        </w:r>
        <w:r w:rsidRPr="009164E3">
          <w:rPr>
            <w:noProof/>
            <w:webHidden/>
          </w:rPr>
          <w:instrText xml:space="preserve"> PAGEREF _Toc233898035 \h </w:instrText>
        </w:r>
        <w:r w:rsidRPr="009164E3">
          <w:rPr>
            <w:noProof/>
            <w:webHidden/>
          </w:rPr>
        </w:r>
        <w:r w:rsidRPr="009164E3">
          <w:rPr>
            <w:noProof/>
            <w:webHidden/>
          </w:rPr>
          <w:fldChar w:fldCharType="separate"/>
        </w:r>
        <w:r w:rsidR="009164E3">
          <w:rPr>
            <w:noProof/>
            <w:webHidden/>
          </w:rPr>
          <w:t>25</w:t>
        </w:r>
        <w:r w:rsidRPr="009164E3">
          <w:rPr>
            <w:noProof/>
            <w:webHidden/>
          </w:rPr>
          <w:fldChar w:fldCharType="end"/>
        </w:r>
      </w:hyperlink>
    </w:p>
    <w:p w14:paraId="04DCD6B6" w14:textId="50100044"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036" w:history="1">
        <w:r w:rsidRPr="009164E3">
          <w:rPr>
            <w:rStyle w:val="Hyperkobling"/>
            <w:rFonts w:ascii="Times New Roman" w:hAnsi="Times New Roman"/>
            <w:noProof/>
          </w:rPr>
          <w:t>25.</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Tidligere ferdigstillelse eller overskridelse av ferdigstillelsesfristen (se NS 8405, punkt 24, 32 og 34)</w:t>
        </w:r>
        <w:r w:rsidRPr="009164E3">
          <w:rPr>
            <w:noProof/>
            <w:webHidden/>
          </w:rPr>
          <w:tab/>
        </w:r>
        <w:r w:rsidRPr="009164E3">
          <w:rPr>
            <w:noProof/>
            <w:webHidden/>
          </w:rPr>
          <w:fldChar w:fldCharType="begin"/>
        </w:r>
        <w:r w:rsidRPr="009164E3">
          <w:rPr>
            <w:noProof/>
            <w:webHidden/>
          </w:rPr>
          <w:instrText xml:space="preserve"> PAGEREF _Toc233898036 \h </w:instrText>
        </w:r>
        <w:r w:rsidRPr="009164E3">
          <w:rPr>
            <w:noProof/>
            <w:webHidden/>
          </w:rPr>
        </w:r>
        <w:r w:rsidRPr="009164E3">
          <w:rPr>
            <w:noProof/>
            <w:webHidden/>
          </w:rPr>
          <w:fldChar w:fldCharType="separate"/>
        </w:r>
        <w:r w:rsidR="009164E3">
          <w:rPr>
            <w:noProof/>
            <w:webHidden/>
          </w:rPr>
          <w:t>25</w:t>
        </w:r>
        <w:r w:rsidRPr="009164E3">
          <w:rPr>
            <w:noProof/>
            <w:webHidden/>
          </w:rPr>
          <w:fldChar w:fldCharType="end"/>
        </w:r>
      </w:hyperlink>
    </w:p>
    <w:p w14:paraId="2725B45F" w14:textId="0C04D73B"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037" w:history="1">
        <w:r w:rsidRPr="009164E3">
          <w:rPr>
            <w:rStyle w:val="Hyperkobling"/>
            <w:rFonts w:ascii="Times New Roman" w:hAnsi="Times New Roman"/>
            <w:noProof/>
          </w:rPr>
          <w:t>26.</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Forsering (se NS 8405 punkt 24.8)</w:t>
        </w:r>
        <w:r w:rsidRPr="009164E3">
          <w:rPr>
            <w:noProof/>
            <w:webHidden/>
          </w:rPr>
          <w:tab/>
        </w:r>
        <w:r w:rsidRPr="009164E3">
          <w:rPr>
            <w:noProof/>
            <w:webHidden/>
          </w:rPr>
          <w:fldChar w:fldCharType="begin"/>
        </w:r>
        <w:r w:rsidRPr="009164E3">
          <w:rPr>
            <w:noProof/>
            <w:webHidden/>
          </w:rPr>
          <w:instrText xml:space="preserve"> PAGEREF _Toc233898037 \h </w:instrText>
        </w:r>
        <w:r w:rsidRPr="009164E3">
          <w:rPr>
            <w:noProof/>
            <w:webHidden/>
          </w:rPr>
        </w:r>
        <w:r w:rsidRPr="009164E3">
          <w:rPr>
            <w:noProof/>
            <w:webHidden/>
          </w:rPr>
          <w:fldChar w:fldCharType="separate"/>
        </w:r>
        <w:r w:rsidR="009164E3">
          <w:rPr>
            <w:noProof/>
            <w:webHidden/>
          </w:rPr>
          <w:t>25</w:t>
        </w:r>
        <w:r w:rsidRPr="009164E3">
          <w:rPr>
            <w:noProof/>
            <w:webHidden/>
          </w:rPr>
          <w:fldChar w:fldCharType="end"/>
        </w:r>
      </w:hyperlink>
    </w:p>
    <w:p w14:paraId="6C857973" w14:textId="0F8B12E1"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038" w:history="1">
        <w:r w:rsidRPr="009164E3">
          <w:rPr>
            <w:rStyle w:val="Hyperkobling"/>
            <w:rFonts w:ascii="Times New Roman" w:hAnsi="Times New Roman"/>
            <w:noProof/>
          </w:rPr>
          <w:t>27.</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Beregning av forlenget drivetid i tunnel</w:t>
        </w:r>
        <w:r w:rsidRPr="009164E3">
          <w:rPr>
            <w:noProof/>
            <w:webHidden/>
          </w:rPr>
          <w:tab/>
        </w:r>
        <w:r w:rsidRPr="009164E3">
          <w:rPr>
            <w:noProof/>
            <w:webHidden/>
          </w:rPr>
          <w:fldChar w:fldCharType="begin"/>
        </w:r>
        <w:r w:rsidRPr="009164E3">
          <w:rPr>
            <w:noProof/>
            <w:webHidden/>
          </w:rPr>
          <w:instrText xml:space="preserve"> PAGEREF _Toc233898038 \h </w:instrText>
        </w:r>
        <w:r w:rsidRPr="009164E3">
          <w:rPr>
            <w:noProof/>
            <w:webHidden/>
          </w:rPr>
        </w:r>
        <w:r w:rsidRPr="009164E3">
          <w:rPr>
            <w:noProof/>
            <w:webHidden/>
          </w:rPr>
          <w:fldChar w:fldCharType="separate"/>
        </w:r>
        <w:r w:rsidR="009164E3">
          <w:rPr>
            <w:noProof/>
            <w:webHidden/>
          </w:rPr>
          <w:t>25</w:t>
        </w:r>
        <w:r w:rsidRPr="009164E3">
          <w:rPr>
            <w:noProof/>
            <w:webHidden/>
          </w:rPr>
          <w:fldChar w:fldCharType="end"/>
        </w:r>
      </w:hyperlink>
    </w:p>
    <w:p w14:paraId="579121EB" w14:textId="30CD086F"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039" w:history="1">
        <w:r w:rsidRPr="009164E3">
          <w:rPr>
            <w:rStyle w:val="Hyperkobling"/>
            <w:rFonts w:ascii="Times New Roman" w:hAnsi="Times New Roman"/>
            <w:noProof/>
          </w:rPr>
          <w:t>28.</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Priser (se NS 8405 punkt 27)</w:t>
        </w:r>
        <w:r w:rsidRPr="009164E3">
          <w:rPr>
            <w:noProof/>
            <w:webHidden/>
          </w:rPr>
          <w:tab/>
        </w:r>
        <w:r w:rsidRPr="009164E3">
          <w:rPr>
            <w:noProof/>
            <w:webHidden/>
          </w:rPr>
          <w:fldChar w:fldCharType="begin"/>
        </w:r>
        <w:r w:rsidRPr="009164E3">
          <w:rPr>
            <w:noProof/>
            <w:webHidden/>
          </w:rPr>
          <w:instrText xml:space="preserve"> PAGEREF _Toc233898039 \h </w:instrText>
        </w:r>
        <w:r w:rsidRPr="009164E3">
          <w:rPr>
            <w:noProof/>
            <w:webHidden/>
          </w:rPr>
        </w:r>
        <w:r w:rsidRPr="009164E3">
          <w:rPr>
            <w:noProof/>
            <w:webHidden/>
          </w:rPr>
          <w:fldChar w:fldCharType="separate"/>
        </w:r>
        <w:r w:rsidR="009164E3">
          <w:rPr>
            <w:noProof/>
            <w:webHidden/>
          </w:rPr>
          <w:t>27</w:t>
        </w:r>
        <w:r w:rsidRPr="009164E3">
          <w:rPr>
            <w:noProof/>
            <w:webHidden/>
          </w:rPr>
          <w:fldChar w:fldCharType="end"/>
        </w:r>
      </w:hyperlink>
    </w:p>
    <w:p w14:paraId="75CF18FF" w14:textId="7AAA6CBB"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40" w:history="1">
        <w:r w:rsidRPr="009164E3">
          <w:rPr>
            <w:rStyle w:val="Hyperkobling"/>
            <w:rFonts w:ascii="Times New Roman" w:hAnsi="Times New Roman"/>
            <w:noProof/>
          </w:rPr>
          <w:t>28.1.</w:t>
        </w:r>
        <w:r w:rsidRPr="009164E3">
          <w:rPr>
            <w:rStyle w:val="Hyperkobling"/>
            <w:noProof/>
          </w:rPr>
          <w:t xml:space="preserve"> Generelle bestemmelser</w:t>
        </w:r>
        <w:r w:rsidRPr="009164E3">
          <w:rPr>
            <w:noProof/>
            <w:webHidden/>
          </w:rPr>
          <w:tab/>
        </w:r>
        <w:r w:rsidRPr="009164E3">
          <w:rPr>
            <w:noProof/>
            <w:webHidden/>
          </w:rPr>
          <w:fldChar w:fldCharType="begin"/>
        </w:r>
        <w:r w:rsidRPr="009164E3">
          <w:rPr>
            <w:noProof/>
            <w:webHidden/>
          </w:rPr>
          <w:instrText xml:space="preserve"> PAGEREF _Toc233898040 \h </w:instrText>
        </w:r>
        <w:r w:rsidRPr="009164E3">
          <w:rPr>
            <w:noProof/>
            <w:webHidden/>
          </w:rPr>
        </w:r>
        <w:r w:rsidRPr="009164E3">
          <w:rPr>
            <w:noProof/>
            <w:webHidden/>
          </w:rPr>
          <w:fldChar w:fldCharType="separate"/>
        </w:r>
        <w:r w:rsidR="009164E3">
          <w:rPr>
            <w:noProof/>
            <w:webHidden/>
          </w:rPr>
          <w:t>27</w:t>
        </w:r>
        <w:r w:rsidRPr="009164E3">
          <w:rPr>
            <w:noProof/>
            <w:webHidden/>
          </w:rPr>
          <w:fldChar w:fldCharType="end"/>
        </w:r>
      </w:hyperlink>
    </w:p>
    <w:p w14:paraId="24FEECAB" w14:textId="45E3A4FA"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41" w:history="1">
        <w:r w:rsidRPr="009164E3">
          <w:rPr>
            <w:rStyle w:val="Hyperkobling"/>
            <w:rFonts w:ascii="Times New Roman" w:hAnsi="Times New Roman"/>
            <w:noProof/>
          </w:rPr>
          <w:t>28.2.</w:t>
        </w:r>
        <w:r w:rsidRPr="009164E3">
          <w:rPr>
            <w:rStyle w:val="Hyperkobling"/>
            <w:noProof/>
          </w:rPr>
          <w:t xml:space="preserve"> Indeksregulering (se NS 8405, punkt 27.1)</w:t>
        </w:r>
        <w:r w:rsidRPr="009164E3">
          <w:rPr>
            <w:noProof/>
            <w:webHidden/>
          </w:rPr>
          <w:tab/>
        </w:r>
        <w:r w:rsidRPr="009164E3">
          <w:rPr>
            <w:noProof/>
            <w:webHidden/>
          </w:rPr>
          <w:fldChar w:fldCharType="begin"/>
        </w:r>
        <w:r w:rsidRPr="009164E3">
          <w:rPr>
            <w:noProof/>
            <w:webHidden/>
          </w:rPr>
          <w:instrText xml:space="preserve"> PAGEREF _Toc233898041 \h </w:instrText>
        </w:r>
        <w:r w:rsidRPr="009164E3">
          <w:rPr>
            <w:noProof/>
            <w:webHidden/>
          </w:rPr>
        </w:r>
        <w:r w:rsidRPr="009164E3">
          <w:rPr>
            <w:noProof/>
            <w:webHidden/>
          </w:rPr>
          <w:fldChar w:fldCharType="separate"/>
        </w:r>
        <w:r w:rsidR="009164E3">
          <w:rPr>
            <w:noProof/>
            <w:webHidden/>
          </w:rPr>
          <w:t>27</w:t>
        </w:r>
        <w:r w:rsidRPr="009164E3">
          <w:rPr>
            <w:noProof/>
            <w:webHidden/>
          </w:rPr>
          <w:fldChar w:fldCharType="end"/>
        </w:r>
      </w:hyperlink>
    </w:p>
    <w:p w14:paraId="62CA23AD" w14:textId="3E960AA8"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042" w:history="1">
        <w:r w:rsidRPr="009164E3">
          <w:rPr>
            <w:rStyle w:val="Hyperkobling"/>
            <w:rFonts w:ascii="Times New Roman" w:hAnsi="Times New Roman"/>
            <w:noProof/>
          </w:rPr>
          <w:t>29.</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Fremdriftsbetaling og fakturering (se NS 8405 punkt 28 og 29)</w:t>
        </w:r>
        <w:r w:rsidRPr="009164E3">
          <w:rPr>
            <w:noProof/>
            <w:webHidden/>
          </w:rPr>
          <w:tab/>
        </w:r>
        <w:r w:rsidRPr="009164E3">
          <w:rPr>
            <w:noProof/>
            <w:webHidden/>
          </w:rPr>
          <w:fldChar w:fldCharType="begin"/>
        </w:r>
        <w:r w:rsidRPr="009164E3">
          <w:rPr>
            <w:noProof/>
            <w:webHidden/>
          </w:rPr>
          <w:instrText xml:space="preserve"> PAGEREF _Toc233898042 \h </w:instrText>
        </w:r>
        <w:r w:rsidRPr="009164E3">
          <w:rPr>
            <w:noProof/>
            <w:webHidden/>
          </w:rPr>
        </w:r>
        <w:r w:rsidRPr="009164E3">
          <w:rPr>
            <w:noProof/>
            <w:webHidden/>
          </w:rPr>
          <w:fldChar w:fldCharType="separate"/>
        </w:r>
        <w:r w:rsidR="009164E3">
          <w:rPr>
            <w:noProof/>
            <w:webHidden/>
          </w:rPr>
          <w:t>28</w:t>
        </w:r>
        <w:r w:rsidRPr="009164E3">
          <w:rPr>
            <w:noProof/>
            <w:webHidden/>
          </w:rPr>
          <w:fldChar w:fldCharType="end"/>
        </w:r>
      </w:hyperlink>
    </w:p>
    <w:p w14:paraId="7FC78F97" w14:textId="79C21F52"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43" w:history="1">
        <w:r w:rsidRPr="009164E3">
          <w:rPr>
            <w:rStyle w:val="Hyperkobling"/>
            <w:rFonts w:ascii="Times New Roman" w:hAnsi="Times New Roman"/>
            <w:noProof/>
          </w:rPr>
          <w:t>29.1.</w:t>
        </w:r>
        <w:r w:rsidRPr="009164E3">
          <w:rPr>
            <w:rStyle w:val="Hyperkobling"/>
            <w:noProof/>
          </w:rPr>
          <w:t xml:space="preserve"> Fremdriftsbetaling</w:t>
        </w:r>
        <w:r w:rsidRPr="009164E3">
          <w:rPr>
            <w:noProof/>
            <w:webHidden/>
          </w:rPr>
          <w:tab/>
        </w:r>
        <w:r w:rsidRPr="009164E3">
          <w:rPr>
            <w:noProof/>
            <w:webHidden/>
          </w:rPr>
          <w:fldChar w:fldCharType="begin"/>
        </w:r>
        <w:r w:rsidRPr="009164E3">
          <w:rPr>
            <w:noProof/>
            <w:webHidden/>
          </w:rPr>
          <w:instrText xml:space="preserve"> PAGEREF _Toc233898043 \h </w:instrText>
        </w:r>
        <w:r w:rsidRPr="009164E3">
          <w:rPr>
            <w:noProof/>
            <w:webHidden/>
          </w:rPr>
        </w:r>
        <w:r w:rsidRPr="009164E3">
          <w:rPr>
            <w:noProof/>
            <w:webHidden/>
          </w:rPr>
          <w:fldChar w:fldCharType="separate"/>
        </w:r>
        <w:r w:rsidR="009164E3">
          <w:rPr>
            <w:noProof/>
            <w:webHidden/>
          </w:rPr>
          <w:t>28</w:t>
        </w:r>
        <w:r w:rsidRPr="009164E3">
          <w:rPr>
            <w:noProof/>
            <w:webHidden/>
          </w:rPr>
          <w:fldChar w:fldCharType="end"/>
        </w:r>
      </w:hyperlink>
    </w:p>
    <w:p w14:paraId="25DC9BB4" w14:textId="40323643"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44" w:history="1">
        <w:r w:rsidRPr="009164E3">
          <w:rPr>
            <w:rStyle w:val="Hyperkobling"/>
            <w:rFonts w:ascii="Times New Roman" w:hAnsi="Times New Roman"/>
            <w:noProof/>
          </w:rPr>
          <w:t>29.2.</w:t>
        </w:r>
        <w:r w:rsidRPr="009164E3">
          <w:rPr>
            <w:rStyle w:val="Hyperkobling"/>
            <w:noProof/>
          </w:rPr>
          <w:t xml:space="preserve"> Forskudd</w:t>
        </w:r>
        <w:r w:rsidRPr="009164E3">
          <w:rPr>
            <w:noProof/>
            <w:webHidden/>
          </w:rPr>
          <w:tab/>
        </w:r>
        <w:r w:rsidRPr="009164E3">
          <w:rPr>
            <w:noProof/>
            <w:webHidden/>
          </w:rPr>
          <w:fldChar w:fldCharType="begin"/>
        </w:r>
        <w:r w:rsidRPr="009164E3">
          <w:rPr>
            <w:noProof/>
            <w:webHidden/>
          </w:rPr>
          <w:instrText xml:space="preserve"> PAGEREF _Toc233898044 \h </w:instrText>
        </w:r>
        <w:r w:rsidRPr="009164E3">
          <w:rPr>
            <w:noProof/>
            <w:webHidden/>
          </w:rPr>
        </w:r>
        <w:r w:rsidRPr="009164E3">
          <w:rPr>
            <w:noProof/>
            <w:webHidden/>
          </w:rPr>
          <w:fldChar w:fldCharType="separate"/>
        </w:r>
        <w:r w:rsidR="009164E3">
          <w:rPr>
            <w:noProof/>
            <w:webHidden/>
          </w:rPr>
          <w:t>28</w:t>
        </w:r>
        <w:r w:rsidRPr="009164E3">
          <w:rPr>
            <w:noProof/>
            <w:webHidden/>
          </w:rPr>
          <w:fldChar w:fldCharType="end"/>
        </w:r>
      </w:hyperlink>
    </w:p>
    <w:p w14:paraId="1B4E0802" w14:textId="19F1A29F"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45" w:history="1">
        <w:r w:rsidRPr="009164E3">
          <w:rPr>
            <w:rStyle w:val="Hyperkobling"/>
            <w:rFonts w:ascii="Times New Roman" w:hAnsi="Times New Roman"/>
            <w:noProof/>
          </w:rPr>
          <w:t>29.3.</w:t>
        </w:r>
        <w:r w:rsidRPr="009164E3">
          <w:rPr>
            <w:rStyle w:val="Hyperkobling"/>
            <w:noProof/>
          </w:rPr>
          <w:t xml:space="preserve"> Fakturering</w:t>
        </w:r>
        <w:r w:rsidRPr="009164E3">
          <w:rPr>
            <w:noProof/>
            <w:webHidden/>
          </w:rPr>
          <w:tab/>
        </w:r>
        <w:r w:rsidRPr="009164E3">
          <w:rPr>
            <w:noProof/>
            <w:webHidden/>
          </w:rPr>
          <w:fldChar w:fldCharType="begin"/>
        </w:r>
        <w:r w:rsidRPr="009164E3">
          <w:rPr>
            <w:noProof/>
            <w:webHidden/>
          </w:rPr>
          <w:instrText xml:space="preserve"> PAGEREF _Toc233898045 \h </w:instrText>
        </w:r>
        <w:r w:rsidRPr="009164E3">
          <w:rPr>
            <w:noProof/>
            <w:webHidden/>
          </w:rPr>
        </w:r>
        <w:r w:rsidRPr="009164E3">
          <w:rPr>
            <w:noProof/>
            <w:webHidden/>
          </w:rPr>
          <w:fldChar w:fldCharType="separate"/>
        </w:r>
        <w:r w:rsidR="009164E3">
          <w:rPr>
            <w:noProof/>
            <w:webHidden/>
          </w:rPr>
          <w:t>28</w:t>
        </w:r>
        <w:r w:rsidRPr="009164E3">
          <w:rPr>
            <w:noProof/>
            <w:webHidden/>
          </w:rPr>
          <w:fldChar w:fldCharType="end"/>
        </w:r>
      </w:hyperlink>
    </w:p>
    <w:p w14:paraId="1B95F05F" w14:textId="057D89EA"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46" w:history="1">
        <w:r w:rsidRPr="009164E3">
          <w:rPr>
            <w:rStyle w:val="Hyperkobling"/>
            <w:rFonts w:ascii="Times New Roman" w:hAnsi="Times New Roman"/>
            <w:noProof/>
          </w:rPr>
          <w:t>29.4.</w:t>
        </w:r>
        <w:r w:rsidRPr="009164E3">
          <w:rPr>
            <w:rStyle w:val="Hyperkobling"/>
            <w:noProof/>
          </w:rPr>
          <w:t xml:space="preserve"> Elektronisk faktura</w:t>
        </w:r>
        <w:r w:rsidRPr="009164E3">
          <w:rPr>
            <w:noProof/>
            <w:webHidden/>
          </w:rPr>
          <w:tab/>
        </w:r>
        <w:r w:rsidRPr="009164E3">
          <w:rPr>
            <w:noProof/>
            <w:webHidden/>
          </w:rPr>
          <w:fldChar w:fldCharType="begin"/>
        </w:r>
        <w:r w:rsidRPr="009164E3">
          <w:rPr>
            <w:noProof/>
            <w:webHidden/>
          </w:rPr>
          <w:instrText xml:space="preserve"> PAGEREF _Toc233898046 \h </w:instrText>
        </w:r>
        <w:r w:rsidRPr="009164E3">
          <w:rPr>
            <w:noProof/>
            <w:webHidden/>
          </w:rPr>
        </w:r>
        <w:r w:rsidRPr="009164E3">
          <w:rPr>
            <w:noProof/>
            <w:webHidden/>
          </w:rPr>
          <w:fldChar w:fldCharType="separate"/>
        </w:r>
        <w:r w:rsidR="009164E3">
          <w:rPr>
            <w:noProof/>
            <w:webHidden/>
          </w:rPr>
          <w:t>29</w:t>
        </w:r>
        <w:r w:rsidRPr="009164E3">
          <w:rPr>
            <w:noProof/>
            <w:webHidden/>
          </w:rPr>
          <w:fldChar w:fldCharType="end"/>
        </w:r>
      </w:hyperlink>
    </w:p>
    <w:p w14:paraId="62333677" w14:textId="44D767C8"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047" w:history="1">
        <w:r w:rsidRPr="009164E3">
          <w:rPr>
            <w:rStyle w:val="Hyperkobling"/>
            <w:rFonts w:ascii="Times New Roman" w:hAnsi="Times New Roman"/>
            <w:noProof/>
          </w:rPr>
          <w:t>30.</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Regningsarbeider (se NS 8405 punkt 31)</w:t>
        </w:r>
        <w:r w:rsidRPr="009164E3">
          <w:rPr>
            <w:noProof/>
            <w:webHidden/>
          </w:rPr>
          <w:tab/>
        </w:r>
        <w:r w:rsidRPr="009164E3">
          <w:rPr>
            <w:noProof/>
            <w:webHidden/>
          </w:rPr>
          <w:fldChar w:fldCharType="begin"/>
        </w:r>
        <w:r w:rsidRPr="009164E3">
          <w:rPr>
            <w:noProof/>
            <w:webHidden/>
          </w:rPr>
          <w:instrText xml:space="preserve"> PAGEREF _Toc233898047 \h </w:instrText>
        </w:r>
        <w:r w:rsidRPr="009164E3">
          <w:rPr>
            <w:noProof/>
            <w:webHidden/>
          </w:rPr>
        </w:r>
        <w:r w:rsidRPr="009164E3">
          <w:rPr>
            <w:noProof/>
            <w:webHidden/>
          </w:rPr>
          <w:fldChar w:fldCharType="separate"/>
        </w:r>
        <w:r w:rsidR="009164E3">
          <w:rPr>
            <w:noProof/>
            <w:webHidden/>
          </w:rPr>
          <w:t>29</w:t>
        </w:r>
        <w:r w:rsidRPr="009164E3">
          <w:rPr>
            <w:noProof/>
            <w:webHidden/>
          </w:rPr>
          <w:fldChar w:fldCharType="end"/>
        </w:r>
      </w:hyperlink>
    </w:p>
    <w:p w14:paraId="61BD57C8" w14:textId="43BCCF06"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048" w:history="1">
        <w:r w:rsidRPr="009164E3">
          <w:rPr>
            <w:rStyle w:val="Hyperkobling"/>
            <w:rFonts w:ascii="Times New Roman" w:hAnsi="Times New Roman"/>
            <w:noProof/>
          </w:rPr>
          <w:t>31.</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Sluttoppgjør (se NS 8405, punkt 33)</w:t>
        </w:r>
        <w:r w:rsidRPr="009164E3">
          <w:rPr>
            <w:noProof/>
            <w:webHidden/>
          </w:rPr>
          <w:tab/>
        </w:r>
        <w:r w:rsidRPr="009164E3">
          <w:rPr>
            <w:noProof/>
            <w:webHidden/>
          </w:rPr>
          <w:fldChar w:fldCharType="begin"/>
        </w:r>
        <w:r w:rsidRPr="009164E3">
          <w:rPr>
            <w:noProof/>
            <w:webHidden/>
          </w:rPr>
          <w:instrText xml:space="preserve"> PAGEREF _Toc233898048 \h </w:instrText>
        </w:r>
        <w:r w:rsidRPr="009164E3">
          <w:rPr>
            <w:noProof/>
            <w:webHidden/>
          </w:rPr>
        </w:r>
        <w:r w:rsidRPr="009164E3">
          <w:rPr>
            <w:noProof/>
            <w:webHidden/>
          </w:rPr>
          <w:fldChar w:fldCharType="separate"/>
        </w:r>
        <w:r w:rsidR="009164E3">
          <w:rPr>
            <w:noProof/>
            <w:webHidden/>
          </w:rPr>
          <w:t>30</w:t>
        </w:r>
        <w:r w:rsidRPr="009164E3">
          <w:rPr>
            <w:noProof/>
            <w:webHidden/>
          </w:rPr>
          <w:fldChar w:fldCharType="end"/>
        </w:r>
      </w:hyperlink>
    </w:p>
    <w:p w14:paraId="37DD8AB8" w14:textId="7C0B961A"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049" w:history="1">
        <w:r w:rsidRPr="009164E3">
          <w:rPr>
            <w:rStyle w:val="Hyperkobling"/>
            <w:rFonts w:ascii="Times New Roman" w:hAnsi="Times New Roman"/>
            <w:noProof/>
          </w:rPr>
          <w:t>32.</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Tvister (se NS 8405 punkt 43)</w:t>
        </w:r>
        <w:r w:rsidRPr="009164E3">
          <w:rPr>
            <w:noProof/>
            <w:webHidden/>
          </w:rPr>
          <w:tab/>
        </w:r>
        <w:r w:rsidRPr="009164E3">
          <w:rPr>
            <w:noProof/>
            <w:webHidden/>
          </w:rPr>
          <w:fldChar w:fldCharType="begin"/>
        </w:r>
        <w:r w:rsidRPr="009164E3">
          <w:rPr>
            <w:noProof/>
            <w:webHidden/>
          </w:rPr>
          <w:instrText xml:space="preserve"> PAGEREF _Toc233898049 \h </w:instrText>
        </w:r>
        <w:r w:rsidRPr="009164E3">
          <w:rPr>
            <w:noProof/>
            <w:webHidden/>
          </w:rPr>
        </w:r>
        <w:r w:rsidRPr="009164E3">
          <w:rPr>
            <w:noProof/>
            <w:webHidden/>
          </w:rPr>
          <w:fldChar w:fldCharType="separate"/>
        </w:r>
        <w:r w:rsidR="009164E3">
          <w:rPr>
            <w:noProof/>
            <w:webHidden/>
          </w:rPr>
          <w:t>30</w:t>
        </w:r>
        <w:r w:rsidRPr="009164E3">
          <w:rPr>
            <w:noProof/>
            <w:webHidden/>
          </w:rPr>
          <w:fldChar w:fldCharType="end"/>
        </w:r>
      </w:hyperlink>
    </w:p>
    <w:p w14:paraId="491F805F" w14:textId="4CBF2444"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50" w:history="1">
        <w:r w:rsidRPr="009164E3">
          <w:rPr>
            <w:rStyle w:val="Hyperkobling"/>
            <w:rFonts w:ascii="Times New Roman" w:hAnsi="Times New Roman"/>
            <w:noProof/>
          </w:rPr>
          <w:t>32.1.</w:t>
        </w:r>
        <w:r w:rsidRPr="009164E3">
          <w:rPr>
            <w:rStyle w:val="Hyperkobling"/>
            <w:noProof/>
          </w:rPr>
          <w:t xml:space="preserve"> Minnelige løsninger</w:t>
        </w:r>
        <w:r w:rsidRPr="009164E3">
          <w:rPr>
            <w:noProof/>
            <w:webHidden/>
          </w:rPr>
          <w:tab/>
        </w:r>
        <w:r w:rsidRPr="009164E3">
          <w:rPr>
            <w:noProof/>
            <w:webHidden/>
          </w:rPr>
          <w:fldChar w:fldCharType="begin"/>
        </w:r>
        <w:r w:rsidRPr="009164E3">
          <w:rPr>
            <w:noProof/>
            <w:webHidden/>
          </w:rPr>
          <w:instrText xml:space="preserve"> PAGEREF _Toc233898050 \h </w:instrText>
        </w:r>
        <w:r w:rsidRPr="009164E3">
          <w:rPr>
            <w:noProof/>
            <w:webHidden/>
          </w:rPr>
        </w:r>
        <w:r w:rsidRPr="009164E3">
          <w:rPr>
            <w:noProof/>
            <w:webHidden/>
          </w:rPr>
          <w:fldChar w:fldCharType="separate"/>
        </w:r>
        <w:r w:rsidR="009164E3">
          <w:rPr>
            <w:noProof/>
            <w:webHidden/>
          </w:rPr>
          <w:t>30</w:t>
        </w:r>
        <w:r w:rsidRPr="009164E3">
          <w:rPr>
            <w:noProof/>
            <w:webHidden/>
          </w:rPr>
          <w:fldChar w:fldCharType="end"/>
        </w:r>
      </w:hyperlink>
    </w:p>
    <w:p w14:paraId="588C99F2" w14:textId="17A6C310"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51" w:history="1">
        <w:r w:rsidRPr="009164E3">
          <w:rPr>
            <w:rStyle w:val="Hyperkobling"/>
            <w:rFonts w:ascii="Times New Roman" w:hAnsi="Times New Roman"/>
            <w:noProof/>
          </w:rPr>
          <w:t>32.2.</w:t>
        </w:r>
        <w:r w:rsidRPr="009164E3">
          <w:rPr>
            <w:rStyle w:val="Hyperkobling"/>
            <w:noProof/>
          </w:rPr>
          <w:t xml:space="preserve"> Tvisteløsning</w:t>
        </w:r>
        <w:r w:rsidRPr="009164E3">
          <w:rPr>
            <w:noProof/>
            <w:webHidden/>
          </w:rPr>
          <w:tab/>
        </w:r>
        <w:r w:rsidRPr="009164E3">
          <w:rPr>
            <w:noProof/>
            <w:webHidden/>
          </w:rPr>
          <w:fldChar w:fldCharType="begin"/>
        </w:r>
        <w:r w:rsidRPr="009164E3">
          <w:rPr>
            <w:noProof/>
            <w:webHidden/>
          </w:rPr>
          <w:instrText xml:space="preserve"> PAGEREF _Toc233898051 \h </w:instrText>
        </w:r>
        <w:r w:rsidRPr="009164E3">
          <w:rPr>
            <w:noProof/>
            <w:webHidden/>
          </w:rPr>
        </w:r>
        <w:r w:rsidRPr="009164E3">
          <w:rPr>
            <w:noProof/>
            <w:webHidden/>
          </w:rPr>
          <w:fldChar w:fldCharType="separate"/>
        </w:r>
        <w:r w:rsidR="009164E3">
          <w:rPr>
            <w:noProof/>
            <w:webHidden/>
          </w:rPr>
          <w:t>32</w:t>
        </w:r>
        <w:r w:rsidRPr="009164E3">
          <w:rPr>
            <w:noProof/>
            <w:webHidden/>
          </w:rPr>
          <w:fldChar w:fldCharType="end"/>
        </w:r>
      </w:hyperlink>
    </w:p>
    <w:p w14:paraId="24FAC629" w14:textId="5A32F86D"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52" w:history="1">
        <w:r w:rsidRPr="009164E3">
          <w:rPr>
            <w:rStyle w:val="Hyperkobling"/>
            <w:rFonts w:ascii="Times New Roman" w:hAnsi="Times New Roman"/>
            <w:noProof/>
          </w:rPr>
          <w:t>32.3.</w:t>
        </w:r>
        <w:r w:rsidRPr="009164E3">
          <w:rPr>
            <w:rStyle w:val="Hyperkobling"/>
            <w:noProof/>
          </w:rPr>
          <w:t xml:space="preserve"> Parter i tvister</w:t>
        </w:r>
        <w:r w:rsidRPr="009164E3">
          <w:rPr>
            <w:noProof/>
            <w:webHidden/>
          </w:rPr>
          <w:tab/>
        </w:r>
        <w:r w:rsidRPr="009164E3">
          <w:rPr>
            <w:noProof/>
            <w:webHidden/>
          </w:rPr>
          <w:fldChar w:fldCharType="begin"/>
        </w:r>
        <w:r w:rsidRPr="009164E3">
          <w:rPr>
            <w:noProof/>
            <w:webHidden/>
          </w:rPr>
          <w:instrText xml:space="preserve"> PAGEREF _Toc233898052 \h </w:instrText>
        </w:r>
        <w:r w:rsidRPr="009164E3">
          <w:rPr>
            <w:noProof/>
            <w:webHidden/>
          </w:rPr>
        </w:r>
        <w:r w:rsidRPr="009164E3">
          <w:rPr>
            <w:noProof/>
            <w:webHidden/>
          </w:rPr>
          <w:fldChar w:fldCharType="separate"/>
        </w:r>
        <w:r w:rsidR="009164E3">
          <w:rPr>
            <w:noProof/>
            <w:webHidden/>
          </w:rPr>
          <w:t>33</w:t>
        </w:r>
        <w:r w:rsidRPr="009164E3">
          <w:rPr>
            <w:noProof/>
            <w:webHidden/>
          </w:rPr>
          <w:fldChar w:fldCharType="end"/>
        </w:r>
      </w:hyperlink>
    </w:p>
    <w:p w14:paraId="4390E64A" w14:textId="4421ED1E"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053" w:history="1">
        <w:r w:rsidRPr="009164E3">
          <w:rPr>
            <w:rStyle w:val="Hyperkobling"/>
            <w:rFonts w:ascii="Times New Roman" w:hAnsi="Times New Roman"/>
            <w:noProof/>
          </w:rPr>
          <w:t>33.</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Sikkerhet, helse og arbeidsmiljø (SHA) og Ytre miljø (YM)</w:t>
        </w:r>
        <w:r w:rsidRPr="009164E3">
          <w:rPr>
            <w:noProof/>
            <w:webHidden/>
          </w:rPr>
          <w:tab/>
        </w:r>
        <w:r w:rsidRPr="009164E3">
          <w:rPr>
            <w:noProof/>
            <w:webHidden/>
          </w:rPr>
          <w:fldChar w:fldCharType="begin"/>
        </w:r>
        <w:r w:rsidRPr="009164E3">
          <w:rPr>
            <w:noProof/>
            <w:webHidden/>
          </w:rPr>
          <w:instrText xml:space="preserve"> PAGEREF _Toc233898053 \h </w:instrText>
        </w:r>
        <w:r w:rsidRPr="009164E3">
          <w:rPr>
            <w:noProof/>
            <w:webHidden/>
          </w:rPr>
        </w:r>
        <w:r w:rsidRPr="009164E3">
          <w:rPr>
            <w:noProof/>
            <w:webHidden/>
          </w:rPr>
          <w:fldChar w:fldCharType="separate"/>
        </w:r>
        <w:r w:rsidR="009164E3">
          <w:rPr>
            <w:noProof/>
            <w:webHidden/>
          </w:rPr>
          <w:t>33</w:t>
        </w:r>
        <w:r w:rsidRPr="009164E3">
          <w:rPr>
            <w:noProof/>
            <w:webHidden/>
          </w:rPr>
          <w:fldChar w:fldCharType="end"/>
        </w:r>
      </w:hyperlink>
    </w:p>
    <w:p w14:paraId="28DF8518" w14:textId="63A6145C"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54" w:history="1">
        <w:r w:rsidRPr="009164E3">
          <w:rPr>
            <w:rStyle w:val="Hyperkobling"/>
            <w:rFonts w:ascii="Times New Roman" w:hAnsi="Times New Roman"/>
            <w:noProof/>
          </w:rPr>
          <w:t>33.1.</w:t>
        </w:r>
        <w:r w:rsidRPr="009164E3">
          <w:rPr>
            <w:rStyle w:val="Hyperkobling"/>
            <w:noProof/>
          </w:rPr>
          <w:t xml:space="preserve"> Generelt</w:t>
        </w:r>
        <w:r w:rsidRPr="009164E3">
          <w:rPr>
            <w:noProof/>
            <w:webHidden/>
          </w:rPr>
          <w:tab/>
        </w:r>
        <w:r w:rsidRPr="009164E3">
          <w:rPr>
            <w:noProof/>
            <w:webHidden/>
          </w:rPr>
          <w:fldChar w:fldCharType="begin"/>
        </w:r>
        <w:r w:rsidRPr="009164E3">
          <w:rPr>
            <w:noProof/>
            <w:webHidden/>
          </w:rPr>
          <w:instrText xml:space="preserve"> PAGEREF _Toc233898054 \h </w:instrText>
        </w:r>
        <w:r w:rsidRPr="009164E3">
          <w:rPr>
            <w:noProof/>
            <w:webHidden/>
          </w:rPr>
        </w:r>
        <w:r w:rsidRPr="009164E3">
          <w:rPr>
            <w:noProof/>
            <w:webHidden/>
          </w:rPr>
          <w:fldChar w:fldCharType="separate"/>
        </w:r>
        <w:r w:rsidR="009164E3">
          <w:rPr>
            <w:noProof/>
            <w:webHidden/>
          </w:rPr>
          <w:t>33</w:t>
        </w:r>
        <w:r w:rsidRPr="009164E3">
          <w:rPr>
            <w:noProof/>
            <w:webHidden/>
          </w:rPr>
          <w:fldChar w:fldCharType="end"/>
        </w:r>
      </w:hyperlink>
    </w:p>
    <w:p w14:paraId="2201A5E3" w14:textId="337249B6"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55" w:history="1">
        <w:r w:rsidRPr="009164E3">
          <w:rPr>
            <w:rStyle w:val="Hyperkobling"/>
            <w:rFonts w:ascii="Times New Roman" w:hAnsi="Times New Roman"/>
            <w:noProof/>
          </w:rPr>
          <w:t>33.2.</w:t>
        </w:r>
        <w:r w:rsidRPr="009164E3">
          <w:rPr>
            <w:rStyle w:val="Hyperkobling"/>
            <w:noProof/>
          </w:rPr>
          <w:t xml:space="preserve"> System for rapportering og oppfølging av SHA, YM og seriøsitet</w:t>
        </w:r>
        <w:r w:rsidRPr="009164E3">
          <w:rPr>
            <w:noProof/>
            <w:webHidden/>
          </w:rPr>
          <w:tab/>
        </w:r>
        <w:r w:rsidRPr="009164E3">
          <w:rPr>
            <w:noProof/>
            <w:webHidden/>
          </w:rPr>
          <w:fldChar w:fldCharType="begin"/>
        </w:r>
        <w:r w:rsidRPr="009164E3">
          <w:rPr>
            <w:noProof/>
            <w:webHidden/>
          </w:rPr>
          <w:instrText xml:space="preserve"> PAGEREF _Toc233898055 \h </w:instrText>
        </w:r>
        <w:r w:rsidRPr="009164E3">
          <w:rPr>
            <w:noProof/>
            <w:webHidden/>
          </w:rPr>
        </w:r>
        <w:r w:rsidRPr="009164E3">
          <w:rPr>
            <w:noProof/>
            <w:webHidden/>
          </w:rPr>
          <w:fldChar w:fldCharType="separate"/>
        </w:r>
        <w:r w:rsidR="009164E3">
          <w:rPr>
            <w:noProof/>
            <w:webHidden/>
          </w:rPr>
          <w:t>33</w:t>
        </w:r>
        <w:r w:rsidRPr="009164E3">
          <w:rPr>
            <w:noProof/>
            <w:webHidden/>
          </w:rPr>
          <w:fldChar w:fldCharType="end"/>
        </w:r>
      </w:hyperlink>
    </w:p>
    <w:p w14:paraId="3445C9D6" w14:textId="29669806"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56" w:history="1">
        <w:r w:rsidRPr="009164E3">
          <w:rPr>
            <w:rStyle w:val="Hyperkobling"/>
            <w:rFonts w:ascii="Times New Roman" w:hAnsi="Times New Roman"/>
            <w:noProof/>
          </w:rPr>
          <w:t>33.3.</w:t>
        </w:r>
        <w:r w:rsidRPr="009164E3">
          <w:rPr>
            <w:rStyle w:val="Hyperkobling"/>
            <w:noProof/>
          </w:rPr>
          <w:t xml:space="preserve"> Plan for sikkerhet, helse og arbeidsmiljø (SHA-plan), ytre miljø-plan (YM-plan) og risikovurdering</w:t>
        </w:r>
        <w:r w:rsidRPr="009164E3">
          <w:rPr>
            <w:noProof/>
            <w:webHidden/>
          </w:rPr>
          <w:tab/>
        </w:r>
        <w:r w:rsidRPr="009164E3">
          <w:rPr>
            <w:noProof/>
            <w:webHidden/>
          </w:rPr>
          <w:fldChar w:fldCharType="begin"/>
        </w:r>
        <w:r w:rsidRPr="009164E3">
          <w:rPr>
            <w:noProof/>
            <w:webHidden/>
          </w:rPr>
          <w:instrText xml:space="preserve"> PAGEREF _Toc233898056 \h </w:instrText>
        </w:r>
        <w:r w:rsidRPr="009164E3">
          <w:rPr>
            <w:noProof/>
            <w:webHidden/>
          </w:rPr>
        </w:r>
        <w:r w:rsidRPr="009164E3">
          <w:rPr>
            <w:noProof/>
            <w:webHidden/>
          </w:rPr>
          <w:fldChar w:fldCharType="separate"/>
        </w:r>
        <w:r w:rsidR="009164E3">
          <w:rPr>
            <w:noProof/>
            <w:webHidden/>
          </w:rPr>
          <w:t>33</w:t>
        </w:r>
        <w:r w:rsidRPr="009164E3">
          <w:rPr>
            <w:noProof/>
            <w:webHidden/>
          </w:rPr>
          <w:fldChar w:fldCharType="end"/>
        </w:r>
      </w:hyperlink>
    </w:p>
    <w:p w14:paraId="745CDE72" w14:textId="1C4423B0"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57" w:history="1">
        <w:r w:rsidRPr="009164E3">
          <w:rPr>
            <w:rStyle w:val="Hyperkobling"/>
            <w:rFonts w:ascii="Times New Roman" w:hAnsi="Times New Roman"/>
            <w:noProof/>
          </w:rPr>
          <w:t>33.4.</w:t>
        </w:r>
        <w:r w:rsidRPr="009164E3">
          <w:rPr>
            <w:rStyle w:val="Hyperkobling"/>
            <w:noProof/>
          </w:rPr>
          <w:t xml:space="preserve"> Tiltak for å forebygge helseskader på grunn av eksponering for helseskadelig steinstøv</w:t>
        </w:r>
        <w:r w:rsidRPr="009164E3">
          <w:rPr>
            <w:noProof/>
            <w:webHidden/>
          </w:rPr>
          <w:tab/>
        </w:r>
        <w:r w:rsidRPr="009164E3">
          <w:rPr>
            <w:noProof/>
            <w:webHidden/>
          </w:rPr>
          <w:fldChar w:fldCharType="begin"/>
        </w:r>
        <w:r w:rsidRPr="009164E3">
          <w:rPr>
            <w:noProof/>
            <w:webHidden/>
          </w:rPr>
          <w:instrText xml:space="preserve"> PAGEREF _Toc233898057 \h </w:instrText>
        </w:r>
        <w:r w:rsidRPr="009164E3">
          <w:rPr>
            <w:noProof/>
            <w:webHidden/>
          </w:rPr>
        </w:r>
        <w:r w:rsidRPr="009164E3">
          <w:rPr>
            <w:noProof/>
            <w:webHidden/>
          </w:rPr>
          <w:fldChar w:fldCharType="separate"/>
        </w:r>
        <w:r w:rsidR="009164E3">
          <w:rPr>
            <w:noProof/>
            <w:webHidden/>
          </w:rPr>
          <w:t>34</w:t>
        </w:r>
        <w:r w:rsidRPr="009164E3">
          <w:rPr>
            <w:noProof/>
            <w:webHidden/>
          </w:rPr>
          <w:fldChar w:fldCharType="end"/>
        </w:r>
      </w:hyperlink>
    </w:p>
    <w:p w14:paraId="29CEB519" w14:textId="635A0073"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58" w:history="1">
        <w:r w:rsidRPr="009164E3">
          <w:rPr>
            <w:rStyle w:val="Hyperkobling"/>
            <w:rFonts w:ascii="Times New Roman" w:hAnsi="Times New Roman"/>
            <w:noProof/>
          </w:rPr>
          <w:t>33.5.</w:t>
        </w:r>
        <w:r w:rsidRPr="009164E3">
          <w:rPr>
            <w:rStyle w:val="Hyperkobling"/>
            <w:noProof/>
          </w:rPr>
          <w:t xml:space="preserve"> Opplæring og kompetanse</w:t>
        </w:r>
        <w:r w:rsidRPr="009164E3">
          <w:rPr>
            <w:noProof/>
            <w:webHidden/>
          </w:rPr>
          <w:tab/>
        </w:r>
        <w:r w:rsidRPr="009164E3">
          <w:rPr>
            <w:noProof/>
            <w:webHidden/>
          </w:rPr>
          <w:fldChar w:fldCharType="begin"/>
        </w:r>
        <w:r w:rsidRPr="009164E3">
          <w:rPr>
            <w:noProof/>
            <w:webHidden/>
          </w:rPr>
          <w:instrText xml:space="preserve"> PAGEREF _Toc233898058 \h </w:instrText>
        </w:r>
        <w:r w:rsidRPr="009164E3">
          <w:rPr>
            <w:noProof/>
            <w:webHidden/>
          </w:rPr>
        </w:r>
        <w:r w:rsidRPr="009164E3">
          <w:rPr>
            <w:noProof/>
            <w:webHidden/>
          </w:rPr>
          <w:fldChar w:fldCharType="separate"/>
        </w:r>
        <w:r w:rsidR="009164E3">
          <w:rPr>
            <w:noProof/>
            <w:webHidden/>
          </w:rPr>
          <w:t>34</w:t>
        </w:r>
        <w:r w:rsidRPr="009164E3">
          <w:rPr>
            <w:noProof/>
            <w:webHidden/>
          </w:rPr>
          <w:fldChar w:fldCharType="end"/>
        </w:r>
      </w:hyperlink>
    </w:p>
    <w:p w14:paraId="7A065952" w14:textId="65496179"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59" w:history="1">
        <w:r w:rsidRPr="009164E3">
          <w:rPr>
            <w:rStyle w:val="Hyperkobling"/>
            <w:rFonts w:ascii="Times New Roman" w:hAnsi="Times New Roman"/>
            <w:noProof/>
          </w:rPr>
          <w:t>33.6.</w:t>
        </w:r>
        <w:r w:rsidRPr="009164E3">
          <w:rPr>
            <w:rStyle w:val="Hyperkobling"/>
            <w:noProof/>
          </w:rPr>
          <w:t xml:space="preserve"> Kjemiske produkter</w:t>
        </w:r>
        <w:r w:rsidRPr="009164E3">
          <w:rPr>
            <w:noProof/>
            <w:webHidden/>
          </w:rPr>
          <w:tab/>
        </w:r>
        <w:r w:rsidRPr="009164E3">
          <w:rPr>
            <w:noProof/>
            <w:webHidden/>
          </w:rPr>
          <w:fldChar w:fldCharType="begin"/>
        </w:r>
        <w:r w:rsidRPr="009164E3">
          <w:rPr>
            <w:noProof/>
            <w:webHidden/>
          </w:rPr>
          <w:instrText xml:space="preserve"> PAGEREF _Toc233898059 \h </w:instrText>
        </w:r>
        <w:r w:rsidRPr="009164E3">
          <w:rPr>
            <w:noProof/>
            <w:webHidden/>
          </w:rPr>
        </w:r>
        <w:r w:rsidRPr="009164E3">
          <w:rPr>
            <w:noProof/>
            <w:webHidden/>
          </w:rPr>
          <w:fldChar w:fldCharType="separate"/>
        </w:r>
        <w:r w:rsidR="009164E3">
          <w:rPr>
            <w:noProof/>
            <w:webHidden/>
          </w:rPr>
          <w:t>34</w:t>
        </w:r>
        <w:r w:rsidRPr="009164E3">
          <w:rPr>
            <w:noProof/>
            <w:webHidden/>
          </w:rPr>
          <w:fldChar w:fldCharType="end"/>
        </w:r>
      </w:hyperlink>
    </w:p>
    <w:p w14:paraId="609D8570" w14:textId="26A2B9D4"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60" w:history="1">
        <w:r w:rsidRPr="009164E3">
          <w:rPr>
            <w:rStyle w:val="Hyperkobling"/>
            <w:rFonts w:ascii="Times New Roman" w:hAnsi="Times New Roman"/>
            <w:noProof/>
          </w:rPr>
          <w:t>33.7.</w:t>
        </w:r>
        <w:r w:rsidRPr="009164E3">
          <w:rPr>
            <w:rStyle w:val="Hyperkobling"/>
            <w:noProof/>
          </w:rPr>
          <w:t xml:space="preserve"> Sikring av arbeidsstedet</w:t>
        </w:r>
        <w:r w:rsidRPr="009164E3">
          <w:rPr>
            <w:noProof/>
            <w:webHidden/>
          </w:rPr>
          <w:tab/>
        </w:r>
        <w:r w:rsidRPr="009164E3">
          <w:rPr>
            <w:noProof/>
            <w:webHidden/>
          </w:rPr>
          <w:fldChar w:fldCharType="begin"/>
        </w:r>
        <w:r w:rsidRPr="009164E3">
          <w:rPr>
            <w:noProof/>
            <w:webHidden/>
          </w:rPr>
          <w:instrText xml:space="preserve"> PAGEREF _Toc233898060 \h </w:instrText>
        </w:r>
        <w:r w:rsidRPr="009164E3">
          <w:rPr>
            <w:noProof/>
            <w:webHidden/>
          </w:rPr>
        </w:r>
        <w:r w:rsidRPr="009164E3">
          <w:rPr>
            <w:noProof/>
            <w:webHidden/>
          </w:rPr>
          <w:fldChar w:fldCharType="separate"/>
        </w:r>
        <w:r w:rsidR="009164E3">
          <w:rPr>
            <w:noProof/>
            <w:webHidden/>
          </w:rPr>
          <w:t>35</w:t>
        </w:r>
        <w:r w:rsidRPr="009164E3">
          <w:rPr>
            <w:noProof/>
            <w:webHidden/>
          </w:rPr>
          <w:fldChar w:fldCharType="end"/>
        </w:r>
      </w:hyperlink>
    </w:p>
    <w:p w14:paraId="16151433" w14:textId="149A7F00"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61" w:history="1">
        <w:r w:rsidRPr="009164E3">
          <w:rPr>
            <w:rStyle w:val="Hyperkobling"/>
            <w:rFonts w:ascii="Times New Roman" w:hAnsi="Times New Roman"/>
            <w:noProof/>
          </w:rPr>
          <w:t>33.8.</w:t>
        </w:r>
        <w:r w:rsidRPr="009164E3">
          <w:rPr>
            <w:rStyle w:val="Hyperkobling"/>
            <w:noProof/>
          </w:rPr>
          <w:t xml:space="preserve"> Orden og renhold</w:t>
        </w:r>
        <w:r w:rsidRPr="009164E3">
          <w:rPr>
            <w:noProof/>
            <w:webHidden/>
          </w:rPr>
          <w:tab/>
        </w:r>
        <w:r w:rsidRPr="009164E3">
          <w:rPr>
            <w:noProof/>
            <w:webHidden/>
          </w:rPr>
          <w:fldChar w:fldCharType="begin"/>
        </w:r>
        <w:r w:rsidRPr="009164E3">
          <w:rPr>
            <w:noProof/>
            <w:webHidden/>
          </w:rPr>
          <w:instrText xml:space="preserve"> PAGEREF _Toc233898061 \h </w:instrText>
        </w:r>
        <w:r w:rsidRPr="009164E3">
          <w:rPr>
            <w:noProof/>
            <w:webHidden/>
          </w:rPr>
        </w:r>
        <w:r w:rsidRPr="009164E3">
          <w:rPr>
            <w:noProof/>
            <w:webHidden/>
          </w:rPr>
          <w:fldChar w:fldCharType="separate"/>
        </w:r>
        <w:r w:rsidR="009164E3">
          <w:rPr>
            <w:noProof/>
            <w:webHidden/>
          </w:rPr>
          <w:t>35</w:t>
        </w:r>
        <w:r w:rsidRPr="009164E3">
          <w:rPr>
            <w:noProof/>
            <w:webHidden/>
          </w:rPr>
          <w:fldChar w:fldCharType="end"/>
        </w:r>
      </w:hyperlink>
    </w:p>
    <w:p w14:paraId="41B49B54" w14:textId="4E50A426"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62" w:history="1">
        <w:r w:rsidRPr="009164E3">
          <w:rPr>
            <w:rStyle w:val="Hyperkobling"/>
            <w:rFonts w:ascii="Times New Roman" w:hAnsi="Times New Roman"/>
            <w:noProof/>
          </w:rPr>
          <w:t>33.9.</w:t>
        </w:r>
        <w:r w:rsidRPr="009164E3">
          <w:rPr>
            <w:rStyle w:val="Hyperkobling"/>
            <w:noProof/>
          </w:rPr>
          <w:t xml:space="preserve"> Vernerunder</w:t>
        </w:r>
        <w:r w:rsidRPr="009164E3">
          <w:rPr>
            <w:noProof/>
            <w:webHidden/>
          </w:rPr>
          <w:tab/>
        </w:r>
        <w:r w:rsidRPr="009164E3">
          <w:rPr>
            <w:noProof/>
            <w:webHidden/>
          </w:rPr>
          <w:fldChar w:fldCharType="begin"/>
        </w:r>
        <w:r w:rsidRPr="009164E3">
          <w:rPr>
            <w:noProof/>
            <w:webHidden/>
          </w:rPr>
          <w:instrText xml:space="preserve"> PAGEREF _Toc233898062 \h </w:instrText>
        </w:r>
        <w:r w:rsidRPr="009164E3">
          <w:rPr>
            <w:noProof/>
            <w:webHidden/>
          </w:rPr>
        </w:r>
        <w:r w:rsidRPr="009164E3">
          <w:rPr>
            <w:noProof/>
            <w:webHidden/>
          </w:rPr>
          <w:fldChar w:fldCharType="separate"/>
        </w:r>
        <w:r w:rsidR="009164E3">
          <w:rPr>
            <w:noProof/>
            <w:webHidden/>
          </w:rPr>
          <w:t>35</w:t>
        </w:r>
        <w:r w:rsidRPr="009164E3">
          <w:rPr>
            <w:noProof/>
            <w:webHidden/>
          </w:rPr>
          <w:fldChar w:fldCharType="end"/>
        </w:r>
      </w:hyperlink>
    </w:p>
    <w:p w14:paraId="48B7C533" w14:textId="146748ED"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063" w:history="1">
        <w:r w:rsidRPr="009164E3">
          <w:rPr>
            <w:rStyle w:val="Hyperkobling"/>
            <w:rFonts w:ascii="Times New Roman" w:hAnsi="Times New Roman"/>
            <w:noProof/>
          </w:rPr>
          <w:t>34.</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Sikkerhet, helse og arbeidsmiljø (SHA)</w:t>
        </w:r>
        <w:r w:rsidRPr="009164E3">
          <w:rPr>
            <w:noProof/>
            <w:webHidden/>
          </w:rPr>
          <w:tab/>
        </w:r>
        <w:r w:rsidRPr="009164E3">
          <w:rPr>
            <w:noProof/>
            <w:webHidden/>
          </w:rPr>
          <w:fldChar w:fldCharType="begin"/>
        </w:r>
        <w:r w:rsidRPr="009164E3">
          <w:rPr>
            <w:noProof/>
            <w:webHidden/>
          </w:rPr>
          <w:instrText xml:space="preserve"> PAGEREF _Toc233898063 \h </w:instrText>
        </w:r>
        <w:r w:rsidRPr="009164E3">
          <w:rPr>
            <w:noProof/>
            <w:webHidden/>
          </w:rPr>
        </w:r>
        <w:r w:rsidRPr="009164E3">
          <w:rPr>
            <w:noProof/>
            <w:webHidden/>
          </w:rPr>
          <w:fldChar w:fldCharType="separate"/>
        </w:r>
        <w:r w:rsidR="009164E3">
          <w:rPr>
            <w:noProof/>
            <w:webHidden/>
          </w:rPr>
          <w:t>35</w:t>
        </w:r>
        <w:r w:rsidRPr="009164E3">
          <w:rPr>
            <w:noProof/>
            <w:webHidden/>
          </w:rPr>
          <w:fldChar w:fldCharType="end"/>
        </w:r>
      </w:hyperlink>
    </w:p>
    <w:p w14:paraId="4D150DA4" w14:textId="22918ABF"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64" w:history="1">
        <w:r w:rsidRPr="009164E3">
          <w:rPr>
            <w:rStyle w:val="Hyperkobling"/>
            <w:rFonts w:ascii="Times New Roman" w:hAnsi="Times New Roman"/>
            <w:noProof/>
          </w:rPr>
          <w:t>34.1.</w:t>
        </w:r>
        <w:r w:rsidRPr="009164E3">
          <w:rPr>
            <w:rStyle w:val="Hyperkobling"/>
            <w:noProof/>
          </w:rPr>
          <w:t xml:space="preserve"> HMS-kort</w:t>
        </w:r>
        <w:r w:rsidRPr="009164E3">
          <w:rPr>
            <w:noProof/>
            <w:webHidden/>
          </w:rPr>
          <w:tab/>
        </w:r>
        <w:r w:rsidRPr="009164E3">
          <w:rPr>
            <w:noProof/>
            <w:webHidden/>
          </w:rPr>
          <w:fldChar w:fldCharType="begin"/>
        </w:r>
        <w:r w:rsidRPr="009164E3">
          <w:rPr>
            <w:noProof/>
            <w:webHidden/>
          </w:rPr>
          <w:instrText xml:space="preserve"> PAGEREF _Toc233898064 \h </w:instrText>
        </w:r>
        <w:r w:rsidRPr="009164E3">
          <w:rPr>
            <w:noProof/>
            <w:webHidden/>
          </w:rPr>
        </w:r>
        <w:r w:rsidRPr="009164E3">
          <w:rPr>
            <w:noProof/>
            <w:webHidden/>
          </w:rPr>
          <w:fldChar w:fldCharType="separate"/>
        </w:r>
        <w:r w:rsidR="009164E3">
          <w:rPr>
            <w:noProof/>
            <w:webHidden/>
          </w:rPr>
          <w:t>35</w:t>
        </w:r>
        <w:r w:rsidRPr="009164E3">
          <w:rPr>
            <w:noProof/>
            <w:webHidden/>
          </w:rPr>
          <w:fldChar w:fldCharType="end"/>
        </w:r>
      </w:hyperlink>
    </w:p>
    <w:p w14:paraId="3BB93DCC" w14:textId="2BEDECA5"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65" w:history="1">
        <w:r w:rsidRPr="009164E3">
          <w:rPr>
            <w:rStyle w:val="Hyperkobling"/>
            <w:rFonts w:ascii="Times New Roman" w:hAnsi="Times New Roman"/>
            <w:noProof/>
          </w:rPr>
          <w:t>34.2.</w:t>
        </w:r>
        <w:r w:rsidRPr="009164E3">
          <w:rPr>
            <w:rStyle w:val="Hyperkobling"/>
            <w:noProof/>
          </w:rPr>
          <w:t xml:space="preserve"> Føring av oversiktsliste</w:t>
        </w:r>
        <w:r w:rsidRPr="009164E3">
          <w:rPr>
            <w:noProof/>
            <w:webHidden/>
          </w:rPr>
          <w:tab/>
        </w:r>
        <w:r w:rsidRPr="009164E3">
          <w:rPr>
            <w:noProof/>
            <w:webHidden/>
          </w:rPr>
          <w:fldChar w:fldCharType="begin"/>
        </w:r>
        <w:r w:rsidRPr="009164E3">
          <w:rPr>
            <w:noProof/>
            <w:webHidden/>
          </w:rPr>
          <w:instrText xml:space="preserve"> PAGEREF _Toc233898065 \h </w:instrText>
        </w:r>
        <w:r w:rsidRPr="009164E3">
          <w:rPr>
            <w:noProof/>
            <w:webHidden/>
          </w:rPr>
        </w:r>
        <w:r w:rsidRPr="009164E3">
          <w:rPr>
            <w:noProof/>
            <w:webHidden/>
          </w:rPr>
          <w:fldChar w:fldCharType="separate"/>
        </w:r>
        <w:r w:rsidR="009164E3">
          <w:rPr>
            <w:noProof/>
            <w:webHidden/>
          </w:rPr>
          <w:t>35</w:t>
        </w:r>
        <w:r w:rsidRPr="009164E3">
          <w:rPr>
            <w:noProof/>
            <w:webHidden/>
          </w:rPr>
          <w:fldChar w:fldCharType="end"/>
        </w:r>
      </w:hyperlink>
    </w:p>
    <w:p w14:paraId="4C848031" w14:textId="40D6698F"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66" w:history="1">
        <w:r w:rsidRPr="009164E3">
          <w:rPr>
            <w:rStyle w:val="Hyperkobling"/>
            <w:rFonts w:ascii="Times New Roman" w:hAnsi="Times New Roman"/>
            <w:noProof/>
          </w:rPr>
          <w:t>34.3.</w:t>
        </w:r>
        <w:r w:rsidRPr="009164E3">
          <w:rPr>
            <w:rStyle w:val="Hyperkobling"/>
            <w:noProof/>
          </w:rPr>
          <w:t xml:space="preserve"> Hovedbedrift og samordningsansvar</w:t>
        </w:r>
        <w:r w:rsidRPr="009164E3">
          <w:rPr>
            <w:noProof/>
            <w:webHidden/>
          </w:rPr>
          <w:tab/>
        </w:r>
        <w:r w:rsidRPr="009164E3">
          <w:rPr>
            <w:noProof/>
            <w:webHidden/>
          </w:rPr>
          <w:fldChar w:fldCharType="begin"/>
        </w:r>
        <w:r w:rsidRPr="009164E3">
          <w:rPr>
            <w:noProof/>
            <w:webHidden/>
          </w:rPr>
          <w:instrText xml:space="preserve"> PAGEREF _Toc233898066 \h </w:instrText>
        </w:r>
        <w:r w:rsidRPr="009164E3">
          <w:rPr>
            <w:noProof/>
            <w:webHidden/>
          </w:rPr>
        </w:r>
        <w:r w:rsidRPr="009164E3">
          <w:rPr>
            <w:noProof/>
            <w:webHidden/>
          </w:rPr>
          <w:fldChar w:fldCharType="separate"/>
        </w:r>
        <w:r w:rsidR="009164E3">
          <w:rPr>
            <w:noProof/>
            <w:webHidden/>
          </w:rPr>
          <w:t>35</w:t>
        </w:r>
        <w:r w:rsidRPr="009164E3">
          <w:rPr>
            <w:noProof/>
            <w:webHidden/>
          </w:rPr>
          <w:fldChar w:fldCharType="end"/>
        </w:r>
      </w:hyperlink>
    </w:p>
    <w:p w14:paraId="1236C3C7" w14:textId="1673E52A"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67" w:history="1">
        <w:r w:rsidRPr="009164E3">
          <w:rPr>
            <w:rStyle w:val="Hyperkobling"/>
            <w:rFonts w:ascii="Times New Roman" w:hAnsi="Times New Roman"/>
            <w:noProof/>
          </w:rPr>
          <w:t>34.4.</w:t>
        </w:r>
        <w:r w:rsidRPr="009164E3">
          <w:rPr>
            <w:rStyle w:val="Hyperkobling"/>
            <w:noProof/>
          </w:rPr>
          <w:t xml:space="preserve"> Besøkende til anleggsområdet</w:t>
        </w:r>
        <w:r w:rsidRPr="009164E3">
          <w:rPr>
            <w:noProof/>
            <w:webHidden/>
          </w:rPr>
          <w:tab/>
        </w:r>
        <w:r w:rsidRPr="009164E3">
          <w:rPr>
            <w:noProof/>
            <w:webHidden/>
          </w:rPr>
          <w:fldChar w:fldCharType="begin"/>
        </w:r>
        <w:r w:rsidRPr="009164E3">
          <w:rPr>
            <w:noProof/>
            <w:webHidden/>
          </w:rPr>
          <w:instrText xml:space="preserve"> PAGEREF _Toc233898067 \h </w:instrText>
        </w:r>
        <w:r w:rsidRPr="009164E3">
          <w:rPr>
            <w:noProof/>
            <w:webHidden/>
          </w:rPr>
        </w:r>
        <w:r w:rsidRPr="009164E3">
          <w:rPr>
            <w:noProof/>
            <w:webHidden/>
          </w:rPr>
          <w:fldChar w:fldCharType="separate"/>
        </w:r>
        <w:r w:rsidR="009164E3">
          <w:rPr>
            <w:noProof/>
            <w:webHidden/>
          </w:rPr>
          <w:t>36</w:t>
        </w:r>
        <w:r w:rsidRPr="009164E3">
          <w:rPr>
            <w:noProof/>
            <w:webHidden/>
          </w:rPr>
          <w:fldChar w:fldCharType="end"/>
        </w:r>
      </w:hyperlink>
    </w:p>
    <w:p w14:paraId="5A0152F4" w14:textId="4F010EE6"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68" w:history="1">
        <w:r w:rsidRPr="009164E3">
          <w:rPr>
            <w:rStyle w:val="Hyperkobling"/>
            <w:rFonts w:ascii="Times New Roman" w:hAnsi="Times New Roman"/>
            <w:noProof/>
          </w:rPr>
          <w:t>34.5.</w:t>
        </w:r>
        <w:r w:rsidRPr="009164E3">
          <w:rPr>
            <w:rStyle w:val="Hyperkobling"/>
            <w:noProof/>
          </w:rPr>
          <w:t xml:space="preserve"> Arbeidstid</w:t>
        </w:r>
        <w:r w:rsidRPr="009164E3">
          <w:rPr>
            <w:noProof/>
            <w:webHidden/>
          </w:rPr>
          <w:tab/>
        </w:r>
        <w:r w:rsidRPr="009164E3">
          <w:rPr>
            <w:noProof/>
            <w:webHidden/>
          </w:rPr>
          <w:fldChar w:fldCharType="begin"/>
        </w:r>
        <w:r w:rsidRPr="009164E3">
          <w:rPr>
            <w:noProof/>
            <w:webHidden/>
          </w:rPr>
          <w:instrText xml:space="preserve"> PAGEREF _Toc233898068 \h </w:instrText>
        </w:r>
        <w:r w:rsidRPr="009164E3">
          <w:rPr>
            <w:noProof/>
            <w:webHidden/>
          </w:rPr>
        </w:r>
        <w:r w:rsidRPr="009164E3">
          <w:rPr>
            <w:noProof/>
            <w:webHidden/>
          </w:rPr>
          <w:fldChar w:fldCharType="separate"/>
        </w:r>
        <w:r w:rsidR="009164E3">
          <w:rPr>
            <w:noProof/>
            <w:webHidden/>
          </w:rPr>
          <w:t>36</w:t>
        </w:r>
        <w:r w:rsidRPr="009164E3">
          <w:rPr>
            <w:noProof/>
            <w:webHidden/>
          </w:rPr>
          <w:fldChar w:fldCharType="end"/>
        </w:r>
      </w:hyperlink>
    </w:p>
    <w:p w14:paraId="7FD8342D" w14:textId="440ECD42"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69" w:history="1">
        <w:r w:rsidRPr="009164E3">
          <w:rPr>
            <w:rStyle w:val="Hyperkobling"/>
            <w:rFonts w:ascii="Times New Roman" w:hAnsi="Times New Roman"/>
            <w:noProof/>
          </w:rPr>
          <w:t>34.6.</w:t>
        </w:r>
        <w:r w:rsidRPr="009164E3">
          <w:rPr>
            <w:rStyle w:val="Hyperkobling"/>
            <w:noProof/>
          </w:rPr>
          <w:t xml:space="preserve"> Arbeidsvarsling</w:t>
        </w:r>
        <w:r w:rsidRPr="009164E3">
          <w:rPr>
            <w:noProof/>
            <w:webHidden/>
          </w:rPr>
          <w:tab/>
        </w:r>
        <w:r w:rsidRPr="009164E3">
          <w:rPr>
            <w:noProof/>
            <w:webHidden/>
          </w:rPr>
          <w:fldChar w:fldCharType="begin"/>
        </w:r>
        <w:r w:rsidRPr="009164E3">
          <w:rPr>
            <w:noProof/>
            <w:webHidden/>
          </w:rPr>
          <w:instrText xml:space="preserve"> PAGEREF _Toc233898069 \h </w:instrText>
        </w:r>
        <w:r w:rsidRPr="009164E3">
          <w:rPr>
            <w:noProof/>
            <w:webHidden/>
          </w:rPr>
        </w:r>
        <w:r w:rsidRPr="009164E3">
          <w:rPr>
            <w:noProof/>
            <w:webHidden/>
          </w:rPr>
          <w:fldChar w:fldCharType="separate"/>
        </w:r>
        <w:r w:rsidR="009164E3">
          <w:rPr>
            <w:noProof/>
            <w:webHidden/>
          </w:rPr>
          <w:t>36</w:t>
        </w:r>
        <w:r w:rsidRPr="009164E3">
          <w:rPr>
            <w:noProof/>
            <w:webHidden/>
          </w:rPr>
          <w:fldChar w:fldCharType="end"/>
        </w:r>
      </w:hyperlink>
    </w:p>
    <w:p w14:paraId="2456A4E0" w14:textId="222FC4B4"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70" w:history="1">
        <w:r w:rsidRPr="009164E3">
          <w:rPr>
            <w:rStyle w:val="Hyperkobling"/>
            <w:rFonts w:ascii="Times New Roman" w:hAnsi="Times New Roman"/>
            <w:noProof/>
          </w:rPr>
          <w:t>34.7.</w:t>
        </w:r>
        <w:r w:rsidRPr="009164E3">
          <w:rPr>
            <w:rStyle w:val="Hyperkobling"/>
            <w:noProof/>
          </w:rPr>
          <w:t xml:space="preserve"> Personlig verneutstyr og vernetøy</w:t>
        </w:r>
        <w:r w:rsidRPr="009164E3">
          <w:rPr>
            <w:noProof/>
            <w:webHidden/>
          </w:rPr>
          <w:tab/>
        </w:r>
        <w:r w:rsidRPr="009164E3">
          <w:rPr>
            <w:noProof/>
            <w:webHidden/>
          </w:rPr>
          <w:fldChar w:fldCharType="begin"/>
        </w:r>
        <w:r w:rsidRPr="009164E3">
          <w:rPr>
            <w:noProof/>
            <w:webHidden/>
          </w:rPr>
          <w:instrText xml:space="preserve"> PAGEREF _Toc233898070 \h </w:instrText>
        </w:r>
        <w:r w:rsidRPr="009164E3">
          <w:rPr>
            <w:noProof/>
            <w:webHidden/>
          </w:rPr>
        </w:r>
        <w:r w:rsidRPr="009164E3">
          <w:rPr>
            <w:noProof/>
            <w:webHidden/>
          </w:rPr>
          <w:fldChar w:fldCharType="separate"/>
        </w:r>
        <w:r w:rsidR="009164E3">
          <w:rPr>
            <w:noProof/>
            <w:webHidden/>
          </w:rPr>
          <w:t>37</w:t>
        </w:r>
        <w:r w:rsidRPr="009164E3">
          <w:rPr>
            <w:noProof/>
            <w:webHidden/>
          </w:rPr>
          <w:fldChar w:fldCharType="end"/>
        </w:r>
      </w:hyperlink>
    </w:p>
    <w:p w14:paraId="2AFFE909" w14:textId="369610D1"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71" w:history="1">
        <w:r w:rsidRPr="009164E3">
          <w:rPr>
            <w:rStyle w:val="Hyperkobling"/>
            <w:rFonts w:ascii="Times New Roman" w:hAnsi="Times New Roman"/>
            <w:noProof/>
          </w:rPr>
          <w:t>34.7.1.</w:t>
        </w:r>
        <w:r w:rsidRPr="009164E3">
          <w:rPr>
            <w:rStyle w:val="Hyperkobling"/>
            <w:noProof/>
          </w:rPr>
          <w:t xml:space="preserve"> Instruks</w:t>
        </w:r>
        <w:r w:rsidRPr="009164E3">
          <w:rPr>
            <w:noProof/>
            <w:webHidden/>
          </w:rPr>
          <w:tab/>
        </w:r>
        <w:r w:rsidRPr="009164E3">
          <w:rPr>
            <w:noProof/>
            <w:webHidden/>
          </w:rPr>
          <w:fldChar w:fldCharType="begin"/>
        </w:r>
        <w:r w:rsidRPr="009164E3">
          <w:rPr>
            <w:noProof/>
            <w:webHidden/>
          </w:rPr>
          <w:instrText xml:space="preserve"> PAGEREF _Toc233898071 \h </w:instrText>
        </w:r>
        <w:r w:rsidRPr="009164E3">
          <w:rPr>
            <w:noProof/>
            <w:webHidden/>
          </w:rPr>
        </w:r>
        <w:r w:rsidRPr="009164E3">
          <w:rPr>
            <w:noProof/>
            <w:webHidden/>
          </w:rPr>
          <w:fldChar w:fldCharType="separate"/>
        </w:r>
        <w:r w:rsidR="009164E3">
          <w:rPr>
            <w:noProof/>
            <w:webHidden/>
          </w:rPr>
          <w:t>37</w:t>
        </w:r>
        <w:r w:rsidRPr="009164E3">
          <w:rPr>
            <w:noProof/>
            <w:webHidden/>
          </w:rPr>
          <w:fldChar w:fldCharType="end"/>
        </w:r>
      </w:hyperlink>
    </w:p>
    <w:p w14:paraId="369BD8EF" w14:textId="1D48EABE"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72" w:history="1">
        <w:r w:rsidRPr="009164E3">
          <w:rPr>
            <w:rStyle w:val="Hyperkobling"/>
            <w:rFonts w:ascii="Times New Roman" w:hAnsi="Times New Roman"/>
            <w:noProof/>
          </w:rPr>
          <w:t>34.7.2.</w:t>
        </w:r>
        <w:r w:rsidRPr="009164E3">
          <w:rPr>
            <w:rStyle w:val="Hyperkobling"/>
            <w:noProof/>
          </w:rPr>
          <w:t xml:space="preserve"> Minstekrav til vernetøy</w:t>
        </w:r>
        <w:r w:rsidRPr="009164E3">
          <w:rPr>
            <w:noProof/>
            <w:webHidden/>
          </w:rPr>
          <w:tab/>
        </w:r>
        <w:r w:rsidRPr="009164E3">
          <w:rPr>
            <w:noProof/>
            <w:webHidden/>
          </w:rPr>
          <w:fldChar w:fldCharType="begin"/>
        </w:r>
        <w:r w:rsidRPr="009164E3">
          <w:rPr>
            <w:noProof/>
            <w:webHidden/>
          </w:rPr>
          <w:instrText xml:space="preserve"> PAGEREF _Toc233898072 \h </w:instrText>
        </w:r>
        <w:r w:rsidRPr="009164E3">
          <w:rPr>
            <w:noProof/>
            <w:webHidden/>
          </w:rPr>
        </w:r>
        <w:r w:rsidRPr="009164E3">
          <w:rPr>
            <w:noProof/>
            <w:webHidden/>
          </w:rPr>
          <w:fldChar w:fldCharType="separate"/>
        </w:r>
        <w:r w:rsidR="009164E3">
          <w:rPr>
            <w:noProof/>
            <w:webHidden/>
          </w:rPr>
          <w:t>37</w:t>
        </w:r>
        <w:r w:rsidRPr="009164E3">
          <w:rPr>
            <w:noProof/>
            <w:webHidden/>
          </w:rPr>
          <w:fldChar w:fldCharType="end"/>
        </w:r>
      </w:hyperlink>
    </w:p>
    <w:p w14:paraId="13DE1A6D" w14:textId="7EAFF564"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73" w:history="1">
        <w:r w:rsidRPr="009164E3">
          <w:rPr>
            <w:rStyle w:val="Hyperkobling"/>
            <w:rFonts w:ascii="Times New Roman" w:hAnsi="Times New Roman"/>
            <w:noProof/>
          </w:rPr>
          <w:t>34.7.3.</w:t>
        </w:r>
        <w:r w:rsidRPr="009164E3">
          <w:rPr>
            <w:rStyle w:val="Hyperkobling"/>
            <w:noProof/>
          </w:rPr>
          <w:t xml:space="preserve"> Minstekrav til verneutstyr</w:t>
        </w:r>
        <w:r w:rsidRPr="009164E3">
          <w:rPr>
            <w:noProof/>
            <w:webHidden/>
          </w:rPr>
          <w:tab/>
        </w:r>
        <w:r w:rsidRPr="009164E3">
          <w:rPr>
            <w:noProof/>
            <w:webHidden/>
          </w:rPr>
          <w:fldChar w:fldCharType="begin"/>
        </w:r>
        <w:r w:rsidRPr="009164E3">
          <w:rPr>
            <w:noProof/>
            <w:webHidden/>
          </w:rPr>
          <w:instrText xml:space="preserve"> PAGEREF _Toc233898073 \h </w:instrText>
        </w:r>
        <w:r w:rsidRPr="009164E3">
          <w:rPr>
            <w:noProof/>
            <w:webHidden/>
          </w:rPr>
        </w:r>
        <w:r w:rsidRPr="009164E3">
          <w:rPr>
            <w:noProof/>
            <w:webHidden/>
          </w:rPr>
          <w:fldChar w:fldCharType="separate"/>
        </w:r>
        <w:r w:rsidR="009164E3">
          <w:rPr>
            <w:noProof/>
            <w:webHidden/>
          </w:rPr>
          <w:t>37</w:t>
        </w:r>
        <w:r w:rsidRPr="009164E3">
          <w:rPr>
            <w:noProof/>
            <w:webHidden/>
          </w:rPr>
          <w:fldChar w:fldCharType="end"/>
        </w:r>
      </w:hyperlink>
    </w:p>
    <w:p w14:paraId="4AA873A8" w14:textId="48B60564"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74" w:history="1">
        <w:r w:rsidRPr="009164E3">
          <w:rPr>
            <w:rStyle w:val="Hyperkobling"/>
            <w:rFonts w:ascii="Times New Roman" w:hAnsi="Times New Roman"/>
            <w:noProof/>
          </w:rPr>
          <w:t>34.7.4.</w:t>
        </w:r>
        <w:r w:rsidRPr="009164E3">
          <w:rPr>
            <w:rStyle w:val="Hyperkobling"/>
            <w:noProof/>
          </w:rPr>
          <w:t xml:space="preserve"> Omvisning for eksterne</w:t>
        </w:r>
        <w:r w:rsidRPr="009164E3">
          <w:rPr>
            <w:noProof/>
            <w:webHidden/>
          </w:rPr>
          <w:tab/>
        </w:r>
        <w:r w:rsidRPr="009164E3">
          <w:rPr>
            <w:noProof/>
            <w:webHidden/>
          </w:rPr>
          <w:fldChar w:fldCharType="begin"/>
        </w:r>
        <w:r w:rsidRPr="009164E3">
          <w:rPr>
            <w:noProof/>
            <w:webHidden/>
          </w:rPr>
          <w:instrText xml:space="preserve"> PAGEREF _Toc233898074 \h </w:instrText>
        </w:r>
        <w:r w:rsidRPr="009164E3">
          <w:rPr>
            <w:noProof/>
            <w:webHidden/>
          </w:rPr>
        </w:r>
        <w:r w:rsidRPr="009164E3">
          <w:rPr>
            <w:noProof/>
            <w:webHidden/>
          </w:rPr>
          <w:fldChar w:fldCharType="separate"/>
        </w:r>
        <w:r w:rsidR="009164E3">
          <w:rPr>
            <w:noProof/>
            <w:webHidden/>
          </w:rPr>
          <w:t>37</w:t>
        </w:r>
        <w:r w:rsidRPr="009164E3">
          <w:rPr>
            <w:noProof/>
            <w:webHidden/>
          </w:rPr>
          <w:fldChar w:fldCharType="end"/>
        </w:r>
      </w:hyperlink>
    </w:p>
    <w:p w14:paraId="3B69C661" w14:textId="4B12FCD5"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75" w:history="1">
        <w:r w:rsidRPr="009164E3">
          <w:rPr>
            <w:rStyle w:val="Hyperkobling"/>
            <w:rFonts w:ascii="Times New Roman" w:hAnsi="Times New Roman"/>
            <w:noProof/>
          </w:rPr>
          <w:t>34.8.</w:t>
        </w:r>
        <w:r w:rsidRPr="009164E3">
          <w:rPr>
            <w:rStyle w:val="Hyperkobling"/>
            <w:noProof/>
          </w:rPr>
          <w:t xml:space="preserve"> Merking og kontrollrutiner</w:t>
        </w:r>
        <w:r w:rsidRPr="009164E3">
          <w:rPr>
            <w:noProof/>
            <w:webHidden/>
          </w:rPr>
          <w:tab/>
        </w:r>
        <w:r w:rsidRPr="009164E3">
          <w:rPr>
            <w:noProof/>
            <w:webHidden/>
          </w:rPr>
          <w:fldChar w:fldCharType="begin"/>
        </w:r>
        <w:r w:rsidRPr="009164E3">
          <w:rPr>
            <w:noProof/>
            <w:webHidden/>
          </w:rPr>
          <w:instrText xml:space="preserve"> PAGEREF _Toc233898075 \h </w:instrText>
        </w:r>
        <w:r w:rsidRPr="009164E3">
          <w:rPr>
            <w:noProof/>
            <w:webHidden/>
          </w:rPr>
        </w:r>
        <w:r w:rsidRPr="009164E3">
          <w:rPr>
            <w:noProof/>
            <w:webHidden/>
          </w:rPr>
          <w:fldChar w:fldCharType="separate"/>
        </w:r>
        <w:r w:rsidR="009164E3">
          <w:rPr>
            <w:noProof/>
            <w:webHidden/>
          </w:rPr>
          <w:t>37</w:t>
        </w:r>
        <w:r w:rsidRPr="009164E3">
          <w:rPr>
            <w:noProof/>
            <w:webHidden/>
          </w:rPr>
          <w:fldChar w:fldCharType="end"/>
        </w:r>
      </w:hyperlink>
    </w:p>
    <w:p w14:paraId="63EC429D" w14:textId="1C5662D1"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76" w:history="1">
        <w:r w:rsidRPr="009164E3">
          <w:rPr>
            <w:rStyle w:val="Hyperkobling"/>
            <w:rFonts w:ascii="Times New Roman" w:hAnsi="Times New Roman"/>
            <w:noProof/>
          </w:rPr>
          <w:t>34.9.</w:t>
        </w:r>
        <w:r w:rsidRPr="009164E3">
          <w:rPr>
            <w:rStyle w:val="Hyperkobling"/>
            <w:noProof/>
          </w:rPr>
          <w:t xml:space="preserve"> Spesielle krav knyttet til sikkerhet, helse og arbeidsmiljø</w:t>
        </w:r>
        <w:r w:rsidRPr="009164E3">
          <w:rPr>
            <w:noProof/>
            <w:webHidden/>
          </w:rPr>
          <w:tab/>
        </w:r>
        <w:r w:rsidRPr="009164E3">
          <w:rPr>
            <w:noProof/>
            <w:webHidden/>
          </w:rPr>
          <w:fldChar w:fldCharType="begin"/>
        </w:r>
        <w:r w:rsidRPr="009164E3">
          <w:rPr>
            <w:noProof/>
            <w:webHidden/>
          </w:rPr>
          <w:instrText xml:space="preserve"> PAGEREF _Toc233898076 \h </w:instrText>
        </w:r>
        <w:r w:rsidRPr="009164E3">
          <w:rPr>
            <w:noProof/>
            <w:webHidden/>
          </w:rPr>
        </w:r>
        <w:r w:rsidRPr="009164E3">
          <w:rPr>
            <w:noProof/>
            <w:webHidden/>
          </w:rPr>
          <w:fldChar w:fldCharType="separate"/>
        </w:r>
        <w:r w:rsidR="009164E3">
          <w:rPr>
            <w:noProof/>
            <w:webHidden/>
          </w:rPr>
          <w:t>37</w:t>
        </w:r>
        <w:r w:rsidRPr="009164E3">
          <w:rPr>
            <w:noProof/>
            <w:webHidden/>
          </w:rPr>
          <w:fldChar w:fldCharType="end"/>
        </w:r>
      </w:hyperlink>
    </w:p>
    <w:p w14:paraId="79C476E5" w14:textId="2866942F"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77" w:history="1">
        <w:r w:rsidRPr="009164E3">
          <w:rPr>
            <w:rStyle w:val="Hyperkobling"/>
            <w:rFonts w:ascii="Times New Roman" w:hAnsi="Times New Roman"/>
            <w:noProof/>
          </w:rPr>
          <w:t>34.9.1.</w:t>
        </w:r>
        <w:r w:rsidRPr="009164E3">
          <w:rPr>
            <w:rStyle w:val="Hyperkobling"/>
            <w:noProof/>
          </w:rPr>
          <w:t xml:space="preserve"> Krav til sikkerhetsglass</w:t>
        </w:r>
        <w:r w:rsidRPr="009164E3">
          <w:rPr>
            <w:noProof/>
            <w:webHidden/>
          </w:rPr>
          <w:tab/>
        </w:r>
        <w:r w:rsidRPr="009164E3">
          <w:rPr>
            <w:noProof/>
            <w:webHidden/>
          </w:rPr>
          <w:fldChar w:fldCharType="begin"/>
        </w:r>
        <w:r w:rsidRPr="009164E3">
          <w:rPr>
            <w:noProof/>
            <w:webHidden/>
          </w:rPr>
          <w:instrText xml:space="preserve"> PAGEREF _Toc233898077 \h </w:instrText>
        </w:r>
        <w:r w:rsidRPr="009164E3">
          <w:rPr>
            <w:noProof/>
            <w:webHidden/>
          </w:rPr>
        </w:r>
        <w:r w:rsidRPr="009164E3">
          <w:rPr>
            <w:noProof/>
            <w:webHidden/>
          </w:rPr>
          <w:fldChar w:fldCharType="separate"/>
        </w:r>
        <w:r w:rsidR="009164E3">
          <w:rPr>
            <w:noProof/>
            <w:webHidden/>
          </w:rPr>
          <w:t>38</w:t>
        </w:r>
        <w:r w:rsidRPr="009164E3">
          <w:rPr>
            <w:noProof/>
            <w:webHidden/>
          </w:rPr>
          <w:fldChar w:fldCharType="end"/>
        </w:r>
      </w:hyperlink>
    </w:p>
    <w:p w14:paraId="011224AF" w14:textId="43C5598D"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78" w:history="1">
        <w:r w:rsidRPr="009164E3">
          <w:rPr>
            <w:rStyle w:val="Hyperkobling"/>
            <w:rFonts w:ascii="Times New Roman" w:hAnsi="Times New Roman"/>
            <w:noProof/>
          </w:rPr>
          <w:t>34.9.2.</w:t>
        </w:r>
        <w:r w:rsidRPr="009164E3">
          <w:rPr>
            <w:rStyle w:val="Hyperkobling"/>
            <w:noProof/>
          </w:rPr>
          <w:t xml:space="preserve"> Krav til forsagerkurs</w:t>
        </w:r>
        <w:r w:rsidRPr="009164E3">
          <w:rPr>
            <w:noProof/>
            <w:webHidden/>
          </w:rPr>
          <w:tab/>
        </w:r>
        <w:r w:rsidRPr="009164E3">
          <w:rPr>
            <w:noProof/>
            <w:webHidden/>
          </w:rPr>
          <w:fldChar w:fldCharType="begin"/>
        </w:r>
        <w:r w:rsidRPr="009164E3">
          <w:rPr>
            <w:noProof/>
            <w:webHidden/>
          </w:rPr>
          <w:instrText xml:space="preserve"> PAGEREF _Toc233898078 \h </w:instrText>
        </w:r>
        <w:r w:rsidRPr="009164E3">
          <w:rPr>
            <w:noProof/>
            <w:webHidden/>
          </w:rPr>
        </w:r>
        <w:r w:rsidRPr="009164E3">
          <w:rPr>
            <w:noProof/>
            <w:webHidden/>
          </w:rPr>
          <w:fldChar w:fldCharType="separate"/>
        </w:r>
        <w:r w:rsidR="009164E3">
          <w:rPr>
            <w:noProof/>
            <w:webHidden/>
          </w:rPr>
          <w:t>38</w:t>
        </w:r>
        <w:r w:rsidRPr="009164E3">
          <w:rPr>
            <w:noProof/>
            <w:webHidden/>
          </w:rPr>
          <w:fldChar w:fldCharType="end"/>
        </w:r>
      </w:hyperlink>
    </w:p>
    <w:p w14:paraId="3015F9DC" w14:textId="534867DB"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79" w:history="1">
        <w:r w:rsidRPr="009164E3">
          <w:rPr>
            <w:rStyle w:val="Hyperkobling"/>
            <w:rFonts w:ascii="Times New Roman" w:hAnsi="Times New Roman"/>
            <w:noProof/>
            <w:highlight w:val="lightGray"/>
          </w:rPr>
          <w:t>34.9.3.</w:t>
        </w:r>
        <w:r w:rsidRPr="009164E3">
          <w:rPr>
            <w:rStyle w:val="Hyperkobling"/>
            <w:noProof/>
            <w:highlight w:val="lightGray"/>
          </w:rPr>
          <w:t xml:space="preserve"> Arbeid foran bomfeste</w:t>
        </w:r>
        <w:r w:rsidRPr="009164E3">
          <w:rPr>
            <w:noProof/>
            <w:webHidden/>
          </w:rPr>
          <w:tab/>
        </w:r>
        <w:r w:rsidRPr="009164E3">
          <w:rPr>
            <w:noProof/>
            <w:webHidden/>
          </w:rPr>
          <w:fldChar w:fldCharType="begin"/>
        </w:r>
        <w:r w:rsidRPr="009164E3">
          <w:rPr>
            <w:noProof/>
            <w:webHidden/>
          </w:rPr>
          <w:instrText xml:space="preserve"> PAGEREF _Toc233898079 \h </w:instrText>
        </w:r>
        <w:r w:rsidRPr="009164E3">
          <w:rPr>
            <w:noProof/>
            <w:webHidden/>
          </w:rPr>
        </w:r>
        <w:r w:rsidRPr="009164E3">
          <w:rPr>
            <w:noProof/>
            <w:webHidden/>
          </w:rPr>
          <w:fldChar w:fldCharType="separate"/>
        </w:r>
        <w:r w:rsidR="009164E3">
          <w:rPr>
            <w:noProof/>
            <w:webHidden/>
          </w:rPr>
          <w:t>38</w:t>
        </w:r>
        <w:r w:rsidRPr="009164E3">
          <w:rPr>
            <w:noProof/>
            <w:webHidden/>
          </w:rPr>
          <w:fldChar w:fldCharType="end"/>
        </w:r>
      </w:hyperlink>
    </w:p>
    <w:p w14:paraId="561F2DCF" w14:textId="72B41BD4"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80" w:history="1">
        <w:r w:rsidRPr="009164E3">
          <w:rPr>
            <w:rStyle w:val="Hyperkobling"/>
            <w:rFonts w:ascii="Times New Roman" w:hAnsi="Times New Roman"/>
            <w:noProof/>
            <w:highlight w:val="lightGray"/>
          </w:rPr>
          <w:t>34.9.4.</w:t>
        </w:r>
        <w:r w:rsidRPr="009164E3">
          <w:rPr>
            <w:rStyle w:val="Hyperkobling"/>
            <w:noProof/>
            <w:highlight w:val="lightGray"/>
          </w:rPr>
          <w:t xml:space="preserve"> Bruk av ledebil i tunnel</w:t>
        </w:r>
        <w:r w:rsidRPr="009164E3">
          <w:rPr>
            <w:noProof/>
            <w:webHidden/>
          </w:rPr>
          <w:tab/>
        </w:r>
        <w:r w:rsidRPr="009164E3">
          <w:rPr>
            <w:noProof/>
            <w:webHidden/>
          </w:rPr>
          <w:fldChar w:fldCharType="begin"/>
        </w:r>
        <w:r w:rsidRPr="009164E3">
          <w:rPr>
            <w:noProof/>
            <w:webHidden/>
          </w:rPr>
          <w:instrText xml:space="preserve"> PAGEREF _Toc233898080 \h </w:instrText>
        </w:r>
        <w:r w:rsidRPr="009164E3">
          <w:rPr>
            <w:noProof/>
            <w:webHidden/>
          </w:rPr>
        </w:r>
        <w:r w:rsidRPr="009164E3">
          <w:rPr>
            <w:noProof/>
            <w:webHidden/>
          </w:rPr>
          <w:fldChar w:fldCharType="separate"/>
        </w:r>
        <w:r w:rsidR="009164E3">
          <w:rPr>
            <w:noProof/>
            <w:webHidden/>
          </w:rPr>
          <w:t>38</w:t>
        </w:r>
        <w:r w:rsidRPr="009164E3">
          <w:rPr>
            <w:noProof/>
            <w:webHidden/>
          </w:rPr>
          <w:fldChar w:fldCharType="end"/>
        </w:r>
      </w:hyperlink>
    </w:p>
    <w:p w14:paraId="052D4F15" w14:textId="4970D6CD"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081" w:history="1">
        <w:r w:rsidRPr="009164E3">
          <w:rPr>
            <w:rStyle w:val="Hyperkobling"/>
            <w:rFonts w:ascii="Times New Roman" w:hAnsi="Times New Roman"/>
            <w:noProof/>
          </w:rPr>
          <w:t>35.</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Ytre miljø</w:t>
        </w:r>
        <w:r w:rsidRPr="009164E3">
          <w:rPr>
            <w:noProof/>
            <w:webHidden/>
          </w:rPr>
          <w:tab/>
        </w:r>
        <w:r w:rsidRPr="009164E3">
          <w:rPr>
            <w:noProof/>
            <w:webHidden/>
          </w:rPr>
          <w:fldChar w:fldCharType="begin"/>
        </w:r>
        <w:r w:rsidRPr="009164E3">
          <w:rPr>
            <w:noProof/>
            <w:webHidden/>
          </w:rPr>
          <w:instrText xml:space="preserve"> PAGEREF _Toc233898081 \h </w:instrText>
        </w:r>
        <w:r w:rsidRPr="009164E3">
          <w:rPr>
            <w:noProof/>
            <w:webHidden/>
          </w:rPr>
        </w:r>
        <w:r w:rsidRPr="009164E3">
          <w:rPr>
            <w:noProof/>
            <w:webHidden/>
          </w:rPr>
          <w:fldChar w:fldCharType="separate"/>
        </w:r>
        <w:r w:rsidR="009164E3">
          <w:rPr>
            <w:noProof/>
            <w:webHidden/>
          </w:rPr>
          <w:t>38</w:t>
        </w:r>
        <w:r w:rsidRPr="009164E3">
          <w:rPr>
            <w:noProof/>
            <w:webHidden/>
          </w:rPr>
          <w:fldChar w:fldCharType="end"/>
        </w:r>
      </w:hyperlink>
    </w:p>
    <w:p w14:paraId="363F9193" w14:textId="1348D494"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82" w:history="1">
        <w:r w:rsidRPr="009164E3">
          <w:rPr>
            <w:rStyle w:val="Hyperkobling"/>
            <w:rFonts w:ascii="Times New Roman" w:hAnsi="Times New Roman"/>
            <w:noProof/>
          </w:rPr>
          <w:t>35.1.</w:t>
        </w:r>
        <w:r w:rsidRPr="009164E3">
          <w:rPr>
            <w:rStyle w:val="Hyperkobling"/>
            <w:noProof/>
          </w:rPr>
          <w:t xml:space="preserve"> Oppfølging av ytre miljø i kvalitetsplanen</w:t>
        </w:r>
        <w:r w:rsidRPr="009164E3">
          <w:rPr>
            <w:noProof/>
            <w:webHidden/>
          </w:rPr>
          <w:tab/>
        </w:r>
        <w:r w:rsidRPr="009164E3">
          <w:rPr>
            <w:noProof/>
            <w:webHidden/>
          </w:rPr>
          <w:fldChar w:fldCharType="begin"/>
        </w:r>
        <w:r w:rsidRPr="009164E3">
          <w:rPr>
            <w:noProof/>
            <w:webHidden/>
          </w:rPr>
          <w:instrText xml:space="preserve"> PAGEREF _Toc233898082 \h </w:instrText>
        </w:r>
        <w:r w:rsidRPr="009164E3">
          <w:rPr>
            <w:noProof/>
            <w:webHidden/>
          </w:rPr>
        </w:r>
        <w:r w:rsidRPr="009164E3">
          <w:rPr>
            <w:noProof/>
            <w:webHidden/>
          </w:rPr>
          <w:fldChar w:fldCharType="separate"/>
        </w:r>
        <w:r w:rsidR="009164E3">
          <w:rPr>
            <w:noProof/>
            <w:webHidden/>
          </w:rPr>
          <w:t>38</w:t>
        </w:r>
        <w:r w:rsidRPr="009164E3">
          <w:rPr>
            <w:noProof/>
            <w:webHidden/>
          </w:rPr>
          <w:fldChar w:fldCharType="end"/>
        </w:r>
      </w:hyperlink>
    </w:p>
    <w:p w14:paraId="3FC0900A" w14:textId="379E1B6C"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83" w:history="1">
        <w:r w:rsidRPr="009164E3">
          <w:rPr>
            <w:rStyle w:val="Hyperkobling"/>
            <w:rFonts w:ascii="Times New Roman" w:hAnsi="Times New Roman"/>
            <w:noProof/>
          </w:rPr>
          <w:t>35.2.</w:t>
        </w:r>
        <w:r w:rsidRPr="009164E3">
          <w:rPr>
            <w:rStyle w:val="Hyperkobling"/>
            <w:noProof/>
          </w:rPr>
          <w:t xml:space="preserve"> Hensyn til omgivelsene</w:t>
        </w:r>
        <w:r w:rsidRPr="009164E3">
          <w:rPr>
            <w:noProof/>
            <w:webHidden/>
          </w:rPr>
          <w:tab/>
        </w:r>
        <w:r w:rsidRPr="009164E3">
          <w:rPr>
            <w:noProof/>
            <w:webHidden/>
          </w:rPr>
          <w:fldChar w:fldCharType="begin"/>
        </w:r>
        <w:r w:rsidRPr="009164E3">
          <w:rPr>
            <w:noProof/>
            <w:webHidden/>
          </w:rPr>
          <w:instrText xml:space="preserve"> PAGEREF _Toc233898083 \h </w:instrText>
        </w:r>
        <w:r w:rsidRPr="009164E3">
          <w:rPr>
            <w:noProof/>
            <w:webHidden/>
          </w:rPr>
        </w:r>
        <w:r w:rsidRPr="009164E3">
          <w:rPr>
            <w:noProof/>
            <w:webHidden/>
          </w:rPr>
          <w:fldChar w:fldCharType="separate"/>
        </w:r>
        <w:r w:rsidR="009164E3">
          <w:rPr>
            <w:noProof/>
            <w:webHidden/>
          </w:rPr>
          <w:t>38</w:t>
        </w:r>
        <w:r w:rsidRPr="009164E3">
          <w:rPr>
            <w:noProof/>
            <w:webHidden/>
          </w:rPr>
          <w:fldChar w:fldCharType="end"/>
        </w:r>
      </w:hyperlink>
    </w:p>
    <w:p w14:paraId="5962AF17" w14:textId="4CE4AF82"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84" w:history="1">
        <w:r w:rsidRPr="009164E3">
          <w:rPr>
            <w:rStyle w:val="Hyperkobling"/>
            <w:rFonts w:ascii="Times New Roman" w:hAnsi="Times New Roman"/>
            <w:noProof/>
          </w:rPr>
          <w:t>35.3.</w:t>
        </w:r>
        <w:r w:rsidRPr="009164E3">
          <w:rPr>
            <w:rStyle w:val="Hyperkobling"/>
            <w:noProof/>
          </w:rPr>
          <w:t xml:space="preserve"> Gjenbruk og gjenvinning</w:t>
        </w:r>
        <w:r w:rsidRPr="009164E3">
          <w:rPr>
            <w:noProof/>
            <w:webHidden/>
          </w:rPr>
          <w:tab/>
        </w:r>
        <w:r w:rsidRPr="009164E3">
          <w:rPr>
            <w:noProof/>
            <w:webHidden/>
          </w:rPr>
          <w:fldChar w:fldCharType="begin"/>
        </w:r>
        <w:r w:rsidRPr="009164E3">
          <w:rPr>
            <w:noProof/>
            <w:webHidden/>
          </w:rPr>
          <w:instrText xml:space="preserve"> PAGEREF _Toc233898084 \h </w:instrText>
        </w:r>
        <w:r w:rsidRPr="009164E3">
          <w:rPr>
            <w:noProof/>
            <w:webHidden/>
          </w:rPr>
        </w:r>
        <w:r w:rsidRPr="009164E3">
          <w:rPr>
            <w:noProof/>
            <w:webHidden/>
          </w:rPr>
          <w:fldChar w:fldCharType="separate"/>
        </w:r>
        <w:r w:rsidR="009164E3">
          <w:rPr>
            <w:noProof/>
            <w:webHidden/>
          </w:rPr>
          <w:t>39</w:t>
        </w:r>
        <w:r w:rsidRPr="009164E3">
          <w:rPr>
            <w:noProof/>
            <w:webHidden/>
          </w:rPr>
          <w:fldChar w:fldCharType="end"/>
        </w:r>
      </w:hyperlink>
    </w:p>
    <w:p w14:paraId="39E3EEEE" w14:textId="069FF7B3"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85" w:history="1">
        <w:r w:rsidRPr="009164E3">
          <w:rPr>
            <w:rStyle w:val="Hyperkobling"/>
            <w:rFonts w:ascii="Times New Roman" w:hAnsi="Times New Roman"/>
            <w:noProof/>
          </w:rPr>
          <w:t>35.4.</w:t>
        </w:r>
        <w:r w:rsidRPr="009164E3">
          <w:rPr>
            <w:rStyle w:val="Hyperkobling"/>
            <w:noProof/>
          </w:rPr>
          <w:t xml:space="preserve"> Avfallshåndtering</w:t>
        </w:r>
        <w:r w:rsidRPr="009164E3">
          <w:rPr>
            <w:noProof/>
            <w:webHidden/>
          </w:rPr>
          <w:tab/>
        </w:r>
        <w:r w:rsidRPr="009164E3">
          <w:rPr>
            <w:noProof/>
            <w:webHidden/>
          </w:rPr>
          <w:fldChar w:fldCharType="begin"/>
        </w:r>
        <w:r w:rsidRPr="009164E3">
          <w:rPr>
            <w:noProof/>
            <w:webHidden/>
          </w:rPr>
          <w:instrText xml:space="preserve"> PAGEREF _Toc233898085 \h </w:instrText>
        </w:r>
        <w:r w:rsidRPr="009164E3">
          <w:rPr>
            <w:noProof/>
            <w:webHidden/>
          </w:rPr>
        </w:r>
        <w:r w:rsidRPr="009164E3">
          <w:rPr>
            <w:noProof/>
            <w:webHidden/>
          </w:rPr>
          <w:fldChar w:fldCharType="separate"/>
        </w:r>
        <w:r w:rsidR="009164E3">
          <w:rPr>
            <w:noProof/>
            <w:webHidden/>
          </w:rPr>
          <w:t>39</w:t>
        </w:r>
        <w:r w:rsidRPr="009164E3">
          <w:rPr>
            <w:noProof/>
            <w:webHidden/>
          </w:rPr>
          <w:fldChar w:fldCharType="end"/>
        </w:r>
      </w:hyperlink>
    </w:p>
    <w:p w14:paraId="7851F7AD" w14:textId="6B3FCFF3"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86" w:history="1">
        <w:r w:rsidRPr="009164E3">
          <w:rPr>
            <w:rStyle w:val="Hyperkobling"/>
            <w:rFonts w:ascii="Times New Roman" w:hAnsi="Times New Roman"/>
            <w:noProof/>
          </w:rPr>
          <w:t>35.5.</w:t>
        </w:r>
        <w:r w:rsidRPr="009164E3">
          <w:rPr>
            <w:rStyle w:val="Hyperkobling"/>
            <w:noProof/>
          </w:rPr>
          <w:t xml:space="preserve"> Kontraktsarbeidenes klimagassutslipp</w:t>
        </w:r>
        <w:r w:rsidRPr="009164E3">
          <w:rPr>
            <w:noProof/>
            <w:webHidden/>
          </w:rPr>
          <w:tab/>
        </w:r>
        <w:r w:rsidRPr="009164E3">
          <w:rPr>
            <w:noProof/>
            <w:webHidden/>
          </w:rPr>
          <w:fldChar w:fldCharType="begin"/>
        </w:r>
        <w:r w:rsidRPr="009164E3">
          <w:rPr>
            <w:noProof/>
            <w:webHidden/>
          </w:rPr>
          <w:instrText xml:space="preserve"> PAGEREF _Toc233898086 \h </w:instrText>
        </w:r>
        <w:r w:rsidRPr="009164E3">
          <w:rPr>
            <w:noProof/>
            <w:webHidden/>
          </w:rPr>
        </w:r>
        <w:r w:rsidRPr="009164E3">
          <w:rPr>
            <w:noProof/>
            <w:webHidden/>
          </w:rPr>
          <w:fldChar w:fldCharType="separate"/>
        </w:r>
        <w:r w:rsidR="009164E3">
          <w:rPr>
            <w:noProof/>
            <w:webHidden/>
          </w:rPr>
          <w:t>40</w:t>
        </w:r>
        <w:r w:rsidRPr="009164E3">
          <w:rPr>
            <w:noProof/>
            <w:webHidden/>
          </w:rPr>
          <w:fldChar w:fldCharType="end"/>
        </w:r>
      </w:hyperlink>
    </w:p>
    <w:p w14:paraId="7B97922B" w14:textId="0FB637BB"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87" w:history="1">
        <w:r w:rsidRPr="009164E3">
          <w:rPr>
            <w:rStyle w:val="Hyperkobling"/>
            <w:rFonts w:ascii="Times New Roman" w:hAnsi="Times New Roman"/>
            <w:noProof/>
          </w:rPr>
          <w:t>35.5.1.</w:t>
        </w:r>
        <w:r w:rsidRPr="009164E3">
          <w:rPr>
            <w:rStyle w:val="Hyperkobling"/>
            <w:noProof/>
          </w:rPr>
          <w:t xml:space="preserve"> Generelt</w:t>
        </w:r>
        <w:r w:rsidRPr="009164E3">
          <w:rPr>
            <w:noProof/>
            <w:webHidden/>
          </w:rPr>
          <w:tab/>
        </w:r>
        <w:r w:rsidRPr="009164E3">
          <w:rPr>
            <w:noProof/>
            <w:webHidden/>
          </w:rPr>
          <w:fldChar w:fldCharType="begin"/>
        </w:r>
        <w:r w:rsidRPr="009164E3">
          <w:rPr>
            <w:noProof/>
            <w:webHidden/>
          </w:rPr>
          <w:instrText xml:space="preserve"> PAGEREF _Toc233898087 \h </w:instrText>
        </w:r>
        <w:r w:rsidRPr="009164E3">
          <w:rPr>
            <w:noProof/>
            <w:webHidden/>
          </w:rPr>
        </w:r>
        <w:r w:rsidRPr="009164E3">
          <w:rPr>
            <w:noProof/>
            <w:webHidden/>
          </w:rPr>
          <w:fldChar w:fldCharType="separate"/>
        </w:r>
        <w:r w:rsidR="009164E3">
          <w:rPr>
            <w:noProof/>
            <w:webHidden/>
          </w:rPr>
          <w:t>40</w:t>
        </w:r>
        <w:r w:rsidRPr="009164E3">
          <w:rPr>
            <w:noProof/>
            <w:webHidden/>
          </w:rPr>
          <w:fldChar w:fldCharType="end"/>
        </w:r>
      </w:hyperlink>
    </w:p>
    <w:p w14:paraId="00CF723D" w14:textId="6DA4A84D"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88" w:history="1">
        <w:r w:rsidRPr="009164E3">
          <w:rPr>
            <w:rStyle w:val="Hyperkobling"/>
            <w:rFonts w:ascii="Times New Roman" w:hAnsi="Times New Roman"/>
            <w:noProof/>
          </w:rPr>
          <w:t>35.5.2.</w:t>
        </w:r>
        <w:r w:rsidRPr="009164E3">
          <w:rPr>
            <w:rStyle w:val="Hyperkobling"/>
            <w:noProof/>
          </w:rPr>
          <w:t xml:space="preserve"> Miljødeklarasjon - Environmental Product Declaration (EPD)  </w:t>
        </w:r>
        <w:r w:rsidRPr="009164E3">
          <w:rPr>
            <w:noProof/>
            <w:webHidden/>
          </w:rPr>
          <w:tab/>
        </w:r>
        <w:r w:rsidRPr="009164E3">
          <w:rPr>
            <w:noProof/>
            <w:webHidden/>
          </w:rPr>
          <w:fldChar w:fldCharType="begin"/>
        </w:r>
        <w:r w:rsidRPr="009164E3">
          <w:rPr>
            <w:noProof/>
            <w:webHidden/>
          </w:rPr>
          <w:instrText xml:space="preserve"> PAGEREF _Toc233898088 \h </w:instrText>
        </w:r>
        <w:r w:rsidRPr="009164E3">
          <w:rPr>
            <w:noProof/>
            <w:webHidden/>
          </w:rPr>
        </w:r>
        <w:r w:rsidRPr="009164E3">
          <w:rPr>
            <w:noProof/>
            <w:webHidden/>
          </w:rPr>
          <w:fldChar w:fldCharType="separate"/>
        </w:r>
        <w:r w:rsidR="009164E3">
          <w:rPr>
            <w:noProof/>
            <w:webHidden/>
          </w:rPr>
          <w:t>41</w:t>
        </w:r>
        <w:r w:rsidRPr="009164E3">
          <w:rPr>
            <w:noProof/>
            <w:webHidden/>
          </w:rPr>
          <w:fldChar w:fldCharType="end"/>
        </w:r>
      </w:hyperlink>
    </w:p>
    <w:p w14:paraId="315E2FF4" w14:textId="12F25AE4"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89" w:history="1">
        <w:r w:rsidRPr="009164E3">
          <w:rPr>
            <w:rStyle w:val="Hyperkobling"/>
            <w:rFonts w:ascii="Times New Roman" w:hAnsi="Times New Roman"/>
            <w:bCs/>
            <w:noProof/>
          </w:rPr>
          <w:t>35.5.3.</w:t>
        </w:r>
        <w:r w:rsidRPr="009164E3">
          <w:rPr>
            <w:rStyle w:val="Hyperkobling"/>
            <w:noProof/>
          </w:rPr>
          <w:t xml:space="preserve"> Forenklet klimagassbudsjett- og regnskap, med bonus og trekk</w:t>
        </w:r>
        <w:r w:rsidRPr="009164E3">
          <w:rPr>
            <w:noProof/>
            <w:webHidden/>
          </w:rPr>
          <w:tab/>
        </w:r>
        <w:r w:rsidRPr="009164E3">
          <w:rPr>
            <w:noProof/>
            <w:webHidden/>
          </w:rPr>
          <w:fldChar w:fldCharType="begin"/>
        </w:r>
        <w:r w:rsidRPr="009164E3">
          <w:rPr>
            <w:noProof/>
            <w:webHidden/>
          </w:rPr>
          <w:instrText xml:space="preserve"> PAGEREF _Toc233898089 \h </w:instrText>
        </w:r>
        <w:r w:rsidRPr="009164E3">
          <w:rPr>
            <w:noProof/>
            <w:webHidden/>
          </w:rPr>
        </w:r>
        <w:r w:rsidRPr="009164E3">
          <w:rPr>
            <w:noProof/>
            <w:webHidden/>
          </w:rPr>
          <w:fldChar w:fldCharType="separate"/>
        </w:r>
        <w:r w:rsidR="009164E3">
          <w:rPr>
            <w:noProof/>
            <w:webHidden/>
          </w:rPr>
          <w:t>41</w:t>
        </w:r>
        <w:r w:rsidRPr="009164E3">
          <w:rPr>
            <w:noProof/>
            <w:webHidden/>
          </w:rPr>
          <w:fldChar w:fldCharType="end"/>
        </w:r>
      </w:hyperlink>
    </w:p>
    <w:p w14:paraId="05627A6A" w14:textId="65D8CEF5"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90" w:history="1">
        <w:r w:rsidRPr="009164E3">
          <w:rPr>
            <w:rStyle w:val="Hyperkobling"/>
            <w:rFonts w:ascii="Times New Roman" w:hAnsi="Times New Roman"/>
            <w:noProof/>
            <w14:scene3d>
              <w14:camera w14:prst="orthographicFront"/>
              <w14:lightRig w14:rig="threePt" w14:dir="t">
                <w14:rot w14:lat="0" w14:lon="0" w14:rev="0"/>
              </w14:lightRig>
            </w14:scene3d>
          </w:rPr>
          <w:t>35.5.3.1.</w:t>
        </w:r>
        <w:r w:rsidRPr="009164E3">
          <w:rPr>
            <w:rStyle w:val="Hyperkobling"/>
            <w:noProof/>
          </w:rPr>
          <w:t xml:space="preserve"> Forenklet klimagassbudsjett</w:t>
        </w:r>
        <w:r w:rsidRPr="009164E3">
          <w:rPr>
            <w:noProof/>
            <w:webHidden/>
          </w:rPr>
          <w:tab/>
        </w:r>
        <w:r w:rsidRPr="009164E3">
          <w:rPr>
            <w:noProof/>
            <w:webHidden/>
          </w:rPr>
          <w:fldChar w:fldCharType="begin"/>
        </w:r>
        <w:r w:rsidRPr="009164E3">
          <w:rPr>
            <w:noProof/>
            <w:webHidden/>
          </w:rPr>
          <w:instrText xml:space="preserve"> PAGEREF _Toc233898090 \h </w:instrText>
        </w:r>
        <w:r w:rsidRPr="009164E3">
          <w:rPr>
            <w:noProof/>
            <w:webHidden/>
          </w:rPr>
        </w:r>
        <w:r w:rsidRPr="009164E3">
          <w:rPr>
            <w:noProof/>
            <w:webHidden/>
          </w:rPr>
          <w:fldChar w:fldCharType="separate"/>
        </w:r>
        <w:r w:rsidR="009164E3">
          <w:rPr>
            <w:noProof/>
            <w:webHidden/>
          </w:rPr>
          <w:t>41</w:t>
        </w:r>
        <w:r w:rsidRPr="009164E3">
          <w:rPr>
            <w:noProof/>
            <w:webHidden/>
          </w:rPr>
          <w:fldChar w:fldCharType="end"/>
        </w:r>
      </w:hyperlink>
    </w:p>
    <w:p w14:paraId="2DFEDA29" w14:textId="15EBC3F2"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91" w:history="1">
        <w:r w:rsidRPr="009164E3">
          <w:rPr>
            <w:rStyle w:val="Hyperkobling"/>
            <w:rFonts w:ascii="Times New Roman" w:hAnsi="Times New Roman"/>
            <w:noProof/>
            <w14:scene3d>
              <w14:camera w14:prst="orthographicFront"/>
              <w14:lightRig w14:rig="threePt" w14:dir="t">
                <w14:rot w14:lat="0" w14:lon="0" w14:rev="0"/>
              </w14:lightRig>
            </w14:scene3d>
          </w:rPr>
          <w:t>35.5.3.2.</w:t>
        </w:r>
        <w:r w:rsidRPr="009164E3">
          <w:rPr>
            <w:rStyle w:val="Hyperkobling"/>
            <w:noProof/>
          </w:rPr>
          <w:t xml:space="preserve"> Endringer i forenklet klimagassbudsjett</w:t>
        </w:r>
        <w:r w:rsidRPr="009164E3">
          <w:rPr>
            <w:noProof/>
            <w:webHidden/>
          </w:rPr>
          <w:tab/>
        </w:r>
        <w:r w:rsidRPr="009164E3">
          <w:rPr>
            <w:noProof/>
            <w:webHidden/>
          </w:rPr>
          <w:fldChar w:fldCharType="begin"/>
        </w:r>
        <w:r w:rsidRPr="009164E3">
          <w:rPr>
            <w:noProof/>
            <w:webHidden/>
          </w:rPr>
          <w:instrText xml:space="preserve"> PAGEREF _Toc233898091 \h </w:instrText>
        </w:r>
        <w:r w:rsidRPr="009164E3">
          <w:rPr>
            <w:noProof/>
            <w:webHidden/>
          </w:rPr>
        </w:r>
        <w:r w:rsidRPr="009164E3">
          <w:rPr>
            <w:noProof/>
            <w:webHidden/>
          </w:rPr>
          <w:fldChar w:fldCharType="separate"/>
        </w:r>
        <w:r w:rsidR="009164E3">
          <w:rPr>
            <w:noProof/>
            <w:webHidden/>
          </w:rPr>
          <w:t>41</w:t>
        </w:r>
        <w:r w:rsidRPr="009164E3">
          <w:rPr>
            <w:noProof/>
            <w:webHidden/>
          </w:rPr>
          <w:fldChar w:fldCharType="end"/>
        </w:r>
      </w:hyperlink>
    </w:p>
    <w:p w14:paraId="25042815" w14:textId="065CF911"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92" w:history="1">
        <w:r w:rsidRPr="009164E3">
          <w:rPr>
            <w:rStyle w:val="Hyperkobling"/>
            <w:rFonts w:ascii="Times New Roman" w:hAnsi="Times New Roman"/>
            <w:noProof/>
            <w14:scene3d>
              <w14:camera w14:prst="orthographicFront"/>
              <w14:lightRig w14:rig="threePt" w14:dir="t">
                <w14:rot w14:lat="0" w14:lon="0" w14:rev="0"/>
              </w14:lightRig>
            </w14:scene3d>
          </w:rPr>
          <w:t>35.5.3.3.</w:t>
        </w:r>
        <w:r w:rsidRPr="009164E3">
          <w:rPr>
            <w:rStyle w:val="Hyperkobling"/>
            <w:noProof/>
          </w:rPr>
          <w:t xml:space="preserve"> Klimagassregnskap, forenklet</w:t>
        </w:r>
        <w:r w:rsidRPr="009164E3">
          <w:rPr>
            <w:noProof/>
            <w:webHidden/>
          </w:rPr>
          <w:tab/>
        </w:r>
        <w:r w:rsidRPr="009164E3">
          <w:rPr>
            <w:noProof/>
            <w:webHidden/>
          </w:rPr>
          <w:fldChar w:fldCharType="begin"/>
        </w:r>
        <w:r w:rsidRPr="009164E3">
          <w:rPr>
            <w:noProof/>
            <w:webHidden/>
          </w:rPr>
          <w:instrText xml:space="preserve"> PAGEREF _Toc233898092 \h </w:instrText>
        </w:r>
        <w:r w:rsidRPr="009164E3">
          <w:rPr>
            <w:noProof/>
            <w:webHidden/>
          </w:rPr>
        </w:r>
        <w:r w:rsidRPr="009164E3">
          <w:rPr>
            <w:noProof/>
            <w:webHidden/>
          </w:rPr>
          <w:fldChar w:fldCharType="separate"/>
        </w:r>
        <w:r w:rsidR="009164E3">
          <w:rPr>
            <w:noProof/>
            <w:webHidden/>
          </w:rPr>
          <w:t>41</w:t>
        </w:r>
        <w:r w:rsidRPr="009164E3">
          <w:rPr>
            <w:noProof/>
            <w:webHidden/>
          </w:rPr>
          <w:fldChar w:fldCharType="end"/>
        </w:r>
      </w:hyperlink>
    </w:p>
    <w:p w14:paraId="2B826CE8" w14:textId="1EBB66E0"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93" w:history="1">
        <w:r w:rsidRPr="009164E3">
          <w:rPr>
            <w:rStyle w:val="Hyperkobling"/>
            <w:rFonts w:ascii="Times New Roman" w:hAnsi="Times New Roman"/>
            <w:noProof/>
            <w14:scene3d>
              <w14:camera w14:prst="orthographicFront"/>
              <w14:lightRig w14:rig="threePt" w14:dir="t">
                <w14:rot w14:lat="0" w14:lon="0" w14:rev="0"/>
              </w14:lightRig>
            </w14:scene3d>
          </w:rPr>
          <w:t>35.5.3.4.</w:t>
        </w:r>
        <w:r w:rsidRPr="009164E3">
          <w:rPr>
            <w:rStyle w:val="Hyperkobling"/>
            <w:noProof/>
          </w:rPr>
          <w:t xml:space="preserve"> Dokumentasjonskrav for konstruksjonsbetong i klimagassregnskapet </w:t>
        </w:r>
        <w:r w:rsidRPr="009164E3">
          <w:rPr>
            <w:noProof/>
            <w:webHidden/>
          </w:rPr>
          <w:tab/>
        </w:r>
        <w:r w:rsidRPr="009164E3">
          <w:rPr>
            <w:noProof/>
            <w:webHidden/>
          </w:rPr>
          <w:fldChar w:fldCharType="begin"/>
        </w:r>
        <w:r w:rsidRPr="009164E3">
          <w:rPr>
            <w:noProof/>
            <w:webHidden/>
          </w:rPr>
          <w:instrText xml:space="preserve"> PAGEREF _Toc233898093 \h </w:instrText>
        </w:r>
        <w:r w:rsidRPr="009164E3">
          <w:rPr>
            <w:noProof/>
            <w:webHidden/>
          </w:rPr>
        </w:r>
        <w:r w:rsidRPr="009164E3">
          <w:rPr>
            <w:noProof/>
            <w:webHidden/>
          </w:rPr>
          <w:fldChar w:fldCharType="separate"/>
        </w:r>
        <w:r w:rsidR="009164E3">
          <w:rPr>
            <w:noProof/>
            <w:webHidden/>
          </w:rPr>
          <w:t>42</w:t>
        </w:r>
        <w:r w:rsidRPr="009164E3">
          <w:rPr>
            <w:noProof/>
            <w:webHidden/>
          </w:rPr>
          <w:fldChar w:fldCharType="end"/>
        </w:r>
      </w:hyperlink>
    </w:p>
    <w:p w14:paraId="4598D61D" w14:textId="6F6B3C85"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94" w:history="1">
        <w:r w:rsidRPr="009164E3">
          <w:rPr>
            <w:rStyle w:val="Hyperkobling"/>
            <w:rFonts w:ascii="Times New Roman" w:hAnsi="Times New Roman"/>
            <w:noProof/>
            <w14:scene3d>
              <w14:camera w14:prst="orthographicFront"/>
              <w14:lightRig w14:rig="threePt" w14:dir="t">
                <w14:rot w14:lat="0" w14:lon="0" w14:rev="0"/>
              </w14:lightRig>
            </w14:scene3d>
          </w:rPr>
          <w:t>35.5.3.5.</w:t>
        </w:r>
        <w:r w:rsidRPr="009164E3">
          <w:rPr>
            <w:rStyle w:val="Hyperkobling"/>
            <w:noProof/>
          </w:rPr>
          <w:t xml:space="preserve"> Dokumentasjonskrav for asfalt i klimagassregnskapet</w:t>
        </w:r>
        <w:r w:rsidRPr="009164E3">
          <w:rPr>
            <w:noProof/>
            <w:webHidden/>
          </w:rPr>
          <w:tab/>
        </w:r>
        <w:r w:rsidRPr="009164E3">
          <w:rPr>
            <w:noProof/>
            <w:webHidden/>
          </w:rPr>
          <w:fldChar w:fldCharType="begin"/>
        </w:r>
        <w:r w:rsidRPr="009164E3">
          <w:rPr>
            <w:noProof/>
            <w:webHidden/>
          </w:rPr>
          <w:instrText xml:space="preserve"> PAGEREF _Toc233898094 \h </w:instrText>
        </w:r>
        <w:r w:rsidRPr="009164E3">
          <w:rPr>
            <w:noProof/>
            <w:webHidden/>
          </w:rPr>
        </w:r>
        <w:r w:rsidRPr="009164E3">
          <w:rPr>
            <w:noProof/>
            <w:webHidden/>
          </w:rPr>
          <w:fldChar w:fldCharType="separate"/>
        </w:r>
        <w:r w:rsidR="009164E3">
          <w:rPr>
            <w:noProof/>
            <w:webHidden/>
          </w:rPr>
          <w:t>42</w:t>
        </w:r>
        <w:r w:rsidRPr="009164E3">
          <w:rPr>
            <w:noProof/>
            <w:webHidden/>
          </w:rPr>
          <w:fldChar w:fldCharType="end"/>
        </w:r>
      </w:hyperlink>
    </w:p>
    <w:p w14:paraId="135ADFDB" w14:textId="406E3A28"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95" w:history="1">
        <w:r w:rsidRPr="009164E3">
          <w:rPr>
            <w:rStyle w:val="Hyperkobling"/>
            <w:rFonts w:ascii="Times New Roman" w:hAnsi="Times New Roman"/>
            <w:noProof/>
            <w14:scene3d>
              <w14:camera w14:prst="orthographicFront"/>
              <w14:lightRig w14:rig="threePt" w14:dir="t">
                <w14:rot w14:lat="0" w14:lon="0" w14:rev="0"/>
              </w14:lightRig>
            </w14:scene3d>
          </w:rPr>
          <w:t>35.5.3.6.</w:t>
        </w:r>
        <w:r w:rsidRPr="009164E3">
          <w:rPr>
            <w:rStyle w:val="Hyperkobling"/>
            <w:noProof/>
          </w:rPr>
          <w:t xml:space="preserve"> Klimabonus og -trekk   </w:t>
        </w:r>
        <w:r w:rsidRPr="009164E3">
          <w:rPr>
            <w:noProof/>
            <w:webHidden/>
          </w:rPr>
          <w:tab/>
        </w:r>
        <w:r w:rsidRPr="009164E3">
          <w:rPr>
            <w:noProof/>
            <w:webHidden/>
          </w:rPr>
          <w:fldChar w:fldCharType="begin"/>
        </w:r>
        <w:r w:rsidRPr="009164E3">
          <w:rPr>
            <w:noProof/>
            <w:webHidden/>
          </w:rPr>
          <w:instrText xml:space="preserve"> PAGEREF _Toc233898095 \h </w:instrText>
        </w:r>
        <w:r w:rsidRPr="009164E3">
          <w:rPr>
            <w:noProof/>
            <w:webHidden/>
          </w:rPr>
        </w:r>
        <w:r w:rsidRPr="009164E3">
          <w:rPr>
            <w:noProof/>
            <w:webHidden/>
          </w:rPr>
          <w:fldChar w:fldCharType="separate"/>
        </w:r>
        <w:r w:rsidR="009164E3">
          <w:rPr>
            <w:noProof/>
            <w:webHidden/>
          </w:rPr>
          <w:t>42</w:t>
        </w:r>
        <w:r w:rsidRPr="009164E3">
          <w:rPr>
            <w:noProof/>
            <w:webHidden/>
          </w:rPr>
          <w:fldChar w:fldCharType="end"/>
        </w:r>
      </w:hyperlink>
    </w:p>
    <w:p w14:paraId="204A911A" w14:textId="7758F319"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96" w:history="1">
        <w:r w:rsidRPr="009164E3">
          <w:rPr>
            <w:rStyle w:val="Hyperkobling"/>
            <w:rFonts w:ascii="Times New Roman" w:hAnsi="Times New Roman"/>
            <w:noProof/>
          </w:rPr>
          <w:t>35.5.4.</w:t>
        </w:r>
        <w:r w:rsidRPr="009164E3">
          <w:rPr>
            <w:rStyle w:val="Hyperkobling"/>
            <w:noProof/>
          </w:rPr>
          <w:t xml:space="preserve"> Klimagassbudsjett- og regnskap iht. VegLCA </w:t>
        </w:r>
        <w:r w:rsidRPr="009164E3">
          <w:rPr>
            <w:noProof/>
            <w:webHidden/>
          </w:rPr>
          <w:tab/>
        </w:r>
        <w:r w:rsidRPr="009164E3">
          <w:rPr>
            <w:noProof/>
            <w:webHidden/>
          </w:rPr>
          <w:fldChar w:fldCharType="begin"/>
        </w:r>
        <w:r w:rsidRPr="009164E3">
          <w:rPr>
            <w:noProof/>
            <w:webHidden/>
          </w:rPr>
          <w:instrText xml:space="preserve"> PAGEREF _Toc233898096 \h </w:instrText>
        </w:r>
        <w:r w:rsidRPr="009164E3">
          <w:rPr>
            <w:noProof/>
            <w:webHidden/>
          </w:rPr>
        </w:r>
        <w:r w:rsidRPr="009164E3">
          <w:rPr>
            <w:noProof/>
            <w:webHidden/>
          </w:rPr>
          <w:fldChar w:fldCharType="separate"/>
        </w:r>
        <w:r w:rsidR="009164E3">
          <w:rPr>
            <w:noProof/>
            <w:webHidden/>
          </w:rPr>
          <w:t>42</w:t>
        </w:r>
        <w:r w:rsidRPr="009164E3">
          <w:rPr>
            <w:noProof/>
            <w:webHidden/>
          </w:rPr>
          <w:fldChar w:fldCharType="end"/>
        </w:r>
      </w:hyperlink>
    </w:p>
    <w:p w14:paraId="67AD634A" w14:textId="19B970C9"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97" w:history="1">
        <w:r w:rsidRPr="009164E3">
          <w:rPr>
            <w:rStyle w:val="Hyperkobling"/>
            <w:rFonts w:ascii="Times New Roman" w:hAnsi="Times New Roman" w:cs="Segoe UI"/>
            <w:noProof/>
          </w:rPr>
          <w:t>35.5.5.</w:t>
        </w:r>
        <w:r w:rsidRPr="009164E3">
          <w:rPr>
            <w:rStyle w:val="Hyperkobling"/>
            <w:noProof/>
          </w:rPr>
          <w:t xml:space="preserve"> Utslippsrapport</w:t>
        </w:r>
        <w:r w:rsidRPr="009164E3">
          <w:rPr>
            <w:noProof/>
            <w:webHidden/>
          </w:rPr>
          <w:tab/>
        </w:r>
        <w:r w:rsidRPr="009164E3">
          <w:rPr>
            <w:noProof/>
            <w:webHidden/>
          </w:rPr>
          <w:fldChar w:fldCharType="begin"/>
        </w:r>
        <w:r w:rsidRPr="009164E3">
          <w:rPr>
            <w:noProof/>
            <w:webHidden/>
          </w:rPr>
          <w:instrText xml:space="preserve"> PAGEREF _Toc233898097 \h </w:instrText>
        </w:r>
        <w:r w:rsidRPr="009164E3">
          <w:rPr>
            <w:noProof/>
            <w:webHidden/>
          </w:rPr>
        </w:r>
        <w:r w:rsidRPr="009164E3">
          <w:rPr>
            <w:noProof/>
            <w:webHidden/>
          </w:rPr>
          <w:fldChar w:fldCharType="separate"/>
        </w:r>
        <w:r w:rsidR="009164E3">
          <w:rPr>
            <w:noProof/>
            <w:webHidden/>
          </w:rPr>
          <w:t>43</w:t>
        </w:r>
        <w:r w:rsidRPr="009164E3">
          <w:rPr>
            <w:noProof/>
            <w:webHidden/>
          </w:rPr>
          <w:fldChar w:fldCharType="end"/>
        </w:r>
      </w:hyperlink>
    </w:p>
    <w:p w14:paraId="01C70DB7" w14:textId="02958C1C"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98" w:history="1">
        <w:r w:rsidRPr="009164E3">
          <w:rPr>
            <w:rStyle w:val="Hyperkobling"/>
            <w:rFonts w:ascii="Times New Roman" w:hAnsi="Times New Roman"/>
            <w:noProof/>
          </w:rPr>
          <w:t>35.6.</w:t>
        </w:r>
        <w:r w:rsidRPr="009164E3">
          <w:rPr>
            <w:rStyle w:val="Hyperkobling"/>
            <w:noProof/>
          </w:rPr>
          <w:t xml:space="preserve"> Krav til materialer</w:t>
        </w:r>
        <w:r w:rsidRPr="009164E3">
          <w:rPr>
            <w:noProof/>
            <w:webHidden/>
          </w:rPr>
          <w:tab/>
        </w:r>
        <w:r w:rsidRPr="009164E3">
          <w:rPr>
            <w:noProof/>
            <w:webHidden/>
          </w:rPr>
          <w:fldChar w:fldCharType="begin"/>
        </w:r>
        <w:r w:rsidRPr="009164E3">
          <w:rPr>
            <w:noProof/>
            <w:webHidden/>
          </w:rPr>
          <w:instrText xml:space="preserve"> PAGEREF _Toc233898098 \h </w:instrText>
        </w:r>
        <w:r w:rsidRPr="009164E3">
          <w:rPr>
            <w:noProof/>
            <w:webHidden/>
          </w:rPr>
        </w:r>
        <w:r w:rsidRPr="009164E3">
          <w:rPr>
            <w:noProof/>
            <w:webHidden/>
          </w:rPr>
          <w:fldChar w:fldCharType="separate"/>
        </w:r>
        <w:r w:rsidR="009164E3">
          <w:rPr>
            <w:noProof/>
            <w:webHidden/>
          </w:rPr>
          <w:t>43</w:t>
        </w:r>
        <w:r w:rsidRPr="009164E3">
          <w:rPr>
            <w:noProof/>
            <w:webHidden/>
          </w:rPr>
          <w:fldChar w:fldCharType="end"/>
        </w:r>
      </w:hyperlink>
    </w:p>
    <w:p w14:paraId="4C65D44F" w14:textId="561F0E34"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099" w:history="1">
        <w:r w:rsidRPr="009164E3">
          <w:rPr>
            <w:rStyle w:val="Hyperkobling"/>
            <w:rFonts w:ascii="Times New Roman" w:hAnsi="Times New Roman"/>
            <w:noProof/>
          </w:rPr>
          <w:t>35.6.1.</w:t>
        </w:r>
        <w:r w:rsidRPr="009164E3">
          <w:rPr>
            <w:rStyle w:val="Hyperkobling"/>
            <w:noProof/>
          </w:rPr>
          <w:t xml:space="preserve"> Betong</w:t>
        </w:r>
        <w:r w:rsidRPr="009164E3">
          <w:rPr>
            <w:rStyle w:val="Hyperkobling"/>
            <w:rFonts w:cs="Arial"/>
            <w:noProof/>
          </w:rPr>
          <w:t> </w:t>
        </w:r>
        <w:r w:rsidRPr="009164E3">
          <w:rPr>
            <w:noProof/>
            <w:webHidden/>
          </w:rPr>
          <w:tab/>
        </w:r>
        <w:r w:rsidRPr="009164E3">
          <w:rPr>
            <w:noProof/>
            <w:webHidden/>
          </w:rPr>
          <w:fldChar w:fldCharType="begin"/>
        </w:r>
        <w:r w:rsidRPr="009164E3">
          <w:rPr>
            <w:noProof/>
            <w:webHidden/>
          </w:rPr>
          <w:instrText xml:space="preserve"> PAGEREF _Toc233898099 \h </w:instrText>
        </w:r>
        <w:r w:rsidRPr="009164E3">
          <w:rPr>
            <w:noProof/>
            <w:webHidden/>
          </w:rPr>
        </w:r>
        <w:r w:rsidRPr="009164E3">
          <w:rPr>
            <w:noProof/>
            <w:webHidden/>
          </w:rPr>
          <w:fldChar w:fldCharType="separate"/>
        </w:r>
        <w:r w:rsidR="009164E3">
          <w:rPr>
            <w:noProof/>
            <w:webHidden/>
          </w:rPr>
          <w:t>43</w:t>
        </w:r>
        <w:r w:rsidRPr="009164E3">
          <w:rPr>
            <w:noProof/>
            <w:webHidden/>
          </w:rPr>
          <w:fldChar w:fldCharType="end"/>
        </w:r>
      </w:hyperlink>
    </w:p>
    <w:p w14:paraId="798EC8B1" w14:textId="7F650D5A"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00" w:history="1">
        <w:r w:rsidRPr="009164E3">
          <w:rPr>
            <w:rStyle w:val="Hyperkobling"/>
            <w:rFonts w:ascii="Times New Roman" w:hAnsi="Times New Roman"/>
            <w:noProof/>
          </w:rPr>
          <w:t>35.6.2.</w:t>
        </w:r>
        <w:r w:rsidRPr="009164E3">
          <w:rPr>
            <w:rStyle w:val="Hyperkobling"/>
            <w:noProof/>
          </w:rPr>
          <w:t xml:space="preserve"> Armering, kamstål B500NC</w:t>
        </w:r>
        <w:r w:rsidRPr="009164E3">
          <w:rPr>
            <w:rStyle w:val="Hyperkobling"/>
            <w:rFonts w:cs="Arial"/>
            <w:noProof/>
          </w:rPr>
          <w:t> </w:t>
        </w:r>
        <w:r w:rsidRPr="009164E3">
          <w:rPr>
            <w:noProof/>
            <w:webHidden/>
          </w:rPr>
          <w:tab/>
        </w:r>
        <w:r w:rsidRPr="009164E3">
          <w:rPr>
            <w:noProof/>
            <w:webHidden/>
          </w:rPr>
          <w:fldChar w:fldCharType="begin"/>
        </w:r>
        <w:r w:rsidRPr="009164E3">
          <w:rPr>
            <w:noProof/>
            <w:webHidden/>
          </w:rPr>
          <w:instrText xml:space="preserve"> PAGEREF _Toc233898100 \h </w:instrText>
        </w:r>
        <w:r w:rsidRPr="009164E3">
          <w:rPr>
            <w:noProof/>
            <w:webHidden/>
          </w:rPr>
        </w:r>
        <w:r w:rsidRPr="009164E3">
          <w:rPr>
            <w:noProof/>
            <w:webHidden/>
          </w:rPr>
          <w:fldChar w:fldCharType="separate"/>
        </w:r>
        <w:r w:rsidR="009164E3">
          <w:rPr>
            <w:noProof/>
            <w:webHidden/>
          </w:rPr>
          <w:t>43</w:t>
        </w:r>
        <w:r w:rsidRPr="009164E3">
          <w:rPr>
            <w:noProof/>
            <w:webHidden/>
          </w:rPr>
          <w:fldChar w:fldCharType="end"/>
        </w:r>
      </w:hyperlink>
    </w:p>
    <w:p w14:paraId="75B63804" w14:textId="36BEEEE9"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01" w:history="1">
        <w:r w:rsidRPr="009164E3">
          <w:rPr>
            <w:rStyle w:val="Hyperkobling"/>
            <w:rFonts w:ascii="Times New Roman" w:hAnsi="Times New Roman"/>
            <w:noProof/>
          </w:rPr>
          <w:t>35.6.3.</w:t>
        </w:r>
        <w:r w:rsidRPr="009164E3">
          <w:rPr>
            <w:rStyle w:val="Hyperkobling"/>
            <w:noProof/>
          </w:rPr>
          <w:t xml:space="preserve"> Tømmer og treprodukter</w:t>
        </w:r>
        <w:r w:rsidRPr="009164E3">
          <w:rPr>
            <w:noProof/>
            <w:webHidden/>
          </w:rPr>
          <w:tab/>
        </w:r>
        <w:r w:rsidRPr="009164E3">
          <w:rPr>
            <w:noProof/>
            <w:webHidden/>
          </w:rPr>
          <w:fldChar w:fldCharType="begin"/>
        </w:r>
        <w:r w:rsidRPr="009164E3">
          <w:rPr>
            <w:noProof/>
            <w:webHidden/>
          </w:rPr>
          <w:instrText xml:space="preserve"> PAGEREF _Toc233898101 \h </w:instrText>
        </w:r>
        <w:r w:rsidRPr="009164E3">
          <w:rPr>
            <w:noProof/>
            <w:webHidden/>
          </w:rPr>
        </w:r>
        <w:r w:rsidRPr="009164E3">
          <w:rPr>
            <w:noProof/>
            <w:webHidden/>
          </w:rPr>
          <w:fldChar w:fldCharType="separate"/>
        </w:r>
        <w:r w:rsidR="009164E3">
          <w:rPr>
            <w:noProof/>
            <w:webHidden/>
          </w:rPr>
          <w:t>43</w:t>
        </w:r>
        <w:r w:rsidRPr="009164E3">
          <w:rPr>
            <w:noProof/>
            <w:webHidden/>
          </w:rPr>
          <w:fldChar w:fldCharType="end"/>
        </w:r>
      </w:hyperlink>
    </w:p>
    <w:p w14:paraId="6A8FEC42" w14:textId="17BA4701"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02" w:history="1">
        <w:r w:rsidRPr="009164E3">
          <w:rPr>
            <w:rStyle w:val="Hyperkobling"/>
            <w:rFonts w:ascii="Times New Roman" w:hAnsi="Times New Roman"/>
            <w:noProof/>
          </w:rPr>
          <w:t>35.7.</w:t>
        </w:r>
        <w:r w:rsidRPr="009164E3">
          <w:rPr>
            <w:rStyle w:val="Hyperkobling"/>
            <w:noProof/>
          </w:rPr>
          <w:t xml:space="preserve"> Krav til kjøretøy og maskiner</w:t>
        </w:r>
        <w:r w:rsidRPr="009164E3">
          <w:rPr>
            <w:noProof/>
            <w:webHidden/>
          </w:rPr>
          <w:tab/>
        </w:r>
        <w:r w:rsidRPr="009164E3">
          <w:rPr>
            <w:noProof/>
            <w:webHidden/>
          </w:rPr>
          <w:fldChar w:fldCharType="begin"/>
        </w:r>
        <w:r w:rsidRPr="009164E3">
          <w:rPr>
            <w:noProof/>
            <w:webHidden/>
          </w:rPr>
          <w:instrText xml:space="preserve"> PAGEREF _Toc233898102 \h </w:instrText>
        </w:r>
        <w:r w:rsidRPr="009164E3">
          <w:rPr>
            <w:noProof/>
            <w:webHidden/>
          </w:rPr>
        </w:r>
        <w:r w:rsidRPr="009164E3">
          <w:rPr>
            <w:noProof/>
            <w:webHidden/>
          </w:rPr>
          <w:fldChar w:fldCharType="separate"/>
        </w:r>
        <w:r w:rsidR="009164E3">
          <w:rPr>
            <w:noProof/>
            <w:webHidden/>
          </w:rPr>
          <w:t>43</w:t>
        </w:r>
        <w:r w:rsidRPr="009164E3">
          <w:rPr>
            <w:noProof/>
            <w:webHidden/>
          </w:rPr>
          <w:fldChar w:fldCharType="end"/>
        </w:r>
      </w:hyperlink>
    </w:p>
    <w:p w14:paraId="2E679517" w14:textId="794A2BCC"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03" w:history="1">
        <w:r w:rsidRPr="009164E3">
          <w:rPr>
            <w:rStyle w:val="Hyperkobling"/>
            <w:rFonts w:ascii="Times New Roman" w:hAnsi="Times New Roman"/>
            <w:noProof/>
          </w:rPr>
          <w:t>35.8.</w:t>
        </w:r>
        <w:r w:rsidRPr="009164E3">
          <w:rPr>
            <w:rStyle w:val="Hyperkobling"/>
            <w:noProof/>
          </w:rPr>
          <w:t xml:space="preserve"> Arealbeslag</w:t>
        </w:r>
        <w:r w:rsidRPr="009164E3">
          <w:rPr>
            <w:noProof/>
            <w:webHidden/>
          </w:rPr>
          <w:tab/>
        </w:r>
        <w:r w:rsidRPr="009164E3">
          <w:rPr>
            <w:noProof/>
            <w:webHidden/>
          </w:rPr>
          <w:fldChar w:fldCharType="begin"/>
        </w:r>
        <w:r w:rsidRPr="009164E3">
          <w:rPr>
            <w:noProof/>
            <w:webHidden/>
          </w:rPr>
          <w:instrText xml:space="preserve"> PAGEREF _Toc233898103 \h </w:instrText>
        </w:r>
        <w:r w:rsidRPr="009164E3">
          <w:rPr>
            <w:noProof/>
            <w:webHidden/>
          </w:rPr>
        </w:r>
        <w:r w:rsidRPr="009164E3">
          <w:rPr>
            <w:noProof/>
            <w:webHidden/>
          </w:rPr>
          <w:fldChar w:fldCharType="separate"/>
        </w:r>
        <w:r w:rsidR="009164E3">
          <w:rPr>
            <w:noProof/>
            <w:webHidden/>
          </w:rPr>
          <w:t>44</w:t>
        </w:r>
        <w:r w:rsidRPr="009164E3">
          <w:rPr>
            <w:noProof/>
            <w:webHidden/>
          </w:rPr>
          <w:fldChar w:fldCharType="end"/>
        </w:r>
      </w:hyperlink>
    </w:p>
    <w:p w14:paraId="56CF6986" w14:textId="03E6F7FD"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04" w:history="1">
        <w:r w:rsidRPr="009164E3">
          <w:rPr>
            <w:rStyle w:val="Hyperkobling"/>
            <w:rFonts w:ascii="Times New Roman" w:hAnsi="Times New Roman"/>
            <w:noProof/>
          </w:rPr>
          <w:t>35.9.</w:t>
        </w:r>
        <w:r w:rsidRPr="009164E3">
          <w:rPr>
            <w:rStyle w:val="Hyperkobling"/>
            <w:noProof/>
          </w:rPr>
          <w:t xml:space="preserve"> Spesielle krav knyttet til ytre miljø</w:t>
        </w:r>
        <w:r w:rsidRPr="009164E3">
          <w:rPr>
            <w:noProof/>
            <w:webHidden/>
          </w:rPr>
          <w:tab/>
        </w:r>
        <w:r w:rsidRPr="009164E3">
          <w:rPr>
            <w:noProof/>
            <w:webHidden/>
          </w:rPr>
          <w:fldChar w:fldCharType="begin"/>
        </w:r>
        <w:r w:rsidRPr="009164E3">
          <w:rPr>
            <w:noProof/>
            <w:webHidden/>
          </w:rPr>
          <w:instrText xml:space="preserve"> PAGEREF _Toc233898104 \h </w:instrText>
        </w:r>
        <w:r w:rsidRPr="009164E3">
          <w:rPr>
            <w:noProof/>
            <w:webHidden/>
          </w:rPr>
        </w:r>
        <w:r w:rsidRPr="009164E3">
          <w:rPr>
            <w:noProof/>
            <w:webHidden/>
          </w:rPr>
          <w:fldChar w:fldCharType="separate"/>
        </w:r>
        <w:r w:rsidR="009164E3">
          <w:rPr>
            <w:noProof/>
            <w:webHidden/>
          </w:rPr>
          <w:t>44</w:t>
        </w:r>
        <w:r w:rsidRPr="009164E3">
          <w:rPr>
            <w:noProof/>
            <w:webHidden/>
          </w:rPr>
          <w:fldChar w:fldCharType="end"/>
        </w:r>
      </w:hyperlink>
    </w:p>
    <w:p w14:paraId="6E100F2C" w14:textId="5CC4C80B"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105" w:history="1">
        <w:r w:rsidRPr="009164E3">
          <w:rPr>
            <w:rStyle w:val="Hyperkobling"/>
            <w:rFonts w:ascii="Times New Roman" w:hAnsi="Times New Roman"/>
            <w:noProof/>
          </w:rPr>
          <w:t>36.</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Fellesbestemmelser for SHA og YM</w:t>
        </w:r>
        <w:r w:rsidRPr="009164E3">
          <w:rPr>
            <w:noProof/>
            <w:webHidden/>
          </w:rPr>
          <w:tab/>
        </w:r>
        <w:r w:rsidRPr="009164E3">
          <w:rPr>
            <w:noProof/>
            <w:webHidden/>
          </w:rPr>
          <w:fldChar w:fldCharType="begin"/>
        </w:r>
        <w:r w:rsidRPr="009164E3">
          <w:rPr>
            <w:noProof/>
            <w:webHidden/>
          </w:rPr>
          <w:instrText xml:space="preserve"> PAGEREF _Toc233898105 \h </w:instrText>
        </w:r>
        <w:r w:rsidRPr="009164E3">
          <w:rPr>
            <w:noProof/>
            <w:webHidden/>
          </w:rPr>
        </w:r>
        <w:r w:rsidRPr="009164E3">
          <w:rPr>
            <w:noProof/>
            <w:webHidden/>
          </w:rPr>
          <w:fldChar w:fldCharType="separate"/>
        </w:r>
        <w:r w:rsidR="009164E3">
          <w:rPr>
            <w:noProof/>
            <w:webHidden/>
          </w:rPr>
          <w:t>44</w:t>
        </w:r>
        <w:r w:rsidRPr="009164E3">
          <w:rPr>
            <w:noProof/>
            <w:webHidden/>
          </w:rPr>
          <w:fldChar w:fldCharType="end"/>
        </w:r>
      </w:hyperlink>
    </w:p>
    <w:p w14:paraId="7922EE7C" w14:textId="6C48F05A"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06" w:history="1">
        <w:r w:rsidRPr="009164E3">
          <w:rPr>
            <w:rStyle w:val="Hyperkobling"/>
            <w:rFonts w:ascii="Times New Roman" w:hAnsi="Times New Roman"/>
            <w:noProof/>
          </w:rPr>
          <w:t>36.1.</w:t>
        </w:r>
        <w:r w:rsidRPr="009164E3">
          <w:rPr>
            <w:rStyle w:val="Hyperkobling"/>
            <w:noProof/>
          </w:rPr>
          <w:t xml:space="preserve"> Beredskapsplan og øvelser</w:t>
        </w:r>
        <w:r w:rsidRPr="009164E3">
          <w:rPr>
            <w:noProof/>
            <w:webHidden/>
          </w:rPr>
          <w:tab/>
        </w:r>
        <w:r w:rsidRPr="009164E3">
          <w:rPr>
            <w:noProof/>
            <w:webHidden/>
          </w:rPr>
          <w:fldChar w:fldCharType="begin"/>
        </w:r>
        <w:r w:rsidRPr="009164E3">
          <w:rPr>
            <w:noProof/>
            <w:webHidden/>
          </w:rPr>
          <w:instrText xml:space="preserve"> PAGEREF _Toc233898106 \h </w:instrText>
        </w:r>
        <w:r w:rsidRPr="009164E3">
          <w:rPr>
            <w:noProof/>
            <w:webHidden/>
          </w:rPr>
        </w:r>
        <w:r w:rsidRPr="009164E3">
          <w:rPr>
            <w:noProof/>
            <w:webHidden/>
          </w:rPr>
          <w:fldChar w:fldCharType="separate"/>
        </w:r>
        <w:r w:rsidR="009164E3">
          <w:rPr>
            <w:noProof/>
            <w:webHidden/>
          </w:rPr>
          <w:t>44</w:t>
        </w:r>
        <w:r w:rsidRPr="009164E3">
          <w:rPr>
            <w:noProof/>
            <w:webHidden/>
          </w:rPr>
          <w:fldChar w:fldCharType="end"/>
        </w:r>
      </w:hyperlink>
    </w:p>
    <w:p w14:paraId="4C2413A4" w14:textId="4E5D7FE3"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07" w:history="1">
        <w:r w:rsidRPr="009164E3">
          <w:rPr>
            <w:rStyle w:val="Hyperkobling"/>
            <w:rFonts w:ascii="Times New Roman" w:hAnsi="Times New Roman"/>
            <w:noProof/>
          </w:rPr>
          <w:t>36.2.</w:t>
        </w:r>
        <w:r w:rsidRPr="009164E3">
          <w:rPr>
            <w:rStyle w:val="Hyperkobling"/>
            <w:noProof/>
          </w:rPr>
          <w:t xml:space="preserve"> Rapportering og oppfølging av uønskede hendelser</w:t>
        </w:r>
        <w:r w:rsidRPr="009164E3">
          <w:rPr>
            <w:noProof/>
            <w:webHidden/>
          </w:rPr>
          <w:tab/>
        </w:r>
        <w:r w:rsidRPr="009164E3">
          <w:rPr>
            <w:noProof/>
            <w:webHidden/>
          </w:rPr>
          <w:fldChar w:fldCharType="begin"/>
        </w:r>
        <w:r w:rsidRPr="009164E3">
          <w:rPr>
            <w:noProof/>
            <w:webHidden/>
          </w:rPr>
          <w:instrText xml:space="preserve"> PAGEREF _Toc233898107 \h </w:instrText>
        </w:r>
        <w:r w:rsidRPr="009164E3">
          <w:rPr>
            <w:noProof/>
            <w:webHidden/>
          </w:rPr>
        </w:r>
        <w:r w:rsidRPr="009164E3">
          <w:rPr>
            <w:noProof/>
            <w:webHidden/>
          </w:rPr>
          <w:fldChar w:fldCharType="separate"/>
        </w:r>
        <w:r w:rsidR="009164E3">
          <w:rPr>
            <w:noProof/>
            <w:webHidden/>
          </w:rPr>
          <w:t>45</w:t>
        </w:r>
        <w:r w:rsidRPr="009164E3">
          <w:rPr>
            <w:noProof/>
            <w:webHidden/>
          </w:rPr>
          <w:fldChar w:fldCharType="end"/>
        </w:r>
      </w:hyperlink>
    </w:p>
    <w:p w14:paraId="1F125984" w14:textId="4163E64F"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08" w:history="1">
        <w:r w:rsidRPr="009164E3">
          <w:rPr>
            <w:rStyle w:val="Hyperkobling"/>
            <w:rFonts w:ascii="Times New Roman" w:hAnsi="Times New Roman"/>
            <w:noProof/>
          </w:rPr>
          <w:t>36.3.</w:t>
        </w:r>
        <w:r w:rsidRPr="009164E3">
          <w:rPr>
            <w:rStyle w:val="Hyperkobling"/>
            <w:noProof/>
          </w:rPr>
          <w:t xml:space="preserve"> Nærmere om rapportering og oppfølging av hendelser og farlige forhold knyttet til sprengningsarbeider</w:t>
        </w:r>
        <w:r w:rsidRPr="009164E3">
          <w:rPr>
            <w:noProof/>
            <w:webHidden/>
          </w:rPr>
          <w:tab/>
        </w:r>
        <w:r w:rsidRPr="009164E3">
          <w:rPr>
            <w:noProof/>
            <w:webHidden/>
          </w:rPr>
          <w:fldChar w:fldCharType="begin"/>
        </w:r>
        <w:r w:rsidRPr="009164E3">
          <w:rPr>
            <w:noProof/>
            <w:webHidden/>
          </w:rPr>
          <w:instrText xml:space="preserve"> PAGEREF _Toc233898108 \h </w:instrText>
        </w:r>
        <w:r w:rsidRPr="009164E3">
          <w:rPr>
            <w:noProof/>
            <w:webHidden/>
          </w:rPr>
        </w:r>
        <w:r w:rsidRPr="009164E3">
          <w:rPr>
            <w:noProof/>
            <w:webHidden/>
          </w:rPr>
          <w:fldChar w:fldCharType="separate"/>
        </w:r>
        <w:r w:rsidR="009164E3">
          <w:rPr>
            <w:noProof/>
            <w:webHidden/>
          </w:rPr>
          <w:t>45</w:t>
        </w:r>
        <w:r w:rsidRPr="009164E3">
          <w:rPr>
            <w:noProof/>
            <w:webHidden/>
          </w:rPr>
          <w:fldChar w:fldCharType="end"/>
        </w:r>
      </w:hyperlink>
    </w:p>
    <w:p w14:paraId="1E00D5C0" w14:textId="4C6EE8B9"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09" w:history="1">
        <w:r w:rsidRPr="009164E3">
          <w:rPr>
            <w:rStyle w:val="Hyperkobling"/>
            <w:rFonts w:ascii="Times New Roman" w:hAnsi="Times New Roman"/>
            <w:noProof/>
          </w:rPr>
          <w:t>36.4.</w:t>
        </w:r>
        <w:r w:rsidRPr="009164E3">
          <w:rPr>
            <w:rStyle w:val="Hyperkobling"/>
            <w:noProof/>
          </w:rPr>
          <w:t xml:space="preserve"> Undersøkelse av dødsulykker og hendelser med stort risikopotensiale</w:t>
        </w:r>
        <w:r w:rsidRPr="009164E3">
          <w:rPr>
            <w:noProof/>
            <w:webHidden/>
          </w:rPr>
          <w:tab/>
        </w:r>
        <w:r w:rsidRPr="009164E3">
          <w:rPr>
            <w:noProof/>
            <w:webHidden/>
          </w:rPr>
          <w:fldChar w:fldCharType="begin"/>
        </w:r>
        <w:r w:rsidRPr="009164E3">
          <w:rPr>
            <w:noProof/>
            <w:webHidden/>
          </w:rPr>
          <w:instrText xml:space="preserve"> PAGEREF _Toc233898109 \h </w:instrText>
        </w:r>
        <w:r w:rsidRPr="009164E3">
          <w:rPr>
            <w:noProof/>
            <w:webHidden/>
          </w:rPr>
        </w:r>
        <w:r w:rsidRPr="009164E3">
          <w:rPr>
            <w:noProof/>
            <w:webHidden/>
          </w:rPr>
          <w:fldChar w:fldCharType="separate"/>
        </w:r>
        <w:r w:rsidR="009164E3">
          <w:rPr>
            <w:noProof/>
            <w:webHidden/>
          </w:rPr>
          <w:t>46</w:t>
        </w:r>
        <w:r w:rsidRPr="009164E3">
          <w:rPr>
            <w:noProof/>
            <w:webHidden/>
          </w:rPr>
          <w:fldChar w:fldCharType="end"/>
        </w:r>
      </w:hyperlink>
    </w:p>
    <w:p w14:paraId="2114F474" w14:textId="7AEEAD8C"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10" w:history="1">
        <w:r w:rsidRPr="009164E3">
          <w:rPr>
            <w:rStyle w:val="Hyperkobling"/>
            <w:rFonts w:ascii="Times New Roman" w:hAnsi="Times New Roman"/>
            <w:noProof/>
          </w:rPr>
          <w:t>36.5.</w:t>
        </w:r>
        <w:r w:rsidRPr="009164E3">
          <w:rPr>
            <w:rStyle w:val="Hyperkobling"/>
            <w:noProof/>
          </w:rPr>
          <w:t xml:space="preserve"> Byggherrens sanksjonsrett</w:t>
        </w:r>
        <w:r w:rsidRPr="009164E3">
          <w:rPr>
            <w:noProof/>
            <w:webHidden/>
          </w:rPr>
          <w:tab/>
        </w:r>
        <w:r w:rsidRPr="009164E3">
          <w:rPr>
            <w:noProof/>
            <w:webHidden/>
          </w:rPr>
          <w:fldChar w:fldCharType="begin"/>
        </w:r>
        <w:r w:rsidRPr="009164E3">
          <w:rPr>
            <w:noProof/>
            <w:webHidden/>
          </w:rPr>
          <w:instrText xml:space="preserve"> PAGEREF _Toc233898110 \h </w:instrText>
        </w:r>
        <w:r w:rsidRPr="009164E3">
          <w:rPr>
            <w:noProof/>
            <w:webHidden/>
          </w:rPr>
        </w:r>
        <w:r w:rsidRPr="009164E3">
          <w:rPr>
            <w:noProof/>
            <w:webHidden/>
          </w:rPr>
          <w:fldChar w:fldCharType="separate"/>
        </w:r>
        <w:r w:rsidR="009164E3">
          <w:rPr>
            <w:noProof/>
            <w:webHidden/>
          </w:rPr>
          <w:t>46</w:t>
        </w:r>
        <w:r w:rsidRPr="009164E3">
          <w:rPr>
            <w:noProof/>
            <w:webHidden/>
          </w:rPr>
          <w:fldChar w:fldCharType="end"/>
        </w:r>
      </w:hyperlink>
    </w:p>
    <w:p w14:paraId="3BF2C77B" w14:textId="4C6FA219"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111" w:history="1">
        <w:r w:rsidRPr="009164E3">
          <w:rPr>
            <w:rStyle w:val="Hyperkobling"/>
            <w:rFonts w:ascii="Times New Roman" w:hAnsi="Times New Roman"/>
            <w:noProof/>
          </w:rPr>
          <w:t>37.</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Forbedringer og utviklingsarbeider</w:t>
        </w:r>
        <w:r w:rsidRPr="009164E3">
          <w:rPr>
            <w:noProof/>
            <w:webHidden/>
          </w:rPr>
          <w:tab/>
        </w:r>
        <w:r w:rsidRPr="009164E3">
          <w:rPr>
            <w:noProof/>
            <w:webHidden/>
          </w:rPr>
          <w:fldChar w:fldCharType="begin"/>
        </w:r>
        <w:r w:rsidRPr="009164E3">
          <w:rPr>
            <w:noProof/>
            <w:webHidden/>
          </w:rPr>
          <w:instrText xml:space="preserve"> PAGEREF _Toc233898111 \h </w:instrText>
        </w:r>
        <w:r w:rsidRPr="009164E3">
          <w:rPr>
            <w:noProof/>
            <w:webHidden/>
          </w:rPr>
        </w:r>
        <w:r w:rsidRPr="009164E3">
          <w:rPr>
            <w:noProof/>
            <w:webHidden/>
          </w:rPr>
          <w:fldChar w:fldCharType="separate"/>
        </w:r>
        <w:r w:rsidR="009164E3">
          <w:rPr>
            <w:noProof/>
            <w:webHidden/>
          </w:rPr>
          <w:t>47</w:t>
        </w:r>
        <w:r w:rsidRPr="009164E3">
          <w:rPr>
            <w:noProof/>
            <w:webHidden/>
          </w:rPr>
          <w:fldChar w:fldCharType="end"/>
        </w:r>
      </w:hyperlink>
    </w:p>
    <w:p w14:paraId="6BDB7C25" w14:textId="3412ED61"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112" w:history="1">
        <w:r w:rsidRPr="009164E3">
          <w:rPr>
            <w:rStyle w:val="Hyperkobling"/>
            <w:rFonts w:ascii="Times New Roman" w:hAnsi="Times New Roman"/>
            <w:noProof/>
          </w:rPr>
          <w:t>38.</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Sprengningsarbeider</w:t>
        </w:r>
        <w:r w:rsidRPr="009164E3">
          <w:rPr>
            <w:noProof/>
            <w:webHidden/>
          </w:rPr>
          <w:tab/>
        </w:r>
        <w:r w:rsidRPr="009164E3">
          <w:rPr>
            <w:noProof/>
            <w:webHidden/>
          </w:rPr>
          <w:fldChar w:fldCharType="begin"/>
        </w:r>
        <w:r w:rsidRPr="009164E3">
          <w:rPr>
            <w:noProof/>
            <w:webHidden/>
          </w:rPr>
          <w:instrText xml:space="preserve"> PAGEREF _Toc233898112 \h </w:instrText>
        </w:r>
        <w:r w:rsidRPr="009164E3">
          <w:rPr>
            <w:noProof/>
            <w:webHidden/>
          </w:rPr>
        </w:r>
        <w:r w:rsidRPr="009164E3">
          <w:rPr>
            <w:noProof/>
            <w:webHidden/>
          </w:rPr>
          <w:fldChar w:fldCharType="separate"/>
        </w:r>
        <w:r w:rsidR="009164E3">
          <w:rPr>
            <w:noProof/>
            <w:webHidden/>
          </w:rPr>
          <w:t>47</w:t>
        </w:r>
        <w:r w:rsidRPr="009164E3">
          <w:rPr>
            <w:noProof/>
            <w:webHidden/>
          </w:rPr>
          <w:fldChar w:fldCharType="end"/>
        </w:r>
      </w:hyperlink>
    </w:p>
    <w:p w14:paraId="5E3675B3" w14:textId="3389DCF0"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13" w:history="1">
        <w:r w:rsidRPr="009164E3">
          <w:rPr>
            <w:rStyle w:val="Hyperkobling"/>
            <w:rFonts w:ascii="Times New Roman" w:hAnsi="Times New Roman"/>
            <w:noProof/>
          </w:rPr>
          <w:t>38.1.</w:t>
        </w:r>
        <w:r w:rsidRPr="009164E3">
          <w:rPr>
            <w:rStyle w:val="Hyperkobling"/>
            <w:noProof/>
          </w:rPr>
          <w:t xml:space="preserve"> Transport av sprengstoff</w:t>
        </w:r>
        <w:r w:rsidRPr="009164E3">
          <w:rPr>
            <w:noProof/>
            <w:webHidden/>
          </w:rPr>
          <w:tab/>
        </w:r>
        <w:r w:rsidRPr="009164E3">
          <w:rPr>
            <w:noProof/>
            <w:webHidden/>
          </w:rPr>
          <w:fldChar w:fldCharType="begin"/>
        </w:r>
        <w:r w:rsidRPr="009164E3">
          <w:rPr>
            <w:noProof/>
            <w:webHidden/>
          </w:rPr>
          <w:instrText xml:space="preserve"> PAGEREF _Toc233898113 \h </w:instrText>
        </w:r>
        <w:r w:rsidRPr="009164E3">
          <w:rPr>
            <w:noProof/>
            <w:webHidden/>
          </w:rPr>
        </w:r>
        <w:r w:rsidRPr="009164E3">
          <w:rPr>
            <w:noProof/>
            <w:webHidden/>
          </w:rPr>
          <w:fldChar w:fldCharType="separate"/>
        </w:r>
        <w:r w:rsidR="009164E3">
          <w:rPr>
            <w:noProof/>
            <w:webHidden/>
          </w:rPr>
          <w:t>47</w:t>
        </w:r>
        <w:r w:rsidRPr="009164E3">
          <w:rPr>
            <w:noProof/>
            <w:webHidden/>
          </w:rPr>
          <w:fldChar w:fldCharType="end"/>
        </w:r>
      </w:hyperlink>
    </w:p>
    <w:p w14:paraId="6A4E4158" w14:textId="1D6847FE"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14" w:history="1">
        <w:r w:rsidRPr="009164E3">
          <w:rPr>
            <w:rStyle w:val="Hyperkobling"/>
            <w:rFonts w:ascii="Times New Roman" w:hAnsi="Times New Roman"/>
            <w:noProof/>
          </w:rPr>
          <w:t>38.2.</w:t>
        </w:r>
        <w:r w:rsidRPr="009164E3">
          <w:rPr>
            <w:rStyle w:val="Hyperkobling"/>
            <w:noProof/>
          </w:rPr>
          <w:t xml:space="preserve"> Sprengningsplaner</w:t>
        </w:r>
        <w:r w:rsidRPr="009164E3">
          <w:rPr>
            <w:noProof/>
            <w:webHidden/>
          </w:rPr>
          <w:tab/>
        </w:r>
        <w:r w:rsidRPr="009164E3">
          <w:rPr>
            <w:noProof/>
            <w:webHidden/>
          </w:rPr>
          <w:fldChar w:fldCharType="begin"/>
        </w:r>
        <w:r w:rsidRPr="009164E3">
          <w:rPr>
            <w:noProof/>
            <w:webHidden/>
          </w:rPr>
          <w:instrText xml:space="preserve"> PAGEREF _Toc233898114 \h </w:instrText>
        </w:r>
        <w:r w:rsidRPr="009164E3">
          <w:rPr>
            <w:noProof/>
            <w:webHidden/>
          </w:rPr>
        </w:r>
        <w:r w:rsidRPr="009164E3">
          <w:rPr>
            <w:noProof/>
            <w:webHidden/>
          </w:rPr>
          <w:fldChar w:fldCharType="separate"/>
        </w:r>
        <w:r w:rsidR="009164E3">
          <w:rPr>
            <w:noProof/>
            <w:webHidden/>
          </w:rPr>
          <w:t>47</w:t>
        </w:r>
        <w:r w:rsidRPr="009164E3">
          <w:rPr>
            <w:noProof/>
            <w:webHidden/>
          </w:rPr>
          <w:fldChar w:fldCharType="end"/>
        </w:r>
      </w:hyperlink>
    </w:p>
    <w:p w14:paraId="572DCDB2" w14:textId="157A8386"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15" w:history="1">
        <w:r w:rsidRPr="009164E3">
          <w:rPr>
            <w:rStyle w:val="Hyperkobling"/>
            <w:rFonts w:ascii="Times New Roman" w:hAnsi="Times New Roman"/>
            <w:noProof/>
          </w:rPr>
          <w:t>38.3.</w:t>
        </w:r>
        <w:r w:rsidRPr="009164E3">
          <w:rPr>
            <w:rStyle w:val="Hyperkobling"/>
            <w:noProof/>
          </w:rPr>
          <w:t xml:space="preserve"> Salveplaner</w:t>
        </w:r>
        <w:r w:rsidRPr="009164E3">
          <w:rPr>
            <w:noProof/>
            <w:webHidden/>
          </w:rPr>
          <w:tab/>
        </w:r>
        <w:r w:rsidRPr="009164E3">
          <w:rPr>
            <w:noProof/>
            <w:webHidden/>
          </w:rPr>
          <w:fldChar w:fldCharType="begin"/>
        </w:r>
        <w:r w:rsidRPr="009164E3">
          <w:rPr>
            <w:noProof/>
            <w:webHidden/>
          </w:rPr>
          <w:instrText xml:space="preserve"> PAGEREF _Toc233898115 \h </w:instrText>
        </w:r>
        <w:r w:rsidRPr="009164E3">
          <w:rPr>
            <w:noProof/>
            <w:webHidden/>
          </w:rPr>
        </w:r>
        <w:r w:rsidRPr="009164E3">
          <w:rPr>
            <w:noProof/>
            <w:webHidden/>
          </w:rPr>
          <w:fldChar w:fldCharType="separate"/>
        </w:r>
        <w:r w:rsidR="009164E3">
          <w:rPr>
            <w:noProof/>
            <w:webHidden/>
          </w:rPr>
          <w:t>47</w:t>
        </w:r>
        <w:r w:rsidRPr="009164E3">
          <w:rPr>
            <w:noProof/>
            <w:webHidden/>
          </w:rPr>
          <w:fldChar w:fldCharType="end"/>
        </w:r>
      </w:hyperlink>
    </w:p>
    <w:p w14:paraId="133901C1" w14:textId="61A1870B"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16" w:history="1">
        <w:r w:rsidRPr="009164E3">
          <w:rPr>
            <w:rStyle w:val="Hyperkobling"/>
            <w:rFonts w:ascii="Times New Roman" w:hAnsi="Times New Roman"/>
            <w:noProof/>
          </w:rPr>
          <w:t>38.4.</w:t>
        </w:r>
        <w:r w:rsidRPr="009164E3">
          <w:rPr>
            <w:rStyle w:val="Hyperkobling"/>
            <w:noProof/>
          </w:rPr>
          <w:t xml:space="preserve"> Bergsprengningsleder</w:t>
        </w:r>
        <w:r w:rsidRPr="009164E3">
          <w:rPr>
            <w:noProof/>
            <w:webHidden/>
          </w:rPr>
          <w:tab/>
        </w:r>
        <w:r w:rsidRPr="009164E3">
          <w:rPr>
            <w:noProof/>
            <w:webHidden/>
          </w:rPr>
          <w:fldChar w:fldCharType="begin"/>
        </w:r>
        <w:r w:rsidRPr="009164E3">
          <w:rPr>
            <w:noProof/>
            <w:webHidden/>
          </w:rPr>
          <w:instrText xml:space="preserve"> PAGEREF _Toc233898116 \h </w:instrText>
        </w:r>
        <w:r w:rsidRPr="009164E3">
          <w:rPr>
            <w:noProof/>
            <w:webHidden/>
          </w:rPr>
        </w:r>
        <w:r w:rsidRPr="009164E3">
          <w:rPr>
            <w:noProof/>
            <w:webHidden/>
          </w:rPr>
          <w:fldChar w:fldCharType="separate"/>
        </w:r>
        <w:r w:rsidR="009164E3">
          <w:rPr>
            <w:noProof/>
            <w:webHidden/>
          </w:rPr>
          <w:t>47</w:t>
        </w:r>
        <w:r w:rsidRPr="009164E3">
          <w:rPr>
            <w:noProof/>
            <w:webHidden/>
          </w:rPr>
          <w:fldChar w:fldCharType="end"/>
        </w:r>
      </w:hyperlink>
    </w:p>
    <w:p w14:paraId="0D0505A9" w14:textId="3CE7CA71"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17" w:history="1">
        <w:r w:rsidRPr="009164E3">
          <w:rPr>
            <w:rStyle w:val="Hyperkobling"/>
            <w:rFonts w:ascii="Times New Roman" w:hAnsi="Times New Roman"/>
            <w:noProof/>
          </w:rPr>
          <w:t>38.5.</w:t>
        </w:r>
        <w:r w:rsidRPr="009164E3">
          <w:rPr>
            <w:rStyle w:val="Hyperkobling"/>
            <w:noProof/>
          </w:rPr>
          <w:t xml:space="preserve"> Bergsprenger</w:t>
        </w:r>
        <w:r w:rsidRPr="009164E3">
          <w:rPr>
            <w:noProof/>
            <w:webHidden/>
          </w:rPr>
          <w:tab/>
        </w:r>
        <w:r w:rsidRPr="009164E3">
          <w:rPr>
            <w:noProof/>
            <w:webHidden/>
          </w:rPr>
          <w:fldChar w:fldCharType="begin"/>
        </w:r>
        <w:r w:rsidRPr="009164E3">
          <w:rPr>
            <w:noProof/>
            <w:webHidden/>
          </w:rPr>
          <w:instrText xml:space="preserve"> PAGEREF _Toc233898117 \h </w:instrText>
        </w:r>
        <w:r w:rsidRPr="009164E3">
          <w:rPr>
            <w:noProof/>
            <w:webHidden/>
          </w:rPr>
        </w:r>
        <w:r w:rsidRPr="009164E3">
          <w:rPr>
            <w:noProof/>
            <w:webHidden/>
          </w:rPr>
          <w:fldChar w:fldCharType="separate"/>
        </w:r>
        <w:r w:rsidR="009164E3">
          <w:rPr>
            <w:noProof/>
            <w:webHidden/>
          </w:rPr>
          <w:t>47</w:t>
        </w:r>
        <w:r w:rsidRPr="009164E3">
          <w:rPr>
            <w:noProof/>
            <w:webHidden/>
          </w:rPr>
          <w:fldChar w:fldCharType="end"/>
        </w:r>
      </w:hyperlink>
    </w:p>
    <w:p w14:paraId="14B6CEE2" w14:textId="08D5FE3F"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18" w:history="1">
        <w:r w:rsidRPr="009164E3">
          <w:rPr>
            <w:rStyle w:val="Hyperkobling"/>
            <w:rFonts w:ascii="Times New Roman" w:hAnsi="Times New Roman"/>
            <w:noProof/>
          </w:rPr>
          <w:t>38.6.</w:t>
        </w:r>
        <w:r w:rsidRPr="009164E3">
          <w:rPr>
            <w:rStyle w:val="Hyperkobling"/>
            <w:noProof/>
          </w:rPr>
          <w:t xml:space="preserve"> Arbeid hvor det er mulighet for å påtreffe sprengstoff fra tidligere entreprise</w:t>
        </w:r>
        <w:r w:rsidRPr="009164E3">
          <w:rPr>
            <w:noProof/>
            <w:webHidden/>
          </w:rPr>
          <w:tab/>
        </w:r>
        <w:r w:rsidRPr="009164E3">
          <w:rPr>
            <w:noProof/>
            <w:webHidden/>
          </w:rPr>
          <w:fldChar w:fldCharType="begin"/>
        </w:r>
        <w:r w:rsidRPr="009164E3">
          <w:rPr>
            <w:noProof/>
            <w:webHidden/>
          </w:rPr>
          <w:instrText xml:space="preserve"> PAGEREF _Toc233898118 \h </w:instrText>
        </w:r>
        <w:r w:rsidRPr="009164E3">
          <w:rPr>
            <w:noProof/>
            <w:webHidden/>
          </w:rPr>
        </w:r>
        <w:r w:rsidRPr="009164E3">
          <w:rPr>
            <w:noProof/>
            <w:webHidden/>
          </w:rPr>
          <w:fldChar w:fldCharType="separate"/>
        </w:r>
        <w:r w:rsidR="009164E3">
          <w:rPr>
            <w:noProof/>
            <w:webHidden/>
          </w:rPr>
          <w:t>47</w:t>
        </w:r>
        <w:r w:rsidRPr="009164E3">
          <w:rPr>
            <w:noProof/>
            <w:webHidden/>
          </w:rPr>
          <w:fldChar w:fldCharType="end"/>
        </w:r>
      </w:hyperlink>
    </w:p>
    <w:p w14:paraId="442B6734" w14:textId="28BAD276"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19" w:history="1">
        <w:r w:rsidRPr="009164E3">
          <w:rPr>
            <w:rStyle w:val="Hyperkobling"/>
            <w:rFonts w:ascii="Times New Roman" w:hAnsi="Times New Roman"/>
            <w:noProof/>
          </w:rPr>
          <w:t>38.7.</w:t>
        </w:r>
        <w:r w:rsidRPr="009164E3">
          <w:rPr>
            <w:rStyle w:val="Hyperkobling"/>
            <w:noProof/>
          </w:rPr>
          <w:t xml:space="preserve"> Oppstartsmøter ved sprengningsarbeid</w:t>
        </w:r>
        <w:r w:rsidRPr="009164E3">
          <w:rPr>
            <w:noProof/>
            <w:webHidden/>
          </w:rPr>
          <w:tab/>
        </w:r>
        <w:r w:rsidRPr="009164E3">
          <w:rPr>
            <w:noProof/>
            <w:webHidden/>
          </w:rPr>
          <w:fldChar w:fldCharType="begin"/>
        </w:r>
        <w:r w:rsidRPr="009164E3">
          <w:rPr>
            <w:noProof/>
            <w:webHidden/>
          </w:rPr>
          <w:instrText xml:space="preserve"> PAGEREF _Toc233898119 \h </w:instrText>
        </w:r>
        <w:r w:rsidRPr="009164E3">
          <w:rPr>
            <w:noProof/>
            <w:webHidden/>
          </w:rPr>
        </w:r>
        <w:r w:rsidRPr="009164E3">
          <w:rPr>
            <w:noProof/>
            <w:webHidden/>
          </w:rPr>
          <w:fldChar w:fldCharType="separate"/>
        </w:r>
        <w:r w:rsidR="009164E3">
          <w:rPr>
            <w:noProof/>
            <w:webHidden/>
          </w:rPr>
          <w:t>48</w:t>
        </w:r>
        <w:r w:rsidRPr="009164E3">
          <w:rPr>
            <w:noProof/>
            <w:webHidden/>
          </w:rPr>
          <w:fldChar w:fldCharType="end"/>
        </w:r>
      </w:hyperlink>
    </w:p>
    <w:p w14:paraId="50230B15" w14:textId="0FFD9FE6"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20" w:history="1">
        <w:r w:rsidRPr="009164E3">
          <w:rPr>
            <w:rStyle w:val="Hyperkobling"/>
            <w:rFonts w:ascii="Times New Roman" w:hAnsi="Times New Roman"/>
            <w:noProof/>
          </w:rPr>
          <w:t>38.8.</w:t>
        </w:r>
        <w:r w:rsidRPr="009164E3">
          <w:rPr>
            <w:rStyle w:val="Hyperkobling"/>
            <w:noProof/>
          </w:rPr>
          <w:t xml:space="preserve"> Mobile borerigger – krav til vern mot bevegelige og roterende deler</w:t>
        </w:r>
        <w:r w:rsidRPr="009164E3">
          <w:rPr>
            <w:noProof/>
            <w:webHidden/>
          </w:rPr>
          <w:tab/>
        </w:r>
        <w:r w:rsidRPr="009164E3">
          <w:rPr>
            <w:noProof/>
            <w:webHidden/>
          </w:rPr>
          <w:fldChar w:fldCharType="begin"/>
        </w:r>
        <w:r w:rsidRPr="009164E3">
          <w:rPr>
            <w:noProof/>
            <w:webHidden/>
          </w:rPr>
          <w:instrText xml:space="preserve"> PAGEREF _Toc233898120 \h </w:instrText>
        </w:r>
        <w:r w:rsidRPr="009164E3">
          <w:rPr>
            <w:noProof/>
            <w:webHidden/>
          </w:rPr>
        </w:r>
        <w:r w:rsidRPr="009164E3">
          <w:rPr>
            <w:noProof/>
            <w:webHidden/>
          </w:rPr>
          <w:fldChar w:fldCharType="separate"/>
        </w:r>
        <w:r w:rsidR="009164E3">
          <w:rPr>
            <w:noProof/>
            <w:webHidden/>
          </w:rPr>
          <w:t>48</w:t>
        </w:r>
        <w:r w:rsidRPr="009164E3">
          <w:rPr>
            <w:noProof/>
            <w:webHidden/>
          </w:rPr>
          <w:fldChar w:fldCharType="end"/>
        </w:r>
      </w:hyperlink>
    </w:p>
    <w:p w14:paraId="6B6D129F" w14:textId="6AB567F4"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121" w:history="1">
        <w:r w:rsidRPr="009164E3">
          <w:rPr>
            <w:rStyle w:val="Hyperkobling"/>
            <w:rFonts w:ascii="Times New Roman" w:hAnsi="Times New Roman"/>
            <w:noProof/>
          </w:rPr>
          <w:t>39.</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Transport knyttet til kontrakten</w:t>
        </w:r>
        <w:r w:rsidRPr="009164E3">
          <w:rPr>
            <w:noProof/>
            <w:webHidden/>
          </w:rPr>
          <w:tab/>
        </w:r>
        <w:r w:rsidRPr="009164E3">
          <w:rPr>
            <w:noProof/>
            <w:webHidden/>
          </w:rPr>
          <w:fldChar w:fldCharType="begin"/>
        </w:r>
        <w:r w:rsidRPr="009164E3">
          <w:rPr>
            <w:noProof/>
            <w:webHidden/>
          </w:rPr>
          <w:instrText xml:space="preserve"> PAGEREF _Toc233898121 \h </w:instrText>
        </w:r>
        <w:r w:rsidRPr="009164E3">
          <w:rPr>
            <w:noProof/>
            <w:webHidden/>
          </w:rPr>
        </w:r>
        <w:r w:rsidRPr="009164E3">
          <w:rPr>
            <w:noProof/>
            <w:webHidden/>
          </w:rPr>
          <w:fldChar w:fldCharType="separate"/>
        </w:r>
        <w:r w:rsidR="009164E3">
          <w:rPr>
            <w:noProof/>
            <w:webHidden/>
          </w:rPr>
          <w:t>48</w:t>
        </w:r>
        <w:r w:rsidRPr="009164E3">
          <w:rPr>
            <w:noProof/>
            <w:webHidden/>
          </w:rPr>
          <w:fldChar w:fldCharType="end"/>
        </w:r>
      </w:hyperlink>
    </w:p>
    <w:p w14:paraId="5270507A" w14:textId="63443EF4"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22" w:history="1">
        <w:r w:rsidRPr="009164E3">
          <w:rPr>
            <w:rStyle w:val="Hyperkobling"/>
            <w:rFonts w:ascii="Times New Roman" w:hAnsi="Times New Roman"/>
            <w:noProof/>
          </w:rPr>
          <w:t>39.1.</w:t>
        </w:r>
        <w:r w:rsidRPr="009164E3">
          <w:rPr>
            <w:rStyle w:val="Hyperkobling"/>
            <w:noProof/>
          </w:rPr>
          <w:t xml:space="preserve"> Entreprenørens plikter for transport tilknyttet kontrakten</w:t>
        </w:r>
        <w:r w:rsidRPr="009164E3">
          <w:rPr>
            <w:noProof/>
            <w:webHidden/>
          </w:rPr>
          <w:tab/>
        </w:r>
        <w:r w:rsidRPr="009164E3">
          <w:rPr>
            <w:noProof/>
            <w:webHidden/>
          </w:rPr>
          <w:fldChar w:fldCharType="begin"/>
        </w:r>
        <w:r w:rsidRPr="009164E3">
          <w:rPr>
            <w:noProof/>
            <w:webHidden/>
          </w:rPr>
          <w:instrText xml:space="preserve"> PAGEREF _Toc233898122 \h </w:instrText>
        </w:r>
        <w:r w:rsidRPr="009164E3">
          <w:rPr>
            <w:noProof/>
            <w:webHidden/>
          </w:rPr>
        </w:r>
        <w:r w:rsidRPr="009164E3">
          <w:rPr>
            <w:noProof/>
            <w:webHidden/>
          </w:rPr>
          <w:fldChar w:fldCharType="separate"/>
        </w:r>
        <w:r w:rsidR="009164E3">
          <w:rPr>
            <w:noProof/>
            <w:webHidden/>
          </w:rPr>
          <w:t>48</w:t>
        </w:r>
        <w:r w:rsidRPr="009164E3">
          <w:rPr>
            <w:noProof/>
            <w:webHidden/>
          </w:rPr>
          <w:fldChar w:fldCharType="end"/>
        </w:r>
      </w:hyperlink>
    </w:p>
    <w:p w14:paraId="39CC35C2" w14:textId="688AD4F0"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23" w:history="1">
        <w:r w:rsidRPr="009164E3">
          <w:rPr>
            <w:rStyle w:val="Hyperkobling"/>
            <w:rFonts w:ascii="Times New Roman" w:hAnsi="Times New Roman"/>
            <w:noProof/>
          </w:rPr>
          <w:t>39.2.</w:t>
        </w:r>
        <w:r w:rsidRPr="009164E3">
          <w:rPr>
            <w:rStyle w:val="Hyperkobling"/>
            <w:noProof/>
          </w:rPr>
          <w:t xml:space="preserve"> Dokumentasjon og medvirkning til kontroll</w:t>
        </w:r>
        <w:r w:rsidRPr="009164E3">
          <w:rPr>
            <w:noProof/>
            <w:webHidden/>
          </w:rPr>
          <w:tab/>
        </w:r>
        <w:r w:rsidRPr="009164E3">
          <w:rPr>
            <w:noProof/>
            <w:webHidden/>
          </w:rPr>
          <w:fldChar w:fldCharType="begin"/>
        </w:r>
        <w:r w:rsidRPr="009164E3">
          <w:rPr>
            <w:noProof/>
            <w:webHidden/>
          </w:rPr>
          <w:instrText xml:space="preserve"> PAGEREF _Toc233898123 \h </w:instrText>
        </w:r>
        <w:r w:rsidRPr="009164E3">
          <w:rPr>
            <w:noProof/>
            <w:webHidden/>
          </w:rPr>
        </w:r>
        <w:r w:rsidRPr="009164E3">
          <w:rPr>
            <w:noProof/>
            <w:webHidden/>
          </w:rPr>
          <w:fldChar w:fldCharType="separate"/>
        </w:r>
        <w:r w:rsidR="009164E3">
          <w:rPr>
            <w:noProof/>
            <w:webHidden/>
          </w:rPr>
          <w:t>48</w:t>
        </w:r>
        <w:r w:rsidRPr="009164E3">
          <w:rPr>
            <w:noProof/>
            <w:webHidden/>
          </w:rPr>
          <w:fldChar w:fldCharType="end"/>
        </w:r>
      </w:hyperlink>
    </w:p>
    <w:p w14:paraId="6A371A5B" w14:textId="7B9070FC"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24" w:history="1">
        <w:r w:rsidRPr="009164E3">
          <w:rPr>
            <w:rStyle w:val="Hyperkobling"/>
            <w:rFonts w:ascii="Times New Roman" w:hAnsi="Times New Roman"/>
            <w:noProof/>
          </w:rPr>
          <w:t>39.3.</w:t>
        </w:r>
        <w:r w:rsidRPr="009164E3">
          <w:rPr>
            <w:rStyle w:val="Hyperkobling"/>
            <w:noProof/>
          </w:rPr>
          <w:t xml:space="preserve"> Sanksjoner</w:t>
        </w:r>
        <w:r w:rsidRPr="009164E3">
          <w:rPr>
            <w:noProof/>
            <w:webHidden/>
          </w:rPr>
          <w:tab/>
        </w:r>
        <w:r w:rsidRPr="009164E3">
          <w:rPr>
            <w:noProof/>
            <w:webHidden/>
          </w:rPr>
          <w:fldChar w:fldCharType="begin"/>
        </w:r>
        <w:r w:rsidRPr="009164E3">
          <w:rPr>
            <w:noProof/>
            <w:webHidden/>
          </w:rPr>
          <w:instrText xml:space="preserve"> PAGEREF _Toc233898124 \h </w:instrText>
        </w:r>
        <w:r w:rsidRPr="009164E3">
          <w:rPr>
            <w:noProof/>
            <w:webHidden/>
          </w:rPr>
        </w:r>
        <w:r w:rsidRPr="009164E3">
          <w:rPr>
            <w:noProof/>
            <w:webHidden/>
          </w:rPr>
          <w:fldChar w:fldCharType="separate"/>
        </w:r>
        <w:r w:rsidR="009164E3">
          <w:rPr>
            <w:noProof/>
            <w:webHidden/>
          </w:rPr>
          <w:t>48</w:t>
        </w:r>
        <w:r w:rsidRPr="009164E3">
          <w:rPr>
            <w:noProof/>
            <w:webHidden/>
          </w:rPr>
          <w:fldChar w:fldCharType="end"/>
        </w:r>
      </w:hyperlink>
    </w:p>
    <w:p w14:paraId="5EFB0ED1" w14:textId="3DA1531E"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25" w:history="1">
        <w:r w:rsidRPr="009164E3">
          <w:rPr>
            <w:rStyle w:val="Hyperkobling"/>
            <w:rFonts w:ascii="Times New Roman" w:hAnsi="Times New Roman"/>
            <w:noProof/>
          </w:rPr>
          <w:t>39.4.</w:t>
        </w:r>
        <w:r w:rsidRPr="009164E3">
          <w:rPr>
            <w:rStyle w:val="Hyperkobling"/>
            <w:noProof/>
          </w:rPr>
          <w:t xml:space="preserve"> Utestengelse</w:t>
        </w:r>
        <w:r w:rsidRPr="009164E3">
          <w:rPr>
            <w:noProof/>
            <w:webHidden/>
          </w:rPr>
          <w:tab/>
        </w:r>
        <w:r w:rsidRPr="009164E3">
          <w:rPr>
            <w:noProof/>
            <w:webHidden/>
          </w:rPr>
          <w:fldChar w:fldCharType="begin"/>
        </w:r>
        <w:r w:rsidRPr="009164E3">
          <w:rPr>
            <w:noProof/>
            <w:webHidden/>
          </w:rPr>
          <w:instrText xml:space="preserve"> PAGEREF _Toc233898125 \h </w:instrText>
        </w:r>
        <w:r w:rsidRPr="009164E3">
          <w:rPr>
            <w:noProof/>
            <w:webHidden/>
          </w:rPr>
        </w:r>
        <w:r w:rsidRPr="009164E3">
          <w:rPr>
            <w:noProof/>
            <w:webHidden/>
          </w:rPr>
          <w:fldChar w:fldCharType="separate"/>
        </w:r>
        <w:r w:rsidR="009164E3">
          <w:rPr>
            <w:noProof/>
            <w:webHidden/>
          </w:rPr>
          <w:t>49</w:t>
        </w:r>
        <w:r w:rsidRPr="009164E3">
          <w:rPr>
            <w:noProof/>
            <w:webHidden/>
          </w:rPr>
          <w:fldChar w:fldCharType="end"/>
        </w:r>
      </w:hyperlink>
    </w:p>
    <w:p w14:paraId="60744822" w14:textId="6CD959F4"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26" w:history="1">
        <w:r w:rsidRPr="009164E3">
          <w:rPr>
            <w:rStyle w:val="Hyperkobling"/>
            <w:rFonts w:ascii="Times New Roman" w:hAnsi="Times New Roman"/>
            <w:noProof/>
          </w:rPr>
          <w:t>39.5.</w:t>
        </w:r>
        <w:r w:rsidRPr="009164E3">
          <w:rPr>
            <w:rStyle w:val="Hyperkobling"/>
            <w:noProof/>
          </w:rPr>
          <w:t xml:space="preserve"> Plikt til anmeldelse av straffbare brudd på vegtrafikkloven med forskrifter</w:t>
        </w:r>
        <w:r w:rsidRPr="009164E3">
          <w:rPr>
            <w:noProof/>
            <w:webHidden/>
          </w:rPr>
          <w:tab/>
        </w:r>
        <w:r w:rsidRPr="009164E3">
          <w:rPr>
            <w:noProof/>
            <w:webHidden/>
          </w:rPr>
          <w:fldChar w:fldCharType="begin"/>
        </w:r>
        <w:r w:rsidRPr="009164E3">
          <w:rPr>
            <w:noProof/>
            <w:webHidden/>
          </w:rPr>
          <w:instrText xml:space="preserve"> PAGEREF _Toc233898126 \h </w:instrText>
        </w:r>
        <w:r w:rsidRPr="009164E3">
          <w:rPr>
            <w:noProof/>
            <w:webHidden/>
          </w:rPr>
        </w:r>
        <w:r w:rsidRPr="009164E3">
          <w:rPr>
            <w:noProof/>
            <w:webHidden/>
          </w:rPr>
          <w:fldChar w:fldCharType="separate"/>
        </w:r>
        <w:r w:rsidR="009164E3">
          <w:rPr>
            <w:noProof/>
            <w:webHidden/>
          </w:rPr>
          <w:t>49</w:t>
        </w:r>
        <w:r w:rsidRPr="009164E3">
          <w:rPr>
            <w:noProof/>
            <w:webHidden/>
          </w:rPr>
          <w:fldChar w:fldCharType="end"/>
        </w:r>
      </w:hyperlink>
    </w:p>
    <w:p w14:paraId="680022E1" w14:textId="28D104E9"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127" w:history="1">
        <w:r w:rsidRPr="009164E3">
          <w:rPr>
            <w:rStyle w:val="Hyperkobling"/>
            <w:rFonts w:ascii="Times New Roman" w:hAnsi="Times New Roman"/>
            <w:noProof/>
          </w:rPr>
          <w:t>40.</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Andre bestemmelser</w:t>
        </w:r>
        <w:r w:rsidRPr="009164E3">
          <w:rPr>
            <w:noProof/>
            <w:webHidden/>
          </w:rPr>
          <w:tab/>
        </w:r>
        <w:r w:rsidRPr="009164E3">
          <w:rPr>
            <w:noProof/>
            <w:webHidden/>
          </w:rPr>
          <w:fldChar w:fldCharType="begin"/>
        </w:r>
        <w:r w:rsidRPr="009164E3">
          <w:rPr>
            <w:noProof/>
            <w:webHidden/>
          </w:rPr>
          <w:instrText xml:space="preserve"> PAGEREF _Toc233898127 \h </w:instrText>
        </w:r>
        <w:r w:rsidRPr="009164E3">
          <w:rPr>
            <w:noProof/>
            <w:webHidden/>
          </w:rPr>
        </w:r>
        <w:r w:rsidRPr="009164E3">
          <w:rPr>
            <w:noProof/>
            <w:webHidden/>
          </w:rPr>
          <w:fldChar w:fldCharType="separate"/>
        </w:r>
        <w:r w:rsidR="009164E3">
          <w:rPr>
            <w:noProof/>
            <w:webHidden/>
          </w:rPr>
          <w:t>49</w:t>
        </w:r>
        <w:r w:rsidRPr="009164E3">
          <w:rPr>
            <w:noProof/>
            <w:webHidden/>
          </w:rPr>
          <w:fldChar w:fldCharType="end"/>
        </w:r>
      </w:hyperlink>
    </w:p>
    <w:p w14:paraId="68470C78" w14:textId="69966ABE"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28" w:history="1">
        <w:r w:rsidRPr="009164E3">
          <w:rPr>
            <w:rStyle w:val="Hyperkobling"/>
            <w:rFonts w:ascii="Times New Roman" w:hAnsi="Times New Roman"/>
            <w:noProof/>
          </w:rPr>
          <w:t>40.1.</w:t>
        </w:r>
        <w:r w:rsidRPr="009164E3">
          <w:rPr>
            <w:rStyle w:val="Hyperkobling"/>
            <w:noProof/>
          </w:rPr>
          <w:t xml:space="preserve"> Riggplan</w:t>
        </w:r>
        <w:r w:rsidRPr="009164E3">
          <w:rPr>
            <w:noProof/>
            <w:webHidden/>
          </w:rPr>
          <w:tab/>
        </w:r>
        <w:r w:rsidRPr="009164E3">
          <w:rPr>
            <w:noProof/>
            <w:webHidden/>
          </w:rPr>
          <w:fldChar w:fldCharType="begin"/>
        </w:r>
        <w:r w:rsidRPr="009164E3">
          <w:rPr>
            <w:noProof/>
            <w:webHidden/>
          </w:rPr>
          <w:instrText xml:space="preserve"> PAGEREF _Toc233898128 \h </w:instrText>
        </w:r>
        <w:r w:rsidRPr="009164E3">
          <w:rPr>
            <w:noProof/>
            <w:webHidden/>
          </w:rPr>
        </w:r>
        <w:r w:rsidRPr="009164E3">
          <w:rPr>
            <w:noProof/>
            <w:webHidden/>
          </w:rPr>
          <w:fldChar w:fldCharType="separate"/>
        </w:r>
        <w:r w:rsidR="009164E3">
          <w:rPr>
            <w:noProof/>
            <w:webHidden/>
          </w:rPr>
          <w:t>49</w:t>
        </w:r>
        <w:r w:rsidRPr="009164E3">
          <w:rPr>
            <w:noProof/>
            <w:webHidden/>
          </w:rPr>
          <w:fldChar w:fldCharType="end"/>
        </w:r>
      </w:hyperlink>
    </w:p>
    <w:p w14:paraId="08B645AB" w14:textId="2A5AF309"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29" w:history="1">
        <w:r w:rsidRPr="009164E3">
          <w:rPr>
            <w:rStyle w:val="Hyperkobling"/>
            <w:rFonts w:ascii="Times New Roman" w:hAnsi="Times New Roman"/>
            <w:noProof/>
          </w:rPr>
          <w:t>40.2.</w:t>
        </w:r>
        <w:r w:rsidRPr="009164E3">
          <w:rPr>
            <w:rStyle w:val="Hyperkobling"/>
            <w:noProof/>
          </w:rPr>
          <w:t xml:space="preserve"> Innkvartering</w:t>
        </w:r>
        <w:r w:rsidRPr="009164E3">
          <w:rPr>
            <w:noProof/>
            <w:webHidden/>
          </w:rPr>
          <w:tab/>
        </w:r>
        <w:r w:rsidRPr="009164E3">
          <w:rPr>
            <w:noProof/>
            <w:webHidden/>
          </w:rPr>
          <w:fldChar w:fldCharType="begin"/>
        </w:r>
        <w:r w:rsidRPr="009164E3">
          <w:rPr>
            <w:noProof/>
            <w:webHidden/>
          </w:rPr>
          <w:instrText xml:space="preserve"> PAGEREF _Toc233898129 \h </w:instrText>
        </w:r>
        <w:r w:rsidRPr="009164E3">
          <w:rPr>
            <w:noProof/>
            <w:webHidden/>
          </w:rPr>
        </w:r>
        <w:r w:rsidRPr="009164E3">
          <w:rPr>
            <w:noProof/>
            <w:webHidden/>
          </w:rPr>
          <w:fldChar w:fldCharType="separate"/>
        </w:r>
        <w:r w:rsidR="009164E3">
          <w:rPr>
            <w:noProof/>
            <w:webHidden/>
          </w:rPr>
          <w:t>49</w:t>
        </w:r>
        <w:r w:rsidRPr="009164E3">
          <w:rPr>
            <w:noProof/>
            <w:webHidden/>
          </w:rPr>
          <w:fldChar w:fldCharType="end"/>
        </w:r>
      </w:hyperlink>
    </w:p>
    <w:p w14:paraId="539B5E14" w14:textId="3EF751B5"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30" w:history="1">
        <w:r w:rsidRPr="009164E3">
          <w:rPr>
            <w:rStyle w:val="Hyperkobling"/>
            <w:rFonts w:ascii="Times New Roman" w:hAnsi="Times New Roman"/>
            <w:noProof/>
          </w:rPr>
          <w:t>40.3.</w:t>
        </w:r>
        <w:r w:rsidRPr="009164E3">
          <w:rPr>
            <w:rStyle w:val="Hyperkobling"/>
            <w:noProof/>
          </w:rPr>
          <w:t xml:space="preserve"> Bruk av riggplass</w:t>
        </w:r>
        <w:r w:rsidRPr="009164E3">
          <w:rPr>
            <w:noProof/>
            <w:webHidden/>
          </w:rPr>
          <w:tab/>
        </w:r>
        <w:r w:rsidRPr="009164E3">
          <w:rPr>
            <w:noProof/>
            <w:webHidden/>
          </w:rPr>
          <w:fldChar w:fldCharType="begin"/>
        </w:r>
        <w:r w:rsidRPr="009164E3">
          <w:rPr>
            <w:noProof/>
            <w:webHidden/>
          </w:rPr>
          <w:instrText xml:space="preserve"> PAGEREF _Toc233898130 \h </w:instrText>
        </w:r>
        <w:r w:rsidRPr="009164E3">
          <w:rPr>
            <w:noProof/>
            <w:webHidden/>
          </w:rPr>
        </w:r>
        <w:r w:rsidRPr="009164E3">
          <w:rPr>
            <w:noProof/>
            <w:webHidden/>
          </w:rPr>
          <w:fldChar w:fldCharType="separate"/>
        </w:r>
        <w:r w:rsidR="009164E3">
          <w:rPr>
            <w:noProof/>
            <w:webHidden/>
          </w:rPr>
          <w:t>50</w:t>
        </w:r>
        <w:r w:rsidRPr="009164E3">
          <w:rPr>
            <w:noProof/>
            <w:webHidden/>
          </w:rPr>
          <w:fldChar w:fldCharType="end"/>
        </w:r>
      </w:hyperlink>
    </w:p>
    <w:p w14:paraId="0A74FE82" w14:textId="5B0B4460"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31" w:history="1">
        <w:r w:rsidRPr="009164E3">
          <w:rPr>
            <w:rStyle w:val="Hyperkobling"/>
            <w:rFonts w:ascii="Times New Roman" w:hAnsi="Times New Roman"/>
            <w:noProof/>
          </w:rPr>
          <w:t>40.4.</w:t>
        </w:r>
        <w:r w:rsidRPr="009164E3">
          <w:rPr>
            <w:rStyle w:val="Hyperkobling"/>
            <w:noProof/>
          </w:rPr>
          <w:t xml:space="preserve"> Tilknytninger til offentlig nett, elkraft, mm</w:t>
        </w:r>
        <w:r w:rsidRPr="009164E3">
          <w:rPr>
            <w:noProof/>
            <w:webHidden/>
          </w:rPr>
          <w:tab/>
        </w:r>
        <w:r w:rsidRPr="009164E3">
          <w:rPr>
            <w:noProof/>
            <w:webHidden/>
          </w:rPr>
          <w:fldChar w:fldCharType="begin"/>
        </w:r>
        <w:r w:rsidRPr="009164E3">
          <w:rPr>
            <w:noProof/>
            <w:webHidden/>
          </w:rPr>
          <w:instrText xml:space="preserve"> PAGEREF _Toc233898131 \h </w:instrText>
        </w:r>
        <w:r w:rsidRPr="009164E3">
          <w:rPr>
            <w:noProof/>
            <w:webHidden/>
          </w:rPr>
        </w:r>
        <w:r w:rsidRPr="009164E3">
          <w:rPr>
            <w:noProof/>
            <w:webHidden/>
          </w:rPr>
          <w:fldChar w:fldCharType="separate"/>
        </w:r>
        <w:r w:rsidR="009164E3">
          <w:rPr>
            <w:noProof/>
            <w:webHidden/>
          </w:rPr>
          <w:t>50</w:t>
        </w:r>
        <w:r w:rsidRPr="009164E3">
          <w:rPr>
            <w:noProof/>
            <w:webHidden/>
          </w:rPr>
          <w:fldChar w:fldCharType="end"/>
        </w:r>
      </w:hyperlink>
    </w:p>
    <w:p w14:paraId="45548184" w14:textId="0AC48E57"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32" w:history="1">
        <w:r w:rsidRPr="009164E3">
          <w:rPr>
            <w:rStyle w:val="Hyperkobling"/>
            <w:rFonts w:ascii="Times New Roman" w:hAnsi="Times New Roman"/>
            <w:noProof/>
          </w:rPr>
          <w:t>40.5.</w:t>
        </w:r>
        <w:r w:rsidRPr="009164E3">
          <w:rPr>
            <w:rStyle w:val="Hyperkobling"/>
            <w:noProof/>
          </w:rPr>
          <w:t xml:space="preserve"> Kontor og laboratorium for byggherren</w:t>
        </w:r>
        <w:r w:rsidRPr="009164E3">
          <w:rPr>
            <w:noProof/>
            <w:webHidden/>
          </w:rPr>
          <w:tab/>
        </w:r>
        <w:r w:rsidRPr="009164E3">
          <w:rPr>
            <w:noProof/>
            <w:webHidden/>
          </w:rPr>
          <w:fldChar w:fldCharType="begin"/>
        </w:r>
        <w:r w:rsidRPr="009164E3">
          <w:rPr>
            <w:noProof/>
            <w:webHidden/>
          </w:rPr>
          <w:instrText xml:space="preserve"> PAGEREF _Toc233898132 \h </w:instrText>
        </w:r>
        <w:r w:rsidRPr="009164E3">
          <w:rPr>
            <w:noProof/>
            <w:webHidden/>
          </w:rPr>
        </w:r>
        <w:r w:rsidRPr="009164E3">
          <w:rPr>
            <w:noProof/>
            <w:webHidden/>
          </w:rPr>
          <w:fldChar w:fldCharType="separate"/>
        </w:r>
        <w:r w:rsidR="009164E3">
          <w:rPr>
            <w:noProof/>
            <w:webHidden/>
          </w:rPr>
          <w:t>50</w:t>
        </w:r>
        <w:r w:rsidRPr="009164E3">
          <w:rPr>
            <w:noProof/>
            <w:webHidden/>
          </w:rPr>
          <w:fldChar w:fldCharType="end"/>
        </w:r>
      </w:hyperlink>
    </w:p>
    <w:p w14:paraId="55F978F2" w14:textId="4BDCF90E"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33" w:history="1">
        <w:r w:rsidRPr="009164E3">
          <w:rPr>
            <w:rStyle w:val="Hyperkobling"/>
            <w:rFonts w:ascii="Times New Roman" w:hAnsi="Times New Roman"/>
            <w:noProof/>
          </w:rPr>
          <w:t>40.6.</w:t>
        </w:r>
        <w:r w:rsidRPr="009164E3">
          <w:rPr>
            <w:rStyle w:val="Hyperkobling"/>
            <w:noProof/>
          </w:rPr>
          <w:t xml:space="preserve"> Sanksjoner</w:t>
        </w:r>
        <w:r w:rsidRPr="009164E3">
          <w:rPr>
            <w:noProof/>
            <w:webHidden/>
          </w:rPr>
          <w:tab/>
        </w:r>
        <w:r w:rsidRPr="009164E3">
          <w:rPr>
            <w:noProof/>
            <w:webHidden/>
          </w:rPr>
          <w:fldChar w:fldCharType="begin"/>
        </w:r>
        <w:r w:rsidRPr="009164E3">
          <w:rPr>
            <w:noProof/>
            <w:webHidden/>
          </w:rPr>
          <w:instrText xml:space="preserve"> PAGEREF _Toc233898133 \h </w:instrText>
        </w:r>
        <w:r w:rsidRPr="009164E3">
          <w:rPr>
            <w:noProof/>
            <w:webHidden/>
          </w:rPr>
        </w:r>
        <w:r w:rsidRPr="009164E3">
          <w:rPr>
            <w:noProof/>
            <w:webHidden/>
          </w:rPr>
          <w:fldChar w:fldCharType="separate"/>
        </w:r>
        <w:r w:rsidR="009164E3">
          <w:rPr>
            <w:noProof/>
            <w:webHidden/>
          </w:rPr>
          <w:t>50</w:t>
        </w:r>
        <w:r w:rsidRPr="009164E3">
          <w:rPr>
            <w:noProof/>
            <w:webHidden/>
          </w:rPr>
          <w:fldChar w:fldCharType="end"/>
        </w:r>
      </w:hyperlink>
    </w:p>
    <w:p w14:paraId="5EA1CD81" w14:textId="23297D69"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34" w:history="1">
        <w:r w:rsidRPr="009164E3">
          <w:rPr>
            <w:rStyle w:val="Hyperkobling"/>
            <w:rFonts w:ascii="Times New Roman" w:hAnsi="Times New Roman"/>
            <w:noProof/>
          </w:rPr>
          <w:t>40.6.1.</w:t>
        </w:r>
        <w:r w:rsidRPr="009164E3">
          <w:rPr>
            <w:rStyle w:val="Hyperkobling"/>
            <w:noProof/>
          </w:rPr>
          <w:t xml:space="preserve"> Generelt</w:t>
        </w:r>
        <w:r w:rsidRPr="009164E3">
          <w:rPr>
            <w:noProof/>
            <w:webHidden/>
          </w:rPr>
          <w:tab/>
        </w:r>
        <w:r w:rsidRPr="009164E3">
          <w:rPr>
            <w:noProof/>
            <w:webHidden/>
          </w:rPr>
          <w:fldChar w:fldCharType="begin"/>
        </w:r>
        <w:r w:rsidRPr="009164E3">
          <w:rPr>
            <w:noProof/>
            <w:webHidden/>
          </w:rPr>
          <w:instrText xml:space="preserve"> PAGEREF _Toc233898134 \h </w:instrText>
        </w:r>
        <w:r w:rsidRPr="009164E3">
          <w:rPr>
            <w:noProof/>
            <w:webHidden/>
          </w:rPr>
        </w:r>
        <w:r w:rsidRPr="009164E3">
          <w:rPr>
            <w:noProof/>
            <w:webHidden/>
          </w:rPr>
          <w:fldChar w:fldCharType="separate"/>
        </w:r>
        <w:r w:rsidR="009164E3">
          <w:rPr>
            <w:noProof/>
            <w:webHidden/>
          </w:rPr>
          <w:t>50</w:t>
        </w:r>
        <w:r w:rsidRPr="009164E3">
          <w:rPr>
            <w:noProof/>
            <w:webHidden/>
          </w:rPr>
          <w:fldChar w:fldCharType="end"/>
        </w:r>
      </w:hyperlink>
    </w:p>
    <w:p w14:paraId="0055B5CB" w14:textId="2DEE9081"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35" w:history="1">
        <w:r w:rsidRPr="009164E3">
          <w:rPr>
            <w:rStyle w:val="Hyperkobling"/>
            <w:rFonts w:ascii="Times New Roman" w:hAnsi="Times New Roman"/>
            <w:noProof/>
          </w:rPr>
          <w:t>40.6.2.</w:t>
        </w:r>
        <w:r w:rsidRPr="009164E3">
          <w:rPr>
            <w:rStyle w:val="Hyperkobling"/>
            <w:noProof/>
          </w:rPr>
          <w:t xml:space="preserve"> Sanksjoner knyttet til mangelfull dokumentasjon og rapportering</w:t>
        </w:r>
        <w:r w:rsidRPr="009164E3">
          <w:rPr>
            <w:noProof/>
            <w:webHidden/>
          </w:rPr>
          <w:tab/>
        </w:r>
        <w:r w:rsidRPr="009164E3">
          <w:rPr>
            <w:noProof/>
            <w:webHidden/>
          </w:rPr>
          <w:fldChar w:fldCharType="begin"/>
        </w:r>
        <w:r w:rsidRPr="009164E3">
          <w:rPr>
            <w:noProof/>
            <w:webHidden/>
          </w:rPr>
          <w:instrText xml:space="preserve"> PAGEREF _Toc233898135 \h </w:instrText>
        </w:r>
        <w:r w:rsidRPr="009164E3">
          <w:rPr>
            <w:noProof/>
            <w:webHidden/>
          </w:rPr>
        </w:r>
        <w:r w:rsidRPr="009164E3">
          <w:rPr>
            <w:noProof/>
            <w:webHidden/>
          </w:rPr>
          <w:fldChar w:fldCharType="separate"/>
        </w:r>
        <w:r w:rsidR="009164E3">
          <w:rPr>
            <w:noProof/>
            <w:webHidden/>
          </w:rPr>
          <w:t>51</w:t>
        </w:r>
        <w:r w:rsidRPr="009164E3">
          <w:rPr>
            <w:noProof/>
            <w:webHidden/>
          </w:rPr>
          <w:fldChar w:fldCharType="end"/>
        </w:r>
      </w:hyperlink>
    </w:p>
    <w:p w14:paraId="732BDDBF" w14:textId="58F602FB"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36" w:history="1">
        <w:r w:rsidRPr="009164E3">
          <w:rPr>
            <w:rStyle w:val="Hyperkobling"/>
            <w:rFonts w:ascii="Times New Roman" w:hAnsi="Times New Roman"/>
            <w:noProof/>
          </w:rPr>
          <w:t>40.6.3.</w:t>
        </w:r>
        <w:r w:rsidRPr="009164E3">
          <w:rPr>
            <w:rStyle w:val="Hyperkobling"/>
            <w:noProof/>
          </w:rPr>
          <w:t xml:space="preserve"> Sanksjoner knyttet til representant og nøkkelpersonell</w:t>
        </w:r>
        <w:r w:rsidRPr="009164E3">
          <w:rPr>
            <w:noProof/>
            <w:webHidden/>
          </w:rPr>
          <w:tab/>
        </w:r>
        <w:r w:rsidRPr="009164E3">
          <w:rPr>
            <w:noProof/>
            <w:webHidden/>
          </w:rPr>
          <w:fldChar w:fldCharType="begin"/>
        </w:r>
        <w:r w:rsidRPr="009164E3">
          <w:rPr>
            <w:noProof/>
            <w:webHidden/>
          </w:rPr>
          <w:instrText xml:space="preserve"> PAGEREF _Toc233898136 \h </w:instrText>
        </w:r>
        <w:r w:rsidRPr="009164E3">
          <w:rPr>
            <w:noProof/>
            <w:webHidden/>
          </w:rPr>
        </w:r>
        <w:r w:rsidRPr="009164E3">
          <w:rPr>
            <w:noProof/>
            <w:webHidden/>
          </w:rPr>
          <w:fldChar w:fldCharType="separate"/>
        </w:r>
        <w:r w:rsidR="009164E3">
          <w:rPr>
            <w:noProof/>
            <w:webHidden/>
          </w:rPr>
          <w:t>51</w:t>
        </w:r>
        <w:r w:rsidRPr="009164E3">
          <w:rPr>
            <w:noProof/>
            <w:webHidden/>
          </w:rPr>
          <w:fldChar w:fldCharType="end"/>
        </w:r>
      </w:hyperlink>
    </w:p>
    <w:p w14:paraId="74E6E0A5" w14:textId="734966D8"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37" w:history="1">
        <w:r w:rsidRPr="009164E3">
          <w:rPr>
            <w:rStyle w:val="Hyperkobling"/>
            <w:rFonts w:ascii="Times New Roman" w:hAnsi="Times New Roman"/>
            <w:noProof/>
          </w:rPr>
          <w:t>40.6.4.</w:t>
        </w:r>
        <w:r w:rsidRPr="009164E3">
          <w:rPr>
            <w:rStyle w:val="Hyperkobling"/>
            <w:noProof/>
          </w:rPr>
          <w:t xml:space="preserve"> Sanksjoner knyttet til bestemmelser om arbeidstakere</w:t>
        </w:r>
        <w:r w:rsidRPr="009164E3">
          <w:rPr>
            <w:noProof/>
            <w:webHidden/>
          </w:rPr>
          <w:tab/>
        </w:r>
        <w:r w:rsidRPr="009164E3">
          <w:rPr>
            <w:noProof/>
            <w:webHidden/>
          </w:rPr>
          <w:fldChar w:fldCharType="begin"/>
        </w:r>
        <w:r w:rsidRPr="009164E3">
          <w:rPr>
            <w:noProof/>
            <w:webHidden/>
          </w:rPr>
          <w:instrText xml:space="preserve"> PAGEREF _Toc233898137 \h </w:instrText>
        </w:r>
        <w:r w:rsidRPr="009164E3">
          <w:rPr>
            <w:noProof/>
            <w:webHidden/>
          </w:rPr>
        </w:r>
        <w:r w:rsidRPr="009164E3">
          <w:rPr>
            <w:noProof/>
            <w:webHidden/>
          </w:rPr>
          <w:fldChar w:fldCharType="separate"/>
        </w:r>
        <w:r w:rsidR="009164E3">
          <w:rPr>
            <w:noProof/>
            <w:webHidden/>
          </w:rPr>
          <w:t>51</w:t>
        </w:r>
        <w:r w:rsidRPr="009164E3">
          <w:rPr>
            <w:noProof/>
            <w:webHidden/>
          </w:rPr>
          <w:fldChar w:fldCharType="end"/>
        </w:r>
      </w:hyperlink>
    </w:p>
    <w:p w14:paraId="584516B2" w14:textId="05EC4F94"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38" w:history="1">
        <w:r w:rsidRPr="009164E3">
          <w:rPr>
            <w:rStyle w:val="Hyperkobling"/>
            <w:rFonts w:ascii="Times New Roman" w:hAnsi="Times New Roman"/>
            <w:noProof/>
          </w:rPr>
          <w:t>40.6.5.</w:t>
        </w:r>
        <w:r w:rsidRPr="009164E3">
          <w:rPr>
            <w:rStyle w:val="Hyperkobling"/>
            <w:noProof/>
          </w:rPr>
          <w:t xml:space="preserve"> Sanksjoner knyttet til HMS</w:t>
        </w:r>
        <w:r w:rsidRPr="009164E3">
          <w:rPr>
            <w:noProof/>
            <w:webHidden/>
          </w:rPr>
          <w:tab/>
        </w:r>
        <w:r w:rsidRPr="009164E3">
          <w:rPr>
            <w:noProof/>
            <w:webHidden/>
          </w:rPr>
          <w:fldChar w:fldCharType="begin"/>
        </w:r>
        <w:r w:rsidRPr="009164E3">
          <w:rPr>
            <w:noProof/>
            <w:webHidden/>
          </w:rPr>
          <w:instrText xml:space="preserve"> PAGEREF _Toc233898138 \h </w:instrText>
        </w:r>
        <w:r w:rsidRPr="009164E3">
          <w:rPr>
            <w:noProof/>
            <w:webHidden/>
          </w:rPr>
        </w:r>
        <w:r w:rsidRPr="009164E3">
          <w:rPr>
            <w:noProof/>
            <w:webHidden/>
          </w:rPr>
          <w:fldChar w:fldCharType="separate"/>
        </w:r>
        <w:r w:rsidR="009164E3">
          <w:rPr>
            <w:noProof/>
            <w:webHidden/>
          </w:rPr>
          <w:t>51</w:t>
        </w:r>
        <w:r w:rsidRPr="009164E3">
          <w:rPr>
            <w:noProof/>
            <w:webHidden/>
          </w:rPr>
          <w:fldChar w:fldCharType="end"/>
        </w:r>
      </w:hyperlink>
    </w:p>
    <w:p w14:paraId="6D849522" w14:textId="33C26C27"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39" w:history="1">
        <w:r w:rsidRPr="009164E3">
          <w:rPr>
            <w:rStyle w:val="Hyperkobling"/>
            <w:rFonts w:ascii="Times New Roman" w:hAnsi="Times New Roman"/>
            <w:noProof/>
          </w:rPr>
          <w:t>40.6.6.</w:t>
        </w:r>
        <w:r w:rsidRPr="009164E3">
          <w:rPr>
            <w:rStyle w:val="Hyperkobling"/>
            <w:noProof/>
          </w:rPr>
          <w:t xml:space="preserve"> Sanksjoner knyttet til oppfølging av sanksjonslovgivning</w:t>
        </w:r>
        <w:r w:rsidRPr="009164E3">
          <w:rPr>
            <w:noProof/>
            <w:webHidden/>
          </w:rPr>
          <w:tab/>
        </w:r>
        <w:r w:rsidRPr="009164E3">
          <w:rPr>
            <w:noProof/>
            <w:webHidden/>
          </w:rPr>
          <w:fldChar w:fldCharType="begin"/>
        </w:r>
        <w:r w:rsidRPr="009164E3">
          <w:rPr>
            <w:noProof/>
            <w:webHidden/>
          </w:rPr>
          <w:instrText xml:space="preserve"> PAGEREF _Toc233898139 \h </w:instrText>
        </w:r>
        <w:r w:rsidRPr="009164E3">
          <w:rPr>
            <w:noProof/>
            <w:webHidden/>
          </w:rPr>
        </w:r>
        <w:r w:rsidRPr="009164E3">
          <w:rPr>
            <w:noProof/>
            <w:webHidden/>
          </w:rPr>
          <w:fldChar w:fldCharType="separate"/>
        </w:r>
        <w:r w:rsidR="009164E3">
          <w:rPr>
            <w:noProof/>
            <w:webHidden/>
          </w:rPr>
          <w:t>51</w:t>
        </w:r>
        <w:r w:rsidRPr="009164E3">
          <w:rPr>
            <w:noProof/>
            <w:webHidden/>
          </w:rPr>
          <w:fldChar w:fldCharType="end"/>
        </w:r>
      </w:hyperlink>
    </w:p>
    <w:p w14:paraId="125A3DD4" w14:textId="74D8203D" w:rsidR="007D55AB" w:rsidRPr="009164E3" w:rsidRDefault="007D55AB">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40" w:history="1">
        <w:r w:rsidRPr="009164E3">
          <w:rPr>
            <w:rStyle w:val="Hyperkobling"/>
            <w:rFonts w:ascii="Times New Roman" w:hAnsi="Times New Roman"/>
            <w:noProof/>
          </w:rPr>
          <w:t>40.6.7.</w:t>
        </w:r>
        <w:r w:rsidRPr="009164E3">
          <w:rPr>
            <w:rStyle w:val="Hyperkobling"/>
            <w:noProof/>
          </w:rPr>
          <w:t xml:space="preserve"> Sanksjoner ved kvalitetsavvik på asfalt</w:t>
        </w:r>
        <w:r w:rsidRPr="009164E3">
          <w:rPr>
            <w:noProof/>
            <w:webHidden/>
          </w:rPr>
          <w:tab/>
        </w:r>
        <w:r w:rsidRPr="009164E3">
          <w:rPr>
            <w:noProof/>
            <w:webHidden/>
          </w:rPr>
          <w:fldChar w:fldCharType="begin"/>
        </w:r>
        <w:r w:rsidRPr="009164E3">
          <w:rPr>
            <w:noProof/>
            <w:webHidden/>
          </w:rPr>
          <w:instrText xml:space="preserve"> PAGEREF _Toc233898140 \h </w:instrText>
        </w:r>
        <w:r w:rsidRPr="009164E3">
          <w:rPr>
            <w:noProof/>
            <w:webHidden/>
          </w:rPr>
        </w:r>
        <w:r w:rsidRPr="009164E3">
          <w:rPr>
            <w:noProof/>
            <w:webHidden/>
          </w:rPr>
          <w:fldChar w:fldCharType="separate"/>
        </w:r>
        <w:r w:rsidR="009164E3">
          <w:rPr>
            <w:noProof/>
            <w:webHidden/>
          </w:rPr>
          <w:t>51</w:t>
        </w:r>
        <w:r w:rsidRPr="009164E3">
          <w:rPr>
            <w:noProof/>
            <w:webHidden/>
          </w:rPr>
          <w:fldChar w:fldCharType="end"/>
        </w:r>
      </w:hyperlink>
    </w:p>
    <w:p w14:paraId="2B02A6E3" w14:textId="65623D0D"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41" w:history="1">
        <w:r w:rsidRPr="009164E3">
          <w:rPr>
            <w:rStyle w:val="Hyperkobling"/>
            <w:rFonts w:ascii="Times New Roman" w:hAnsi="Times New Roman"/>
            <w:noProof/>
          </w:rPr>
          <w:t>40.7.</w:t>
        </w:r>
        <w:r w:rsidRPr="009164E3">
          <w:rPr>
            <w:rStyle w:val="Hyperkobling"/>
            <w:noProof/>
          </w:rPr>
          <w:t xml:space="preserve"> Arbeidsgrunnlag</w:t>
        </w:r>
        <w:r w:rsidRPr="009164E3">
          <w:rPr>
            <w:noProof/>
            <w:webHidden/>
          </w:rPr>
          <w:tab/>
        </w:r>
        <w:r w:rsidRPr="009164E3">
          <w:rPr>
            <w:noProof/>
            <w:webHidden/>
          </w:rPr>
          <w:fldChar w:fldCharType="begin"/>
        </w:r>
        <w:r w:rsidRPr="009164E3">
          <w:rPr>
            <w:noProof/>
            <w:webHidden/>
          </w:rPr>
          <w:instrText xml:space="preserve"> PAGEREF _Toc233898141 \h </w:instrText>
        </w:r>
        <w:r w:rsidRPr="009164E3">
          <w:rPr>
            <w:noProof/>
            <w:webHidden/>
          </w:rPr>
        </w:r>
        <w:r w:rsidRPr="009164E3">
          <w:rPr>
            <w:noProof/>
            <w:webHidden/>
          </w:rPr>
          <w:fldChar w:fldCharType="separate"/>
        </w:r>
        <w:r w:rsidR="009164E3">
          <w:rPr>
            <w:noProof/>
            <w:webHidden/>
          </w:rPr>
          <w:t>51</w:t>
        </w:r>
        <w:r w:rsidRPr="009164E3">
          <w:rPr>
            <w:noProof/>
            <w:webHidden/>
          </w:rPr>
          <w:fldChar w:fldCharType="end"/>
        </w:r>
      </w:hyperlink>
    </w:p>
    <w:p w14:paraId="1FC92723" w14:textId="469EFF5B"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42" w:history="1">
        <w:r w:rsidRPr="009164E3">
          <w:rPr>
            <w:rStyle w:val="Hyperkobling"/>
            <w:rFonts w:ascii="Times New Roman" w:hAnsi="Times New Roman"/>
            <w:noProof/>
          </w:rPr>
          <w:t>40.8.</w:t>
        </w:r>
        <w:r w:rsidRPr="009164E3">
          <w:rPr>
            <w:rStyle w:val="Hyperkobling"/>
            <w:noProof/>
          </w:rPr>
          <w:t xml:space="preserve"> Massedisponeringsplan</w:t>
        </w:r>
        <w:r w:rsidRPr="009164E3">
          <w:rPr>
            <w:noProof/>
            <w:webHidden/>
          </w:rPr>
          <w:tab/>
        </w:r>
        <w:r w:rsidRPr="009164E3">
          <w:rPr>
            <w:noProof/>
            <w:webHidden/>
          </w:rPr>
          <w:fldChar w:fldCharType="begin"/>
        </w:r>
        <w:r w:rsidRPr="009164E3">
          <w:rPr>
            <w:noProof/>
            <w:webHidden/>
          </w:rPr>
          <w:instrText xml:space="preserve"> PAGEREF _Toc233898142 \h </w:instrText>
        </w:r>
        <w:r w:rsidRPr="009164E3">
          <w:rPr>
            <w:noProof/>
            <w:webHidden/>
          </w:rPr>
        </w:r>
        <w:r w:rsidRPr="009164E3">
          <w:rPr>
            <w:noProof/>
            <w:webHidden/>
          </w:rPr>
          <w:fldChar w:fldCharType="separate"/>
        </w:r>
        <w:r w:rsidR="009164E3">
          <w:rPr>
            <w:noProof/>
            <w:webHidden/>
          </w:rPr>
          <w:t>51</w:t>
        </w:r>
        <w:r w:rsidRPr="009164E3">
          <w:rPr>
            <w:noProof/>
            <w:webHidden/>
          </w:rPr>
          <w:fldChar w:fldCharType="end"/>
        </w:r>
      </w:hyperlink>
    </w:p>
    <w:p w14:paraId="02EF26EF" w14:textId="764D035F"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143" w:history="1">
        <w:r w:rsidRPr="009164E3">
          <w:rPr>
            <w:rStyle w:val="Hyperkobling"/>
            <w:rFonts w:ascii="Times New Roman" w:hAnsi="Times New Roman"/>
            <w:noProof/>
          </w:rPr>
          <w:t>41.</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Sanksjonsloven med tilhørende forskrifter</w:t>
        </w:r>
        <w:r w:rsidRPr="009164E3">
          <w:rPr>
            <w:noProof/>
            <w:webHidden/>
          </w:rPr>
          <w:tab/>
        </w:r>
        <w:r w:rsidRPr="009164E3">
          <w:rPr>
            <w:noProof/>
            <w:webHidden/>
          </w:rPr>
          <w:fldChar w:fldCharType="begin"/>
        </w:r>
        <w:r w:rsidRPr="009164E3">
          <w:rPr>
            <w:noProof/>
            <w:webHidden/>
          </w:rPr>
          <w:instrText xml:space="preserve"> PAGEREF _Toc233898143 \h </w:instrText>
        </w:r>
        <w:r w:rsidRPr="009164E3">
          <w:rPr>
            <w:noProof/>
            <w:webHidden/>
          </w:rPr>
        </w:r>
        <w:r w:rsidRPr="009164E3">
          <w:rPr>
            <w:noProof/>
            <w:webHidden/>
          </w:rPr>
          <w:fldChar w:fldCharType="separate"/>
        </w:r>
        <w:r w:rsidR="009164E3">
          <w:rPr>
            <w:noProof/>
            <w:webHidden/>
          </w:rPr>
          <w:t>51</w:t>
        </w:r>
        <w:r w:rsidRPr="009164E3">
          <w:rPr>
            <w:noProof/>
            <w:webHidden/>
          </w:rPr>
          <w:fldChar w:fldCharType="end"/>
        </w:r>
      </w:hyperlink>
    </w:p>
    <w:p w14:paraId="2BB561A9" w14:textId="7AE276F2"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44" w:history="1">
        <w:r w:rsidRPr="009164E3">
          <w:rPr>
            <w:rStyle w:val="Hyperkobling"/>
            <w:rFonts w:ascii="Times New Roman" w:hAnsi="Times New Roman"/>
            <w:noProof/>
          </w:rPr>
          <w:t>41.1.</w:t>
        </w:r>
        <w:r w:rsidRPr="009164E3">
          <w:rPr>
            <w:rStyle w:val="Hyperkobling"/>
            <w:noProof/>
          </w:rPr>
          <w:t xml:space="preserve"> Entreprenørsplikt til å etterleve sanksjonslovgivningen med tilhørende forskrifter</w:t>
        </w:r>
        <w:r w:rsidRPr="009164E3">
          <w:rPr>
            <w:noProof/>
            <w:webHidden/>
          </w:rPr>
          <w:tab/>
        </w:r>
        <w:r w:rsidRPr="009164E3">
          <w:rPr>
            <w:noProof/>
            <w:webHidden/>
          </w:rPr>
          <w:fldChar w:fldCharType="begin"/>
        </w:r>
        <w:r w:rsidRPr="009164E3">
          <w:rPr>
            <w:noProof/>
            <w:webHidden/>
          </w:rPr>
          <w:instrText xml:space="preserve"> PAGEREF _Toc233898144 \h </w:instrText>
        </w:r>
        <w:r w:rsidRPr="009164E3">
          <w:rPr>
            <w:noProof/>
            <w:webHidden/>
          </w:rPr>
        </w:r>
        <w:r w:rsidRPr="009164E3">
          <w:rPr>
            <w:noProof/>
            <w:webHidden/>
          </w:rPr>
          <w:fldChar w:fldCharType="separate"/>
        </w:r>
        <w:r w:rsidR="009164E3">
          <w:rPr>
            <w:noProof/>
            <w:webHidden/>
          </w:rPr>
          <w:t>52</w:t>
        </w:r>
        <w:r w:rsidRPr="009164E3">
          <w:rPr>
            <w:noProof/>
            <w:webHidden/>
          </w:rPr>
          <w:fldChar w:fldCharType="end"/>
        </w:r>
      </w:hyperlink>
    </w:p>
    <w:p w14:paraId="68706B22" w14:textId="7FB1709C"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45" w:history="1">
        <w:r w:rsidRPr="009164E3">
          <w:rPr>
            <w:rStyle w:val="Hyperkobling"/>
            <w:rFonts w:ascii="Times New Roman" w:hAnsi="Times New Roman"/>
            <w:noProof/>
          </w:rPr>
          <w:t>41.2.</w:t>
        </w:r>
        <w:r w:rsidRPr="009164E3">
          <w:rPr>
            <w:rStyle w:val="Hyperkobling"/>
            <w:noProof/>
          </w:rPr>
          <w:t xml:space="preserve"> Vesentlig mislighold</w:t>
        </w:r>
        <w:r w:rsidRPr="009164E3">
          <w:rPr>
            <w:noProof/>
            <w:webHidden/>
          </w:rPr>
          <w:tab/>
        </w:r>
        <w:r w:rsidRPr="009164E3">
          <w:rPr>
            <w:noProof/>
            <w:webHidden/>
          </w:rPr>
          <w:fldChar w:fldCharType="begin"/>
        </w:r>
        <w:r w:rsidRPr="009164E3">
          <w:rPr>
            <w:noProof/>
            <w:webHidden/>
          </w:rPr>
          <w:instrText xml:space="preserve"> PAGEREF _Toc233898145 \h </w:instrText>
        </w:r>
        <w:r w:rsidRPr="009164E3">
          <w:rPr>
            <w:noProof/>
            <w:webHidden/>
          </w:rPr>
        </w:r>
        <w:r w:rsidRPr="009164E3">
          <w:rPr>
            <w:noProof/>
            <w:webHidden/>
          </w:rPr>
          <w:fldChar w:fldCharType="separate"/>
        </w:r>
        <w:r w:rsidR="009164E3">
          <w:rPr>
            <w:noProof/>
            <w:webHidden/>
          </w:rPr>
          <w:t>52</w:t>
        </w:r>
        <w:r w:rsidRPr="009164E3">
          <w:rPr>
            <w:noProof/>
            <w:webHidden/>
          </w:rPr>
          <w:fldChar w:fldCharType="end"/>
        </w:r>
      </w:hyperlink>
    </w:p>
    <w:p w14:paraId="3BCAE6EC" w14:textId="2EA65EB5"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46" w:history="1">
        <w:r w:rsidRPr="009164E3">
          <w:rPr>
            <w:rStyle w:val="Hyperkobling"/>
            <w:rFonts w:ascii="Times New Roman" w:hAnsi="Times New Roman"/>
            <w:noProof/>
          </w:rPr>
          <w:t>41.3.</w:t>
        </w:r>
        <w:r w:rsidRPr="009164E3">
          <w:rPr>
            <w:rStyle w:val="Hyperkobling"/>
            <w:noProof/>
          </w:rPr>
          <w:t xml:space="preserve"> Erstatning</w:t>
        </w:r>
        <w:r w:rsidRPr="009164E3">
          <w:rPr>
            <w:noProof/>
            <w:webHidden/>
          </w:rPr>
          <w:tab/>
        </w:r>
        <w:r w:rsidRPr="009164E3">
          <w:rPr>
            <w:noProof/>
            <w:webHidden/>
          </w:rPr>
          <w:fldChar w:fldCharType="begin"/>
        </w:r>
        <w:r w:rsidRPr="009164E3">
          <w:rPr>
            <w:noProof/>
            <w:webHidden/>
          </w:rPr>
          <w:instrText xml:space="preserve"> PAGEREF _Toc233898146 \h </w:instrText>
        </w:r>
        <w:r w:rsidRPr="009164E3">
          <w:rPr>
            <w:noProof/>
            <w:webHidden/>
          </w:rPr>
        </w:r>
        <w:r w:rsidRPr="009164E3">
          <w:rPr>
            <w:noProof/>
            <w:webHidden/>
          </w:rPr>
          <w:fldChar w:fldCharType="separate"/>
        </w:r>
        <w:r w:rsidR="009164E3">
          <w:rPr>
            <w:noProof/>
            <w:webHidden/>
          </w:rPr>
          <w:t>52</w:t>
        </w:r>
        <w:r w:rsidRPr="009164E3">
          <w:rPr>
            <w:noProof/>
            <w:webHidden/>
          </w:rPr>
          <w:fldChar w:fldCharType="end"/>
        </w:r>
      </w:hyperlink>
    </w:p>
    <w:p w14:paraId="7209B0F7" w14:textId="7D2381B5"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47" w:history="1">
        <w:r w:rsidRPr="009164E3">
          <w:rPr>
            <w:rStyle w:val="Hyperkobling"/>
            <w:rFonts w:ascii="Times New Roman" w:hAnsi="Times New Roman"/>
            <w:noProof/>
          </w:rPr>
          <w:t>41.4.</w:t>
        </w:r>
        <w:r w:rsidRPr="009164E3">
          <w:rPr>
            <w:rStyle w:val="Hyperkobling"/>
            <w:noProof/>
          </w:rPr>
          <w:t xml:space="preserve"> Heving</w:t>
        </w:r>
        <w:r w:rsidRPr="009164E3">
          <w:rPr>
            <w:noProof/>
            <w:webHidden/>
          </w:rPr>
          <w:tab/>
        </w:r>
        <w:r w:rsidRPr="009164E3">
          <w:rPr>
            <w:noProof/>
            <w:webHidden/>
          </w:rPr>
          <w:fldChar w:fldCharType="begin"/>
        </w:r>
        <w:r w:rsidRPr="009164E3">
          <w:rPr>
            <w:noProof/>
            <w:webHidden/>
          </w:rPr>
          <w:instrText xml:space="preserve"> PAGEREF _Toc233898147 \h </w:instrText>
        </w:r>
        <w:r w:rsidRPr="009164E3">
          <w:rPr>
            <w:noProof/>
            <w:webHidden/>
          </w:rPr>
        </w:r>
        <w:r w:rsidRPr="009164E3">
          <w:rPr>
            <w:noProof/>
            <w:webHidden/>
          </w:rPr>
          <w:fldChar w:fldCharType="separate"/>
        </w:r>
        <w:r w:rsidR="009164E3">
          <w:rPr>
            <w:noProof/>
            <w:webHidden/>
          </w:rPr>
          <w:t>52</w:t>
        </w:r>
        <w:r w:rsidRPr="009164E3">
          <w:rPr>
            <w:noProof/>
            <w:webHidden/>
          </w:rPr>
          <w:fldChar w:fldCharType="end"/>
        </w:r>
      </w:hyperlink>
    </w:p>
    <w:p w14:paraId="78D6EDA3" w14:textId="22768072"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48" w:history="1">
        <w:r w:rsidRPr="009164E3">
          <w:rPr>
            <w:rStyle w:val="Hyperkobling"/>
            <w:rFonts w:ascii="Times New Roman" w:hAnsi="Times New Roman"/>
            <w:noProof/>
          </w:rPr>
          <w:t>41.5.</w:t>
        </w:r>
        <w:r w:rsidRPr="009164E3">
          <w:rPr>
            <w:rStyle w:val="Hyperkobling"/>
            <w:noProof/>
          </w:rPr>
          <w:t xml:space="preserve"> Utskifting av kontraktmedhjelpere</w:t>
        </w:r>
        <w:r w:rsidRPr="009164E3">
          <w:rPr>
            <w:noProof/>
            <w:webHidden/>
          </w:rPr>
          <w:tab/>
        </w:r>
        <w:r w:rsidRPr="009164E3">
          <w:rPr>
            <w:noProof/>
            <w:webHidden/>
          </w:rPr>
          <w:fldChar w:fldCharType="begin"/>
        </w:r>
        <w:r w:rsidRPr="009164E3">
          <w:rPr>
            <w:noProof/>
            <w:webHidden/>
          </w:rPr>
          <w:instrText xml:space="preserve"> PAGEREF _Toc233898148 \h </w:instrText>
        </w:r>
        <w:r w:rsidRPr="009164E3">
          <w:rPr>
            <w:noProof/>
            <w:webHidden/>
          </w:rPr>
        </w:r>
        <w:r w:rsidRPr="009164E3">
          <w:rPr>
            <w:noProof/>
            <w:webHidden/>
          </w:rPr>
          <w:fldChar w:fldCharType="separate"/>
        </w:r>
        <w:r w:rsidR="009164E3">
          <w:rPr>
            <w:noProof/>
            <w:webHidden/>
          </w:rPr>
          <w:t>52</w:t>
        </w:r>
        <w:r w:rsidRPr="009164E3">
          <w:rPr>
            <w:noProof/>
            <w:webHidden/>
          </w:rPr>
          <w:fldChar w:fldCharType="end"/>
        </w:r>
      </w:hyperlink>
    </w:p>
    <w:p w14:paraId="6867746F" w14:textId="709F11EE"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49" w:history="1">
        <w:r w:rsidRPr="009164E3">
          <w:rPr>
            <w:rStyle w:val="Hyperkobling"/>
            <w:rFonts w:ascii="Times New Roman" w:hAnsi="Times New Roman"/>
            <w:bCs/>
            <w:iCs/>
            <w:noProof/>
          </w:rPr>
          <w:t>41.6.</w:t>
        </w:r>
        <w:r w:rsidRPr="009164E3">
          <w:rPr>
            <w:rStyle w:val="Hyperkobling"/>
            <w:noProof/>
          </w:rPr>
          <w:t xml:space="preserve"> Informasjonsplikt</w:t>
        </w:r>
        <w:r w:rsidRPr="009164E3">
          <w:rPr>
            <w:noProof/>
            <w:webHidden/>
          </w:rPr>
          <w:tab/>
        </w:r>
        <w:r w:rsidRPr="009164E3">
          <w:rPr>
            <w:noProof/>
            <w:webHidden/>
          </w:rPr>
          <w:fldChar w:fldCharType="begin"/>
        </w:r>
        <w:r w:rsidRPr="009164E3">
          <w:rPr>
            <w:noProof/>
            <w:webHidden/>
          </w:rPr>
          <w:instrText xml:space="preserve"> PAGEREF _Toc233898149 \h </w:instrText>
        </w:r>
        <w:r w:rsidRPr="009164E3">
          <w:rPr>
            <w:noProof/>
            <w:webHidden/>
          </w:rPr>
        </w:r>
        <w:r w:rsidRPr="009164E3">
          <w:rPr>
            <w:noProof/>
            <w:webHidden/>
          </w:rPr>
          <w:fldChar w:fldCharType="separate"/>
        </w:r>
        <w:r w:rsidR="009164E3">
          <w:rPr>
            <w:noProof/>
            <w:webHidden/>
          </w:rPr>
          <w:t>52</w:t>
        </w:r>
        <w:r w:rsidRPr="009164E3">
          <w:rPr>
            <w:noProof/>
            <w:webHidden/>
          </w:rPr>
          <w:fldChar w:fldCharType="end"/>
        </w:r>
      </w:hyperlink>
    </w:p>
    <w:p w14:paraId="63EAA7A7" w14:textId="406D4756"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50" w:history="1">
        <w:r w:rsidRPr="009164E3">
          <w:rPr>
            <w:rStyle w:val="Hyperkobling"/>
            <w:rFonts w:ascii="Times New Roman" w:hAnsi="Times New Roman"/>
            <w:noProof/>
          </w:rPr>
          <w:t>41.7.</w:t>
        </w:r>
        <w:r w:rsidRPr="009164E3">
          <w:rPr>
            <w:rStyle w:val="Hyperkobling"/>
            <w:noProof/>
          </w:rPr>
          <w:t xml:space="preserve"> Dokumentasjon</w:t>
        </w:r>
        <w:r w:rsidRPr="009164E3">
          <w:rPr>
            <w:noProof/>
            <w:webHidden/>
          </w:rPr>
          <w:tab/>
        </w:r>
        <w:r w:rsidRPr="009164E3">
          <w:rPr>
            <w:noProof/>
            <w:webHidden/>
          </w:rPr>
          <w:fldChar w:fldCharType="begin"/>
        </w:r>
        <w:r w:rsidRPr="009164E3">
          <w:rPr>
            <w:noProof/>
            <w:webHidden/>
          </w:rPr>
          <w:instrText xml:space="preserve"> PAGEREF _Toc233898150 \h </w:instrText>
        </w:r>
        <w:r w:rsidRPr="009164E3">
          <w:rPr>
            <w:noProof/>
            <w:webHidden/>
          </w:rPr>
        </w:r>
        <w:r w:rsidRPr="009164E3">
          <w:rPr>
            <w:noProof/>
            <w:webHidden/>
          </w:rPr>
          <w:fldChar w:fldCharType="separate"/>
        </w:r>
        <w:r w:rsidR="009164E3">
          <w:rPr>
            <w:noProof/>
            <w:webHidden/>
          </w:rPr>
          <w:t>52</w:t>
        </w:r>
        <w:r w:rsidRPr="009164E3">
          <w:rPr>
            <w:noProof/>
            <w:webHidden/>
          </w:rPr>
          <w:fldChar w:fldCharType="end"/>
        </w:r>
      </w:hyperlink>
    </w:p>
    <w:p w14:paraId="3C2EAFFF" w14:textId="00311081"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51" w:history="1">
        <w:r w:rsidRPr="009164E3">
          <w:rPr>
            <w:rStyle w:val="Hyperkobling"/>
            <w:rFonts w:ascii="Times New Roman" w:hAnsi="Times New Roman"/>
            <w:noProof/>
          </w:rPr>
          <w:t>41.8.</w:t>
        </w:r>
        <w:r w:rsidRPr="009164E3">
          <w:rPr>
            <w:rStyle w:val="Hyperkobling"/>
            <w:noProof/>
          </w:rPr>
          <w:t xml:space="preserve"> Sanksjon for manglende dokumentasjon</w:t>
        </w:r>
        <w:r w:rsidRPr="009164E3">
          <w:rPr>
            <w:noProof/>
            <w:webHidden/>
          </w:rPr>
          <w:tab/>
        </w:r>
        <w:r w:rsidRPr="009164E3">
          <w:rPr>
            <w:noProof/>
            <w:webHidden/>
          </w:rPr>
          <w:fldChar w:fldCharType="begin"/>
        </w:r>
        <w:r w:rsidRPr="009164E3">
          <w:rPr>
            <w:noProof/>
            <w:webHidden/>
          </w:rPr>
          <w:instrText xml:space="preserve"> PAGEREF _Toc233898151 \h </w:instrText>
        </w:r>
        <w:r w:rsidRPr="009164E3">
          <w:rPr>
            <w:noProof/>
            <w:webHidden/>
          </w:rPr>
        </w:r>
        <w:r w:rsidRPr="009164E3">
          <w:rPr>
            <w:noProof/>
            <w:webHidden/>
          </w:rPr>
          <w:fldChar w:fldCharType="separate"/>
        </w:r>
        <w:r w:rsidR="009164E3">
          <w:rPr>
            <w:noProof/>
            <w:webHidden/>
          </w:rPr>
          <w:t>52</w:t>
        </w:r>
        <w:r w:rsidRPr="009164E3">
          <w:rPr>
            <w:noProof/>
            <w:webHidden/>
          </w:rPr>
          <w:fldChar w:fldCharType="end"/>
        </w:r>
      </w:hyperlink>
    </w:p>
    <w:p w14:paraId="31662433" w14:textId="6622ACEA" w:rsidR="00DE2B48" w:rsidRPr="009164E3" w:rsidRDefault="001C3238" w:rsidP="00DE2B48">
      <w:r w:rsidRPr="009164E3">
        <w:fldChar w:fldCharType="end"/>
      </w:r>
    </w:p>
    <w:p w14:paraId="3E28EB95" w14:textId="77777777" w:rsidR="00241D9A" w:rsidRPr="009164E3" w:rsidRDefault="00241D9A" w:rsidP="00241D9A"/>
    <w:p w14:paraId="179DC136" w14:textId="77777777" w:rsidR="00B568F6" w:rsidRPr="009164E3" w:rsidRDefault="00B568F6" w:rsidP="000A0BCC">
      <w:pPr>
        <w:pStyle w:val="Overskrift3"/>
        <w:sectPr w:rsidR="00B568F6" w:rsidRPr="009164E3" w:rsidSect="00DE7D9C">
          <w:headerReference w:type="default" r:id="rId32"/>
          <w:headerReference w:type="first" r:id="rId33"/>
          <w:pgSz w:w="11906" w:h="16838" w:code="9"/>
          <w:pgMar w:top="1400" w:right="1418" w:bottom="1077" w:left="1701" w:header="709" w:footer="709" w:gutter="0"/>
          <w:pgNumType w:start="1" w:chapStyle="2"/>
          <w:cols w:space="708"/>
          <w:titlePg/>
          <w:docGrid w:linePitch="360"/>
        </w:sectPr>
      </w:pPr>
      <w:bookmarkStart w:id="788" w:name="_Toc93914599"/>
    </w:p>
    <w:p w14:paraId="4AC2557B" w14:textId="51D420B2" w:rsidR="005010AD" w:rsidRPr="009164E3" w:rsidRDefault="005010AD" w:rsidP="00E11078">
      <w:pPr>
        <w:pStyle w:val="Overskrift3"/>
      </w:pPr>
      <w:bookmarkStart w:id="789" w:name="_Toc94534554"/>
      <w:bookmarkStart w:id="790" w:name="_Toc233897934"/>
      <w:bookmarkStart w:id="791" w:name="C2"/>
      <w:r w:rsidRPr="009164E3">
        <w:lastRenderedPageBreak/>
        <w:t xml:space="preserve">Definisjoner (se NS 8405 </w:t>
      </w:r>
      <w:r w:rsidR="007D55AB" w:rsidRPr="009164E3">
        <w:t>punkt</w:t>
      </w:r>
      <w:r w:rsidRPr="009164E3">
        <w:t xml:space="preserve"> 2)</w:t>
      </w:r>
      <w:bookmarkEnd w:id="788"/>
      <w:bookmarkEnd w:id="789"/>
      <w:bookmarkEnd w:id="790"/>
    </w:p>
    <w:p w14:paraId="1C563E0E" w14:textId="77777777" w:rsidR="005010AD" w:rsidRPr="009164E3" w:rsidRDefault="005010AD" w:rsidP="005010AD">
      <w:pPr>
        <w:rPr>
          <w:b/>
          <w:bCs/>
          <w:color w:val="000000" w:themeColor="text1"/>
        </w:rPr>
      </w:pPr>
      <w:r w:rsidRPr="009164E3">
        <w:rPr>
          <w:b/>
          <w:bCs/>
          <w:color w:val="000000" w:themeColor="text1"/>
        </w:rPr>
        <w:t xml:space="preserve">Kontraktssum </w:t>
      </w:r>
    </w:p>
    <w:p w14:paraId="1C266A6D" w14:textId="6FE92E34" w:rsidR="005010AD" w:rsidRPr="009164E3" w:rsidRDefault="005010AD" w:rsidP="005010AD">
      <w:pPr>
        <w:rPr>
          <w:color w:val="000000" w:themeColor="text1"/>
        </w:rPr>
      </w:pPr>
      <w:r w:rsidRPr="009164E3">
        <w:rPr>
          <w:color w:val="000000" w:themeColor="text1"/>
        </w:rPr>
        <w:t>Kontraktssum defineres eksklusive merverdiavgift og eksklusive priser for mannskap og maskiner (jf. E2 p</w:t>
      </w:r>
      <w:r w:rsidR="0091261E" w:rsidRPr="009164E3">
        <w:rPr>
          <w:color w:val="000000" w:themeColor="text1"/>
        </w:rPr>
        <w:t>unkt</w:t>
      </w:r>
      <w:r w:rsidRPr="009164E3">
        <w:rPr>
          <w:color w:val="000000" w:themeColor="text1"/>
        </w:rPr>
        <w:t xml:space="preserve"> 2.1, 2.2</w:t>
      </w:r>
      <w:r w:rsidR="00566C37" w:rsidRPr="009164E3">
        <w:rPr>
          <w:color w:val="000000" w:themeColor="text1"/>
        </w:rPr>
        <w:t>, 2.3</w:t>
      </w:r>
      <w:r w:rsidRPr="009164E3">
        <w:rPr>
          <w:color w:val="000000" w:themeColor="text1"/>
        </w:rPr>
        <w:t xml:space="preserve"> og 2.</w:t>
      </w:r>
      <w:r w:rsidR="00566C37" w:rsidRPr="009164E3">
        <w:rPr>
          <w:color w:val="000000" w:themeColor="text1"/>
        </w:rPr>
        <w:t>4</w:t>
      </w:r>
      <w:r w:rsidRPr="009164E3">
        <w:rPr>
          <w:color w:val="000000" w:themeColor="text1"/>
        </w:rPr>
        <w:t>).</w:t>
      </w:r>
    </w:p>
    <w:p w14:paraId="77010902" w14:textId="77777777" w:rsidR="007D55AB" w:rsidRPr="009164E3" w:rsidRDefault="007D55AB" w:rsidP="005010AD">
      <w:pPr>
        <w:rPr>
          <w:color w:val="000000" w:themeColor="text1"/>
        </w:rPr>
      </w:pPr>
    </w:p>
    <w:p w14:paraId="08CDA0A8" w14:textId="2AA272A3" w:rsidR="005010AD" w:rsidRPr="009164E3" w:rsidRDefault="005010AD" w:rsidP="00E11078">
      <w:pPr>
        <w:pStyle w:val="Overskrift3"/>
      </w:pPr>
      <w:bookmarkStart w:id="792" w:name="_Toc93914601"/>
      <w:bookmarkStart w:id="793" w:name="_Toc94534556"/>
      <w:bookmarkStart w:id="794" w:name="_Toc233897935"/>
      <w:r w:rsidRPr="009164E3">
        <w:t>Opplysninger gitt i tilbudet</w:t>
      </w:r>
      <w:bookmarkEnd w:id="792"/>
      <w:bookmarkEnd w:id="793"/>
      <w:bookmarkEnd w:id="794"/>
    </w:p>
    <w:p w14:paraId="53990454" w14:textId="4E0DAA87" w:rsidR="005010AD" w:rsidRPr="009164E3" w:rsidRDefault="005010AD" w:rsidP="005010AD">
      <w:r w:rsidRPr="009164E3">
        <w:t xml:space="preserve">Opplysninger gitt av entreprenøren i tilbudet, og som er grunnlag for byggherrens vurdering av kvalifikasjoner og av tilbudet er forpliktende for entreprenøren. </w:t>
      </w:r>
    </w:p>
    <w:p w14:paraId="23A4D8DA" w14:textId="16BD982D" w:rsidR="009463CA" w:rsidRPr="009164E3" w:rsidRDefault="009463CA" w:rsidP="005010AD"/>
    <w:p w14:paraId="16CA9AAD" w14:textId="24021E4C" w:rsidR="009463CA" w:rsidRPr="009164E3" w:rsidRDefault="00353832" w:rsidP="00E11078">
      <w:pPr>
        <w:pStyle w:val="Overskrift3"/>
      </w:pPr>
      <w:bookmarkStart w:id="795" w:name="_Toc233897936"/>
      <w:bookmarkStart w:id="796" w:name="_Hlk90640780"/>
      <w:bookmarkStart w:id="797" w:name="_Hlk90643054"/>
      <w:r w:rsidRPr="009164E3">
        <w:t>Entreprenørens</w:t>
      </w:r>
      <w:r w:rsidR="009463CA" w:rsidRPr="009164E3">
        <w:t xml:space="preserve"> representant og nøkkelpersonell</w:t>
      </w:r>
      <w:bookmarkEnd w:id="795"/>
    </w:p>
    <w:p w14:paraId="6AE851A0" w14:textId="559FABD2" w:rsidR="009463CA" w:rsidRPr="009164E3" w:rsidRDefault="009463CA" w:rsidP="00D03F52">
      <w:pPr>
        <w:pStyle w:val="Overskrift4"/>
      </w:pPr>
      <w:bookmarkStart w:id="798" w:name="_Toc233897937"/>
      <w:r w:rsidRPr="009164E3">
        <w:t>Nøkkelpersonell</w:t>
      </w:r>
      <w:bookmarkEnd w:id="798"/>
    </w:p>
    <w:bookmarkEnd w:id="796"/>
    <w:p w14:paraId="6D904814" w14:textId="69655DA8" w:rsidR="009463CA" w:rsidRPr="009164E3" w:rsidRDefault="00353832" w:rsidP="009463CA">
      <w:pPr>
        <w:jc w:val="both"/>
        <w:rPr>
          <w:szCs w:val="20"/>
        </w:rPr>
      </w:pPr>
      <w:r w:rsidRPr="009164E3">
        <w:rPr>
          <w:szCs w:val="20"/>
        </w:rPr>
        <w:t>Entreprenørens</w:t>
      </w:r>
      <w:r w:rsidR="009463CA" w:rsidRPr="009164E3">
        <w:rPr>
          <w:szCs w:val="20"/>
        </w:rPr>
        <w:t xml:space="preserve"> nøkkelpersonell er personell hos </w:t>
      </w:r>
      <w:r w:rsidRPr="009164E3">
        <w:rPr>
          <w:szCs w:val="20"/>
        </w:rPr>
        <w:t>entreprenøren</w:t>
      </w:r>
      <w:r w:rsidR="009463CA" w:rsidRPr="009164E3">
        <w:rPr>
          <w:szCs w:val="20"/>
        </w:rPr>
        <w:t xml:space="preserve"> som innehar overordnede roller i gjennomføringen av kontrakten. Dette er blant annet rollene som er angitt nedenfor, eller tilsvarende roller. Nøkkelpersonellet skal delta i gjennomføringen av kontrakten. </w:t>
      </w:r>
    </w:p>
    <w:p w14:paraId="532A2944" w14:textId="77777777" w:rsidR="009463CA" w:rsidRPr="009164E3" w:rsidRDefault="009463CA" w:rsidP="009463CA">
      <w:pPr>
        <w:jc w:val="both"/>
        <w:rPr>
          <w:szCs w:val="20"/>
        </w:rPr>
      </w:pPr>
    </w:p>
    <w:p w14:paraId="137DF53D" w14:textId="75AEE8D0" w:rsidR="009463CA" w:rsidRPr="009164E3" w:rsidRDefault="00353832" w:rsidP="009463CA">
      <w:r w:rsidRPr="009164E3">
        <w:rPr>
          <w:szCs w:val="20"/>
        </w:rPr>
        <w:t>Entreprenøren</w:t>
      </w:r>
      <w:r w:rsidR="009463CA" w:rsidRPr="009164E3">
        <w:rPr>
          <w:szCs w:val="20"/>
        </w:rPr>
        <w:t xml:space="preserve">s </w:t>
      </w:r>
      <w:r w:rsidR="000A1671" w:rsidRPr="009164E3">
        <w:rPr>
          <w:szCs w:val="20"/>
        </w:rPr>
        <w:t xml:space="preserve">opplysninger om personell gitt i tilbudet </w:t>
      </w:r>
      <w:r w:rsidR="009463CA" w:rsidRPr="009164E3">
        <w:rPr>
          <w:szCs w:val="20"/>
        </w:rPr>
        <w:t xml:space="preserve">er forpliktende for </w:t>
      </w:r>
      <w:r w:rsidRPr="009164E3">
        <w:rPr>
          <w:szCs w:val="20"/>
        </w:rPr>
        <w:t>entreprenør</w:t>
      </w:r>
      <w:r w:rsidR="009463CA" w:rsidRPr="009164E3">
        <w:rPr>
          <w:szCs w:val="20"/>
        </w:rPr>
        <w:t xml:space="preserve">en. </w:t>
      </w:r>
      <w:r w:rsidR="009463CA" w:rsidRPr="009164E3">
        <w:t>Dette innebærer at tilbudt personell skal ha de roller i gjennomføringsfasen som fremgår av tilbudet, med mindre det foreligger saklig grunn for utskifting.</w:t>
      </w:r>
    </w:p>
    <w:p w14:paraId="6235EF56" w14:textId="77777777" w:rsidR="009463CA" w:rsidRPr="009164E3" w:rsidRDefault="009463CA" w:rsidP="009463CA">
      <w:pPr>
        <w:jc w:val="both"/>
        <w:rPr>
          <w:szCs w:val="20"/>
        </w:rPr>
      </w:pPr>
    </w:p>
    <w:p w14:paraId="00E8E5E2" w14:textId="00473D52" w:rsidR="009463CA" w:rsidRPr="009164E3" w:rsidRDefault="009463CA" w:rsidP="009463CA">
      <w:pPr>
        <w:jc w:val="both"/>
        <w:rPr>
          <w:szCs w:val="20"/>
        </w:rPr>
      </w:pPr>
      <w:r w:rsidRPr="009164E3">
        <w:rPr>
          <w:szCs w:val="20"/>
        </w:rPr>
        <w:t xml:space="preserve">Nøkkelpersonell skal ha gode samarbeidsevner og tilstrekkelig kompetanse. I tillegg gjelder følgende minstekrav til </w:t>
      </w:r>
      <w:r w:rsidR="00123AEF" w:rsidRPr="009164E3">
        <w:rPr>
          <w:szCs w:val="20"/>
        </w:rPr>
        <w:t>erfaring</w:t>
      </w:r>
      <w:r w:rsidRPr="009164E3">
        <w:rPr>
          <w:szCs w:val="20"/>
        </w:rPr>
        <w:t xml:space="preserve">: </w:t>
      </w:r>
    </w:p>
    <w:bookmarkEnd w:id="797"/>
    <w:p w14:paraId="090050BB" w14:textId="77777777" w:rsidR="009463CA" w:rsidRPr="009164E3" w:rsidRDefault="009463CA" w:rsidP="009463CA">
      <w:pPr>
        <w:jc w:val="both"/>
        <w:rPr>
          <w:szCs w:val="22"/>
        </w:rPr>
      </w:pPr>
    </w:p>
    <w:tbl>
      <w:tblPr>
        <w:tblStyle w:val="Tabellrutenett"/>
        <w:tblW w:w="9067" w:type="dxa"/>
        <w:tblLook w:val="04A0" w:firstRow="1" w:lastRow="0" w:firstColumn="1" w:lastColumn="0" w:noHBand="0" w:noVBand="1"/>
      </w:tblPr>
      <w:tblGrid>
        <w:gridCol w:w="3919"/>
        <w:gridCol w:w="5148"/>
      </w:tblGrid>
      <w:tr w:rsidR="009463CA" w:rsidRPr="009164E3" w14:paraId="272068B6" w14:textId="77777777" w:rsidTr="4EDB1EF8">
        <w:tc>
          <w:tcPr>
            <w:tcW w:w="3919"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C25BC38" w14:textId="77777777" w:rsidR="009463CA" w:rsidRPr="009164E3" w:rsidRDefault="009463CA">
            <w:pPr>
              <w:jc w:val="both"/>
              <w:rPr>
                <w:b/>
              </w:rPr>
            </w:pPr>
            <w:bookmarkStart w:id="799" w:name="_Hlk90643395"/>
            <w:r w:rsidRPr="009164E3">
              <w:rPr>
                <w:b/>
              </w:rPr>
              <w:t>Nøkkelpersonell</w:t>
            </w:r>
          </w:p>
        </w:tc>
        <w:tc>
          <w:tcPr>
            <w:tcW w:w="514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EB2A993" w14:textId="77777777" w:rsidR="009463CA" w:rsidRPr="009164E3" w:rsidRDefault="009463CA">
            <w:pPr>
              <w:jc w:val="both"/>
              <w:rPr>
                <w:b/>
              </w:rPr>
            </w:pPr>
            <w:r w:rsidRPr="009164E3">
              <w:rPr>
                <w:b/>
              </w:rPr>
              <w:t xml:space="preserve">Kompetansekrav: </w:t>
            </w:r>
          </w:p>
        </w:tc>
      </w:tr>
      <w:tr w:rsidR="009463CA" w:rsidRPr="009164E3" w14:paraId="30FFE742" w14:textId="77777777" w:rsidTr="4EDB1EF8">
        <w:tc>
          <w:tcPr>
            <w:tcW w:w="3919" w:type="dxa"/>
            <w:tcBorders>
              <w:top w:val="single" w:sz="4" w:space="0" w:color="auto"/>
              <w:left w:val="single" w:sz="4" w:space="0" w:color="auto"/>
              <w:bottom w:val="single" w:sz="4" w:space="0" w:color="auto"/>
              <w:right w:val="single" w:sz="4" w:space="0" w:color="auto"/>
            </w:tcBorders>
            <w:hideMark/>
          </w:tcPr>
          <w:p w14:paraId="215DCEC8" w14:textId="77777777" w:rsidR="009463CA" w:rsidRPr="009164E3" w:rsidRDefault="009463CA">
            <w:pPr>
              <w:jc w:val="both"/>
              <w:rPr>
                <w:highlight w:val="lightGray"/>
              </w:rPr>
            </w:pPr>
            <w:r w:rsidRPr="009164E3">
              <w:rPr>
                <w:highlight w:val="lightGray"/>
              </w:rPr>
              <w:t>Prosjektleder</w:t>
            </w:r>
          </w:p>
        </w:tc>
        <w:tc>
          <w:tcPr>
            <w:tcW w:w="5148" w:type="dxa"/>
            <w:tcBorders>
              <w:top w:val="single" w:sz="4" w:space="0" w:color="auto"/>
              <w:left w:val="single" w:sz="4" w:space="0" w:color="auto"/>
              <w:bottom w:val="single" w:sz="4" w:space="0" w:color="auto"/>
              <w:right w:val="single" w:sz="4" w:space="0" w:color="auto"/>
            </w:tcBorders>
          </w:tcPr>
          <w:p w14:paraId="26D29F22" w14:textId="70B503E3" w:rsidR="009463CA" w:rsidRPr="009164E3" w:rsidRDefault="009463CA">
            <w:pPr>
              <w:jc w:val="both"/>
              <w:rPr>
                <w:highlight w:val="lightGray"/>
              </w:rPr>
            </w:pPr>
            <w:r w:rsidRPr="009164E3">
              <w:rPr>
                <w:highlight w:val="lightGray"/>
              </w:rPr>
              <w:t xml:space="preserve">Minst X års relevant erfaring innen bygg og anlegg, hvorav minst X år som leder i prosjekter av </w:t>
            </w:r>
            <w:r w:rsidR="00123AEF" w:rsidRPr="009164E3">
              <w:rPr>
                <w:highlight w:val="lightGray"/>
              </w:rPr>
              <w:t>relevant</w:t>
            </w:r>
            <w:r w:rsidRPr="009164E3">
              <w:rPr>
                <w:highlight w:val="lightGray"/>
              </w:rPr>
              <w:t xml:space="preserve"> art, omfang og vanskelighetsgrad.</w:t>
            </w:r>
          </w:p>
          <w:p w14:paraId="792F91F9" w14:textId="77777777" w:rsidR="009463CA" w:rsidRPr="009164E3" w:rsidRDefault="009463CA">
            <w:pPr>
              <w:jc w:val="both"/>
              <w:rPr>
                <w:highlight w:val="lightGray"/>
              </w:rPr>
            </w:pPr>
          </w:p>
        </w:tc>
      </w:tr>
      <w:tr w:rsidR="009463CA" w:rsidRPr="009164E3" w14:paraId="60714C85" w14:textId="77777777" w:rsidTr="4EDB1EF8">
        <w:tc>
          <w:tcPr>
            <w:tcW w:w="3919" w:type="dxa"/>
            <w:tcBorders>
              <w:top w:val="single" w:sz="4" w:space="0" w:color="auto"/>
              <w:left w:val="single" w:sz="4" w:space="0" w:color="auto"/>
              <w:bottom w:val="single" w:sz="4" w:space="0" w:color="auto"/>
              <w:right w:val="single" w:sz="4" w:space="0" w:color="auto"/>
            </w:tcBorders>
            <w:hideMark/>
          </w:tcPr>
          <w:p w14:paraId="6F563DE6" w14:textId="77777777" w:rsidR="009463CA" w:rsidRPr="009164E3" w:rsidRDefault="009463CA">
            <w:pPr>
              <w:jc w:val="both"/>
              <w:rPr>
                <w:highlight w:val="lightGray"/>
              </w:rPr>
            </w:pPr>
            <w:r w:rsidRPr="009164E3">
              <w:rPr>
                <w:highlight w:val="lightGray"/>
              </w:rPr>
              <w:t>Anleggsleder</w:t>
            </w:r>
          </w:p>
        </w:tc>
        <w:tc>
          <w:tcPr>
            <w:tcW w:w="5148" w:type="dxa"/>
            <w:tcBorders>
              <w:top w:val="single" w:sz="4" w:space="0" w:color="auto"/>
              <w:left w:val="single" w:sz="4" w:space="0" w:color="auto"/>
              <w:bottom w:val="single" w:sz="4" w:space="0" w:color="auto"/>
              <w:right w:val="single" w:sz="4" w:space="0" w:color="auto"/>
            </w:tcBorders>
          </w:tcPr>
          <w:p w14:paraId="5A9189D4" w14:textId="1143FD93" w:rsidR="009463CA" w:rsidRPr="009164E3" w:rsidRDefault="009463CA">
            <w:pPr>
              <w:jc w:val="both"/>
              <w:rPr>
                <w:highlight w:val="lightGray"/>
              </w:rPr>
            </w:pPr>
            <w:r w:rsidRPr="009164E3">
              <w:rPr>
                <w:highlight w:val="lightGray"/>
              </w:rPr>
              <w:t xml:space="preserve">Minst X års relevant erfaring innen bygg og anlegg, hvorav minst X år som leder i prosjekter av </w:t>
            </w:r>
            <w:r w:rsidR="00123AEF" w:rsidRPr="009164E3">
              <w:rPr>
                <w:highlight w:val="lightGray"/>
              </w:rPr>
              <w:t>relevant</w:t>
            </w:r>
            <w:r w:rsidRPr="009164E3">
              <w:rPr>
                <w:highlight w:val="lightGray"/>
              </w:rPr>
              <w:t xml:space="preserve"> art, omfang og vanskelighetsgrad.</w:t>
            </w:r>
          </w:p>
          <w:p w14:paraId="1C616BCD" w14:textId="77777777" w:rsidR="009463CA" w:rsidRPr="009164E3" w:rsidRDefault="009463CA">
            <w:pPr>
              <w:jc w:val="both"/>
              <w:rPr>
                <w:highlight w:val="lightGray"/>
              </w:rPr>
            </w:pPr>
          </w:p>
        </w:tc>
      </w:tr>
      <w:tr w:rsidR="009463CA" w:rsidRPr="009164E3" w14:paraId="1D11AE94" w14:textId="77777777" w:rsidTr="4EDB1EF8">
        <w:tc>
          <w:tcPr>
            <w:tcW w:w="3919" w:type="dxa"/>
            <w:tcBorders>
              <w:top w:val="single" w:sz="4" w:space="0" w:color="auto"/>
              <w:left w:val="single" w:sz="4" w:space="0" w:color="auto"/>
              <w:bottom w:val="single" w:sz="4" w:space="0" w:color="auto"/>
              <w:right w:val="single" w:sz="4" w:space="0" w:color="auto"/>
            </w:tcBorders>
            <w:hideMark/>
          </w:tcPr>
          <w:p w14:paraId="75917B3B" w14:textId="77777777" w:rsidR="009463CA" w:rsidRPr="009164E3" w:rsidRDefault="009463CA">
            <w:pPr>
              <w:jc w:val="both"/>
              <w:rPr>
                <w:highlight w:val="lightGray"/>
              </w:rPr>
            </w:pPr>
            <w:r w:rsidRPr="009164E3">
              <w:rPr>
                <w:highlight w:val="lightGray"/>
              </w:rPr>
              <w:t xml:space="preserve">BIM-koordinator </w:t>
            </w:r>
          </w:p>
        </w:tc>
        <w:tc>
          <w:tcPr>
            <w:tcW w:w="5148" w:type="dxa"/>
            <w:tcBorders>
              <w:top w:val="single" w:sz="4" w:space="0" w:color="auto"/>
              <w:left w:val="single" w:sz="4" w:space="0" w:color="auto"/>
              <w:bottom w:val="single" w:sz="4" w:space="0" w:color="auto"/>
              <w:right w:val="single" w:sz="4" w:space="0" w:color="auto"/>
            </w:tcBorders>
          </w:tcPr>
          <w:p w14:paraId="69317C5E" w14:textId="2EBF6A6E" w:rsidR="009463CA" w:rsidRPr="009164E3" w:rsidRDefault="009463CA">
            <w:pPr>
              <w:jc w:val="both"/>
              <w:rPr>
                <w:highlight w:val="lightGray"/>
              </w:rPr>
            </w:pPr>
            <w:r w:rsidRPr="009164E3">
              <w:rPr>
                <w:highlight w:val="lightGray"/>
              </w:rPr>
              <w:t xml:space="preserve">Minst X års relevant erfaring fra prosjekter av </w:t>
            </w:r>
            <w:r w:rsidR="00123AEF" w:rsidRPr="009164E3">
              <w:rPr>
                <w:highlight w:val="lightGray"/>
              </w:rPr>
              <w:t>relevant</w:t>
            </w:r>
            <w:r w:rsidRPr="009164E3">
              <w:rPr>
                <w:highlight w:val="lightGray"/>
              </w:rPr>
              <w:t xml:space="preserve"> art, omfang og vanskelighetsgrad.</w:t>
            </w:r>
          </w:p>
          <w:p w14:paraId="2A7D1EC1" w14:textId="77777777" w:rsidR="009463CA" w:rsidRPr="009164E3" w:rsidRDefault="009463CA">
            <w:pPr>
              <w:jc w:val="both"/>
              <w:rPr>
                <w:highlight w:val="lightGray"/>
              </w:rPr>
            </w:pPr>
          </w:p>
        </w:tc>
      </w:tr>
      <w:tr w:rsidR="009463CA" w:rsidRPr="009164E3" w14:paraId="386E4ED1" w14:textId="77777777" w:rsidTr="4EDB1EF8">
        <w:tc>
          <w:tcPr>
            <w:tcW w:w="3919" w:type="dxa"/>
            <w:tcBorders>
              <w:top w:val="single" w:sz="4" w:space="0" w:color="auto"/>
              <w:left w:val="single" w:sz="4" w:space="0" w:color="auto"/>
              <w:bottom w:val="single" w:sz="4" w:space="0" w:color="auto"/>
              <w:right w:val="single" w:sz="4" w:space="0" w:color="auto"/>
            </w:tcBorders>
            <w:hideMark/>
          </w:tcPr>
          <w:p w14:paraId="4A631CC9" w14:textId="77777777" w:rsidR="009463CA" w:rsidRPr="009164E3" w:rsidRDefault="009463CA">
            <w:pPr>
              <w:jc w:val="both"/>
              <w:rPr>
                <w:highlight w:val="lightGray"/>
              </w:rPr>
            </w:pPr>
            <w:r w:rsidRPr="009164E3">
              <w:rPr>
                <w:highlight w:val="lightGray"/>
              </w:rPr>
              <w:t>Fagansvarlig geoteknikk</w:t>
            </w:r>
          </w:p>
        </w:tc>
        <w:tc>
          <w:tcPr>
            <w:tcW w:w="5148" w:type="dxa"/>
            <w:tcBorders>
              <w:top w:val="single" w:sz="4" w:space="0" w:color="auto"/>
              <w:left w:val="single" w:sz="4" w:space="0" w:color="auto"/>
              <w:bottom w:val="single" w:sz="4" w:space="0" w:color="auto"/>
              <w:right w:val="single" w:sz="4" w:space="0" w:color="auto"/>
            </w:tcBorders>
          </w:tcPr>
          <w:p w14:paraId="57542DA0" w14:textId="47C239FC" w:rsidR="009463CA" w:rsidRPr="009164E3" w:rsidRDefault="009463CA">
            <w:pPr>
              <w:jc w:val="both"/>
              <w:rPr>
                <w:highlight w:val="lightGray"/>
              </w:rPr>
            </w:pPr>
            <w:r w:rsidRPr="009164E3">
              <w:rPr>
                <w:highlight w:val="lightGray"/>
              </w:rPr>
              <w:t xml:space="preserve">Minst X års erfaring fra kartlegging og oppfølging </w:t>
            </w:r>
            <w:r w:rsidR="00123AEF" w:rsidRPr="009164E3">
              <w:rPr>
                <w:highlight w:val="lightGray"/>
              </w:rPr>
              <w:t>i</w:t>
            </w:r>
            <w:r w:rsidRPr="009164E3">
              <w:rPr>
                <w:highlight w:val="lightGray"/>
              </w:rPr>
              <w:t xml:space="preserve"> utførelse </w:t>
            </w:r>
            <w:r w:rsidR="00E53105" w:rsidRPr="009164E3">
              <w:rPr>
                <w:highlight w:val="lightGray"/>
              </w:rPr>
              <w:t>i</w:t>
            </w:r>
            <w:r w:rsidRPr="009164E3">
              <w:rPr>
                <w:highlight w:val="lightGray"/>
              </w:rPr>
              <w:t xml:space="preserve"> </w:t>
            </w:r>
            <w:r w:rsidR="00123AEF" w:rsidRPr="009164E3">
              <w:rPr>
                <w:highlight w:val="lightGray"/>
              </w:rPr>
              <w:t>prosjekt</w:t>
            </w:r>
            <w:r w:rsidRPr="009164E3">
              <w:rPr>
                <w:highlight w:val="lightGray"/>
              </w:rPr>
              <w:t xml:space="preserve"> </w:t>
            </w:r>
            <w:r w:rsidR="00336F00" w:rsidRPr="009164E3">
              <w:rPr>
                <w:highlight w:val="lightGray"/>
              </w:rPr>
              <w:t>av</w:t>
            </w:r>
            <w:r w:rsidRPr="009164E3">
              <w:rPr>
                <w:highlight w:val="lightGray"/>
              </w:rPr>
              <w:t xml:space="preserve"> </w:t>
            </w:r>
            <w:r w:rsidR="00123AEF" w:rsidRPr="009164E3">
              <w:rPr>
                <w:highlight w:val="lightGray"/>
              </w:rPr>
              <w:t>relevant</w:t>
            </w:r>
            <w:r w:rsidR="00336F00" w:rsidRPr="009164E3">
              <w:rPr>
                <w:highlight w:val="lightGray"/>
              </w:rPr>
              <w:t xml:space="preserve"> art, omfang og vanskelighetsgrad.</w:t>
            </w:r>
          </w:p>
          <w:p w14:paraId="53672E76" w14:textId="77777777" w:rsidR="009463CA" w:rsidRPr="009164E3" w:rsidRDefault="009463CA">
            <w:pPr>
              <w:jc w:val="both"/>
              <w:rPr>
                <w:highlight w:val="lightGray"/>
              </w:rPr>
            </w:pPr>
          </w:p>
        </w:tc>
      </w:tr>
      <w:tr w:rsidR="009463CA" w:rsidRPr="009164E3" w14:paraId="019838BC" w14:textId="77777777" w:rsidTr="4EDB1EF8">
        <w:tc>
          <w:tcPr>
            <w:tcW w:w="3919" w:type="dxa"/>
            <w:tcBorders>
              <w:top w:val="single" w:sz="4" w:space="0" w:color="auto"/>
              <w:left w:val="single" w:sz="4" w:space="0" w:color="auto"/>
              <w:bottom w:val="single" w:sz="4" w:space="0" w:color="auto"/>
              <w:right w:val="single" w:sz="4" w:space="0" w:color="auto"/>
            </w:tcBorders>
            <w:hideMark/>
          </w:tcPr>
          <w:p w14:paraId="7AD27B9E" w14:textId="77777777" w:rsidR="009463CA" w:rsidRPr="009164E3" w:rsidRDefault="009463CA">
            <w:pPr>
              <w:jc w:val="both"/>
              <w:rPr>
                <w:highlight w:val="lightGray"/>
              </w:rPr>
            </w:pPr>
            <w:r w:rsidRPr="009164E3">
              <w:rPr>
                <w:highlight w:val="lightGray"/>
              </w:rPr>
              <w:t>Fagansvarlig geologi</w:t>
            </w:r>
          </w:p>
        </w:tc>
        <w:tc>
          <w:tcPr>
            <w:tcW w:w="5148" w:type="dxa"/>
            <w:tcBorders>
              <w:top w:val="single" w:sz="4" w:space="0" w:color="auto"/>
              <w:left w:val="single" w:sz="4" w:space="0" w:color="auto"/>
              <w:bottom w:val="single" w:sz="4" w:space="0" w:color="auto"/>
              <w:right w:val="single" w:sz="4" w:space="0" w:color="auto"/>
            </w:tcBorders>
            <w:hideMark/>
          </w:tcPr>
          <w:p w14:paraId="77DD587A" w14:textId="22BA62C8" w:rsidR="009463CA" w:rsidRPr="009164E3" w:rsidRDefault="009463CA">
            <w:pPr>
              <w:jc w:val="both"/>
              <w:rPr>
                <w:highlight w:val="lightGray"/>
              </w:rPr>
            </w:pPr>
            <w:r w:rsidRPr="009164E3">
              <w:rPr>
                <w:highlight w:val="lightGray"/>
              </w:rPr>
              <w:t xml:space="preserve">Minst X års erfaring fra kartlegging og oppfølging </w:t>
            </w:r>
            <w:r w:rsidR="00123AEF" w:rsidRPr="009164E3">
              <w:rPr>
                <w:highlight w:val="lightGray"/>
              </w:rPr>
              <w:t>i</w:t>
            </w:r>
            <w:r w:rsidRPr="009164E3">
              <w:rPr>
                <w:highlight w:val="lightGray"/>
              </w:rPr>
              <w:t xml:space="preserve"> utførelse </w:t>
            </w:r>
            <w:r w:rsidR="00336F00" w:rsidRPr="009164E3">
              <w:rPr>
                <w:highlight w:val="lightGray"/>
              </w:rPr>
              <w:t>i</w:t>
            </w:r>
            <w:r w:rsidRPr="009164E3">
              <w:rPr>
                <w:highlight w:val="lightGray"/>
              </w:rPr>
              <w:t xml:space="preserve"> </w:t>
            </w:r>
            <w:r w:rsidR="00123AEF" w:rsidRPr="009164E3">
              <w:rPr>
                <w:highlight w:val="lightGray"/>
              </w:rPr>
              <w:t>prosjekt</w:t>
            </w:r>
            <w:r w:rsidRPr="009164E3">
              <w:rPr>
                <w:highlight w:val="lightGray"/>
              </w:rPr>
              <w:t xml:space="preserve"> med </w:t>
            </w:r>
            <w:r w:rsidR="00123AEF" w:rsidRPr="009164E3">
              <w:rPr>
                <w:highlight w:val="lightGray"/>
              </w:rPr>
              <w:t>relevant</w:t>
            </w:r>
            <w:r w:rsidRPr="009164E3">
              <w:rPr>
                <w:highlight w:val="lightGray"/>
              </w:rPr>
              <w:t xml:space="preserve"> </w:t>
            </w:r>
            <w:r w:rsidR="00336F00" w:rsidRPr="009164E3">
              <w:rPr>
                <w:highlight w:val="lightGray"/>
              </w:rPr>
              <w:t>art, omfang og vanskelighetsgrad.</w:t>
            </w:r>
          </w:p>
        </w:tc>
      </w:tr>
      <w:tr w:rsidR="00F36267" w:rsidRPr="009164E3" w14:paraId="2DFA20FC" w14:textId="77777777" w:rsidTr="4EDB1EF8">
        <w:tc>
          <w:tcPr>
            <w:tcW w:w="3919" w:type="dxa"/>
            <w:tcBorders>
              <w:top w:val="single" w:sz="4" w:space="0" w:color="auto"/>
              <w:left w:val="single" w:sz="4" w:space="0" w:color="auto"/>
              <w:bottom w:val="single" w:sz="4" w:space="0" w:color="auto"/>
              <w:right w:val="single" w:sz="4" w:space="0" w:color="auto"/>
            </w:tcBorders>
          </w:tcPr>
          <w:p w14:paraId="48881A43" w14:textId="7B899B8D" w:rsidR="00F36267" w:rsidRPr="009164E3" w:rsidRDefault="00F36267">
            <w:pPr>
              <w:jc w:val="both"/>
              <w:rPr>
                <w:highlight w:val="lightGray"/>
              </w:rPr>
            </w:pPr>
            <w:r w:rsidRPr="009164E3">
              <w:rPr>
                <w:highlight w:val="lightGray"/>
              </w:rPr>
              <w:t>Fagansvarlig Geomatikk</w:t>
            </w:r>
          </w:p>
        </w:tc>
        <w:tc>
          <w:tcPr>
            <w:tcW w:w="5148" w:type="dxa"/>
            <w:tcBorders>
              <w:top w:val="single" w:sz="4" w:space="0" w:color="auto"/>
              <w:left w:val="single" w:sz="4" w:space="0" w:color="auto"/>
              <w:bottom w:val="single" w:sz="4" w:space="0" w:color="auto"/>
              <w:right w:val="single" w:sz="4" w:space="0" w:color="auto"/>
            </w:tcBorders>
          </w:tcPr>
          <w:p w14:paraId="2864616B" w14:textId="58D4A872" w:rsidR="00F36267" w:rsidRPr="009164E3" w:rsidRDefault="001651BA">
            <w:pPr>
              <w:jc w:val="both"/>
              <w:rPr>
                <w:highlight w:val="lightGray"/>
              </w:rPr>
            </w:pPr>
            <w:r w:rsidRPr="009164E3">
              <w:rPr>
                <w:highlight w:val="lightGray"/>
              </w:rPr>
              <w:t xml:space="preserve">Minst X års relevant erfaring fra prosjekter av </w:t>
            </w:r>
            <w:r w:rsidR="00123AEF" w:rsidRPr="009164E3">
              <w:rPr>
                <w:highlight w:val="lightGray"/>
              </w:rPr>
              <w:t>relevant</w:t>
            </w:r>
            <w:r w:rsidRPr="009164E3">
              <w:rPr>
                <w:highlight w:val="lightGray"/>
              </w:rPr>
              <w:t xml:space="preserve"> art, omfang og vanskelighetsgrad</w:t>
            </w:r>
          </w:p>
        </w:tc>
      </w:tr>
      <w:tr w:rsidR="009463CA" w:rsidRPr="009164E3" w14:paraId="5E470E7C" w14:textId="77777777" w:rsidTr="4EDB1EF8">
        <w:tc>
          <w:tcPr>
            <w:tcW w:w="3919" w:type="dxa"/>
            <w:tcBorders>
              <w:top w:val="single" w:sz="4" w:space="0" w:color="auto"/>
              <w:left w:val="single" w:sz="4" w:space="0" w:color="auto"/>
              <w:bottom w:val="single" w:sz="4" w:space="0" w:color="auto"/>
              <w:right w:val="single" w:sz="4" w:space="0" w:color="auto"/>
            </w:tcBorders>
            <w:hideMark/>
          </w:tcPr>
          <w:p w14:paraId="47C533E0" w14:textId="24B1D37D" w:rsidR="009463CA" w:rsidRPr="009164E3" w:rsidRDefault="000A1671">
            <w:pPr>
              <w:jc w:val="both"/>
              <w:rPr>
                <w:highlight w:val="lightGray"/>
              </w:rPr>
            </w:pPr>
            <w:r w:rsidRPr="009164E3">
              <w:rPr>
                <w:highlight w:val="lightGray"/>
              </w:rPr>
              <w:t xml:space="preserve">Fagansvarlig </w:t>
            </w:r>
            <w:r w:rsidR="009463CA" w:rsidRPr="009164E3">
              <w:rPr>
                <w:highlight w:val="lightGray"/>
              </w:rPr>
              <w:t>YM</w:t>
            </w:r>
          </w:p>
        </w:tc>
        <w:tc>
          <w:tcPr>
            <w:tcW w:w="5148" w:type="dxa"/>
            <w:tcBorders>
              <w:top w:val="single" w:sz="4" w:space="0" w:color="auto"/>
              <w:left w:val="single" w:sz="4" w:space="0" w:color="auto"/>
              <w:bottom w:val="single" w:sz="4" w:space="0" w:color="auto"/>
              <w:right w:val="single" w:sz="4" w:space="0" w:color="auto"/>
            </w:tcBorders>
            <w:hideMark/>
          </w:tcPr>
          <w:p w14:paraId="7363FF53" w14:textId="3C973F3A" w:rsidR="009463CA" w:rsidRPr="009164E3" w:rsidRDefault="009463CA">
            <w:pPr>
              <w:jc w:val="both"/>
              <w:rPr>
                <w:highlight w:val="lightGray"/>
              </w:rPr>
            </w:pPr>
            <w:r w:rsidRPr="009164E3">
              <w:rPr>
                <w:highlight w:val="lightGray"/>
              </w:rPr>
              <w:t>Minst X års relevant erfaring.</w:t>
            </w:r>
          </w:p>
        </w:tc>
      </w:tr>
      <w:tr w:rsidR="009463CA" w:rsidRPr="009164E3" w14:paraId="72DD2AFA" w14:textId="77777777" w:rsidTr="4EDB1EF8">
        <w:trPr>
          <w:trHeight w:val="70"/>
        </w:trPr>
        <w:tc>
          <w:tcPr>
            <w:tcW w:w="3919" w:type="dxa"/>
            <w:tcBorders>
              <w:top w:val="single" w:sz="4" w:space="0" w:color="auto"/>
              <w:left w:val="single" w:sz="4" w:space="0" w:color="auto"/>
              <w:bottom w:val="single" w:sz="4" w:space="0" w:color="auto"/>
              <w:right w:val="single" w:sz="4" w:space="0" w:color="auto"/>
            </w:tcBorders>
            <w:hideMark/>
          </w:tcPr>
          <w:p w14:paraId="67038449" w14:textId="1C4B3C7F" w:rsidR="009463CA" w:rsidRPr="009164E3" w:rsidRDefault="000A1671">
            <w:pPr>
              <w:jc w:val="both"/>
              <w:rPr>
                <w:highlight w:val="lightGray"/>
              </w:rPr>
            </w:pPr>
            <w:r w:rsidRPr="009164E3">
              <w:rPr>
                <w:highlight w:val="lightGray"/>
              </w:rPr>
              <w:t xml:space="preserve">Fagansvarlig </w:t>
            </w:r>
            <w:r w:rsidR="009463CA" w:rsidRPr="009164E3">
              <w:rPr>
                <w:highlight w:val="lightGray"/>
              </w:rPr>
              <w:t xml:space="preserve">HMS </w:t>
            </w:r>
          </w:p>
        </w:tc>
        <w:tc>
          <w:tcPr>
            <w:tcW w:w="5148" w:type="dxa"/>
            <w:tcBorders>
              <w:top w:val="single" w:sz="4" w:space="0" w:color="auto"/>
              <w:left w:val="single" w:sz="4" w:space="0" w:color="auto"/>
              <w:bottom w:val="single" w:sz="4" w:space="0" w:color="auto"/>
              <w:right w:val="single" w:sz="4" w:space="0" w:color="auto"/>
            </w:tcBorders>
            <w:hideMark/>
          </w:tcPr>
          <w:p w14:paraId="0CF6CB2D" w14:textId="0FFAE7BF" w:rsidR="009463CA" w:rsidRPr="009164E3" w:rsidRDefault="009463CA">
            <w:pPr>
              <w:jc w:val="both"/>
              <w:rPr>
                <w:highlight w:val="lightGray"/>
              </w:rPr>
            </w:pPr>
            <w:r w:rsidRPr="009164E3">
              <w:rPr>
                <w:highlight w:val="lightGray"/>
              </w:rPr>
              <w:t>Minst X års relevant erfaring</w:t>
            </w:r>
            <w:r w:rsidR="00123AEF" w:rsidRPr="009164E3">
              <w:rPr>
                <w:highlight w:val="lightGray"/>
              </w:rPr>
              <w:t>, hvorav X år skal være</w:t>
            </w:r>
            <w:r w:rsidRPr="009164E3">
              <w:rPr>
                <w:highlight w:val="lightGray"/>
              </w:rPr>
              <w:t xml:space="preserve"> fra prosjekter av </w:t>
            </w:r>
            <w:r w:rsidR="00123AEF" w:rsidRPr="009164E3">
              <w:rPr>
                <w:highlight w:val="lightGray"/>
              </w:rPr>
              <w:t>relevant</w:t>
            </w:r>
            <w:r w:rsidRPr="009164E3">
              <w:rPr>
                <w:highlight w:val="lightGray"/>
              </w:rPr>
              <w:t xml:space="preserve"> art, omfang og vanskelighetsgrad.</w:t>
            </w:r>
          </w:p>
        </w:tc>
      </w:tr>
      <w:tr w:rsidR="00786DAF" w:rsidRPr="009164E3" w14:paraId="2AE4D7B3" w14:textId="77777777" w:rsidTr="4EDB1EF8">
        <w:trPr>
          <w:trHeight w:val="70"/>
        </w:trPr>
        <w:tc>
          <w:tcPr>
            <w:tcW w:w="3919" w:type="dxa"/>
            <w:tcBorders>
              <w:top w:val="single" w:sz="4" w:space="0" w:color="auto"/>
              <w:left w:val="single" w:sz="4" w:space="0" w:color="auto"/>
              <w:bottom w:val="single" w:sz="4" w:space="0" w:color="auto"/>
              <w:right w:val="single" w:sz="4" w:space="0" w:color="auto"/>
            </w:tcBorders>
          </w:tcPr>
          <w:p w14:paraId="39AA1794" w14:textId="431C4D94" w:rsidR="00786DAF" w:rsidRPr="009164E3" w:rsidRDefault="00786DAF">
            <w:pPr>
              <w:jc w:val="both"/>
              <w:rPr>
                <w:highlight w:val="lightGray"/>
              </w:rPr>
            </w:pPr>
            <w:r w:rsidRPr="009164E3">
              <w:rPr>
                <w:highlight w:val="lightGray"/>
              </w:rPr>
              <w:t>Bergsprengningsleder</w:t>
            </w:r>
          </w:p>
        </w:tc>
        <w:tc>
          <w:tcPr>
            <w:tcW w:w="5148" w:type="dxa"/>
            <w:tcBorders>
              <w:top w:val="single" w:sz="4" w:space="0" w:color="auto"/>
              <w:left w:val="single" w:sz="4" w:space="0" w:color="auto"/>
              <w:bottom w:val="single" w:sz="4" w:space="0" w:color="auto"/>
              <w:right w:val="single" w:sz="4" w:space="0" w:color="auto"/>
            </w:tcBorders>
          </w:tcPr>
          <w:p w14:paraId="4D575857" w14:textId="23D20B43" w:rsidR="00786DAF" w:rsidRPr="009164E3" w:rsidRDefault="00786DAF">
            <w:pPr>
              <w:jc w:val="both"/>
              <w:rPr>
                <w:highlight w:val="lightGray"/>
              </w:rPr>
            </w:pPr>
            <w:r w:rsidRPr="009164E3">
              <w:rPr>
                <w:highlight w:val="lightGray"/>
              </w:rPr>
              <w:t>Minst X års relevant erfaring fra prosjekter av relevant art, omfang og vanskelighetsgrad.</w:t>
            </w:r>
          </w:p>
        </w:tc>
      </w:tr>
      <w:tr w:rsidR="00786DAF" w:rsidRPr="009164E3" w14:paraId="40ED0778" w14:textId="77777777" w:rsidTr="4EDB1EF8">
        <w:trPr>
          <w:trHeight w:val="70"/>
        </w:trPr>
        <w:tc>
          <w:tcPr>
            <w:tcW w:w="3919" w:type="dxa"/>
            <w:tcBorders>
              <w:top w:val="single" w:sz="4" w:space="0" w:color="auto"/>
              <w:left w:val="single" w:sz="4" w:space="0" w:color="auto"/>
              <w:bottom w:val="single" w:sz="4" w:space="0" w:color="auto"/>
              <w:right w:val="single" w:sz="4" w:space="0" w:color="auto"/>
            </w:tcBorders>
          </w:tcPr>
          <w:p w14:paraId="3E3F2DAA" w14:textId="27A28358" w:rsidR="00786DAF" w:rsidRPr="009164E3" w:rsidRDefault="00786DAF">
            <w:pPr>
              <w:jc w:val="both"/>
              <w:rPr>
                <w:highlight w:val="lightGray"/>
              </w:rPr>
            </w:pPr>
            <w:r w:rsidRPr="009164E3">
              <w:rPr>
                <w:highlight w:val="lightGray"/>
              </w:rPr>
              <w:t>Bergsprenger</w:t>
            </w:r>
          </w:p>
        </w:tc>
        <w:tc>
          <w:tcPr>
            <w:tcW w:w="5148" w:type="dxa"/>
            <w:tcBorders>
              <w:top w:val="single" w:sz="4" w:space="0" w:color="auto"/>
              <w:left w:val="single" w:sz="4" w:space="0" w:color="auto"/>
              <w:bottom w:val="single" w:sz="4" w:space="0" w:color="auto"/>
              <w:right w:val="single" w:sz="4" w:space="0" w:color="auto"/>
            </w:tcBorders>
          </w:tcPr>
          <w:p w14:paraId="18C7B810" w14:textId="01A07A46" w:rsidR="00786DAF" w:rsidRPr="009164E3" w:rsidRDefault="00786DAF">
            <w:pPr>
              <w:jc w:val="both"/>
              <w:rPr>
                <w:highlight w:val="lightGray"/>
              </w:rPr>
            </w:pPr>
            <w:r w:rsidRPr="009164E3">
              <w:rPr>
                <w:highlight w:val="lightGray"/>
              </w:rPr>
              <w:t>Minst X års relevant erfaring fra prosjekter av relevant art, omfang og vanskelighetsgrad.</w:t>
            </w:r>
          </w:p>
        </w:tc>
      </w:tr>
      <w:tr w:rsidR="00702BE0" w:rsidRPr="009164E3" w14:paraId="687552DB" w14:textId="77777777" w:rsidTr="4EDB1EF8">
        <w:trPr>
          <w:trHeight w:val="70"/>
        </w:trPr>
        <w:tc>
          <w:tcPr>
            <w:tcW w:w="3919" w:type="dxa"/>
            <w:tcBorders>
              <w:top w:val="single" w:sz="4" w:space="0" w:color="auto"/>
              <w:left w:val="single" w:sz="4" w:space="0" w:color="auto"/>
              <w:bottom w:val="single" w:sz="4" w:space="0" w:color="auto"/>
              <w:right w:val="single" w:sz="4" w:space="0" w:color="auto"/>
            </w:tcBorders>
          </w:tcPr>
          <w:p w14:paraId="156F94B0" w14:textId="3D515530" w:rsidR="00702BE0" w:rsidRPr="009164E3" w:rsidRDefault="00702BE0">
            <w:pPr>
              <w:jc w:val="both"/>
              <w:rPr>
                <w:highlight w:val="lightGray"/>
              </w:rPr>
            </w:pPr>
            <w:r w:rsidRPr="009164E3">
              <w:rPr>
                <w:highlight w:val="lightGray"/>
              </w:rPr>
              <w:t>Dykker</w:t>
            </w:r>
          </w:p>
        </w:tc>
        <w:tc>
          <w:tcPr>
            <w:tcW w:w="5148" w:type="dxa"/>
            <w:tcBorders>
              <w:top w:val="single" w:sz="4" w:space="0" w:color="auto"/>
              <w:left w:val="single" w:sz="4" w:space="0" w:color="auto"/>
              <w:bottom w:val="single" w:sz="4" w:space="0" w:color="auto"/>
              <w:right w:val="single" w:sz="4" w:space="0" w:color="auto"/>
            </w:tcBorders>
          </w:tcPr>
          <w:p w14:paraId="74A7E7D2" w14:textId="5A2A69F0" w:rsidR="00702BE0" w:rsidRPr="009164E3" w:rsidRDefault="00702BE0">
            <w:pPr>
              <w:jc w:val="both"/>
              <w:rPr>
                <w:highlight w:val="lightGray"/>
              </w:rPr>
            </w:pPr>
            <w:r w:rsidRPr="009164E3">
              <w:rPr>
                <w:highlight w:val="lightGray"/>
              </w:rPr>
              <w:t>Minst X års relevant erfaring fra prosjekter av relevant art, omfang og vanskelighetsgrad.</w:t>
            </w:r>
          </w:p>
        </w:tc>
      </w:tr>
      <w:tr w:rsidR="009463CA" w:rsidRPr="009164E3" w14:paraId="034C97E9" w14:textId="77777777" w:rsidTr="4EDB1EF8">
        <w:trPr>
          <w:trHeight w:val="70"/>
        </w:trPr>
        <w:tc>
          <w:tcPr>
            <w:tcW w:w="3919" w:type="dxa"/>
            <w:tcBorders>
              <w:top w:val="single" w:sz="4" w:space="0" w:color="auto"/>
              <w:left w:val="single" w:sz="4" w:space="0" w:color="auto"/>
              <w:bottom w:val="single" w:sz="4" w:space="0" w:color="auto"/>
              <w:right w:val="single" w:sz="4" w:space="0" w:color="auto"/>
            </w:tcBorders>
            <w:hideMark/>
          </w:tcPr>
          <w:p w14:paraId="29C6AA6A" w14:textId="77777777" w:rsidR="009463CA" w:rsidRPr="009164E3" w:rsidRDefault="009463CA">
            <w:pPr>
              <w:jc w:val="both"/>
              <w:rPr>
                <w:highlight w:val="lightGray"/>
              </w:rPr>
            </w:pPr>
            <w:r w:rsidRPr="009164E3">
              <w:rPr>
                <w:highlight w:val="lightGray"/>
              </w:rPr>
              <w:t>Kvalitetsleder</w:t>
            </w:r>
          </w:p>
        </w:tc>
        <w:tc>
          <w:tcPr>
            <w:tcW w:w="5148" w:type="dxa"/>
            <w:tcBorders>
              <w:top w:val="single" w:sz="4" w:space="0" w:color="auto"/>
              <w:left w:val="single" w:sz="4" w:space="0" w:color="auto"/>
              <w:bottom w:val="single" w:sz="4" w:space="0" w:color="auto"/>
              <w:right w:val="single" w:sz="4" w:space="0" w:color="auto"/>
            </w:tcBorders>
            <w:hideMark/>
          </w:tcPr>
          <w:p w14:paraId="45846612" w14:textId="542321D7" w:rsidR="009463CA" w:rsidRPr="009164E3" w:rsidRDefault="009463CA">
            <w:pPr>
              <w:jc w:val="both"/>
              <w:rPr>
                <w:highlight w:val="lightGray"/>
              </w:rPr>
            </w:pPr>
            <w:r w:rsidRPr="009164E3">
              <w:rPr>
                <w:highlight w:val="lightGray"/>
              </w:rPr>
              <w:t>Minst X års relevant erfaring fra prosjekter</w:t>
            </w:r>
            <w:r w:rsidR="00123AEF" w:rsidRPr="009164E3">
              <w:rPr>
                <w:highlight w:val="lightGray"/>
              </w:rPr>
              <w:t>.</w:t>
            </w:r>
          </w:p>
        </w:tc>
      </w:tr>
      <w:tr w:rsidR="009463CA" w:rsidRPr="009164E3" w14:paraId="1C64C7CF" w14:textId="77777777" w:rsidTr="4EDB1EF8">
        <w:trPr>
          <w:trHeight w:val="70"/>
        </w:trPr>
        <w:tc>
          <w:tcPr>
            <w:tcW w:w="3919" w:type="dxa"/>
            <w:tcBorders>
              <w:top w:val="single" w:sz="4" w:space="0" w:color="auto"/>
              <w:left w:val="single" w:sz="4" w:space="0" w:color="auto"/>
              <w:bottom w:val="single" w:sz="4" w:space="0" w:color="auto"/>
              <w:right w:val="single" w:sz="4" w:space="0" w:color="auto"/>
            </w:tcBorders>
            <w:hideMark/>
          </w:tcPr>
          <w:p w14:paraId="2C6C712E" w14:textId="5E427B03" w:rsidR="009463CA" w:rsidRPr="009164E3" w:rsidRDefault="009463CA">
            <w:pPr>
              <w:jc w:val="both"/>
              <w:rPr>
                <w:highlight w:val="lightGray"/>
              </w:rPr>
            </w:pPr>
            <w:r w:rsidRPr="009164E3">
              <w:rPr>
                <w:highlight w:val="lightGray"/>
              </w:rPr>
              <w:t>Annet relevant nøkkelpersonell (f.eks. sentrale fagområder innen prosjektering eller utførelse)</w:t>
            </w:r>
          </w:p>
        </w:tc>
        <w:tc>
          <w:tcPr>
            <w:tcW w:w="5148" w:type="dxa"/>
            <w:tcBorders>
              <w:top w:val="single" w:sz="4" w:space="0" w:color="auto"/>
              <w:left w:val="single" w:sz="4" w:space="0" w:color="auto"/>
              <w:bottom w:val="single" w:sz="4" w:space="0" w:color="auto"/>
              <w:right w:val="single" w:sz="4" w:space="0" w:color="auto"/>
            </w:tcBorders>
            <w:hideMark/>
          </w:tcPr>
          <w:p w14:paraId="573EB9A5" w14:textId="75E55C27" w:rsidR="009463CA" w:rsidRPr="009164E3" w:rsidRDefault="009463CA">
            <w:pPr>
              <w:jc w:val="both"/>
              <w:rPr>
                <w:highlight w:val="lightGray"/>
              </w:rPr>
            </w:pPr>
            <w:r w:rsidRPr="009164E3">
              <w:rPr>
                <w:highlight w:val="lightGray"/>
              </w:rPr>
              <w:t xml:space="preserve">Minst X års relevant erfaring fra prosjekter av </w:t>
            </w:r>
            <w:r w:rsidR="00123AEF" w:rsidRPr="009164E3">
              <w:rPr>
                <w:highlight w:val="lightGray"/>
              </w:rPr>
              <w:t>relevant</w:t>
            </w:r>
            <w:r w:rsidRPr="009164E3">
              <w:rPr>
                <w:highlight w:val="lightGray"/>
              </w:rPr>
              <w:t xml:space="preserve"> art, omfang og vanskelighetsgrad.</w:t>
            </w:r>
          </w:p>
        </w:tc>
      </w:tr>
      <w:bookmarkEnd w:id="799"/>
    </w:tbl>
    <w:p w14:paraId="61521402" w14:textId="77777777" w:rsidR="009463CA" w:rsidRPr="009164E3" w:rsidRDefault="009463CA" w:rsidP="009463CA">
      <w:pPr>
        <w:jc w:val="both"/>
        <w:rPr>
          <w:rFonts w:cstheme="minorBidi"/>
          <w:szCs w:val="22"/>
        </w:rPr>
      </w:pPr>
    </w:p>
    <w:p w14:paraId="6EA8456D" w14:textId="77777777" w:rsidR="000A1671" w:rsidRPr="009164E3" w:rsidRDefault="000A1671" w:rsidP="000A1671">
      <w:pPr>
        <w:rPr>
          <w:lang w:eastAsia="nb-NO"/>
        </w:rPr>
      </w:pPr>
      <w:r w:rsidRPr="009164E3">
        <w:rPr>
          <w:lang w:eastAsia="nb-NO"/>
        </w:rPr>
        <w:t>Entreprenøren skal ha HMS-personell, herunder SHA og YM-kompetanse, som i nødvendig grad er til stede på kontraktområdet ved utførelse av arbeidene.</w:t>
      </w:r>
    </w:p>
    <w:p w14:paraId="0B918EE1" w14:textId="77777777" w:rsidR="00723704" w:rsidRPr="009164E3" w:rsidRDefault="00723704" w:rsidP="000A1671">
      <w:pPr>
        <w:rPr>
          <w:lang w:eastAsia="nb-NO"/>
        </w:rPr>
      </w:pPr>
    </w:p>
    <w:p w14:paraId="487C697F" w14:textId="11B8339A" w:rsidR="000A1671" w:rsidRPr="009164E3" w:rsidRDefault="000A1671" w:rsidP="000A1671">
      <w:pPr>
        <w:rPr>
          <w:color w:val="000000" w:themeColor="text1"/>
        </w:rPr>
      </w:pPr>
      <w:r w:rsidRPr="009164E3">
        <w:rPr>
          <w:highlight w:val="lightGray"/>
          <w:lang w:eastAsia="nb-NO"/>
        </w:rPr>
        <w:t xml:space="preserve">VEILEDNINGSTEKST (SLETTES FØR UTLYSNING) Listen over nøkkelpersonell må ses i sammenheng med B3 </w:t>
      </w:r>
      <w:r w:rsidR="007D55AB" w:rsidRPr="009164E3">
        <w:rPr>
          <w:color w:val="000000" w:themeColor="text1"/>
          <w:highlight w:val="lightGray"/>
        </w:rPr>
        <w:t xml:space="preserve">punkt </w:t>
      </w:r>
      <w:r w:rsidR="00566C37" w:rsidRPr="009164E3">
        <w:rPr>
          <w:highlight w:val="lightGray"/>
          <w:lang w:eastAsia="nb-NO"/>
        </w:rPr>
        <w:t>8</w:t>
      </w:r>
      <w:r w:rsidR="00013839" w:rsidRPr="009164E3">
        <w:rPr>
          <w:highlight w:val="lightGray"/>
          <w:lang w:eastAsia="nb-NO"/>
        </w:rPr>
        <w:t>.3</w:t>
      </w:r>
      <w:r w:rsidR="00013839" w:rsidRPr="009164E3">
        <w:rPr>
          <w:lang w:eastAsia="nb-NO"/>
        </w:rPr>
        <w:t>.</w:t>
      </w:r>
    </w:p>
    <w:p w14:paraId="24D67954" w14:textId="77777777" w:rsidR="009463CA" w:rsidRPr="009164E3" w:rsidRDefault="009463CA" w:rsidP="009463CA">
      <w:pPr>
        <w:jc w:val="both"/>
      </w:pPr>
    </w:p>
    <w:p w14:paraId="52F954DF" w14:textId="77777777" w:rsidR="009463CA" w:rsidRPr="009164E3" w:rsidRDefault="009463CA" w:rsidP="00013839">
      <w:pPr>
        <w:pStyle w:val="Overskrift4"/>
      </w:pPr>
      <w:bookmarkStart w:id="800" w:name="_Toc44326703"/>
      <w:bookmarkStart w:id="801" w:name="_Toc233897938"/>
      <w:r w:rsidRPr="009164E3">
        <w:t>Utskiftning av representant og nøkkelpersonell</w:t>
      </w:r>
      <w:bookmarkEnd w:id="800"/>
      <w:bookmarkEnd w:id="801"/>
    </w:p>
    <w:p w14:paraId="4239C22F" w14:textId="34FE9A18" w:rsidR="009463CA" w:rsidRPr="009164E3" w:rsidRDefault="009463CA" w:rsidP="009463CA">
      <w:pPr>
        <w:jc w:val="both"/>
      </w:pPr>
      <w:bookmarkStart w:id="802" w:name="_Hlk84588774"/>
      <w:bookmarkStart w:id="803" w:name="_Hlk90643076"/>
      <w:r w:rsidRPr="009164E3">
        <w:t xml:space="preserve">Byggherren skal godkjenne </w:t>
      </w:r>
      <w:r w:rsidR="00353832" w:rsidRPr="009164E3">
        <w:t>entreprenøren</w:t>
      </w:r>
      <w:r w:rsidRPr="009164E3">
        <w:t xml:space="preserve">s bruk av alt nøkkelpersonell som ikke er oppgitt i tilbudet. Videre skal all eventuell senere utskifting av nøkkelpersonell godkjennes av byggherren. </w:t>
      </w:r>
    </w:p>
    <w:p w14:paraId="3CDB5061" w14:textId="77777777" w:rsidR="009463CA" w:rsidRPr="009164E3" w:rsidRDefault="009463CA" w:rsidP="009463CA">
      <w:pPr>
        <w:jc w:val="both"/>
      </w:pPr>
    </w:p>
    <w:p w14:paraId="44A761C5" w14:textId="43AAF549" w:rsidR="009463CA" w:rsidRPr="009164E3" w:rsidRDefault="009463CA" w:rsidP="009463CA">
      <w:pPr>
        <w:jc w:val="both"/>
      </w:pPr>
      <w:r w:rsidRPr="009164E3">
        <w:t xml:space="preserve">Dersom </w:t>
      </w:r>
      <w:r w:rsidR="00353832" w:rsidRPr="009164E3">
        <w:t>entreprenøren</w:t>
      </w:r>
      <w:r w:rsidRPr="009164E3">
        <w:t xml:space="preserve"> ønsker å skifte ut nøkkelpersonell, skal byggherren gis 4 ukers varsel. Varselet skal inneholde dokumentasjon som viser at kontraktens krav til </w:t>
      </w:r>
      <w:r w:rsidR="00353832" w:rsidRPr="009164E3">
        <w:t>entreprenør</w:t>
      </w:r>
      <w:r w:rsidRPr="009164E3">
        <w:t xml:space="preserve">ens representant eller nøkkelpersonell er oppfylt, og at nytt personell har kompetanse i henhold til tilbudet, og en begrunnelse for utskifting. </w:t>
      </w:r>
    </w:p>
    <w:p w14:paraId="645E95CF" w14:textId="77777777" w:rsidR="009463CA" w:rsidRPr="009164E3" w:rsidRDefault="009463CA" w:rsidP="009463CA">
      <w:pPr>
        <w:jc w:val="both"/>
      </w:pPr>
    </w:p>
    <w:p w14:paraId="591135DA" w14:textId="2F630DED" w:rsidR="00BD2FD3" w:rsidRPr="009164E3" w:rsidRDefault="009463CA" w:rsidP="009463CA">
      <w:pPr>
        <w:jc w:val="both"/>
      </w:pPr>
      <w:r w:rsidRPr="009164E3">
        <w:t xml:space="preserve">Byggherren skal skriftlig forhåndsgodkjenne </w:t>
      </w:r>
      <w:r w:rsidR="00353832" w:rsidRPr="009164E3">
        <w:t>entreprenøren</w:t>
      </w:r>
      <w:r w:rsidRPr="009164E3">
        <w:t xml:space="preserve">s utskifting. </w:t>
      </w:r>
      <w:bookmarkEnd w:id="802"/>
      <w:r w:rsidRPr="009164E3">
        <w:t xml:space="preserve">Byggherren kan nekte å godkjenne utskiftning av </w:t>
      </w:r>
      <w:r w:rsidR="00353832" w:rsidRPr="009164E3">
        <w:t>entreprenøren</w:t>
      </w:r>
      <w:r w:rsidRPr="009164E3">
        <w:t xml:space="preserve">s nøkkelpersonell dersom det foreligger saklig grunn. Utbytte av nøkkelpersonell i strid med kontraktens bestemmelser sanksjoneres iht.  punkt </w:t>
      </w:r>
      <w:r w:rsidR="00566C37" w:rsidRPr="009164E3">
        <w:t>40</w:t>
      </w:r>
      <w:r w:rsidR="00EB49CB" w:rsidRPr="009164E3">
        <w:t>.</w:t>
      </w:r>
      <w:r w:rsidR="00566C37" w:rsidRPr="009164E3">
        <w:t>6</w:t>
      </w:r>
      <w:r w:rsidRPr="009164E3">
        <w:t>.</w:t>
      </w:r>
      <w:r w:rsidR="00566C37" w:rsidRPr="009164E3">
        <w:t>3.</w:t>
      </w:r>
    </w:p>
    <w:p w14:paraId="09A352D7" w14:textId="77777777" w:rsidR="00013839" w:rsidRPr="009164E3" w:rsidRDefault="00013839" w:rsidP="00BD2FD3">
      <w:pPr>
        <w:rPr>
          <w:lang w:eastAsia="nb-NO"/>
        </w:rPr>
      </w:pPr>
    </w:p>
    <w:p w14:paraId="44F78921" w14:textId="430749B4" w:rsidR="00BD2FD3" w:rsidRPr="009164E3" w:rsidRDefault="00BD2FD3" w:rsidP="00BD2FD3">
      <w:pPr>
        <w:rPr>
          <w:lang w:eastAsia="nb-NO"/>
        </w:rPr>
      </w:pPr>
      <w:r w:rsidRPr="009164E3">
        <w:rPr>
          <w:lang w:eastAsia="nb-NO"/>
        </w:rPr>
        <w:t>Ved utskifting av nøkkelpersonell skal entreprenør så langt som mulig gjennomføre en erfaringsoverføring med avtroppende personell og erstatter. Perioden for erfaringsoverføring skal være minimum 4 uker, der både avtroppende personell og erstatter er samlokalisert og arbeider fulltid på anlegget. I denne perioden bør det gjennomføres et samarbeidsmøte med byggherren.</w:t>
      </w:r>
    </w:p>
    <w:p w14:paraId="4EF9BC27" w14:textId="77777777" w:rsidR="009463CA" w:rsidRPr="009164E3" w:rsidRDefault="009463CA" w:rsidP="009463CA">
      <w:pPr>
        <w:jc w:val="both"/>
      </w:pPr>
    </w:p>
    <w:p w14:paraId="5DB3F7C9" w14:textId="605AE258" w:rsidR="009463CA" w:rsidRPr="009164E3" w:rsidRDefault="00353832" w:rsidP="009463CA">
      <w:pPr>
        <w:jc w:val="both"/>
      </w:pPr>
      <w:r w:rsidRPr="009164E3">
        <w:t>Entreprenøren</w:t>
      </w:r>
      <w:r w:rsidR="009463CA" w:rsidRPr="009164E3">
        <w:t xml:space="preserve"> skal til enhver tid og på eget initiativ sørge for utskifting av personell som opptrer klanderverdig eller viser seg uegnet til å utføre sine arbeidsoppgaver. </w:t>
      </w:r>
    </w:p>
    <w:p w14:paraId="5C35CF22" w14:textId="77777777" w:rsidR="009463CA" w:rsidRPr="009164E3" w:rsidRDefault="009463CA" w:rsidP="009463CA">
      <w:pPr>
        <w:jc w:val="both"/>
      </w:pPr>
    </w:p>
    <w:p w14:paraId="17582186" w14:textId="6F7DF7C0" w:rsidR="009463CA" w:rsidRPr="009164E3" w:rsidRDefault="009463CA" w:rsidP="009463CA">
      <w:pPr>
        <w:jc w:val="both"/>
      </w:pPr>
      <w:r w:rsidRPr="009164E3">
        <w:t xml:space="preserve">Byggherren kan, hvis det foreligger saklig grunn, nekte </w:t>
      </w:r>
      <w:r w:rsidR="00353832" w:rsidRPr="009164E3">
        <w:t>entreprenør</w:t>
      </w:r>
      <w:r w:rsidRPr="009164E3">
        <w:t xml:space="preserve">en å benytte angitte personer i de aktuelle stillingene eller kreve at personene blir skiftet ut. Omkostningene ved dette skal bæres av </w:t>
      </w:r>
      <w:r w:rsidR="00647DDE" w:rsidRPr="009164E3">
        <w:t>entreprenør</w:t>
      </w:r>
      <w:r w:rsidRPr="009164E3">
        <w:t xml:space="preserve">en. </w:t>
      </w:r>
    </w:p>
    <w:p w14:paraId="2B0AC0D0" w14:textId="77777777" w:rsidR="009463CA" w:rsidRPr="009164E3" w:rsidRDefault="009463CA" w:rsidP="009463CA">
      <w:pPr>
        <w:jc w:val="both"/>
        <w:rPr>
          <w:noProof/>
          <w:lang w:eastAsia="nb-NO"/>
        </w:rPr>
      </w:pPr>
    </w:p>
    <w:p w14:paraId="687C7C4F" w14:textId="4372E053" w:rsidR="009463CA" w:rsidRPr="009164E3" w:rsidRDefault="000A1671" w:rsidP="0067304A">
      <w:pPr>
        <w:jc w:val="both"/>
      </w:pPr>
      <w:r w:rsidRPr="009164E3">
        <w:t>E</w:t>
      </w:r>
      <w:r w:rsidR="00353832" w:rsidRPr="009164E3">
        <w:t>ntreprenøre</w:t>
      </w:r>
      <w:r w:rsidR="009463CA" w:rsidRPr="009164E3">
        <w:t xml:space="preserve">n skal for egen regning sørge for nødvendig opplæring og innføring i kontrakten før utskifting foretas. </w:t>
      </w:r>
    </w:p>
    <w:p w14:paraId="4E863C7F" w14:textId="77777777" w:rsidR="009463CA" w:rsidRPr="009164E3" w:rsidRDefault="009463CA" w:rsidP="009463CA"/>
    <w:p w14:paraId="61287234" w14:textId="646114D4" w:rsidR="009463CA" w:rsidRPr="009164E3" w:rsidRDefault="00353832" w:rsidP="00B643E2">
      <w:pPr>
        <w:pStyle w:val="Overskrift4"/>
      </w:pPr>
      <w:bookmarkStart w:id="804" w:name="_Toc233897939"/>
      <w:r w:rsidRPr="009164E3">
        <w:t>Entreprenøren</w:t>
      </w:r>
      <w:r w:rsidR="009463CA" w:rsidRPr="009164E3">
        <w:t>s representant (NS8405 p</w:t>
      </w:r>
      <w:r w:rsidR="007D55AB" w:rsidRPr="009164E3">
        <w:t>unkt</w:t>
      </w:r>
      <w:r w:rsidR="009463CA" w:rsidRPr="009164E3">
        <w:t xml:space="preserve"> 6)</w:t>
      </w:r>
      <w:bookmarkEnd w:id="804"/>
      <w:r w:rsidR="009463CA" w:rsidRPr="009164E3">
        <w:rPr>
          <w:i/>
          <w:iCs/>
        </w:rPr>
        <w:t xml:space="preserve"> </w:t>
      </w:r>
    </w:p>
    <w:p w14:paraId="67B213F9" w14:textId="2126B13E" w:rsidR="009463CA" w:rsidRPr="009164E3" w:rsidRDefault="009463CA" w:rsidP="009463CA">
      <w:pPr>
        <w:jc w:val="both"/>
      </w:pPr>
      <w:r w:rsidRPr="009164E3">
        <w:t xml:space="preserve">For utskifting av </w:t>
      </w:r>
      <w:r w:rsidR="00353832" w:rsidRPr="009164E3">
        <w:t>entreprenørens</w:t>
      </w:r>
      <w:r w:rsidRPr="009164E3">
        <w:t xml:space="preserve"> representant gjelder punkt </w:t>
      </w:r>
      <w:r w:rsidR="006D12A8" w:rsidRPr="009164E3">
        <w:t>3</w:t>
      </w:r>
      <w:r w:rsidRPr="009164E3">
        <w:t>.</w:t>
      </w:r>
      <w:r w:rsidR="00B643E2" w:rsidRPr="009164E3">
        <w:t>2</w:t>
      </w:r>
      <w:r w:rsidRPr="009164E3">
        <w:t xml:space="preserve"> tilsvarende. </w:t>
      </w:r>
      <w:bookmarkEnd w:id="803"/>
    </w:p>
    <w:p w14:paraId="5600808C" w14:textId="77777777" w:rsidR="005010AD" w:rsidRPr="009164E3" w:rsidRDefault="005010AD" w:rsidP="005010AD"/>
    <w:p w14:paraId="6C506136" w14:textId="2DC11679" w:rsidR="005010AD" w:rsidRPr="009164E3" w:rsidRDefault="005010AD" w:rsidP="000A0BCC">
      <w:pPr>
        <w:pStyle w:val="Overskrift3"/>
      </w:pPr>
      <w:bookmarkStart w:id="805" w:name="_Toc93914602"/>
      <w:bookmarkStart w:id="806" w:name="_Toc94534557"/>
      <w:bookmarkStart w:id="807" w:name="_Toc233897940"/>
      <w:r w:rsidRPr="009164E3">
        <w:t>Bestemmelser om arbeidstakere</w:t>
      </w:r>
      <w:bookmarkEnd w:id="805"/>
      <w:bookmarkEnd w:id="806"/>
      <w:bookmarkEnd w:id="807"/>
    </w:p>
    <w:p w14:paraId="62AE331A" w14:textId="2534400F" w:rsidR="005010AD" w:rsidRPr="009164E3" w:rsidRDefault="005010AD" w:rsidP="00D03F52">
      <w:pPr>
        <w:pStyle w:val="Overskrift4"/>
      </w:pPr>
      <w:bookmarkStart w:id="808" w:name="_Toc93914603"/>
      <w:bookmarkStart w:id="809" w:name="_Toc94534558"/>
      <w:bookmarkStart w:id="810" w:name="_Toc233897941"/>
      <w:r w:rsidRPr="009164E3">
        <w:t>Personell</w:t>
      </w:r>
      <w:bookmarkEnd w:id="808"/>
      <w:bookmarkEnd w:id="809"/>
      <w:bookmarkEnd w:id="810"/>
    </w:p>
    <w:p w14:paraId="396E93C7" w14:textId="3B0CE4C3" w:rsidR="00BD2FD3" w:rsidRPr="009164E3" w:rsidRDefault="00BD2FD3" w:rsidP="00BD2FD3">
      <w:r w:rsidRPr="009164E3">
        <w:t xml:space="preserve"> Bestemmelsene gjelder for ansatte, innleide arbeidstakere og utsendte arbeidstakere i egen og eventuelle kontraktsmedhjelperes organisasjon, som direkte medvirker til å oppfylle kontrakten. De vil også gjelde for selvstendige oppdragsmottakere, enkeltpersonsforetak og kontraktører som reelt er å anse som arbeidstakere etter arbeidsmiljøloven (aml) § 1-8 (1). Dokumentasjonsplikten etter bestemmelsene omfatter også nevnte kategorier slik at byggherre kan ta stilling til om disse reelt sett er arbeidstakere. I det følgende vil disse bli referert til som personell. Bestemmelsene gjelder for arbeider som utføres i Norge. Arbeidskraften skal være lovlig.  </w:t>
      </w:r>
    </w:p>
    <w:p w14:paraId="6227FF46" w14:textId="77777777" w:rsidR="00BD2FD3" w:rsidRPr="009164E3" w:rsidRDefault="00BD2FD3" w:rsidP="00BD2FD3"/>
    <w:p w14:paraId="3379134C" w14:textId="299E6C26" w:rsidR="00BD2FD3" w:rsidRPr="009164E3" w:rsidRDefault="00BD2FD3" w:rsidP="00BD2FD3">
      <w:r w:rsidRPr="009164E3">
        <w:t xml:space="preserve">Entreprenørens egne ansatte som inngår i oversiktslistene, skal utføre minst 25 % av timeverkene i kontraktsarbeidet regnet totalt i utførelsestiden. Som egne ansatte regnes ansatte hos kontraktspart som gitt i tilbud og avtaledokument i C3. Der entreprenøren er et arbeidsfellesskap (leverandørgruppe) regnes kravet om 25 % av timeverkene samlet for deltakerne. </w:t>
      </w:r>
    </w:p>
    <w:p w14:paraId="46E60F8B" w14:textId="77777777" w:rsidR="00BD2FD3" w:rsidRPr="009164E3" w:rsidRDefault="00BD2FD3" w:rsidP="00BD2FD3"/>
    <w:p w14:paraId="02EF2589" w14:textId="77777777" w:rsidR="00BD2FD3" w:rsidRPr="009164E3" w:rsidRDefault="00BD2FD3" w:rsidP="00BD2FD3">
      <w:r w:rsidRPr="009164E3">
        <w:t xml:space="preserve">Person(er) med det daglige administrative ansvaret og gjennomføringsansvar for kontrakten skal være ansatt hos entreprenøren. </w:t>
      </w:r>
    </w:p>
    <w:p w14:paraId="2B7FAAAC" w14:textId="77777777" w:rsidR="00BD2FD3" w:rsidRPr="009164E3" w:rsidRDefault="00BD2FD3" w:rsidP="00BD2FD3"/>
    <w:p w14:paraId="741FE713" w14:textId="0B59E7ED" w:rsidR="005010AD" w:rsidRPr="009164E3" w:rsidRDefault="00BD2FD3" w:rsidP="005010AD">
      <w:r w:rsidRPr="009164E3">
        <w:t>Entreprenøren skal til enhver tid kunne sannsynliggjøre at kontraktens krav med hensyn til personell, vil bli ivaretatt.</w:t>
      </w:r>
    </w:p>
    <w:p w14:paraId="06F0C2C2" w14:textId="77777777" w:rsidR="005010AD" w:rsidRPr="009164E3" w:rsidRDefault="005010AD" w:rsidP="005010AD"/>
    <w:p w14:paraId="5D6C53E2" w14:textId="608A413C" w:rsidR="005010AD" w:rsidRPr="009164E3" w:rsidRDefault="005010AD" w:rsidP="00D03F52">
      <w:pPr>
        <w:pStyle w:val="Overskrift4"/>
      </w:pPr>
      <w:bookmarkStart w:id="811" w:name="_Toc93914604"/>
      <w:bookmarkStart w:id="812" w:name="_Toc94534559"/>
      <w:bookmarkStart w:id="813" w:name="_Toc233897942"/>
      <w:r w:rsidRPr="009164E3">
        <w:t>Lønns- og arbeidsvilkår</w:t>
      </w:r>
      <w:bookmarkEnd w:id="811"/>
      <w:bookmarkEnd w:id="812"/>
      <w:bookmarkEnd w:id="813"/>
    </w:p>
    <w:p w14:paraId="1C10E20C" w14:textId="23961C3E" w:rsidR="00BD2FD3" w:rsidRPr="009164E3" w:rsidRDefault="00BD2FD3" w:rsidP="00BD2FD3">
      <w:r w:rsidRPr="009164E3">
        <w:t xml:space="preserve">Entreprenøren har ansvaret for at alle bestemmelser i punkt </w:t>
      </w:r>
      <w:r w:rsidR="005215D6" w:rsidRPr="009164E3">
        <w:t>4</w:t>
      </w:r>
      <w:r w:rsidRPr="009164E3">
        <w:t xml:space="preserve"> «Bestemmelser om arbeidsta</w:t>
      </w:r>
      <w:r w:rsidR="005215D6" w:rsidRPr="009164E3">
        <w:t>k</w:t>
      </w:r>
      <w:r w:rsidRPr="009164E3">
        <w:t xml:space="preserve">ere» videreføres i alle ledd i kjeden under seg.  </w:t>
      </w:r>
    </w:p>
    <w:p w14:paraId="4EBC9AF5" w14:textId="77777777" w:rsidR="00BD2FD3" w:rsidRPr="009164E3" w:rsidRDefault="00BD2FD3" w:rsidP="00BD2FD3"/>
    <w:p w14:paraId="3491967A" w14:textId="77777777" w:rsidR="00BD2FD3" w:rsidRPr="009164E3" w:rsidRDefault="00BD2FD3" w:rsidP="00BD2FD3">
      <w:r w:rsidRPr="009164E3">
        <w:t xml:space="preserve">Lønn og annen godtgjørelse til personell skal utbetales via bank eller annet foretak med rett til å drive betalingsformidling.  </w:t>
      </w:r>
    </w:p>
    <w:p w14:paraId="50468842" w14:textId="77777777" w:rsidR="00BD2FD3" w:rsidRPr="009164E3" w:rsidRDefault="00BD2FD3" w:rsidP="00BD2FD3"/>
    <w:p w14:paraId="3CE61FD2" w14:textId="77777777" w:rsidR="00BD2FD3" w:rsidRPr="009164E3" w:rsidRDefault="00BD2FD3" w:rsidP="00BD2FD3">
      <w:r w:rsidRPr="009164E3">
        <w:t xml:space="preserve">Entreprenøren er ansvarlig for at lov om obligatorisk tjenestepensjon overholdes. </w:t>
      </w:r>
    </w:p>
    <w:p w14:paraId="635F9EF1" w14:textId="77777777" w:rsidR="00BD2FD3" w:rsidRPr="009164E3" w:rsidRDefault="00BD2FD3" w:rsidP="00BD2FD3"/>
    <w:p w14:paraId="666173B7" w14:textId="77777777" w:rsidR="00BD2FD3" w:rsidRPr="009164E3" w:rsidRDefault="00BD2FD3" w:rsidP="00BD2FD3">
      <w:r w:rsidRPr="009164E3">
        <w:t xml:space="preserve">På områder dekket av forskrift om allmenngjort tariffavtale skal entreprenøren ha lønns- og arbeidsvilkår som ikke er dårligere enn definert minimumsnivå for hver enkelt ytelse i gjeldende forskrifter. Entreprenøren kan ikke påberope at arbeidstaker samlet er omfattet av like gunstige vilkår.  </w:t>
      </w:r>
    </w:p>
    <w:p w14:paraId="43A13076" w14:textId="77777777" w:rsidR="00BD2FD3" w:rsidRPr="009164E3" w:rsidRDefault="00BD2FD3" w:rsidP="00BD2FD3"/>
    <w:p w14:paraId="19CCF7CF" w14:textId="77777777" w:rsidR="00BD2FD3" w:rsidRPr="009164E3" w:rsidRDefault="00BD2FD3" w:rsidP="00BD2FD3">
      <w:r w:rsidRPr="009164E3">
        <w:t xml:space="preserve">På områder som ikke er dekket av forskrift om allmenngjort tariffavtale, skal entreprenøren ha lønns- og arbeidsvilkår i henhold til gjeldende landsomfattende tariffavtale for den aktuelle bransje.  </w:t>
      </w:r>
    </w:p>
    <w:p w14:paraId="674B8AFA" w14:textId="77777777" w:rsidR="00BD2FD3" w:rsidRPr="009164E3" w:rsidRDefault="00BD2FD3" w:rsidP="00BD2FD3"/>
    <w:p w14:paraId="581F7D4C" w14:textId="77777777" w:rsidR="00BD2FD3" w:rsidRPr="009164E3" w:rsidRDefault="00BD2FD3" w:rsidP="00BD2FD3">
      <w:r w:rsidRPr="009164E3">
        <w:t xml:space="preserve">Med lønns- og arbeidsvilkår menes i denne sammenheng bestemmelser om minste arbeidstid, lønn, herunder overtidstillegg, skift- og turnustillegg og ulempetillegg, og dekning av utgifter til reise, kost og losji, i den grad slike bestemmelser følger av tariffavtalen. Med lønn menes også tillegg basert på kompetanse, erfaring, ansiennitet og funksjon. </w:t>
      </w:r>
    </w:p>
    <w:p w14:paraId="4B16BCB4" w14:textId="77777777" w:rsidR="00BD2FD3" w:rsidRPr="009164E3" w:rsidRDefault="00BD2FD3" w:rsidP="00BD2FD3"/>
    <w:p w14:paraId="4252150A" w14:textId="5108FAD9" w:rsidR="00BD2FD3" w:rsidRPr="009164E3" w:rsidRDefault="00BD2FD3" w:rsidP="00BD2FD3">
      <w:r w:rsidRPr="009164E3">
        <w:t xml:space="preserve">Med lønns- og arbeidsvilkår menes også aml § 1-8 første ledd, jf. § 2-1 om arbeidstakerstatus, kapittel 10. Arbeidstid med unntak av § 10-13, § 14-5 krav om skriftlig arbeidsavtale, § 14-6 minimumskrav til innholdet i den skriftlige avtalen, og § 14-9, § 14-12 og § 14- 13 om ansettelse og innleie. I tilfeller hvor allmenngjort-/landsomfattende tariffavtale og aml fastslår ulikt minstenivå på lønns- og arbeidsvilkår eller beregningsgrunnlag for slikt nivå, skal det gunstigste alternativ for arbeidstaker legges til grunn. Arbeidstid, arbeidstidsordninger og vaktplaner skal også være i tråd med punkt </w:t>
      </w:r>
      <w:r w:rsidR="00566C37" w:rsidRPr="009164E3">
        <w:t>34</w:t>
      </w:r>
      <w:r w:rsidRPr="009164E3">
        <w:t xml:space="preserve">.5 «Arbeidstid».    </w:t>
      </w:r>
    </w:p>
    <w:p w14:paraId="61FDFDB1" w14:textId="77777777" w:rsidR="00BD2FD3" w:rsidRPr="009164E3" w:rsidRDefault="00BD2FD3" w:rsidP="00BD2FD3"/>
    <w:p w14:paraId="67FA6011" w14:textId="77777777" w:rsidR="00BD2FD3" w:rsidRPr="009164E3" w:rsidRDefault="00BD2FD3" w:rsidP="00BD2FD3">
      <w:r w:rsidRPr="009164E3">
        <w:t xml:space="preserve">Før arbeidet starter skal entreprenøren oppgi til byggherre hvilke(n) forskrift om allmenngjort tariffavtale eller landsomfattende tariffavtale for den aktuelle bransje som entreprenøren legger til grunn som minstenivå for lønns- og arbeidsvilkår for de viktigste deler av kontraktsarbeidet. Byggherre vil deretter vurdere om valget er i tråd med kontrakten.   </w:t>
      </w:r>
    </w:p>
    <w:p w14:paraId="0B44542E" w14:textId="77777777" w:rsidR="00BD2FD3" w:rsidRPr="009164E3" w:rsidRDefault="00BD2FD3" w:rsidP="00BD2FD3"/>
    <w:p w14:paraId="575E20AE" w14:textId="77777777" w:rsidR="00BD2FD3" w:rsidRPr="009164E3" w:rsidRDefault="00BD2FD3" w:rsidP="00BD2FD3">
      <w:r w:rsidRPr="009164E3">
        <w:t xml:space="preserve">Entreprenøren skal ha prosedyrer for, og gjennomføre nødvendige kontroller av lønns- og arbeidsvilkår for personell. Entreprenøren skal dokumentere resultatet av kontrollene, og oversende dokumentasjonen til byggherren. Entreprenøren har plikt til å besørge retting så fort som mulig av feil de konstaterer. På byggherrens forlangende skal entreprenøren gjennomføre nærmere spesifiserte kontroller av personell.   </w:t>
      </w:r>
    </w:p>
    <w:p w14:paraId="5118A759" w14:textId="77777777" w:rsidR="00BD2FD3" w:rsidRPr="009164E3" w:rsidRDefault="00BD2FD3" w:rsidP="00BD2FD3"/>
    <w:p w14:paraId="39D8F000" w14:textId="77777777" w:rsidR="00BD2FD3" w:rsidRPr="009164E3" w:rsidRDefault="00BD2FD3" w:rsidP="00BD2FD3">
      <w:r w:rsidRPr="009164E3">
        <w:t xml:space="preserve">Fordi kontrakten pålegger entreprenøren å foreta egenkontroll av lønns- og arbeidsvilkår og dokumentere resultatene av kontrollen overfor byggherre forventes at byggherre ikke finner andre feil enn de entreprenøren selv har rapportert til byggherre når byggherre kontrollerer selv. Dersom byggherre likevel finner nye feil av betydning ansees det som brudd på entreprenørens plikt til egenkontroll. Dette gjelder både når entreprenøren kontrollerer på eget initiativ og når det foretas spesifiserte kontroller på byggherres forlangende.   </w:t>
      </w:r>
    </w:p>
    <w:p w14:paraId="527C14B4" w14:textId="77777777" w:rsidR="00BD2FD3" w:rsidRPr="009164E3" w:rsidRDefault="00BD2FD3" w:rsidP="00BD2FD3"/>
    <w:p w14:paraId="7D331C06" w14:textId="77777777" w:rsidR="00BD2FD3" w:rsidRPr="009164E3" w:rsidRDefault="00BD2FD3" w:rsidP="00BD2FD3">
      <w:r w:rsidRPr="009164E3">
        <w:t>Byggherren har adgang til å føre tilsyn og kontroll med entreprenøren og skal til enhver tid gis adgang til innsyn i relevante dokumenter og opplysninger for å påse at kontraktens krav til lønns- og arbeidsvilkår er oppfylt. Herunder plikter entreprenøren på forespørsel å gi byggherren kopi av ansettelseskontrakter med relevante vedlegg (tariffavtaler, avtaler om arbeidstid, utvidet overtid, innkvartering, etc.), lønnslipper og eventuelt bekreftelse på at arbeidstaker disponerer gjeldende konto der dette ikke fremkommer, bankkontoutskrift som dokumenterer utbetaling av lønn og annen godtgjørelse, samt timelister og arbeidstidsordninger som det arbeides etter.  Timelister skal angi klokkeslett for arbeidets begynnelse og slutt.</w:t>
      </w:r>
    </w:p>
    <w:p w14:paraId="2CC6FBD5" w14:textId="77777777" w:rsidR="00BD2FD3" w:rsidRPr="009164E3" w:rsidRDefault="00BD2FD3" w:rsidP="00BD2FD3"/>
    <w:p w14:paraId="68B7D259" w14:textId="77777777" w:rsidR="00BD2FD3" w:rsidRPr="009164E3" w:rsidRDefault="00BD2FD3" w:rsidP="00BD2FD3">
      <w:r w:rsidRPr="009164E3">
        <w:t xml:space="preserve">Slik dokumentasjon inneholder ofte personopplysninger om de involverte arbeidstakere, og personopplysninger er ofte nødvendig for å kunne foreta reel kontroll.  </w:t>
      </w:r>
    </w:p>
    <w:p w14:paraId="6F0D9478" w14:textId="77777777" w:rsidR="00BD2FD3" w:rsidRPr="009164E3" w:rsidRDefault="00BD2FD3" w:rsidP="00BD2FD3"/>
    <w:p w14:paraId="7705AE43" w14:textId="77777777" w:rsidR="00BD2FD3" w:rsidRPr="009164E3" w:rsidRDefault="00BD2FD3" w:rsidP="00BD2FD3">
      <w:r w:rsidRPr="009164E3">
        <w:t xml:space="preserve">Hvis arbeid for andre byggherrer i samme periode som arbeidstakerne også medvirker til oppfyllelse av vår kontrakt, har betydning for korrekt oppfyllelse av vår kontrakt, gjelder dokumentasjonsplikten også dette. Eksempelvis omfatter dokumentasjonsplikten alt arbeid som er </w:t>
      </w:r>
      <w:r w:rsidRPr="009164E3">
        <w:lastRenderedPageBreak/>
        <w:t xml:space="preserve">utført i perioden uavhengig av byggherre, for at byggherre skal kunne kontrollere at kontraktens bestemmelser om arbeidstid er overholdt og at korrekt overtidsbetaling er gitt. </w:t>
      </w:r>
    </w:p>
    <w:p w14:paraId="2FFB251F" w14:textId="77777777" w:rsidR="00BD2FD3" w:rsidRPr="009164E3" w:rsidRDefault="00BD2FD3" w:rsidP="00BD2FD3"/>
    <w:p w14:paraId="50CBD593" w14:textId="3B2208B7" w:rsidR="00BD2FD3" w:rsidRPr="009164E3" w:rsidRDefault="00BD2FD3" w:rsidP="00BD2FD3">
      <w:r w:rsidRPr="009164E3">
        <w:t xml:space="preserve">Entreprenøren har plikt til å informere alle ledd i kjeden under seg før kontrakt med disse inngås om kontraktens dokumentasjonsplikt som også omfatter behandling av personopplysninger. Entreprenøren skal før kontrakt inngås med ledd under seg i kjeden forsikre seg om at kontraktsmedhjelperen har forstått dette. Entreprenøren skal påse og er ansvarlig for at alle ledd i kjeden under seg til enhver tid har behandlingsgrunnlag for personopplysninger som er nødvendig for å oppfylle kontrakten mellom entreprenøren og byggherren, før arbeidet starter. </w:t>
      </w:r>
      <w:r w:rsidR="00911FD3" w:rsidRPr="009164E3">
        <w:t>Entreprenøren</w:t>
      </w:r>
      <w:r w:rsidRPr="009164E3">
        <w:t xml:space="preserve"> har ikke adgang til å benytte ledd under seg dersom nødvendig behandlingsgrunnlag for personopplysninger som er nødvendig for oppfyllelse av kontrakten med byggherren, ikke foreligger. </w:t>
      </w:r>
    </w:p>
    <w:p w14:paraId="36CD54E6" w14:textId="77777777" w:rsidR="00BD2FD3" w:rsidRPr="009164E3" w:rsidRDefault="00BD2FD3" w:rsidP="00BD2FD3"/>
    <w:p w14:paraId="7E3ED5FD" w14:textId="77777777" w:rsidR="00BD2FD3" w:rsidRPr="009164E3" w:rsidRDefault="00BD2FD3" w:rsidP="00BD2FD3">
      <w:r w:rsidRPr="009164E3">
        <w:t xml:space="preserve">Entreprenøren er ansvarlig for at alle arbeidstakere som medvirker til å oppfylle kontrakten er kjent med krav til utlevering av dokumentasjon og behandling av personopplysninger som beskrevet i denne kontrakten. Byggherre kan kreve dokumentasjon på at slik informasjon er gitt. Utilstrekkelig informasjon er å anse som kontraktsbrudd fra entreprenørens side.  </w:t>
      </w:r>
    </w:p>
    <w:p w14:paraId="4BA45454" w14:textId="77777777" w:rsidR="00BD2FD3" w:rsidRPr="009164E3" w:rsidRDefault="00BD2FD3" w:rsidP="00BD2FD3"/>
    <w:p w14:paraId="317A7190" w14:textId="517F01DA" w:rsidR="005010AD" w:rsidRPr="009164E3" w:rsidRDefault="00BD2FD3" w:rsidP="00BD2FD3">
      <w:r w:rsidRPr="009164E3">
        <w:t xml:space="preserve">Byggherren kan kreve dokumentasjon på at innkvarteringen er ordnet og at den tilfredsstiller de krav som stilles i punkt </w:t>
      </w:r>
      <w:r w:rsidR="00145EE6" w:rsidRPr="009164E3">
        <w:t>40.2</w:t>
      </w:r>
      <w:r w:rsidRPr="009164E3">
        <w:t>. I tillegg kan byggherren kreve å få adgang til lokaler som benyttes til innkvartering av ansatte. Byggherrens rett til dokumentasjon og inspeksjon skal også gjelde overfor alle kategorier personell. Entreprenør har plikt til å orientere byggherren umiddelbart om varslet og uanmeldt tilsyn av offentlig tilsynsmyndighet som gjelder kontraktsarbeidet, og resultatet av tilsynet. Byggherren skal så fort det er mulig få kopi av korrespondanse mellom tilsynsmyndighet og entreprenør som gjelder kontraktsarbeidet.</w:t>
      </w:r>
    </w:p>
    <w:p w14:paraId="38BE04BB" w14:textId="77777777" w:rsidR="006D12A8" w:rsidRPr="009164E3" w:rsidRDefault="006D12A8" w:rsidP="00BD2FD3"/>
    <w:p w14:paraId="4163686B" w14:textId="32F58712" w:rsidR="005010AD" w:rsidRPr="009164E3" w:rsidRDefault="005010AD" w:rsidP="00D03F52">
      <w:pPr>
        <w:pStyle w:val="Overskrift4"/>
      </w:pPr>
      <w:bookmarkStart w:id="814" w:name="_Toc93914605"/>
      <w:bookmarkStart w:id="815" w:name="_Toc94534560"/>
      <w:bookmarkStart w:id="816" w:name="_Toc233897943"/>
      <w:r w:rsidRPr="009164E3">
        <w:t>Rapportering av utenlandsk virksomhet</w:t>
      </w:r>
      <w:bookmarkEnd w:id="814"/>
      <w:bookmarkEnd w:id="815"/>
      <w:bookmarkEnd w:id="816"/>
    </w:p>
    <w:p w14:paraId="08A6F69F" w14:textId="77777777" w:rsidR="00BD2FD3" w:rsidRPr="009164E3" w:rsidRDefault="00BD2FD3" w:rsidP="00BD2FD3">
      <w:r w:rsidRPr="009164E3">
        <w:t xml:space="preserve">Entreprenøren forplikter seg til å gjøre seg kjent med og overholde de rapporteringsplikter mv. som følger av norsk lov, herunder skatteforvaltningsloven § 7-6 med tilhørende forskrift. </w:t>
      </w:r>
    </w:p>
    <w:p w14:paraId="084FEDA2" w14:textId="77777777" w:rsidR="00BD2FD3" w:rsidRPr="009164E3" w:rsidRDefault="00BD2FD3" w:rsidP="00BD2FD3"/>
    <w:p w14:paraId="7D5C1858" w14:textId="77777777" w:rsidR="00BD2FD3" w:rsidRPr="009164E3" w:rsidRDefault="00BD2FD3" w:rsidP="00BD2FD3">
      <w:r w:rsidRPr="009164E3">
        <w:t xml:space="preserve">Entreprenøren skal snarest og senest 14 dager etter at utførelse av kontraktsarbeidet er påbegynt dokumentere overfor byggherren at kravene i skatteforvaltningsloven § 7-6 med tilhørende forskrift er oppfylt. Entreprenøren forplikter seg til å foreta de oppdateringer og endringer mv. som loven forutsetter og dokumentere disse overfor byggherren fortløpende. </w:t>
      </w:r>
    </w:p>
    <w:p w14:paraId="511EE686" w14:textId="77777777" w:rsidR="00BD2FD3" w:rsidRPr="009164E3" w:rsidRDefault="00BD2FD3" w:rsidP="00BD2FD3"/>
    <w:p w14:paraId="297E7494" w14:textId="77777777" w:rsidR="00BD2FD3" w:rsidRPr="009164E3" w:rsidRDefault="00BD2FD3" w:rsidP="00BD2FD3">
      <w:r w:rsidRPr="009164E3">
        <w:t xml:space="preserve">Kopi av de opplysninger som sendes til skatteetaten til oppfyllelse av kravene i skatteforvaltningsloven § 7-6 med forskrift skal sendes til byggherren, senest 14 dager etter slik innsending. </w:t>
      </w:r>
    </w:p>
    <w:p w14:paraId="734B19B2" w14:textId="77777777" w:rsidR="00BD2FD3" w:rsidRPr="009164E3" w:rsidRDefault="00BD2FD3" w:rsidP="00BD2FD3"/>
    <w:p w14:paraId="2325A9E4" w14:textId="2E7BF464" w:rsidR="00BD2FD3" w:rsidRPr="009164E3" w:rsidRDefault="00BD2FD3" w:rsidP="00BD2FD3">
      <w:r w:rsidRPr="009164E3">
        <w:t>Entreprenøren forplikter seg til å holde byggherren skadesløs for ethvert krav eller annen sanksjon pålagt av skatteetaten og som er foranlediget av entreprenøren eller noen av hans kontraktsmedhjelperes brudd på noen bestemmelse gitt i skatteforvaltningsloven og tilhørende forskrifter.</w:t>
      </w:r>
    </w:p>
    <w:p w14:paraId="5D91DBB8" w14:textId="77777777" w:rsidR="005010AD" w:rsidRPr="009164E3" w:rsidRDefault="005010AD" w:rsidP="005010AD"/>
    <w:p w14:paraId="3FA706B3" w14:textId="104B8313" w:rsidR="005010AD" w:rsidRPr="009164E3" w:rsidRDefault="005010AD" w:rsidP="00D03F52">
      <w:pPr>
        <w:pStyle w:val="Overskrift4"/>
      </w:pPr>
      <w:bookmarkStart w:id="817" w:name="_Toc93914606"/>
      <w:bookmarkStart w:id="818" w:name="_Toc94534561"/>
      <w:bookmarkStart w:id="819" w:name="_Toc233897944"/>
      <w:r w:rsidRPr="009164E3">
        <w:t>Språkkrav for arbeidstakere</w:t>
      </w:r>
      <w:bookmarkEnd w:id="817"/>
      <w:bookmarkEnd w:id="818"/>
      <w:bookmarkEnd w:id="819"/>
    </w:p>
    <w:p w14:paraId="758B3712" w14:textId="77777777" w:rsidR="00BD2FD3" w:rsidRPr="009164E3" w:rsidRDefault="00BD2FD3" w:rsidP="00BD2FD3">
      <w:r w:rsidRPr="009164E3">
        <w:t xml:space="preserve">Personell som er avhengige av å kommunisere med hverandre under utførelsen av arbeidet, skal kunne kommunisere med hverandre på en slik måte at kommunikasjon ikke utgjør en sikkerhetsrisiko.   </w:t>
      </w:r>
    </w:p>
    <w:p w14:paraId="78CCB11C" w14:textId="77777777" w:rsidR="00BD2FD3" w:rsidRPr="009164E3" w:rsidRDefault="00BD2FD3" w:rsidP="00BD2FD3"/>
    <w:p w14:paraId="5FB37DE0" w14:textId="150711B7" w:rsidR="00BD2FD3" w:rsidRPr="009164E3" w:rsidRDefault="00BD2FD3" w:rsidP="00BD2FD3">
      <w:r w:rsidRPr="009164E3">
        <w:t xml:space="preserve">Minst en av det utførende personell på ethvert arbeidslag på bygge- og anleggsplassen skal, kunne forstå og gjøre seg forstått på norsk. Vedkommende skal, i tillegg kunne forstå og gjøre seg forstått på et språk alle de andre på arbeidslaget forstår og kan gjøre seg forstått på.  </w:t>
      </w:r>
    </w:p>
    <w:p w14:paraId="03F0DA36" w14:textId="77777777" w:rsidR="00BD2FD3" w:rsidRPr="009164E3" w:rsidRDefault="00BD2FD3" w:rsidP="00BD2FD3"/>
    <w:p w14:paraId="49F0094E" w14:textId="77777777" w:rsidR="00BD2FD3" w:rsidRPr="009164E3" w:rsidRDefault="00BD2FD3" w:rsidP="00BD2FD3">
      <w:r w:rsidRPr="009164E3">
        <w:t xml:space="preserve">Med arbeidslag forstås arbeidere som er organisert slik at de umiddelbart kan oppnå kommunikasjon med hverandre uten bruk av elektroniske eller andre kommunikasjonshjelpemidler. Språkkravet gjelder også for de som utfører arbeid alene på arbeidsstedet og for stedlig ledelse hos entreprenøren. </w:t>
      </w:r>
    </w:p>
    <w:p w14:paraId="18A1DE50" w14:textId="77777777" w:rsidR="00BD2FD3" w:rsidRPr="009164E3" w:rsidRDefault="00BD2FD3" w:rsidP="00BD2FD3"/>
    <w:p w14:paraId="14DA68E6" w14:textId="77777777" w:rsidR="00BD2FD3" w:rsidRPr="009164E3" w:rsidRDefault="00BD2FD3" w:rsidP="00BD2FD3">
      <w:r w:rsidRPr="009164E3">
        <w:t>Personell som arbeider med trafikkdirigering, skal kunne kommunisere på norsk og engelsk.</w:t>
      </w:r>
    </w:p>
    <w:p w14:paraId="0899A9D8" w14:textId="77777777" w:rsidR="005010AD" w:rsidRPr="009164E3" w:rsidRDefault="005010AD" w:rsidP="005010AD"/>
    <w:p w14:paraId="0A156AE2" w14:textId="255CB8BF" w:rsidR="005010AD" w:rsidRPr="009164E3" w:rsidRDefault="005010AD" w:rsidP="00D03F52">
      <w:pPr>
        <w:pStyle w:val="Overskrift4"/>
      </w:pPr>
      <w:bookmarkStart w:id="820" w:name="_Toc93914607"/>
      <w:bookmarkStart w:id="821" w:name="_Toc94534562"/>
      <w:bookmarkStart w:id="822" w:name="_Toc233897945"/>
      <w:r w:rsidRPr="009164E3">
        <w:lastRenderedPageBreak/>
        <w:t xml:space="preserve">Sanksjoner ved brudd på bestemmelsene i </w:t>
      </w:r>
      <w:r w:rsidR="00BD2FD3" w:rsidRPr="009164E3">
        <w:t xml:space="preserve">punkt </w:t>
      </w:r>
      <w:bookmarkEnd w:id="820"/>
      <w:bookmarkEnd w:id="821"/>
      <w:r w:rsidR="0091261E" w:rsidRPr="009164E3">
        <w:t>4</w:t>
      </w:r>
      <w:bookmarkEnd w:id="822"/>
    </w:p>
    <w:p w14:paraId="31D6EBC0" w14:textId="77777777" w:rsidR="00BD2FD3" w:rsidRPr="009164E3" w:rsidRDefault="00BD2FD3" w:rsidP="00BD2FD3">
      <w:r w:rsidRPr="009164E3">
        <w:t xml:space="preserve">Byggherren kan fremme krav om mulkt ved brudd på bestemmelsene knyttet til:    </w:t>
      </w:r>
    </w:p>
    <w:p w14:paraId="1D1EE843" w14:textId="77777777" w:rsidR="00BD2FD3" w:rsidRPr="009164E3" w:rsidRDefault="00BD2FD3" w:rsidP="00BD2FD3"/>
    <w:p w14:paraId="45C11F11" w14:textId="37656F9F" w:rsidR="00BD2FD3" w:rsidRPr="009164E3" w:rsidRDefault="00BD2FD3" w:rsidP="00BD2FD3">
      <w:r w:rsidRPr="009164E3">
        <w:t xml:space="preserve">- personell, jf. punkt </w:t>
      </w:r>
      <w:r w:rsidR="005215D6" w:rsidRPr="009164E3">
        <w:t>4</w:t>
      </w:r>
      <w:r w:rsidRPr="009164E3">
        <w:t xml:space="preserve">.1 </w:t>
      </w:r>
    </w:p>
    <w:p w14:paraId="1CD1A904" w14:textId="349E6956" w:rsidR="00BD2FD3" w:rsidRPr="009164E3" w:rsidRDefault="00BD2FD3" w:rsidP="00BD2FD3">
      <w:r w:rsidRPr="009164E3">
        <w:t xml:space="preserve">- ansatte og deres lønns- og arbeidsvilkår, jf. punkt </w:t>
      </w:r>
      <w:r w:rsidR="005215D6" w:rsidRPr="009164E3">
        <w:t>4</w:t>
      </w:r>
      <w:r w:rsidRPr="009164E3">
        <w:t xml:space="preserve">.2 </w:t>
      </w:r>
    </w:p>
    <w:p w14:paraId="324DD020" w14:textId="4AA21730" w:rsidR="00BD2FD3" w:rsidRPr="009164E3" w:rsidRDefault="00BD2FD3" w:rsidP="00BD2FD3">
      <w:r w:rsidRPr="009164E3">
        <w:t xml:space="preserve">- rapportering i samsvar med skatteforvaltningsloven, jf. punkt </w:t>
      </w:r>
      <w:r w:rsidR="005215D6" w:rsidRPr="009164E3">
        <w:t>4</w:t>
      </w:r>
      <w:r w:rsidRPr="009164E3">
        <w:t xml:space="preserve">.3 </w:t>
      </w:r>
    </w:p>
    <w:p w14:paraId="6E363503" w14:textId="258FA272" w:rsidR="00BD2FD3" w:rsidRPr="009164E3" w:rsidRDefault="00BD2FD3" w:rsidP="00BD2FD3">
      <w:r w:rsidRPr="009164E3">
        <w:t xml:space="preserve">- språkkrav, jf. punkt </w:t>
      </w:r>
      <w:r w:rsidR="005215D6" w:rsidRPr="009164E3">
        <w:t>4</w:t>
      </w:r>
      <w:r w:rsidRPr="009164E3">
        <w:t xml:space="preserve">.4 </w:t>
      </w:r>
    </w:p>
    <w:p w14:paraId="309CA8AE" w14:textId="77777777" w:rsidR="00BD2FD3" w:rsidRPr="009164E3" w:rsidRDefault="00BD2FD3" w:rsidP="00BD2FD3"/>
    <w:p w14:paraId="04FFE6F8" w14:textId="77777777" w:rsidR="00BD2FD3" w:rsidRPr="009164E3" w:rsidRDefault="00BD2FD3" w:rsidP="00BD2FD3">
      <w:r w:rsidRPr="009164E3">
        <w:t xml:space="preserve">Ved brudd på kontrakten kan følgende sanksjoner iverksettes: </w:t>
      </w:r>
    </w:p>
    <w:p w14:paraId="684C5DB5" w14:textId="77777777" w:rsidR="00BD2FD3" w:rsidRPr="009164E3" w:rsidRDefault="00BD2FD3" w:rsidP="00BD2FD3">
      <w:r w:rsidRPr="009164E3">
        <w:t xml:space="preserve"> </w:t>
      </w:r>
    </w:p>
    <w:p w14:paraId="54B3C9A3" w14:textId="77777777" w:rsidR="00BD2FD3" w:rsidRPr="009164E3" w:rsidRDefault="00BD2FD3" w:rsidP="00BD2FD3">
      <w:r w:rsidRPr="009164E3">
        <w:t xml:space="preserve">Mulkt inntil 20 000 kr for hver kategori regelbrudd som er begått. Flere brudd på samme bestemmelse i kontrakten regnes som samme kategori regelbrudd. Dersom flere bestemmelser i aml er brutt, regnes det imidlertid for samme kategori regelbrudd kun dersom regelbruddene er regulert i det samme kapittel. Hvis regelbruddet omfatter flere arbeidstakere regnes inntil 10 personer som samme kategori regelbrudd. Hvis regelbruddet begås over en tidsperiode, regnes det som ny kategori regelbrudd for hver 60 dag regelbruddet varer. </w:t>
      </w:r>
    </w:p>
    <w:p w14:paraId="104B46BD" w14:textId="77777777" w:rsidR="00BD2FD3" w:rsidRPr="009164E3" w:rsidRDefault="00BD2FD3" w:rsidP="00BD2FD3"/>
    <w:p w14:paraId="32E56FF1" w14:textId="77777777" w:rsidR="00BD2FD3" w:rsidRPr="009164E3" w:rsidRDefault="00BD2FD3" w:rsidP="00BD2FD3">
      <w:r w:rsidRPr="009164E3">
        <w:t xml:space="preserve">I tilfeller hvor byggherre finner det hensiktsmessig kan byggherre i stedet for eller i tillegg til ileggelse av mulkt foreta et tilbakehold av omtrent det dobbelte av antatt besparelse inntil det er tilstrekkelig dokumentert at forholdet er brakt i orden. Bruk av tilbakehold i stedet for mulkt kan eksempelvis være aktuelt dersom byggherre antar at bruk av mulkt reduserer arbeidstakernes mulighet til at kontraktens krav til lønns- og arbeidsvilkår oppfylles. </w:t>
      </w:r>
    </w:p>
    <w:p w14:paraId="27043BA1" w14:textId="77777777" w:rsidR="00BD2FD3" w:rsidRPr="009164E3" w:rsidRDefault="00BD2FD3" w:rsidP="00BD2FD3"/>
    <w:p w14:paraId="6870697A" w14:textId="77777777" w:rsidR="00BD2FD3" w:rsidRPr="009164E3" w:rsidRDefault="00BD2FD3" w:rsidP="00BD2FD3">
      <w:r w:rsidRPr="009164E3">
        <w:t>Ved brudd på entreprenørens plikt til egenkontroll av lønns- og arbeidsvilkår kan i tillegg til mulkt som beskrevet over gis mulkt på 30</w:t>
      </w:r>
      <w:r w:rsidRPr="009164E3">
        <w:rPr>
          <w:rFonts w:cs="Arial"/>
        </w:rPr>
        <w:t> </w:t>
      </w:r>
      <w:r w:rsidRPr="009164E3">
        <w:t>000 kr. Ved gjentagelse eller hvor pliktbruddet er vesentlig, kan det gis tilleggsmulkt p</w:t>
      </w:r>
      <w:r w:rsidRPr="009164E3">
        <w:rPr>
          <w:rFonts w:cs="Lucida Sans Unicode"/>
        </w:rPr>
        <w:t>å</w:t>
      </w:r>
      <w:r w:rsidRPr="009164E3">
        <w:t xml:space="preserve"> 60</w:t>
      </w:r>
      <w:r w:rsidRPr="009164E3">
        <w:rPr>
          <w:rFonts w:cs="Arial"/>
        </w:rPr>
        <w:t> </w:t>
      </w:r>
      <w:r w:rsidRPr="009164E3">
        <w:t>000 kr.  Byggherres vurdering av hvorvidt mulkt p</w:t>
      </w:r>
      <w:r w:rsidRPr="009164E3">
        <w:rPr>
          <w:rFonts w:cs="Lucida Sans Unicode"/>
        </w:rPr>
        <w:t>å</w:t>
      </w:r>
      <w:r w:rsidRPr="009164E3">
        <w:t xml:space="preserve"> 60</w:t>
      </w:r>
      <w:r w:rsidRPr="009164E3">
        <w:rPr>
          <w:rFonts w:cs="Arial"/>
        </w:rPr>
        <w:t> </w:t>
      </w:r>
      <w:r w:rsidRPr="009164E3">
        <w:t xml:space="preserve">000 kr skal gis, vil bero på hvor mange feil byggherre avdekker, hvor alvorlige de er og om byggherre synes at entreprenør burde ha oppdaget disse selv. Mulkt kan gis hver gang entreprenøren rapporterer resultat av egenkontroll til byggherren og hvor det viser seg at feil knyttet til lønns- og arbeidsvilkår ikke er avdekket. </w:t>
      </w:r>
    </w:p>
    <w:p w14:paraId="3B8B4CEE" w14:textId="77777777" w:rsidR="00BD2FD3" w:rsidRPr="009164E3" w:rsidRDefault="00BD2FD3" w:rsidP="00BD2FD3"/>
    <w:p w14:paraId="6A13179B" w14:textId="77777777" w:rsidR="00BD2FD3" w:rsidRPr="009164E3" w:rsidRDefault="00BD2FD3" w:rsidP="00BD2FD3">
      <w:r w:rsidRPr="009164E3">
        <w:t xml:space="preserve">Ved pågående brudd på nevnte bestemmelser kan byggherren også iverksette følgende tiltak: </w:t>
      </w:r>
    </w:p>
    <w:p w14:paraId="797D8AA5" w14:textId="77777777" w:rsidR="00BD2FD3" w:rsidRPr="009164E3" w:rsidRDefault="00BD2FD3" w:rsidP="00BD2FD3"/>
    <w:p w14:paraId="603CC703" w14:textId="77777777" w:rsidR="00BD2FD3" w:rsidRPr="009164E3" w:rsidRDefault="00BD2FD3" w:rsidP="00BD2FD3">
      <w:r w:rsidRPr="009164E3">
        <w:t xml:space="preserve">Fastsette kort frist for å bringe forholdet i samsvar med kontraktsbestemmelsen. Dersom forholdet ikke er rettet innen fristen løper dagmulkt som er 1 promille av kontraktssummen, men ikke mindre enn 10 000 kr pr. hverdag. Mulkten løper til det er tilstrekkelig dokumentert at forholdet er brakt i samsvar med kontraktsbestemmelsen. Mulkt påløper for hver ulik kategori kontraktsbruddene er knyttet til. Entreprenøren er tilsvarende ansvarlig for sine kontraktsmedhjelpere hvor kontraktsbrudd er konstatert. </w:t>
      </w:r>
    </w:p>
    <w:p w14:paraId="16ABADA9" w14:textId="77777777" w:rsidR="00BD2FD3" w:rsidRPr="009164E3" w:rsidRDefault="00BD2FD3" w:rsidP="00BD2FD3"/>
    <w:p w14:paraId="5331F1A1" w14:textId="77777777" w:rsidR="00BD2FD3" w:rsidRPr="009164E3" w:rsidRDefault="00BD2FD3" w:rsidP="00BD2FD3">
      <w:r w:rsidRPr="009164E3">
        <w:t xml:space="preserve">Dersom forholdet ikke er rettet innen fastsatt frist og tilbakehold ikke allerede er iverksatt, kan byggherre også tilbakeholde et beløp som omtrent tilsvarer det dobbelte av antatt besparelse inntil det er tilstrekkelig dokumentert at forholdet er brakt i orden. </w:t>
      </w:r>
    </w:p>
    <w:p w14:paraId="3E0F8109" w14:textId="77777777" w:rsidR="00BD2FD3" w:rsidRPr="009164E3" w:rsidRDefault="00BD2FD3" w:rsidP="00BD2FD3"/>
    <w:p w14:paraId="73D5FE0C" w14:textId="77777777" w:rsidR="00BD2FD3" w:rsidRPr="009164E3" w:rsidRDefault="00BD2FD3" w:rsidP="00BD2FD3">
      <w:r w:rsidRPr="009164E3">
        <w:t xml:space="preserve">Dersom fastsatt frist overskrides med mer enn 5 arbeidsdager kan byggherre i tillegg kreve at arbeidet omfattet av kontraktsbruddet stanses inntil forholdet er i samsvar med kontraktsbestemmelsen. Dersom byggherre anser kontraktsbruddet som en sikkerhetsrisiko, kan arbeidet for berørte arbeidere kreves stanset umiddelbart. </w:t>
      </w:r>
    </w:p>
    <w:p w14:paraId="73801302" w14:textId="77777777" w:rsidR="00BD2FD3" w:rsidRPr="009164E3" w:rsidRDefault="00BD2FD3" w:rsidP="00BD2FD3"/>
    <w:p w14:paraId="13662F49" w14:textId="74EB19EB" w:rsidR="00BD2FD3" w:rsidRPr="009164E3" w:rsidRDefault="00BD2FD3" w:rsidP="00BD2FD3">
      <w:r w:rsidRPr="009164E3">
        <w:t xml:space="preserve">Dersom fastsatt frist overskrides med mer enn 10 arbeidsdager kan byggherre heve kontrakten i den grad forholdet kan anses som vesentlig mislighold iht. </w:t>
      </w:r>
      <w:r w:rsidR="005215D6" w:rsidRPr="009164E3">
        <w:t>C1</w:t>
      </w:r>
      <w:r w:rsidRPr="009164E3">
        <w:t xml:space="preserve"> punkt </w:t>
      </w:r>
      <w:r w:rsidR="005215D6" w:rsidRPr="009164E3">
        <w:t>39</w:t>
      </w:r>
      <w:r w:rsidRPr="009164E3">
        <w:t>.</w:t>
      </w:r>
    </w:p>
    <w:p w14:paraId="5BC11E78" w14:textId="0E149E7F" w:rsidR="005010AD" w:rsidRPr="009164E3" w:rsidRDefault="005010AD" w:rsidP="005010AD"/>
    <w:p w14:paraId="14FF16C2" w14:textId="0DDD30A3" w:rsidR="005010AD" w:rsidRPr="009164E3" w:rsidRDefault="005010AD" w:rsidP="000A0BCC">
      <w:pPr>
        <w:pStyle w:val="Overskrift3"/>
      </w:pPr>
      <w:bookmarkStart w:id="823" w:name="_Toc93914608"/>
      <w:bookmarkStart w:id="824" w:name="_Toc94534563"/>
      <w:bookmarkStart w:id="825" w:name="_Toc233897946"/>
      <w:r w:rsidRPr="009164E3">
        <w:t>Lærlinger</w:t>
      </w:r>
      <w:bookmarkEnd w:id="823"/>
      <w:bookmarkEnd w:id="824"/>
      <w:bookmarkEnd w:id="825"/>
    </w:p>
    <w:p w14:paraId="1918BDE3" w14:textId="1EDFDD00" w:rsidR="005010AD" w:rsidRPr="009164E3" w:rsidRDefault="005010AD" w:rsidP="00D03F52">
      <w:pPr>
        <w:pStyle w:val="Overskrift4"/>
      </w:pPr>
      <w:bookmarkStart w:id="826" w:name="_Toc93914609"/>
      <w:bookmarkStart w:id="827" w:name="_Toc94534564"/>
      <w:bookmarkStart w:id="828" w:name="_Toc233897947"/>
      <w:r w:rsidRPr="009164E3">
        <w:t xml:space="preserve">Krav </w:t>
      </w:r>
      <w:r w:rsidR="00BD2FD3" w:rsidRPr="009164E3">
        <w:t>om</w:t>
      </w:r>
      <w:r w:rsidRPr="009164E3">
        <w:t xml:space="preserve"> bruk av lærlinger</w:t>
      </w:r>
      <w:bookmarkEnd w:id="826"/>
      <w:bookmarkEnd w:id="827"/>
      <w:bookmarkEnd w:id="828"/>
    </w:p>
    <w:p w14:paraId="41ABAAD7" w14:textId="77777777" w:rsidR="00BD2FD3" w:rsidRPr="009164E3" w:rsidRDefault="00BD2FD3" w:rsidP="00BD2FD3">
      <w:r w:rsidRPr="009164E3">
        <w:t xml:space="preserve">Det kreves at entreprenøren er tilknyttet en lærlingordning og at minst en lærling skal delta i utførelsen av kontraktarbeidet med minimum 10 % av totalt antall timeverk på kontrakten. Timeverk for kontraktsmedhjelper inkluderes i regnskapet. Kravet gjelder kun i bransjer hvor det er særlig behov for læreplasser og kun når kontraktens hovedelement omfatter arbeid der det er relevant å benytte arbeidskraft med fag- eller svennebrev.  </w:t>
      </w:r>
    </w:p>
    <w:p w14:paraId="71C5C09C" w14:textId="77777777" w:rsidR="00BD2FD3" w:rsidRPr="009164E3" w:rsidRDefault="00BD2FD3" w:rsidP="00BD2FD3"/>
    <w:p w14:paraId="4A7B1DF4" w14:textId="02D488AA" w:rsidR="00BD2FD3" w:rsidRPr="009164E3" w:rsidRDefault="00BD2FD3" w:rsidP="00BD2FD3">
      <w:r w:rsidRPr="009164E3">
        <w:lastRenderedPageBreak/>
        <w:t>Særlig behov for læreplasser foreligger dersom det var klart flere søkere til læreplass enn antallet inngåtte lærekontrakter innen samme lærefag ved forrige søkning til videregående opplæring</w:t>
      </w:r>
      <w:r w:rsidR="00835983" w:rsidRPr="009164E3">
        <w:t>.</w:t>
      </w:r>
    </w:p>
    <w:p w14:paraId="7038E817" w14:textId="77777777" w:rsidR="00BD2FD3" w:rsidRPr="009164E3" w:rsidRDefault="00BD2FD3" w:rsidP="00BD2FD3"/>
    <w:p w14:paraId="522C9B03" w14:textId="77777777" w:rsidR="00BD2FD3" w:rsidRPr="009164E3" w:rsidRDefault="00BD2FD3" w:rsidP="00BD2FD3">
      <w:r w:rsidRPr="009164E3">
        <w:t xml:space="preserve">Kravet kan oppfylles av entreprenøren eller en eller flere av hans kontraktsmedhjelpere.  </w:t>
      </w:r>
    </w:p>
    <w:p w14:paraId="1443A838" w14:textId="77777777" w:rsidR="00BD2FD3" w:rsidRPr="009164E3" w:rsidRDefault="00BD2FD3" w:rsidP="00BD2FD3">
      <w:r w:rsidRPr="009164E3">
        <w:t xml:space="preserve"> </w:t>
      </w:r>
    </w:p>
    <w:p w14:paraId="029935ED" w14:textId="77777777" w:rsidR="00BD2FD3" w:rsidRPr="009164E3" w:rsidRDefault="00BD2FD3" w:rsidP="00BD2FD3">
      <w:r w:rsidRPr="009164E3">
        <w:t xml:space="preserve">Utenlandske entreprenør kan oppfylle lærlingkravet ved å benytte lærlinger som er tilknyttet offentlig godkjent lærlingeordning i Norge eller tilsvarende ordning i annet EU- eller EØS-land.  </w:t>
      </w:r>
    </w:p>
    <w:p w14:paraId="4AB686CF" w14:textId="77777777" w:rsidR="00BD2FD3" w:rsidRPr="009164E3" w:rsidRDefault="00BD2FD3" w:rsidP="00BD2FD3"/>
    <w:p w14:paraId="575E9881" w14:textId="77777777" w:rsidR="00BD2FD3" w:rsidRPr="009164E3" w:rsidRDefault="00BD2FD3" w:rsidP="00BD2FD3">
      <w:r w:rsidRPr="009164E3">
        <w:t xml:space="preserve">Entreprenøren skal ved oppstart, og på anmodning under gjennomføringen av kontraktarbeidet, dokumentere at kravene er oppfylt. Ved avslutning av kontrakten skal det fremlegges oversikt over antall timer utført av lærlinger. Timelister skal fremlegges på anmodning. </w:t>
      </w:r>
    </w:p>
    <w:p w14:paraId="630D6D85" w14:textId="77777777" w:rsidR="00BD2FD3" w:rsidRPr="009164E3" w:rsidRDefault="00BD2FD3" w:rsidP="00BD2FD3"/>
    <w:p w14:paraId="152F6D4C" w14:textId="09D09B00" w:rsidR="00BD2FD3" w:rsidRPr="009164E3" w:rsidRDefault="00BD2FD3" w:rsidP="00BD2FD3">
      <w:r w:rsidRPr="009164E3">
        <w:t xml:space="preserve">Kravet gjelder ikke dersom </w:t>
      </w:r>
      <w:r w:rsidR="00911FD3" w:rsidRPr="009164E3">
        <w:t>entreprenøren</w:t>
      </w:r>
      <w:r w:rsidRPr="009164E3">
        <w:t xml:space="preserve"> kan dokumentere reelle forsøk på å inngå lære-kontrakt uten å lykkes. Tilsvarende gjelder dersom </w:t>
      </w:r>
      <w:r w:rsidR="00911FD3" w:rsidRPr="009164E3">
        <w:t>entreprenøren</w:t>
      </w:r>
      <w:r w:rsidRPr="009164E3">
        <w:t xml:space="preserve"> har inngått lærekontrakt, men på grunn av forhold som skyldes lærlingen ikke kan benytte vedkommende under kontraktsarbeidene.  </w:t>
      </w:r>
    </w:p>
    <w:p w14:paraId="5780B840" w14:textId="77777777" w:rsidR="00BD2FD3" w:rsidRPr="009164E3" w:rsidRDefault="00BD2FD3" w:rsidP="00BD2FD3"/>
    <w:p w14:paraId="00295F92" w14:textId="77777777" w:rsidR="00BD2FD3" w:rsidRPr="009164E3" w:rsidRDefault="00BD2FD3" w:rsidP="00BD2FD3">
      <w:r w:rsidRPr="009164E3">
        <w:t xml:space="preserve">Entreprenøren har selv plikt til å kontrollere med tilstrekkelig frekvens under gjennomføringen av kontraktsarbeidet, at kravet om bruk av lærlinger kan imøtekommes. Byggherre vil også gjennomføre nødvendig kontroll av om krav om bruk av lærlinger overholdes. Ved brudd på plikten skal entreprenøren rette forholdet innen den frist byggherren fastsetter. Der entreprenøren selv oppdager brudd på plikten, skal entreprenøren uten opphold opplyse byggherren om forholdene og rette forholdene innen den frist byggherren fastsetter. </w:t>
      </w:r>
    </w:p>
    <w:p w14:paraId="4E44223B" w14:textId="77777777" w:rsidR="00BD2FD3" w:rsidRPr="009164E3" w:rsidRDefault="00BD2FD3" w:rsidP="00BD2FD3"/>
    <w:p w14:paraId="26E20222" w14:textId="77777777" w:rsidR="00BD2FD3" w:rsidRPr="009164E3" w:rsidRDefault="00BD2FD3" w:rsidP="00BD2FD3">
      <w:r w:rsidRPr="009164E3">
        <w:t xml:space="preserve">Dersom kravet ikke er innfridd ved overtakelsen avkortes vederlaget med inntil 5 promille av kontraktssummen. Ved vesentlig mislighold av ovennevnte plikter, eller dersom det er grunn til å tro at slikt mislighold vil inntreffe, kan byggherren stanse eller heve kontrakten dersom forholdet ikke blir rettet innen en rimelig frist gitt ved skriftlig varsel, med varsel om stansing eller heving om så ikke skjer.  </w:t>
      </w:r>
    </w:p>
    <w:p w14:paraId="4778AC44" w14:textId="77777777" w:rsidR="00BD2FD3" w:rsidRPr="009164E3" w:rsidRDefault="00BD2FD3" w:rsidP="00BD2FD3"/>
    <w:p w14:paraId="7B758557" w14:textId="77777777" w:rsidR="00BD2FD3" w:rsidRPr="009164E3" w:rsidRDefault="00BD2FD3" w:rsidP="00BD2FD3">
      <w:r w:rsidRPr="009164E3">
        <w:t>Entreprenøren gis i sluttoppgjøret en bonus på 100</w:t>
      </w:r>
      <w:r w:rsidRPr="009164E3">
        <w:rPr>
          <w:rFonts w:cs="Arial"/>
        </w:rPr>
        <w:t> </w:t>
      </w:r>
      <w:r w:rsidRPr="009164E3">
        <w:t>000 kr for hver l</w:t>
      </w:r>
      <w:r w:rsidRPr="009164E3">
        <w:rPr>
          <w:rFonts w:cs="Lucida Sans Unicode"/>
        </w:rPr>
        <w:t>æ</w:t>
      </w:r>
      <w:r w:rsidRPr="009164E3">
        <w:t>rling som har arbeidet minst fire m</w:t>
      </w:r>
      <w:r w:rsidRPr="009164E3">
        <w:rPr>
          <w:rFonts w:cs="Lucida Sans Unicode"/>
        </w:rPr>
        <w:t>å</w:t>
      </w:r>
      <w:r w:rsidRPr="009164E3">
        <w:t>neder i prosjektet og som har oppn</w:t>
      </w:r>
      <w:r w:rsidRPr="009164E3">
        <w:rPr>
          <w:rFonts w:cs="Lucida Sans Unicode"/>
        </w:rPr>
        <w:t>å</w:t>
      </w:r>
      <w:r w:rsidRPr="009164E3">
        <w:t>dd status som fagarbeider, eller tilsvarende i annet EU- eller E</w:t>
      </w:r>
      <w:r w:rsidRPr="009164E3">
        <w:rPr>
          <w:rFonts w:cs="Lucida Sans Unicode"/>
        </w:rPr>
        <w:t>Ø</w:t>
      </w:r>
      <w:r w:rsidRPr="009164E3">
        <w:t xml:space="preserve">S-land, mens vedkommende har arbeidet i prosjektet. </w:t>
      </w:r>
    </w:p>
    <w:p w14:paraId="6689563C" w14:textId="77777777" w:rsidR="00BD2FD3" w:rsidRPr="009164E3" w:rsidRDefault="00BD2FD3" w:rsidP="00BD2FD3">
      <w:pPr>
        <w:rPr>
          <w:rFonts w:cs="Lucida Sans Unicode"/>
          <w:iCs/>
          <w:szCs w:val="20"/>
          <w:lang w:eastAsia="nb-NO"/>
        </w:rPr>
      </w:pPr>
      <w:r w:rsidRPr="009164E3">
        <w:rPr>
          <w:rFonts w:cs="Lucida Sans Unicode"/>
          <w:iCs/>
          <w:szCs w:val="20"/>
          <w:lang w:eastAsia="nb-NO"/>
        </w:rPr>
        <w:t>Melding om slik status må gis byggherre senest 14 dager etter at den er oppnådd.</w:t>
      </w:r>
    </w:p>
    <w:p w14:paraId="3DBE30E9" w14:textId="77777777" w:rsidR="00BD2FD3" w:rsidRPr="009164E3" w:rsidRDefault="00BD2FD3" w:rsidP="00BD2FD3"/>
    <w:p w14:paraId="446730D0" w14:textId="77777777" w:rsidR="00BD2FD3" w:rsidRPr="009164E3" w:rsidRDefault="00BD2FD3" w:rsidP="00BD2FD3">
      <w:r w:rsidRPr="009164E3">
        <w:t xml:space="preserve">Bonus forutsetter at lærling omfattes av denne kontraktens krav om bruk av lærlinger og at det dokumenteres at vilkår for bonus er innfridd. Bonus faller bort hvis krav om bruk av lærlinger ikke er innfridd. Det gis slik bonus for inntil 100 lærlinger pr. år kontraktsarbeidet varer. </w:t>
      </w:r>
    </w:p>
    <w:p w14:paraId="684F653C" w14:textId="77777777" w:rsidR="005010AD" w:rsidRPr="009164E3" w:rsidRDefault="005010AD" w:rsidP="005010AD"/>
    <w:p w14:paraId="1204C2F0" w14:textId="5C0616AD" w:rsidR="005010AD" w:rsidRPr="009164E3" w:rsidRDefault="005010AD" w:rsidP="004600E3">
      <w:pPr>
        <w:pStyle w:val="Overskrift4"/>
      </w:pPr>
      <w:bookmarkStart w:id="829" w:name="_Toc93914610"/>
      <w:bookmarkStart w:id="830" w:name="_Toc94534565"/>
      <w:bookmarkStart w:id="831" w:name="_Toc233897948"/>
      <w:r w:rsidRPr="009164E3">
        <w:t>K</w:t>
      </w:r>
      <w:r w:rsidR="00BD2FD3" w:rsidRPr="009164E3">
        <w:t>rav om bruk av faglærte håndverkere</w:t>
      </w:r>
      <w:bookmarkEnd w:id="829"/>
      <w:bookmarkEnd w:id="830"/>
      <w:bookmarkEnd w:id="831"/>
    </w:p>
    <w:p w14:paraId="251A27AB" w14:textId="77777777" w:rsidR="00BD2FD3" w:rsidRPr="009164E3" w:rsidRDefault="00BD2FD3" w:rsidP="00BD2FD3">
      <w:r w:rsidRPr="009164E3">
        <w:t xml:space="preserve">Ved utførelsen av kontraktsarbeidet skal minimum 50 % av arbeidede timer innenfor bygg- og anleggsfagene (de fag som omfattes av utdanningsprogrammet for bygg- og anleggsteknikk samt anleggsgartnerfaget) samlet utføres av personer med fagbrev, svennebrev eller dokumentert fagopplæring i henhold til nasjonal fagopplæringslovgivning eller likeverdig utenlandsk fagutdanning. Det skal være fagarbeidere i alle ovennevnte fag.  </w:t>
      </w:r>
    </w:p>
    <w:p w14:paraId="7770936D" w14:textId="77777777" w:rsidR="00BD2FD3" w:rsidRPr="009164E3" w:rsidRDefault="00BD2FD3" w:rsidP="00BD2FD3"/>
    <w:p w14:paraId="34D4A14D" w14:textId="77777777" w:rsidR="00BD2FD3" w:rsidRPr="009164E3" w:rsidRDefault="00BD2FD3" w:rsidP="00BD2FD3">
      <w:r w:rsidRPr="009164E3">
        <w:t xml:space="preserve">Inntil 10 % av kravet kan oppfylles ved at arbeidede timer er utført av personer som er under systematisk opplæring og er oppmeldt etter kravene i Praksiskandidatordningen, jf. opplæringslova § 3-5, eller etter tilsvarende ordning i annet EU/EØS-land. </w:t>
      </w:r>
    </w:p>
    <w:p w14:paraId="5C3CE59B" w14:textId="77777777" w:rsidR="00BD2FD3" w:rsidRPr="009164E3" w:rsidRDefault="00BD2FD3" w:rsidP="00BD2FD3"/>
    <w:p w14:paraId="274154F6" w14:textId="77777777" w:rsidR="00BD2FD3" w:rsidRPr="009164E3" w:rsidRDefault="00BD2FD3" w:rsidP="00BD2FD3">
      <w:r w:rsidRPr="009164E3">
        <w:t xml:space="preserve">I enkeltpersonforetak uten ansatte gjelder ovenstående krav for eier. </w:t>
      </w:r>
    </w:p>
    <w:p w14:paraId="10651931" w14:textId="77777777" w:rsidR="00BD2FD3" w:rsidRPr="009164E3" w:rsidRDefault="00BD2FD3" w:rsidP="00BD2FD3"/>
    <w:p w14:paraId="11842CA5" w14:textId="77777777" w:rsidR="00BD2FD3" w:rsidRPr="009164E3" w:rsidRDefault="00BD2FD3" w:rsidP="00BD2FD3">
      <w:r w:rsidRPr="009164E3">
        <w:t xml:space="preserve">Entreprenøren skal etter kontraktsinngåelsen dokumentere hvordan kravet vil bli oppfylt, samt jevnlig oversende bemanningsplaner og rapporter som viser oppfyllelsesgraden. Ved kontraktavslutning skal det fremlegges oversikt over antall fagarbeidertimer. Timelister skal fremlegges på anmodning. Byggherren kan holde tilbake inntil 5 promille av kontraktssummen dersom ovennevnte krav misligholdes, eller det er grunn til å tro at slikt mislighold vil inntreffe, og forholdet ikke blir rettet innen en rimelig frist gitt ved skriftlig varsel. Dersom kravet ikke er oppfylt ved overtakelsen avkortes vederlaget med inntil 5 promille av kontraktssummen. </w:t>
      </w:r>
    </w:p>
    <w:p w14:paraId="16B16021" w14:textId="77777777" w:rsidR="00BD2FD3" w:rsidRPr="009164E3" w:rsidRDefault="00BD2FD3" w:rsidP="00BD2FD3"/>
    <w:p w14:paraId="5BB72975" w14:textId="17C177EC" w:rsidR="005010AD" w:rsidRPr="009164E3" w:rsidRDefault="00BD2FD3" w:rsidP="005010AD">
      <w:r w:rsidRPr="009164E3">
        <w:lastRenderedPageBreak/>
        <w:t>Ved vesentlig mislighold av ovennevnte plikter, eller dersom det er grunn til å tro at slikt mislighold vil inntreffe, kan byggherren stanse arbeidene eller heve kontrakten dersom forholdet ikke blir rettet innen en rimelig frist gitt ved skriftlig varsel, med varsel om stansing eller heving om så ikke skjer.</w:t>
      </w:r>
    </w:p>
    <w:p w14:paraId="19AC7251" w14:textId="07AA45ED" w:rsidR="007866DE" w:rsidRPr="009164E3" w:rsidRDefault="007866DE" w:rsidP="005010AD"/>
    <w:p w14:paraId="443D7F29" w14:textId="4BD1962A" w:rsidR="00590EA2" w:rsidRPr="009164E3" w:rsidRDefault="00E939FC" w:rsidP="005D1292">
      <w:pPr>
        <w:pStyle w:val="Overskrift3"/>
      </w:pPr>
      <w:bookmarkStart w:id="832" w:name="_Toc233897949"/>
      <w:bookmarkStart w:id="833" w:name="_Toc93914611"/>
      <w:bookmarkStart w:id="834" w:name="_Toc94534566"/>
      <w:r w:rsidRPr="009164E3">
        <w:t>Bruk av underentreprenør eller andre k</w:t>
      </w:r>
      <w:r w:rsidR="00590EA2" w:rsidRPr="009164E3">
        <w:t>ontraktmedhjelpere</w:t>
      </w:r>
      <w:r w:rsidRPr="009164E3">
        <w:t xml:space="preserve"> (se NS8405 p</w:t>
      </w:r>
      <w:r w:rsidR="007D55AB" w:rsidRPr="009164E3">
        <w:t>unkt</w:t>
      </w:r>
      <w:r w:rsidRPr="009164E3">
        <w:t xml:space="preserve"> 15)</w:t>
      </w:r>
      <w:bookmarkEnd w:id="832"/>
    </w:p>
    <w:p w14:paraId="5F471D3B" w14:textId="313C7539" w:rsidR="00590EA2" w:rsidRPr="009164E3" w:rsidRDefault="00E939FC" w:rsidP="00590EA2">
      <w:pPr>
        <w:pStyle w:val="Overskrift4"/>
      </w:pPr>
      <w:bookmarkStart w:id="835" w:name="_Toc233897950"/>
      <w:r w:rsidRPr="009164E3">
        <w:t>Bruk av underentreprenør eller andre kontraktmedhjelpere</w:t>
      </w:r>
      <w:bookmarkEnd w:id="835"/>
    </w:p>
    <w:p w14:paraId="447001B4" w14:textId="514B3251" w:rsidR="00590EA2" w:rsidRPr="009164E3" w:rsidRDefault="00590EA2" w:rsidP="00590EA2">
      <w:bookmarkStart w:id="836" w:name="_Hlk197073744"/>
      <w:r w:rsidRPr="009164E3">
        <w:t xml:space="preserve">Alle avtaler entreprenøren har med </w:t>
      </w:r>
      <w:r w:rsidR="00E939FC" w:rsidRPr="009164E3">
        <w:t xml:space="preserve">underentreprenører eller andre </w:t>
      </w:r>
      <w:r w:rsidRPr="009164E3">
        <w:t>kontraktsmedhjelpere skal inneholde de samme bestemmelsene som anvendt i denne kontrakt om arbeidets utførelse, forhold på arbeidsstedet og utførelse ved underentreprise.</w:t>
      </w:r>
    </w:p>
    <w:p w14:paraId="17FE23A5" w14:textId="77777777" w:rsidR="00590EA2" w:rsidRPr="009164E3" w:rsidRDefault="00590EA2" w:rsidP="00590EA2"/>
    <w:p w14:paraId="0BAA2ED6" w14:textId="5E1BE4F8" w:rsidR="00590EA2" w:rsidRPr="009164E3" w:rsidRDefault="00590EA2" w:rsidP="00590EA2">
      <w:r w:rsidRPr="009164E3">
        <w:t xml:space="preserve">Bestemmelser om bruk av </w:t>
      </w:r>
      <w:r w:rsidR="00E939FC" w:rsidRPr="009164E3">
        <w:t xml:space="preserve">underentreprenører og </w:t>
      </w:r>
      <w:r w:rsidRPr="009164E3">
        <w:t>kontraktsmedhjelper</w:t>
      </w:r>
      <w:r w:rsidR="00E939FC" w:rsidRPr="009164E3">
        <w:t>e</w:t>
      </w:r>
      <w:r w:rsidRPr="009164E3">
        <w:t xml:space="preserve"> gjelder også for virksomhet som leier ut personell.</w:t>
      </w:r>
    </w:p>
    <w:p w14:paraId="1AD37C92" w14:textId="77777777" w:rsidR="00590EA2" w:rsidRPr="009164E3" w:rsidRDefault="00590EA2" w:rsidP="00590EA2"/>
    <w:p w14:paraId="3E5EA2B0" w14:textId="6F8AFD96" w:rsidR="00590EA2" w:rsidRPr="009164E3" w:rsidRDefault="00590EA2" w:rsidP="00590EA2">
      <w:r w:rsidRPr="009164E3">
        <w:t xml:space="preserve">Entreprenøren kan ikke ha flere enn to ledd med </w:t>
      </w:r>
      <w:r w:rsidR="00E939FC" w:rsidRPr="009164E3">
        <w:t>underentreprenører/</w:t>
      </w:r>
      <w:r w:rsidRPr="009164E3">
        <w:t>kontraktsmedhjelpere i kjede under seg, med mindre annet er særskilt skriftlig avtalt med byggherren. Dette gjelder utførelse av bygge- og anleggsarbeider. Avtale om adgang til flere ledd enn oppgitt i konkurransegrunnlaget kan bare inngås hvis det på grunn av uforutsette omstendigheter er nødvendig for å få gjennomført kontrakten.</w:t>
      </w:r>
    </w:p>
    <w:p w14:paraId="4F9415E0" w14:textId="77777777" w:rsidR="00590EA2" w:rsidRPr="009164E3" w:rsidRDefault="00590EA2" w:rsidP="00590EA2"/>
    <w:p w14:paraId="7F180757" w14:textId="77777777" w:rsidR="00590EA2" w:rsidRPr="009164E3" w:rsidRDefault="00590EA2" w:rsidP="00590EA2">
      <w:r w:rsidRPr="009164E3">
        <w:t xml:space="preserve">Der entreprisen utføres av et arbeidsfellesskap (leverandørgruppe), gjelder denne bestemmelsen for den enkelte deltaker i arbeidsfellesskapet. </w:t>
      </w:r>
    </w:p>
    <w:p w14:paraId="3312E128" w14:textId="77777777" w:rsidR="00E939FC" w:rsidRPr="009164E3" w:rsidRDefault="00E939FC" w:rsidP="00590EA2"/>
    <w:p w14:paraId="12BDF2D9" w14:textId="38F5B81B" w:rsidR="00E939FC" w:rsidRPr="009164E3" w:rsidRDefault="00E939FC" w:rsidP="00590EA2">
      <w:r w:rsidRPr="009164E3">
        <w:t>Andre kontraktmedhjelpere behandles kontraktsmessig på samme måte som underentreprenør.</w:t>
      </w:r>
    </w:p>
    <w:p w14:paraId="57DE940F" w14:textId="77777777" w:rsidR="00590EA2" w:rsidRPr="009164E3" w:rsidRDefault="00590EA2" w:rsidP="00590EA2"/>
    <w:p w14:paraId="10E2DC3E" w14:textId="7C274A0B" w:rsidR="00590EA2" w:rsidRPr="009164E3" w:rsidRDefault="00590EA2" w:rsidP="00590EA2">
      <w:r w:rsidRPr="009164E3">
        <w:t xml:space="preserve">Entreprenør og </w:t>
      </w:r>
      <w:r w:rsidR="00E939FC" w:rsidRPr="009164E3">
        <w:t>underentreprenør/</w:t>
      </w:r>
      <w:r w:rsidRPr="009164E3">
        <w:t xml:space="preserve">kontraktsmedhjelper skal </w:t>
      </w:r>
      <w:r w:rsidR="000F365E" w:rsidRPr="009164E3">
        <w:t>benytte HMSREG for inntakskontroll.</w:t>
      </w:r>
      <w:r w:rsidRPr="009164E3">
        <w:t xml:space="preserve"> </w:t>
      </w:r>
    </w:p>
    <w:p w14:paraId="6A27F35D" w14:textId="77777777" w:rsidR="00590EA2" w:rsidRPr="009164E3" w:rsidRDefault="00590EA2" w:rsidP="00590EA2"/>
    <w:p w14:paraId="19B02382" w14:textId="5C87CD93" w:rsidR="00590EA2" w:rsidRPr="009164E3" w:rsidRDefault="00590EA2" w:rsidP="00590EA2">
      <w:r w:rsidRPr="009164E3">
        <w:t xml:space="preserve">Skjema skal være mottatt hos byggherre senest fem virkedager før </w:t>
      </w:r>
      <w:r w:rsidR="00E939FC" w:rsidRPr="009164E3">
        <w:t>underentreprenør/</w:t>
      </w:r>
      <w:r w:rsidRPr="009164E3">
        <w:t xml:space="preserve">kontraktmedhjelper igangsetter arbeid på kontrakten. </w:t>
      </w:r>
    </w:p>
    <w:p w14:paraId="154EFB36" w14:textId="77777777" w:rsidR="00590EA2" w:rsidRPr="009164E3" w:rsidRDefault="00590EA2" w:rsidP="00590EA2"/>
    <w:p w14:paraId="1207F6F3" w14:textId="120D0688" w:rsidR="00590EA2" w:rsidRPr="009164E3" w:rsidRDefault="00590EA2" w:rsidP="00590EA2">
      <w:r w:rsidRPr="009164E3">
        <w:t xml:space="preserve">Brudd på entreprenørens plikt til å levere skjema for inntakskontroll gir byggherren rett til å kreve at entreprenøren erstatter vedkommende </w:t>
      </w:r>
      <w:r w:rsidR="00E939FC" w:rsidRPr="009164E3">
        <w:t>underentreprenør/</w:t>
      </w:r>
      <w:r w:rsidRPr="009164E3">
        <w:t xml:space="preserve">kontraktsmedhjelper. Brudd på bestemmelsen om antall ledd gir byggherre rett til å sette kort frist for at arbeid i regi av aktuelt ledd stanses. Byggherre kan i tillegg gi mulkt på inntil 100 000 kr for hvert tilfelle av bruk av flere ledd enn kontrakten anviser. Hvis forholdet ikke rettes innen fastsatt frist kan sanksjon for pågående brudd etter kontraktens punkt </w:t>
      </w:r>
      <w:r w:rsidR="00566C37" w:rsidRPr="009164E3">
        <w:t>4</w:t>
      </w:r>
      <w:r w:rsidRPr="009164E3">
        <w:t xml:space="preserve">.5 anvendes. Eventuelle økonomiske krav fra </w:t>
      </w:r>
      <w:r w:rsidR="00E939FC" w:rsidRPr="009164E3">
        <w:t>underentreprenør/</w:t>
      </w:r>
      <w:r w:rsidRPr="009164E3">
        <w:t xml:space="preserve">kontraktsmedhjelper eller omkostninger for øvrig som følge av heving av avtaler med </w:t>
      </w:r>
      <w:r w:rsidR="00E939FC" w:rsidRPr="009164E3">
        <w:t>underentreprenør/</w:t>
      </w:r>
      <w:r w:rsidRPr="009164E3">
        <w:t>kontraktsmedhjelpere i denne forbindelse, skal bæres av entreprenøren.</w:t>
      </w:r>
    </w:p>
    <w:p w14:paraId="569981D2" w14:textId="77777777" w:rsidR="00590EA2" w:rsidRPr="009164E3" w:rsidRDefault="00590EA2" w:rsidP="00590EA2"/>
    <w:p w14:paraId="5A16424F" w14:textId="27BA6033" w:rsidR="00590EA2" w:rsidRPr="009164E3" w:rsidRDefault="00590EA2" w:rsidP="00590EA2">
      <w:r w:rsidRPr="009164E3">
        <w:t xml:space="preserve">Entreprenøren skal kreve fullmakter fra virksomheter i alle underliggende entrepriseforhold ved inngåelse av kontrakter i tilknytning til oppdrag som overstiger en verdi på 500 000 kroner ekskl. mva. Dette gjelder ikke virksomhet som foretar utleie av personell. Brudd på entreprenørens plikt til å innhente fullmakt gir byggherren rett til å kreve at entreprenøren erstatter vedkommende </w:t>
      </w:r>
      <w:r w:rsidR="00E939FC" w:rsidRPr="009164E3">
        <w:t>underentreprenør/</w:t>
      </w:r>
      <w:r w:rsidRPr="009164E3">
        <w:t xml:space="preserve">kontraktsmedhjelper med en </w:t>
      </w:r>
      <w:r w:rsidR="00E939FC" w:rsidRPr="009164E3">
        <w:t>underentreprenør/</w:t>
      </w:r>
      <w:r w:rsidRPr="009164E3">
        <w:t xml:space="preserve">kontraktsmedhjelper som kan fremlegge fullmakt for innhenting av opplysninger om skatt og avgift i henhold til samarbeidsavtale med Skatteetaten. Byggherren kan tilsvarende kreve at entreprenøren erstatter vedkommende </w:t>
      </w:r>
      <w:r w:rsidR="00E939FC" w:rsidRPr="009164E3">
        <w:t>underentreprenør/</w:t>
      </w:r>
      <w:r w:rsidRPr="009164E3">
        <w:t xml:space="preserve">kontraktsmedhjelper som ikke har oppfylt sine forpliktelser til å betale skatter og avgifter. Eventuelle økonomiske krav fra </w:t>
      </w:r>
      <w:r w:rsidR="00E939FC" w:rsidRPr="009164E3">
        <w:t>underentreprenør/</w:t>
      </w:r>
      <w:r w:rsidRPr="009164E3">
        <w:t xml:space="preserve">kontraktsmedhjelper eller omkostninger for øvrig som følge av heving av avtaler med </w:t>
      </w:r>
      <w:r w:rsidR="00E939FC" w:rsidRPr="009164E3">
        <w:t>underentreprenører/</w:t>
      </w:r>
      <w:r w:rsidRPr="009164E3">
        <w:t>kontraktsmedhjelpere i denne forbindelse, skal bæres av entreprenøren.</w:t>
      </w:r>
    </w:p>
    <w:p w14:paraId="4DA2B2D8" w14:textId="77777777" w:rsidR="00590EA2" w:rsidRPr="009164E3" w:rsidRDefault="00590EA2" w:rsidP="00590EA2">
      <w:pPr>
        <w:rPr>
          <w:lang w:eastAsia="nb-NO"/>
        </w:rPr>
      </w:pPr>
    </w:p>
    <w:p w14:paraId="06125298" w14:textId="7C19179B" w:rsidR="00590EA2" w:rsidRPr="009164E3" w:rsidRDefault="00590EA2" w:rsidP="00590EA2">
      <w:pPr>
        <w:pStyle w:val="Overskrift4"/>
      </w:pPr>
      <w:bookmarkStart w:id="837" w:name="_Toc233897951"/>
      <w:r w:rsidRPr="009164E3">
        <w:t xml:space="preserve">Byggherrens rett til å nekte å godta entreprenørens valg av </w:t>
      </w:r>
      <w:r w:rsidR="00E939FC" w:rsidRPr="009164E3">
        <w:t>underentreprenør/</w:t>
      </w:r>
      <w:r w:rsidRPr="009164E3">
        <w:t>kontraktsmedhjelper</w:t>
      </w:r>
      <w:bookmarkEnd w:id="837"/>
    </w:p>
    <w:p w14:paraId="17386B9A" w14:textId="0A9B4D96" w:rsidR="00590EA2" w:rsidRPr="009164E3" w:rsidRDefault="00590EA2" w:rsidP="00590EA2">
      <w:r w:rsidRPr="009164E3">
        <w:t xml:space="preserve">Byggherren kan trekke tilbake godkjenning av </w:t>
      </w:r>
      <w:r w:rsidR="00E939FC" w:rsidRPr="009164E3">
        <w:t>underentreprenør/</w:t>
      </w:r>
      <w:r w:rsidRPr="009164E3">
        <w:t>kontraktsmedhjelper dersom det er saklig grunn.</w:t>
      </w:r>
    </w:p>
    <w:bookmarkEnd w:id="836"/>
    <w:p w14:paraId="2D9D26BE" w14:textId="77777777" w:rsidR="00590EA2" w:rsidRPr="009164E3" w:rsidRDefault="00590EA2" w:rsidP="00590EA2">
      <w:pPr>
        <w:rPr>
          <w:lang w:eastAsia="nb-NO"/>
        </w:rPr>
      </w:pPr>
    </w:p>
    <w:p w14:paraId="581F7883" w14:textId="7E9C10CD" w:rsidR="007866DE" w:rsidRPr="009164E3" w:rsidRDefault="007866DE" w:rsidP="005D1292">
      <w:pPr>
        <w:pStyle w:val="Overskrift3"/>
      </w:pPr>
      <w:bookmarkStart w:id="838" w:name="_Toc233897952"/>
      <w:r w:rsidRPr="009164E3">
        <w:t>Tillatelser, løyver og dispensasjoner</w:t>
      </w:r>
      <w:bookmarkEnd w:id="833"/>
      <w:bookmarkEnd w:id="834"/>
      <w:bookmarkEnd w:id="838"/>
    </w:p>
    <w:p w14:paraId="4A5F1467" w14:textId="77777777" w:rsidR="007866DE" w:rsidRPr="009164E3" w:rsidRDefault="007866DE" w:rsidP="007866DE">
      <w:r w:rsidRPr="009164E3">
        <w:t>Entreprenøren må selv sørge for å skaffe seg nødvendige tillatelser, løyver og dispensasjoner for de maskiner, personell og utstyr som skal brukes til utførelse av kontraktarbeidet.</w:t>
      </w:r>
    </w:p>
    <w:p w14:paraId="3C9E9E6B" w14:textId="77777777" w:rsidR="007866DE" w:rsidRPr="009164E3" w:rsidRDefault="007866DE" w:rsidP="007866DE"/>
    <w:p w14:paraId="2C303109" w14:textId="7EF22317" w:rsidR="007866DE" w:rsidRPr="009164E3" w:rsidRDefault="007866DE" w:rsidP="005D1292">
      <w:pPr>
        <w:pStyle w:val="Overskrift3"/>
      </w:pPr>
      <w:bookmarkStart w:id="839" w:name="_Toc93914612"/>
      <w:bookmarkStart w:id="840" w:name="_Toc94534567"/>
      <w:bookmarkStart w:id="841" w:name="_Toc233897953"/>
      <w:r w:rsidRPr="009164E3">
        <w:t>Midlertidige avtaler med grunneiere</w:t>
      </w:r>
      <w:bookmarkEnd w:id="839"/>
      <w:bookmarkEnd w:id="840"/>
      <w:bookmarkEnd w:id="841"/>
    </w:p>
    <w:p w14:paraId="4FD5E8A8" w14:textId="77777777" w:rsidR="007866DE" w:rsidRPr="009164E3" w:rsidRDefault="007866DE" w:rsidP="007866DE">
      <w:r w:rsidRPr="009164E3">
        <w:t>Hvis entreprenøren inngår midlertidige avtaler med grunneiere i tilknytning til gjennomføring av kontraktarbeidet, skal byggherren informeres med kopi av avtalen før den trer i kraft.</w:t>
      </w:r>
    </w:p>
    <w:p w14:paraId="5C4B4C52" w14:textId="77777777" w:rsidR="007866DE" w:rsidRPr="009164E3" w:rsidRDefault="007866DE" w:rsidP="007866DE"/>
    <w:p w14:paraId="29D55C3C" w14:textId="24100509" w:rsidR="00F96815" w:rsidRPr="009164E3" w:rsidRDefault="00F96815" w:rsidP="004F7206">
      <w:pPr>
        <w:pStyle w:val="Overskrift3"/>
      </w:pPr>
      <w:bookmarkStart w:id="842" w:name="_Toc233897954"/>
      <w:bookmarkStart w:id="843" w:name="_Toc93914613"/>
      <w:bookmarkStart w:id="844" w:name="_Toc94534568"/>
      <w:r w:rsidRPr="009164E3">
        <w:t>Kommunikasjon</w:t>
      </w:r>
      <w:bookmarkEnd w:id="842"/>
    </w:p>
    <w:p w14:paraId="7D50F12F" w14:textId="396943B1" w:rsidR="00F96815" w:rsidRPr="009164E3" w:rsidRDefault="00F96815" w:rsidP="00D03F52">
      <w:pPr>
        <w:pStyle w:val="Overskrift4"/>
      </w:pPr>
      <w:bookmarkStart w:id="845" w:name="_Toc233897955"/>
      <w:r w:rsidRPr="009164E3">
        <w:t>Kommunikasjon mellom entreprenør og byggherre</w:t>
      </w:r>
      <w:bookmarkEnd w:id="845"/>
    </w:p>
    <w:p w14:paraId="2655A179" w14:textId="5381A586" w:rsidR="00F96815" w:rsidRPr="009164E3" w:rsidRDefault="00F96815" w:rsidP="00F96815">
      <w:pPr>
        <w:pStyle w:val="Overskrift5"/>
      </w:pPr>
      <w:bookmarkStart w:id="846" w:name="_Toc233897956"/>
      <w:r w:rsidRPr="009164E3">
        <w:t>Direkte og skriftlig kommunikasjon</w:t>
      </w:r>
      <w:bookmarkEnd w:id="846"/>
    </w:p>
    <w:p w14:paraId="4C48C77D" w14:textId="77777777" w:rsidR="00F96815" w:rsidRPr="009164E3" w:rsidRDefault="00F96815" w:rsidP="00F96815">
      <w:r w:rsidRPr="009164E3">
        <w:t>All kommunikasjon om kontrakten skal foregå direkte mellom partene. Entreprenøren kan ikke overlate hele eller deler av sine plikter knyttet til kommunikasjon med byggherren til en kontraktsmedhjelper, med mindre dette skriftlig godkjennes av byggherren.</w:t>
      </w:r>
    </w:p>
    <w:p w14:paraId="1F19D144" w14:textId="77777777" w:rsidR="00F96815" w:rsidRPr="009164E3" w:rsidRDefault="00F96815" w:rsidP="00F96815"/>
    <w:p w14:paraId="3C7DE2CA" w14:textId="6450E7BA" w:rsidR="00F96815" w:rsidRPr="009164E3" w:rsidRDefault="00F96815" w:rsidP="00F96815">
      <w:r w:rsidRPr="009164E3">
        <w:t xml:space="preserve">All kommunikasjon mellom partene, herunder varsler, krav og andre meddelelser, skal skje skriftlig til partenes representanter ved bruk av byggherrens </w:t>
      </w:r>
      <w:r w:rsidR="001223B6" w:rsidRPr="009164E3">
        <w:t>samhandlingsverktøy</w:t>
      </w:r>
      <w:r w:rsidRPr="009164E3">
        <w:t xml:space="preserve">. </w:t>
      </w:r>
    </w:p>
    <w:p w14:paraId="447224FE" w14:textId="77777777" w:rsidR="00F96815" w:rsidRPr="009164E3" w:rsidRDefault="00F96815" w:rsidP="00F96815"/>
    <w:p w14:paraId="6A01F44B" w14:textId="77777777" w:rsidR="00F96815" w:rsidRPr="009164E3" w:rsidRDefault="00F96815" w:rsidP="00F96815">
      <w:r w:rsidRPr="009164E3">
        <w:t>Muntlig kommunikasjon skal uten ugrunnet opphold gjentas skriftlig av partene.</w:t>
      </w:r>
    </w:p>
    <w:p w14:paraId="0DB42AA3" w14:textId="77777777" w:rsidR="00F96815" w:rsidRPr="009164E3" w:rsidRDefault="00F96815" w:rsidP="00F96815">
      <w:pPr>
        <w:rPr>
          <w:lang w:eastAsia="nb-NO"/>
        </w:rPr>
      </w:pPr>
    </w:p>
    <w:p w14:paraId="1C35A909" w14:textId="5744029A" w:rsidR="00F96815" w:rsidRPr="009164E3" w:rsidRDefault="00F96815" w:rsidP="00F96815">
      <w:pPr>
        <w:pStyle w:val="Overskrift5"/>
      </w:pPr>
      <w:bookmarkStart w:id="847" w:name="_Toc233897957"/>
      <w:r w:rsidRPr="009164E3">
        <w:t>Kommunikasjon med byggherrens rådgivere</w:t>
      </w:r>
      <w:bookmarkEnd w:id="847"/>
    </w:p>
    <w:p w14:paraId="28014E48" w14:textId="77777777" w:rsidR="00F96815" w:rsidRPr="009164E3" w:rsidRDefault="00F96815" w:rsidP="00F96815">
      <w:r w:rsidRPr="009164E3">
        <w:t>Alle henvendelser mellom entreprenøren og byggherrens engasjerte rådgivere skal gå gjennom byggherrens representant, dersom annet ikke er avtalt.</w:t>
      </w:r>
    </w:p>
    <w:p w14:paraId="02679FB4" w14:textId="77777777" w:rsidR="00F96815" w:rsidRPr="009164E3" w:rsidRDefault="00F96815" w:rsidP="004600E3"/>
    <w:p w14:paraId="13593970" w14:textId="77777777" w:rsidR="00F96815" w:rsidRPr="009164E3" w:rsidRDefault="00F96815" w:rsidP="004600E3">
      <w:pPr>
        <w:pStyle w:val="Overskrift5"/>
      </w:pPr>
      <w:bookmarkStart w:id="848" w:name="_Toc233897958"/>
      <w:r w:rsidRPr="009164E3">
        <w:t>Registrering i byggherrens elektroniske verktøy</w:t>
      </w:r>
      <w:bookmarkEnd w:id="848"/>
    </w:p>
    <w:p w14:paraId="60FD398E" w14:textId="400239D2" w:rsidR="00F96815" w:rsidRPr="009164E3" w:rsidRDefault="00F96815" w:rsidP="00F96815">
      <w:r w:rsidRPr="009164E3">
        <w:t xml:space="preserve">I forbindelse med oppfølgingen av kontraktsarbeidet vil Statens vegvesen registrere entreprenøren med kontaktperson, adresse og telefonnummer i byggherrens eget elektroniske verktøy. Opplysninger om registrerte data, kan entreprenøren få ved henvendelse til byggherren. </w:t>
      </w:r>
      <w:r w:rsidR="007D55AB" w:rsidRPr="009164E3">
        <w:t>Entreprenørens ansatte kan få innsyn i egne person</w:t>
      </w:r>
      <w:r w:rsidRPr="009164E3">
        <w:t>opplysninge</w:t>
      </w:r>
      <w:r w:rsidR="007D55AB" w:rsidRPr="009164E3">
        <w:t>r</w:t>
      </w:r>
      <w:r w:rsidRPr="009164E3">
        <w:t>.</w:t>
      </w:r>
    </w:p>
    <w:p w14:paraId="60537DD2" w14:textId="77777777" w:rsidR="00F96815" w:rsidRPr="009164E3" w:rsidRDefault="00F96815" w:rsidP="00F96815"/>
    <w:p w14:paraId="4C888B8C" w14:textId="31F7AA5B" w:rsidR="00D6049E" w:rsidRPr="009164E3" w:rsidRDefault="00D6049E" w:rsidP="00D6049E">
      <w:pPr>
        <w:pStyle w:val="Overskrift5"/>
      </w:pPr>
      <w:bookmarkStart w:id="849" w:name="_Toc233897959"/>
      <w:r w:rsidRPr="009164E3">
        <w:t>Språk</w:t>
      </w:r>
      <w:bookmarkEnd w:id="849"/>
    </w:p>
    <w:p w14:paraId="719A502B" w14:textId="77777777" w:rsidR="00D6049E" w:rsidRPr="009164E3" w:rsidRDefault="00D6049E" w:rsidP="00D6049E">
      <w:pPr>
        <w:rPr>
          <w:color w:val="000000" w:themeColor="text1"/>
        </w:rPr>
      </w:pPr>
      <w:r w:rsidRPr="009164E3">
        <w:rPr>
          <w:color w:val="000000" w:themeColor="text1"/>
        </w:rPr>
        <w:t>Kontraktens språk er norsk. All formell kommunikasjon under gjennomføringen av kontrakten skal skje på norsk.</w:t>
      </w:r>
    </w:p>
    <w:p w14:paraId="081D7E26" w14:textId="77777777" w:rsidR="00D6049E" w:rsidRPr="009164E3" w:rsidRDefault="00D6049E" w:rsidP="004600E3"/>
    <w:p w14:paraId="7EDDEE84" w14:textId="3F69C6CB" w:rsidR="00D6049E" w:rsidRPr="009164E3" w:rsidRDefault="00D6049E" w:rsidP="00D6049E">
      <w:pPr>
        <w:pStyle w:val="Overskrift5"/>
      </w:pPr>
      <w:bookmarkStart w:id="850" w:name="_Toc233897960"/>
      <w:r w:rsidRPr="009164E3">
        <w:t>Møtereferat</w:t>
      </w:r>
      <w:bookmarkEnd w:id="850"/>
    </w:p>
    <w:p w14:paraId="0C1E53A1" w14:textId="77777777" w:rsidR="00D6049E" w:rsidRPr="009164E3" w:rsidRDefault="00D6049E" w:rsidP="00D6049E">
      <w:r w:rsidRPr="009164E3">
        <w:t xml:space="preserve">Byggherren skal føre referat fra møter mellom byggherren og entreprenøren. </w:t>
      </w:r>
    </w:p>
    <w:p w14:paraId="027B0263" w14:textId="77777777" w:rsidR="00D6049E" w:rsidRPr="009164E3" w:rsidRDefault="00D6049E" w:rsidP="00D6049E"/>
    <w:p w14:paraId="44173A99" w14:textId="77777777" w:rsidR="00D6049E" w:rsidRPr="009164E3" w:rsidRDefault="00D6049E" w:rsidP="00D6049E">
      <w:r w:rsidRPr="009164E3">
        <w:t>Entreprenøren skal sørge for føring av referat fra øvrige møter. Dette gjelder også når byggherren ikke deltar.</w:t>
      </w:r>
    </w:p>
    <w:p w14:paraId="4A2FE6FC" w14:textId="77777777" w:rsidR="00D6049E" w:rsidRPr="009164E3" w:rsidRDefault="00D6049E" w:rsidP="00D6049E"/>
    <w:p w14:paraId="2ABD3581" w14:textId="77777777" w:rsidR="00D6049E" w:rsidRPr="009164E3" w:rsidRDefault="00D6049E" w:rsidP="00D6049E">
      <w:r w:rsidRPr="009164E3">
        <w:t xml:space="preserve">Alle møtereferat skal dateres og nummereres fortløpende etter type møteserie. </w:t>
      </w:r>
    </w:p>
    <w:p w14:paraId="37BA552E" w14:textId="77777777" w:rsidR="00D6049E" w:rsidRPr="009164E3" w:rsidRDefault="00D6049E" w:rsidP="00D6049E"/>
    <w:p w14:paraId="17DC4474" w14:textId="5BF81B9B" w:rsidR="00D6049E" w:rsidRPr="009164E3" w:rsidRDefault="00D6049E" w:rsidP="00D6049E">
      <w:r w:rsidRPr="009164E3">
        <w:t xml:space="preserve">Møtereferater skal distribueres i </w:t>
      </w:r>
      <w:r w:rsidR="001223B6" w:rsidRPr="009164E3">
        <w:t>samhandlingsverktøy</w:t>
      </w:r>
      <w:r w:rsidRPr="009164E3">
        <w:t>et senest 5 virkedager etter avholdt møte. Eventuelle innsigelser mot referatet meddeles den annen part så raskt som mulig og senest innen 5 virkedager. Innsigelsene skal gjennomgås på neste møte.</w:t>
      </w:r>
    </w:p>
    <w:p w14:paraId="0AAF576F" w14:textId="77777777" w:rsidR="00D6049E" w:rsidRPr="009164E3" w:rsidRDefault="00D6049E" w:rsidP="004600E3"/>
    <w:p w14:paraId="78BB7800" w14:textId="5DAA8362" w:rsidR="00D6049E" w:rsidRPr="009164E3" w:rsidRDefault="001223B6" w:rsidP="00D6049E">
      <w:pPr>
        <w:pStyle w:val="Overskrift5"/>
      </w:pPr>
      <w:bookmarkStart w:id="851" w:name="_Toc233897961"/>
      <w:r w:rsidRPr="009164E3">
        <w:t>Samhandlingsverktøy</w:t>
      </w:r>
      <w:bookmarkEnd w:id="851"/>
    </w:p>
    <w:p w14:paraId="1AF35F72" w14:textId="05BB5300" w:rsidR="00D6049E" w:rsidRPr="009164E3" w:rsidRDefault="00D6049E" w:rsidP="00D6049E">
      <w:r w:rsidRPr="009164E3">
        <w:t xml:space="preserve">Partene skal benytte byggherrens elektroniske </w:t>
      </w:r>
      <w:r w:rsidR="001223B6" w:rsidRPr="009164E3">
        <w:t>samhandlingsverktøy</w:t>
      </w:r>
      <w:r w:rsidRPr="009164E3">
        <w:t xml:space="preserve"> ved gjennomføring av kontrakten, i tråd med byggherrens rutiner for bruk av </w:t>
      </w:r>
      <w:r w:rsidR="001223B6" w:rsidRPr="009164E3">
        <w:t>samhandlingsverktøy</w:t>
      </w:r>
      <w:r w:rsidRPr="009164E3">
        <w:t xml:space="preserve">et. </w:t>
      </w:r>
    </w:p>
    <w:p w14:paraId="05A158C8" w14:textId="77777777" w:rsidR="00D6049E" w:rsidRPr="009164E3" w:rsidRDefault="00D6049E" w:rsidP="00D6049E"/>
    <w:p w14:paraId="19D7A542" w14:textId="22C5575E" w:rsidR="00D6049E" w:rsidRPr="009164E3" w:rsidRDefault="001223B6" w:rsidP="00D6049E">
      <w:r w:rsidRPr="009164E3">
        <w:t>Samhandlingsverktøy</w:t>
      </w:r>
      <w:r w:rsidR="00D6049E" w:rsidRPr="009164E3">
        <w:t>et skal utgjøre et felles arkivsystem for partene. Entreprenøren må selv sørge for opplæring av eget personell i bruk av s</w:t>
      </w:r>
      <w:r w:rsidR="007D55AB" w:rsidRPr="009164E3">
        <w:t>amhandlingsverktøyet</w:t>
      </w:r>
      <w:r w:rsidR="00D6049E" w:rsidRPr="009164E3">
        <w:t xml:space="preserve"> etter innledende instruksjoner som byggherren vil gi. </w:t>
      </w:r>
    </w:p>
    <w:p w14:paraId="583C4BA8" w14:textId="77777777" w:rsidR="00D63E20" w:rsidRPr="009164E3" w:rsidRDefault="00D63E20" w:rsidP="00D6049E"/>
    <w:p w14:paraId="5F50BFA9" w14:textId="6848A5AF" w:rsidR="00D63E20" w:rsidRPr="009164E3" w:rsidRDefault="00142B99" w:rsidP="00D6049E">
      <w:r w:rsidRPr="009164E3">
        <w:t xml:space="preserve">I denne kontrakten er byggherrens samhandlingsverktøy </w:t>
      </w:r>
      <w:r w:rsidRPr="009164E3">
        <w:rPr>
          <w:highlight w:val="lightGray"/>
        </w:rPr>
        <w:t>Xxxxxx (eks. M-files)</w:t>
      </w:r>
    </w:p>
    <w:p w14:paraId="1537225C" w14:textId="77777777" w:rsidR="00D6049E" w:rsidRPr="009164E3" w:rsidRDefault="00D6049E" w:rsidP="004600E3"/>
    <w:p w14:paraId="4581AE42" w14:textId="17214A1E" w:rsidR="00D6049E" w:rsidRPr="009164E3" w:rsidRDefault="00D6049E" w:rsidP="00D6049E">
      <w:pPr>
        <w:pStyle w:val="Overskrift5"/>
      </w:pPr>
      <w:bookmarkStart w:id="852" w:name="_Toc233897962"/>
      <w:r w:rsidRPr="009164E3">
        <w:t>Byggherrens øvrige systemer</w:t>
      </w:r>
      <w:bookmarkEnd w:id="852"/>
    </w:p>
    <w:p w14:paraId="1BD60C80" w14:textId="77777777" w:rsidR="00D6049E" w:rsidRPr="009164E3" w:rsidRDefault="00D6049E" w:rsidP="00D6049E">
      <w:r w:rsidRPr="009164E3">
        <w:t>Entreprenøren skal benytte de systemer som fremgår av kontrakten eller som byggherren fastsetter. Dette inkluderer blant annet registrering og oppdatering av relevante data og dokumentasjon.</w:t>
      </w:r>
    </w:p>
    <w:p w14:paraId="229F187E" w14:textId="77777777" w:rsidR="00D6049E" w:rsidRPr="009164E3" w:rsidRDefault="00D6049E" w:rsidP="004600E3"/>
    <w:p w14:paraId="46848D9A" w14:textId="4B4C2A1B" w:rsidR="00D6049E" w:rsidRPr="009164E3" w:rsidRDefault="00D6049E" w:rsidP="00D6049E">
      <w:pPr>
        <w:pStyle w:val="Overskrift5"/>
      </w:pPr>
      <w:bookmarkStart w:id="853" w:name="_Toc233897963"/>
      <w:r w:rsidRPr="009164E3">
        <w:t>Partenes gjensidige opplysningsplikt</w:t>
      </w:r>
      <w:bookmarkEnd w:id="853"/>
    </w:p>
    <w:p w14:paraId="57AD4185" w14:textId="77777777" w:rsidR="00D6049E" w:rsidRPr="009164E3" w:rsidRDefault="00D6049E" w:rsidP="00D6049E">
      <w:r w:rsidRPr="009164E3">
        <w:t xml:space="preserve">Partene er forpliktet til å holde hverandre løpende orientert om alle forhold som kan ha innvirkning på gjennomføringen av kontrakten. </w:t>
      </w:r>
    </w:p>
    <w:p w14:paraId="2CB766E1" w14:textId="77777777" w:rsidR="00D6049E" w:rsidRPr="009164E3" w:rsidRDefault="00D6049E" w:rsidP="00D6049E"/>
    <w:p w14:paraId="12F29E3B" w14:textId="77777777" w:rsidR="00D6049E" w:rsidRPr="009164E3" w:rsidRDefault="00D6049E" w:rsidP="00D6049E">
      <w:r w:rsidRPr="009164E3">
        <w:t xml:space="preserve">Entreprenøren plikter uoppfordret å gi byggherren alle opplysninger som er nødvendige for at byggherren skal kunne kontrollere om kontraktsforpliktelsene er oppfylt. </w:t>
      </w:r>
    </w:p>
    <w:p w14:paraId="00AD04C5" w14:textId="77777777" w:rsidR="00D6049E" w:rsidRPr="009164E3" w:rsidRDefault="00D6049E" w:rsidP="00D6049E"/>
    <w:p w14:paraId="089CAA0C" w14:textId="77777777" w:rsidR="00D6049E" w:rsidRPr="009164E3" w:rsidRDefault="00D6049E" w:rsidP="00D6049E">
      <w:r w:rsidRPr="009164E3">
        <w:t>Byggherren kan kreve at entreprenøren gir byggherren og myndighetene slik informasjon om kontraktsarbeidene og kontraktsgjenstanden som disse har behov for, slik at de kan ivareta sine oppgaver og plikter i henhold til lov, forskrift eller enkeltvedtak. Dette gjelder likevel ikke i den utstrekning byggherren allerede besitter informasjonen og det vil være en vesentlig byrde for entreprenøren å fremskaffe informasjonen.</w:t>
      </w:r>
    </w:p>
    <w:p w14:paraId="41F82FFE" w14:textId="77777777" w:rsidR="00D6049E" w:rsidRPr="009164E3" w:rsidRDefault="00D6049E" w:rsidP="00D4393D"/>
    <w:p w14:paraId="5AD4894E" w14:textId="3DD46D15" w:rsidR="00D6049E" w:rsidRPr="009164E3" w:rsidRDefault="00D6049E" w:rsidP="00D03F52">
      <w:pPr>
        <w:pStyle w:val="Overskrift4"/>
      </w:pPr>
      <w:bookmarkStart w:id="854" w:name="_Toc233897964"/>
      <w:r w:rsidRPr="009164E3">
        <w:t>Samordning og kommunikasjon med tredjepart</w:t>
      </w:r>
      <w:bookmarkEnd w:id="854"/>
    </w:p>
    <w:p w14:paraId="4FFBC55D" w14:textId="48D6889D" w:rsidR="00D6049E" w:rsidRPr="009164E3" w:rsidRDefault="00D6049E" w:rsidP="00D6049E">
      <w:pPr>
        <w:pStyle w:val="Overskrift5"/>
      </w:pPr>
      <w:bookmarkStart w:id="855" w:name="_Toc233897965"/>
      <w:r w:rsidRPr="009164E3">
        <w:t>Samordning</w:t>
      </w:r>
      <w:bookmarkEnd w:id="855"/>
    </w:p>
    <w:p w14:paraId="7AA3A9DF" w14:textId="77777777" w:rsidR="00D6049E" w:rsidRPr="009164E3" w:rsidRDefault="00D6049E" w:rsidP="00D6049E">
      <w:r w:rsidRPr="009164E3">
        <w:t>Entreprenøren skal samordne sin fremdrift og utførelse med grunneiere, naboer og andre berørte tredjeparter. Disse forpliktelsene gjelder innenfor de rammer som er påregnelige etter kontraktsarbeidets art, omfang og fremdrift.</w:t>
      </w:r>
    </w:p>
    <w:p w14:paraId="2B629932" w14:textId="77777777" w:rsidR="00D6049E" w:rsidRPr="009164E3" w:rsidRDefault="00D6049E" w:rsidP="00D4393D"/>
    <w:p w14:paraId="29D041A2" w14:textId="57808BBF" w:rsidR="00D6049E" w:rsidRPr="009164E3" w:rsidRDefault="00D6049E" w:rsidP="00D6049E">
      <w:pPr>
        <w:pStyle w:val="Overskrift5"/>
      </w:pPr>
      <w:bookmarkStart w:id="856" w:name="_Toc233897966"/>
      <w:r w:rsidRPr="009164E3">
        <w:t>Kommunikasjon med grunneiere, naboer og andre berørte tredjeparter</w:t>
      </w:r>
      <w:bookmarkEnd w:id="856"/>
    </w:p>
    <w:p w14:paraId="751622BC" w14:textId="77777777" w:rsidR="00D6049E" w:rsidRPr="009164E3" w:rsidRDefault="00D6049E" w:rsidP="00D6049E">
      <w:r w:rsidRPr="009164E3">
        <w:t>Partene skal utarbeide en felles plan for kommunikasjon om prosjektet til tredjeparter. Planen skal være et hjelpemiddel for å gjennomføre prosjektet på en best mulig måte og for å gi enhetlig informasjon om prosjektet til tredjeparter.</w:t>
      </w:r>
    </w:p>
    <w:p w14:paraId="6D3F8765" w14:textId="77777777" w:rsidR="00D6049E" w:rsidRPr="009164E3" w:rsidRDefault="00D6049E" w:rsidP="00D6049E"/>
    <w:p w14:paraId="393A2CB2" w14:textId="77777777" w:rsidR="00D6049E" w:rsidRPr="009164E3" w:rsidRDefault="00D6049E" w:rsidP="00D6049E">
      <w:r w:rsidRPr="009164E3">
        <w:t xml:space="preserve">Byggherren har ansvar for overordnet informasjon om prosjektet. Byggherren skal om nødvendig forut for oppstart avholde allmøte og sende ut skriftlig informasjon til grunneiere, naboer og andre berørte tredjeparter. </w:t>
      </w:r>
    </w:p>
    <w:p w14:paraId="07D17E03" w14:textId="77777777" w:rsidR="00D6049E" w:rsidRPr="009164E3" w:rsidRDefault="00D6049E" w:rsidP="00D6049E"/>
    <w:p w14:paraId="0ADBE84C" w14:textId="77777777" w:rsidR="00D6049E" w:rsidRPr="009164E3" w:rsidRDefault="00D6049E" w:rsidP="00D6049E">
      <w:r w:rsidRPr="009164E3">
        <w:t xml:space="preserve">Entreprenøren skal: </w:t>
      </w:r>
    </w:p>
    <w:p w14:paraId="316B6FB8" w14:textId="77777777" w:rsidR="00D6049E" w:rsidRPr="009164E3" w:rsidRDefault="00D6049E" w:rsidP="0086299B">
      <w:pPr>
        <w:pStyle w:val="Listeavsnitt"/>
        <w:numPr>
          <w:ilvl w:val="0"/>
          <w:numId w:val="69"/>
        </w:numPr>
      </w:pPr>
      <w:r w:rsidRPr="009164E3">
        <w:t xml:space="preserve">Fortløpende informere grunneiere, naboer og andre berørte tredjeparter om entreprenørens planer for kontraktsarbeidene og om fremdriften. Informasjon til de som blir spesielt utsatt for støy, støv, rystelser og anleggstrafikk, skal prioriteres. </w:t>
      </w:r>
    </w:p>
    <w:p w14:paraId="01A9C3F5" w14:textId="77777777" w:rsidR="00D6049E" w:rsidRPr="009164E3" w:rsidRDefault="00D6049E" w:rsidP="0086299B">
      <w:pPr>
        <w:pStyle w:val="Listeavsnitt"/>
        <w:numPr>
          <w:ilvl w:val="0"/>
          <w:numId w:val="69"/>
        </w:numPr>
      </w:pPr>
      <w:r w:rsidRPr="009164E3">
        <w:t xml:space="preserve">Foreta varsling med SMS ved særskilt støyende arbeid og ved sprengning. </w:t>
      </w:r>
    </w:p>
    <w:p w14:paraId="68CF46DF" w14:textId="77777777" w:rsidR="00D6049E" w:rsidRPr="009164E3" w:rsidRDefault="00D6049E" w:rsidP="0086299B">
      <w:pPr>
        <w:pStyle w:val="Listeavsnitt"/>
        <w:numPr>
          <w:ilvl w:val="0"/>
          <w:numId w:val="69"/>
        </w:numPr>
      </w:pPr>
      <w:r w:rsidRPr="009164E3">
        <w:t>Varsle og informere hver grunneier og nabo i god tid før utførelse av arbeider på eller ved vedkommende sin eiendom. Entreprenøren skal besøke og gjennomføre samtale med spesielt berørte grunneiere og naboer.</w:t>
      </w:r>
    </w:p>
    <w:p w14:paraId="72DED40B" w14:textId="77777777" w:rsidR="00D6049E" w:rsidRPr="009164E3" w:rsidRDefault="00D6049E" w:rsidP="0086299B">
      <w:pPr>
        <w:pStyle w:val="Listeavsnitt"/>
        <w:numPr>
          <w:ilvl w:val="0"/>
          <w:numId w:val="69"/>
        </w:numPr>
      </w:pPr>
      <w:r w:rsidRPr="009164E3">
        <w:t>Håndtere de henvendelser som kommer fra andre tredjeparter enn media med mindre byggherren beslutter noe annet. Alle henvendelser skal håndteres på en profesjonell og serviceinnstilt måte.</w:t>
      </w:r>
    </w:p>
    <w:p w14:paraId="6979990A" w14:textId="77777777" w:rsidR="00D6049E" w:rsidRPr="009164E3" w:rsidRDefault="00D6049E" w:rsidP="0086299B">
      <w:pPr>
        <w:pStyle w:val="Listeavsnitt"/>
        <w:numPr>
          <w:ilvl w:val="0"/>
          <w:numId w:val="69"/>
        </w:numPr>
      </w:pPr>
      <w:r w:rsidRPr="009164E3">
        <w:t>Fortløpende føre logg over informasjon som entreprenøren har gitt til grunneiere, naboer og andre berørte tredjeparter. Henvendelser fra disse skal også loggføres. Loggen skal føres i byggherrens dokumentasjonsbehandlingssystem.</w:t>
      </w:r>
    </w:p>
    <w:p w14:paraId="69325714" w14:textId="77777777" w:rsidR="00D6049E" w:rsidRPr="009164E3" w:rsidRDefault="00D6049E" w:rsidP="00D4393D"/>
    <w:p w14:paraId="4FBBD714" w14:textId="0F3ED07E" w:rsidR="007866DE" w:rsidRPr="009164E3" w:rsidRDefault="00D6049E" w:rsidP="00C110AD">
      <w:pPr>
        <w:pStyle w:val="Overskrift5"/>
      </w:pPr>
      <w:bookmarkStart w:id="857" w:name="_Toc233897967"/>
      <w:r w:rsidRPr="009164E3">
        <w:t>Kontakt med</w:t>
      </w:r>
      <w:r w:rsidR="007866DE" w:rsidRPr="009164E3">
        <w:t xml:space="preserve"> media</w:t>
      </w:r>
      <w:bookmarkEnd w:id="843"/>
      <w:bookmarkEnd w:id="844"/>
      <w:bookmarkEnd w:id="857"/>
    </w:p>
    <w:p w14:paraId="74370CAE" w14:textId="77777777" w:rsidR="007866DE" w:rsidRPr="009164E3" w:rsidRDefault="007866DE" w:rsidP="007866DE">
      <w:r w:rsidRPr="009164E3">
        <w:t>Generelt skal det henvises til byggherren om forhold vedrørende kontraktarbeidet. Entreprenøren skal ikke uttale seg til media om slike forhold uten på forhånd å ha konferert med byggherren.</w:t>
      </w:r>
    </w:p>
    <w:p w14:paraId="7EEE570F" w14:textId="77777777" w:rsidR="007866DE" w:rsidRPr="009164E3" w:rsidRDefault="007866DE" w:rsidP="007866DE"/>
    <w:p w14:paraId="47B860F6" w14:textId="61947156" w:rsidR="00D6049E" w:rsidRPr="009164E3" w:rsidRDefault="00D6049E" w:rsidP="00CC7E39">
      <w:pPr>
        <w:pStyle w:val="Overskrift5"/>
      </w:pPr>
      <w:bookmarkStart w:id="858" w:name="_Toc233897968"/>
      <w:r w:rsidRPr="009164E3">
        <w:t>Publikasjon av informasjon på digitale plattformer og annen deling av informasjon</w:t>
      </w:r>
      <w:bookmarkEnd w:id="858"/>
    </w:p>
    <w:p w14:paraId="6BD10111" w14:textId="77777777" w:rsidR="00D6049E" w:rsidRPr="009164E3" w:rsidRDefault="00D6049E" w:rsidP="00D6049E">
      <w:pPr>
        <w:rPr>
          <w:lang w:eastAsia="nb-NO"/>
        </w:rPr>
      </w:pPr>
      <w:bookmarkStart w:id="859" w:name="_Toc93914614"/>
      <w:bookmarkStart w:id="860" w:name="_Toc94534569"/>
      <w:r w:rsidRPr="009164E3">
        <w:rPr>
          <w:lang w:eastAsia="nb-NO"/>
        </w:rPr>
        <w:t xml:space="preserve">Entreprenøren skal ikke publisere eller dele informasjon (eksempelvis tekst/bilder/film) om forhold som gjelder vegnettet og kontraktsarbeidet uten på forhånd å ha konferert med byggherren. </w:t>
      </w:r>
    </w:p>
    <w:p w14:paraId="4C22DA8B" w14:textId="77777777" w:rsidR="00D6049E" w:rsidRPr="009164E3" w:rsidRDefault="00D6049E" w:rsidP="00D6049E">
      <w:pPr>
        <w:rPr>
          <w:lang w:eastAsia="nb-NO"/>
        </w:rPr>
      </w:pPr>
    </w:p>
    <w:p w14:paraId="7026D997" w14:textId="71283F2A" w:rsidR="00D6049E" w:rsidRPr="009164E3" w:rsidRDefault="00D6049E" w:rsidP="00D6049E">
      <w:pPr>
        <w:rPr>
          <w:lang w:eastAsia="nb-NO"/>
        </w:rPr>
      </w:pPr>
      <w:r w:rsidRPr="009164E3">
        <w:rPr>
          <w:lang w:eastAsia="nb-NO"/>
        </w:rPr>
        <w:t>Byggherren kan nekte publikasjon og deling av informasjon. Slik informasjon skal heller ikke publiseres eller deles i privat regi. Sensitiv informasjon skal ikke publiseres eller deles med uvedkommende. Som sensitiv informasjon regnes også bilder fra tekniske rom og kritiske punkt knyttet til installasjoner og kapasiteter (eksempelvis kapasitet på pumper, nødaggregat, kommunikasjonssystemer/linjer, strømforsyning og overvåking/styringssystemer)</w:t>
      </w:r>
      <w:r w:rsidR="0091261E" w:rsidRPr="009164E3">
        <w:rPr>
          <w:lang w:eastAsia="nb-NO"/>
        </w:rPr>
        <w:t>.</w:t>
      </w:r>
    </w:p>
    <w:bookmarkEnd w:id="859"/>
    <w:bookmarkEnd w:id="860"/>
    <w:p w14:paraId="186F36C8" w14:textId="7D954E06" w:rsidR="007866DE" w:rsidRPr="009164E3" w:rsidRDefault="007866DE" w:rsidP="007866DE"/>
    <w:p w14:paraId="1C8C0631" w14:textId="7BFC3E21" w:rsidR="00D6049E" w:rsidRPr="009164E3" w:rsidRDefault="00D6049E" w:rsidP="004F7206">
      <w:pPr>
        <w:pStyle w:val="Overskrift3"/>
      </w:pPr>
      <w:bookmarkStart w:id="861" w:name="_Toc233897969"/>
      <w:bookmarkStart w:id="862" w:name="_Toc93914615"/>
      <w:bookmarkStart w:id="863" w:name="_Toc94534570"/>
      <w:r w:rsidRPr="009164E3">
        <w:lastRenderedPageBreak/>
        <w:t>Møter</w:t>
      </w:r>
      <w:bookmarkEnd w:id="861"/>
    </w:p>
    <w:p w14:paraId="5A4BAE38" w14:textId="45F300FF" w:rsidR="007866DE" w:rsidRPr="009164E3" w:rsidRDefault="007866DE" w:rsidP="00D4393D">
      <w:pPr>
        <w:pStyle w:val="Overskrift4"/>
      </w:pPr>
      <w:bookmarkStart w:id="864" w:name="_Toc233897970"/>
      <w:r w:rsidRPr="009164E3">
        <w:t xml:space="preserve">Byggemøter (se NS 8405 </w:t>
      </w:r>
      <w:r w:rsidR="007D55AB" w:rsidRPr="009164E3">
        <w:t>punkt</w:t>
      </w:r>
      <w:r w:rsidRPr="009164E3">
        <w:t xml:space="preserve"> 7.1)</w:t>
      </w:r>
      <w:bookmarkEnd w:id="862"/>
      <w:bookmarkEnd w:id="863"/>
      <w:bookmarkEnd w:id="864"/>
    </w:p>
    <w:p w14:paraId="24677708" w14:textId="77777777" w:rsidR="007866DE" w:rsidRPr="009164E3" w:rsidRDefault="007866DE" w:rsidP="007866DE">
      <w:r w:rsidRPr="009164E3">
        <w:t>Byggemøter holdes vanligvis hver 14. dag under ledelse av byggherren. Byggherren fører referat fra byggemøter. Referat sendes til partenes representanter innen 5 hverdager etter møtet.</w:t>
      </w:r>
    </w:p>
    <w:p w14:paraId="304E3BD5" w14:textId="77777777" w:rsidR="007866DE" w:rsidRPr="009164E3" w:rsidRDefault="007866DE" w:rsidP="007866DE"/>
    <w:p w14:paraId="445A309F" w14:textId="75CDE4C5" w:rsidR="007866DE" w:rsidRPr="009164E3" w:rsidRDefault="000B5FC0" w:rsidP="007866DE">
      <w:r w:rsidRPr="009164E3">
        <w:t xml:space="preserve">Byggherren skal utarbeide agenda. </w:t>
      </w:r>
      <w:r w:rsidR="007866DE" w:rsidRPr="009164E3">
        <w:t>Faste punkter på agendaen skal være:</w:t>
      </w:r>
    </w:p>
    <w:p w14:paraId="53082039" w14:textId="67EF083C" w:rsidR="007866DE" w:rsidRPr="009164E3" w:rsidRDefault="007866DE" w:rsidP="009C6C71">
      <w:pPr>
        <w:pStyle w:val="Listeavsnitt"/>
        <w:ind w:left="357"/>
      </w:pPr>
    </w:p>
    <w:p w14:paraId="79C90A16" w14:textId="4D21009A" w:rsidR="007866DE" w:rsidRPr="009164E3" w:rsidRDefault="007866DE" w:rsidP="0086299B">
      <w:pPr>
        <w:pStyle w:val="Listeavsnitt"/>
        <w:numPr>
          <w:ilvl w:val="0"/>
          <w:numId w:val="33"/>
        </w:numPr>
      </w:pPr>
      <w:r w:rsidRPr="009164E3">
        <w:t>SHA</w:t>
      </w:r>
    </w:p>
    <w:p w14:paraId="3094F6F6" w14:textId="0620F3A2" w:rsidR="007866DE" w:rsidRPr="009164E3" w:rsidRDefault="007866DE" w:rsidP="0086299B">
      <w:pPr>
        <w:pStyle w:val="Listeavsnitt"/>
        <w:numPr>
          <w:ilvl w:val="0"/>
          <w:numId w:val="33"/>
        </w:numPr>
      </w:pPr>
      <w:r w:rsidRPr="009164E3">
        <w:t>Ytre miljø</w:t>
      </w:r>
    </w:p>
    <w:p w14:paraId="17FBB68C" w14:textId="7864BB53" w:rsidR="00C32369" w:rsidRPr="009164E3" w:rsidRDefault="00C32369" w:rsidP="0086299B">
      <w:pPr>
        <w:pStyle w:val="Listeavsnitt"/>
        <w:numPr>
          <w:ilvl w:val="0"/>
          <w:numId w:val="33"/>
        </w:numPr>
      </w:pPr>
      <w:r w:rsidRPr="009164E3">
        <w:t>Klima</w:t>
      </w:r>
    </w:p>
    <w:p w14:paraId="46E87878" w14:textId="35491A1D" w:rsidR="00C32369" w:rsidRPr="009164E3" w:rsidRDefault="00C32369" w:rsidP="0086299B">
      <w:pPr>
        <w:pStyle w:val="Listeavsnitt"/>
        <w:numPr>
          <w:ilvl w:val="0"/>
          <w:numId w:val="33"/>
        </w:numPr>
      </w:pPr>
      <w:r w:rsidRPr="009164E3">
        <w:t>Økonomi og endringer</w:t>
      </w:r>
    </w:p>
    <w:p w14:paraId="7761E561" w14:textId="58DA79A9" w:rsidR="00C32369" w:rsidRPr="009164E3" w:rsidRDefault="00C32369" w:rsidP="0086299B">
      <w:pPr>
        <w:pStyle w:val="Listeavsnitt"/>
        <w:numPr>
          <w:ilvl w:val="0"/>
          <w:numId w:val="33"/>
        </w:numPr>
      </w:pPr>
      <w:r w:rsidRPr="009164E3">
        <w:t>Fremdrift</w:t>
      </w:r>
    </w:p>
    <w:p w14:paraId="04F56E2D" w14:textId="656D5578" w:rsidR="00FB0610" w:rsidRPr="009164E3" w:rsidRDefault="00FB0610" w:rsidP="0086299B">
      <w:pPr>
        <w:pStyle w:val="Listeavsnitt"/>
        <w:numPr>
          <w:ilvl w:val="0"/>
          <w:numId w:val="33"/>
        </w:numPr>
      </w:pPr>
      <w:r w:rsidRPr="009164E3">
        <w:t>Kvalitet</w:t>
      </w:r>
    </w:p>
    <w:p w14:paraId="7BBED934" w14:textId="61061F6A" w:rsidR="00FB0610" w:rsidRPr="009164E3" w:rsidRDefault="00FB0610" w:rsidP="0086299B">
      <w:pPr>
        <w:pStyle w:val="Listeavsnitt"/>
        <w:numPr>
          <w:ilvl w:val="0"/>
          <w:numId w:val="33"/>
        </w:numPr>
      </w:pPr>
      <w:r w:rsidRPr="009164E3">
        <w:t>Avvik fra kontraktens krav</w:t>
      </w:r>
    </w:p>
    <w:p w14:paraId="06206E90" w14:textId="34E9B95A" w:rsidR="00FB0610" w:rsidRPr="009164E3" w:rsidRDefault="00FB0610" w:rsidP="0086299B">
      <w:pPr>
        <w:pStyle w:val="Listeavsnitt"/>
        <w:numPr>
          <w:ilvl w:val="0"/>
          <w:numId w:val="33"/>
        </w:numPr>
      </w:pPr>
      <w:r w:rsidRPr="009164E3">
        <w:t>Muligheter og risiko</w:t>
      </w:r>
    </w:p>
    <w:p w14:paraId="3E69819D" w14:textId="25C6BB52" w:rsidR="00FB0610" w:rsidRPr="009164E3" w:rsidRDefault="00FB0610" w:rsidP="0086299B">
      <w:pPr>
        <w:pStyle w:val="Listeavsnitt"/>
        <w:numPr>
          <w:ilvl w:val="0"/>
          <w:numId w:val="33"/>
        </w:numPr>
      </w:pPr>
      <w:r w:rsidRPr="009164E3">
        <w:t>Organisering, bemanning og ressurser</w:t>
      </w:r>
    </w:p>
    <w:p w14:paraId="445CBD33" w14:textId="3BFD1CEC" w:rsidR="007866DE" w:rsidRPr="009164E3" w:rsidRDefault="007866DE" w:rsidP="0086299B">
      <w:pPr>
        <w:pStyle w:val="Listeavsnitt"/>
        <w:numPr>
          <w:ilvl w:val="0"/>
          <w:numId w:val="33"/>
        </w:numPr>
      </w:pPr>
      <w:r w:rsidRPr="009164E3">
        <w:t>Annet</w:t>
      </w:r>
    </w:p>
    <w:p w14:paraId="34D32D83" w14:textId="77777777" w:rsidR="007866DE" w:rsidRPr="009164E3" w:rsidRDefault="007866DE" w:rsidP="007866DE"/>
    <w:p w14:paraId="7F7CB363" w14:textId="20D2973A" w:rsidR="00731FE2" w:rsidRPr="009164E3" w:rsidRDefault="00731FE2" w:rsidP="007866DE">
      <w:r w:rsidRPr="009164E3">
        <w:t>Entreprenøren skal rapportere på hver av de overnevnte punktene i byggemøtet.</w:t>
      </w:r>
      <w:r w:rsidR="009C6C71" w:rsidRPr="009164E3">
        <w:t xml:space="preserve"> Denne rapporteringen er en statusoppdatering av månedsrapporten.</w:t>
      </w:r>
    </w:p>
    <w:p w14:paraId="3510F73E" w14:textId="77777777" w:rsidR="00731FE2" w:rsidRPr="009164E3" w:rsidRDefault="00731FE2" w:rsidP="007866DE"/>
    <w:p w14:paraId="3E266757" w14:textId="18DCC73C" w:rsidR="008B1C46" w:rsidRPr="009164E3" w:rsidRDefault="009C6C71" w:rsidP="008B1C46">
      <w:r w:rsidRPr="009164E3">
        <w:t>Partenes re</w:t>
      </w:r>
      <w:r w:rsidR="007866DE" w:rsidRPr="009164E3">
        <w:t>presentante</w:t>
      </w:r>
      <w:r w:rsidRPr="009164E3">
        <w:t>r</w:t>
      </w:r>
      <w:r w:rsidR="007866DE" w:rsidRPr="009164E3">
        <w:t xml:space="preserve"> og relevant nøkkelpersonell skal </w:t>
      </w:r>
      <w:r w:rsidRPr="009164E3">
        <w:t>delta</w:t>
      </w:r>
      <w:r w:rsidR="007866DE" w:rsidRPr="009164E3">
        <w:t xml:space="preserve"> i byggemøtene. </w:t>
      </w:r>
      <w:r w:rsidR="008B1C46" w:rsidRPr="009164E3">
        <w:t>Partenes</w:t>
      </w:r>
      <w:r w:rsidR="004F6BE9" w:rsidRPr="009164E3">
        <w:t xml:space="preserve"> representanter</w:t>
      </w:r>
      <w:r w:rsidR="008B1C46" w:rsidRPr="009164E3">
        <w:t xml:space="preserve"> skal ha fullmakt til å avgjøre ordinære saker.</w:t>
      </w:r>
    </w:p>
    <w:p w14:paraId="4DA0C22C" w14:textId="77777777" w:rsidR="004F6BE9" w:rsidRPr="009164E3" w:rsidRDefault="004F6BE9" w:rsidP="007866DE"/>
    <w:p w14:paraId="2485C838" w14:textId="68D40DE1" w:rsidR="007866DE" w:rsidRPr="009164E3" w:rsidRDefault="00046EC0" w:rsidP="007866DE">
      <w:r w:rsidRPr="009164E3">
        <w:t xml:space="preserve">I tillegg skal </w:t>
      </w:r>
      <w:r w:rsidR="007866DE" w:rsidRPr="009164E3">
        <w:t xml:space="preserve">representanter fra </w:t>
      </w:r>
      <w:r w:rsidR="00893B95" w:rsidRPr="009164E3">
        <w:t>entreprenør</w:t>
      </w:r>
      <w:r w:rsidR="007866DE" w:rsidRPr="009164E3">
        <w:t>ens sentrale kontraktsmedhjelpere</w:t>
      </w:r>
      <w:r w:rsidRPr="009164E3">
        <w:t xml:space="preserve"> delta i møtene</w:t>
      </w:r>
      <w:r w:rsidR="007866DE" w:rsidRPr="009164E3">
        <w:t>. Partene er for øvrig forpliktet til å stille med relevant fagpersonell.</w:t>
      </w:r>
    </w:p>
    <w:p w14:paraId="3B5EC6B7" w14:textId="77777777" w:rsidR="007866DE" w:rsidRPr="009164E3" w:rsidRDefault="007866DE" w:rsidP="007866DE"/>
    <w:p w14:paraId="3DFA2110" w14:textId="77777777" w:rsidR="007866DE" w:rsidRPr="009164E3" w:rsidRDefault="007866DE" w:rsidP="007866DE">
      <w:pPr>
        <w:rPr>
          <w:color w:val="000000" w:themeColor="text1"/>
        </w:rPr>
      </w:pPr>
      <w:r w:rsidRPr="009164E3">
        <w:rPr>
          <w:color w:val="000000" w:themeColor="text1"/>
          <w:highlight w:val="lightGray"/>
        </w:rPr>
        <w:t>Xxxxxx</w:t>
      </w:r>
    </w:p>
    <w:p w14:paraId="3FD340B3" w14:textId="77777777" w:rsidR="007866DE" w:rsidRPr="009164E3" w:rsidRDefault="007866DE" w:rsidP="007866DE"/>
    <w:p w14:paraId="2665DD5C" w14:textId="36802F1C" w:rsidR="007866DE" w:rsidRPr="009164E3" w:rsidRDefault="007866DE" w:rsidP="00D4393D">
      <w:pPr>
        <w:pStyle w:val="Overskrift4"/>
      </w:pPr>
      <w:bookmarkStart w:id="865" w:name="_Toc93914616"/>
      <w:bookmarkStart w:id="866" w:name="_Toc94534571"/>
      <w:bookmarkStart w:id="867" w:name="_Toc233897971"/>
      <w:r w:rsidRPr="009164E3">
        <w:t>Oppstartmøte med tilhørende samhandlingsprosess</w:t>
      </w:r>
      <w:bookmarkEnd w:id="865"/>
      <w:bookmarkEnd w:id="866"/>
      <w:bookmarkEnd w:id="867"/>
    </w:p>
    <w:p w14:paraId="1CD327AB" w14:textId="49262CB7" w:rsidR="00FC0819" w:rsidRPr="009164E3" w:rsidRDefault="007866DE" w:rsidP="007866DE">
      <w:r w:rsidRPr="009164E3">
        <w:t>Samhandling skal gjennomføres før kontraktsarbeidet igangsettes</w:t>
      </w:r>
      <w:r w:rsidR="0058414C" w:rsidRPr="009164E3">
        <w:t xml:space="preserve">, i henhold til Statens vegvesens håndbok V772. </w:t>
      </w:r>
      <w:r w:rsidRPr="009164E3">
        <w:t xml:space="preserve"> Partene skal sette av tilstrekkelig tid til dette. </w:t>
      </w:r>
      <w:r w:rsidR="004F7AD9" w:rsidRPr="009164E3">
        <w:t xml:space="preserve">For denne kontrakten er det </w:t>
      </w:r>
      <w:r w:rsidR="007D55AB" w:rsidRPr="009164E3">
        <w:t>av</w:t>
      </w:r>
      <w:r w:rsidR="004F7AD9" w:rsidRPr="009164E3">
        <w:t xml:space="preserve">satt </w:t>
      </w:r>
      <w:r w:rsidR="004F7AD9" w:rsidRPr="009164E3">
        <w:rPr>
          <w:highlight w:val="lightGray"/>
        </w:rPr>
        <w:t>X uker</w:t>
      </w:r>
      <w:r w:rsidR="00B643E2" w:rsidRPr="009164E3">
        <w:rPr>
          <w:highlight w:val="lightGray"/>
        </w:rPr>
        <w:t>/dager</w:t>
      </w:r>
      <w:r w:rsidR="004F7AD9" w:rsidRPr="009164E3">
        <w:t xml:space="preserve"> </w:t>
      </w:r>
      <w:r w:rsidR="00B2422E" w:rsidRPr="009164E3">
        <w:t>til å gjennomføre samhandling</w:t>
      </w:r>
      <w:r w:rsidR="0077251F" w:rsidRPr="009164E3">
        <w:t xml:space="preserve"> regnet fra underskriving av kontrakten, og det er planlagt </w:t>
      </w:r>
      <w:r w:rsidR="0077251F" w:rsidRPr="009164E3">
        <w:rPr>
          <w:highlight w:val="lightGray"/>
        </w:rPr>
        <w:t>X da</w:t>
      </w:r>
      <w:r w:rsidR="008746EF" w:rsidRPr="009164E3">
        <w:rPr>
          <w:highlight w:val="lightGray"/>
        </w:rPr>
        <w:t>ger</w:t>
      </w:r>
      <w:r w:rsidR="008746EF" w:rsidRPr="009164E3">
        <w:t xml:space="preserve"> med samhandlingsmøter i </w:t>
      </w:r>
      <w:r w:rsidR="00452EC7" w:rsidRPr="009164E3">
        <w:t xml:space="preserve">perioden. </w:t>
      </w:r>
      <w:r w:rsidR="00A77593" w:rsidRPr="009164E3">
        <w:t>Når partene er enige om det, kan samhandlingen avsluttes tidligere og kontraktsarbeidet startes. Tilsvarende kan partene bli enige om at samhandlingen forlenges. Agenda for samhandlingsmøte skal avklares og avtales på forhånd. Antall møter skal besluttes av partene i fellesskap.</w:t>
      </w:r>
      <w:r w:rsidR="00FC0819" w:rsidRPr="009164E3">
        <w:t xml:space="preserve"> </w:t>
      </w:r>
    </w:p>
    <w:p w14:paraId="28255D9E" w14:textId="77777777" w:rsidR="00F5294A" w:rsidRPr="009164E3" w:rsidRDefault="00F5294A" w:rsidP="007866DE"/>
    <w:p w14:paraId="17D10373" w14:textId="77777777" w:rsidR="00FC0819" w:rsidRPr="009164E3" w:rsidRDefault="00FC0819" w:rsidP="00FC0819">
      <w:r w:rsidRPr="009164E3">
        <w:t>Samhandlingen skal som hovedregel ledes av en prosjektuavhengig prosessleder i Statens vegvesen. Samhandlingen skal gjennomføres uten at fordeling av ansvar og risiko i kontrakten endres i forhold til konkurransegrunnlaget.</w:t>
      </w:r>
    </w:p>
    <w:p w14:paraId="487E05CE" w14:textId="77777777" w:rsidR="00FC0819" w:rsidRPr="009164E3" w:rsidRDefault="00FC0819" w:rsidP="00FC0819"/>
    <w:p w14:paraId="25B17E10" w14:textId="77777777" w:rsidR="00FC0819" w:rsidRPr="009164E3" w:rsidRDefault="00FC0819" w:rsidP="00FC0819">
      <w:r w:rsidRPr="009164E3">
        <w:t xml:space="preserve">Samhandlingsmøtene skal benyttes til planlegging og gjennomgang av hvordan samarbeidet mellom partene skal skje. Møtene skal bidra til at partene i fellesskap når kontraktens målsetninger, gjennom felles identifisering av risiko og muligheter i forbindelse med gjennomføringen.  </w:t>
      </w:r>
    </w:p>
    <w:p w14:paraId="253DF791" w14:textId="77777777" w:rsidR="00FC0819" w:rsidRPr="009164E3" w:rsidRDefault="00FC0819" w:rsidP="00FC0819"/>
    <w:p w14:paraId="554F41A7" w14:textId="3FE7EB9A" w:rsidR="00FC0819" w:rsidRPr="009164E3" w:rsidRDefault="00FC0819" w:rsidP="00FC0819">
      <w:r w:rsidRPr="009164E3">
        <w:t>Partene skal som en del av samhandlingsprosessen oppnevne et ekspertråd bestående av tre medlemmer, jf. punkt 3</w:t>
      </w:r>
      <w:r w:rsidR="00BC6686" w:rsidRPr="009164E3">
        <w:t>2</w:t>
      </w:r>
      <w:r w:rsidRPr="009164E3">
        <w:t>.</w:t>
      </w:r>
    </w:p>
    <w:p w14:paraId="5C96848D" w14:textId="77777777" w:rsidR="00FC0819" w:rsidRPr="009164E3" w:rsidRDefault="00FC0819" w:rsidP="00FC0819"/>
    <w:p w14:paraId="1567E9BF" w14:textId="77777777" w:rsidR="00FC0819" w:rsidRPr="009164E3" w:rsidRDefault="00FC0819" w:rsidP="00FC0819">
      <w:r w:rsidRPr="009164E3">
        <w:t xml:space="preserve">Partenes representanter og nøkkelpersonell skal delta på samhandlingsmøtene. I tillegg skal representanter fra entreprenørens sentrale kontraktsmedhjelpere delta. Partene er for øvrig forpliktet til å stille med relevant fagpersonell. Byggherre kan innkalle eksternt fagpersonell ved behov. </w:t>
      </w:r>
    </w:p>
    <w:p w14:paraId="4E7EF3AA" w14:textId="77777777" w:rsidR="00FC0819" w:rsidRPr="009164E3" w:rsidRDefault="00FC0819" w:rsidP="00FC0819"/>
    <w:p w14:paraId="7756B232" w14:textId="77777777" w:rsidR="00FC0819" w:rsidRPr="009164E3" w:rsidRDefault="00FC0819" w:rsidP="00FC0819">
      <w:r w:rsidRPr="009164E3">
        <w:t xml:space="preserve">Partene skal lage et referat fra samhandlingen. Referatet skal inneholde en oversikt over aksjonspunkter som skal følges opp etter samhandlingen, og det skal fremgå hvem som har ansvaret med å følge opp de ulike aksjonspunktene og tidsfrister for dette. Alle presentasjoner og bilder fra samhandlingen lagres i kontraktens samhandlingsverktøy. Referatet fra samhandlingen </w:t>
      </w:r>
      <w:r w:rsidRPr="009164E3">
        <w:lastRenderedPageBreak/>
        <w:t>forankres i første byggherremøte. Samhandling mellom partene bør være et fast punkt på samtlige byggherremøter. Samhandlingsplakaten vil ofte være et godt utgangspunkt for samtaler mellom partene, men partene står fritt til å ta opp ulike forhold som kan bidra til best mulig relasjon mellom partene.</w:t>
      </w:r>
    </w:p>
    <w:p w14:paraId="53FF2884" w14:textId="77777777" w:rsidR="00FC0819" w:rsidRPr="009164E3" w:rsidRDefault="00FC0819" w:rsidP="00FC0819"/>
    <w:p w14:paraId="78301474" w14:textId="5458DD76" w:rsidR="00FC0819" w:rsidRPr="009164E3" w:rsidRDefault="00FC0819" w:rsidP="00FC0819">
      <w:r w:rsidRPr="009164E3">
        <w:t xml:space="preserve">Referatet og dokumentasjonen fra samhandlingen skal forelegges for og aksepteres av senere valgte kontraktmedhjelpere, innleide arbeidstakere og utsendte arbeidstakere som forutsetning for deres engasjement i gjennomføringen av kontraktarbeidene. Partene plikter å dokumentere at denne foreleggelsen og aksepten har funnet sted.  </w:t>
      </w:r>
    </w:p>
    <w:p w14:paraId="2CE9CD18" w14:textId="4E043145" w:rsidR="007866DE" w:rsidRPr="009164E3" w:rsidRDefault="00FC0819" w:rsidP="007866DE">
      <w:r w:rsidRPr="009164E3">
        <w:t>Tidsbruk i samhandlingsmøter avregnes etter medgått tid i henhold til avtalte timepriser, jf. E2. Omforent timeforbruk til møteforberedelse honoreres etter de samme timepriser. Kostnader til nattillegg, diett og reiseutlegg dekkes av byggherren i henhold til statens satser. Tidsbruken for reiser dekkes ikke. Kostnader til samhandlingsmøter faktureres på egen faktura, og regnes ikke som endring.</w:t>
      </w:r>
    </w:p>
    <w:p w14:paraId="679A0B30" w14:textId="77777777" w:rsidR="007866DE" w:rsidRPr="009164E3" w:rsidRDefault="007866DE" w:rsidP="007866DE"/>
    <w:p w14:paraId="1BAC2EEB" w14:textId="6F5143CB" w:rsidR="007866DE" w:rsidRPr="009164E3" w:rsidRDefault="007866DE" w:rsidP="00D4393D">
      <w:pPr>
        <w:pStyle w:val="Overskrift4"/>
      </w:pPr>
      <w:bookmarkStart w:id="868" w:name="_Toc93914617"/>
      <w:bookmarkStart w:id="869" w:name="_Toc94534572"/>
      <w:bookmarkStart w:id="870" w:name="_Toc233897972"/>
      <w:r w:rsidRPr="009164E3">
        <w:t>Samarbeidsmøter</w:t>
      </w:r>
      <w:bookmarkEnd w:id="868"/>
      <w:bookmarkEnd w:id="869"/>
      <w:bookmarkEnd w:id="870"/>
    </w:p>
    <w:p w14:paraId="08E2FF9F" w14:textId="6546565E" w:rsidR="000E2F9C" w:rsidRPr="009164E3" w:rsidRDefault="00595B52" w:rsidP="007866DE">
      <w:r w:rsidRPr="009164E3">
        <w:t xml:space="preserve">Partene skal avholde samarbeidsmøter </w:t>
      </w:r>
      <w:r w:rsidR="008D2EDE" w:rsidRPr="009164E3">
        <w:t xml:space="preserve">minimum to ganger i året og ved </w:t>
      </w:r>
      <w:r w:rsidR="001B0643" w:rsidRPr="009164E3">
        <w:t xml:space="preserve">ferdigstillelse av </w:t>
      </w:r>
      <w:r w:rsidR="00CE5969" w:rsidRPr="009164E3">
        <w:t>kontraktarbeidene.</w:t>
      </w:r>
      <w:r w:rsidR="007974D4" w:rsidRPr="009164E3">
        <w:t xml:space="preserve"> </w:t>
      </w:r>
      <w:r w:rsidR="008816F3" w:rsidRPr="009164E3">
        <w:t>D</w:t>
      </w:r>
      <w:r w:rsidR="007866DE" w:rsidRPr="009164E3">
        <w:t>et</w:t>
      </w:r>
      <w:r w:rsidR="008816F3" w:rsidRPr="009164E3">
        <w:t xml:space="preserve"> skal av</w:t>
      </w:r>
      <w:r w:rsidR="007866DE" w:rsidRPr="009164E3">
        <w:t xml:space="preserve">holdes samarbeidsmøte når en av partene ber om slikt møte. </w:t>
      </w:r>
    </w:p>
    <w:p w14:paraId="08CF2E06" w14:textId="77777777" w:rsidR="001D5C24" w:rsidRPr="009164E3" w:rsidRDefault="001D5C24" w:rsidP="007866DE"/>
    <w:p w14:paraId="2DDDCAFC" w14:textId="0029359D" w:rsidR="00A0561F" w:rsidRPr="009164E3" w:rsidRDefault="00A0561F" w:rsidP="007866DE">
      <w:r w:rsidRPr="009164E3">
        <w:t xml:space="preserve">I samarbeidsmøtene skal alltid representant(er) fra </w:t>
      </w:r>
      <w:r w:rsidR="007D58A9" w:rsidRPr="009164E3">
        <w:t>partenes ledelse delta, i tillegg til partenes repr</w:t>
      </w:r>
      <w:r w:rsidR="00586316" w:rsidRPr="009164E3">
        <w:t>esen</w:t>
      </w:r>
      <w:r w:rsidR="007D58A9" w:rsidRPr="009164E3">
        <w:t>t</w:t>
      </w:r>
      <w:r w:rsidR="00586316" w:rsidRPr="009164E3">
        <w:t>ant</w:t>
      </w:r>
      <w:r w:rsidR="007D58A9" w:rsidRPr="009164E3">
        <w:t xml:space="preserve">er. </w:t>
      </w:r>
    </w:p>
    <w:p w14:paraId="0F3AEB11" w14:textId="77777777" w:rsidR="00586316" w:rsidRPr="009164E3" w:rsidRDefault="00586316" w:rsidP="007866DE"/>
    <w:p w14:paraId="45F84E27" w14:textId="164D2567" w:rsidR="007866DE" w:rsidRPr="009164E3" w:rsidRDefault="00C14D1F" w:rsidP="007866DE">
      <w:r w:rsidRPr="009164E3">
        <w:t>Formålet med samarbeidsmøtene er å bidra til optimalisering av samarbeidet mellom partene og at partene skal løse uenigheter som ikke har blitt løst av prosjektledelsen hos partene. Dersom samarbeidsmøtet ikke kommer til enighet, se videre saksgang i punkt 3</w:t>
      </w:r>
      <w:r w:rsidR="002245B7" w:rsidRPr="009164E3">
        <w:t>2</w:t>
      </w:r>
      <w:r w:rsidRPr="009164E3">
        <w:t xml:space="preserve">. </w:t>
      </w:r>
      <w:r w:rsidR="007866DE" w:rsidRPr="009164E3">
        <w:t xml:space="preserve">Møtene skal sikre at partene når sine felles målsetninger, og at kontraktens krav oppfylles både hva gjelder kvalitet, fremdrift og økonomi.  </w:t>
      </w:r>
    </w:p>
    <w:p w14:paraId="61DB1A23" w14:textId="77777777" w:rsidR="007866DE" w:rsidRPr="009164E3" w:rsidRDefault="007866DE" w:rsidP="007866DE"/>
    <w:p w14:paraId="10BE519F" w14:textId="331FEC52" w:rsidR="00984821" w:rsidRPr="009164E3" w:rsidRDefault="007866DE" w:rsidP="007866DE">
      <w:r w:rsidRPr="009164E3">
        <w:t>Et sentralt tema i samarbeidsmøtene skal være gjennomgang av det som er nedfelt i samhandlings</w:t>
      </w:r>
      <w:r w:rsidR="00EE1170" w:rsidRPr="009164E3">
        <w:t>prosessen</w:t>
      </w:r>
      <w:r w:rsidRPr="009164E3">
        <w:t xml:space="preserve"> og de forhold som er avtalt og omforent. Ev</w:t>
      </w:r>
      <w:r w:rsidR="00E34323" w:rsidRPr="009164E3">
        <w:t>entuelle</w:t>
      </w:r>
      <w:r w:rsidRPr="009164E3">
        <w:t xml:space="preserve"> bekymringer knyttet til samarbeidsforhold og mulige tvister under utvikling skal også frembringes, protokolleres og tiltak skal drøftes og eventuelt iverksettes. </w:t>
      </w:r>
    </w:p>
    <w:p w14:paraId="342FB8B4" w14:textId="78625D10" w:rsidR="007866DE" w:rsidRPr="009164E3" w:rsidRDefault="00FC45E7" w:rsidP="007866DE">
      <w:r w:rsidRPr="009164E3">
        <w:t>Samarbeidsmøtet skal inneholde en gjensidig evalueringsprosess for byggherre og entreprenør. Gjensidig evaluering skal gjennomføres underveis og ved avslutning av kontrakten. Gjensidig evaluering utføres på skjema fastsatt av byggherren.</w:t>
      </w:r>
    </w:p>
    <w:p w14:paraId="25CD9D25" w14:textId="77777777" w:rsidR="007866DE" w:rsidRPr="009164E3" w:rsidRDefault="007866DE" w:rsidP="007866DE"/>
    <w:p w14:paraId="70618586" w14:textId="7DBC3E7E" w:rsidR="00D6049E" w:rsidRPr="009164E3" w:rsidRDefault="00D6049E" w:rsidP="00D03F52">
      <w:pPr>
        <w:pStyle w:val="Overskrift4"/>
      </w:pPr>
      <w:bookmarkStart w:id="871" w:name="_Toc233897973"/>
      <w:bookmarkStart w:id="872" w:name="_Toc93914618"/>
      <w:bookmarkStart w:id="873" w:name="_Toc94534573"/>
      <w:r w:rsidRPr="009164E3">
        <w:t>Oppstartsmøte for risikofylte arbeider i byggefase</w:t>
      </w:r>
      <w:bookmarkEnd w:id="871"/>
    </w:p>
    <w:p w14:paraId="1699D142" w14:textId="5D74954A" w:rsidR="00D6049E" w:rsidRPr="009164E3" w:rsidRDefault="00D6049E" w:rsidP="00D6049E">
      <w:r w:rsidRPr="009164E3">
        <w:t>Det skal gjennomføres egne oppstartmøter for særlig risikofylt arbeid med utgangspunkt i risikovurderingen som inngår i byggherrens SHA-plan eller andre kritiske risikoforhold som blir avdekket undervegs i kontraktsarbeidet. Kontraktmedhjelpere som er involvert i disse arbeidene skal være representert.</w:t>
      </w:r>
    </w:p>
    <w:p w14:paraId="25FD8295" w14:textId="77777777" w:rsidR="00D6049E" w:rsidRPr="009164E3" w:rsidRDefault="00D6049E" w:rsidP="00D6049E"/>
    <w:p w14:paraId="09874B0D" w14:textId="77777777" w:rsidR="00D6049E" w:rsidRPr="009164E3" w:rsidRDefault="00D6049E" w:rsidP="00D6049E">
      <w:r w:rsidRPr="009164E3">
        <w:t>Byggherren innkaller etter entreprenørens angivelse av tidspunkt for å holde oppstartmøtet, og byggherren fører referat. Formålet med møtet er å gjennomgå rutiner og prosedyrer for gjennomføring av arbeidene, herunder også risikovurderinger, entreprenørens fremdriftsplan og tiltenkte ressurser for arbeidene, dokumentasjon og avviksbehandling.</w:t>
      </w:r>
    </w:p>
    <w:p w14:paraId="2656D8B0" w14:textId="77777777" w:rsidR="00D6049E" w:rsidRPr="009164E3" w:rsidRDefault="00D6049E" w:rsidP="00D6049E"/>
    <w:p w14:paraId="6CC39CCB" w14:textId="4E058D4C" w:rsidR="00D6049E" w:rsidRPr="009164E3" w:rsidRDefault="00D6049E" w:rsidP="00D6049E">
      <w:r w:rsidRPr="009164E3">
        <w:t>For denne kontrakten er følgende arbeid vurdert som særlig risikofylt:</w:t>
      </w:r>
    </w:p>
    <w:p w14:paraId="2763152E" w14:textId="2BE6D22D" w:rsidR="00D6049E" w:rsidRPr="009164E3" w:rsidRDefault="00D4393D" w:rsidP="0086299B">
      <w:pPr>
        <w:pStyle w:val="Listeavsnitt"/>
        <w:numPr>
          <w:ilvl w:val="0"/>
          <w:numId w:val="70"/>
        </w:numPr>
        <w:rPr>
          <w:highlight w:val="lightGray"/>
        </w:rPr>
      </w:pPr>
      <w:r w:rsidRPr="009164E3">
        <w:rPr>
          <w:highlight w:val="lightGray"/>
        </w:rPr>
        <w:t>S</w:t>
      </w:r>
      <w:r w:rsidR="00D6049E" w:rsidRPr="009164E3">
        <w:rPr>
          <w:highlight w:val="lightGray"/>
        </w:rPr>
        <w:t xml:space="preserve">prengningsarbeid (jf. </w:t>
      </w:r>
      <w:r w:rsidR="007D55AB" w:rsidRPr="009164E3">
        <w:rPr>
          <w:highlight w:val="lightGray"/>
        </w:rPr>
        <w:t>punkt</w:t>
      </w:r>
      <w:r w:rsidR="00D6049E" w:rsidRPr="009164E3">
        <w:rPr>
          <w:highlight w:val="lightGray"/>
        </w:rPr>
        <w:t xml:space="preserve"> </w:t>
      </w:r>
      <w:r w:rsidRPr="009164E3">
        <w:rPr>
          <w:highlight w:val="lightGray"/>
        </w:rPr>
        <w:t>3</w:t>
      </w:r>
      <w:r w:rsidR="00566C37" w:rsidRPr="009164E3">
        <w:rPr>
          <w:highlight w:val="lightGray"/>
        </w:rPr>
        <w:t>8</w:t>
      </w:r>
      <w:r w:rsidR="00D6049E" w:rsidRPr="009164E3">
        <w:rPr>
          <w:highlight w:val="lightGray"/>
        </w:rPr>
        <w:t xml:space="preserve">) </w:t>
      </w:r>
    </w:p>
    <w:p w14:paraId="1F303BE3" w14:textId="77777777" w:rsidR="00D6049E" w:rsidRPr="009164E3" w:rsidRDefault="00D6049E" w:rsidP="0086299B">
      <w:pPr>
        <w:pStyle w:val="Listeavsnitt"/>
        <w:numPr>
          <w:ilvl w:val="0"/>
          <w:numId w:val="70"/>
        </w:numPr>
        <w:rPr>
          <w:highlight w:val="lightGray"/>
        </w:rPr>
      </w:pPr>
      <w:r w:rsidRPr="009164E3">
        <w:rPr>
          <w:highlight w:val="lightGray"/>
        </w:rPr>
        <w:t>Konstruksjoner</w:t>
      </w:r>
    </w:p>
    <w:p w14:paraId="18763375" w14:textId="77777777" w:rsidR="00D6049E" w:rsidRPr="009164E3" w:rsidRDefault="00D6049E" w:rsidP="0086299B">
      <w:pPr>
        <w:pStyle w:val="Listeavsnitt"/>
        <w:numPr>
          <w:ilvl w:val="0"/>
          <w:numId w:val="70"/>
        </w:numPr>
        <w:rPr>
          <w:highlight w:val="lightGray"/>
        </w:rPr>
      </w:pPr>
      <w:r w:rsidRPr="009164E3">
        <w:rPr>
          <w:highlight w:val="lightGray"/>
        </w:rPr>
        <w:t>Midlertidige konstruksjoner</w:t>
      </w:r>
    </w:p>
    <w:p w14:paraId="09A0C7A1" w14:textId="77777777" w:rsidR="00D6049E" w:rsidRPr="009164E3" w:rsidRDefault="00D6049E" w:rsidP="0086299B">
      <w:pPr>
        <w:pStyle w:val="Listeavsnitt"/>
        <w:numPr>
          <w:ilvl w:val="0"/>
          <w:numId w:val="70"/>
        </w:numPr>
        <w:rPr>
          <w:highlight w:val="lightGray"/>
        </w:rPr>
      </w:pPr>
      <w:r w:rsidRPr="009164E3">
        <w:rPr>
          <w:highlight w:val="lightGray"/>
        </w:rPr>
        <w:t>Rivearbeid</w:t>
      </w:r>
    </w:p>
    <w:p w14:paraId="781720D6" w14:textId="77777777" w:rsidR="00D6049E" w:rsidRPr="009164E3" w:rsidRDefault="00D6049E" w:rsidP="0086299B">
      <w:pPr>
        <w:pStyle w:val="Listeavsnitt"/>
        <w:numPr>
          <w:ilvl w:val="0"/>
          <w:numId w:val="70"/>
        </w:numPr>
        <w:rPr>
          <w:highlight w:val="lightGray"/>
        </w:rPr>
      </w:pPr>
      <w:r w:rsidRPr="009164E3">
        <w:rPr>
          <w:highlight w:val="lightGray"/>
        </w:rPr>
        <w:t>Arbeid i bløte masser</w:t>
      </w:r>
    </w:p>
    <w:p w14:paraId="2A53982C" w14:textId="77777777" w:rsidR="00D6049E" w:rsidRPr="009164E3" w:rsidRDefault="00D6049E" w:rsidP="0086299B">
      <w:pPr>
        <w:pStyle w:val="Listeavsnitt"/>
        <w:numPr>
          <w:ilvl w:val="0"/>
          <w:numId w:val="70"/>
        </w:numPr>
        <w:rPr>
          <w:highlight w:val="lightGray"/>
        </w:rPr>
      </w:pPr>
      <w:r w:rsidRPr="009164E3">
        <w:rPr>
          <w:highlight w:val="lightGray"/>
        </w:rPr>
        <w:t>Arbeid der det er fare for skred/grunnbrudd</w:t>
      </w:r>
    </w:p>
    <w:p w14:paraId="64018F26" w14:textId="77777777" w:rsidR="00D6049E" w:rsidRPr="009164E3" w:rsidRDefault="00D6049E" w:rsidP="0086299B">
      <w:pPr>
        <w:pStyle w:val="Listeavsnitt"/>
        <w:numPr>
          <w:ilvl w:val="0"/>
          <w:numId w:val="70"/>
        </w:numPr>
        <w:rPr>
          <w:highlight w:val="lightGray"/>
        </w:rPr>
      </w:pPr>
      <w:r w:rsidRPr="009164E3">
        <w:rPr>
          <w:highlight w:val="lightGray"/>
        </w:rPr>
        <w:t>Arbeid på/ved elektrisk anlegg – høyspent</w:t>
      </w:r>
    </w:p>
    <w:p w14:paraId="2ADD835E" w14:textId="77777777" w:rsidR="00D6049E" w:rsidRPr="009164E3" w:rsidRDefault="00D6049E" w:rsidP="0086299B">
      <w:pPr>
        <w:pStyle w:val="Listeavsnitt"/>
        <w:numPr>
          <w:ilvl w:val="0"/>
          <w:numId w:val="70"/>
        </w:numPr>
        <w:rPr>
          <w:highlight w:val="lightGray"/>
        </w:rPr>
      </w:pPr>
      <w:r w:rsidRPr="009164E3">
        <w:rPr>
          <w:highlight w:val="lightGray"/>
        </w:rPr>
        <w:t>Trafikkavvikling</w:t>
      </w:r>
    </w:p>
    <w:p w14:paraId="0F056978" w14:textId="77777777" w:rsidR="00D6049E" w:rsidRPr="009164E3" w:rsidRDefault="00D6049E" w:rsidP="0086299B">
      <w:pPr>
        <w:pStyle w:val="Listeavsnitt"/>
        <w:numPr>
          <w:ilvl w:val="0"/>
          <w:numId w:val="70"/>
        </w:numPr>
        <w:rPr>
          <w:highlight w:val="lightGray"/>
        </w:rPr>
      </w:pPr>
      <w:r w:rsidRPr="009164E3">
        <w:rPr>
          <w:highlight w:val="lightGray"/>
        </w:rPr>
        <w:t>Forhold knyttet til ytre miljø</w:t>
      </w:r>
    </w:p>
    <w:p w14:paraId="5DABDC89" w14:textId="77777777" w:rsidR="00D6049E" w:rsidRPr="009164E3" w:rsidRDefault="00D6049E" w:rsidP="00D6049E"/>
    <w:p w14:paraId="7DD216A6" w14:textId="5D775DC7" w:rsidR="00D6049E" w:rsidRPr="009164E3" w:rsidRDefault="00782374" w:rsidP="00D6049E">
      <w:pPr>
        <w:rPr>
          <w:lang w:eastAsia="nb-NO"/>
        </w:rPr>
      </w:pPr>
      <w:r w:rsidRPr="009164E3">
        <w:rPr>
          <w:highlight w:val="lightGray"/>
        </w:rPr>
        <w:lastRenderedPageBreak/>
        <w:t>V</w:t>
      </w:r>
      <w:r w:rsidR="00B771AB" w:rsidRPr="009164E3">
        <w:rPr>
          <w:highlight w:val="lightGray"/>
        </w:rPr>
        <w:t>EILEDNINGSTEKST: (</w:t>
      </w:r>
      <w:r w:rsidR="00BF44B3" w:rsidRPr="009164E3">
        <w:rPr>
          <w:highlight w:val="lightGray"/>
        </w:rPr>
        <w:t>S</w:t>
      </w:r>
      <w:r w:rsidR="00B771AB" w:rsidRPr="009164E3">
        <w:rPr>
          <w:highlight w:val="lightGray"/>
        </w:rPr>
        <w:t>lettes før utlysning) Ovenfor</w:t>
      </w:r>
      <w:r w:rsidR="00D6049E" w:rsidRPr="009164E3">
        <w:rPr>
          <w:highlight w:val="lightGray"/>
        </w:rPr>
        <w:t xml:space="preserve"> listes kulepunkter med særlig risikofylt arbeid med utgangspunkt i risikovurderingen som inngår i byggherrens SHA-plan. Kulepunkter som ikke er relevante strykes.</w:t>
      </w:r>
      <w:r w:rsidR="00B771AB" w:rsidRPr="009164E3">
        <w:rPr>
          <w:highlight w:val="lightGray"/>
        </w:rPr>
        <w:t xml:space="preserve"> </w:t>
      </w:r>
      <w:r w:rsidR="00D6049E" w:rsidRPr="009164E3">
        <w:rPr>
          <w:highlight w:val="lightGray"/>
        </w:rPr>
        <w:t>Listen med kulepunkter må utvikles</w:t>
      </w:r>
      <w:r w:rsidR="00BF44B3" w:rsidRPr="009164E3">
        <w:rPr>
          <w:highlight w:val="lightGray"/>
        </w:rPr>
        <w:t xml:space="preserve"> </w:t>
      </w:r>
      <w:r w:rsidR="00B771AB" w:rsidRPr="009164E3">
        <w:rPr>
          <w:highlight w:val="lightGray"/>
        </w:rPr>
        <w:t>av byggherren</w:t>
      </w:r>
      <w:r w:rsidR="00D6049E" w:rsidRPr="009164E3">
        <w:rPr>
          <w:highlight w:val="lightGray"/>
        </w:rPr>
        <w:t xml:space="preserve"> under prosjektering</w:t>
      </w:r>
      <w:r w:rsidR="00476998" w:rsidRPr="009164E3">
        <w:rPr>
          <w:highlight w:val="lightGray"/>
        </w:rPr>
        <w:t>en</w:t>
      </w:r>
      <w:r w:rsidR="00D6049E" w:rsidRPr="009164E3">
        <w:rPr>
          <w:highlight w:val="lightGray"/>
        </w:rPr>
        <w:t>.</w:t>
      </w:r>
    </w:p>
    <w:p w14:paraId="6DF2E4FF" w14:textId="77777777" w:rsidR="00D6049E" w:rsidRPr="009164E3" w:rsidRDefault="00D6049E" w:rsidP="00D4393D"/>
    <w:p w14:paraId="5C12606B" w14:textId="33C40A88" w:rsidR="007866DE" w:rsidRPr="009164E3" w:rsidRDefault="00D6049E" w:rsidP="00AD517A">
      <w:pPr>
        <w:pStyle w:val="Overskrift4"/>
      </w:pPr>
      <w:bookmarkStart w:id="874" w:name="_Toc233897974"/>
      <w:r w:rsidRPr="009164E3">
        <w:t>Faglige m</w:t>
      </w:r>
      <w:r w:rsidR="007866DE" w:rsidRPr="009164E3">
        <w:t>øter, samlinger og kurs</w:t>
      </w:r>
      <w:bookmarkEnd w:id="872"/>
      <w:bookmarkEnd w:id="873"/>
      <w:bookmarkEnd w:id="874"/>
    </w:p>
    <w:p w14:paraId="4809C9C1" w14:textId="77777777" w:rsidR="007866DE" w:rsidRPr="009164E3" w:rsidRDefault="007866DE" w:rsidP="007866DE">
      <w:r w:rsidRPr="009164E3">
        <w:t>Entreprenøren skal gjennomføre og delta på faglige møter og kurs som bestemt i kontrakten.</w:t>
      </w:r>
    </w:p>
    <w:p w14:paraId="3A8DC5A2" w14:textId="77777777" w:rsidR="007866DE" w:rsidRPr="009164E3" w:rsidRDefault="007866DE" w:rsidP="007866DE"/>
    <w:p w14:paraId="6BE3AD7E" w14:textId="77777777" w:rsidR="007866DE" w:rsidRPr="009164E3" w:rsidRDefault="007866DE" w:rsidP="007866DE">
      <w:r w:rsidRPr="009164E3">
        <w:t>I tillegg kan entreprenør og byggherre i samarbeid arrangere faglige samlinger.</w:t>
      </w:r>
    </w:p>
    <w:p w14:paraId="1883AC38" w14:textId="77777777" w:rsidR="007866DE" w:rsidRPr="009164E3" w:rsidRDefault="007866DE" w:rsidP="007866DE"/>
    <w:p w14:paraId="0E72941F" w14:textId="77777777" w:rsidR="007866DE" w:rsidRPr="009164E3" w:rsidRDefault="007866DE" w:rsidP="007866DE">
      <w:r w:rsidRPr="009164E3">
        <w:t>Er ikke annet avtalt, dekker entreprenøren alle egne kostnader ved deltagelse på kurs, møter og samlinger.</w:t>
      </w:r>
    </w:p>
    <w:p w14:paraId="5CA93071" w14:textId="77777777" w:rsidR="007866DE" w:rsidRPr="009164E3" w:rsidRDefault="007866DE" w:rsidP="007866DE"/>
    <w:p w14:paraId="61B44E51" w14:textId="77777777" w:rsidR="007866DE" w:rsidRPr="009164E3" w:rsidRDefault="007866DE" w:rsidP="007866DE">
      <w:pPr>
        <w:rPr>
          <w:color w:val="000000" w:themeColor="text1"/>
        </w:rPr>
      </w:pPr>
      <w:r w:rsidRPr="009164E3">
        <w:rPr>
          <w:color w:val="000000" w:themeColor="text1"/>
          <w:highlight w:val="lightGray"/>
        </w:rPr>
        <w:t>Xxxxxx</w:t>
      </w:r>
    </w:p>
    <w:p w14:paraId="5D2D6F83" w14:textId="77777777" w:rsidR="007866DE" w:rsidRPr="009164E3" w:rsidRDefault="007866DE" w:rsidP="007866DE"/>
    <w:p w14:paraId="331BD89F" w14:textId="4F5B0D81" w:rsidR="007866DE" w:rsidRPr="009164E3" w:rsidRDefault="007866DE" w:rsidP="004F7206">
      <w:pPr>
        <w:pStyle w:val="Overskrift3"/>
      </w:pPr>
      <w:bookmarkStart w:id="875" w:name="_Toc93914619"/>
      <w:bookmarkStart w:id="876" w:name="_Toc94534574"/>
      <w:bookmarkStart w:id="877" w:name="_Toc233897975"/>
      <w:r w:rsidRPr="009164E3">
        <w:t>Varsler og krav (se NS 8405 p</w:t>
      </w:r>
      <w:r w:rsidR="007D55AB" w:rsidRPr="009164E3">
        <w:t xml:space="preserve">unkt </w:t>
      </w:r>
      <w:r w:rsidRPr="009164E3">
        <w:t>8)</w:t>
      </w:r>
      <w:bookmarkEnd w:id="875"/>
      <w:bookmarkEnd w:id="876"/>
      <w:bookmarkEnd w:id="877"/>
    </w:p>
    <w:p w14:paraId="4E52120B" w14:textId="3AE414C7" w:rsidR="007866DE" w:rsidRPr="009164E3" w:rsidRDefault="007866DE" w:rsidP="007866DE">
      <w:r w:rsidRPr="009164E3">
        <w:t xml:space="preserve">Varsel og krav </w:t>
      </w:r>
      <w:r w:rsidR="00476998" w:rsidRPr="009164E3">
        <w:t xml:space="preserve">skal fremmes på byggherrens fastsatte skjemaer og gjennom byggherrens </w:t>
      </w:r>
      <w:r w:rsidR="001223B6" w:rsidRPr="009164E3">
        <w:t>samhandlingsverktøy</w:t>
      </w:r>
      <w:r w:rsidR="00476998" w:rsidRPr="009164E3">
        <w:t xml:space="preserve">. De anses først som fremsatt når angitt skjema og </w:t>
      </w:r>
      <w:r w:rsidR="001223B6" w:rsidRPr="009164E3">
        <w:t>samhandlingsverktøyet</w:t>
      </w:r>
      <w:r w:rsidR="00476998" w:rsidRPr="009164E3">
        <w:t xml:space="preserve"> er benyttet.</w:t>
      </w:r>
    </w:p>
    <w:p w14:paraId="05CF022E" w14:textId="77777777" w:rsidR="007866DE" w:rsidRPr="009164E3" w:rsidRDefault="007866DE" w:rsidP="007866DE"/>
    <w:p w14:paraId="63DF454C" w14:textId="5AFDF347" w:rsidR="007866DE" w:rsidRPr="009164E3" w:rsidRDefault="00476998" w:rsidP="007866DE">
      <w:r w:rsidRPr="009164E3">
        <w:t>Ved revisjon av varsler og krav og svar på disse skal revisjonshistorikken fremgå av skjemaet. Ved varsler og krav som gjelder nye forhold skal nytt skjema benyttes.</w:t>
      </w:r>
    </w:p>
    <w:p w14:paraId="21FF0E6B" w14:textId="32DC674C" w:rsidR="007866DE" w:rsidRPr="009164E3" w:rsidRDefault="007866DE" w:rsidP="007866DE"/>
    <w:p w14:paraId="6B722F98" w14:textId="37F3DDC8" w:rsidR="00B34780" w:rsidRPr="009164E3" w:rsidRDefault="00B34780" w:rsidP="004F7206">
      <w:pPr>
        <w:pStyle w:val="Overskrift3"/>
      </w:pPr>
      <w:bookmarkStart w:id="878" w:name="_Toc93914620"/>
      <w:bookmarkStart w:id="879" w:name="_Toc94534575"/>
      <w:bookmarkStart w:id="880" w:name="_Toc233897976"/>
      <w:r w:rsidRPr="009164E3">
        <w:t>Sikkerhetsstillelse (se NS 8405 p</w:t>
      </w:r>
      <w:r w:rsidR="007D55AB" w:rsidRPr="009164E3">
        <w:t>unkt</w:t>
      </w:r>
      <w:r w:rsidRPr="009164E3">
        <w:t xml:space="preserve"> 9)</w:t>
      </w:r>
      <w:bookmarkEnd w:id="878"/>
      <w:bookmarkEnd w:id="879"/>
      <w:bookmarkEnd w:id="880"/>
    </w:p>
    <w:p w14:paraId="1698D182" w14:textId="0696E583" w:rsidR="00B34780" w:rsidRPr="009164E3" w:rsidRDefault="00B34780" w:rsidP="00D03F52">
      <w:pPr>
        <w:pStyle w:val="Overskrift4"/>
      </w:pPr>
      <w:bookmarkStart w:id="881" w:name="_Toc93914621"/>
      <w:bookmarkStart w:id="882" w:name="_Toc94534576"/>
      <w:bookmarkStart w:id="883" w:name="_Toc233897977"/>
      <w:r w:rsidRPr="009164E3">
        <w:t>Entreprenørens sikkerhetstillelse</w:t>
      </w:r>
      <w:bookmarkEnd w:id="881"/>
      <w:bookmarkEnd w:id="882"/>
      <w:bookmarkEnd w:id="883"/>
    </w:p>
    <w:p w14:paraId="7FAA224B" w14:textId="363FC413" w:rsidR="00B34780" w:rsidRPr="009164E3" w:rsidRDefault="00B34780" w:rsidP="00B34780">
      <w:r w:rsidRPr="009164E3">
        <w:t>Entreprenøren skal for egen regning stille sikkerhet for sine kontraktsforpliktelser, herunder forsinkelsesrenter og inndrivelsesomkostninger ved mislighold. Entreprenøren skal stille sikkerhet før kontraktsarbeidenes start og ikke senere enn 28 dager etter at kontrakt er inngått. Se for øvrig A3 p</w:t>
      </w:r>
      <w:r w:rsidR="007D55AB" w:rsidRPr="009164E3">
        <w:t>unkt</w:t>
      </w:r>
      <w:r w:rsidRPr="009164E3">
        <w:t xml:space="preserve"> 3.</w:t>
      </w:r>
      <w:r w:rsidR="00542C30" w:rsidRPr="009164E3">
        <w:t xml:space="preserve"> Byggherren plikter ikke å betale avdrag før han har mottatt entreprenørens sikkerhetsstillelse. </w:t>
      </w:r>
    </w:p>
    <w:p w14:paraId="3CF28EAF" w14:textId="77777777" w:rsidR="00B34780" w:rsidRPr="009164E3" w:rsidRDefault="00B34780" w:rsidP="00B34780"/>
    <w:p w14:paraId="405897BB" w14:textId="77777777" w:rsidR="00B34780" w:rsidRPr="009164E3" w:rsidRDefault="00B34780" w:rsidP="00B34780">
      <w:r w:rsidRPr="009164E3">
        <w:t>Sikkerhet skal stilles av bank, forsikringsselskap eller annen kredittinstitusjon som godkjennes av byggherren. Sikkerhet stilles på Standard Norges Byggblankett 8405 B, Formular for entreprenørens sikkerhetsstillelse i utførelsestiden og i reklamasjonstiden.</w:t>
      </w:r>
    </w:p>
    <w:p w14:paraId="21C1B7B4" w14:textId="77777777" w:rsidR="00B34780" w:rsidRPr="009164E3" w:rsidRDefault="00B34780" w:rsidP="00B34780"/>
    <w:p w14:paraId="50D0A59D" w14:textId="3679B622" w:rsidR="00542C30" w:rsidRPr="009164E3" w:rsidRDefault="00542C30" w:rsidP="00B34780">
      <w:r w:rsidRPr="009164E3">
        <w:t>Kausjonsløftet fra sikkerhetsstilleren skal rettes direkte til byggherren og skal ikke være begrenset på annen måte enn det som følger av dette punkt. Sikker</w:t>
      </w:r>
      <w:r w:rsidR="006463D9" w:rsidRPr="009164E3">
        <w:t>h</w:t>
      </w:r>
      <w:r w:rsidRPr="009164E3">
        <w:t xml:space="preserve">etsstillerens ansvar skal ikke være begrenset i form av forbehold om at premie er innbetalt eller at annet mislighold foreligger. </w:t>
      </w:r>
    </w:p>
    <w:p w14:paraId="43EF60F0" w14:textId="77777777" w:rsidR="00542C30" w:rsidRPr="009164E3" w:rsidRDefault="00542C30" w:rsidP="00B34780"/>
    <w:p w14:paraId="1FB134E8" w14:textId="75F4F10E" w:rsidR="00B34780" w:rsidRPr="009164E3" w:rsidRDefault="00B34780" w:rsidP="00B34780">
      <w:r w:rsidRPr="009164E3">
        <w:t>Som sikkerhet aksepteres også garantibeløpet plassert på sperret konto til fordel for byggherren. Renter tilfaller entreprenøren.</w:t>
      </w:r>
    </w:p>
    <w:p w14:paraId="6C476AD1" w14:textId="77777777" w:rsidR="00B34780" w:rsidRPr="009164E3" w:rsidRDefault="00B34780" w:rsidP="00B34780"/>
    <w:p w14:paraId="0AD9B928" w14:textId="77777777" w:rsidR="00B34780" w:rsidRPr="009164E3" w:rsidRDefault="00B34780" w:rsidP="00B34780">
      <w:r w:rsidRPr="009164E3">
        <w:t>For arbeidsfellesskap skal sikkerhet stilles på vegne av arbeidsfellesskapet, ikke de enkelte deltakende firmaer.</w:t>
      </w:r>
    </w:p>
    <w:p w14:paraId="5DA0F64A" w14:textId="77777777" w:rsidR="00B34780" w:rsidRPr="009164E3" w:rsidRDefault="00B34780" w:rsidP="00B34780"/>
    <w:p w14:paraId="03156F05" w14:textId="65EF744E" w:rsidR="00B34780" w:rsidRPr="009164E3" w:rsidRDefault="00B34780" w:rsidP="00D03F52">
      <w:pPr>
        <w:pStyle w:val="Overskrift4"/>
      </w:pPr>
      <w:bookmarkStart w:id="884" w:name="_Toc93914622"/>
      <w:bookmarkStart w:id="885" w:name="_Toc94534577"/>
      <w:bookmarkStart w:id="886" w:name="_Toc233897978"/>
      <w:r w:rsidRPr="009164E3">
        <w:t>Byggherrens sikkerhetsstillelse</w:t>
      </w:r>
      <w:bookmarkEnd w:id="884"/>
      <w:bookmarkEnd w:id="885"/>
      <w:bookmarkEnd w:id="886"/>
    </w:p>
    <w:p w14:paraId="6850C923" w14:textId="77777777" w:rsidR="00B34780" w:rsidRPr="009164E3" w:rsidRDefault="00B34780" w:rsidP="00B34780">
      <w:r w:rsidRPr="009164E3">
        <w:t>Byggherren stiller ikke sikkerhet.</w:t>
      </w:r>
    </w:p>
    <w:p w14:paraId="7E413801" w14:textId="77777777" w:rsidR="00B34780" w:rsidRPr="009164E3" w:rsidRDefault="00B34780" w:rsidP="00B34780"/>
    <w:p w14:paraId="270E6B9C" w14:textId="104AE4C0" w:rsidR="00B34780" w:rsidRPr="009164E3" w:rsidRDefault="00B34780" w:rsidP="004F7206">
      <w:pPr>
        <w:pStyle w:val="Overskrift3"/>
      </w:pPr>
      <w:bookmarkStart w:id="887" w:name="_Toc93914623"/>
      <w:bookmarkStart w:id="888" w:name="_Toc94534578"/>
      <w:bookmarkStart w:id="889" w:name="_Toc233897979"/>
      <w:r w:rsidRPr="009164E3">
        <w:t>Forsikring (se NS 8405 p</w:t>
      </w:r>
      <w:r w:rsidR="007D55AB" w:rsidRPr="009164E3">
        <w:t>unkt</w:t>
      </w:r>
      <w:r w:rsidRPr="009164E3">
        <w:t xml:space="preserve"> 10)</w:t>
      </w:r>
      <w:bookmarkEnd w:id="887"/>
      <w:bookmarkEnd w:id="888"/>
      <w:bookmarkEnd w:id="889"/>
    </w:p>
    <w:p w14:paraId="6F431337" w14:textId="77777777" w:rsidR="00B34780" w:rsidRPr="009164E3" w:rsidRDefault="00B34780" w:rsidP="00B34780">
      <w:r w:rsidRPr="009164E3">
        <w:t>Entreprenøren skal levere byggherren kopi av forsikringsbevis før kontraktarbeidenes start og ikke senere enn 28 dager etter at kontrakt er inngått.</w:t>
      </w:r>
    </w:p>
    <w:p w14:paraId="7B45131F" w14:textId="77777777" w:rsidR="00B34780" w:rsidRPr="009164E3" w:rsidRDefault="00B34780" w:rsidP="00B34780"/>
    <w:p w14:paraId="23FB8D11" w14:textId="77777777" w:rsidR="00B34780" w:rsidRPr="009164E3" w:rsidRDefault="00B34780" w:rsidP="00B34780">
      <w:r w:rsidRPr="009164E3">
        <w:t>Byggherren skal oppdateres med kopi ved endringer og fornyelse av forsikringsbevis.</w:t>
      </w:r>
    </w:p>
    <w:p w14:paraId="7291DD6F" w14:textId="77777777" w:rsidR="00B34780" w:rsidRPr="009164E3" w:rsidRDefault="00B34780" w:rsidP="00B34780"/>
    <w:p w14:paraId="60E8E801" w14:textId="75761F5D" w:rsidR="00B34780" w:rsidRPr="009164E3" w:rsidRDefault="00B34780" w:rsidP="004F7206">
      <w:pPr>
        <w:pStyle w:val="Overskrift3"/>
      </w:pPr>
      <w:bookmarkStart w:id="890" w:name="_Toc93914624"/>
      <w:bookmarkStart w:id="891" w:name="_Toc94534579"/>
      <w:bookmarkStart w:id="892" w:name="_Toc233897980"/>
      <w:r w:rsidRPr="009164E3">
        <w:t>Kvalitetssikring (se NS 8405 p</w:t>
      </w:r>
      <w:r w:rsidR="007D55AB" w:rsidRPr="009164E3">
        <w:t>un</w:t>
      </w:r>
      <w:r w:rsidRPr="009164E3">
        <w:t>kt 11)</w:t>
      </w:r>
      <w:bookmarkEnd w:id="890"/>
      <w:bookmarkEnd w:id="891"/>
      <w:bookmarkEnd w:id="892"/>
    </w:p>
    <w:p w14:paraId="621951CB" w14:textId="32F4E1E1" w:rsidR="00B34780" w:rsidRPr="009164E3" w:rsidRDefault="00B34780" w:rsidP="00D03F52">
      <w:pPr>
        <w:pStyle w:val="Overskrift4"/>
      </w:pPr>
      <w:bookmarkStart w:id="893" w:name="_Toc93914625"/>
      <w:bookmarkStart w:id="894" w:name="_Toc94534580"/>
      <w:bookmarkStart w:id="895" w:name="_Toc233897981"/>
      <w:r w:rsidRPr="009164E3">
        <w:t>Generelle krav</w:t>
      </w:r>
      <w:bookmarkEnd w:id="893"/>
      <w:bookmarkEnd w:id="894"/>
      <w:bookmarkEnd w:id="895"/>
    </w:p>
    <w:p w14:paraId="0063B403" w14:textId="77777777" w:rsidR="00B34780" w:rsidRPr="009164E3" w:rsidRDefault="00B34780" w:rsidP="00B34780">
      <w:r w:rsidRPr="009164E3">
        <w:t xml:space="preserve">Entreprenøren skal utarbeide en kontraktspesifikk kvalitetsplan som beskriver prosesser, prosedyrer og tilhørende ressurser som skal anvendes av hvem og når for å oppfylle kravene i kontrakten. Entreprenøren skal overlevere kvalitetsplan til byggherren før kontraktarbeidene kan påbegynnes. Byggherren kan nekte oppstart av aktiviteter hvor ikke tilstrekkelig arbeidsprosedyre </w:t>
      </w:r>
      <w:r w:rsidRPr="009164E3">
        <w:lastRenderedPageBreak/>
        <w:t>eller arbeidsbeskrivelse foreligger, eller hvor entreprenøren ikke etterlever kontraktens krav til kvalitetssikring.</w:t>
      </w:r>
    </w:p>
    <w:p w14:paraId="0BFD93B6" w14:textId="77777777" w:rsidR="00B34780" w:rsidRPr="009164E3" w:rsidRDefault="00B34780" w:rsidP="00B34780"/>
    <w:p w14:paraId="1A185E93" w14:textId="778A3732" w:rsidR="00B34780" w:rsidRPr="009164E3" w:rsidRDefault="00B34780" w:rsidP="00D03F52">
      <w:pPr>
        <w:pStyle w:val="Overskrift4"/>
      </w:pPr>
      <w:bookmarkStart w:id="896" w:name="_Toc93914626"/>
      <w:bookmarkStart w:id="897" w:name="_Toc94534581"/>
      <w:bookmarkStart w:id="898" w:name="_Toc233897982"/>
      <w:r w:rsidRPr="009164E3">
        <w:t>Kvalitetsplan</w:t>
      </w:r>
      <w:bookmarkEnd w:id="896"/>
      <w:bookmarkEnd w:id="897"/>
      <w:bookmarkEnd w:id="898"/>
    </w:p>
    <w:p w14:paraId="33F0EAC3" w14:textId="77777777" w:rsidR="00B34780" w:rsidRPr="009164E3" w:rsidRDefault="00B34780" w:rsidP="00B34780">
      <w:r w:rsidRPr="009164E3">
        <w:t>Kvalitetsplanen skal være så enkel og kortfattet som mulig og ikke være i strid med bestemmelsene i NS-ISO 9000-serien. Kvalitetsplanen skal vise entreprenørens systematiske ivaretakelse både av kvalitet og HMS. Kvalitetsplanen skal dekke alle arbeidsoperasjoner og minst inneholde følgende:</w:t>
      </w:r>
    </w:p>
    <w:p w14:paraId="3C6AFC5D" w14:textId="77777777" w:rsidR="00B34780" w:rsidRPr="009164E3" w:rsidRDefault="00B34780" w:rsidP="00B34780"/>
    <w:p w14:paraId="5AC79E72" w14:textId="7679FE2A" w:rsidR="009501A2" w:rsidRPr="009164E3" w:rsidRDefault="00B34780" w:rsidP="00D4393D">
      <w:pPr>
        <w:pStyle w:val="Overskrift4"/>
      </w:pPr>
      <w:bookmarkStart w:id="899" w:name="_Toc233897983"/>
      <w:r w:rsidRPr="009164E3">
        <w:t>Organisasjonsplan</w:t>
      </w:r>
      <w:bookmarkEnd w:id="899"/>
      <w:r w:rsidRPr="009164E3">
        <w:t xml:space="preserve"> </w:t>
      </w:r>
    </w:p>
    <w:p w14:paraId="6F6062D9" w14:textId="56281557" w:rsidR="00B34780" w:rsidRPr="009164E3" w:rsidRDefault="00B34780" w:rsidP="00B34780">
      <w:pPr>
        <w:rPr>
          <w:color w:val="000000" w:themeColor="text1"/>
        </w:rPr>
      </w:pPr>
      <w:r w:rsidRPr="009164E3">
        <w:rPr>
          <w:color w:val="000000" w:themeColor="text1"/>
        </w:rPr>
        <w:t>Organisasjonsplan skal gi oversikt over nøkkelpersoner på</w:t>
      </w:r>
    </w:p>
    <w:p w14:paraId="5FBD05EF" w14:textId="77777777" w:rsidR="00B34780" w:rsidRPr="009164E3" w:rsidRDefault="00B34780" w:rsidP="00B34780">
      <w:pPr>
        <w:rPr>
          <w:color w:val="000000" w:themeColor="text1"/>
        </w:rPr>
      </w:pPr>
      <w:r w:rsidRPr="009164E3">
        <w:rPr>
          <w:color w:val="000000" w:themeColor="text1"/>
        </w:rPr>
        <w:t>kontrakten samt kort stillingsbeskrivelse for lederfunksjonene,</w:t>
      </w:r>
    </w:p>
    <w:p w14:paraId="71997943" w14:textId="77777777" w:rsidR="00B34780" w:rsidRPr="009164E3" w:rsidRDefault="00B34780" w:rsidP="00B34780">
      <w:pPr>
        <w:rPr>
          <w:color w:val="000000" w:themeColor="text1"/>
        </w:rPr>
      </w:pPr>
      <w:r w:rsidRPr="009164E3">
        <w:rPr>
          <w:color w:val="000000" w:themeColor="text1"/>
        </w:rPr>
        <w:t>deres ansvar, og fullmakter og formelle kontaktlinjer.</w:t>
      </w:r>
    </w:p>
    <w:p w14:paraId="27CDFE92" w14:textId="77777777" w:rsidR="00B34780" w:rsidRPr="009164E3" w:rsidRDefault="00B34780" w:rsidP="00B34780"/>
    <w:p w14:paraId="6F7B08A7" w14:textId="73D665E6" w:rsidR="009501A2" w:rsidRPr="009164E3" w:rsidRDefault="00B34780" w:rsidP="00D4393D">
      <w:pPr>
        <w:pStyle w:val="Overskrift4"/>
      </w:pPr>
      <w:bookmarkStart w:id="900" w:name="_Toc233897984"/>
      <w:r w:rsidRPr="009164E3">
        <w:t>Kontrollplan</w:t>
      </w:r>
      <w:bookmarkEnd w:id="900"/>
    </w:p>
    <w:p w14:paraId="24ABEB00" w14:textId="371659AD" w:rsidR="00B34780" w:rsidRPr="009164E3" w:rsidRDefault="00B34780" w:rsidP="00B34780">
      <w:pPr>
        <w:rPr>
          <w:color w:val="000000" w:themeColor="text1"/>
        </w:rPr>
      </w:pPr>
      <w:r w:rsidRPr="009164E3">
        <w:rPr>
          <w:color w:val="000000" w:themeColor="text1"/>
        </w:rPr>
        <w:t>Kontrollplan skal omfatte prosesser for overvåking, måling, analyse og forbedring som er nødvendig for</w:t>
      </w:r>
    </w:p>
    <w:p w14:paraId="72632F2C" w14:textId="60B0395B" w:rsidR="00B34780" w:rsidRPr="009164E3" w:rsidRDefault="00B34780" w:rsidP="0086299B">
      <w:pPr>
        <w:pStyle w:val="Listeavsnitt"/>
        <w:numPr>
          <w:ilvl w:val="0"/>
          <w:numId w:val="27"/>
        </w:numPr>
        <w:rPr>
          <w:color w:val="000000" w:themeColor="text1"/>
        </w:rPr>
      </w:pPr>
      <w:r w:rsidRPr="009164E3">
        <w:rPr>
          <w:color w:val="000000" w:themeColor="text1"/>
        </w:rPr>
        <w:t>å bevise overensstemmelse for produktet</w:t>
      </w:r>
    </w:p>
    <w:p w14:paraId="62159275" w14:textId="63954707" w:rsidR="00B34780" w:rsidRPr="009164E3" w:rsidRDefault="00B34780" w:rsidP="0086299B">
      <w:pPr>
        <w:pStyle w:val="Listeavsnitt"/>
        <w:numPr>
          <w:ilvl w:val="0"/>
          <w:numId w:val="27"/>
        </w:numPr>
        <w:rPr>
          <w:color w:val="000000" w:themeColor="text1"/>
        </w:rPr>
      </w:pPr>
      <w:r w:rsidRPr="009164E3">
        <w:rPr>
          <w:color w:val="000000" w:themeColor="text1"/>
        </w:rPr>
        <w:t>å sørge for overensstemmelse for systemet for kvalitetssikring</w:t>
      </w:r>
    </w:p>
    <w:p w14:paraId="70A08CDC" w14:textId="70D2B1C1" w:rsidR="00B34780" w:rsidRPr="009164E3" w:rsidRDefault="00B34780" w:rsidP="0086299B">
      <w:pPr>
        <w:pStyle w:val="Listeavsnitt"/>
        <w:numPr>
          <w:ilvl w:val="0"/>
          <w:numId w:val="27"/>
        </w:numPr>
        <w:rPr>
          <w:color w:val="000000" w:themeColor="text1"/>
        </w:rPr>
      </w:pPr>
      <w:r w:rsidRPr="009164E3">
        <w:rPr>
          <w:color w:val="000000" w:themeColor="text1"/>
        </w:rPr>
        <w:t>kontinuerlig å forbedre virkningen av systemet for kvalitetssikring</w:t>
      </w:r>
    </w:p>
    <w:p w14:paraId="5A48C583" w14:textId="77777777" w:rsidR="00B34780" w:rsidRPr="009164E3" w:rsidRDefault="00B34780" w:rsidP="00B34780">
      <w:pPr>
        <w:rPr>
          <w:color w:val="000000" w:themeColor="text1"/>
        </w:rPr>
      </w:pPr>
    </w:p>
    <w:p w14:paraId="34CE1A84" w14:textId="77777777" w:rsidR="00B34780" w:rsidRPr="009164E3" w:rsidRDefault="00B34780" w:rsidP="00B34780">
      <w:pPr>
        <w:rPr>
          <w:color w:val="000000" w:themeColor="text1"/>
        </w:rPr>
      </w:pPr>
      <w:r w:rsidRPr="009164E3">
        <w:rPr>
          <w:color w:val="000000" w:themeColor="text1"/>
        </w:rPr>
        <w:t>Kontrollplan for arbeidene skal minimum vise prosess eller arbeidsoperasjon, kontraktsmengde, prøveomfang, krav og toleranser og ansvarlig for kontrollen.</w:t>
      </w:r>
    </w:p>
    <w:p w14:paraId="61DC1151" w14:textId="77777777" w:rsidR="00B34780" w:rsidRPr="009164E3" w:rsidRDefault="00B34780" w:rsidP="00B34780">
      <w:pPr>
        <w:rPr>
          <w:color w:val="000000" w:themeColor="text1"/>
        </w:rPr>
      </w:pPr>
    </w:p>
    <w:p w14:paraId="529148AF" w14:textId="77777777" w:rsidR="00B34780" w:rsidRPr="009164E3" w:rsidRDefault="00B34780" w:rsidP="00B34780">
      <w:pPr>
        <w:rPr>
          <w:color w:val="000000" w:themeColor="text1"/>
        </w:rPr>
      </w:pPr>
      <w:r w:rsidRPr="009164E3">
        <w:rPr>
          <w:color w:val="000000" w:themeColor="text1"/>
        </w:rPr>
        <w:t>Kontrollplanen skal videre inneholde rubrikker for kontrollresultat og godkjenning og utsjekking for de enkelte prosessene, henvisning til avviksmeldingsnummer samt merknader.</w:t>
      </w:r>
    </w:p>
    <w:p w14:paraId="2A9E4FDF" w14:textId="77777777" w:rsidR="00B34780" w:rsidRPr="009164E3" w:rsidRDefault="00B34780" w:rsidP="00B34780"/>
    <w:p w14:paraId="5146103F" w14:textId="0A50E36C" w:rsidR="009501A2" w:rsidRPr="009164E3" w:rsidRDefault="009501A2" w:rsidP="00D4393D">
      <w:pPr>
        <w:pStyle w:val="Overskrift4"/>
      </w:pPr>
      <w:bookmarkStart w:id="901" w:name="_Toc233897985"/>
      <w:r w:rsidRPr="009164E3">
        <w:t>Arbeidsprosedyrer</w:t>
      </w:r>
      <w:bookmarkEnd w:id="901"/>
    </w:p>
    <w:p w14:paraId="166ADFE0" w14:textId="4972B993" w:rsidR="00B34780" w:rsidRPr="009164E3" w:rsidRDefault="00B34780" w:rsidP="009501A2">
      <w:r w:rsidRPr="009164E3">
        <w:rPr>
          <w:color w:val="000000" w:themeColor="text1"/>
        </w:rPr>
        <w:t>Arbeidsprosedyrer</w:t>
      </w:r>
      <w:r w:rsidRPr="009164E3">
        <w:t xml:space="preserve"> skal dokumentere at arbeidsoperasjonene er gjennomtenkt og planlagt slik at alle kvalitetskrav kan overholdes.</w:t>
      </w:r>
    </w:p>
    <w:p w14:paraId="1D1B6141" w14:textId="77777777" w:rsidR="00B34780" w:rsidRPr="009164E3" w:rsidRDefault="00B34780" w:rsidP="009501A2"/>
    <w:p w14:paraId="50606FF4" w14:textId="5A5F670F" w:rsidR="009501A2" w:rsidRPr="009164E3" w:rsidRDefault="00B34780" w:rsidP="00D4393D">
      <w:pPr>
        <w:pStyle w:val="Overskrift4"/>
      </w:pPr>
      <w:bookmarkStart w:id="902" w:name="_Toc233897986"/>
      <w:r w:rsidRPr="009164E3">
        <w:t>Avviksbehandling</w:t>
      </w:r>
      <w:bookmarkEnd w:id="902"/>
    </w:p>
    <w:p w14:paraId="3E6EBC07" w14:textId="6B8109C3" w:rsidR="00B34780" w:rsidRPr="009164E3" w:rsidRDefault="00B34780" w:rsidP="00B34780">
      <w:r w:rsidRPr="009164E3">
        <w:rPr>
          <w:color w:val="000000" w:themeColor="text1"/>
        </w:rPr>
        <w:t xml:space="preserve">Det skal etableres </w:t>
      </w:r>
      <w:r w:rsidRPr="009164E3">
        <w:t>prosedyre for avviksbehandling. Avviksbehandlingen skal sikre kontinuerlig forbedring gjennom korrigerende og forebyggende tiltak, sikre overensstemmelse med krav og byggherrens aksept ved utbedring av avviket, samt dokumentere eventuelle endringer i forhold til planene.</w:t>
      </w:r>
    </w:p>
    <w:p w14:paraId="393021F9" w14:textId="77777777" w:rsidR="00B34780" w:rsidRPr="009164E3" w:rsidRDefault="00B34780" w:rsidP="00B34780"/>
    <w:p w14:paraId="59667E79" w14:textId="53AD4C92" w:rsidR="00FD00F1" w:rsidRPr="009164E3" w:rsidRDefault="00B34780" w:rsidP="00D4393D">
      <w:pPr>
        <w:pStyle w:val="Overskrift4"/>
      </w:pPr>
      <w:bookmarkStart w:id="903" w:name="_Toc233897987"/>
      <w:r w:rsidRPr="009164E3">
        <w:t>Dokumentbehandling</w:t>
      </w:r>
      <w:bookmarkEnd w:id="903"/>
    </w:p>
    <w:p w14:paraId="06942799" w14:textId="379139E3" w:rsidR="00B34780" w:rsidRPr="009164E3" w:rsidRDefault="00B34780" w:rsidP="00B34780">
      <w:pPr>
        <w:rPr>
          <w:color w:val="000000" w:themeColor="text1"/>
        </w:rPr>
      </w:pPr>
      <w:r w:rsidRPr="009164E3">
        <w:t>Entreprenøren skal ha et system for dokumentbehandling som sikrer at alle nødvendige opplysninger tilflyter rette vedkommende.</w:t>
      </w:r>
    </w:p>
    <w:p w14:paraId="7CBFDFC3" w14:textId="77777777" w:rsidR="00B34780" w:rsidRPr="009164E3" w:rsidRDefault="00B34780" w:rsidP="00B34780">
      <w:r w:rsidRPr="009164E3">
        <w:t>Det skal kunne kontrolleres og dokumenteres at det alltid arbeides etter gjeldende modeller, tegninger og dokumenter. Det skal kunne dokumenteres at det alltid arbeides etter gjeldende stiknings- og maskinstyringsdata, modeller, tegninger og dokumenter.</w:t>
      </w:r>
    </w:p>
    <w:p w14:paraId="67F82B1B" w14:textId="77777777" w:rsidR="00B34780" w:rsidRPr="009164E3" w:rsidRDefault="00B34780" w:rsidP="00B34780"/>
    <w:p w14:paraId="369AA0F9" w14:textId="77777777" w:rsidR="00B34780" w:rsidRPr="009164E3" w:rsidRDefault="00B34780" w:rsidP="00B34780">
      <w:pPr>
        <w:rPr>
          <w:color w:val="000000" w:themeColor="text1"/>
        </w:rPr>
      </w:pPr>
      <w:r w:rsidRPr="009164E3">
        <w:rPr>
          <w:color w:val="000000" w:themeColor="text1"/>
          <w:highlight w:val="lightGray"/>
        </w:rPr>
        <w:t>Xxxxxx</w:t>
      </w:r>
    </w:p>
    <w:p w14:paraId="651E3517" w14:textId="77777777" w:rsidR="00B34780" w:rsidRPr="009164E3" w:rsidRDefault="00B34780" w:rsidP="00B34780"/>
    <w:p w14:paraId="2F645682" w14:textId="3EF085DB" w:rsidR="00C9670C" w:rsidRPr="009164E3" w:rsidRDefault="00C9670C" w:rsidP="00C9670C">
      <w:pPr>
        <w:pStyle w:val="Overskrift3"/>
      </w:pPr>
      <w:bookmarkStart w:id="904" w:name="_Toc233897988"/>
      <w:bookmarkStart w:id="905" w:name="_Toc93914627"/>
      <w:bookmarkStart w:id="906" w:name="_Toc94534582"/>
      <w:r w:rsidRPr="009164E3">
        <w:t>Månedsrapport</w:t>
      </w:r>
      <w:bookmarkEnd w:id="904"/>
    </w:p>
    <w:p w14:paraId="6CF600D6" w14:textId="77777777" w:rsidR="00C9670C" w:rsidRPr="009164E3" w:rsidRDefault="00C9670C" w:rsidP="00C9670C">
      <w:r w:rsidRPr="009164E3">
        <w:t xml:space="preserve">For hver kalendermåned skal entreprenøren levere en månedsrapport som angir status for kontraktarbeidene. Månedsrapporten skal foreligge innen syv dager etter hvert månedsskifte. </w:t>
      </w:r>
    </w:p>
    <w:p w14:paraId="348AF1A4" w14:textId="77777777" w:rsidR="00C9670C" w:rsidRPr="009164E3" w:rsidRDefault="00C9670C" w:rsidP="00C9670C"/>
    <w:p w14:paraId="5164FE76" w14:textId="77777777" w:rsidR="00C9670C" w:rsidRPr="009164E3" w:rsidRDefault="00C9670C" w:rsidP="00C9670C">
      <w:r w:rsidRPr="009164E3">
        <w:t>Entreprenørens månedlige rapportering fritar ikke entreprenøren fra kontraktens varslingsregler.</w:t>
      </w:r>
    </w:p>
    <w:p w14:paraId="2A82E590" w14:textId="77777777" w:rsidR="00C9670C" w:rsidRPr="009164E3" w:rsidRDefault="00C9670C" w:rsidP="00C9670C"/>
    <w:p w14:paraId="7AAD7FFA" w14:textId="77777777" w:rsidR="00C9670C" w:rsidRPr="009164E3" w:rsidRDefault="00C9670C" w:rsidP="00C9670C">
      <w:r w:rsidRPr="009164E3">
        <w:t>Månedsrapporten skal minimum inneholde:</w:t>
      </w:r>
    </w:p>
    <w:p w14:paraId="6D13A2A3" w14:textId="77777777" w:rsidR="00C9670C" w:rsidRPr="009164E3" w:rsidRDefault="00C9670C" w:rsidP="0086299B">
      <w:pPr>
        <w:pStyle w:val="Listeavsnitt"/>
        <w:numPr>
          <w:ilvl w:val="0"/>
          <w:numId w:val="47"/>
        </w:numPr>
      </w:pPr>
      <w:r w:rsidRPr="009164E3">
        <w:t xml:space="preserve">Sammendrag (hovedsaker i rapporten) </w:t>
      </w:r>
    </w:p>
    <w:p w14:paraId="25533B22" w14:textId="77777777" w:rsidR="00C9670C" w:rsidRPr="009164E3" w:rsidRDefault="00C9670C" w:rsidP="0086299B">
      <w:pPr>
        <w:pStyle w:val="Listeavsnitt"/>
        <w:numPr>
          <w:ilvl w:val="0"/>
          <w:numId w:val="47"/>
        </w:numPr>
      </w:pPr>
      <w:r w:rsidRPr="009164E3">
        <w:t xml:space="preserve">Status organisering, bemanning og maskinressurser – herunder underentreprenører </w:t>
      </w:r>
    </w:p>
    <w:p w14:paraId="05103AD5" w14:textId="77777777" w:rsidR="00C9670C" w:rsidRPr="009164E3" w:rsidRDefault="00C9670C" w:rsidP="0086299B">
      <w:pPr>
        <w:pStyle w:val="Listeavsnitt"/>
        <w:numPr>
          <w:ilvl w:val="0"/>
          <w:numId w:val="48"/>
        </w:numPr>
        <w:ind w:left="1077" w:hanging="357"/>
        <w:rPr>
          <w:color w:val="000000" w:themeColor="text1"/>
        </w:rPr>
      </w:pPr>
      <w:r w:rsidRPr="009164E3">
        <w:rPr>
          <w:color w:val="000000" w:themeColor="text1"/>
        </w:rPr>
        <w:t xml:space="preserve">Lærlingeandel </w:t>
      </w:r>
    </w:p>
    <w:p w14:paraId="5AADA8B0" w14:textId="77777777" w:rsidR="00C9670C" w:rsidRPr="009164E3" w:rsidRDefault="00C9670C" w:rsidP="0086299B">
      <w:pPr>
        <w:pStyle w:val="Listeavsnitt"/>
        <w:numPr>
          <w:ilvl w:val="0"/>
          <w:numId w:val="48"/>
        </w:numPr>
        <w:ind w:left="1077" w:hanging="357"/>
        <w:rPr>
          <w:color w:val="000000" w:themeColor="text1"/>
        </w:rPr>
      </w:pPr>
      <w:r w:rsidRPr="009164E3">
        <w:rPr>
          <w:color w:val="000000" w:themeColor="text1"/>
        </w:rPr>
        <w:t xml:space="preserve">Gjennomført kontroll av lønns- og arbeidsvilkår </w:t>
      </w:r>
    </w:p>
    <w:p w14:paraId="532D4153" w14:textId="77777777" w:rsidR="00C9670C" w:rsidRPr="009164E3" w:rsidRDefault="00C9670C" w:rsidP="0086299B">
      <w:pPr>
        <w:pStyle w:val="Listeavsnitt"/>
        <w:numPr>
          <w:ilvl w:val="0"/>
          <w:numId w:val="48"/>
        </w:numPr>
        <w:ind w:left="1077" w:hanging="357"/>
        <w:rPr>
          <w:color w:val="000000" w:themeColor="text1"/>
        </w:rPr>
      </w:pPr>
      <w:r w:rsidRPr="009164E3">
        <w:rPr>
          <w:color w:val="000000" w:themeColor="text1"/>
        </w:rPr>
        <w:t>Bemanningsplaner og histogrammer som viser faktisk mot opprinnelig planlagt</w:t>
      </w:r>
    </w:p>
    <w:p w14:paraId="0A3001BF" w14:textId="77777777" w:rsidR="00C9670C" w:rsidRPr="009164E3" w:rsidRDefault="00C9670C" w:rsidP="0086299B">
      <w:pPr>
        <w:pStyle w:val="Listeavsnitt"/>
        <w:numPr>
          <w:ilvl w:val="0"/>
          <w:numId w:val="48"/>
        </w:numPr>
        <w:ind w:left="1077" w:hanging="357"/>
        <w:rPr>
          <w:color w:val="000000" w:themeColor="text1"/>
        </w:rPr>
      </w:pPr>
      <w:r w:rsidRPr="009164E3">
        <w:rPr>
          <w:color w:val="000000" w:themeColor="text1"/>
        </w:rPr>
        <w:t>Maskinoversikt og histogram som viser faktiske maskintimer mot opprinnelig planlagt</w:t>
      </w:r>
    </w:p>
    <w:p w14:paraId="6EBFA1C6" w14:textId="77777777" w:rsidR="00C9670C" w:rsidRPr="009164E3" w:rsidRDefault="00C9670C" w:rsidP="0086299B">
      <w:pPr>
        <w:pStyle w:val="Listeavsnitt"/>
        <w:numPr>
          <w:ilvl w:val="0"/>
          <w:numId w:val="48"/>
        </w:numPr>
        <w:ind w:left="1077" w:hanging="357"/>
        <w:rPr>
          <w:color w:val="000000" w:themeColor="text1"/>
        </w:rPr>
      </w:pPr>
      <w:r w:rsidRPr="009164E3">
        <w:rPr>
          <w:color w:val="000000" w:themeColor="text1"/>
        </w:rPr>
        <w:lastRenderedPageBreak/>
        <w:t>Underentreprenører</w:t>
      </w:r>
    </w:p>
    <w:p w14:paraId="48AE1B45" w14:textId="77777777" w:rsidR="00C9670C" w:rsidRPr="009164E3" w:rsidRDefault="00C9670C" w:rsidP="0086299B">
      <w:pPr>
        <w:pStyle w:val="Listeavsnitt"/>
        <w:numPr>
          <w:ilvl w:val="0"/>
          <w:numId w:val="47"/>
        </w:numPr>
        <w:rPr>
          <w:color w:val="000000" w:themeColor="text1"/>
        </w:rPr>
      </w:pPr>
      <w:r w:rsidRPr="009164E3">
        <w:rPr>
          <w:color w:val="000000" w:themeColor="text1"/>
        </w:rPr>
        <w:t>Status SHA og ytre miljø</w:t>
      </w:r>
    </w:p>
    <w:p w14:paraId="5A590719" w14:textId="77777777" w:rsidR="00C9670C" w:rsidRPr="009164E3" w:rsidRDefault="00C9670C" w:rsidP="0086299B">
      <w:pPr>
        <w:pStyle w:val="Listeavsnitt"/>
        <w:numPr>
          <w:ilvl w:val="0"/>
          <w:numId w:val="49"/>
        </w:numPr>
        <w:ind w:left="720"/>
        <w:rPr>
          <w:color w:val="000000" w:themeColor="text1"/>
        </w:rPr>
      </w:pPr>
      <w:r w:rsidRPr="009164E3">
        <w:rPr>
          <w:color w:val="000000" w:themeColor="text1"/>
        </w:rPr>
        <w:t>Uforutsette hendelser</w:t>
      </w:r>
    </w:p>
    <w:p w14:paraId="24722C8A" w14:textId="77777777" w:rsidR="00C9670C" w:rsidRPr="009164E3" w:rsidRDefault="00C9670C" w:rsidP="0086299B">
      <w:pPr>
        <w:pStyle w:val="Listeavsnitt"/>
        <w:numPr>
          <w:ilvl w:val="0"/>
          <w:numId w:val="49"/>
        </w:numPr>
        <w:ind w:left="720"/>
        <w:rPr>
          <w:color w:val="000000" w:themeColor="text1"/>
        </w:rPr>
      </w:pPr>
      <w:r w:rsidRPr="009164E3">
        <w:rPr>
          <w:color w:val="000000" w:themeColor="text1"/>
        </w:rPr>
        <w:t>Risikoarbeider som skal utføres de neste åtte uker, herunder status for risikovurderinger og planlagte tiltak</w:t>
      </w:r>
    </w:p>
    <w:p w14:paraId="4B237789" w14:textId="77777777" w:rsidR="00C9670C" w:rsidRPr="009164E3" w:rsidRDefault="00C9670C" w:rsidP="0086299B">
      <w:pPr>
        <w:pStyle w:val="Listeavsnitt"/>
        <w:numPr>
          <w:ilvl w:val="0"/>
          <w:numId w:val="47"/>
        </w:numPr>
        <w:rPr>
          <w:color w:val="000000" w:themeColor="text1"/>
        </w:rPr>
      </w:pPr>
      <w:r w:rsidRPr="009164E3">
        <w:rPr>
          <w:color w:val="000000" w:themeColor="text1"/>
        </w:rPr>
        <w:t>Status kvalitet</w:t>
      </w:r>
    </w:p>
    <w:p w14:paraId="2AAD8E99" w14:textId="77777777" w:rsidR="00C9670C" w:rsidRPr="009164E3" w:rsidRDefault="00C9670C" w:rsidP="0086299B">
      <w:pPr>
        <w:pStyle w:val="Listeavsnitt"/>
        <w:numPr>
          <w:ilvl w:val="0"/>
          <w:numId w:val="49"/>
        </w:numPr>
        <w:ind w:left="720"/>
        <w:rPr>
          <w:color w:val="000000" w:themeColor="text1"/>
        </w:rPr>
      </w:pPr>
      <w:r w:rsidRPr="009164E3">
        <w:rPr>
          <w:color w:val="000000" w:themeColor="text1"/>
        </w:rPr>
        <w:t xml:space="preserve">Utførelse </w:t>
      </w:r>
    </w:p>
    <w:p w14:paraId="5F445687" w14:textId="77777777" w:rsidR="00C9670C" w:rsidRPr="009164E3" w:rsidRDefault="00C9670C" w:rsidP="0086299B">
      <w:pPr>
        <w:pStyle w:val="Listeavsnitt"/>
        <w:numPr>
          <w:ilvl w:val="0"/>
          <w:numId w:val="49"/>
        </w:numPr>
        <w:ind w:left="720"/>
        <w:rPr>
          <w:color w:val="000000" w:themeColor="text1"/>
        </w:rPr>
      </w:pPr>
      <w:r w:rsidRPr="009164E3">
        <w:rPr>
          <w:color w:val="000000" w:themeColor="text1"/>
        </w:rPr>
        <w:t xml:space="preserve">Dokumentasjon </w:t>
      </w:r>
    </w:p>
    <w:p w14:paraId="5BB855CE" w14:textId="77777777" w:rsidR="00C9670C" w:rsidRPr="009164E3" w:rsidRDefault="00C9670C" w:rsidP="0086299B">
      <w:pPr>
        <w:pStyle w:val="Listeavsnitt"/>
        <w:numPr>
          <w:ilvl w:val="0"/>
          <w:numId w:val="47"/>
        </w:numPr>
        <w:rPr>
          <w:color w:val="000000" w:themeColor="text1"/>
        </w:rPr>
      </w:pPr>
      <w:r w:rsidRPr="009164E3">
        <w:rPr>
          <w:color w:val="000000" w:themeColor="text1"/>
        </w:rPr>
        <w:t>Status fremdrift</w:t>
      </w:r>
    </w:p>
    <w:p w14:paraId="49C094BB" w14:textId="77777777" w:rsidR="00C9670C" w:rsidRPr="009164E3" w:rsidRDefault="00C9670C" w:rsidP="0086299B">
      <w:pPr>
        <w:pStyle w:val="Listeavsnitt"/>
        <w:numPr>
          <w:ilvl w:val="0"/>
          <w:numId w:val="49"/>
        </w:numPr>
        <w:ind w:left="720"/>
        <w:rPr>
          <w:color w:val="000000" w:themeColor="text1"/>
        </w:rPr>
      </w:pPr>
      <w:r w:rsidRPr="009164E3">
        <w:rPr>
          <w:color w:val="000000" w:themeColor="text1"/>
        </w:rPr>
        <w:t>Utførte arbeider, herunder hovedmengder</w:t>
      </w:r>
    </w:p>
    <w:p w14:paraId="7C169C0D" w14:textId="77777777" w:rsidR="00C9670C" w:rsidRPr="009164E3" w:rsidRDefault="00C9670C" w:rsidP="0086299B">
      <w:pPr>
        <w:pStyle w:val="Listeavsnitt"/>
        <w:numPr>
          <w:ilvl w:val="0"/>
          <w:numId w:val="49"/>
        </w:numPr>
        <w:ind w:left="720"/>
        <w:rPr>
          <w:color w:val="000000" w:themeColor="text1"/>
        </w:rPr>
      </w:pPr>
      <w:r w:rsidRPr="009164E3">
        <w:rPr>
          <w:color w:val="000000" w:themeColor="text1"/>
        </w:rPr>
        <w:t>Detaljert fremdriftsplan for arbeid neste måned (hvis ikke annet er avtalt)</w:t>
      </w:r>
    </w:p>
    <w:p w14:paraId="0A6DA1ED" w14:textId="77777777" w:rsidR="00C9670C" w:rsidRPr="009164E3" w:rsidRDefault="00C9670C" w:rsidP="0086299B">
      <w:pPr>
        <w:pStyle w:val="Listeavsnitt"/>
        <w:numPr>
          <w:ilvl w:val="0"/>
          <w:numId w:val="49"/>
        </w:numPr>
        <w:ind w:left="720"/>
        <w:rPr>
          <w:color w:val="000000" w:themeColor="text1"/>
        </w:rPr>
      </w:pPr>
      <w:r w:rsidRPr="009164E3">
        <w:rPr>
          <w:color w:val="000000" w:themeColor="text1"/>
        </w:rPr>
        <w:t>Oppnådd fremdrift holdt opp mot gjeldende plan</w:t>
      </w:r>
    </w:p>
    <w:p w14:paraId="2AE9B6AC" w14:textId="77777777" w:rsidR="00C9670C" w:rsidRPr="009164E3" w:rsidRDefault="00C9670C" w:rsidP="0086299B">
      <w:pPr>
        <w:pStyle w:val="Listeavsnitt"/>
        <w:numPr>
          <w:ilvl w:val="0"/>
          <w:numId w:val="49"/>
        </w:numPr>
        <w:ind w:left="720"/>
        <w:rPr>
          <w:color w:val="000000" w:themeColor="text1"/>
        </w:rPr>
      </w:pPr>
      <w:r w:rsidRPr="009164E3">
        <w:rPr>
          <w:color w:val="000000" w:themeColor="text1"/>
        </w:rPr>
        <w:t xml:space="preserve">Oppdatert overordnet fremdriftsplan. </w:t>
      </w:r>
    </w:p>
    <w:p w14:paraId="6311B974" w14:textId="77777777" w:rsidR="00C9670C" w:rsidRPr="009164E3" w:rsidRDefault="00C9670C" w:rsidP="0086299B">
      <w:pPr>
        <w:pStyle w:val="Listeavsnitt"/>
        <w:numPr>
          <w:ilvl w:val="0"/>
          <w:numId w:val="49"/>
        </w:numPr>
        <w:ind w:left="720"/>
        <w:rPr>
          <w:color w:val="000000" w:themeColor="text1"/>
        </w:rPr>
      </w:pPr>
      <w:r w:rsidRPr="009164E3">
        <w:rPr>
          <w:color w:val="000000" w:themeColor="text1"/>
        </w:rPr>
        <w:t>Dersom reell fremdrift avviker fra planlagt skal entreprenøren redegjøre for årsak, eventuelle konsekvenser, og hvilke tiltak som vil iverksettes.</w:t>
      </w:r>
    </w:p>
    <w:p w14:paraId="3A04703B" w14:textId="77777777" w:rsidR="00C9670C" w:rsidRPr="009164E3" w:rsidRDefault="00C9670C" w:rsidP="0086299B">
      <w:pPr>
        <w:pStyle w:val="Listeavsnitt"/>
        <w:numPr>
          <w:ilvl w:val="0"/>
          <w:numId w:val="47"/>
        </w:numPr>
        <w:rPr>
          <w:color w:val="000000" w:themeColor="text1"/>
        </w:rPr>
      </w:pPr>
      <w:r w:rsidRPr="009164E3">
        <w:rPr>
          <w:color w:val="000000" w:themeColor="text1"/>
        </w:rPr>
        <w:t xml:space="preserve">Status avvik fra kontraktens krav  </w:t>
      </w:r>
    </w:p>
    <w:p w14:paraId="57526026" w14:textId="77777777" w:rsidR="00C9670C" w:rsidRPr="009164E3" w:rsidRDefault="00C9670C" w:rsidP="0086299B">
      <w:pPr>
        <w:pStyle w:val="Listeavsnitt"/>
        <w:numPr>
          <w:ilvl w:val="0"/>
          <w:numId w:val="49"/>
        </w:numPr>
        <w:ind w:left="720"/>
        <w:rPr>
          <w:color w:val="000000" w:themeColor="text1"/>
        </w:rPr>
      </w:pPr>
      <w:r w:rsidRPr="009164E3">
        <w:rPr>
          <w:color w:val="000000" w:themeColor="text1"/>
        </w:rPr>
        <w:t>Oversikt over innmeldte avvik, status på avviksbehandling</w:t>
      </w:r>
    </w:p>
    <w:p w14:paraId="0E3F6E0B" w14:textId="77777777" w:rsidR="00C9670C" w:rsidRPr="009164E3" w:rsidRDefault="00C9670C" w:rsidP="0086299B">
      <w:pPr>
        <w:pStyle w:val="Listeavsnitt"/>
        <w:numPr>
          <w:ilvl w:val="0"/>
          <w:numId w:val="47"/>
        </w:numPr>
        <w:rPr>
          <w:color w:val="000000" w:themeColor="text1"/>
        </w:rPr>
      </w:pPr>
      <w:r w:rsidRPr="009164E3">
        <w:rPr>
          <w:color w:val="000000" w:themeColor="text1"/>
        </w:rPr>
        <w:t>Status eventuelle risikoforhold</w:t>
      </w:r>
    </w:p>
    <w:p w14:paraId="326D667A" w14:textId="77777777" w:rsidR="00C9670C" w:rsidRPr="009164E3" w:rsidRDefault="00C9670C" w:rsidP="0086299B">
      <w:pPr>
        <w:pStyle w:val="Listeavsnitt"/>
        <w:numPr>
          <w:ilvl w:val="0"/>
          <w:numId w:val="49"/>
        </w:numPr>
        <w:ind w:left="720"/>
        <w:rPr>
          <w:color w:val="000000" w:themeColor="text1"/>
        </w:rPr>
      </w:pPr>
      <w:r w:rsidRPr="009164E3">
        <w:rPr>
          <w:color w:val="000000" w:themeColor="text1"/>
        </w:rPr>
        <w:t>Kritiske elementer og/eller avklaringer</w:t>
      </w:r>
    </w:p>
    <w:p w14:paraId="2A011EED" w14:textId="77777777" w:rsidR="00C9670C" w:rsidRPr="009164E3" w:rsidRDefault="00C9670C" w:rsidP="0086299B">
      <w:pPr>
        <w:pStyle w:val="Listeavsnitt"/>
        <w:numPr>
          <w:ilvl w:val="0"/>
          <w:numId w:val="47"/>
        </w:numPr>
        <w:rPr>
          <w:color w:val="000000" w:themeColor="text1"/>
        </w:rPr>
      </w:pPr>
      <w:r w:rsidRPr="009164E3">
        <w:rPr>
          <w:color w:val="000000" w:themeColor="text1"/>
        </w:rPr>
        <w:t>Status over avsluttede og ikke-avsluttede saker (kravsoversikt)</w:t>
      </w:r>
    </w:p>
    <w:p w14:paraId="080C4451" w14:textId="77777777" w:rsidR="00C9670C" w:rsidRPr="009164E3" w:rsidRDefault="00C9670C" w:rsidP="0086299B">
      <w:pPr>
        <w:pStyle w:val="Listeavsnitt"/>
        <w:numPr>
          <w:ilvl w:val="0"/>
          <w:numId w:val="47"/>
        </w:numPr>
        <w:rPr>
          <w:color w:val="000000" w:themeColor="text1"/>
        </w:rPr>
      </w:pPr>
      <w:r w:rsidRPr="009164E3">
        <w:rPr>
          <w:color w:val="000000" w:themeColor="text1"/>
        </w:rPr>
        <w:t>Bilder og annen dokumentasjon</w:t>
      </w:r>
    </w:p>
    <w:p w14:paraId="59A57F36" w14:textId="77777777" w:rsidR="00C9670C" w:rsidRPr="009164E3" w:rsidRDefault="00C9670C" w:rsidP="0086299B">
      <w:pPr>
        <w:pStyle w:val="Listeavsnitt"/>
        <w:numPr>
          <w:ilvl w:val="0"/>
          <w:numId w:val="49"/>
        </w:numPr>
        <w:ind w:left="720"/>
        <w:rPr>
          <w:color w:val="000000" w:themeColor="text1"/>
        </w:rPr>
      </w:pPr>
      <w:r w:rsidRPr="009164E3">
        <w:rPr>
          <w:color w:val="000000" w:themeColor="text1"/>
        </w:rPr>
        <w:t xml:space="preserve">Status på endelig dokumentasjon («som utført»- og FDV-dokumentasjon) </w:t>
      </w:r>
    </w:p>
    <w:p w14:paraId="3D0E25C4" w14:textId="77777777" w:rsidR="00C9670C" w:rsidRPr="009164E3" w:rsidRDefault="00C9670C" w:rsidP="0086299B">
      <w:pPr>
        <w:pStyle w:val="Listeavsnitt"/>
        <w:numPr>
          <w:ilvl w:val="0"/>
          <w:numId w:val="49"/>
        </w:numPr>
        <w:ind w:left="720"/>
        <w:rPr>
          <w:color w:val="000000" w:themeColor="text1"/>
        </w:rPr>
      </w:pPr>
      <w:r w:rsidRPr="009164E3">
        <w:rPr>
          <w:color w:val="000000" w:themeColor="text1"/>
        </w:rPr>
        <w:t>Fotografier av byggeaktiviteter</w:t>
      </w:r>
    </w:p>
    <w:p w14:paraId="6F1DBBEF" w14:textId="77777777" w:rsidR="00C9670C" w:rsidRPr="009164E3" w:rsidRDefault="00C9670C" w:rsidP="00FE7434"/>
    <w:p w14:paraId="52E79BE1" w14:textId="77249083" w:rsidR="00B34780" w:rsidRPr="009164E3" w:rsidRDefault="00B34780" w:rsidP="00FE7434">
      <w:pPr>
        <w:pStyle w:val="Overskrift3"/>
      </w:pPr>
      <w:bookmarkStart w:id="907" w:name="_Toc233897989"/>
      <w:r w:rsidRPr="009164E3">
        <w:t>Dokumentasjon</w:t>
      </w:r>
      <w:r w:rsidR="00C9670C" w:rsidRPr="009164E3">
        <w:t>sbestemmelser</w:t>
      </w:r>
      <w:bookmarkEnd w:id="907"/>
      <w:r w:rsidRPr="009164E3">
        <w:t xml:space="preserve"> </w:t>
      </w:r>
      <w:bookmarkEnd w:id="905"/>
      <w:bookmarkEnd w:id="906"/>
    </w:p>
    <w:p w14:paraId="1A53EF7E" w14:textId="354FC7B6" w:rsidR="00B34780" w:rsidRPr="009164E3" w:rsidRDefault="00B34780" w:rsidP="00FE7434">
      <w:pPr>
        <w:pStyle w:val="Overskrift4"/>
      </w:pPr>
      <w:bookmarkStart w:id="908" w:name="_Toc93914628"/>
      <w:bookmarkStart w:id="909" w:name="_Toc94534583"/>
      <w:bookmarkStart w:id="910" w:name="_Toc233897990"/>
      <w:r w:rsidRPr="009164E3">
        <w:t>Generelle bestemmelser</w:t>
      </w:r>
      <w:bookmarkEnd w:id="908"/>
      <w:bookmarkEnd w:id="909"/>
      <w:bookmarkEnd w:id="910"/>
    </w:p>
    <w:p w14:paraId="51398952" w14:textId="2C863070" w:rsidR="00A43144" w:rsidRPr="009164E3" w:rsidRDefault="00C0672B" w:rsidP="00B34780">
      <w:r w:rsidRPr="009164E3">
        <w:t xml:space="preserve">Entreprenøren skal dokumentere </w:t>
      </w:r>
      <w:r w:rsidR="00A971EF" w:rsidRPr="009164E3">
        <w:t>kontraktarbeidene i henhold til kontraktens bestemmelser.</w:t>
      </w:r>
    </w:p>
    <w:p w14:paraId="056F2FA9" w14:textId="77777777" w:rsidR="00A43144" w:rsidRPr="009164E3" w:rsidRDefault="00A43144" w:rsidP="00B34780"/>
    <w:p w14:paraId="41E78965" w14:textId="6A3773D0" w:rsidR="00BE5374" w:rsidRPr="009164E3" w:rsidRDefault="00BE5374" w:rsidP="00B34780">
      <w:r w:rsidRPr="009164E3">
        <w:t xml:space="preserve">Dokumentasjon skal utarbeides, organiseres og leveres til byggherren i henhold til kravene gitt i kontrakten. </w:t>
      </w:r>
    </w:p>
    <w:p w14:paraId="3160792D" w14:textId="77777777" w:rsidR="00A70269" w:rsidRPr="009164E3" w:rsidRDefault="00A70269" w:rsidP="00B34780"/>
    <w:p w14:paraId="15A3B9F4" w14:textId="77777777" w:rsidR="00BF404D" w:rsidRPr="009164E3" w:rsidRDefault="00BF404D" w:rsidP="00BF404D">
      <w:r w:rsidRPr="009164E3">
        <w:t>Dokumentasjonen skal utarbeides og leveres i henhold til kvalitetskrav gitt i Statens vegvesens håndbøker og andre styrende dokumenter det refereres til i kontrakten. Eventuelle avvik skal tydelig fremgå av entreprenørens kvalitetsdokumentasjon.</w:t>
      </w:r>
    </w:p>
    <w:p w14:paraId="0548BA0A" w14:textId="77777777" w:rsidR="00BF404D" w:rsidRPr="009164E3" w:rsidRDefault="00BF404D" w:rsidP="00B34780"/>
    <w:p w14:paraId="75129C51" w14:textId="213EC571" w:rsidR="00A70269" w:rsidRPr="009164E3" w:rsidRDefault="00A70269" w:rsidP="00B34780">
      <w:r w:rsidRPr="009164E3">
        <w:t xml:space="preserve">Med mindre annet er avtalt skal dokumentasjon leveres byggherren fortløpende uten ugrunnet opphold. </w:t>
      </w:r>
    </w:p>
    <w:p w14:paraId="0AB7AC8C" w14:textId="77777777" w:rsidR="00A70269" w:rsidRPr="009164E3" w:rsidRDefault="00A70269" w:rsidP="00B34780"/>
    <w:p w14:paraId="24E0DA65" w14:textId="38682E57" w:rsidR="00A70269" w:rsidRPr="009164E3" w:rsidRDefault="00A70269" w:rsidP="00B34780">
      <w:r w:rsidRPr="009164E3">
        <w:t>Med mindre annet er avtalt skal all dokumentasjon leveres digitalt via byggherrens samhandlingsverktøy</w:t>
      </w:r>
      <w:r w:rsidR="00A52188" w:rsidRPr="009164E3">
        <w:t xml:space="preserve">. </w:t>
      </w:r>
    </w:p>
    <w:p w14:paraId="73D8E2AD" w14:textId="77777777" w:rsidR="00577C00" w:rsidRPr="009164E3" w:rsidRDefault="00577C00" w:rsidP="00B34780"/>
    <w:p w14:paraId="211765B4" w14:textId="14BEF399" w:rsidR="00B34780" w:rsidRPr="009164E3" w:rsidRDefault="00577C00" w:rsidP="00B34780">
      <w:r w:rsidRPr="009164E3">
        <w:t>All dokumentasjon skal ha opplysninger (metadata) som identifiserer dokumentasjonen.</w:t>
      </w:r>
    </w:p>
    <w:p w14:paraId="02D1B776" w14:textId="77777777" w:rsidR="00B34780" w:rsidRPr="009164E3" w:rsidRDefault="00B34780" w:rsidP="00B34780"/>
    <w:p w14:paraId="132D2225" w14:textId="7410144A" w:rsidR="004E4DBF" w:rsidRPr="009164E3" w:rsidRDefault="00816703" w:rsidP="00D03F52">
      <w:pPr>
        <w:pStyle w:val="Overskrift4"/>
      </w:pPr>
      <w:bookmarkStart w:id="911" w:name="_Toc233897991"/>
      <w:r w:rsidRPr="009164E3">
        <w:t>Dataf</w:t>
      </w:r>
      <w:r w:rsidR="004E4DBF" w:rsidRPr="009164E3">
        <w:t>ormat</w:t>
      </w:r>
      <w:bookmarkEnd w:id="911"/>
    </w:p>
    <w:p w14:paraId="2CC9ADA3" w14:textId="4D05F4D3" w:rsidR="004E4DBF" w:rsidRPr="009164E3" w:rsidRDefault="004E4DBF" w:rsidP="004E4DBF">
      <w:pPr>
        <w:rPr>
          <w:lang w:eastAsia="nb-NO"/>
        </w:rPr>
      </w:pPr>
      <w:r w:rsidRPr="009164E3">
        <w:rPr>
          <w:lang w:eastAsia="nb-NO"/>
        </w:rPr>
        <w:t xml:space="preserve">Med mindre annet er avtalt, skal dokumentasjon leveres både på programvarens originalformat og på et åpent standardisert </w:t>
      </w:r>
      <w:r w:rsidR="00BF404D" w:rsidRPr="009164E3">
        <w:rPr>
          <w:lang w:eastAsia="nb-NO"/>
        </w:rPr>
        <w:t>data</w:t>
      </w:r>
      <w:r w:rsidRPr="009164E3">
        <w:rPr>
          <w:lang w:eastAsia="nb-NO"/>
        </w:rPr>
        <w:t>format.</w:t>
      </w:r>
    </w:p>
    <w:p w14:paraId="44BCB9C1" w14:textId="77777777" w:rsidR="001F5954" w:rsidRPr="009164E3" w:rsidRDefault="001F5954" w:rsidP="001F5954">
      <w:pPr>
        <w:rPr>
          <w:lang w:eastAsia="nb-NO"/>
        </w:rPr>
      </w:pPr>
    </w:p>
    <w:p w14:paraId="3F351485" w14:textId="77777777" w:rsidR="00B15FCD" w:rsidRPr="009164E3" w:rsidRDefault="00B15FCD" w:rsidP="00FE7434">
      <w:pPr>
        <w:pStyle w:val="Overskrift4"/>
        <w:rPr>
          <w:bCs/>
        </w:rPr>
      </w:pPr>
      <w:bookmarkStart w:id="912" w:name="_Toc233897992"/>
      <w:r w:rsidRPr="009164E3">
        <w:t>Koordinatreferansesystem</w:t>
      </w:r>
      <w:bookmarkEnd w:id="912"/>
      <w:r w:rsidRPr="009164E3">
        <w:t xml:space="preserve"> </w:t>
      </w:r>
    </w:p>
    <w:p w14:paraId="734911CC" w14:textId="77777777" w:rsidR="004A612C" w:rsidRPr="009164E3" w:rsidRDefault="004A612C" w:rsidP="004A612C">
      <w:r w:rsidRPr="009164E3">
        <w:t>All prosjektering og georeferert dokumentasjon skal utføres i følgende koordinatsystem:</w:t>
      </w:r>
    </w:p>
    <w:p w14:paraId="553CB798" w14:textId="77777777" w:rsidR="004A612C" w:rsidRPr="009164E3" w:rsidRDefault="004A612C" w:rsidP="004A612C"/>
    <w:p w14:paraId="155C1F0F" w14:textId="44D8F23F" w:rsidR="004A612C" w:rsidRPr="009164E3" w:rsidRDefault="004A612C" w:rsidP="0086299B">
      <w:pPr>
        <w:pStyle w:val="Listeavsnitt"/>
        <w:numPr>
          <w:ilvl w:val="0"/>
          <w:numId w:val="74"/>
        </w:numPr>
      </w:pPr>
      <w:r w:rsidRPr="009164E3">
        <w:t xml:space="preserve">Grunnriss: </w:t>
      </w:r>
    </w:p>
    <w:p w14:paraId="136FF8D2" w14:textId="77777777" w:rsidR="004A612C" w:rsidRPr="009164E3" w:rsidRDefault="004A612C" w:rsidP="0086299B">
      <w:pPr>
        <w:pStyle w:val="Listeavsnitt"/>
        <w:numPr>
          <w:ilvl w:val="0"/>
          <w:numId w:val="75"/>
        </w:numPr>
      </w:pPr>
      <w:r w:rsidRPr="009164E3">
        <w:t>Referanseramme: EUREF89</w:t>
      </w:r>
    </w:p>
    <w:p w14:paraId="110F3348" w14:textId="7DCBEDD5" w:rsidR="004A612C" w:rsidRPr="009164E3" w:rsidRDefault="004A612C" w:rsidP="0086299B">
      <w:pPr>
        <w:pStyle w:val="Listeavsnitt"/>
        <w:numPr>
          <w:ilvl w:val="0"/>
          <w:numId w:val="75"/>
        </w:numPr>
      </w:pPr>
      <w:r w:rsidRPr="009164E3">
        <w:t>Kartprojeksjon: NTM</w:t>
      </w:r>
    </w:p>
    <w:p w14:paraId="0F2F0802" w14:textId="512BC722" w:rsidR="004A612C" w:rsidRPr="009164E3" w:rsidRDefault="004A612C" w:rsidP="0086299B">
      <w:pPr>
        <w:pStyle w:val="Listeavsnitt"/>
        <w:numPr>
          <w:ilvl w:val="0"/>
          <w:numId w:val="75"/>
        </w:numPr>
      </w:pPr>
      <w:r w:rsidRPr="009164E3">
        <w:t xml:space="preserve">Sone i kartprojeksjonen: </w:t>
      </w:r>
      <w:r w:rsidRPr="009164E3">
        <w:rPr>
          <w:highlight w:val="lightGray"/>
        </w:rPr>
        <w:t>Xxxxxx</w:t>
      </w:r>
    </w:p>
    <w:p w14:paraId="1A52E6B5" w14:textId="77777777" w:rsidR="004A612C" w:rsidRPr="009164E3" w:rsidRDefault="004A612C" w:rsidP="004A612C"/>
    <w:p w14:paraId="79696725" w14:textId="28586194" w:rsidR="004A612C" w:rsidRPr="009164E3" w:rsidRDefault="004A612C" w:rsidP="0086299B">
      <w:pPr>
        <w:pStyle w:val="Listeavsnitt"/>
        <w:numPr>
          <w:ilvl w:val="0"/>
          <w:numId w:val="73"/>
        </w:numPr>
      </w:pPr>
      <w:r w:rsidRPr="009164E3">
        <w:t>Høyde: NN2000</w:t>
      </w:r>
    </w:p>
    <w:p w14:paraId="2822DCFD" w14:textId="77777777" w:rsidR="00B15FCD" w:rsidRPr="009164E3" w:rsidRDefault="00B15FCD" w:rsidP="00B15FCD"/>
    <w:p w14:paraId="5C849200" w14:textId="77777777" w:rsidR="00B15FCD" w:rsidRPr="009164E3" w:rsidRDefault="00B15FCD" w:rsidP="00D03F52">
      <w:pPr>
        <w:pStyle w:val="Overskrift4"/>
      </w:pPr>
      <w:bookmarkStart w:id="913" w:name="_Toc233897993"/>
      <w:r w:rsidRPr="009164E3">
        <w:t>Organisering av objekter i modeller</w:t>
      </w:r>
      <w:bookmarkEnd w:id="913"/>
      <w:r w:rsidRPr="009164E3">
        <w:t xml:space="preserve"> </w:t>
      </w:r>
    </w:p>
    <w:p w14:paraId="64E1FDC3" w14:textId="7EBCE44C" w:rsidR="00B15FCD" w:rsidRPr="009164E3" w:rsidRDefault="00B15FCD" w:rsidP="00B15FCD">
      <w:r w:rsidRPr="009164E3">
        <w:t xml:space="preserve">Objekter i modeller og innmålte objekter organiseres som angitt i håndbok R110 Modellgrunnlag. </w:t>
      </w:r>
    </w:p>
    <w:p w14:paraId="4CD11408" w14:textId="77777777" w:rsidR="00B15FCD" w:rsidRPr="009164E3" w:rsidRDefault="00B15FCD" w:rsidP="00B15FCD"/>
    <w:p w14:paraId="0BFA49DB" w14:textId="4D679E3B" w:rsidR="00B15FCD" w:rsidRPr="009164E3" w:rsidRDefault="008C5F0E" w:rsidP="00D03F52">
      <w:pPr>
        <w:pStyle w:val="Overskrift4"/>
      </w:pPr>
      <w:bookmarkStart w:id="914" w:name="_Toc233897994"/>
      <w:r w:rsidRPr="009164E3">
        <w:t>Organisering av dokumentasjon</w:t>
      </w:r>
      <w:bookmarkEnd w:id="914"/>
    </w:p>
    <w:p w14:paraId="1BBFADB0" w14:textId="04CC36A7" w:rsidR="00B15FCD" w:rsidRPr="009164E3" w:rsidRDefault="00084107" w:rsidP="00B15FCD">
      <w:r w:rsidRPr="009164E3">
        <w:t>Dokumentasjon skal navngis og organiseres i henhold til Håndbok R110 Modellgrunnlag.</w:t>
      </w:r>
    </w:p>
    <w:p w14:paraId="5F50E33E" w14:textId="77777777" w:rsidR="00B15FCD" w:rsidRPr="009164E3" w:rsidRDefault="00B15FCD" w:rsidP="00FE7434"/>
    <w:p w14:paraId="555BB47F" w14:textId="0DF095F9" w:rsidR="0078729A" w:rsidRPr="009164E3" w:rsidRDefault="0078729A" w:rsidP="006E0867">
      <w:pPr>
        <w:pStyle w:val="Overskrift4"/>
      </w:pPr>
      <w:bookmarkStart w:id="915" w:name="_Toc233897995"/>
      <w:r w:rsidRPr="009164E3">
        <w:t>Dokumentasjon av kvalitet</w:t>
      </w:r>
      <w:bookmarkEnd w:id="915"/>
    </w:p>
    <w:p w14:paraId="3A285EDA" w14:textId="77777777" w:rsidR="0078729A" w:rsidRPr="009164E3" w:rsidRDefault="0078729A" w:rsidP="0078729A">
      <w:pPr>
        <w:pStyle w:val="Overskrift5"/>
      </w:pPr>
      <w:bookmarkStart w:id="916" w:name="_Toc233897996"/>
      <w:r w:rsidRPr="009164E3">
        <w:t>Generelle krav</w:t>
      </w:r>
      <w:bookmarkEnd w:id="916"/>
    </w:p>
    <w:p w14:paraId="39CBAE8F" w14:textId="77777777" w:rsidR="0078729A" w:rsidRPr="009164E3" w:rsidRDefault="0078729A" w:rsidP="0078729A">
      <w:pPr>
        <w:rPr>
          <w:lang w:eastAsia="nb-NO"/>
        </w:rPr>
      </w:pPr>
      <w:r w:rsidRPr="009164E3">
        <w:rPr>
          <w:lang w:eastAsia="nb-NO"/>
        </w:rPr>
        <w:t>Entreprenøren skal dokumentere kvaliteten på utførelsen i henhold til kontraktens bestemmelser.</w:t>
      </w:r>
    </w:p>
    <w:p w14:paraId="55F463DD" w14:textId="77777777" w:rsidR="0078729A" w:rsidRPr="009164E3" w:rsidRDefault="0078729A" w:rsidP="0078729A">
      <w:pPr>
        <w:rPr>
          <w:lang w:eastAsia="nb-NO"/>
        </w:rPr>
      </w:pPr>
    </w:p>
    <w:p w14:paraId="1BA7ECCE" w14:textId="77777777" w:rsidR="0078729A" w:rsidRPr="009164E3" w:rsidRDefault="0078729A" w:rsidP="0078729A">
      <w:pPr>
        <w:pStyle w:val="Overskrift5"/>
      </w:pPr>
      <w:bookmarkStart w:id="917" w:name="_Toc233897997"/>
      <w:r w:rsidRPr="009164E3">
        <w:t>Sjekklister</w:t>
      </w:r>
      <w:bookmarkEnd w:id="917"/>
    </w:p>
    <w:p w14:paraId="18306406" w14:textId="77777777" w:rsidR="000A77E7" w:rsidRPr="009164E3" w:rsidRDefault="00F0177F" w:rsidP="0078729A">
      <w:r w:rsidRPr="009164E3">
        <w:t xml:space="preserve">Som et ledd i kvalitetssikringen skal entreprenøren </w:t>
      </w:r>
      <w:r w:rsidR="00680EDF" w:rsidRPr="009164E3">
        <w:t>dokumentere k</w:t>
      </w:r>
      <w:r w:rsidR="0078729A" w:rsidRPr="009164E3">
        <w:t>valiteten på utførelsen ved</w:t>
      </w:r>
      <w:r w:rsidR="005B7BE6" w:rsidRPr="009164E3">
        <w:t xml:space="preserve"> bruk av</w:t>
      </w:r>
      <w:r w:rsidR="0078729A" w:rsidRPr="009164E3">
        <w:t xml:space="preserve"> sjekklister. Entreprenøren </w:t>
      </w:r>
      <w:r w:rsidR="00F70C7E" w:rsidRPr="009164E3">
        <w:t xml:space="preserve">er ansvarlig for </w:t>
      </w:r>
      <w:r w:rsidR="0078729A" w:rsidRPr="009164E3">
        <w:t>utarbeide</w:t>
      </w:r>
      <w:r w:rsidR="00145576" w:rsidRPr="009164E3">
        <w:t>lse av</w:t>
      </w:r>
      <w:r w:rsidR="0078729A" w:rsidRPr="009164E3">
        <w:t xml:space="preserve"> sjekklisten</w:t>
      </w:r>
      <w:r w:rsidR="000A77E7" w:rsidRPr="009164E3">
        <w:t>e</w:t>
      </w:r>
      <w:r w:rsidR="0078729A" w:rsidRPr="009164E3">
        <w:t>.</w:t>
      </w:r>
    </w:p>
    <w:p w14:paraId="4D68EB22" w14:textId="6C47C3D3" w:rsidR="00145576" w:rsidRPr="009164E3" w:rsidRDefault="0078729A" w:rsidP="0078729A">
      <w:r w:rsidRPr="009164E3">
        <w:t xml:space="preserve"> </w:t>
      </w:r>
    </w:p>
    <w:p w14:paraId="1434544F" w14:textId="5EC2EB7A" w:rsidR="0078729A" w:rsidRPr="009164E3" w:rsidRDefault="0078729A" w:rsidP="0078729A">
      <w:r w:rsidRPr="009164E3">
        <w:t>Sjekklisten</w:t>
      </w:r>
      <w:r w:rsidR="00145576" w:rsidRPr="009164E3">
        <w:t>e</w:t>
      </w:r>
      <w:r w:rsidRPr="009164E3">
        <w:t xml:space="preserve"> skal inneholde plass for</w:t>
      </w:r>
      <w:r w:rsidR="00145576" w:rsidRPr="009164E3">
        <w:t xml:space="preserve"> dato og</w:t>
      </w:r>
      <w:r w:rsidRPr="009164E3">
        <w:t xml:space="preserve"> kontrollsignatur</w:t>
      </w:r>
      <w:r w:rsidR="00145576" w:rsidRPr="009164E3">
        <w:t>,</w:t>
      </w:r>
      <w:r w:rsidRPr="009164E3">
        <w:t xml:space="preserve"> og skal undertegnes av den person som har utført kvalitetssikringsarbeidet</w:t>
      </w:r>
      <w:r w:rsidR="00EC1B25" w:rsidRPr="009164E3">
        <w:t xml:space="preserve"> på vegne av entreprenøren. </w:t>
      </w:r>
      <w:r w:rsidRPr="009164E3">
        <w:t xml:space="preserve"> Entreprenøren skal </w:t>
      </w:r>
      <w:r w:rsidR="00BA3545" w:rsidRPr="009164E3">
        <w:t xml:space="preserve">gjøre </w:t>
      </w:r>
      <w:r w:rsidRPr="009164E3">
        <w:t xml:space="preserve">kopi av sjekklister </w:t>
      </w:r>
      <w:r w:rsidR="00FE5B7C" w:rsidRPr="009164E3">
        <w:t xml:space="preserve">tilgjengelig for byggherren i samhandlingsverktøyet </w:t>
      </w:r>
      <w:r w:rsidRPr="009164E3">
        <w:t xml:space="preserve">ved </w:t>
      </w:r>
      <w:r w:rsidR="00282804" w:rsidRPr="009164E3">
        <w:t>kritiske arbeidsoperasjoner</w:t>
      </w:r>
      <w:r w:rsidRPr="009164E3">
        <w:t>, før videre arbeider kan startes. Kopi kan kreves oversendt byggherren fortløpende for alle arbeider.</w:t>
      </w:r>
    </w:p>
    <w:p w14:paraId="36931A64" w14:textId="77777777" w:rsidR="0078729A" w:rsidRPr="009164E3" w:rsidRDefault="0078729A" w:rsidP="0078729A"/>
    <w:p w14:paraId="6C2A5362" w14:textId="75FA5F6C" w:rsidR="0078729A" w:rsidRPr="009164E3" w:rsidRDefault="0078729A" w:rsidP="0078729A">
      <w:r w:rsidRPr="009164E3">
        <w:t xml:space="preserve">Sjekklister skal utfylles med måleverdier og dokumentere krav gitt i kontrakten, samt inneholde verdiene i kravene i kontrakten. </w:t>
      </w:r>
    </w:p>
    <w:p w14:paraId="25A01DA9" w14:textId="77777777" w:rsidR="0078729A" w:rsidRPr="009164E3" w:rsidRDefault="0078729A" w:rsidP="0078729A"/>
    <w:p w14:paraId="0A9E9A4A" w14:textId="77777777" w:rsidR="0078729A" w:rsidRPr="009164E3" w:rsidRDefault="0078729A" w:rsidP="0078729A">
      <w:pPr>
        <w:pStyle w:val="Overskrift5"/>
      </w:pPr>
      <w:bookmarkStart w:id="918" w:name="_Toc191885706"/>
      <w:bookmarkStart w:id="919" w:name="_Toc233897998"/>
      <w:r w:rsidRPr="009164E3">
        <w:t>Avviksmelding</w:t>
      </w:r>
      <w:bookmarkEnd w:id="918"/>
      <w:bookmarkEnd w:id="919"/>
    </w:p>
    <w:p w14:paraId="1486B69D" w14:textId="77777777" w:rsidR="004822B4" w:rsidRPr="009164E3" w:rsidRDefault="00155F14" w:rsidP="0078729A">
      <w:r w:rsidRPr="009164E3">
        <w:t>Eventuelle avvik skal tydelig fremgå av entreprenørens kvalitetsdoku</w:t>
      </w:r>
      <w:r w:rsidR="00EA29D2" w:rsidRPr="009164E3">
        <w:t>m</w:t>
      </w:r>
      <w:r w:rsidRPr="009164E3">
        <w:t xml:space="preserve">entasjon. Dersom avvik og mangler i dokumentasjonen påpekes, skal disse rettes opp fortløpende. </w:t>
      </w:r>
    </w:p>
    <w:p w14:paraId="0FFC3EAF" w14:textId="77777777" w:rsidR="004822B4" w:rsidRPr="009164E3" w:rsidRDefault="004822B4" w:rsidP="0078729A"/>
    <w:p w14:paraId="0191BDB6" w14:textId="5F3458A5" w:rsidR="0078729A" w:rsidRPr="009164E3" w:rsidRDefault="001157ED" w:rsidP="0078729A">
      <w:r w:rsidRPr="009164E3">
        <w:t>Informasjon om kvalitetsavvik skal rapporteres og registreres i byggherrens samhandlingsverktøy</w:t>
      </w:r>
      <w:r w:rsidR="00D95815" w:rsidRPr="009164E3">
        <w:t xml:space="preserve"> ved bruk av f</w:t>
      </w:r>
      <w:r w:rsidR="0078729A" w:rsidRPr="009164E3">
        <w:t>astsatt skjema «Avviksmelding».</w:t>
      </w:r>
    </w:p>
    <w:p w14:paraId="616C4CC5" w14:textId="77777777" w:rsidR="0078729A" w:rsidRPr="009164E3" w:rsidRDefault="0078729A" w:rsidP="004E4DBF">
      <w:pPr>
        <w:rPr>
          <w:lang w:eastAsia="nb-NO"/>
        </w:rPr>
      </w:pPr>
    </w:p>
    <w:p w14:paraId="6BB8DAFC" w14:textId="77777777" w:rsidR="0078729A" w:rsidRPr="009164E3" w:rsidRDefault="0078729A" w:rsidP="00FE7434"/>
    <w:p w14:paraId="4277DADF" w14:textId="54E93F45" w:rsidR="00B34780" w:rsidRPr="009164E3" w:rsidRDefault="00B34780" w:rsidP="00520D86">
      <w:pPr>
        <w:pStyle w:val="Overskrift4"/>
      </w:pPr>
      <w:bookmarkStart w:id="920" w:name="_Toc191885707"/>
      <w:bookmarkStart w:id="921" w:name="_Toc233897999"/>
      <w:r w:rsidRPr="009164E3">
        <w:t>Innmålinger og registreringer</w:t>
      </w:r>
      <w:bookmarkEnd w:id="920"/>
      <w:bookmarkEnd w:id="921"/>
    </w:p>
    <w:p w14:paraId="0B146EEA" w14:textId="56D8D333" w:rsidR="00B34780" w:rsidRPr="009164E3" w:rsidRDefault="00006BD5" w:rsidP="00B34780">
      <w:r w:rsidRPr="009164E3">
        <w:t xml:space="preserve">Entreprenøren skal utføre innmålinger og registreringer i henhold til Statens vegvesens håndbøker, herunder blant annet Håndbok </w:t>
      </w:r>
      <w:r w:rsidR="001E41C7" w:rsidRPr="009164E3">
        <w:t>R110 Modellgrunnlag</w:t>
      </w:r>
      <w:r w:rsidRPr="009164E3">
        <w:t xml:space="preserve"> og</w:t>
      </w:r>
      <w:r w:rsidR="00B34780" w:rsidRPr="009164E3">
        <w:t xml:space="preserve"> </w:t>
      </w:r>
      <w:r w:rsidRPr="009164E3">
        <w:t>H</w:t>
      </w:r>
      <w:r w:rsidR="00B34780" w:rsidRPr="009164E3">
        <w:t xml:space="preserve">åndbok R761 Prosesskoden </w:t>
      </w:r>
    </w:p>
    <w:p w14:paraId="29EFBF95" w14:textId="77777777" w:rsidR="00B34780" w:rsidRPr="009164E3" w:rsidRDefault="00B34780" w:rsidP="00B34780"/>
    <w:p w14:paraId="6D956FEC" w14:textId="7274AC75" w:rsidR="00B34780" w:rsidRPr="009164E3" w:rsidRDefault="00B34780" w:rsidP="00B34780">
      <w:r w:rsidRPr="009164E3">
        <w:t>Innmålingsdata som dokumenterer kvalitet på utførelsen, utførte mengder samt avvik eller endringer i forhold til prosjekterte løsninger skal fortløpende sammenstilles med prosjekterte modeller</w:t>
      </w:r>
      <w:r w:rsidR="00CC2FE6" w:rsidRPr="009164E3">
        <w:t>.</w:t>
      </w:r>
      <w:r w:rsidR="00FE7434" w:rsidRPr="009164E3">
        <w:t xml:space="preserve"> Med mindre annet er avtalt skal slik sammenstilling gjøres av byggherren.</w:t>
      </w:r>
      <w:r w:rsidRPr="009164E3">
        <w:t xml:space="preserve"> Byggherren skal kunne se på eller laste ned </w:t>
      </w:r>
      <w:r w:rsidR="00FE7434" w:rsidRPr="009164E3">
        <w:t xml:space="preserve">entreprenørens </w:t>
      </w:r>
      <w:r w:rsidRPr="009164E3">
        <w:t xml:space="preserve">dokumentasjon ved behov. </w:t>
      </w:r>
    </w:p>
    <w:p w14:paraId="18F3A4CD" w14:textId="77777777" w:rsidR="00B34780" w:rsidRPr="009164E3" w:rsidRDefault="00B34780" w:rsidP="00B34780"/>
    <w:p w14:paraId="674CBE72" w14:textId="2FA520BD" w:rsidR="00D150E7" w:rsidRPr="009164E3" w:rsidRDefault="00D150E7">
      <w:pPr>
        <w:pStyle w:val="Overskrift4"/>
      </w:pPr>
      <w:bookmarkStart w:id="922" w:name="_Toc233898000"/>
      <w:bookmarkStart w:id="923" w:name="_Toc191885708"/>
      <w:r w:rsidRPr="009164E3">
        <w:t>Sluttdokumentasjon</w:t>
      </w:r>
      <w:bookmarkEnd w:id="922"/>
    </w:p>
    <w:p w14:paraId="52D6568A" w14:textId="29E44A8B" w:rsidR="00507621" w:rsidRPr="009164E3" w:rsidRDefault="00507621" w:rsidP="00FE7434">
      <w:pPr>
        <w:pStyle w:val="Overskrift5"/>
      </w:pPr>
      <w:bookmarkStart w:id="924" w:name="_Toc233898001"/>
      <w:r w:rsidRPr="009164E3">
        <w:t>Generelt</w:t>
      </w:r>
      <w:bookmarkEnd w:id="924"/>
    </w:p>
    <w:p w14:paraId="4BC95E47" w14:textId="2670DCE0" w:rsidR="00721AF8" w:rsidRPr="009164E3" w:rsidRDefault="00E606DA" w:rsidP="00721AF8">
      <w:pPr>
        <w:rPr>
          <w:lang w:eastAsia="nb-NO"/>
        </w:rPr>
      </w:pPr>
      <w:r w:rsidRPr="009164E3">
        <w:rPr>
          <w:lang w:eastAsia="nb-NO"/>
        </w:rPr>
        <w:t>Entreprenøren skal levere sluttdokumentasjon til byggherren. Sluttdokumentasjon skal vise at kontraktens krav er overholdt.</w:t>
      </w:r>
    </w:p>
    <w:p w14:paraId="15A60F1B" w14:textId="77777777" w:rsidR="004431CC" w:rsidRPr="009164E3" w:rsidRDefault="004431CC" w:rsidP="00721AF8">
      <w:pPr>
        <w:rPr>
          <w:lang w:eastAsia="nb-NO"/>
        </w:rPr>
      </w:pPr>
    </w:p>
    <w:p w14:paraId="0A0F1778" w14:textId="087233DA" w:rsidR="004431CC" w:rsidRPr="009164E3" w:rsidRDefault="004431CC" w:rsidP="00721AF8">
      <w:pPr>
        <w:rPr>
          <w:lang w:eastAsia="nb-NO"/>
        </w:rPr>
      </w:pPr>
      <w:r w:rsidRPr="009164E3">
        <w:rPr>
          <w:lang w:eastAsia="nb-NO"/>
        </w:rPr>
        <w:t>Sluttdokumentasjon skal leveres fortløpende etter hvert som arbeidene ferdigstilles.</w:t>
      </w:r>
    </w:p>
    <w:p w14:paraId="2C49776A" w14:textId="77777777" w:rsidR="004431CC" w:rsidRPr="009164E3" w:rsidRDefault="004431CC" w:rsidP="00721AF8">
      <w:pPr>
        <w:rPr>
          <w:lang w:eastAsia="nb-NO"/>
        </w:rPr>
      </w:pPr>
    </w:p>
    <w:p w14:paraId="6B1E4A2D" w14:textId="1B955C74" w:rsidR="004431CC" w:rsidRPr="009164E3" w:rsidRDefault="004431CC" w:rsidP="00721AF8">
      <w:pPr>
        <w:rPr>
          <w:lang w:eastAsia="nb-NO"/>
        </w:rPr>
      </w:pPr>
      <w:r w:rsidRPr="009164E3">
        <w:rPr>
          <w:lang w:eastAsia="nb-NO"/>
        </w:rPr>
        <w:t>Sluttdokumentasjon omfatter også «som utført»-dokumentasjon og FDV-dok</w:t>
      </w:r>
      <w:r w:rsidR="00017136" w:rsidRPr="009164E3">
        <w:rPr>
          <w:lang w:eastAsia="nb-NO"/>
        </w:rPr>
        <w:t>umentasjon.</w:t>
      </w:r>
    </w:p>
    <w:p w14:paraId="25812240" w14:textId="77777777" w:rsidR="00017136" w:rsidRPr="009164E3" w:rsidRDefault="00017136" w:rsidP="00721AF8">
      <w:pPr>
        <w:rPr>
          <w:lang w:eastAsia="nb-NO"/>
        </w:rPr>
      </w:pPr>
    </w:p>
    <w:p w14:paraId="4A5A49AE" w14:textId="59A894CE" w:rsidR="00017136" w:rsidRPr="009164E3" w:rsidRDefault="00017136" w:rsidP="00721AF8">
      <w:pPr>
        <w:rPr>
          <w:lang w:eastAsia="nb-NO"/>
        </w:rPr>
      </w:pPr>
      <w:r w:rsidRPr="009164E3">
        <w:rPr>
          <w:lang w:eastAsia="nb-NO"/>
        </w:rPr>
        <w:t>Entreprenøren skal levere komplett og kvalitetssikret sluttdokumentasjon senest 3 uker før overtakelse</w:t>
      </w:r>
      <w:r w:rsidR="009E3108" w:rsidRPr="009164E3">
        <w:rPr>
          <w:lang w:eastAsia="nb-NO"/>
        </w:rPr>
        <w:t>.</w:t>
      </w:r>
    </w:p>
    <w:p w14:paraId="104DA335" w14:textId="77777777" w:rsidR="009E3108" w:rsidRPr="009164E3" w:rsidRDefault="009E3108" w:rsidP="00721AF8">
      <w:pPr>
        <w:rPr>
          <w:lang w:eastAsia="nb-NO"/>
        </w:rPr>
      </w:pPr>
    </w:p>
    <w:p w14:paraId="2A06DA4A" w14:textId="3483FB3E" w:rsidR="009E3108" w:rsidRPr="009164E3" w:rsidRDefault="009E3108" w:rsidP="00721AF8">
      <w:pPr>
        <w:rPr>
          <w:lang w:eastAsia="nb-NO"/>
        </w:rPr>
      </w:pPr>
      <w:r w:rsidRPr="009164E3">
        <w:rPr>
          <w:lang w:eastAsia="nb-NO"/>
        </w:rPr>
        <w:t>Leveransen av dokumentasjon skal ha en struktur med logisk og tabellarisk oppbygning.</w:t>
      </w:r>
    </w:p>
    <w:p w14:paraId="1417F4D8" w14:textId="77777777" w:rsidR="00495BEB" w:rsidRPr="009164E3" w:rsidRDefault="00495BEB" w:rsidP="00721AF8">
      <w:pPr>
        <w:rPr>
          <w:lang w:eastAsia="nb-NO"/>
        </w:rPr>
      </w:pPr>
    </w:p>
    <w:p w14:paraId="3FDB2F62" w14:textId="54089860" w:rsidR="00495BEB" w:rsidRPr="009164E3" w:rsidRDefault="00495BEB" w:rsidP="00721AF8">
      <w:pPr>
        <w:rPr>
          <w:lang w:eastAsia="nb-NO"/>
        </w:rPr>
      </w:pPr>
      <w:r w:rsidRPr="009164E3">
        <w:rPr>
          <w:lang w:eastAsia="nb-NO"/>
        </w:rPr>
        <w:t>Det skal lages komplette dokumentlister med system for verifikasjonskontroll.</w:t>
      </w:r>
    </w:p>
    <w:p w14:paraId="265AD6BC" w14:textId="77777777" w:rsidR="00495BEB" w:rsidRPr="009164E3" w:rsidRDefault="00495BEB" w:rsidP="00721AF8">
      <w:pPr>
        <w:rPr>
          <w:lang w:eastAsia="nb-NO"/>
        </w:rPr>
      </w:pPr>
    </w:p>
    <w:p w14:paraId="5DE7577B" w14:textId="70AAE4A4" w:rsidR="00495BEB" w:rsidRPr="009164E3" w:rsidRDefault="00495BEB" w:rsidP="00721AF8">
      <w:pPr>
        <w:rPr>
          <w:lang w:eastAsia="nb-NO"/>
        </w:rPr>
      </w:pPr>
      <w:r w:rsidRPr="009164E3">
        <w:rPr>
          <w:lang w:eastAsia="nb-NO"/>
        </w:rPr>
        <w:t xml:space="preserve">Dokumentasjonen </w:t>
      </w:r>
      <w:r w:rsidR="00FA5EC3" w:rsidRPr="009164E3">
        <w:rPr>
          <w:lang w:eastAsia="nb-NO"/>
        </w:rPr>
        <w:t>skal leveres i byggherrens samhandlingsverktøy med mindre annet avtales for enkelte datatyper.</w:t>
      </w:r>
    </w:p>
    <w:p w14:paraId="7A35D241" w14:textId="77777777" w:rsidR="00FA5EC3" w:rsidRPr="009164E3" w:rsidRDefault="00FA5EC3" w:rsidP="00721AF8">
      <w:pPr>
        <w:rPr>
          <w:lang w:eastAsia="nb-NO"/>
        </w:rPr>
      </w:pPr>
    </w:p>
    <w:p w14:paraId="31382FC9" w14:textId="0DD011BD" w:rsidR="00FA5EC3" w:rsidRPr="009164E3" w:rsidRDefault="00FA5EC3" w:rsidP="00721AF8">
      <w:pPr>
        <w:rPr>
          <w:lang w:eastAsia="nb-NO"/>
        </w:rPr>
      </w:pPr>
      <w:r w:rsidRPr="009164E3">
        <w:rPr>
          <w:lang w:eastAsia="nb-NO"/>
        </w:rPr>
        <w:t>All sluttdokumentasjon skal leveres på norsk.</w:t>
      </w:r>
    </w:p>
    <w:p w14:paraId="3FBEFB84" w14:textId="77777777" w:rsidR="00017136" w:rsidRPr="009164E3" w:rsidRDefault="00017136" w:rsidP="00FE7434"/>
    <w:p w14:paraId="56060DE2" w14:textId="0AD6A38B" w:rsidR="00B34780" w:rsidRPr="009164E3" w:rsidRDefault="00B34780" w:rsidP="00FE7434">
      <w:pPr>
        <w:pStyle w:val="Overskrift5"/>
      </w:pPr>
      <w:bookmarkStart w:id="925" w:name="_Toc233898002"/>
      <w:r w:rsidRPr="009164E3">
        <w:lastRenderedPageBreak/>
        <w:t>Som utført-dokumentasjon</w:t>
      </w:r>
      <w:bookmarkEnd w:id="923"/>
      <w:bookmarkEnd w:id="925"/>
    </w:p>
    <w:p w14:paraId="3A5C7BC5" w14:textId="6C30433D" w:rsidR="00FA5EC3" w:rsidRPr="009164E3" w:rsidRDefault="004770ED" w:rsidP="00B34780">
      <w:r w:rsidRPr="009164E3">
        <w:t>Prosjektert dokumentasjon oppdatert med eventuelle endringer fra byggefasen, samt dokumentasjon om materialkvalitet og annen utførelseskvalitet som kan ha betydning for forvaltning, drift og vedlikehold av veganlegget, kalles «som utført»-dokumentasjon.</w:t>
      </w:r>
    </w:p>
    <w:p w14:paraId="0CBAF767" w14:textId="77777777" w:rsidR="004770ED" w:rsidRPr="009164E3" w:rsidRDefault="004770ED" w:rsidP="00B34780"/>
    <w:p w14:paraId="3A66FF29" w14:textId="4E1B6737" w:rsidR="004770ED" w:rsidRPr="009164E3" w:rsidRDefault="004770ED" w:rsidP="00B34780">
      <w:r w:rsidRPr="009164E3">
        <w:t>Dokumentasjonen s</w:t>
      </w:r>
      <w:r w:rsidR="00C12750" w:rsidRPr="009164E3">
        <w:t xml:space="preserve">kal kunne brukes til å oppdatere byggherrens arkiv- og forvaltnings-, drift- og vedlikeholdssystemer. </w:t>
      </w:r>
    </w:p>
    <w:p w14:paraId="1F42048D" w14:textId="77777777" w:rsidR="00013B69" w:rsidRPr="009164E3" w:rsidRDefault="00013B69" w:rsidP="00B34780"/>
    <w:p w14:paraId="604BD729" w14:textId="77777777" w:rsidR="00507621" w:rsidRPr="009164E3" w:rsidRDefault="00507621" w:rsidP="00507621">
      <w:r w:rsidRPr="009164E3">
        <w:t xml:space="preserve">Alle dokumentasjonstyper som beskriver nytt/endret veganlegg skal leveres "som utført".  </w:t>
      </w:r>
    </w:p>
    <w:p w14:paraId="588A35C1" w14:textId="77777777" w:rsidR="00507621" w:rsidRPr="009164E3" w:rsidRDefault="00507621" w:rsidP="00507621"/>
    <w:p w14:paraId="493D229A" w14:textId="77777777" w:rsidR="00507621" w:rsidRPr="009164E3" w:rsidRDefault="00507621" w:rsidP="00507621">
      <w:r w:rsidRPr="009164E3">
        <w:t xml:space="preserve">Entreprenør skal dokumentere at utførelse er i henhold til krav/toleranser med geometrisk kontroll, jf. R761 Prosesskoden og R110 Modellgrunnlag. Resultat av kontroll publiseres fortløpende ved at registrert geometri lastes opp på innsynsløsning, slik at registrerte data kan sammenstilles og kontrolleres mot prosjekterte data. </w:t>
      </w:r>
    </w:p>
    <w:p w14:paraId="49654097" w14:textId="77777777" w:rsidR="00507621" w:rsidRPr="009164E3" w:rsidRDefault="00507621" w:rsidP="00507621"/>
    <w:p w14:paraId="4C6BC81B" w14:textId="77777777" w:rsidR="00507621" w:rsidRPr="009164E3" w:rsidRDefault="00507621" w:rsidP="00507621">
      <w:r w:rsidRPr="009164E3">
        <w:t xml:space="preserve">For objekter som ble bygget/utført i henhold til prosjekterte planer og toleransekrav kan prosjekterte data gis status "som utført". </w:t>
      </w:r>
    </w:p>
    <w:p w14:paraId="5DE8992F" w14:textId="77777777" w:rsidR="00507621" w:rsidRPr="009164E3" w:rsidRDefault="00507621" w:rsidP="00507621"/>
    <w:p w14:paraId="41EEF798" w14:textId="2B05730E" w:rsidR="00C8474D" w:rsidRPr="009164E3" w:rsidRDefault="00507621" w:rsidP="00B34780">
      <w:r w:rsidRPr="009164E3">
        <w:t xml:space="preserve">Hvis det er utført endringer som kan ha betydning for forvaltning, drift og vedlikehold av veganlegget, skal prosjekterte data </w:t>
      </w:r>
      <w:r w:rsidR="00CD06FA" w:rsidRPr="009164E3">
        <w:t>sammenstilles</w:t>
      </w:r>
      <w:r w:rsidRPr="009164E3">
        <w:t xml:space="preserve"> med endringene før de leveres "som utført" i henhold til R110 Modellgrunnlag.</w:t>
      </w:r>
    </w:p>
    <w:p w14:paraId="59541D86" w14:textId="77777777" w:rsidR="00B34780" w:rsidRPr="009164E3" w:rsidRDefault="00B34780" w:rsidP="00B34780"/>
    <w:p w14:paraId="06B8EC62" w14:textId="7ABCB1DB" w:rsidR="0083075F" w:rsidRPr="009164E3" w:rsidRDefault="0006594A" w:rsidP="0006594A">
      <w:pPr>
        <w:pStyle w:val="Overskrift5"/>
      </w:pPr>
      <w:bookmarkStart w:id="926" w:name="_Toc233898003"/>
      <w:r w:rsidRPr="009164E3">
        <w:t>Sluttdokumentasjon til NVDB og FKB</w:t>
      </w:r>
      <w:bookmarkEnd w:id="926"/>
    </w:p>
    <w:p w14:paraId="5E771815" w14:textId="77777777" w:rsidR="00BB5BC1" w:rsidRPr="009164E3" w:rsidRDefault="00BB5BC1" w:rsidP="00BB5BC1">
      <w:pPr>
        <w:rPr>
          <w:lang w:eastAsia="nb-NO"/>
        </w:rPr>
      </w:pPr>
      <w:r w:rsidRPr="009164E3">
        <w:rPr>
          <w:lang w:eastAsia="nb-NO"/>
        </w:rPr>
        <w:t xml:space="preserve">Entreprenøren skal levere data for oppdatering av Felles kartbase (FKB) og Nasjonal vegdatabank (NVDB). </w:t>
      </w:r>
    </w:p>
    <w:p w14:paraId="19E3D42B" w14:textId="77777777" w:rsidR="00BB5BC1" w:rsidRPr="009164E3" w:rsidRDefault="00BB5BC1" w:rsidP="00BB5BC1">
      <w:pPr>
        <w:rPr>
          <w:lang w:eastAsia="nb-NO"/>
        </w:rPr>
      </w:pPr>
    </w:p>
    <w:p w14:paraId="544F36BC" w14:textId="77777777" w:rsidR="00BB5BC1" w:rsidRPr="009164E3" w:rsidRDefault="00BB5BC1" w:rsidP="00BB5BC1">
      <w:pPr>
        <w:rPr>
          <w:lang w:eastAsia="nb-NO"/>
        </w:rPr>
      </w:pPr>
      <w:r w:rsidRPr="009164E3">
        <w:rPr>
          <w:lang w:eastAsia="nb-NO"/>
        </w:rPr>
        <w:t>Nasjonal vegdatabank (NVDB) angir krav til leveranse av data.</w:t>
      </w:r>
    </w:p>
    <w:p w14:paraId="7DF39E37" w14:textId="77777777" w:rsidR="00BB5BC1" w:rsidRPr="009164E3" w:rsidRDefault="00BB5BC1" w:rsidP="00BB5BC1">
      <w:pPr>
        <w:rPr>
          <w:lang w:eastAsia="nb-NO"/>
        </w:rPr>
      </w:pPr>
    </w:p>
    <w:p w14:paraId="06098E9B" w14:textId="77777777" w:rsidR="00BB5BC1" w:rsidRPr="009164E3" w:rsidRDefault="00BB5BC1" w:rsidP="00BB5BC1">
      <w:pPr>
        <w:rPr>
          <w:lang w:eastAsia="nb-NO"/>
        </w:rPr>
      </w:pPr>
      <w:r w:rsidRPr="009164E3">
        <w:rPr>
          <w:lang w:eastAsia="nb-NO"/>
        </w:rPr>
        <w:t xml:space="preserve">For objektliste og veileder, samt informasjon angående dette, vises det også til følgende lenke: </w:t>
      </w:r>
    </w:p>
    <w:p w14:paraId="37B09611" w14:textId="77777777" w:rsidR="00BB5BC1" w:rsidRPr="009164E3" w:rsidRDefault="00BB5BC1" w:rsidP="00BB5BC1">
      <w:pPr>
        <w:rPr>
          <w:lang w:eastAsia="nb-NO"/>
        </w:rPr>
      </w:pPr>
    </w:p>
    <w:p w14:paraId="0C79E824" w14:textId="487B932B" w:rsidR="00BB5BC1" w:rsidRPr="009164E3" w:rsidRDefault="00BB5BC1" w:rsidP="00BB5BC1">
      <w:pPr>
        <w:rPr>
          <w:lang w:eastAsia="nb-NO"/>
        </w:rPr>
      </w:pPr>
      <w:hyperlink r:id="rId34" w:history="1">
        <w:r w:rsidRPr="009164E3">
          <w:rPr>
            <w:rStyle w:val="Hyperkobling"/>
          </w:rPr>
          <w:t>https://www.vegvesen.no/fag/teknologi/nasjonal-vegdatabank/registrere-data-i-nvdb/objektliste/</w:t>
        </w:r>
      </w:hyperlink>
    </w:p>
    <w:p w14:paraId="3BCB5803" w14:textId="77777777" w:rsidR="00BB5BC1" w:rsidRPr="009164E3" w:rsidRDefault="00BB5BC1" w:rsidP="00BB5BC1">
      <w:pPr>
        <w:rPr>
          <w:lang w:eastAsia="nb-NO"/>
        </w:rPr>
      </w:pPr>
      <w:r w:rsidRPr="009164E3">
        <w:rPr>
          <w:lang w:eastAsia="nb-NO"/>
        </w:rPr>
        <w:t xml:space="preserve"> </w:t>
      </w:r>
    </w:p>
    <w:p w14:paraId="02FC4801" w14:textId="77777777" w:rsidR="00BB5BC1" w:rsidRPr="009164E3" w:rsidRDefault="00BB5BC1" w:rsidP="00BB5BC1">
      <w:pPr>
        <w:rPr>
          <w:lang w:eastAsia="nb-NO"/>
        </w:rPr>
      </w:pPr>
      <w:r w:rsidRPr="009164E3">
        <w:rPr>
          <w:lang w:eastAsia="nb-NO"/>
        </w:rPr>
        <w:t>Etter kontraktsinngåelse vil det bli gjennomført et møte med NVDB ansvarlig hos Statens vegvesen for å avklare leveransen til NVDB og FKB.</w:t>
      </w:r>
    </w:p>
    <w:p w14:paraId="23630AD5" w14:textId="77777777" w:rsidR="00BB5BC1" w:rsidRPr="009164E3" w:rsidRDefault="00BB5BC1" w:rsidP="00BB5BC1">
      <w:pPr>
        <w:rPr>
          <w:lang w:eastAsia="nb-NO"/>
        </w:rPr>
      </w:pPr>
    </w:p>
    <w:p w14:paraId="29A35743" w14:textId="77777777" w:rsidR="00BB5BC1" w:rsidRPr="009164E3" w:rsidRDefault="00BB5BC1" w:rsidP="00BB5BC1">
      <w:pPr>
        <w:rPr>
          <w:lang w:eastAsia="nb-NO"/>
        </w:rPr>
      </w:pPr>
      <w:r w:rsidRPr="009164E3">
        <w:rPr>
          <w:lang w:eastAsia="nb-NO"/>
        </w:rPr>
        <w:t>Entreprenøren leverer NVDB- og FKB-objektene via nettportalen Datafangst eller eventuelt tilsvarende verktøy etter nærmere avtale. For Datafangst vises det til følgende lenke:</w:t>
      </w:r>
    </w:p>
    <w:p w14:paraId="7A577390" w14:textId="77777777" w:rsidR="00BB5BC1" w:rsidRPr="009164E3" w:rsidRDefault="00BB5BC1" w:rsidP="00BB5BC1">
      <w:pPr>
        <w:rPr>
          <w:lang w:eastAsia="nb-NO"/>
        </w:rPr>
      </w:pPr>
    </w:p>
    <w:p w14:paraId="07F94D6F" w14:textId="2099617D" w:rsidR="00BB5BC1" w:rsidRPr="009164E3" w:rsidRDefault="00BB5BC1" w:rsidP="00BB5BC1">
      <w:hyperlink r:id="rId35" w:history="1">
        <w:r w:rsidRPr="009164E3">
          <w:rPr>
            <w:rStyle w:val="Hyperkobling"/>
          </w:rPr>
          <w:t>https://www.vegvesen.no/fag/teknologi/nasjonal-vegdatabank/registrere-data-i-nvdb/datafangst/</w:t>
        </w:r>
      </w:hyperlink>
      <w:r w:rsidRPr="009164E3">
        <w:t xml:space="preserve"> </w:t>
      </w:r>
    </w:p>
    <w:p w14:paraId="4752B14C" w14:textId="77777777" w:rsidR="0006594A" w:rsidRPr="009164E3" w:rsidRDefault="0006594A" w:rsidP="0006594A">
      <w:pPr>
        <w:rPr>
          <w:lang w:eastAsia="nb-NO"/>
        </w:rPr>
      </w:pPr>
    </w:p>
    <w:p w14:paraId="4678A4F1" w14:textId="77777777" w:rsidR="00201EDA" w:rsidRPr="009164E3" w:rsidRDefault="00201EDA" w:rsidP="0083075F"/>
    <w:p w14:paraId="5984628E" w14:textId="1DBFC82D" w:rsidR="00955E87" w:rsidRPr="009164E3" w:rsidRDefault="00955E87" w:rsidP="005910FE">
      <w:pPr>
        <w:pStyle w:val="Overskrift3"/>
      </w:pPr>
      <w:bookmarkStart w:id="927" w:name="_Toc93914631"/>
      <w:bookmarkStart w:id="928" w:name="_Toc94534586"/>
      <w:bookmarkStart w:id="929" w:name="_Toc191885709"/>
      <w:bookmarkStart w:id="930" w:name="_Toc233898004"/>
      <w:r w:rsidRPr="009164E3">
        <w:t>Arbeider med bruer, ferjekaier og andre bærende konstruksjoner</w:t>
      </w:r>
      <w:bookmarkEnd w:id="927"/>
      <w:bookmarkEnd w:id="928"/>
      <w:bookmarkEnd w:id="929"/>
      <w:bookmarkEnd w:id="930"/>
    </w:p>
    <w:p w14:paraId="46C5CAC9" w14:textId="496F882C" w:rsidR="00955E87" w:rsidRPr="009164E3" w:rsidRDefault="00955E87" w:rsidP="005910FE">
      <w:pPr>
        <w:pStyle w:val="Overskrift4"/>
      </w:pPr>
      <w:bookmarkStart w:id="931" w:name="_Toc93914632"/>
      <w:bookmarkStart w:id="932" w:name="_Toc94534587"/>
      <w:bookmarkStart w:id="933" w:name="_Toc191885710"/>
      <w:bookmarkStart w:id="934" w:name="_Toc233898005"/>
      <w:r w:rsidRPr="009164E3">
        <w:t>Kvalitetssystem</w:t>
      </w:r>
      <w:bookmarkEnd w:id="931"/>
      <w:bookmarkEnd w:id="932"/>
      <w:bookmarkEnd w:id="933"/>
      <w:bookmarkEnd w:id="934"/>
    </w:p>
    <w:p w14:paraId="2D015BC2" w14:textId="77777777" w:rsidR="00955E87" w:rsidRPr="009164E3" w:rsidRDefault="00955E87" w:rsidP="00955E87">
      <w:r w:rsidRPr="009164E3">
        <w:t xml:space="preserve">For bruer, ferjekaier og andre bærende konstruksjoner skal den del av entreprenørens organisasjon som har ansvar for disse arbeidene ha et kvalitetssystem som er i samsvar med kravene i NS-EN ISO 9001:2015 «Ledelsessystemer for kvalitet - Krav». </w:t>
      </w:r>
    </w:p>
    <w:p w14:paraId="2829FA0B" w14:textId="77777777" w:rsidR="00955E87" w:rsidRPr="009164E3" w:rsidRDefault="00955E87" w:rsidP="00955E87"/>
    <w:p w14:paraId="6D6A464B" w14:textId="77777777" w:rsidR="00955E87" w:rsidRPr="009164E3" w:rsidRDefault="00955E87" w:rsidP="00955E87">
      <w:r w:rsidRPr="009164E3">
        <w:t>Kvalitetssystemet med tilhørende planer skal være innført i organisasjonen ved kontraktarbeidenes start. Systemet skal omfatte alle bruarbeider med tilhørende produkter som entreprenøren har ansvar for.</w:t>
      </w:r>
    </w:p>
    <w:p w14:paraId="2117A455" w14:textId="77777777" w:rsidR="00955E87" w:rsidRPr="009164E3" w:rsidRDefault="00955E87" w:rsidP="00955E87"/>
    <w:p w14:paraId="230818BD" w14:textId="616F31CD" w:rsidR="00955E87" w:rsidRPr="009164E3" w:rsidRDefault="00955E87" w:rsidP="005910FE">
      <w:pPr>
        <w:pStyle w:val="Overskrift4"/>
      </w:pPr>
      <w:bookmarkStart w:id="935" w:name="_Toc93914633"/>
      <w:bookmarkStart w:id="936" w:name="_Toc94534588"/>
      <w:bookmarkStart w:id="937" w:name="_Toc191885711"/>
      <w:bookmarkStart w:id="938" w:name="_Toc233898006"/>
      <w:r w:rsidRPr="009164E3">
        <w:t>Spesielle kompetansekrav</w:t>
      </w:r>
      <w:bookmarkEnd w:id="935"/>
      <w:bookmarkEnd w:id="936"/>
      <w:bookmarkEnd w:id="937"/>
      <w:bookmarkEnd w:id="938"/>
    </w:p>
    <w:p w14:paraId="08A9C58F" w14:textId="77777777" w:rsidR="00955E87" w:rsidRPr="009164E3" w:rsidRDefault="00955E87" w:rsidP="00955E87">
      <w:r w:rsidRPr="009164E3">
        <w:t>Kravene gjelder arbeider med bruer, ferjekaier og andre bærende konstruksjoner som portaler, støttemurer, kulverter, mv. og kommer i tillegg til øvrige kompetansekrav som stilles for utførelse av de aktuelle arbeidene. Kompetansekrav utover forskrifter er bl.a.  nedfelt i relevante standarder, ev. med nasjonale tillegg.</w:t>
      </w:r>
    </w:p>
    <w:p w14:paraId="740CA995" w14:textId="77777777" w:rsidR="00955E87" w:rsidRPr="009164E3" w:rsidRDefault="00955E87" w:rsidP="00955E87"/>
    <w:p w14:paraId="24D2A088" w14:textId="2DA57295" w:rsidR="00955E87" w:rsidRPr="009164E3" w:rsidRDefault="00955E87" w:rsidP="00955E87">
      <w:pPr>
        <w:rPr>
          <w:u w:val="single"/>
        </w:rPr>
      </w:pPr>
      <w:r w:rsidRPr="009164E3">
        <w:rPr>
          <w:u w:val="single"/>
        </w:rPr>
        <w:t>Konstruksjoner i grunnen (peler, støttevegger, etc</w:t>
      </w:r>
      <w:r w:rsidR="00321020" w:rsidRPr="009164E3">
        <w:rPr>
          <w:u w:val="single"/>
        </w:rPr>
        <w:t>.)</w:t>
      </w:r>
    </w:p>
    <w:p w14:paraId="3F654E5C" w14:textId="77777777" w:rsidR="00955E87" w:rsidRPr="009164E3" w:rsidRDefault="00955E87" w:rsidP="00955E87">
      <w:r w:rsidRPr="009164E3">
        <w:lastRenderedPageBreak/>
        <w:t>Arbeider for konstruksjoner i grunnen skal ha en faglig leder med nødvendige teoretiske kunnskaper og praktisk erfaring i de aktuelle arbeider og problemstillinger som kjennetegner norske grunnforhold. En arbeidsleder (bas) med tilsvarende kompetanse skal kontinuerlig følge arbeidene på byggeplass, og sørge for at kvalitetssikring og dokumentasjon blir gjennomført. Riggfører/boreoperatør skal ha nødvendig kompetanse og erfaring for utførelse av arbeidene. Dokumentasjon av kompetanse (CV) for ovennevnte nøkkelpersonell skal forelegges byggherren før arbeidene starter.</w:t>
      </w:r>
    </w:p>
    <w:p w14:paraId="2C7BE7CE" w14:textId="77777777" w:rsidR="00955E87" w:rsidRPr="009164E3" w:rsidRDefault="00955E87" w:rsidP="00955E87"/>
    <w:p w14:paraId="28788F25" w14:textId="77777777" w:rsidR="00955E87" w:rsidRPr="009164E3" w:rsidRDefault="00955E87" w:rsidP="00955E87">
      <w:r w:rsidRPr="009164E3">
        <w:t>Kompetansekrav stilles for bergforankringsleder og for bergforankringsformann i henhold til NS-EN 1537, kapittel 1.7 og Norsk betongforenings publikasjon 14.</w:t>
      </w:r>
    </w:p>
    <w:p w14:paraId="341858F5" w14:textId="77777777" w:rsidR="00955E87" w:rsidRPr="009164E3" w:rsidRDefault="00955E87" w:rsidP="00955E87"/>
    <w:p w14:paraId="251972AB" w14:textId="355C88F2" w:rsidR="00955E87" w:rsidRPr="009164E3" w:rsidRDefault="00955E87" w:rsidP="00955E87">
      <w:pPr>
        <w:rPr>
          <w:u w:val="wave"/>
        </w:rPr>
      </w:pPr>
      <w:r w:rsidRPr="009164E3">
        <w:rPr>
          <w:u w:val="single"/>
        </w:rPr>
        <w:t>Bruer, ferjekaier og andre bærende konstruksjoner</w:t>
      </w:r>
      <w:r w:rsidR="00321020" w:rsidRPr="009164E3">
        <w:rPr>
          <w:u w:val="wave"/>
        </w:rPr>
        <w:t>.</w:t>
      </w:r>
    </w:p>
    <w:p w14:paraId="5C50BE6B" w14:textId="77777777" w:rsidR="00955E87" w:rsidRPr="009164E3" w:rsidRDefault="00955E87" w:rsidP="00955E87">
      <w:r w:rsidRPr="009164E3">
        <w:t>Personell som arbeider i tau skal være sertifisert til arbeidet som skal utføres i henhold til NS 9600, arbeid i tau. Dykkere skal ha dykkerbevis klasse A.</w:t>
      </w:r>
    </w:p>
    <w:p w14:paraId="20A606D5" w14:textId="77777777" w:rsidR="00955E87" w:rsidRPr="009164E3" w:rsidRDefault="00955E87" w:rsidP="00955E87"/>
    <w:p w14:paraId="1C60EBCD" w14:textId="77777777" w:rsidR="00955E87" w:rsidRPr="009164E3" w:rsidRDefault="00955E87" w:rsidP="00955E87">
      <w:r w:rsidRPr="009164E3">
        <w:t>Stålkonstruksjonsarbeidere skal ha bestått fagprøve. Ikke utlærte stålkonstruksjonsarbeidere som utfører arbeid på stålkonstruksjoner, skal stå under direkte tilsyn av kvalifisert personell.</w:t>
      </w:r>
    </w:p>
    <w:p w14:paraId="4D42E9D2" w14:textId="77777777" w:rsidR="00955E87" w:rsidRPr="009164E3" w:rsidRDefault="00955E87" w:rsidP="00955E87"/>
    <w:p w14:paraId="1B10E8AB" w14:textId="77777777" w:rsidR="00955E87" w:rsidRPr="009164E3" w:rsidRDefault="00955E87" w:rsidP="00955E87">
      <w:r w:rsidRPr="009164E3">
        <w:t>Alt sveisearbeid skal ledes av sveisekoordinator med tilfredsstillende kvalifikasjoner og som har erfaring med sveiseoperasjoner de skal overvåke, som angitt i NS-EN ISO 14731 og tabell 14 og 15 i NS-EN 1090-2. Bare sveisere som kan fremlegge gyldig sveisesertifikat etter NS-EN ISO 9606-1 kan delta i sveisearbeidet. Sveiseoperatører skal være godkjent i henhold til NS-EN ISO 14732. Det kreves godkjenning for posisjoner som det aktuelle arbeidet krever.</w:t>
      </w:r>
    </w:p>
    <w:p w14:paraId="72BAB79E" w14:textId="77777777" w:rsidR="00955E87" w:rsidRPr="009164E3" w:rsidRDefault="00955E87" w:rsidP="00955E87"/>
    <w:p w14:paraId="00231DE4" w14:textId="77777777" w:rsidR="00955E87" w:rsidRPr="009164E3" w:rsidRDefault="00955E87" w:rsidP="00955E87">
      <w:r w:rsidRPr="009164E3">
        <w:t>Personell som utfører sveiseinspeksjon, skal være kvalifisert etter NS 477 eller tilsvarende anerkjent norm.</w:t>
      </w:r>
    </w:p>
    <w:p w14:paraId="5E3E601C" w14:textId="77777777" w:rsidR="00955E87" w:rsidRPr="009164E3" w:rsidRDefault="00955E87" w:rsidP="00955E87"/>
    <w:p w14:paraId="19F9F96D" w14:textId="77777777" w:rsidR="00955E87" w:rsidRPr="009164E3" w:rsidRDefault="00955E87" w:rsidP="00955E87">
      <w:r w:rsidRPr="009164E3">
        <w:t>Personell som utfører ikke-destruktiv kontroll, skal være sertifisert i henhold til NS-EN ISO 9712 eller tilsvarende. Sertifiseringsnivå er avhengig av arbeidet som skal utføres, men skal være i nivå II for operatører og nivå III for personell som utarbeider prosedyrer og som har et overordnet ansvar for kontrollarbeidet.</w:t>
      </w:r>
    </w:p>
    <w:p w14:paraId="25E29800" w14:textId="77777777" w:rsidR="00955E87" w:rsidRPr="009164E3" w:rsidRDefault="00955E87" w:rsidP="00955E87"/>
    <w:p w14:paraId="00EE03D5" w14:textId="77777777" w:rsidR="00955E87" w:rsidRPr="009164E3" w:rsidRDefault="00955E87" w:rsidP="00955E87">
      <w:r w:rsidRPr="009164E3">
        <w:t>Alt personell som utfører overflatebehandling skal ha «Fagbrev for maskin- og industrimaler» eller kunne dokumentere tilsvarende kompetanse.</w:t>
      </w:r>
    </w:p>
    <w:p w14:paraId="4615AEF6" w14:textId="77777777" w:rsidR="00955E87" w:rsidRPr="009164E3" w:rsidRDefault="00955E87" w:rsidP="00955E87"/>
    <w:p w14:paraId="48E5F021" w14:textId="77777777" w:rsidR="00955E87" w:rsidRPr="009164E3" w:rsidRDefault="00955E87" w:rsidP="00955E87">
      <w:r w:rsidRPr="009164E3">
        <w:t>Personer som er ansvarlige for inspeksjon av overflatebehandling skal være sertifisert som FROSIO inspektør nivå III, NACE overflatebehandlingsinspektør nivå III eller ICorr inspektør nivå III.</w:t>
      </w:r>
    </w:p>
    <w:p w14:paraId="383A0259" w14:textId="77777777" w:rsidR="00955E87" w:rsidRPr="009164E3" w:rsidRDefault="00955E87" w:rsidP="00955E87"/>
    <w:p w14:paraId="2478DA70" w14:textId="77777777" w:rsidR="00955E87" w:rsidRPr="009164E3" w:rsidRDefault="00955E87" w:rsidP="00955E87">
      <w:pPr>
        <w:rPr>
          <w:color w:val="000000" w:themeColor="text1"/>
        </w:rPr>
      </w:pPr>
      <w:r w:rsidRPr="009164E3">
        <w:rPr>
          <w:color w:val="000000" w:themeColor="text1"/>
          <w:highlight w:val="lightGray"/>
        </w:rPr>
        <w:t>Xxxxxx</w:t>
      </w:r>
    </w:p>
    <w:p w14:paraId="4B60C6D0" w14:textId="77777777" w:rsidR="00955E87" w:rsidRPr="009164E3" w:rsidRDefault="00955E87" w:rsidP="00955E87"/>
    <w:p w14:paraId="2AC2B46B" w14:textId="77777777" w:rsidR="00B7502E" w:rsidRPr="009164E3" w:rsidRDefault="00955E87" w:rsidP="00145EE6">
      <w:pPr>
        <w:pStyle w:val="Overskrift3"/>
      </w:pPr>
      <w:bookmarkStart w:id="939" w:name="_Toc93914634"/>
      <w:bookmarkStart w:id="940" w:name="_Toc94534589"/>
      <w:bookmarkStart w:id="941" w:name="_Toc191885712"/>
      <w:bookmarkStart w:id="942" w:name="_Toc233898007"/>
      <w:r w:rsidRPr="009164E3">
        <w:t>Bestemmelser for asfaltarbeider</w:t>
      </w:r>
      <w:bookmarkEnd w:id="939"/>
      <w:bookmarkEnd w:id="940"/>
      <w:bookmarkEnd w:id="941"/>
      <w:bookmarkEnd w:id="942"/>
    </w:p>
    <w:p w14:paraId="63012084" w14:textId="77777777" w:rsidR="00B7502E" w:rsidRPr="009164E3" w:rsidRDefault="00955E87" w:rsidP="005910FE">
      <w:pPr>
        <w:pStyle w:val="Overskrift4"/>
      </w:pPr>
      <w:bookmarkStart w:id="943" w:name="_Toc93914635"/>
      <w:bookmarkStart w:id="944" w:name="_Toc94534590"/>
      <w:bookmarkStart w:id="945" w:name="_Toc191885713"/>
      <w:bookmarkStart w:id="946" w:name="_Toc233898008"/>
      <w:r w:rsidRPr="009164E3">
        <w:t>Krav til dokumentasjon</w:t>
      </w:r>
      <w:bookmarkEnd w:id="943"/>
      <w:bookmarkEnd w:id="944"/>
      <w:bookmarkEnd w:id="945"/>
      <w:bookmarkEnd w:id="946"/>
    </w:p>
    <w:p w14:paraId="18D28522" w14:textId="70F0DAA7" w:rsidR="00955E87" w:rsidRPr="009164E3" w:rsidRDefault="00955E87" w:rsidP="005910FE">
      <w:pPr>
        <w:pStyle w:val="Overskrift5"/>
      </w:pPr>
      <w:bookmarkStart w:id="947" w:name="_Toc93914636"/>
      <w:bookmarkStart w:id="948" w:name="_Toc94534591"/>
      <w:bookmarkStart w:id="949" w:name="_Toc191885714"/>
      <w:bookmarkStart w:id="950" w:name="_Toc233898009"/>
      <w:r w:rsidRPr="009164E3">
        <w:t>Frister for dokumentasjon</w:t>
      </w:r>
      <w:bookmarkEnd w:id="947"/>
      <w:bookmarkEnd w:id="948"/>
      <w:bookmarkEnd w:id="949"/>
      <w:bookmarkEnd w:id="950"/>
    </w:p>
    <w:p w14:paraId="0D00C5C4" w14:textId="77777777" w:rsidR="009A54A6" w:rsidRPr="009164E3" w:rsidRDefault="009A54A6" w:rsidP="009A54A6">
      <w:r w:rsidRPr="009164E3">
        <w:t>Prøvningsfrekvens for sammensetning av ferdig asfalt skal være kode Y som angitt i Tillegg A i NS-EN 13108-21.</w:t>
      </w:r>
    </w:p>
    <w:p w14:paraId="71AFBAAE" w14:textId="77777777" w:rsidR="009A54A6" w:rsidRPr="009164E3" w:rsidRDefault="009A54A6" w:rsidP="009A54A6"/>
    <w:p w14:paraId="7D99942D" w14:textId="77777777" w:rsidR="009A54A6" w:rsidRPr="009164E3" w:rsidRDefault="009A54A6" w:rsidP="009A54A6">
      <w:r w:rsidRPr="009164E3">
        <w:t xml:space="preserve">Følgende dokumentasjon skal være overlevert byggherren minst 2 uker før start på asfaltering: </w:t>
      </w:r>
    </w:p>
    <w:p w14:paraId="07D68301" w14:textId="5056FD46" w:rsidR="009A54A6" w:rsidRPr="009164E3" w:rsidRDefault="009A54A6" w:rsidP="009A54A6">
      <w:pPr>
        <w:pStyle w:val="Listeavsnitt"/>
        <w:numPr>
          <w:ilvl w:val="0"/>
          <w:numId w:val="77"/>
        </w:numPr>
      </w:pPr>
      <w:r w:rsidRPr="009164E3">
        <w:t xml:space="preserve">Kvalitet på tilslagsmaterialer inklusive filler (CE-merking, ytelseserklæring, dokumentasjon av spesielle krav etc.) </w:t>
      </w:r>
    </w:p>
    <w:p w14:paraId="4B6C6C31" w14:textId="0B73DAC7" w:rsidR="009A54A6" w:rsidRPr="009164E3" w:rsidRDefault="009A54A6" w:rsidP="009A54A6">
      <w:pPr>
        <w:pStyle w:val="Listeavsnitt"/>
        <w:numPr>
          <w:ilvl w:val="0"/>
          <w:numId w:val="77"/>
        </w:numPr>
      </w:pPr>
      <w:r w:rsidRPr="009164E3">
        <w:t>Kontrollgrunnlag (tidligere kalt masseresept/arbeidsresept)</w:t>
      </w:r>
    </w:p>
    <w:p w14:paraId="197F81CC" w14:textId="53C01E14" w:rsidR="009A54A6" w:rsidRPr="009164E3" w:rsidRDefault="009A54A6" w:rsidP="009A54A6">
      <w:pPr>
        <w:pStyle w:val="Listeavsnitt"/>
        <w:numPr>
          <w:ilvl w:val="0"/>
          <w:numId w:val="77"/>
        </w:numPr>
      </w:pPr>
      <w:r w:rsidRPr="009164E3">
        <w:t>Typeprøvningsrapport</w:t>
      </w:r>
    </w:p>
    <w:p w14:paraId="4BA33B76" w14:textId="31447E07" w:rsidR="009A54A6" w:rsidRPr="009164E3" w:rsidRDefault="009A54A6" w:rsidP="009A54A6">
      <w:pPr>
        <w:pStyle w:val="Listeavsnitt"/>
        <w:numPr>
          <w:ilvl w:val="0"/>
          <w:numId w:val="77"/>
        </w:numPr>
      </w:pPr>
      <w:r w:rsidRPr="009164E3">
        <w:t>Produksjonsanleggets samsvarsnivå – OCL (Operating Compliance Level)</w:t>
      </w:r>
    </w:p>
    <w:p w14:paraId="502CFB3A" w14:textId="122837D1" w:rsidR="009A54A6" w:rsidRPr="009164E3" w:rsidRDefault="009A54A6" w:rsidP="009A54A6">
      <w:pPr>
        <w:pStyle w:val="Listeavsnitt"/>
        <w:numPr>
          <w:ilvl w:val="0"/>
          <w:numId w:val="77"/>
        </w:numPr>
      </w:pPr>
      <w:r w:rsidRPr="009164E3">
        <w:t>Egenskaper til PMB samt dokumentasjon på at bindemiddelet er tilfredsstillende for aktuell bruk.</w:t>
      </w:r>
    </w:p>
    <w:p w14:paraId="68AEC658" w14:textId="77777777" w:rsidR="009A54A6" w:rsidRPr="009164E3" w:rsidRDefault="009A54A6" w:rsidP="009A54A6"/>
    <w:p w14:paraId="13FC1BDA" w14:textId="77777777" w:rsidR="009A54A6" w:rsidRPr="009164E3" w:rsidRDefault="009A54A6" w:rsidP="009A54A6">
      <w:r w:rsidRPr="009164E3">
        <w:t xml:space="preserve">Dersom produksjonsanleggets samsvarsnivå - OCL (Operating Compliance Level) endres skal dette dokumenteres senest 1 uke etter at endringen har skjedd. </w:t>
      </w:r>
    </w:p>
    <w:p w14:paraId="49C533AA" w14:textId="77777777" w:rsidR="009A54A6" w:rsidRPr="009164E3" w:rsidRDefault="009A54A6" w:rsidP="009A54A6"/>
    <w:p w14:paraId="2D5BE6D0" w14:textId="77777777" w:rsidR="009A54A6" w:rsidRPr="009164E3" w:rsidRDefault="009A54A6" w:rsidP="009A54A6">
      <w:r w:rsidRPr="009164E3">
        <w:lastRenderedPageBreak/>
        <w:t>Leggerapport skal inneholde informasjonen som etterspørres i skjema angitt i Statens vegvesens rapport nr. 1084. Leggerapportene skal overleveres daglig mens asfaltarbeider pågår og senest 1 uke etter at det aktuelle asfaltarbeidet er ferdig.</w:t>
      </w:r>
    </w:p>
    <w:p w14:paraId="39B27C2D" w14:textId="77777777" w:rsidR="009A54A6" w:rsidRPr="009164E3" w:rsidRDefault="009A54A6" w:rsidP="009A54A6"/>
    <w:p w14:paraId="0F52902F" w14:textId="77777777" w:rsidR="009A54A6" w:rsidRPr="009164E3" w:rsidRDefault="009A54A6" w:rsidP="009A54A6">
      <w:r w:rsidRPr="009164E3">
        <w:t xml:space="preserve">Asfaltens massesammensetning skal dokumenteres fortløpende iht. Statens vegvesens rapport nr. 1084, og skal være overlevert byggherren innen 3 uker etter prøveuttak. </w:t>
      </w:r>
    </w:p>
    <w:p w14:paraId="6D7219A3" w14:textId="77777777" w:rsidR="009A54A6" w:rsidRPr="009164E3" w:rsidRDefault="009A54A6" w:rsidP="009A54A6"/>
    <w:p w14:paraId="50F4BF68" w14:textId="4D4E75C1" w:rsidR="00955E87" w:rsidRPr="009164E3" w:rsidRDefault="009A54A6" w:rsidP="009A54A6">
      <w:r w:rsidRPr="009164E3">
        <w:t>All øvrig dokumentasjon i henhold til Statens vegvesens rapporter nr. 1084 skal være skal være overlevert byggherren innen 4 uker etter at det aktuelle asfaltarbeidet er avsluttet.</w:t>
      </w:r>
    </w:p>
    <w:p w14:paraId="060F4D2C" w14:textId="77777777" w:rsidR="009A54A6" w:rsidRPr="009164E3" w:rsidRDefault="009A54A6" w:rsidP="009A54A6"/>
    <w:p w14:paraId="585FD491" w14:textId="6576051E" w:rsidR="00955E87" w:rsidRPr="009164E3" w:rsidRDefault="00E65A12" w:rsidP="00145EE6">
      <w:pPr>
        <w:pStyle w:val="Overskrift5"/>
      </w:pPr>
      <w:bookmarkStart w:id="951" w:name="_Toc191885715"/>
      <w:bookmarkStart w:id="952" w:name="_Toc233898010"/>
      <w:r w:rsidRPr="009164E3">
        <w:t>Kontrollgrunnlag</w:t>
      </w:r>
      <w:bookmarkEnd w:id="951"/>
      <w:bookmarkEnd w:id="952"/>
    </w:p>
    <w:p w14:paraId="1288DBE1" w14:textId="77777777" w:rsidR="009A54A6" w:rsidRPr="009164E3" w:rsidRDefault="009A54A6" w:rsidP="009A54A6">
      <w:r w:rsidRPr="009164E3">
        <w:t>Fremleggelse av kontrollgrunnlaget skal dokumentere kvaliteten på materialene, vise at entreprenøren har gjort nødvendige forberedelser og proporsjonering, sannsynliggjøre at han evner å produsere asfalten innenfor de fastsatte kravene til materialer og sammensetning, og være et omforent grunnlag for eventuelle trekk dersom kontroll viser avvik i sammensetning.</w:t>
      </w:r>
    </w:p>
    <w:p w14:paraId="27681065" w14:textId="77777777" w:rsidR="009A54A6" w:rsidRPr="009164E3" w:rsidRDefault="009A54A6" w:rsidP="009A54A6"/>
    <w:p w14:paraId="5E49BB5F" w14:textId="77777777" w:rsidR="009A54A6" w:rsidRPr="009164E3" w:rsidRDefault="009A54A6" w:rsidP="009A54A6">
      <w:r w:rsidRPr="009164E3">
        <w:t>Kontrollgrunnlaget skal angis på vegvesenets standardiserte skjema og inneholde alle opplysninger som er krevd for de aktuelle massetypene, i henhold til håndbok N200 og Statens vegvesens rapport nr. 1084.</w:t>
      </w:r>
    </w:p>
    <w:p w14:paraId="4DA60CB1" w14:textId="77777777" w:rsidR="009A54A6" w:rsidRPr="009164E3" w:rsidRDefault="009A54A6" w:rsidP="009A54A6"/>
    <w:p w14:paraId="2B53B0B1" w14:textId="7641D2B1" w:rsidR="00902A57" w:rsidRPr="009164E3" w:rsidRDefault="009A54A6" w:rsidP="009A54A6">
      <w:r w:rsidRPr="009164E3">
        <w:t>For slitelag og bindlag skal toleransegrenser for korngraderingen for en enkeltprøve i henhold til Statens vegvesens rapport nr. 1084 tegnes inn på kontrollgrunnlagene.</w:t>
      </w:r>
    </w:p>
    <w:p w14:paraId="77C96734" w14:textId="77777777" w:rsidR="009A54A6" w:rsidRPr="009164E3" w:rsidRDefault="009A54A6" w:rsidP="009A54A6"/>
    <w:p w14:paraId="6F5F39F4" w14:textId="6D2AE864" w:rsidR="00902A57" w:rsidRPr="009164E3" w:rsidRDefault="00902A57" w:rsidP="00145EE6">
      <w:pPr>
        <w:pStyle w:val="Overskrift4"/>
      </w:pPr>
      <w:bookmarkStart w:id="953" w:name="_Toc388969350"/>
      <w:bookmarkStart w:id="954" w:name="_Toc40296225"/>
      <w:bookmarkStart w:id="955" w:name="_Toc41037250"/>
      <w:bookmarkStart w:id="956" w:name="_Toc44326752"/>
      <w:bookmarkStart w:id="957" w:name="_Toc84312472"/>
      <w:bookmarkStart w:id="958" w:name="_Toc191885716"/>
      <w:bookmarkStart w:id="959" w:name="_Toc233898011"/>
      <w:r w:rsidRPr="009164E3">
        <w:t>Polymermodifisert bitumen, PMB</w:t>
      </w:r>
      <w:bookmarkEnd w:id="953"/>
      <w:bookmarkEnd w:id="954"/>
      <w:bookmarkEnd w:id="955"/>
      <w:bookmarkEnd w:id="956"/>
      <w:bookmarkEnd w:id="957"/>
      <w:bookmarkEnd w:id="958"/>
      <w:bookmarkEnd w:id="959"/>
    </w:p>
    <w:p w14:paraId="0DC1C06B" w14:textId="77777777" w:rsidR="009A54A6" w:rsidRPr="009164E3" w:rsidRDefault="009A54A6" w:rsidP="009A54A6">
      <w:r w:rsidRPr="009164E3">
        <w:t>For modifiseringer ved tilsetning i kontinuerlige prosesser som forhindrer separat kontroll av bindemiddelet, skal forbedring av deformasjonsegenskapene dokumenteres ved bruk av Wheel Tracking Test for hver 5000 tonn utlagt asfaltmasse.</w:t>
      </w:r>
    </w:p>
    <w:p w14:paraId="5CFF8EDA" w14:textId="77777777" w:rsidR="009A54A6" w:rsidRPr="009164E3" w:rsidRDefault="009A54A6" w:rsidP="009A54A6"/>
    <w:p w14:paraId="5318340F" w14:textId="77777777" w:rsidR="009A54A6" w:rsidRPr="009164E3" w:rsidRDefault="009A54A6" w:rsidP="009A54A6">
      <w:r w:rsidRPr="009164E3">
        <w:t>Bindemiddelets egenskaper dokumenteres iht. metodene i tabell 4.10.1-5 i håndbok N200 Vegbygging med penetrasjon, mykningspunkt, kraftduktilitet, elastisk tilbakegang og lagringsstabilitet. Denne dokumentasjonen skal ikke være eldre enn ett år.</w:t>
      </w:r>
    </w:p>
    <w:p w14:paraId="62920EBF" w14:textId="77777777" w:rsidR="009A54A6" w:rsidRPr="009164E3" w:rsidRDefault="009A54A6" w:rsidP="009A54A6"/>
    <w:p w14:paraId="184C936D" w14:textId="77777777" w:rsidR="009A54A6" w:rsidRPr="009164E3" w:rsidRDefault="009A54A6" w:rsidP="009A54A6">
      <w:r w:rsidRPr="009164E3">
        <w:t>Entreprenøren skal dokumentere at alt bindemiddel oppfyller kravet til lagringsstabilitet ved prøving av hvert 200 tonn produsert PMB minst en gang per måned. Disse prøveresultatene skal fortløpende oversendes til byggherren. Entreprenøren skal i tillegg yte bistand til å ta ut stikkprøver av bindemiddel når byggherren finner dette nødvendig.</w:t>
      </w:r>
    </w:p>
    <w:p w14:paraId="4D7F491A" w14:textId="77777777" w:rsidR="00955E87" w:rsidRPr="009164E3" w:rsidRDefault="00955E87" w:rsidP="00955E87"/>
    <w:p w14:paraId="2724543F" w14:textId="2FD051F1" w:rsidR="00955E87" w:rsidRPr="009164E3" w:rsidRDefault="00902A57" w:rsidP="00145EE6">
      <w:pPr>
        <w:pStyle w:val="Overskrift4"/>
      </w:pPr>
      <w:bookmarkStart w:id="960" w:name="_Toc191885717"/>
      <w:bookmarkStart w:id="961" w:name="_Toc233898012"/>
      <w:r w:rsidRPr="009164E3">
        <w:t>Reklamasjonskontroll</w:t>
      </w:r>
      <w:bookmarkEnd w:id="960"/>
      <w:bookmarkEnd w:id="961"/>
    </w:p>
    <w:p w14:paraId="64598410" w14:textId="77777777" w:rsidR="009A54A6" w:rsidRPr="009164E3" w:rsidRDefault="009A54A6" w:rsidP="009A54A6">
      <w:r w:rsidRPr="009164E3">
        <w:t>Byggherren kan iverksette reklamasjonskontroll ved mistanke om at kvalitetskrav til asfalten ikke er oppfylt. Regler for reklamasjonskontroll er gitt i Statens vegvesens rapport nr. 1084.</w:t>
      </w:r>
    </w:p>
    <w:p w14:paraId="592C3C7E" w14:textId="77777777" w:rsidR="009A54A6" w:rsidRPr="009164E3" w:rsidRDefault="009A54A6" w:rsidP="009A54A6"/>
    <w:p w14:paraId="11199015" w14:textId="77777777" w:rsidR="009A54A6" w:rsidRPr="009164E3" w:rsidRDefault="009A54A6" w:rsidP="009A54A6">
      <w:r w:rsidRPr="009164E3">
        <w:t>Dersom det avdekkes avvik i forbindelse med reklamasjonskontrollen belastes entreprenøren alle kostnader knyttet til denne. Dette inkluderer kostnader for sperring, prøveuttak, laboratorieanalyser og rapportering av resultater. I motsatt fall belastes kostnadene byggherren. Dersom det på noen kontrollstrekninger avdekkes avvik mens andre ikke har avvik, deles kostnadene mellom entreprenøren og byggherren etter andelen kontrollstrekninger med og uten avvik.</w:t>
      </w:r>
    </w:p>
    <w:p w14:paraId="35DC9EF8" w14:textId="77777777" w:rsidR="00955E87" w:rsidRPr="009164E3" w:rsidRDefault="00955E87" w:rsidP="00955E87"/>
    <w:p w14:paraId="6BCB5387" w14:textId="0AD360CA" w:rsidR="00955E87" w:rsidRPr="009164E3" w:rsidRDefault="00955E87" w:rsidP="00145EE6">
      <w:pPr>
        <w:pStyle w:val="Overskrift4"/>
      </w:pPr>
      <w:bookmarkStart w:id="962" w:name="_Toc93914639"/>
      <w:bookmarkStart w:id="963" w:name="_Toc94534594"/>
      <w:bookmarkStart w:id="964" w:name="_Toc191885718"/>
      <w:bookmarkStart w:id="965" w:name="_Toc233898013"/>
      <w:r w:rsidRPr="009164E3">
        <w:t>Regler ved mangler og avvik</w:t>
      </w:r>
      <w:bookmarkEnd w:id="962"/>
      <w:bookmarkEnd w:id="963"/>
      <w:bookmarkEnd w:id="964"/>
      <w:bookmarkEnd w:id="965"/>
    </w:p>
    <w:p w14:paraId="1F882621" w14:textId="63F2D611" w:rsidR="00902A57" w:rsidRPr="009164E3" w:rsidRDefault="00902A57" w:rsidP="00145EE6">
      <w:pPr>
        <w:pStyle w:val="Overskrift5"/>
      </w:pPr>
      <w:bookmarkStart w:id="966" w:name="_Toc191885719"/>
      <w:bookmarkStart w:id="967" w:name="_Toc233898014"/>
      <w:r w:rsidRPr="009164E3">
        <w:t>Generelt</w:t>
      </w:r>
      <w:bookmarkEnd w:id="966"/>
      <w:bookmarkEnd w:id="967"/>
    </w:p>
    <w:p w14:paraId="124FC9BE" w14:textId="77777777" w:rsidR="009A54A6" w:rsidRPr="009164E3" w:rsidRDefault="009A54A6" w:rsidP="009A54A6">
      <w:r w:rsidRPr="009164E3">
        <w:t>Alle tiltak for utbedring av feil og mangler skal være godkjent av byggherren på forhånd. Hvis en kontroll medfører at dekket skal fjernes, eller at det inngås en avtale mellom byggherre og entreprenør om at dekket skal fjernes, skal entreprenøren dekke kostnaden for nødvendig oppmerking og ev. fresing (nedfresing av linjer eller forsterket vegoppmerking).</w:t>
      </w:r>
    </w:p>
    <w:p w14:paraId="19FB48CE" w14:textId="77777777" w:rsidR="009A54A6" w:rsidRPr="009164E3" w:rsidRDefault="009A54A6" w:rsidP="009A54A6">
      <w:r w:rsidRPr="009164E3">
        <w:t>Sanksjoner og trekk innskrenker ikke byggherrens rett til å kreve andre misligholdsbeføyelser som utbedring, prisavslag, erstatning, heving m.m.</w:t>
      </w:r>
    </w:p>
    <w:p w14:paraId="5824C4F3" w14:textId="77777777" w:rsidR="009A54A6" w:rsidRPr="009164E3" w:rsidRDefault="009A54A6" w:rsidP="009A54A6"/>
    <w:p w14:paraId="15A48E5F" w14:textId="77777777" w:rsidR="009A54A6" w:rsidRPr="009164E3" w:rsidRDefault="009A54A6" w:rsidP="009A54A6">
      <w:r w:rsidRPr="009164E3">
        <w:t>Ved utbedring av mangler skal tidligere trekk tilbakebetales dersom disse manglene har sammenheng med parametere det tidligere er gjort trekk for.</w:t>
      </w:r>
    </w:p>
    <w:p w14:paraId="64F6A229" w14:textId="77777777" w:rsidR="009A54A6" w:rsidRPr="009164E3" w:rsidRDefault="009A54A6" w:rsidP="009A54A6"/>
    <w:p w14:paraId="64B7DBF4" w14:textId="77777777" w:rsidR="009A54A6" w:rsidRPr="009164E3" w:rsidRDefault="009A54A6" w:rsidP="009A54A6">
      <w:r w:rsidRPr="009164E3">
        <w:lastRenderedPageBreak/>
        <w:t>Trekk baseres i hovedregelen på byggherrens stikkprøvekontroll beskrevet i Dokumentasjon og kontroll av asfalt (SVV Rapporter nr. 1084). Initialjevnhet på tvers eller langs baseres på måling med automatisk utstyr. Manuelle rettholtsmålinger brukes for vurdering av lokale ujevnheter i forbindelse med skjøter, stopp og andre forhold.</w:t>
      </w:r>
    </w:p>
    <w:p w14:paraId="7C7E1068" w14:textId="77777777" w:rsidR="009A54A6" w:rsidRPr="009164E3" w:rsidRDefault="009A54A6" w:rsidP="009A54A6"/>
    <w:p w14:paraId="0B484DC9" w14:textId="77777777" w:rsidR="009A54A6" w:rsidRPr="009164E3" w:rsidRDefault="009A54A6" w:rsidP="009A54A6">
      <w:r w:rsidRPr="009164E3">
        <w:t>Trekk regnes ut i prosent av totalt fakturert beløp inkl. avgifter iht. tabell 2 etter følgende formel:</w:t>
      </w:r>
    </w:p>
    <w:p w14:paraId="6FDCCFFD" w14:textId="77777777" w:rsidR="009A54A6" w:rsidRPr="009164E3" w:rsidRDefault="009A54A6" w:rsidP="009A54A6"/>
    <w:p w14:paraId="0524110E" w14:textId="77777777" w:rsidR="009A54A6" w:rsidRPr="009164E3" w:rsidRDefault="009A54A6" w:rsidP="009A54A6">
      <w:r w:rsidRPr="009164E3">
        <w:t xml:space="preserve">TRB </w:t>
      </w:r>
      <w:r w:rsidRPr="009164E3">
        <w:tab/>
        <w:t xml:space="preserve">= </w:t>
      </w:r>
      <w:r w:rsidRPr="009164E3">
        <w:tab/>
        <w:t>(TP/100) ∙ TFBL ∙ TF</w:t>
      </w:r>
    </w:p>
    <w:p w14:paraId="53AEE82D" w14:textId="77777777" w:rsidR="009A54A6" w:rsidRPr="009164E3" w:rsidRDefault="009A54A6" w:rsidP="009A54A6"/>
    <w:p w14:paraId="780DF8FC" w14:textId="77777777" w:rsidR="009A54A6" w:rsidRPr="009164E3" w:rsidRDefault="009A54A6" w:rsidP="009A54A6">
      <w:r w:rsidRPr="009164E3">
        <w:t>Hvor:</w:t>
      </w:r>
    </w:p>
    <w:p w14:paraId="4B15D84D" w14:textId="77777777" w:rsidR="009A54A6" w:rsidRPr="009164E3" w:rsidRDefault="009A54A6" w:rsidP="009A54A6">
      <w:r w:rsidRPr="009164E3">
        <w:t>TRB</w:t>
      </w:r>
      <w:r w:rsidRPr="009164E3">
        <w:tab/>
        <w:t xml:space="preserve">= </w:t>
      </w:r>
      <w:r w:rsidRPr="009164E3">
        <w:tab/>
        <w:t>trekkbeløp</w:t>
      </w:r>
    </w:p>
    <w:p w14:paraId="2017EC73" w14:textId="77777777" w:rsidR="009A54A6" w:rsidRPr="009164E3" w:rsidRDefault="009A54A6" w:rsidP="009A54A6">
      <w:r w:rsidRPr="009164E3">
        <w:t>TP</w:t>
      </w:r>
      <w:r w:rsidRPr="009164E3">
        <w:tab/>
      </w:r>
      <w:r w:rsidRPr="009164E3">
        <w:tab/>
        <w:t xml:space="preserve">= </w:t>
      </w:r>
      <w:r w:rsidRPr="009164E3">
        <w:tab/>
        <w:t>trekkprosent, se tabeller under for hver parameter</w:t>
      </w:r>
    </w:p>
    <w:p w14:paraId="50D6AF86" w14:textId="77777777" w:rsidR="009A54A6" w:rsidRPr="009164E3" w:rsidRDefault="009A54A6" w:rsidP="009A54A6">
      <w:r w:rsidRPr="009164E3">
        <w:t>TFBL</w:t>
      </w:r>
      <w:r w:rsidRPr="009164E3">
        <w:tab/>
        <w:t xml:space="preserve">= </w:t>
      </w:r>
      <w:r w:rsidRPr="009164E3">
        <w:tab/>
        <w:t>total fakturert beløp inkl. avgifter for aktuelt lag på aktuelt kontraktspunkt</w:t>
      </w:r>
    </w:p>
    <w:p w14:paraId="571886EA" w14:textId="77777777" w:rsidR="009A54A6" w:rsidRPr="009164E3" w:rsidRDefault="009A54A6" w:rsidP="009A54A6">
      <w:r w:rsidRPr="009164E3">
        <w:t>TF</w:t>
      </w:r>
      <w:r w:rsidRPr="009164E3">
        <w:tab/>
      </w:r>
      <w:r w:rsidRPr="009164E3">
        <w:tab/>
        <w:t xml:space="preserve">= </w:t>
      </w:r>
      <w:r w:rsidRPr="009164E3">
        <w:tab/>
        <w:t xml:space="preserve">trekkfaktor, areal med trekk dividert med totalt areal for hele leggepunktet </w:t>
      </w:r>
    </w:p>
    <w:p w14:paraId="62FC93AD" w14:textId="77777777" w:rsidR="009A54A6" w:rsidRPr="009164E3" w:rsidRDefault="009A54A6" w:rsidP="009A54A6">
      <w:r w:rsidRPr="009164E3">
        <w:t xml:space="preserve">AT </w:t>
      </w:r>
      <w:r w:rsidRPr="009164E3">
        <w:tab/>
        <w:t xml:space="preserve">= </w:t>
      </w:r>
      <w:r w:rsidRPr="009164E3">
        <w:tab/>
        <w:t>areal med trekk</w:t>
      </w:r>
    </w:p>
    <w:p w14:paraId="0EBA376E" w14:textId="77777777" w:rsidR="009A54A6" w:rsidRPr="009164E3" w:rsidRDefault="009A54A6" w:rsidP="009A54A6"/>
    <w:p w14:paraId="18ED39CD" w14:textId="77777777" w:rsidR="009A54A6" w:rsidRPr="009164E3" w:rsidRDefault="009A54A6" w:rsidP="009A54A6">
      <w:r w:rsidRPr="009164E3">
        <w:t>Areal med trekk (AT) beregnes ut fra trekklengder og gjennomsnittlige bredder som angitt i tabell 2. Dersom trekk gis for dekke på uregelmessige arealer, slik som rundkjøringer, kryss, ramper etc., eller der hvor en stor andel av hele leggepunktet har uregelmessige arealer, beregnes trekkbeløpet ut fra et areal på 600 m².</w:t>
      </w:r>
    </w:p>
    <w:p w14:paraId="5FCF21D9" w14:textId="77777777" w:rsidR="009A54A6" w:rsidRPr="009164E3" w:rsidRDefault="009A54A6" w:rsidP="009A54A6"/>
    <w:p w14:paraId="28525A66" w14:textId="77777777" w:rsidR="009A54A6" w:rsidRPr="009164E3" w:rsidRDefault="009A54A6" w:rsidP="009A54A6">
      <w:r w:rsidRPr="009164E3">
        <w:t>Dersom slikt areal (AT) er mindre enn 600 m² benyttes faktisk areal. Ved avvik på de enkelte parametere innenfor det som er angitt som øvre grense i den enkelte trekktabell (tabellene 3 - 9) beregnes trekk på grunnlag av totalt fakturert beløp inkl. avgifter for det laget som har avvik, dvs. at eventuelle kostnader for underliggende lag (oppretting, fresing etc.) holdes utenfor.</w:t>
      </w:r>
    </w:p>
    <w:p w14:paraId="7A62C95A" w14:textId="77777777" w:rsidR="009A54A6" w:rsidRPr="009164E3" w:rsidRDefault="009A54A6" w:rsidP="009A54A6"/>
    <w:p w14:paraId="3AD37AC8" w14:textId="77777777" w:rsidR="009A54A6" w:rsidRPr="009164E3" w:rsidRDefault="009A54A6" w:rsidP="009A54A6">
      <w:r w:rsidRPr="009164E3">
        <w:t>Ved avvik på de enkelte parametere utover det som er angitt som øvre grense i den enkelte trekktabell nedenfor, eller ved avvik som i sum er 90 % eller mer på en delstrekning, skal det legges nytt lag tilsvarende det som er spesifisert i kontrakten. Der hvor dette kreves, skal alle prosesser som er nødvendige for å fjerne underkjent asfalt og legge ny asfalt, inngå uten kostnader for byggherren.</w:t>
      </w:r>
    </w:p>
    <w:p w14:paraId="5E1A1283" w14:textId="77777777" w:rsidR="009A54A6" w:rsidRPr="009164E3" w:rsidRDefault="009A54A6" w:rsidP="009A54A6"/>
    <w:p w14:paraId="29450CD9" w14:textId="77777777" w:rsidR="009A54A6" w:rsidRPr="009164E3" w:rsidRDefault="009A54A6" w:rsidP="009A54A6">
      <w:pPr>
        <w:jc w:val="both"/>
      </w:pPr>
      <w:r w:rsidRPr="009164E3">
        <w:t>Tabell 2. Grunnlag for trekk</w:t>
      </w: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1E0" w:firstRow="1" w:lastRow="1" w:firstColumn="1" w:lastColumn="1" w:noHBand="0" w:noVBand="0"/>
      </w:tblPr>
      <w:tblGrid>
        <w:gridCol w:w="1661"/>
        <w:gridCol w:w="1783"/>
        <w:gridCol w:w="2311"/>
        <w:gridCol w:w="2270"/>
      </w:tblGrid>
      <w:tr w:rsidR="009A54A6" w:rsidRPr="009164E3" w14:paraId="41E34499" w14:textId="77777777">
        <w:trPr>
          <w:trHeight w:val="791"/>
        </w:trPr>
        <w:tc>
          <w:tcPr>
            <w:tcW w:w="1661" w:type="dxa"/>
            <w:tcBorders>
              <w:top w:val="single" w:sz="4" w:space="0" w:color="000000"/>
              <w:left w:val="single" w:sz="4" w:space="0" w:color="000000"/>
              <w:bottom w:val="single" w:sz="4" w:space="0" w:color="000000"/>
              <w:right w:val="single" w:sz="4" w:space="0" w:color="000000"/>
            </w:tcBorders>
            <w:hideMark/>
          </w:tcPr>
          <w:p w14:paraId="0A54F96C" w14:textId="77777777" w:rsidR="009A54A6" w:rsidRPr="009164E3" w:rsidRDefault="009A54A6" w:rsidP="009A54A6">
            <w:pPr>
              <w:jc w:val="both"/>
              <w:rPr>
                <w:b/>
              </w:rPr>
            </w:pPr>
            <w:r w:rsidRPr="009164E3">
              <w:rPr>
                <w:b/>
              </w:rPr>
              <w:t>Parameter</w:t>
            </w:r>
          </w:p>
        </w:tc>
        <w:tc>
          <w:tcPr>
            <w:tcW w:w="1783" w:type="dxa"/>
            <w:tcBorders>
              <w:top w:val="single" w:sz="4" w:space="0" w:color="000000"/>
              <w:left w:val="single" w:sz="4" w:space="0" w:color="000000"/>
              <w:bottom w:val="single" w:sz="4" w:space="0" w:color="000000"/>
              <w:right w:val="single" w:sz="4" w:space="0" w:color="000000"/>
            </w:tcBorders>
            <w:hideMark/>
          </w:tcPr>
          <w:p w14:paraId="78F14AD2" w14:textId="77777777" w:rsidR="009A54A6" w:rsidRPr="009164E3" w:rsidRDefault="009A54A6" w:rsidP="009A54A6">
            <w:pPr>
              <w:jc w:val="both"/>
              <w:rPr>
                <w:b/>
              </w:rPr>
            </w:pPr>
            <w:r w:rsidRPr="009164E3">
              <w:rPr>
                <w:b/>
              </w:rPr>
              <w:t>Trekk-</w:t>
            </w:r>
          </w:p>
          <w:p w14:paraId="5BD04908" w14:textId="77777777" w:rsidR="009A54A6" w:rsidRPr="009164E3" w:rsidRDefault="009A54A6" w:rsidP="009A54A6">
            <w:pPr>
              <w:jc w:val="both"/>
              <w:rPr>
                <w:b/>
              </w:rPr>
            </w:pPr>
            <w:r w:rsidRPr="009164E3">
              <w:rPr>
                <w:b/>
              </w:rPr>
              <w:t xml:space="preserve">lengde </w:t>
            </w:r>
            <w:r w:rsidRPr="009164E3">
              <w:rPr>
                <w:b/>
                <w:vertAlign w:val="superscript"/>
              </w:rPr>
              <w:t>1)</w:t>
            </w:r>
          </w:p>
        </w:tc>
        <w:tc>
          <w:tcPr>
            <w:tcW w:w="2311" w:type="dxa"/>
            <w:tcBorders>
              <w:top w:val="single" w:sz="4" w:space="0" w:color="000000"/>
              <w:left w:val="single" w:sz="4" w:space="0" w:color="000000"/>
              <w:bottom w:val="single" w:sz="4" w:space="0" w:color="000000"/>
              <w:right w:val="single" w:sz="4" w:space="0" w:color="000000"/>
            </w:tcBorders>
            <w:hideMark/>
          </w:tcPr>
          <w:p w14:paraId="608EA3BA" w14:textId="77777777" w:rsidR="009A54A6" w:rsidRPr="009164E3" w:rsidRDefault="009A54A6" w:rsidP="009A54A6">
            <w:pPr>
              <w:jc w:val="both"/>
              <w:rPr>
                <w:b/>
              </w:rPr>
            </w:pPr>
            <w:r w:rsidRPr="009164E3">
              <w:rPr>
                <w:b/>
              </w:rPr>
              <w:t>Trekkgrunnlag</w:t>
            </w:r>
          </w:p>
        </w:tc>
        <w:tc>
          <w:tcPr>
            <w:tcW w:w="2270" w:type="dxa"/>
            <w:tcBorders>
              <w:top w:val="single" w:sz="4" w:space="0" w:color="000000"/>
              <w:left w:val="single" w:sz="4" w:space="0" w:color="000000"/>
              <w:bottom w:val="single" w:sz="4" w:space="0" w:color="000000"/>
              <w:right w:val="single" w:sz="4" w:space="0" w:color="000000"/>
            </w:tcBorders>
            <w:hideMark/>
          </w:tcPr>
          <w:p w14:paraId="5B2BFF05" w14:textId="77777777" w:rsidR="009A54A6" w:rsidRPr="009164E3" w:rsidRDefault="009A54A6" w:rsidP="009A54A6">
            <w:pPr>
              <w:jc w:val="both"/>
              <w:rPr>
                <w:b/>
              </w:rPr>
            </w:pPr>
            <w:r w:rsidRPr="009164E3">
              <w:rPr>
                <w:b/>
              </w:rPr>
              <w:t>Lag/element med sanksjon</w:t>
            </w:r>
          </w:p>
        </w:tc>
      </w:tr>
      <w:tr w:rsidR="009A54A6" w:rsidRPr="009164E3" w14:paraId="19CE309F" w14:textId="77777777">
        <w:trPr>
          <w:trHeight w:val="1499"/>
        </w:trPr>
        <w:tc>
          <w:tcPr>
            <w:tcW w:w="1661" w:type="dxa"/>
            <w:tcBorders>
              <w:top w:val="single" w:sz="4" w:space="0" w:color="000000"/>
              <w:left w:val="single" w:sz="4" w:space="0" w:color="000000"/>
              <w:bottom w:val="single" w:sz="4" w:space="0" w:color="000000"/>
              <w:right w:val="single" w:sz="4" w:space="0" w:color="000000"/>
            </w:tcBorders>
            <w:hideMark/>
          </w:tcPr>
          <w:p w14:paraId="46CB7CFF" w14:textId="77777777" w:rsidR="009A54A6" w:rsidRPr="009164E3" w:rsidRDefault="009A54A6" w:rsidP="009A54A6">
            <w:pPr>
              <w:jc w:val="both"/>
            </w:pPr>
            <w:r w:rsidRPr="009164E3">
              <w:t>Heft til underlag</w:t>
            </w:r>
          </w:p>
        </w:tc>
        <w:tc>
          <w:tcPr>
            <w:tcW w:w="1783" w:type="dxa"/>
            <w:tcBorders>
              <w:top w:val="single" w:sz="4" w:space="0" w:color="000000"/>
              <w:left w:val="single" w:sz="4" w:space="0" w:color="000000"/>
              <w:bottom w:val="single" w:sz="4" w:space="0" w:color="000000"/>
              <w:right w:val="single" w:sz="4" w:space="0" w:color="000000"/>
            </w:tcBorders>
            <w:hideMark/>
          </w:tcPr>
          <w:p w14:paraId="07870D32" w14:textId="77777777" w:rsidR="009A54A6" w:rsidRPr="009164E3" w:rsidRDefault="009A54A6" w:rsidP="009A54A6">
            <w:pPr>
              <w:jc w:val="both"/>
            </w:pPr>
            <w:r w:rsidRPr="009164E3">
              <w:t xml:space="preserve">Ikke trekk </w:t>
            </w:r>
            <w:r w:rsidRPr="009164E3">
              <w:rPr>
                <w:vertAlign w:val="superscript"/>
              </w:rPr>
              <w:t>2)</w:t>
            </w:r>
          </w:p>
        </w:tc>
        <w:tc>
          <w:tcPr>
            <w:tcW w:w="2311" w:type="dxa"/>
            <w:tcBorders>
              <w:top w:val="single" w:sz="4" w:space="0" w:color="000000"/>
              <w:left w:val="single" w:sz="4" w:space="0" w:color="000000"/>
              <w:bottom w:val="single" w:sz="4" w:space="0" w:color="000000"/>
              <w:right w:val="single" w:sz="4" w:space="0" w:color="000000"/>
            </w:tcBorders>
            <w:hideMark/>
          </w:tcPr>
          <w:p w14:paraId="6311E05F" w14:textId="77777777" w:rsidR="009A54A6" w:rsidRPr="009164E3" w:rsidRDefault="009A54A6" w:rsidP="009A54A6">
            <w:pPr>
              <w:jc w:val="both"/>
            </w:pPr>
            <w:r w:rsidRPr="009164E3">
              <w:t xml:space="preserve">Ikke trekk </w:t>
            </w:r>
            <w:r w:rsidRPr="009164E3">
              <w:rPr>
                <w:vertAlign w:val="superscript"/>
              </w:rPr>
              <w:t>2)</w:t>
            </w:r>
          </w:p>
        </w:tc>
        <w:tc>
          <w:tcPr>
            <w:tcW w:w="2270" w:type="dxa"/>
            <w:tcBorders>
              <w:top w:val="single" w:sz="4" w:space="0" w:color="000000"/>
              <w:left w:val="single" w:sz="4" w:space="0" w:color="000000"/>
              <w:bottom w:val="single" w:sz="4" w:space="0" w:color="000000"/>
              <w:right w:val="single" w:sz="4" w:space="0" w:color="000000"/>
            </w:tcBorders>
            <w:hideMark/>
          </w:tcPr>
          <w:p w14:paraId="3FD998F8" w14:textId="77777777" w:rsidR="009A54A6" w:rsidRPr="009164E3" w:rsidRDefault="009A54A6" w:rsidP="009A54A6">
            <w:pPr>
              <w:jc w:val="both"/>
            </w:pPr>
            <w:r w:rsidRPr="009164E3">
              <w:t>Alle bituminøse lag med manglende heft til underlaget (hvor underlaget også er bituminøst)</w:t>
            </w:r>
          </w:p>
        </w:tc>
      </w:tr>
      <w:tr w:rsidR="009A54A6" w:rsidRPr="009164E3" w14:paraId="6C6D7E64" w14:textId="77777777">
        <w:trPr>
          <w:trHeight w:val="1223"/>
        </w:trPr>
        <w:tc>
          <w:tcPr>
            <w:tcW w:w="1661" w:type="dxa"/>
            <w:tcBorders>
              <w:top w:val="single" w:sz="4" w:space="0" w:color="000000"/>
              <w:left w:val="single" w:sz="4" w:space="0" w:color="000000"/>
              <w:bottom w:val="single" w:sz="4" w:space="0" w:color="000000"/>
              <w:right w:val="single" w:sz="4" w:space="0" w:color="000000"/>
            </w:tcBorders>
            <w:hideMark/>
          </w:tcPr>
          <w:p w14:paraId="162C0507" w14:textId="77777777" w:rsidR="009A54A6" w:rsidRPr="009164E3" w:rsidRDefault="009A54A6" w:rsidP="009A54A6">
            <w:pPr>
              <w:jc w:val="both"/>
            </w:pPr>
            <w:r w:rsidRPr="009164E3">
              <w:t>Friksjon</w:t>
            </w:r>
          </w:p>
        </w:tc>
        <w:tc>
          <w:tcPr>
            <w:tcW w:w="1783" w:type="dxa"/>
            <w:tcBorders>
              <w:top w:val="single" w:sz="4" w:space="0" w:color="000000"/>
              <w:left w:val="single" w:sz="4" w:space="0" w:color="000000"/>
              <w:bottom w:val="single" w:sz="4" w:space="0" w:color="000000"/>
              <w:right w:val="single" w:sz="4" w:space="0" w:color="000000"/>
            </w:tcBorders>
            <w:hideMark/>
          </w:tcPr>
          <w:p w14:paraId="31C9990A" w14:textId="77777777" w:rsidR="009A54A6" w:rsidRPr="009164E3" w:rsidRDefault="009A54A6" w:rsidP="009A54A6">
            <w:pPr>
              <w:jc w:val="both"/>
            </w:pPr>
            <w:r w:rsidRPr="009164E3">
              <w:t xml:space="preserve">Forholdsmessig lengde kjørefelt med tiltak som beskrevet </w:t>
            </w:r>
            <w:r w:rsidRPr="009164E3">
              <w:rPr>
                <w:vertAlign w:val="superscript"/>
              </w:rPr>
              <w:t>3)</w:t>
            </w:r>
          </w:p>
        </w:tc>
        <w:tc>
          <w:tcPr>
            <w:tcW w:w="2311" w:type="dxa"/>
            <w:tcBorders>
              <w:top w:val="single" w:sz="4" w:space="0" w:color="000000"/>
              <w:left w:val="single" w:sz="4" w:space="0" w:color="000000"/>
              <w:bottom w:val="single" w:sz="4" w:space="0" w:color="000000"/>
              <w:right w:val="single" w:sz="4" w:space="0" w:color="000000"/>
            </w:tcBorders>
            <w:hideMark/>
          </w:tcPr>
          <w:p w14:paraId="1E00D0A7" w14:textId="77777777" w:rsidR="009A54A6" w:rsidRPr="009164E3" w:rsidRDefault="009A54A6" w:rsidP="009A54A6">
            <w:pPr>
              <w:jc w:val="both"/>
            </w:pPr>
            <w:r w:rsidRPr="009164E3">
              <w:t xml:space="preserve">Totalt fakturert beløp på aktuelt lag inkl. avgifter </w:t>
            </w:r>
            <w:r w:rsidRPr="009164E3">
              <w:rPr>
                <w:vertAlign w:val="superscript"/>
              </w:rPr>
              <w:t>3)</w:t>
            </w:r>
          </w:p>
        </w:tc>
        <w:tc>
          <w:tcPr>
            <w:tcW w:w="2270" w:type="dxa"/>
            <w:tcBorders>
              <w:top w:val="single" w:sz="4" w:space="0" w:color="000000"/>
              <w:left w:val="single" w:sz="4" w:space="0" w:color="000000"/>
              <w:bottom w:val="single" w:sz="4" w:space="0" w:color="000000"/>
              <w:right w:val="single" w:sz="4" w:space="0" w:color="000000"/>
            </w:tcBorders>
            <w:hideMark/>
          </w:tcPr>
          <w:p w14:paraId="20515D1A" w14:textId="77777777" w:rsidR="009A54A6" w:rsidRPr="009164E3" w:rsidRDefault="009A54A6" w:rsidP="009A54A6">
            <w:pPr>
              <w:jc w:val="both"/>
            </w:pPr>
            <w:r w:rsidRPr="009164E3">
              <w:t>Slitelag og midlertidige slitelag</w:t>
            </w:r>
          </w:p>
        </w:tc>
      </w:tr>
      <w:tr w:rsidR="009A54A6" w:rsidRPr="009164E3" w14:paraId="0B54DD58" w14:textId="77777777">
        <w:trPr>
          <w:trHeight w:val="1223"/>
        </w:trPr>
        <w:tc>
          <w:tcPr>
            <w:tcW w:w="1661" w:type="dxa"/>
            <w:tcBorders>
              <w:top w:val="single" w:sz="4" w:space="0" w:color="000000"/>
              <w:left w:val="single" w:sz="4" w:space="0" w:color="000000"/>
              <w:bottom w:val="single" w:sz="4" w:space="0" w:color="000000"/>
              <w:right w:val="single" w:sz="4" w:space="0" w:color="000000"/>
            </w:tcBorders>
            <w:hideMark/>
          </w:tcPr>
          <w:p w14:paraId="3F96BB43" w14:textId="77777777" w:rsidR="009A54A6" w:rsidRPr="009164E3" w:rsidRDefault="009A54A6" w:rsidP="009A54A6">
            <w:pPr>
              <w:jc w:val="both"/>
            </w:pPr>
            <w:r w:rsidRPr="009164E3">
              <w:t>Korngradering</w:t>
            </w:r>
          </w:p>
        </w:tc>
        <w:tc>
          <w:tcPr>
            <w:tcW w:w="1783" w:type="dxa"/>
            <w:tcBorders>
              <w:top w:val="single" w:sz="4" w:space="0" w:color="000000"/>
              <w:left w:val="single" w:sz="4" w:space="0" w:color="000000"/>
              <w:bottom w:val="single" w:sz="4" w:space="0" w:color="000000"/>
              <w:right w:val="single" w:sz="4" w:space="0" w:color="000000"/>
            </w:tcBorders>
            <w:hideMark/>
          </w:tcPr>
          <w:p w14:paraId="149AD9C7" w14:textId="77777777" w:rsidR="009A54A6" w:rsidRPr="009164E3" w:rsidRDefault="009A54A6" w:rsidP="009A54A6">
            <w:pPr>
              <w:jc w:val="both"/>
            </w:pPr>
            <w:r w:rsidRPr="009164E3">
              <w:t>200 m</w:t>
            </w:r>
          </w:p>
        </w:tc>
        <w:tc>
          <w:tcPr>
            <w:tcW w:w="2311" w:type="dxa"/>
            <w:tcBorders>
              <w:top w:val="single" w:sz="4" w:space="0" w:color="000000"/>
              <w:left w:val="single" w:sz="4" w:space="0" w:color="000000"/>
              <w:bottom w:val="single" w:sz="4" w:space="0" w:color="000000"/>
              <w:right w:val="single" w:sz="4" w:space="0" w:color="000000"/>
            </w:tcBorders>
            <w:hideMark/>
          </w:tcPr>
          <w:p w14:paraId="13A15201" w14:textId="77777777" w:rsidR="009A54A6" w:rsidRPr="009164E3" w:rsidRDefault="009A54A6" w:rsidP="009A54A6">
            <w:pPr>
              <w:jc w:val="both"/>
            </w:pPr>
            <w:r w:rsidRPr="009164E3">
              <w:t>Totalt fakturert beløp på aktuelt lag inkl. avgifter</w:t>
            </w:r>
          </w:p>
        </w:tc>
        <w:tc>
          <w:tcPr>
            <w:tcW w:w="2270" w:type="dxa"/>
            <w:tcBorders>
              <w:top w:val="single" w:sz="4" w:space="0" w:color="000000"/>
              <w:left w:val="single" w:sz="4" w:space="0" w:color="000000"/>
              <w:bottom w:val="single" w:sz="4" w:space="0" w:color="000000"/>
              <w:right w:val="single" w:sz="4" w:space="0" w:color="000000"/>
            </w:tcBorders>
            <w:hideMark/>
          </w:tcPr>
          <w:p w14:paraId="2ED3B85F" w14:textId="77777777" w:rsidR="009A54A6" w:rsidRPr="009164E3" w:rsidRDefault="009A54A6" w:rsidP="009A54A6">
            <w:pPr>
              <w:jc w:val="both"/>
            </w:pPr>
            <w:r w:rsidRPr="009164E3">
              <w:t>Alle bituminøse lag</w:t>
            </w:r>
          </w:p>
        </w:tc>
      </w:tr>
      <w:tr w:rsidR="009A54A6" w:rsidRPr="009164E3" w14:paraId="62856290" w14:textId="77777777">
        <w:trPr>
          <w:trHeight w:val="1223"/>
        </w:trPr>
        <w:tc>
          <w:tcPr>
            <w:tcW w:w="1661" w:type="dxa"/>
            <w:tcBorders>
              <w:top w:val="single" w:sz="4" w:space="0" w:color="000000"/>
              <w:left w:val="single" w:sz="4" w:space="0" w:color="000000"/>
              <w:bottom w:val="single" w:sz="4" w:space="0" w:color="000000"/>
              <w:right w:val="single" w:sz="4" w:space="0" w:color="000000"/>
            </w:tcBorders>
            <w:hideMark/>
          </w:tcPr>
          <w:p w14:paraId="51BC41B9" w14:textId="77777777" w:rsidR="009A54A6" w:rsidRPr="009164E3" w:rsidRDefault="009A54A6" w:rsidP="009A54A6">
            <w:pPr>
              <w:jc w:val="both"/>
            </w:pPr>
            <w:r w:rsidRPr="009164E3">
              <w:t>Hulrom</w:t>
            </w:r>
          </w:p>
        </w:tc>
        <w:tc>
          <w:tcPr>
            <w:tcW w:w="1783" w:type="dxa"/>
            <w:tcBorders>
              <w:top w:val="single" w:sz="4" w:space="0" w:color="000000"/>
              <w:left w:val="single" w:sz="4" w:space="0" w:color="000000"/>
              <w:bottom w:val="single" w:sz="4" w:space="0" w:color="000000"/>
              <w:right w:val="single" w:sz="4" w:space="0" w:color="000000"/>
            </w:tcBorders>
            <w:hideMark/>
          </w:tcPr>
          <w:p w14:paraId="3E323E5C" w14:textId="77777777" w:rsidR="009A54A6" w:rsidRPr="009164E3" w:rsidRDefault="009A54A6" w:rsidP="009A54A6">
            <w:pPr>
              <w:jc w:val="both"/>
            </w:pPr>
            <w:r w:rsidRPr="009164E3">
              <w:t>200 m</w:t>
            </w:r>
          </w:p>
        </w:tc>
        <w:tc>
          <w:tcPr>
            <w:tcW w:w="2311" w:type="dxa"/>
            <w:tcBorders>
              <w:top w:val="single" w:sz="4" w:space="0" w:color="000000"/>
              <w:left w:val="single" w:sz="4" w:space="0" w:color="000000"/>
              <w:bottom w:val="single" w:sz="4" w:space="0" w:color="000000"/>
              <w:right w:val="single" w:sz="4" w:space="0" w:color="000000"/>
            </w:tcBorders>
            <w:hideMark/>
          </w:tcPr>
          <w:p w14:paraId="288F1555" w14:textId="77777777" w:rsidR="009A54A6" w:rsidRPr="009164E3" w:rsidRDefault="009A54A6" w:rsidP="009A54A6">
            <w:pPr>
              <w:jc w:val="both"/>
            </w:pPr>
            <w:r w:rsidRPr="009164E3">
              <w:t>Totalt fakturert beløp på aktuelt lag inkl. avgifter</w:t>
            </w:r>
          </w:p>
        </w:tc>
        <w:tc>
          <w:tcPr>
            <w:tcW w:w="2270" w:type="dxa"/>
            <w:tcBorders>
              <w:top w:val="single" w:sz="4" w:space="0" w:color="000000"/>
              <w:left w:val="single" w:sz="4" w:space="0" w:color="000000"/>
              <w:bottom w:val="single" w:sz="4" w:space="0" w:color="000000"/>
              <w:right w:val="single" w:sz="4" w:space="0" w:color="000000"/>
            </w:tcBorders>
            <w:hideMark/>
          </w:tcPr>
          <w:p w14:paraId="1432236A" w14:textId="77777777" w:rsidR="009A54A6" w:rsidRPr="009164E3" w:rsidRDefault="009A54A6" w:rsidP="009A54A6">
            <w:pPr>
              <w:jc w:val="both"/>
            </w:pPr>
            <w:r w:rsidRPr="009164E3">
              <w:t>Alle bituminøse lag</w:t>
            </w:r>
          </w:p>
        </w:tc>
      </w:tr>
      <w:tr w:rsidR="009A54A6" w:rsidRPr="009164E3" w14:paraId="39A08F5B" w14:textId="77777777">
        <w:trPr>
          <w:trHeight w:val="1223"/>
        </w:trPr>
        <w:tc>
          <w:tcPr>
            <w:tcW w:w="1661" w:type="dxa"/>
            <w:tcBorders>
              <w:top w:val="single" w:sz="4" w:space="0" w:color="000000"/>
              <w:left w:val="single" w:sz="4" w:space="0" w:color="000000"/>
              <w:bottom w:val="single" w:sz="4" w:space="0" w:color="000000"/>
              <w:right w:val="single" w:sz="4" w:space="0" w:color="000000"/>
            </w:tcBorders>
            <w:hideMark/>
          </w:tcPr>
          <w:p w14:paraId="32230BF9" w14:textId="77777777" w:rsidR="009A54A6" w:rsidRPr="009164E3" w:rsidRDefault="009A54A6" w:rsidP="009A54A6">
            <w:pPr>
              <w:jc w:val="both"/>
            </w:pPr>
            <w:r w:rsidRPr="009164E3">
              <w:lastRenderedPageBreak/>
              <w:t>Bindemiddel-innhold</w:t>
            </w:r>
          </w:p>
        </w:tc>
        <w:tc>
          <w:tcPr>
            <w:tcW w:w="1783" w:type="dxa"/>
            <w:tcBorders>
              <w:top w:val="single" w:sz="4" w:space="0" w:color="000000"/>
              <w:left w:val="single" w:sz="4" w:space="0" w:color="000000"/>
              <w:bottom w:val="single" w:sz="4" w:space="0" w:color="000000"/>
              <w:right w:val="single" w:sz="4" w:space="0" w:color="000000"/>
            </w:tcBorders>
            <w:hideMark/>
          </w:tcPr>
          <w:p w14:paraId="058F2B40" w14:textId="77777777" w:rsidR="009A54A6" w:rsidRPr="009164E3" w:rsidRDefault="009A54A6" w:rsidP="009A54A6">
            <w:pPr>
              <w:jc w:val="both"/>
            </w:pPr>
            <w:r w:rsidRPr="009164E3">
              <w:t>200 m</w:t>
            </w:r>
          </w:p>
        </w:tc>
        <w:tc>
          <w:tcPr>
            <w:tcW w:w="2311" w:type="dxa"/>
            <w:tcBorders>
              <w:top w:val="single" w:sz="4" w:space="0" w:color="000000"/>
              <w:left w:val="single" w:sz="4" w:space="0" w:color="000000"/>
              <w:bottom w:val="single" w:sz="4" w:space="0" w:color="000000"/>
              <w:right w:val="single" w:sz="4" w:space="0" w:color="000000"/>
            </w:tcBorders>
            <w:hideMark/>
          </w:tcPr>
          <w:p w14:paraId="607AD6EB" w14:textId="77777777" w:rsidR="009A54A6" w:rsidRPr="009164E3" w:rsidRDefault="009A54A6" w:rsidP="009A54A6">
            <w:pPr>
              <w:jc w:val="both"/>
            </w:pPr>
            <w:r w:rsidRPr="009164E3">
              <w:t>Totalt fakturert beløp på aktuelt lag inkl. avgifter</w:t>
            </w:r>
          </w:p>
        </w:tc>
        <w:tc>
          <w:tcPr>
            <w:tcW w:w="2270" w:type="dxa"/>
            <w:tcBorders>
              <w:top w:val="single" w:sz="4" w:space="0" w:color="000000"/>
              <w:left w:val="single" w:sz="4" w:space="0" w:color="000000"/>
              <w:bottom w:val="single" w:sz="4" w:space="0" w:color="000000"/>
              <w:right w:val="single" w:sz="4" w:space="0" w:color="000000"/>
            </w:tcBorders>
            <w:hideMark/>
          </w:tcPr>
          <w:p w14:paraId="6393D6B3" w14:textId="77777777" w:rsidR="009A54A6" w:rsidRPr="009164E3" w:rsidRDefault="009A54A6" w:rsidP="009A54A6">
            <w:pPr>
              <w:jc w:val="both"/>
            </w:pPr>
            <w:r w:rsidRPr="009164E3">
              <w:t>Alle bituminøse lag</w:t>
            </w:r>
          </w:p>
        </w:tc>
      </w:tr>
      <w:tr w:rsidR="009A54A6" w:rsidRPr="009164E3" w14:paraId="40C733F7" w14:textId="77777777">
        <w:trPr>
          <w:trHeight w:val="1223"/>
        </w:trPr>
        <w:tc>
          <w:tcPr>
            <w:tcW w:w="1661" w:type="dxa"/>
            <w:tcBorders>
              <w:top w:val="single" w:sz="4" w:space="0" w:color="000000"/>
              <w:left w:val="single" w:sz="4" w:space="0" w:color="000000"/>
              <w:bottom w:val="single" w:sz="4" w:space="0" w:color="000000"/>
              <w:right w:val="single" w:sz="4" w:space="0" w:color="000000"/>
            </w:tcBorders>
            <w:hideMark/>
          </w:tcPr>
          <w:p w14:paraId="5FA87956" w14:textId="77777777" w:rsidR="009A54A6" w:rsidRPr="009164E3" w:rsidRDefault="009A54A6" w:rsidP="009A54A6">
            <w:pPr>
              <w:jc w:val="both"/>
            </w:pPr>
            <w:r w:rsidRPr="009164E3">
              <w:t>Jevnhet på tvers</w:t>
            </w:r>
          </w:p>
        </w:tc>
        <w:tc>
          <w:tcPr>
            <w:tcW w:w="1783" w:type="dxa"/>
            <w:tcBorders>
              <w:top w:val="single" w:sz="4" w:space="0" w:color="000000"/>
              <w:left w:val="single" w:sz="4" w:space="0" w:color="000000"/>
              <w:bottom w:val="single" w:sz="4" w:space="0" w:color="000000"/>
              <w:right w:val="single" w:sz="4" w:space="0" w:color="000000"/>
            </w:tcBorders>
            <w:hideMark/>
          </w:tcPr>
          <w:p w14:paraId="5D43CBEE" w14:textId="77777777" w:rsidR="009A54A6" w:rsidRPr="009164E3" w:rsidRDefault="009A54A6" w:rsidP="009A54A6">
            <w:pPr>
              <w:jc w:val="both"/>
            </w:pPr>
            <w:r w:rsidRPr="009164E3">
              <w:t>100 m</w:t>
            </w:r>
          </w:p>
        </w:tc>
        <w:tc>
          <w:tcPr>
            <w:tcW w:w="2311" w:type="dxa"/>
            <w:tcBorders>
              <w:top w:val="single" w:sz="4" w:space="0" w:color="000000"/>
              <w:left w:val="single" w:sz="4" w:space="0" w:color="000000"/>
              <w:bottom w:val="single" w:sz="4" w:space="0" w:color="000000"/>
              <w:right w:val="single" w:sz="4" w:space="0" w:color="000000"/>
            </w:tcBorders>
            <w:hideMark/>
          </w:tcPr>
          <w:p w14:paraId="0CF354B0" w14:textId="77777777" w:rsidR="009A54A6" w:rsidRPr="009164E3" w:rsidRDefault="009A54A6" w:rsidP="009A54A6">
            <w:pPr>
              <w:jc w:val="both"/>
            </w:pPr>
            <w:r w:rsidRPr="009164E3">
              <w:t>Totalt fakturert beløp på aktuelt lag inkl. avgifter</w:t>
            </w:r>
          </w:p>
        </w:tc>
        <w:tc>
          <w:tcPr>
            <w:tcW w:w="2270" w:type="dxa"/>
            <w:tcBorders>
              <w:top w:val="single" w:sz="4" w:space="0" w:color="000000"/>
              <w:left w:val="single" w:sz="4" w:space="0" w:color="000000"/>
              <w:bottom w:val="single" w:sz="4" w:space="0" w:color="000000"/>
              <w:right w:val="single" w:sz="4" w:space="0" w:color="000000"/>
            </w:tcBorders>
            <w:hideMark/>
          </w:tcPr>
          <w:p w14:paraId="6E0494A3" w14:textId="77777777" w:rsidR="009A54A6" w:rsidRPr="009164E3" w:rsidRDefault="009A54A6" w:rsidP="009A54A6">
            <w:pPr>
              <w:jc w:val="both"/>
            </w:pPr>
            <w:r w:rsidRPr="009164E3">
              <w:t>Slitelag</w:t>
            </w:r>
          </w:p>
        </w:tc>
      </w:tr>
      <w:tr w:rsidR="009A54A6" w:rsidRPr="009164E3" w14:paraId="03FF0341" w14:textId="77777777">
        <w:trPr>
          <w:trHeight w:val="1223"/>
        </w:trPr>
        <w:tc>
          <w:tcPr>
            <w:tcW w:w="1661" w:type="dxa"/>
            <w:tcBorders>
              <w:top w:val="single" w:sz="4" w:space="0" w:color="000000"/>
              <w:left w:val="single" w:sz="4" w:space="0" w:color="000000"/>
              <w:bottom w:val="single" w:sz="4" w:space="0" w:color="000000"/>
              <w:right w:val="single" w:sz="4" w:space="0" w:color="000000"/>
            </w:tcBorders>
            <w:hideMark/>
          </w:tcPr>
          <w:p w14:paraId="35216339" w14:textId="77777777" w:rsidR="009A54A6" w:rsidRPr="009164E3" w:rsidRDefault="009A54A6" w:rsidP="009A54A6">
            <w:pPr>
              <w:jc w:val="both"/>
            </w:pPr>
            <w:r w:rsidRPr="009164E3">
              <w:t>Jevnhet på langs</w:t>
            </w:r>
          </w:p>
        </w:tc>
        <w:tc>
          <w:tcPr>
            <w:tcW w:w="1783" w:type="dxa"/>
            <w:tcBorders>
              <w:top w:val="single" w:sz="4" w:space="0" w:color="000000"/>
              <w:left w:val="single" w:sz="4" w:space="0" w:color="000000"/>
              <w:bottom w:val="single" w:sz="4" w:space="0" w:color="000000"/>
              <w:right w:val="single" w:sz="4" w:space="0" w:color="000000"/>
            </w:tcBorders>
            <w:hideMark/>
          </w:tcPr>
          <w:p w14:paraId="5CE8490A" w14:textId="77777777" w:rsidR="009A54A6" w:rsidRPr="009164E3" w:rsidRDefault="009A54A6" w:rsidP="009A54A6">
            <w:pPr>
              <w:jc w:val="both"/>
            </w:pPr>
            <w:r w:rsidRPr="009164E3">
              <w:t>100 m</w:t>
            </w:r>
          </w:p>
        </w:tc>
        <w:tc>
          <w:tcPr>
            <w:tcW w:w="2311" w:type="dxa"/>
            <w:tcBorders>
              <w:top w:val="single" w:sz="4" w:space="0" w:color="000000"/>
              <w:left w:val="single" w:sz="4" w:space="0" w:color="000000"/>
              <w:bottom w:val="single" w:sz="4" w:space="0" w:color="000000"/>
              <w:right w:val="single" w:sz="4" w:space="0" w:color="000000"/>
            </w:tcBorders>
            <w:hideMark/>
          </w:tcPr>
          <w:p w14:paraId="5646DB79" w14:textId="77777777" w:rsidR="009A54A6" w:rsidRPr="009164E3" w:rsidRDefault="009A54A6" w:rsidP="009A54A6">
            <w:pPr>
              <w:jc w:val="both"/>
            </w:pPr>
            <w:r w:rsidRPr="009164E3">
              <w:t>Totalt fakturert beløp på aktuelt lag inkl. avgifter</w:t>
            </w:r>
          </w:p>
        </w:tc>
        <w:tc>
          <w:tcPr>
            <w:tcW w:w="2270" w:type="dxa"/>
            <w:tcBorders>
              <w:top w:val="single" w:sz="4" w:space="0" w:color="000000"/>
              <w:left w:val="single" w:sz="4" w:space="0" w:color="000000"/>
              <w:bottom w:val="single" w:sz="4" w:space="0" w:color="000000"/>
              <w:right w:val="single" w:sz="4" w:space="0" w:color="000000"/>
            </w:tcBorders>
            <w:hideMark/>
          </w:tcPr>
          <w:p w14:paraId="775E9ECD" w14:textId="77777777" w:rsidR="009A54A6" w:rsidRPr="009164E3" w:rsidRDefault="009A54A6" w:rsidP="009A54A6">
            <w:pPr>
              <w:jc w:val="both"/>
            </w:pPr>
            <w:r w:rsidRPr="009164E3">
              <w:t>Slitelag og bindlag</w:t>
            </w:r>
          </w:p>
        </w:tc>
      </w:tr>
      <w:tr w:rsidR="009A54A6" w:rsidRPr="009164E3" w14:paraId="361876A6" w14:textId="77777777">
        <w:trPr>
          <w:trHeight w:val="1223"/>
        </w:trPr>
        <w:tc>
          <w:tcPr>
            <w:tcW w:w="1661" w:type="dxa"/>
            <w:tcBorders>
              <w:top w:val="single" w:sz="4" w:space="0" w:color="000000"/>
              <w:left w:val="single" w:sz="4" w:space="0" w:color="000000"/>
              <w:bottom w:val="single" w:sz="4" w:space="0" w:color="000000"/>
              <w:right w:val="single" w:sz="4" w:space="0" w:color="000000"/>
            </w:tcBorders>
            <w:hideMark/>
          </w:tcPr>
          <w:p w14:paraId="692C93ED" w14:textId="77777777" w:rsidR="009A54A6" w:rsidRPr="009164E3" w:rsidRDefault="009A54A6" w:rsidP="009A54A6">
            <w:pPr>
              <w:jc w:val="both"/>
            </w:pPr>
            <w:r w:rsidRPr="009164E3">
              <w:t>Avvik i jevnhet målt med rettholt</w:t>
            </w:r>
          </w:p>
        </w:tc>
        <w:tc>
          <w:tcPr>
            <w:tcW w:w="1783" w:type="dxa"/>
            <w:tcBorders>
              <w:top w:val="single" w:sz="4" w:space="0" w:color="000000"/>
              <w:left w:val="single" w:sz="4" w:space="0" w:color="000000"/>
              <w:bottom w:val="single" w:sz="4" w:space="0" w:color="000000"/>
              <w:right w:val="single" w:sz="4" w:space="0" w:color="000000"/>
            </w:tcBorders>
            <w:hideMark/>
          </w:tcPr>
          <w:p w14:paraId="6E33D797" w14:textId="77777777" w:rsidR="009A54A6" w:rsidRPr="009164E3" w:rsidRDefault="009A54A6" w:rsidP="009A54A6">
            <w:pPr>
              <w:jc w:val="both"/>
            </w:pPr>
            <w:r w:rsidRPr="009164E3">
              <w:t xml:space="preserve">200 m </w:t>
            </w:r>
            <w:r w:rsidRPr="009164E3">
              <w:rPr>
                <w:vertAlign w:val="superscript"/>
              </w:rPr>
              <w:t>4)</w:t>
            </w:r>
          </w:p>
        </w:tc>
        <w:tc>
          <w:tcPr>
            <w:tcW w:w="2311" w:type="dxa"/>
            <w:tcBorders>
              <w:top w:val="single" w:sz="4" w:space="0" w:color="000000"/>
              <w:left w:val="single" w:sz="4" w:space="0" w:color="000000"/>
              <w:bottom w:val="single" w:sz="4" w:space="0" w:color="000000"/>
              <w:right w:val="single" w:sz="4" w:space="0" w:color="000000"/>
            </w:tcBorders>
          </w:tcPr>
          <w:p w14:paraId="55E2BCA8" w14:textId="77777777" w:rsidR="009A54A6" w:rsidRPr="009164E3" w:rsidRDefault="009A54A6" w:rsidP="009A54A6">
            <w:pPr>
              <w:jc w:val="both"/>
            </w:pPr>
          </w:p>
        </w:tc>
        <w:tc>
          <w:tcPr>
            <w:tcW w:w="2270" w:type="dxa"/>
            <w:tcBorders>
              <w:top w:val="single" w:sz="4" w:space="0" w:color="000000"/>
              <w:left w:val="single" w:sz="4" w:space="0" w:color="000000"/>
              <w:bottom w:val="single" w:sz="4" w:space="0" w:color="000000"/>
              <w:right w:val="single" w:sz="4" w:space="0" w:color="000000"/>
            </w:tcBorders>
            <w:hideMark/>
          </w:tcPr>
          <w:p w14:paraId="766C5C29" w14:textId="77777777" w:rsidR="009A54A6" w:rsidRPr="009164E3" w:rsidRDefault="009A54A6" w:rsidP="009A54A6">
            <w:pPr>
              <w:jc w:val="both"/>
            </w:pPr>
            <w:r w:rsidRPr="009164E3">
              <w:t>Slitelag, inkl. flatelapping</w:t>
            </w:r>
          </w:p>
        </w:tc>
      </w:tr>
    </w:tbl>
    <w:p w14:paraId="638C8B8E" w14:textId="77777777" w:rsidR="009A54A6" w:rsidRPr="009164E3" w:rsidRDefault="009A54A6" w:rsidP="009A54A6">
      <w:pPr>
        <w:jc w:val="both"/>
      </w:pPr>
    </w:p>
    <w:p w14:paraId="39ECFB27" w14:textId="77777777" w:rsidR="008A7C31" w:rsidRPr="009164E3" w:rsidRDefault="008A7C31" w:rsidP="008A7C31">
      <w:pPr>
        <w:numPr>
          <w:ilvl w:val="0"/>
          <w:numId w:val="78"/>
        </w:numPr>
        <w:jc w:val="both"/>
        <w:rPr>
          <w:sz w:val="16"/>
          <w:szCs w:val="16"/>
        </w:rPr>
      </w:pPr>
      <w:r w:rsidRPr="009164E3">
        <w:rPr>
          <w:sz w:val="16"/>
          <w:szCs w:val="16"/>
        </w:rPr>
        <w:t>Hvert kjørefelt regnes for seg. Areal beregnes ut fra gjennomsnittlig bredde på lengde med trekk</w:t>
      </w:r>
    </w:p>
    <w:p w14:paraId="536BD505" w14:textId="77777777" w:rsidR="008A7C31" w:rsidRPr="009164E3" w:rsidRDefault="008A7C31" w:rsidP="008A7C31">
      <w:pPr>
        <w:numPr>
          <w:ilvl w:val="0"/>
          <w:numId w:val="78"/>
        </w:numPr>
        <w:jc w:val="both"/>
        <w:rPr>
          <w:sz w:val="16"/>
          <w:szCs w:val="16"/>
        </w:rPr>
      </w:pPr>
      <w:r w:rsidRPr="009164E3">
        <w:rPr>
          <w:sz w:val="16"/>
          <w:szCs w:val="16"/>
        </w:rPr>
        <w:t>Områder med manglende heft skal fjernes ved fresing, klebing og legging av nytt dekke av beskrevet kvalitet</w:t>
      </w:r>
    </w:p>
    <w:p w14:paraId="6AD7F017" w14:textId="77777777" w:rsidR="008A7C31" w:rsidRPr="009164E3" w:rsidRDefault="008A7C31" w:rsidP="008A7C31">
      <w:pPr>
        <w:numPr>
          <w:ilvl w:val="0"/>
          <w:numId w:val="78"/>
        </w:numPr>
        <w:jc w:val="both"/>
        <w:rPr>
          <w:sz w:val="16"/>
          <w:szCs w:val="16"/>
        </w:rPr>
      </w:pPr>
      <w:r w:rsidRPr="009164E3">
        <w:rPr>
          <w:sz w:val="16"/>
          <w:szCs w:val="16"/>
        </w:rPr>
        <w:t>Tiltak skal iverksettes på områder med for dårlig friksjon. Trekk foretas der anvendt metode for friksjonsforbedring er som nærmere angitt i punkt b) nedenfor</w:t>
      </w:r>
    </w:p>
    <w:p w14:paraId="792282EF" w14:textId="77777777" w:rsidR="008A7C31" w:rsidRPr="009164E3" w:rsidRDefault="008A7C31" w:rsidP="008A7C31">
      <w:pPr>
        <w:numPr>
          <w:ilvl w:val="0"/>
          <w:numId w:val="78"/>
        </w:numPr>
        <w:jc w:val="both"/>
        <w:rPr>
          <w:sz w:val="16"/>
          <w:szCs w:val="16"/>
        </w:rPr>
      </w:pPr>
      <w:r w:rsidRPr="009164E3">
        <w:rPr>
          <w:sz w:val="16"/>
          <w:szCs w:val="16"/>
        </w:rPr>
        <w:t>Angitt trekklengde gjelder langsgående skjøt</w:t>
      </w:r>
    </w:p>
    <w:p w14:paraId="114A12FB" w14:textId="77777777" w:rsidR="009A54A6" w:rsidRPr="009164E3" w:rsidRDefault="009A54A6" w:rsidP="009A54A6">
      <w:pPr>
        <w:jc w:val="both"/>
      </w:pPr>
    </w:p>
    <w:p w14:paraId="61C6D9E9" w14:textId="77777777" w:rsidR="009A54A6" w:rsidRPr="009164E3" w:rsidRDefault="009A54A6" w:rsidP="009A54A6">
      <w:r w:rsidRPr="009164E3">
        <w:t>Ved avvik på flere parametere vil trekkbeløpene bli summert. For å unngå at det trekkes på parametere som varierer i sammenheng med hverandre, skal det trekkes på maksimum to av parameterne korngradering, bindemiddelinnhold og hulrom.</w:t>
      </w:r>
    </w:p>
    <w:p w14:paraId="2EB750E1" w14:textId="77777777" w:rsidR="00902A57" w:rsidRPr="009164E3" w:rsidRDefault="00902A57" w:rsidP="00902A57">
      <w:pPr>
        <w:jc w:val="both"/>
      </w:pPr>
    </w:p>
    <w:p w14:paraId="49A68CD2" w14:textId="77777777" w:rsidR="00902A57" w:rsidRPr="009164E3" w:rsidRDefault="00902A57" w:rsidP="00145EE6">
      <w:pPr>
        <w:pStyle w:val="Overskrift5"/>
      </w:pPr>
      <w:bookmarkStart w:id="968" w:name="_Toc191885720"/>
      <w:bookmarkStart w:id="969" w:name="_Toc233898015"/>
      <w:r w:rsidRPr="009164E3">
        <w:t>Manglende heft til underlaget</w:t>
      </w:r>
      <w:bookmarkEnd w:id="968"/>
      <w:bookmarkEnd w:id="969"/>
    </w:p>
    <w:p w14:paraId="4E2F1A5D" w14:textId="0C11A285" w:rsidR="00902A57" w:rsidRPr="009164E3" w:rsidRDefault="008A7C31" w:rsidP="00902A57">
      <w:pPr>
        <w:jc w:val="both"/>
      </w:pPr>
      <w:r w:rsidRPr="009164E3">
        <w:t>Områder med manglende heft til underlaget skal utbedres og er ikke gjenstand for trekk. Metode for å avdekke manglende heft er angitt i Statens vegvesens rapport nr. 1084.</w:t>
      </w:r>
    </w:p>
    <w:p w14:paraId="49C7554D" w14:textId="77777777" w:rsidR="008A7C31" w:rsidRPr="009164E3" w:rsidRDefault="008A7C31" w:rsidP="00902A57">
      <w:pPr>
        <w:jc w:val="both"/>
      </w:pPr>
    </w:p>
    <w:p w14:paraId="00133B54" w14:textId="77777777" w:rsidR="00902A57" w:rsidRPr="009164E3" w:rsidRDefault="00902A57" w:rsidP="00145EE6">
      <w:pPr>
        <w:pStyle w:val="Overskrift5"/>
      </w:pPr>
      <w:bookmarkStart w:id="970" w:name="_Toc191885721"/>
      <w:bookmarkStart w:id="971" w:name="_Toc233898016"/>
      <w:r w:rsidRPr="009164E3">
        <w:t>Avvik i friksjon</w:t>
      </w:r>
      <w:bookmarkEnd w:id="970"/>
      <w:bookmarkEnd w:id="971"/>
    </w:p>
    <w:p w14:paraId="2A2CAAA0" w14:textId="12A20E8E" w:rsidR="008A7C31" w:rsidRPr="009164E3" w:rsidRDefault="008A7C31" w:rsidP="008A7C31">
      <w:pPr>
        <w:jc w:val="both"/>
      </w:pPr>
      <w:r w:rsidRPr="009164E3">
        <w:t>For krav til friksjon henvises det til håndbok N200 Vegbygging kap</w:t>
      </w:r>
      <w:r w:rsidR="007D55AB" w:rsidRPr="009164E3">
        <w:t>ittel</w:t>
      </w:r>
      <w:r w:rsidRPr="009164E3">
        <w:t xml:space="preserve"> 4.9.7. Dersom det etter at arbeidene er avsluttet forekommer glatte partier, skal entreprenøren umiddelbart sørge for skilting og varsle byggherren. For glatte partier som ikke tilfredsstiller kravene til friksjon, krever byggherren at entreprenøren iverksetter nødvendige tiltak slik at kravene til friksjon blir oppfylt. Hvis tiltak må iverksettes dekkes kostnader for friksjonsmålinger av entreprenøren. Etter utført tiltak kan byggherren kreve at nye friksjonsmålinger gjennomføres for entreprenørens regning.</w:t>
      </w:r>
    </w:p>
    <w:p w14:paraId="0E9A97FE" w14:textId="77777777" w:rsidR="008A7C31" w:rsidRPr="009164E3" w:rsidRDefault="008A7C31" w:rsidP="008A7C31">
      <w:pPr>
        <w:jc w:val="both"/>
      </w:pPr>
    </w:p>
    <w:p w14:paraId="5BC592E9" w14:textId="77777777" w:rsidR="008A7C31" w:rsidRPr="009164E3" w:rsidRDefault="008A7C31" w:rsidP="008A7C31">
      <w:pPr>
        <w:jc w:val="both"/>
      </w:pPr>
      <w:r w:rsidRPr="009164E3">
        <w:t>Entreprenøren skal også utbedre korte, påviselig glatte partier selv om middelverdien for delstrekningen (20 meter) tilfredsstiller kravene. Tiltak skal gjennomføres innen 1 uke etter at byggherren har dokumentert avvik.</w:t>
      </w:r>
    </w:p>
    <w:p w14:paraId="45A1D1DB" w14:textId="77777777" w:rsidR="008A7C31" w:rsidRPr="009164E3" w:rsidRDefault="008A7C31" w:rsidP="008A7C31">
      <w:pPr>
        <w:jc w:val="both"/>
      </w:pPr>
    </w:p>
    <w:p w14:paraId="6BFC96E6" w14:textId="77777777" w:rsidR="008A7C31" w:rsidRPr="009164E3" w:rsidRDefault="008A7C31" w:rsidP="008A7C31">
      <w:pPr>
        <w:jc w:val="both"/>
      </w:pPr>
      <w:r w:rsidRPr="009164E3">
        <w:t>Der metode for friksjonsforbedring innebærer at dekkeoverflaten behandles med fresing, uten utskifting av dekket, skal det foretas trekk i oppgjøret. Trekksatsen er 10 % for den forholdsmessige lengde kjørefelt hvor fresing er brukt.</w:t>
      </w:r>
    </w:p>
    <w:p w14:paraId="5435D550" w14:textId="77777777" w:rsidR="008A7C31" w:rsidRPr="009164E3" w:rsidRDefault="008A7C31" w:rsidP="008A7C31">
      <w:pPr>
        <w:jc w:val="both"/>
      </w:pPr>
    </w:p>
    <w:p w14:paraId="30453D4C" w14:textId="77777777" w:rsidR="008A7C31" w:rsidRPr="009164E3" w:rsidRDefault="008A7C31" w:rsidP="008A7C31">
      <w:pPr>
        <w:jc w:val="both"/>
      </w:pPr>
      <w:r w:rsidRPr="009164E3">
        <w:t>Der metode for friksjonsforbedring innebærer at dekkeoverflaten behandles med spyling under høyt trykk, uten utskifting av dekket, vil det ikke bli trekk i oppgjøret.</w:t>
      </w:r>
    </w:p>
    <w:p w14:paraId="6B4D6147" w14:textId="77777777" w:rsidR="008A7C31" w:rsidRPr="009164E3" w:rsidRDefault="008A7C31" w:rsidP="008A7C31">
      <w:pPr>
        <w:jc w:val="both"/>
      </w:pPr>
    </w:p>
    <w:p w14:paraId="1299C460" w14:textId="77777777" w:rsidR="008A7C31" w:rsidRPr="009164E3" w:rsidRDefault="008A7C31" w:rsidP="008A7C31">
      <w:pPr>
        <w:jc w:val="both"/>
      </w:pPr>
      <w:r w:rsidRPr="009164E3">
        <w:t>Dersom kravene til friksjon ikke er oppfylt etter overtakelse, og dette skyldes blødninger i dekket, skal entreprenøren for egen kostnad gjøre friksjonsforbedrende tiltak slik at kravene oppfylles.</w:t>
      </w:r>
    </w:p>
    <w:p w14:paraId="25C9791F" w14:textId="300F59CA" w:rsidR="00902A57" w:rsidRPr="009164E3" w:rsidRDefault="008A7C31" w:rsidP="008A7C31">
      <w:pPr>
        <w:jc w:val="both"/>
      </w:pPr>
      <w:r w:rsidRPr="009164E3">
        <w:t>Dette gjelder gjennom hele garantitiden.</w:t>
      </w:r>
    </w:p>
    <w:p w14:paraId="3823D8F1" w14:textId="77777777" w:rsidR="008A7C31" w:rsidRPr="009164E3" w:rsidRDefault="008A7C31" w:rsidP="008A7C31">
      <w:pPr>
        <w:jc w:val="both"/>
      </w:pPr>
    </w:p>
    <w:p w14:paraId="3D386C75" w14:textId="77777777" w:rsidR="00902A57" w:rsidRPr="009164E3" w:rsidRDefault="00902A57" w:rsidP="00145EE6">
      <w:pPr>
        <w:pStyle w:val="Overskrift5"/>
      </w:pPr>
      <w:bookmarkStart w:id="972" w:name="_Toc191885722"/>
      <w:bookmarkStart w:id="973" w:name="_Toc233898017"/>
      <w:r w:rsidRPr="009164E3">
        <w:lastRenderedPageBreak/>
        <w:t>Avvik i korngradering</w:t>
      </w:r>
      <w:bookmarkEnd w:id="972"/>
      <w:bookmarkEnd w:id="973"/>
    </w:p>
    <w:p w14:paraId="0D5F9D47" w14:textId="77777777" w:rsidR="008A7C31" w:rsidRPr="009164E3" w:rsidRDefault="008A7C31" w:rsidP="008A7C31">
      <w:pPr>
        <w:jc w:val="both"/>
      </w:pPr>
      <w:r w:rsidRPr="009164E3">
        <w:t>Ved avvik fra krav til korngraderingen foretas trekk i oppgjøret. Avvik fra krav beregnes på grunnlag av midlere verdi for gjennomgang på sikt avhengig av øvre siktstørrelse i massen, se tabell 3 Byggherren bestemmer hvilket av siktene som skal legges til grunn for vurderingen. Størrelsen på trekket er gitt i tabell 4.</w:t>
      </w:r>
    </w:p>
    <w:p w14:paraId="2821758D" w14:textId="77777777" w:rsidR="008A7C31" w:rsidRPr="009164E3" w:rsidRDefault="008A7C31" w:rsidP="008A7C31"/>
    <w:p w14:paraId="26A76403" w14:textId="77777777" w:rsidR="008A7C31" w:rsidRPr="009164E3" w:rsidRDefault="008A7C31" w:rsidP="008A7C31">
      <w:r w:rsidRPr="009164E3">
        <w:t>Tabell 3. Sikt hvor kravoppfyllelsen skal vurderes</w:t>
      </w:r>
    </w:p>
    <w:tbl>
      <w:tblPr>
        <w:tblStyle w:val="TableNormal1"/>
        <w:tblW w:w="0" w:type="auto"/>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1E0" w:firstRow="1" w:lastRow="1" w:firstColumn="1" w:lastColumn="1" w:noHBand="0" w:noVBand="0"/>
      </w:tblPr>
      <w:tblGrid>
        <w:gridCol w:w="2246"/>
        <w:gridCol w:w="1824"/>
        <w:gridCol w:w="1798"/>
        <w:gridCol w:w="1798"/>
        <w:gridCol w:w="1798"/>
      </w:tblGrid>
      <w:tr w:rsidR="008A7C31" w:rsidRPr="009164E3" w14:paraId="4EDE96D3" w14:textId="77777777">
        <w:trPr>
          <w:trHeight w:val="453"/>
        </w:trPr>
        <w:tc>
          <w:tcPr>
            <w:tcW w:w="2246" w:type="dxa"/>
            <w:vMerge w:val="restart"/>
            <w:tcBorders>
              <w:top w:val="single" w:sz="4" w:space="0" w:color="000000"/>
              <w:left w:val="single" w:sz="4" w:space="0" w:color="000000"/>
              <w:bottom w:val="single" w:sz="4" w:space="0" w:color="000000"/>
              <w:right w:val="single" w:sz="4" w:space="0" w:color="000000"/>
            </w:tcBorders>
            <w:hideMark/>
          </w:tcPr>
          <w:p w14:paraId="7EB48CFF" w14:textId="77777777" w:rsidR="008A7C31" w:rsidRPr="009164E3" w:rsidRDefault="008A7C31">
            <w:pPr>
              <w:pStyle w:val="TableParagraph"/>
              <w:spacing w:before="92" w:line="240" w:lineRule="auto"/>
              <w:ind w:left="842" w:right="192" w:hanging="636"/>
              <w:jc w:val="left"/>
              <w:rPr>
                <w:rFonts w:ascii="Arial" w:hAnsi="Arial" w:cs="Arial"/>
                <w:b/>
                <w:sz w:val="20"/>
                <w:szCs w:val="20"/>
              </w:rPr>
            </w:pPr>
            <w:r w:rsidRPr="009164E3">
              <w:rPr>
                <w:rFonts w:ascii="Arial" w:hAnsi="Arial" w:cs="Arial"/>
                <w:b/>
                <w:sz w:val="20"/>
                <w:szCs w:val="20"/>
              </w:rPr>
              <w:t>Øvre</w:t>
            </w:r>
            <w:r w:rsidRPr="009164E3">
              <w:rPr>
                <w:rFonts w:ascii="Arial" w:hAnsi="Arial" w:cs="Arial"/>
                <w:b/>
                <w:spacing w:val="-15"/>
                <w:sz w:val="20"/>
                <w:szCs w:val="20"/>
              </w:rPr>
              <w:t xml:space="preserve"> </w:t>
            </w:r>
            <w:r w:rsidRPr="009164E3">
              <w:rPr>
                <w:rFonts w:ascii="Arial" w:hAnsi="Arial" w:cs="Arial"/>
                <w:b/>
                <w:sz w:val="20"/>
                <w:szCs w:val="20"/>
              </w:rPr>
              <w:t xml:space="preserve">siktstørrelse </w:t>
            </w:r>
            <w:r w:rsidRPr="009164E3">
              <w:rPr>
                <w:rFonts w:ascii="Arial" w:hAnsi="Arial" w:cs="Arial"/>
                <w:b/>
                <w:spacing w:val="-4"/>
                <w:sz w:val="20"/>
                <w:szCs w:val="20"/>
              </w:rPr>
              <w:t>(mm)</w:t>
            </w:r>
          </w:p>
        </w:tc>
        <w:tc>
          <w:tcPr>
            <w:tcW w:w="7218" w:type="dxa"/>
            <w:gridSpan w:val="4"/>
            <w:tcBorders>
              <w:top w:val="single" w:sz="4" w:space="0" w:color="000000"/>
              <w:left w:val="single" w:sz="4" w:space="0" w:color="000000"/>
              <w:bottom w:val="single" w:sz="4" w:space="0" w:color="000000"/>
              <w:right w:val="single" w:sz="4" w:space="0" w:color="000000"/>
            </w:tcBorders>
            <w:hideMark/>
          </w:tcPr>
          <w:p w14:paraId="6F91FE88" w14:textId="77777777" w:rsidR="008A7C31" w:rsidRPr="009164E3" w:rsidRDefault="008A7C31">
            <w:pPr>
              <w:pStyle w:val="TableParagraph"/>
              <w:spacing w:before="27" w:line="240" w:lineRule="auto"/>
              <w:ind w:left="10"/>
              <w:rPr>
                <w:rFonts w:ascii="Arial" w:hAnsi="Arial" w:cs="Arial"/>
                <w:b/>
                <w:sz w:val="20"/>
                <w:szCs w:val="20"/>
              </w:rPr>
            </w:pPr>
            <w:r w:rsidRPr="009164E3">
              <w:rPr>
                <w:rFonts w:ascii="Arial" w:hAnsi="Arial" w:cs="Arial"/>
                <w:b/>
                <w:sz w:val="20"/>
                <w:szCs w:val="20"/>
              </w:rPr>
              <w:t>Sikt</w:t>
            </w:r>
            <w:r w:rsidRPr="009164E3">
              <w:rPr>
                <w:rFonts w:ascii="Arial" w:hAnsi="Arial" w:cs="Arial"/>
                <w:b/>
                <w:spacing w:val="-3"/>
                <w:sz w:val="20"/>
                <w:szCs w:val="20"/>
              </w:rPr>
              <w:t xml:space="preserve"> </w:t>
            </w:r>
            <w:r w:rsidRPr="009164E3">
              <w:rPr>
                <w:rFonts w:ascii="Arial" w:hAnsi="Arial" w:cs="Arial"/>
                <w:b/>
                <w:sz w:val="20"/>
                <w:szCs w:val="20"/>
              </w:rPr>
              <w:t>hvor</w:t>
            </w:r>
            <w:r w:rsidRPr="009164E3">
              <w:rPr>
                <w:rFonts w:ascii="Arial" w:hAnsi="Arial" w:cs="Arial"/>
                <w:b/>
                <w:spacing w:val="-3"/>
                <w:sz w:val="20"/>
                <w:szCs w:val="20"/>
              </w:rPr>
              <w:t xml:space="preserve"> </w:t>
            </w:r>
            <w:r w:rsidRPr="009164E3">
              <w:rPr>
                <w:rFonts w:ascii="Arial" w:hAnsi="Arial" w:cs="Arial"/>
                <w:b/>
                <w:sz w:val="20"/>
                <w:szCs w:val="20"/>
              </w:rPr>
              <w:t>avviket</w:t>
            </w:r>
            <w:r w:rsidRPr="009164E3">
              <w:rPr>
                <w:rFonts w:ascii="Arial" w:hAnsi="Arial" w:cs="Arial"/>
                <w:b/>
                <w:spacing w:val="-3"/>
                <w:sz w:val="20"/>
                <w:szCs w:val="20"/>
              </w:rPr>
              <w:t xml:space="preserve"> </w:t>
            </w:r>
            <w:r w:rsidRPr="009164E3">
              <w:rPr>
                <w:rFonts w:ascii="Arial" w:hAnsi="Arial" w:cs="Arial"/>
                <w:b/>
                <w:sz w:val="20"/>
                <w:szCs w:val="20"/>
              </w:rPr>
              <w:t>skal</w:t>
            </w:r>
            <w:r w:rsidRPr="009164E3">
              <w:rPr>
                <w:rFonts w:ascii="Arial" w:hAnsi="Arial" w:cs="Arial"/>
                <w:b/>
                <w:spacing w:val="-2"/>
                <w:sz w:val="20"/>
                <w:szCs w:val="20"/>
              </w:rPr>
              <w:t xml:space="preserve"> </w:t>
            </w:r>
            <w:r w:rsidRPr="009164E3">
              <w:rPr>
                <w:rFonts w:ascii="Arial" w:hAnsi="Arial" w:cs="Arial"/>
                <w:b/>
                <w:sz w:val="20"/>
                <w:szCs w:val="20"/>
              </w:rPr>
              <w:t>registreres</w:t>
            </w:r>
            <w:r w:rsidRPr="009164E3">
              <w:rPr>
                <w:rFonts w:ascii="Arial" w:hAnsi="Arial" w:cs="Arial"/>
                <w:b/>
                <w:spacing w:val="-1"/>
                <w:sz w:val="20"/>
                <w:szCs w:val="20"/>
              </w:rPr>
              <w:t xml:space="preserve"> </w:t>
            </w:r>
            <w:r w:rsidRPr="009164E3">
              <w:rPr>
                <w:rFonts w:ascii="Arial" w:hAnsi="Arial" w:cs="Arial"/>
                <w:b/>
                <w:spacing w:val="-4"/>
                <w:sz w:val="20"/>
                <w:szCs w:val="20"/>
              </w:rPr>
              <w:t>(mm)</w:t>
            </w:r>
          </w:p>
        </w:tc>
      </w:tr>
      <w:tr w:rsidR="008A7C31" w:rsidRPr="009164E3" w14:paraId="420A46CA" w14:textId="77777777">
        <w:trPr>
          <w:trHeight w:val="395"/>
        </w:trPr>
        <w:tc>
          <w:tcPr>
            <w:tcW w:w="2246" w:type="dxa"/>
            <w:vMerge/>
            <w:tcBorders>
              <w:top w:val="single" w:sz="4" w:space="0" w:color="000000"/>
              <w:left w:val="single" w:sz="4" w:space="0" w:color="000000"/>
              <w:bottom w:val="single" w:sz="4" w:space="0" w:color="000000"/>
              <w:right w:val="single" w:sz="4" w:space="0" w:color="000000"/>
            </w:tcBorders>
            <w:vAlign w:val="center"/>
            <w:hideMark/>
          </w:tcPr>
          <w:p w14:paraId="4C4CFA63" w14:textId="77777777" w:rsidR="008A7C31" w:rsidRPr="009164E3" w:rsidRDefault="008A7C31">
            <w:pPr>
              <w:rPr>
                <w:rFonts w:cs="Arial"/>
                <w:b/>
                <w:szCs w:val="20"/>
              </w:rPr>
            </w:pPr>
          </w:p>
        </w:tc>
        <w:tc>
          <w:tcPr>
            <w:tcW w:w="1824" w:type="dxa"/>
            <w:tcBorders>
              <w:top w:val="single" w:sz="4" w:space="0" w:color="000000"/>
              <w:left w:val="single" w:sz="4" w:space="0" w:color="000000"/>
              <w:bottom w:val="single" w:sz="4" w:space="0" w:color="000000"/>
              <w:right w:val="single" w:sz="4" w:space="0" w:color="000000"/>
            </w:tcBorders>
            <w:hideMark/>
          </w:tcPr>
          <w:p w14:paraId="402E8AB8" w14:textId="77777777" w:rsidR="008A7C31" w:rsidRPr="009164E3" w:rsidRDefault="008A7C31">
            <w:pPr>
              <w:pStyle w:val="TableParagraph"/>
              <w:ind w:left="10" w:right="2"/>
              <w:rPr>
                <w:rFonts w:ascii="Arial" w:hAnsi="Arial" w:cs="Arial"/>
                <w:b/>
                <w:sz w:val="20"/>
                <w:szCs w:val="20"/>
              </w:rPr>
            </w:pPr>
            <w:r w:rsidRPr="009164E3">
              <w:rPr>
                <w:rFonts w:ascii="Arial" w:hAnsi="Arial" w:cs="Arial"/>
                <w:b/>
                <w:sz w:val="20"/>
                <w:szCs w:val="20"/>
              </w:rPr>
              <w:t>Øvrige</w:t>
            </w:r>
            <w:r w:rsidRPr="009164E3">
              <w:rPr>
                <w:rFonts w:ascii="Arial" w:hAnsi="Arial" w:cs="Arial"/>
                <w:b/>
                <w:spacing w:val="-2"/>
                <w:sz w:val="20"/>
                <w:szCs w:val="20"/>
              </w:rPr>
              <w:t xml:space="preserve"> masser</w:t>
            </w:r>
          </w:p>
        </w:tc>
        <w:tc>
          <w:tcPr>
            <w:tcW w:w="1798" w:type="dxa"/>
            <w:tcBorders>
              <w:top w:val="single" w:sz="4" w:space="0" w:color="000000"/>
              <w:left w:val="single" w:sz="4" w:space="0" w:color="000000"/>
              <w:bottom w:val="single" w:sz="4" w:space="0" w:color="000000"/>
              <w:right w:val="single" w:sz="4" w:space="0" w:color="000000"/>
            </w:tcBorders>
            <w:hideMark/>
          </w:tcPr>
          <w:p w14:paraId="548C9E1E" w14:textId="77777777" w:rsidR="008A7C31" w:rsidRPr="009164E3" w:rsidRDefault="008A7C31">
            <w:pPr>
              <w:pStyle w:val="TableParagraph"/>
              <w:ind w:left="13"/>
              <w:rPr>
                <w:rFonts w:ascii="Arial" w:hAnsi="Arial" w:cs="Arial"/>
                <w:b/>
                <w:sz w:val="20"/>
                <w:szCs w:val="20"/>
              </w:rPr>
            </w:pPr>
            <w:r w:rsidRPr="009164E3">
              <w:rPr>
                <w:rFonts w:ascii="Arial" w:hAnsi="Arial" w:cs="Arial"/>
                <w:b/>
                <w:spacing w:val="-5"/>
                <w:sz w:val="20"/>
                <w:szCs w:val="20"/>
              </w:rPr>
              <w:t>Ska</w:t>
            </w:r>
          </w:p>
        </w:tc>
        <w:tc>
          <w:tcPr>
            <w:tcW w:w="1798" w:type="dxa"/>
            <w:tcBorders>
              <w:top w:val="single" w:sz="4" w:space="0" w:color="000000"/>
              <w:left w:val="single" w:sz="4" w:space="0" w:color="000000"/>
              <w:bottom w:val="single" w:sz="4" w:space="0" w:color="000000"/>
              <w:right w:val="single" w:sz="4" w:space="0" w:color="000000"/>
            </w:tcBorders>
            <w:hideMark/>
          </w:tcPr>
          <w:p w14:paraId="319AC69B" w14:textId="77777777" w:rsidR="008A7C31" w:rsidRPr="009164E3" w:rsidRDefault="008A7C31">
            <w:pPr>
              <w:pStyle w:val="TableParagraph"/>
              <w:ind w:left="13" w:right="8"/>
              <w:rPr>
                <w:rFonts w:ascii="Arial" w:hAnsi="Arial" w:cs="Arial"/>
                <w:b/>
                <w:sz w:val="20"/>
                <w:szCs w:val="20"/>
              </w:rPr>
            </w:pPr>
            <w:r w:rsidRPr="009164E3">
              <w:rPr>
                <w:rFonts w:ascii="Arial" w:hAnsi="Arial" w:cs="Arial"/>
                <w:b/>
                <w:spacing w:val="-5"/>
                <w:sz w:val="20"/>
                <w:szCs w:val="20"/>
              </w:rPr>
              <w:t>Ma</w:t>
            </w:r>
          </w:p>
        </w:tc>
        <w:tc>
          <w:tcPr>
            <w:tcW w:w="1798" w:type="dxa"/>
            <w:tcBorders>
              <w:top w:val="single" w:sz="4" w:space="0" w:color="000000"/>
              <w:left w:val="single" w:sz="4" w:space="0" w:color="000000"/>
              <w:bottom w:val="single" w:sz="4" w:space="0" w:color="000000"/>
              <w:right w:val="single" w:sz="4" w:space="0" w:color="000000"/>
            </w:tcBorders>
            <w:hideMark/>
          </w:tcPr>
          <w:p w14:paraId="19C1FCC1" w14:textId="77777777" w:rsidR="008A7C31" w:rsidRPr="009164E3" w:rsidRDefault="008A7C31">
            <w:pPr>
              <w:pStyle w:val="TableParagraph"/>
              <w:ind w:left="13" w:right="8"/>
              <w:rPr>
                <w:rFonts w:ascii="Arial" w:hAnsi="Arial" w:cs="Arial"/>
                <w:b/>
                <w:sz w:val="20"/>
                <w:szCs w:val="20"/>
              </w:rPr>
            </w:pPr>
            <w:r w:rsidRPr="009164E3">
              <w:rPr>
                <w:rFonts w:ascii="Arial" w:hAnsi="Arial" w:cs="Arial"/>
                <w:b/>
                <w:spacing w:val="-5"/>
                <w:sz w:val="20"/>
                <w:szCs w:val="20"/>
              </w:rPr>
              <w:t>Ag</w:t>
            </w:r>
          </w:p>
        </w:tc>
      </w:tr>
      <w:tr w:rsidR="008A7C31" w:rsidRPr="009164E3" w14:paraId="621B7222" w14:textId="77777777">
        <w:trPr>
          <w:trHeight w:val="395"/>
        </w:trPr>
        <w:tc>
          <w:tcPr>
            <w:tcW w:w="2246" w:type="dxa"/>
            <w:tcBorders>
              <w:top w:val="single" w:sz="4" w:space="0" w:color="000000"/>
              <w:left w:val="single" w:sz="4" w:space="0" w:color="000000"/>
              <w:bottom w:val="single" w:sz="4" w:space="0" w:color="000000"/>
              <w:right w:val="single" w:sz="4" w:space="0" w:color="000000"/>
            </w:tcBorders>
            <w:hideMark/>
          </w:tcPr>
          <w:p w14:paraId="1F4A8296" w14:textId="77777777" w:rsidR="008A7C31" w:rsidRPr="009164E3" w:rsidRDefault="008A7C31">
            <w:pPr>
              <w:pStyle w:val="TableParagraph"/>
              <w:ind w:left="7"/>
              <w:rPr>
                <w:rFonts w:ascii="Arial" w:hAnsi="Arial" w:cs="Arial"/>
                <w:sz w:val="20"/>
                <w:szCs w:val="20"/>
              </w:rPr>
            </w:pPr>
            <w:r w:rsidRPr="009164E3">
              <w:rPr>
                <w:rFonts w:ascii="Arial" w:hAnsi="Arial" w:cs="Arial"/>
                <w:spacing w:val="-5"/>
                <w:sz w:val="20"/>
                <w:szCs w:val="20"/>
              </w:rPr>
              <w:t>8,0</w:t>
            </w:r>
          </w:p>
        </w:tc>
        <w:tc>
          <w:tcPr>
            <w:tcW w:w="1824" w:type="dxa"/>
            <w:tcBorders>
              <w:top w:val="single" w:sz="4" w:space="0" w:color="000000"/>
              <w:left w:val="single" w:sz="4" w:space="0" w:color="000000"/>
              <w:bottom w:val="single" w:sz="4" w:space="0" w:color="000000"/>
              <w:right w:val="single" w:sz="4" w:space="0" w:color="000000"/>
            </w:tcBorders>
            <w:hideMark/>
          </w:tcPr>
          <w:p w14:paraId="088067BF" w14:textId="77777777" w:rsidR="008A7C31" w:rsidRPr="009164E3" w:rsidRDefault="008A7C31">
            <w:pPr>
              <w:pStyle w:val="TableParagraph"/>
              <w:ind w:left="10"/>
              <w:rPr>
                <w:rFonts w:ascii="Arial" w:hAnsi="Arial" w:cs="Arial"/>
                <w:sz w:val="20"/>
                <w:szCs w:val="20"/>
              </w:rPr>
            </w:pPr>
            <w:r w:rsidRPr="009164E3">
              <w:rPr>
                <w:rFonts w:ascii="Arial" w:hAnsi="Arial" w:cs="Arial"/>
                <w:sz w:val="20"/>
                <w:szCs w:val="20"/>
              </w:rPr>
              <w:t xml:space="preserve">4,0 og </w:t>
            </w:r>
            <w:r w:rsidRPr="009164E3">
              <w:rPr>
                <w:rFonts w:ascii="Arial" w:hAnsi="Arial" w:cs="Arial"/>
                <w:spacing w:val="-5"/>
                <w:sz w:val="20"/>
                <w:szCs w:val="20"/>
              </w:rPr>
              <w:t>2,0</w:t>
            </w:r>
          </w:p>
        </w:tc>
        <w:tc>
          <w:tcPr>
            <w:tcW w:w="1798" w:type="dxa"/>
            <w:tcBorders>
              <w:top w:val="single" w:sz="4" w:space="0" w:color="000000"/>
              <w:left w:val="single" w:sz="4" w:space="0" w:color="000000"/>
              <w:bottom w:val="single" w:sz="4" w:space="0" w:color="000000"/>
              <w:right w:val="single" w:sz="4" w:space="0" w:color="000000"/>
            </w:tcBorders>
            <w:hideMark/>
          </w:tcPr>
          <w:p w14:paraId="4118C727" w14:textId="77777777" w:rsidR="008A7C31" w:rsidRPr="009164E3" w:rsidRDefault="008A7C31">
            <w:pPr>
              <w:pStyle w:val="TableParagraph"/>
              <w:ind w:left="13" w:right="6"/>
              <w:rPr>
                <w:rFonts w:ascii="Arial" w:hAnsi="Arial" w:cs="Arial"/>
                <w:sz w:val="20"/>
                <w:szCs w:val="20"/>
              </w:rPr>
            </w:pPr>
            <w:r w:rsidRPr="009164E3">
              <w:rPr>
                <w:rFonts w:ascii="Arial" w:hAnsi="Arial" w:cs="Arial"/>
                <w:sz w:val="20"/>
                <w:szCs w:val="20"/>
              </w:rPr>
              <w:t xml:space="preserve">4,0 og </w:t>
            </w:r>
            <w:r w:rsidRPr="009164E3">
              <w:rPr>
                <w:rFonts w:ascii="Arial" w:hAnsi="Arial" w:cs="Arial"/>
                <w:spacing w:val="-5"/>
                <w:sz w:val="20"/>
                <w:szCs w:val="20"/>
              </w:rPr>
              <w:t>2,0</w:t>
            </w:r>
          </w:p>
        </w:tc>
        <w:tc>
          <w:tcPr>
            <w:tcW w:w="1798" w:type="dxa"/>
            <w:tcBorders>
              <w:top w:val="single" w:sz="4" w:space="0" w:color="000000"/>
              <w:left w:val="single" w:sz="4" w:space="0" w:color="000000"/>
              <w:bottom w:val="single" w:sz="4" w:space="0" w:color="000000"/>
              <w:right w:val="single" w:sz="4" w:space="0" w:color="000000"/>
            </w:tcBorders>
            <w:hideMark/>
          </w:tcPr>
          <w:p w14:paraId="6E9D08EB" w14:textId="77777777" w:rsidR="008A7C31" w:rsidRPr="009164E3" w:rsidRDefault="008A7C31">
            <w:pPr>
              <w:pStyle w:val="TableParagraph"/>
              <w:ind w:left="13" w:right="7"/>
              <w:rPr>
                <w:rFonts w:ascii="Arial" w:hAnsi="Arial" w:cs="Arial"/>
                <w:sz w:val="20"/>
                <w:szCs w:val="20"/>
              </w:rPr>
            </w:pPr>
            <w:r w:rsidRPr="009164E3">
              <w:rPr>
                <w:rFonts w:ascii="Arial" w:hAnsi="Arial" w:cs="Arial"/>
                <w:sz w:val="20"/>
                <w:szCs w:val="20"/>
              </w:rPr>
              <w:t xml:space="preserve">4,0 og </w:t>
            </w:r>
            <w:r w:rsidRPr="009164E3">
              <w:rPr>
                <w:rFonts w:ascii="Arial" w:hAnsi="Arial" w:cs="Arial"/>
                <w:spacing w:val="-5"/>
                <w:sz w:val="20"/>
                <w:szCs w:val="20"/>
              </w:rPr>
              <w:t>2,0</w:t>
            </w:r>
          </w:p>
        </w:tc>
        <w:tc>
          <w:tcPr>
            <w:tcW w:w="1798" w:type="dxa"/>
            <w:tcBorders>
              <w:top w:val="single" w:sz="4" w:space="0" w:color="000000"/>
              <w:left w:val="single" w:sz="4" w:space="0" w:color="000000"/>
              <w:bottom w:val="single" w:sz="4" w:space="0" w:color="000000"/>
              <w:right w:val="single" w:sz="4" w:space="0" w:color="000000"/>
            </w:tcBorders>
            <w:hideMark/>
          </w:tcPr>
          <w:p w14:paraId="196C12D7" w14:textId="77777777" w:rsidR="008A7C31" w:rsidRPr="009164E3" w:rsidRDefault="008A7C31">
            <w:pPr>
              <w:pStyle w:val="TableParagraph"/>
              <w:ind w:left="13" w:right="7"/>
              <w:rPr>
                <w:rFonts w:ascii="Arial" w:hAnsi="Arial" w:cs="Arial"/>
                <w:sz w:val="20"/>
                <w:szCs w:val="20"/>
              </w:rPr>
            </w:pPr>
            <w:r w:rsidRPr="009164E3">
              <w:rPr>
                <w:rFonts w:ascii="Arial" w:hAnsi="Arial" w:cs="Arial"/>
                <w:sz w:val="20"/>
                <w:szCs w:val="20"/>
              </w:rPr>
              <w:t xml:space="preserve">4,0 og </w:t>
            </w:r>
            <w:r w:rsidRPr="009164E3">
              <w:rPr>
                <w:rFonts w:ascii="Arial" w:hAnsi="Arial" w:cs="Arial"/>
                <w:spacing w:val="-5"/>
                <w:sz w:val="20"/>
                <w:szCs w:val="20"/>
              </w:rPr>
              <w:t>2,0</w:t>
            </w:r>
          </w:p>
        </w:tc>
      </w:tr>
      <w:tr w:rsidR="008A7C31" w:rsidRPr="009164E3" w14:paraId="2145F778" w14:textId="77777777">
        <w:trPr>
          <w:trHeight w:val="395"/>
        </w:trPr>
        <w:tc>
          <w:tcPr>
            <w:tcW w:w="2246" w:type="dxa"/>
            <w:tcBorders>
              <w:top w:val="single" w:sz="4" w:space="0" w:color="000000"/>
              <w:left w:val="single" w:sz="4" w:space="0" w:color="000000"/>
              <w:bottom w:val="single" w:sz="4" w:space="0" w:color="000000"/>
              <w:right w:val="single" w:sz="4" w:space="0" w:color="000000"/>
            </w:tcBorders>
            <w:hideMark/>
          </w:tcPr>
          <w:p w14:paraId="51F66CC0" w14:textId="77777777" w:rsidR="008A7C31" w:rsidRPr="009164E3" w:rsidRDefault="008A7C31">
            <w:pPr>
              <w:pStyle w:val="TableParagraph"/>
              <w:ind w:left="7"/>
              <w:rPr>
                <w:rFonts w:ascii="Arial" w:hAnsi="Arial" w:cs="Arial"/>
                <w:sz w:val="20"/>
                <w:szCs w:val="20"/>
              </w:rPr>
            </w:pPr>
            <w:r w:rsidRPr="009164E3">
              <w:rPr>
                <w:rFonts w:ascii="Arial" w:hAnsi="Arial" w:cs="Arial"/>
                <w:spacing w:val="-4"/>
                <w:sz w:val="20"/>
                <w:szCs w:val="20"/>
              </w:rPr>
              <w:t>11,2</w:t>
            </w:r>
          </w:p>
        </w:tc>
        <w:tc>
          <w:tcPr>
            <w:tcW w:w="1824" w:type="dxa"/>
            <w:tcBorders>
              <w:top w:val="single" w:sz="4" w:space="0" w:color="000000"/>
              <w:left w:val="single" w:sz="4" w:space="0" w:color="000000"/>
              <w:bottom w:val="single" w:sz="4" w:space="0" w:color="000000"/>
              <w:right w:val="single" w:sz="4" w:space="0" w:color="000000"/>
            </w:tcBorders>
            <w:hideMark/>
          </w:tcPr>
          <w:p w14:paraId="75B6D8E3" w14:textId="77777777" w:rsidR="008A7C31" w:rsidRPr="009164E3" w:rsidRDefault="008A7C31">
            <w:pPr>
              <w:pStyle w:val="TableParagraph"/>
              <w:ind w:left="10"/>
              <w:rPr>
                <w:rFonts w:ascii="Arial" w:hAnsi="Arial" w:cs="Arial"/>
                <w:sz w:val="20"/>
                <w:szCs w:val="20"/>
              </w:rPr>
            </w:pPr>
            <w:r w:rsidRPr="009164E3">
              <w:rPr>
                <w:rFonts w:ascii="Arial" w:hAnsi="Arial" w:cs="Arial"/>
                <w:sz w:val="20"/>
                <w:szCs w:val="20"/>
              </w:rPr>
              <w:t xml:space="preserve">8,0 og </w:t>
            </w:r>
            <w:r w:rsidRPr="009164E3">
              <w:rPr>
                <w:rFonts w:ascii="Arial" w:hAnsi="Arial" w:cs="Arial"/>
                <w:spacing w:val="-5"/>
                <w:sz w:val="20"/>
                <w:szCs w:val="20"/>
              </w:rPr>
              <w:t>4,0</w:t>
            </w:r>
          </w:p>
        </w:tc>
        <w:tc>
          <w:tcPr>
            <w:tcW w:w="1798" w:type="dxa"/>
            <w:tcBorders>
              <w:top w:val="single" w:sz="4" w:space="0" w:color="000000"/>
              <w:left w:val="single" w:sz="4" w:space="0" w:color="000000"/>
              <w:bottom w:val="single" w:sz="4" w:space="0" w:color="000000"/>
              <w:right w:val="single" w:sz="4" w:space="0" w:color="000000"/>
            </w:tcBorders>
            <w:hideMark/>
          </w:tcPr>
          <w:p w14:paraId="02AB8630" w14:textId="77777777" w:rsidR="008A7C31" w:rsidRPr="009164E3" w:rsidRDefault="008A7C31">
            <w:pPr>
              <w:pStyle w:val="TableParagraph"/>
              <w:ind w:left="13" w:right="6"/>
              <w:rPr>
                <w:rFonts w:ascii="Arial" w:hAnsi="Arial" w:cs="Arial"/>
                <w:sz w:val="20"/>
                <w:szCs w:val="20"/>
              </w:rPr>
            </w:pPr>
            <w:r w:rsidRPr="009164E3">
              <w:rPr>
                <w:rFonts w:ascii="Arial" w:hAnsi="Arial" w:cs="Arial"/>
                <w:sz w:val="20"/>
                <w:szCs w:val="20"/>
              </w:rPr>
              <w:t xml:space="preserve">8,0 og </w:t>
            </w:r>
            <w:r w:rsidRPr="009164E3">
              <w:rPr>
                <w:rFonts w:ascii="Arial" w:hAnsi="Arial" w:cs="Arial"/>
                <w:spacing w:val="-5"/>
                <w:sz w:val="20"/>
                <w:szCs w:val="20"/>
              </w:rPr>
              <w:t>2,0</w:t>
            </w:r>
          </w:p>
        </w:tc>
        <w:tc>
          <w:tcPr>
            <w:tcW w:w="1798" w:type="dxa"/>
            <w:tcBorders>
              <w:top w:val="single" w:sz="4" w:space="0" w:color="000000"/>
              <w:left w:val="single" w:sz="4" w:space="0" w:color="000000"/>
              <w:bottom w:val="single" w:sz="4" w:space="0" w:color="000000"/>
              <w:right w:val="single" w:sz="4" w:space="0" w:color="000000"/>
            </w:tcBorders>
            <w:hideMark/>
          </w:tcPr>
          <w:p w14:paraId="09478D86" w14:textId="77777777" w:rsidR="008A7C31" w:rsidRPr="009164E3" w:rsidRDefault="008A7C31">
            <w:pPr>
              <w:pStyle w:val="TableParagraph"/>
              <w:ind w:left="13" w:right="7"/>
              <w:rPr>
                <w:rFonts w:ascii="Arial" w:hAnsi="Arial" w:cs="Arial"/>
                <w:sz w:val="20"/>
                <w:szCs w:val="20"/>
              </w:rPr>
            </w:pPr>
            <w:r w:rsidRPr="009164E3">
              <w:rPr>
                <w:rFonts w:ascii="Arial" w:hAnsi="Arial" w:cs="Arial"/>
                <w:sz w:val="20"/>
                <w:szCs w:val="20"/>
              </w:rPr>
              <w:t xml:space="preserve">8,0 og </w:t>
            </w:r>
            <w:r w:rsidRPr="009164E3">
              <w:rPr>
                <w:rFonts w:ascii="Arial" w:hAnsi="Arial" w:cs="Arial"/>
                <w:spacing w:val="-5"/>
                <w:sz w:val="20"/>
                <w:szCs w:val="20"/>
              </w:rPr>
              <w:t>4,0</w:t>
            </w:r>
          </w:p>
        </w:tc>
        <w:tc>
          <w:tcPr>
            <w:tcW w:w="1798" w:type="dxa"/>
            <w:tcBorders>
              <w:top w:val="single" w:sz="4" w:space="0" w:color="000000"/>
              <w:left w:val="single" w:sz="4" w:space="0" w:color="000000"/>
              <w:bottom w:val="single" w:sz="4" w:space="0" w:color="000000"/>
              <w:right w:val="single" w:sz="4" w:space="0" w:color="000000"/>
            </w:tcBorders>
            <w:hideMark/>
          </w:tcPr>
          <w:p w14:paraId="190CF5FF" w14:textId="77777777" w:rsidR="008A7C31" w:rsidRPr="009164E3" w:rsidRDefault="008A7C31">
            <w:pPr>
              <w:pStyle w:val="TableParagraph"/>
              <w:ind w:left="13" w:right="7"/>
              <w:rPr>
                <w:rFonts w:ascii="Arial" w:hAnsi="Arial" w:cs="Arial"/>
                <w:sz w:val="20"/>
                <w:szCs w:val="20"/>
              </w:rPr>
            </w:pPr>
            <w:r w:rsidRPr="009164E3">
              <w:rPr>
                <w:rFonts w:ascii="Arial" w:hAnsi="Arial" w:cs="Arial"/>
                <w:sz w:val="20"/>
                <w:szCs w:val="20"/>
              </w:rPr>
              <w:t xml:space="preserve">8,0 og </w:t>
            </w:r>
            <w:r w:rsidRPr="009164E3">
              <w:rPr>
                <w:rFonts w:ascii="Arial" w:hAnsi="Arial" w:cs="Arial"/>
                <w:spacing w:val="-5"/>
                <w:sz w:val="20"/>
                <w:szCs w:val="20"/>
              </w:rPr>
              <w:t>2,0</w:t>
            </w:r>
          </w:p>
        </w:tc>
      </w:tr>
      <w:tr w:rsidR="008A7C31" w:rsidRPr="009164E3" w14:paraId="2AC997DF" w14:textId="77777777">
        <w:trPr>
          <w:trHeight w:val="397"/>
        </w:trPr>
        <w:tc>
          <w:tcPr>
            <w:tcW w:w="2246" w:type="dxa"/>
            <w:tcBorders>
              <w:top w:val="single" w:sz="4" w:space="0" w:color="000000"/>
              <w:left w:val="single" w:sz="4" w:space="0" w:color="000000"/>
              <w:bottom w:val="single" w:sz="4" w:space="0" w:color="000000"/>
              <w:right w:val="single" w:sz="4" w:space="0" w:color="000000"/>
            </w:tcBorders>
            <w:hideMark/>
          </w:tcPr>
          <w:p w14:paraId="143377E6" w14:textId="77777777" w:rsidR="008A7C31" w:rsidRPr="009164E3" w:rsidRDefault="008A7C31">
            <w:pPr>
              <w:pStyle w:val="TableParagraph"/>
              <w:spacing w:before="1" w:line="240" w:lineRule="auto"/>
              <w:ind w:left="7"/>
              <w:rPr>
                <w:rFonts w:ascii="Arial" w:hAnsi="Arial" w:cs="Arial"/>
                <w:sz w:val="20"/>
                <w:szCs w:val="20"/>
              </w:rPr>
            </w:pPr>
            <w:r w:rsidRPr="009164E3">
              <w:rPr>
                <w:rFonts w:ascii="Arial" w:hAnsi="Arial" w:cs="Arial"/>
                <w:spacing w:val="-4"/>
                <w:sz w:val="20"/>
                <w:szCs w:val="20"/>
              </w:rPr>
              <w:t>16,0</w:t>
            </w:r>
          </w:p>
        </w:tc>
        <w:tc>
          <w:tcPr>
            <w:tcW w:w="1824" w:type="dxa"/>
            <w:tcBorders>
              <w:top w:val="single" w:sz="4" w:space="0" w:color="000000"/>
              <w:left w:val="single" w:sz="4" w:space="0" w:color="000000"/>
              <w:bottom w:val="single" w:sz="4" w:space="0" w:color="000000"/>
              <w:right w:val="single" w:sz="4" w:space="0" w:color="000000"/>
            </w:tcBorders>
            <w:hideMark/>
          </w:tcPr>
          <w:p w14:paraId="158B5E5A" w14:textId="77777777" w:rsidR="008A7C31" w:rsidRPr="009164E3" w:rsidRDefault="008A7C31">
            <w:pPr>
              <w:pStyle w:val="TableParagraph"/>
              <w:spacing w:before="1" w:line="240" w:lineRule="auto"/>
              <w:ind w:left="10"/>
              <w:rPr>
                <w:rFonts w:ascii="Arial" w:hAnsi="Arial" w:cs="Arial"/>
                <w:sz w:val="20"/>
                <w:szCs w:val="20"/>
              </w:rPr>
            </w:pPr>
            <w:r w:rsidRPr="009164E3">
              <w:rPr>
                <w:rFonts w:ascii="Arial" w:hAnsi="Arial" w:cs="Arial"/>
                <w:sz w:val="20"/>
                <w:szCs w:val="20"/>
              </w:rPr>
              <w:t xml:space="preserve">11,2 og </w:t>
            </w:r>
            <w:r w:rsidRPr="009164E3">
              <w:rPr>
                <w:rFonts w:ascii="Arial" w:hAnsi="Arial" w:cs="Arial"/>
                <w:spacing w:val="-5"/>
                <w:sz w:val="20"/>
                <w:szCs w:val="20"/>
              </w:rPr>
              <w:t>8,0</w:t>
            </w:r>
          </w:p>
        </w:tc>
        <w:tc>
          <w:tcPr>
            <w:tcW w:w="1798" w:type="dxa"/>
            <w:tcBorders>
              <w:top w:val="single" w:sz="4" w:space="0" w:color="000000"/>
              <w:left w:val="single" w:sz="4" w:space="0" w:color="000000"/>
              <w:bottom w:val="single" w:sz="4" w:space="0" w:color="000000"/>
              <w:right w:val="single" w:sz="4" w:space="0" w:color="000000"/>
            </w:tcBorders>
            <w:hideMark/>
          </w:tcPr>
          <w:p w14:paraId="1EAF6FD6" w14:textId="77777777" w:rsidR="008A7C31" w:rsidRPr="009164E3" w:rsidRDefault="008A7C31">
            <w:pPr>
              <w:pStyle w:val="TableParagraph"/>
              <w:spacing w:before="1" w:line="240" w:lineRule="auto"/>
              <w:ind w:left="13" w:right="6"/>
              <w:rPr>
                <w:rFonts w:ascii="Arial" w:hAnsi="Arial" w:cs="Arial"/>
                <w:sz w:val="20"/>
                <w:szCs w:val="20"/>
              </w:rPr>
            </w:pPr>
            <w:r w:rsidRPr="009164E3">
              <w:rPr>
                <w:rFonts w:ascii="Arial" w:hAnsi="Arial" w:cs="Arial"/>
                <w:sz w:val="20"/>
                <w:szCs w:val="20"/>
              </w:rPr>
              <w:t xml:space="preserve">11,2 og </w:t>
            </w:r>
            <w:r w:rsidRPr="009164E3">
              <w:rPr>
                <w:rFonts w:ascii="Arial" w:hAnsi="Arial" w:cs="Arial"/>
                <w:spacing w:val="-5"/>
                <w:sz w:val="20"/>
                <w:szCs w:val="20"/>
              </w:rPr>
              <w:t>2,0</w:t>
            </w:r>
          </w:p>
        </w:tc>
        <w:tc>
          <w:tcPr>
            <w:tcW w:w="1798" w:type="dxa"/>
            <w:tcBorders>
              <w:top w:val="single" w:sz="4" w:space="0" w:color="000000"/>
              <w:left w:val="single" w:sz="4" w:space="0" w:color="000000"/>
              <w:bottom w:val="single" w:sz="4" w:space="0" w:color="000000"/>
              <w:right w:val="single" w:sz="4" w:space="0" w:color="000000"/>
            </w:tcBorders>
            <w:hideMark/>
          </w:tcPr>
          <w:p w14:paraId="4B622B5D" w14:textId="77777777" w:rsidR="008A7C31" w:rsidRPr="009164E3" w:rsidRDefault="008A7C31">
            <w:pPr>
              <w:pStyle w:val="TableParagraph"/>
              <w:spacing w:before="1" w:line="240" w:lineRule="auto"/>
              <w:ind w:left="13" w:right="7"/>
              <w:rPr>
                <w:rFonts w:ascii="Arial" w:hAnsi="Arial" w:cs="Arial"/>
                <w:sz w:val="20"/>
                <w:szCs w:val="20"/>
              </w:rPr>
            </w:pPr>
            <w:r w:rsidRPr="009164E3">
              <w:rPr>
                <w:rFonts w:ascii="Arial" w:hAnsi="Arial" w:cs="Arial"/>
                <w:sz w:val="20"/>
                <w:szCs w:val="20"/>
              </w:rPr>
              <w:t xml:space="preserve">11,2 og </w:t>
            </w:r>
            <w:r w:rsidRPr="009164E3">
              <w:rPr>
                <w:rFonts w:ascii="Arial" w:hAnsi="Arial" w:cs="Arial"/>
                <w:spacing w:val="-5"/>
                <w:sz w:val="20"/>
                <w:szCs w:val="20"/>
              </w:rPr>
              <w:t>4,0</w:t>
            </w:r>
          </w:p>
        </w:tc>
        <w:tc>
          <w:tcPr>
            <w:tcW w:w="1798" w:type="dxa"/>
            <w:tcBorders>
              <w:top w:val="single" w:sz="4" w:space="0" w:color="000000"/>
              <w:left w:val="single" w:sz="4" w:space="0" w:color="000000"/>
              <w:bottom w:val="single" w:sz="4" w:space="0" w:color="000000"/>
              <w:right w:val="single" w:sz="4" w:space="0" w:color="000000"/>
            </w:tcBorders>
            <w:hideMark/>
          </w:tcPr>
          <w:p w14:paraId="10265CFA" w14:textId="77777777" w:rsidR="008A7C31" w:rsidRPr="009164E3" w:rsidRDefault="008A7C31">
            <w:pPr>
              <w:pStyle w:val="TableParagraph"/>
              <w:spacing w:before="1" w:line="240" w:lineRule="auto"/>
              <w:ind w:left="13" w:right="7"/>
              <w:rPr>
                <w:rFonts w:ascii="Arial" w:hAnsi="Arial" w:cs="Arial"/>
                <w:sz w:val="20"/>
                <w:szCs w:val="20"/>
              </w:rPr>
            </w:pPr>
            <w:r w:rsidRPr="009164E3">
              <w:rPr>
                <w:rFonts w:ascii="Arial" w:hAnsi="Arial" w:cs="Arial"/>
                <w:sz w:val="20"/>
                <w:szCs w:val="20"/>
              </w:rPr>
              <w:t xml:space="preserve">11,2 og </w:t>
            </w:r>
            <w:r w:rsidRPr="009164E3">
              <w:rPr>
                <w:rFonts w:ascii="Arial" w:hAnsi="Arial" w:cs="Arial"/>
                <w:spacing w:val="-5"/>
                <w:sz w:val="20"/>
                <w:szCs w:val="20"/>
              </w:rPr>
              <w:t>2,0</w:t>
            </w:r>
          </w:p>
        </w:tc>
      </w:tr>
      <w:tr w:rsidR="008A7C31" w:rsidRPr="009164E3" w14:paraId="5016A2CD" w14:textId="77777777">
        <w:trPr>
          <w:trHeight w:val="395"/>
        </w:trPr>
        <w:tc>
          <w:tcPr>
            <w:tcW w:w="2246" w:type="dxa"/>
            <w:tcBorders>
              <w:top w:val="single" w:sz="4" w:space="0" w:color="000000"/>
              <w:left w:val="single" w:sz="4" w:space="0" w:color="000000"/>
              <w:bottom w:val="single" w:sz="4" w:space="0" w:color="000000"/>
              <w:right w:val="single" w:sz="4" w:space="0" w:color="000000"/>
            </w:tcBorders>
            <w:hideMark/>
          </w:tcPr>
          <w:p w14:paraId="12D41092" w14:textId="77777777" w:rsidR="008A7C31" w:rsidRPr="009164E3" w:rsidRDefault="008A7C31">
            <w:pPr>
              <w:pStyle w:val="TableParagraph"/>
              <w:ind w:left="7"/>
              <w:rPr>
                <w:rFonts w:ascii="Arial" w:hAnsi="Arial" w:cs="Arial"/>
                <w:sz w:val="20"/>
                <w:szCs w:val="20"/>
              </w:rPr>
            </w:pPr>
            <w:r w:rsidRPr="009164E3">
              <w:rPr>
                <w:rFonts w:ascii="Arial" w:hAnsi="Arial" w:cs="Arial"/>
                <w:spacing w:val="-4"/>
                <w:sz w:val="20"/>
                <w:szCs w:val="20"/>
              </w:rPr>
              <w:t>22,4</w:t>
            </w:r>
          </w:p>
        </w:tc>
        <w:tc>
          <w:tcPr>
            <w:tcW w:w="1824" w:type="dxa"/>
            <w:tcBorders>
              <w:top w:val="single" w:sz="4" w:space="0" w:color="000000"/>
              <w:left w:val="single" w:sz="4" w:space="0" w:color="000000"/>
              <w:bottom w:val="single" w:sz="4" w:space="0" w:color="000000"/>
              <w:right w:val="single" w:sz="4" w:space="0" w:color="000000"/>
            </w:tcBorders>
            <w:hideMark/>
          </w:tcPr>
          <w:p w14:paraId="6C8C5A3F" w14:textId="77777777" w:rsidR="008A7C31" w:rsidRPr="009164E3" w:rsidRDefault="008A7C31">
            <w:pPr>
              <w:pStyle w:val="TableParagraph"/>
              <w:ind w:left="10"/>
              <w:rPr>
                <w:rFonts w:ascii="Arial" w:hAnsi="Arial" w:cs="Arial"/>
                <w:sz w:val="20"/>
                <w:szCs w:val="20"/>
              </w:rPr>
            </w:pPr>
            <w:r w:rsidRPr="009164E3">
              <w:rPr>
                <w:rFonts w:ascii="Arial" w:hAnsi="Arial" w:cs="Arial"/>
                <w:sz w:val="20"/>
                <w:szCs w:val="20"/>
              </w:rPr>
              <w:t xml:space="preserve">16,0 og </w:t>
            </w:r>
            <w:r w:rsidRPr="009164E3">
              <w:rPr>
                <w:rFonts w:ascii="Arial" w:hAnsi="Arial" w:cs="Arial"/>
                <w:spacing w:val="-4"/>
                <w:sz w:val="20"/>
                <w:szCs w:val="20"/>
              </w:rPr>
              <w:t>11,2</w:t>
            </w:r>
          </w:p>
        </w:tc>
        <w:tc>
          <w:tcPr>
            <w:tcW w:w="1798" w:type="dxa"/>
            <w:tcBorders>
              <w:top w:val="single" w:sz="4" w:space="0" w:color="000000"/>
              <w:left w:val="single" w:sz="4" w:space="0" w:color="000000"/>
              <w:bottom w:val="single" w:sz="4" w:space="0" w:color="000000"/>
              <w:right w:val="single" w:sz="4" w:space="0" w:color="000000"/>
            </w:tcBorders>
          </w:tcPr>
          <w:p w14:paraId="5F6F1F57" w14:textId="77777777" w:rsidR="008A7C31" w:rsidRPr="009164E3" w:rsidRDefault="008A7C31">
            <w:pPr>
              <w:pStyle w:val="TableParagraph"/>
              <w:spacing w:line="240" w:lineRule="auto"/>
              <w:ind w:left="0"/>
              <w:jc w:val="left"/>
              <w:rPr>
                <w:rFonts w:ascii="Arial" w:hAnsi="Arial" w:cs="Arial"/>
                <w:sz w:val="20"/>
                <w:szCs w:val="20"/>
              </w:rPr>
            </w:pPr>
          </w:p>
        </w:tc>
        <w:tc>
          <w:tcPr>
            <w:tcW w:w="1798" w:type="dxa"/>
            <w:tcBorders>
              <w:top w:val="single" w:sz="4" w:space="0" w:color="000000"/>
              <w:left w:val="single" w:sz="4" w:space="0" w:color="000000"/>
              <w:bottom w:val="single" w:sz="4" w:space="0" w:color="000000"/>
              <w:right w:val="single" w:sz="4" w:space="0" w:color="000000"/>
            </w:tcBorders>
          </w:tcPr>
          <w:p w14:paraId="45124192" w14:textId="77777777" w:rsidR="008A7C31" w:rsidRPr="009164E3" w:rsidRDefault="008A7C31">
            <w:pPr>
              <w:pStyle w:val="TableParagraph"/>
              <w:spacing w:line="240" w:lineRule="auto"/>
              <w:ind w:left="0"/>
              <w:jc w:val="left"/>
              <w:rPr>
                <w:rFonts w:ascii="Arial" w:hAnsi="Arial" w:cs="Arial"/>
                <w:sz w:val="20"/>
                <w:szCs w:val="20"/>
              </w:rPr>
            </w:pPr>
          </w:p>
        </w:tc>
        <w:tc>
          <w:tcPr>
            <w:tcW w:w="1798" w:type="dxa"/>
            <w:tcBorders>
              <w:top w:val="single" w:sz="4" w:space="0" w:color="000000"/>
              <w:left w:val="single" w:sz="4" w:space="0" w:color="000000"/>
              <w:bottom w:val="single" w:sz="4" w:space="0" w:color="000000"/>
              <w:right w:val="single" w:sz="4" w:space="0" w:color="000000"/>
            </w:tcBorders>
            <w:hideMark/>
          </w:tcPr>
          <w:p w14:paraId="686A4645" w14:textId="77777777" w:rsidR="008A7C31" w:rsidRPr="009164E3" w:rsidRDefault="008A7C31">
            <w:pPr>
              <w:pStyle w:val="TableParagraph"/>
              <w:ind w:left="13" w:right="7"/>
              <w:rPr>
                <w:rFonts w:ascii="Arial" w:hAnsi="Arial" w:cs="Arial"/>
                <w:sz w:val="20"/>
                <w:szCs w:val="20"/>
              </w:rPr>
            </w:pPr>
            <w:r w:rsidRPr="009164E3">
              <w:rPr>
                <w:rFonts w:ascii="Arial" w:hAnsi="Arial" w:cs="Arial"/>
                <w:sz w:val="20"/>
                <w:szCs w:val="20"/>
              </w:rPr>
              <w:t xml:space="preserve">16,0 og </w:t>
            </w:r>
            <w:r w:rsidRPr="009164E3">
              <w:rPr>
                <w:rFonts w:ascii="Arial" w:hAnsi="Arial" w:cs="Arial"/>
                <w:spacing w:val="-5"/>
                <w:sz w:val="20"/>
                <w:szCs w:val="20"/>
              </w:rPr>
              <w:t>2,0</w:t>
            </w:r>
          </w:p>
        </w:tc>
      </w:tr>
    </w:tbl>
    <w:p w14:paraId="0F70753B" w14:textId="77777777" w:rsidR="008A7C31" w:rsidRPr="009164E3" w:rsidRDefault="008A7C31" w:rsidP="008A7C31"/>
    <w:p w14:paraId="684E1B58" w14:textId="77777777" w:rsidR="008A7C31" w:rsidRPr="009164E3" w:rsidRDefault="008A7C31" w:rsidP="008A7C31">
      <w:r w:rsidRPr="009164E3">
        <w:t>Tabell 4. Trekksatser ved avvik fra krav til korngradering</w:t>
      </w:r>
    </w:p>
    <w:tbl>
      <w:tblPr>
        <w:tblStyle w:val="TableNormal1"/>
        <w:tblW w:w="0" w:type="auto"/>
        <w:tblInd w:w="0"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1E0" w:firstRow="1" w:lastRow="1" w:firstColumn="1" w:lastColumn="1" w:noHBand="0" w:noVBand="0"/>
      </w:tblPr>
      <w:tblGrid>
        <w:gridCol w:w="6543"/>
        <w:gridCol w:w="2753"/>
      </w:tblGrid>
      <w:tr w:rsidR="008A7C31" w:rsidRPr="009164E3" w14:paraId="3D7508EC" w14:textId="77777777">
        <w:trPr>
          <w:trHeight w:val="481"/>
        </w:trPr>
        <w:tc>
          <w:tcPr>
            <w:tcW w:w="6543" w:type="dxa"/>
            <w:tcBorders>
              <w:top w:val="single" w:sz="6" w:space="0" w:color="000000"/>
              <w:left w:val="single" w:sz="6" w:space="0" w:color="000000"/>
              <w:bottom w:val="single" w:sz="6" w:space="0" w:color="000000"/>
              <w:right w:val="single" w:sz="6" w:space="0" w:color="000000"/>
            </w:tcBorders>
            <w:hideMark/>
          </w:tcPr>
          <w:p w14:paraId="177BE0AE" w14:textId="77777777" w:rsidR="008A7C31" w:rsidRPr="009164E3" w:rsidRDefault="008A7C31">
            <w:pPr>
              <w:pStyle w:val="TableParagraph"/>
              <w:spacing w:before="30" w:line="240" w:lineRule="auto"/>
              <w:ind w:left="14" w:right="4"/>
              <w:rPr>
                <w:rFonts w:ascii="Arial" w:hAnsi="Arial" w:cs="Arial"/>
                <w:b/>
                <w:sz w:val="20"/>
                <w:szCs w:val="20"/>
              </w:rPr>
            </w:pPr>
            <w:r w:rsidRPr="009164E3">
              <w:rPr>
                <w:rFonts w:ascii="Arial" w:hAnsi="Arial" w:cs="Arial"/>
                <w:b/>
                <w:sz w:val="20"/>
                <w:szCs w:val="20"/>
              </w:rPr>
              <w:t>Avvik</w:t>
            </w:r>
            <w:r w:rsidRPr="009164E3">
              <w:rPr>
                <w:rFonts w:ascii="Arial" w:hAnsi="Arial" w:cs="Arial"/>
                <w:b/>
                <w:spacing w:val="-3"/>
                <w:sz w:val="20"/>
                <w:szCs w:val="20"/>
              </w:rPr>
              <w:t xml:space="preserve"> </w:t>
            </w:r>
            <w:r w:rsidRPr="009164E3">
              <w:rPr>
                <w:rFonts w:ascii="Arial" w:hAnsi="Arial" w:cs="Arial"/>
                <w:b/>
                <w:sz w:val="20"/>
                <w:szCs w:val="20"/>
              </w:rPr>
              <w:t>utover</w:t>
            </w:r>
            <w:r w:rsidRPr="009164E3">
              <w:rPr>
                <w:rFonts w:ascii="Arial" w:hAnsi="Arial" w:cs="Arial"/>
                <w:b/>
                <w:spacing w:val="-3"/>
                <w:sz w:val="20"/>
                <w:szCs w:val="20"/>
              </w:rPr>
              <w:t xml:space="preserve"> </w:t>
            </w:r>
            <w:r w:rsidRPr="009164E3">
              <w:rPr>
                <w:rFonts w:ascii="Arial" w:hAnsi="Arial" w:cs="Arial"/>
                <w:b/>
                <w:sz w:val="20"/>
                <w:szCs w:val="20"/>
              </w:rPr>
              <w:t>toleransegrensen</w:t>
            </w:r>
            <w:r w:rsidRPr="009164E3">
              <w:rPr>
                <w:rFonts w:ascii="Arial" w:hAnsi="Arial" w:cs="Arial"/>
                <w:b/>
                <w:spacing w:val="-3"/>
                <w:sz w:val="20"/>
                <w:szCs w:val="20"/>
              </w:rPr>
              <w:t xml:space="preserve"> </w:t>
            </w:r>
            <w:r w:rsidRPr="009164E3">
              <w:rPr>
                <w:rFonts w:ascii="Arial" w:hAnsi="Arial" w:cs="Arial"/>
                <w:b/>
                <w:sz w:val="20"/>
                <w:szCs w:val="20"/>
              </w:rPr>
              <w:t>for</w:t>
            </w:r>
            <w:r w:rsidRPr="009164E3">
              <w:rPr>
                <w:rFonts w:ascii="Arial" w:hAnsi="Arial" w:cs="Arial"/>
                <w:b/>
                <w:spacing w:val="-3"/>
                <w:sz w:val="20"/>
                <w:szCs w:val="20"/>
              </w:rPr>
              <w:t xml:space="preserve"> </w:t>
            </w:r>
            <w:r w:rsidRPr="009164E3">
              <w:rPr>
                <w:rFonts w:ascii="Arial" w:hAnsi="Arial" w:cs="Arial"/>
                <w:b/>
                <w:sz w:val="20"/>
                <w:szCs w:val="20"/>
              </w:rPr>
              <w:t>enkeltverdi</w:t>
            </w:r>
            <w:r w:rsidRPr="009164E3">
              <w:rPr>
                <w:rFonts w:ascii="Arial" w:hAnsi="Arial" w:cs="Arial"/>
                <w:b/>
                <w:spacing w:val="-2"/>
                <w:sz w:val="20"/>
                <w:szCs w:val="20"/>
              </w:rPr>
              <w:t xml:space="preserve"> </w:t>
            </w:r>
            <w:r w:rsidRPr="009164E3">
              <w:rPr>
                <w:rFonts w:ascii="Arial" w:hAnsi="Arial" w:cs="Arial"/>
                <w:b/>
                <w:sz w:val="20"/>
                <w:szCs w:val="20"/>
              </w:rPr>
              <w:t>(%-</w:t>
            </w:r>
            <w:r w:rsidRPr="009164E3">
              <w:rPr>
                <w:rFonts w:ascii="Arial" w:hAnsi="Arial" w:cs="Arial"/>
                <w:b/>
                <w:spacing w:val="-2"/>
                <w:sz w:val="20"/>
                <w:szCs w:val="20"/>
              </w:rPr>
              <w:t>poeng)</w:t>
            </w:r>
          </w:p>
        </w:tc>
        <w:tc>
          <w:tcPr>
            <w:tcW w:w="2753" w:type="dxa"/>
            <w:tcBorders>
              <w:top w:val="single" w:sz="6" w:space="0" w:color="000000"/>
              <w:left w:val="single" w:sz="6" w:space="0" w:color="000000"/>
              <w:bottom w:val="single" w:sz="6" w:space="0" w:color="000000"/>
              <w:right w:val="single" w:sz="6" w:space="0" w:color="000000"/>
            </w:tcBorders>
            <w:hideMark/>
          </w:tcPr>
          <w:p w14:paraId="0667214C" w14:textId="77777777" w:rsidR="008A7C31" w:rsidRPr="009164E3" w:rsidRDefault="008A7C31">
            <w:pPr>
              <w:pStyle w:val="TableParagraph"/>
              <w:spacing w:before="30" w:line="240" w:lineRule="auto"/>
              <w:rPr>
                <w:rFonts w:ascii="Arial" w:hAnsi="Arial" w:cs="Arial"/>
                <w:b/>
                <w:sz w:val="20"/>
                <w:szCs w:val="20"/>
              </w:rPr>
            </w:pPr>
            <w:r w:rsidRPr="009164E3">
              <w:rPr>
                <w:rFonts w:ascii="Arial" w:hAnsi="Arial" w:cs="Arial"/>
                <w:b/>
                <w:sz w:val="20"/>
                <w:szCs w:val="20"/>
              </w:rPr>
              <w:t>Trekk</w:t>
            </w:r>
            <w:r w:rsidRPr="009164E3">
              <w:rPr>
                <w:rFonts w:ascii="Arial" w:hAnsi="Arial" w:cs="Arial"/>
                <w:b/>
                <w:spacing w:val="-2"/>
                <w:sz w:val="20"/>
                <w:szCs w:val="20"/>
              </w:rPr>
              <w:t xml:space="preserve"> </w:t>
            </w:r>
            <w:r w:rsidRPr="009164E3">
              <w:rPr>
                <w:rFonts w:ascii="Arial" w:hAnsi="Arial" w:cs="Arial"/>
                <w:b/>
                <w:spacing w:val="-5"/>
                <w:sz w:val="20"/>
                <w:szCs w:val="20"/>
              </w:rPr>
              <w:t>(%)</w:t>
            </w:r>
          </w:p>
        </w:tc>
      </w:tr>
      <w:tr w:rsidR="008A7C31" w:rsidRPr="009164E3" w14:paraId="2BDF21D2" w14:textId="77777777">
        <w:trPr>
          <w:trHeight w:val="342"/>
        </w:trPr>
        <w:tc>
          <w:tcPr>
            <w:tcW w:w="6543" w:type="dxa"/>
            <w:tcBorders>
              <w:top w:val="single" w:sz="6" w:space="0" w:color="000000"/>
              <w:left w:val="single" w:sz="6" w:space="0" w:color="000000"/>
              <w:bottom w:val="single" w:sz="6" w:space="0" w:color="000000"/>
              <w:right w:val="single" w:sz="6" w:space="0" w:color="000000"/>
            </w:tcBorders>
            <w:hideMark/>
          </w:tcPr>
          <w:p w14:paraId="4DE414EF" w14:textId="77777777" w:rsidR="008A7C31" w:rsidRPr="009164E3" w:rsidRDefault="008A7C31">
            <w:pPr>
              <w:pStyle w:val="TableParagraph"/>
              <w:ind w:left="14" w:right="5"/>
              <w:rPr>
                <w:rFonts w:ascii="Arial" w:hAnsi="Arial" w:cs="Arial"/>
                <w:sz w:val="20"/>
                <w:szCs w:val="20"/>
              </w:rPr>
            </w:pPr>
            <w:r w:rsidRPr="009164E3">
              <w:rPr>
                <w:rFonts w:ascii="Arial" w:hAnsi="Arial" w:cs="Arial"/>
                <w:sz w:val="20"/>
                <w:szCs w:val="20"/>
              </w:rPr>
              <w:t>0,1 -</w:t>
            </w:r>
            <w:r w:rsidRPr="009164E3">
              <w:rPr>
                <w:rFonts w:ascii="Arial" w:hAnsi="Arial" w:cs="Arial"/>
                <w:spacing w:val="-1"/>
                <w:sz w:val="20"/>
                <w:szCs w:val="20"/>
              </w:rPr>
              <w:t xml:space="preserve"> </w:t>
            </w:r>
            <w:r w:rsidRPr="009164E3">
              <w:rPr>
                <w:rFonts w:ascii="Arial" w:hAnsi="Arial" w:cs="Arial"/>
                <w:spacing w:val="-5"/>
                <w:sz w:val="20"/>
                <w:szCs w:val="20"/>
              </w:rPr>
              <w:t>3,0</w:t>
            </w:r>
          </w:p>
        </w:tc>
        <w:tc>
          <w:tcPr>
            <w:tcW w:w="2753" w:type="dxa"/>
            <w:tcBorders>
              <w:top w:val="single" w:sz="6" w:space="0" w:color="000000"/>
              <w:left w:val="single" w:sz="6" w:space="0" w:color="000000"/>
              <w:bottom w:val="single" w:sz="6" w:space="0" w:color="000000"/>
              <w:right w:val="single" w:sz="6" w:space="0" w:color="000000"/>
            </w:tcBorders>
            <w:hideMark/>
          </w:tcPr>
          <w:p w14:paraId="4203EE70" w14:textId="77777777" w:rsidR="008A7C31" w:rsidRPr="009164E3" w:rsidRDefault="008A7C31">
            <w:pPr>
              <w:pStyle w:val="TableParagraph"/>
              <w:ind w:right="1"/>
              <w:rPr>
                <w:rFonts w:ascii="Arial" w:hAnsi="Arial" w:cs="Arial"/>
                <w:sz w:val="20"/>
                <w:szCs w:val="20"/>
              </w:rPr>
            </w:pPr>
            <w:r w:rsidRPr="009164E3">
              <w:rPr>
                <w:rFonts w:ascii="Arial" w:hAnsi="Arial" w:cs="Arial"/>
                <w:spacing w:val="-10"/>
                <w:sz w:val="20"/>
                <w:szCs w:val="20"/>
              </w:rPr>
              <w:t>5</w:t>
            </w:r>
          </w:p>
        </w:tc>
      </w:tr>
      <w:tr w:rsidR="008A7C31" w:rsidRPr="009164E3" w14:paraId="20EE0762" w14:textId="77777777">
        <w:trPr>
          <w:trHeight w:val="344"/>
        </w:trPr>
        <w:tc>
          <w:tcPr>
            <w:tcW w:w="6543" w:type="dxa"/>
            <w:tcBorders>
              <w:top w:val="single" w:sz="6" w:space="0" w:color="000000"/>
              <w:left w:val="single" w:sz="6" w:space="0" w:color="000000"/>
              <w:bottom w:val="single" w:sz="6" w:space="0" w:color="000000"/>
              <w:right w:val="single" w:sz="6" w:space="0" w:color="000000"/>
            </w:tcBorders>
            <w:hideMark/>
          </w:tcPr>
          <w:p w14:paraId="2A2134AE" w14:textId="77777777" w:rsidR="008A7C31" w:rsidRPr="009164E3" w:rsidRDefault="008A7C31">
            <w:pPr>
              <w:pStyle w:val="TableParagraph"/>
              <w:spacing w:before="1" w:line="240" w:lineRule="auto"/>
              <w:ind w:left="14" w:right="5"/>
              <w:rPr>
                <w:rFonts w:ascii="Arial" w:hAnsi="Arial" w:cs="Arial"/>
                <w:sz w:val="20"/>
                <w:szCs w:val="20"/>
              </w:rPr>
            </w:pPr>
            <w:r w:rsidRPr="009164E3">
              <w:rPr>
                <w:rFonts w:ascii="Arial" w:hAnsi="Arial" w:cs="Arial"/>
                <w:sz w:val="20"/>
                <w:szCs w:val="20"/>
              </w:rPr>
              <w:t>3,1 -</w:t>
            </w:r>
            <w:r w:rsidRPr="009164E3">
              <w:rPr>
                <w:rFonts w:ascii="Arial" w:hAnsi="Arial" w:cs="Arial"/>
                <w:spacing w:val="-1"/>
                <w:sz w:val="20"/>
                <w:szCs w:val="20"/>
              </w:rPr>
              <w:t xml:space="preserve"> </w:t>
            </w:r>
            <w:r w:rsidRPr="009164E3">
              <w:rPr>
                <w:rFonts w:ascii="Arial" w:hAnsi="Arial" w:cs="Arial"/>
                <w:spacing w:val="-5"/>
                <w:sz w:val="20"/>
                <w:szCs w:val="20"/>
              </w:rPr>
              <w:t>6,0</w:t>
            </w:r>
          </w:p>
        </w:tc>
        <w:tc>
          <w:tcPr>
            <w:tcW w:w="2753" w:type="dxa"/>
            <w:tcBorders>
              <w:top w:val="single" w:sz="6" w:space="0" w:color="000000"/>
              <w:left w:val="single" w:sz="6" w:space="0" w:color="000000"/>
              <w:bottom w:val="single" w:sz="6" w:space="0" w:color="000000"/>
              <w:right w:val="single" w:sz="6" w:space="0" w:color="000000"/>
            </w:tcBorders>
            <w:hideMark/>
          </w:tcPr>
          <w:p w14:paraId="56EEC450" w14:textId="77777777" w:rsidR="008A7C31" w:rsidRPr="009164E3" w:rsidRDefault="008A7C31">
            <w:pPr>
              <w:pStyle w:val="TableParagraph"/>
              <w:spacing w:before="1" w:line="240" w:lineRule="auto"/>
              <w:ind w:right="1"/>
              <w:rPr>
                <w:rFonts w:ascii="Arial" w:hAnsi="Arial" w:cs="Arial"/>
                <w:sz w:val="20"/>
                <w:szCs w:val="20"/>
              </w:rPr>
            </w:pPr>
            <w:r w:rsidRPr="009164E3">
              <w:rPr>
                <w:rFonts w:ascii="Arial" w:hAnsi="Arial" w:cs="Arial"/>
                <w:spacing w:val="-5"/>
                <w:sz w:val="20"/>
                <w:szCs w:val="20"/>
              </w:rPr>
              <w:t>10</w:t>
            </w:r>
          </w:p>
        </w:tc>
      </w:tr>
      <w:tr w:rsidR="008A7C31" w:rsidRPr="009164E3" w14:paraId="28BA3095" w14:textId="77777777">
        <w:trPr>
          <w:trHeight w:val="344"/>
        </w:trPr>
        <w:tc>
          <w:tcPr>
            <w:tcW w:w="6543" w:type="dxa"/>
            <w:tcBorders>
              <w:top w:val="single" w:sz="6" w:space="0" w:color="000000"/>
              <w:left w:val="single" w:sz="6" w:space="0" w:color="000000"/>
              <w:bottom w:val="single" w:sz="6" w:space="0" w:color="000000"/>
              <w:right w:val="single" w:sz="6" w:space="0" w:color="000000"/>
            </w:tcBorders>
            <w:hideMark/>
          </w:tcPr>
          <w:p w14:paraId="669DF7AB" w14:textId="77777777" w:rsidR="008A7C31" w:rsidRPr="009164E3" w:rsidRDefault="008A7C31">
            <w:pPr>
              <w:pStyle w:val="TableParagraph"/>
              <w:ind w:left="14" w:right="2"/>
              <w:rPr>
                <w:rFonts w:ascii="Arial" w:hAnsi="Arial" w:cs="Arial"/>
                <w:sz w:val="20"/>
                <w:szCs w:val="20"/>
              </w:rPr>
            </w:pPr>
            <w:r w:rsidRPr="009164E3">
              <w:rPr>
                <w:rFonts w:ascii="Arial" w:hAnsi="Arial" w:cs="Arial"/>
                <w:sz w:val="20"/>
                <w:szCs w:val="20"/>
              </w:rPr>
              <w:t xml:space="preserve">6,1 – </w:t>
            </w:r>
            <w:r w:rsidRPr="009164E3">
              <w:rPr>
                <w:rFonts w:ascii="Arial" w:hAnsi="Arial" w:cs="Arial"/>
                <w:spacing w:val="-4"/>
                <w:sz w:val="20"/>
                <w:szCs w:val="20"/>
              </w:rPr>
              <w:t>10,0</w:t>
            </w:r>
          </w:p>
        </w:tc>
        <w:tc>
          <w:tcPr>
            <w:tcW w:w="2753" w:type="dxa"/>
            <w:tcBorders>
              <w:top w:val="single" w:sz="6" w:space="0" w:color="000000"/>
              <w:left w:val="single" w:sz="6" w:space="0" w:color="000000"/>
              <w:bottom w:val="single" w:sz="6" w:space="0" w:color="000000"/>
              <w:right w:val="single" w:sz="6" w:space="0" w:color="000000"/>
            </w:tcBorders>
            <w:hideMark/>
          </w:tcPr>
          <w:p w14:paraId="55333662" w14:textId="77777777" w:rsidR="008A7C31" w:rsidRPr="009164E3" w:rsidRDefault="008A7C31">
            <w:pPr>
              <w:pStyle w:val="TableParagraph"/>
              <w:ind w:right="1"/>
              <w:rPr>
                <w:rFonts w:ascii="Arial" w:hAnsi="Arial" w:cs="Arial"/>
                <w:sz w:val="20"/>
                <w:szCs w:val="20"/>
              </w:rPr>
            </w:pPr>
            <w:r w:rsidRPr="009164E3">
              <w:rPr>
                <w:rFonts w:ascii="Arial" w:hAnsi="Arial" w:cs="Arial"/>
                <w:spacing w:val="-5"/>
                <w:sz w:val="20"/>
                <w:szCs w:val="20"/>
              </w:rPr>
              <w:t>30</w:t>
            </w:r>
          </w:p>
        </w:tc>
      </w:tr>
    </w:tbl>
    <w:p w14:paraId="09E69BF3" w14:textId="77777777" w:rsidR="008A7C31" w:rsidRPr="009164E3" w:rsidRDefault="008A7C31" w:rsidP="008A7C31"/>
    <w:p w14:paraId="47589458" w14:textId="77777777" w:rsidR="008A7C31" w:rsidRPr="009164E3" w:rsidRDefault="008A7C31" w:rsidP="008A7C31"/>
    <w:p w14:paraId="0574A6CD" w14:textId="77777777" w:rsidR="008A7C31" w:rsidRPr="009164E3" w:rsidRDefault="008A7C31" w:rsidP="008A7C31">
      <w:pPr>
        <w:pStyle w:val="Overskrift5"/>
      </w:pPr>
      <w:bookmarkStart w:id="974" w:name="_Toc233898018"/>
      <w:r w:rsidRPr="009164E3">
        <w:t>Avvik i hulrom</w:t>
      </w:r>
      <w:bookmarkEnd w:id="974"/>
    </w:p>
    <w:p w14:paraId="672FB095" w14:textId="77777777" w:rsidR="008A7C31" w:rsidRPr="009164E3" w:rsidRDefault="008A7C31" w:rsidP="008A7C31">
      <w:pPr>
        <w:jc w:val="both"/>
      </w:pPr>
      <w:r w:rsidRPr="009164E3">
        <w:t>Ved avvik fra krav til hulrom foretas trekk i oppgjøret. For hulromskrav og gyldighet av krav henvises det til håndbok N200 Vegbygging, Dokumentasjon og kontroll av asfalt (Svv Rapporter nr. 1084) og håndbok R210 Laboratorieundersøkelser. Hulromskrav gjelder selv om underlaget ikke er planfrest eller det er lagt oppretting, dvs. også der entreprenøren ikke har krav til dokumentasjon av hulrom med isotopmåler iht. Dokumentasjon og kontroll av asfalt (Svv Rapporter nr. 1084).</w:t>
      </w:r>
    </w:p>
    <w:p w14:paraId="2B96211E" w14:textId="77777777" w:rsidR="008A7C31" w:rsidRPr="009164E3" w:rsidRDefault="008A7C31" w:rsidP="008A7C31">
      <w:pPr>
        <w:jc w:val="both"/>
      </w:pPr>
      <w:r w:rsidRPr="009164E3">
        <w:t>Hulromskravet gjelder hele dekkebredden inkludert skjøter. Uttak av borprøver kan tas ut i skjøt ved mistanke om avvik.</w:t>
      </w:r>
    </w:p>
    <w:p w14:paraId="39813F56" w14:textId="77777777" w:rsidR="008A7C31" w:rsidRPr="009164E3" w:rsidRDefault="008A7C31" w:rsidP="008A7C31">
      <w:pPr>
        <w:jc w:val="both"/>
      </w:pPr>
    </w:p>
    <w:p w14:paraId="2E678C00" w14:textId="77777777" w:rsidR="008A7C31" w:rsidRPr="009164E3" w:rsidRDefault="008A7C31" w:rsidP="008A7C31">
      <w:pPr>
        <w:jc w:val="both"/>
      </w:pPr>
      <w:r w:rsidRPr="009164E3">
        <w:t>Grunnlaget for å vurdere oppfyllelsen av krav er analyse av borkjerner. Hvis enkeltmålinger for hulrom overskrider eller underskrider tillatt variasjonsområde, foretas trekk over vedkommende strekning etter satser som vist i tabell 5 og 6. Bestemmelsen gjelder alle dekketyper med unntak av drensasfalt, Da.</w:t>
      </w:r>
    </w:p>
    <w:p w14:paraId="5572B9F6" w14:textId="77777777" w:rsidR="008A7C31" w:rsidRPr="009164E3" w:rsidRDefault="008A7C31" w:rsidP="008A7C31">
      <w:pPr>
        <w:rPr>
          <w:lang w:eastAsia="nb-NO"/>
        </w:rPr>
      </w:pPr>
    </w:p>
    <w:p w14:paraId="2D54E3AA" w14:textId="77777777" w:rsidR="008A7C31" w:rsidRPr="009164E3" w:rsidRDefault="008A7C31" w:rsidP="008A7C31">
      <w:pPr>
        <w:rPr>
          <w:lang w:eastAsia="nb-NO"/>
        </w:rPr>
      </w:pPr>
      <w:r w:rsidRPr="009164E3">
        <w:rPr>
          <w:lang w:eastAsia="nb-NO"/>
        </w:rPr>
        <w:t>Tabell 5. Trekksatser ved overskridelse av hulromskrav</w:t>
      </w:r>
    </w:p>
    <w:tbl>
      <w:tblPr>
        <w:tblStyle w:val="TableNormal1"/>
        <w:tblW w:w="0" w:type="auto"/>
        <w:tblInd w:w="0"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1E0" w:firstRow="1" w:lastRow="1" w:firstColumn="1" w:lastColumn="1" w:noHBand="0" w:noVBand="0"/>
      </w:tblPr>
      <w:tblGrid>
        <w:gridCol w:w="6660"/>
        <w:gridCol w:w="2803"/>
      </w:tblGrid>
      <w:tr w:rsidR="008A7C31" w:rsidRPr="009164E3" w14:paraId="733290E6" w14:textId="77777777">
        <w:trPr>
          <w:trHeight w:val="791"/>
        </w:trPr>
        <w:tc>
          <w:tcPr>
            <w:tcW w:w="6660" w:type="dxa"/>
            <w:tcBorders>
              <w:top w:val="single" w:sz="6" w:space="0" w:color="000000"/>
              <w:left w:val="single" w:sz="6" w:space="0" w:color="000000"/>
              <w:bottom w:val="single" w:sz="6" w:space="0" w:color="000000"/>
              <w:right w:val="single" w:sz="6" w:space="0" w:color="000000"/>
            </w:tcBorders>
            <w:hideMark/>
          </w:tcPr>
          <w:p w14:paraId="2CAECDAC" w14:textId="77777777" w:rsidR="008A7C31" w:rsidRPr="009164E3" w:rsidRDefault="008A7C31">
            <w:pPr>
              <w:pStyle w:val="TableParagraph"/>
              <w:spacing w:line="240" w:lineRule="auto"/>
              <w:ind w:left="2781" w:right="498" w:hanging="2273"/>
              <w:jc w:val="left"/>
              <w:rPr>
                <w:rFonts w:ascii="Arial" w:hAnsi="Arial" w:cs="Arial"/>
                <w:b/>
                <w:sz w:val="20"/>
                <w:szCs w:val="20"/>
              </w:rPr>
            </w:pPr>
            <w:r w:rsidRPr="009164E3">
              <w:rPr>
                <w:rFonts w:ascii="Arial" w:hAnsi="Arial" w:cs="Arial"/>
                <w:b/>
                <w:sz w:val="20"/>
                <w:szCs w:val="20"/>
              </w:rPr>
              <w:t>Overskridelse</w:t>
            </w:r>
            <w:r w:rsidRPr="009164E3">
              <w:rPr>
                <w:rFonts w:ascii="Arial" w:hAnsi="Arial" w:cs="Arial"/>
                <w:b/>
                <w:spacing w:val="-11"/>
                <w:sz w:val="20"/>
                <w:szCs w:val="20"/>
              </w:rPr>
              <w:t xml:space="preserve"> </w:t>
            </w:r>
            <w:r w:rsidRPr="009164E3">
              <w:rPr>
                <w:rFonts w:ascii="Arial" w:hAnsi="Arial" w:cs="Arial"/>
                <w:b/>
                <w:sz w:val="20"/>
                <w:szCs w:val="20"/>
              </w:rPr>
              <w:t>utover</w:t>
            </w:r>
            <w:r w:rsidRPr="009164E3">
              <w:rPr>
                <w:rFonts w:ascii="Arial" w:hAnsi="Arial" w:cs="Arial"/>
                <w:b/>
                <w:spacing w:val="-11"/>
                <w:sz w:val="20"/>
                <w:szCs w:val="20"/>
              </w:rPr>
              <w:t xml:space="preserve"> </w:t>
            </w:r>
            <w:r w:rsidRPr="009164E3">
              <w:rPr>
                <w:rFonts w:ascii="Arial" w:hAnsi="Arial" w:cs="Arial"/>
                <w:b/>
                <w:sz w:val="20"/>
                <w:szCs w:val="20"/>
              </w:rPr>
              <w:t>toleransegrensene</w:t>
            </w:r>
            <w:r w:rsidRPr="009164E3">
              <w:rPr>
                <w:rFonts w:ascii="Arial" w:hAnsi="Arial" w:cs="Arial"/>
                <w:b/>
                <w:spacing w:val="-9"/>
                <w:sz w:val="20"/>
                <w:szCs w:val="20"/>
              </w:rPr>
              <w:t xml:space="preserve"> </w:t>
            </w:r>
            <w:r w:rsidRPr="009164E3">
              <w:rPr>
                <w:rFonts w:ascii="Arial" w:hAnsi="Arial" w:cs="Arial"/>
                <w:b/>
                <w:sz w:val="20"/>
                <w:szCs w:val="20"/>
              </w:rPr>
              <w:t>for</w:t>
            </w:r>
            <w:r w:rsidRPr="009164E3">
              <w:rPr>
                <w:rFonts w:ascii="Arial" w:hAnsi="Arial" w:cs="Arial"/>
                <w:b/>
                <w:spacing w:val="-11"/>
                <w:sz w:val="20"/>
                <w:szCs w:val="20"/>
              </w:rPr>
              <w:t xml:space="preserve"> </w:t>
            </w:r>
            <w:r w:rsidRPr="009164E3">
              <w:rPr>
                <w:rFonts w:ascii="Arial" w:hAnsi="Arial" w:cs="Arial"/>
                <w:b/>
                <w:sz w:val="20"/>
                <w:szCs w:val="20"/>
              </w:rPr>
              <w:t xml:space="preserve">enkeltverdi </w:t>
            </w:r>
            <w:r w:rsidRPr="009164E3">
              <w:rPr>
                <w:rFonts w:ascii="Arial" w:hAnsi="Arial" w:cs="Arial"/>
                <w:b/>
                <w:spacing w:val="-2"/>
                <w:sz w:val="20"/>
                <w:szCs w:val="20"/>
              </w:rPr>
              <w:t>(%-poeng)</w:t>
            </w:r>
          </w:p>
        </w:tc>
        <w:tc>
          <w:tcPr>
            <w:tcW w:w="2803" w:type="dxa"/>
            <w:tcBorders>
              <w:top w:val="single" w:sz="6" w:space="0" w:color="000000"/>
              <w:left w:val="single" w:sz="6" w:space="0" w:color="000000"/>
              <w:bottom w:val="single" w:sz="6" w:space="0" w:color="000000"/>
              <w:right w:val="single" w:sz="6" w:space="0" w:color="000000"/>
            </w:tcBorders>
            <w:hideMark/>
          </w:tcPr>
          <w:p w14:paraId="4914FBF4" w14:textId="77777777" w:rsidR="008A7C31" w:rsidRPr="009164E3" w:rsidRDefault="008A7C31">
            <w:pPr>
              <w:pStyle w:val="TableParagraph"/>
              <w:ind w:right="4"/>
              <w:rPr>
                <w:rFonts w:ascii="Arial" w:hAnsi="Arial" w:cs="Arial"/>
                <w:b/>
                <w:sz w:val="20"/>
                <w:szCs w:val="20"/>
              </w:rPr>
            </w:pPr>
            <w:r w:rsidRPr="009164E3">
              <w:rPr>
                <w:rFonts w:ascii="Arial" w:hAnsi="Arial" w:cs="Arial"/>
                <w:b/>
                <w:spacing w:val="-4"/>
                <w:sz w:val="20"/>
                <w:szCs w:val="20"/>
              </w:rPr>
              <w:t>Trekk</w:t>
            </w:r>
          </w:p>
          <w:p w14:paraId="45128985" w14:textId="77777777" w:rsidR="008A7C31" w:rsidRPr="009164E3" w:rsidRDefault="008A7C31">
            <w:pPr>
              <w:pStyle w:val="TableParagraph"/>
              <w:spacing w:before="120" w:line="240" w:lineRule="auto"/>
              <w:ind w:right="5"/>
              <w:rPr>
                <w:rFonts w:ascii="Arial" w:hAnsi="Arial" w:cs="Arial"/>
                <w:b/>
                <w:sz w:val="20"/>
                <w:szCs w:val="20"/>
              </w:rPr>
            </w:pPr>
            <w:r w:rsidRPr="009164E3">
              <w:rPr>
                <w:rFonts w:ascii="Arial" w:hAnsi="Arial" w:cs="Arial"/>
                <w:b/>
                <w:spacing w:val="-5"/>
                <w:sz w:val="20"/>
                <w:szCs w:val="20"/>
              </w:rPr>
              <w:t>(%)</w:t>
            </w:r>
          </w:p>
        </w:tc>
      </w:tr>
      <w:tr w:rsidR="008A7C31" w:rsidRPr="009164E3" w14:paraId="7150E798" w14:textId="77777777">
        <w:trPr>
          <w:trHeight w:val="325"/>
        </w:trPr>
        <w:tc>
          <w:tcPr>
            <w:tcW w:w="6660" w:type="dxa"/>
            <w:tcBorders>
              <w:top w:val="single" w:sz="6" w:space="0" w:color="000000"/>
              <w:left w:val="single" w:sz="6" w:space="0" w:color="000000"/>
              <w:bottom w:val="single" w:sz="6" w:space="0" w:color="000000"/>
              <w:right w:val="single" w:sz="6" w:space="0" w:color="000000"/>
            </w:tcBorders>
            <w:hideMark/>
          </w:tcPr>
          <w:p w14:paraId="75EDC2BC" w14:textId="77777777" w:rsidR="008A7C31" w:rsidRPr="009164E3" w:rsidRDefault="008A7C31">
            <w:pPr>
              <w:pStyle w:val="TableParagraph"/>
              <w:ind w:left="14" w:right="5"/>
              <w:rPr>
                <w:rFonts w:ascii="Arial" w:hAnsi="Arial" w:cs="Arial"/>
                <w:sz w:val="20"/>
                <w:szCs w:val="20"/>
              </w:rPr>
            </w:pPr>
            <w:r w:rsidRPr="009164E3">
              <w:rPr>
                <w:rFonts w:ascii="Arial" w:hAnsi="Arial" w:cs="Arial"/>
                <w:sz w:val="20"/>
                <w:szCs w:val="20"/>
              </w:rPr>
              <w:t>0,1 -</w:t>
            </w:r>
            <w:r w:rsidRPr="009164E3">
              <w:rPr>
                <w:rFonts w:ascii="Arial" w:hAnsi="Arial" w:cs="Arial"/>
                <w:spacing w:val="-1"/>
                <w:sz w:val="20"/>
                <w:szCs w:val="20"/>
              </w:rPr>
              <w:t xml:space="preserve"> </w:t>
            </w:r>
            <w:r w:rsidRPr="009164E3">
              <w:rPr>
                <w:rFonts w:ascii="Arial" w:hAnsi="Arial" w:cs="Arial"/>
                <w:spacing w:val="-5"/>
                <w:sz w:val="20"/>
                <w:szCs w:val="20"/>
              </w:rPr>
              <w:t>1,0</w:t>
            </w:r>
          </w:p>
        </w:tc>
        <w:tc>
          <w:tcPr>
            <w:tcW w:w="2803" w:type="dxa"/>
            <w:tcBorders>
              <w:top w:val="single" w:sz="6" w:space="0" w:color="000000"/>
              <w:left w:val="single" w:sz="6" w:space="0" w:color="000000"/>
              <w:bottom w:val="single" w:sz="6" w:space="0" w:color="000000"/>
              <w:right w:val="single" w:sz="6" w:space="0" w:color="000000"/>
            </w:tcBorders>
            <w:hideMark/>
          </w:tcPr>
          <w:p w14:paraId="3D5497D0" w14:textId="77777777" w:rsidR="008A7C31" w:rsidRPr="009164E3" w:rsidRDefault="008A7C31">
            <w:pPr>
              <w:pStyle w:val="TableParagraph"/>
              <w:ind w:right="1"/>
              <w:rPr>
                <w:rFonts w:ascii="Arial" w:hAnsi="Arial" w:cs="Arial"/>
                <w:sz w:val="20"/>
                <w:szCs w:val="20"/>
              </w:rPr>
            </w:pPr>
            <w:r w:rsidRPr="009164E3">
              <w:rPr>
                <w:rFonts w:ascii="Arial" w:hAnsi="Arial" w:cs="Arial"/>
                <w:spacing w:val="-10"/>
                <w:sz w:val="20"/>
                <w:szCs w:val="20"/>
              </w:rPr>
              <w:t>5</w:t>
            </w:r>
          </w:p>
        </w:tc>
      </w:tr>
      <w:tr w:rsidR="008A7C31" w:rsidRPr="009164E3" w14:paraId="419AE8D2" w14:textId="77777777">
        <w:trPr>
          <w:trHeight w:val="323"/>
        </w:trPr>
        <w:tc>
          <w:tcPr>
            <w:tcW w:w="6660" w:type="dxa"/>
            <w:tcBorders>
              <w:top w:val="single" w:sz="6" w:space="0" w:color="000000"/>
              <w:left w:val="single" w:sz="6" w:space="0" w:color="000000"/>
              <w:bottom w:val="single" w:sz="6" w:space="0" w:color="000000"/>
              <w:right w:val="single" w:sz="6" w:space="0" w:color="000000"/>
            </w:tcBorders>
            <w:hideMark/>
          </w:tcPr>
          <w:p w14:paraId="47D194AD" w14:textId="77777777" w:rsidR="008A7C31" w:rsidRPr="009164E3" w:rsidRDefault="008A7C31">
            <w:pPr>
              <w:pStyle w:val="TableParagraph"/>
              <w:ind w:left="14" w:right="5"/>
              <w:rPr>
                <w:rFonts w:ascii="Arial" w:hAnsi="Arial" w:cs="Arial"/>
                <w:sz w:val="20"/>
                <w:szCs w:val="20"/>
              </w:rPr>
            </w:pPr>
            <w:r w:rsidRPr="009164E3">
              <w:rPr>
                <w:rFonts w:ascii="Arial" w:hAnsi="Arial" w:cs="Arial"/>
                <w:sz w:val="20"/>
                <w:szCs w:val="20"/>
              </w:rPr>
              <w:t>1,1 -</w:t>
            </w:r>
            <w:r w:rsidRPr="009164E3">
              <w:rPr>
                <w:rFonts w:ascii="Arial" w:hAnsi="Arial" w:cs="Arial"/>
                <w:spacing w:val="-1"/>
                <w:sz w:val="20"/>
                <w:szCs w:val="20"/>
              </w:rPr>
              <w:t xml:space="preserve"> </w:t>
            </w:r>
            <w:r w:rsidRPr="009164E3">
              <w:rPr>
                <w:rFonts w:ascii="Arial" w:hAnsi="Arial" w:cs="Arial"/>
                <w:spacing w:val="-5"/>
                <w:sz w:val="20"/>
                <w:szCs w:val="20"/>
              </w:rPr>
              <w:t>2,0</w:t>
            </w:r>
          </w:p>
        </w:tc>
        <w:tc>
          <w:tcPr>
            <w:tcW w:w="2803" w:type="dxa"/>
            <w:tcBorders>
              <w:top w:val="single" w:sz="6" w:space="0" w:color="000000"/>
              <w:left w:val="single" w:sz="6" w:space="0" w:color="000000"/>
              <w:bottom w:val="single" w:sz="6" w:space="0" w:color="000000"/>
              <w:right w:val="single" w:sz="6" w:space="0" w:color="000000"/>
            </w:tcBorders>
            <w:hideMark/>
          </w:tcPr>
          <w:p w14:paraId="4E417E66" w14:textId="77777777" w:rsidR="008A7C31" w:rsidRPr="009164E3" w:rsidRDefault="008A7C31">
            <w:pPr>
              <w:pStyle w:val="TableParagraph"/>
              <w:ind w:right="1"/>
              <w:rPr>
                <w:rFonts w:ascii="Arial" w:hAnsi="Arial" w:cs="Arial"/>
                <w:sz w:val="20"/>
                <w:szCs w:val="20"/>
              </w:rPr>
            </w:pPr>
            <w:r w:rsidRPr="009164E3">
              <w:rPr>
                <w:rFonts w:ascii="Arial" w:hAnsi="Arial" w:cs="Arial"/>
                <w:spacing w:val="-5"/>
                <w:sz w:val="20"/>
                <w:szCs w:val="20"/>
              </w:rPr>
              <w:t>10</w:t>
            </w:r>
          </w:p>
        </w:tc>
      </w:tr>
      <w:tr w:rsidR="008A7C31" w:rsidRPr="009164E3" w14:paraId="51995FDF" w14:textId="77777777">
        <w:trPr>
          <w:trHeight w:val="325"/>
        </w:trPr>
        <w:tc>
          <w:tcPr>
            <w:tcW w:w="6660" w:type="dxa"/>
            <w:tcBorders>
              <w:top w:val="single" w:sz="6" w:space="0" w:color="000000"/>
              <w:left w:val="single" w:sz="6" w:space="0" w:color="000000"/>
              <w:bottom w:val="single" w:sz="6" w:space="0" w:color="000000"/>
              <w:right w:val="single" w:sz="6" w:space="0" w:color="000000"/>
            </w:tcBorders>
            <w:hideMark/>
          </w:tcPr>
          <w:p w14:paraId="6EE28AFD" w14:textId="77777777" w:rsidR="008A7C31" w:rsidRPr="009164E3" w:rsidRDefault="008A7C31">
            <w:pPr>
              <w:pStyle w:val="TableParagraph"/>
              <w:spacing w:before="1" w:line="240" w:lineRule="auto"/>
              <w:ind w:left="14" w:right="5"/>
              <w:rPr>
                <w:rFonts w:ascii="Arial" w:hAnsi="Arial" w:cs="Arial"/>
                <w:sz w:val="20"/>
                <w:szCs w:val="20"/>
              </w:rPr>
            </w:pPr>
            <w:r w:rsidRPr="009164E3">
              <w:rPr>
                <w:rFonts w:ascii="Arial" w:hAnsi="Arial" w:cs="Arial"/>
                <w:sz w:val="20"/>
                <w:szCs w:val="20"/>
              </w:rPr>
              <w:t>2,1 -</w:t>
            </w:r>
            <w:r w:rsidRPr="009164E3">
              <w:rPr>
                <w:rFonts w:ascii="Arial" w:hAnsi="Arial" w:cs="Arial"/>
                <w:spacing w:val="-1"/>
                <w:sz w:val="20"/>
                <w:szCs w:val="20"/>
              </w:rPr>
              <w:t xml:space="preserve"> </w:t>
            </w:r>
            <w:r w:rsidRPr="009164E3">
              <w:rPr>
                <w:rFonts w:ascii="Arial" w:hAnsi="Arial" w:cs="Arial"/>
                <w:spacing w:val="-5"/>
                <w:sz w:val="20"/>
                <w:szCs w:val="20"/>
              </w:rPr>
              <w:t>4,0</w:t>
            </w:r>
          </w:p>
        </w:tc>
        <w:tc>
          <w:tcPr>
            <w:tcW w:w="2803" w:type="dxa"/>
            <w:tcBorders>
              <w:top w:val="single" w:sz="6" w:space="0" w:color="000000"/>
              <w:left w:val="single" w:sz="6" w:space="0" w:color="000000"/>
              <w:bottom w:val="single" w:sz="6" w:space="0" w:color="000000"/>
              <w:right w:val="single" w:sz="6" w:space="0" w:color="000000"/>
            </w:tcBorders>
            <w:hideMark/>
          </w:tcPr>
          <w:p w14:paraId="03FB0FCA" w14:textId="77777777" w:rsidR="008A7C31" w:rsidRPr="009164E3" w:rsidRDefault="008A7C31">
            <w:pPr>
              <w:pStyle w:val="TableParagraph"/>
              <w:spacing w:before="1" w:line="240" w:lineRule="auto"/>
              <w:ind w:right="1"/>
              <w:rPr>
                <w:rFonts w:ascii="Arial" w:hAnsi="Arial" w:cs="Arial"/>
                <w:sz w:val="20"/>
                <w:szCs w:val="20"/>
              </w:rPr>
            </w:pPr>
            <w:r w:rsidRPr="009164E3">
              <w:rPr>
                <w:rFonts w:ascii="Arial" w:hAnsi="Arial" w:cs="Arial"/>
                <w:spacing w:val="-5"/>
                <w:sz w:val="20"/>
                <w:szCs w:val="20"/>
              </w:rPr>
              <w:t>30</w:t>
            </w:r>
          </w:p>
        </w:tc>
      </w:tr>
      <w:tr w:rsidR="008A7C31" w:rsidRPr="009164E3" w14:paraId="71121674" w14:textId="77777777">
        <w:trPr>
          <w:trHeight w:val="325"/>
        </w:trPr>
        <w:tc>
          <w:tcPr>
            <w:tcW w:w="6660" w:type="dxa"/>
            <w:tcBorders>
              <w:top w:val="single" w:sz="6" w:space="0" w:color="000000"/>
              <w:left w:val="single" w:sz="6" w:space="0" w:color="000000"/>
              <w:bottom w:val="single" w:sz="6" w:space="0" w:color="000000"/>
              <w:right w:val="single" w:sz="6" w:space="0" w:color="000000"/>
            </w:tcBorders>
            <w:hideMark/>
          </w:tcPr>
          <w:p w14:paraId="03FFBD4A" w14:textId="77777777" w:rsidR="008A7C31" w:rsidRPr="009164E3" w:rsidRDefault="008A7C31">
            <w:pPr>
              <w:pStyle w:val="TableParagraph"/>
              <w:ind w:left="14" w:right="5"/>
              <w:rPr>
                <w:rFonts w:ascii="Arial" w:hAnsi="Arial" w:cs="Arial"/>
                <w:sz w:val="20"/>
                <w:szCs w:val="20"/>
              </w:rPr>
            </w:pPr>
            <w:r w:rsidRPr="009164E3">
              <w:rPr>
                <w:rFonts w:ascii="Arial" w:hAnsi="Arial" w:cs="Arial"/>
                <w:sz w:val="20"/>
                <w:szCs w:val="20"/>
              </w:rPr>
              <w:t>4,1 -</w:t>
            </w:r>
            <w:r w:rsidRPr="009164E3">
              <w:rPr>
                <w:rFonts w:ascii="Arial" w:hAnsi="Arial" w:cs="Arial"/>
                <w:spacing w:val="-1"/>
                <w:sz w:val="20"/>
                <w:szCs w:val="20"/>
              </w:rPr>
              <w:t xml:space="preserve"> </w:t>
            </w:r>
            <w:r w:rsidRPr="009164E3">
              <w:rPr>
                <w:rFonts w:ascii="Arial" w:hAnsi="Arial" w:cs="Arial"/>
                <w:spacing w:val="-5"/>
                <w:sz w:val="20"/>
                <w:szCs w:val="20"/>
              </w:rPr>
              <w:t>5,5</w:t>
            </w:r>
          </w:p>
        </w:tc>
        <w:tc>
          <w:tcPr>
            <w:tcW w:w="2803" w:type="dxa"/>
            <w:tcBorders>
              <w:top w:val="single" w:sz="6" w:space="0" w:color="000000"/>
              <w:left w:val="single" w:sz="6" w:space="0" w:color="000000"/>
              <w:bottom w:val="single" w:sz="6" w:space="0" w:color="000000"/>
              <w:right w:val="single" w:sz="6" w:space="0" w:color="000000"/>
            </w:tcBorders>
            <w:hideMark/>
          </w:tcPr>
          <w:p w14:paraId="050D7A1B" w14:textId="77777777" w:rsidR="008A7C31" w:rsidRPr="009164E3" w:rsidRDefault="008A7C31">
            <w:pPr>
              <w:pStyle w:val="TableParagraph"/>
              <w:ind w:right="1"/>
              <w:rPr>
                <w:rFonts w:ascii="Arial" w:hAnsi="Arial" w:cs="Arial"/>
                <w:sz w:val="20"/>
                <w:szCs w:val="20"/>
              </w:rPr>
            </w:pPr>
            <w:r w:rsidRPr="009164E3">
              <w:rPr>
                <w:rFonts w:ascii="Arial" w:hAnsi="Arial" w:cs="Arial"/>
                <w:spacing w:val="-5"/>
                <w:sz w:val="20"/>
                <w:szCs w:val="20"/>
              </w:rPr>
              <w:t>50</w:t>
            </w:r>
          </w:p>
        </w:tc>
      </w:tr>
    </w:tbl>
    <w:p w14:paraId="5DF44644" w14:textId="77777777" w:rsidR="008A7C31" w:rsidRPr="009164E3" w:rsidRDefault="008A7C31" w:rsidP="008A7C31">
      <w:pPr>
        <w:rPr>
          <w:lang w:eastAsia="nb-NO"/>
        </w:rPr>
      </w:pPr>
    </w:p>
    <w:p w14:paraId="37C817E3" w14:textId="250D6366" w:rsidR="008A7C31" w:rsidRPr="009164E3" w:rsidRDefault="008A7C31" w:rsidP="008A7C31">
      <w:pPr>
        <w:rPr>
          <w:lang w:eastAsia="nb-NO"/>
        </w:rPr>
      </w:pPr>
      <w:r w:rsidRPr="009164E3">
        <w:rPr>
          <w:lang w:eastAsia="nb-NO"/>
        </w:rPr>
        <w:t>Tabell 6. Trekksatser ved underskridelse av hulromskrav</w:t>
      </w:r>
    </w:p>
    <w:tbl>
      <w:tblPr>
        <w:tblStyle w:val="TableNormal1"/>
        <w:tblW w:w="0" w:type="auto"/>
        <w:tblInd w:w="0"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1E0" w:firstRow="1" w:lastRow="1" w:firstColumn="1" w:lastColumn="1" w:noHBand="0" w:noVBand="0"/>
      </w:tblPr>
      <w:tblGrid>
        <w:gridCol w:w="6660"/>
        <w:gridCol w:w="2803"/>
      </w:tblGrid>
      <w:tr w:rsidR="008A7C31" w:rsidRPr="009164E3" w14:paraId="13799E67" w14:textId="77777777">
        <w:trPr>
          <w:trHeight w:val="791"/>
        </w:trPr>
        <w:tc>
          <w:tcPr>
            <w:tcW w:w="6660" w:type="dxa"/>
            <w:tcBorders>
              <w:top w:val="single" w:sz="6" w:space="0" w:color="000000"/>
              <w:left w:val="single" w:sz="6" w:space="0" w:color="000000"/>
              <w:bottom w:val="single" w:sz="6" w:space="0" w:color="000000"/>
              <w:right w:val="single" w:sz="6" w:space="0" w:color="000000"/>
            </w:tcBorders>
            <w:hideMark/>
          </w:tcPr>
          <w:p w14:paraId="124940CD" w14:textId="77777777" w:rsidR="008A7C31" w:rsidRPr="009164E3" w:rsidRDefault="008A7C31">
            <w:pPr>
              <w:pStyle w:val="TableParagraph"/>
              <w:spacing w:line="240" w:lineRule="auto"/>
              <w:ind w:left="2781" w:right="430" w:hanging="2340"/>
              <w:jc w:val="left"/>
              <w:rPr>
                <w:rFonts w:ascii="Arial" w:hAnsi="Arial" w:cs="Arial"/>
                <w:b/>
                <w:sz w:val="20"/>
                <w:szCs w:val="20"/>
              </w:rPr>
            </w:pPr>
            <w:r w:rsidRPr="009164E3">
              <w:rPr>
                <w:rFonts w:ascii="Arial" w:hAnsi="Arial" w:cs="Arial"/>
                <w:b/>
                <w:sz w:val="20"/>
                <w:szCs w:val="20"/>
              </w:rPr>
              <w:t>Underskridelse</w:t>
            </w:r>
            <w:r w:rsidRPr="009164E3">
              <w:rPr>
                <w:rFonts w:ascii="Arial" w:hAnsi="Arial" w:cs="Arial"/>
                <w:b/>
                <w:spacing w:val="-11"/>
                <w:sz w:val="20"/>
                <w:szCs w:val="20"/>
              </w:rPr>
              <w:t xml:space="preserve"> </w:t>
            </w:r>
            <w:r w:rsidRPr="009164E3">
              <w:rPr>
                <w:rFonts w:ascii="Arial" w:hAnsi="Arial" w:cs="Arial"/>
                <w:b/>
                <w:sz w:val="20"/>
                <w:szCs w:val="20"/>
              </w:rPr>
              <w:t>utover</w:t>
            </w:r>
            <w:r w:rsidRPr="009164E3">
              <w:rPr>
                <w:rFonts w:ascii="Arial" w:hAnsi="Arial" w:cs="Arial"/>
                <w:b/>
                <w:spacing w:val="-11"/>
                <w:sz w:val="20"/>
                <w:szCs w:val="20"/>
              </w:rPr>
              <w:t xml:space="preserve"> </w:t>
            </w:r>
            <w:r w:rsidRPr="009164E3">
              <w:rPr>
                <w:rFonts w:ascii="Arial" w:hAnsi="Arial" w:cs="Arial"/>
                <w:b/>
                <w:sz w:val="20"/>
                <w:szCs w:val="20"/>
              </w:rPr>
              <w:t>toleransegrensene</w:t>
            </w:r>
            <w:r w:rsidRPr="009164E3">
              <w:rPr>
                <w:rFonts w:ascii="Arial" w:hAnsi="Arial" w:cs="Arial"/>
                <w:b/>
                <w:spacing w:val="-9"/>
                <w:sz w:val="20"/>
                <w:szCs w:val="20"/>
              </w:rPr>
              <w:t xml:space="preserve"> </w:t>
            </w:r>
            <w:r w:rsidRPr="009164E3">
              <w:rPr>
                <w:rFonts w:ascii="Arial" w:hAnsi="Arial" w:cs="Arial"/>
                <w:b/>
                <w:sz w:val="20"/>
                <w:szCs w:val="20"/>
              </w:rPr>
              <w:t>for</w:t>
            </w:r>
            <w:r w:rsidRPr="009164E3">
              <w:rPr>
                <w:rFonts w:ascii="Arial" w:hAnsi="Arial" w:cs="Arial"/>
                <w:b/>
                <w:spacing w:val="-11"/>
                <w:sz w:val="20"/>
                <w:szCs w:val="20"/>
              </w:rPr>
              <w:t xml:space="preserve"> </w:t>
            </w:r>
            <w:r w:rsidRPr="009164E3">
              <w:rPr>
                <w:rFonts w:ascii="Arial" w:hAnsi="Arial" w:cs="Arial"/>
                <w:b/>
                <w:sz w:val="20"/>
                <w:szCs w:val="20"/>
              </w:rPr>
              <w:t xml:space="preserve">enkeltverdi </w:t>
            </w:r>
            <w:r w:rsidRPr="009164E3">
              <w:rPr>
                <w:rFonts w:ascii="Arial" w:hAnsi="Arial" w:cs="Arial"/>
                <w:b/>
                <w:spacing w:val="-2"/>
                <w:sz w:val="20"/>
                <w:szCs w:val="20"/>
              </w:rPr>
              <w:t>(%-poeng)</w:t>
            </w:r>
          </w:p>
        </w:tc>
        <w:tc>
          <w:tcPr>
            <w:tcW w:w="2803" w:type="dxa"/>
            <w:tcBorders>
              <w:top w:val="single" w:sz="6" w:space="0" w:color="000000"/>
              <w:left w:val="single" w:sz="6" w:space="0" w:color="000000"/>
              <w:bottom w:val="single" w:sz="6" w:space="0" w:color="000000"/>
              <w:right w:val="single" w:sz="6" w:space="0" w:color="000000"/>
            </w:tcBorders>
            <w:hideMark/>
          </w:tcPr>
          <w:p w14:paraId="1F47AA14" w14:textId="77777777" w:rsidR="008A7C31" w:rsidRPr="009164E3" w:rsidRDefault="008A7C31">
            <w:pPr>
              <w:pStyle w:val="TableParagraph"/>
              <w:ind w:right="4"/>
              <w:rPr>
                <w:rFonts w:ascii="Arial" w:hAnsi="Arial" w:cs="Arial"/>
                <w:b/>
                <w:sz w:val="20"/>
                <w:szCs w:val="20"/>
              </w:rPr>
            </w:pPr>
            <w:r w:rsidRPr="009164E3">
              <w:rPr>
                <w:rFonts w:ascii="Arial" w:hAnsi="Arial" w:cs="Arial"/>
                <w:b/>
                <w:spacing w:val="-4"/>
                <w:sz w:val="20"/>
                <w:szCs w:val="20"/>
              </w:rPr>
              <w:t>Trekk</w:t>
            </w:r>
          </w:p>
          <w:p w14:paraId="1B547E2F" w14:textId="77777777" w:rsidR="008A7C31" w:rsidRPr="009164E3" w:rsidRDefault="008A7C31">
            <w:pPr>
              <w:pStyle w:val="TableParagraph"/>
              <w:spacing w:before="120" w:line="240" w:lineRule="auto"/>
              <w:ind w:right="5"/>
              <w:rPr>
                <w:rFonts w:ascii="Arial" w:hAnsi="Arial" w:cs="Arial"/>
                <w:b/>
                <w:sz w:val="20"/>
                <w:szCs w:val="20"/>
              </w:rPr>
            </w:pPr>
            <w:r w:rsidRPr="009164E3">
              <w:rPr>
                <w:rFonts w:ascii="Arial" w:hAnsi="Arial" w:cs="Arial"/>
                <w:b/>
                <w:spacing w:val="-5"/>
                <w:sz w:val="20"/>
                <w:szCs w:val="20"/>
              </w:rPr>
              <w:t>(%)</w:t>
            </w:r>
          </w:p>
        </w:tc>
      </w:tr>
      <w:tr w:rsidR="008A7C31" w:rsidRPr="009164E3" w14:paraId="752A104E" w14:textId="77777777">
        <w:trPr>
          <w:trHeight w:val="323"/>
        </w:trPr>
        <w:tc>
          <w:tcPr>
            <w:tcW w:w="6660" w:type="dxa"/>
            <w:tcBorders>
              <w:top w:val="single" w:sz="6" w:space="0" w:color="000000"/>
              <w:left w:val="single" w:sz="6" w:space="0" w:color="000000"/>
              <w:bottom w:val="single" w:sz="6" w:space="0" w:color="000000"/>
              <w:right w:val="single" w:sz="6" w:space="0" w:color="000000"/>
            </w:tcBorders>
            <w:hideMark/>
          </w:tcPr>
          <w:p w14:paraId="3BBE9A47" w14:textId="77777777" w:rsidR="008A7C31" w:rsidRPr="009164E3" w:rsidRDefault="008A7C31">
            <w:pPr>
              <w:pStyle w:val="TableParagraph"/>
              <w:ind w:left="14" w:right="2"/>
              <w:rPr>
                <w:rFonts w:ascii="Arial" w:hAnsi="Arial" w:cs="Arial"/>
                <w:sz w:val="20"/>
                <w:szCs w:val="20"/>
              </w:rPr>
            </w:pPr>
            <w:r w:rsidRPr="009164E3">
              <w:rPr>
                <w:rFonts w:ascii="Arial" w:hAnsi="Arial" w:cs="Arial"/>
                <w:sz w:val="20"/>
                <w:szCs w:val="20"/>
              </w:rPr>
              <w:t xml:space="preserve">0,1 – </w:t>
            </w:r>
            <w:r w:rsidRPr="009164E3">
              <w:rPr>
                <w:rFonts w:ascii="Arial" w:hAnsi="Arial" w:cs="Arial"/>
                <w:spacing w:val="-5"/>
                <w:sz w:val="20"/>
                <w:szCs w:val="20"/>
              </w:rPr>
              <w:t>1,0</w:t>
            </w:r>
          </w:p>
        </w:tc>
        <w:tc>
          <w:tcPr>
            <w:tcW w:w="2803" w:type="dxa"/>
            <w:tcBorders>
              <w:top w:val="single" w:sz="6" w:space="0" w:color="000000"/>
              <w:left w:val="single" w:sz="6" w:space="0" w:color="000000"/>
              <w:bottom w:val="single" w:sz="6" w:space="0" w:color="000000"/>
              <w:right w:val="single" w:sz="6" w:space="0" w:color="000000"/>
            </w:tcBorders>
            <w:hideMark/>
          </w:tcPr>
          <w:p w14:paraId="1A316CDD" w14:textId="77777777" w:rsidR="008A7C31" w:rsidRPr="009164E3" w:rsidRDefault="008A7C31">
            <w:pPr>
              <w:pStyle w:val="TableParagraph"/>
              <w:ind w:right="1"/>
              <w:rPr>
                <w:rFonts w:ascii="Arial" w:hAnsi="Arial" w:cs="Arial"/>
                <w:sz w:val="20"/>
                <w:szCs w:val="20"/>
              </w:rPr>
            </w:pPr>
            <w:r w:rsidRPr="009164E3">
              <w:rPr>
                <w:rFonts w:ascii="Arial" w:hAnsi="Arial" w:cs="Arial"/>
                <w:spacing w:val="-5"/>
                <w:sz w:val="20"/>
                <w:szCs w:val="20"/>
              </w:rPr>
              <w:t>10</w:t>
            </w:r>
          </w:p>
        </w:tc>
      </w:tr>
      <w:tr w:rsidR="008A7C31" w:rsidRPr="009164E3" w14:paraId="669B7F4D" w14:textId="77777777">
        <w:trPr>
          <w:trHeight w:val="325"/>
        </w:trPr>
        <w:tc>
          <w:tcPr>
            <w:tcW w:w="6660" w:type="dxa"/>
            <w:tcBorders>
              <w:top w:val="single" w:sz="6" w:space="0" w:color="000000"/>
              <w:left w:val="single" w:sz="6" w:space="0" w:color="000000"/>
              <w:bottom w:val="single" w:sz="6" w:space="0" w:color="000000"/>
              <w:right w:val="single" w:sz="6" w:space="0" w:color="000000"/>
            </w:tcBorders>
            <w:hideMark/>
          </w:tcPr>
          <w:p w14:paraId="69C07F1D" w14:textId="77777777" w:rsidR="008A7C31" w:rsidRPr="009164E3" w:rsidRDefault="008A7C31">
            <w:pPr>
              <w:pStyle w:val="TableParagraph"/>
              <w:spacing w:before="1" w:line="240" w:lineRule="auto"/>
              <w:ind w:left="14" w:right="2"/>
              <w:rPr>
                <w:rFonts w:ascii="Arial" w:hAnsi="Arial" w:cs="Arial"/>
                <w:sz w:val="20"/>
                <w:szCs w:val="20"/>
              </w:rPr>
            </w:pPr>
            <w:r w:rsidRPr="009164E3">
              <w:rPr>
                <w:rFonts w:ascii="Arial" w:hAnsi="Arial" w:cs="Arial"/>
                <w:sz w:val="20"/>
                <w:szCs w:val="20"/>
              </w:rPr>
              <w:lastRenderedPageBreak/>
              <w:t>&gt;</w:t>
            </w:r>
            <w:r w:rsidRPr="009164E3">
              <w:rPr>
                <w:rFonts w:ascii="Arial" w:hAnsi="Arial" w:cs="Arial"/>
                <w:spacing w:val="-1"/>
                <w:sz w:val="20"/>
                <w:szCs w:val="20"/>
              </w:rPr>
              <w:t xml:space="preserve"> </w:t>
            </w:r>
            <w:r w:rsidRPr="009164E3">
              <w:rPr>
                <w:rFonts w:ascii="Arial" w:hAnsi="Arial" w:cs="Arial"/>
                <w:spacing w:val="-5"/>
                <w:sz w:val="20"/>
                <w:szCs w:val="20"/>
              </w:rPr>
              <w:t>1,0</w:t>
            </w:r>
          </w:p>
        </w:tc>
        <w:tc>
          <w:tcPr>
            <w:tcW w:w="2803" w:type="dxa"/>
            <w:tcBorders>
              <w:top w:val="single" w:sz="6" w:space="0" w:color="000000"/>
              <w:left w:val="single" w:sz="6" w:space="0" w:color="000000"/>
              <w:bottom w:val="single" w:sz="6" w:space="0" w:color="000000"/>
              <w:right w:val="single" w:sz="6" w:space="0" w:color="000000"/>
            </w:tcBorders>
            <w:hideMark/>
          </w:tcPr>
          <w:p w14:paraId="18D96244" w14:textId="77777777" w:rsidR="008A7C31" w:rsidRPr="009164E3" w:rsidRDefault="008A7C31">
            <w:pPr>
              <w:pStyle w:val="TableParagraph"/>
              <w:spacing w:before="1" w:line="240" w:lineRule="auto"/>
              <w:ind w:right="1"/>
              <w:rPr>
                <w:rFonts w:ascii="Arial" w:hAnsi="Arial" w:cs="Arial"/>
                <w:sz w:val="20"/>
                <w:szCs w:val="20"/>
              </w:rPr>
            </w:pPr>
            <w:r w:rsidRPr="009164E3">
              <w:rPr>
                <w:rFonts w:ascii="Arial" w:hAnsi="Arial" w:cs="Arial"/>
                <w:spacing w:val="-5"/>
                <w:sz w:val="20"/>
                <w:szCs w:val="20"/>
              </w:rPr>
              <w:t>30</w:t>
            </w:r>
          </w:p>
        </w:tc>
      </w:tr>
    </w:tbl>
    <w:p w14:paraId="766F9A71" w14:textId="77777777" w:rsidR="008A7C31" w:rsidRPr="009164E3" w:rsidRDefault="008A7C31" w:rsidP="008A7C31">
      <w:pPr>
        <w:rPr>
          <w:lang w:eastAsia="nb-NO"/>
        </w:rPr>
      </w:pPr>
    </w:p>
    <w:p w14:paraId="3284C95A" w14:textId="77777777" w:rsidR="008A7C31" w:rsidRPr="009164E3" w:rsidRDefault="008A7C31" w:rsidP="008A7C31">
      <w:pPr>
        <w:pStyle w:val="Overskrift5"/>
      </w:pPr>
      <w:bookmarkStart w:id="975" w:name="_Toc233898019"/>
      <w:r w:rsidRPr="009164E3">
        <w:t>Avvik i bindemiddelinnhold</w:t>
      </w:r>
      <w:bookmarkEnd w:id="975"/>
    </w:p>
    <w:p w14:paraId="2B2D558B" w14:textId="77777777" w:rsidR="008A7C31" w:rsidRPr="009164E3" w:rsidRDefault="008A7C31" w:rsidP="008A7C31">
      <w:pPr>
        <w:jc w:val="both"/>
      </w:pPr>
      <w:r w:rsidRPr="009164E3">
        <w:t>Ved avvik fra krav til bindemiddelinnhold foretas trekk i oppgjøret. Grunnlaget for å vurdere oppfyllelsen av krav er middelverdi for bindemiddelinnhold i uttatte prøver. Størrelsen på trekket er gitt i tabell 7.</w:t>
      </w:r>
    </w:p>
    <w:p w14:paraId="053772CB" w14:textId="77777777" w:rsidR="008A7C31" w:rsidRPr="009164E3" w:rsidRDefault="008A7C31" w:rsidP="008A7C31">
      <w:pPr>
        <w:rPr>
          <w:lang w:eastAsia="nb-NO"/>
        </w:rPr>
      </w:pPr>
    </w:p>
    <w:p w14:paraId="3B3B7930" w14:textId="77777777" w:rsidR="008A7C31" w:rsidRPr="009164E3" w:rsidRDefault="008A7C31" w:rsidP="008A7C31">
      <w:pPr>
        <w:rPr>
          <w:lang w:eastAsia="nb-NO"/>
        </w:rPr>
      </w:pPr>
      <w:r w:rsidRPr="009164E3">
        <w:rPr>
          <w:lang w:eastAsia="nb-NO"/>
        </w:rPr>
        <w:t>Tabell 7. Trekksatser ved avvik fra krav til bindemiddelinnhold</w:t>
      </w:r>
    </w:p>
    <w:tbl>
      <w:tblPr>
        <w:tblStyle w:val="TableNormal1"/>
        <w:tblW w:w="0" w:type="auto"/>
        <w:tblInd w:w="0"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1E0" w:firstRow="1" w:lastRow="1" w:firstColumn="1" w:lastColumn="1" w:noHBand="0" w:noVBand="0"/>
      </w:tblPr>
      <w:tblGrid>
        <w:gridCol w:w="6660"/>
        <w:gridCol w:w="2803"/>
      </w:tblGrid>
      <w:tr w:rsidR="008A7C31" w:rsidRPr="009164E3" w14:paraId="01541C25" w14:textId="77777777">
        <w:trPr>
          <w:trHeight w:val="791"/>
        </w:trPr>
        <w:tc>
          <w:tcPr>
            <w:tcW w:w="6660" w:type="dxa"/>
            <w:tcBorders>
              <w:top w:val="single" w:sz="6" w:space="0" w:color="000000"/>
              <w:left w:val="single" w:sz="6" w:space="0" w:color="000000"/>
              <w:bottom w:val="single" w:sz="6" w:space="0" w:color="000000"/>
              <w:right w:val="single" w:sz="6" w:space="0" w:color="000000"/>
            </w:tcBorders>
            <w:hideMark/>
          </w:tcPr>
          <w:p w14:paraId="73A4FD0D" w14:textId="77777777" w:rsidR="008A7C31" w:rsidRPr="009164E3" w:rsidRDefault="008A7C31">
            <w:pPr>
              <w:pStyle w:val="TableParagraph"/>
              <w:spacing w:line="240" w:lineRule="auto"/>
              <w:ind w:left="2781" w:right="483" w:hanging="2285"/>
              <w:jc w:val="left"/>
              <w:rPr>
                <w:rFonts w:ascii="Arial" w:hAnsi="Arial" w:cs="Arial"/>
                <w:bCs/>
                <w:sz w:val="20"/>
                <w:szCs w:val="20"/>
              </w:rPr>
            </w:pPr>
            <w:r w:rsidRPr="009164E3">
              <w:rPr>
                <w:rFonts w:ascii="Arial" w:hAnsi="Arial" w:cs="Arial"/>
                <w:bCs/>
                <w:sz w:val="20"/>
                <w:szCs w:val="20"/>
              </w:rPr>
              <w:t>Underskridelse</w:t>
            </w:r>
            <w:r w:rsidRPr="009164E3">
              <w:rPr>
                <w:rFonts w:ascii="Arial" w:hAnsi="Arial" w:cs="Arial"/>
                <w:bCs/>
                <w:spacing w:val="-11"/>
                <w:sz w:val="20"/>
                <w:szCs w:val="20"/>
              </w:rPr>
              <w:t xml:space="preserve"> </w:t>
            </w:r>
            <w:r w:rsidRPr="009164E3">
              <w:rPr>
                <w:rFonts w:ascii="Arial" w:hAnsi="Arial" w:cs="Arial"/>
                <w:bCs/>
                <w:sz w:val="20"/>
                <w:szCs w:val="20"/>
              </w:rPr>
              <w:t>utover</w:t>
            </w:r>
            <w:r w:rsidRPr="009164E3">
              <w:rPr>
                <w:rFonts w:ascii="Arial" w:hAnsi="Arial" w:cs="Arial"/>
                <w:bCs/>
                <w:spacing w:val="-11"/>
                <w:sz w:val="20"/>
                <w:szCs w:val="20"/>
              </w:rPr>
              <w:t xml:space="preserve"> </w:t>
            </w:r>
            <w:r w:rsidRPr="009164E3">
              <w:rPr>
                <w:rFonts w:ascii="Arial" w:hAnsi="Arial" w:cs="Arial"/>
                <w:bCs/>
                <w:sz w:val="20"/>
                <w:szCs w:val="20"/>
              </w:rPr>
              <w:t>toleransegrensen</w:t>
            </w:r>
            <w:r w:rsidRPr="009164E3">
              <w:rPr>
                <w:rFonts w:ascii="Arial" w:hAnsi="Arial" w:cs="Arial"/>
                <w:bCs/>
                <w:spacing w:val="-10"/>
                <w:sz w:val="20"/>
                <w:szCs w:val="20"/>
              </w:rPr>
              <w:t xml:space="preserve"> </w:t>
            </w:r>
            <w:r w:rsidRPr="009164E3">
              <w:rPr>
                <w:rFonts w:ascii="Arial" w:hAnsi="Arial" w:cs="Arial"/>
                <w:bCs/>
                <w:sz w:val="20"/>
                <w:szCs w:val="20"/>
              </w:rPr>
              <w:t>for</w:t>
            </w:r>
            <w:r w:rsidRPr="009164E3">
              <w:rPr>
                <w:rFonts w:ascii="Arial" w:hAnsi="Arial" w:cs="Arial"/>
                <w:bCs/>
                <w:spacing w:val="-11"/>
                <w:sz w:val="20"/>
                <w:szCs w:val="20"/>
              </w:rPr>
              <w:t xml:space="preserve"> </w:t>
            </w:r>
            <w:r w:rsidRPr="009164E3">
              <w:rPr>
                <w:rFonts w:ascii="Arial" w:hAnsi="Arial" w:cs="Arial"/>
                <w:bCs/>
                <w:sz w:val="20"/>
                <w:szCs w:val="20"/>
              </w:rPr>
              <w:t xml:space="preserve">enkeltverdi </w:t>
            </w:r>
            <w:r w:rsidRPr="009164E3">
              <w:rPr>
                <w:rFonts w:ascii="Arial" w:hAnsi="Arial" w:cs="Arial"/>
                <w:bCs/>
                <w:spacing w:val="-2"/>
                <w:sz w:val="20"/>
                <w:szCs w:val="20"/>
              </w:rPr>
              <w:t>(%-poeng)</w:t>
            </w:r>
          </w:p>
        </w:tc>
        <w:tc>
          <w:tcPr>
            <w:tcW w:w="2803" w:type="dxa"/>
            <w:tcBorders>
              <w:top w:val="single" w:sz="6" w:space="0" w:color="000000"/>
              <w:left w:val="single" w:sz="6" w:space="0" w:color="000000"/>
              <w:bottom w:val="single" w:sz="6" w:space="0" w:color="000000"/>
              <w:right w:val="single" w:sz="6" w:space="0" w:color="000000"/>
            </w:tcBorders>
            <w:hideMark/>
          </w:tcPr>
          <w:p w14:paraId="1B8CDB07" w14:textId="77777777" w:rsidR="008A7C31" w:rsidRPr="009164E3" w:rsidRDefault="008A7C31">
            <w:pPr>
              <w:pStyle w:val="TableParagraph"/>
              <w:ind w:right="4"/>
              <w:rPr>
                <w:rFonts w:ascii="Arial" w:hAnsi="Arial" w:cs="Arial"/>
                <w:bCs/>
                <w:sz w:val="20"/>
                <w:szCs w:val="20"/>
              </w:rPr>
            </w:pPr>
            <w:r w:rsidRPr="009164E3">
              <w:rPr>
                <w:rFonts w:ascii="Arial" w:hAnsi="Arial" w:cs="Arial"/>
                <w:bCs/>
                <w:spacing w:val="-4"/>
                <w:sz w:val="20"/>
                <w:szCs w:val="20"/>
              </w:rPr>
              <w:t>Trekk</w:t>
            </w:r>
          </w:p>
          <w:p w14:paraId="05BB6666" w14:textId="77777777" w:rsidR="008A7C31" w:rsidRPr="009164E3" w:rsidRDefault="008A7C31">
            <w:pPr>
              <w:pStyle w:val="TableParagraph"/>
              <w:spacing w:before="120" w:line="240" w:lineRule="auto"/>
              <w:ind w:right="5"/>
              <w:rPr>
                <w:rFonts w:ascii="Arial" w:hAnsi="Arial" w:cs="Arial"/>
                <w:bCs/>
                <w:sz w:val="20"/>
                <w:szCs w:val="20"/>
              </w:rPr>
            </w:pPr>
            <w:r w:rsidRPr="009164E3">
              <w:rPr>
                <w:rFonts w:ascii="Arial" w:hAnsi="Arial" w:cs="Arial"/>
                <w:bCs/>
                <w:spacing w:val="-5"/>
                <w:sz w:val="20"/>
                <w:szCs w:val="20"/>
              </w:rPr>
              <w:t>(%)</w:t>
            </w:r>
          </w:p>
        </w:tc>
      </w:tr>
      <w:tr w:rsidR="008A7C31" w:rsidRPr="009164E3" w14:paraId="1A315B69" w14:textId="77777777">
        <w:trPr>
          <w:trHeight w:val="325"/>
        </w:trPr>
        <w:tc>
          <w:tcPr>
            <w:tcW w:w="6660" w:type="dxa"/>
            <w:tcBorders>
              <w:top w:val="single" w:sz="6" w:space="0" w:color="000000"/>
              <w:left w:val="single" w:sz="6" w:space="0" w:color="000000"/>
              <w:bottom w:val="single" w:sz="6" w:space="0" w:color="000000"/>
              <w:right w:val="single" w:sz="6" w:space="0" w:color="000000"/>
            </w:tcBorders>
            <w:hideMark/>
          </w:tcPr>
          <w:p w14:paraId="12C856B1" w14:textId="77777777" w:rsidR="008A7C31" w:rsidRPr="009164E3" w:rsidRDefault="008A7C31">
            <w:pPr>
              <w:pStyle w:val="TableParagraph"/>
              <w:ind w:left="14" w:right="2"/>
              <w:rPr>
                <w:rFonts w:ascii="Arial" w:hAnsi="Arial" w:cs="Arial"/>
                <w:bCs/>
                <w:sz w:val="20"/>
                <w:szCs w:val="20"/>
              </w:rPr>
            </w:pPr>
            <w:r w:rsidRPr="009164E3">
              <w:rPr>
                <w:rFonts w:ascii="Arial" w:hAnsi="Arial" w:cs="Arial"/>
                <w:bCs/>
                <w:sz w:val="20"/>
                <w:szCs w:val="20"/>
              </w:rPr>
              <w:t xml:space="preserve">0,01 – </w:t>
            </w:r>
            <w:r w:rsidRPr="009164E3">
              <w:rPr>
                <w:rFonts w:ascii="Arial" w:hAnsi="Arial" w:cs="Arial"/>
                <w:bCs/>
                <w:spacing w:val="-4"/>
                <w:sz w:val="20"/>
                <w:szCs w:val="20"/>
              </w:rPr>
              <w:t>0,34</w:t>
            </w:r>
          </w:p>
        </w:tc>
        <w:tc>
          <w:tcPr>
            <w:tcW w:w="2803" w:type="dxa"/>
            <w:tcBorders>
              <w:top w:val="single" w:sz="6" w:space="0" w:color="000000"/>
              <w:left w:val="single" w:sz="6" w:space="0" w:color="000000"/>
              <w:bottom w:val="single" w:sz="6" w:space="0" w:color="000000"/>
              <w:right w:val="single" w:sz="6" w:space="0" w:color="000000"/>
            </w:tcBorders>
            <w:hideMark/>
          </w:tcPr>
          <w:p w14:paraId="2AB26DF7" w14:textId="77777777" w:rsidR="008A7C31" w:rsidRPr="009164E3" w:rsidRDefault="008A7C31">
            <w:pPr>
              <w:pStyle w:val="TableParagraph"/>
              <w:ind w:right="1"/>
              <w:rPr>
                <w:rFonts w:ascii="Arial" w:hAnsi="Arial" w:cs="Arial"/>
                <w:bCs/>
                <w:sz w:val="20"/>
                <w:szCs w:val="20"/>
              </w:rPr>
            </w:pPr>
            <w:r w:rsidRPr="009164E3">
              <w:rPr>
                <w:rFonts w:ascii="Arial" w:hAnsi="Arial" w:cs="Arial"/>
                <w:bCs/>
                <w:spacing w:val="-5"/>
                <w:sz w:val="20"/>
                <w:szCs w:val="20"/>
              </w:rPr>
              <w:t>10</w:t>
            </w:r>
          </w:p>
        </w:tc>
      </w:tr>
      <w:tr w:rsidR="008A7C31" w:rsidRPr="009164E3" w14:paraId="248D0B10" w14:textId="77777777">
        <w:trPr>
          <w:trHeight w:val="323"/>
        </w:trPr>
        <w:tc>
          <w:tcPr>
            <w:tcW w:w="6660" w:type="dxa"/>
            <w:tcBorders>
              <w:top w:val="single" w:sz="6" w:space="0" w:color="000000"/>
              <w:left w:val="single" w:sz="6" w:space="0" w:color="000000"/>
              <w:bottom w:val="single" w:sz="6" w:space="0" w:color="000000"/>
              <w:right w:val="single" w:sz="6" w:space="0" w:color="000000"/>
            </w:tcBorders>
            <w:hideMark/>
          </w:tcPr>
          <w:p w14:paraId="728C8F97" w14:textId="77777777" w:rsidR="008A7C31" w:rsidRPr="009164E3" w:rsidRDefault="008A7C31">
            <w:pPr>
              <w:pStyle w:val="TableParagraph"/>
              <w:ind w:left="14" w:right="2"/>
              <w:rPr>
                <w:rFonts w:ascii="Arial" w:hAnsi="Arial" w:cs="Arial"/>
                <w:bCs/>
                <w:sz w:val="20"/>
                <w:szCs w:val="20"/>
              </w:rPr>
            </w:pPr>
            <w:r w:rsidRPr="009164E3">
              <w:rPr>
                <w:rFonts w:ascii="Arial" w:hAnsi="Arial" w:cs="Arial"/>
                <w:bCs/>
                <w:sz w:val="20"/>
                <w:szCs w:val="20"/>
              </w:rPr>
              <w:t xml:space="preserve">0,35 – </w:t>
            </w:r>
            <w:r w:rsidRPr="009164E3">
              <w:rPr>
                <w:rFonts w:ascii="Arial" w:hAnsi="Arial" w:cs="Arial"/>
                <w:bCs/>
                <w:spacing w:val="-4"/>
                <w:sz w:val="20"/>
                <w:szCs w:val="20"/>
              </w:rPr>
              <w:t>0,54</w:t>
            </w:r>
          </w:p>
        </w:tc>
        <w:tc>
          <w:tcPr>
            <w:tcW w:w="2803" w:type="dxa"/>
            <w:tcBorders>
              <w:top w:val="single" w:sz="6" w:space="0" w:color="000000"/>
              <w:left w:val="single" w:sz="6" w:space="0" w:color="000000"/>
              <w:bottom w:val="single" w:sz="6" w:space="0" w:color="000000"/>
              <w:right w:val="single" w:sz="6" w:space="0" w:color="000000"/>
            </w:tcBorders>
            <w:hideMark/>
          </w:tcPr>
          <w:p w14:paraId="156D7E25" w14:textId="77777777" w:rsidR="008A7C31" w:rsidRPr="009164E3" w:rsidRDefault="008A7C31">
            <w:pPr>
              <w:pStyle w:val="TableParagraph"/>
              <w:ind w:right="1"/>
              <w:rPr>
                <w:rFonts w:ascii="Arial" w:hAnsi="Arial" w:cs="Arial"/>
                <w:bCs/>
                <w:sz w:val="20"/>
                <w:szCs w:val="20"/>
              </w:rPr>
            </w:pPr>
            <w:r w:rsidRPr="009164E3">
              <w:rPr>
                <w:rFonts w:ascii="Arial" w:hAnsi="Arial" w:cs="Arial"/>
                <w:bCs/>
                <w:spacing w:val="-5"/>
                <w:sz w:val="20"/>
                <w:szCs w:val="20"/>
              </w:rPr>
              <w:t>20</w:t>
            </w:r>
          </w:p>
        </w:tc>
      </w:tr>
      <w:tr w:rsidR="008A7C31" w:rsidRPr="009164E3" w14:paraId="58E89CD1" w14:textId="77777777">
        <w:trPr>
          <w:trHeight w:val="325"/>
        </w:trPr>
        <w:tc>
          <w:tcPr>
            <w:tcW w:w="6660" w:type="dxa"/>
            <w:tcBorders>
              <w:top w:val="single" w:sz="6" w:space="0" w:color="000000"/>
              <w:left w:val="single" w:sz="6" w:space="0" w:color="000000"/>
              <w:bottom w:val="single" w:sz="6" w:space="0" w:color="000000"/>
              <w:right w:val="single" w:sz="6" w:space="0" w:color="000000"/>
            </w:tcBorders>
            <w:hideMark/>
          </w:tcPr>
          <w:p w14:paraId="51EE3270" w14:textId="77777777" w:rsidR="008A7C31" w:rsidRPr="009164E3" w:rsidRDefault="008A7C31">
            <w:pPr>
              <w:pStyle w:val="TableParagraph"/>
              <w:spacing w:before="1" w:line="240" w:lineRule="auto"/>
              <w:ind w:left="14" w:right="2"/>
              <w:rPr>
                <w:rFonts w:ascii="Arial" w:hAnsi="Arial" w:cs="Arial"/>
                <w:bCs/>
                <w:sz w:val="20"/>
                <w:szCs w:val="20"/>
              </w:rPr>
            </w:pPr>
            <w:r w:rsidRPr="009164E3">
              <w:rPr>
                <w:rFonts w:ascii="Arial" w:hAnsi="Arial" w:cs="Arial"/>
                <w:bCs/>
                <w:sz w:val="20"/>
                <w:szCs w:val="20"/>
              </w:rPr>
              <w:t xml:space="preserve">0,55 – </w:t>
            </w:r>
            <w:r w:rsidRPr="009164E3">
              <w:rPr>
                <w:rFonts w:ascii="Arial" w:hAnsi="Arial" w:cs="Arial"/>
                <w:bCs/>
                <w:spacing w:val="-4"/>
                <w:sz w:val="20"/>
                <w:szCs w:val="20"/>
              </w:rPr>
              <w:t>0,74</w:t>
            </w:r>
          </w:p>
        </w:tc>
        <w:tc>
          <w:tcPr>
            <w:tcW w:w="2803" w:type="dxa"/>
            <w:tcBorders>
              <w:top w:val="single" w:sz="6" w:space="0" w:color="000000"/>
              <w:left w:val="single" w:sz="6" w:space="0" w:color="000000"/>
              <w:bottom w:val="single" w:sz="6" w:space="0" w:color="000000"/>
              <w:right w:val="single" w:sz="6" w:space="0" w:color="000000"/>
            </w:tcBorders>
            <w:hideMark/>
          </w:tcPr>
          <w:p w14:paraId="3A11D36C" w14:textId="77777777" w:rsidR="008A7C31" w:rsidRPr="009164E3" w:rsidRDefault="008A7C31">
            <w:pPr>
              <w:pStyle w:val="TableParagraph"/>
              <w:spacing w:before="1" w:line="240" w:lineRule="auto"/>
              <w:ind w:right="1"/>
              <w:rPr>
                <w:rFonts w:ascii="Arial" w:hAnsi="Arial" w:cs="Arial"/>
                <w:bCs/>
                <w:sz w:val="20"/>
                <w:szCs w:val="20"/>
              </w:rPr>
            </w:pPr>
            <w:r w:rsidRPr="009164E3">
              <w:rPr>
                <w:rFonts w:ascii="Arial" w:hAnsi="Arial" w:cs="Arial"/>
                <w:bCs/>
                <w:spacing w:val="-5"/>
                <w:sz w:val="20"/>
                <w:szCs w:val="20"/>
              </w:rPr>
              <w:t>30</w:t>
            </w:r>
          </w:p>
        </w:tc>
      </w:tr>
      <w:tr w:rsidR="008A7C31" w:rsidRPr="009164E3" w14:paraId="1053FFDD" w14:textId="77777777">
        <w:trPr>
          <w:trHeight w:val="325"/>
        </w:trPr>
        <w:tc>
          <w:tcPr>
            <w:tcW w:w="6660" w:type="dxa"/>
            <w:tcBorders>
              <w:top w:val="single" w:sz="6" w:space="0" w:color="000000"/>
              <w:left w:val="single" w:sz="6" w:space="0" w:color="000000"/>
              <w:bottom w:val="single" w:sz="6" w:space="0" w:color="000000"/>
              <w:right w:val="single" w:sz="6" w:space="0" w:color="000000"/>
            </w:tcBorders>
            <w:hideMark/>
          </w:tcPr>
          <w:p w14:paraId="6ED4DBCF" w14:textId="77777777" w:rsidR="008A7C31" w:rsidRPr="009164E3" w:rsidRDefault="008A7C31">
            <w:pPr>
              <w:pStyle w:val="TableParagraph"/>
              <w:ind w:left="14" w:right="2"/>
              <w:rPr>
                <w:rFonts w:ascii="Arial" w:hAnsi="Arial" w:cs="Arial"/>
                <w:bCs/>
                <w:sz w:val="20"/>
                <w:szCs w:val="20"/>
              </w:rPr>
            </w:pPr>
            <w:r w:rsidRPr="009164E3">
              <w:rPr>
                <w:rFonts w:ascii="Arial" w:hAnsi="Arial" w:cs="Arial"/>
                <w:bCs/>
                <w:sz w:val="20"/>
                <w:szCs w:val="20"/>
              </w:rPr>
              <w:t xml:space="preserve">0,75 – </w:t>
            </w:r>
            <w:r w:rsidRPr="009164E3">
              <w:rPr>
                <w:rFonts w:ascii="Arial" w:hAnsi="Arial" w:cs="Arial"/>
                <w:bCs/>
                <w:spacing w:val="-4"/>
                <w:sz w:val="20"/>
                <w:szCs w:val="20"/>
              </w:rPr>
              <w:t>0,90</w:t>
            </w:r>
          </w:p>
        </w:tc>
        <w:tc>
          <w:tcPr>
            <w:tcW w:w="2803" w:type="dxa"/>
            <w:tcBorders>
              <w:top w:val="single" w:sz="6" w:space="0" w:color="000000"/>
              <w:left w:val="single" w:sz="6" w:space="0" w:color="000000"/>
              <w:bottom w:val="single" w:sz="6" w:space="0" w:color="000000"/>
              <w:right w:val="single" w:sz="6" w:space="0" w:color="000000"/>
            </w:tcBorders>
            <w:hideMark/>
          </w:tcPr>
          <w:p w14:paraId="770184E3" w14:textId="77777777" w:rsidR="008A7C31" w:rsidRPr="009164E3" w:rsidRDefault="008A7C31">
            <w:pPr>
              <w:pStyle w:val="TableParagraph"/>
              <w:ind w:right="1"/>
              <w:rPr>
                <w:rFonts w:ascii="Arial" w:hAnsi="Arial" w:cs="Arial"/>
                <w:bCs/>
                <w:sz w:val="20"/>
                <w:szCs w:val="20"/>
              </w:rPr>
            </w:pPr>
            <w:r w:rsidRPr="009164E3">
              <w:rPr>
                <w:rFonts w:ascii="Arial" w:hAnsi="Arial" w:cs="Arial"/>
                <w:bCs/>
                <w:spacing w:val="-5"/>
                <w:sz w:val="20"/>
                <w:szCs w:val="20"/>
              </w:rPr>
              <w:t>40</w:t>
            </w:r>
          </w:p>
        </w:tc>
      </w:tr>
    </w:tbl>
    <w:p w14:paraId="018B7D75" w14:textId="77777777" w:rsidR="008A7C31" w:rsidRPr="009164E3" w:rsidRDefault="008A7C31" w:rsidP="008A7C31">
      <w:pPr>
        <w:rPr>
          <w:lang w:eastAsia="nb-NO"/>
        </w:rPr>
      </w:pPr>
    </w:p>
    <w:p w14:paraId="5F589F82" w14:textId="77777777" w:rsidR="008A7C31" w:rsidRPr="009164E3" w:rsidRDefault="008A7C31" w:rsidP="008A7C31">
      <w:pPr>
        <w:pStyle w:val="Overskrift5"/>
      </w:pPr>
      <w:bookmarkStart w:id="976" w:name="_Toc233898020"/>
      <w:r w:rsidRPr="009164E3">
        <w:t>Avvik i jevnhet på tvers</w:t>
      </w:r>
      <w:bookmarkEnd w:id="976"/>
    </w:p>
    <w:p w14:paraId="65EC2C4C" w14:textId="77777777" w:rsidR="008A7C31" w:rsidRPr="009164E3" w:rsidRDefault="008A7C31" w:rsidP="008A7C31">
      <w:pPr>
        <w:jc w:val="both"/>
      </w:pPr>
      <w:r w:rsidRPr="009164E3">
        <w:t>Ved avvik fra krav til jevnhet på tvers foretas trekk i oppgjøret. Størrelsen på trekket er gitt i tabell 8.</w:t>
      </w:r>
    </w:p>
    <w:p w14:paraId="306C3E65" w14:textId="77777777" w:rsidR="008A7C31" w:rsidRPr="009164E3" w:rsidRDefault="008A7C31" w:rsidP="008A7C31">
      <w:pPr>
        <w:rPr>
          <w:lang w:eastAsia="nb-NO"/>
        </w:rPr>
      </w:pPr>
    </w:p>
    <w:p w14:paraId="43A279EA" w14:textId="77777777" w:rsidR="008A7C31" w:rsidRPr="009164E3" w:rsidRDefault="008A7C31" w:rsidP="008A7C31">
      <w:pPr>
        <w:rPr>
          <w:lang w:eastAsia="nb-NO"/>
        </w:rPr>
      </w:pPr>
      <w:r w:rsidRPr="009164E3">
        <w:rPr>
          <w:lang w:eastAsia="nb-NO"/>
        </w:rPr>
        <w:t>Tabell 8. Trekksatser ved avvik fra krav til jevnhet på tvers</w:t>
      </w:r>
    </w:p>
    <w:tbl>
      <w:tblPr>
        <w:tblStyle w:val="TableNormal1"/>
        <w:tblW w:w="0" w:type="auto"/>
        <w:tblInd w:w="0"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1E0" w:firstRow="1" w:lastRow="1" w:firstColumn="1" w:lastColumn="1" w:noHBand="0" w:noVBand="0"/>
      </w:tblPr>
      <w:tblGrid>
        <w:gridCol w:w="6660"/>
        <w:gridCol w:w="2803"/>
      </w:tblGrid>
      <w:tr w:rsidR="008A7C31" w:rsidRPr="009164E3" w14:paraId="0D2D7E8B" w14:textId="77777777">
        <w:trPr>
          <w:trHeight w:val="791"/>
        </w:trPr>
        <w:tc>
          <w:tcPr>
            <w:tcW w:w="6660" w:type="dxa"/>
            <w:tcBorders>
              <w:top w:val="single" w:sz="6" w:space="0" w:color="000000"/>
              <w:left w:val="single" w:sz="6" w:space="0" w:color="000000"/>
              <w:bottom w:val="single" w:sz="6" w:space="0" w:color="000000"/>
              <w:right w:val="single" w:sz="6" w:space="0" w:color="000000"/>
            </w:tcBorders>
            <w:hideMark/>
          </w:tcPr>
          <w:p w14:paraId="4B2BDBF3" w14:textId="77777777" w:rsidR="008A7C31" w:rsidRPr="009164E3" w:rsidRDefault="008A7C31">
            <w:pPr>
              <w:pStyle w:val="TableParagraph"/>
              <w:ind w:left="14" w:right="4"/>
              <w:rPr>
                <w:rFonts w:ascii="Arial" w:hAnsi="Arial" w:cs="Arial"/>
                <w:b/>
                <w:sz w:val="20"/>
                <w:szCs w:val="20"/>
              </w:rPr>
            </w:pPr>
            <w:r w:rsidRPr="009164E3">
              <w:rPr>
                <w:rFonts w:ascii="Arial" w:hAnsi="Arial" w:cs="Arial"/>
                <w:b/>
                <w:sz w:val="20"/>
                <w:szCs w:val="20"/>
              </w:rPr>
              <w:t>Overskridelse</w:t>
            </w:r>
            <w:r w:rsidRPr="009164E3">
              <w:rPr>
                <w:rFonts w:ascii="Arial" w:hAnsi="Arial" w:cs="Arial"/>
                <w:b/>
                <w:spacing w:val="-3"/>
                <w:sz w:val="20"/>
                <w:szCs w:val="20"/>
              </w:rPr>
              <w:t xml:space="preserve"> </w:t>
            </w:r>
            <w:r w:rsidRPr="009164E3">
              <w:rPr>
                <w:rFonts w:ascii="Arial" w:hAnsi="Arial" w:cs="Arial"/>
                <w:b/>
                <w:sz w:val="20"/>
                <w:szCs w:val="20"/>
              </w:rPr>
              <w:t>av</w:t>
            </w:r>
            <w:r w:rsidRPr="009164E3">
              <w:rPr>
                <w:rFonts w:ascii="Arial" w:hAnsi="Arial" w:cs="Arial"/>
                <w:b/>
                <w:spacing w:val="-1"/>
                <w:sz w:val="20"/>
                <w:szCs w:val="20"/>
              </w:rPr>
              <w:t xml:space="preserve"> </w:t>
            </w:r>
            <w:r w:rsidRPr="009164E3">
              <w:rPr>
                <w:rFonts w:ascii="Arial" w:hAnsi="Arial" w:cs="Arial"/>
                <w:b/>
                <w:sz w:val="20"/>
                <w:szCs w:val="20"/>
              </w:rPr>
              <w:t>krav</w:t>
            </w:r>
            <w:r w:rsidRPr="009164E3">
              <w:rPr>
                <w:rFonts w:ascii="Arial" w:hAnsi="Arial" w:cs="Arial"/>
                <w:b/>
                <w:spacing w:val="-1"/>
                <w:sz w:val="20"/>
                <w:szCs w:val="20"/>
              </w:rPr>
              <w:t xml:space="preserve"> </w:t>
            </w:r>
            <w:r w:rsidRPr="009164E3">
              <w:rPr>
                <w:rFonts w:ascii="Arial" w:hAnsi="Arial" w:cs="Arial"/>
                <w:b/>
                <w:sz w:val="20"/>
                <w:szCs w:val="20"/>
              </w:rPr>
              <w:t>til</w:t>
            </w:r>
            <w:r w:rsidRPr="009164E3">
              <w:rPr>
                <w:rFonts w:ascii="Arial" w:hAnsi="Arial" w:cs="Arial"/>
                <w:b/>
                <w:spacing w:val="-1"/>
                <w:sz w:val="20"/>
                <w:szCs w:val="20"/>
              </w:rPr>
              <w:t xml:space="preserve"> </w:t>
            </w:r>
            <w:r w:rsidRPr="009164E3">
              <w:rPr>
                <w:rFonts w:ascii="Arial" w:hAnsi="Arial" w:cs="Arial"/>
                <w:b/>
                <w:sz w:val="20"/>
                <w:szCs w:val="20"/>
              </w:rPr>
              <w:t>initial</w:t>
            </w:r>
            <w:r w:rsidRPr="009164E3">
              <w:rPr>
                <w:rFonts w:ascii="Arial" w:hAnsi="Arial" w:cs="Arial"/>
                <w:b/>
                <w:spacing w:val="-1"/>
                <w:sz w:val="20"/>
                <w:szCs w:val="20"/>
              </w:rPr>
              <w:t xml:space="preserve"> </w:t>
            </w:r>
            <w:r w:rsidRPr="009164E3">
              <w:rPr>
                <w:rFonts w:ascii="Arial" w:hAnsi="Arial" w:cs="Arial"/>
                <w:b/>
                <w:sz w:val="20"/>
                <w:szCs w:val="20"/>
              </w:rPr>
              <w:t>jevnhet</w:t>
            </w:r>
            <w:r w:rsidRPr="009164E3">
              <w:rPr>
                <w:rFonts w:ascii="Arial" w:hAnsi="Arial" w:cs="Arial"/>
                <w:b/>
                <w:spacing w:val="-2"/>
                <w:sz w:val="20"/>
                <w:szCs w:val="20"/>
              </w:rPr>
              <w:t xml:space="preserve"> </w:t>
            </w:r>
            <w:r w:rsidRPr="009164E3">
              <w:rPr>
                <w:rFonts w:ascii="Arial" w:hAnsi="Arial" w:cs="Arial"/>
                <w:b/>
                <w:sz w:val="20"/>
                <w:szCs w:val="20"/>
              </w:rPr>
              <w:t>på</w:t>
            </w:r>
            <w:r w:rsidRPr="009164E3">
              <w:rPr>
                <w:rFonts w:ascii="Arial" w:hAnsi="Arial" w:cs="Arial"/>
                <w:b/>
                <w:spacing w:val="-1"/>
                <w:sz w:val="20"/>
                <w:szCs w:val="20"/>
              </w:rPr>
              <w:t xml:space="preserve"> </w:t>
            </w:r>
            <w:r w:rsidRPr="009164E3">
              <w:rPr>
                <w:rFonts w:ascii="Arial" w:hAnsi="Arial" w:cs="Arial"/>
                <w:b/>
                <w:spacing w:val="-2"/>
                <w:sz w:val="20"/>
                <w:szCs w:val="20"/>
              </w:rPr>
              <w:t>tvers</w:t>
            </w:r>
          </w:p>
          <w:p w14:paraId="6CA1E03A" w14:textId="77777777" w:rsidR="008A7C31" w:rsidRPr="009164E3" w:rsidRDefault="008A7C31">
            <w:pPr>
              <w:pStyle w:val="TableParagraph"/>
              <w:spacing w:before="120" w:line="240" w:lineRule="auto"/>
              <w:ind w:left="14"/>
              <w:rPr>
                <w:rFonts w:ascii="Arial" w:hAnsi="Arial" w:cs="Arial"/>
                <w:b/>
                <w:sz w:val="20"/>
                <w:szCs w:val="20"/>
              </w:rPr>
            </w:pPr>
            <w:r w:rsidRPr="009164E3">
              <w:rPr>
                <w:rFonts w:ascii="Arial" w:hAnsi="Arial" w:cs="Arial"/>
                <w:b/>
                <w:spacing w:val="-4"/>
                <w:sz w:val="20"/>
                <w:szCs w:val="20"/>
              </w:rPr>
              <w:t>(mm)</w:t>
            </w:r>
          </w:p>
        </w:tc>
        <w:tc>
          <w:tcPr>
            <w:tcW w:w="2803" w:type="dxa"/>
            <w:tcBorders>
              <w:top w:val="single" w:sz="6" w:space="0" w:color="000000"/>
              <w:left w:val="single" w:sz="6" w:space="0" w:color="000000"/>
              <w:bottom w:val="single" w:sz="6" w:space="0" w:color="000000"/>
              <w:right w:val="single" w:sz="6" w:space="0" w:color="000000"/>
            </w:tcBorders>
            <w:hideMark/>
          </w:tcPr>
          <w:p w14:paraId="192400F1" w14:textId="77777777" w:rsidR="008A7C31" w:rsidRPr="009164E3" w:rsidRDefault="008A7C31">
            <w:pPr>
              <w:pStyle w:val="TableParagraph"/>
              <w:ind w:right="4"/>
              <w:rPr>
                <w:rFonts w:ascii="Arial" w:hAnsi="Arial" w:cs="Arial"/>
                <w:b/>
                <w:sz w:val="20"/>
                <w:szCs w:val="20"/>
              </w:rPr>
            </w:pPr>
            <w:r w:rsidRPr="009164E3">
              <w:rPr>
                <w:rFonts w:ascii="Arial" w:hAnsi="Arial" w:cs="Arial"/>
                <w:b/>
                <w:spacing w:val="-4"/>
                <w:sz w:val="20"/>
                <w:szCs w:val="20"/>
              </w:rPr>
              <w:t>Trekk</w:t>
            </w:r>
          </w:p>
          <w:p w14:paraId="1544D85F" w14:textId="77777777" w:rsidR="008A7C31" w:rsidRPr="009164E3" w:rsidRDefault="008A7C31">
            <w:pPr>
              <w:pStyle w:val="TableParagraph"/>
              <w:spacing w:before="120" w:line="240" w:lineRule="auto"/>
              <w:ind w:right="5"/>
              <w:rPr>
                <w:rFonts w:ascii="Arial" w:hAnsi="Arial" w:cs="Arial"/>
                <w:b/>
                <w:sz w:val="20"/>
                <w:szCs w:val="20"/>
              </w:rPr>
            </w:pPr>
            <w:r w:rsidRPr="009164E3">
              <w:rPr>
                <w:rFonts w:ascii="Arial" w:hAnsi="Arial" w:cs="Arial"/>
                <w:b/>
                <w:spacing w:val="-5"/>
                <w:sz w:val="20"/>
                <w:szCs w:val="20"/>
              </w:rPr>
              <w:t>(%)</w:t>
            </w:r>
          </w:p>
        </w:tc>
      </w:tr>
      <w:tr w:rsidR="008A7C31" w:rsidRPr="009164E3" w14:paraId="038F3894" w14:textId="77777777">
        <w:trPr>
          <w:trHeight w:val="323"/>
        </w:trPr>
        <w:tc>
          <w:tcPr>
            <w:tcW w:w="6660" w:type="dxa"/>
            <w:tcBorders>
              <w:top w:val="single" w:sz="6" w:space="0" w:color="000000"/>
              <w:left w:val="single" w:sz="6" w:space="0" w:color="000000"/>
              <w:bottom w:val="single" w:sz="6" w:space="0" w:color="000000"/>
              <w:right w:val="single" w:sz="6" w:space="0" w:color="000000"/>
            </w:tcBorders>
            <w:hideMark/>
          </w:tcPr>
          <w:p w14:paraId="255C5FA8" w14:textId="77777777" w:rsidR="008A7C31" w:rsidRPr="009164E3" w:rsidRDefault="008A7C31">
            <w:pPr>
              <w:pStyle w:val="TableParagraph"/>
              <w:ind w:left="14" w:right="5"/>
              <w:rPr>
                <w:rFonts w:ascii="Arial" w:hAnsi="Arial" w:cs="Arial"/>
                <w:sz w:val="20"/>
                <w:szCs w:val="20"/>
              </w:rPr>
            </w:pPr>
            <w:r w:rsidRPr="009164E3">
              <w:rPr>
                <w:rFonts w:ascii="Arial" w:hAnsi="Arial" w:cs="Arial"/>
                <w:sz w:val="20"/>
                <w:szCs w:val="20"/>
              </w:rPr>
              <w:t>0,1 -</w:t>
            </w:r>
            <w:r w:rsidRPr="009164E3">
              <w:rPr>
                <w:rFonts w:ascii="Arial" w:hAnsi="Arial" w:cs="Arial"/>
                <w:spacing w:val="-1"/>
                <w:sz w:val="20"/>
                <w:szCs w:val="20"/>
              </w:rPr>
              <w:t xml:space="preserve"> </w:t>
            </w:r>
            <w:r w:rsidRPr="009164E3">
              <w:rPr>
                <w:rFonts w:ascii="Arial" w:hAnsi="Arial" w:cs="Arial"/>
                <w:spacing w:val="-5"/>
                <w:sz w:val="20"/>
                <w:szCs w:val="20"/>
              </w:rPr>
              <w:t>2,0</w:t>
            </w:r>
          </w:p>
        </w:tc>
        <w:tc>
          <w:tcPr>
            <w:tcW w:w="2803" w:type="dxa"/>
            <w:tcBorders>
              <w:top w:val="single" w:sz="6" w:space="0" w:color="000000"/>
              <w:left w:val="single" w:sz="6" w:space="0" w:color="000000"/>
              <w:bottom w:val="single" w:sz="6" w:space="0" w:color="000000"/>
              <w:right w:val="single" w:sz="6" w:space="0" w:color="000000"/>
            </w:tcBorders>
            <w:hideMark/>
          </w:tcPr>
          <w:p w14:paraId="63CE7C9B" w14:textId="77777777" w:rsidR="008A7C31" w:rsidRPr="009164E3" w:rsidRDefault="008A7C31">
            <w:pPr>
              <w:pStyle w:val="TableParagraph"/>
              <w:ind w:right="1"/>
              <w:rPr>
                <w:rFonts w:ascii="Arial" w:hAnsi="Arial" w:cs="Arial"/>
                <w:sz w:val="20"/>
                <w:szCs w:val="20"/>
              </w:rPr>
            </w:pPr>
            <w:r w:rsidRPr="009164E3">
              <w:rPr>
                <w:rFonts w:ascii="Arial" w:hAnsi="Arial" w:cs="Arial"/>
                <w:spacing w:val="-10"/>
                <w:sz w:val="20"/>
                <w:szCs w:val="20"/>
              </w:rPr>
              <w:t>5</w:t>
            </w:r>
          </w:p>
        </w:tc>
      </w:tr>
      <w:tr w:rsidR="008A7C31" w:rsidRPr="009164E3" w14:paraId="3396AE72" w14:textId="77777777">
        <w:trPr>
          <w:trHeight w:val="325"/>
        </w:trPr>
        <w:tc>
          <w:tcPr>
            <w:tcW w:w="6660" w:type="dxa"/>
            <w:tcBorders>
              <w:top w:val="single" w:sz="6" w:space="0" w:color="000000"/>
              <w:left w:val="single" w:sz="6" w:space="0" w:color="000000"/>
              <w:bottom w:val="single" w:sz="6" w:space="0" w:color="000000"/>
              <w:right w:val="single" w:sz="6" w:space="0" w:color="000000"/>
            </w:tcBorders>
            <w:hideMark/>
          </w:tcPr>
          <w:p w14:paraId="287A3951" w14:textId="77777777" w:rsidR="008A7C31" w:rsidRPr="009164E3" w:rsidRDefault="008A7C31">
            <w:pPr>
              <w:pStyle w:val="TableParagraph"/>
              <w:spacing w:before="1" w:line="240" w:lineRule="auto"/>
              <w:ind w:left="14" w:right="5"/>
              <w:rPr>
                <w:rFonts w:ascii="Arial" w:hAnsi="Arial" w:cs="Arial"/>
                <w:sz w:val="20"/>
                <w:szCs w:val="20"/>
              </w:rPr>
            </w:pPr>
            <w:r w:rsidRPr="009164E3">
              <w:rPr>
                <w:rFonts w:ascii="Arial" w:hAnsi="Arial" w:cs="Arial"/>
                <w:sz w:val="20"/>
                <w:szCs w:val="20"/>
              </w:rPr>
              <w:t>2,1 -</w:t>
            </w:r>
            <w:r w:rsidRPr="009164E3">
              <w:rPr>
                <w:rFonts w:ascii="Arial" w:hAnsi="Arial" w:cs="Arial"/>
                <w:spacing w:val="-1"/>
                <w:sz w:val="20"/>
                <w:szCs w:val="20"/>
              </w:rPr>
              <w:t xml:space="preserve"> </w:t>
            </w:r>
            <w:r w:rsidRPr="009164E3">
              <w:rPr>
                <w:rFonts w:ascii="Arial" w:hAnsi="Arial" w:cs="Arial"/>
                <w:spacing w:val="-5"/>
                <w:sz w:val="20"/>
                <w:szCs w:val="20"/>
              </w:rPr>
              <w:t>4,0</w:t>
            </w:r>
          </w:p>
        </w:tc>
        <w:tc>
          <w:tcPr>
            <w:tcW w:w="2803" w:type="dxa"/>
            <w:tcBorders>
              <w:top w:val="single" w:sz="6" w:space="0" w:color="000000"/>
              <w:left w:val="single" w:sz="6" w:space="0" w:color="000000"/>
              <w:bottom w:val="single" w:sz="6" w:space="0" w:color="000000"/>
              <w:right w:val="single" w:sz="6" w:space="0" w:color="000000"/>
            </w:tcBorders>
            <w:hideMark/>
          </w:tcPr>
          <w:p w14:paraId="73F5B110" w14:textId="77777777" w:rsidR="008A7C31" w:rsidRPr="009164E3" w:rsidRDefault="008A7C31">
            <w:pPr>
              <w:pStyle w:val="TableParagraph"/>
              <w:spacing w:before="1" w:line="240" w:lineRule="auto"/>
              <w:ind w:right="1"/>
              <w:rPr>
                <w:rFonts w:ascii="Arial" w:hAnsi="Arial" w:cs="Arial"/>
                <w:sz w:val="20"/>
                <w:szCs w:val="20"/>
              </w:rPr>
            </w:pPr>
            <w:r w:rsidRPr="009164E3">
              <w:rPr>
                <w:rFonts w:ascii="Arial" w:hAnsi="Arial" w:cs="Arial"/>
                <w:spacing w:val="-5"/>
                <w:sz w:val="20"/>
                <w:szCs w:val="20"/>
              </w:rPr>
              <w:t>10</w:t>
            </w:r>
          </w:p>
        </w:tc>
      </w:tr>
      <w:tr w:rsidR="008A7C31" w:rsidRPr="009164E3" w14:paraId="63A39217" w14:textId="77777777">
        <w:trPr>
          <w:trHeight w:val="325"/>
        </w:trPr>
        <w:tc>
          <w:tcPr>
            <w:tcW w:w="6660" w:type="dxa"/>
            <w:tcBorders>
              <w:top w:val="single" w:sz="6" w:space="0" w:color="000000"/>
              <w:left w:val="single" w:sz="6" w:space="0" w:color="000000"/>
              <w:bottom w:val="single" w:sz="6" w:space="0" w:color="000000"/>
              <w:right w:val="single" w:sz="6" w:space="0" w:color="000000"/>
            </w:tcBorders>
            <w:hideMark/>
          </w:tcPr>
          <w:p w14:paraId="36AF1A2A" w14:textId="77777777" w:rsidR="008A7C31" w:rsidRPr="009164E3" w:rsidRDefault="008A7C31">
            <w:pPr>
              <w:pStyle w:val="TableParagraph"/>
              <w:ind w:left="14" w:right="5"/>
              <w:rPr>
                <w:rFonts w:ascii="Arial" w:hAnsi="Arial" w:cs="Arial"/>
                <w:sz w:val="20"/>
                <w:szCs w:val="20"/>
              </w:rPr>
            </w:pPr>
            <w:r w:rsidRPr="009164E3">
              <w:rPr>
                <w:rFonts w:ascii="Arial" w:hAnsi="Arial" w:cs="Arial"/>
                <w:sz w:val="20"/>
                <w:szCs w:val="20"/>
              </w:rPr>
              <w:t>4,1 -</w:t>
            </w:r>
            <w:r w:rsidRPr="009164E3">
              <w:rPr>
                <w:rFonts w:ascii="Arial" w:hAnsi="Arial" w:cs="Arial"/>
                <w:spacing w:val="-1"/>
                <w:sz w:val="20"/>
                <w:szCs w:val="20"/>
              </w:rPr>
              <w:t xml:space="preserve"> </w:t>
            </w:r>
            <w:r w:rsidRPr="009164E3">
              <w:rPr>
                <w:rFonts w:ascii="Arial" w:hAnsi="Arial" w:cs="Arial"/>
                <w:spacing w:val="-5"/>
                <w:sz w:val="20"/>
                <w:szCs w:val="20"/>
              </w:rPr>
              <w:t>6,0</w:t>
            </w:r>
          </w:p>
        </w:tc>
        <w:tc>
          <w:tcPr>
            <w:tcW w:w="2803" w:type="dxa"/>
            <w:tcBorders>
              <w:top w:val="single" w:sz="6" w:space="0" w:color="000000"/>
              <w:left w:val="single" w:sz="6" w:space="0" w:color="000000"/>
              <w:bottom w:val="single" w:sz="6" w:space="0" w:color="000000"/>
              <w:right w:val="single" w:sz="6" w:space="0" w:color="000000"/>
            </w:tcBorders>
            <w:hideMark/>
          </w:tcPr>
          <w:p w14:paraId="768B936C" w14:textId="77777777" w:rsidR="008A7C31" w:rsidRPr="009164E3" w:rsidRDefault="008A7C31">
            <w:pPr>
              <w:pStyle w:val="TableParagraph"/>
              <w:ind w:right="1"/>
              <w:rPr>
                <w:rFonts w:ascii="Arial" w:hAnsi="Arial" w:cs="Arial"/>
                <w:sz w:val="20"/>
                <w:szCs w:val="20"/>
              </w:rPr>
            </w:pPr>
            <w:r w:rsidRPr="009164E3">
              <w:rPr>
                <w:rFonts w:ascii="Arial" w:hAnsi="Arial" w:cs="Arial"/>
                <w:spacing w:val="-5"/>
                <w:sz w:val="20"/>
                <w:szCs w:val="20"/>
              </w:rPr>
              <w:t>20</w:t>
            </w:r>
          </w:p>
        </w:tc>
      </w:tr>
      <w:tr w:rsidR="008A7C31" w:rsidRPr="009164E3" w14:paraId="0332E9EC" w14:textId="77777777">
        <w:trPr>
          <w:trHeight w:val="325"/>
        </w:trPr>
        <w:tc>
          <w:tcPr>
            <w:tcW w:w="6660" w:type="dxa"/>
            <w:tcBorders>
              <w:top w:val="single" w:sz="6" w:space="0" w:color="000000"/>
              <w:left w:val="single" w:sz="6" w:space="0" w:color="000000"/>
              <w:bottom w:val="single" w:sz="6" w:space="0" w:color="000000"/>
              <w:right w:val="single" w:sz="6" w:space="0" w:color="000000"/>
            </w:tcBorders>
            <w:hideMark/>
          </w:tcPr>
          <w:p w14:paraId="15285FF0" w14:textId="77777777" w:rsidR="008A7C31" w:rsidRPr="009164E3" w:rsidRDefault="008A7C31">
            <w:pPr>
              <w:pStyle w:val="TableParagraph"/>
              <w:ind w:left="14" w:right="2"/>
              <w:rPr>
                <w:rFonts w:ascii="Arial" w:hAnsi="Arial" w:cs="Arial"/>
                <w:sz w:val="20"/>
                <w:szCs w:val="20"/>
              </w:rPr>
            </w:pPr>
            <w:r w:rsidRPr="009164E3">
              <w:rPr>
                <w:rFonts w:ascii="Arial" w:hAnsi="Arial" w:cs="Arial"/>
                <w:sz w:val="20"/>
                <w:szCs w:val="20"/>
              </w:rPr>
              <w:t xml:space="preserve">6,1 – </w:t>
            </w:r>
            <w:r w:rsidRPr="009164E3">
              <w:rPr>
                <w:rFonts w:ascii="Arial" w:hAnsi="Arial" w:cs="Arial"/>
                <w:spacing w:val="-5"/>
                <w:sz w:val="20"/>
                <w:szCs w:val="20"/>
              </w:rPr>
              <w:t>8,0</w:t>
            </w:r>
          </w:p>
        </w:tc>
        <w:tc>
          <w:tcPr>
            <w:tcW w:w="2803" w:type="dxa"/>
            <w:tcBorders>
              <w:top w:val="single" w:sz="6" w:space="0" w:color="000000"/>
              <w:left w:val="single" w:sz="6" w:space="0" w:color="000000"/>
              <w:bottom w:val="single" w:sz="6" w:space="0" w:color="000000"/>
              <w:right w:val="single" w:sz="6" w:space="0" w:color="000000"/>
            </w:tcBorders>
            <w:hideMark/>
          </w:tcPr>
          <w:p w14:paraId="48F53D06" w14:textId="77777777" w:rsidR="008A7C31" w:rsidRPr="009164E3" w:rsidRDefault="008A7C31">
            <w:pPr>
              <w:pStyle w:val="TableParagraph"/>
              <w:ind w:right="1"/>
              <w:rPr>
                <w:rFonts w:ascii="Arial" w:hAnsi="Arial" w:cs="Arial"/>
                <w:sz w:val="20"/>
                <w:szCs w:val="20"/>
              </w:rPr>
            </w:pPr>
            <w:r w:rsidRPr="009164E3">
              <w:rPr>
                <w:rFonts w:ascii="Arial" w:hAnsi="Arial" w:cs="Arial"/>
                <w:spacing w:val="-5"/>
                <w:sz w:val="20"/>
                <w:szCs w:val="20"/>
              </w:rPr>
              <w:t>30</w:t>
            </w:r>
          </w:p>
        </w:tc>
      </w:tr>
    </w:tbl>
    <w:p w14:paraId="5344B4EF" w14:textId="77777777" w:rsidR="008A7C31" w:rsidRPr="009164E3" w:rsidRDefault="008A7C31" w:rsidP="008A7C31">
      <w:pPr>
        <w:rPr>
          <w:lang w:eastAsia="nb-NO"/>
        </w:rPr>
      </w:pPr>
    </w:p>
    <w:p w14:paraId="0DDE297E" w14:textId="77777777" w:rsidR="008A7C31" w:rsidRPr="009164E3" w:rsidRDefault="008A7C31" w:rsidP="008A7C31">
      <w:pPr>
        <w:pStyle w:val="Overskrift5"/>
      </w:pPr>
      <w:bookmarkStart w:id="977" w:name="_Toc233898021"/>
      <w:r w:rsidRPr="009164E3">
        <w:t>Avvik i jevnhet – IRI</w:t>
      </w:r>
      <w:bookmarkEnd w:id="977"/>
    </w:p>
    <w:p w14:paraId="1EEA8A23" w14:textId="77777777" w:rsidR="008A7C31" w:rsidRPr="009164E3" w:rsidRDefault="008A7C31" w:rsidP="008A7C31">
      <w:pPr>
        <w:jc w:val="both"/>
      </w:pPr>
      <w:r w:rsidRPr="009164E3">
        <w:t>Ved avvik fra krav til jevnhet på langs foretas trekk i oppgjøret. Størrelsen på trekket er gitt i tabell 9.</w:t>
      </w:r>
    </w:p>
    <w:p w14:paraId="26C21F82" w14:textId="77777777" w:rsidR="008A7C31" w:rsidRPr="009164E3" w:rsidRDefault="008A7C31" w:rsidP="008A7C31">
      <w:pPr>
        <w:rPr>
          <w:lang w:eastAsia="nb-NO"/>
        </w:rPr>
      </w:pPr>
    </w:p>
    <w:p w14:paraId="003F79F3" w14:textId="77777777" w:rsidR="008A7C31" w:rsidRPr="009164E3" w:rsidRDefault="008A7C31" w:rsidP="008A7C31">
      <w:pPr>
        <w:rPr>
          <w:lang w:eastAsia="nb-NO"/>
        </w:rPr>
      </w:pPr>
      <w:r w:rsidRPr="009164E3">
        <w:rPr>
          <w:lang w:eastAsia="nb-NO"/>
        </w:rPr>
        <w:t>Tabell 9. Trekksatser ved avvik fra krav til jevnhet på langs (IRI)</w:t>
      </w:r>
    </w:p>
    <w:tbl>
      <w:tblPr>
        <w:tblStyle w:val="TableNormal1"/>
        <w:tblW w:w="0" w:type="auto"/>
        <w:tblInd w:w="0"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1E0" w:firstRow="1" w:lastRow="1" w:firstColumn="1" w:lastColumn="1" w:noHBand="0" w:noVBand="0"/>
      </w:tblPr>
      <w:tblGrid>
        <w:gridCol w:w="6660"/>
        <w:gridCol w:w="2803"/>
      </w:tblGrid>
      <w:tr w:rsidR="008A7C31" w:rsidRPr="009164E3" w14:paraId="26A40069" w14:textId="77777777">
        <w:trPr>
          <w:trHeight w:val="793"/>
        </w:trPr>
        <w:tc>
          <w:tcPr>
            <w:tcW w:w="6660" w:type="dxa"/>
            <w:tcBorders>
              <w:top w:val="single" w:sz="6" w:space="0" w:color="000000"/>
              <w:left w:val="single" w:sz="6" w:space="0" w:color="000000"/>
              <w:bottom w:val="single" w:sz="6" w:space="0" w:color="000000"/>
              <w:right w:val="single" w:sz="6" w:space="0" w:color="000000"/>
            </w:tcBorders>
            <w:hideMark/>
          </w:tcPr>
          <w:p w14:paraId="1E3609D7" w14:textId="77777777" w:rsidR="008A7C31" w:rsidRPr="009164E3" w:rsidRDefault="008A7C31">
            <w:pPr>
              <w:pStyle w:val="TableParagraph"/>
              <w:spacing w:before="1" w:line="240" w:lineRule="auto"/>
              <w:ind w:left="2915" w:right="640" w:hanging="1508"/>
              <w:jc w:val="left"/>
              <w:rPr>
                <w:rFonts w:ascii="Arial" w:hAnsi="Arial" w:cs="Arial"/>
                <w:b/>
                <w:sz w:val="20"/>
                <w:szCs w:val="20"/>
              </w:rPr>
            </w:pPr>
            <w:r w:rsidRPr="009164E3">
              <w:rPr>
                <w:rFonts w:ascii="Arial" w:hAnsi="Arial" w:cs="Arial"/>
                <w:b/>
                <w:sz w:val="20"/>
                <w:szCs w:val="20"/>
              </w:rPr>
              <w:t>Overskridelse</w:t>
            </w:r>
            <w:r w:rsidRPr="009164E3">
              <w:rPr>
                <w:rFonts w:ascii="Arial" w:hAnsi="Arial" w:cs="Arial"/>
                <w:b/>
                <w:spacing w:val="-8"/>
                <w:sz w:val="20"/>
                <w:szCs w:val="20"/>
              </w:rPr>
              <w:t xml:space="preserve"> </w:t>
            </w:r>
            <w:r w:rsidRPr="009164E3">
              <w:rPr>
                <w:rFonts w:ascii="Arial" w:hAnsi="Arial" w:cs="Arial"/>
                <w:b/>
                <w:sz w:val="20"/>
                <w:szCs w:val="20"/>
              </w:rPr>
              <w:t>av</w:t>
            </w:r>
            <w:r w:rsidRPr="009164E3">
              <w:rPr>
                <w:rFonts w:ascii="Arial" w:hAnsi="Arial" w:cs="Arial"/>
                <w:b/>
                <w:spacing w:val="-7"/>
                <w:sz w:val="20"/>
                <w:szCs w:val="20"/>
              </w:rPr>
              <w:t xml:space="preserve"> </w:t>
            </w:r>
            <w:r w:rsidRPr="009164E3">
              <w:rPr>
                <w:rFonts w:ascii="Arial" w:hAnsi="Arial" w:cs="Arial"/>
                <w:b/>
                <w:sz w:val="20"/>
                <w:szCs w:val="20"/>
              </w:rPr>
              <w:t>krav</w:t>
            </w:r>
            <w:r w:rsidRPr="009164E3">
              <w:rPr>
                <w:rFonts w:ascii="Arial" w:hAnsi="Arial" w:cs="Arial"/>
                <w:b/>
                <w:spacing w:val="-7"/>
                <w:sz w:val="20"/>
                <w:szCs w:val="20"/>
              </w:rPr>
              <w:t xml:space="preserve"> </w:t>
            </w:r>
            <w:r w:rsidRPr="009164E3">
              <w:rPr>
                <w:rFonts w:ascii="Arial" w:hAnsi="Arial" w:cs="Arial"/>
                <w:b/>
                <w:sz w:val="20"/>
                <w:szCs w:val="20"/>
              </w:rPr>
              <w:t>til</w:t>
            </w:r>
            <w:r w:rsidRPr="009164E3">
              <w:rPr>
                <w:rFonts w:ascii="Arial" w:hAnsi="Arial" w:cs="Arial"/>
                <w:b/>
                <w:spacing w:val="-7"/>
                <w:sz w:val="20"/>
                <w:szCs w:val="20"/>
              </w:rPr>
              <w:t xml:space="preserve"> </w:t>
            </w:r>
            <w:r w:rsidRPr="009164E3">
              <w:rPr>
                <w:rFonts w:ascii="Arial" w:hAnsi="Arial" w:cs="Arial"/>
                <w:b/>
                <w:sz w:val="20"/>
                <w:szCs w:val="20"/>
              </w:rPr>
              <w:t>jevnhet,</w:t>
            </w:r>
            <w:r w:rsidRPr="009164E3">
              <w:rPr>
                <w:rFonts w:ascii="Arial" w:hAnsi="Arial" w:cs="Arial"/>
                <w:b/>
                <w:spacing w:val="-7"/>
                <w:sz w:val="20"/>
                <w:szCs w:val="20"/>
              </w:rPr>
              <w:t xml:space="preserve"> </w:t>
            </w:r>
            <w:r w:rsidRPr="009164E3">
              <w:rPr>
                <w:rFonts w:ascii="Arial" w:hAnsi="Arial" w:cs="Arial"/>
                <w:b/>
                <w:sz w:val="20"/>
                <w:szCs w:val="20"/>
              </w:rPr>
              <w:t xml:space="preserve">IRI </w:t>
            </w:r>
            <w:r w:rsidRPr="009164E3">
              <w:rPr>
                <w:rFonts w:ascii="Arial" w:hAnsi="Arial" w:cs="Arial"/>
                <w:b/>
                <w:spacing w:val="-2"/>
                <w:sz w:val="20"/>
                <w:szCs w:val="20"/>
              </w:rPr>
              <w:t>(mm/m)</w:t>
            </w:r>
          </w:p>
        </w:tc>
        <w:tc>
          <w:tcPr>
            <w:tcW w:w="2803" w:type="dxa"/>
            <w:tcBorders>
              <w:top w:val="single" w:sz="6" w:space="0" w:color="000000"/>
              <w:left w:val="single" w:sz="6" w:space="0" w:color="000000"/>
              <w:bottom w:val="single" w:sz="6" w:space="0" w:color="000000"/>
              <w:right w:val="single" w:sz="6" w:space="0" w:color="000000"/>
            </w:tcBorders>
            <w:hideMark/>
          </w:tcPr>
          <w:p w14:paraId="1A24372E" w14:textId="77777777" w:rsidR="008A7C31" w:rsidRPr="009164E3" w:rsidRDefault="008A7C31">
            <w:pPr>
              <w:pStyle w:val="TableParagraph"/>
              <w:spacing w:before="1" w:line="240" w:lineRule="auto"/>
              <w:ind w:right="4"/>
              <w:rPr>
                <w:rFonts w:ascii="Arial" w:hAnsi="Arial" w:cs="Arial"/>
                <w:b/>
                <w:sz w:val="20"/>
                <w:szCs w:val="20"/>
              </w:rPr>
            </w:pPr>
            <w:r w:rsidRPr="009164E3">
              <w:rPr>
                <w:rFonts w:ascii="Arial" w:hAnsi="Arial" w:cs="Arial"/>
                <w:b/>
                <w:spacing w:val="-4"/>
                <w:sz w:val="20"/>
                <w:szCs w:val="20"/>
              </w:rPr>
              <w:t>Trekk</w:t>
            </w:r>
          </w:p>
          <w:p w14:paraId="7A6598CE" w14:textId="77777777" w:rsidR="008A7C31" w:rsidRPr="009164E3" w:rsidRDefault="008A7C31">
            <w:pPr>
              <w:pStyle w:val="TableParagraph"/>
              <w:spacing w:before="120" w:line="240" w:lineRule="auto"/>
              <w:ind w:right="5"/>
              <w:rPr>
                <w:rFonts w:ascii="Arial" w:hAnsi="Arial" w:cs="Arial"/>
                <w:b/>
                <w:sz w:val="20"/>
                <w:szCs w:val="20"/>
              </w:rPr>
            </w:pPr>
            <w:r w:rsidRPr="009164E3">
              <w:rPr>
                <w:rFonts w:ascii="Arial" w:hAnsi="Arial" w:cs="Arial"/>
                <w:b/>
                <w:spacing w:val="-5"/>
                <w:sz w:val="20"/>
                <w:szCs w:val="20"/>
              </w:rPr>
              <w:t>(%)</w:t>
            </w:r>
          </w:p>
        </w:tc>
      </w:tr>
      <w:tr w:rsidR="008A7C31" w:rsidRPr="009164E3" w14:paraId="48DF4B73" w14:textId="77777777">
        <w:trPr>
          <w:trHeight w:val="323"/>
        </w:trPr>
        <w:tc>
          <w:tcPr>
            <w:tcW w:w="6660" w:type="dxa"/>
            <w:tcBorders>
              <w:top w:val="single" w:sz="6" w:space="0" w:color="000000"/>
              <w:left w:val="single" w:sz="6" w:space="0" w:color="000000"/>
              <w:bottom w:val="single" w:sz="6" w:space="0" w:color="000000"/>
              <w:right w:val="single" w:sz="6" w:space="0" w:color="000000"/>
            </w:tcBorders>
            <w:hideMark/>
          </w:tcPr>
          <w:p w14:paraId="7CB0936F" w14:textId="77777777" w:rsidR="008A7C31" w:rsidRPr="009164E3" w:rsidRDefault="008A7C31">
            <w:pPr>
              <w:pStyle w:val="TableParagraph"/>
              <w:ind w:left="14" w:right="5"/>
              <w:rPr>
                <w:rFonts w:ascii="Arial" w:hAnsi="Arial" w:cs="Arial"/>
                <w:sz w:val="20"/>
                <w:szCs w:val="20"/>
              </w:rPr>
            </w:pPr>
            <w:r w:rsidRPr="009164E3">
              <w:rPr>
                <w:rFonts w:ascii="Arial" w:hAnsi="Arial" w:cs="Arial"/>
                <w:sz w:val="20"/>
                <w:szCs w:val="20"/>
              </w:rPr>
              <w:t>0,1 -</w:t>
            </w:r>
            <w:r w:rsidRPr="009164E3">
              <w:rPr>
                <w:rFonts w:ascii="Arial" w:hAnsi="Arial" w:cs="Arial"/>
                <w:spacing w:val="-1"/>
                <w:sz w:val="20"/>
                <w:szCs w:val="20"/>
              </w:rPr>
              <w:t xml:space="preserve"> </w:t>
            </w:r>
            <w:r w:rsidRPr="009164E3">
              <w:rPr>
                <w:rFonts w:ascii="Arial" w:hAnsi="Arial" w:cs="Arial"/>
                <w:spacing w:val="-5"/>
                <w:sz w:val="20"/>
                <w:szCs w:val="20"/>
              </w:rPr>
              <w:t>1,0</w:t>
            </w:r>
          </w:p>
        </w:tc>
        <w:tc>
          <w:tcPr>
            <w:tcW w:w="2803" w:type="dxa"/>
            <w:tcBorders>
              <w:top w:val="single" w:sz="6" w:space="0" w:color="000000"/>
              <w:left w:val="single" w:sz="6" w:space="0" w:color="000000"/>
              <w:bottom w:val="single" w:sz="6" w:space="0" w:color="000000"/>
              <w:right w:val="single" w:sz="6" w:space="0" w:color="000000"/>
            </w:tcBorders>
            <w:hideMark/>
          </w:tcPr>
          <w:p w14:paraId="1D14FA9E" w14:textId="77777777" w:rsidR="008A7C31" w:rsidRPr="009164E3" w:rsidRDefault="008A7C31">
            <w:pPr>
              <w:pStyle w:val="TableParagraph"/>
              <w:ind w:right="1"/>
              <w:rPr>
                <w:rFonts w:ascii="Arial" w:hAnsi="Arial" w:cs="Arial"/>
                <w:sz w:val="20"/>
                <w:szCs w:val="20"/>
              </w:rPr>
            </w:pPr>
            <w:r w:rsidRPr="009164E3">
              <w:rPr>
                <w:rFonts w:ascii="Arial" w:hAnsi="Arial" w:cs="Arial"/>
                <w:spacing w:val="-10"/>
                <w:sz w:val="20"/>
                <w:szCs w:val="20"/>
              </w:rPr>
              <w:t>5</w:t>
            </w:r>
          </w:p>
        </w:tc>
      </w:tr>
      <w:tr w:rsidR="008A7C31" w:rsidRPr="009164E3" w14:paraId="4AAEFC7B" w14:textId="77777777">
        <w:trPr>
          <w:trHeight w:val="325"/>
        </w:trPr>
        <w:tc>
          <w:tcPr>
            <w:tcW w:w="6660" w:type="dxa"/>
            <w:tcBorders>
              <w:top w:val="single" w:sz="6" w:space="0" w:color="000000"/>
              <w:left w:val="single" w:sz="6" w:space="0" w:color="000000"/>
              <w:bottom w:val="single" w:sz="6" w:space="0" w:color="000000"/>
              <w:right w:val="single" w:sz="6" w:space="0" w:color="000000"/>
            </w:tcBorders>
            <w:hideMark/>
          </w:tcPr>
          <w:p w14:paraId="395E62A1" w14:textId="77777777" w:rsidR="008A7C31" w:rsidRPr="009164E3" w:rsidRDefault="008A7C31">
            <w:pPr>
              <w:pStyle w:val="TableParagraph"/>
              <w:spacing w:before="1" w:line="240" w:lineRule="auto"/>
              <w:ind w:left="14" w:right="5"/>
              <w:rPr>
                <w:rFonts w:ascii="Arial" w:hAnsi="Arial" w:cs="Arial"/>
                <w:sz w:val="20"/>
                <w:szCs w:val="20"/>
              </w:rPr>
            </w:pPr>
            <w:r w:rsidRPr="009164E3">
              <w:rPr>
                <w:rFonts w:ascii="Arial" w:hAnsi="Arial" w:cs="Arial"/>
                <w:sz w:val="20"/>
                <w:szCs w:val="20"/>
              </w:rPr>
              <w:t>1,1 -</w:t>
            </w:r>
            <w:r w:rsidRPr="009164E3">
              <w:rPr>
                <w:rFonts w:ascii="Arial" w:hAnsi="Arial" w:cs="Arial"/>
                <w:spacing w:val="-1"/>
                <w:sz w:val="20"/>
                <w:szCs w:val="20"/>
              </w:rPr>
              <w:t xml:space="preserve"> </w:t>
            </w:r>
            <w:r w:rsidRPr="009164E3">
              <w:rPr>
                <w:rFonts w:ascii="Arial" w:hAnsi="Arial" w:cs="Arial"/>
                <w:spacing w:val="-5"/>
                <w:sz w:val="20"/>
                <w:szCs w:val="20"/>
              </w:rPr>
              <w:t>1,5</w:t>
            </w:r>
          </w:p>
        </w:tc>
        <w:tc>
          <w:tcPr>
            <w:tcW w:w="2803" w:type="dxa"/>
            <w:tcBorders>
              <w:top w:val="single" w:sz="6" w:space="0" w:color="000000"/>
              <w:left w:val="single" w:sz="6" w:space="0" w:color="000000"/>
              <w:bottom w:val="single" w:sz="6" w:space="0" w:color="000000"/>
              <w:right w:val="single" w:sz="6" w:space="0" w:color="000000"/>
            </w:tcBorders>
            <w:hideMark/>
          </w:tcPr>
          <w:p w14:paraId="74FA8AE2" w14:textId="77777777" w:rsidR="008A7C31" w:rsidRPr="009164E3" w:rsidRDefault="008A7C31">
            <w:pPr>
              <w:pStyle w:val="TableParagraph"/>
              <w:spacing w:before="1" w:line="240" w:lineRule="auto"/>
              <w:ind w:right="1"/>
              <w:rPr>
                <w:rFonts w:ascii="Arial" w:hAnsi="Arial" w:cs="Arial"/>
                <w:sz w:val="20"/>
                <w:szCs w:val="20"/>
              </w:rPr>
            </w:pPr>
            <w:r w:rsidRPr="009164E3">
              <w:rPr>
                <w:rFonts w:ascii="Arial" w:hAnsi="Arial" w:cs="Arial"/>
                <w:spacing w:val="-5"/>
                <w:sz w:val="20"/>
                <w:szCs w:val="20"/>
              </w:rPr>
              <w:t>10</w:t>
            </w:r>
          </w:p>
        </w:tc>
      </w:tr>
      <w:tr w:rsidR="008A7C31" w:rsidRPr="009164E3" w14:paraId="43EB32C8" w14:textId="77777777">
        <w:trPr>
          <w:trHeight w:val="325"/>
        </w:trPr>
        <w:tc>
          <w:tcPr>
            <w:tcW w:w="6660" w:type="dxa"/>
            <w:tcBorders>
              <w:top w:val="single" w:sz="6" w:space="0" w:color="000000"/>
              <w:left w:val="single" w:sz="6" w:space="0" w:color="000000"/>
              <w:bottom w:val="single" w:sz="6" w:space="0" w:color="000000"/>
              <w:right w:val="single" w:sz="6" w:space="0" w:color="000000"/>
            </w:tcBorders>
            <w:hideMark/>
          </w:tcPr>
          <w:p w14:paraId="3618E89B" w14:textId="77777777" w:rsidR="008A7C31" w:rsidRPr="009164E3" w:rsidRDefault="008A7C31">
            <w:pPr>
              <w:pStyle w:val="TableParagraph"/>
              <w:ind w:left="14" w:right="5"/>
              <w:rPr>
                <w:rFonts w:ascii="Arial" w:hAnsi="Arial" w:cs="Arial"/>
                <w:sz w:val="20"/>
                <w:szCs w:val="20"/>
              </w:rPr>
            </w:pPr>
            <w:r w:rsidRPr="009164E3">
              <w:rPr>
                <w:rFonts w:ascii="Arial" w:hAnsi="Arial" w:cs="Arial"/>
                <w:sz w:val="20"/>
                <w:szCs w:val="20"/>
              </w:rPr>
              <w:t>1,6 -</w:t>
            </w:r>
            <w:r w:rsidRPr="009164E3">
              <w:rPr>
                <w:rFonts w:ascii="Arial" w:hAnsi="Arial" w:cs="Arial"/>
                <w:spacing w:val="-1"/>
                <w:sz w:val="20"/>
                <w:szCs w:val="20"/>
              </w:rPr>
              <w:t xml:space="preserve"> </w:t>
            </w:r>
            <w:r w:rsidRPr="009164E3">
              <w:rPr>
                <w:rFonts w:ascii="Arial" w:hAnsi="Arial" w:cs="Arial"/>
                <w:spacing w:val="-5"/>
                <w:sz w:val="20"/>
                <w:szCs w:val="20"/>
              </w:rPr>
              <w:t>2,0</w:t>
            </w:r>
          </w:p>
        </w:tc>
        <w:tc>
          <w:tcPr>
            <w:tcW w:w="2803" w:type="dxa"/>
            <w:tcBorders>
              <w:top w:val="single" w:sz="6" w:space="0" w:color="000000"/>
              <w:left w:val="single" w:sz="6" w:space="0" w:color="000000"/>
              <w:bottom w:val="single" w:sz="6" w:space="0" w:color="000000"/>
              <w:right w:val="single" w:sz="6" w:space="0" w:color="000000"/>
            </w:tcBorders>
            <w:hideMark/>
          </w:tcPr>
          <w:p w14:paraId="74A047B0" w14:textId="77777777" w:rsidR="008A7C31" w:rsidRPr="009164E3" w:rsidRDefault="008A7C31">
            <w:pPr>
              <w:pStyle w:val="TableParagraph"/>
              <w:ind w:right="1"/>
              <w:rPr>
                <w:rFonts w:ascii="Arial" w:hAnsi="Arial" w:cs="Arial"/>
                <w:sz w:val="20"/>
                <w:szCs w:val="20"/>
              </w:rPr>
            </w:pPr>
            <w:r w:rsidRPr="009164E3">
              <w:rPr>
                <w:rFonts w:ascii="Arial" w:hAnsi="Arial" w:cs="Arial"/>
                <w:spacing w:val="-5"/>
                <w:sz w:val="20"/>
                <w:szCs w:val="20"/>
              </w:rPr>
              <w:t>30</w:t>
            </w:r>
          </w:p>
        </w:tc>
      </w:tr>
      <w:tr w:rsidR="008A7C31" w:rsidRPr="009164E3" w14:paraId="60D391E0" w14:textId="77777777">
        <w:trPr>
          <w:trHeight w:val="325"/>
        </w:trPr>
        <w:tc>
          <w:tcPr>
            <w:tcW w:w="6660" w:type="dxa"/>
            <w:tcBorders>
              <w:top w:val="single" w:sz="6" w:space="0" w:color="000000"/>
              <w:left w:val="single" w:sz="6" w:space="0" w:color="000000"/>
              <w:bottom w:val="single" w:sz="6" w:space="0" w:color="000000"/>
              <w:right w:val="single" w:sz="6" w:space="0" w:color="000000"/>
            </w:tcBorders>
            <w:hideMark/>
          </w:tcPr>
          <w:p w14:paraId="310808A3" w14:textId="77777777" w:rsidR="008A7C31" w:rsidRPr="009164E3" w:rsidRDefault="008A7C31">
            <w:pPr>
              <w:pStyle w:val="TableParagraph"/>
              <w:ind w:left="14" w:right="5"/>
              <w:rPr>
                <w:rFonts w:ascii="Arial" w:hAnsi="Arial" w:cs="Arial"/>
                <w:sz w:val="20"/>
                <w:szCs w:val="20"/>
              </w:rPr>
            </w:pPr>
            <w:r w:rsidRPr="009164E3">
              <w:rPr>
                <w:rFonts w:ascii="Arial" w:hAnsi="Arial" w:cs="Arial"/>
                <w:sz w:val="20"/>
                <w:szCs w:val="20"/>
              </w:rPr>
              <w:t>2,1 -</w:t>
            </w:r>
            <w:r w:rsidRPr="009164E3">
              <w:rPr>
                <w:rFonts w:ascii="Arial" w:hAnsi="Arial" w:cs="Arial"/>
                <w:spacing w:val="-1"/>
                <w:sz w:val="20"/>
                <w:szCs w:val="20"/>
              </w:rPr>
              <w:t xml:space="preserve"> </w:t>
            </w:r>
            <w:r w:rsidRPr="009164E3">
              <w:rPr>
                <w:rFonts w:ascii="Arial" w:hAnsi="Arial" w:cs="Arial"/>
                <w:spacing w:val="-5"/>
                <w:sz w:val="20"/>
                <w:szCs w:val="20"/>
              </w:rPr>
              <w:t>2,5</w:t>
            </w:r>
          </w:p>
        </w:tc>
        <w:tc>
          <w:tcPr>
            <w:tcW w:w="2803" w:type="dxa"/>
            <w:tcBorders>
              <w:top w:val="single" w:sz="6" w:space="0" w:color="000000"/>
              <w:left w:val="single" w:sz="6" w:space="0" w:color="000000"/>
              <w:bottom w:val="single" w:sz="6" w:space="0" w:color="000000"/>
              <w:right w:val="single" w:sz="6" w:space="0" w:color="000000"/>
            </w:tcBorders>
            <w:hideMark/>
          </w:tcPr>
          <w:p w14:paraId="1C4010DC" w14:textId="77777777" w:rsidR="008A7C31" w:rsidRPr="009164E3" w:rsidRDefault="008A7C31">
            <w:pPr>
              <w:pStyle w:val="TableParagraph"/>
              <w:ind w:right="1"/>
              <w:rPr>
                <w:rFonts w:ascii="Arial" w:hAnsi="Arial" w:cs="Arial"/>
                <w:sz w:val="20"/>
                <w:szCs w:val="20"/>
              </w:rPr>
            </w:pPr>
            <w:r w:rsidRPr="009164E3">
              <w:rPr>
                <w:rFonts w:ascii="Arial" w:hAnsi="Arial" w:cs="Arial"/>
                <w:spacing w:val="-5"/>
                <w:sz w:val="20"/>
                <w:szCs w:val="20"/>
              </w:rPr>
              <w:t>50</w:t>
            </w:r>
          </w:p>
        </w:tc>
      </w:tr>
    </w:tbl>
    <w:p w14:paraId="2F9022EE" w14:textId="77777777" w:rsidR="008A7C31" w:rsidRPr="009164E3" w:rsidRDefault="008A7C31" w:rsidP="008A7C31">
      <w:pPr>
        <w:rPr>
          <w:lang w:eastAsia="nb-NO"/>
        </w:rPr>
      </w:pPr>
    </w:p>
    <w:p w14:paraId="4798D529" w14:textId="77777777" w:rsidR="008A7C31" w:rsidRPr="009164E3" w:rsidRDefault="008A7C31" w:rsidP="008A7C31">
      <w:pPr>
        <w:pStyle w:val="Overskrift5"/>
      </w:pPr>
      <w:bookmarkStart w:id="978" w:name="_Toc233898022"/>
      <w:r w:rsidRPr="009164E3">
        <w:t>Avvik i jevnhet – rettholt</w:t>
      </w:r>
      <w:bookmarkEnd w:id="978"/>
    </w:p>
    <w:p w14:paraId="4D36516C" w14:textId="77777777" w:rsidR="008A7C31" w:rsidRPr="009164E3" w:rsidRDefault="008A7C31" w:rsidP="008A7C31">
      <w:pPr>
        <w:jc w:val="both"/>
      </w:pPr>
      <w:r w:rsidRPr="009164E3">
        <w:t>Største rettholtverdi legges til grunn for trekk. Avvik fra krav fører til trekk i oppgjør på 30 000 kr pr. avvik. For langsgående skjøter beregnes det maksimalt ett trekk pr. 200 m veg i 2 utleggerbredder. Trekk for avvik i jevnhet målt med rettholt på ett kontraktspunkt begrenses til maksimalt 50 % av kontraktssummen inkl. avgifter for det aktuelle punktet.</w:t>
      </w:r>
    </w:p>
    <w:p w14:paraId="37DE79AC" w14:textId="77777777" w:rsidR="008A7C31" w:rsidRPr="009164E3" w:rsidRDefault="008A7C31" w:rsidP="008A7C31">
      <w:pPr>
        <w:rPr>
          <w:lang w:eastAsia="nb-NO"/>
        </w:rPr>
      </w:pPr>
    </w:p>
    <w:p w14:paraId="6CEE825D" w14:textId="77777777" w:rsidR="008A7C31" w:rsidRPr="009164E3" w:rsidRDefault="008A7C31" w:rsidP="008A7C31">
      <w:pPr>
        <w:pStyle w:val="Overskrift5"/>
      </w:pPr>
      <w:bookmarkStart w:id="979" w:name="_Toc233898023"/>
      <w:r w:rsidRPr="009164E3">
        <w:t>Avvik i jevnhet på kumrammer – rettholt</w:t>
      </w:r>
      <w:bookmarkEnd w:id="979"/>
    </w:p>
    <w:p w14:paraId="150C238C" w14:textId="0AFD646F" w:rsidR="008A7C31" w:rsidRPr="009164E3" w:rsidRDefault="008A7C31" w:rsidP="008A7C31">
      <w:pPr>
        <w:jc w:val="both"/>
      </w:pPr>
      <w:r w:rsidRPr="009164E3">
        <w:t>Alle kumrammer med avvik skal rettes opp innen 4 uker etter at entreprenøren ble gjort oppmerksom på avviket. Dersom avviket ikke er rettet opp innen frist gis det trekk på kr. 15.000, -.</w:t>
      </w:r>
    </w:p>
    <w:p w14:paraId="38A5A84F" w14:textId="18DDBB1A" w:rsidR="00902A57" w:rsidRPr="009164E3" w:rsidRDefault="00902A57" w:rsidP="00902A57">
      <w:pPr>
        <w:jc w:val="both"/>
      </w:pPr>
    </w:p>
    <w:p w14:paraId="3F7E72BE" w14:textId="77777777" w:rsidR="000047DE" w:rsidRPr="009164E3" w:rsidRDefault="000047DE" w:rsidP="00ED1736"/>
    <w:p w14:paraId="2C7DAB19" w14:textId="2169E911" w:rsidR="00ED1736" w:rsidRPr="009164E3" w:rsidRDefault="00ED1736" w:rsidP="00145EE6">
      <w:pPr>
        <w:pStyle w:val="Overskrift3"/>
      </w:pPr>
      <w:bookmarkStart w:id="980" w:name="_Toc93914642"/>
      <w:bookmarkStart w:id="981" w:name="_Toc94534597"/>
      <w:bookmarkStart w:id="982" w:name="_Toc191885723"/>
      <w:bookmarkStart w:id="983" w:name="_Toc233898024"/>
      <w:r w:rsidRPr="009164E3">
        <w:lastRenderedPageBreak/>
        <w:t>Bestemmelser for elektroarbeider – Elektriske anlegg</w:t>
      </w:r>
      <w:bookmarkEnd w:id="980"/>
      <w:bookmarkEnd w:id="981"/>
      <w:bookmarkEnd w:id="982"/>
      <w:bookmarkEnd w:id="983"/>
    </w:p>
    <w:p w14:paraId="2FB7C12B" w14:textId="7F97F94C" w:rsidR="00ED1736" w:rsidRPr="009164E3" w:rsidRDefault="00ED1736" w:rsidP="00ED1736">
      <w:r w:rsidRPr="009164E3">
        <w:t xml:space="preserve">Elektriske anlegg omfatter elektriske lavspenningsinstallasjoner inklusive føringsveier, reserve- og nødstrømsanlegg, fordelinger, ekomanlegg og maskiner. </w:t>
      </w:r>
    </w:p>
    <w:p w14:paraId="0443E81A" w14:textId="77777777" w:rsidR="00381894" w:rsidRPr="009164E3" w:rsidRDefault="00381894" w:rsidP="00ED1736"/>
    <w:p w14:paraId="377A6491" w14:textId="2DC4F131" w:rsidR="00ED1736" w:rsidRPr="009164E3" w:rsidRDefault="00ED1736" w:rsidP="00145EE6">
      <w:pPr>
        <w:pStyle w:val="Overskrift4"/>
      </w:pPr>
      <w:bookmarkStart w:id="984" w:name="_Toc93914643"/>
      <w:bookmarkStart w:id="985" w:name="_Toc94534598"/>
      <w:bookmarkStart w:id="986" w:name="_Toc191885724"/>
      <w:bookmarkStart w:id="987" w:name="_Toc233898025"/>
      <w:r w:rsidRPr="009164E3">
        <w:t>Elektriske lavspenningsinstallasjoner</w:t>
      </w:r>
      <w:bookmarkEnd w:id="984"/>
      <w:bookmarkEnd w:id="985"/>
      <w:bookmarkEnd w:id="986"/>
      <w:bookmarkEnd w:id="987"/>
    </w:p>
    <w:p w14:paraId="47129877" w14:textId="07110FE3" w:rsidR="008D3C4F" w:rsidRPr="009164E3" w:rsidRDefault="008D3C4F" w:rsidP="008D3C4F">
      <w:r w:rsidRPr="009164E3">
        <w:t>Elektriske anlegg skal planlegges, prosjekteres, bygges, driftes og vedlikeholdes i henhold til gjeldende lover, forskrifter og Statens vegvesens håndbøker. Dette gjelder også endringer av eksisterende anlegg.</w:t>
      </w:r>
    </w:p>
    <w:p w14:paraId="1BCC2D36" w14:textId="205F7A50" w:rsidR="00ED1736" w:rsidRPr="009164E3" w:rsidRDefault="00ED1736" w:rsidP="00ED1736"/>
    <w:p w14:paraId="2C6231B8" w14:textId="63CBA1CE" w:rsidR="00ED1736" w:rsidRPr="009164E3" w:rsidRDefault="00ED1736" w:rsidP="00145EE6">
      <w:pPr>
        <w:pStyle w:val="Overskrift4"/>
      </w:pPr>
      <w:bookmarkStart w:id="988" w:name="_Toc93914644"/>
      <w:bookmarkStart w:id="989" w:name="_Toc94534599"/>
      <w:bookmarkStart w:id="990" w:name="_Toc191885725"/>
      <w:bookmarkStart w:id="991" w:name="_Toc233898026"/>
      <w:r w:rsidRPr="009164E3">
        <w:t>Fordelinger</w:t>
      </w:r>
      <w:bookmarkEnd w:id="988"/>
      <w:bookmarkEnd w:id="989"/>
      <w:bookmarkEnd w:id="990"/>
      <w:bookmarkEnd w:id="991"/>
    </w:p>
    <w:p w14:paraId="4E1A2501" w14:textId="77777777" w:rsidR="00ED1736" w:rsidRPr="009164E3" w:rsidRDefault="00ED1736" w:rsidP="00ED1736">
      <w:r w:rsidRPr="009164E3">
        <w:t>Fordelinger skal være utført i henhold til relevante deler i NEK 439-serien eller NEK EN 61439-serien.</w:t>
      </w:r>
    </w:p>
    <w:p w14:paraId="5C0A7AF1" w14:textId="77777777" w:rsidR="00ED1736" w:rsidRPr="009164E3" w:rsidRDefault="00ED1736" w:rsidP="00ED1736"/>
    <w:p w14:paraId="191B58C1" w14:textId="2531F28F" w:rsidR="00ED1736" w:rsidRPr="009164E3" w:rsidRDefault="00ED1736" w:rsidP="00145EE6">
      <w:pPr>
        <w:pStyle w:val="Overskrift4"/>
      </w:pPr>
      <w:bookmarkStart w:id="992" w:name="_Toc93914645"/>
      <w:bookmarkStart w:id="993" w:name="_Toc94534600"/>
      <w:bookmarkStart w:id="994" w:name="_Toc191885726"/>
      <w:bookmarkStart w:id="995" w:name="_Toc233898027"/>
      <w:r w:rsidRPr="009164E3">
        <w:t>Ekomanlegg</w:t>
      </w:r>
      <w:bookmarkEnd w:id="992"/>
      <w:bookmarkEnd w:id="993"/>
      <w:bookmarkEnd w:id="994"/>
      <w:bookmarkEnd w:id="995"/>
    </w:p>
    <w:p w14:paraId="4928987D" w14:textId="77777777" w:rsidR="00ED1736" w:rsidRPr="009164E3" w:rsidRDefault="00ED1736" w:rsidP="00ED1736">
      <w:r w:rsidRPr="009164E3">
        <w:t>Ekomanlegg omfatter nett for elektronisk kommunikasjon og skal planlegges, prosjekteres, bygges, driftes og vedlikeholdes i henhold til NEK700-serien.</w:t>
      </w:r>
    </w:p>
    <w:p w14:paraId="356ECBFA" w14:textId="77777777" w:rsidR="00ED1736" w:rsidRPr="009164E3" w:rsidRDefault="00ED1736" w:rsidP="00ED1736">
      <w:r w:rsidRPr="009164E3">
        <w:t>Dette gjelder også endringer av eksisterende anlegg.</w:t>
      </w:r>
    </w:p>
    <w:p w14:paraId="7694041E" w14:textId="77777777" w:rsidR="00ED1736" w:rsidRPr="009164E3" w:rsidRDefault="00ED1736" w:rsidP="00ED1736"/>
    <w:p w14:paraId="276EEBFC" w14:textId="0E4077B1" w:rsidR="00ED1736" w:rsidRPr="009164E3" w:rsidRDefault="00ED1736" w:rsidP="00145EE6">
      <w:pPr>
        <w:pStyle w:val="Overskrift4"/>
      </w:pPr>
      <w:bookmarkStart w:id="996" w:name="_Toc93914646"/>
      <w:bookmarkStart w:id="997" w:name="_Toc94534601"/>
      <w:bookmarkStart w:id="998" w:name="_Toc191885727"/>
      <w:bookmarkStart w:id="999" w:name="_Toc233898028"/>
      <w:r w:rsidRPr="009164E3">
        <w:t>Maskiner</w:t>
      </w:r>
      <w:bookmarkEnd w:id="996"/>
      <w:bookmarkEnd w:id="997"/>
      <w:bookmarkEnd w:id="998"/>
      <w:bookmarkEnd w:id="999"/>
    </w:p>
    <w:p w14:paraId="655FEA67" w14:textId="4B7E6FA4" w:rsidR="00ED1736" w:rsidRPr="009164E3" w:rsidRDefault="00ED1736" w:rsidP="00ED1736">
      <w:r w:rsidRPr="009164E3">
        <w:t>Maskiner skal utføres i henhold til NEK EN 60204-1. Risikovurdering av maskiner skal bygge på prinsippene i NS-EN ISO 12100.</w:t>
      </w:r>
    </w:p>
    <w:p w14:paraId="2BB052AD" w14:textId="7E6DE131" w:rsidR="00ED1736" w:rsidRPr="009164E3" w:rsidRDefault="00ED1736" w:rsidP="00ED1736">
      <w:r w:rsidRPr="009164E3">
        <w:t>Kabelføringer og termineringer som utføres lokalt ved sammenstilling av maskiner skal utføres av registrerte elektroentreprenører etter montasjeanvisning fra maskinleverandør.</w:t>
      </w:r>
    </w:p>
    <w:p w14:paraId="266087D9" w14:textId="77777777" w:rsidR="00ED1736" w:rsidRPr="009164E3" w:rsidRDefault="00ED1736" w:rsidP="00ED1736"/>
    <w:p w14:paraId="604850DE" w14:textId="77777777" w:rsidR="00ED1736" w:rsidRPr="009164E3" w:rsidRDefault="00ED1736" w:rsidP="00ED1736">
      <w:r w:rsidRPr="009164E3">
        <w:rPr>
          <w:highlight w:val="lightGray"/>
        </w:rPr>
        <w:t>Xxxxxx</w:t>
      </w:r>
    </w:p>
    <w:p w14:paraId="515347F6" w14:textId="77777777" w:rsidR="00ED1736" w:rsidRPr="009164E3" w:rsidRDefault="00ED1736" w:rsidP="00ED1736"/>
    <w:p w14:paraId="02FC971E" w14:textId="08846D8E" w:rsidR="00ED1736" w:rsidRPr="009164E3" w:rsidRDefault="005B2921" w:rsidP="005B2921">
      <w:pPr>
        <w:pStyle w:val="Overskrift3"/>
      </w:pPr>
      <w:bookmarkStart w:id="1000" w:name="_Toc93914647"/>
      <w:bookmarkStart w:id="1001" w:name="_Toc94534602"/>
      <w:bookmarkStart w:id="1002" w:name="_Toc191885728"/>
      <w:bookmarkStart w:id="1003" w:name="_Toc233898029"/>
      <w:r w:rsidRPr="009164E3">
        <w:t>Bærekrafts</w:t>
      </w:r>
      <w:r w:rsidR="00ED1736" w:rsidRPr="009164E3">
        <w:t xml:space="preserve">ertifisering – </w:t>
      </w:r>
      <w:r w:rsidR="005007AA" w:rsidRPr="009164E3">
        <w:t>BREEAM Infrastructure</w:t>
      </w:r>
      <w:bookmarkEnd w:id="1000"/>
      <w:bookmarkEnd w:id="1001"/>
      <w:bookmarkEnd w:id="1002"/>
      <w:bookmarkEnd w:id="1003"/>
    </w:p>
    <w:p w14:paraId="7277E149" w14:textId="77777777" w:rsidR="00B643E2" w:rsidRPr="009164E3" w:rsidRDefault="00B643E2" w:rsidP="00B643E2">
      <w:r w:rsidRPr="009164E3">
        <w:t>Ikke aktuelt for denne kontrakten.</w:t>
      </w:r>
    </w:p>
    <w:p w14:paraId="7C0A9B70" w14:textId="77777777" w:rsidR="00B643E2" w:rsidRPr="009164E3" w:rsidRDefault="00B643E2" w:rsidP="00B643E2">
      <w:pPr>
        <w:rPr>
          <w:highlight w:val="lightGray"/>
        </w:rPr>
      </w:pPr>
    </w:p>
    <w:p w14:paraId="3DFA0383" w14:textId="77777777" w:rsidR="00B643E2" w:rsidRPr="009164E3" w:rsidRDefault="00B643E2" w:rsidP="00B643E2">
      <w:pPr>
        <w:rPr>
          <w:highlight w:val="lightGray"/>
        </w:rPr>
      </w:pPr>
      <w:r w:rsidRPr="009164E3">
        <w:rPr>
          <w:highlight w:val="lightGray"/>
        </w:rPr>
        <w:t xml:space="preserve">Alternativ 2: dersom det er besluttet i planfasen at det skal sertifiseres for «design and construction» ta kontakt med KM for kontraktsbestemmelse. </w:t>
      </w:r>
    </w:p>
    <w:p w14:paraId="1E4BC99F" w14:textId="77777777" w:rsidR="00ED1736" w:rsidRPr="009164E3" w:rsidRDefault="00ED1736" w:rsidP="00ED1736"/>
    <w:p w14:paraId="3618D123" w14:textId="77777777" w:rsidR="00F84BE2" w:rsidRPr="009164E3" w:rsidRDefault="00F84BE2" w:rsidP="000200DD">
      <w:bookmarkStart w:id="1004" w:name="_Toc191450548"/>
      <w:bookmarkStart w:id="1005" w:name="_Toc191885732"/>
      <w:bookmarkStart w:id="1006" w:name="_Toc93914649"/>
      <w:bookmarkStart w:id="1007" w:name="_Toc94534604"/>
      <w:bookmarkEnd w:id="1004"/>
      <w:bookmarkEnd w:id="1005"/>
    </w:p>
    <w:p w14:paraId="1C163A9D" w14:textId="5B73A022" w:rsidR="00ED1736" w:rsidRPr="009164E3" w:rsidRDefault="00ED1736" w:rsidP="000200DD">
      <w:pPr>
        <w:pStyle w:val="Overskrift3"/>
      </w:pPr>
      <w:bookmarkStart w:id="1008" w:name="_Toc191885733"/>
      <w:bookmarkStart w:id="1009" w:name="_Toc233898030"/>
      <w:r w:rsidRPr="009164E3">
        <w:t>Påslag for byggeplassadministrasjon og fremdriftskontroll av andre</w:t>
      </w:r>
      <w:r w:rsidR="00701B54" w:rsidRPr="009164E3">
        <w:t xml:space="preserve"> </w:t>
      </w:r>
      <w:r w:rsidRPr="009164E3">
        <w:t>entrepriser (se NS 8405 p</w:t>
      </w:r>
      <w:r w:rsidR="007D55AB" w:rsidRPr="009164E3">
        <w:t>un</w:t>
      </w:r>
      <w:r w:rsidRPr="009164E3">
        <w:t>kt 16.3 og 16.4)</w:t>
      </w:r>
      <w:bookmarkEnd w:id="1006"/>
      <w:bookmarkEnd w:id="1007"/>
      <w:bookmarkEnd w:id="1008"/>
      <w:bookmarkEnd w:id="1009"/>
    </w:p>
    <w:p w14:paraId="1BD35116" w14:textId="77777777" w:rsidR="00ED1736" w:rsidRPr="009164E3" w:rsidRDefault="00ED1736" w:rsidP="00ED1736">
      <w:pPr>
        <w:rPr>
          <w:color w:val="000000" w:themeColor="text1"/>
          <w:highlight w:val="lightGray"/>
        </w:rPr>
      </w:pPr>
      <w:r w:rsidRPr="009164E3">
        <w:rPr>
          <w:color w:val="000000" w:themeColor="text1"/>
          <w:highlight w:val="lightGray"/>
        </w:rPr>
        <w:t>Entreprenøren skal påta seg administrerende og kontrollerende oppgaver overfor andre entreprenører for følgende arbeider:</w:t>
      </w:r>
    </w:p>
    <w:p w14:paraId="14DA6760" w14:textId="77777777" w:rsidR="00ED1736" w:rsidRPr="009164E3" w:rsidRDefault="00ED1736" w:rsidP="00ED1736">
      <w:pPr>
        <w:rPr>
          <w:color w:val="000000" w:themeColor="text1"/>
          <w:highlight w:val="lightGray"/>
        </w:rPr>
      </w:pPr>
    </w:p>
    <w:p w14:paraId="19BC9210" w14:textId="3BADF132" w:rsidR="00ED1736" w:rsidRPr="009164E3" w:rsidRDefault="00ED1736" w:rsidP="0086299B">
      <w:pPr>
        <w:pStyle w:val="Listeavsnitt"/>
        <w:numPr>
          <w:ilvl w:val="0"/>
          <w:numId w:val="26"/>
        </w:numPr>
        <w:rPr>
          <w:color w:val="000000" w:themeColor="text1"/>
          <w:highlight w:val="lightGray"/>
        </w:rPr>
      </w:pPr>
      <w:r w:rsidRPr="009164E3">
        <w:rPr>
          <w:color w:val="000000" w:themeColor="text1"/>
          <w:highlight w:val="lightGray"/>
        </w:rPr>
        <w:t>Xxxxxx</w:t>
      </w:r>
    </w:p>
    <w:p w14:paraId="723C2E86" w14:textId="0A3CDD58" w:rsidR="00ED1736" w:rsidRPr="009164E3" w:rsidRDefault="00ED1736" w:rsidP="0086299B">
      <w:pPr>
        <w:pStyle w:val="Listeavsnitt"/>
        <w:numPr>
          <w:ilvl w:val="0"/>
          <w:numId w:val="26"/>
        </w:numPr>
        <w:rPr>
          <w:color w:val="000000" w:themeColor="text1"/>
          <w:highlight w:val="lightGray"/>
        </w:rPr>
      </w:pPr>
      <w:r w:rsidRPr="009164E3">
        <w:rPr>
          <w:color w:val="000000" w:themeColor="text1"/>
          <w:highlight w:val="lightGray"/>
        </w:rPr>
        <w:t>Xxxxxx</w:t>
      </w:r>
    </w:p>
    <w:p w14:paraId="09D1CC29" w14:textId="77777777" w:rsidR="00ED1736" w:rsidRPr="009164E3" w:rsidRDefault="00ED1736" w:rsidP="00ED1736">
      <w:pPr>
        <w:rPr>
          <w:color w:val="000000" w:themeColor="text1"/>
          <w:highlight w:val="lightGray"/>
        </w:rPr>
      </w:pPr>
    </w:p>
    <w:p w14:paraId="5091EF93" w14:textId="21C66415" w:rsidR="00ED1736" w:rsidRPr="009164E3" w:rsidRDefault="00ED1736" w:rsidP="00ED1736">
      <w:pPr>
        <w:rPr>
          <w:color w:val="000000" w:themeColor="text1"/>
        </w:rPr>
      </w:pPr>
      <w:r w:rsidRPr="009164E3">
        <w:rPr>
          <w:color w:val="000000" w:themeColor="text1"/>
          <w:highlight w:val="lightGray"/>
        </w:rPr>
        <w:t>Byggeplassadministrasjon og fremdriftskontroll honoreres i henhold til prosess X</w:t>
      </w:r>
      <w:r w:rsidR="00321020" w:rsidRPr="009164E3">
        <w:rPr>
          <w:color w:val="000000" w:themeColor="text1"/>
          <w:highlight w:val="lightGray"/>
        </w:rPr>
        <w:t xml:space="preserve">xxx </w:t>
      </w:r>
      <w:r w:rsidRPr="009164E3">
        <w:rPr>
          <w:color w:val="000000" w:themeColor="text1"/>
          <w:highlight w:val="lightGray"/>
        </w:rPr>
        <w:t xml:space="preserve">eller </w:t>
      </w:r>
      <w:r w:rsidR="00321020" w:rsidRPr="009164E3">
        <w:rPr>
          <w:color w:val="000000" w:themeColor="text1"/>
          <w:highlight w:val="lightGray"/>
        </w:rPr>
        <w:t>X</w:t>
      </w:r>
      <w:r w:rsidR="00F56605" w:rsidRPr="009164E3">
        <w:rPr>
          <w:color w:val="000000" w:themeColor="text1"/>
          <w:highlight w:val="lightGray"/>
        </w:rPr>
        <w:t xml:space="preserve"> </w:t>
      </w:r>
      <w:r w:rsidRPr="009164E3">
        <w:rPr>
          <w:color w:val="000000" w:themeColor="text1"/>
          <w:highlight w:val="lightGray"/>
        </w:rPr>
        <w:t>% påslag.</w:t>
      </w:r>
    </w:p>
    <w:p w14:paraId="7B2A2C7A" w14:textId="77777777" w:rsidR="00ED1736" w:rsidRPr="009164E3" w:rsidRDefault="00ED1736" w:rsidP="00ED1736"/>
    <w:p w14:paraId="1BF931A5" w14:textId="50D92852" w:rsidR="00ED1736" w:rsidRPr="009164E3" w:rsidRDefault="00ED1736" w:rsidP="00701B54">
      <w:pPr>
        <w:pStyle w:val="Overskrift3"/>
      </w:pPr>
      <w:bookmarkStart w:id="1010" w:name="_Toc93914650"/>
      <w:bookmarkStart w:id="1011" w:name="_Toc94534605"/>
      <w:bookmarkStart w:id="1012" w:name="_Toc191885734"/>
      <w:bookmarkStart w:id="1013" w:name="_Toc233898031"/>
      <w:r w:rsidRPr="009164E3">
        <w:t>Spesielle krav i fremdriftsplanen (se NS 8405, p</w:t>
      </w:r>
      <w:r w:rsidR="007D55AB" w:rsidRPr="009164E3">
        <w:t>un</w:t>
      </w:r>
      <w:r w:rsidRPr="009164E3">
        <w:t>kt 18)</w:t>
      </w:r>
      <w:bookmarkEnd w:id="1010"/>
      <w:bookmarkEnd w:id="1011"/>
      <w:bookmarkEnd w:id="1012"/>
      <w:bookmarkEnd w:id="1013"/>
    </w:p>
    <w:p w14:paraId="41F23B04" w14:textId="78B24988" w:rsidR="00ED1736" w:rsidRPr="009164E3" w:rsidRDefault="00ED1736" w:rsidP="00ED1736">
      <w:r w:rsidRPr="009164E3">
        <w:t xml:space="preserve">Entreprenøren skal </w:t>
      </w:r>
      <w:r w:rsidR="00734F09" w:rsidRPr="009164E3">
        <w:t>i</w:t>
      </w:r>
      <w:r w:rsidR="004E08AF" w:rsidRPr="009164E3">
        <w:t>nnen ut</w:t>
      </w:r>
      <w:r w:rsidR="00734F09" w:rsidRPr="009164E3">
        <w:t>løpet av samhandlingsprosessen</w:t>
      </w:r>
      <w:r w:rsidR="004E08AF" w:rsidRPr="009164E3">
        <w:t xml:space="preserve"> ha</w:t>
      </w:r>
      <w:r w:rsidR="00734F09" w:rsidRPr="009164E3">
        <w:t xml:space="preserve"> utarbeide</w:t>
      </w:r>
      <w:r w:rsidR="004E08AF" w:rsidRPr="009164E3">
        <w:t>t og overlevert</w:t>
      </w:r>
      <w:r w:rsidR="00DE5FEF" w:rsidRPr="009164E3">
        <w:t xml:space="preserve"> en</w:t>
      </w:r>
      <w:r w:rsidRPr="009164E3">
        <w:t xml:space="preserve"> detaljert fremdriftsplan </w:t>
      </w:r>
      <w:r w:rsidR="00D06AB0" w:rsidRPr="009164E3">
        <w:t xml:space="preserve">tilpasset kontraktarbeidene. </w:t>
      </w:r>
      <w:r w:rsidRPr="009164E3">
        <w:t xml:space="preserve"> Fremdriftsplanen skal utarbeides med grunnlag i tilbudt fremdriftsplan</w:t>
      </w:r>
      <w:r w:rsidR="00D06AB0" w:rsidRPr="009164E3">
        <w:t xml:space="preserve"> og være tilpasset kontraktens frister</w:t>
      </w:r>
      <w:r w:rsidRPr="009164E3">
        <w:t>.</w:t>
      </w:r>
      <w:r w:rsidR="003704A7" w:rsidRPr="009164E3">
        <w:t xml:space="preserve"> Ved utarbeidelse av planer skal det benyttes et digitalt planleggingsverktøy som er egnet til formålet.</w:t>
      </w:r>
      <w:r w:rsidRPr="009164E3">
        <w:t xml:space="preserve"> </w:t>
      </w:r>
    </w:p>
    <w:p w14:paraId="63936798" w14:textId="77777777" w:rsidR="00EB1A48" w:rsidRPr="009164E3" w:rsidRDefault="00ED1736" w:rsidP="00ED1736">
      <w:r w:rsidRPr="009164E3">
        <w:t>Fremdriftsplanen skal</w:t>
      </w:r>
      <w:r w:rsidR="009420A3" w:rsidRPr="009164E3">
        <w:t xml:space="preserve"> ha flere nivåer, der aktiviteter på et underliggende nivå skal kunne aggregeres til aktiviteter på et overliggende nivå. Følgende h</w:t>
      </w:r>
      <w:r w:rsidR="00EB1A48" w:rsidRPr="009164E3">
        <w:t>ovednivåer gjelder:</w:t>
      </w:r>
    </w:p>
    <w:p w14:paraId="3B19A111" w14:textId="77777777" w:rsidR="00EB1A48" w:rsidRPr="009164E3" w:rsidRDefault="00EB1A48" w:rsidP="00ED1736"/>
    <w:p w14:paraId="3E015C41" w14:textId="725104D6" w:rsidR="00EB1A48" w:rsidRPr="009164E3" w:rsidRDefault="00EB1A48" w:rsidP="0086299B">
      <w:pPr>
        <w:pStyle w:val="Listeavsnitt"/>
        <w:numPr>
          <w:ilvl w:val="0"/>
          <w:numId w:val="55"/>
        </w:numPr>
      </w:pPr>
      <w:r w:rsidRPr="009164E3">
        <w:t>Entreprenørens hovedfremdriftsplan</w:t>
      </w:r>
    </w:p>
    <w:p w14:paraId="4914526D" w14:textId="51749C8A" w:rsidR="00EB1A48" w:rsidRPr="009164E3" w:rsidRDefault="00EB1A48" w:rsidP="00EB1A48">
      <w:pPr>
        <w:pStyle w:val="Listeavsnitt"/>
      </w:pPr>
      <w:r w:rsidRPr="009164E3">
        <w:t xml:space="preserve">Dette er fremdriftsplanens øverste nivå og skal omfatte hele kontraktarbeidet. </w:t>
      </w:r>
    </w:p>
    <w:p w14:paraId="1AA445C7" w14:textId="77777777" w:rsidR="00EB1A48" w:rsidRPr="009164E3" w:rsidRDefault="00EB1A48" w:rsidP="0079603B">
      <w:pPr>
        <w:pStyle w:val="Listeavsnitt"/>
      </w:pPr>
    </w:p>
    <w:p w14:paraId="1124B37B" w14:textId="48C6B5A6" w:rsidR="00EB1A48" w:rsidRPr="009164E3" w:rsidRDefault="00EB1A48" w:rsidP="0086299B">
      <w:pPr>
        <w:pStyle w:val="Listeavsnitt"/>
        <w:numPr>
          <w:ilvl w:val="0"/>
          <w:numId w:val="55"/>
        </w:numPr>
      </w:pPr>
      <w:r w:rsidRPr="009164E3">
        <w:t>Detaljert fremdriftsplan</w:t>
      </w:r>
    </w:p>
    <w:p w14:paraId="6C5D50C4" w14:textId="460A630D" w:rsidR="00EB1A48" w:rsidRPr="009164E3" w:rsidRDefault="00EB1A48" w:rsidP="00EB1A48">
      <w:pPr>
        <w:pStyle w:val="Listeavsnitt"/>
      </w:pPr>
      <w:r w:rsidRPr="009164E3">
        <w:t>Dette nivået er en ytterligere nedbryting av entreprenørens hovedfremdriftsplan. Eksempler på detalj</w:t>
      </w:r>
      <w:r w:rsidR="007B14E7" w:rsidRPr="009164E3">
        <w:t xml:space="preserve">planer er 4-ukers planer, 14-dagers planer, ukeplaner og rullerende planer. </w:t>
      </w:r>
    </w:p>
    <w:p w14:paraId="1EAD8BFC" w14:textId="77777777" w:rsidR="007B14E7" w:rsidRPr="009164E3" w:rsidRDefault="007B14E7" w:rsidP="007B14E7"/>
    <w:p w14:paraId="5B07F670" w14:textId="1D23769D" w:rsidR="007B14E7" w:rsidRPr="009164E3" w:rsidRDefault="007B14E7" w:rsidP="007B14E7">
      <w:r w:rsidRPr="009164E3">
        <w:t xml:space="preserve">Fremdriftsplanens nivåer skal </w:t>
      </w:r>
      <w:r w:rsidR="00B25270" w:rsidRPr="009164E3">
        <w:t>som minimum inneholde følgende:</w:t>
      </w:r>
    </w:p>
    <w:p w14:paraId="7A6840E8" w14:textId="1A13AC88" w:rsidR="008C7349" w:rsidRPr="009164E3" w:rsidRDefault="00ED1736" w:rsidP="00ED1736">
      <w:pPr>
        <w:rPr>
          <w:color w:val="000000" w:themeColor="text1"/>
        </w:rPr>
      </w:pPr>
      <w:r w:rsidRPr="009164E3">
        <w:t xml:space="preserve"> </w:t>
      </w:r>
    </w:p>
    <w:p w14:paraId="624B91B7" w14:textId="77777777" w:rsidR="008C7349" w:rsidRPr="009164E3" w:rsidRDefault="00ED1736" w:rsidP="00ED1736">
      <w:pPr>
        <w:rPr>
          <w:color w:val="000000" w:themeColor="text1"/>
        </w:rPr>
      </w:pPr>
      <w:r w:rsidRPr="009164E3">
        <w:rPr>
          <w:color w:val="000000" w:themeColor="text1"/>
        </w:rPr>
        <w:t>Hovedaktiviteter</w:t>
      </w:r>
    </w:p>
    <w:p w14:paraId="740BD7A0" w14:textId="6369E0FC" w:rsidR="000746EC" w:rsidRPr="009164E3" w:rsidRDefault="000746EC" w:rsidP="000E59CA">
      <w:pPr>
        <w:pStyle w:val="Listeavsnitt"/>
        <w:numPr>
          <w:ilvl w:val="0"/>
          <w:numId w:val="80"/>
        </w:numPr>
        <w:rPr>
          <w:color w:val="000000" w:themeColor="text1"/>
        </w:rPr>
      </w:pPr>
      <w:r w:rsidRPr="009164E3">
        <w:rPr>
          <w:color w:val="000000" w:themeColor="text1"/>
        </w:rPr>
        <w:t>Kontraktens frister</w:t>
      </w:r>
    </w:p>
    <w:p w14:paraId="733D1F28" w14:textId="690BE68C" w:rsidR="000746EC" w:rsidRPr="009164E3" w:rsidRDefault="000746EC" w:rsidP="000E59CA">
      <w:pPr>
        <w:pStyle w:val="Listeavsnitt"/>
        <w:numPr>
          <w:ilvl w:val="0"/>
          <w:numId w:val="80"/>
        </w:numPr>
        <w:rPr>
          <w:color w:val="000000" w:themeColor="text1"/>
        </w:rPr>
      </w:pPr>
      <w:r w:rsidRPr="009164E3">
        <w:rPr>
          <w:color w:val="000000" w:themeColor="text1"/>
        </w:rPr>
        <w:t>Milepæler</w:t>
      </w:r>
    </w:p>
    <w:p w14:paraId="3EEFE89E" w14:textId="77777777" w:rsidR="000E59CA" w:rsidRPr="009164E3" w:rsidRDefault="000746EC" w:rsidP="000E59CA">
      <w:pPr>
        <w:pStyle w:val="Listeavsnitt"/>
        <w:numPr>
          <w:ilvl w:val="0"/>
          <w:numId w:val="80"/>
        </w:numPr>
        <w:rPr>
          <w:color w:val="000000" w:themeColor="text1"/>
        </w:rPr>
      </w:pPr>
      <w:r w:rsidRPr="009164E3">
        <w:rPr>
          <w:color w:val="000000" w:themeColor="text1"/>
        </w:rPr>
        <w:t>Tidskritiske avhengigheter og grensesnitt</w:t>
      </w:r>
    </w:p>
    <w:p w14:paraId="570700A9" w14:textId="1C10789D" w:rsidR="000746EC" w:rsidRPr="009164E3" w:rsidRDefault="000746EC" w:rsidP="000E59CA">
      <w:pPr>
        <w:pStyle w:val="Listeavsnitt"/>
        <w:numPr>
          <w:ilvl w:val="0"/>
          <w:numId w:val="80"/>
        </w:numPr>
        <w:rPr>
          <w:color w:val="000000" w:themeColor="text1"/>
        </w:rPr>
      </w:pPr>
      <w:r w:rsidRPr="009164E3">
        <w:rPr>
          <w:color w:val="000000" w:themeColor="text1"/>
        </w:rPr>
        <w:t>Kritisk linje</w:t>
      </w:r>
    </w:p>
    <w:p w14:paraId="3642E1F3" w14:textId="1A513245" w:rsidR="000746EC" w:rsidRPr="009164E3" w:rsidRDefault="000746EC" w:rsidP="000E59CA">
      <w:pPr>
        <w:pStyle w:val="Listeavsnitt"/>
        <w:numPr>
          <w:ilvl w:val="0"/>
          <w:numId w:val="80"/>
        </w:numPr>
        <w:rPr>
          <w:color w:val="000000" w:themeColor="text1"/>
        </w:rPr>
      </w:pPr>
      <w:r w:rsidRPr="009164E3">
        <w:rPr>
          <w:color w:val="000000" w:themeColor="text1"/>
        </w:rPr>
        <w:t>Viktige beslutningspunkter</w:t>
      </w:r>
    </w:p>
    <w:p w14:paraId="566B7E99" w14:textId="084C5D5B" w:rsidR="000746EC" w:rsidRPr="009164E3" w:rsidRDefault="000746EC" w:rsidP="000E59CA">
      <w:pPr>
        <w:pStyle w:val="Listeavsnitt"/>
        <w:numPr>
          <w:ilvl w:val="0"/>
          <w:numId w:val="80"/>
        </w:numPr>
        <w:rPr>
          <w:color w:val="000000" w:themeColor="text1"/>
        </w:rPr>
      </w:pPr>
      <w:r w:rsidRPr="009164E3">
        <w:rPr>
          <w:color w:val="000000" w:themeColor="text1"/>
        </w:rPr>
        <w:t>Eventuelle ytelser fra byggherren</w:t>
      </w:r>
    </w:p>
    <w:p w14:paraId="20843697" w14:textId="2E71E2A6" w:rsidR="000746EC" w:rsidRPr="009164E3" w:rsidRDefault="000746EC" w:rsidP="000E59CA">
      <w:pPr>
        <w:pStyle w:val="Listeavsnitt"/>
        <w:numPr>
          <w:ilvl w:val="0"/>
          <w:numId w:val="80"/>
        </w:numPr>
        <w:rPr>
          <w:color w:val="000000" w:themeColor="text1"/>
        </w:rPr>
      </w:pPr>
      <w:r w:rsidRPr="009164E3">
        <w:rPr>
          <w:color w:val="000000" w:themeColor="text1"/>
        </w:rPr>
        <w:t>Eventuelle opsjoner</w:t>
      </w:r>
    </w:p>
    <w:p w14:paraId="0243F6E2" w14:textId="77777777" w:rsidR="000746EC" w:rsidRPr="009164E3" w:rsidRDefault="000746EC" w:rsidP="000746EC">
      <w:pPr>
        <w:rPr>
          <w:color w:val="000000" w:themeColor="text1"/>
        </w:rPr>
      </w:pPr>
    </w:p>
    <w:p w14:paraId="7A980ADF" w14:textId="52B90397" w:rsidR="000746EC" w:rsidRPr="009164E3" w:rsidRDefault="000746EC" w:rsidP="000746EC">
      <w:pPr>
        <w:rPr>
          <w:color w:val="000000" w:themeColor="text1"/>
        </w:rPr>
      </w:pPr>
      <w:r w:rsidRPr="009164E3">
        <w:rPr>
          <w:color w:val="000000" w:themeColor="text1"/>
        </w:rPr>
        <w:t>Krav til bes</w:t>
      </w:r>
      <w:r w:rsidR="0027417A" w:rsidRPr="009164E3">
        <w:rPr>
          <w:color w:val="000000" w:themeColor="text1"/>
        </w:rPr>
        <w:t>krivelse og nedbryting av hovedaktiviteter</w:t>
      </w:r>
    </w:p>
    <w:p w14:paraId="0CFFC478" w14:textId="3AC25D38" w:rsidR="0027417A" w:rsidRPr="009164E3" w:rsidRDefault="0027417A" w:rsidP="000E59CA">
      <w:pPr>
        <w:pStyle w:val="Listeavsnitt"/>
        <w:numPr>
          <w:ilvl w:val="0"/>
          <w:numId w:val="80"/>
        </w:numPr>
        <w:rPr>
          <w:color w:val="000000" w:themeColor="text1"/>
        </w:rPr>
      </w:pPr>
      <w:r w:rsidRPr="009164E3">
        <w:rPr>
          <w:color w:val="000000" w:themeColor="text1"/>
        </w:rPr>
        <w:t>Fag</w:t>
      </w:r>
    </w:p>
    <w:p w14:paraId="191E2841" w14:textId="6640D3D5" w:rsidR="0027417A" w:rsidRPr="009164E3" w:rsidRDefault="0027417A" w:rsidP="000E59CA">
      <w:pPr>
        <w:pStyle w:val="Listeavsnitt"/>
        <w:numPr>
          <w:ilvl w:val="0"/>
          <w:numId w:val="80"/>
        </w:numPr>
        <w:rPr>
          <w:color w:val="000000" w:themeColor="text1"/>
        </w:rPr>
      </w:pPr>
      <w:r w:rsidRPr="009164E3">
        <w:rPr>
          <w:color w:val="000000" w:themeColor="text1"/>
        </w:rPr>
        <w:t>Oppnådd fremdrift, frontlinje og gjenværende varighet, med markering av avvik fra gjeldende fremdriftsplan</w:t>
      </w:r>
      <w:r w:rsidR="007759E1" w:rsidRPr="009164E3">
        <w:rPr>
          <w:color w:val="000000" w:themeColor="text1"/>
        </w:rPr>
        <w:t>.</w:t>
      </w:r>
    </w:p>
    <w:p w14:paraId="59A588C6" w14:textId="666EC183" w:rsidR="007759E1" w:rsidRPr="009164E3" w:rsidRDefault="007759E1" w:rsidP="000E59CA">
      <w:pPr>
        <w:pStyle w:val="Listeavsnitt"/>
        <w:numPr>
          <w:ilvl w:val="0"/>
          <w:numId w:val="80"/>
        </w:numPr>
        <w:rPr>
          <w:color w:val="000000" w:themeColor="text1"/>
        </w:rPr>
      </w:pPr>
      <w:r w:rsidRPr="009164E3">
        <w:rPr>
          <w:color w:val="000000" w:themeColor="text1"/>
        </w:rPr>
        <w:t>Varighet på aktiviteter (start og slutt)</w:t>
      </w:r>
    </w:p>
    <w:p w14:paraId="0EB90DBC" w14:textId="6E0B3C8D" w:rsidR="007759E1" w:rsidRPr="009164E3" w:rsidRDefault="007759E1" w:rsidP="000E59CA">
      <w:pPr>
        <w:pStyle w:val="Listeavsnitt"/>
        <w:numPr>
          <w:ilvl w:val="0"/>
          <w:numId w:val="80"/>
        </w:numPr>
        <w:rPr>
          <w:color w:val="000000" w:themeColor="text1"/>
        </w:rPr>
      </w:pPr>
      <w:r w:rsidRPr="009164E3">
        <w:rPr>
          <w:color w:val="000000" w:themeColor="text1"/>
        </w:rPr>
        <w:t>Aktivitetskode og navn</w:t>
      </w:r>
    </w:p>
    <w:p w14:paraId="7512519F" w14:textId="7D57CD32" w:rsidR="007759E1" w:rsidRPr="009164E3" w:rsidRDefault="007759E1" w:rsidP="000E59CA">
      <w:pPr>
        <w:pStyle w:val="Listeavsnitt"/>
        <w:numPr>
          <w:ilvl w:val="0"/>
          <w:numId w:val="80"/>
        </w:numPr>
        <w:rPr>
          <w:color w:val="000000" w:themeColor="text1"/>
        </w:rPr>
      </w:pPr>
      <w:r w:rsidRPr="009164E3">
        <w:rPr>
          <w:color w:val="000000" w:themeColor="text1"/>
        </w:rPr>
        <w:t>Stedsangivelse</w:t>
      </w:r>
    </w:p>
    <w:p w14:paraId="03230F05" w14:textId="54A676D3" w:rsidR="007759E1" w:rsidRPr="009164E3" w:rsidRDefault="007759E1" w:rsidP="000E59CA">
      <w:pPr>
        <w:pStyle w:val="Listeavsnitt"/>
        <w:numPr>
          <w:ilvl w:val="0"/>
          <w:numId w:val="80"/>
        </w:numPr>
        <w:rPr>
          <w:color w:val="000000" w:themeColor="text1"/>
        </w:rPr>
      </w:pPr>
      <w:r w:rsidRPr="009164E3">
        <w:rPr>
          <w:color w:val="000000" w:themeColor="text1"/>
        </w:rPr>
        <w:t>Kalenderdatoer</w:t>
      </w:r>
    </w:p>
    <w:p w14:paraId="3EC454E0" w14:textId="2C4B522A" w:rsidR="007759E1" w:rsidRPr="009164E3" w:rsidRDefault="007759E1" w:rsidP="000E59CA">
      <w:pPr>
        <w:pStyle w:val="Listeavsnitt"/>
        <w:numPr>
          <w:ilvl w:val="0"/>
          <w:numId w:val="80"/>
        </w:numPr>
        <w:rPr>
          <w:color w:val="000000" w:themeColor="text1"/>
        </w:rPr>
      </w:pPr>
      <w:r w:rsidRPr="009164E3">
        <w:rPr>
          <w:color w:val="000000" w:themeColor="text1"/>
        </w:rPr>
        <w:t>Markering av aktiviteter som innebærer særlig risiko for SHA, YM og klimapåvirkning</w:t>
      </w:r>
    </w:p>
    <w:p w14:paraId="09088970" w14:textId="4799C403" w:rsidR="003B0316" w:rsidRPr="009164E3" w:rsidRDefault="003B0316" w:rsidP="000E59CA">
      <w:pPr>
        <w:pStyle w:val="Listeavsnitt"/>
        <w:numPr>
          <w:ilvl w:val="0"/>
          <w:numId w:val="80"/>
        </w:numPr>
        <w:rPr>
          <w:color w:val="000000" w:themeColor="text1"/>
        </w:rPr>
      </w:pPr>
      <w:r w:rsidRPr="009164E3">
        <w:rPr>
          <w:color w:val="000000" w:themeColor="text1"/>
        </w:rPr>
        <w:t>Leveranser av sluttdokumentasjon</w:t>
      </w:r>
    </w:p>
    <w:p w14:paraId="595C5A92" w14:textId="77777777" w:rsidR="003B0316" w:rsidRPr="009164E3" w:rsidRDefault="003B0316" w:rsidP="003B0316">
      <w:pPr>
        <w:pStyle w:val="Listeavsnitt"/>
        <w:ind w:left="360"/>
        <w:rPr>
          <w:color w:val="000000" w:themeColor="text1"/>
        </w:rPr>
      </w:pPr>
    </w:p>
    <w:p w14:paraId="23C7D6F5" w14:textId="74F890B4" w:rsidR="003B0316" w:rsidRPr="009164E3" w:rsidRDefault="003B0316" w:rsidP="000E59CA">
      <w:r w:rsidRPr="009164E3">
        <w:t>Fremdriftsplanen skal oppdateres med oppnådd fremdrift, frontlinje og gjenværende varighet, med markering av avvik fra gjeldende fremdriftsplan, hver måned. Planen skal til enhver tid være tilgjengelig for byggherren</w:t>
      </w:r>
      <w:r w:rsidR="00524240" w:rsidRPr="009164E3">
        <w:t xml:space="preserve"> i samhandlingsverktøyet, samt vedlegges i månedsrapporten. </w:t>
      </w:r>
    </w:p>
    <w:p w14:paraId="3AF99A62" w14:textId="77777777" w:rsidR="00524240" w:rsidRPr="009164E3" w:rsidRDefault="00524240" w:rsidP="000E59CA"/>
    <w:p w14:paraId="5CDB5C67" w14:textId="05B990ED" w:rsidR="00524240" w:rsidRPr="009164E3" w:rsidRDefault="00524240" w:rsidP="000E59CA">
      <w:r w:rsidRPr="009164E3">
        <w:t>Endringer i planen skal være sporbare.</w:t>
      </w:r>
    </w:p>
    <w:p w14:paraId="792D3378" w14:textId="77777777" w:rsidR="008C7349" w:rsidRPr="009164E3" w:rsidRDefault="008C7349" w:rsidP="00ED1736">
      <w:pPr>
        <w:rPr>
          <w:color w:val="000000" w:themeColor="text1"/>
        </w:rPr>
      </w:pPr>
    </w:p>
    <w:p w14:paraId="73066209" w14:textId="2E02C948" w:rsidR="00701B54" w:rsidRPr="009164E3" w:rsidRDefault="00ED1736" w:rsidP="00ED1736">
      <w:pPr>
        <w:rPr>
          <w:color w:val="000000" w:themeColor="text1"/>
          <w:highlight w:val="lightGray"/>
        </w:rPr>
      </w:pPr>
      <w:r w:rsidRPr="009164E3">
        <w:rPr>
          <w:color w:val="000000" w:themeColor="text1"/>
          <w:highlight w:val="lightGray"/>
        </w:rPr>
        <w:t>Xxxxx</w:t>
      </w:r>
    </w:p>
    <w:p w14:paraId="23CA96AA" w14:textId="77777777" w:rsidR="00ED1736" w:rsidRPr="009164E3" w:rsidRDefault="00ED1736" w:rsidP="00ED1736">
      <w:pPr>
        <w:rPr>
          <w:color w:val="000000" w:themeColor="text1"/>
        </w:rPr>
      </w:pPr>
    </w:p>
    <w:p w14:paraId="33086157" w14:textId="2B267824" w:rsidR="00173162" w:rsidRPr="009164E3" w:rsidRDefault="00173162" w:rsidP="00D005D8">
      <w:pPr>
        <w:pStyle w:val="Overskrift3"/>
      </w:pPr>
      <w:bookmarkStart w:id="1014" w:name="_Toc191885735"/>
      <w:bookmarkStart w:id="1015" w:name="_Toc233898032"/>
      <w:bookmarkStart w:id="1016" w:name="_Toc93914651"/>
      <w:bookmarkStart w:id="1017" w:name="_Toc94534606"/>
      <w:r w:rsidRPr="009164E3">
        <w:t>Ressursplan</w:t>
      </w:r>
      <w:bookmarkEnd w:id="1014"/>
      <w:bookmarkEnd w:id="1015"/>
    </w:p>
    <w:p w14:paraId="56482013" w14:textId="278DA3F1" w:rsidR="00173162" w:rsidRPr="009164E3" w:rsidRDefault="00173162" w:rsidP="00173162">
      <w:r w:rsidRPr="009164E3">
        <w:t xml:space="preserve">Entreprenøren skal i løpet av samhandlingsprosessen utarbeide en ressursplan. </w:t>
      </w:r>
    </w:p>
    <w:p w14:paraId="3E272C8A" w14:textId="77777777" w:rsidR="00173162" w:rsidRPr="009164E3" w:rsidRDefault="00173162" w:rsidP="00173162"/>
    <w:p w14:paraId="66C81107" w14:textId="77777777" w:rsidR="004C30D1" w:rsidRPr="009164E3" w:rsidRDefault="00173162" w:rsidP="004C30D1">
      <w:r w:rsidRPr="009164E3">
        <w:t xml:space="preserve">Ressursplanen skal vise en totaloversikt over mannskap, maskiner og </w:t>
      </w:r>
      <w:r w:rsidR="004C30D1" w:rsidRPr="009164E3">
        <w:t>utstyr med lokalisering. Det skal fremgå hvilke ressurser som er entreprenørens egne, og hvilke ressurser som tilhører de ulike kontraktsmedhjelpere.</w:t>
      </w:r>
    </w:p>
    <w:p w14:paraId="244234E0" w14:textId="77777777" w:rsidR="004C30D1" w:rsidRPr="009164E3" w:rsidRDefault="004C30D1" w:rsidP="004C30D1"/>
    <w:p w14:paraId="1AF34E78" w14:textId="77777777" w:rsidR="004C30D1" w:rsidRPr="009164E3" w:rsidRDefault="004C30D1" w:rsidP="004C30D1">
      <w:r w:rsidRPr="009164E3">
        <w:t xml:space="preserve">Ved oppstart av kontraktsarbeidene skal entreprenøren utarbeide en månedlig ressursplan for kontraktsarbeidene. Planen skal oppdateres hver måned i overensstemmelse med oppdatert fremdriftsplan. Planen skal være grunnlag for rapportering av faktisk ressursbruk i månedsrapporten. </w:t>
      </w:r>
    </w:p>
    <w:p w14:paraId="031603F3" w14:textId="77777777" w:rsidR="004C30D1" w:rsidRPr="009164E3" w:rsidRDefault="004C30D1" w:rsidP="004C30D1"/>
    <w:p w14:paraId="7EA23726" w14:textId="77777777" w:rsidR="004C30D1" w:rsidRPr="009164E3" w:rsidRDefault="004C30D1" w:rsidP="004C30D1">
      <w:r w:rsidRPr="009164E3">
        <w:t>Dersom det planlegges arbeidstidsordninger som avviker fra bestemmelser i Arbeidsmiljøloven, skal det redegjøres for dette i forbindelse med ressursplanen. Dette gjelder blant annet ferier, antall arbeidstimer pr. dag eller uke, samt eventuelle skiftordninger.</w:t>
      </w:r>
    </w:p>
    <w:p w14:paraId="016633A8" w14:textId="302A9DA6" w:rsidR="00173162" w:rsidRPr="009164E3" w:rsidRDefault="00173162" w:rsidP="00173162"/>
    <w:p w14:paraId="3244B906" w14:textId="7C646876" w:rsidR="00ED1736" w:rsidRPr="009164E3" w:rsidRDefault="00ED1736" w:rsidP="00D005D8">
      <w:pPr>
        <w:pStyle w:val="Overskrift3"/>
      </w:pPr>
      <w:bookmarkStart w:id="1018" w:name="_Toc191885736"/>
      <w:bookmarkStart w:id="1019" w:name="_Toc233898033"/>
      <w:r w:rsidRPr="009164E3">
        <w:t>Byggherrens ytelser</w:t>
      </w:r>
      <w:bookmarkEnd w:id="1016"/>
      <w:bookmarkEnd w:id="1017"/>
      <w:bookmarkEnd w:id="1018"/>
      <w:bookmarkEnd w:id="1019"/>
    </w:p>
    <w:p w14:paraId="117AD793" w14:textId="0774CBB8" w:rsidR="00ED1736" w:rsidRPr="009164E3" w:rsidRDefault="00ED1736" w:rsidP="00D03F52">
      <w:pPr>
        <w:pStyle w:val="Overskrift4"/>
      </w:pPr>
      <w:bookmarkStart w:id="1020" w:name="_Toc93914652"/>
      <w:bookmarkStart w:id="1021" w:name="_Toc94534607"/>
      <w:bookmarkStart w:id="1022" w:name="_Toc191885737"/>
      <w:bookmarkStart w:id="1023" w:name="_Toc233898034"/>
      <w:r w:rsidRPr="009164E3">
        <w:t>Grunnforhold (se NS 8405, p</w:t>
      </w:r>
      <w:r w:rsidR="007D55AB" w:rsidRPr="009164E3">
        <w:t>un</w:t>
      </w:r>
      <w:r w:rsidRPr="009164E3">
        <w:t>kt 19.3)</w:t>
      </w:r>
      <w:bookmarkEnd w:id="1020"/>
      <w:bookmarkEnd w:id="1021"/>
      <w:bookmarkEnd w:id="1022"/>
      <w:bookmarkEnd w:id="1023"/>
    </w:p>
    <w:p w14:paraId="3D08F122" w14:textId="37E6F5C5" w:rsidR="004C2426" w:rsidRPr="009164E3" w:rsidRDefault="004C2426" w:rsidP="004C2426">
      <w:r w:rsidRPr="009164E3">
        <w:t xml:space="preserve">Entreprenøren kan ikke påberope at de virkelige forhold avviker fra det entreprenøren hadde grunn til å regne med, med mindre det foreligger vesentlig avvik. </w:t>
      </w:r>
    </w:p>
    <w:p w14:paraId="2C2A28F3" w14:textId="18464A0C" w:rsidR="00AF7602" w:rsidRPr="009164E3" w:rsidRDefault="00AF7602" w:rsidP="00ED1736"/>
    <w:p w14:paraId="30ACE551" w14:textId="264587F3" w:rsidR="00ED1736" w:rsidRPr="009164E3" w:rsidRDefault="00ED1736" w:rsidP="00ED1736">
      <w:r w:rsidRPr="009164E3">
        <w:t>Rapporter og eventuell beskrivelse skal gi entreprenøren grunnlag for egne vurderinger av grunnforholdenes betydning for entreprenørens arbeid. Entreprenøren skal også vurdere hvorvidt det er behov for supplerende grunnundersøkelser.</w:t>
      </w:r>
    </w:p>
    <w:p w14:paraId="4C80BAD7" w14:textId="64515A97" w:rsidR="00ED1736" w:rsidRPr="009164E3" w:rsidRDefault="00ED1736" w:rsidP="00ED1736"/>
    <w:p w14:paraId="018CA047" w14:textId="35197318" w:rsidR="00ED1736" w:rsidRPr="009164E3" w:rsidRDefault="00ED1736" w:rsidP="00ED1736">
      <w:r w:rsidRPr="009164E3">
        <w:t>For geologiske rapporter gjelder:</w:t>
      </w:r>
    </w:p>
    <w:p w14:paraId="0AED72ED" w14:textId="28C1B66F" w:rsidR="00ED1736" w:rsidRPr="009164E3" w:rsidRDefault="00ED1736" w:rsidP="00ED1736">
      <w:r w:rsidRPr="009164E3">
        <w:lastRenderedPageBreak/>
        <w:t>Rapport består av en faktadel og en tolkningsdel. Faktadelen gir entreprenøren grunnlag for egne vurderinger av grunnforholdenes betydning for entreprenørens arbeid. Tolkningsdelen er byggherrens vurdering av grunnforholdene basert på de foretatte undersøkelsene.</w:t>
      </w:r>
    </w:p>
    <w:p w14:paraId="5B5520AF" w14:textId="77777777" w:rsidR="00F071E3" w:rsidRPr="009164E3" w:rsidRDefault="00F071E3" w:rsidP="00ED1736"/>
    <w:p w14:paraId="14DC30E5" w14:textId="7E710E46" w:rsidR="00ED1736" w:rsidRPr="009164E3" w:rsidRDefault="00ED1736" w:rsidP="00ED1736">
      <w:r w:rsidRPr="009164E3">
        <w:t>Utførte laboratorie- og grunnundersøkelser:</w:t>
      </w:r>
    </w:p>
    <w:p w14:paraId="5E4C885F" w14:textId="203E550D" w:rsidR="00ED1736" w:rsidRPr="009164E3" w:rsidRDefault="00ED1736" w:rsidP="00ED1736">
      <w:pPr>
        <w:rPr>
          <w:color w:val="000000" w:themeColor="text1"/>
          <w:highlight w:val="lightGray"/>
        </w:rPr>
      </w:pPr>
      <w:r w:rsidRPr="009164E3">
        <w:rPr>
          <w:color w:val="000000" w:themeColor="text1"/>
          <w:highlight w:val="lightGray"/>
        </w:rPr>
        <w:t>Xxxxxx</w:t>
      </w:r>
    </w:p>
    <w:p w14:paraId="391893C8" w14:textId="5E630E30" w:rsidR="00ED1736" w:rsidRPr="009164E3" w:rsidRDefault="00ED1736" w:rsidP="00ED1736">
      <w:pPr>
        <w:rPr>
          <w:color w:val="000000" w:themeColor="text1"/>
        </w:rPr>
      </w:pPr>
      <w:r w:rsidRPr="009164E3">
        <w:rPr>
          <w:color w:val="000000" w:themeColor="text1"/>
          <w:highlight w:val="lightGray"/>
        </w:rPr>
        <w:t>Xxxxxx</w:t>
      </w:r>
    </w:p>
    <w:p w14:paraId="7EEA2F60" w14:textId="77777777" w:rsidR="00ED1736" w:rsidRPr="009164E3" w:rsidRDefault="00ED1736" w:rsidP="00ED1736"/>
    <w:p w14:paraId="79288044" w14:textId="09B62843" w:rsidR="00ED1736" w:rsidRPr="009164E3" w:rsidRDefault="00ED1736" w:rsidP="00D03F52">
      <w:pPr>
        <w:pStyle w:val="Overskrift4"/>
      </w:pPr>
      <w:bookmarkStart w:id="1024" w:name="_Toc93914653"/>
      <w:bookmarkStart w:id="1025" w:name="_Toc94534608"/>
      <w:bookmarkStart w:id="1026" w:name="_Toc191885738"/>
      <w:bookmarkStart w:id="1027" w:name="_Toc233898035"/>
      <w:r w:rsidRPr="009164E3">
        <w:t>Tidspunkt for byggherrens ytelser (se NS 8405, p</w:t>
      </w:r>
      <w:r w:rsidR="007D55AB" w:rsidRPr="009164E3">
        <w:t>un</w:t>
      </w:r>
      <w:r w:rsidRPr="009164E3">
        <w:t>kt 20)</w:t>
      </w:r>
      <w:bookmarkEnd w:id="1024"/>
      <w:bookmarkEnd w:id="1025"/>
      <w:bookmarkEnd w:id="1026"/>
      <w:bookmarkEnd w:id="1027"/>
    </w:p>
    <w:p w14:paraId="21CD9D6D" w14:textId="18387050" w:rsidR="00ED1736" w:rsidRPr="009164E3" w:rsidRDefault="00ED1736" w:rsidP="00ED1736">
      <w:r w:rsidRPr="009164E3">
        <w:t xml:space="preserve">Byggherrens ytelser vil være fordelt over hele byggetiden. Entreprenøren kan ikke kreve tidligere levering enn det som er nødvendig, og normalt ikke tidligere enn 1 mnd før utførelse av arbeidsoperasjonen med mindre det er inngått særskilt avtale med byggherren. </w:t>
      </w:r>
    </w:p>
    <w:p w14:paraId="681D27A7" w14:textId="77777777" w:rsidR="00ED1736" w:rsidRPr="009164E3" w:rsidRDefault="00ED1736" w:rsidP="00ED1736"/>
    <w:p w14:paraId="41870F54" w14:textId="2D5A46AB" w:rsidR="00ED1736" w:rsidRPr="009164E3" w:rsidRDefault="00ED1736" w:rsidP="00D005D8">
      <w:pPr>
        <w:pStyle w:val="Overskrift3"/>
      </w:pPr>
      <w:bookmarkStart w:id="1028" w:name="_Toc93914654"/>
      <w:bookmarkStart w:id="1029" w:name="_Toc94534609"/>
      <w:bookmarkStart w:id="1030" w:name="_Toc191885739"/>
      <w:bookmarkStart w:id="1031" w:name="_Toc233898036"/>
      <w:r w:rsidRPr="009164E3">
        <w:t>Tidligere ferdigstillelse eller overskridelse av ferdigstillelsesfristen (se NS 8405, p</w:t>
      </w:r>
      <w:r w:rsidR="007D55AB" w:rsidRPr="009164E3">
        <w:t>un</w:t>
      </w:r>
      <w:r w:rsidRPr="009164E3">
        <w:t>kt 24, 32 og 34)</w:t>
      </w:r>
      <w:bookmarkEnd w:id="1028"/>
      <w:bookmarkEnd w:id="1029"/>
      <w:bookmarkEnd w:id="1030"/>
      <w:bookmarkEnd w:id="1031"/>
    </w:p>
    <w:p w14:paraId="7563E54D" w14:textId="6EA2CF0A" w:rsidR="00ED1736" w:rsidRPr="009164E3" w:rsidRDefault="00ED1736" w:rsidP="00ED1736">
      <w:r w:rsidRPr="009164E3">
        <w:t>Frist for ferdigstillelse og eventuelt delfrister er gitt i A3.</w:t>
      </w:r>
    </w:p>
    <w:p w14:paraId="1460A85F" w14:textId="77777777" w:rsidR="00ED1736" w:rsidRPr="009164E3" w:rsidRDefault="00ED1736" w:rsidP="00ED1736"/>
    <w:p w14:paraId="5B27FF7B" w14:textId="77777777" w:rsidR="00ED1736" w:rsidRPr="009164E3" w:rsidRDefault="00ED1736" w:rsidP="00ED1736">
      <w:r w:rsidRPr="009164E3">
        <w:t xml:space="preserve">Ved tidligere ferdigstillelse enn kontraktsfestet kan entreprenøren ikke nekte byggherren å overta anlegget. </w:t>
      </w:r>
    </w:p>
    <w:p w14:paraId="2880E9A7" w14:textId="77777777" w:rsidR="00ED1736" w:rsidRPr="009164E3" w:rsidRDefault="00ED1736" w:rsidP="00ED1736"/>
    <w:p w14:paraId="74906895" w14:textId="77777777" w:rsidR="00ED1736" w:rsidRPr="009164E3" w:rsidRDefault="00ED1736" w:rsidP="00ED1736">
      <w:r w:rsidRPr="009164E3">
        <w:t xml:space="preserve">Ved overskridelse av ferdigstillelsesfristen vil det bli krevd en dagmulkt kr </w:t>
      </w:r>
      <w:r w:rsidRPr="009164E3">
        <w:rPr>
          <w:highlight w:val="lightGray"/>
        </w:rPr>
        <w:t>Xxxxxx</w:t>
      </w:r>
      <w:r w:rsidRPr="009164E3">
        <w:t xml:space="preserve"> pr hverdag.</w:t>
      </w:r>
    </w:p>
    <w:p w14:paraId="63090FD1" w14:textId="77777777" w:rsidR="00ED1736" w:rsidRPr="009164E3" w:rsidRDefault="00ED1736" w:rsidP="00ED1736"/>
    <w:p w14:paraId="6DB0B025" w14:textId="77777777" w:rsidR="00ED1736" w:rsidRPr="009164E3" w:rsidRDefault="00ED1736" w:rsidP="00ED1736">
      <w:pPr>
        <w:rPr>
          <w:highlight w:val="lightGray"/>
        </w:rPr>
      </w:pPr>
      <w:r w:rsidRPr="009164E3">
        <w:rPr>
          <w:highlight w:val="lightGray"/>
        </w:rPr>
        <w:t>Tilsvarende vil det ved overskridelse av delfrist Xxxxx bli krevd en dagmulkt kr Xxxxxx pr hverdag.</w:t>
      </w:r>
    </w:p>
    <w:p w14:paraId="2E6278DF" w14:textId="77777777" w:rsidR="00ED1736" w:rsidRPr="009164E3" w:rsidRDefault="00ED1736" w:rsidP="00ED1736">
      <w:pPr>
        <w:rPr>
          <w:highlight w:val="lightGray"/>
        </w:rPr>
      </w:pPr>
    </w:p>
    <w:p w14:paraId="12C3DF8D" w14:textId="77777777" w:rsidR="00ED1736" w:rsidRPr="009164E3" w:rsidRDefault="00ED1736" w:rsidP="00ED1736">
      <w:pPr>
        <w:rPr>
          <w:highlight w:val="lightGray"/>
        </w:rPr>
      </w:pPr>
      <w:r w:rsidRPr="009164E3">
        <w:rPr>
          <w:highlight w:val="lightGray"/>
        </w:rPr>
        <w:t>Akseptert forlengelse av én delfrist medfører ikke tilsvarende eller annen forlengelse av senere frister uten at dette uttrykkelig fremgår av entreprenørens krav om fristforlengelse og byggherrens aksept.</w:t>
      </w:r>
    </w:p>
    <w:p w14:paraId="7F63E435" w14:textId="77777777" w:rsidR="00ED1736" w:rsidRPr="009164E3" w:rsidRDefault="00ED1736" w:rsidP="00ED1736">
      <w:pPr>
        <w:rPr>
          <w:highlight w:val="lightGray"/>
        </w:rPr>
      </w:pPr>
    </w:p>
    <w:p w14:paraId="3636CA1A" w14:textId="77777777" w:rsidR="00ED1736" w:rsidRPr="009164E3" w:rsidRDefault="00ED1736" w:rsidP="00ED1736">
      <w:r w:rsidRPr="009164E3">
        <w:rPr>
          <w:highlight w:val="lightGray"/>
        </w:rPr>
        <w:t>Dagmulkt for overskridelse av en delfrist fortsetter å løpe også om andre, senere dagmulktbelagte delfrister overskrides.</w:t>
      </w:r>
    </w:p>
    <w:p w14:paraId="6EF4233B" w14:textId="77777777" w:rsidR="00ED1736" w:rsidRPr="009164E3" w:rsidRDefault="00ED1736" w:rsidP="00ED1736"/>
    <w:p w14:paraId="26F87BD5" w14:textId="1BCC650E" w:rsidR="00ED1736" w:rsidRPr="009164E3" w:rsidRDefault="00ED1736" w:rsidP="00D005D8">
      <w:pPr>
        <w:pStyle w:val="Overskrift3"/>
      </w:pPr>
      <w:bookmarkStart w:id="1032" w:name="_Toc93914655"/>
      <w:bookmarkStart w:id="1033" w:name="_Toc94534610"/>
      <w:bookmarkStart w:id="1034" w:name="_Toc191885740"/>
      <w:bookmarkStart w:id="1035" w:name="_Toc233898037"/>
      <w:r w:rsidRPr="009164E3">
        <w:t>Forsering (se NS 8405 p</w:t>
      </w:r>
      <w:r w:rsidR="007D55AB" w:rsidRPr="009164E3">
        <w:t>un</w:t>
      </w:r>
      <w:r w:rsidRPr="009164E3">
        <w:t>kt 24.8)</w:t>
      </w:r>
      <w:bookmarkEnd w:id="1032"/>
      <w:bookmarkEnd w:id="1033"/>
      <w:bookmarkEnd w:id="1034"/>
      <w:bookmarkEnd w:id="1035"/>
    </w:p>
    <w:p w14:paraId="25B35559" w14:textId="2F3CD974" w:rsidR="00ED1736" w:rsidRPr="009164E3" w:rsidRDefault="00ED1736" w:rsidP="00ED1736">
      <w:r w:rsidRPr="009164E3">
        <w:t>F</w:t>
      </w:r>
      <w:r w:rsidR="007D55AB" w:rsidRPr="009164E3">
        <w:t>ø</w:t>
      </w:r>
      <w:r w:rsidRPr="009164E3">
        <w:t xml:space="preserve">r forsering etter </w:t>
      </w:r>
      <w:r w:rsidR="007D55AB" w:rsidRPr="009164E3">
        <w:t>C1</w:t>
      </w:r>
      <w:r w:rsidR="00740B29" w:rsidRPr="009164E3">
        <w:t xml:space="preserve"> </w:t>
      </w:r>
      <w:r w:rsidRPr="009164E3">
        <w:t>p</w:t>
      </w:r>
      <w:r w:rsidR="007D55AB" w:rsidRPr="009164E3">
        <w:t>un</w:t>
      </w:r>
      <w:r w:rsidRPr="009164E3">
        <w:t>kt 24.8 første ledd iverksettes, skal byggherren varsles med angivelse av hvilke forseringstiltak som planlegges og hva forseringen antas å ville koste. Entreprenøren har ikke krav på dekning til forsering ved unnlatt eller for sen varsling.</w:t>
      </w:r>
    </w:p>
    <w:p w14:paraId="6BDE0F4C" w14:textId="77777777" w:rsidR="00ED1736" w:rsidRPr="009164E3" w:rsidRDefault="00ED1736" w:rsidP="00ED1736"/>
    <w:p w14:paraId="40FDB9E4" w14:textId="2DB5571F" w:rsidR="00ED1736" w:rsidRPr="009164E3" w:rsidRDefault="001E142D" w:rsidP="00D005D8">
      <w:pPr>
        <w:pStyle w:val="Overskrift3"/>
      </w:pPr>
      <w:bookmarkStart w:id="1036" w:name="_Toc93914656"/>
      <w:bookmarkStart w:id="1037" w:name="_Toc94534611"/>
      <w:bookmarkStart w:id="1038" w:name="_Toc191885741"/>
      <w:bookmarkStart w:id="1039" w:name="_Toc233898038"/>
      <w:r w:rsidRPr="009164E3">
        <w:t>Beregning av forlenget drivetid i tunnel</w:t>
      </w:r>
      <w:bookmarkEnd w:id="1036"/>
      <w:bookmarkEnd w:id="1037"/>
      <w:bookmarkEnd w:id="1038"/>
      <w:bookmarkEnd w:id="1039"/>
    </w:p>
    <w:p w14:paraId="5E23041D" w14:textId="77777777" w:rsidR="00753C3F" w:rsidRPr="009164E3" w:rsidRDefault="00753C3F" w:rsidP="00ED1736">
      <w:pPr>
        <w:rPr>
          <w:highlight w:val="lightGray"/>
        </w:rPr>
      </w:pPr>
    </w:p>
    <w:p w14:paraId="5DF53165" w14:textId="36A3AEDD" w:rsidR="001E142D" w:rsidRPr="009164E3" w:rsidRDefault="001E142D" w:rsidP="00ED1736">
      <w:pPr>
        <w:rPr>
          <w:highlight w:val="lightGray"/>
        </w:rPr>
      </w:pPr>
      <w:r w:rsidRPr="009164E3">
        <w:rPr>
          <w:highlight w:val="lightGray"/>
        </w:rPr>
        <w:t>A</w:t>
      </w:r>
      <w:r w:rsidR="00753C3F" w:rsidRPr="009164E3">
        <w:rPr>
          <w:highlight w:val="lightGray"/>
        </w:rPr>
        <w:t>lt</w:t>
      </w:r>
      <w:r w:rsidR="003A09BF" w:rsidRPr="009164E3">
        <w:rPr>
          <w:highlight w:val="lightGray"/>
        </w:rPr>
        <w:t>ernativ</w:t>
      </w:r>
      <w:r w:rsidR="00753C3F" w:rsidRPr="009164E3">
        <w:rPr>
          <w:highlight w:val="lightGray"/>
        </w:rPr>
        <w:t xml:space="preserve"> 1: Ikke aktuelt for denne kontrakten</w:t>
      </w:r>
    </w:p>
    <w:p w14:paraId="06102E36" w14:textId="77777777" w:rsidR="00753C3F" w:rsidRPr="009164E3" w:rsidRDefault="00753C3F" w:rsidP="00ED1736">
      <w:pPr>
        <w:rPr>
          <w:highlight w:val="lightGray"/>
        </w:rPr>
      </w:pPr>
    </w:p>
    <w:p w14:paraId="7AC89386" w14:textId="2A5F825C" w:rsidR="00753C3F" w:rsidRPr="009164E3" w:rsidRDefault="00753C3F" w:rsidP="00ED1736">
      <w:pPr>
        <w:rPr>
          <w:highlight w:val="lightGray"/>
        </w:rPr>
      </w:pPr>
      <w:r w:rsidRPr="009164E3">
        <w:rPr>
          <w:highlight w:val="lightGray"/>
        </w:rPr>
        <w:t>Alt</w:t>
      </w:r>
      <w:r w:rsidR="003A09BF" w:rsidRPr="009164E3">
        <w:rPr>
          <w:highlight w:val="lightGray"/>
        </w:rPr>
        <w:t>ernativ</w:t>
      </w:r>
      <w:r w:rsidRPr="009164E3">
        <w:rPr>
          <w:highlight w:val="lightGray"/>
        </w:rPr>
        <w:t xml:space="preserve"> 2: </w:t>
      </w:r>
    </w:p>
    <w:p w14:paraId="60D12D3A" w14:textId="1C32F955" w:rsidR="00ED1736" w:rsidRPr="009164E3" w:rsidRDefault="00ED1736" w:rsidP="00ED1736">
      <w:pPr>
        <w:rPr>
          <w:highlight w:val="lightGray"/>
        </w:rPr>
      </w:pPr>
      <w:r w:rsidRPr="009164E3">
        <w:rPr>
          <w:highlight w:val="lightGray"/>
        </w:rPr>
        <w:t>Tunnelens drivefase gjelder fra klart påhugg til gjennomslag og er beregnet med Tunnelbyggetid, versjon X</w:t>
      </w:r>
      <w:r w:rsidR="00321020" w:rsidRPr="009164E3">
        <w:rPr>
          <w:highlight w:val="lightGray"/>
        </w:rPr>
        <w:t>xxx</w:t>
      </w:r>
      <w:r w:rsidRPr="009164E3">
        <w:rPr>
          <w:highlight w:val="lightGray"/>
        </w:rPr>
        <w:t xml:space="preserve"> Rapport fra Tunnelbyggetid er vedlagt konkurransegrunnlaget.</w:t>
      </w:r>
    </w:p>
    <w:p w14:paraId="53C0FC43" w14:textId="77777777" w:rsidR="00ED1736" w:rsidRPr="009164E3" w:rsidRDefault="00ED1736" w:rsidP="00ED1736">
      <w:pPr>
        <w:rPr>
          <w:highlight w:val="lightGray"/>
        </w:rPr>
      </w:pPr>
    </w:p>
    <w:p w14:paraId="2D9A6949" w14:textId="77777777" w:rsidR="00ED1736" w:rsidRPr="009164E3" w:rsidRDefault="00ED1736" w:rsidP="00ED1736">
      <w:pPr>
        <w:rPr>
          <w:highlight w:val="lightGray"/>
        </w:rPr>
      </w:pPr>
      <w:r w:rsidRPr="009164E3">
        <w:rPr>
          <w:highlight w:val="lightGray"/>
        </w:rPr>
        <w:t>Dette er et system for regulering av tidsfrister forårsaket av økte mengder for stabilitetssikring ved stuff og arbeider foran stuff sammenlignet med kontraktens mengder. Systemet skal ikke brukes som grunnlag for å beregne total byggetid</w:t>
      </w:r>
    </w:p>
    <w:p w14:paraId="17C5F249" w14:textId="77777777" w:rsidR="00ED1736" w:rsidRPr="009164E3" w:rsidRDefault="00ED1736" w:rsidP="00ED1736">
      <w:pPr>
        <w:rPr>
          <w:highlight w:val="lightGray"/>
        </w:rPr>
      </w:pPr>
    </w:p>
    <w:p w14:paraId="1FEC890D" w14:textId="76EBC96C" w:rsidR="00ED1736" w:rsidRPr="009164E3" w:rsidRDefault="00ED1736" w:rsidP="00ED1736">
      <w:pPr>
        <w:rPr>
          <w:highlight w:val="lightGray"/>
        </w:rPr>
      </w:pPr>
      <w:r w:rsidRPr="009164E3">
        <w:rPr>
          <w:highlight w:val="lightGray"/>
        </w:rPr>
        <w:t xml:space="preserve">Tidsfrister er gitt under A3. De(n) tidsfrist(er) som reguleres under denne bestemmelsen er: </w:t>
      </w:r>
    </w:p>
    <w:p w14:paraId="505289D8" w14:textId="77777777" w:rsidR="00ED1736" w:rsidRPr="009164E3" w:rsidRDefault="00ED1736" w:rsidP="00ED1736">
      <w:pPr>
        <w:rPr>
          <w:highlight w:val="lightGray"/>
        </w:rPr>
      </w:pPr>
    </w:p>
    <w:p w14:paraId="097F004F" w14:textId="77777777" w:rsidR="00ED1736" w:rsidRPr="009164E3" w:rsidRDefault="00ED1736" w:rsidP="00ED1736">
      <w:pPr>
        <w:rPr>
          <w:highlight w:val="lightGray"/>
        </w:rPr>
      </w:pPr>
      <w:r w:rsidRPr="009164E3">
        <w:rPr>
          <w:highlight w:val="lightGray"/>
        </w:rPr>
        <w:t>Tidsfrist, tunnel del 1: …..</w:t>
      </w:r>
    </w:p>
    <w:p w14:paraId="4F7E4E87" w14:textId="33ED7EC8" w:rsidR="00ED1736" w:rsidRPr="009164E3" w:rsidRDefault="00ED1736" w:rsidP="00ED1736">
      <w:r w:rsidRPr="009164E3">
        <w:rPr>
          <w:highlight w:val="lightGray"/>
        </w:rPr>
        <w:t>Tidsfrist, tunnel del 2: …..</w:t>
      </w:r>
    </w:p>
    <w:p w14:paraId="39259486" w14:textId="77777777" w:rsidR="00B52B1B" w:rsidRPr="009164E3" w:rsidRDefault="00B52B1B" w:rsidP="00ED1736"/>
    <w:p w14:paraId="3B976E41" w14:textId="77777777" w:rsidR="00ED1736" w:rsidRPr="009164E3" w:rsidRDefault="00ED1736" w:rsidP="00ED1736">
      <w:pPr>
        <w:rPr>
          <w:color w:val="000000" w:themeColor="text1"/>
          <w:highlight w:val="lightGray"/>
        </w:rPr>
      </w:pPr>
      <w:r w:rsidRPr="009164E3">
        <w:rPr>
          <w:color w:val="000000" w:themeColor="text1"/>
          <w:highlight w:val="lightGray"/>
        </w:rPr>
        <w:t>Dersom de samlede kontraktsmengder for arbeider ved stuff og arbeider foran stuff som er listet opp i tabellen i punkt b) økes, vil aktuell tidsfrist bli regulert. Grunnlag for regulering av tidsfrist beregnes som følger:</w:t>
      </w:r>
    </w:p>
    <w:p w14:paraId="3B6D8BF4" w14:textId="77777777" w:rsidR="00ED1736" w:rsidRPr="009164E3" w:rsidRDefault="00ED1736" w:rsidP="00ED1736">
      <w:pPr>
        <w:rPr>
          <w:color w:val="000000" w:themeColor="text1"/>
          <w:highlight w:val="lightGray"/>
        </w:rPr>
      </w:pPr>
    </w:p>
    <w:p w14:paraId="4F6565C3" w14:textId="71BFB8A9" w:rsidR="00ED1736" w:rsidRPr="009164E3" w:rsidRDefault="00ED1736" w:rsidP="00ED1736">
      <w:pPr>
        <w:rPr>
          <w:color w:val="000000" w:themeColor="text1"/>
          <w:highlight w:val="lightGray"/>
        </w:rPr>
      </w:pPr>
      <w:r w:rsidRPr="009164E3">
        <w:rPr>
          <w:color w:val="000000" w:themeColor="text1"/>
          <w:highlight w:val="lightGray"/>
        </w:rPr>
        <w:t>a) De gitte mengder i kontrakten for arbeider ved stuff og arbeider foran stuff omregnes til sum tid basert på de ekvivalenttider som er gitt under b).</w:t>
      </w:r>
    </w:p>
    <w:p w14:paraId="7FFDC8B2" w14:textId="77777777" w:rsidR="00ED1736" w:rsidRPr="009164E3" w:rsidRDefault="00ED1736" w:rsidP="00ED1736">
      <w:pPr>
        <w:rPr>
          <w:color w:val="000000" w:themeColor="text1"/>
        </w:rPr>
      </w:pPr>
    </w:p>
    <w:p w14:paraId="0200C922" w14:textId="77777777" w:rsidR="0035557C" w:rsidRPr="009164E3" w:rsidRDefault="00ED1736" w:rsidP="00ED1736">
      <w:pPr>
        <w:rPr>
          <w:color w:val="000000" w:themeColor="text1"/>
        </w:rPr>
      </w:pPr>
      <w:r w:rsidRPr="009164E3">
        <w:rPr>
          <w:color w:val="000000" w:themeColor="text1"/>
        </w:rPr>
        <w:t>b)</w:t>
      </w:r>
    </w:p>
    <w:tbl>
      <w:tblPr>
        <w:tblStyle w:val="Tabellrutenett"/>
        <w:tblW w:w="8784" w:type="dxa"/>
        <w:tblLayout w:type="fixed"/>
        <w:tblLook w:val="04A0" w:firstRow="1" w:lastRow="0" w:firstColumn="1" w:lastColumn="0" w:noHBand="0" w:noVBand="1"/>
      </w:tblPr>
      <w:tblGrid>
        <w:gridCol w:w="3704"/>
        <w:gridCol w:w="1936"/>
        <w:gridCol w:w="1624"/>
        <w:gridCol w:w="1520"/>
      </w:tblGrid>
      <w:tr w:rsidR="00037CC2" w:rsidRPr="009164E3" w14:paraId="747922DB" w14:textId="77777777" w:rsidTr="00037CC2">
        <w:tc>
          <w:tcPr>
            <w:tcW w:w="4961" w:type="dxa"/>
          </w:tcPr>
          <w:p w14:paraId="34159E82" w14:textId="2CFEDB9D" w:rsidR="0035557C" w:rsidRPr="009164E3" w:rsidRDefault="0035557C" w:rsidP="00ED1736">
            <w:pPr>
              <w:rPr>
                <w:b/>
                <w:bCs/>
                <w:color w:val="000000" w:themeColor="text1"/>
                <w:highlight w:val="lightGray"/>
              </w:rPr>
            </w:pPr>
            <w:r w:rsidRPr="009164E3">
              <w:rPr>
                <w:b/>
                <w:bCs/>
                <w:color w:val="000000" w:themeColor="text1"/>
                <w:highlight w:val="lightGray"/>
              </w:rPr>
              <w:t>AKTIVITET</w:t>
            </w:r>
          </w:p>
        </w:tc>
        <w:tc>
          <w:tcPr>
            <w:tcW w:w="2551" w:type="dxa"/>
          </w:tcPr>
          <w:p w14:paraId="3C6EAC3B" w14:textId="416637A0" w:rsidR="0035557C" w:rsidRPr="009164E3" w:rsidRDefault="0035557C" w:rsidP="00ED1736">
            <w:pPr>
              <w:rPr>
                <w:b/>
                <w:bCs/>
                <w:color w:val="000000" w:themeColor="text1"/>
                <w:highlight w:val="lightGray"/>
              </w:rPr>
            </w:pPr>
            <w:r w:rsidRPr="009164E3">
              <w:rPr>
                <w:b/>
                <w:bCs/>
                <w:color w:val="000000" w:themeColor="text1"/>
                <w:highlight w:val="lightGray"/>
              </w:rPr>
              <w:t>Mengde/time</w:t>
            </w:r>
          </w:p>
        </w:tc>
        <w:tc>
          <w:tcPr>
            <w:tcW w:w="1559" w:type="dxa"/>
          </w:tcPr>
          <w:p w14:paraId="7CD22673" w14:textId="327B4928" w:rsidR="0035557C" w:rsidRPr="009164E3" w:rsidRDefault="0035557C" w:rsidP="00ED1736">
            <w:pPr>
              <w:rPr>
                <w:b/>
                <w:bCs/>
                <w:color w:val="000000" w:themeColor="text1"/>
                <w:highlight w:val="lightGray"/>
              </w:rPr>
            </w:pPr>
            <w:r w:rsidRPr="009164E3">
              <w:rPr>
                <w:b/>
                <w:bCs/>
                <w:color w:val="000000" w:themeColor="text1"/>
                <w:highlight w:val="lightGray"/>
              </w:rPr>
              <w:t>Kontrakts-mengde tunnel del 1</w:t>
            </w:r>
          </w:p>
        </w:tc>
        <w:tc>
          <w:tcPr>
            <w:tcW w:w="1559" w:type="dxa"/>
          </w:tcPr>
          <w:p w14:paraId="251A13DF" w14:textId="4FBA9EAA" w:rsidR="0035557C" w:rsidRPr="009164E3" w:rsidRDefault="0035557C" w:rsidP="00ED1736">
            <w:pPr>
              <w:rPr>
                <w:b/>
                <w:bCs/>
                <w:color w:val="000000" w:themeColor="text1"/>
                <w:highlight w:val="lightGray"/>
              </w:rPr>
            </w:pPr>
            <w:r w:rsidRPr="009164E3">
              <w:rPr>
                <w:b/>
                <w:bCs/>
                <w:color w:val="000000" w:themeColor="text1"/>
                <w:highlight w:val="lightGray"/>
              </w:rPr>
              <w:t>Kontrakts-mengde, tunnel del 2</w:t>
            </w:r>
          </w:p>
        </w:tc>
      </w:tr>
      <w:tr w:rsidR="00037CC2" w:rsidRPr="009164E3" w14:paraId="6C92E975" w14:textId="77777777" w:rsidTr="00037CC2">
        <w:trPr>
          <w:trHeight w:val="201"/>
        </w:trPr>
        <w:tc>
          <w:tcPr>
            <w:tcW w:w="2122" w:type="dxa"/>
          </w:tcPr>
          <w:p w14:paraId="663B2B62" w14:textId="741A6636" w:rsidR="0035557C" w:rsidRPr="009164E3" w:rsidRDefault="0035557C" w:rsidP="0035557C">
            <w:pPr>
              <w:rPr>
                <w:color w:val="000000" w:themeColor="text1"/>
                <w:highlight w:val="lightGray"/>
              </w:rPr>
            </w:pPr>
            <w:r w:rsidRPr="009164E3">
              <w:rPr>
                <w:b/>
                <w:bCs/>
                <w:color w:val="000000" w:themeColor="text1"/>
                <w:highlight w:val="lightGray"/>
              </w:rPr>
              <w:t>Arbeider ved stuff</w:t>
            </w:r>
          </w:p>
        </w:tc>
        <w:tc>
          <w:tcPr>
            <w:tcW w:w="2551" w:type="dxa"/>
          </w:tcPr>
          <w:p w14:paraId="06FC4A50" w14:textId="70979960" w:rsidR="0035557C" w:rsidRPr="009164E3" w:rsidRDefault="0035557C" w:rsidP="0035557C">
            <w:pPr>
              <w:rPr>
                <w:color w:val="000000" w:themeColor="text1"/>
                <w:highlight w:val="lightGray"/>
              </w:rPr>
            </w:pPr>
          </w:p>
        </w:tc>
        <w:tc>
          <w:tcPr>
            <w:tcW w:w="2126" w:type="dxa"/>
          </w:tcPr>
          <w:p w14:paraId="17BB8E45" w14:textId="77777777" w:rsidR="0035557C" w:rsidRPr="009164E3" w:rsidRDefault="0035557C" w:rsidP="00ED1736">
            <w:pPr>
              <w:rPr>
                <w:color w:val="000000" w:themeColor="text1"/>
              </w:rPr>
            </w:pPr>
          </w:p>
        </w:tc>
        <w:tc>
          <w:tcPr>
            <w:tcW w:w="1985" w:type="dxa"/>
          </w:tcPr>
          <w:p w14:paraId="114DB12E" w14:textId="77777777" w:rsidR="0035557C" w:rsidRPr="009164E3" w:rsidRDefault="0035557C" w:rsidP="00ED1736">
            <w:pPr>
              <w:rPr>
                <w:color w:val="000000" w:themeColor="text1"/>
              </w:rPr>
            </w:pPr>
          </w:p>
        </w:tc>
      </w:tr>
      <w:tr w:rsidR="00037CC2" w:rsidRPr="009164E3" w14:paraId="759A8583" w14:textId="77777777" w:rsidTr="00037CC2">
        <w:trPr>
          <w:trHeight w:val="335"/>
        </w:trPr>
        <w:tc>
          <w:tcPr>
            <w:tcW w:w="2122" w:type="dxa"/>
          </w:tcPr>
          <w:p w14:paraId="4743B98A" w14:textId="385D733B" w:rsidR="00B52B1B" w:rsidRPr="009164E3" w:rsidRDefault="00B52B1B" w:rsidP="0035557C">
            <w:pPr>
              <w:rPr>
                <w:b/>
                <w:bCs/>
                <w:color w:val="000000" w:themeColor="text1"/>
                <w:highlight w:val="lightGray"/>
              </w:rPr>
            </w:pPr>
            <w:r w:rsidRPr="009164E3">
              <w:rPr>
                <w:color w:val="000000" w:themeColor="text1"/>
                <w:highlight w:val="lightGray"/>
              </w:rPr>
              <w:t>Manuell driftsrensk</w:t>
            </w:r>
          </w:p>
        </w:tc>
        <w:tc>
          <w:tcPr>
            <w:tcW w:w="2551" w:type="dxa"/>
          </w:tcPr>
          <w:p w14:paraId="0C31C930" w14:textId="2ACC0990" w:rsidR="00B52B1B" w:rsidRPr="009164E3" w:rsidRDefault="00B52B1B" w:rsidP="0035557C">
            <w:pPr>
              <w:rPr>
                <w:color w:val="000000" w:themeColor="text1"/>
                <w:highlight w:val="lightGray"/>
              </w:rPr>
            </w:pPr>
            <w:r w:rsidRPr="009164E3">
              <w:rPr>
                <w:color w:val="000000" w:themeColor="text1"/>
                <w:highlight w:val="lightGray"/>
              </w:rPr>
              <w:t>1 time /time</w:t>
            </w:r>
          </w:p>
        </w:tc>
        <w:tc>
          <w:tcPr>
            <w:tcW w:w="2126" w:type="dxa"/>
          </w:tcPr>
          <w:p w14:paraId="6CFFF90C" w14:textId="77777777" w:rsidR="00B52B1B" w:rsidRPr="009164E3" w:rsidRDefault="00B52B1B" w:rsidP="00ED1736">
            <w:pPr>
              <w:rPr>
                <w:color w:val="000000" w:themeColor="text1"/>
              </w:rPr>
            </w:pPr>
          </w:p>
        </w:tc>
        <w:tc>
          <w:tcPr>
            <w:tcW w:w="1985" w:type="dxa"/>
          </w:tcPr>
          <w:p w14:paraId="33022D8F" w14:textId="77777777" w:rsidR="00B52B1B" w:rsidRPr="009164E3" w:rsidRDefault="00B52B1B" w:rsidP="00ED1736">
            <w:pPr>
              <w:rPr>
                <w:color w:val="000000" w:themeColor="text1"/>
              </w:rPr>
            </w:pPr>
          </w:p>
        </w:tc>
      </w:tr>
      <w:tr w:rsidR="00037CC2" w:rsidRPr="009164E3" w14:paraId="3AFF4D02" w14:textId="77777777" w:rsidTr="00037CC2">
        <w:trPr>
          <w:trHeight w:val="251"/>
        </w:trPr>
        <w:tc>
          <w:tcPr>
            <w:tcW w:w="2122" w:type="dxa"/>
          </w:tcPr>
          <w:p w14:paraId="74B4EA34" w14:textId="6B4A79E9" w:rsidR="00B52B1B" w:rsidRPr="009164E3" w:rsidRDefault="00B52B1B" w:rsidP="0035557C">
            <w:pPr>
              <w:rPr>
                <w:b/>
                <w:bCs/>
                <w:color w:val="000000" w:themeColor="text1"/>
                <w:highlight w:val="lightGray"/>
              </w:rPr>
            </w:pPr>
            <w:r w:rsidRPr="009164E3">
              <w:rPr>
                <w:color w:val="000000" w:themeColor="text1"/>
                <w:highlight w:val="lightGray"/>
              </w:rPr>
              <w:t>Sikringsbolter med lengde til og med 4,0 m</w:t>
            </w:r>
          </w:p>
        </w:tc>
        <w:tc>
          <w:tcPr>
            <w:tcW w:w="2551" w:type="dxa"/>
          </w:tcPr>
          <w:p w14:paraId="5B89C380" w14:textId="0C141962" w:rsidR="00B52B1B" w:rsidRPr="009164E3" w:rsidRDefault="00A93A54" w:rsidP="0035557C">
            <w:pPr>
              <w:rPr>
                <w:color w:val="000000" w:themeColor="text1"/>
                <w:highlight w:val="lightGray"/>
              </w:rPr>
            </w:pPr>
            <w:r w:rsidRPr="009164E3">
              <w:rPr>
                <w:color w:val="000000" w:themeColor="text1"/>
                <w:highlight w:val="lightGray"/>
              </w:rPr>
              <w:t>15 stk. /time</w:t>
            </w:r>
          </w:p>
        </w:tc>
        <w:tc>
          <w:tcPr>
            <w:tcW w:w="2126" w:type="dxa"/>
          </w:tcPr>
          <w:p w14:paraId="4F1DF405" w14:textId="77777777" w:rsidR="00B52B1B" w:rsidRPr="009164E3" w:rsidRDefault="00B52B1B" w:rsidP="00ED1736">
            <w:pPr>
              <w:rPr>
                <w:color w:val="000000" w:themeColor="text1"/>
              </w:rPr>
            </w:pPr>
          </w:p>
        </w:tc>
        <w:tc>
          <w:tcPr>
            <w:tcW w:w="1985" w:type="dxa"/>
          </w:tcPr>
          <w:p w14:paraId="4B273A95" w14:textId="77777777" w:rsidR="00B52B1B" w:rsidRPr="009164E3" w:rsidRDefault="00B52B1B" w:rsidP="00ED1736">
            <w:pPr>
              <w:rPr>
                <w:color w:val="000000" w:themeColor="text1"/>
              </w:rPr>
            </w:pPr>
          </w:p>
        </w:tc>
      </w:tr>
      <w:tr w:rsidR="00037CC2" w:rsidRPr="009164E3" w14:paraId="141B4761" w14:textId="77777777" w:rsidTr="00037CC2">
        <w:trPr>
          <w:trHeight w:val="234"/>
        </w:trPr>
        <w:tc>
          <w:tcPr>
            <w:tcW w:w="2122" w:type="dxa"/>
          </w:tcPr>
          <w:p w14:paraId="5E9F0B65" w14:textId="7D277DEF" w:rsidR="00B52B1B" w:rsidRPr="009164E3" w:rsidRDefault="00B52B1B" w:rsidP="0035557C">
            <w:pPr>
              <w:rPr>
                <w:b/>
                <w:bCs/>
                <w:color w:val="000000" w:themeColor="text1"/>
                <w:highlight w:val="lightGray"/>
              </w:rPr>
            </w:pPr>
            <w:r w:rsidRPr="009164E3">
              <w:rPr>
                <w:color w:val="000000" w:themeColor="text1"/>
                <w:highlight w:val="lightGray"/>
              </w:rPr>
              <w:t>Sikringsbolter med lengde over 4,0 m</w:t>
            </w:r>
          </w:p>
        </w:tc>
        <w:tc>
          <w:tcPr>
            <w:tcW w:w="2551" w:type="dxa"/>
          </w:tcPr>
          <w:p w14:paraId="168519E1" w14:textId="26F992B0" w:rsidR="00B52B1B" w:rsidRPr="009164E3" w:rsidRDefault="00A93A54" w:rsidP="0035557C">
            <w:pPr>
              <w:rPr>
                <w:color w:val="000000" w:themeColor="text1"/>
                <w:highlight w:val="lightGray"/>
              </w:rPr>
            </w:pPr>
            <w:r w:rsidRPr="009164E3">
              <w:rPr>
                <w:color w:val="000000" w:themeColor="text1"/>
                <w:highlight w:val="lightGray"/>
              </w:rPr>
              <w:t>7,5 stk. /time</w:t>
            </w:r>
          </w:p>
        </w:tc>
        <w:tc>
          <w:tcPr>
            <w:tcW w:w="2126" w:type="dxa"/>
          </w:tcPr>
          <w:p w14:paraId="0B3E8DB4" w14:textId="77777777" w:rsidR="00B52B1B" w:rsidRPr="009164E3" w:rsidRDefault="00B52B1B" w:rsidP="00ED1736">
            <w:pPr>
              <w:rPr>
                <w:color w:val="000000" w:themeColor="text1"/>
              </w:rPr>
            </w:pPr>
          </w:p>
        </w:tc>
        <w:tc>
          <w:tcPr>
            <w:tcW w:w="1985" w:type="dxa"/>
          </w:tcPr>
          <w:p w14:paraId="79CEF85F" w14:textId="77777777" w:rsidR="00B52B1B" w:rsidRPr="009164E3" w:rsidRDefault="00B52B1B" w:rsidP="00ED1736">
            <w:pPr>
              <w:rPr>
                <w:color w:val="000000" w:themeColor="text1"/>
              </w:rPr>
            </w:pPr>
          </w:p>
        </w:tc>
      </w:tr>
      <w:tr w:rsidR="00037CC2" w:rsidRPr="009164E3" w14:paraId="52B2068C" w14:textId="77777777" w:rsidTr="00037CC2">
        <w:trPr>
          <w:trHeight w:val="301"/>
        </w:trPr>
        <w:tc>
          <w:tcPr>
            <w:tcW w:w="2122" w:type="dxa"/>
          </w:tcPr>
          <w:p w14:paraId="3C4BD29C" w14:textId="5E89FEC1" w:rsidR="00B52B1B" w:rsidRPr="009164E3" w:rsidRDefault="00B52B1B" w:rsidP="0035557C">
            <w:pPr>
              <w:rPr>
                <w:color w:val="000000" w:themeColor="text1"/>
                <w:highlight w:val="lightGray"/>
              </w:rPr>
            </w:pPr>
            <w:r w:rsidRPr="009164E3">
              <w:rPr>
                <w:color w:val="000000" w:themeColor="text1"/>
                <w:highlight w:val="lightGray"/>
              </w:rPr>
              <w:t>Bånd</w:t>
            </w:r>
          </w:p>
        </w:tc>
        <w:tc>
          <w:tcPr>
            <w:tcW w:w="2551" w:type="dxa"/>
          </w:tcPr>
          <w:p w14:paraId="43DB8F00" w14:textId="683E209C" w:rsidR="00B52B1B" w:rsidRPr="009164E3" w:rsidRDefault="00A93A54" w:rsidP="0035557C">
            <w:pPr>
              <w:rPr>
                <w:color w:val="000000" w:themeColor="text1"/>
                <w:highlight w:val="lightGray"/>
              </w:rPr>
            </w:pPr>
            <w:r w:rsidRPr="009164E3">
              <w:rPr>
                <w:color w:val="000000" w:themeColor="text1"/>
                <w:highlight w:val="lightGray"/>
              </w:rPr>
              <w:t>25 m /time</w:t>
            </w:r>
          </w:p>
        </w:tc>
        <w:tc>
          <w:tcPr>
            <w:tcW w:w="2126" w:type="dxa"/>
          </w:tcPr>
          <w:p w14:paraId="5909D528" w14:textId="77777777" w:rsidR="00B52B1B" w:rsidRPr="009164E3" w:rsidRDefault="00B52B1B" w:rsidP="00ED1736">
            <w:pPr>
              <w:rPr>
                <w:color w:val="000000" w:themeColor="text1"/>
              </w:rPr>
            </w:pPr>
          </w:p>
        </w:tc>
        <w:tc>
          <w:tcPr>
            <w:tcW w:w="1985" w:type="dxa"/>
          </w:tcPr>
          <w:p w14:paraId="6943376C" w14:textId="77777777" w:rsidR="00B52B1B" w:rsidRPr="009164E3" w:rsidRDefault="00B52B1B" w:rsidP="00ED1736">
            <w:pPr>
              <w:rPr>
                <w:color w:val="000000" w:themeColor="text1"/>
              </w:rPr>
            </w:pPr>
          </w:p>
        </w:tc>
      </w:tr>
      <w:tr w:rsidR="00037CC2" w:rsidRPr="009164E3" w14:paraId="641F3A62" w14:textId="77777777" w:rsidTr="00037CC2">
        <w:trPr>
          <w:trHeight w:val="217"/>
        </w:trPr>
        <w:tc>
          <w:tcPr>
            <w:tcW w:w="2122" w:type="dxa"/>
          </w:tcPr>
          <w:p w14:paraId="04FC315D" w14:textId="4F72AE26" w:rsidR="00B52B1B" w:rsidRPr="009164E3" w:rsidRDefault="00B52B1B" w:rsidP="0035557C">
            <w:pPr>
              <w:rPr>
                <w:color w:val="000000" w:themeColor="text1"/>
                <w:highlight w:val="lightGray"/>
              </w:rPr>
            </w:pPr>
            <w:r w:rsidRPr="009164E3">
              <w:rPr>
                <w:color w:val="000000" w:themeColor="text1"/>
                <w:highlight w:val="lightGray"/>
              </w:rPr>
              <w:t>Nett</w:t>
            </w:r>
          </w:p>
        </w:tc>
        <w:tc>
          <w:tcPr>
            <w:tcW w:w="2551" w:type="dxa"/>
          </w:tcPr>
          <w:p w14:paraId="59FE7248" w14:textId="0C7B2F0B" w:rsidR="00B52B1B" w:rsidRPr="009164E3" w:rsidRDefault="00A93A54" w:rsidP="0035557C">
            <w:pPr>
              <w:rPr>
                <w:color w:val="000000" w:themeColor="text1"/>
                <w:highlight w:val="lightGray"/>
              </w:rPr>
            </w:pPr>
            <w:r w:rsidRPr="009164E3">
              <w:rPr>
                <w:color w:val="000000" w:themeColor="text1"/>
                <w:highlight w:val="lightGray"/>
              </w:rPr>
              <w:t>10 m2 /time</w:t>
            </w:r>
          </w:p>
        </w:tc>
        <w:tc>
          <w:tcPr>
            <w:tcW w:w="2126" w:type="dxa"/>
          </w:tcPr>
          <w:p w14:paraId="11732886" w14:textId="77777777" w:rsidR="00B52B1B" w:rsidRPr="009164E3" w:rsidRDefault="00B52B1B" w:rsidP="00ED1736">
            <w:pPr>
              <w:rPr>
                <w:color w:val="000000" w:themeColor="text1"/>
              </w:rPr>
            </w:pPr>
          </w:p>
        </w:tc>
        <w:tc>
          <w:tcPr>
            <w:tcW w:w="1985" w:type="dxa"/>
          </w:tcPr>
          <w:p w14:paraId="09E65388" w14:textId="77777777" w:rsidR="00B52B1B" w:rsidRPr="009164E3" w:rsidRDefault="00B52B1B" w:rsidP="00ED1736">
            <w:pPr>
              <w:rPr>
                <w:color w:val="000000" w:themeColor="text1"/>
              </w:rPr>
            </w:pPr>
          </w:p>
        </w:tc>
      </w:tr>
      <w:tr w:rsidR="00037CC2" w:rsidRPr="009164E3" w14:paraId="691606A2" w14:textId="77777777" w:rsidTr="00037CC2">
        <w:trPr>
          <w:trHeight w:val="318"/>
        </w:trPr>
        <w:tc>
          <w:tcPr>
            <w:tcW w:w="2122" w:type="dxa"/>
          </w:tcPr>
          <w:p w14:paraId="442B6748" w14:textId="05054397" w:rsidR="00B52B1B" w:rsidRPr="009164E3" w:rsidRDefault="00B52B1B" w:rsidP="0035557C">
            <w:pPr>
              <w:rPr>
                <w:color w:val="000000" w:themeColor="text1"/>
                <w:highlight w:val="lightGray"/>
              </w:rPr>
            </w:pPr>
            <w:r w:rsidRPr="009164E3">
              <w:rPr>
                <w:color w:val="000000" w:themeColor="text1"/>
                <w:highlight w:val="lightGray"/>
              </w:rPr>
              <w:t xml:space="preserve">Sikring med sprøytebetong </w:t>
            </w:r>
          </w:p>
        </w:tc>
        <w:tc>
          <w:tcPr>
            <w:tcW w:w="2551" w:type="dxa"/>
          </w:tcPr>
          <w:p w14:paraId="5026003C" w14:textId="0B736793" w:rsidR="00B52B1B" w:rsidRPr="009164E3" w:rsidRDefault="00A93A54" w:rsidP="0035557C">
            <w:pPr>
              <w:rPr>
                <w:color w:val="000000" w:themeColor="text1"/>
                <w:highlight w:val="lightGray"/>
              </w:rPr>
            </w:pPr>
            <w:r w:rsidRPr="009164E3">
              <w:rPr>
                <w:color w:val="000000" w:themeColor="text1"/>
                <w:highlight w:val="lightGray"/>
              </w:rPr>
              <w:t>8,0 m3 /time</w:t>
            </w:r>
          </w:p>
        </w:tc>
        <w:tc>
          <w:tcPr>
            <w:tcW w:w="2126" w:type="dxa"/>
          </w:tcPr>
          <w:p w14:paraId="5CE3D7C9" w14:textId="77777777" w:rsidR="00B52B1B" w:rsidRPr="009164E3" w:rsidRDefault="00B52B1B" w:rsidP="00ED1736">
            <w:pPr>
              <w:rPr>
                <w:color w:val="000000" w:themeColor="text1"/>
              </w:rPr>
            </w:pPr>
          </w:p>
        </w:tc>
        <w:tc>
          <w:tcPr>
            <w:tcW w:w="1985" w:type="dxa"/>
          </w:tcPr>
          <w:p w14:paraId="2BDA19A1" w14:textId="77777777" w:rsidR="00B52B1B" w:rsidRPr="009164E3" w:rsidRDefault="00B52B1B" w:rsidP="00ED1736">
            <w:pPr>
              <w:rPr>
                <w:color w:val="000000" w:themeColor="text1"/>
              </w:rPr>
            </w:pPr>
          </w:p>
        </w:tc>
      </w:tr>
      <w:tr w:rsidR="00037CC2" w:rsidRPr="009164E3" w14:paraId="064DCB44" w14:textId="77777777" w:rsidTr="00037CC2">
        <w:trPr>
          <w:trHeight w:val="251"/>
        </w:trPr>
        <w:tc>
          <w:tcPr>
            <w:tcW w:w="2122" w:type="dxa"/>
          </w:tcPr>
          <w:p w14:paraId="1BAFFFDD" w14:textId="35FE9C6C" w:rsidR="00B52B1B" w:rsidRPr="009164E3" w:rsidRDefault="00A93A54" w:rsidP="0035557C">
            <w:pPr>
              <w:rPr>
                <w:color w:val="000000" w:themeColor="text1"/>
                <w:highlight w:val="lightGray"/>
              </w:rPr>
            </w:pPr>
            <w:r w:rsidRPr="009164E3">
              <w:rPr>
                <w:color w:val="000000" w:themeColor="text1"/>
                <w:highlight w:val="lightGray"/>
              </w:rPr>
              <w:t xml:space="preserve">Tillegg for sikringsbuer av sprøytebetong </w:t>
            </w:r>
          </w:p>
        </w:tc>
        <w:tc>
          <w:tcPr>
            <w:tcW w:w="2551" w:type="dxa"/>
          </w:tcPr>
          <w:p w14:paraId="49F78672" w14:textId="5F34E649" w:rsidR="00B52B1B" w:rsidRPr="009164E3" w:rsidRDefault="00A93A54" w:rsidP="0035557C">
            <w:pPr>
              <w:rPr>
                <w:color w:val="000000" w:themeColor="text1"/>
                <w:highlight w:val="lightGray"/>
              </w:rPr>
            </w:pPr>
            <w:r w:rsidRPr="009164E3">
              <w:rPr>
                <w:color w:val="000000" w:themeColor="text1"/>
                <w:highlight w:val="lightGray"/>
              </w:rPr>
              <w:t>4,0 m /time</w:t>
            </w:r>
          </w:p>
        </w:tc>
        <w:tc>
          <w:tcPr>
            <w:tcW w:w="2126" w:type="dxa"/>
          </w:tcPr>
          <w:p w14:paraId="37ED8FFE" w14:textId="77777777" w:rsidR="00B52B1B" w:rsidRPr="009164E3" w:rsidRDefault="00B52B1B" w:rsidP="00ED1736">
            <w:pPr>
              <w:rPr>
                <w:color w:val="000000" w:themeColor="text1"/>
              </w:rPr>
            </w:pPr>
          </w:p>
        </w:tc>
        <w:tc>
          <w:tcPr>
            <w:tcW w:w="1985" w:type="dxa"/>
          </w:tcPr>
          <w:p w14:paraId="2FB9CF2D" w14:textId="77777777" w:rsidR="00B52B1B" w:rsidRPr="009164E3" w:rsidRDefault="00B52B1B" w:rsidP="00ED1736">
            <w:pPr>
              <w:rPr>
                <w:color w:val="000000" w:themeColor="text1"/>
              </w:rPr>
            </w:pPr>
          </w:p>
        </w:tc>
      </w:tr>
      <w:tr w:rsidR="00037CC2" w:rsidRPr="009164E3" w14:paraId="43C35123" w14:textId="77777777" w:rsidTr="00037CC2">
        <w:trPr>
          <w:trHeight w:val="207"/>
        </w:trPr>
        <w:tc>
          <w:tcPr>
            <w:tcW w:w="2122" w:type="dxa"/>
          </w:tcPr>
          <w:p w14:paraId="56D8730C" w14:textId="363120A0" w:rsidR="00B52B1B" w:rsidRPr="009164E3" w:rsidRDefault="00B52B1B" w:rsidP="0035557C">
            <w:pPr>
              <w:rPr>
                <w:color w:val="000000" w:themeColor="text1"/>
                <w:highlight w:val="lightGray"/>
              </w:rPr>
            </w:pPr>
            <w:r w:rsidRPr="009164E3">
              <w:rPr>
                <w:color w:val="000000" w:themeColor="text1"/>
                <w:highlight w:val="lightGray"/>
              </w:rPr>
              <w:t>Sikringsstøp, 1 og 2 støp</w:t>
            </w:r>
          </w:p>
        </w:tc>
        <w:tc>
          <w:tcPr>
            <w:tcW w:w="2551" w:type="dxa"/>
          </w:tcPr>
          <w:p w14:paraId="48C26B8D" w14:textId="673465CF" w:rsidR="00B52B1B" w:rsidRPr="009164E3" w:rsidRDefault="00A93A54" w:rsidP="0035557C">
            <w:pPr>
              <w:rPr>
                <w:color w:val="000000" w:themeColor="text1"/>
                <w:highlight w:val="lightGray"/>
              </w:rPr>
            </w:pPr>
            <w:r w:rsidRPr="009164E3">
              <w:rPr>
                <w:color w:val="000000" w:themeColor="text1"/>
                <w:highlight w:val="lightGray"/>
              </w:rPr>
              <w:t>0,</w:t>
            </w:r>
            <w:r w:rsidR="00E55800" w:rsidRPr="009164E3">
              <w:rPr>
                <w:color w:val="000000" w:themeColor="text1"/>
                <w:highlight w:val="lightGray"/>
              </w:rPr>
              <w:t>03</w:t>
            </w:r>
            <w:r w:rsidRPr="009164E3">
              <w:rPr>
                <w:color w:val="000000" w:themeColor="text1"/>
                <w:highlight w:val="lightGray"/>
              </w:rPr>
              <w:t xml:space="preserve"> m /time</w:t>
            </w:r>
          </w:p>
        </w:tc>
        <w:tc>
          <w:tcPr>
            <w:tcW w:w="2126" w:type="dxa"/>
          </w:tcPr>
          <w:p w14:paraId="65A4D20B" w14:textId="77777777" w:rsidR="00B52B1B" w:rsidRPr="009164E3" w:rsidRDefault="00B52B1B" w:rsidP="00ED1736">
            <w:pPr>
              <w:rPr>
                <w:color w:val="000000" w:themeColor="text1"/>
              </w:rPr>
            </w:pPr>
          </w:p>
        </w:tc>
        <w:tc>
          <w:tcPr>
            <w:tcW w:w="1985" w:type="dxa"/>
          </w:tcPr>
          <w:p w14:paraId="7F1AD752" w14:textId="77777777" w:rsidR="00B52B1B" w:rsidRPr="009164E3" w:rsidRDefault="00B52B1B" w:rsidP="00ED1736">
            <w:pPr>
              <w:rPr>
                <w:color w:val="000000" w:themeColor="text1"/>
              </w:rPr>
            </w:pPr>
          </w:p>
        </w:tc>
      </w:tr>
      <w:tr w:rsidR="00037CC2" w:rsidRPr="009164E3" w14:paraId="6A882989" w14:textId="77777777" w:rsidTr="00037CC2">
        <w:trPr>
          <w:trHeight w:val="167"/>
        </w:trPr>
        <w:tc>
          <w:tcPr>
            <w:tcW w:w="2122" w:type="dxa"/>
          </w:tcPr>
          <w:p w14:paraId="318D795F" w14:textId="3782F656" w:rsidR="00A93A54" w:rsidRPr="009164E3" w:rsidRDefault="00A93A54" w:rsidP="00ED1736">
            <w:pPr>
              <w:rPr>
                <w:color w:val="000000" w:themeColor="text1"/>
                <w:highlight w:val="lightGray"/>
              </w:rPr>
            </w:pPr>
            <w:r w:rsidRPr="009164E3">
              <w:rPr>
                <w:color w:val="000000" w:themeColor="text1"/>
                <w:highlight w:val="lightGray"/>
              </w:rPr>
              <w:t>Sikringsstøp, 3 støp og videre</w:t>
            </w:r>
          </w:p>
        </w:tc>
        <w:tc>
          <w:tcPr>
            <w:tcW w:w="2551" w:type="dxa"/>
          </w:tcPr>
          <w:p w14:paraId="1B75EFB4" w14:textId="6032A9A9" w:rsidR="00A93A54" w:rsidRPr="009164E3" w:rsidRDefault="00A93A54" w:rsidP="0035557C">
            <w:pPr>
              <w:rPr>
                <w:color w:val="000000" w:themeColor="text1"/>
                <w:highlight w:val="lightGray"/>
              </w:rPr>
            </w:pPr>
            <w:r w:rsidRPr="009164E3">
              <w:rPr>
                <w:color w:val="000000" w:themeColor="text1"/>
                <w:highlight w:val="lightGray"/>
              </w:rPr>
              <w:t>0,</w:t>
            </w:r>
            <w:r w:rsidR="00E55800" w:rsidRPr="009164E3">
              <w:rPr>
                <w:color w:val="000000" w:themeColor="text1"/>
                <w:highlight w:val="lightGray"/>
              </w:rPr>
              <w:t>1</w:t>
            </w:r>
            <w:r w:rsidRPr="009164E3">
              <w:rPr>
                <w:color w:val="000000" w:themeColor="text1"/>
                <w:highlight w:val="lightGray"/>
              </w:rPr>
              <w:t xml:space="preserve"> m /time</w:t>
            </w:r>
          </w:p>
        </w:tc>
        <w:tc>
          <w:tcPr>
            <w:tcW w:w="2126" w:type="dxa"/>
          </w:tcPr>
          <w:p w14:paraId="16799D17" w14:textId="77777777" w:rsidR="00A93A54" w:rsidRPr="009164E3" w:rsidRDefault="00A93A54" w:rsidP="00ED1736">
            <w:pPr>
              <w:rPr>
                <w:color w:val="000000" w:themeColor="text1"/>
              </w:rPr>
            </w:pPr>
          </w:p>
        </w:tc>
        <w:tc>
          <w:tcPr>
            <w:tcW w:w="1985" w:type="dxa"/>
          </w:tcPr>
          <w:p w14:paraId="528C46E2" w14:textId="77777777" w:rsidR="00A93A54" w:rsidRPr="009164E3" w:rsidRDefault="00A93A54" w:rsidP="00ED1736">
            <w:pPr>
              <w:rPr>
                <w:color w:val="000000" w:themeColor="text1"/>
              </w:rPr>
            </w:pPr>
          </w:p>
        </w:tc>
      </w:tr>
      <w:tr w:rsidR="00037CC2" w:rsidRPr="009164E3" w14:paraId="37708BA3" w14:textId="77777777" w:rsidTr="00037CC2">
        <w:trPr>
          <w:trHeight w:val="284"/>
        </w:trPr>
        <w:tc>
          <w:tcPr>
            <w:tcW w:w="2122" w:type="dxa"/>
          </w:tcPr>
          <w:p w14:paraId="373BBBB0" w14:textId="70E56A86" w:rsidR="00A93A54" w:rsidRPr="009164E3" w:rsidRDefault="00A93A54" w:rsidP="0035557C">
            <w:pPr>
              <w:rPr>
                <w:color w:val="000000" w:themeColor="text1"/>
                <w:highlight w:val="lightGray"/>
              </w:rPr>
            </w:pPr>
            <w:r w:rsidRPr="009164E3">
              <w:rPr>
                <w:color w:val="000000" w:themeColor="text1"/>
                <w:highlight w:val="lightGray"/>
              </w:rPr>
              <w:t xml:space="preserve">Ekstra betong i sikringsstøp utover </w:t>
            </w:r>
            <w:r w:rsidR="0013412D" w:rsidRPr="009164E3">
              <w:rPr>
                <w:color w:val="000000" w:themeColor="text1"/>
                <w:highlight w:val="lightGray"/>
              </w:rPr>
              <w:t>gjennomsnittlig tykkelse 0,4 m</w:t>
            </w:r>
          </w:p>
        </w:tc>
        <w:tc>
          <w:tcPr>
            <w:tcW w:w="2551" w:type="dxa"/>
          </w:tcPr>
          <w:p w14:paraId="099C275B" w14:textId="7CF65965" w:rsidR="00A93A54" w:rsidRPr="009164E3" w:rsidRDefault="00A93A54" w:rsidP="00ED1736">
            <w:pPr>
              <w:rPr>
                <w:color w:val="000000" w:themeColor="text1"/>
                <w:highlight w:val="lightGray"/>
              </w:rPr>
            </w:pPr>
            <w:r w:rsidRPr="009164E3">
              <w:rPr>
                <w:color w:val="000000" w:themeColor="text1"/>
                <w:highlight w:val="lightGray"/>
              </w:rPr>
              <w:t>10 m3 /time</w:t>
            </w:r>
          </w:p>
        </w:tc>
        <w:tc>
          <w:tcPr>
            <w:tcW w:w="2126" w:type="dxa"/>
          </w:tcPr>
          <w:p w14:paraId="469E8E6C" w14:textId="77777777" w:rsidR="00A93A54" w:rsidRPr="009164E3" w:rsidRDefault="00A93A54" w:rsidP="00ED1736">
            <w:pPr>
              <w:rPr>
                <w:color w:val="000000" w:themeColor="text1"/>
              </w:rPr>
            </w:pPr>
          </w:p>
        </w:tc>
        <w:tc>
          <w:tcPr>
            <w:tcW w:w="1985" w:type="dxa"/>
          </w:tcPr>
          <w:p w14:paraId="4BCAA032" w14:textId="77777777" w:rsidR="00A93A54" w:rsidRPr="009164E3" w:rsidRDefault="00A93A54" w:rsidP="00ED1736">
            <w:pPr>
              <w:rPr>
                <w:color w:val="000000" w:themeColor="text1"/>
              </w:rPr>
            </w:pPr>
          </w:p>
        </w:tc>
      </w:tr>
      <w:tr w:rsidR="00037CC2" w:rsidRPr="009164E3" w14:paraId="5EED727C" w14:textId="77777777" w:rsidTr="00037CC2">
        <w:trPr>
          <w:trHeight w:val="335"/>
        </w:trPr>
        <w:tc>
          <w:tcPr>
            <w:tcW w:w="2122" w:type="dxa"/>
          </w:tcPr>
          <w:p w14:paraId="20A8C6B1" w14:textId="67AB7D97" w:rsidR="00A93A54" w:rsidRPr="009164E3" w:rsidRDefault="0013412D" w:rsidP="00ED1736">
            <w:pPr>
              <w:rPr>
                <w:color w:val="000000" w:themeColor="text1"/>
                <w:highlight w:val="lightGray"/>
              </w:rPr>
            </w:pPr>
            <w:r w:rsidRPr="009164E3">
              <w:rPr>
                <w:color w:val="000000" w:themeColor="text1"/>
                <w:highlight w:val="lightGray"/>
              </w:rPr>
              <w:t>Sprengning av tunnel med halv salvelengde</w:t>
            </w:r>
          </w:p>
        </w:tc>
        <w:tc>
          <w:tcPr>
            <w:tcW w:w="2551" w:type="dxa"/>
          </w:tcPr>
          <w:p w14:paraId="05DB484D" w14:textId="11D083E3" w:rsidR="00A93A54" w:rsidRPr="009164E3" w:rsidRDefault="00A93A54" w:rsidP="00ED1736">
            <w:pPr>
              <w:rPr>
                <w:color w:val="000000" w:themeColor="text1"/>
                <w:highlight w:val="lightGray"/>
              </w:rPr>
            </w:pPr>
            <w:r w:rsidRPr="009164E3">
              <w:rPr>
                <w:color w:val="000000" w:themeColor="text1"/>
                <w:highlight w:val="lightGray"/>
              </w:rPr>
              <w:t>25 m3/ time</w:t>
            </w:r>
          </w:p>
        </w:tc>
        <w:tc>
          <w:tcPr>
            <w:tcW w:w="2126" w:type="dxa"/>
          </w:tcPr>
          <w:p w14:paraId="487156D6" w14:textId="77777777" w:rsidR="00A93A54" w:rsidRPr="009164E3" w:rsidRDefault="00A93A54" w:rsidP="00ED1736">
            <w:pPr>
              <w:rPr>
                <w:color w:val="000000" w:themeColor="text1"/>
              </w:rPr>
            </w:pPr>
          </w:p>
        </w:tc>
        <w:tc>
          <w:tcPr>
            <w:tcW w:w="1985" w:type="dxa"/>
          </w:tcPr>
          <w:p w14:paraId="3F1D37AB" w14:textId="77777777" w:rsidR="00A93A54" w:rsidRPr="009164E3" w:rsidRDefault="00A93A54" w:rsidP="00ED1736">
            <w:pPr>
              <w:rPr>
                <w:color w:val="000000" w:themeColor="text1"/>
              </w:rPr>
            </w:pPr>
          </w:p>
        </w:tc>
      </w:tr>
      <w:tr w:rsidR="00037CC2" w:rsidRPr="009164E3" w14:paraId="59A3B3CB" w14:textId="77777777" w:rsidTr="00037CC2">
        <w:trPr>
          <w:trHeight w:val="318"/>
        </w:trPr>
        <w:tc>
          <w:tcPr>
            <w:tcW w:w="2122" w:type="dxa"/>
          </w:tcPr>
          <w:p w14:paraId="19100A1B" w14:textId="2B018ABA" w:rsidR="00A93A54" w:rsidRPr="009164E3" w:rsidRDefault="0013412D" w:rsidP="00ED1736">
            <w:pPr>
              <w:rPr>
                <w:color w:val="000000" w:themeColor="text1"/>
                <w:highlight w:val="lightGray"/>
              </w:rPr>
            </w:pPr>
            <w:r w:rsidRPr="009164E3">
              <w:rPr>
                <w:color w:val="000000" w:themeColor="text1"/>
                <w:highlight w:val="lightGray"/>
              </w:rPr>
              <w:t>Sprengning av tunnel med delt tverrsnitt</w:t>
            </w:r>
          </w:p>
        </w:tc>
        <w:tc>
          <w:tcPr>
            <w:tcW w:w="2551" w:type="dxa"/>
          </w:tcPr>
          <w:p w14:paraId="176070B9" w14:textId="776454F5" w:rsidR="00A93A54" w:rsidRPr="009164E3" w:rsidRDefault="00A93A54" w:rsidP="00A93A54">
            <w:pPr>
              <w:rPr>
                <w:color w:val="000000" w:themeColor="text1"/>
                <w:highlight w:val="lightGray"/>
              </w:rPr>
            </w:pPr>
            <w:r w:rsidRPr="009164E3">
              <w:rPr>
                <w:color w:val="000000" w:themeColor="text1"/>
                <w:highlight w:val="lightGray"/>
              </w:rPr>
              <w:t>25 m3/ time</w:t>
            </w:r>
          </w:p>
        </w:tc>
        <w:tc>
          <w:tcPr>
            <w:tcW w:w="2126" w:type="dxa"/>
          </w:tcPr>
          <w:p w14:paraId="69D1248C" w14:textId="77777777" w:rsidR="00A93A54" w:rsidRPr="009164E3" w:rsidRDefault="00A93A54" w:rsidP="00ED1736">
            <w:pPr>
              <w:rPr>
                <w:color w:val="000000" w:themeColor="text1"/>
              </w:rPr>
            </w:pPr>
          </w:p>
        </w:tc>
        <w:tc>
          <w:tcPr>
            <w:tcW w:w="1985" w:type="dxa"/>
          </w:tcPr>
          <w:p w14:paraId="177409AB" w14:textId="77777777" w:rsidR="00A93A54" w:rsidRPr="009164E3" w:rsidRDefault="00A93A54" w:rsidP="00ED1736">
            <w:pPr>
              <w:rPr>
                <w:color w:val="000000" w:themeColor="text1"/>
              </w:rPr>
            </w:pPr>
          </w:p>
        </w:tc>
      </w:tr>
      <w:tr w:rsidR="00037CC2" w:rsidRPr="009164E3" w14:paraId="3A2F076A" w14:textId="77777777" w:rsidTr="00037CC2">
        <w:trPr>
          <w:trHeight w:val="385"/>
        </w:trPr>
        <w:tc>
          <w:tcPr>
            <w:tcW w:w="2122" w:type="dxa"/>
          </w:tcPr>
          <w:p w14:paraId="5A40AED0" w14:textId="7AEA41FF" w:rsidR="00A93A54" w:rsidRPr="009164E3" w:rsidRDefault="0013412D" w:rsidP="00ED1736">
            <w:pPr>
              <w:rPr>
                <w:color w:val="000000" w:themeColor="text1"/>
                <w:highlight w:val="lightGray"/>
              </w:rPr>
            </w:pPr>
            <w:r w:rsidRPr="009164E3">
              <w:rPr>
                <w:color w:val="000000" w:themeColor="text1"/>
                <w:highlight w:val="lightGray"/>
              </w:rPr>
              <w:t>Sprengning av tunnel med halv salvelenge og delt tverrsnitt</w:t>
            </w:r>
          </w:p>
        </w:tc>
        <w:tc>
          <w:tcPr>
            <w:tcW w:w="2551" w:type="dxa"/>
          </w:tcPr>
          <w:p w14:paraId="7E7F4B48" w14:textId="2C6ED799" w:rsidR="00A93A54" w:rsidRPr="009164E3" w:rsidRDefault="00A93A54" w:rsidP="00A93A54">
            <w:pPr>
              <w:rPr>
                <w:color w:val="000000" w:themeColor="text1"/>
                <w:highlight w:val="lightGray"/>
              </w:rPr>
            </w:pPr>
            <w:r w:rsidRPr="009164E3">
              <w:rPr>
                <w:color w:val="000000" w:themeColor="text1"/>
                <w:highlight w:val="lightGray"/>
              </w:rPr>
              <w:t>15 m3/ time</w:t>
            </w:r>
          </w:p>
        </w:tc>
        <w:tc>
          <w:tcPr>
            <w:tcW w:w="2126" w:type="dxa"/>
          </w:tcPr>
          <w:p w14:paraId="747814AB" w14:textId="77777777" w:rsidR="00A93A54" w:rsidRPr="009164E3" w:rsidRDefault="00A93A54" w:rsidP="00ED1736">
            <w:pPr>
              <w:rPr>
                <w:color w:val="000000" w:themeColor="text1"/>
              </w:rPr>
            </w:pPr>
          </w:p>
        </w:tc>
        <w:tc>
          <w:tcPr>
            <w:tcW w:w="1985" w:type="dxa"/>
          </w:tcPr>
          <w:p w14:paraId="3DBDECB7" w14:textId="77777777" w:rsidR="00A93A54" w:rsidRPr="009164E3" w:rsidRDefault="00A93A54" w:rsidP="00ED1736">
            <w:pPr>
              <w:rPr>
                <w:color w:val="000000" w:themeColor="text1"/>
              </w:rPr>
            </w:pPr>
          </w:p>
        </w:tc>
      </w:tr>
      <w:tr w:rsidR="00037CC2" w:rsidRPr="009164E3" w14:paraId="7B12AA37" w14:textId="77777777" w:rsidTr="00037CC2">
        <w:trPr>
          <w:trHeight w:val="536"/>
        </w:trPr>
        <w:tc>
          <w:tcPr>
            <w:tcW w:w="2122" w:type="dxa"/>
          </w:tcPr>
          <w:p w14:paraId="0BEF2031" w14:textId="61CC6FCF" w:rsidR="00A93A54" w:rsidRPr="009164E3" w:rsidRDefault="00A93A54" w:rsidP="00A93A54">
            <w:pPr>
              <w:rPr>
                <w:color w:val="000000" w:themeColor="text1"/>
                <w:highlight w:val="lightGray"/>
              </w:rPr>
            </w:pPr>
          </w:p>
        </w:tc>
        <w:tc>
          <w:tcPr>
            <w:tcW w:w="2551" w:type="dxa"/>
          </w:tcPr>
          <w:p w14:paraId="6FB2A4C1" w14:textId="5FEBE55A" w:rsidR="00A93A54" w:rsidRPr="009164E3" w:rsidRDefault="00A93A54" w:rsidP="00A93A54">
            <w:pPr>
              <w:rPr>
                <w:color w:val="000000" w:themeColor="text1"/>
                <w:highlight w:val="lightGray"/>
              </w:rPr>
            </w:pPr>
          </w:p>
        </w:tc>
        <w:tc>
          <w:tcPr>
            <w:tcW w:w="2126" w:type="dxa"/>
          </w:tcPr>
          <w:p w14:paraId="33677FB8" w14:textId="77777777" w:rsidR="00A93A54" w:rsidRPr="009164E3" w:rsidRDefault="00A93A54" w:rsidP="00A93A54">
            <w:pPr>
              <w:rPr>
                <w:color w:val="000000" w:themeColor="text1"/>
              </w:rPr>
            </w:pPr>
          </w:p>
        </w:tc>
        <w:tc>
          <w:tcPr>
            <w:tcW w:w="1985" w:type="dxa"/>
          </w:tcPr>
          <w:p w14:paraId="249B7636" w14:textId="77777777" w:rsidR="00A93A54" w:rsidRPr="009164E3" w:rsidRDefault="00A93A54" w:rsidP="00A93A54">
            <w:pPr>
              <w:rPr>
                <w:color w:val="000000" w:themeColor="text1"/>
              </w:rPr>
            </w:pPr>
          </w:p>
        </w:tc>
      </w:tr>
      <w:tr w:rsidR="00037CC2" w:rsidRPr="009164E3" w14:paraId="79D4D8C5" w14:textId="77777777" w:rsidTr="00037CC2">
        <w:trPr>
          <w:trHeight w:val="217"/>
        </w:trPr>
        <w:tc>
          <w:tcPr>
            <w:tcW w:w="2122" w:type="dxa"/>
          </w:tcPr>
          <w:p w14:paraId="0CC23E4E" w14:textId="45292D69" w:rsidR="00A93A54" w:rsidRPr="009164E3" w:rsidRDefault="00A93A54" w:rsidP="00A93A54">
            <w:pPr>
              <w:rPr>
                <w:b/>
                <w:bCs/>
                <w:color w:val="000000" w:themeColor="text1"/>
                <w:highlight w:val="lightGray"/>
              </w:rPr>
            </w:pPr>
            <w:r w:rsidRPr="009164E3">
              <w:rPr>
                <w:b/>
                <w:bCs/>
                <w:color w:val="000000" w:themeColor="text1"/>
                <w:highlight w:val="lightGray"/>
              </w:rPr>
              <w:t>Arbeider foran stuff</w:t>
            </w:r>
          </w:p>
        </w:tc>
        <w:tc>
          <w:tcPr>
            <w:tcW w:w="2551" w:type="dxa"/>
          </w:tcPr>
          <w:p w14:paraId="12DCDC8D" w14:textId="07673C09" w:rsidR="00A93A54" w:rsidRPr="009164E3" w:rsidRDefault="00A93A54" w:rsidP="00A93A54">
            <w:pPr>
              <w:rPr>
                <w:color w:val="000000" w:themeColor="text1"/>
                <w:highlight w:val="lightGray"/>
              </w:rPr>
            </w:pPr>
          </w:p>
        </w:tc>
        <w:tc>
          <w:tcPr>
            <w:tcW w:w="2126" w:type="dxa"/>
          </w:tcPr>
          <w:p w14:paraId="3E05D920" w14:textId="77777777" w:rsidR="00A93A54" w:rsidRPr="009164E3" w:rsidRDefault="00A93A54" w:rsidP="00A93A54">
            <w:pPr>
              <w:rPr>
                <w:color w:val="000000" w:themeColor="text1"/>
              </w:rPr>
            </w:pPr>
          </w:p>
        </w:tc>
        <w:tc>
          <w:tcPr>
            <w:tcW w:w="1985" w:type="dxa"/>
          </w:tcPr>
          <w:p w14:paraId="01677A8B" w14:textId="77777777" w:rsidR="00A93A54" w:rsidRPr="009164E3" w:rsidRDefault="00A93A54" w:rsidP="00A93A54">
            <w:pPr>
              <w:rPr>
                <w:color w:val="000000" w:themeColor="text1"/>
              </w:rPr>
            </w:pPr>
          </w:p>
        </w:tc>
      </w:tr>
      <w:tr w:rsidR="00037CC2" w:rsidRPr="009164E3" w14:paraId="7CF13673" w14:textId="77777777" w:rsidTr="00037CC2">
        <w:trPr>
          <w:trHeight w:val="318"/>
        </w:trPr>
        <w:tc>
          <w:tcPr>
            <w:tcW w:w="2122" w:type="dxa"/>
          </w:tcPr>
          <w:p w14:paraId="06B3D2E8" w14:textId="1EC19AF4" w:rsidR="00A93A54" w:rsidRPr="009164E3" w:rsidRDefault="00A93A54" w:rsidP="00A93A54">
            <w:pPr>
              <w:rPr>
                <w:color w:val="000000" w:themeColor="text1"/>
                <w:highlight w:val="lightGray"/>
              </w:rPr>
            </w:pPr>
            <w:r w:rsidRPr="009164E3">
              <w:rPr>
                <w:color w:val="000000" w:themeColor="text1"/>
                <w:highlight w:val="lightGray"/>
              </w:rPr>
              <w:t xml:space="preserve">Boring av sonderhull, injeksjonshull og </w:t>
            </w:r>
            <w:r w:rsidR="0013412D" w:rsidRPr="009164E3">
              <w:rPr>
                <w:color w:val="000000" w:themeColor="text1"/>
                <w:highlight w:val="lightGray"/>
              </w:rPr>
              <w:t>kontrollhull ved sporadisk injeksjon</w:t>
            </w:r>
          </w:p>
        </w:tc>
        <w:tc>
          <w:tcPr>
            <w:tcW w:w="2551" w:type="dxa"/>
          </w:tcPr>
          <w:p w14:paraId="3BAECE58" w14:textId="02D7FE24" w:rsidR="00A93A54" w:rsidRPr="009164E3" w:rsidRDefault="0013412D" w:rsidP="00A93A54">
            <w:pPr>
              <w:rPr>
                <w:color w:val="000000" w:themeColor="text1"/>
                <w:highlight w:val="lightGray"/>
              </w:rPr>
            </w:pPr>
            <w:r w:rsidRPr="009164E3">
              <w:rPr>
                <w:color w:val="000000" w:themeColor="text1"/>
                <w:highlight w:val="lightGray"/>
              </w:rPr>
              <w:t>60 m / time</w:t>
            </w:r>
          </w:p>
        </w:tc>
        <w:tc>
          <w:tcPr>
            <w:tcW w:w="2126" w:type="dxa"/>
          </w:tcPr>
          <w:p w14:paraId="3C2EEB6C" w14:textId="77777777" w:rsidR="00A93A54" w:rsidRPr="009164E3" w:rsidRDefault="00A93A54" w:rsidP="00A93A54">
            <w:pPr>
              <w:rPr>
                <w:color w:val="000000" w:themeColor="text1"/>
              </w:rPr>
            </w:pPr>
          </w:p>
        </w:tc>
        <w:tc>
          <w:tcPr>
            <w:tcW w:w="1985" w:type="dxa"/>
          </w:tcPr>
          <w:p w14:paraId="6F0A65D3" w14:textId="77777777" w:rsidR="00A93A54" w:rsidRPr="009164E3" w:rsidRDefault="00A93A54" w:rsidP="00A93A54">
            <w:pPr>
              <w:rPr>
                <w:color w:val="000000" w:themeColor="text1"/>
              </w:rPr>
            </w:pPr>
          </w:p>
        </w:tc>
      </w:tr>
      <w:tr w:rsidR="00037CC2" w:rsidRPr="009164E3" w14:paraId="0084BB05" w14:textId="77777777" w:rsidTr="00037CC2">
        <w:trPr>
          <w:trHeight w:val="251"/>
        </w:trPr>
        <w:tc>
          <w:tcPr>
            <w:tcW w:w="2122" w:type="dxa"/>
          </w:tcPr>
          <w:p w14:paraId="020A82A4" w14:textId="490388E5" w:rsidR="00A93A54" w:rsidRPr="009164E3" w:rsidRDefault="0013412D" w:rsidP="00A93A54">
            <w:pPr>
              <w:rPr>
                <w:color w:val="000000" w:themeColor="text1"/>
                <w:highlight w:val="lightGray"/>
              </w:rPr>
            </w:pPr>
            <w:r w:rsidRPr="009164E3">
              <w:rPr>
                <w:color w:val="000000" w:themeColor="text1"/>
                <w:highlight w:val="lightGray"/>
              </w:rPr>
              <w:t>Boring av kontrollhull ved systematisk injeksjon</w:t>
            </w:r>
          </w:p>
        </w:tc>
        <w:tc>
          <w:tcPr>
            <w:tcW w:w="2551" w:type="dxa"/>
          </w:tcPr>
          <w:p w14:paraId="684287A5" w14:textId="6C6B62F6" w:rsidR="00A93A54" w:rsidRPr="009164E3" w:rsidRDefault="0013412D" w:rsidP="00A93A54">
            <w:pPr>
              <w:rPr>
                <w:color w:val="000000" w:themeColor="text1"/>
                <w:highlight w:val="lightGray"/>
              </w:rPr>
            </w:pPr>
            <w:r w:rsidRPr="009164E3">
              <w:rPr>
                <w:color w:val="000000" w:themeColor="text1"/>
                <w:highlight w:val="lightGray"/>
              </w:rPr>
              <w:t>60 m / time</w:t>
            </w:r>
          </w:p>
        </w:tc>
        <w:tc>
          <w:tcPr>
            <w:tcW w:w="2126" w:type="dxa"/>
          </w:tcPr>
          <w:p w14:paraId="5B5ABC61" w14:textId="77777777" w:rsidR="00A93A54" w:rsidRPr="009164E3" w:rsidRDefault="00A93A54" w:rsidP="00A93A54">
            <w:pPr>
              <w:rPr>
                <w:color w:val="000000" w:themeColor="text1"/>
              </w:rPr>
            </w:pPr>
          </w:p>
        </w:tc>
        <w:tc>
          <w:tcPr>
            <w:tcW w:w="1985" w:type="dxa"/>
          </w:tcPr>
          <w:p w14:paraId="42F9B43F" w14:textId="77777777" w:rsidR="00A93A54" w:rsidRPr="009164E3" w:rsidRDefault="00A93A54" w:rsidP="00A93A54">
            <w:pPr>
              <w:rPr>
                <w:color w:val="000000" w:themeColor="text1"/>
              </w:rPr>
            </w:pPr>
          </w:p>
        </w:tc>
      </w:tr>
      <w:tr w:rsidR="00037CC2" w:rsidRPr="009164E3" w14:paraId="33598BF4" w14:textId="77777777" w:rsidTr="00037CC2">
        <w:trPr>
          <w:trHeight w:val="318"/>
        </w:trPr>
        <w:tc>
          <w:tcPr>
            <w:tcW w:w="2122" w:type="dxa"/>
          </w:tcPr>
          <w:p w14:paraId="443C96BC" w14:textId="77956C11" w:rsidR="00A93A54" w:rsidRPr="009164E3" w:rsidRDefault="0013412D" w:rsidP="00A93A54">
            <w:pPr>
              <w:rPr>
                <w:color w:val="000000" w:themeColor="text1"/>
                <w:highlight w:val="lightGray"/>
              </w:rPr>
            </w:pPr>
            <w:r w:rsidRPr="009164E3">
              <w:rPr>
                <w:color w:val="000000" w:themeColor="text1"/>
                <w:highlight w:val="lightGray"/>
              </w:rPr>
              <w:t>Boring av injeksjonshull og ev sonderhull ved systematisk injeksjon</w:t>
            </w:r>
          </w:p>
        </w:tc>
        <w:tc>
          <w:tcPr>
            <w:tcW w:w="2551" w:type="dxa"/>
          </w:tcPr>
          <w:p w14:paraId="636F8B67" w14:textId="57C0A731" w:rsidR="00A93A54" w:rsidRPr="009164E3" w:rsidRDefault="0013412D" w:rsidP="00A93A54">
            <w:pPr>
              <w:rPr>
                <w:color w:val="000000" w:themeColor="text1"/>
                <w:highlight w:val="lightGray"/>
              </w:rPr>
            </w:pPr>
            <w:r w:rsidRPr="009164E3">
              <w:rPr>
                <w:color w:val="000000" w:themeColor="text1"/>
                <w:highlight w:val="lightGray"/>
              </w:rPr>
              <w:t>90 m / time</w:t>
            </w:r>
          </w:p>
        </w:tc>
        <w:tc>
          <w:tcPr>
            <w:tcW w:w="2126" w:type="dxa"/>
          </w:tcPr>
          <w:p w14:paraId="4943D7D8" w14:textId="77777777" w:rsidR="00A93A54" w:rsidRPr="009164E3" w:rsidRDefault="00A93A54" w:rsidP="00A93A54">
            <w:pPr>
              <w:rPr>
                <w:color w:val="000000" w:themeColor="text1"/>
              </w:rPr>
            </w:pPr>
          </w:p>
        </w:tc>
        <w:tc>
          <w:tcPr>
            <w:tcW w:w="1985" w:type="dxa"/>
          </w:tcPr>
          <w:p w14:paraId="4ABC42C0" w14:textId="77777777" w:rsidR="00A93A54" w:rsidRPr="009164E3" w:rsidRDefault="00A93A54" w:rsidP="00A93A54">
            <w:pPr>
              <w:rPr>
                <w:color w:val="000000" w:themeColor="text1"/>
              </w:rPr>
            </w:pPr>
          </w:p>
        </w:tc>
      </w:tr>
      <w:tr w:rsidR="00037CC2" w:rsidRPr="009164E3" w14:paraId="67BADD61" w14:textId="77777777" w:rsidTr="00037CC2">
        <w:trPr>
          <w:trHeight w:val="273"/>
        </w:trPr>
        <w:tc>
          <w:tcPr>
            <w:tcW w:w="2122" w:type="dxa"/>
          </w:tcPr>
          <w:p w14:paraId="5289DFF6" w14:textId="1815BAB4" w:rsidR="00A93A54" w:rsidRPr="009164E3" w:rsidRDefault="0013412D" w:rsidP="00A93A54">
            <w:pPr>
              <w:rPr>
                <w:color w:val="000000" w:themeColor="text1"/>
                <w:highlight w:val="lightGray"/>
              </w:rPr>
            </w:pPr>
            <w:r w:rsidRPr="009164E3">
              <w:rPr>
                <w:color w:val="000000" w:themeColor="text1"/>
                <w:highlight w:val="lightGray"/>
              </w:rPr>
              <w:t>Injeksjonsarbeid</w:t>
            </w:r>
          </w:p>
        </w:tc>
        <w:tc>
          <w:tcPr>
            <w:tcW w:w="2551" w:type="dxa"/>
          </w:tcPr>
          <w:p w14:paraId="0E61CE71" w14:textId="7DB5D055" w:rsidR="00A93A54" w:rsidRPr="009164E3" w:rsidRDefault="0013412D" w:rsidP="00A93A54">
            <w:pPr>
              <w:rPr>
                <w:color w:val="000000" w:themeColor="text1"/>
                <w:highlight w:val="lightGray"/>
              </w:rPr>
            </w:pPr>
            <w:r w:rsidRPr="009164E3">
              <w:rPr>
                <w:color w:val="000000" w:themeColor="text1"/>
                <w:highlight w:val="lightGray"/>
              </w:rPr>
              <w:t>1 time / time</w:t>
            </w:r>
          </w:p>
        </w:tc>
        <w:tc>
          <w:tcPr>
            <w:tcW w:w="2126" w:type="dxa"/>
          </w:tcPr>
          <w:p w14:paraId="59397202" w14:textId="77777777" w:rsidR="00A93A54" w:rsidRPr="009164E3" w:rsidRDefault="00A93A54" w:rsidP="00A93A54">
            <w:pPr>
              <w:rPr>
                <w:color w:val="000000" w:themeColor="text1"/>
              </w:rPr>
            </w:pPr>
          </w:p>
        </w:tc>
        <w:tc>
          <w:tcPr>
            <w:tcW w:w="1985" w:type="dxa"/>
          </w:tcPr>
          <w:p w14:paraId="0BD78FF8" w14:textId="77777777" w:rsidR="00A93A54" w:rsidRPr="009164E3" w:rsidRDefault="00A93A54" w:rsidP="00A93A54">
            <w:pPr>
              <w:rPr>
                <w:color w:val="000000" w:themeColor="text1"/>
              </w:rPr>
            </w:pPr>
          </w:p>
        </w:tc>
      </w:tr>
      <w:tr w:rsidR="00037CC2" w:rsidRPr="009164E3" w14:paraId="0262DC71" w14:textId="77777777" w:rsidTr="00037CC2">
        <w:trPr>
          <w:trHeight w:val="121"/>
        </w:trPr>
        <w:tc>
          <w:tcPr>
            <w:tcW w:w="2122" w:type="dxa"/>
          </w:tcPr>
          <w:p w14:paraId="255178EB" w14:textId="4682738F" w:rsidR="00A93A54" w:rsidRPr="009164E3" w:rsidRDefault="0013412D" w:rsidP="00A93A54">
            <w:pPr>
              <w:rPr>
                <w:color w:val="000000" w:themeColor="text1"/>
                <w:highlight w:val="lightGray"/>
              </w:rPr>
            </w:pPr>
            <w:r w:rsidRPr="009164E3">
              <w:rPr>
                <w:color w:val="000000" w:themeColor="text1"/>
                <w:highlight w:val="lightGray"/>
              </w:rPr>
              <w:t>Opp- og nedrigging for injeksjon inklusive herdetid</w:t>
            </w:r>
          </w:p>
        </w:tc>
        <w:tc>
          <w:tcPr>
            <w:tcW w:w="2551" w:type="dxa"/>
          </w:tcPr>
          <w:p w14:paraId="41989880" w14:textId="2710EFF1" w:rsidR="00A93A54" w:rsidRPr="009164E3" w:rsidRDefault="0013412D" w:rsidP="00A93A54">
            <w:pPr>
              <w:rPr>
                <w:color w:val="000000" w:themeColor="text1"/>
                <w:highlight w:val="lightGray"/>
              </w:rPr>
            </w:pPr>
            <w:r w:rsidRPr="009164E3">
              <w:rPr>
                <w:color w:val="000000" w:themeColor="text1"/>
                <w:highlight w:val="lightGray"/>
              </w:rPr>
              <w:t>1 time / stk.</w:t>
            </w:r>
          </w:p>
        </w:tc>
        <w:tc>
          <w:tcPr>
            <w:tcW w:w="2126" w:type="dxa"/>
          </w:tcPr>
          <w:p w14:paraId="161F4B22" w14:textId="77777777" w:rsidR="00A93A54" w:rsidRPr="009164E3" w:rsidRDefault="00A93A54" w:rsidP="00A93A54">
            <w:pPr>
              <w:rPr>
                <w:color w:val="000000" w:themeColor="text1"/>
              </w:rPr>
            </w:pPr>
          </w:p>
        </w:tc>
        <w:tc>
          <w:tcPr>
            <w:tcW w:w="1985" w:type="dxa"/>
          </w:tcPr>
          <w:p w14:paraId="499208A7" w14:textId="77777777" w:rsidR="00A93A54" w:rsidRPr="009164E3" w:rsidRDefault="00A93A54" w:rsidP="00A93A54">
            <w:pPr>
              <w:rPr>
                <w:color w:val="000000" w:themeColor="text1"/>
              </w:rPr>
            </w:pPr>
          </w:p>
        </w:tc>
      </w:tr>
      <w:tr w:rsidR="00037CC2" w:rsidRPr="009164E3" w14:paraId="5A5A9850" w14:textId="77777777" w:rsidTr="00037CC2">
        <w:tc>
          <w:tcPr>
            <w:tcW w:w="2122" w:type="dxa"/>
          </w:tcPr>
          <w:p w14:paraId="5B130CBD" w14:textId="7E6260D4" w:rsidR="00A93A54" w:rsidRPr="009164E3" w:rsidRDefault="00A93A54" w:rsidP="00A93A54">
            <w:pPr>
              <w:rPr>
                <w:color w:val="000000" w:themeColor="text1"/>
              </w:rPr>
            </w:pPr>
            <w:r w:rsidRPr="009164E3">
              <w:rPr>
                <w:color w:val="000000" w:themeColor="text1"/>
                <w:highlight w:val="lightGray"/>
              </w:rPr>
              <w:t>Sum</w:t>
            </w:r>
          </w:p>
        </w:tc>
        <w:tc>
          <w:tcPr>
            <w:tcW w:w="2551" w:type="dxa"/>
          </w:tcPr>
          <w:p w14:paraId="04DC8368" w14:textId="77777777" w:rsidR="00A93A54" w:rsidRPr="009164E3" w:rsidRDefault="00A93A54" w:rsidP="00A93A54">
            <w:pPr>
              <w:rPr>
                <w:color w:val="000000" w:themeColor="text1"/>
              </w:rPr>
            </w:pPr>
          </w:p>
        </w:tc>
        <w:tc>
          <w:tcPr>
            <w:tcW w:w="2126" w:type="dxa"/>
          </w:tcPr>
          <w:p w14:paraId="1AA9F0F8" w14:textId="77777777" w:rsidR="00A93A54" w:rsidRPr="009164E3" w:rsidRDefault="00A93A54" w:rsidP="00A93A54">
            <w:pPr>
              <w:rPr>
                <w:color w:val="000000" w:themeColor="text1"/>
              </w:rPr>
            </w:pPr>
          </w:p>
        </w:tc>
        <w:tc>
          <w:tcPr>
            <w:tcW w:w="1985" w:type="dxa"/>
          </w:tcPr>
          <w:p w14:paraId="048E18D0" w14:textId="77777777" w:rsidR="00A93A54" w:rsidRPr="009164E3" w:rsidRDefault="00A93A54" w:rsidP="00A93A54">
            <w:pPr>
              <w:rPr>
                <w:color w:val="000000" w:themeColor="text1"/>
              </w:rPr>
            </w:pPr>
          </w:p>
        </w:tc>
      </w:tr>
    </w:tbl>
    <w:p w14:paraId="19175D0E" w14:textId="77777777" w:rsidR="00ED1736" w:rsidRPr="009164E3" w:rsidRDefault="00ED1736" w:rsidP="00ED1736">
      <w:pPr>
        <w:rPr>
          <w:color w:val="000000" w:themeColor="text1"/>
        </w:rPr>
      </w:pPr>
    </w:p>
    <w:p w14:paraId="305996FD" w14:textId="77777777" w:rsidR="00ED1736" w:rsidRPr="009164E3" w:rsidRDefault="00ED1736" w:rsidP="00ED1736">
      <w:pPr>
        <w:rPr>
          <w:color w:val="000000" w:themeColor="text1"/>
          <w:highlight w:val="lightGray"/>
        </w:rPr>
      </w:pPr>
      <w:r w:rsidRPr="009164E3">
        <w:rPr>
          <w:color w:val="000000" w:themeColor="text1"/>
          <w:highlight w:val="lightGray"/>
        </w:rPr>
        <w:t>Andre aktiviteter i tilknytning til de som er medtatt i tabellen regnes for inkludert i de gitte ekvivalenttider ved beregning av teoretisk tidsbehov.</w:t>
      </w:r>
    </w:p>
    <w:p w14:paraId="78022486" w14:textId="77777777" w:rsidR="00ED1736" w:rsidRPr="009164E3" w:rsidRDefault="00ED1736" w:rsidP="00ED1736">
      <w:pPr>
        <w:rPr>
          <w:color w:val="000000" w:themeColor="text1"/>
          <w:highlight w:val="lightGray"/>
        </w:rPr>
      </w:pPr>
    </w:p>
    <w:p w14:paraId="054026DD" w14:textId="77777777" w:rsidR="00ED1736" w:rsidRPr="009164E3" w:rsidRDefault="00ED1736" w:rsidP="00ED1736">
      <w:pPr>
        <w:rPr>
          <w:color w:val="000000" w:themeColor="text1"/>
        </w:rPr>
      </w:pPr>
      <w:r w:rsidRPr="009164E3">
        <w:rPr>
          <w:color w:val="000000" w:themeColor="text1"/>
          <w:highlight w:val="lightGray"/>
        </w:rPr>
        <w:t>Teoretisk grunnlag for regulering av tidsfristen beregnes samlet i henhold til følgende formel:</w:t>
      </w:r>
    </w:p>
    <w:p w14:paraId="091F9B45" w14:textId="4DBC4EEA" w:rsidR="00ED1736" w:rsidRPr="009164E3" w:rsidRDefault="00ED1736" w:rsidP="00ED1736">
      <w:pPr>
        <w:rPr>
          <w:color w:val="000000" w:themeColor="text1"/>
        </w:rPr>
      </w:pPr>
    </w:p>
    <w:tbl>
      <w:tblPr>
        <w:tblStyle w:val="Tabellrutenet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129"/>
        <w:gridCol w:w="426"/>
        <w:gridCol w:w="1984"/>
      </w:tblGrid>
      <w:tr w:rsidR="00F14973" w:rsidRPr="009164E3" w14:paraId="6CA7D5DB" w14:textId="77777777" w:rsidTr="00037CC2">
        <w:tc>
          <w:tcPr>
            <w:tcW w:w="1129" w:type="dxa"/>
            <w:vMerge w:val="restart"/>
            <w:vAlign w:val="center"/>
          </w:tcPr>
          <w:p w14:paraId="1C70711C" w14:textId="1A8D1BD2" w:rsidR="00037CC2" w:rsidRPr="009164E3" w:rsidRDefault="00037CC2" w:rsidP="00037CC2">
            <w:pPr>
              <w:jc w:val="center"/>
              <w:rPr>
                <w:color w:val="000000" w:themeColor="text1"/>
                <w:highlight w:val="lightGray"/>
              </w:rPr>
            </w:pPr>
            <w:r w:rsidRPr="009164E3">
              <w:rPr>
                <w:color w:val="000000" w:themeColor="text1"/>
                <w:highlight w:val="lightGray"/>
              </w:rPr>
              <w:t>T (uker)</w:t>
            </w:r>
          </w:p>
        </w:tc>
        <w:tc>
          <w:tcPr>
            <w:tcW w:w="426" w:type="dxa"/>
            <w:vMerge w:val="restart"/>
            <w:vAlign w:val="center"/>
          </w:tcPr>
          <w:p w14:paraId="20AFFFEA" w14:textId="6C7A75DE" w:rsidR="00037CC2" w:rsidRPr="009164E3" w:rsidRDefault="00037CC2" w:rsidP="00ED1736">
            <w:pPr>
              <w:rPr>
                <w:color w:val="000000" w:themeColor="text1"/>
                <w:highlight w:val="lightGray"/>
              </w:rPr>
            </w:pPr>
            <w:r w:rsidRPr="009164E3">
              <w:rPr>
                <w:color w:val="000000" w:themeColor="text1"/>
                <w:highlight w:val="lightGray"/>
              </w:rPr>
              <w:t>=</w:t>
            </w:r>
          </w:p>
        </w:tc>
        <w:tc>
          <w:tcPr>
            <w:tcW w:w="1984" w:type="dxa"/>
          </w:tcPr>
          <w:p w14:paraId="1AF96517" w14:textId="22E658DC" w:rsidR="00037CC2" w:rsidRPr="009164E3" w:rsidRDefault="00037CC2" w:rsidP="00ED1736">
            <w:pPr>
              <w:rPr>
                <w:color w:val="000000" w:themeColor="text1"/>
                <w:highlight w:val="lightGray"/>
              </w:rPr>
            </w:pPr>
            <w:r w:rsidRPr="009164E3">
              <w:rPr>
                <w:color w:val="000000" w:themeColor="text1"/>
                <w:highlight w:val="lightGray"/>
              </w:rPr>
              <w:t>U – K (timer)</w:t>
            </w:r>
          </w:p>
        </w:tc>
      </w:tr>
      <w:tr w:rsidR="00F14973" w:rsidRPr="009164E3" w14:paraId="3208BF8F" w14:textId="77777777" w:rsidTr="00037CC2">
        <w:tc>
          <w:tcPr>
            <w:tcW w:w="1129" w:type="dxa"/>
            <w:vMerge/>
          </w:tcPr>
          <w:p w14:paraId="7DC41CBB" w14:textId="77777777" w:rsidR="00037CC2" w:rsidRPr="009164E3" w:rsidRDefault="00037CC2" w:rsidP="00ED1736">
            <w:pPr>
              <w:rPr>
                <w:color w:val="000000" w:themeColor="text1"/>
                <w:highlight w:val="lightGray"/>
              </w:rPr>
            </w:pPr>
          </w:p>
        </w:tc>
        <w:tc>
          <w:tcPr>
            <w:tcW w:w="426" w:type="dxa"/>
            <w:vMerge/>
          </w:tcPr>
          <w:p w14:paraId="678F1A9B" w14:textId="77777777" w:rsidR="00037CC2" w:rsidRPr="009164E3" w:rsidRDefault="00037CC2" w:rsidP="00ED1736">
            <w:pPr>
              <w:rPr>
                <w:color w:val="000000" w:themeColor="text1"/>
                <w:highlight w:val="lightGray"/>
              </w:rPr>
            </w:pPr>
          </w:p>
        </w:tc>
        <w:tc>
          <w:tcPr>
            <w:tcW w:w="1984" w:type="dxa"/>
          </w:tcPr>
          <w:p w14:paraId="77FCA311" w14:textId="60AE71F8" w:rsidR="00037CC2" w:rsidRPr="009164E3" w:rsidRDefault="00037CC2" w:rsidP="00ED1736">
            <w:pPr>
              <w:rPr>
                <w:color w:val="000000" w:themeColor="text1"/>
                <w:highlight w:val="lightGray"/>
              </w:rPr>
            </w:pPr>
            <w:r w:rsidRPr="009164E3">
              <w:rPr>
                <w:color w:val="000000" w:themeColor="text1"/>
                <w:highlight w:val="lightGray"/>
              </w:rPr>
              <w:t>a x S (timer/uke</w:t>
            </w:r>
            <w:r w:rsidR="003A09BF" w:rsidRPr="009164E3">
              <w:rPr>
                <w:color w:val="000000" w:themeColor="text1"/>
                <w:highlight w:val="lightGray"/>
              </w:rPr>
              <w:t>)</w:t>
            </w:r>
          </w:p>
        </w:tc>
      </w:tr>
    </w:tbl>
    <w:p w14:paraId="4C2C426B" w14:textId="77777777" w:rsidR="00037CC2" w:rsidRPr="009164E3" w:rsidRDefault="00037CC2" w:rsidP="00ED1736">
      <w:pPr>
        <w:rPr>
          <w:color w:val="000000" w:themeColor="text1"/>
        </w:rPr>
      </w:pPr>
    </w:p>
    <w:p w14:paraId="4471E63E" w14:textId="77777777" w:rsidR="00ED1736" w:rsidRPr="009164E3" w:rsidRDefault="00ED1736" w:rsidP="00ED1736">
      <w:pPr>
        <w:rPr>
          <w:color w:val="000000" w:themeColor="text1"/>
        </w:rPr>
      </w:pPr>
    </w:p>
    <w:p w14:paraId="609AB7C2" w14:textId="77777777" w:rsidR="00ED1736" w:rsidRPr="009164E3" w:rsidRDefault="00ED1736" w:rsidP="00ED1736">
      <w:pPr>
        <w:rPr>
          <w:color w:val="000000" w:themeColor="text1"/>
          <w:highlight w:val="lightGray"/>
        </w:rPr>
      </w:pPr>
      <w:r w:rsidRPr="009164E3">
        <w:rPr>
          <w:color w:val="000000" w:themeColor="text1"/>
          <w:highlight w:val="lightGray"/>
        </w:rPr>
        <w:t>der</w:t>
      </w:r>
    </w:p>
    <w:p w14:paraId="2A886D9C" w14:textId="3C64A1D0" w:rsidR="00ED1736" w:rsidRPr="009164E3" w:rsidRDefault="00ED1736" w:rsidP="00F14973">
      <w:pPr>
        <w:tabs>
          <w:tab w:val="left" w:pos="357"/>
        </w:tabs>
        <w:rPr>
          <w:color w:val="000000" w:themeColor="text1"/>
          <w:highlight w:val="lightGray"/>
        </w:rPr>
      </w:pPr>
      <w:r w:rsidRPr="009164E3">
        <w:rPr>
          <w:color w:val="000000" w:themeColor="text1"/>
          <w:highlight w:val="lightGray"/>
        </w:rPr>
        <w:t>U</w:t>
      </w:r>
      <w:r w:rsidR="00F14973" w:rsidRPr="009164E3">
        <w:rPr>
          <w:color w:val="000000" w:themeColor="text1"/>
          <w:highlight w:val="lightGray"/>
        </w:rPr>
        <w:tab/>
      </w:r>
      <w:r w:rsidRPr="009164E3">
        <w:rPr>
          <w:color w:val="000000" w:themeColor="text1"/>
          <w:highlight w:val="lightGray"/>
        </w:rPr>
        <w:t>=</w:t>
      </w:r>
      <w:r w:rsidR="00F14973" w:rsidRPr="009164E3">
        <w:rPr>
          <w:color w:val="000000" w:themeColor="text1"/>
          <w:highlight w:val="lightGray"/>
        </w:rPr>
        <w:tab/>
      </w:r>
      <w:r w:rsidRPr="009164E3">
        <w:rPr>
          <w:color w:val="000000" w:themeColor="text1"/>
          <w:highlight w:val="lightGray"/>
        </w:rPr>
        <w:t>Tidsbehov for utførte mengder (timer)</w:t>
      </w:r>
    </w:p>
    <w:p w14:paraId="4EE1D53C" w14:textId="42F0B4BB" w:rsidR="00ED1736" w:rsidRPr="009164E3" w:rsidRDefault="00ED1736" w:rsidP="00F14973">
      <w:pPr>
        <w:tabs>
          <w:tab w:val="left" w:pos="357"/>
        </w:tabs>
        <w:rPr>
          <w:color w:val="000000" w:themeColor="text1"/>
          <w:highlight w:val="lightGray"/>
        </w:rPr>
      </w:pPr>
      <w:r w:rsidRPr="009164E3">
        <w:rPr>
          <w:color w:val="000000" w:themeColor="text1"/>
          <w:highlight w:val="lightGray"/>
        </w:rPr>
        <w:t>K</w:t>
      </w:r>
      <w:r w:rsidR="00F14973" w:rsidRPr="009164E3">
        <w:rPr>
          <w:color w:val="000000" w:themeColor="text1"/>
          <w:highlight w:val="lightGray"/>
        </w:rPr>
        <w:tab/>
      </w:r>
      <w:r w:rsidRPr="009164E3">
        <w:rPr>
          <w:color w:val="000000" w:themeColor="text1"/>
          <w:highlight w:val="lightGray"/>
        </w:rPr>
        <w:t>=</w:t>
      </w:r>
      <w:r w:rsidR="00F14973" w:rsidRPr="009164E3">
        <w:rPr>
          <w:color w:val="000000" w:themeColor="text1"/>
          <w:highlight w:val="lightGray"/>
        </w:rPr>
        <w:tab/>
      </w:r>
      <w:r w:rsidRPr="009164E3">
        <w:rPr>
          <w:color w:val="000000" w:themeColor="text1"/>
          <w:highlight w:val="lightGray"/>
        </w:rPr>
        <w:t>Tidsbehov for kontraktens mengder (timer)</w:t>
      </w:r>
    </w:p>
    <w:p w14:paraId="48BE3749" w14:textId="35E6D968" w:rsidR="00ED1736" w:rsidRPr="009164E3" w:rsidRDefault="00ED1736" w:rsidP="00F14973">
      <w:pPr>
        <w:tabs>
          <w:tab w:val="left" w:pos="357"/>
        </w:tabs>
        <w:rPr>
          <w:color w:val="000000" w:themeColor="text1"/>
          <w:highlight w:val="lightGray"/>
        </w:rPr>
      </w:pPr>
      <w:r w:rsidRPr="009164E3">
        <w:rPr>
          <w:color w:val="000000" w:themeColor="text1"/>
          <w:highlight w:val="lightGray"/>
        </w:rPr>
        <w:t>a</w:t>
      </w:r>
      <w:r w:rsidR="00F14973" w:rsidRPr="009164E3">
        <w:rPr>
          <w:color w:val="000000" w:themeColor="text1"/>
          <w:highlight w:val="lightGray"/>
        </w:rPr>
        <w:tab/>
      </w:r>
      <w:r w:rsidRPr="009164E3">
        <w:rPr>
          <w:color w:val="000000" w:themeColor="text1"/>
          <w:highlight w:val="lightGray"/>
        </w:rPr>
        <w:t>=</w:t>
      </w:r>
      <w:r w:rsidR="00F14973" w:rsidRPr="009164E3">
        <w:rPr>
          <w:color w:val="000000" w:themeColor="text1"/>
          <w:highlight w:val="lightGray"/>
        </w:rPr>
        <w:t xml:space="preserve"> </w:t>
      </w:r>
      <w:r w:rsidR="00F14973" w:rsidRPr="009164E3">
        <w:rPr>
          <w:color w:val="000000" w:themeColor="text1"/>
          <w:highlight w:val="lightGray"/>
        </w:rPr>
        <w:tab/>
      </w:r>
      <w:r w:rsidRPr="009164E3">
        <w:rPr>
          <w:color w:val="000000" w:themeColor="text1"/>
          <w:highlight w:val="lightGray"/>
        </w:rPr>
        <w:t>Antall angrepspunkter for aktiviteter med ekvivalenttid.</w:t>
      </w:r>
    </w:p>
    <w:p w14:paraId="445BD937" w14:textId="15A3456C" w:rsidR="00ED1736" w:rsidRPr="009164E3" w:rsidRDefault="00F14973" w:rsidP="00F14973">
      <w:pPr>
        <w:tabs>
          <w:tab w:val="left" w:pos="357"/>
        </w:tabs>
        <w:rPr>
          <w:color w:val="000000" w:themeColor="text1"/>
          <w:highlight w:val="lightGray"/>
        </w:rPr>
      </w:pPr>
      <w:r w:rsidRPr="009164E3">
        <w:rPr>
          <w:color w:val="000000" w:themeColor="text1"/>
          <w:highlight w:val="lightGray"/>
        </w:rPr>
        <w:tab/>
      </w:r>
      <w:r w:rsidRPr="009164E3">
        <w:rPr>
          <w:color w:val="000000" w:themeColor="text1"/>
          <w:highlight w:val="lightGray"/>
        </w:rPr>
        <w:tab/>
      </w:r>
      <w:r w:rsidR="00ED1736" w:rsidRPr="009164E3">
        <w:rPr>
          <w:color w:val="000000" w:themeColor="text1"/>
          <w:highlight w:val="lightGray"/>
        </w:rPr>
        <w:t>Ved beregningen settes a = xxx iht. Tunnelbyggetid 2021</w:t>
      </w:r>
    </w:p>
    <w:p w14:paraId="12A8E9D3" w14:textId="2CB390D5" w:rsidR="00ED1736" w:rsidRPr="009164E3" w:rsidRDefault="00ED1736" w:rsidP="00F14973">
      <w:pPr>
        <w:tabs>
          <w:tab w:val="left" w:pos="357"/>
        </w:tabs>
        <w:rPr>
          <w:color w:val="000000" w:themeColor="text1"/>
        </w:rPr>
      </w:pPr>
      <w:r w:rsidRPr="009164E3">
        <w:rPr>
          <w:color w:val="000000" w:themeColor="text1"/>
          <w:highlight w:val="lightGray"/>
        </w:rPr>
        <w:t>S</w:t>
      </w:r>
      <w:r w:rsidR="00F14973" w:rsidRPr="009164E3">
        <w:rPr>
          <w:color w:val="000000" w:themeColor="text1"/>
          <w:highlight w:val="lightGray"/>
        </w:rPr>
        <w:tab/>
      </w:r>
      <w:r w:rsidRPr="009164E3">
        <w:rPr>
          <w:color w:val="000000" w:themeColor="text1"/>
          <w:highlight w:val="lightGray"/>
        </w:rPr>
        <w:t>=</w:t>
      </w:r>
      <w:r w:rsidR="00F14973" w:rsidRPr="009164E3">
        <w:rPr>
          <w:color w:val="000000" w:themeColor="text1"/>
          <w:highlight w:val="lightGray"/>
        </w:rPr>
        <w:tab/>
      </w:r>
      <w:r w:rsidRPr="009164E3">
        <w:rPr>
          <w:color w:val="000000" w:themeColor="text1"/>
          <w:highlight w:val="lightGray"/>
        </w:rPr>
        <w:t>Totalt timetall for valgt skiftordning for stuffmannskapet (timer/uke).</w:t>
      </w:r>
    </w:p>
    <w:p w14:paraId="751F0B22" w14:textId="77777777" w:rsidR="00ED1736" w:rsidRPr="009164E3" w:rsidRDefault="00ED1736" w:rsidP="00F14973">
      <w:pPr>
        <w:tabs>
          <w:tab w:val="left" w:pos="357"/>
        </w:tabs>
        <w:rPr>
          <w:color w:val="000000" w:themeColor="text1"/>
        </w:rPr>
      </w:pPr>
    </w:p>
    <w:p w14:paraId="42FAFC21" w14:textId="77777777" w:rsidR="00ED1736" w:rsidRPr="009164E3" w:rsidRDefault="00ED1736" w:rsidP="00ED1736">
      <w:pPr>
        <w:rPr>
          <w:color w:val="000000" w:themeColor="text1"/>
          <w:highlight w:val="lightGray"/>
        </w:rPr>
      </w:pPr>
      <w:r w:rsidRPr="009164E3">
        <w:rPr>
          <w:color w:val="000000" w:themeColor="text1"/>
          <w:highlight w:val="lightGray"/>
        </w:rPr>
        <w:t xml:space="preserve">Det gitte antall angrepspunkter er uavhengig av entreprenørens valgte driftsopplegg. </w:t>
      </w:r>
    </w:p>
    <w:p w14:paraId="31A763AB" w14:textId="77777777" w:rsidR="00ED1736" w:rsidRPr="009164E3" w:rsidRDefault="00ED1736" w:rsidP="00ED1736">
      <w:pPr>
        <w:rPr>
          <w:color w:val="000000" w:themeColor="text1"/>
          <w:highlight w:val="lightGray"/>
        </w:rPr>
      </w:pPr>
    </w:p>
    <w:p w14:paraId="7DA75D40" w14:textId="6A93EC8C" w:rsidR="00ED1736" w:rsidRPr="009164E3" w:rsidRDefault="00ED1736" w:rsidP="00ED1736">
      <w:pPr>
        <w:rPr>
          <w:color w:val="000000" w:themeColor="text1"/>
        </w:rPr>
      </w:pPr>
      <w:r w:rsidRPr="009164E3">
        <w:rPr>
          <w:color w:val="000000" w:themeColor="text1"/>
          <w:highlight w:val="lightGray"/>
        </w:rPr>
        <w:lastRenderedPageBreak/>
        <w:t xml:space="preserve">Den teoretiske beregning av ny tidsfrist baseres på den aktuelle skiftordning for stuffmannskapet på anlegget, </w:t>
      </w:r>
      <w:r w:rsidR="00830AD6" w:rsidRPr="009164E3">
        <w:rPr>
          <w:color w:val="000000" w:themeColor="text1"/>
          <w:highlight w:val="lightGray"/>
        </w:rPr>
        <w:t>men</w:t>
      </w:r>
      <w:r w:rsidRPr="009164E3">
        <w:rPr>
          <w:color w:val="000000" w:themeColor="text1"/>
          <w:highlight w:val="lightGray"/>
        </w:rPr>
        <w:t xml:space="preserve"> minimum 67 timers arbeidsuke. Arbeider med ekvivalenttid som utføres utenfor skiftplanen skal ikke tas med i ekvivalenttidsregnskapet.</w:t>
      </w:r>
    </w:p>
    <w:p w14:paraId="5FA99475" w14:textId="72390435" w:rsidR="00894701" w:rsidRPr="009164E3" w:rsidRDefault="00894701" w:rsidP="00ED1736">
      <w:pPr>
        <w:rPr>
          <w:color w:val="000000" w:themeColor="text1"/>
        </w:rPr>
      </w:pPr>
    </w:p>
    <w:p w14:paraId="18B1610E" w14:textId="77777777" w:rsidR="00ED1736" w:rsidRPr="009164E3" w:rsidRDefault="00ED1736" w:rsidP="00ED1736"/>
    <w:p w14:paraId="67E512DA" w14:textId="2AE783C4" w:rsidR="00ED1736" w:rsidRPr="009164E3" w:rsidRDefault="00ED1736" w:rsidP="00D005D8">
      <w:pPr>
        <w:pStyle w:val="Overskrift3"/>
      </w:pPr>
      <w:bookmarkStart w:id="1040" w:name="_Toc93914657"/>
      <w:bookmarkStart w:id="1041" w:name="_Toc94534612"/>
      <w:bookmarkStart w:id="1042" w:name="_Toc191885742"/>
      <w:bookmarkStart w:id="1043" w:name="_Toc233898039"/>
      <w:r w:rsidRPr="009164E3">
        <w:t>Priser (se NS 8405 p</w:t>
      </w:r>
      <w:r w:rsidR="007D55AB" w:rsidRPr="009164E3">
        <w:t>un</w:t>
      </w:r>
      <w:r w:rsidRPr="009164E3">
        <w:t>kt 27)</w:t>
      </w:r>
      <w:bookmarkEnd w:id="1040"/>
      <w:bookmarkEnd w:id="1041"/>
      <w:bookmarkEnd w:id="1042"/>
      <w:bookmarkEnd w:id="1043"/>
    </w:p>
    <w:p w14:paraId="5A111AF2" w14:textId="6D9C3DC0" w:rsidR="00ED1736" w:rsidRPr="009164E3" w:rsidRDefault="00ED1736" w:rsidP="00D03F52">
      <w:pPr>
        <w:pStyle w:val="Overskrift4"/>
      </w:pPr>
      <w:bookmarkStart w:id="1044" w:name="_Toc93914658"/>
      <w:bookmarkStart w:id="1045" w:name="_Toc94534613"/>
      <w:bookmarkStart w:id="1046" w:name="_Toc191885743"/>
      <w:bookmarkStart w:id="1047" w:name="_Toc233898040"/>
      <w:r w:rsidRPr="009164E3">
        <w:t>Generelle bestemmelser</w:t>
      </w:r>
      <w:bookmarkEnd w:id="1044"/>
      <w:bookmarkEnd w:id="1045"/>
      <w:bookmarkEnd w:id="1046"/>
      <w:bookmarkEnd w:id="1047"/>
    </w:p>
    <w:p w14:paraId="5D43A961" w14:textId="77777777" w:rsidR="00ED1736" w:rsidRPr="009164E3" w:rsidRDefault="00ED1736" w:rsidP="00ED1736">
      <w:r w:rsidRPr="009164E3">
        <w:t>Prisene skal være i norske kroner.</w:t>
      </w:r>
    </w:p>
    <w:p w14:paraId="07C5C48F" w14:textId="77777777" w:rsidR="00ED1736" w:rsidRPr="009164E3" w:rsidRDefault="00ED1736" w:rsidP="00ED1736"/>
    <w:p w14:paraId="49125F04" w14:textId="77777777" w:rsidR="00ED1736" w:rsidRPr="009164E3" w:rsidRDefault="00ED1736" w:rsidP="00ED1736">
      <w:r w:rsidRPr="009164E3">
        <w:t>Prisene skal inkludere alle kostnader for utførelse av arbeidet, herunder kostnader til arbeidsvarsling, trafikkavvikling og alle nødvendige sikkerhetstiltak. Prisene skal også inkludere eventuelt svinn, undermål, overmasser o.l., løpende driftsutgifter (vannavgift, fortausavgift, havneavgift, renovasjon o.l.) som er knyttet til entreprenørens produksjon.</w:t>
      </w:r>
    </w:p>
    <w:p w14:paraId="60D3F7B7" w14:textId="77777777" w:rsidR="00ED1736" w:rsidRPr="009164E3" w:rsidRDefault="00ED1736" w:rsidP="00ED1736"/>
    <w:p w14:paraId="3ED30A76" w14:textId="77777777" w:rsidR="00ED1736" w:rsidRPr="009164E3" w:rsidRDefault="00ED1736" w:rsidP="00ED1736">
      <w:r w:rsidRPr="009164E3">
        <w:t>Prisene skal inkludere kostnader tilknyttet øvrige krav og kontraktsbestemmelser som ikke nødvendigvis er relatert til egen prosess i konkurransegrunnlaget, eksempelvis:</w:t>
      </w:r>
    </w:p>
    <w:p w14:paraId="414528AF" w14:textId="77777777" w:rsidR="00ED1736" w:rsidRPr="009164E3" w:rsidRDefault="00ED1736" w:rsidP="00ED1736"/>
    <w:p w14:paraId="153696EC" w14:textId="60992093" w:rsidR="00ED1736" w:rsidRPr="009164E3" w:rsidRDefault="00ED1736" w:rsidP="0086299B">
      <w:pPr>
        <w:pStyle w:val="Listeavsnitt"/>
        <w:numPr>
          <w:ilvl w:val="0"/>
          <w:numId w:val="34"/>
        </w:numPr>
      </w:pPr>
      <w:r w:rsidRPr="009164E3">
        <w:t>utarbeidelse av faseplaner, fremdriftsplaner og øvrige planer</w:t>
      </w:r>
    </w:p>
    <w:p w14:paraId="6A488AF0" w14:textId="6D83873C" w:rsidR="00ED1736" w:rsidRPr="009164E3" w:rsidRDefault="00ED1736" w:rsidP="0086299B">
      <w:pPr>
        <w:pStyle w:val="Listeavsnitt"/>
        <w:numPr>
          <w:ilvl w:val="0"/>
          <w:numId w:val="34"/>
        </w:numPr>
      </w:pPr>
      <w:r w:rsidRPr="009164E3">
        <w:t>oppfølging, inspeksjoner, kontroll, dokumentasjon og rapportering</w:t>
      </w:r>
    </w:p>
    <w:p w14:paraId="7C0703A8" w14:textId="69E7EED9" w:rsidR="00ED1736" w:rsidRPr="009164E3" w:rsidRDefault="00ED1736" w:rsidP="0086299B">
      <w:pPr>
        <w:pStyle w:val="Listeavsnitt"/>
        <w:numPr>
          <w:ilvl w:val="0"/>
          <w:numId w:val="34"/>
        </w:numPr>
      </w:pPr>
      <w:r w:rsidRPr="009164E3">
        <w:t>ivaretakelse av helse, miljø og sikkerhet</w:t>
      </w:r>
    </w:p>
    <w:p w14:paraId="34244881" w14:textId="6E4E0EFB" w:rsidR="00ED1736" w:rsidRPr="009164E3" w:rsidRDefault="00ED1736" w:rsidP="0086299B">
      <w:pPr>
        <w:pStyle w:val="Listeavsnitt"/>
        <w:numPr>
          <w:ilvl w:val="0"/>
          <w:numId w:val="35"/>
        </w:numPr>
      </w:pPr>
      <w:r w:rsidRPr="009164E3">
        <w:t>deltakelse i møter, faglige samlinger, kurs</w:t>
      </w:r>
    </w:p>
    <w:p w14:paraId="43A1AD9E" w14:textId="77777777" w:rsidR="003F3380" w:rsidRPr="009164E3" w:rsidRDefault="003F3380" w:rsidP="003F3380">
      <w:pPr>
        <w:pStyle w:val="Listeavsnitt"/>
      </w:pPr>
    </w:p>
    <w:p w14:paraId="6EFE5C18" w14:textId="6ABC0E76" w:rsidR="00ED1736" w:rsidRPr="009164E3" w:rsidRDefault="00D327C9" w:rsidP="00D03F52">
      <w:pPr>
        <w:pStyle w:val="Overskrift4"/>
      </w:pPr>
      <w:bookmarkStart w:id="1048" w:name="_Toc93914659"/>
      <w:bookmarkStart w:id="1049" w:name="_Toc94534614"/>
      <w:bookmarkStart w:id="1050" w:name="_Toc191885744"/>
      <w:bookmarkStart w:id="1051" w:name="_Toc233898041"/>
      <w:r w:rsidRPr="009164E3">
        <w:t>Indeks</w:t>
      </w:r>
      <w:r w:rsidR="00ED1736" w:rsidRPr="009164E3">
        <w:t>regulering (se NS 8405, p</w:t>
      </w:r>
      <w:r w:rsidR="007D55AB" w:rsidRPr="009164E3">
        <w:t>un</w:t>
      </w:r>
      <w:r w:rsidR="00ED1736" w:rsidRPr="009164E3">
        <w:t>kt 27.1)</w:t>
      </w:r>
      <w:bookmarkEnd w:id="1048"/>
      <w:bookmarkEnd w:id="1049"/>
      <w:bookmarkEnd w:id="1050"/>
      <w:bookmarkEnd w:id="1051"/>
    </w:p>
    <w:p w14:paraId="2F1FFFC1" w14:textId="77777777" w:rsidR="00ED1736" w:rsidRPr="009164E3" w:rsidRDefault="00ED1736" w:rsidP="00ED1736">
      <w:r w:rsidRPr="009164E3">
        <w:t>Endringer i prisnivå etter tilbudsfristens utløp, gir rett til tillegg til eller fradrag fra kontraktens priser.</w:t>
      </w:r>
    </w:p>
    <w:p w14:paraId="79A34C7A" w14:textId="77777777" w:rsidR="00ED1736" w:rsidRPr="009164E3" w:rsidRDefault="00ED1736" w:rsidP="00ED1736"/>
    <w:p w14:paraId="08B9DB76" w14:textId="77777777" w:rsidR="00ED1736" w:rsidRPr="009164E3" w:rsidRDefault="00ED1736" w:rsidP="00ED1736">
      <w:r w:rsidRPr="009164E3">
        <w:t>Endringsbeløpet for avregningsperioden beregnes etter formelen:</w:t>
      </w:r>
    </w:p>
    <w:p w14:paraId="5D24EA26" w14:textId="77777777" w:rsidR="00ED1736" w:rsidRPr="009164E3" w:rsidRDefault="00ED1736" w:rsidP="00ED1736"/>
    <w:p w14:paraId="6C379B0E" w14:textId="77777777" w:rsidR="00ED1736" w:rsidRPr="009164E3" w:rsidRDefault="00ED1736" w:rsidP="00ED1736">
      <w:r w:rsidRPr="009164E3">
        <w:t>e  =  A  x    (  T /  T0   -  1 )</w:t>
      </w:r>
    </w:p>
    <w:p w14:paraId="2C444D77" w14:textId="77777777" w:rsidR="00ED1736" w:rsidRPr="009164E3" w:rsidRDefault="00ED1736" w:rsidP="00ED1736"/>
    <w:p w14:paraId="2349DBFE" w14:textId="23C54BF0" w:rsidR="00ED1736" w:rsidRPr="009164E3" w:rsidRDefault="00ED1736" w:rsidP="00EB1447">
      <w:pPr>
        <w:tabs>
          <w:tab w:val="left" w:pos="357"/>
        </w:tabs>
        <w:rPr>
          <w:color w:val="000000" w:themeColor="text1"/>
        </w:rPr>
      </w:pPr>
      <w:r w:rsidRPr="009164E3">
        <w:rPr>
          <w:color w:val="000000" w:themeColor="text1"/>
        </w:rPr>
        <w:t>A</w:t>
      </w:r>
      <w:r w:rsidR="00EB1447" w:rsidRPr="009164E3">
        <w:rPr>
          <w:color w:val="000000" w:themeColor="text1"/>
        </w:rPr>
        <w:tab/>
      </w:r>
      <w:r w:rsidRPr="009164E3">
        <w:rPr>
          <w:color w:val="000000" w:themeColor="text1"/>
        </w:rPr>
        <w:t>=</w:t>
      </w:r>
      <w:r w:rsidR="00EB1447" w:rsidRPr="009164E3">
        <w:rPr>
          <w:color w:val="000000" w:themeColor="text1"/>
        </w:rPr>
        <w:tab/>
      </w:r>
      <w:r w:rsidRPr="009164E3">
        <w:rPr>
          <w:color w:val="000000" w:themeColor="text1"/>
        </w:rPr>
        <w:t>Summen av avdragsnotaer for avregningskvartalet basert på kontraktens priser</w:t>
      </w:r>
      <w:r w:rsidR="003F3380" w:rsidRPr="009164E3">
        <w:rPr>
          <w:color w:val="000000" w:themeColor="text1"/>
        </w:rPr>
        <w:t xml:space="preserve"> </w:t>
      </w:r>
      <w:r w:rsidRPr="009164E3">
        <w:rPr>
          <w:color w:val="000000" w:themeColor="text1"/>
        </w:rPr>
        <w:t>(eksklusive merverdiavgift) og uten fradrag for eventuelt lån eller forskudd og innestående beløp.</w:t>
      </w:r>
    </w:p>
    <w:p w14:paraId="10982A79" w14:textId="77777777" w:rsidR="003F3380" w:rsidRPr="009164E3" w:rsidRDefault="003F3380" w:rsidP="00EB1447">
      <w:pPr>
        <w:tabs>
          <w:tab w:val="left" w:pos="357"/>
        </w:tabs>
        <w:rPr>
          <w:color w:val="000000" w:themeColor="text1"/>
        </w:rPr>
      </w:pPr>
    </w:p>
    <w:p w14:paraId="63895658" w14:textId="77777777" w:rsidR="00ED1736" w:rsidRPr="009164E3" w:rsidRDefault="00ED1736" w:rsidP="00EB1447">
      <w:pPr>
        <w:tabs>
          <w:tab w:val="left" w:pos="357"/>
        </w:tabs>
        <w:rPr>
          <w:color w:val="000000" w:themeColor="text1"/>
        </w:rPr>
      </w:pPr>
      <w:r w:rsidRPr="009164E3">
        <w:rPr>
          <w:color w:val="000000" w:themeColor="text1"/>
        </w:rPr>
        <w:t>I verdien for A inkluderes også tilleggsnotaer for utført arbeid basert på kontraktens prisgrunnlag. Eventuell kontraktsmessig justering av riggkostnader (generalomkostninger) på grunn av mengdejustering tas ikke med i verdi for A.</w:t>
      </w:r>
    </w:p>
    <w:p w14:paraId="26C25B37" w14:textId="77777777" w:rsidR="00ED1736" w:rsidRPr="009164E3" w:rsidRDefault="00ED1736" w:rsidP="00EB1447">
      <w:pPr>
        <w:tabs>
          <w:tab w:val="left" w:pos="357"/>
        </w:tabs>
        <w:rPr>
          <w:color w:val="000000" w:themeColor="text1"/>
        </w:rPr>
      </w:pPr>
    </w:p>
    <w:p w14:paraId="09322061" w14:textId="2DD7D190" w:rsidR="00ED1736" w:rsidRPr="009164E3" w:rsidRDefault="00ED1736" w:rsidP="00EB1447">
      <w:pPr>
        <w:tabs>
          <w:tab w:val="left" w:pos="357"/>
        </w:tabs>
        <w:rPr>
          <w:color w:val="000000" w:themeColor="text1"/>
        </w:rPr>
      </w:pPr>
      <w:r w:rsidRPr="009164E3">
        <w:rPr>
          <w:color w:val="000000" w:themeColor="text1"/>
        </w:rPr>
        <w:t>T0</w:t>
      </w:r>
      <w:r w:rsidR="00EB1447" w:rsidRPr="009164E3">
        <w:rPr>
          <w:color w:val="000000" w:themeColor="text1"/>
        </w:rPr>
        <w:tab/>
      </w:r>
      <w:r w:rsidRPr="009164E3">
        <w:rPr>
          <w:color w:val="000000" w:themeColor="text1"/>
        </w:rPr>
        <w:t>=</w:t>
      </w:r>
      <w:r w:rsidR="00EB1447" w:rsidRPr="009164E3">
        <w:rPr>
          <w:color w:val="000000" w:themeColor="text1"/>
        </w:rPr>
        <w:tab/>
      </w:r>
      <w:r w:rsidRPr="009164E3">
        <w:rPr>
          <w:color w:val="000000" w:themeColor="text1"/>
        </w:rPr>
        <w:t>Indekstallet for det kvartalet tilbudsfristens utløp faller i.</w:t>
      </w:r>
    </w:p>
    <w:p w14:paraId="6310E315" w14:textId="55499AA9" w:rsidR="00ED1736" w:rsidRPr="009164E3" w:rsidRDefault="00ED1736" w:rsidP="00EB1447">
      <w:pPr>
        <w:tabs>
          <w:tab w:val="left" w:pos="357"/>
        </w:tabs>
        <w:rPr>
          <w:color w:val="000000" w:themeColor="text1"/>
        </w:rPr>
      </w:pPr>
      <w:r w:rsidRPr="009164E3">
        <w:rPr>
          <w:color w:val="000000" w:themeColor="text1"/>
        </w:rPr>
        <w:t>T</w:t>
      </w:r>
      <w:r w:rsidR="00EB1447" w:rsidRPr="009164E3">
        <w:rPr>
          <w:color w:val="000000" w:themeColor="text1"/>
        </w:rPr>
        <w:tab/>
      </w:r>
      <w:r w:rsidRPr="009164E3">
        <w:rPr>
          <w:color w:val="000000" w:themeColor="text1"/>
        </w:rPr>
        <w:t>=</w:t>
      </w:r>
      <w:r w:rsidR="00EB1447" w:rsidRPr="009164E3">
        <w:rPr>
          <w:color w:val="000000" w:themeColor="text1"/>
        </w:rPr>
        <w:tab/>
      </w:r>
      <w:r w:rsidRPr="009164E3">
        <w:rPr>
          <w:color w:val="000000" w:themeColor="text1"/>
        </w:rPr>
        <w:t>Indekstallet for avregningskvartalet.</w:t>
      </w:r>
    </w:p>
    <w:p w14:paraId="19E47F2A" w14:textId="77777777" w:rsidR="00ED1736" w:rsidRPr="009164E3" w:rsidRDefault="00ED1736" w:rsidP="00ED1736"/>
    <w:p w14:paraId="6DEF1C43" w14:textId="77777777" w:rsidR="00ED1736" w:rsidRPr="009164E3" w:rsidRDefault="00ED1736" w:rsidP="00ED1736">
      <w:pPr>
        <w:rPr>
          <w:color w:val="000000" w:themeColor="text1"/>
          <w:highlight w:val="lightGray"/>
        </w:rPr>
      </w:pPr>
      <w:r w:rsidRPr="009164E3">
        <w:rPr>
          <w:color w:val="000000" w:themeColor="text1"/>
          <w:highlight w:val="lightGray"/>
        </w:rPr>
        <w:t>Statistikk for veg i dagen:</w:t>
      </w:r>
    </w:p>
    <w:p w14:paraId="091C246A" w14:textId="77777777" w:rsidR="00ED1736" w:rsidRPr="009164E3" w:rsidRDefault="00ED1736" w:rsidP="00ED1736">
      <w:pPr>
        <w:rPr>
          <w:color w:val="000000" w:themeColor="text1"/>
          <w:highlight w:val="lightGray"/>
        </w:rPr>
      </w:pPr>
      <w:r w:rsidRPr="009164E3">
        <w:rPr>
          <w:color w:val="000000" w:themeColor="text1"/>
          <w:highlight w:val="lightGray"/>
        </w:rPr>
        <w:t>Verdi av T og T0 beregnes ut fra Statistisk Sentralbyrås” Byggekostnadsindeks for veganlegg, Veg i dagen”.</w:t>
      </w:r>
    </w:p>
    <w:p w14:paraId="17ADA38B" w14:textId="77777777" w:rsidR="00ED1736" w:rsidRPr="009164E3" w:rsidRDefault="00ED1736" w:rsidP="00ED1736">
      <w:pPr>
        <w:rPr>
          <w:color w:val="000000" w:themeColor="text1"/>
          <w:highlight w:val="lightGray"/>
        </w:rPr>
      </w:pPr>
    </w:p>
    <w:p w14:paraId="7B67C556" w14:textId="77777777" w:rsidR="00ED1736" w:rsidRPr="009164E3" w:rsidRDefault="00ED1736" w:rsidP="00ED1736">
      <w:pPr>
        <w:rPr>
          <w:color w:val="000000" w:themeColor="text1"/>
          <w:highlight w:val="lightGray"/>
        </w:rPr>
      </w:pPr>
      <w:r w:rsidRPr="009164E3">
        <w:rPr>
          <w:color w:val="000000" w:themeColor="text1"/>
          <w:highlight w:val="lightGray"/>
        </w:rPr>
        <w:t>Statistikk for bruarbeid:</w:t>
      </w:r>
    </w:p>
    <w:p w14:paraId="570A7D23" w14:textId="77777777" w:rsidR="00ED1736" w:rsidRPr="009164E3" w:rsidRDefault="00ED1736" w:rsidP="00ED1736">
      <w:pPr>
        <w:rPr>
          <w:color w:val="000000" w:themeColor="text1"/>
          <w:highlight w:val="lightGray"/>
        </w:rPr>
      </w:pPr>
      <w:r w:rsidRPr="009164E3">
        <w:rPr>
          <w:color w:val="000000" w:themeColor="text1"/>
          <w:highlight w:val="lightGray"/>
        </w:rPr>
        <w:t>Verdi av T og T0 beregnes ut fra Statistisk Sentralbyrås ”Byggekostnadsindeks for veganlegg, Betongbru”.</w:t>
      </w:r>
    </w:p>
    <w:p w14:paraId="486F7C29" w14:textId="77777777" w:rsidR="00ED1736" w:rsidRPr="009164E3" w:rsidRDefault="00ED1736" w:rsidP="00ED1736">
      <w:pPr>
        <w:rPr>
          <w:color w:val="000000" w:themeColor="text1"/>
          <w:highlight w:val="lightGray"/>
        </w:rPr>
      </w:pPr>
    </w:p>
    <w:p w14:paraId="77FAFF91" w14:textId="77777777" w:rsidR="00ED1736" w:rsidRPr="009164E3" w:rsidRDefault="00ED1736" w:rsidP="00ED1736">
      <w:pPr>
        <w:rPr>
          <w:color w:val="000000" w:themeColor="text1"/>
          <w:highlight w:val="lightGray"/>
        </w:rPr>
      </w:pPr>
      <w:r w:rsidRPr="009164E3">
        <w:rPr>
          <w:color w:val="000000" w:themeColor="text1"/>
          <w:highlight w:val="lightGray"/>
        </w:rPr>
        <w:t>Statistikk for fjelltunnelarbeid:</w:t>
      </w:r>
    </w:p>
    <w:p w14:paraId="732B533C" w14:textId="77777777" w:rsidR="00ED1736" w:rsidRPr="009164E3" w:rsidRDefault="00ED1736" w:rsidP="00ED1736">
      <w:pPr>
        <w:rPr>
          <w:color w:val="000000" w:themeColor="text1"/>
          <w:highlight w:val="lightGray"/>
        </w:rPr>
      </w:pPr>
      <w:r w:rsidRPr="009164E3">
        <w:rPr>
          <w:color w:val="000000" w:themeColor="text1"/>
          <w:highlight w:val="lightGray"/>
        </w:rPr>
        <w:t>Verdi av T og T0 beregnes ut fra Statistisk Sentralbyrås ”Byggekostnadsindeks for veganlegg, Fjelltunnel”.</w:t>
      </w:r>
    </w:p>
    <w:p w14:paraId="602524D9" w14:textId="77777777" w:rsidR="00ED1736" w:rsidRPr="009164E3" w:rsidRDefault="00ED1736" w:rsidP="00ED1736">
      <w:pPr>
        <w:rPr>
          <w:color w:val="000000" w:themeColor="text1"/>
          <w:highlight w:val="lightGray"/>
        </w:rPr>
      </w:pPr>
    </w:p>
    <w:p w14:paraId="0C038302" w14:textId="77777777" w:rsidR="00ED1736" w:rsidRPr="009164E3" w:rsidRDefault="00ED1736" w:rsidP="00ED1736">
      <w:pPr>
        <w:rPr>
          <w:color w:val="000000" w:themeColor="text1"/>
          <w:highlight w:val="lightGray"/>
        </w:rPr>
      </w:pPr>
      <w:r w:rsidRPr="009164E3">
        <w:rPr>
          <w:color w:val="000000" w:themeColor="text1"/>
          <w:highlight w:val="lightGray"/>
        </w:rPr>
        <w:t>For vegarbeider inkludert eventuelle bru- og tunnelarbeider:</w:t>
      </w:r>
    </w:p>
    <w:p w14:paraId="7DC5A5F6" w14:textId="77777777" w:rsidR="00ED1736" w:rsidRPr="009164E3" w:rsidRDefault="00ED1736" w:rsidP="00ED1736">
      <w:pPr>
        <w:rPr>
          <w:color w:val="000000" w:themeColor="text1"/>
        </w:rPr>
      </w:pPr>
      <w:r w:rsidRPr="009164E3">
        <w:rPr>
          <w:color w:val="000000" w:themeColor="text1"/>
          <w:highlight w:val="lightGray"/>
        </w:rPr>
        <w:t>Verdi av T og T0 beregnes ut fra Statistisk Sentralbyrås” Byggekostnadsindeks for veganlegg, Veganlegg, i alt”.</w:t>
      </w:r>
    </w:p>
    <w:p w14:paraId="227CBE16" w14:textId="6743D10E" w:rsidR="00ED1736" w:rsidRPr="009164E3" w:rsidRDefault="00ED1736" w:rsidP="00ED1736"/>
    <w:p w14:paraId="29CEEDFD" w14:textId="77777777" w:rsidR="006E12AD" w:rsidRPr="009164E3" w:rsidRDefault="006E12AD" w:rsidP="006E12AD">
      <w:pPr>
        <w:spacing w:line="276" w:lineRule="auto"/>
        <w:jc w:val="both"/>
        <w:rPr>
          <w:rFonts w:cs="Arial"/>
          <w:szCs w:val="22"/>
        </w:rPr>
      </w:pPr>
      <w:r w:rsidRPr="009164E3">
        <w:rPr>
          <w:rFonts w:cs="Arial"/>
        </w:rPr>
        <w:t xml:space="preserve">Dersom overtakelse skjer tidligere enn 3 måneder etter siste regulering, beregnes T i formelen ovenfor med gjennomsnittet for de kvartal som inngår i denne perioden.   </w:t>
      </w:r>
    </w:p>
    <w:p w14:paraId="028CDA5B" w14:textId="77777777" w:rsidR="006E12AD" w:rsidRPr="009164E3" w:rsidRDefault="006E12AD" w:rsidP="006E12AD">
      <w:pPr>
        <w:spacing w:line="276" w:lineRule="auto"/>
        <w:jc w:val="both"/>
        <w:rPr>
          <w:rFonts w:cstheme="minorBidi"/>
        </w:rPr>
      </w:pPr>
    </w:p>
    <w:p w14:paraId="2FB7F488" w14:textId="6D6FEEF9" w:rsidR="006E12AD" w:rsidRPr="009164E3" w:rsidRDefault="006E12AD" w:rsidP="006E12AD">
      <w:pPr>
        <w:jc w:val="both"/>
      </w:pPr>
      <w:r w:rsidRPr="009164E3">
        <w:rPr>
          <w:rFonts w:cs="Arial"/>
        </w:rPr>
        <w:lastRenderedPageBreak/>
        <w:t xml:space="preserve">Dersom den avtalte indeksen skulle opphøre å eksistere, skal byggherren og </w:t>
      </w:r>
      <w:r w:rsidR="00AF7358" w:rsidRPr="009164E3">
        <w:rPr>
          <w:rFonts w:cs="Arial"/>
        </w:rPr>
        <w:t>entreprenør</w:t>
      </w:r>
      <w:r w:rsidRPr="009164E3">
        <w:rPr>
          <w:rFonts w:cs="Arial"/>
        </w:rPr>
        <w:t>en i fellesskap avgjøre hvilken indeks som skal erstatte indeksen som er falt bort.</w:t>
      </w:r>
    </w:p>
    <w:p w14:paraId="2473E662" w14:textId="77777777" w:rsidR="006E12AD" w:rsidRPr="009164E3" w:rsidRDefault="006E12AD" w:rsidP="00ED1736"/>
    <w:p w14:paraId="2695253D" w14:textId="63F10FD0" w:rsidR="00ED1736" w:rsidRPr="009164E3" w:rsidRDefault="00ED1736" w:rsidP="00D005D8">
      <w:pPr>
        <w:pStyle w:val="Overskrift3"/>
      </w:pPr>
      <w:bookmarkStart w:id="1052" w:name="_Toc93914660"/>
      <w:bookmarkStart w:id="1053" w:name="_Toc94534615"/>
      <w:bookmarkStart w:id="1054" w:name="_Toc191885745"/>
      <w:bookmarkStart w:id="1055" w:name="_Toc233898042"/>
      <w:r w:rsidRPr="009164E3">
        <w:t>Fremdriftsbetaling og fakturering (se NS 8405 p</w:t>
      </w:r>
      <w:r w:rsidR="007D55AB" w:rsidRPr="009164E3">
        <w:t>un</w:t>
      </w:r>
      <w:r w:rsidRPr="009164E3">
        <w:t>kt 28 og 29)</w:t>
      </w:r>
      <w:bookmarkEnd w:id="1052"/>
      <w:bookmarkEnd w:id="1053"/>
      <w:bookmarkEnd w:id="1054"/>
      <w:bookmarkEnd w:id="1055"/>
    </w:p>
    <w:p w14:paraId="42C2676E" w14:textId="05020ABF" w:rsidR="00ED1736" w:rsidRPr="009164E3" w:rsidRDefault="00ED1736" w:rsidP="00D03F52">
      <w:pPr>
        <w:pStyle w:val="Overskrift4"/>
      </w:pPr>
      <w:bookmarkStart w:id="1056" w:name="_Toc93914661"/>
      <w:bookmarkStart w:id="1057" w:name="_Toc94534616"/>
      <w:bookmarkStart w:id="1058" w:name="_Toc191885746"/>
      <w:bookmarkStart w:id="1059" w:name="_Toc233898043"/>
      <w:r w:rsidRPr="009164E3">
        <w:t>Fremdriftsbetaling</w:t>
      </w:r>
      <w:bookmarkEnd w:id="1056"/>
      <w:bookmarkEnd w:id="1057"/>
      <w:bookmarkEnd w:id="1058"/>
      <w:bookmarkEnd w:id="1059"/>
    </w:p>
    <w:p w14:paraId="3706D1BC" w14:textId="77777777" w:rsidR="00ED1736" w:rsidRPr="009164E3" w:rsidRDefault="00ED1736" w:rsidP="00ED1736">
      <w:r w:rsidRPr="009164E3">
        <w:t>Entreprenøren skal utarbeide forslag til faktureringsplan. Faktureringsplan er å forstå som en periodisert oversikt over planlagt produksjon i henhold til fremdriftsplan. Faktureringsplanen skal godkjennes av byggherren og benyttes som grunnlag for byggherrens budsjettering. Faktureringsplanen skal endres når det skjer endringer i fremdriftsplanen som har betydning for faktureringen.</w:t>
      </w:r>
    </w:p>
    <w:p w14:paraId="1BA8ECEB" w14:textId="77777777" w:rsidR="00ED1736" w:rsidRPr="009164E3" w:rsidRDefault="00ED1736" w:rsidP="00ED1736"/>
    <w:p w14:paraId="3A95C21F" w14:textId="152686C0" w:rsidR="00ED1736" w:rsidRPr="009164E3" w:rsidRDefault="00ED1736" w:rsidP="00D03F52">
      <w:pPr>
        <w:pStyle w:val="Overskrift4"/>
      </w:pPr>
      <w:bookmarkStart w:id="1060" w:name="_Toc93914662"/>
      <w:bookmarkStart w:id="1061" w:name="_Toc94534617"/>
      <w:bookmarkStart w:id="1062" w:name="_Toc191885747"/>
      <w:bookmarkStart w:id="1063" w:name="_Toc233898044"/>
      <w:r w:rsidRPr="009164E3">
        <w:t>F</w:t>
      </w:r>
      <w:r w:rsidR="00F66506" w:rsidRPr="009164E3">
        <w:t>orskudd</w:t>
      </w:r>
      <w:bookmarkEnd w:id="1060"/>
      <w:bookmarkEnd w:id="1061"/>
      <w:bookmarkEnd w:id="1062"/>
      <w:bookmarkEnd w:id="1063"/>
    </w:p>
    <w:p w14:paraId="128E18E7" w14:textId="1C24ABDC" w:rsidR="00AF072B" w:rsidRPr="009164E3" w:rsidRDefault="00AF072B" w:rsidP="00AF072B">
      <w:r w:rsidRPr="009164E3">
        <w:t>Forskudd kan kreves utbetalt med 10 % av kontraktsbeløpet ekskl. merverdiavgift mot en av byggherren godkjent selvskyldnerkausjon fra bank, forsikringsselskap eller annen kredittinstitusjon.</w:t>
      </w:r>
      <w:r w:rsidR="00671496" w:rsidRPr="009164E3">
        <w:t xml:space="preserve"> </w:t>
      </w:r>
      <w:r w:rsidRPr="009164E3">
        <w:t>Forskudd tilbakebetales med 10 % av utført arbeid på avdragsnota. Selvskyldnerkausjonen tillates redusert i takt med tilbakebetaling av forskuddet.</w:t>
      </w:r>
    </w:p>
    <w:p w14:paraId="4C4A2C61" w14:textId="16971D82" w:rsidR="00AF072B" w:rsidRPr="009164E3" w:rsidRDefault="00AF072B" w:rsidP="00AF072B">
      <w:r w:rsidRPr="009164E3">
        <w:t>Det svares ikke renter av forskudd som er i samsvar med forutsetningene i konkurransegrunnlaget.</w:t>
      </w:r>
    </w:p>
    <w:p w14:paraId="44984C87" w14:textId="77777777" w:rsidR="00AF072B" w:rsidRPr="009164E3" w:rsidRDefault="00AF072B" w:rsidP="00AF072B"/>
    <w:p w14:paraId="3FF6950C" w14:textId="3F7410EB" w:rsidR="00FC4700" w:rsidRPr="009164E3" w:rsidRDefault="00FC4700" w:rsidP="00D03F52">
      <w:pPr>
        <w:pStyle w:val="Overskrift4"/>
      </w:pPr>
      <w:bookmarkStart w:id="1064" w:name="_Toc191885748"/>
      <w:bookmarkStart w:id="1065" w:name="_Toc233898045"/>
      <w:r w:rsidRPr="009164E3">
        <w:t>Fakturering</w:t>
      </w:r>
      <w:bookmarkEnd w:id="1064"/>
      <w:bookmarkEnd w:id="1065"/>
    </w:p>
    <w:p w14:paraId="1E44F56E" w14:textId="14AD2F25" w:rsidR="00ED1736" w:rsidRPr="009164E3" w:rsidRDefault="00ED1736" w:rsidP="00ED1736">
      <w:pPr>
        <w:rPr>
          <w:color w:val="000000" w:themeColor="text1"/>
        </w:rPr>
      </w:pPr>
      <w:r w:rsidRPr="009164E3">
        <w:t xml:space="preserve">Entreprenøren kan ikke kreve avdrag av kontraktssummen for det som er tilført byggeplassen av materialer og varer før de er innbygget med mindre det er egne prosesser i D1 som tilsier oppgjør før innbygging, jf. </w:t>
      </w:r>
      <w:r w:rsidR="007D55AB" w:rsidRPr="009164E3">
        <w:t>C1</w:t>
      </w:r>
      <w:r w:rsidRPr="009164E3">
        <w:t xml:space="preserve">, </w:t>
      </w:r>
      <w:r w:rsidR="007D55AB" w:rsidRPr="009164E3">
        <w:rPr>
          <w:color w:val="000000" w:themeColor="text1"/>
        </w:rPr>
        <w:t xml:space="preserve">punkt </w:t>
      </w:r>
      <w:r w:rsidRPr="009164E3">
        <w:t>28.1.</w:t>
      </w:r>
    </w:p>
    <w:p w14:paraId="56885274" w14:textId="77777777" w:rsidR="00ED1736" w:rsidRPr="009164E3" w:rsidRDefault="00ED1736" w:rsidP="00ED1736"/>
    <w:p w14:paraId="46D00FA5" w14:textId="0AC396FC" w:rsidR="00ED1736" w:rsidRPr="009164E3" w:rsidRDefault="00ED1736" w:rsidP="00ED1736">
      <w:r w:rsidRPr="009164E3">
        <w:t>Byggherren plikter å betale innen 30 dager etter at han har mottatt faktura.</w:t>
      </w:r>
    </w:p>
    <w:p w14:paraId="36F50F2C" w14:textId="77777777" w:rsidR="00ED1736" w:rsidRPr="009164E3" w:rsidRDefault="00ED1736" w:rsidP="00ED1736"/>
    <w:p w14:paraId="7253E9D7" w14:textId="5C16EADE" w:rsidR="00ED1736" w:rsidRPr="009164E3" w:rsidRDefault="00ED1736" w:rsidP="00ED1736">
      <w:pPr>
        <w:rPr>
          <w:color w:val="000000" w:themeColor="text1"/>
        </w:rPr>
      </w:pPr>
      <w:r w:rsidRPr="009164E3">
        <w:t xml:space="preserve">For de deler av utførelsen som ikke senere lar seg kontrollmåle, og entreprenøren ikke har varslet byggherren i tide, kan entreprenøren bare kreve oppgjør for slike mengder som byggherren måtte forstå har medgått, jf. </w:t>
      </w:r>
      <w:r w:rsidR="007D55AB" w:rsidRPr="009164E3">
        <w:t>C1</w:t>
      </w:r>
      <w:r w:rsidRPr="009164E3">
        <w:t xml:space="preserve">, </w:t>
      </w:r>
      <w:r w:rsidR="007D55AB" w:rsidRPr="009164E3">
        <w:rPr>
          <w:color w:val="000000" w:themeColor="text1"/>
        </w:rPr>
        <w:t>punkt</w:t>
      </w:r>
      <w:r w:rsidRPr="009164E3">
        <w:t xml:space="preserve"> 28.3.</w:t>
      </w:r>
    </w:p>
    <w:p w14:paraId="183EDBAA" w14:textId="77777777" w:rsidR="00ED1736" w:rsidRPr="009164E3" w:rsidRDefault="00ED1736" w:rsidP="00ED1736"/>
    <w:p w14:paraId="3E7DB44B" w14:textId="4A9F21C7" w:rsidR="00ED1736" w:rsidRPr="009164E3" w:rsidRDefault="00ED1736" w:rsidP="00ED1736">
      <w:r w:rsidRPr="009164E3">
        <w:t>Er ikke annet avtalt, vil måling og annen dokumentasjon i strid med kontraktens krav og måleregler ikke gi rett til betaling for utført arbeid. Der det mangler måleregler, skal måling foretas i overenstemmelse med den ved kontraktsinngåelse gjeldende versjon av Statens vegvesens håndbøker R761 Prosesskode</w:t>
      </w:r>
      <w:r w:rsidR="00D26BE4" w:rsidRPr="009164E3">
        <w:t>n</w:t>
      </w:r>
      <w:r w:rsidRPr="009164E3">
        <w:t xml:space="preserve"> – Standard beskrivelsestekster for vegkontrakter. Har ikke denne anvendelige måleregler, skal måling skje i henhold til allment akseptable oppmålingsregler, jf. </w:t>
      </w:r>
      <w:r w:rsidR="007D55AB" w:rsidRPr="009164E3">
        <w:t>C1</w:t>
      </w:r>
      <w:r w:rsidRPr="009164E3">
        <w:t>, p</w:t>
      </w:r>
      <w:r w:rsidR="007D55AB" w:rsidRPr="009164E3">
        <w:t>unkt</w:t>
      </w:r>
      <w:r w:rsidRPr="009164E3">
        <w:t xml:space="preserve"> 28.3.</w:t>
      </w:r>
    </w:p>
    <w:p w14:paraId="2EB5FE5C" w14:textId="77777777" w:rsidR="00ED1736" w:rsidRPr="009164E3" w:rsidRDefault="00ED1736" w:rsidP="00ED1736"/>
    <w:p w14:paraId="16EBE9F0" w14:textId="77777777" w:rsidR="00ED1736" w:rsidRPr="009164E3" w:rsidRDefault="00ED1736" w:rsidP="00ED1736">
      <w:r w:rsidRPr="009164E3">
        <w:t>For prosesser som er avsluttet eller der det er fakturert for mer enn 35% av kontraktsmengden uten at delmålebrev er levert, så vil byggherren holde tilbake fakturert beløp på disse prosessene.</w:t>
      </w:r>
    </w:p>
    <w:p w14:paraId="737A5FD8" w14:textId="77777777" w:rsidR="00ED1736" w:rsidRPr="009164E3" w:rsidRDefault="00ED1736" w:rsidP="00ED1736"/>
    <w:p w14:paraId="38BBE27F" w14:textId="77777777" w:rsidR="00ED1736" w:rsidRPr="009164E3" w:rsidRDefault="00ED1736" w:rsidP="00ED1736">
      <w:pPr>
        <w:rPr>
          <w:color w:val="000000" w:themeColor="text1"/>
          <w:highlight w:val="lightGray"/>
        </w:rPr>
      </w:pPr>
      <w:r w:rsidRPr="009164E3">
        <w:rPr>
          <w:i/>
          <w:iCs/>
          <w:color w:val="000000" w:themeColor="text1"/>
          <w:highlight w:val="lightGray"/>
        </w:rPr>
        <w:t>FØLGENDE TEKST PÅ GRÅ BUNN TAS INN VED ARBEIDER SOM INNEBÆRER SPRENGNINGSARBEIDER I TUNNEL</w:t>
      </w:r>
      <w:r w:rsidRPr="009164E3">
        <w:rPr>
          <w:color w:val="000000" w:themeColor="text1"/>
          <w:highlight w:val="lightGray"/>
        </w:rPr>
        <w:t>:</w:t>
      </w:r>
    </w:p>
    <w:p w14:paraId="1AECF3E3" w14:textId="77777777" w:rsidR="00ED1736" w:rsidRPr="009164E3" w:rsidRDefault="00ED1736" w:rsidP="00ED1736">
      <w:pPr>
        <w:rPr>
          <w:color w:val="000000" w:themeColor="text1"/>
          <w:highlight w:val="lightGray"/>
        </w:rPr>
      </w:pPr>
      <w:r w:rsidRPr="009164E3">
        <w:rPr>
          <w:color w:val="000000" w:themeColor="text1"/>
          <w:highlight w:val="lightGray"/>
        </w:rPr>
        <w:t>Dokumentasjon for arbeider foran stuff, samt stabilitetssikring, skal baseres på godkjente ukerapporter for disse arbeidene.</w:t>
      </w:r>
    </w:p>
    <w:p w14:paraId="0F550576" w14:textId="77777777" w:rsidR="00ED1736" w:rsidRPr="009164E3" w:rsidRDefault="00ED1736" w:rsidP="00ED1736">
      <w:pPr>
        <w:rPr>
          <w:color w:val="000000" w:themeColor="text1"/>
          <w:highlight w:val="lightGray"/>
        </w:rPr>
      </w:pPr>
    </w:p>
    <w:p w14:paraId="4BBF49F9" w14:textId="77777777" w:rsidR="00ED1736" w:rsidRPr="009164E3" w:rsidRDefault="00ED1736" w:rsidP="00ED1736">
      <w:pPr>
        <w:rPr>
          <w:i/>
          <w:iCs/>
          <w:color w:val="000000" w:themeColor="text1"/>
          <w:highlight w:val="lightGray"/>
        </w:rPr>
      </w:pPr>
      <w:r w:rsidRPr="009164E3">
        <w:rPr>
          <w:i/>
          <w:iCs/>
          <w:color w:val="000000" w:themeColor="text1"/>
          <w:highlight w:val="lightGray"/>
        </w:rPr>
        <w:t>FØLGENDE TEKST PÅ GRÅ BUNN BRUKES I HELT SPESIELLE TILFELLER HVOR STØRRE LEVERANSER UTGJØR EN STOR DEL AV KONTRAKTEN, OG DISSE HAR EGNE OPPGJØRSREGLER FOR MATERIALER. DETTE KAN VÆRE AKTUELT EKSEMPELVIS FOR PELER TIL FUNDAMENTERING OG FOR BRUELEMENTER:</w:t>
      </w:r>
    </w:p>
    <w:p w14:paraId="0485A197" w14:textId="75F2DABC" w:rsidR="00ED1736" w:rsidRPr="009164E3" w:rsidRDefault="00ED1736" w:rsidP="00ED1736">
      <w:pPr>
        <w:rPr>
          <w:color w:val="000000" w:themeColor="text1"/>
        </w:rPr>
      </w:pPr>
      <w:r w:rsidRPr="009164E3">
        <w:rPr>
          <w:color w:val="000000" w:themeColor="text1"/>
          <w:highlight w:val="lightGray"/>
        </w:rPr>
        <w:t xml:space="preserve">Faktura på ikke tilførte materialer og arbeid fra verksted og fabrikk, utbetales ikke før det foreligger en av byggherren godkjent selvskyldnerkausjon på beløpet fra bank, forsikringsselskap eller annen kredittinstitusjon. Det må også godtgjøres at eventuell salgspant eller varelagerpant er bortfalt. Kausjonene frigis etter hvert som elementene blir innbygd i konstruksjonen(e), jf. </w:t>
      </w:r>
      <w:r w:rsidR="007D55AB" w:rsidRPr="009164E3">
        <w:rPr>
          <w:color w:val="000000" w:themeColor="text1"/>
          <w:highlight w:val="lightGray"/>
        </w:rPr>
        <w:t>C1</w:t>
      </w:r>
      <w:r w:rsidRPr="009164E3">
        <w:rPr>
          <w:color w:val="000000" w:themeColor="text1"/>
          <w:highlight w:val="lightGray"/>
        </w:rPr>
        <w:t>, p</w:t>
      </w:r>
      <w:r w:rsidR="007D55AB" w:rsidRPr="009164E3">
        <w:rPr>
          <w:color w:val="000000" w:themeColor="text1"/>
          <w:highlight w:val="lightGray"/>
        </w:rPr>
        <w:t>unkt</w:t>
      </w:r>
      <w:r w:rsidRPr="009164E3">
        <w:rPr>
          <w:color w:val="000000" w:themeColor="text1"/>
          <w:highlight w:val="lightGray"/>
        </w:rPr>
        <w:t xml:space="preserve"> 29.2.</w:t>
      </w:r>
    </w:p>
    <w:p w14:paraId="1594BFF3" w14:textId="77777777" w:rsidR="00ED1736" w:rsidRPr="009164E3" w:rsidRDefault="00ED1736" w:rsidP="00ED1736"/>
    <w:p w14:paraId="5B737D4C" w14:textId="77777777" w:rsidR="004D0200" w:rsidRPr="009164E3" w:rsidRDefault="004D0200" w:rsidP="004D0200">
      <w:r w:rsidRPr="009164E3">
        <w:t>Fakturering skal skje med angivelse av prosesskode, stedkode og ev. elementkode.</w:t>
      </w:r>
    </w:p>
    <w:p w14:paraId="082E2864" w14:textId="77777777" w:rsidR="004D0200" w:rsidRPr="009164E3" w:rsidRDefault="004D0200" w:rsidP="00ED1736"/>
    <w:p w14:paraId="1645C8B9" w14:textId="14CBF60E" w:rsidR="00826BE8" w:rsidRPr="009164E3" w:rsidRDefault="00BD7E09" w:rsidP="00826BE8">
      <w:pPr>
        <w:rPr>
          <w:lang w:eastAsia="nb-NO"/>
        </w:rPr>
      </w:pPr>
      <w:r w:rsidRPr="009164E3">
        <w:t>Til f</w:t>
      </w:r>
      <w:r w:rsidR="00ED1736" w:rsidRPr="009164E3">
        <w:t xml:space="preserve">aktura for regningsarbeider skal </w:t>
      </w:r>
      <w:r w:rsidRPr="009164E3">
        <w:t>det vedlegges dokumentasjon i henhold til kravene i p</w:t>
      </w:r>
      <w:r w:rsidR="007D55AB" w:rsidRPr="009164E3">
        <w:t>un</w:t>
      </w:r>
      <w:r w:rsidRPr="009164E3">
        <w:t xml:space="preserve">kt 30 og </w:t>
      </w:r>
      <w:r w:rsidR="007D55AB" w:rsidRPr="009164E3">
        <w:t xml:space="preserve">C1 </w:t>
      </w:r>
      <w:r w:rsidRPr="009164E3">
        <w:t>p</w:t>
      </w:r>
      <w:r w:rsidR="007D55AB" w:rsidRPr="009164E3">
        <w:t>unkt</w:t>
      </w:r>
      <w:r w:rsidRPr="009164E3">
        <w:t xml:space="preserve"> 31.4. Dette omfatter blant annet</w:t>
      </w:r>
      <w:r w:rsidR="00FE6ED0" w:rsidRPr="009164E3">
        <w:t xml:space="preserve"> dokumentasjon i form av</w:t>
      </w:r>
      <w:r w:rsidRPr="009164E3">
        <w:t xml:space="preserve"> </w:t>
      </w:r>
      <w:r w:rsidR="00826BE8" w:rsidRPr="009164E3">
        <w:t>timelister</w:t>
      </w:r>
      <w:r w:rsidRPr="009164E3">
        <w:t>,</w:t>
      </w:r>
      <w:r w:rsidR="00826BE8" w:rsidRPr="009164E3">
        <w:t xml:space="preserve"> kopi av inngående faktura</w:t>
      </w:r>
      <w:r w:rsidRPr="009164E3">
        <w:t xml:space="preserve"> med spesifisert underlag</w:t>
      </w:r>
      <w:r w:rsidR="00826BE8" w:rsidRPr="009164E3">
        <w:rPr>
          <w:lang w:eastAsia="nb-NO"/>
        </w:rPr>
        <w:t>,</w:t>
      </w:r>
      <w:r w:rsidRPr="009164E3">
        <w:rPr>
          <w:lang w:eastAsia="nb-NO"/>
        </w:rPr>
        <w:t xml:space="preserve"> og eventuell annen dokumentasjon </w:t>
      </w:r>
      <w:r w:rsidR="00FE6ED0" w:rsidRPr="009164E3">
        <w:rPr>
          <w:lang w:eastAsia="nb-NO"/>
        </w:rPr>
        <w:t>som spesifiserer</w:t>
      </w:r>
      <w:r w:rsidRPr="009164E3">
        <w:rPr>
          <w:lang w:eastAsia="nb-NO"/>
        </w:rPr>
        <w:t xml:space="preserve"> grunnlaget for fakturaen.</w:t>
      </w:r>
      <w:r w:rsidR="00826BE8" w:rsidRPr="009164E3">
        <w:rPr>
          <w:lang w:eastAsia="nb-NO"/>
        </w:rPr>
        <w:t xml:space="preserve"> </w:t>
      </w:r>
    </w:p>
    <w:p w14:paraId="36060B92" w14:textId="77777777" w:rsidR="001120FA" w:rsidRPr="009164E3" w:rsidRDefault="001120FA" w:rsidP="00ED1736"/>
    <w:p w14:paraId="64BC4327" w14:textId="16F3EC97" w:rsidR="001120FA" w:rsidRPr="009164E3" w:rsidRDefault="001120FA" w:rsidP="001120FA">
      <w:r w:rsidRPr="009164E3">
        <w:lastRenderedPageBreak/>
        <w:t xml:space="preserve">Endringer skal faktureres enkeltvis slik at hver endring faktureres i egen faktura. Ved fakturering i henhold til endringsordre skal endringsordren vedlegges fakturaen, jf. </w:t>
      </w:r>
      <w:r w:rsidR="007D55AB" w:rsidRPr="009164E3">
        <w:t>C1</w:t>
      </w:r>
      <w:r w:rsidRPr="009164E3">
        <w:t>, p</w:t>
      </w:r>
      <w:r w:rsidR="007D55AB" w:rsidRPr="009164E3">
        <w:t>un</w:t>
      </w:r>
      <w:r w:rsidRPr="009164E3">
        <w:t>kt 28.2.</w:t>
      </w:r>
    </w:p>
    <w:p w14:paraId="0DD3B2FB" w14:textId="77777777" w:rsidR="00ED1736" w:rsidRPr="009164E3" w:rsidRDefault="00ED1736" w:rsidP="00ED1736"/>
    <w:p w14:paraId="10C5A646" w14:textId="02C0079E" w:rsidR="000350F4" w:rsidRPr="009164E3" w:rsidRDefault="00E34F1A" w:rsidP="00E939FC">
      <w:pPr>
        <w:pStyle w:val="Overskrift4"/>
      </w:pPr>
      <w:bookmarkStart w:id="1066" w:name="_Toc191885749"/>
      <w:bookmarkStart w:id="1067" w:name="_Toc233898046"/>
      <w:r w:rsidRPr="009164E3">
        <w:t>Elektronisk faktura</w:t>
      </w:r>
      <w:bookmarkEnd w:id="1066"/>
      <w:bookmarkEnd w:id="1067"/>
    </w:p>
    <w:p w14:paraId="0D860B39" w14:textId="72B1E82F" w:rsidR="00ED1736" w:rsidRPr="009164E3" w:rsidRDefault="00ED1736" w:rsidP="00ED1736">
      <w:r w:rsidRPr="009164E3">
        <w:t>Fakturering skal skje elektronisk</w:t>
      </w:r>
      <w:r w:rsidR="00E34F1A" w:rsidRPr="009164E3">
        <w:t xml:space="preserve"> til byggherrens </w:t>
      </w:r>
      <w:r w:rsidR="00C75C44" w:rsidRPr="009164E3">
        <w:t xml:space="preserve">organisasjonsnummer 971 032 081. </w:t>
      </w:r>
    </w:p>
    <w:p w14:paraId="1924B19D" w14:textId="00172213" w:rsidR="00C75C44" w:rsidRPr="009164E3" w:rsidRDefault="005863EE" w:rsidP="00ED1736">
      <w:r w:rsidRPr="009164E3">
        <w:t>Utfyllende informasjon om hvordan faktura skal leveres, samt særskilte krav til datainnhold finnes her:</w:t>
      </w:r>
    </w:p>
    <w:p w14:paraId="6A693A7C" w14:textId="77777777" w:rsidR="00ED1736" w:rsidRPr="009164E3" w:rsidRDefault="00ED1736" w:rsidP="00ED1736"/>
    <w:p w14:paraId="61F58A66" w14:textId="56A9D619" w:rsidR="00ED1736" w:rsidRPr="009164E3" w:rsidRDefault="00ED1736" w:rsidP="00ED1736">
      <w:hyperlink r:id="rId36" w:history="1">
        <w:r w:rsidRPr="009164E3">
          <w:rPr>
            <w:rStyle w:val="Hyperkobling"/>
          </w:rPr>
          <w:t>http://www.vegvesen.no/om+statens+vegvesen/kontakt+oss/for-leverandorer/faktura-til-statens-vegvesen</w:t>
        </w:r>
      </w:hyperlink>
    </w:p>
    <w:p w14:paraId="23CB65B7" w14:textId="77777777" w:rsidR="00ED1736" w:rsidRPr="009164E3" w:rsidRDefault="00ED1736" w:rsidP="00ED1736"/>
    <w:p w14:paraId="6298C734" w14:textId="5423A6FE" w:rsidR="008276B3" w:rsidRPr="009164E3" w:rsidRDefault="008276B3" w:rsidP="00ED1736">
      <w:r w:rsidRPr="009164E3">
        <w:t>Det gjøres spesielt oppmerksom på krav til utfylling av kontrakt</w:t>
      </w:r>
      <w:r w:rsidR="00681DA5" w:rsidRPr="009164E3">
        <w:t>s</w:t>
      </w:r>
      <w:r w:rsidRPr="009164E3">
        <w:t>nummer</w:t>
      </w:r>
      <w:r w:rsidR="00681DA5" w:rsidRPr="009164E3">
        <w:t>, ettersom dette ikke er et obligatorisk felt i standarden og dermed må velges inn manuelt.</w:t>
      </w:r>
    </w:p>
    <w:p w14:paraId="3FC1A2BB" w14:textId="77777777" w:rsidR="00681DA5" w:rsidRPr="009164E3" w:rsidRDefault="00681DA5" w:rsidP="00ED1736"/>
    <w:p w14:paraId="64130E02" w14:textId="1D6E766F" w:rsidR="00681DA5" w:rsidRPr="009164E3" w:rsidRDefault="00681DA5" w:rsidP="00ED1736">
      <w:r w:rsidRPr="009164E3">
        <w:t>I tillegg til de generelle kravene for utfylling av elektronisk faktura, skal fakturaer som er knyttet til denne kontrakten merkes med</w:t>
      </w:r>
      <w:r w:rsidR="00241F80" w:rsidRPr="009164E3">
        <w:t>:</w:t>
      </w:r>
    </w:p>
    <w:p w14:paraId="5F12627D" w14:textId="77777777" w:rsidR="00241F80" w:rsidRPr="009164E3" w:rsidRDefault="00241F80" w:rsidP="00ED1736"/>
    <w:p w14:paraId="21500D10" w14:textId="1CCBC13A" w:rsidR="00241F80" w:rsidRPr="009164E3" w:rsidRDefault="00241F80" w:rsidP="0086299B">
      <w:pPr>
        <w:pStyle w:val="Listeavsnitt"/>
        <w:numPr>
          <w:ilvl w:val="0"/>
          <w:numId w:val="35"/>
        </w:numPr>
      </w:pPr>
      <w:r w:rsidRPr="009164E3">
        <w:t>Prosjektnummer</w:t>
      </w:r>
    </w:p>
    <w:p w14:paraId="39AB5B67" w14:textId="325923CD" w:rsidR="00241F80" w:rsidRPr="009164E3" w:rsidRDefault="00241F80" w:rsidP="0086299B">
      <w:pPr>
        <w:pStyle w:val="Listeavsnitt"/>
        <w:numPr>
          <w:ilvl w:val="0"/>
          <w:numId w:val="35"/>
        </w:numPr>
      </w:pPr>
      <w:r w:rsidRPr="009164E3">
        <w:t>Disposisjonsnummer</w:t>
      </w:r>
    </w:p>
    <w:p w14:paraId="68FBFFA3" w14:textId="77777777" w:rsidR="00241F80" w:rsidRPr="009164E3" w:rsidRDefault="00241F80" w:rsidP="0061595C"/>
    <w:p w14:paraId="1A9A5D9D" w14:textId="7A2D40C6" w:rsidR="0061595C" w:rsidRPr="009164E3" w:rsidRDefault="0061595C" w:rsidP="0061595C">
      <w:r w:rsidRPr="009164E3">
        <w:t>Referansene vil bli oppgitt av byggherren ved avtaleinngåelsen/bestilling.</w:t>
      </w:r>
    </w:p>
    <w:p w14:paraId="27F6467C" w14:textId="77777777" w:rsidR="0061595C" w:rsidRPr="009164E3" w:rsidRDefault="0061595C" w:rsidP="0061595C"/>
    <w:p w14:paraId="2EE5F6F0" w14:textId="004F1FB4" w:rsidR="0061595C" w:rsidRPr="009164E3" w:rsidRDefault="0061595C" w:rsidP="0061595C">
      <w:r w:rsidRPr="009164E3">
        <w:t>Utfylt og oppdatert versjon av byggherrens mal «</w:t>
      </w:r>
      <w:hyperlink r:id="rId37" w:history="1">
        <w:r w:rsidR="00943CF4" w:rsidRPr="009164E3">
          <w:rPr>
            <w:rStyle w:val="Hyperkobling"/>
          </w:rPr>
          <w:t xml:space="preserve">konteringsbilag </w:t>
        </w:r>
        <w:r w:rsidR="0071304C" w:rsidRPr="009164E3">
          <w:rPr>
            <w:rStyle w:val="Hyperkobling"/>
          </w:rPr>
          <w:t xml:space="preserve">entreprenørfaktura </w:t>
        </w:r>
        <w:r w:rsidR="00686B74" w:rsidRPr="009164E3">
          <w:rPr>
            <w:rStyle w:val="Hyperkobling"/>
          </w:rPr>
          <w:t xml:space="preserve">- </w:t>
        </w:r>
        <w:r w:rsidR="00943CF4" w:rsidRPr="009164E3">
          <w:rPr>
            <w:rStyle w:val="Hyperkobling"/>
          </w:rPr>
          <w:t>utførelsesentrepriser</w:t>
        </w:r>
      </w:hyperlink>
      <w:r w:rsidR="00943CF4" w:rsidRPr="009164E3">
        <w:t>» skal være vedlagt alle avdragsnota og sluttfaktura.</w:t>
      </w:r>
    </w:p>
    <w:p w14:paraId="2E236686" w14:textId="77777777" w:rsidR="00943CF4" w:rsidRPr="009164E3" w:rsidRDefault="00943CF4" w:rsidP="0061595C"/>
    <w:p w14:paraId="0521D072" w14:textId="1CE50F5A" w:rsidR="00943CF4" w:rsidRPr="009164E3" w:rsidRDefault="00332922" w:rsidP="0061595C">
      <w:r w:rsidRPr="009164E3">
        <w:t>Fakturaene skal tilfredsstille krav til innhold i salgsdokumenter etter gjeldende bokføringsbestemmelser.</w:t>
      </w:r>
    </w:p>
    <w:p w14:paraId="0DD78A6C" w14:textId="77777777" w:rsidR="007D21B2" w:rsidRPr="009164E3" w:rsidRDefault="007D21B2" w:rsidP="0061595C"/>
    <w:p w14:paraId="17795000" w14:textId="26396D87" w:rsidR="007D21B2" w:rsidRPr="009164E3" w:rsidRDefault="007D21B2" w:rsidP="0061595C">
      <w:r w:rsidRPr="009164E3">
        <w:t>Entreprenøren skal sette seg inn i kravene til korrekt fakturering. Ved mangelfull oppfyllelse av krav til merking har byggherren rett til å returnere faktur</w:t>
      </w:r>
      <w:r w:rsidR="001120FA" w:rsidRPr="009164E3">
        <w:t xml:space="preserve">aen og betalingsfristen løper da først fra det tidspunktet korrekt faktura er levert. </w:t>
      </w:r>
    </w:p>
    <w:p w14:paraId="0095FF24" w14:textId="77777777" w:rsidR="00ED1736" w:rsidRPr="009164E3" w:rsidRDefault="00ED1736" w:rsidP="00ED1736"/>
    <w:p w14:paraId="1569A9F3" w14:textId="5035AE47" w:rsidR="00ED1736" w:rsidRPr="009164E3" w:rsidRDefault="00ED1736" w:rsidP="00D005D8">
      <w:pPr>
        <w:pStyle w:val="Overskrift3"/>
      </w:pPr>
      <w:bookmarkStart w:id="1068" w:name="_Toc93914663"/>
      <w:bookmarkStart w:id="1069" w:name="_Toc94534618"/>
      <w:bookmarkStart w:id="1070" w:name="_Toc191885750"/>
      <w:bookmarkStart w:id="1071" w:name="_Toc233898047"/>
      <w:r w:rsidRPr="009164E3">
        <w:t>Regningsarbeider (se NS 8405 p</w:t>
      </w:r>
      <w:r w:rsidR="007D55AB" w:rsidRPr="009164E3">
        <w:t>un</w:t>
      </w:r>
      <w:r w:rsidRPr="009164E3">
        <w:t>kt 31)</w:t>
      </w:r>
      <w:bookmarkEnd w:id="1068"/>
      <w:bookmarkEnd w:id="1069"/>
      <w:bookmarkEnd w:id="1070"/>
      <w:bookmarkEnd w:id="1071"/>
    </w:p>
    <w:p w14:paraId="11A986A7" w14:textId="77777777" w:rsidR="00ED1736" w:rsidRPr="009164E3" w:rsidRDefault="00ED1736" w:rsidP="00ED1736">
      <w:r w:rsidRPr="009164E3">
        <w:t>Byggherren kan alltid styre utførelsen av regningsarbeid.</w:t>
      </w:r>
    </w:p>
    <w:p w14:paraId="2F9F7C90" w14:textId="77777777" w:rsidR="00ED1736" w:rsidRPr="009164E3" w:rsidRDefault="00ED1736" w:rsidP="00ED1736"/>
    <w:p w14:paraId="147A71E0" w14:textId="471F204E" w:rsidR="00ED1736" w:rsidRPr="009164E3" w:rsidRDefault="00ED1736" w:rsidP="00ED1736">
      <w:r w:rsidRPr="009164E3">
        <w:t>Regningsarbeid skal avtales skriftlig før arbeidet påbegynnes med mindre annet er avtalt. Entreprenøren plikter å varsle byggherren når regningsarbeid starter.</w:t>
      </w:r>
      <w:r w:rsidR="00E07FE0" w:rsidRPr="009164E3">
        <w:t xml:space="preserve"> Regningsarbeider skal drives </w:t>
      </w:r>
      <w:r w:rsidR="005D239E" w:rsidRPr="009164E3">
        <w:t>rasjonelt og fullt forsvarlig.</w:t>
      </w:r>
    </w:p>
    <w:p w14:paraId="386F5A22" w14:textId="77777777" w:rsidR="00ED1736" w:rsidRPr="009164E3" w:rsidRDefault="00ED1736" w:rsidP="00ED1736"/>
    <w:p w14:paraId="22E18B94" w14:textId="19B6A39D" w:rsidR="00ED1736" w:rsidRPr="009164E3" w:rsidRDefault="00ED1736" w:rsidP="00ED1736">
      <w:r w:rsidRPr="009164E3">
        <w:t xml:space="preserve">Regningsarbeider gjøres opp etter </w:t>
      </w:r>
      <w:r w:rsidR="00E43292" w:rsidRPr="009164E3">
        <w:t xml:space="preserve">faktisk </w:t>
      </w:r>
      <w:r w:rsidRPr="009164E3">
        <w:t>medgåtte timer</w:t>
      </w:r>
      <w:r w:rsidR="001F2AD2" w:rsidRPr="009164E3">
        <w:t>, basert på avtalte timepriser,</w:t>
      </w:r>
      <w:r w:rsidRPr="009164E3">
        <w:t xml:space="preserve"> for mannskap og maskiner.</w:t>
      </w:r>
    </w:p>
    <w:p w14:paraId="41B477FE" w14:textId="77777777" w:rsidR="00ED1736" w:rsidRPr="009164E3" w:rsidRDefault="00ED1736" w:rsidP="00ED1736"/>
    <w:p w14:paraId="436C3333" w14:textId="7DF85FC2" w:rsidR="00ED1736" w:rsidRPr="009164E3" w:rsidRDefault="00ED1736" w:rsidP="00ED1736">
      <w:r w:rsidRPr="009164E3">
        <w:t>Timeprisene for mannskap og maskiner (se E</w:t>
      </w:r>
      <w:r w:rsidR="00B25B95" w:rsidRPr="009164E3">
        <w:t>2</w:t>
      </w:r>
      <w:r w:rsidRPr="009164E3">
        <w:t>) skal inkludere alle entreprenørens utgifter samt påslag til dekning av indirekte kostnader, risiko og fortjeneste. Hver enkelt timesats for mannskap og maskiner skal gjenspeile de faktiske kostnadene for hver etterspurt timesats.</w:t>
      </w:r>
      <w:r w:rsidR="006519D9" w:rsidRPr="009164E3">
        <w:t xml:space="preserve"> Timeprisene omfatter alle ytelser som er nødvendig for å gjennomføre arbeidene.</w:t>
      </w:r>
    </w:p>
    <w:p w14:paraId="28F502E5" w14:textId="77777777" w:rsidR="00ED1736" w:rsidRPr="009164E3" w:rsidRDefault="00ED1736" w:rsidP="00ED1736"/>
    <w:p w14:paraId="5A7CDD16" w14:textId="77777777" w:rsidR="00ED1736" w:rsidRPr="009164E3" w:rsidRDefault="00ED1736" w:rsidP="00ED1736">
      <w:r w:rsidRPr="009164E3">
        <w:t>Det betales bare for effektive timer med avrunding til 0,5 time.</w:t>
      </w:r>
    </w:p>
    <w:p w14:paraId="033A834A" w14:textId="77777777" w:rsidR="00ED1736" w:rsidRPr="009164E3" w:rsidRDefault="00ED1736" w:rsidP="00ED1736"/>
    <w:p w14:paraId="76CB6FBE" w14:textId="77777777" w:rsidR="00ED1736" w:rsidRPr="009164E3" w:rsidRDefault="00ED1736" w:rsidP="00ED1736">
      <w:r w:rsidRPr="009164E3">
        <w:t>Det betales ikke for ventetid, transport, maskinstell og reparasjon.</w:t>
      </w:r>
    </w:p>
    <w:p w14:paraId="758ABF43" w14:textId="77777777" w:rsidR="00ED1736" w:rsidRPr="009164E3" w:rsidRDefault="00ED1736" w:rsidP="00ED1736"/>
    <w:p w14:paraId="66D86C31" w14:textId="77777777" w:rsidR="00ED1736" w:rsidRPr="009164E3" w:rsidRDefault="00ED1736" w:rsidP="00ED1736">
      <w:r w:rsidRPr="009164E3">
        <w:t>Eventuell prisregulering foretas iht. gjeldende bestemmelser.</w:t>
      </w:r>
    </w:p>
    <w:p w14:paraId="17BB8193" w14:textId="77777777" w:rsidR="00ED1736" w:rsidRPr="009164E3" w:rsidRDefault="00ED1736" w:rsidP="00ED1736"/>
    <w:p w14:paraId="0F669BDA" w14:textId="77777777" w:rsidR="00ED1736" w:rsidRPr="009164E3" w:rsidRDefault="00ED1736" w:rsidP="00ED1736">
      <w:pPr>
        <w:rPr>
          <w:u w:val="wave"/>
        </w:rPr>
      </w:pPr>
      <w:r w:rsidRPr="009164E3">
        <w:rPr>
          <w:u w:val="wave"/>
        </w:rPr>
        <w:t>Timepriser mannskap</w:t>
      </w:r>
    </w:p>
    <w:p w14:paraId="6E75BD8E" w14:textId="77777777" w:rsidR="00ED1736" w:rsidRPr="009164E3" w:rsidRDefault="00ED1736" w:rsidP="00ED1736">
      <w:r w:rsidRPr="009164E3">
        <w:t>Timepriser for entreprenørens egne og innleide mannskap inkluderer verneutstyr, håndverktøy og bærbart utstyr som strømaggregat, motorsag o.l.</w:t>
      </w:r>
    </w:p>
    <w:p w14:paraId="35F5D5BD" w14:textId="77777777" w:rsidR="00ED1736" w:rsidRPr="009164E3" w:rsidRDefault="00ED1736" w:rsidP="00ED1736"/>
    <w:p w14:paraId="331595E4" w14:textId="77777777" w:rsidR="00ED1736" w:rsidRPr="009164E3" w:rsidRDefault="00ED1736" w:rsidP="00ED1736">
      <w:r w:rsidRPr="009164E3">
        <w:t>Tillegg for overtidsarbeid skal ikke honoreres uten at dette på forhånd er godkjent av byggherren.</w:t>
      </w:r>
    </w:p>
    <w:p w14:paraId="5E242AB0" w14:textId="77777777" w:rsidR="00ED1736" w:rsidRPr="009164E3" w:rsidRDefault="00ED1736" w:rsidP="00ED1736"/>
    <w:p w14:paraId="2C867A21" w14:textId="77777777" w:rsidR="00ED1736" w:rsidRPr="009164E3" w:rsidRDefault="00ED1736" w:rsidP="00ED1736">
      <w:pPr>
        <w:rPr>
          <w:u w:val="wave"/>
        </w:rPr>
      </w:pPr>
      <w:r w:rsidRPr="009164E3">
        <w:rPr>
          <w:u w:val="wave"/>
        </w:rPr>
        <w:t>Timepriser maskiner</w:t>
      </w:r>
    </w:p>
    <w:p w14:paraId="3E0815CF" w14:textId="77777777" w:rsidR="00ED1736" w:rsidRPr="009164E3" w:rsidRDefault="00ED1736" w:rsidP="00ED1736">
      <w:r w:rsidRPr="009164E3">
        <w:lastRenderedPageBreak/>
        <w:t>For byggherrens innleie av entreprenørens egne og innleide maskiner, betales i henhold til entreprenørens liste over maskintimepriser.</w:t>
      </w:r>
    </w:p>
    <w:p w14:paraId="57398D86" w14:textId="77777777" w:rsidR="00ED1736" w:rsidRPr="009164E3" w:rsidRDefault="00ED1736" w:rsidP="00ED1736">
      <w:r w:rsidRPr="009164E3">
        <w:t>For ventetid som skyldes byggherrens forhold betales 50 % av de oppgitte timepriser for maskiner eksklusiv fører. Førerlønn settes lik timepris for mannskap.</w:t>
      </w:r>
    </w:p>
    <w:p w14:paraId="55F73A06" w14:textId="77777777" w:rsidR="00ED1736" w:rsidRPr="009164E3" w:rsidRDefault="00ED1736" w:rsidP="00ED1736"/>
    <w:p w14:paraId="0879EB0C" w14:textId="77777777" w:rsidR="00ED1736" w:rsidRPr="009164E3" w:rsidRDefault="00ED1736" w:rsidP="00ED1736">
      <w:r w:rsidRPr="009164E3">
        <w:t>Maskiner som benyttes, men som ikke er prissatt på entreprenørens liste over maskintimepriser, avregnes etter den pris som er oppgitt på den maskin som ligner mest, eventuelt med en middelverdi mellom priser for lignende maskiner på listen.</w:t>
      </w:r>
    </w:p>
    <w:p w14:paraId="483AF04B" w14:textId="77777777" w:rsidR="00ED1736" w:rsidRPr="009164E3" w:rsidRDefault="00ED1736" w:rsidP="00ED1736"/>
    <w:p w14:paraId="18214B49" w14:textId="77777777" w:rsidR="00ED1736" w:rsidRPr="009164E3" w:rsidRDefault="00ED1736" w:rsidP="00ED1736">
      <w:pPr>
        <w:rPr>
          <w:u w:val="wave"/>
        </w:rPr>
      </w:pPr>
      <w:r w:rsidRPr="009164E3">
        <w:rPr>
          <w:u w:val="wave"/>
        </w:rPr>
        <w:t>Materialer</w:t>
      </w:r>
    </w:p>
    <w:p w14:paraId="5051E16C" w14:textId="4F6A4B01" w:rsidR="00ED1736" w:rsidRPr="009164E3" w:rsidRDefault="00ED1736" w:rsidP="00ED1736">
      <w:r w:rsidRPr="009164E3">
        <w:t>Medgåtte materialer innkjøpt av entreprenøren, betales i henhold til faktura fra material</w:t>
      </w:r>
      <w:r w:rsidR="00C75AB9" w:rsidRPr="009164E3">
        <w:t>leverandør</w:t>
      </w:r>
      <w:r w:rsidRPr="009164E3">
        <w:t xml:space="preserve"> fratrukket eventuelle rabatter med 10 % tillegg for administrasjon og fortjeneste. Det skal kun beregnes påslag eller tillegg i ett ledd.</w:t>
      </w:r>
    </w:p>
    <w:p w14:paraId="7041C506" w14:textId="77777777" w:rsidR="00ED1736" w:rsidRPr="009164E3" w:rsidRDefault="00ED1736" w:rsidP="00ED1736"/>
    <w:p w14:paraId="26305A63" w14:textId="77777777" w:rsidR="00ED1736" w:rsidRPr="009164E3" w:rsidRDefault="00ED1736" w:rsidP="00ED1736">
      <w:pPr>
        <w:rPr>
          <w:u w:val="wave"/>
        </w:rPr>
      </w:pPr>
      <w:r w:rsidRPr="009164E3">
        <w:rPr>
          <w:u w:val="wave"/>
        </w:rPr>
        <w:t>Byggherrens rett til innsigelse</w:t>
      </w:r>
    </w:p>
    <w:p w14:paraId="28084E53" w14:textId="45AB7DFD" w:rsidR="00ED1736" w:rsidRPr="009164E3" w:rsidRDefault="00ED1736" w:rsidP="00ED1736">
      <w:r w:rsidRPr="009164E3">
        <w:t xml:space="preserve">Selv om byggherren ikke innen 14 dager etter at han mottok oppgavene over arbeidstid og materialforbruk har fremsatt skriftlig innsigelse, er retten til å fremsette innsigelser i behold dersom entreprenøren ved avregningen ikke har overholdt reglene i </w:t>
      </w:r>
      <w:r w:rsidR="007D55AB" w:rsidRPr="009164E3">
        <w:t xml:space="preserve">C1 </w:t>
      </w:r>
      <w:r w:rsidRPr="009164E3">
        <w:t>p</w:t>
      </w:r>
      <w:r w:rsidR="007D55AB" w:rsidRPr="009164E3">
        <w:t>unkt</w:t>
      </w:r>
      <w:r w:rsidRPr="009164E3">
        <w:t xml:space="preserve"> 31.</w:t>
      </w:r>
    </w:p>
    <w:p w14:paraId="61B18F21" w14:textId="77777777" w:rsidR="00ED1736" w:rsidRPr="009164E3" w:rsidRDefault="00ED1736" w:rsidP="00ED1736"/>
    <w:p w14:paraId="73CCE20A" w14:textId="4E947A18" w:rsidR="00ED1736" w:rsidRPr="009164E3" w:rsidRDefault="00ED1736" w:rsidP="00D005D8">
      <w:pPr>
        <w:pStyle w:val="Overskrift3"/>
      </w:pPr>
      <w:bookmarkStart w:id="1072" w:name="_Toc93914664"/>
      <w:bookmarkStart w:id="1073" w:name="_Toc94534619"/>
      <w:bookmarkStart w:id="1074" w:name="_Toc191885751"/>
      <w:bookmarkStart w:id="1075" w:name="_Toc233898048"/>
      <w:r w:rsidRPr="009164E3">
        <w:t>Sluttoppgjør (se NS 8405, p</w:t>
      </w:r>
      <w:r w:rsidR="007D55AB" w:rsidRPr="009164E3">
        <w:t>un</w:t>
      </w:r>
      <w:r w:rsidRPr="009164E3">
        <w:t>kt 33)</w:t>
      </w:r>
      <w:bookmarkEnd w:id="1072"/>
      <w:bookmarkEnd w:id="1073"/>
      <w:bookmarkEnd w:id="1074"/>
      <w:bookmarkEnd w:id="1075"/>
    </w:p>
    <w:p w14:paraId="16089FE8" w14:textId="77777777" w:rsidR="00ED1736" w:rsidRPr="009164E3" w:rsidRDefault="00ED1736" w:rsidP="00ED1736">
      <w:r w:rsidRPr="009164E3">
        <w:t>Viser sluttoppgjøret, etter fradrag for arbeider som ikke er utført på kontraktens prisgrunnlag, en økning på mer enn 10 % av kontraktssummen, reguleres kontrakten som følge av økte generelle omkostninger. Entreprenørens generelle omkostninger tillegges i så fall 10 % av utført arbeid over 10 % av kontraktssummen. Dette vederlaget beregnes etter følgende formel:</w:t>
      </w:r>
    </w:p>
    <w:p w14:paraId="63EB4DF0" w14:textId="77777777" w:rsidR="00ED1736" w:rsidRPr="009164E3" w:rsidRDefault="00ED1736" w:rsidP="00ED1736"/>
    <w:p w14:paraId="5519D50A" w14:textId="4A5432FB" w:rsidR="00ED1736" w:rsidRPr="009164E3" w:rsidRDefault="00ED1736" w:rsidP="00351DCC">
      <w:pPr>
        <w:tabs>
          <w:tab w:val="left" w:pos="357"/>
        </w:tabs>
        <w:rPr>
          <w:color w:val="000000" w:themeColor="text1"/>
        </w:rPr>
      </w:pPr>
      <w:r w:rsidRPr="009164E3">
        <w:rPr>
          <w:color w:val="000000" w:themeColor="text1"/>
        </w:rPr>
        <w:t>V</w:t>
      </w:r>
      <w:r w:rsidR="00351DCC" w:rsidRPr="009164E3">
        <w:rPr>
          <w:color w:val="000000" w:themeColor="text1"/>
        </w:rPr>
        <w:tab/>
      </w:r>
      <w:r w:rsidRPr="009164E3">
        <w:rPr>
          <w:color w:val="000000" w:themeColor="text1"/>
        </w:rPr>
        <w:t>=</w:t>
      </w:r>
      <w:r w:rsidR="00351DCC" w:rsidRPr="009164E3">
        <w:rPr>
          <w:color w:val="000000" w:themeColor="text1"/>
        </w:rPr>
        <w:tab/>
      </w:r>
      <w:r w:rsidRPr="009164E3">
        <w:rPr>
          <w:color w:val="000000" w:themeColor="text1"/>
        </w:rPr>
        <w:t>0,1 (S – 1,1K)</w:t>
      </w:r>
    </w:p>
    <w:p w14:paraId="5B0ECD34" w14:textId="77777777" w:rsidR="00ED1736" w:rsidRPr="009164E3" w:rsidRDefault="00ED1736" w:rsidP="00351DCC">
      <w:pPr>
        <w:tabs>
          <w:tab w:val="left" w:pos="357"/>
        </w:tabs>
        <w:rPr>
          <w:color w:val="000000" w:themeColor="text1"/>
        </w:rPr>
      </w:pPr>
    </w:p>
    <w:p w14:paraId="61E3254C" w14:textId="77777777" w:rsidR="00ED1736" w:rsidRPr="009164E3" w:rsidRDefault="00ED1736" w:rsidP="00351DCC">
      <w:pPr>
        <w:tabs>
          <w:tab w:val="left" w:pos="357"/>
        </w:tabs>
        <w:rPr>
          <w:color w:val="000000" w:themeColor="text1"/>
        </w:rPr>
      </w:pPr>
      <w:r w:rsidRPr="009164E3">
        <w:rPr>
          <w:color w:val="000000" w:themeColor="text1"/>
        </w:rPr>
        <w:t>der:</w:t>
      </w:r>
    </w:p>
    <w:p w14:paraId="621AB38B" w14:textId="4E9C0322" w:rsidR="00ED1736" w:rsidRPr="009164E3" w:rsidRDefault="00ED1736" w:rsidP="00351DCC">
      <w:pPr>
        <w:tabs>
          <w:tab w:val="left" w:pos="357"/>
        </w:tabs>
        <w:rPr>
          <w:color w:val="000000" w:themeColor="text1"/>
        </w:rPr>
      </w:pPr>
      <w:r w:rsidRPr="009164E3">
        <w:rPr>
          <w:color w:val="000000" w:themeColor="text1"/>
        </w:rPr>
        <w:t>V</w:t>
      </w:r>
      <w:r w:rsidR="00351DCC" w:rsidRPr="009164E3">
        <w:rPr>
          <w:color w:val="000000" w:themeColor="text1"/>
        </w:rPr>
        <w:tab/>
      </w:r>
      <w:r w:rsidRPr="009164E3">
        <w:rPr>
          <w:color w:val="000000" w:themeColor="text1"/>
        </w:rPr>
        <w:t>=</w:t>
      </w:r>
      <w:r w:rsidR="00351DCC" w:rsidRPr="009164E3">
        <w:rPr>
          <w:color w:val="000000" w:themeColor="text1"/>
        </w:rPr>
        <w:tab/>
      </w:r>
      <w:r w:rsidRPr="009164E3">
        <w:rPr>
          <w:color w:val="000000" w:themeColor="text1"/>
        </w:rPr>
        <w:t>Vederlag for økte generelle omkostninger (kr)</w:t>
      </w:r>
    </w:p>
    <w:p w14:paraId="3566BAA8" w14:textId="77777777" w:rsidR="00ED1736" w:rsidRPr="009164E3" w:rsidRDefault="00ED1736" w:rsidP="00351DCC">
      <w:pPr>
        <w:tabs>
          <w:tab w:val="left" w:pos="357"/>
        </w:tabs>
        <w:rPr>
          <w:color w:val="000000" w:themeColor="text1"/>
        </w:rPr>
      </w:pPr>
    </w:p>
    <w:p w14:paraId="41138CBB" w14:textId="3FC9FC7F" w:rsidR="00ED1736" w:rsidRPr="009164E3" w:rsidRDefault="00ED1736" w:rsidP="00351DCC">
      <w:pPr>
        <w:tabs>
          <w:tab w:val="left" w:pos="357"/>
        </w:tabs>
        <w:rPr>
          <w:color w:val="000000" w:themeColor="text1"/>
        </w:rPr>
      </w:pPr>
      <w:r w:rsidRPr="009164E3">
        <w:rPr>
          <w:color w:val="000000" w:themeColor="text1"/>
        </w:rPr>
        <w:t>S</w:t>
      </w:r>
      <w:r w:rsidR="00351DCC" w:rsidRPr="009164E3">
        <w:rPr>
          <w:color w:val="000000" w:themeColor="text1"/>
        </w:rPr>
        <w:tab/>
      </w:r>
      <w:r w:rsidRPr="009164E3">
        <w:rPr>
          <w:color w:val="000000" w:themeColor="text1"/>
        </w:rPr>
        <w:t>=</w:t>
      </w:r>
      <w:r w:rsidR="00351DCC" w:rsidRPr="009164E3">
        <w:rPr>
          <w:color w:val="000000" w:themeColor="text1"/>
        </w:rPr>
        <w:tab/>
      </w:r>
      <w:r w:rsidRPr="009164E3">
        <w:rPr>
          <w:color w:val="000000" w:themeColor="text1"/>
        </w:rPr>
        <w:t>Sluttsum for utført arbeid (kr). Her medtas kun utførte arbeider basert på kontraktens prisgrunnlag, herunder regningsarbeider basert på kontraktens prisgrunnlag.</w:t>
      </w:r>
    </w:p>
    <w:p w14:paraId="260AC9A3" w14:textId="77777777" w:rsidR="00ED1736" w:rsidRPr="009164E3" w:rsidRDefault="00ED1736" w:rsidP="00351DCC">
      <w:pPr>
        <w:tabs>
          <w:tab w:val="left" w:pos="357"/>
        </w:tabs>
        <w:rPr>
          <w:color w:val="000000" w:themeColor="text1"/>
        </w:rPr>
      </w:pPr>
    </w:p>
    <w:p w14:paraId="06E634AE" w14:textId="6A233DBD" w:rsidR="00ED1736" w:rsidRPr="009164E3" w:rsidRDefault="00ED1736" w:rsidP="00351DCC">
      <w:pPr>
        <w:tabs>
          <w:tab w:val="left" w:pos="357"/>
        </w:tabs>
        <w:rPr>
          <w:color w:val="000000" w:themeColor="text1"/>
        </w:rPr>
      </w:pPr>
      <w:r w:rsidRPr="009164E3">
        <w:rPr>
          <w:color w:val="000000" w:themeColor="text1"/>
        </w:rPr>
        <w:t>K</w:t>
      </w:r>
      <w:r w:rsidR="00351DCC" w:rsidRPr="009164E3">
        <w:rPr>
          <w:color w:val="000000" w:themeColor="text1"/>
        </w:rPr>
        <w:tab/>
      </w:r>
      <w:r w:rsidRPr="009164E3">
        <w:rPr>
          <w:color w:val="000000" w:themeColor="text1"/>
        </w:rPr>
        <w:t>=</w:t>
      </w:r>
      <w:r w:rsidR="00351DCC" w:rsidRPr="009164E3">
        <w:rPr>
          <w:color w:val="000000" w:themeColor="text1"/>
        </w:rPr>
        <w:tab/>
      </w:r>
      <w:r w:rsidRPr="009164E3">
        <w:rPr>
          <w:color w:val="000000" w:themeColor="text1"/>
        </w:rPr>
        <w:t>Kontraktssum (kr)</w:t>
      </w:r>
    </w:p>
    <w:p w14:paraId="487FAF1B" w14:textId="77777777" w:rsidR="00ED1736" w:rsidRPr="009164E3" w:rsidRDefault="00ED1736" w:rsidP="00ED1736">
      <w:pPr>
        <w:rPr>
          <w:color w:val="000000" w:themeColor="text1"/>
        </w:rPr>
      </w:pPr>
    </w:p>
    <w:p w14:paraId="656D8BFA" w14:textId="56C9F13C" w:rsidR="00ED1736" w:rsidRPr="009164E3" w:rsidRDefault="00ED1736" w:rsidP="00D005D8">
      <w:pPr>
        <w:pStyle w:val="Overskrift3"/>
      </w:pPr>
      <w:bookmarkStart w:id="1076" w:name="_Toc93914665"/>
      <w:bookmarkStart w:id="1077" w:name="_Toc94534620"/>
      <w:bookmarkStart w:id="1078" w:name="_Toc191885752"/>
      <w:bookmarkStart w:id="1079" w:name="_Toc233898049"/>
      <w:r w:rsidRPr="009164E3">
        <w:t>Tvister (se NS 8405 p</w:t>
      </w:r>
      <w:r w:rsidR="007D55AB" w:rsidRPr="009164E3">
        <w:t>un</w:t>
      </w:r>
      <w:r w:rsidRPr="009164E3">
        <w:t>kt 43)</w:t>
      </w:r>
      <w:bookmarkEnd w:id="1076"/>
      <w:bookmarkEnd w:id="1077"/>
      <w:bookmarkEnd w:id="1078"/>
      <w:bookmarkEnd w:id="1079"/>
    </w:p>
    <w:p w14:paraId="369FE89D" w14:textId="739AB932" w:rsidR="00ED1736" w:rsidRPr="009164E3" w:rsidRDefault="00ED1736" w:rsidP="00D03F52">
      <w:pPr>
        <w:pStyle w:val="Overskrift4"/>
      </w:pPr>
      <w:bookmarkStart w:id="1080" w:name="_Toc93914666"/>
      <w:bookmarkStart w:id="1081" w:name="_Toc94534621"/>
      <w:bookmarkStart w:id="1082" w:name="_Toc191885753"/>
      <w:bookmarkStart w:id="1083" w:name="_Toc233898050"/>
      <w:r w:rsidRPr="009164E3">
        <w:t>Minnelige løsninger</w:t>
      </w:r>
      <w:bookmarkEnd w:id="1080"/>
      <w:bookmarkEnd w:id="1081"/>
      <w:bookmarkEnd w:id="1082"/>
      <w:bookmarkEnd w:id="1083"/>
      <w:r w:rsidRPr="009164E3">
        <w:t xml:space="preserve"> </w:t>
      </w:r>
    </w:p>
    <w:p w14:paraId="634D1B27" w14:textId="77777777" w:rsidR="00ED1736" w:rsidRPr="009164E3" w:rsidRDefault="00ED1736" w:rsidP="00ED1736"/>
    <w:p w14:paraId="2017A56D" w14:textId="77777777" w:rsidR="00ED1736" w:rsidRPr="009164E3" w:rsidRDefault="00ED1736" w:rsidP="00ED1736">
      <w:r w:rsidRPr="009164E3">
        <w:t>Uenighet mellom partene om kontraktsforholdet skal søkes løst i minnelighet og uomtvistede beløp skal utbetales.</w:t>
      </w:r>
    </w:p>
    <w:p w14:paraId="4631FC8C" w14:textId="77777777" w:rsidR="00ED1736" w:rsidRPr="009164E3" w:rsidRDefault="00ED1736" w:rsidP="00ED1736"/>
    <w:p w14:paraId="06B2584F" w14:textId="77777777" w:rsidR="00ED1736" w:rsidRPr="009164E3" w:rsidRDefault="00ED1736" w:rsidP="00ED1736">
      <w:r w:rsidRPr="009164E3">
        <w:t xml:space="preserve">For de tilfeller hvor det er uenighet eller usikkerhet knyttet til berettigelse av entreprenørens krav eller kompensasjonens størrelse, er partene enige om å etablere tvisteløsning ved ekspertråd. </w:t>
      </w:r>
    </w:p>
    <w:p w14:paraId="02F29330" w14:textId="77777777" w:rsidR="00ED1736" w:rsidRPr="009164E3" w:rsidRDefault="00ED1736" w:rsidP="00ED1736"/>
    <w:p w14:paraId="2F054CAA" w14:textId="4500DD11" w:rsidR="00ED1736" w:rsidRPr="009164E3" w:rsidRDefault="00ED1736" w:rsidP="00ED1736">
      <w:r w:rsidRPr="009164E3">
        <w:t>Håndtering av tvister mellom kontraktspartene skal prinsipielt løses, eller avklares for framtidig løsning, på lavest mulig nivå (prosjektnivå) og skal da forankres i byggemøte. Hvis en ikke kommer til enighet o</w:t>
      </w:r>
      <w:r w:rsidR="00EE101D" w:rsidRPr="009164E3">
        <w:t>m</w:t>
      </w:r>
      <w:r w:rsidRPr="009164E3">
        <w:t xml:space="preserve"> løsning av saken på prosjektnivå, innenfor en tidsramme på 3 måneder, etter at saken er fremmet, skal saken løftes til samarbeidsmøte hvor byggherrens og entreprenørens ledelse deltar, i tillegg til partenes stedlige prosjektledelse.</w:t>
      </w:r>
    </w:p>
    <w:p w14:paraId="795AE063" w14:textId="77777777" w:rsidR="00ED1736" w:rsidRPr="009164E3" w:rsidRDefault="00ED1736" w:rsidP="00ED1736"/>
    <w:p w14:paraId="2E5F2383" w14:textId="77777777" w:rsidR="00ED1736" w:rsidRPr="009164E3" w:rsidRDefault="00ED1736" w:rsidP="00ED1736">
      <w:r w:rsidRPr="009164E3">
        <w:t>Dersom samarbeidsmøtet heller ikke leder til enighet kan de be om bistand fra et ekspertråd. Ekspertrådet bistår partene med å forebygge og løse uenigheter og tvister knyttet til gjennomføringen av kontrakten. Ekspertrådet skal bestå av tre medlemmer. Partene skal bli enige om regler for oppnevning og prosedyrer for arbeidsmåte i ekspertrådet, innenfor rammene av denne avtalen.</w:t>
      </w:r>
    </w:p>
    <w:p w14:paraId="12E221A6" w14:textId="77777777" w:rsidR="00ED1736" w:rsidRPr="009164E3" w:rsidRDefault="00ED1736" w:rsidP="00ED1736"/>
    <w:p w14:paraId="0831949B" w14:textId="77777777" w:rsidR="00ED1736" w:rsidRPr="009164E3" w:rsidRDefault="00ED1736" w:rsidP="00ED1736">
      <w:r w:rsidRPr="009164E3">
        <w:t xml:space="preserve">Ekspertrådet skal behandle prosjektspesifikke saker, men skal ikke være en del av den daglige gjennomføringen av kontrakten. Ekspertrådet skal heller ikke opptre som mekler mellom partene. Ekspertrådet skal likevel bidra aktivt til at partene under gjennomføringen av kontrakten utarbeider og sikrer nødvendig dokumentasjon for pålitelig tvistebehandling. Det er samarbeidsmøtet som </w:t>
      </w:r>
      <w:r w:rsidRPr="009164E3">
        <w:lastRenderedPageBreak/>
        <w:t>henviser saker til behandling i ekspertrådet. Også ved bruk av ekspertrådet er partene selv ansvarlig for resultatet av arbeidet med tvisteløsning.</w:t>
      </w:r>
    </w:p>
    <w:p w14:paraId="711EB3BB" w14:textId="77777777" w:rsidR="00ED1736" w:rsidRPr="009164E3" w:rsidRDefault="00ED1736" w:rsidP="00ED1736"/>
    <w:p w14:paraId="41E1FA54" w14:textId="411D9775" w:rsidR="00ED1736" w:rsidRPr="009164E3" w:rsidRDefault="008C7100" w:rsidP="00ED1736">
      <w:bookmarkStart w:id="1084" w:name="_Hlk97196003"/>
      <w:r w:rsidRPr="009164E3">
        <w:rPr>
          <w:color w:val="000000" w:themeColor="text1"/>
        </w:rPr>
        <w:t xml:space="preserve">Ekspertrådet skal oppnevnes i samhandlingsfasen. </w:t>
      </w:r>
      <w:bookmarkEnd w:id="1084"/>
      <w:r w:rsidR="00ED1736" w:rsidRPr="009164E3">
        <w:t>For oppnevning av ekspertrådet gjelder følgende dersom partene ikke blir enig om noe annet:</w:t>
      </w:r>
    </w:p>
    <w:p w14:paraId="154D49DA" w14:textId="77777777" w:rsidR="00ED1736" w:rsidRPr="009164E3" w:rsidRDefault="00ED1736" w:rsidP="00ED1736">
      <w:r w:rsidRPr="009164E3">
        <w:t>Partene skal foreslå ett medlem hver, som skal godkjennes av den andre parten. Dernest</w:t>
      </w:r>
    </w:p>
    <w:p w14:paraId="5116E1CC" w14:textId="77777777" w:rsidR="00ED1736" w:rsidRPr="009164E3" w:rsidRDefault="00ED1736" w:rsidP="00ED1736">
      <w:r w:rsidRPr="009164E3">
        <w:t>velges et tredje medlem som skal fungere som ekspertrådets leder. Dette medlem skal foreslås i samarbeid med de to først utpekte medlemmer og skal godkjennes av begge parter. Alle tre medlemmer skal legge fram erklæring som viser uavhengighet til partene. I utgangspunktet er det naturlig å benytte to erfarne teknisk kyndige medlemmer og en erfaren jurist som leder.</w:t>
      </w:r>
    </w:p>
    <w:p w14:paraId="75E13263" w14:textId="77777777" w:rsidR="00ED1736" w:rsidRPr="009164E3" w:rsidRDefault="00ED1736" w:rsidP="00ED1736"/>
    <w:p w14:paraId="5B56F3A7" w14:textId="77777777" w:rsidR="00ED1736" w:rsidRPr="009164E3" w:rsidRDefault="00ED1736" w:rsidP="00ED1736">
      <w:r w:rsidRPr="009164E3">
        <w:t>Begge parter skal medvirke til at ekspertrådet holdes løpende orientert om fremdrift og saker til diskusjon, bl.a. ved byggemøte- og særmøtereferater og eventuelle rapporter.</w:t>
      </w:r>
    </w:p>
    <w:p w14:paraId="31CE38E4" w14:textId="77777777" w:rsidR="00ED1736" w:rsidRPr="009164E3" w:rsidRDefault="00ED1736" w:rsidP="00ED1736">
      <w:r w:rsidRPr="009164E3">
        <w:t>Ekspertrådet skal ha som oppgave å bistå samarbeidsmøtet i spørsmål der det oppstår uenighet i kontraktspørsmål ved å:</w:t>
      </w:r>
    </w:p>
    <w:p w14:paraId="4F6959E5" w14:textId="77777777" w:rsidR="00ED1736" w:rsidRPr="009164E3" w:rsidRDefault="00ED1736" w:rsidP="00ED1736"/>
    <w:p w14:paraId="0360402F" w14:textId="21380839" w:rsidR="00ED1736" w:rsidRPr="009164E3" w:rsidRDefault="00ED1736" w:rsidP="0086299B">
      <w:pPr>
        <w:pStyle w:val="Listeavsnitt"/>
        <w:numPr>
          <w:ilvl w:val="0"/>
          <w:numId w:val="71"/>
        </w:numPr>
      </w:pPr>
      <w:r w:rsidRPr="009164E3">
        <w:t>gi uformelle råd (diskusjonspartner for samarbeidsmøtet), når begge parter er enige om det.</w:t>
      </w:r>
      <w:r w:rsidR="00695C4D" w:rsidRPr="009164E3">
        <w:t xml:space="preserve"> </w:t>
      </w:r>
      <w:r w:rsidRPr="009164E3">
        <w:t>Hensikten er at partene skal rettledes, gjerne på et tidlig stadium før saker utvikler seg til konflikter.</w:t>
      </w:r>
    </w:p>
    <w:p w14:paraId="1E8B0B71" w14:textId="77777777" w:rsidR="00ED1736" w:rsidRPr="009164E3" w:rsidRDefault="00ED1736" w:rsidP="00ED1736"/>
    <w:p w14:paraId="5742A2A6" w14:textId="4FD0C995" w:rsidR="00ED1736" w:rsidRPr="009164E3" w:rsidRDefault="00ED1736" w:rsidP="0086299B">
      <w:pPr>
        <w:pStyle w:val="Listeavsnitt"/>
        <w:numPr>
          <w:ilvl w:val="0"/>
          <w:numId w:val="71"/>
        </w:numPr>
      </w:pPr>
      <w:r w:rsidRPr="009164E3">
        <w:t>gjennomføre prosess for å kunne gi forslag til konkret løsning, etter anmodning fra samarbeidsmøtet. Prosessen skal omfatte begge partenes skriftlige saksframstilling og møter med partene under ledelse av ekspertrådet. Her skal ekspertrådet ta stilling til konflikten, basert på informasjon og dokumentasjon fra partene. Ekspertrådet skal både ta stilling til kravets berettigelse og kompensasjonens størrelse. Ekspertrådets konklusjon med begrunnelse skal være et skriftlig frivillig råd som ikke blir bindende for partene, med mindre begge parter aksepterer rådet.</w:t>
      </w:r>
    </w:p>
    <w:p w14:paraId="3266A7C7" w14:textId="77777777" w:rsidR="00ED1736" w:rsidRPr="009164E3" w:rsidRDefault="00ED1736" w:rsidP="00ED1736"/>
    <w:p w14:paraId="273F3F3B" w14:textId="77777777" w:rsidR="00ED1736" w:rsidRPr="009164E3" w:rsidRDefault="00ED1736" w:rsidP="00ED1736">
      <w:r w:rsidRPr="009164E3">
        <w:t xml:space="preserve">Dersom samarbeidsmøtet ikke kommer til enighet og det fortsatt er usikkerhet om kravets berettigelse eller kompensasjonens størrelse, gjør byggherren en «midlertidig betaling» til entreprenøren. Den midlertidige betalingen vil være i tråd med ekspertrådets råd, såfremt byggherren ikke er av den oppfatning av at rådet er åpenbart uriktig. Betalingen er midlertidig og gjelder bare fram til sluttoppgjør for kontrakten. Hensikten med en midlertidig betaling er at byggherren så godt det lar seg gjøre, skal oppfylle sin plikt til å betale uomtvistede krav. </w:t>
      </w:r>
    </w:p>
    <w:p w14:paraId="40698E47" w14:textId="77777777" w:rsidR="00ED1736" w:rsidRPr="009164E3" w:rsidRDefault="00ED1736" w:rsidP="00ED1736"/>
    <w:p w14:paraId="2C841D73" w14:textId="77777777" w:rsidR="00ED1736" w:rsidRPr="009164E3" w:rsidRDefault="00ED1736" w:rsidP="00ED1736">
      <w:r w:rsidRPr="009164E3">
        <w:t>Hensikten er videre er å bedre entreprenørens likviditet under gjennomføringen av kontrakten og dermed redusere mulige fremtidige krav, herunder forsinkelsesrente på uavklarte saker.</w:t>
      </w:r>
    </w:p>
    <w:p w14:paraId="636A8E94" w14:textId="77777777" w:rsidR="00ED1736" w:rsidRPr="009164E3" w:rsidRDefault="00ED1736" w:rsidP="00ED1736"/>
    <w:p w14:paraId="09ECC0C0" w14:textId="77777777" w:rsidR="00ED1736" w:rsidRPr="009164E3" w:rsidRDefault="00ED1736" w:rsidP="00ED1736">
      <w:r w:rsidRPr="009164E3">
        <w:t>Etter at entreprenøren har mottatt en eller flere midlertidige betalinger, skal det for alle A-notaer dokumenteres at det ikke samlet er utbetalt mer enn kontrakten totalt kan gi grunnlag for (opprinnelig kontraktssum og godkjente endringer).</w:t>
      </w:r>
    </w:p>
    <w:p w14:paraId="5AAB3853" w14:textId="77777777" w:rsidR="00ED1736" w:rsidRPr="009164E3" w:rsidRDefault="00ED1736" w:rsidP="00ED1736"/>
    <w:p w14:paraId="759CB94B" w14:textId="77777777" w:rsidR="00ED1736" w:rsidRPr="009164E3" w:rsidRDefault="00ED1736" w:rsidP="00ED1736">
      <w:r w:rsidRPr="009164E3">
        <w:t>Uavklarte saker bringes fram for ekspertrådet så snart som mulig etter at samarbeidsmøtet har avgjort at de ikke kan løse saken. Fra den dato en tvist henvises til ekspertrådet med skriftlig saksframstilling, skal det gå maksimum 30 dager, eller annen frist som partene kan bli enige om, før ekspertrådet meddeler sitt syn.</w:t>
      </w:r>
    </w:p>
    <w:p w14:paraId="187D56BA" w14:textId="77777777" w:rsidR="00ED1736" w:rsidRPr="009164E3" w:rsidRDefault="00ED1736" w:rsidP="00ED1736"/>
    <w:p w14:paraId="1B74E761" w14:textId="77777777" w:rsidR="00ED1736" w:rsidRPr="009164E3" w:rsidRDefault="00ED1736" w:rsidP="00ED1736">
      <w:r w:rsidRPr="009164E3">
        <w:t>Partene kan ikke avtale at skriftlige anbefalinger fra ekspertrådet skal unntas offentligheten.</w:t>
      </w:r>
    </w:p>
    <w:p w14:paraId="6EDD247D" w14:textId="77777777" w:rsidR="00ED1736" w:rsidRPr="009164E3" w:rsidRDefault="00ED1736" w:rsidP="00ED1736"/>
    <w:p w14:paraId="34CDCEB7" w14:textId="77777777" w:rsidR="00ED1736" w:rsidRPr="009164E3" w:rsidRDefault="00ED1736" w:rsidP="00ED1736">
      <w:r w:rsidRPr="009164E3">
        <w:t>Ekspertrådets skriftlige anbefalinger og midlertidige avgjørelser skal være tilgjengelig for begge organisasjoner tilsvarende andre avgjørelser på prosjektet.</w:t>
      </w:r>
    </w:p>
    <w:p w14:paraId="56800D55" w14:textId="77777777" w:rsidR="00ED1736" w:rsidRPr="009164E3" w:rsidRDefault="00ED1736" w:rsidP="00ED1736"/>
    <w:p w14:paraId="098C6154" w14:textId="77777777" w:rsidR="00ED1736" w:rsidRPr="009164E3" w:rsidRDefault="00ED1736" w:rsidP="00ED1736">
      <w:r w:rsidRPr="009164E3">
        <w:t>Honorar og øvrige utgifter til ekspertrådet deles likt mellom partene.</w:t>
      </w:r>
    </w:p>
    <w:p w14:paraId="697E991F" w14:textId="77777777" w:rsidR="00ED1736" w:rsidRPr="009164E3" w:rsidRDefault="00ED1736" w:rsidP="00ED1736"/>
    <w:p w14:paraId="38C530A6" w14:textId="70A44154" w:rsidR="00ED1736" w:rsidRPr="009164E3" w:rsidRDefault="00ED1736" w:rsidP="00ED1736">
      <w:pPr>
        <w:rPr>
          <w:b/>
          <w:bCs/>
          <w:color w:val="000000" w:themeColor="text1"/>
        </w:rPr>
      </w:pPr>
      <w:r w:rsidRPr="009164E3">
        <w:rPr>
          <w:b/>
          <w:bCs/>
          <w:color w:val="000000" w:themeColor="text1"/>
        </w:rPr>
        <w:t>Prosess for å fastlegge betalingsforpliktelsers omfang;</w:t>
      </w:r>
    </w:p>
    <w:tbl>
      <w:tblPr>
        <w:tblStyle w:val="Tabellrutenett"/>
        <w:tblW w:w="0" w:type="auto"/>
        <w:tblLook w:val="04A0" w:firstRow="1" w:lastRow="0" w:firstColumn="1" w:lastColumn="0" w:noHBand="0" w:noVBand="1"/>
      </w:tblPr>
      <w:tblGrid>
        <w:gridCol w:w="2405"/>
        <w:gridCol w:w="6372"/>
      </w:tblGrid>
      <w:tr w:rsidR="00145790" w:rsidRPr="009164E3" w14:paraId="7570ECF3" w14:textId="77777777" w:rsidTr="00145790">
        <w:tc>
          <w:tcPr>
            <w:tcW w:w="2405" w:type="dxa"/>
          </w:tcPr>
          <w:p w14:paraId="6858DEF2" w14:textId="13273204" w:rsidR="00145790" w:rsidRPr="009164E3" w:rsidRDefault="00145790" w:rsidP="00ED1736">
            <w:pPr>
              <w:rPr>
                <w:b/>
                <w:bCs/>
              </w:rPr>
            </w:pPr>
            <w:r w:rsidRPr="009164E3">
              <w:rPr>
                <w:b/>
                <w:bCs/>
              </w:rPr>
              <w:t>«Trappetrinn»</w:t>
            </w:r>
          </w:p>
        </w:tc>
        <w:tc>
          <w:tcPr>
            <w:tcW w:w="6372" w:type="dxa"/>
          </w:tcPr>
          <w:p w14:paraId="346DDAD5" w14:textId="1DDBB075" w:rsidR="00145790" w:rsidRPr="009164E3" w:rsidRDefault="00145790" w:rsidP="00ED1736">
            <w:pPr>
              <w:rPr>
                <w:b/>
                <w:bCs/>
              </w:rPr>
            </w:pPr>
            <w:r w:rsidRPr="009164E3">
              <w:rPr>
                <w:b/>
                <w:bCs/>
              </w:rPr>
              <w:t>Hva gjøres</w:t>
            </w:r>
          </w:p>
        </w:tc>
      </w:tr>
      <w:tr w:rsidR="00145790" w:rsidRPr="009164E3" w14:paraId="01D9C3CA" w14:textId="77777777" w:rsidTr="00145790">
        <w:tc>
          <w:tcPr>
            <w:tcW w:w="2405" w:type="dxa"/>
          </w:tcPr>
          <w:p w14:paraId="083F22BD" w14:textId="3D195C16" w:rsidR="00145790" w:rsidRPr="009164E3" w:rsidRDefault="00145790" w:rsidP="00ED1736">
            <w:pPr>
              <w:rPr>
                <w:b/>
                <w:bCs/>
              </w:rPr>
            </w:pPr>
            <w:r w:rsidRPr="009164E3">
              <w:t>Varsel om krav eller krav om endringsordre (KOE)</w:t>
            </w:r>
          </w:p>
        </w:tc>
        <w:tc>
          <w:tcPr>
            <w:tcW w:w="6372" w:type="dxa"/>
          </w:tcPr>
          <w:p w14:paraId="0E9A6E40" w14:textId="77777777" w:rsidR="00145790" w:rsidRPr="009164E3" w:rsidRDefault="00145790" w:rsidP="00145790">
            <w:r w:rsidRPr="009164E3">
              <w:t>Frister:</w:t>
            </w:r>
          </w:p>
          <w:p w14:paraId="55844D50" w14:textId="72FC8F93" w:rsidR="00145790" w:rsidRPr="009164E3" w:rsidRDefault="00145790" w:rsidP="00145790">
            <w:r w:rsidRPr="009164E3">
              <w:t>Fra denne dato (varsel eller KOE) teller tiden i konfliktløsningstrappa (3 mnd)</w:t>
            </w:r>
            <w:r w:rsidR="00AD312C" w:rsidRPr="009164E3">
              <w:t>.</w:t>
            </w:r>
          </w:p>
          <w:p w14:paraId="4F96DB84" w14:textId="77777777" w:rsidR="00145790" w:rsidRPr="009164E3" w:rsidRDefault="00145790" w:rsidP="00145790"/>
          <w:p w14:paraId="69702E8B" w14:textId="77777777" w:rsidR="00145790" w:rsidRPr="009164E3" w:rsidRDefault="00145790" w:rsidP="00145790">
            <w:r w:rsidRPr="009164E3">
              <w:lastRenderedPageBreak/>
              <w:t xml:space="preserve">Entreprenøren varsler i henhold til kontrakt. </w:t>
            </w:r>
          </w:p>
          <w:p w14:paraId="0FB6714D" w14:textId="3E27530A" w:rsidR="00145790" w:rsidRPr="009164E3" w:rsidRDefault="00145790" w:rsidP="00145790">
            <w:r w:rsidRPr="009164E3">
              <w:t>BH håndterer/svarer ut med endringsordre (EO), eller bestrider hele eller deler av kravet</w:t>
            </w:r>
            <w:r w:rsidR="00AD312C" w:rsidRPr="009164E3">
              <w:t>.</w:t>
            </w:r>
          </w:p>
          <w:p w14:paraId="6525528A" w14:textId="77777777" w:rsidR="00145790" w:rsidRPr="009164E3" w:rsidRDefault="00145790" w:rsidP="00145790"/>
          <w:p w14:paraId="63DC617B" w14:textId="77777777" w:rsidR="00145790" w:rsidRPr="009164E3" w:rsidRDefault="00145790" w:rsidP="00145790">
            <w:r w:rsidRPr="009164E3">
              <w:t xml:space="preserve">Kravoversikt oppdateres </w:t>
            </w:r>
          </w:p>
          <w:p w14:paraId="1894945C" w14:textId="77777777" w:rsidR="00145790" w:rsidRPr="009164E3" w:rsidRDefault="00145790" w:rsidP="00145790">
            <w:r w:rsidRPr="009164E3">
              <w:t xml:space="preserve">Uomtvistet faktureres </w:t>
            </w:r>
          </w:p>
          <w:p w14:paraId="170C5DBF" w14:textId="3B04CDEB" w:rsidR="00145790" w:rsidRPr="009164E3" w:rsidRDefault="00145790" w:rsidP="00145790">
            <w:r w:rsidRPr="009164E3">
              <w:t>Omtvistet beløp forsøkes løst gjennom byggemøter/særmøter og dokumentasjon (maks 3 mnd)</w:t>
            </w:r>
            <w:r w:rsidR="00AD312C" w:rsidRPr="009164E3">
              <w:t>.</w:t>
            </w:r>
          </w:p>
          <w:p w14:paraId="792454E5" w14:textId="77777777" w:rsidR="00145790" w:rsidRPr="009164E3" w:rsidRDefault="00145790" w:rsidP="00ED1736">
            <w:pPr>
              <w:rPr>
                <w:b/>
                <w:bCs/>
              </w:rPr>
            </w:pPr>
          </w:p>
        </w:tc>
      </w:tr>
      <w:tr w:rsidR="00145790" w:rsidRPr="009164E3" w14:paraId="2556C5ED" w14:textId="77777777" w:rsidTr="00145790">
        <w:tc>
          <w:tcPr>
            <w:tcW w:w="2405" w:type="dxa"/>
          </w:tcPr>
          <w:p w14:paraId="6DDBF17A" w14:textId="77777777" w:rsidR="00B86E7B" w:rsidRPr="009164E3" w:rsidRDefault="00B86E7B" w:rsidP="00B86E7B">
            <w:r w:rsidRPr="009164E3">
              <w:lastRenderedPageBreak/>
              <w:t xml:space="preserve">Skriftlig oppfordring om å betale omtvistet beløp. </w:t>
            </w:r>
          </w:p>
          <w:p w14:paraId="29CBC424" w14:textId="77777777" w:rsidR="00B86E7B" w:rsidRPr="009164E3" w:rsidRDefault="00B86E7B" w:rsidP="00B86E7B">
            <w:r w:rsidRPr="009164E3">
              <w:t>Senest 3 mnd etter varsel/KOE</w:t>
            </w:r>
          </w:p>
          <w:p w14:paraId="1A38D3C2" w14:textId="77777777" w:rsidR="00145790" w:rsidRPr="009164E3" w:rsidRDefault="00145790" w:rsidP="00ED1736">
            <w:pPr>
              <w:rPr>
                <w:b/>
                <w:bCs/>
              </w:rPr>
            </w:pPr>
          </w:p>
        </w:tc>
        <w:tc>
          <w:tcPr>
            <w:tcW w:w="6372" w:type="dxa"/>
          </w:tcPr>
          <w:p w14:paraId="059974B4" w14:textId="77777777" w:rsidR="00B86E7B" w:rsidRPr="009164E3" w:rsidRDefault="00B86E7B" w:rsidP="00B86E7B">
            <w:r w:rsidRPr="009164E3">
              <w:t>Frister</w:t>
            </w:r>
          </w:p>
          <w:p w14:paraId="6B1EE399" w14:textId="04DA1AB0" w:rsidR="00B86E7B" w:rsidRPr="009164E3" w:rsidRDefault="00C64954" w:rsidP="0086299B">
            <w:pPr>
              <w:pStyle w:val="Listeavsnitt"/>
              <w:numPr>
                <w:ilvl w:val="0"/>
                <w:numId w:val="22"/>
              </w:numPr>
            </w:pPr>
            <w:r w:rsidRPr="009164E3">
              <w:t xml:space="preserve">30 dager etter denne </w:t>
            </w:r>
            <w:r w:rsidR="00B86E7B" w:rsidRPr="009164E3">
              <w:t xml:space="preserve">dato  </w:t>
            </w:r>
            <w:r w:rsidR="008744CE" w:rsidRPr="009164E3">
              <w:t>begynner</w:t>
            </w:r>
            <w:r w:rsidR="00B86E7B" w:rsidRPr="009164E3">
              <w:t xml:space="preserve"> forsinkelsesrenter</w:t>
            </w:r>
            <w:r w:rsidR="008744CE" w:rsidRPr="009164E3">
              <w:t xml:space="preserve"> å påløpe</w:t>
            </w:r>
            <w:r w:rsidR="00B86E7B" w:rsidRPr="009164E3">
              <w:t xml:space="preserve"> </w:t>
            </w:r>
          </w:p>
          <w:p w14:paraId="1B0E45FE" w14:textId="77777777" w:rsidR="00B86E7B" w:rsidRPr="009164E3" w:rsidRDefault="00B86E7B" w:rsidP="0086299B">
            <w:pPr>
              <w:pStyle w:val="Listeavsnitt"/>
              <w:numPr>
                <w:ilvl w:val="0"/>
                <w:numId w:val="22"/>
              </w:numPr>
            </w:pPr>
            <w:r w:rsidRPr="009164E3">
              <w:t>Fra denne dato løper foreldelsesfrist</w:t>
            </w:r>
          </w:p>
          <w:p w14:paraId="4EBF020B" w14:textId="77777777" w:rsidR="00B86E7B" w:rsidRPr="009164E3" w:rsidRDefault="00B86E7B" w:rsidP="00B86E7B"/>
          <w:p w14:paraId="10BE3EC9" w14:textId="77777777" w:rsidR="00B86E7B" w:rsidRPr="009164E3" w:rsidRDefault="00B86E7B" w:rsidP="00B86E7B">
            <w:r w:rsidRPr="009164E3">
              <w:t xml:space="preserve">BH tar så snart som mulig stilling til oppfordring om å betale.  </w:t>
            </w:r>
          </w:p>
          <w:p w14:paraId="6D7B5B57" w14:textId="51C891CE" w:rsidR="00B86E7B" w:rsidRPr="009164E3" w:rsidRDefault="00B86E7B" w:rsidP="00B86E7B">
            <w:r w:rsidRPr="009164E3">
              <w:t>BH gir en skriftlig tilbakemelding på om hele eller deler av kravet er omtvistet</w:t>
            </w:r>
            <w:r w:rsidR="00AD312C" w:rsidRPr="009164E3">
              <w:t>.</w:t>
            </w:r>
          </w:p>
          <w:p w14:paraId="2204CDF5" w14:textId="77777777" w:rsidR="00B86E7B" w:rsidRPr="009164E3" w:rsidRDefault="00B86E7B" w:rsidP="00B86E7B"/>
          <w:p w14:paraId="04DB8778" w14:textId="77777777" w:rsidR="00B86E7B" w:rsidRPr="009164E3" w:rsidRDefault="00B86E7B" w:rsidP="00B86E7B">
            <w:r w:rsidRPr="009164E3">
              <w:t xml:space="preserve">Kravoversikt oppdateres </w:t>
            </w:r>
          </w:p>
          <w:p w14:paraId="74E8BDAA" w14:textId="77777777" w:rsidR="00B86E7B" w:rsidRPr="009164E3" w:rsidRDefault="00B86E7B" w:rsidP="00B86E7B">
            <w:r w:rsidRPr="009164E3">
              <w:t xml:space="preserve">Uomtvistet faktureres </w:t>
            </w:r>
          </w:p>
          <w:p w14:paraId="1FC11001" w14:textId="62260FA8" w:rsidR="00B86E7B" w:rsidRPr="009164E3" w:rsidRDefault="00B86E7B" w:rsidP="00B86E7B">
            <w:r w:rsidRPr="009164E3">
              <w:t>Omtvistet sak sendes samarbeidsmøtet omgående for videre prosess</w:t>
            </w:r>
            <w:r w:rsidR="00F35B04" w:rsidRPr="009164E3">
              <w:t>.</w:t>
            </w:r>
            <w:r w:rsidRPr="009164E3">
              <w:t xml:space="preserve"> </w:t>
            </w:r>
          </w:p>
          <w:p w14:paraId="112075E0" w14:textId="19BE215B" w:rsidR="00145790" w:rsidRPr="009164E3" w:rsidRDefault="00145790" w:rsidP="00B86E7B">
            <w:pPr>
              <w:rPr>
                <w:b/>
                <w:bCs/>
              </w:rPr>
            </w:pPr>
          </w:p>
        </w:tc>
      </w:tr>
      <w:tr w:rsidR="00145790" w:rsidRPr="009164E3" w14:paraId="296BB910" w14:textId="77777777" w:rsidTr="00145790">
        <w:tc>
          <w:tcPr>
            <w:tcW w:w="2405" w:type="dxa"/>
          </w:tcPr>
          <w:p w14:paraId="0CF3EDBE" w14:textId="4328D837" w:rsidR="00145790" w:rsidRPr="009164E3" w:rsidRDefault="00B86E7B" w:rsidP="00ED1736">
            <w:pPr>
              <w:rPr>
                <w:b/>
                <w:bCs/>
              </w:rPr>
            </w:pPr>
            <w:r w:rsidRPr="009164E3">
              <w:t>Uenighet (oppfordring til å betale) løftes til samarbeidsmøtet</w:t>
            </w:r>
          </w:p>
        </w:tc>
        <w:tc>
          <w:tcPr>
            <w:tcW w:w="6372" w:type="dxa"/>
          </w:tcPr>
          <w:p w14:paraId="15DCF276" w14:textId="77777777" w:rsidR="00B86E7B" w:rsidRPr="009164E3" w:rsidRDefault="00B86E7B" w:rsidP="00B86E7B">
            <w:r w:rsidRPr="009164E3">
              <w:t>Samarbeidsmøtet kan</w:t>
            </w:r>
          </w:p>
          <w:p w14:paraId="584E4886" w14:textId="77777777" w:rsidR="00B86E7B" w:rsidRPr="009164E3" w:rsidRDefault="00B86E7B" w:rsidP="0086299B">
            <w:pPr>
              <w:pStyle w:val="Listeavsnitt"/>
              <w:numPr>
                <w:ilvl w:val="0"/>
                <w:numId w:val="23"/>
              </w:numPr>
            </w:pPr>
            <w:r w:rsidRPr="009164E3">
              <w:t xml:space="preserve">Enes om at kravet er umodent og avtale videre prosess </w:t>
            </w:r>
          </w:p>
          <w:p w14:paraId="4E411B3D" w14:textId="77777777" w:rsidR="00B86E7B" w:rsidRPr="009164E3" w:rsidRDefault="00B86E7B" w:rsidP="0086299B">
            <w:pPr>
              <w:pStyle w:val="Listeavsnitt"/>
              <w:numPr>
                <w:ilvl w:val="0"/>
                <w:numId w:val="23"/>
              </w:numPr>
            </w:pPr>
            <w:r w:rsidRPr="009164E3">
              <w:t>Sende saken tilbake til byggemøtet</w:t>
            </w:r>
          </w:p>
          <w:p w14:paraId="32BED5D8" w14:textId="77777777" w:rsidR="00B86E7B" w:rsidRPr="009164E3" w:rsidRDefault="00B86E7B" w:rsidP="0086299B">
            <w:pPr>
              <w:pStyle w:val="Listeavsnitt"/>
              <w:numPr>
                <w:ilvl w:val="0"/>
                <w:numId w:val="23"/>
              </w:numPr>
            </w:pPr>
            <w:r w:rsidRPr="009164E3">
              <w:t>Løse saken</w:t>
            </w:r>
          </w:p>
          <w:p w14:paraId="5E1E7B69" w14:textId="77777777" w:rsidR="00B86E7B" w:rsidRPr="009164E3" w:rsidRDefault="00B86E7B" w:rsidP="0086299B">
            <w:pPr>
              <w:pStyle w:val="Listeavsnitt"/>
              <w:numPr>
                <w:ilvl w:val="0"/>
                <w:numId w:val="23"/>
              </w:numPr>
            </w:pPr>
            <w:r w:rsidRPr="009164E3">
              <w:t>Be om hjelp fra prosessleder samhandling</w:t>
            </w:r>
          </w:p>
          <w:p w14:paraId="075B59BA" w14:textId="77777777" w:rsidR="00D7630A" w:rsidRPr="009164E3" w:rsidRDefault="00B86E7B" w:rsidP="0086299B">
            <w:pPr>
              <w:pStyle w:val="Listeavsnitt"/>
              <w:numPr>
                <w:ilvl w:val="0"/>
                <w:numId w:val="23"/>
              </w:numPr>
            </w:pPr>
            <w:r w:rsidRPr="009164E3">
              <w:t xml:space="preserve">Samarbeidsmøtet kan be om ekspertråd </w:t>
            </w:r>
          </w:p>
          <w:p w14:paraId="37F23B7F" w14:textId="15590852" w:rsidR="00B86E7B" w:rsidRPr="009164E3" w:rsidRDefault="00B86E7B" w:rsidP="0086299B">
            <w:pPr>
              <w:pStyle w:val="Listeavsnitt"/>
              <w:numPr>
                <w:ilvl w:val="1"/>
                <w:numId w:val="54"/>
              </w:numPr>
            </w:pPr>
            <w:r w:rsidRPr="009164E3">
              <w:t xml:space="preserve">Ikke enighet – «midlertidig betaling» </w:t>
            </w:r>
          </w:p>
          <w:p w14:paraId="13A0F54D" w14:textId="51FEF9E5" w:rsidR="00734E09" w:rsidRPr="009164E3" w:rsidRDefault="00734E09" w:rsidP="00734E09">
            <w:pPr>
              <w:pStyle w:val="Listeavsnitt"/>
              <w:ind w:left="1440"/>
            </w:pPr>
          </w:p>
          <w:p w14:paraId="3DC5B802" w14:textId="77777777" w:rsidR="00734E09" w:rsidRPr="009164E3" w:rsidRDefault="00734E09" w:rsidP="00734E09"/>
          <w:p w14:paraId="72734088" w14:textId="5C71B5E4" w:rsidR="00B86E7B" w:rsidRPr="009164E3" w:rsidRDefault="00B86E7B" w:rsidP="00B86E7B">
            <w:r w:rsidRPr="009164E3">
              <w:t>Kravoversikt oppdateres</w:t>
            </w:r>
            <w:r w:rsidR="00EA0FB6" w:rsidRPr="009164E3">
              <w:t>.</w:t>
            </w:r>
          </w:p>
          <w:p w14:paraId="55258232" w14:textId="0F956C95" w:rsidR="00B86E7B" w:rsidRPr="009164E3" w:rsidRDefault="00B86E7B" w:rsidP="00B86E7B">
            <w:r w:rsidRPr="009164E3">
              <w:t xml:space="preserve">Uomtvistet beløp faktureres </w:t>
            </w:r>
          </w:p>
          <w:p w14:paraId="04F440EF" w14:textId="1B00AABB" w:rsidR="00145790" w:rsidRPr="009164E3" w:rsidRDefault="00B86E7B" w:rsidP="00B86E7B">
            <w:pPr>
              <w:rPr>
                <w:b/>
                <w:bCs/>
              </w:rPr>
            </w:pPr>
            <w:r w:rsidRPr="009164E3">
              <w:t>Omtvistet beløp behandles videre i årlig gjennomgang</w:t>
            </w:r>
          </w:p>
        </w:tc>
      </w:tr>
      <w:tr w:rsidR="00145790" w:rsidRPr="009164E3" w14:paraId="4F643AB0" w14:textId="77777777" w:rsidTr="00145790">
        <w:tc>
          <w:tcPr>
            <w:tcW w:w="2405" w:type="dxa"/>
          </w:tcPr>
          <w:p w14:paraId="24A7630C" w14:textId="53F37EAB" w:rsidR="00145790" w:rsidRPr="009164E3" w:rsidRDefault="00B86E7B" w:rsidP="00ED1736">
            <w:pPr>
              <w:rPr>
                <w:b/>
                <w:bCs/>
              </w:rPr>
            </w:pPr>
            <w:r w:rsidRPr="009164E3">
              <w:t>Årlig gjennomgang av kravoversikt</w:t>
            </w:r>
          </w:p>
        </w:tc>
        <w:tc>
          <w:tcPr>
            <w:tcW w:w="6372" w:type="dxa"/>
          </w:tcPr>
          <w:p w14:paraId="11F12CE2" w14:textId="77777777" w:rsidR="00B86E7B" w:rsidRPr="009164E3" w:rsidRDefault="00B86E7B" w:rsidP="00B86E7B">
            <w:r w:rsidRPr="009164E3">
              <w:t>En gang per år: Samarbeidsmøtet gjennomgår kravoversikten. Det vurderes om omtvistede krav kan løses.</w:t>
            </w:r>
          </w:p>
          <w:p w14:paraId="6C538B7A" w14:textId="77777777" w:rsidR="00B86E7B" w:rsidRPr="009164E3" w:rsidRDefault="00B86E7B" w:rsidP="00B86E7B"/>
          <w:p w14:paraId="5C1ABC0F" w14:textId="77777777" w:rsidR="00B86E7B" w:rsidRPr="009164E3" w:rsidRDefault="00B86E7B" w:rsidP="00B86E7B">
            <w:r w:rsidRPr="009164E3">
              <w:t>Mulighet for forlengelse av foreldelsesfrist.</w:t>
            </w:r>
          </w:p>
          <w:p w14:paraId="561BFC90" w14:textId="77777777" w:rsidR="00EA0FB6" w:rsidRPr="009164E3" w:rsidRDefault="00B86E7B" w:rsidP="00B86E7B">
            <w:r w:rsidRPr="009164E3">
              <w:t>Om ønskelig kan samarbeidsmøtet enes om "fornyelse" av eksisterende krav.</w:t>
            </w:r>
          </w:p>
          <w:p w14:paraId="08AD654B" w14:textId="6073D0BE" w:rsidR="00B86E7B" w:rsidRPr="009164E3" w:rsidRDefault="00B86E7B" w:rsidP="00B86E7B">
            <w:r w:rsidRPr="009164E3">
              <w:t xml:space="preserve">"Fornying" innebærer at dato for årlig gjennomgang defineres som «oppstart» for foreldelsesfristen. </w:t>
            </w:r>
          </w:p>
          <w:p w14:paraId="448F7ABB" w14:textId="10AE09CB" w:rsidR="00145790" w:rsidRPr="009164E3" w:rsidRDefault="00145790" w:rsidP="00B86E7B">
            <w:pPr>
              <w:rPr>
                <w:b/>
                <w:bCs/>
              </w:rPr>
            </w:pPr>
          </w:p>
        </w:tc>
      </w:tr>
      <w:tr w:rsidR="00145790" w:rsidRPr="009164E3" w14:paraId="00B02C9A" w14:textId="77777777" w:rsidTr="00145790">
        <w:tc>
          <w:tcPr>
            <w:tcW w:w="2405" w:type="dxa"/>
          </w:tcPr>
          <w:p w14:paraId="532C5B36" w14:textId="3AF4AF7D" w:rsidR="00145790" w:rsidRPr="009164E3" w:rsidRDefault="00B86E7B" w:rsidP="00ED1736">
            <w:pPr>
              <w:rPr>
                <w:b/>
                <w:bCs/>
              </w:rPr>
            </w:pPr>
            <w:r w:rsidRPr="009164E3">
              <w:t>Sluttoppgjør</w:t>
            </w:r>
          </w:p>
        </w:tc>
        <w:tc>
          <w:tcPr>
            <w:tcW w:w="6372" w:type="dxa"/>
          </w:tcPr>
          <w:p w14:paraId="404AD1ED" w14:textId="2F8509F9" w:rsidR="00EA0FB6" w:rsidRPr="009164E3" w:rsidRDefault="00B86E7B" w:rsidP="00EA0FB6">
            <w:r w:rsidRPr="009164E3">
              <w:t>Ved kontraktens slutt sendes</w:t>
            </w:r>
            <w:r w:rsidR="00EA0FB6" w:rsidRPr="009164E3">
              <w:t xml:space="preserve"> en siste skriftlig oppfordring om betaling. Den inneholder en sluttoppstilling av kravoversikten og behandles i prinsippet som en «vanlig» skriftlig oppfordring til å betale. </w:t>
            </w:r>
          </w:p>
          <w:p w14:paraId="11645415" w14:textId="1C7D8911" w:rsidR="00EA0FB6" w:rsidRPr="009164E3" w:rsidRDefault="00EA0FB6" w:rsidP="00EA0FB6">
            <w:r w:rsidRPr="009164E3">
              <w:t>Byggherren har på dette tidspunktet ikke utbetalt mer enn opprinnelig kontraktssum inkludert godkjente endringer (midlertidige utbetalinger tilbakeholdes).</w:t>
            </w:r>
          </w:p>
          <w:p w14:paraId="17001883" w14:textId="77777777" w:rsidR="00EA0FB6" w:rsidRPr="009164E3" w:rsidRDefault="00EA0FB6" w:rsidP="00EA0FB6"/>
          <w:p w14:paraId="67B40852" w14:textId="18A1F23E" w:rsidR="00145790" w:rsidRPr="009164E3" w:rsidRDefault="00EA0FB6" w:rsidP="00ED1736">
            <w:r w:rsidRPr="009164E3">
              <w:t xml:space="preserve">Frist for innmelding av siste skriftlige oppfordring om betaling er to måneder jf. </w:t>
            </w:r>
            <w:r w:rsidR="007D55AB" w:rsidRPr="009164E3">
              <w:t xml:space="preserve">C1 </w:t>
            </w:r>
            <w:r w:rsidRPr="009164E3">
              <w:t>p</w:t>
            </w:r>
            <w:r w:rsidR="007D55AB" w:rsidRPr="009164E3">
              <w:t>un</w:t>
            </w:r>
            <w:r w:rsidRPr="009164E3">
              <w:t>kt 33.1</w:t>
            </w:r>
            <w:r w:rsidR="008E4158" w:rsidRPr="009164E3">
              <w:t>.</w:t>
            </w:r>
          </w:p>
        </w:tc>
      </w:tr>
    </w:tbl>
    <w:p w14:paraId="03BBF52D" w14:textId="77777777" w:rsidR="00ED1736" w:rsidRPr="009164E3" w:rsidRDefault="00ED1736" w:rsidP="00ED1736"/>
    <w:p w14:paraId="5CB963D6" w14:textId="6AC40E27" w:rsidR="00ED1736" w:rsidRPr="009164E3" w:rsidRDefault="00ED1736" w:rsidP="00D03F52">
      <w:pPr>
        <w:pStyle w:val="Overskrift4"/>
      </w:pPr>
      <w:bookmarkStart w:id="1085" w:name="_Toc93914667"/>
      <w:bookmarkStart w:id="1086" w:name="_Toc94534622"/>
      <w:bookmarkStart w:id="1087" w:name="_Toc191885754"/>
      <w:bookmarkStart w:id="1088" w:name="_Toc233898051"/>
      <w:r w:rsidRPr="009164E3">
        <w:t>Tvisteløsning</w:t>
      </w:r>
      <w:bookmarkEnd w:id="1085"/>
      <w:bookmarkEnd w:id="1086"/>
      <w:bookmarkEnd w:id="1087"/>
      <w:bookmarkEnd w:id="1088"/>
    </w:p>
    <w:p w14:paraId="7BCBA92A" w14:textId="77777777" w:rsidR="00ED1736" w:rsidRPr="009164E3" w:rsidRDefault="00ED1736" w:rsidP="00ED1736">
      <w:r w:rsidRPr="009164E3">
        <w:t>Enhver tvist mellom partene om kontraktsforholdet som ikke løses i minnelighet, avgjøres ved ordinær rettergang.</w:t>
      </w:r>
    </w:p>
    <w:p w14:paraId="4F25B029" w14:textId="77777777" w:rsidR="00ED1736" w:rsidRPr="009164E3" w:rsidRDefault="00ED1736" w:rsidP="00ED1736"/>
    <w:p w14:paraId="73E3F121" w14:textId="77777777" w:rsidR="00ED1736" w:rsidRPr="009164E3" w:rsidRDefault="00ED1736" w:rsidP="00ED1736">
      <w:r w:rsidRPr="009164E3">
        <w:t>Anleggsstedets verneting skal være verneting for alle søksmål som måtte utspringe av kontrakten.</w:t>
      </w:r>
    </w:p>
    <w:p w14:paraId="0AA66FD5" w14:textId="77777777" w:rsidR="00ED1736" w:rsidRPr="009164E3" w:rsidRDefault="00ED1736" w:rsidP="00ED1736"/>
    <w:p w14:paraId="2E1D0723" w14:textId="38C9B7C2" w:rsidR="00ED1736" w:rsidRPr="009164E3" w:rsidRDefault="00ED1736" w:rsidP="00D03F52">
      <w:pPr>
        <w:pStyle w:val="Overskrift4"/>
      </w:pPr>
      <w:bookmarkStart w:id="1089" w:name="_Toc93914668"/>
      <w:bookmarkStart w:id="1090" w:name="_Toc94534623"/>
      <w:bookmarkStart w:id="1091" w:name="_Toc191885755"/>
      <w:bookmarkStart w:id="1092" w:name="_Toc233898052"/>
      <w:r w:rsidRPr="009164E3">
        <w:t>Parter i tvister</w:t>
      </w:r>
      <w:bookmarkEnd w:id="1089"/>
      <w:bookmarkEnd w:id="1090"/>
      <w:bookmarkEnd w:id="1091"/>
      <w:bookmarkEnd w:id="1092"/>
      <w:r w:rsidRPr="009164E3">
        <w:t xml:space="preserve"> </w:t>
      </w:r>
    </w:p>
    <w:p w14:paraId="2AA78B81" w14:textId="46E22EA5" w:rsidR="00ED1736" w:rsidRPr="009164E3" w:rsidRDefault="00ED1736" w:rsidP="00ED1736">
      <w:r w:rsidRPr="009164E3">
        <w:t>For tvister som entreprenøren vil forfølge ved klage eller søksmål, er staten ved Samferdselsdepartementet rett part. Det samme gjelder søksmål som staten måtte ha mot entreprenøren.</w:t>
      </w:r>
    </w:p>
    <w:p w14:paraId="789F99C5" w14:textId="77777777" w:rsidR="00ED1736" w:rsidRPr="009164E3" w:rsidRDefault="00ED1736" w:rsidP="00ED1736"/>
    <w:p w14:paraId="1DDB0677" w14:textId="3B0F5DCC" w:rsidR="00ED1736" w:rsidRPr="009164E3" w:rsidRDefault="00294B69" w:rsidP="00D005D8">
      <w:pPr>
        <w:pStyle w:val="Overskrift3"/>
      </w:pPr>
      <w:bookmarkStart w:id="1093" w:name="_Toc93914669"/>
      <w:bookmarkStart w:id="1094" w:name="_Toc94534624"/>
      <w:bookmarkStart w:id="1095" w:name="_Toc191885756"/>
      <w:bookmarkStart w:id="1096" w:name="_Toc233898053"/>
      <w:r w:rsidRPr="009164E3">
        <w:t xml:space="preserve">Sikkerhet, helse og arbeidsmiljø (SHA) </w:t>
      </w:r>
      <w:r w:rsidR="001E57DC" w:rsidRPr="009164E3">
        <w:t>og Ytre miljø (YM)</w:t>
      </w:r>
      <w:bookmarkEnd w:id="1093"/>
      <w:bookmarkEnd w:id="1094"/>
      <w:bookmarkEnd w:id="1095"/>
      <w:bookmarkEnd w:id="1096"/>
    </w:p>
    <w:p w14:paraId="3E99F50C" w14:textId="6AD93D7F" w:rsidR="00CD0335" w:rsidRPr="009164E3" w:rsidRDefault="00CD0335" w:rsidP="00C75AB9">
      <w:pPr>
        <w:pStyle w:val="Overskrift4"/>
      </w:pPr>
      <w:bookmarkStart w:id="1097" w:name="_Toc191885757"/>
      <w:bookmarkStart w:id="1098" w:name="_Toc233898054"/>
      <w:r w:rsidRPr="009164E3">
        <w:t>Generelt</w:t>
      </w:r>
      <w:bookmarkEnd w:id="1097"/>
      <w:bookmarkEnd w:id="1098"/>
    </w:p>
    <w:p w14:paraId="7693CC48" w14:textId="7E03FA57" w:rsidR="00ED1736" w:rsidRPr="009164E3" w:rsidRDefault="00272C23" w:rsidP="00ED1736">
      <w:r w:rsidRPr="009164E3">
        <w:t xml:space="preserve">Der </w:t>
      </w:r>
      <w:r w:rsidR="00ED1736" w:rsidRPr="009164E3">
        <w:t>HMS</w:t>
      </w:r>
      <w:r w:rsidRPr="009164E3">
        <w:t>-begrepet brukes,</w:t>
      </w:r>
      <w:r w:rsidR="00ED1736" w:rsidRPr="009164E3">
        <w:t xml:space="preserve"> menes her summen av ivaretakelse av både sikkerhet, helse og arbeidsmiljø (SHA) samt ivaretakelse av ytre miljø (YM). </w:t>
      </w:r>
    </w:p>
    <w:p w14:paraId="1F10EA2F" w14:textId="77777777" w:rsidR="00ED1736" w:rsidRPr="009164E3" w:rsidRDefault="00ED1736" w:rsidP="00ED1736"/>
    <w:p w14:paraId="66F4C2A5" w14:textId="77777777" w:rsidR="00ED1736" w:rsidRPr="009164E3" w:rsidRDefault="00ED1736" w:rsidP="00ED1736">
      <w:r w:rsidRPr="009164E3">
        <w:t>Entreprenøren skal drive et systematisk helse-, miljø- og sikkerhetsarbeid, jf. forskrift av 6. desember 1996 nr. 1127 om systematisk helse-, miljø- og sikkerhetsarbeid i virksomheter (internkontrollforskriften).</w:t>
      </w:r>
    </w:p>
    <w:p w14:paraId="56DC2F46" w14:textId="77777777" w:rsidR="00ED1736" w:rsidRPr="009164E3" w:rsidRDefault="00ED1736" w:rsidP="00ED1736"/>
    <w:p w14:paraId="580E6985" w14:textId="293C206F" w:rsidR="00ED1736" w:rsidRPr="009164E3" w:rsidRDefault="00ED1736" w:rsidP="00ED1736">
      <w:r w:rsidRPr="009164E3">
        <w:t>Byggherrens forpliktelser følger av Forskrift om sikkerhet, helse og arbeidsmiljø på bygge- eller anleggsplasser (byggherreforskriften)</w:t>
      </w:r>
      <w:r w:rsidR="003A09BF" w:rsidRPr="009164E3">
        <w:t xml:space="preserve"> og</w:t>
      </w:r>
      <w:r w:rsidR="00EF1CBD" w:rsidRPr="009164E3">
        <w:t xml:space="preserve"> gjelder for denne kontrakten</w:t>
      </w:r>
      <w:r w:rsidRPr="009164E3">
        <w:t>.</w:t>
      </w:r>
    </w:p>
    <w:p w14:paraId="3BF2EC08" w14:textId="77777777" w:rsidR="00ED1736" w:rsidRPr="009164E3" w:rsidRDefault="00ED1736" w:rsidP="00ED1736"/>
    <w:p w14:paraId="7155CB24" w14:textId="79A7C8D9" w:rsidR="00ED1736" w:rsidRPr="009164E3" w:rsidRDefault="00ED1736" w:rsidP="00ED1736">
      <w:r w:rsidRPr="009164E3">
        <w:t xml:space="preserve">Alle avtaler med </w:t>
      </w:r>
      <w:r w:rsidR="00EF1CBD" w:rsidRPr="009164E3">
        <w:t xml:space="preserve">kontraktmedhjelpere </w:t>
      </w:r>
      <w:r w:rsidRPr="009164E3">
        <w:t>skal inneholde bestemmelser om arbeidets utførelse, forhold på arbeidsstedet, oppfølging og rapportering som anvendt i denne kontrakten.</w:t>
      </w:r>
    </w:p>
    <w:p w14:paraId="035F14ED" w14:textId="77777777" w:rsidR="00ED1736" w:rsidRPr="009164E3" w:rsidRDefault="00ED1736" w:rsidP="00ED1736"/>
    <w:p w14:paraId="71B26A7D" w14:textId="56C80EE1" w:rsidR="00ED1736" w:rsidRPr="009164E3" w:rsidRDefault="00ED1736" w:rsidP="00ED1736">
      <w:r w:rsidRPr="009164E3">
        <w:t>Byggherren utpeker SHA-koordinator innenfor sin byggherreorganisasjon. SHA-koordinator er koordinator etter byggherreforskriften.</w:t>
      </w:r>
    </w:p>
    <w:p w14:paraId="64AC258F" w14:textId="77777777" w:rsidR="00ED1736" w:rsidRPr="009164E3" w:rsidRDefault="00ED1736" w:rsidP="00ED1736"/>
    <w:p w14:paraId="3B29CB5F" w14:textId="77777777" w:rsidR="00ED1736" w:rsidRPr="009164E3" w:rsidRDefault="00ED1736" w:rsidP="00ED1736">
      <w:r w:rsidRPr="009164E3">
        <w:t>Entreprenøren skal uten ugrunnet opphold informere byggherren dersom Arbeidstilsynet eller andre tilsynsmyndigheter har foretatt kontroll eller gitt pålegg om å stoppe arbeidet, utbedre systemfeil eller liknende som gjelder gjennomføring av kontraktarbeidet.</w:t>
      </w:r>
    </w:p>
    <w:p w14:paraId="139143CB" w14:textId="77777777" w:rsidR="005E237B" w:rsidRPr="009164E3" w:rsidRDefault="005E237B" w:rsidP="00ED1736"/>
    <w:p w14:paraId="2B190045" w14:textId="38E91B02" w:rsidR="005E237B" w:rsidRPr="009164E3" w:rsidRDefault="005E237B" w:rsidP="005E237B">
      <w:pPr>
        <w:pStyle w:val="Overskrift4"/>
      </w:pPr>
      <w:bookmarkStart w:id="1099" w:name="_Toc233898055"/>
      <w:r w:rsidRPr="009164E3">
        <w:t>System for rapportering og oppfølging av SHA, YM og seriøsitet</w:t>
      </w:r>
      <w:bookmarkEnd w:id="1099"/>
    </w:p>
    <w:p w14:paraId="2A486139" w14:textId="77777777" w:rsidR="005E237B" w:rsidRPr="009164E3" w:rsidRDefault="005E237B" w:rsidP="005E237B">
      <w:r w:rsidRPr="009164E3">
        <w:t xml:space="preserve">Partene skal benytte byggherrens elektroniske system for rapportering og oppfølging av SHA, YM og seriøsitet ved gjennomføring av kontrakten, i tråd med byggherrens rutiner for bruk av verktøyet. </w:t>
      </w:r>
    </w:p>
    <w:p w14:paraId="35C69D33" w14:textId="77777777" w:rsidR="005E237B" w:rsidRPr="009164E3" w:rsidRDefault="005E237B" w:rsidP="005E237B"/>
    <w:p w14:paraId="1F899109" w14:textId="561A462A" w:rsidR="005E237B" w:rsidRPr="009164E3" w:rsidRDefault="005E237B" w:rsidP="005E237B">
      <w:r w:rsidRPr="009164E3">
        <w:t xml:space="preserve">I dette prosjektet er byggherrens system </w:t>
      </w:r>
      <w:r w:rsidRPr="009164E3">
        <w:rPr>
          <w:highlight w:val="lightGray"/>
        </w:rPr>
        <w:t>X</w:t>
      </w:r>
      <w:r w:rsidR="000E59CA" w:rsidRPr="009164E3">
        <w:rPr>
          <w:highlight w:val="lightGray"/>
        </w:rPr>
        <w:t>xxxx</w:t>
      </w:r>
      <w:r w:rsidRPr="009164E3">
        <w:rPr>
          <w:highlight w:val="lightGray"/>
        </w:rPr>
        <w:t xml:space="preserve"> (f.eks. HMSREG)</w:t>
      </w:r>
      <w:r w:rsidRPr="009164E3">
        <w:t>.</w:t>
      </w:r>
    </w:p>
    <w:p w14:paraId="7B8DC222" w14:textId="77777777" w:rsidR="005E237B" w:rsidRPr="009164E3" w:rsidRDefault="005E237B" w:rsidP="005E237B"/>
    <w:p w14:paraId="4D6BCEFB" w14:textId="085D9794" w:rsidR="00ED1736" w:rsidRPr="009164E3" w:rsidRDefault="005E237B" w:rsidP="005E237B">
      <w:r w:rsidRPr="009164E3">
        <w:t>Byggherren vil gjennomføre opplæring i systemet etter kontraktsinngåelse. Entreprenøren må selv sørge for opplæring av eget personell i bruk av systemet etter innledende instruksjoner som byggherren vil gi.</w:t>
      </w:r>
    </w:p>
    <w:p w14:paraId="34F1895E" w14:textId="77777777" w:rsidR="005E237B" w:rsidRPr="009164E3" w:rsidRDefault="005E237B" w:rsidP="005E237B"/>
    <w:p w14:paraId="0EC759D6" w14:textId="22516CD1" w:rsidR="00ED1736" w:rsidRPr="009164E3" w:rsidRDefault="00ED1736" w:rsidP="00D03F52">
      <w:pPr>
        <w:pStyle w:val="Overskrift4"/>
      </w:pPr>
      <w:bookmarkStart w:id="1100" w:name="_Toc93914671"/>
      <w:bookmarkStart w:id="1101" w:name="_Toc94534626"/>
      <w:bookmarkStart w:id="1102" w:name="_Toc191885758"/>
      <w:bookmarkStart w:id="1103" w:name="_Toc233898056"/>
      <w:r w:rsidRPr="009164E3">
        <w:t>Plan for sikkerhet, helse og arbeidsmiljø</w:t>
      </w:r>
      <w:r w:rsidR="00824417" w:rsidRPr="009164E3">
        <w:t xml:space="preserve"> (SHA-plan)</w:t>
      </w:r>
      <w:r w:rsidRPr="009164E3">
        <w:t>,</w:t>
      </w:r>
      <w:r w:rsidR="00D12DCB" w:rsidRPr="009164E3">
        <w:t xml:space="preserve"> ytre</w:t>
      </w:r>
      <w:r w:rsidR="00DA7623" w:rsidRPr="009164E3">
        <w:t xml:space="preserve"> miljø-plan (YM-plan)</w:t>
      </w:r>
      <w:r w:rsidR="003063D9" w:rsidRPr="009164E3">
        <w:t xml:space="preserve"> og</w:t>
      </w:r>
      <w:r w:rsidRPr="009164E3">
        <w:t xml:space="preserve"> risikovurdering</w:t>
      </w:r>
      <w:bookmarkEnd w:id="1100"/>
      <w:bookmarkEnd w:id="1101"/>
      <w:bookmarkEnd w:id="1102"/>
      <w:bookmarkEnd w:id="1103"/>
    </w:p>
    <w:p w14:paraId="10CE1520" w14:textId="5B9529FE" w:rsidR="00ED1736" w:rsidRPr="009164E3" w:rsidRDefault="00ED1736" w:rsidP="00ED1736">
      <w:r w:rsidRPr="009164E3">
        <w:t xml:space="preserve">Før kontrahering utarbeider byggherren en SHA-plan </w:t>
      </w:r>
      <w:r w:rsidR="003063D9" w:rsidRPr="009164E3">
        <w:t>og</w:t>
      </w:r>
      <w:r w:rsidR="002F7061" w:rsidRPr="009164E3">
        <w:t xml:space="preserve"> YM-plan</w:t>
      </w:r>
      <w:r w:rsidRPr="009164E3">
        <w:t xml:space="preserve"> for kontrakten. D</w:t>
      </w:r>
      <w:r w:rsidR="00F231EE" w:rsidRPr="009164E3">
        <w:t>isse</w:t>
      </w:r>
      <w:r w:rsidRPr="009164E3">
        <w:t xml:space="preserve"> skal til enhver tid være oppdatert</w:t>
      </w:r>
      <w:r w:rsidR="00774723" w:rsidRPr="009164E3">
        <w:t>e</w:t>
      </w:r>
      <w:r w:rsidR="002140B6" w:rsidRPr="009164E3">
        <w:t>, samt være</w:t>
      </w:r>
      <w:r w:rsidRPr="009164E3">
        <w:t xml:space="preserve"> tilgjengelig</w:t>
      </w:r>
      <w:r w:rsidR="002140B6" w:rsidRPr="009164E3">
        <w:t>e</w:t>
      </w:r>
      <w:r w:rsidRPr="009164E3">
        <w:t xml:space="preserve"> og kjent for entreprenøren. Planen</w:t>
      </w:r>
      <w:r w:rsidR="000E551A" w:rsidRPr="009164E3">
        <w:t>e</w:t>
      </w:r>
      <w:r w:rsidRPr="009164E3">
        <w:t xml:space="preserve"> skal lagres </w:t>
      </w:r>
      <w:r w:rsidR="00425309" w:rsidRPr="009164E3">
        <w:t>i</w:t>
      </w:r>
      <w:r w:rsidRPr="009164E3">
        <w:t xml:space="preserve"> </w:t>
      </w:r>
      <w:r w:rsidR="005E237B" w:rsidRPr="009164E3">
        <w:t>byggherrens system for rapportering og oppfølging for SHA, YM og seriøsitet</w:t>
      </w:r>
      <w:r w:rsidRPr="009164E3">
        <w:t xml:space="preserve"> eller</w:t>
      </w:r>
      <w:r w:rsidR="002A6EFB" w:rsidRPr="009164E3">
        <w:t xml:space="preserve"> i partenes samhandlingsverktøy</w:t>
      </w:r>
      <w:r w:rsidRPr="009164E3">
        <w:t xml:space="preserve">. I tillegg </w:t>
      </w:r>
      <w:r w:rsidR="000F07A6" w:rsidRPr="009164E3">
        <w:t>skal planene</w:t>
      </w:r>
      <w:r w:rsidRPr="009164E3">
        <w:t xml:space="preserve"> </w:t>
      </w:r>
      <w:r w:rsidR="00392217" w:rsidRPr="009164E3">
        <w:t>finnes</w:t>
      </w:r>
      <w:r w:rsidRPr="009164E3">
        <w:t xml:space="preserve"> i utskrevet format. </w:t>
      </w:r>
    </w:p>
    <w:p w14:paraId="4D0D30CF" w14:textId="77777777" w:rsidR="00ED1736" w:rsidRPr="009164E3" w:rsidRDefault="00ED1736" w:rsidP="00ED1736"/>
    <w:p w14:paraId="0E165A48" w14:textId="65BE7358" w:rsidR="00ED1736" w:rsidRPr="009164E3" w:rsidRDefault="00ED1736" w:rsidP="00ED1736">
      <w:r w:rsidRPr="009164E3">
        <w:t>Risikovurdering</w:t>
      </w:r>
      <w:r w:rsidR="008504C3" w:rsidRPr="009164E3">
        <w:t>en</w:t>
      </w:r>
      <w:r w:rsidRPr="009164E3">
        <w:t xml:space="preserve"> i SHA-plan</w:t>
      </w:r>
      <w:r w:rsidR="00863102" w:rsidRPr="009164E3">
        <w:t>en og YM-planen</w:t>
      </w:r>
      <w:r w:rsidRPr="009164E3">
        <w:t xml:space="preserve"> skal bygge på restrisikorapport fra tidligere fase</w:t>
      </w:r>
      <w:r w:rsidR="00863102" w:rsidRPr="009164E3">
        <w:t>r</w:t>
      </w:r>
      <w:r w:rsidRPr="009164E3">
        <w:t>.</w:t>
      </w:r>
    </w:p>
    <w:p w14:paraId="0A9230E9" w14:textId="77777777" w:rsidR="00ED1736" w:rsidRPr="009164E3" w:rsidRDefault="00ED1736" w:rsidP="00ED1736"/>
    <w:p w14:paraId="256B0954" w14:textId="48578C06" w:rsidR="00ED1736" w:rsidRPr="009164E3" w:rsidRDefault="00ED1736" w:rsidP="00ED1736">
      <w:r w:rsidRPr="009164E3">
        <w:t>Entreprenøren skal sørge for at SHA-planen</w:t>
      </w:r>
      <w:r w:rsidR="00863102" w:rsidRPr="009164E3">
        <w:t xml:space="preserve"> og YM-planen</w:t>
      </w:r>
      <w:r w:rsidRPr="009164E3">
        <w:t xml:space="preserve"> er kjent hos alle arbeidsgivere og enmannsbedrifter. Arbeidsgivere skal informere sine arbeidstakere, herunder innleide, om planen</w:t>
      </w:r>
      <w:r w:rsidR="004249CF" w:rsidRPr="009164E3">
        <w:t>e</w:t>
      </w:r>
      <w:r w:rsidRPr="009164E3">
        <w:t xml:space="preserve">. </w:t>
      </w:r>
    </w:p>
    <w:p w14:paraId="16519537" w14:textId="77777777" w:rsidR="00ED1736" w:rsidRPr="009164E3" w:rsidRDefault="00ED1736" w:rsidP="00ED1736"/>
    <w:p w14:paraId="52D60D36" w14:textId="4B68B8C8" w:rsidR="00ED1736" w:rsidRPr="009164E3" w:rsidRDefault="00ED1736" w:rsidP="00ED1736">
      <w:r w:rsidRPr="009164E3">
        <w:t>Entreprenøren skal utføre risikovurdering med utgangspunkt i byggherrens risikovurdering i SHA-plan</w:t>
      </w:r>
      <w:r w:rsidR="00863102" w:rsidRPr="009164E3">
        <w:t>en og YM-planen</w:t>
      </w:r>
      <w:r w:rsidRPr="009164E3">
        <w:t>. Entreprenøren skal også vurdere om det er andre risikoforhold enn de byggherren har beskrevet som kan være av betydning, og disse skal meldes byggherren så snart som mulig</w:t>
      </w:r>
    </w:p>
    <w:p w14:paraId="78C5AD3A" w14:textId="77777777" w:rsidR="00ED1736" w:rsidRPr="009164E3" w:rsidRDefault="00ED1736" w:rsidP="00ED1736"/>
    <w:p w14:paraId="52937764" w14:textId="77777777" w:rsidR="00ED1736" w:rsidRPr="009164E3" w:rsidRDefault="00ED1736" w:rsidP="00ED1736">
      <w:r w:rsidRPr="009164E3">
        <w:t xml:space="preserve">Entreprenøren skal levere informasjon fra sitt internkontrollsystem, som er relevant for byggherren, som risikovurderinger, sikker jobbanalyser og annen aktuell informasjon.  </w:t>
      </w:r>
    </w:p>
    <w:p w14:paraId="7E5811C3" w14:textId="77777777" w:rsidR="00ED1736" w:rsidRPr="009164E3" w:rsidRDefault="00ED1736" w:rsidP="00ED1736"/>
    <w:p w14:paraId="13AE6F43" w14:textId="77777777" w:rsidR="00ED1736" w:rsidRPr="009164E3" w:rsidRDefault="00ED1736" w:rsidP="00ED1736">
      <w:r w:rsidRPr="009164E3">
        <w:t xml:space="preserve">Entreprenøren skal utarbeide en plan og tiltaksbeskrivelser for håndtering av risikofylte arbeider.  </w:t>
      </w:r>
    </w:p>
    <w:p w14:paraId="25EF15EA" w14:textId="77777777" w:rsidR="00ED1736" w:rsidRPr="009164E3" w:rsidRDefault="00ED1736" w:rsidP="00ED1736"/>
    <w:p w14:paraId="60286ACD" w14:textId="40E1C6C5" w:rsidR="00ED1736" w:rsidRPr="009164E3" w:rsidRDefault="00ED1736" w:rsidP="00ED1736">
      <w:r w:rsidRPr="009164E3">
        <w:t>Entreprenøren skal sørge for at det finnes arbeidsinstruks for aktiviteter som medfører særlig fare for liv</w:t>
      </w:r>
      <w:r w:rsidR="00122B47" w:rsidRPr="009164E3">
        <w:t>,</w:t>
      </w:r>
      <w:r w:rsidRPr="009164E3">
        <w:t xml:space="preserve"> helse</w:t>
      </w:r>
      <w:r w:rsidR="00122B47" w:rsidRPr="009164E3">
        <w:t>, arbeidsmiljø og ytre miljø</w:t>
      </w:r>
      <w:r w:rsidRPr="009164E3">
        <w:t>. Instrukser som finnes i håndbøker fra Statens vegvesen, skal følges med mindre entreprenørens egne instrukser er strengere enn Statens vegvesen sine.</w:t>
      </w:r>
    </w:p>
    <w:p w14:paraId="3294DEE2" w14:textId="77777777" w:rsidR="00B6786D" w:rsidRPr="009164E3" w:rsidRDefault="00B6786D" w:rsidP="00ED1736"/>
    <w:p w14:paraId="09962E8A" w14:textId="77777777" w:rsidR="00ED1736" w:rsidRPr="009164E3" w:rsidRDefault="00ED1736" w:rsidP="00ED1736">
      <w:r w:rsidRPr="009164E3">
        <w:t>Arbeidsinstrukser skal forelegges byggherren senest en uke før oppstart av de aktuelle arbeidsoppgavene. Hvilke vurderinger som er gjort skal kunne fremlegges skriftlig. Entreprenøren kan ikke påberope fremleggelse for byggherren som begrensende for sine forpliktelser etter dette punktet. Arbeidsinstrukser for risikoutsatte arbeidsoperasjoner skal oppbevares hos entreprenør. Den enkelte virksomhet skal oppbevare alle aktuelle arbeidsinstrukser, gjennomgå og informere alle aktuelle arbeidstakere om hvordan disse arbeidsoppgavene utføres på en sikker måte.</w:t>
      </w:r>
    </w:p>
    <w:p w14:paraId="61842578" w14:textId="77777777" w:rsidR="00ED1736" w:rsidRPr="009164E3" w:rsidRDefault="00ED1736" w:rsidP="00ED1736"/>
    <w:p w14:paraId="259E556C" w14:textId="77777777" w:rsidR="00ED1736" w:rsidRPr="009164E3" w:rsidRDefault="00ED1736" w:rsidP="00ED1736">
      <w:r w:rsidRPr="009164E3">
        <w:t>Sikker jobbanalyse skal skje så tett opp til utførelse som mulig og involvere de som deltar i arbeidet, og signeres av disse.</w:t>
      </w:r>
    </w:p>
    <w:p w14:paraId="463FC821" w14:textId="6402C865" w:rsidR="00ED1736" w:rsidRPr="009164E3" w:rsidRDefault="00ED1736" w:rsidP="00ED1736"/>
    <w:p w14:paraId="3D7F7AED" w14:textId="32AA32CB" w:rsidR="000C592D" w:rsidRPr="009164E3" w:rsidRDefault="00E53B22" w:rsidP="00C75AB9">
      <w:pPr>
        <w:pStyle w:val="Overskrift4"/>
      </w:pPr>
      <w:bookmarkStart w:id="1104" w:name="_Toc191885759"/>
      <w:bookmarkStart w:id="1105" w:name="_Toc233898057"/>
      <w:r w:rsidRPr="009164E3">
        <w:t>Tiltak for å forebygge helseskader på grunn av eksponering for helseskadelig steinstøv</w:t>
      </w:r>
      <w:bookmarkEnd w:id="1104"/>
      <w:bookmarkEnd w:id="1105"/>
    </w:p>
    <w:p w14:paraId="108292CF" w14:textId="016CA37A" w:rsidR="000C592D" w:rsidRPr="009164E3" w:rsidRDefault="00A65A1E" w:rsidP="00ED1736">
      <w:r w:rsidRPr="009164E3">
        <w:t xml:space="preserve">Tiltak som reduserer faren for eksponering av arbeidstaker </w:t>
      </w:r>
      <w:r w:rsidR="005C715E" w:rsidRPr="009164E3">
        <w:t>for helseskadelig steinstøv skal iverksettes.</w:t>
      </w:r>
    </w:p>
    <w:p w14:paraId="2AC05ABA" w14:textId="77777777" w:rsidR="005C715E" w:rsidRPr="009164E3" w:rsidRDefault="005C715E" w:rsidP="00ED1736"/>
    <w:p w14:paraId="4468515A" w14:textId="420F52CC" w:rsidR="005C715E" w:rsidRPr="009164E3" w:rsidRDefault="005C715E" w:rsidP="00ED1736">
      <w:r w:rsidRPr="009164E3">
        <w:t>Vann skal tilføres som st</w:t>
      </w:r>
      <w:r w:rsidR="00C75AB9" w:rsidRPr="009164E3">
        <w:t>ø</w:t>
      </w:r>
      <w:r w:rsidRPr="009164E3">
        <w:t xml:space="preserve">vdempende </w:t>
      </w:r>
      <w:r w:rsidR="008C7FBB" w:rsidRPr="009164E3">
        <w:t xml:space="preserve">tiltak dersom ikke steinstøv kan fjernes med andre tiltak som f.eks. sentralstøvsuger med konteiner </w:t>
      </w:r>
      <w:r w:rsidR="00AB105B" w:rsidRPr="009164E3">
        <w:t>eller bruk av støvbindende kjemikalier.</w:t>
      </w:r>
    </w:p>
    <w:p w14:paraId="2E2F900E" w14:textId="12325B1A" w:rsidR="00AB105B" w:rsidRPr="009164E3" w:rsidRDefault="00AB105B" w:rsidP="00ED1736"/>
    <w:p w14:paraId="004345EF" w14:textId="26754ED0" w:rsidR="00AB105B" w:rsidRPr="009164E3" w:rsidRDefault="00AB105B" w:rsidP="00ED1736">
      <w:r w:rsidRPr="009164E3">
        <w:t>Eksisterende vern og</w:t>
      </w:r>
      <w:r w:rsidR="00D33817" w:rsidRPr="009164E3">
        <w:t xml:space="preserve"> </w:t>
      </w:r>
      <w:r w:rsidRPr="009164E3">
        <w:t xml:space="preserve">eller utstyr på maskiner for å unngå eksponering for helseskadelig steinstøv skal benyttes. </w:t>
      </w:r>
    </w:p>
    <w:p w14:paraId="01510F36" w14:textId="77777777" w:rsidR="0067012D" w:rsidRPr="009164E3" w:rsidRDefault="0067012D" w:rsidP="00ED1736"/>
    <w:p w14:paraId="1226F8D5" w14:textId="1E00264D" w:rsidR="0067012D" w:rsidRPr="009164E3" w:rsidRDefault="0067012D" w:rsidP="00C75AB9">
      <w:pPr>
        <w:pStyle w:val="Overskrift4"/>
      </w:pPr>
      <w:bookmarkStart w:id="1106" w:name="_Toc191885760"/>
      <w:bookmarkStart w:id="1107" w:name="_Toc233898058"/>
      <w:r w:rsidRPr="009164E3">
        <w:t>Opplæring og kompetanse</w:t>
      </w:r>
      <w:bookmarkEnd w:id="1106"/>
      <w:bookmarkEnd w:id="1107"/>
    </w:p>
    <w:p w14:paraId="4B83620C" w14:textId="77777777" w:rsidR="00F07316" w:rsidRPr="009164E3" w:rsidRDefault="00F07316" w:rsidP="00F07316">
      <w:r w:rsidRPr="009164E3">
        <w:t>Entreprenøren skal sørge for at det gis sikkerhetsopplæring tilpasset kontraktsarbeidet.</w:t>
      </w:r>
    </w:p>
    <w:p w14:paraId="0A55485F" w14:textId="77777777" w:rsidR="00F07316" w:rsidRPr="009164E3" w:rsidRDefault="00F07316" w:rsidP="00F07316"/>
    <w:p w14:paraId="04C6081B" w14:textId="77777777" w:rsidR="00F07316" w:rsidRPr="009164E3" w:rsidRDefault="00F07316" w:rsidP="00F07316">
      <w:r w:rsidRPr="009164E3">
        <w:t>Entreprenøren skal utarbeide instruks og om nødvendig gi opplæring i bruk av personlig verneutstyr.</w:t>
      </w:r>
    </w:p>
    <w:p w14:paraId="3C31B200" w14:textId="77777777" w:rsidR="00F07316" w:rsidRPr="009164E3" w:rsidRDefault="00F07316" w:rsidP="00F07316"/>
    <w:p w14:paraId="59867AB2" w14:textId="77777777" w:rsidR="00F07316" w:rsidRPr="009164E3" w:rsidRDefault="00F07316" w:rsidP="00F07316">
      <w:r w:rsidRPr="009164E3">
        <w:t xml:space="preserve">Personell som skal føre kjøretøy/motorredskap skal være fylt 18 år, eller være lærling under lærlingekontrakt. </w:t>
      </w:r>
    </w:p>
    <w:p w14:paraId="171DF08F" w14:textId="77777777" w:rsidR="00F07316" w:rsidRPr="009164E3" w:rsidRDefault="00F07316" w:rsidP="00F07316"/>
    <w:p w14:paraId="72A25505" w14:textId="77777777" w:rsidR="00F07316" w:rsidRPr="009164E3" w:rsidRDefault="00F07316" w:rsidP="00F07316">
      <w:pPr>
        <w:rPr>
          <w:szCs w:val="20"/>
        </w:rPr>
      </w:pPr>
      <w:r w:rsidRPr="009164E3">
        <w:t>Kvalifikasjoner og gjennomført opplæring skal dokumenteres. Slik dokumentasjon skal være tilgjengelig for hovedbedrift.</w:t>
      </w:r>
    </w:p>
    <w:p w14:paraId="58A48E10" w14:textId="77777777" w:rsidR="00F07316" w:rsidRPr="009164E3" w:rsidRDefault="00F07316" w:rsidP="00F07316"/>
    <w:p w14:paraId="3BEACF5C" w14:textId="77777777" w:rsidR="00F07316" w:rsidRPr="009164E3" w:rsidRDefault="00F07316" w:rsidP="00F07316">
      <w:pPr>
        <w:rPr>
          <w:szCs w:val="20"/>
        </w:rPr>
      </w:pPr>
      <w:r w:rsidRPr="009164E3">
        <w:t>Følgende krav til dokumentert opplæring gjelder for alle som utfører arbeid på kontrakten:</w:t>
      </w:r>
    </w:p>
    <w:p w14:paraId="3A21C434" w14:textId="77777777" w:rsidR="00F07316" w:rsidRPr="009164E3" w:rsidRDefault="00F07316" w:rsidP="00F07316"/>
    <w:p w14:paraId="3C70D92E" w14:textId="77777777" w:rsidR="00F07316" w:rsidRPr="009164E3" w:rsidRDefault="00F07316" w:rsidP="0086299B">
      <w:pPr>
        <w:pStyle w:val="Listeavsnitt"/>
        <w:numPr>
          <w:ilvl w:val="0"/>
          <w:numId w:val="51"/>
        </w:numPr>
        <w:rPr>
          <w:color w:val="000000" w:themeColor="text1"/>
        </w:rPr>
      </w:pPr>
      <w:r w:rsidRPr="009164E3">
        <w:rPr>
          <w:color w:val="000000" w:themeColor="text1"/>
        </w:rPr>
        <w:t>Kurs i henhold til vegnormal N301 Arbeid på og ved veg,</w:t>
      </w:r>
    </w:p>
    <w:p w14:paraId="50488ED4" w14:textId="77777777" w:rsidR="00F07316" w:rsidRPr="009164E3" w:rsidRDefault="00F07316" w:rsidP="0086299B">
      <w:pPr>
        <w:pStyle w:val="Listeavsnitt"/>
        <w:numPr>
          <w:ilvl w:val="1"/>
          <w:numId w:val="51"/>
        </w:numPr>
        <w:rPr>
          <w:color w:val="000000" w:themeColor="text1"/>
        </w:rPr>
      </w:pPr>
      <w:r w:rsidRPr="009164E3">
        <w:rPr>
          <w:color w:val="000000" w:themeColor="text1"/>
        </w:rPr>
        <w:t>Arbeidsvarslingskurs 1</w:t>
      </w:r>
    </w:p>
    <w:p w14:paraId="0A9C420C" w14:textId="77777777" w:rsidR="00F07316" w:rsidRPr="009164E3" w:rsidRDefault="00F07316" w:rsidP="0086299B">
      <w:pPr>
        <w:pStyle w:val="Listeavsnitt"/>
        <w:numPr>
          <w:ilvl w:val="1"/>
          <w:numId w:val="51"/>
        </w:numPr>
        <w:rPr>
          <w:color w:val="000000" w:themeColor="text1"/>
        </w:rPr>
      </w:pPr>
      <w:r w:rsidRPr="009164E3">
        <w:rPr>
          <w:color w:val="000000" w:themeColor="text1"/>
        </w:rPr>
        <w:t>Ansvarshavende skal ha arbeidsvarslingskurs 2</w:t>
      </w:r>
    </w:p>
    <w:p w14:paraId="279E7079" w14:textId="77777777" w:rsidR="00F07316" w:rsidRPr="009164E3" w:rsidRDefault="00F07316" w:rsidP="0086299B">
      <w:pPr>
        <w:pStyle w:val="Listeavsnitt"/>
        <w:numPr>
          <w:ilvl w:val="0"/>
          <w:numId w:val="51"/>
        </w:numPr>
        <w:rPr>
          <w:color w:val="000000" w:themeColor="text1"/>
        </w:rPr>
      </w:pPr>
      <w:r w:rsidRPr="009164E3">
        <w:rPr>
          <w:color w:val="000000" w:themeColor="text1"/>
        </w:rPr>
        <w:t>Grunnleggende førstehjelpskurs med praktisk øvelse i hjerte- og lungeredning. Dokumentasjon på opplæring i førstehjelp har en gyldighet på fem år.</w:t>
      </w:r>
    </w:p>
    <w:p w14:paraId="044D8895" w14:textId="77777777" w:rsidR="00F07316" w:rsidRPr="009164E3" w:rsidRDefault="00F07316" w:rsidP="00F07316">
      <w:pPr>
        <w:rPr>
          <w:color w:val="000000" w:themeColor="text1"/>
        </w:rPr>
      </w:pPr>
    </w:p>
    <w:p w14:paraId="2D7D7F91" w14:textId="77777777" w:rsidR="00F07316" w:rsidRPr="009164E3" w:rsidRDefault="00F07316" w:rsidP="00F07316">
      <w:pPr>
        <w:rPr>
          <w:color w:val="000000" w:themeColor="text1"/>
        </w:rPr>
      </w:pPr>
      <w:r w:rsidRPr="009164E3">
        <w:rPr>
          <w:color w:val="000000" w:themeColor="text1"/>
        </w:rPr>
        <w:t>I tillegg skal ledebilsjåfører og trafikkdirigenter ha:</w:t>
      </w:r>
    </w:p>
    <w:p w14:paraId="4293A36F" w14:textId="77777777" w:rsidR="00F07316" w:rsidRPr="009164E3" w:rsidRDefault="00F07316" w:rsidP="0086299B">
      <w:pPr>
        <w:pStyle w:val="Listeavsnitt"/>
        <w:numPr>
          <w:ilvl w:val="0"/>
          <w:numId w:val="72"/>
        </w:numPr>
        <w:rPr>
          <w:color w:val="000000" w:themeColor="text1"/>
        </w:rPr>
      </w:pPr>
      <w:r w:rsidRPr="009164E3">
        <w:rPr>
          <w:color w:val="000000" w:themeColor="text1"/>
        </w:rPr>
        <w:t>Arbeidsvarlingskurs 3</w:t>
      </w:r>
    </w:p>
    <w:p w14:paraId="34F1B749" w14:textId="77777777" w:rsidR="00F07316" w:rsidRPr="009164E3" w:rsidRDefault="00F07316" w:rsidP="0086299B">
      <w:pPr>
        <w:pStyle w:val="Listeavsnitt"/>
        <w:numPr>
          <w:ilvl w:val="0"/>
          <w:numId w:val="72"/>
        </w:numPr>
        <w:rPr>
          <w:color w:val="000000" w:themeColor="text1"/>
        </w:rPr>
      </w:pPr>
      <w:r w:rsidRPr="009164E3">
        <w:rPr>
          <w:color w:val="000000" w:themeColor="text1"/>
        </w:rPr>
        <w:t>Dokumentert praktisk førstehjelpskurs, minimum 3 timer</w:t>
      </w:r>
    </w:p>
    <w:p w14:paraId="38113CD1" w14:textId="77777777" w:rsidR="00F07316" w:rsidRPr="009164E3" w:rsidRDefault="00F07316" w:rsidP="0086299B">
      <w:pPr>
        <w:pStyle w:val="Listeavsnitt"/>
        <w:numPr>
          <w:ilvl w:val="0"/>
          <w:numId w:val="72"/>
        </w:numPr>
        <w:rPr>
          <w:color w:val="000000" w:themeColor="text1"/>
        </w:rPr>
      </w:pPr>
      <w:r w:rsidRPr="009164E3">
        <w:rPr>
          <w:color w:val="000000" w:themeColor="text1"/>
        </w:rPr>
        <w:t>Dokumentert grunnopplæring i brannvern, minimum 4 timer</w:t>
      </w:r>
    </w:p>
    <w:p w14:paraId="0856FAD7" w14:textId="77777777" w:rsidR="00F07316" w:rsidRPr="009164E3" w:rsidRDefault="00F07316" w:rsidP="00F07316">
      <w:pPr>
        <w:rPr>
          <w:color w:val="000000" w:themeColor="text1"/>
        </w:rPr>
      </w:pPr>
    </w:p>
    <w:p w14:paraId="0BE1C693" w14:textId="77777777" w:rsidR="00F07316" w:rsidRPr="009164E3" w:rsidRDefault="00F07316" w:rsidP="00F07316">
      <w:pPr>
        <w:rPr>
          <w:color w:val="000000" w:themeColor="text1"/>
          <w:szCs w:val="20"/>
        </w:rPr>
      </w:pPr>
      <w:r w:rsidRPr="009164E3">
        <w:rPr>
          <w:color w:val="000000" w:themeColor="text1"/>
        </w:rPr>
        <w:t>For opplæring hvor gyldighetstid eventuelt ikke fremgår av dokumentasjonen, er gyldighetstid fem år.</w:t>
      </w:r>
    </w:p>
    <w:p w14:paraId="405BAC4B" w14:textId="77777777" w:rsidR="005F2CD5" w:rsidRPr="009164E3" w:rsidRDefault="005F2CD5" w:rsidP="00ED1736"/>
    <w:p w14:paraId="289BA9AE" w14:textId="5137511D" w:rsidR="00A766DD" w:rsidRPr="009164E3" w:rsidRDefault="00FB6709" w:rsidP="00D03F52">
      <w:pPr>
        <w:pStyle w:val="Overskrift4"/>
      </w:pPr>
      <w:bookmarkStart w:id="1108" w:name="_Toc191885761"/>
      <w:bookmarkStart w:id="1109" w:name="_Toc233898059"/>
      <w:r w:rsidRPr="009164E3">
        <w:t>Kjemiske produkter</w:t>
      </w:r>
      <w:bookmarkEnd w:id="1108"/>
      <w:bookmarkEnd w:id="1109"/>
      <w:r w:rsidRPr="009164E3">
        <w:t xml:space="preserve"> </w:t>
      </w:r>
    </w:p>
    <w:p w14:paraId="29075B46" w14:textId="77777777" w:rsidR="007D06A5" w:rsidRPr="009164E3" w:rsidRDefault="007D06A5" w:rsidP="007D06A5">
      <w:pPr>
        <w:rPr>
          <w:szCs w:val="20"/>
        </w:rPr>
      </w:pPr>
      <w:r w:rsidRPr="009164E3">
        <w:t>Det skal brukes kjemiske produkter som er så lite helse- og miljøskadelige som mulig. Entreprenøren skal utarbeide rutiner som sikrer substitusjonsplikten og korrekt håndtering av alle kjemiske produkter som skal benyttes, fra inntransport fra kontraktmedhjelper, mottak, håndtering og intern transport, lagring, uttak fra lager og bruk.</w:t>
      </w:r>
    </w:p>
    <w:p w14:paraId="1A456034" w14:textId="77777777" w:rsidR="007D06A5" w:rsidRPr="009164E3" w:rsidRDefault="007D06A5" w:rsidP="007D06A5"/>
    <w:p w14:paraId="72886136" w14:textId="77777777" w:rsidR="007D06A5" w:rsidRPr="009164E3" w:rsidRDefault="007D06A5" w:rsidP="007D06A5">
      <w:r w:rsidRPr="009164E3">
        <w:lastRenderedPageBreak/>
        <w:t>Entreprenøren skal ha sikkerhetsdatablad for de kjemiske produkter som blir oppbevart eller brukt. Stoffkartotek skal være ajourført.</w:t>
      </w:r>
    </w:p>
    <w:p w14:paraId="750648E7" w14:textId="77777777" w:rsidR="007D06A5" w:rsidRPr="009164E3" w:rsidRDefault="007D06A5" w:rsidP="007D06A5"/>
    <w:p w14:paraId="0D27C287" w14:textId="77777777" w:rsidR="007D06A5" w:rsidRPr="009164E3" w:rsidRDefault="007D06A5" w:rsidP="007D06A5">
      <w:pPr>
        <w:rPr>
          <w:szCs w:val="20"/>
        </w:rPr>
      </w:pPr>
      <w:r w:rsidRPr="009164E3">
        <w:t>Sikkerhetsdatablad for de kjemikalier som er i bruk skal være tilgjengelig på brukerstedet. Verneombudet skal ha tilgang til et ajourført stoffkartotek for sitt ansvarsområde.</w:t>
      </w:r>
    </w:p>
    <w:p w14:paraId="495E6B37" w14:textId="77777777" w:rsidR="007D06A5" w:rsidRPr="009164E3" w:rsidRDefault="007D06A5" w:rsidP="007D06A5">
      <w:r w:rsidRPr="009164E3">
        <w:t xml:space="preserve">Byggherre gis elektronisk tilgang til stoffkartoteket. Byggherren skal også ha tilgang til substitusjonsvurderinger. </w:t>
      </w:r>
    </w:p>
    <w:p w14:paraId="0AD986EC" w14:textId="77777777" w:rsidR="00FB6709" w:rsidRPr="009164E3" w:rsidRDefault="00FB6709" w:rsidP="00FB6709">
      <w:pPr>
        <w:rPr>
          <w:lang w:eastAsia="nb-NO"/>
        </w:rPr>
      </w:pPr>
    </w:p>
    <w:p w14:paraId="2C8D1BED" w14:textId="418CC502" w:rsidR="007D06A5" w:rsidRPr="009164E3" w:rsidRDefault="007D06A5" w:rsidP="00D03F52">
      <w:pPr>
        <w:pStyle w:val="Overskrift4"/>
      </w:pPr>
      <w:bookmarkStart w:id="1110" w:name="_Toc191885762"/>
      <w:bookmarkStart w:id="1111" w:name="_Toc233898060"/>
      <w:r w:rsidRPr="009164E3">
        <w:t>Sikring av arbeidsstedet</w:t>
      </w:r>
      <w:bookmarkEnd w:id="1110"/>
      <w:bookmarkEnd w:id="1111"/>
    </w:p>
    <w:p w14:paraId="103FF0A6" w14:textId="77777777" w:rsidR="009B61EF" w:rsidRPr="009164E3" w:rsidRDefault="009B61EF" w:rsidP="009B61EF">
      <w:pPr>
        <w:rPr>
          <w:lang w:eastAsia="nb-NO"/>
        </w:rPr>
      </w:pPr>
      <w:r w:rsidRPr="009164E3">
        <w:rPr>
          <w:lang w:eastAsia="nb-NO"/>
        </w:rPr>
        <w:t>Hovedbedriften skal innarbeide rutiner som sikrer at uønskede hendelser ikke skjer på grunn av arbeider som omfattes av denne kontrakten. Det skal tas spesielt hensyn til barn og myke trafikanter.</w:t>
      </w:r>
    </w:p>
    <w:p w14:paraId="7FFFC3C7" w14:textId="77777777" w:rsidR="009B61EF" w:rsidRPr="009164E3" w:rsidRDefault="009B61EF" w:rsidP="009B61EF">
      <w:pPr>
        <w:rPr>
          <w:lang w:eastAsia="nb-NO"/>
        </w:rPr>
      </w:pPr>
    </w:p>
    <w:p w14:paraId="54EF88E4" w14:textId="1206A155" w:rsidR="007650A5" w:rsidRPr="009164E3" w:rsidRDefault="009B61EF" w:rsidP="009B61EF">
      <w:pPr>
        <w:rPr>
          <w:lang w:eastAsia="nb-NO"/>
        </w:rPr>
      </w:pPr>
      <w:r w:rsidRPr="009164E3">
        <w:rPr>
          <w:lang w:eastAsia="nb-NO"/>
        </w:rPr>
        <w:t>Der det er aktuelt skal entreprenøren sørge for at arbeidsstedet til enhver tid er sikret mot uvedkommende. Ved fraværsperioder (herunder helger og ferier) plikter entreprenøren å ha en person i nærheten (innen 1 time med bil) som daglig kontrollerer at sikkerhetstiltakene er i orden. Byggherren skal til enhver tid ha ajourført navn og telefonnummer på den som ivaretar sikkerhetstiltakene i slike perioder.</w:t>
      </w:r>
    </w:p>
    <w:p w14:paraId="6A9EFF1A" w14:textId="77777777" w:rsidR="009B61EF" w:rsidRPr="009164E3" w:rsidRDefault="009B61EF" w:rsidP="009B61EF">
      <w:pPr>
        <w:rPr>
          <w:lang w:eastAsia="nb-NO"/>
        </w:rPr>
      </w:pPr>
    </w:p>
    <w:p w14:paraId="37363BE7" w14:textId="1347ED7D" w:rsidR="009B61EF" w:rsidRPr="009164E3" w:rsidRDefault="009B61EF" w:rsidP="00D03F52">
      <w:pPr>
        <w:pStyle w:val="Overskrift4"/>
      </w:pPr>
      <w:bookmarkStart w:id="1112" w:name="_Toc191885763"/>
      <w:bookmarkStart w:id="1113" w:name="_Toc233898061"/>
      <w:r w:rsidRPr="009164E3">
        <w:t>Orden og renhold</w:t>
      </w:r>
      <w:bookmarkEnd w:id="1112"/>
      <w:bookmarkEnd w:id="1113"/>
    </w:p>
    <w:p w14:paraId="540D18F9" w14:textId="77777777" w:rsidR="00684FCC" w:rsidRPr="009164E3" w:rsidRDefault="00684FCC" w:rsidP="00684FCC">
      <w:pPr>
        <w:rPr>
          <w:lang w:eastAsia="nb-NO"/>
        </w:rPr>
      </w:pPr>
      <w:r w:rsidRPr="009164E3">
        <w:rPr>
          <w:lang w:eastAsia="nb-NO"/>
        </w:rPr>
        <w:t>Rengjøring av utstyr skal kun skje på en måte og på et sted som ikke utsetter trafikanter, naboer, arbeidere eller andre for fare eller er til sjenanse eller skade for omgivelsene.</w:t>
      </w:r>
    </w:p>
    <w:p w14:paraId="1583FA33" w14:textId="77777777" w:rsidR="00684FCC" w:rsidRPr="009164E3" w:rsidRDefault="00684FCC" w:rsidP="00684FCC">
      <w:pPr>
        <w:rPr>
          <w:lang w:eastAsia="nb-NO"/>
        </w:rPr>
      </w:pPr>
    </w:p>
    <w:p w14:paraId="5AC6585D" w14:textId="03224608" w:rsidR="009B61EF" w:rsidRPr="009164E3" w:rsidRDefault="00684FCC" w:rsidP="00684FCC">
      <w:pPr>
        <w:rPr>
          <w:lang w:eastAsia="nb-NO"/>
        </w:rPr>
      </w:pPr>
      <w:r w:rsidRPr="009164E3">
        <w:rPr>
          <w:lang w:eastAsia="nb-NO"/>
        </w:rPr>
        <w:t>Entreprenøren skal sørge for avmerking og tilrettelegging av områder for lagring og oppbevaring av forskjellige materialer.</w:t>
      </w:r>
    </w:p>
    <w:p w14:paraId="31B0CB45" w14:textId="77777777" w:rsidR="00684FCC" w:rsidRPr="009164E3" w:rsidRDefault="00684FCC" w:rsidP="00684FCC">
      <w:pPr>
        <w:rPr>
          <w:lang w:eastAsia="nb-NO"/>
        </w:rPr>
      </w:pPr>
    </w:p>
    <w:p w14:paraId="5DFDDDCF" w14:textId="73313D73" w:rsidR="00684FCC" w:rsidRPr="009164E3" w:rsidRDefault="00684FCC" w:rsidP="00D03F52">
      <w:pPr>
        <w:pStyle w:val="Overskrift4"/>
      </w:pPr>
      <w:bookmarkStart w:id="1114" w:name="_Toc191885764"/>
      <w:bookmarkStart w:id="1115" w:name="_Toc233898062"/>
      <w:r w:rsidRPr="009164E3">
        <w:t>Vernerunder</w:t>
      </w:r>
      <w:bookmarkEnd w:id="1114"/>
      <w:bookmarkEnd w:id="1115"/>
    </w:p>
    <w:p w14:paraId="373C7B01" w14:textId="77777777" w:rsidR="00E668A9" w:rsidRPr="009164E3" w:rsidRDefault="00E668A9" w:rsidP="00E668A9">
      <w:pPr>
        <w:rPr>
          <w:lang w:eastAsia="nb-NO"/>
        </w:rPr>
      </w:pPr>
      <w:r w:rsidRPr="009164E3">
        <w:rPr>
          <w:lang w:eastAsia="nb-NO"/>
        </w:rPr>
        <w:t>Entreprenøren skal gjennomføre vernerunder minst en gang hver 14. dag i kontraktsperioden. Byggherren skal ha innkalling til vernerunder. Byggherren skal ha kopi av alle protokoller fra slike vernerunder.</w:t>
      </w:r>
    </w:p>
    <w:p w14:paraId="26479787" w14:textId="77777777" w:rsidR="00E668A9" w:rsidRPr="009164E3" w:rsidRDefault="00E668A9" w:rsidP="00E668A9">
      <w:pPr>
        <w:rPr>
          <w:lang w:eastAsia="nb-NO"/>
        </w:rPr>
      </w:pPr>
    </w:p>
    <w:p w14:paraId="63540A4B" w14:textId="238CD86E" w:rsidR="00684FCC" w:rsidRPr="009164E3" w:rsidRDefault="00E668A9" w:rsidP="00E668A9">
      <w:pPr>
        <w:rPr>
          <w:lang w:eastAsia="nb-NO"/>
        </w:rPr>
      </w:pPr>
      <w:r w:rsidRPr="009164E3">
        <w:rPr>
          <w:lang w:eastAsia="nb-NO"/>
        </w:rPr>
        <w:t>Entreprenøren skal oversende, til byggherren, protokoll fra alle vernerunder innen 5 hverdager etter at vernerunden er gjennomført.</w:t>
      </w:r>
    </w:p>
    <w:p w14:paraId="27367D3B" w14:textId="77777777" w:rsidR="00FB6709" w:rsidRPr="009164E3" w:rsidRDefault="00FB6709" w:rsidP="00ED1736"/>
    <w:p w14:paraId="39019AB0" w14:textId="2A9997CE" w:rsidR="00200281" w:rsidRPr="009164E3" w:rsidRDefault="00804344" w:rsidP="00C75AB9">
      <w:pPr>
        <w:pStyle w:val="Overskrift3"/>
      </w:pPr>
      <w:bookmarkStart w:id="1116" w:name="_Toc191885765"/>
      <w:bookmarkStart w:id="1117" w:name="_Toc233898063"/>
      <w:bookmarkStart w:id="1118" w:name="_Toc93914672"/>
      <w:bookmarkStart w:id="1119" w:name="_Toc94534627"/>
      <w:r w:rsidRPr="009164E3">
        <w:t>Sikkerhet, helse og arbeidsmiljø (SHA)</w:t>
      </w:r>
      <w:bookmarkEnd w:id="1116"/>
      <w:bookmarkEnd w:id="1117"/>
    </w:p>
    <w:p w14:paraId="17ED8729" w14:textId="02274EAB" w:rsidR="00ED1736" w:rsidRPr="009164E3" w:rsidRDefault="00ED1736" w:rsidP="00D03F52">
      <w:pPr>
        <w:pStyle w:val="Overskrift4"/>
      </w:pPr>
      <w:bookmarkStart w:id="1120" w:name="_Toc191885766"/>
      <w:bookmarkStart w:id="1121" w:name="_Toc233898064"/>
      <w:r w:rsidRPr="009164E3">
        <w:t>HMS-kort</w:t>
      </w:r>
      <w:bookmarkEnd w:id="1118"/>
      <w:bookmarkEnd w:id="1119"/>
      <w:bookmarkEnd w:id="1120"/>
      <w:bookmarkEnd w:id="1121"/>
    </w:p>
    <w:p w14:paraId="0E66FC53" w14:textId="77777777" w:rsidR="00ED1736" w:rsidRPr="009164E3" w:rsidRDefault="00ED1736" w:rsidP="00ED1736">
      <w:r w:rsidRPr="009164E3">
        <w:t>Entreprenøren skal sørge for at alle som utfører arbeid på kontrakten har gyldig HMS-kort fra og med første dag på arbeidsplassen. Som gyldig HMS-kort regnes kort som beskrevet i «Forskrift om HMS-kort på bygge- og anleggsplasser» med senere endringer. Byggherren har krav på innsyn og kopi av HMS-kort.</w:t>
      </w:r>
    </w:p>
    <w:p w14:paraId="1FEABA1F" w14:textId="77777777" w:rsidR="00ED1736" w:rsidRPr="009164E3" w:rsidRDefault="00ED1736" w:rsidP="00ED1736"/>
    <w:p w14:paraId="0AF2F30F" w14:textId="77777777" w:rsidR="00ED1736" w:rsidRPr="009164E3" w:rsidRDefault="00ED1736" w:rsidP="00ED1736">
      <w:r w:rsidRPr="009164E3">
        <w:t>Byggherre kan bortvise personer uten gyldig HMS-kort.</w:t>
      </w:r>
    </w:p>
    <w:p w14:paraId="69929109" w14:textId="77777777" w:rsidR="00ED1736" w:rsidRPr="009164E3" w:rsidRDefault="00ED1736" w:rsidP="00ED1736"/>
    <w:p w14:paraId="36D2F9E3" w14:textId="164AE3B6" w:rsidR="00ED1736" w:rsidRPr="009164E3" w:rsidRDefault="00ED1736" w:rsidP="00D03F52">
      <w:pPr>
        <w:pStyle w:val="Overskrift4"/>
      </w:pPr>
      <w:bookmarkStart w:id="1122" w:name="_Toc93914673"/>
      <w:bookmarkStart w:id="1123" w:name="_Toc94534628"/>
      <w:bookmarkStart w:id="1124" w:name="_Toc191885767"/>
      <w:bookmarkStart w:id="1125" w:name="_Toc233898065"/>
      <w:r w:rsidRPr="009164E3">
        <w:t>Føring av oversiktsliste</w:t>
      </w:r>
      <w:bookmarkEnd w:id="1122"/>
      <w:bookmarkEnd w:id="1123"/>
      <w:bookmarkEnd w:id="1124"/>
      <w:bookmarkEnd w:id="1125"/>
    </w:p>
    <w:p w14:paraId="56C9375B" w14:textId="15C9E1D1" w:rsidR="00ED1736" w:rsidRPr="009164E3" w:rsidRDefault="00ED1736" w:rsidP="00ED1736">
      <w:r w:rsidRPr="009164E3">
        <w:t xml:space="preserve">SHA-koordinatoren skal til enhver tid ha oversikt over alle som utfører arbeid på arbeidsstedet. For at byggherren skal kunne ivareta denne oppgaven på en tilfredsstillende måte, </w:t>
      </w:r>
      <w:r w:rsidR="005E237B" w:rsidRPr="009164E3">
        <w:t>skal entreprenøren daglig føre oversiktsliste i byggherrens system</w:t>
      </w:r>
      <w:r w:rsidRPr="009164E3">
        <w:t xml:space="preserve">. </w:t>
      </w:r>
    </w:p>
    <w:p w14:paraId="005D7940" w14:textId="77777777" w:rsidR="00ED1736" w:rsidRPr="009164E3" w:rsidRDefault="00ED1736" w:rsidP="00ED1736"/>
    <w:p w14:paraId="1D0141E7" w14:textId="77777777" w:rsidR="00ED1736" w:rsidRPr="009164E3" w:rsidRDefault="00ED1736" w:rsidP="00ED1736">
      <w:r w:rsidRPr="009164E3">
        <w:t>Personer som leverer varer, og andre som i kortere perioder befinner seg innenfor arbeidsområdet uten å delta i kontraktsarbeidet, omfattes ikke av disse bestemmelsene.</w:t>
      </w:r>
    </w:p>
    <w:p w14:paraId="5449F07E" w14:textId="77777777" w:rsidR="00ED1736" w:rsidRPr="009164E3" w:rsidRDefault="00ED1736" w:rsidP="00ED1736"/>
    <w:p w14:paraId="339BF521" w14:textId="520E893E" w:rsidR="00ED1736" w:rsidRPr="009164E3" w:rsidRDefault="00ED1736" w:rsidP="00D03F52">
      <w:pPr>
        <w:pStyle w:val="Overskrift4"/>
      </w:pPr>
      <w:bookmarkStart w:id="1126" w:name="_Toc93914674"/>
      <w:bookmarkStart w:id="1127" w:name="_Toc94534629"/>
      <w:bookmarkStart w:id="1128" w:name="_Toc191885768"/>
      <w:bookmarkStart w:id="1129" w:name="_Toc233898066"/>
      <w:r w:rsidRPr="009164E3">
        <w:t>Hovedbedrift og samordningsansvar</w:t>
      </w:r>
      <w:bookmarkEnd w:id="1126"/>
      <w:bookmarkEnd w:id="1127"/>
      <w:bookmarkEnd w:id="1128"/>
      <w:bookmarkEnd w:id="1129"/>
    </w:p>
    <w:p w14:paraId="0117C749" w14:textId="77777777" w:rsidR="00ED1736" w:rsidRPr="009164E3" w:rsidRDefault="00ED1736" w:rsidP="00ED1736">
      <w:r w:rsidRPr="009164E3">
        <w:t>Entreprenøren er hovedbedrift med ansvar for samordningen av de enkelte virksomheters helse-, miljø- og sikkerhetsarbeid i henhold til arbeidsmiljøloven og internkontroll forskriften.</w:t>
      </w:r>
    </w:p>
    <w:p w14:paraId="0844FC43" w14:textId="77777777" w:rsidR="00ED1736" w:rsidRPr="009164E3" w:rsidRDefault="00ED1736" w:rsidP="00ED1736"/>
    <w:p w14:paraId="598E476B" w14:textId="77777777" w:rsidR="00ED1736" w:rsidRPr="009164E3" w:rsidRDefault="00ED1736" w:rsidP="00ED1736">
      <w:r w:rsidRPr="009164E3">
        <w:t>Den person som ivaretar samordningsansvaret klarlegges i samhandlingsfasen, og navnet tas med i SHA-planen.</w:t>
      </w:r>
    </w:p>
    <w:p w14:paraId="4256B83D" w14:textId="77777777" w:rsidR="00ED1736" w:rsidRPr="009164E3" w:rsidRDefault="00ED1736" w:rsidP="00ED1736"/>
    <w:p w14:paraId="13E6CE96" w14:textId="77777777" w:rsidR="00ED1736" w:rsidRPr="009164E3" w:rsidRDefault="00ED1736" w:rsidP="00ED1736">
      <w:r w:rsidRPr="009164E3">
        <w:lastRenderedPageBreak/>
        <w:t>Entreprenøren har ansvaret for inntakskontroll på byggeplassen. Dette ansvaret kan ikke delegeres. Ved inntakskontrollen skal det som minimum foretas en utsjekk av nødvendig dokumentasjon eksempelvis kompetansebevis og sertifikater for maskinførere, byggebransjens HMS-kort, lovpålagt HMS-opplæring. Det skal gis informasjon om SHA-planen, samt resultatet av samhandlingsprosessen.</w:t>
      </w:r>
    </w:p>
    <w:p w14:paraId="188FFC7A" w14:textId="77777777" w:rsidR="00ED1736" w:rsidRPr="009164E3" w:rsidRDefault="00ED1736" w:rsidP="00ED1736"/>
    <w:p w14:paraId="66D59FB2" w14:textId="77777777" w:rsidR="00ED1736" w:rsidRPr="009164E3" w:rsidRDefault="00ED1736" w:rsidP="00ED1736">
      <w:r w:rsidRPr="009164E3">
        <w:t>Dersom byggherrens egne arbeidstakere i perioder oppholder seg innenfor kontraktens naturlige arbeidsområde, er entreprenøren ansvarlig for samordning av verne- og miljøarbeidet.</w:t>
      </w:r>
    </w:p>
    <w:p w14:paraId="2C5C6587" w14:textId="77777777" w:rsidR="00ED1736" w:rsidRPr="009164E3" w:rsidRDefault="00ED1736" w:rsidP="00ED1736"/>
    <w:p w14:paraId="6FAFBB2A" w14:textId="77777777" w:rsidR="00ED1736" w:rsidRPr="009164E3" w:rsidRDefault="00ED1736" w:rsidP="00ED1736">
      <w:r w:rsidRPr="009164E3">
        <w:t>Dersom det oppstår tilfeller med flere samtidige entrepriser på samme sted, vil en av entreprenørene i de aktuelle entreprisene bli utpekt til hovedbedrift etter Arbeidsmiljøloven og Internkontrollforskriften. Dette innebærer at hovedbedriften sørger for at det tas hensyn til andre virksomheter på eller i nærheten av bygge- eller anleggsplassen.</w:t>
      </w:r>
    </w:p>
    <w:p w14:paraId="43AC3344" w14:textId="77777777" w:rsidR="00ED1736" w:rsidRPr="009164E3" w:rsidRDefault="00ED1736" w:rsidP="00ED1736"/>
    <w:p w14:paraId="40379F08" w14:textId="77777777" w:rsidR="00ED1736" w:rsidRPr="009164E3" w:rsidRDefault="00ED1736" w:rsidP="00ED1736">
      <w:r w:rsidRPr="009164E3">
        <w:t>Det kan avtales, og skal i så fall dokumenteres, at en annen av byggherrens kontraktsparter midlertidig utpekes til hovedbedrift for et avtalt tidsrom.</w:t>
      </w:r>
    </w:p>
    <w:p w14:paraId="30DCBBE4" w14:textId="77777777" w:rsidR="00ED1736" w:rsidRPr="009164E3" w:rsidRDefault="00ED1736" w:rsidP="00ED1736"/>
    <w:p w14:paraId="1F20E655" w14:textId="77777777" w:rsidR="00ED1736" w:rsidRPr="009164E3" w:rsidRDefault="00ED1736" w:rsidP="00ED1736">
      <w:r w:rsidRPr="009164E3">
        <w:t>Byggherren sender inn forhåndsmelding til Arbeidstilsynet senest en uke før arbeidene starter. Entreprenøren skal sørge for at forhåndsmeldingen, med ajourført oversikt over alle virksomheter, til enhver tid henger oppe godt synlig på bygge- eller anleggsplassen.</w:t>
      </w:r>
    </w:p>
    <w:p w14:paraId="4C310FD0" w14:textId="77777777" w:rsidR="00ED1736" w:rsidRPr="009164E3" w:rsidRDefault="00ED1736" w:rsidP="00ED1736"/>
    <w:p w14:paraId="11387C9A" w14:textId="77777777" w:rsidR="00ED1736" w:rsidRPr="009164E3" w:rsidRDefault="00ED1736" w:rsidP="00ED1736">
      <w:pPr>
        <w:rPr>
          <w:i/>
          <w:iCs/>
          <w:color w:val="000000" w:themeColor="text1"/>
          <w:highlight w:val="lightGray"/>
        </w:rPr>
      </w:pPr>
      <w:r w:rsidRPr="009164E3">
        <w:rPr>
          <w:i/>
          <w:iCs/>
          <w:color w:val="000000" w:themeColor="text1"/>
          <w:highlight w:val="lightGray"/>
        </w:rPr>
        <w:t>ALTERNATIV GJELDENDE FOR DELT ENTREPRISE DER EN ANNEN ER UTPEKT SOM HOVEDBEDRIFT, I DETTE TILFELLET STRYKES HOVEDALTERNATIVET OVENFOR:</w:t>
      </w:r>
    </w:p>
    <w:p w14:paraId="3F10D1D9" w14:textId="77777777" w:rsidR="00ED1736" w:rsidRPr="009164E3" w:rsidRDefault="00ED1736" w:rsidP="00ED1736">
      <w:pPr>
        <w:rPr>
          <w:color w:val="000000" w:themeColor="text1"/>
        </w:rPr>
      </w:pPr>
      <w:r w:rsidRPr="009164E3">
        <w:rPr>
          <w:color w:val="000000" w:themeColor="text1"/>
          <w:highlight w:val="lightGray"/>
        </w:rPr>
        <w:t>NN er utpekt som hovedbedrift med ansvar for samordningen av de enkelte virksomheters helse-, miljø- og sikkerhetsarbeid i henhold til arbeidsmiljøloven og internkontrollforskriften. Entreprenøren skal derfor rette seg etter samordningstiltak fastsatt av NN.</w:t>
      </w:r>
    </w:p>
    <w:p w14:paraId="034F4AA0" w14:textId="77777777" w:rsidR="00ED1736" w:rsidRPr="009164E3" w:rsidRDefault="00ED1736" w:rsidP="00ED1736"/>
    <w:p w14:paraId="13EE98F8" w14:textId="6E8F8F52" w:rsidR="00ED1736" w:rsidRPr="009164E3" w:rsidRDefault="00ED1736" w:rsidP="00D03F52">
      <w:pPr>
        <w:pStyle w:val="Overskrift4"/>
      </w:pPr>
      <w:bookmarkStart w:id="1130" w:name="_Toc93914675"/>
      <w:bookmarkStart w:id="1131" w:name="_Toc94534630"/>
      <w:bookmarkStart w:id="1132" w:name="_Toc191885769"/>
      <w:bookmarkStart w:id="1133" w:name="_Toc233898067"/>
      <w:r w:rsidRPr="009164E3">
        <w:t>Besøkende til anleggsområdet</w:t>
      </w:r>
      <w:bookmarkEnd w:id="1130"/>
      <w:bookmarkEnd w:id="1131"/>
      <w:bookmarkEnd w:id="1132"/>
      <w:bookmarkEnd w:id="1133"/>
    </w:p>
    <w:p w14:paraId="436F2874" w14:textId="25255B5E" w:rsidR="00ED1736" w:rsidRPr="009164E3" w:rsidRDefault="00ED1736" w:rsidP="00ED1736">
      <w:r w:rsidRPr="009164E3">
        <w:t>Den som mottar besøk</w:t>
      </w:r>
      <w:r w:rsidR="003A09BF" w:rsidRPr="009164E3">
        <w:t>,</w:t>
      </w:r>
      <w:r w:rsidRPr="009164E3">
        <w:t xml:space="preserve"> er ansvarlig for å varsle byggherre og hovedbedrift før de får adgang til bygge- og anleggsområdet. Vedkommende er ansvarlig for at besøkende er gjort kjent med sikkerhetsregler samt bruk av verneutstyr etc.</w:t>
      </w:r>
    </w:p>
    <w:p w14:paraId="1A6FCA20" w14:textId="77777777" w:rsidR="00ED1736" w:rsidRPr="009164E3" w:rsidRDefault="00ED1736" w:rsidP="00ED1736"/>
    <w:p w14:paraId="4DA9FB40" w14:textId="6D4C2018" w:rsidR="00ED1736" w:rsidRPr="009164E3" w:rsidRDefault="00ED1736" w:rsidP="00ED1736">
      <w:r w:rsidRPr="009164E3">
        <w:t>Alle besøkende til bygge- og anleggsområdet skal følge kravene til personlig verneutstyr.</w:t>
      </w:r>
      <w:r w:rsidR="0035158A" w:rsidRPr="009164E3">
        <w:t xml:space="preserve"> Kravene kan fravikes når det er iverksatt tiltak som fjerner aktuell risiko. Vurdering og tiltak må dokumenteres.</w:t>
      </w:r>
    </w:p>
    <w:p w14:paraId="40E54B0E" w14:textId="2F28A4DF" w:rsidR="00ED1736" w:rsidRPr="009164E3" w:rsidRDefault="00ED1736" w:rsidP="00ED1736"/>
    <w:p w14:paraId="377D3406" w14:textId="2C91BB57" w:rsidR="00ED1736" w:rsidRPr="009164E3" w:rsidRDefault="00ED1736" w:rsidP="00D03F52">
      <w:pPr>
        <w:pStyle w:val="Overskrift4"/>
      </w:pPr>
      <w:bookmarkStart w:id="1134" w:name="_Toc93914677"/>
      <w:bookmarkStart w:id="1135" w:name="_Toc94534632"/>
      <w:bookmarkStart w:id="1136" w:name="_Toc191885771"/>
      <w:bookmarkStart w:id="1137" w:name="_Toc233898068"/>
      <w:r w:rsidRPr="009164E3">
        <w:t>Arbeidstid</w:t>
      </w:r>
      <w:bookmarkEnd w:id="1134"/>
      <w:bookmarkEnd w:id="1135"/>
      <w:bookmarkEnd w:id="1136"/>
      <w:bookmarkEnd w:id="1137"/>
    </w:p>
    <w:p w14:paraId="59419F26" w14:textId="4549C538" w:rsidR="00ED1736" w:rsidRPr="009164E3" w:rsidRDefault="00ED1736" w:rsidP="00ED1736">
      <w:r w:rsidRPr="009164E3">
        <w:t xml:space="preserve">Byggherren skal til enhver tid holdes orientert om arbeidstidsordninger og </w:t>
      </w:r>
      <w:r w:rsidR="00C27853" w:rsidRPr="009164E3">
        <w:t>arbeids</w:t>
      </w:r>
      <w:r w:rsidRPr="009164E3">
        <w:t>planer som benyttes. Alle arbeidstakere som skal utføre arbeid som inngår i disse planene, skal underlegges samme krav til arbeidstid. Dette gjelder også arbeid som utføres av enmannsbedrifter, arbeidstakere i ledende stillinger og arbeidstakere i særlig uavhengig stilling som utfører kontraktsarbeid.</w:t>
      </w:r>
    </w:p>
    <w:p w14:paraId="45834DE5" w14:textId="77777777" w:rsidR="00ED1736" w:rsidRPr="009164E3" w:rsidRDefault="00ED1736" w:rsidP="00ED1736"/>
    <w:p w14:paraId="595022E8" w14:textId="77777777" w:rsidR="00ED1736" w:rsidRPr="009164E3" w:rsidRDefault="00ED1736" w:rsidP="00ED1736">
      <w:r w:rsidRPr="009164E3">
        <w:t>Arbeidstidsordninger godkjent av Arbeidstilsynet eller fagforening med innstillingsrett, skal umiddelbart sendes byggherren sammen med forsvarlighetsvurdering.</w:t>
      </w:r>
    </w:p>
    <w:p w14:paraId="7257FA84" w14:textId="77777777" w:rsidR="00ED1736" w:rsidRPr="009164E3" w:rsidRDefault="00ED1736" w:rsidP="00ED1736">
      <w:r w:rsidRPr="009164E3">
        <w:t>Det er ikke tillatt å ta i bruk en arbeidstidsordning før ordningen er formelt godkjent.</w:t>
      </w:r>
    </w:p>
    <w:p w14:paraId="0B0AAF99" w14:textId="77777777" w:rsidR="00C746D0" w:rsidRPr="009164E3" w:rsidRDefault="00C746D0" w:rsidP="00ED1736"/>
    <w:p w14:paraId="7164ACD5" w14:textId="4CE74F21" w:rsidR="00C746D0" w:rsidRPr="009164E3" w:rsidRDefault="00C746D0" w:rsidP="00ED1736">
      <w:r w:rsidRPr="009164E3">
        <w:t xml:space="preserve">Dersom fagforening med innstillingsrett fastsetter vilkår for arbeidstidsordning som entreprenøren ikke vil overholde, må entreprenøren kontakte fagforening med innstillingsrett og skriftlig avklare om fagforeningen er villig til å gi tillatelse uten de omstridte vilkår. Før slik skriftlig avklaring hvor det aksepteres at omstridte </w:t>
      </w:r>
      <w:r w:rsidR="00B643E2" w:rsidRPr="009164E3">
        <w:t xml:space="preserve">vilkår </w:t>
      </w:r>
      <w:r w:rsidRPr="009164E3">
        <w:t>bortfaller presenteres byggherre, kan arbeidstidsordningen ikke tas i bruk.</w:t>
      </w:r>
    </w:p>
    <w:p w14:paraId="34328ACC" w14:textId="77777777" w:rsidR="00ED1736" w:rsidRPr="009164E3" w:rsidRDefault="00ED1736" w:rsidP="00ED1736"/>
    <w:p w14:paraId="12037CDE" w14:textId="6DCCC6AE" w:rsidR="00ED1736" w:rsidRPr="009164E3" w:rsidRDefault="00ED1736" w:rsidP="00D03F52">
      <w:pPr>
        <w:pStyle w:val="Overskrift4"/>
      </w:pPr>
      <w:bookmarkStart w:id="1138" w:name="_Toc93914678"/>
      <w:bookmarkStart w:id="1139" w:name="_Toc94534633"/>
      <w:bookmarkStart w:id="1140" w:name="_Toc191885772"/>
      <w:bookmarkStart w:id="1141" w:name="_Toc233898069"/>
      <w:r w:rsidRPr="009164E3">
        <w:t>Arbeidsvarsling</w:t>
      </w:r>
      <w:bookmarkEnd w:id="1138"/>
      <w:bookmarkEnd w:id="1139"/>
      <w:bookmarkEnd w:id="1140"/>
      <w:bookmarkEnd w:id="1141"/>
    </w:p>
    <w:p w14:paraId="2ADA1270" w14:textId="77777777" w:rsidR="00ED1736" w:rsidRPr="009164E3" w:rsidRDefault="00ED1736" w:rsidP="00ED1736">
      <w:r w:rsidRPr="009164E3">
        <w:t>Arbeidsvarsling skal utføres i overensstemmelse med Statens vegvesens håndbøker N301 Arbeid på og ved veg og R511 Sikkerhetsforvaltning av vegtunneler.</w:t>
      </w:r>
    </w:p>
    <w:p w14:paraId="0B021899" w14:textId="77777777" w:rsidR="00ED1736" w:rsidRPr="009164E3" w:rsidRDefault="00ED1736" w:rsidP="00ED1736"/>
    <w:p w14:paraId="6A766B1D" w14:textId="77777777" w:rsidR="00ED1736" w:rsidRPr="009164E3" w:rsidRDefault="00ED1736" w:rsidP="00ED1736">
      <w:r w:rsidRPr="009164E3">
        <w:t>Entreprenøren skal sørge for at arbeidsvarslingsplan utarbeides og sendes til Statens vegvesens skiltmyndighet for godkjenning.</w:t>
      </w:r>
    </w:p>
    <w:p w14:paraId="5BF826F4" w14:textId="77777777" w:rsidR="00ED1736" w:rsidRPr="009164E3" w:rsidRDefault="00ED1736" w:rsidP="00ED1736"/>
    <w:p w14:paraId="59FB3C4D" w14:textId="77777777" w:rsidR="00ED1736" w:rsidRPr="009164E3" w:rsidRDefault="00ED1736" w:rsidP="00ED1736">
      <w:r w:rsidRPr="009164E3">
        <w:lastRenderedPageBreak/>
        <w:t>Entreprenøren skal utpeke ansvarlig for varslingen. Iverksatt og utført arbeidsvarsling skal i hvert tilfelle dokumenteres av entreprenøren.</w:t>
      </w:r>
    </w:p>
    <w:p w14:paraId="164531C3" w14:textId="77777777" w:rsidR="00ED1736" w:rsidRPr="009164E3" w:rsidRDefault="00ED1736" w:rsidP="00ED1736"/>
    <w:p w14:paraId="7792CCDE" w14:textId="77777777" w:rsidR="00ED1736" w:rsidRPr="009164E3" w:rsidRDefault="00ED1736" w:rsidP="00ED1736">
      <w:r w:rsidRPr="009164E3">
        <w:t>Arbeidet skal foregå på en slik måte at trafikken forbi arbeidsområdet blir opprettholdt samtidig som arbeidernes og alle trafikantgruppers sikkerhet blir ivaretatt. Eventuell stengning skal ikke skje uten samtykke fra byggherren.</w:t>
      </w:r>
    </w:p>
    <w:p w14:paraId="60EB5341" w14:textId="77777777" w:rsidR="00F51AEB" w:rsidRPr="009164E3" w:rsidRDefault="00F51AEB" w:rsidP="00ED1736"/>
    <w:p w14:paraId="17957D1B" w14:textId="4A27E820" w:rsidR="00F51AEB" w:rsidRPr="009164E3" w:rsidRDefault="00C174D0" w:rsidP="00ED1736">
      <w:r w:rsidRPr="009164E3">
        <w:t>Entreprenør skal orientere alle trafikkdirigenter som benyttes i prosjektet om at alvorlige nestenulykker (konsekvensklasse K5 og K4) som skyldes brudd på vegtrafikkloven med forskrifter skal rapporteres umiddelbart til entreprenør. Entreprenør skal umiddelbart rapportere slike hendelser videre til byggherre. Entreprenør skal tilrettelegge for at bevis for nevnte brudd sikres. Entreprenør skal anmelde alle slike brudd dersom det foreligger tilstrekkelige bevis til at det ansees hensiktsmessig å anmelde. Anmeldelse skal skje så fort som mulig. Entreprenør skal umiddelbart orientere byggherre om forhold som er anmeldt, og skal orientere byggherre om resultat av anmeldelse så snart dette foreligger. Entreprenør skal etablere rutiner som sikrer etterlevelse av disse bestemmelsene og skal på forespørsel fra byggherre fremlegge disse.</w:t>
      </w:r>
    </w:p>
    <w:p w14:paraId="55CA6858" w14:textId="77777777" w:rsidR="00ED1736" w:rsidRPr="009164E3" w:rsidRDefault="00ED1736" w:rsidP="00ED1736"/>
    <w:p w14:paraId="5111D002" w14:textId="63EEE563" w:rsidR="00ED1736" w:rsidRPr="009164E3" w:rsidRDefault="00ED1736" w:rsidP="00D03F52">
      <w:pPr>
        <w:pStyle w:val="Overskrift4"/>
      </w:pPr>
      <w:bookmarkStart w:id="1142" w:name="_Toc93914679"/>
      <w:bookmarkStart w:id="1143" w:name="_Toc94534634"/>
      <w:bookmarkStart w:id="1144" w:name="_Toc191885773"/>
      <w:bookmarkStart w:id="1145" w:name="_Toc233898070"/>
      <w:r w:rsidRPr="009164E3">
        <w:t>Personlig verneutstyr og vernetøy</w:t>
      </w:r>
      <w:bookmarkEnd w:id="1142"/>
      <w:bookmarkEnd w:id="1143"/>
      <w:bookmarkEnd w:id="1144"/>
      <w:bookmarkEnd w:id="1145"/>
    </w:p>
    <w:p w14:paraId="531BA5E7" w14:textId="5B0F1AD1" w:rsidR="00C70A75" w:rsidRPr="009164E3" w:rsidRDefault="00C70A75" w:rsidP="000F365E">
      <w:pPr>
        <w:pStyle w:val="Overskrift5"/>
      </w:pPr>
      <w:bookmarkStart w:id="1146" w:name="_Toc191885774"/>
      <w:bookmarkStart w:id="1147" w:name="_Toc233898071"/>
      <w:r w:rsidRPr="009164E3">
        <w:t>Instruks</w:t>
      </w:r>
      <w:bookmarkEnd w:id="1146"/>
      <w:bookmarkEnd w:id="1147"/>
    </w:p>
    <w:p w14:paraId="3365C6FA" w14:textId="4507B0EF" w:rsidR="00ED1736" w:rsidRPr="009164E3" w:rsidRDefault="00ED1736" w:rsidP="00ED1736">
      <w:r w:rsidRPr="009164E3">
        <w:t>Entreprenør skal utarbeide instruks for personlig verneutstyr og vernetøy, og gi opplæring i bruk.</w:t>
      </w:r>
    </w:p>
    <w:p w14:paraId="628F2E06" w14:textId="77777777" w:rsidR="00ED1736" w:rsidRPr="009164E3" w:rsidRDefault="00ED1736" w:rsidP="00ED1736"/>
    <w:p w14:paraId="29E587C7" w14:textId="77777777" w:rsidR="00ED1736" w:rsidRPr="009164E3" w:rsidRDefault="00ED1736" w:rsidP="000F365E">
      <w:pPr>
        <w:pStyle w:val="Overskrift5"/>
      </w:pPr>
      <w:bookmarkStart w:id="1148" w:name="_Toc191885775"/>
      <w:bookmarkStart w:id="1149" w:name="_Toc233898072"/>
      <w:r w:rsidRPr="009164E3">
        <w:t>Minstekrav til vernetøy</w:t>
      </w:r>
      <w:bookmarkEnd w:id="1148"/>
      <w:bookmarkEnd w:id="1149"/>
    </w:p>
    <w:p w14:paraId="6596B0D6" w14:textId="5CBF78C5" w:rsidR="00ED1736" w:rsidRPr="009164E3" w:rsidRDefault="00ED1736" w:rsidP="0086299B">
      <w:pPr>
        <w:pStyle w:val="Listeavsnitt"/>
        <w:numPr>
          <w:ilvl w:val="0"/>
          <w:numId w:val="52"/>
        </w:numPr>
      </w:pPr>
      <w:r w:rsidRPr="009164E3">
        <w:t xml:space="preserve">Lang vernebukse og verne-vest eller -jakke. Alternativt kan kjeledress benyttes. </w:t>
      </w:r>
    </w:p>
    <w:p w14:paraId="610AEFE3" w14:textId="71B3F694" w:rsidR="00ED1736" w:rsidRPr="009164E3" w:rsidRDefault="00ED1736" w:rsidP="0086299B">
      <w:pPr>
        <w:pStyle w:val="Listeavsnitt"/>
        <w:numPr>
          <w:ilvl w:val="0"/>
          <w:numId w:val="52"/>
        </w:numPr>
      </w:pPr>
      <w:r w:rsidRPr="009164E3">
        <w:t>Synbarhetstøy i klasse 3 etter NS-EN ISO 20471:2013 Svært synlig vernetøy – Prøvetakingsmetoder og krav.</w:t>
      </w:r>
    </w:p>
    <w:p w14:paraId="7BA1B1C0" w14:textId="77777777" w:rsidR="00ED1736" w:rsidRPr="009164E3" w:rsidRDefault="00ED1736" w:rsidP="00ED1736"/>
    <w:p w14:paraId="052D0E3C" w14:textId="77777777" w:rsidR="00ED1736" w:rsidRPr="009164E3" w:rsidRDefault="00ED1736" w:rsidP="00ED1736">
      <w:r w:rsidRPr="009164E3">
        <w:t>Krav til vernetøy - synbarhetstøy kan ikke fravikes.</w:t>
      </w:r>
    </w:p>
    <w:p w14:paraId="2C87D476" w14:textId="77777777" w:rsidR="00ED1736" w:rsidRPr="009164E3" w:rsidRDefault="00ED1736" w:rsidP="00ED1736"/>
    <w:p w14:paraId="71EE8356" w14:textId="77777777" w:rsidR="00ED1736" w:rsidRPr="009164E3" w:rsidRDefault="00ED1736" w:rsidP="000F365E">
      <w:pPr>
        <w:pStyle w:val="Overskrift5"/>
      </w:pPr>
      <w:bookmarkStart w:id="1150" w:name="_Toc191885776"/>
      <w:bookmarkStart w:id="1151" w:name="_Toc233898073"/>
      <w:r w:rsidRPr="009164E3">
        <w:t>Minstekrav til verneutstyr</w:t>
      </w:r>
      <w:bookmarkEnd w:id="1150"/>
      <w:bookmarkEnd w:id="1151"/>
    </w:p>
    <w:p w14:paraId="66317D97" w14:textId="4CBA0521" w:rsidR="00ED1736" w:rsidRPr="009164E3" w:rsidRDefault="00ED1736" w:rsidP="0086299B">
      <w:pPr>
        <w:pStyle w:val="Listeavsnitt"/>
        <w:numPr>
          <w:ilvl w:val="0"/>
          <w:numId w:val="53"/>
        </w:numPr>
      </w:pPr>
      <w:r w:rsidRPr="009164E3">
        <w:t>Hjelm (NS-EN 397)</w:t>
      </w:r>
    </w:p>
    <w:p w14:paraId="13ABF3BB" w14:textId="34402AD3" w:rsidR="00ED1736" w:rsidRPr="009164E3" w:rsidRDefault="00ED1736" w:rsidP="0086299B">
      <w:pPr>
        <w:pStyle w:val="Listeavsnitt"/>
        <w:numPr>
          <w:ilvl w:val="0"/>
          <w:numId w:val="53"/>
        </w:numPr>
      </w:pPr>
      <w:r w:rsidRPr="009164E3">
        <w:t>Vernesko</w:t>
      </w:r>
    </w:p>
    <w:p w14:paraId="46B219A9" w14:textId="6CD40E6B" w:rsidR="00ED1736" w:rsidRPr="009164E3" w:rsidRDefault="00ED1736" w:rsidP="0086299B">
      <w:pPr>
        <w:pStyle w:val="Listeavsnitt"/>
        <w:numPr>
          <w:ilvl w:val="0"/>
          <w:numId w:val="53"/>
        </w:numPr>
      </w:pPr>
      <w:r w:rsidRPr="009164E3">
        <w:t>Vernehansker</w:t>
      </w:r>
    </w:p>
    <w:p w14:paraId="398F423C" w14:textId="3B309CD7" w:rsidR="00ED1736" w:rsidRPr="009164E3" w:rsidRDefault="00ED1736" w:rsidP="0086299B">
      <w:pPr>
        <w:pStyle w:val="Listeavsnitt"/>
        <w:numPr>
          <w:ilvl w:val="0"/>
          <w:numId w:val="53"/>
        </w:numPr>
      </w:pPr>
      <w:r w:rsidRPr="009164E3">
        <w:t>Vernebriller eller øyevern</w:t>
      </w:r>
    </w:p>
    <w:p w14:paraId="47ECC978" w14:textId="1433F912" w:rsidR="00ED1736" w:rsidRPr="009164E3" w:rsidRDefault="00ED1736" w:rsidP="0086299B">
      <w:pPr>
        <w:pStyle w:val="Listeavsnitt"/>
        <w:numPr>
          <w:ilvl w:val="0"/>
          <w:numId w:val="53"/>
        </w:numPr>
      </w:pPr>
      <w:r w:rsidRPr="009164E3">
        <w:t>Hørselvern skal alltid benyttes ved støy over 80 dB</w:t>
      </w:r>
    </w:p>
    <w:p w14:paraId="61F9D9FB" w14:textId="77777777" w:rsidR="00ED1736" w:rsidRPr="009164E3" w:rsidRDefault="00ED1736" w:rsidP="00ED1736"/>
    <w:p w14:paraId="492C66C6" w14:textId="77777777" w:rsidR="00ED1736" w:rsidRPr="009164E3" w:rsidRDefault="00ED1736" w:rsidP="00ED1736">
      <w:r w:rsidRPr="009164E3">
        <w:t>Alt verneutstyr skal være CE-merket.</w:t>
      </w:r>
    </w:p>
    <w:p w14:paraId="476F85AF" w14:textId="77777777" w:rsidR="00ED1736" w:rsidRPr="009164E3" w:rsidRDefault="00ED1736" w:rsidP="00ED1736">
      <w:r w:rsidRPr="009164E3">
        <w:t>Minstekrav til verneutstyr skal ikke fravikes utenom helt spesielle forhold.</w:t>
      </w:r>
    </w:p>
    <w:p w14:paraId="1C68568E" w14:textId="77777777" w:rsidR="00ED1736" w:rsidRPr="009164E3" w:rsidRDefault="00ED1736" w:rsidP="00ED1736"/>
    <w:p w14:paraId="69CD401A" w14:textId="77777777" w:rsidR="00ED1736" w:rsidRPr="009164E3" w:rsidRDefault="00ED1736" w:rsidP="00ED1736">
      <w:r w:rsidRPr="009164E3">
        <w:t>Dersom bruk av en gitt type verneutstyr medfører økt risiko, kan kravet fravikes under forutsetning av at det er gjennomført en dokumentert risikovurdering.</w:t>
      </w:r>
    </w:p>
    <w:p w14:paraId="02212055" w14:textId="77777777" w:rsidR="00ED1736" w:rsidRPr="009164E3" w:rsidRDefault="00ED1736" w:rsidP="00ED1736">
      <w:r w:rsidRPr="009164E3">
        <w:t>Dersom det er åpenbart unødvendig med verneutstyr, kan kravet også fravikes i enkelte, spesifiserte situasjoner. Fravik skal dokumenteres i en risikovurdering og være samstemt med entreprenørens instruks.</w:t>
      </w:r>
    </w:p>
    <w:p w14:paraId="4BE20C29" w14:textId="6822A594" w:rsidR="00ED1736" w:rsidRPr="009164E3" w:rsidRDefault="00ED1736" w:rsidP="00ED1736"/>
    <w:p w14:paraId="39F94BFA" w14:textId="77777777" w:rsidR="00ED1736" w:rsidRPr="009164E3" w:rsidRDefault="00ED1736" w:rsidP="000F365E">
      <w:pPr>
        <w:pStyle w:val="Overskrift5"/>
      </w:pPr>
      <w:bookmarkStart w:id="1152" w:name="_Toc191885777"/>
      <w:bookmarkStart w:id="1153" w:name="_Toc233898074"/>
      <w:r w:rsidRPr="009164E3">
        <w:t>Omvisning for eksterne</w:t>
      </w:r>
      <w:bookmarkEnd w:id="1152"/>
      <w:bookmarkEnd w:id="1153"/>
    </w:p>
    <w:p w14:paraId="2BE48073" w14:textId="77777777" w:rsidR="00ED1736" w:rsidRPr="009164E3" w:rsidRDefault="00ED1736" w:rsidP="00ED1736">
      <w:r w:rsidRPr="009164E3">
        <w:t>Besøkende skal følge kravene til verneutstyr og vernetøy for området de skal besøke. Kravene til verneutstyr og synbarhetsbuks kan fravikes for besøkende når det er iverksatt tiltak som fjerner aktuell risiko. Vurdering og tiltak dokumenteres.</w:t>
      </w:r>
    </w:p>
    <w:p w14:paraId="78209251" w14:textId="77777777" w:rsidR="00ED1736" w:rsidRPr="009164E3" w:rsidRDefault="00ED1736" w:rsidP="00ED1736"/>
    <w:p w14:paraId="6FAB0B91" w14:textId="7367363B" w:rsidR="00817970" w:rsidRPr="009164E3" w:rsidRDefault="00F42CC7" w:rsidP="00D03F52">
      <w:pPr>
        <w:pStyle w:val="Overskrift4"/>
      </w:pPr>
      <w:bookmarkStart w:id="1154" w:name="_Toc191885778"/>
      <w:bookmarkStart w:id="1155" w:name="_Toc233898075"/>
      <w:bookmarkStart w:id="1156" w:name="_Toc93914680"/>
      <w:bookmarkStart w:id="1157" w:name="_Toc94534635"/>
      <w:r w:rsidRPr="009164E3">
        <w:t>Merking og kontrollrutiner</w:t>
      </w:r>
      <w:bookmarkEnd w:id="1154"/>
      <w:bookmarkEnd w:id="1155"/>
    </w:p>
    <w:p w14:paraId="342AD0FE" w14:textId="35AC0C24" w:rsidR="00F42CC7" w:rsidRPr="009164E3" w:rsidRDefault="00C13A73" w:rsidP="00F42CC7">
      <w:pPr>
        <w:rPr>
          <w:lang w:eastAsia="nb-NO"/>
        </w:rPr>
      </w:pPr>
      <w:r w:rsidRPr="009164E3">
        <w:rPr>
          <w:lang w:eastAsia="nb-NO"/>
        </w:rPr>
        <w:t>Alt teknisk utstyr som kreves å være CE-merket, skal være merket. Alt sertifikatpliktig utstyr skal være sertifisert og kontrollert iht. gjeldende bestemmelser og være utstyrt med oblat og dokumentasjon for årlig kontroll. Alle samsvarserklæringer, sertifikater, kontroll- og instruksjonsbøker skal foreligge før utstyret tas i bruk, og fremlegges på forespørsel eller kontroll.</w:t>
      </w:r>
    </w:p>
    <w:bookmarkEnd w:id="1156"/>
    <w:bookmarkEnd w:id="1157"/>
    <w:p w14:paraId="190EE45D" w14:textId="3734433E" w:rsidR="00ED1736" w:rsidRPr="009164E3" w:rsidRDefault="00ED1736" w:rsidP="00ED1736"/>
    <w:p w14:paraId="6B5B9049" w14:textId="486B299E" w:rsidR="00ED1736" w:rsidRPr="009164E3" w:rsidRDefault="00ED1736" w:rsidP="00D03F52">
      <w:pPr>
        <w:pStyle w:val="Overskrift4"/>
      </w:pPr>
      <w:bookmarkStart w:id="1158" w:name="_Toc93914686"/>
      <w:bookmarkStart w:id="1159" w:name="_Toc94534641"/>
      <w:bookmarkStart w:id="1160" w:name="_Toc191885785"/>
      <w:bookmarkStart w:id="1161" w:name="_Toc233898076"/>
      <w:r w:rsidRPr="009164E3">
        <w:t>Spesielle krav knyttet til sikkerhet, helse og arbeidsmiljø</w:t>
      </w:r>
      <w:bookmarkEnd w:id="1158"/>
      <w:bookmarkEnd w:id="1159"/>
      <w:bookmarkEnd w:id="1160"/>
      <w:bookmarkEnd w:id="1161"/>
    </w:p>
    <w:p w14:paraId="4D24B641" w14:textId="5340530A" w:rsidR="00AE321A" w:rsidRPr="009164E3" w:rsidRDefault="0032471F" w:rsidP="000F365E">
      <w:pPr>
        <w:pStyle w:val="Overskrift5"/>
      </w:pPr>
      <w:bookmarkStart w:id="1162" w:name="_Toc191885786"/>
      <w:bookmarkStart w:id="1163" w:name="_Toc233898077"/>
      <w:r w:rsidRPr="009164E3">
        <w:lastRenderedPageBreak/>
        <w:t>Krav til sikkerhetsglass</w:t>
      </w:r>
      <w:bookmarkEnd w:id="1162"/>
      <w:bookmarkEnd w:id="1163"/>
    </w:p>
    <w:p w14:paraId="32BB2BD1" w14:textId="4809B26D" w:rsidR="00ED1736" w:rsidRPr="009164E3" w:rsidRDefault="00ED1736" w:rsidP="00ED1736">
      <w:r w:rsidRPr="009164E3">
        <w:t>Maskiner som arbeider i område</w:t>
      </w:r>
      <w:r w:rsidR="0032471F" w:rsidRPr="009164E3">
        <w:t>r</w:t>
      </w:r>
      <w:r w:rsidRPr="009164E3">
        <w:t xml:space="preserve"> der det er fare for gjenstående udetonert sprengstoff, skal være utstyrt med sikkerhetsglass i henhold til standarde</w:t>
      </w:r>
      <w:r w:rsidR="00537781" w:rsidRPr="009164E3">
        <w:t>n</w:t>
      </w:r>
      <w:r w:rsidRPr="009164E3">
        <w:t xml:space="preserve"> EN-1</w:t>
      </w:r>
      <w:r w:rsidR="00E81F28" w:rsidRPr="009164E3">
        <w:t xml:space="preserve">3123 og </w:t>
      </w:r>
      <w:r w:rsidR="00B75848" w:rsidRPr="009164E3">
        <w:t>F</w:t>
      </w:r>
      <w:r w:rsidR="00E81F28" w:rsidRPr="009164E3">
        <w:t>orskrift om maskiner</w:t>
      </w:r>
      <w:r w:rsidR="00B75848" w:rsidRPr="009164E3">
        <w:t xml:space="preserve"> av 20. mai 2009 vedlegg 1</w:t>
      </w:r>
      <w:r w:rsidRPr="009164E3">
        <w:t>. Fareområde</w:t>
      </w:r>
      <w:r w:rsidR="00B75848" w:rsidRPr="009164E3">
        <w:t>r</w:t>
      </w:r>
      <w:r w:rsidRPr="009164E3">
        <w:t xml:space="preserve"> vil spesielt være der det foregår </w:t>
      </w:r>
      <w:r w:rsidR="00B75848" w:rsidRPr="009164E3">
        <w:t xml:space="preserve">boring, </w:t>
      </w:r>
      <w:r w:rsidRPr="009164E3">
        <w:t xml:space="preserve">bergrensk, pigging, utlasting i skjæring, i grøft og ved stuff. </w:t>
      </w:r>
    </w:p>
    <w:p w14:paraId="6F45FBDB" w14:textId="77777777" w:rsidR="00B75848" w:rsidRPr="009164E3" w:rsidRDefault="00B75848" w:rsidP="00ED1736"/>
    <w:p w14:paraId="518CCEF6" w14:textId="725984BB" w:rsidR="00ED1736" w:rsidRPr="009164E3" w:rsidRDefault="00ED1736" w:rsidP="00ED1736">
      <w:r w:rsidRPr="009164E3">
        <w:t>Angivelse gitt over er ikke uttømmende. Kravet gjelder også maskiner som benyttes der operatør i maskinen utsettes for fare i form av glass-eksponeringsflater mot fareområde</w:t>
      </w:r>
      <w:r w:rsidR="00B75848" w:rsidRPr="009164E3">
        <w:t>r</w:t>
      </w:r>
      <w:r w:rsidRPr="009164E3">
        <w:t xml:space="preserve"> for udetonert sprengstoff.</w:t>
      </w:r>
    </w:p>
    <w:p w14:paraId="21EC8BA3" w14:textId="77777777" w:rsidR="00ED1736" w:rsidRPr="009164E3" w:rsidRDefault="00ED1736" w:rsidP="00ED1736"/>
    <w:p w14:paraId="3C346FDD" w14:textId="54D9D60A" w:rsidR="00B75848" w:rsidRPr="009164E3" w:rsidRDefault="00B75848" w:rsidP="000F365E">
      <w:pPr>
        <w:pStyle w:val="Overskrift5"/>
      </w:pPr>
      <w:bookmarkStart w:id="1164" w:name="_Toc191885787"/>
      <w:bookmarkStart w:id="1165" w:name="_Toc233898078"/>
      <w:r w:rsidRPr="009164E3">
        <w:t>Krav til forsagerkurs</w:t>
      </w:r>
      <w:bookmarkEnd w:id="1164"/>
      <w:bookmarkEnd w:id="1165"/>
    </w:p>
    <w:p w14:paraId="7E7B4519" w14:textId="77777777" w:rsidR="005E3909" w:rsidRPr="009164E3" w:rsidRDefault="005E3909" w:rsidP="005E3909">
      <w:r w:rsidRPr="009164E3">
        <w:t>Det skal gjennomføres forsagerkurs for alle som arbeider i kontrakten. Kurset skal være et samarbeid mellom byggherre, hovedbedrift med samordningsansvar og utførende virksomhet for bergsprengningsarbeidet i kontrakten. Kurset skal omfatte alle forsagere som kan påtreffes der det tidligere har vært sprengt eller skal sprenges.</w:t>
      </w:r>
    </w:p>
    <w:p w14:paraId="5A16CEC9" w14:textId="77777777" w:rsidR="005E3909" w:rsidRPr="009164E3" w:rsidRDefault="005E3909" w:rsidP="005E3909"/>
    <w:p w14:paraId="3807D4DB" w14:textId="77777777" w:rsidR="005E3909" w:rsidRPr="009164E3" w:rsidRDefault="005E3909" w:rsidP="005E3909">
      <w:r w:rsidRPr="009164E3">
        <w:t xml:space="preserve">Byggherre deler «historisk» informasjon, og utførende virksomhet deler ny risiko som blir tilført prosjektet. </w:t>
      </w:r>
    </w:p>
    <w:p w14:paraId="1F7D9540" w14:textId="77777777" w:rsidR="005E3909" w:rsidRPr="009164E3" w:rsidRDefault="005E3909" w:rsidP="005E3909"/>
    <w:p w14:paraId="04FE46AD" w14:textId="2FD37ADD" w:rsidR="00B75848" w:rsidRPr="009164E3" w:rsidRDefault="005E3909" w:rsidP="005E3909">
      <w:r w:rsidRPr="009164E3">
        <w:t>Kurset skal videreføres av utførende virksomhet(-er). Forsagerkurs skal holdes for alle involverte før start av kontraktarbeidet, enten som separat opplæring eller som integrert del av oppstartsmøte for bergsprengningsarbeider. Kurset kan med fordel være en del av inntakskontroll/PSI for nye arbeidere på kontrakten.</w:t>
      </w:r>
    </w:p>
    <w:p w14:paraId="775EEE78" w14:textId="77777777" w:rsidR="005E3909" w:rsidRPr="009164E3" w:rsidRDefault="005E3909" w:rsidP="00ED1736"/>
    <w:p w14:paraId="09389D85" w14:textId="48DC8C3A" w:rsidR="005E3909" w:rsidRPr="009164E3" w:rsidRDefault="005E3909" w:rsidP="000F365E">
      <w:pPr>
        <w:pStyle w:val="Overskrift5"/>
        <w:rPr>
          <w:highlight w:val="lightGray"/>
        </w:rPr>
      </w:pPr>
      <w:bookmarkStart w:id="1166" w:name="_Toc191885788"/>
      <w:bookmarkStart w:id="1167" w:name="_Toc233898079"/>
      <w:r w:rsidRPr="009164E3">
        <w:rPr>
          <w:highlight w:val="lightGray"/>
        </w:rPr>
        <w:t>Arbeid foran bomfeste</w:t>
      </w:r>
      <w:bookmarkEnd w:id="1166"/>
      <w:bookmarkEnd w:id="1167"/>
    </w:p>
    <w:p w14:paraId="0AB59EA5" w14:textId="77777777" w:rsidR="00ED1736" w:rsidRPr="009164E3" w:rsidRDefault="00ED1736" w:rsidP="00ED1736">
      <w:pPr>
        <w:rPr>
          <w:color w:val="000000" w:themeColor="text1"/>
          <w:highlight w:val="lightGray"/>
        </w:rPr>
      </w:pPr>
      <w:r w:rsidRPr="009164E3">
        <w:rPr>
          <w:i/>
          <w:iCs/>
          <w:color w:val="000000" w:themeColor="text1"/>
          <w:highlight w:val="lightGray"/>
        </w:rPr>
        <w:t>FØLGENDE TAS INN VED ARBEIDER SOM INNEBÆRER BORING I TUNNEL</w:t>
      </w:r>
      <w:r w:rsidRPr="009164E3">
        <w:rPr>
          <w:color w:val="FF0000"/>
          <w:highlight w:val="lightGray"/>
        </w:rPr>
        <w:t>:</w:t>
      </w:r>
    </w:p>
    <w:p w14:paraId="7493DCC8" w14:textId="77777777" w:rsidR="00ED1736" w:rsidRPr="009164E3" w:rsidRDefault="00ED1736" w:rsidP="00ED1736">
      <w:pPr>
        <w:rPr>
          <w:color w:val="000000" w:themeColor="text1"/>
          <w:highlight w:val="lightGray"/>
        </w:rPr>
      </w:pPr>
      <w:r w:rsidRPr="009164E3">
        <w:rPr>
          <w:color w:val="000000" w:themeColor="text1"/>
          <w:highlight w:val="lightGray"/>
        </w:rPr>
        <w:t>Ved boring i tunnelstuff, defineres det en minimum «Opphold forbudt»-sone for personell fra bomfeste og fram til stuff når boremaskiner er i gang. Lading, prøvetaking, injisering, skift av borkroner, og manuelt stangskifte, bergbolting o.a. må samordnes slik at dette kan gjennomføres når alle boremaskinene er stanset.</w:t>
      </w:r>
    </w:p>
    <w:p w14:paraId="6789D160" w14:textId="77777777" w:rsidR="00ED1736" w:rsidRPr="009164E3" w:rsidRDefault="00ED1736" w:rsidP="00ED1736">
      <w:pPr>
        <w:rPr>
          <w:color w:val="000000" w:themeColor="text1"/>
          <w:highlight w:val="lightGray"/>
        </w:rPr>
      </w:pPr>
    </w:p>
    <w:p w14:paraId="2D323F4B" w14:textId="77777777" w:rsidR="00ED1736" w:rsidRPr="009164E3" w:rsidRDefault="00ED1736" w:rsidP="00ED1736">
      <w:pPr>
        <w:rPr>
          <w:color w:val="000000" w:themeColor="text1"/>
          <w:highlight w:val="lightGray"/>
        </w:rPr>
      </w:pPr>
      <w:r w:rsidRPr="009164E3">
        <w:rPr>
          <w:color w:val="000000" w:themeColor="text1"/>
          <w:highlight w:val="lightGray"/>
        </w:rPr>
        <w:t>Entreprenør skal før arbeid på stuff starter gjennomføre en risikovurdering, for å fastsette «endelig faresone» (som vil være ≥ «Opphold forbudt»-sone satt av byggherre), hvor arbeidstakernes sikkerhet, arbeidets art og arbeidsutstyr inngår i risikovurderingen. Ref. Forskrift om utførelse av arbeid § 27-16 jfr. § 1-4.</w:t>
      </w:r>
    </w:p>
    <w:p w14:paraId="7BB2FDE7" w14:textId="77777777" w:rsidR="00ED1736" w:rsidRPr="009164E3" w:rsidRDefault="00ED1736" w:rsidP="00ED1736">
      <w:pPr>
        <w:rPr>
          <w:color w:val="000000" w:themeColor="text1"/>
          <w:highlight w:val="lightGray"/>
        </w:rPr>
      </w:pPr>
    </w:p>
    <w:p w14:paraId="1CC38912" w14:textId="77777777" w:rsidR="00ED1736" w:rsidRPr="009164E3" w:rsidRDefault="00ED1736" w:rsidP="00ED1736">
      <w:pPr>
        <w:rPr>
          <w:color w:val="000000" w:themeColor="text1"/>
          <w:highlight w:val="lightGray"/>
        </w:rPr>
      </w:pPr>
      <w:r w:rsidRPr="009164E3">
        <w:rPr>
          <w:color w:val="000000" w:themeColor="text1"/>
          <w:highlight w:val="lightGray"/>
        </w:rPr>
        <w:t>Montering av bolter foran bomfeste skal ikke utføres mens lading pågår.</w:t>
      </w:r>
    </w:p>
    <w:p w14:paraId="1983E335" w14:textId="77777777" w:rsidR="00F01479" w:rsidRPr="009164E3" w:rsidRDefault="00F01479" w:rsidP="00ED1736">
      <w:pPr>
        <w:rPr>
          <w:color w:val="000000" w:themeColor="text1"/>
          <w:highlight w:val="lightGray"/>
        </w:rPr>
      </w:pPr>
    </w:p>
    <w:p w14:paraId="79A13476" w14:textId="7E497531" w:rsidR="00F01479" w:rsidRPr="009164E3" w:rsidRDefault="00F01479" w:rsidP="000F365E">
      <w:pPr>
        <w:pStyle w:val="Overskrift5"/>
        <w:rPr>
          <w:highlight w:val="lightGray"/>
        </w:rPr>
      </w:pPr>
      <w:bookmarkStart w:id="1168" w:name="_Toc191885789"/>
      <w:bookmarkStart w:id="1169" w:name="_Toc233898080"/>
      <w:r w:rsidRPr="009164E3">
        <w:rPr>
          <w:highlight w:val="lightGray"/>
        </w:rPr>
        <w:t>Bruk av ledebil i tunnel</w:t>
      </w:r>
      <w:bookmarkEnd w:id="1168"/>
      <w:bookmarkEnd w:id="1169"/>
    </w:p>
    <w:p w14:paraId="146E3EA6" w14:textId="77777777" w:rsidR="00ED1736" w:rsidRPr="009164E3" w:rsidRDefault="00ED1736" w:rsidP="00ED1736">
      <w:pPr>
        <w:rPr>
          <w:color w:val="000000" w:themeColor="text1"/>
          <w:highlight w:val="lightGray"/>
        </w:rPr>
      </w:pPr>
    </w:p>
    <w:p w14:paraId="6466283D" w14:textId="77777777" w:rsidR="00ED1736" w:rsidRPr="009164E3" w:rsidRDefault="00ED1736" w:rsidP="00ED1736">
      <w:pPr>
        <w:rPr>
          <w:i/>
          <w:iCs/>
          <w:color w:val="000000" w:themeColor="text1"/>
          <w:highlight w:val="lightGray"/>
        </w:rPr>
      </w:pPr>
      <w:r w:rsidRPr="009164E3">
        <w:rPr>
          <w:i/>
          <w:iCs/>
          <w:color w:val="000000" w:themeColor="text1"/>
          <w:highlight w:val="lightGray"/>
        </w:rPr>
        <w:t>FØLGENDE KRAV TAS INN VED BRUK AV LEDEBIL I TUNNEL;</w:t>
      </w:r>
    </w:p>
    <w:p w14:paraId="3E22A65E" w14:textId="77777777" w:rsidR="00ED1736" w:rsidRPr="009164E3" w:rsidRDefault="00ED1736" w:rsidP="00ED1736">
      <w:pPr>
        <w:rPr>
          <w:color w:val="000000" w:themeColor="text1"/>
        </w:rPr>
      </w:pPr>
      <w:r w:rsidRPr="009164E3">
        <w:rPr>
          <w:color w:val="000000" w:themeColor="text1"/>
          <w:highlight w:val="lightGray"/>
        </w:rPr>
        <w:t>Ved bruk av ledebil i tunnel gjøres det oppmerksom på at dette er et risikomoment som må vurderes særskilt i entreprenørens risikovurdering.</w:t>
      </w:r>
      <w:r w:rsidRPr="009164E3">
        <w:rPr>
          <w:color w:val="000000" w:themeColor="text1"/>
        </w:rPr>
        <w:t xml:space="preserve"> </w:t>
      </w:r>
    </w:p>
    <w:p w14:paraId="525547CD" w14:textId="07767C1A" w:rsidR="00ED1736" w:rsidRPr="009164E3" w:rsidRDefault="00ED1736" w:rsidP="00ED1736"/>
    <w:p w14:paraId="2CB073A4" w14:textId="278E559B" w:rsidR="00ED1736" w:rsidRPr="009164E3" w:rsidRDefault="00ED1736" w:rsidP="004F0EEF">
      <w:pPr>
        <w:pStyle w:val="Overskrift3"/>
      </w:pPr>
      <w:bookmarkStart w:id="1170" w:name="_Toc93914687"/>
      <w:bookmarkStart w:id="1171" w:name="_Toc94534642"/>
      <w:bookmarkStart w:id="1172" w:name="_Toc191885790"/>
      <w:bookmarkStart w:id="1173" w:name="_Toc233898081"/>
      <w:r w:rsidRPr="009164E3">
        <w:t>Ytre miljø</w:t>
      </w:r>
      <w:bookmarkEnd w:id="1170"/>
      <w:bookmarkEnd w:id="1171"/>
      <w:bookmarkEnd w:id="1172"/>
      <w:bookmarkEnd w:id="1173"/>
    </w:p>
    <w:p w14:paraId="08513133" w14:textId="48B2DD92" w:rsidR="00ED1736" w:rsidRPr="009164E3" w:rsidRDefault="00ED1736" w:rsidP="00D03F52">
      <w:pPr>
        <w:pStyle w:val="Overskrift4"/>
      </w:pPr>
      <w:bookmarkStart w:id="1174" w:name="_Toc93914688"/>
      <w:bookmarkStart w:id="1175" w:name="_Toc94534643"/>
      <w:bookmarkStart w:id="1176" w:name="_Toc191885791"/>
      <w:bookmarkStart w:id="1177" w:name="_Toc233898082"/>
      <w:r w:rsidRPr="009164E3">
        <w:t>Oppfølging av ytre miljø i kvalitetsplanen</w:t>
      </w:r>
      <w:bookmarkEnd w:id="1174"/>
      <w:bookmarkEnd w:id="1175"/>
      <w:bookmarkEnd w:id="1176"/>
      <w:bookmarkEnd w:id="1177"/>
    </w:p>
    <w:p w14:paraId="2DD9241B" w14:textId="77777777" w:rsidR="00ED1736" w:rsidRPr="009164E3" w:rsidRDefault="00ED1736" w:rsidP="00ED1736">
      <w:r w:rsidRPr="009164E3">
        <w:t>Entreprenøren skal i sin kvalitetsplan redegjøre for prosedyrer som dekker:</w:t>
      </w:r>
    </w:p>
    <w:p w14:paraId="7E4AEA95" w14:textId="20E9F878" w:rsidR="00ED1736" w:rsidRPr="009164E3" w:rsidRDefault="00ED1736" w:rsidP="0086299B">
      <w:pPr>
        <w:pStyle w:val="Listeavsnitt"/>
        <w:numPr>
          <w:ilvl w:val="0"/>
          <w:numId w:val="36"/>
        </w:numPr>
      </w:pPr>
      <w:r w:rsidRPr="009164E3">
        <w:t>Oppfølging av gjeldende regelverk for sin virksomhet</w:t>
      </w:r>
    </w:p>
    <w:p w14:paraId="4FA5FDFF" w14:textId="3EBDA932" w:rsidR="00F01479" w:rsidRPr="009164E3" w:rsidRDefault="00F01479" w:rsidP="0086299B">
      <w:pPr>
        <w:pStyle w:val="Listeavsnitt"/>
        <w:numPr>
          <w:ilvl w:val="0"/>
          <w:numId w:val="36"/>
        </w:numPr>
      </w:pPr>
      <w:r w:rsidRPr="009164E3">
        <w:t>Oppfølging av miljøkrav i kontrakten</w:t>
      </w:r>
    </w:p>
    <w:p w14:paraId="2E5DFD8D" w14:textId="5A258A28" w:rsidR="00F01479" w:rsidRPr="009164E3" w:rsidRDefault="00F01479" w:rsidP="0086299B">
      <w:pPr>
        <w:pStyle w:val="Listeavsnitt"/>
        <w:numPr>
          <w:ilvl w:val="0"/>
          <w:numId w:val="36"/>
        </w:numPr>
      </w:pPr>
      <w:r w:rsidRPr="009164E3">
        <w:t xml:space="preserve">Oppfølging av sitt eget miljøstyringssystem </w:t>
      </w:r>
    </w:p>
    <w:p w14:paraId="1B1660F9" w14:textId="10EAF5F2" w:rsidR="00ED1736" w:rsidRPr="009164E3" w:rsidRDefault="00ED1736" w:rsidP="0086299B">
      <w:pPr>
        <w:pStyle w:val="Listeavsnitt"/>
        <w:numPr>
          <w:ilvl w:val="0"/>
          <w:numId w:val="36"/>
        </w:numPr>
      </w:pPr>
      <w:r w:rsidRPr="009164E3">
        <w:t>Hindre utilsiktede utslipp</w:t>
      </w:r>
    </w:p>
    <w:p w14:paraId="4492FA43" w14:textId="77777777" w:rsidR="00ED1736" w:rsidRPr="009164E3" w:rsidRDefault="00ED1736" w:rsidP="00ED1736"/>
    <w:p w14:paraId="5597B2F5" w14:textId="77777777" w:rsidR="00ED1736" w:rsidRPr="009164E3" w:rsidRDefault="00ED1736" w:rsidP="00ED1736">
      <w:r w:rsidRPr="009164E3">
        <w:rPr>
          <w:highlight w:val="lightGray"/>
        </w:rPr>
        <w:t>Entreprenøren skal forholde seg til byggherrens miljøsaneringsplan, samt byggherrens avfallsplan for rivearbeidene. Hvis avfallsplanen for riveobjektet ikke er utarbeidet av byggherren, skal den inkluderes i avfallsplanen for anlegget ellers.</w:t>
      </w:r>
      <w:r w:rsidRPr="009164E3">
        <w:t xml:space="preserve"> </w:t>
      </w:r>
    </w:p>
    <w:p w14:paraId="37B939F2" w14:textId="77777777" w:rsidR="00ED1736" w:rsidRPr="009164E3" w:rsidRDefault="00ED1736" w:rsidP="00ED1736"/>
    <w:p w14:paraId="57F0C3B1" w14:textId="2C2F0631" w:rsidR="00ED1736" w:rsidRPr="009164E3" w:rsidRDefault="00ED1736" w:rsidP="00D03F52">
      <w:pPr>
        <w:pStyle w:val="Overskrift4"/>
      </w:pPr>
      <w:bookmarkStart w:id="1178" w:name="_Toc93914689"/>
      <w:bookmarkStart w:id="1179" w:name="_Toc94534644"/>
      <w:bookmarkStart w:id="1180" w:name="_Toc191885792"/>
      <w:bookmarkStart w:id="1181" w:name="_Toc233898083"/>
      <w:r w:rsidRPr="009164E3">
        <w:t>Hensyn til omgivelsene</w:t>
      </w:r>
      <w:bookmarkEnd w:id="1178"/>
      <w:bookmarkEnd w:id="1179"/>
      <w:bookmarkEnd w:id="1180"/>
      <w:bookmarkEnd w:id="1181"/>
    </w:p>
    <w:p w14:paraId="4A9041C8" w14:textId="77777777" w:rsidR="00ED1736" w:rsidRPr="009164E3" w:rsidRDefault="00ED1736" w:rsidP="00ED1736">
      <w:r w:rsidRPr="009164E3">
        <w:lastRenderedPageBreak/>
        <w:t>Entreprenøren skal under arbeidets gang ta hensyn til omgivelsene, slik at ikke naboer og berørte parter sjeneres unødig av støv, støy, rystelser, utslipp og avfall etc. I samarbeid med byggherren skal entreprenøren bidra til løpende informasjon til berørte parter.</w:t>
      </w:r>
    </w:p>
    <w:p w14:paraId="1B385F63" w14:textId="77777777" w:rsidR="00ED1736" w:rsidRPr="009164E3" w:rsidRDefault="00ED1736" w:rsidP="00ED1736"/>
    <w:p w14:paraId="5CB0289D" w14:textId="77777777" w:rsidR="00ED1736" w:rsidRPr="009164E3" w:rsidRDefault="00ED1736" w:rsidP="00ED1736">
      <w:r w:rsidRPr="009164E3">
        <w:t>Entreprenøren skal sikre at omgivelser og tilstøtende vegnett ikke påføres ulemper i form av støv og tilsøling av veger som følge av kontraktsarbeidene.</w:t>
      </w:r>
    </w:p>
    <w:p w14:paraId="6D12EC18" w14:textId="77777777" w:rsidR="00ED1736" w:rsidRPr="009164E3" w:rsidRDefault="00ED1736" w:rsidP="00ED1736"/>
    <w:p w14:paraId="09F8457D" w14:textId="77777777" w:rsidR="00ED1736" w:rsidRPr="009164E3" w:rsidRDefault="00ED1736" w:rsidP="00ED1736">
      <w:r w:rsidRPr="009164E3">
        <w:t>Entreprenøren skal følge retningslinjer fra Klima- og Miljødepartementet T-1442/2021 punkt 6.1 som setter støygrenser for større og mindre arbeider og punkt 6.3 som gir føringer for plan for håndtering av støy. Entreprenør skal om nødvendig kontakte ansvarlig myndighet (kommunelege e.l.), og eventuelt søke om tillatelser og dispensasjoner.</w:t>
      </w:r>
    </w:p>
    <w:p w14:paraId="148E8E20" w14:textId="77777777" w:rsidR="00ED1736" w:rsidRPr="009164E3" w:rsidRDefault="00ED1736" w:rsidP="00ED1736"/>
    <w:p w14:paraId="3BEF2091" w14:textId="77777777" w:rsidR="00ED1736" w:rsidRPr="009164E3" w:rsidRDefault="00ED1736" w:rsidP="00ED1736">
      <w:r w:rsidRPr="009164E3">
        <w:t xml:space="preserve">Der det finnes andre, lokale retningslinjer enn de som framgår, og som er strengere enn T-1442/2021 og/eller T-1520, skal disse følges. </w:t>
      </w:r>
    </w:p>
    <w:p w14:paraId="5FC12454" w14:textId="77777777" w:rsidR="00ED1736" w:rsidRPr="009164E3" w:rsidRDefault="00ED1736" w:rsidP="00ED1736"/>
    <w:p w14:paraId="0F9B9990" w14:textId="77777777" w:rsidR="00ED1736" w:rsidRPr="009164E3" w:rsidRDefault="00ED1736" w:rsidP="00ED1736">
      <w:r w:rsidRPr="009164E3">
        <w:t>Det kan være samspillseffekter mellom støy og luftforurensning som øker plager og helserisiko. Dersom området et utsatt for støynivåer over grenser, som er satt i tabeller i støy-retningslinje T-1442/2021, bør det tas særskilt hensyn til dette i planleggingen.</w:t>
      </w:r>
    </w:p>
    <w:p w14:paraId="5F5EE421" w14:textId="77777777" w:rsidR="00ED1736" w:rsidRPr="009164E3" w:rsidRDefault="00ED1736" w:rsidP="00ED1736"/>
    <w:p w14:paraId="5662B661" w14:textId="77777777" w:rsidR="00ED1736" w:rsidRPr="009164E3" w:rsidRDefault="00ED1736" w:rsidP="00ED1736">
      <w:r w:rsidRPr="009164E3">
        <w:t>Det skal tas forholdsregler for å unngå spredning av uønskede fremmede organismer og smittestoffer, både gjennom flytting av vann eller jord samt bruk av utstyr eller masser som kan ha vært i kontakt med uønskede arter og smittestoffer.</w:t>
      </w:r>
    </w:p>
    <w:p w14:paraId="68BAD6DE" w14:textId="77777777" w:rsidR="00744E6A" w:rsidRPr="009164E3" w:rsidRDefault="00744E6A" w:rsidP="00ED1736"/>
    <w:p w14:paraId="0D0A1BFD" w14:textId="6F29C275" w:rsidR="00744E6A" w:rsidRPr="009164E3" w:rsidRDefault="00744E6A" w:rsidP="00ED1736">
      <w:r w:rsidRPr="009164E3">
        <w:t>Entreprenøren skal unngå unødig arealbruk i naturområder, gjennom gjenbruk av allerede bebygde arealer og effektiv utnyttelse av øvrige arealer.</w:t>
      </w:r>
    </w:p>
    <w:p w14:paraId="23FB92C3" w14:textId="77777777" w:rsidR="00ED1736" w:rsidRPr="009164E3" w:rsidRDefault="00ED1736" w:rsidP="00ED1736"/>
    <w:p w14:paraId="48852D14" w14:textId="1614E7D8" w:rsidR="00744E6A" w:rsidRPr="009164E3" w:rsidRDefault="00744E6A" w:rsidP="00ED1736">
      <w:r w:rsidRPr="009164E3">
        <w:t>Vannhåndtering og utslitt til resipient skal skje i henhold til gjeldende regelverk og være innenfor rammer fastsatt i tillatelser og reguleringsbestemmelser.</w:t>
      </w:r>
    </w:p>
    <w:p w14:paraId="1DDAACEB" w14:textId="77777777" w:rsidR="00744E6A" w:rsidRPr="009164E3" w:rsidRDefault="00744E6A" w:rsidP="00ED1736"/>
    <w:p w14:paraId="053A0F6C" w14:textId="77777777" w:rsidR="00ED1736" w:rsidRPr="009164E3" w:rsidRDefault="00ED1736" w:rsidP="00ED1736">
      <w:pPr>
        <w:rPr>
          <w:color w:val="000000" w:themeColor="text1"/>
          <w:highlight w:val="lightGray"/>
        </w:rPr>
      </w:pPr>
      <w:r w:rsidRPr="009164E3">
        <w:rPr>
          <w:color w:val="000000" w:themeColor="text1"/>
          <w:highlight w:val="lightGray"/>
        </w:rPr>
        <w:t>Xxxxxx</w:t>
      </w:r>
    </w:p>
    <w:p w14:paraId="1F6E47C7" w14:textId="77777777" w:rsidR="00ED1736" w:rsidRPr="009164E3" w:rsidRDefault="00ED1736" w:rsidP="00ED1736">
      <w:pPr>
        <w:rPr>
          <w:color w:val="000000" w:themeColor="text1"/>
          <w:highlight w:val="lightGray"/>
        </w:rPr>
      </w:pPr>
    </w:p>
    <w:p w14:paraId="64C450D7" w14:textId="600B9E35" w:rsidR="00ED1736" w:rsidRPr="009164E3" w:rsidRDefault="00ED1736" w:rsidP="00ED1736">
      <w:pPr>
        <w:rPr>
          <w:color w:val="000000" w:themeColor="text1"/>
        </w:rPr>
      </w:pPr>
      <w:r w:rsidRPr="009164E3">
        <w:rPr>
          <w:color w:val="000000" w:themeColor="text1"/>
          <w:highlight w:val="lightGray"/>
        </w:rPr>
        <w:t>EV. SPESIELLE RESTRIKSJONER (støygrenser satt av kommunale myndigheter etc</w:t>
      </w:r>
      <w:r w:rsidR="003A09BF" w:rsidRPr="009164E3">
        <w:rPr>
          <w:color w:val="000000" w:themeColor="text1"/>
          <w:highlight w:val="lightGray"/>
        </w:rPr>
        <w:t>.</w:t>
      </w:r>
      <w:r w:rsidRPr="009164E3">
        <w:rPr>
          <w:color w:val="000000" w:themeColor="text1"/>
          <w:highlight w:val="lightGray"/>
        </w:rPr>
        <w:t>).</w:t>
      </w:r>
    </w:p>
    <w:p w14:paraId="5ADA59F9" w14:textId="77777777" w:rsidR="00ED1736" w:rsidRPr="009164E3" w:rsidRDefault="00ED1736" w:rsidP="00ED1736"/>
    <w:p w14:paraId="00D77B71" w14:textId="3CBE3735" w:rsidR="007C3A50" w:rsidRPr="009164E3" w:rsidRDefault="007C3A50" w:rsidP="00D03F52">
      <w:pPr>
        <w:pStyle w:val="Overskrift4"/>
      </w:pPr>
      <w:bookmarkStart w:id="1182" w:name="_Toc191885793"/>
      <w:bookmarkStart w:id="1183" w:name="_Toc233898084"/>
      <w:bookmarkStart w:id="1184" w:name="_Toc93914691"/>
      <w:bookmarkStart w:id="1185" w:name="_Toc94534646"/>
      <w:r w:rsidRPr="009164E3">
        <w:t>Gjenbruk og gjenvinning</w:t>
      </w:r>
      <w:bookmarkEnd w:id="1182"/>
      <w:bookmarkEnd w:id="1183"/>
    </w:p>
    <w:p w14:paraId="0B62D45D" w14:textId="77777777" w:rsidR="00B54CF3" w:rsidRPr="009164E3" w:rsidRDefault="00B54CF3" w:rsidP="00B54CF3">
      <w:pPr>
        <w:rPr>
          <w:lang w:eastAsia="nb-NO"/>
        </w:rPr>
      </w:pPr>
      <w:r w:rsidRPr="009164E3">
        <w:rPr>
          <w:lang w:eastAsia="nb-NO"/>
        </w:rPr>
        <w:t xml:space="preserve">Der det er mulig skal entreprenøren benytte materialer/produkter og metoder som muliggjør gjenbruk, såfremt dette ikke skaper en urimelig ulempe for arbeidet. </w:t>
      </w:r>
    </w:p>
    <w:p w14:paraId="6979A277" w14:textId="77777777" w:rsidR="00B54CF3" w:rsidRPr="009164E3" w:rsidRDefault="00B54CF3" w:rsidP="00B54CF3">
      <w:pPr>
        <w:rPr>
          <w:lang w:eastAsia="nb-NO"/>
        </w:rPr>
      </w:pPr>
    </w:p>
    <w:p w14:paraId="7A5A8F49" w14:textId="77777777" w:rsidR="00B54CF3" w:rsidRPr="009164E3" w:rsidRDefault="00B54CF3" w:rsidP="00B54CF3">
      <w:pPr>
        <w:rPr>
          <w:lang w:eastAsia="nb-NO"/>
        </w:rPr>
      </w:pPr>
      <w:r w:rsidRPr="009164E3">
        <w:rPr>
          <w:lang w:eastAsia="nb-NO"/>
        </w:rPr>
        <w:t xml:space="preserve">Entreprenøren skal i størst mulig grad gjenbruke materialer og produkter, blant annet gravemasser, asfalt, betong, kantstein, skiltfundamenter, skiltmateriell og lignende.  </w:t>
      </w:r>
    </w:p>
    <w:p w14:paraId="7F37DE79" w14:textId="77777777" w:rsidR="00B54CF3" w:rsidRPr="009164E3" w:rsidRDefault="00B54CF3" w:rsidP="00B54CF3">
      <w:pPr>
        <w:rPr>
          <w:lang w:eastAsia="nb-NO"/>
        </w:rPr>
      </w:pPr>
    </w:p>
    <w:p w14:paraId="51AAEB81" w14:textId="1D5ECB02" w:rsidR="007C3A50" w:rsidRPr="009164E3" w:rsidRDefault="00B54CF3">
      <w:pPr>
        <w:rPr>
          <w:lang w:eastAsia="nb-NO"/>
        </w:rPr>
      </w:pPr>
      <w:r w:rsidRPr="009164E3">
        <w:rPr>
          <w:lang w:eastAsia="nb-NO"/>
        </w:rPr>
        <w:t>Før materialer og produkter gjenbruk i kontrakten skal entreprenøren fremlegge en miljørisikovurdering og en vurdering som klargjør behov, egnethet for gjenbruk. Det som gjenbrukes skal være dokumentert fri for miljøgifter.</w:t>
      </w:r>
    </w:p>
    <w:p w14:paraId="0AB1E443" w14:textId="77777777" w:rsidR="000F365E" w:rsidRPr="009164E3" w:rsidRDefault="000F365E" w:rsidP="000F365E"/>
    <w:p w14:paraId="05BA8A3D" w14:textId="4C87626B" w:rsidR="00ED1736" w:rsidRPr="009164E3" w:rsidRDefault="00ED1736" w:rsidP="00D03F52">
      <w:pPr>
        <w:pStyle w:val="Overskrift4"/>
      </w:pPr>
      <w:bookmarkStart w:id="1186" w:name="_Toc191885794"/>
      <w:bookmarkStart w:id="1187" w:name="_Toc233898085"/>
      <w:r w:rsidRPr="009164E3">
        <w:t>Avfallshåndtering</w:t>
      </w:r>
      <w:bookmarkEnd w:id="1184"/>
      <w:bookmarkEnd w:id="1185"/>
      <w:bookmarkEnd w:id="1186"/>
      <w:bookmarkEnd w:id="1187"/>
    </w:p>
    <w:p w14:paraId="5E34540D" w14:textId="7F21904C" w:rsidR="00A17FC2" w:rsidRPr="009164E3" w:rsidRDefault="006C3770" w:rsidP="006C3770">
      <w:pPr>
        <w:rPr>
          <w:lang w:eastAsia="nb-NO"/>
        </w:rPr>
      </w:pPr>
      <w:r w:rsidRPr="009164E3">
        <w:rPr>
          <w:lang w:eastAsia="nb-NO"/>
        </w:rPr>
        <w:t>Begrepene i denne bestemmelsen skal tolkes i samsvar med foruren</w:t>
      </w:r>
      <w:r w:rsidR="004F26E8" w:rsidRPr="009164E3">
        <w:rPr>
          <w:lang w:eastAsia="nb-NO"/>
        </w:rPr>
        <w:t xml:space="preserve">sningsloven, avfallsforskriften og byggteknisk forskrift </w:t>
      </w:r>
      <w:r w:rsidR="005F7722" w:rsidRPr="009164E3">
        <w:rPr>
          <w:lang w:eastAsia="nb-NO"/>
        </w:rPr>
        <w:t>til Plan- og bygningsloven</w:t>
      </w:r>
      <w:r w:rsidR="00E6195D" w:rsidRPr="009164E3">
        <w:rPr>
          <w:lang w:eastAsia="nb-NO"/>
        </w:rPr>
        <w:t xml:space="preserve"> så langt de passer. Det gjelder blant annet begrepene </w:t>
      </w:r>
      <w:r w:rsidR="00C2033E" w:rsidRPr="009164E3">
        <w:rPr>
          <w:lang w:eastAsia="nb-NO"/>
        </w:rPr>
        <w:t>«avfall», «farlig avfall», avfallsplan», sluttrapport» og «basiskarakterisering».</w:t>
      </w:r>
    </w:p>
    <w:p w14:paraId="73F4D2F4" w14:textId="77777777" w:rsidR="00105D52" w:rsidRPr="009164E3" w:rsidRDefault="00105D52" w:rsidP="006C3770">
      <w:pPr>
        <w:rPr>
          <w:lang w:eastAsia="nb-NO"/>
        </w:rPr>
      </w:pPr>
    </w:p>
    <w:p w14:paraId="0BA7E285" w14:textId="371D3D99" w:rsidR="00105D52" w:rsidRPr="009164E3" w:rsidRDefault="00105D52">
      <w:pPr>
        <w:rPr>
          <w:lang w:eastAsia="nb-NO"/>
        </w:rPr>
      </w:pPr>
      <w:r w:rsidRPr="009164E3">
        <w:rPr>
          <w:lang w:eastAsia="nb-NO"/>
        </w:rPr>
        <w:t>For avfallshåndteringen gjelder blant annet følgende bestemmelser</w:t>
      </w:r>
      <w:r w:rsidR="00F04694" w:rsidRPr="009164E3">
        <w:rPr>
          <w:lang w:eastAsia="nb-NO"/>
        </w:rPr>
        <w:t>:</w:t>
      </w:r>
    </w:p>
    <w:p w14:paraId="387E16D4" w14:textId="77777777" w:rsidR="00F04694" w:rsidRPr="009164E3" w:rsidRDefault="00F04694" w:rsidP="000F365E"/>
    <w:p w14:paraId="360F9973" w14:textId="51A09216" w:rsidR="00143DF1" w:rsidRPr="009164E3" w:rsidRDefault="00ED1736" w:rsidP="0086299B">
      <w:pPr>
        <w:pStyle w:val="Listeavsnitt"/>
        <w:numPr>
          <w:ilvl w:val="0"/>
          <w:numId w:val="37"/>
        </w:numPr>
        <w:rPr>
          <w:color w:val="000000" w:themeColor="text1"/>
        </w:rPr>
      </w:pPr>
      <w:r w:rsidRPr="009164E3">
        <w:rPr>
          <w:color w:val="000000" w:themeColor="text1"/>
        </w:rPr>
        <w:t xml:space="preserve">Alt avfall skal leveres til avfallsmottak godkjent av forurensningsmyndighetene eller disponeres på annen lovlig måte. </w:t>
      </w:r>
      <w:r w:rsidR="007B0C7E" w:rsidRPr="009164E3">
        <w:rPr>
          <w:color w:val="000000" w:themeColor="text1"/>
        </w:rPr>
        <w:t>Dette gjelder både avfall produsert gjennom kontrakt</w:t>
      </w:r>
      <w:r w:rsidR="004F30A1" w:rsidRPr="009164E3">
        <w:rPr>
          <w:color w:val="000000" w:themeColor="text1"/>
        </w:rPr>
        <w:t>arbeidet og avfall produsert av tredjepart som entreprenøren skal håndtere.</w:t>
      </w:r>
    </w:p>
    <w:p w14:paraId="7FD4A6E4" w14:textId="77777777" w:rsidR="004F30A1" w:rsidRPr="009164E3" w:rsidRDefault="004F30A1" w:rsidP="000F365E">
      <w:pPr>
        <w:pStyle w:val="Listeavsnitt"/>
        <w:ind w:left="357"/>
        <w:rPr>
          <w:color w:val="000000" w:themeColor="text1"/>
        </w:rPr>
      </w:pPr>
    </w:p>
    <w:p w14:paraId="45C63234" w14:textId="13CDD4E2" w:rsidR="0028508F" w:rsidRPr="009164E3" w:rsidRDefault="00ED1736" w:rsidP="0086299B">
      <w:pPr>
        <w:pStyle w:val="Listeavsnitt"/>
        <w:numPr>
          <w:ilvl w:val="0"/>
          <w:numId w:val="37"/>
        </w:numPr>
        <w:rPr>
          <w:color w:val="000000" w:themeColor="text1"/>
        </w:rPr>
      </w:pPr>
      <w:r w:rsidRPr="009164E3">
        <w:rPr>
          <w:color w:val="000000" w:themeColor="text1"/>
        </w:rPr>
        <w:t>Frest eller oppgravd asfalt som ikke gjenbrukes i kontraktsarbeidet skal leveres til mottak registrert under Kontrollordningen for asfaltgjenvinning – KFA</w:t>
      </w:r>
      <w:r w:rsidR="004F30A1" w:rsidRPr="009164E3">
        <w:rPr>
          <w:color w:val="000000" w:themeColor="text1"/>
        </w:rPr>
        <w:t>)</w:t>
      </w:r>
      <w:r w:rsidRPr="009164E3">
        <w:rPr>
          <w:color w:val="000000" w:themeColor="text1"/>
        </w:rPr>
        <w:t>.</w:t>
      </w:r>
    </w:p>
    <w:p w14:paraId="48DD86CC" w14:textId="77777777" w:rsidR="0028508F" w:rsidRPr="009164E3" w:rsidRDefault="0028508F" w:rsidP="000F365E">
      <w:pPr>
        <w:pStyle w:val="Listeavsnitt"/>
        <w:ind w:left="357"/>
        <w:rPr>
          <w:color w:val="000000" w:themeColor="text1"/>
        </w:rPr>
      </w:pPr>
    </w:p>
    <w:p w14:paraId="6BBFECE7" w14:textId="68F9F24E" w:rsidR="008C2450" w:rsidRPr="009164E3" w:rsidRDefault="00ED1736" w:rsidP="0086299B">
      <w:pPr>
        <w:pStyle w:val="Listeavsnitt"/>
        <w:numPr>
          <w:ilvl w:val="0"/>
          <w:numId w:val="37"/>
        </w:numPr>
        <w:rPr>
          <w:color w:val="000000" w:themeColor="text1"/>
        </w:rPr>
      </w:pPr>
      <w:r w:rsidRPr="009164E3">
        <w:rPr>
          <w:color w:val="000000" w:themeColor="text1"/>
        </w:rPr>
        <w:lastRenderedPageBreak/>
        <w:t>Avfallsplan og sluttrapport skal utarbeides av entreprenøren og leveres byggherren.</w:t>
      </w:r>
      <w:r w:rsidR="00190870" w:rsidRPr="009164E3">
        <w:rPr>
          <w:color w:val="000000" w:themeColor="text1"/>
        </w:rPr>
        <w:t xml:space="preserve"> Avfallsplanen skal leveres i partenes samhandlingsverktøy før oppstart av arbeidene. Sluttrapporten skal leveres i god tid før overtakelse.</w:t>
      </w:r>
    </w:p>
    <w:p w14:paraId="3227485B" w14:textId="77777777" w:rsidR="00190870" w:rsidRPr="009164E3" w:rsidRDefault="00190870" w:rsidP="000F365E">
      <w:pPr>
        <w:pStyle w:val="Listeavsnitt"/>
        <w:ind w:left="357"/>
        <w:rPr>
          <w:color w:val="000000" w:themeColor="text1"/>
        </w:rPr>
      </w:pPr>
    </w:p>
    <w:p w14:paraId="718BA8F1" w14:textId="00C05F28" w:rsidR="00CC313E" w:rsidRPr="009164E3" w:rsidRDefault="00CC313E" w:rsidP="0086299B">
      <w:pPr>
        <w:pStyle w:val="Listeavsnitt"/>
        <w:numPr>
          <w:ilvl w:val="0"/>
          <w:numId w:val="37"/>
        </w:numPr>
        <w:rPr>
          <w:color w:val="000000" w:themeColor="text1"/>
        </w:rPr>
      </w:pPr>
      <w:r w:rsidRPr="009164E3">
        <w:rPr>
          <w:color w:val="000000" w:themeColor="text1"/>
        </w:rPr>
        <w:t>Entreprenøren skal forholde seg til byggherrens miljøsaneringsplan, samt byggherrens avfallsplan for rivearbeidene. Hvis avfallsplanen for riveobjektet ikke er utarbeidet av byggherren, skal den inkluderes i avfallsplanen for anlegget ellers.</w:t>
      </w:r>
    </w:p>
    <w:p w14:paraId="782CDAD0" w14:textId="77777777" w:rsidR="00CC313E" w:rsidRPr="009164E3" w:rsidRDefault="00CC313E" w:rsidP="000F365E">
      <w:pPr>
        <w:pStyle w:val="Listeavsnitt"/>
        <w:ind w:left="357"/>
        <w:rPr>
          <w:color w:val="000000" w:themeColor="text1"/>
        </w:rPr>
      </w:pPr>
    </w:p>
    <w:p w14:paraId="4CE40783" w14:textId="31A8D340" w:rsidR="00020283" w:rsidRPr="009164E3" w:rsidRDefault="00ED1736" w:rsidP="0086299B">
      <w:pPr>
        <w:pStyle w:val="Listeavsnitt"/>
        <w:numPr>
          <w:ilvl w:val="0"/>
          <w:numId w:val="37"/>
        </w:numPr>
        <w:rPr>
          <w:color w:val="000000" w:themeColor="text1"/>
        </w:rPr>
      </w:pPr>
      <w:r w:rsidRPr="009164E3">
        <w:rPr>
          <w:color w:val="000000" w:themeColor="text1"/>
        </w:rPr>
        <w:t>Sorteringsgrad for entreprenørens eget produksjonsavfall skal være minimum 80 %. Sorteringsgrad er andel kildesortert avfall (i vekt) av alt avfall. Avfallet skal sorteres på arbeidsstedet. Normalt skal det sorteres i følgende fraksjoner; farlig avfall, metall, betong, treverk, plast, papp og papir og EE – avfall med mindre annet er angitt i kontrakten. Asfalt, forurenset masse og overflødige rene naturlige masser skal holdes utenfor ved beregning av sorteringsgraden.</w:t>
      </w:r>
    </w:p>
    <w:p w14:paraId="4F3B1C20" w14:textId="77777777" w:rsidR="00020283" w:rsidRPr="009164E3" w:rsidRDefault="00020283" w:rsidP="000F365E">
      <w:pPr>
        <w:pStyle w:val="Listeavsnitt"/>
        <w:ind w:left="357"/>
        <w:rPr>
          <w:color w:val="000000" w:themeColor="text1"/>
        </w:rPr>
      </w:pPr>
    </w:p>
    <w:p w14:paraId="01FB7E77" w14:textId="57D17EF7" w:rsidR="008C2450" w:rsidRPr="009164E3" w:rsidRDefault="00ED1736" w:rsidP="0086299B">
      <w:pPr>
        <w:pStyle w:val="Listeavsnitt"/>
        <w:numPr>
          <w:ilvl w:val="0"/>
          <w:numId w:val="37"/>
        </w:numPr>
        <w:rPr>
          <w:color w:val="000000" w:themeColor="text1"/>
        </w:rPr>
      </w:pPr>
      <w:r w:rsidRPr="009164E3">
        <w:rPr>
          <w:color w:val="000000" w:themeColor="text1"/>
        </w:rPr>
        <w:t xml:space="preserve">Ved innlevering av farlig avfall der avfallet er en del av produksjonsarbeidene, skal entreprenøren elektronisk deklarere avfallet med sitt organisasjonsnummer i Miljødirektoratets portal for avfallsdeklarering. Byggherrens organisasjonsnummer </w:t>
      </w:r>
      <w:r w:rsidR="00C051A1" w:rsidRPr="009164E3">
        <w:rPr>
          <w:color w:val="000000" w:themeColor="text1"/>
        </w:rPr>
        <w:t xml:space="preserve">og prosjektnavn </w:t>
      </w:r>
      <w:r w:rsidRPr="009164E3">
        <w:rPr>
          <w:color w:val="000000" w:themeColor="text1"/>
        </w:rPr>
        <w:t>skal inn i merknadsfeltet. Byggherre skal ha kopi av deklarasjonsskjemaet.</w:t>
      </w:r>
    </w:p>
    <w:p w14:paraId="12019D46" w14:textId="77777777" w:rsidR="00C051A1" w:rsidRPr="009164E3" w:rsidRDefault="00C051A1" w:rsidP="000F365E">
      <w:pPr>
        <w:pStyle w:val="Listeavsnitt"/>
        <w:ind w:left="357"/>
        <w:rPr>
          <w:color w:val="000000" w:themeColor="text1"/>
        </w:rPr>
      </w:pPr>
    </w:p>
    <w:p w14:paraId="070D92FA" w14:textId="23A45A08" w:rsidR="00C051A1" w:rsidRPr="009164E3" w:rsidRDefault="00ED1736" w:rsidP="0086299B">
      <w:pPr>
        <w:pStyle w:val="Listeavsnitt"/>
        <w:numPr>
          <w:ilvl w:val="0"/>
          <w:numId w:val="37"/>
        </w:numPr>
        <w:rPr>
          <w:color w:val="000000" w:themeColor="text1"/>
        </w:rPr>
      </w:pPr>
      <w:r w:rsidRPr="009164E3">
        <w:rPr>
          <w:color w:val="000000" w:themeColor="text1"/>
        </w:rPr>
        <w:t>For avfall produsert gjennom kontraktsarbeidet skal det gjennomføres en basiskarakterisering før deponering finner sted.</w:t>
      </w:r>
    </w:p>
    <w:p w14:paraId="7773B08C" w14:textId="77777777" w:rsidR="00C051A1" w:rsidRPr="009164E3" w:rsidRDefault="00C051A1" w:rsidP="000F365E">
      <w:pPr>
        <w:pStyle w:val="Listeavsnitt"/>
        <w:rPr>
          <w:color w:val="000000" w:themeColor="text1"/>
        </w:rPr>
      </w:pPr>
    </w:p>
    <w:p w14:paraId="098FF086" w14:textId="529A8C22" w:rsidR="00C051A1" w:rsidRPr="009164E3" w:rsidRDefault="00C051A1" w:rsidP="0086299B">
      <w:pPr>
        <w:pStyle w:val="Listeavsnitt"/>
        <w:numPr>
          <w:ilvl w:val="0"/>
          <w:numId w:val="37"/>
        </w:numPr>
        <w:rPr>
          <w:color w:val="000000" w:themeColor="text1"/>
        </w:rPr>
      </w:pPr>
      <w:r w:rsidRPr="009164E3">
        <w:rPr>
          <w:color w:val="000000" w:themeColor="text1"/>
        </w:rPr>
        <w:t>E</w:t>
      </w:r>
      <w:r w:rsidR="00471330" w:rsidRPr="009164E3">
        <w:rPr>
          <w:color w:val="000000" w:themeColor="text1"/>
        </w:rPr>
        <w:t>ntreprenøren skal levere mottaks</w:t>
      </w:r>
      <w:r w:rsidR="00C15916" w:rsidRPr="009164E3">
        <w:rPr>
          <w:color w:val="000000" w:themeColor="text1"/>
        </w:rPr>
        <w:t>stedets godkjenning for å ta imot gjeldende avfall eller masser.</w:t>
      </w:r>
    </w:p>
    <w:p w14:paraId="0F7A01A2" w14:textId="77777777" w:rsidR="00C051A1" w:rsidRPr="009164E3" w:rsidRDefault="00C051A1" w:rsidP="000F365E">
      <w:pPr>
        <w:pStyle w:val="Listeavsnitt"/>
        <w:ind w:left="357"/>
        <w:rPr>
          <w:color w:val="000000" w:themeColor="text1"/>
        </w:rPr>
      </w:pPr>
    </w:p>
    <w:p w14:paraId="26C8CD38" w14:textId="749485D3" w:rsidR="00ED1736" w:rsidRPr="009164E3" w:rsidRDefault="00ED1736" w:rsidP="0086299B">
      <w:pPr>
        <w:pStyle w:val="Listeavsnitt"/>
        <w:numPr>
          <w:ilvl w:val="0"/>
          <w:numId w:val="37"/>
        </w:numPr>
        <w:rPr>
          <w:color w:val="000000" w:themeColor="text1"/>
        </w:rPr>
      </w:pPr>
      <w:r w:rsidRPr="009164E3">
        <w:rPr>
          <w:color w:val="000000" w:themeColor="text1"/>
        </w:rPr>
        <w:t xml:space="preserve">Levert avfall dokumenteres i månedsrapport og føres i </w:t>
      </w:r>
      <w:r w:rsidR="005E237B" w:rsidRPr="009164E3">
        <w:rPr>
          <w:color w:val="000000" w:themeColor="text1"/>
        </w:rPr>
        <w:t>fastsatt</w:t>
      </w:r>
      <w:r w:rsidR="00321020" w:rsidRPr="009164E3">
        <w:rPr>
          <w:color w:val="000000" w:themeColor="text1"/>
        </w:rPr>
        <w:t xml:space="preserve">e </w:t>
      </w:r>
      <w:r w:rsidR="005E237B" w:rsidRPr="009164E3">
        <w:rPr>
          <w:color w:val="000000" w:themeColor="text1"/>
        </w:rPr>
        <w:t>skjema i byggherrens system</w:t>
      </w:r>
      <w:r w:rsidRPr="009164E3">
        <w:rPr>
          <w:color w:val="000000" w:themeColor="text1"/>
        </w:rPr>
        <w:t xml:space="preserve">. </w:t>
      </w:r>
      <w:r w:rsidR="00DB2608" w:rsidRPr="009164E3">
        <w:rPr>
          <w:color w:val="000000" w:themeColor="text1"/>
        </w:rPr>
        <w:t>Byggherren skal ha kopi av lasslister og avfallsmottakets rapporter. Lasslister og avfallsrapporter skal merkes entydig slik at det lett kan spores</w:t>
      </w:r>
      <w:r w:rsidR="00A8184A" w:rsidRPr="009164E3">
        <w:rPr>
          <w:color w:val="000000" w:themeColor="text1"/>
        </w:rPr>
        <w:t xml:space="preserve">. </w:t>
      </w:r>
      <w:r w:rsidRPr="009164E3">
        <w:rPr>
          <w:color w:val="000000" w:themeColor="text1"/>
        </w:rPr>
        <w:t>Byggherren rapporterer videre til Statistisk sentralbyrå.</w:t>
      </w:r>
    </w:p>
    <w:p w14:paraId="06623A33" w14:textId="77777777" w:rsidR="00ED1736" w:rsidRPr="009164E3" w:rsidRDefault="00ED1736" w:rsidP="00ED1736"/>
    <w:p w14:paraId="015F7360" w14:textId="27C95DCB" w:rsidR="00ED1736" w:rsidRPr="009164E3" w:rsidRDefault="00ED1736" w:rsidP="00D03F52">
      <w:pPr>
        <w:pStyle w:val="Overskrift4"/>
      </w:pPr>
      <w:bookmarkStart w:id="1188" w:name="_Toc93914692"/>
      <w:bookmarkStart w:id="1189" w:name="_Toc94534647"/>
      <w:bookmarkStart w:id="1190" w:name="_Toc191885795"/>
      <w:bookmarkStart w:id="1191" w:name="_Toc233898086"/>
      <w:r w:rsidRPr="009164E3">
        <w:t>Kontraktsarbeidenes klimagassutslipp</w:t>
      </w:r>
      <w:bookmarkEnd w:id="1188"/>
      <w:bookmarkEnd w:id="1189"/>
      <w:bookmarkEnd w:id="1190"/>
      <w:bookmarkEnd w:id="1191"/>
    </w:p>
    <w:p w14:paraId="45D9C9DF" w14:textId="5B0C2651" w:rsidR="00ED1736" w:rsidRPr="009164E3" w:rsidRDefault="00ED1736" w:rsidP="004F0EEF">
      <w:pPr>
        <w:pStyle w:val="Overskrift5"/>
      </w:pPr>
      <w:bookmarkStart w:id="1192" w:name="_Toc93914693"/>
      <w:bookmarkStart w:id="1193" w:name="_Toc94534648"/>
      <w:bookmarkStart w:id="1194" w:name="_Toc191885796"/>
      <w:bookmarkStart w:id="1195" w:name="_Toc233898087"/>
      <w:r w:rsidRPr="009164E3">
        <w:t>Generelt</w:t>
      </w:r>
      <w:bookmarkEnd w:id="1192"/>
      <w:bookmarkEnd w:id="1193"/>
      <w:bookmarkEnd w:id="1194"/>
      <w:bookmarkEnd w:id="1195"/>
    </w:p>
    <w:p w14:paraId="5ACCB24D" w14:textId="51842CFE" w:rsidR="008C7100" w:rsidRPr="009164E3" w:rsidRDefault="008C7100" w:rsidP="008C7100">
      <w:r w:rsidRPr="009164E3">
        <w:t xml:space="preserve">Klimagassbudsjett og klimagassregnskap er verktøy som </w:t>
      </w:r>
      <w:r w:rsidR="00647DDE" w:rsidRPr="009164E3">
        <w:t>entreprenør</w:t>
      </w:r>
      <w:r w:rsidRPr="009164E3">
        <w:t xml:space="preserve">en skal bruke for å  </w:t>
      </w:r>
    </w:p>
    <w:p w14:paraId="79E11BD2" w14:textId="77777777" w:rsidR="008C7100" w:rsidRPr="009164E3" w:rsidRDefault="008C7100" w:rsidP="008C7100">
      <w:r w:rsidRPr="009164E3">
        <w:t xml:space="preserve">henholdsvis beregne fremtidige klimagassutslipp, dokumentere og rapportere reelle  </w:t>
      </w:r>
    </w:p>
    <w:p w14:paraId="5CCD829E" w14:textId="77777777" w:rsidR="00190CD4" w:rsidRPr="009164E3" w:rsidRDefault="008C7100" w:rsidP="008C7100">
      <w:r w:rsidRPr="009164E3">
        <w:t xml:space="preserve">klimagassutslipp ved gjennomføringen av kontrakten. </w:t>
      </w:r>
    </w:p>
    <w:p w14:paraId="4BF53E0D" w14:textId="7478E3F1" w:rsidR="008C7100" w:rsidRPr="009164E3" w:rsidRDefault="008C7100" w:rsidP="008C7100">
      <w:r w:rsidRPr="009164E3">
        <w:t xml:space="preserve"> </w:t>
      </w:r>
    </w:p>
    <w:p w14:paraId="1A5A4ED1" w14:textId="77777777" w:rsidR="008C7100" w:rsidRPr="009164E3" w:rsidRDefault="008C7100" w:rsidP="008C7100">
      <w:r w:rsidRPr="009164E3">
        <w:t xml:space="preserve">«Forenklet klimagassbudsjett utførelsesentreprise» er heretter kalt «Forenklet klimagassbudsjett». </w:t>
      </w:r>
    </w:p>
    <w:p w14:paraId="158E7674" w14:textId="77777777" w:rsidR="008C7100" w:rsidRPr="009164E3" w:rsidRDefault="008C7100" w:rsidP="008C7100">
      <w:r w:rsidRPr="009164E3">
        <w:t xml:space="preserve">   </w:t>
      </w:r>
    </w:p>
    <w:p w14:paraId="15630168" w14:textId="77777777" w:rsidR="008C7100" w:rsidRPr="009164E3" w:rsidRDefault="008C7100" w:rsidP="008C7100">
      <w:r w:rsidRPr="009164E3">
        <w:t xml:space="preserve">Følgende skal leveres: </w:t>
      </w:r>
    </w:p>
    <w:p w14:paraId="7226123F" w14:textId="77777777" w:rsidR="003A09BF" w:rsidRPr="009164E3" w:rsidRDefault="008C7100" w:rsidP="003A09BF">
      <w:pPr>
        <w:pStyle w:val="Listeavsnitt"/>
        <w:numPr>
          <w:ilvl w:val="0"/>
          <w:numId w:val="57"/>
        </w:numPr>
        <w:rPr>
          <w:b/>
          <w:bCs/>
        </w:rPr>
      </w:pPr>
      <w:r w:rsidRPr="009164E3">
        <w:rPr>
          <w:b/>
          <w:bCs/>
        </w:rPr>
        <w:t xml:space="preserve">Klimagassbudsjett iht. mal «Forenklet klimagassbudsjett».  </w:t>
      </w:r>
    </w:p>
    <w:p w14:paraId="218312FF" w14:textId="7CA25A11" w:rsidR="008C7100" w:rsidRPr="009164E3" w:rsidRDefault="00647DDE" w:rsidP="003A09BF">
      <w:pPr>
        <w:pStyle w:val="Listeavsnitt"/>
      </w:pPr>
      <w:r w:rsidRPr="009164E3">
        <w:t>Entreprenør</w:t>
      </w:r>
      <w:r w:rsidR="008C7100" w:rsidRPr="009164E3">
        <w:t xml:space="preserve">en leverer dette som en del av sitt tilbud, se </w:t>
      </w:r>
      <w:r w:rsidR="00246C02" w:rsidRPr="009164E3">
        <w:t>punkt</w:t>
      </w:r>
      <w:r w:rsidR="008C7100" w:rsidRPr="009164E3">
        <w:t xml:space="preserve"> </w:t>
      </w:r>
      <w:r w:rsidR="00354DC4" w:rsidRPr="009164E3">
        <w:t>3</w:t>
      </w:r>
      <w:r w:rsidR="00B25B95" w:rsidRPr="009164E3">
        <w:t>5</w:t>
      </w:r>
      <w:r w:rsidR="00354DC4" w:rsidRPr="009164E3">
        <w:t>.</w:t>
      </w:r>
      <w:r w:rsidR="007E2A0F" w:rsidRPr="009164E3">
        <w:t>5</w:t>
      </w:r>
      <w:r w:rsidR="008C7100" w:rsidRPr="009164E3">
        <w:t>.3.</w:t>
      </w:r>
      <w:r w:rsidR="00545AB5" w:rsidRPr="009164E3">
        <w:t>1.</w:t>
      </w:r>
      <w:r w:rsidR="003A09BF" w:rsidRPr="009164E3">
        <w:t xml:space="preserve"> </w:t>
      </w:r>
      <w:r w:rsidR="008C7100" w:rsidRPr="009164E3">
        <w:t xml:space="preserve">Dette danner grunnlag for merverdivurdering i tildelingskriterie K4, samt bonus og trekk, se </w:t>
      </w:r>
      <w:r w:rsidR="00246C02" w:rsidRPr="009164E3">
        <w:t>punkt</w:t>
      </w:r>
      <w:r w:rsidR="008C7100" w:rsidRPr="009164E3">
        <w:t xml:space="preserve"> </w:t>
      </w:r>
      <w:r w:rsidR="00354DC4" w:rsidRPr="009164E3">
        <w:t>3</w:t>
      </w:r>
      <w:r w:rsidR="00B25B95" w:rsidRPr="009164E3">
        <w:t>5</w:t>
      </w:r>
      <w:r w:rsidR="00354DC4" w:rsidRPr="009164E3">
        <w:t>.</w:t>
      </w:r>
      <w:r w:rsidR="007E2A0F" w:rsidRPr="009164E3">
        <w:t>5</w:t>
      </w:r>
      <w:r w:rsidR="008C7100" w:rsidRPr="009164E3">
        <w:t>.3.</w:t>
      </w:r>
      <w:r w:rsidR="00133E26" w:rsidRPr="009164E3">
        <w:t>6</w:t>
      </w:r>
      <w:r w:rsidR="008C7100" w:rsidRPr="009164E3">
        <w:t xml:space="preserve">. </w:t>
      </w:r>
    </w:p>
    <w:p w14:paraId="7D9DF604" w14:textId="77777777" w:rsidR="003A09BF" w:rsidRPr="009164E3" w:rsidRDefault="008C7100" w:rsidP="003A09BF">
      <w:pPr>
        <w:pStyle w:val="Listeavsnitt"/>
        <w:numPr>
          <w:ilvl w:val="0"/>
          <w:numId w:val="57"/>
        </w:numPr>
        <w:rPr>
          <w:b/>
          <w:bCs/>
        </w:rPr>
      </w:pPr>
      <w:r w:rsidRPr="009164E3">
        <w:rPr>
          <w:b/>
          <w:bCs/>
        </w:rPr>
        <w:t xml:space="preserve">Klimagassregnskap iht. mal «Forenklet klimagassbudsjett» </w:t>
      </w:r>
    </w:p>
    <w:p w14:paraId="11C39D11" w14:textId="4A1408AF" w:rsidR="008C7100" w:rsidRPr="009164E3" w:rsidRDefault="00647DDE" w:rsidP="003A09BF">
      <w:pPr>
        <w:pStyle w:val="Listeavsnitt"/>
        <w:rPr>
          <w:b/>
          <w:bCs/>
        </w:rPr>
      </w:pPr>
      <w:r w:rsidRPr="009164E3">
        <w:t>Entreprenør</w:t>
      </w:r>
      <w:r w:rsidR="008C7100" w:rsidRPr="009164E3">
        <w:t xml:space="preserve">en skal levere dette ved ferdigstillelse av kontraktsarbeidene. Dette danner grunnlag for bonus og trekk, se </w:t>
      </w:r>
      <w:r w:rsidR="00246C02" w:rsidRPr="009164E3">
        <w:t>punkt</w:t>
      </w:r>
      <w:r w:rsidR="008C7100" w:rsidRPr="009164E3">
        <w:t xml:space="preserve"> </w:t>
      </w:r>
      <w:r w:rsidR="00354DC4" w:rsidRPr="009164E3">
        <w:t>3</w:t>
      </w:r>
      <w:r w:rsidR="00B25B95" w:rsidRPr="009164E3">
        <w:t>5</w:t>
      </w:r>
      <w:r w:rsidR="008C7100" w:rsidRPr="009164E3">
        <w:t>.</w:t>
      </w:r>
      <w:r w:rsidR="00B2058E" w:rsidRPr="009164E3">
        <w:t>5</w:t>
      </w:r>
      <w:r w:rsidR="008C7100" w:rsidRPr="009164E3">
        <w:t>.3.</w:t>
      </w:r>
      <w:r w:rsidR="0013363F" w:rsidRPr="009164E3">
        <w:t>6</w:t>
      </w:r>
      <w:r w:rsidR="008C7100" w:rsidRPr="009164E3">
        <w:t xml:space="preserve">.  </w:t>
      </w:r>
    </w:p>
    <w:p w14:paraId="06C52A72" w14:textId="77777777" w:rsidR="003A09BF" w:rsidRPr="009164E3" w:rsidRDefault="008C7100" w:rsidP="003A09BF">
      <w:pPr>
        <w:pStyle w:val="Listeavsnitt"/>
        <w:numPr>
          <w:ilvl w:val="0"/>
          <w:numId w:val="57"/>
        </w:numPr>
        <w:rPr>
          <w:b/>
          <w:bCs/>
        </w:rPr>
      </w:pPr>
      <w:r w:rsidRPr="009164E3">
        <w:rPr>
          <w:b/>
          <w:bCs/>
        </w:rPr>
        <w:t xml:space="preserve">Klimagassbudsjett i senfasemodulen til VegLCA </w:t>
      </w:r>
    </w:p>
    <w:p w14:paraId="34803538" w14:textId="4BC60546" w:rsidR="008C7100" w:rsidRPr="009164E3" w:rsidRDefault="00647DDE" w:rsidP="003A09BF">
      <w:pPr>
        <w:pStyle w:val="Listeavsnitt"/>
        <w:rPr>
          <w:b/>
          <w:bCs/>
        </w:rPr>
      </w:pPr>
      <w:r w:rsidRPr="009164E3">
        <w:t>Entreprenør</w:t>
      </w:r>
      <w:r w:rsidR="008C7100" w:rsidRPr="009164E3">
        <w:t xml:space="preserve">er leverer dette etter kontraktssignering, se </w:t>
      </w:r>
      <w:r w:rsidR="00246C02" w:rsidRPr="009164E3">
        <w:t>punkt</w:t>
      </w:r>
      <w:r w:rsidR="008C7100" w:rsidRPr="009164E3">
        <w:t xml:space="preserve"> </w:t>
      </w:r>
      <w:r w:rsidR="00354DC4" w:rsidRPr="009164E3">
        <w:t>3</w:t>
      </w:r>
      <w:r w:rsidR="00B25B95" w:rsidRPr="009164E3">
        <w:t>5</w:t>
      </w:r>
      <w:r w:rsidR="008C7100" w:rsidRPr="009164E3">
        <w:t>.</w:t>
      </w:r>
      <w:r w:rsidR="008E31B5" w:rsidRPr="009164E3">
        <w:t>5</w:t>
      </w:r>
      <w:r w:rsidR="008C7100" w:rsidRPr="009164E3">
        <w:t xml:space="preserve">.4.  </w:t>
      </w:r>
    </w:p>
    <w:p w14:paraId="0226CACF" w14:textId="77777777" w:rsidR="003A09BF" w:rsidRPr="009164E3" w:rsidRDefault="008C7100" w:rsidP="003A09BF">
      <w:pPr>
        <w:pStyle w:val="Listeavsnitt"/>
        <w:numPr>
          <w:ilvl w:val="0"/>
          <w:numId w:val="57"/>
        </w:numPr>
        <w:rPr>
          <w:b/>
          <w:bCs/>
        </w:rPr>
      </w:pPr>
      <w:r w:rsidRPr="009164E3">
        <w:rPr>
          <w:b/>
          <w:bCs/>
        </w:rPr>
        <w:t xml:space="preserve">Klimagassregnskap iht. regnskapsmodulen til VegLCA </w:t>
      </w:r>
    </w:p>
    <w:p w14:paraId="025A104E" w14:textId="0C67B8BC" w:rsidR="008C7100" w:rsidRPr="009164E3" w:rsidRDefault="00647DDE" w:rsidP="003A09BF">
      <w:pPr>
        <w:pStyle w:val="Listeavsnitt"/>
        <w:rPr>
          <w:b/>
          <w:bCs/>
        </w:rPr>
      </w:pPr>
      <w:r w:rsidRPr="009164E3">
        <w:t>Entreprenør</w:t>
      </w:r>
      <w:r w:rsidR="008C7100" w:rsidRPr="009164E3">
        <w:t xml:space="preserve">en skal levere dette ved ferdigstillelse av kontraktsarbeidene, se </w:t>
      </w:r>
      <w:r w:rsidR="00246C02" w:rsidRPr="009164E3">
        <w:t>punkt</w:t>
      </w:r>
      <w:r w:rsidR="008C7100" w:rsidRPr="009164E3">
        <w:t xml:space="preserve"> </w:t>
      </w:r>
      <w:r w:rsidR="00354DC4" w:rsidRPr="009164E3">
        <w:t>3</w:t>
      </w:r>
      <w:r w:rsidR="00B25B95" w:rsidRPr="009164E3">
        <w:t>5</w:t>
      </w:r>
      <w:r w:rsidR="008C7100" w:rsidRPr="009164E3">
        <w:t>.</w:t>
      </w:r>
      <w:r w:rsidR="00413341" w:rsidRPr="009164E3">
        <w:t>5</w:t>
      </w:r>
      <w:r w:rsidR="008C7100" w:rsidRPr="009164E3">
        <w:t xml:space="preserve">.4. </w:t>
      </w:r>
    </w:p>
    <w:p w14:paraId="543029C5" w14:textId="77777777" w:rsidR="008C7100" w:rsidRPr="009164E3" w:rsidRDefault="008C7100" w:rsidP="008C7100">
      <w:r w:rsidRPr="009164E3">
        <w:t xml:space="preserve"> </w:t>
      </w:r>
    </w:p>
    <w:p w14:paraId="56BF5591" w14:textId="77777777" w:rsidR="008C7100" w:rsidRPr="009164E3" w:rsidRDefault="008C7100" w:rsidP="008C7100">
      <w:r w:rsidRPr="009164E3">
        <w:t xml:space="preserve">Det er ikke knyttet bonus og trekk til klimagassbudsjett og -regnskap i VegLCA. </w:t>
      </w:r>
    </w:p>
    <w:p w14:paraId="054274D8" w14:textId="77777777" w:rsidR="008C7100" w:rsidRPr="009164E3" w:rsidRDefault="008C7100" w:rsidP="008C7100">
      <w:r w:rsidRPr="009164E3">
        <w:t xml:space="preserve">   </w:t>
      </w:r>
    </w:p>
    <w:p w14:paraId="68C78C7F" w14:textId="62A67547" w:rsidR="008C7100" w:rsidRPr="009164E3" w:rsidRDefault="008C7100" w:rsidP="008C7100">
      <w:r w:rsidRPr="009164E3">
        <w:t xml:space="preserve">Klimagassberegninger skal brukes som en del av beslutningsunderlaget for valg av løsninger og materialer. </w:t>
      </w:r>
      <w:r w:rsidR="00647DDE" w:rsidRPr="009164E3">
        <w:t>Entreprenør</w:t>
      </w:r>
      <w:r w:rsidRPr="009164E3">
        <w:t xml:space="preserve">en skal kontinuerlig søke å redusere klimagassutslipp i utførelsen av arbeidet.  </w:t>
      </w:r>
    </w:p>
    <w:p w14:paraId="37097F0F" w14:textId="77777777" w:rsidR="008B3389" w:rsidRPr="009164E3" w:rsidRDefault="008B3389" w:rsidP="008C7100"/>
    <w:p w14:paraId="48AE054B" w14:textId="66E73E53" w:rsidR="008B3389" w:rsidRPr="009164E3" w:rsidRDefault="008B3389" w:rsidP="008C7100">
      <w:r w:rsidRPr="009164E3">
        <w:t>Flytende biodrivstoff premieres ikke i tilbudsevalueringen eller i bonus.</w:t>
      </w:r>
    </w:p>
    <w:p w14:paraId="7D97AE2A" w14:textId="77777777" w:rsidR="00354DC4" w:rsidRPr="009164E3" w:rsidRDefault="00354DC4" w:rsidP="008C7100"/>
    <w:p w14:paraId="4A65D55A" w14:textId="74803264" w:rsidR="008C7100" w:rsidRPr="009164E3" w:rsidRDefault="008C7100" w:rsidP="00F54438">
      <w:pPr>
        <w:pStyle w:val="Overskrift5"/>
      </w:pPr>
      <w:bookmarkStart w:id="1196" w:name="_Toc191885797"/>
      <w:bookmarkStart w:id="1197" w:name="_Toc233898088"/>
      <w:r w:rsidRPr="009164E3">
        <w:lastRenderedPageBreak/>
        <w:t>Miljødeklarasjon - Environmental Product Declaration (EPD)  </w:t>
      </w:r>
      <w:bookmarkEnd w:id="1196"/>
      <w:bookmarkEnd w:id="1197"/>
      <w:r w:rsidRPr="009164E3">
        <w:t xml:space="preserve"> </w:t>
      </w:r>
    </w:p>
    <w:p w14:paraId="3FB6C925" w14:textId="77777777" w:rsidR="008C7100" w:rsidRPr="009164E3" w:rsidRDefault="008C7100" w:rsidP="008C7100">
      <w:r w:rsidRPr="009164E3">
        <w:t xml:space="preserve">Entreprenøren skal levere prosjektspesifikke EPD-er (Environmental Product Declaration) for følgende materialer:  </w:t>
      </w:r>
    </w:p>
    <w:p w14:paraId="624F560C" w14:textId="77777777" w:rsidR="008C7100" w:rsidRPr="009164E3" w:rsidRDefault="008C7100" w:rsidP="008C7100">
      <w:r w:rsidRPr="009164E3">
        <w:t xml:space="preserve">   </w:t>
      </w:r>
    </w:p>
    <w:p w14:paraId="18A500C0" w14:textId="65BFD560" w:rsidR="008C7100" w:rsidRPr="009164E3" w:rsidRDefault="008C7100" w:rsidP="0086299B">
      <w:pPr>
        <w:pStyle w:val="Listeavsnitt"/>
        <w:numPr>
          <w:ilvl w:val="0"/>
          <w:numId w:val="58"/>
        </w:numPr>
      </w:pPr>
      <w:r w:rsidRPr="009164E3">
        <w:t xml:space="preserve">Asfalt (for hver massetype for modul A1-A5) </w:t>
      </w:r>
    </w:p>
    <w:p w14:paraId="0D1A78EE" w14:textId="6921FDB2" w:rsidR="008C7100" w:rsidRPr="009164E3" w:rsidRDefault="008C7100" w:rsidP="0086299B">
      <w:pPr>
        <w:pStyle w:val="Listeavsnitt"/>
        <w:numPr>
          <w:ilvl w:val="0"/>
          <w:numId w:val="58"/>
        </w:numPr>
      </w:pPr>
      <w:r w:rsidRPr="009164E3">
        <w:t xml:space="preserve">Konstruksjonsbetong  (for hver betongresept for modul A1-A4) </w:t>
      </w:r>
    </w:p>
    <w:p w14:paraId="0649E5DB" w14:textId="5E46BC7E" w:rsidR="008C7100" w:rsidRPr="009164E3" w:rsidRDefault="008C7100" w:rsidP="0086299B">
      <w:pPr>
        <w:pStyle w:val="Listeavsnitt"/>
        <w:numPr>
          <w:ilvl w:val="0"/>
          <w:numId w:val="58"/>
        </w:numPr>
      </w:pPr>
      <w:r w:rsidRPr="009164E3">
        <w:t xml:space="preserve">Armeringsstål (for modul A1-A4) </w:t>
      </w:r>
    </w:p>
    <w:p w14:paraId="47D93C4B" w14:textId="77777777" w:rsidR="004A299D" w:rsidRPr="009164E3" w:rsidRDefault="004A299D" w:rsidP="008C7100"/>
    <w:p w14:paraId="5C03A8EC" w14:textId="1758E1C0" w:rsidR="008C7100" w:rsidRPr="009164E3" w:rsidRDefault="008C7100" w:rsidP="008C7100">
      <w:r w:rsidRPr="009164E3">
        <w:t xml:space="preserve">I tillegg skal entreprenøren levere EPD-er for alle øvrige produkter hvor det finnes EPD.  </w:t>
      </w:r>
    </w:p>
    <w:p w14:paraId="13743F94" w14:textId="79276814" w:rsidR="008C7100" w:rsidRPr="009164E3" w:rsidRDefault="008C7100" w:rsidP="008C7100">
      <w:r w:rsidRPr="009164E3">
        <w:t xml:space="preserve">Disse EPD-ene skal så langt som mulig være prosjektspesifikke og gjøres tilgjengelig for byggherren i </w:t>
      </w:r>
      <w:r w:rsidR="00011B1B" w:rsidRPr="009164E3">
        <w:t xml:space="preserve">samhandlingsverktøyet </w:t>
      </w:r>
      <w:r w:rsidRPr="009164E3">
        <w:t xml:space="preserve">før produktet tas i bruk.   </w:t>
      </w:r>
    </w:p>
    <w:p w14:paraId="6DB7BC12" w14:textId="77777777" w:rsidR="008C7100" w:rsidRPr="009164E3" w:rsidRDefault="008C7100" w:rsidP="008C7100">
      <w:r w:rsidRPr="009164E3">
        <w:t xml:space="preserve">   </w:t>
      </w:r>
    </w:p>
    <w:p w14:paraId="09DC5038" w14:textId="1BF74077" w:rsidR="0081705E" w:rsidRPr="009164E3" w:rsidRDefault="002E147B" w:rsidP="008C7100">
      <w:r w:rsidRPr="009164E3">
        <w:t>Dersom det benyttes flere EPD’er på ett materiale, skal utslippsfaktor være et mengdevektet gjennomsnitt. Dette skal dokumenteres av entreprenør.</w:t>
      </w:r>
    </w:p>
    <w:p w14:paraId="57FDBACE" w14:textId="77777777" w:rsidR="002E147B" w:rsidRPr="009164E3" w:rsidRDefault="002E147B" w:rsidP="008C7100"/>
    <w:p w14:paraId="3CB6FE4B" w14:textId="7B807383" w:rsidR="008C7100" w:rsidRPr="009164E3" w:rsidRDefault="008C7100" w:rsidP="008C7100">
      <w:r w:rsidRPr="009164E3">
        <w:t xml:space="preserve">EPD skal være i henhold til EN 15804 og godkjent av ett eller flere medlemmer av Eco-plattform, f.eks. EPD-Norge, Environdec og IBU.   </w:t>
      </w:r>
    </w:p>
    <w:p w14:paraId="5346518C" w14:textId="69ACB7C1" w:rsidR="008C7100" w:rsidRPr="009164E3" w:rsidRDefault="008C7100" w:rsidP="008C7100"/>
    <w:p w14:paraId="347FFDCE" w14:textId="2E6B1186" w:rsidR="008C7100" w:rsidRPr="009164E3" w:rsidRDefault="008C7100" w:rsidP="00EE69E0">
      <w:pPr>
        <w:pStyle w:val="Overskrift5"/>
        <w:rPr>
          <w:bCs/>
        </w:rPr>
      </w:pPr>
      <w:bookmarkStart w:id="1198" w:name="_Toc191885798"/>
      <w:bookmarkStart w:id="1199" w:name="_Toc233898089"/>
      <w:r w:rsidRPr="009164E3">
        <w:t>Forenklet klimagassbudsjett- og regnskap, med bonus og trekk</w:t>
      </w:r>
      <w:bookmarkEnd w:id="1198"/>
      <w:bookmarkEnd w:id="1199"/>
      <w:r w:rsidRPr="009164E3">
        <w:t xml:space="preserve"> </w:t>
      </w:r>
      <w:r w:rsidRPr="009164E3">
        <w:rPr>
          <w:bCs/>
        </w:rPr>
        <w:t xml:space="preserve"> </w:t>
      </w:r>
    </w:p>
    <w:p w14:paraId="0E6C4511" w14:textId="445241E3" w:rsidR="00354DC4" w:rsidRPr="009164E3" w:rsidRDefault="008C7100" w:rsidP="00F54438">
      <w:r w:rsidRPr="009164E3">
        <w:rPr>
          <w:rFonts w:cs="Arial"/>
        </w:rPr>
        <w:t> </w:t>
      </w:r>
    </w:p>
    <w:p w14:paraId="5346679B" w14:textId="3794B026" w:rsidR="008C7100" w:rsidRPr="009164E3" w:rsidRDefault="008C7100" w:rsidP="0086299B">
      <w:pPr>
        <w:pStyle w:val="Overskrift5"/>
        <w:numPr>
          <w:ilvl w:val="5"/>
          <w:numId w:val="44"/>
        </w:numPr>
      </w:pPr>
      <w:bookmarkStart w:id="1200" w:name="_Toc191885799"/>
      <w:bookmarkStart w:id="1201" w:name="_Toc233898090"/>
      <w:r w:rsidRPr="009164E3">
        <w:t>Forenklet klimagassbudsjett</w:t>
      </w:r>
      <w:bookmarkEnd w:id="1200"/>
      <w:bookmarkEnd w:id="1201"/>
      <w:r w:rsidRPr="009164E3">
        <w:t xml:space="preserve"> </w:t>
      </w:r>
    </w:p>
    <w:p w14:paraId="4F019420" w14:textId="762467BF" w:rsidR="008C7100" w:rsidRPr="009164E3" w:rsidRDefault="00647DDE" w:rsidP="008C7100">
      <w:r w:rsidRPr="009164E3">
        <w:t>Entreprenør</w:t>
      </w:r>
      <w:r w:rsidR="008C7100" w:rsidRPr="009164E3">
        <w:t xml:space="preserve"> skal utarbeide et klimagassbudsjett iht. vedlagte mal- og veileder «Forenklet klimagassbudsjett» som en del av tildelingskriteriet </w:t>
      </w:r>
      <w:r w:rsidR="00F8402A" w:rsidRPr="009164E3">
        <w:t>for klimagass</w:t>
      </w:r>
      <w:r w:rsidR="008C7100" w:rsidRPr="009164E3">
        <w:t xml:space="preserve">.    </w:t>
      </w:r>
    </w:p>
    <w:p w14:paraId="58512782" w14:textId="77777777" w:rsidR="004E1197" w:rsidRPr="009164E3" w:rsidRDefault="004E1197" w:rsidP="00F85414"/>
    <w:p w14:paraId="41C1E0FA" w14:textId="77777777" w:rsidR="004E1197" w:rsidRPr="009164E3" w:rsidRDefault="00647DDE" w:rsidP="00F85414">
      <w:r w:rsidRPr="009164E3">
        <w:t>Entreprenør</w:t>
      </w:r>
      <w:r w:rsidR="008C7100" w:rsidRPr="009164E3">
        <w:t xml:space="preserve"> skal kun oppgi utslippsfaktorer for innsatsfaktorene i klimagassbudsjettet. Mengdene for innsatsfaktorene i klimagassbudsjettet er bestemt og skal være oppgitt av byggherre i utlysningen. Disse mengdene skal ikke endres i løpet av kontraktsarbeidet. Mengdene som er oppgitt for innsatsfaktorene i klimagassbudsjettet kan avvike fra mengdene i de prisbærende prosessene og skal ikke benyttes for prising av tilbudet.</w:t>
      </w:r>
    </w:p>
    <w:p w14:paraId="22AF9E72" w14:textId="3CD490C0" w:rsidR="004E1197" w:rsidRPr="009164E3" w:rsidRDefault="008C7100" w:rsidP="00F85414">
      <w:r w:rsidRPr="009164E3">
        <w:t xml:space="preserve"> </w:t>
      </w:r>
    </w:p>
    <w:p w14:paraId="2FEAF4DA" w14:textId="20262F81" w:rsidR="00F54438" w:rsidRPr="009164E3" w:rsidRDefault="004E1197" w:rsidP="00F85414">
      <w:r w:rsidRPr="009164E3">
        <w:t>Systemgrenser for forenklet klimagassbudsjett- og regnskap er A1-A4 for betong og armeringsstål, og A1-A5 for asfalt. Systemgrensene skal være i henhold til EN 15084. Det godtas bruk av biogent materiale i asfalt iht. PCR (NPCR 025, Part B for Asphalt, 2022).</w:t>
      </w:r>
    </w:p>
    <w:p w14:paraId="2EC5C3CF" w14:textId="77777777" w:rsidR="00F85414" w:rsidRPr="009164E3" w:rsidRDefault="00F85414" w:rsidP="00F85414"/>
    <w:p w14:paraId="3C54201E" w14:textId="77D134FE" w:rsidR="008C7100" w:rsidRPr="009164E3" w:rsidRDefault="008C7100" w:rsidP="0086299B">
      <w:pPr>
        <w:pStyle w:val="Overskrift5"/>
        <w:numPr>
          <w:ilvl w:val="5"/>
          <w:numId w:val="44"/>
        </w:numPr>
      </w:pPr>
      <w:bookmarkStart w:id="1202" w:name="_Toc191885800"/>
      <w:bookmarkStart w:id="1203" w:name="_Toc233898091"/>
      <w:r w:rsidRPr="009164E3">
        <w:t>Endringer i forenklet klimagassbudsjett</w:t>
      </w:r>
      <w:bookmarkEnd w:id="1202"/>
      <w:bookmarkEnd w:id="1203"/>
      <w:r w:rsidRPr="009164E3">
        <w:t xml:space="preserve">  </w:t>
      </w:r>
    </w:p>
    <w:p w14:paraId="3E19B78D" w14:textId="77777777" w:rsidR="004E1197" w:rsidRPr="009164E3" w:rsidRDefault="008C7100" w:rsidP="008C7100">
      <w:r w:rsidRPr="009164E3">
        <w:t>Partene har krav på at tilbudt «Forenklet klimagassbudsjett» justeres som følge av endringer. Dette gjelder kun endringer som påvirker utslippsfaktorene. Hvis en endringsmelding påvirker utslippsfaktorene i tilbudt «Forenklet klimagassbudsjett», så skal dette oppgis i endringsmeldingen.</w:t>
      </w:r>
    </w:p>
    <w:p w14:paraId="0260F60B" w14:textId="0F6F5B99" w:rsidR="008C7100" w:rsidRPr="009164E3" w:rsidRDefault="008C7100" w:rsidP="008C7100">
      <w:r w:rsidRPr="009164E3">
        <w:t xml:space="preserve">  </w:t>
      </w:r>
    </w:p>
    <w:p w14:paraId="5CCBC0FC" w14:textId="7F3959A0" w:rsidR="008C7100" w:rsidRPr="009164E3" w:rsidRDefault="00647DDE" w:rsidP="008C7100">
      <w:r w:rsidRPr="009164E3">
        <w:t>Entreprenør</w:t>
      </w:r>
      <w:r w:rsidR="008C7100" w:rsidRPr="009164E3">
        <w:t xml:space="preserve"> er ansvarlig for å oppdatere klimagassbudsjett ført etter malen «Forenklet klimagassbudsjett». </w:t>
      </w:r>
    </w:p>
    <w:p w14:paraId="115CEAD7" w14:textId="77777777" w:rsidR="00F54438" w:rsidRPr="009164E3" w:rsidRDefault="00F54438" w:rsidP="00F54438"/>
    <w:p w14:paraId="0D718F00" w14:textId="549C75B8" w:rsidR="008C7100" w:rsidRPr="009164E3" w:rsidRDefault="00F54438" w:rsidP="0086299B">
      <w:pPr>
        <w:pStyle w:val="Overskrift5"/>
        <w:numPr>
          <w:ilvl w:val="5"/>
          <w:numId w:val="44"/>
        </w:numPr>
      </w:pPr>
      <w:bookmarkStart w:id="1204" w:name="_Toc191885801"/>
      <w:bookmarkStart w:id="1205" w:name="_Toc233898092"/>
      <w:r w:rsidRPr="009164E3">
        <w:t>K</w:t>
      </w:r>
      <w:r w:rsidR="008C7100" w:rsidRPr="009164E3">
        <w:t>limagassregnskap, forenklet</w:t>
      </w:r>
      <w:bookmarkEnd w:id="1204"/>
      <w:bookmarkEnd w:id="1205"/>
      <w:r w:rsidR="008C7100" w:rsidRPr="009164E3">
        <w:t xml:space="preserve"> </w:t>
      </w:r>
    </w:p>
    <w:p w14:paraId="58879B03" w14:textId="58A43CAA" w:rsidR="008C7100" w:rsidRPr="009164E3" w:rsidRDefault="00647DDE" w:rsidP="008C7100">
      <w:r w:rsidRPr="009164E3">
        <w:t>Entreprenør</w:t>
      </w:r>
      <w:r w:rsidR="008C7100" w:rsidRPr="009164E3">
        <w:t xml:space="preserve"> skal levere et klimagassregnskap iht. vedlagte mal «Forenklet klimagassbudsjett» ved ferdigstillelse av kontraktsarbeidene. Klimagassregnskapet skal dokumentere de faktiske utslippsfaktorene til innsatsfaktorene som er brukt i kontraktsarbeidet. Klimagassregnskapet skal for utslippsfaktorene være transparent, kontrollerbart og etterprøvbart.  </w:t>
      </w:r>
    </w:p>
    <w:p w14:paraId="65529BC7" w14:textId="77777777" w:rsidR="008C7100" w:rsidRPr="009164E3" w:rsidRDefault="008C7100" w:rsidP="008C7100">
      <w:r w:rsidRPr="009164E3">
        <w:t xml:space="preserve"> </w:t>
      </w:r>
    </w:p>
    <w:p w14:paraId="2D2F0B65" w14:textId="77777777" w:rsidR="008C7100" w:rsidRPr="009164E3" w:rsidRDefault="008C7100" w:rsidP="008C7100">
      <w:r w:rsidRPr="009164E3">
        <w:t xml:space="preserve">Byggherres mengder i klimagassregnskapet ikke skal justeres for faktiske forbrukte mengder i gjennomføringen av kontraktsarbeidet.  </w:t>
      </w:r>
    </w:p>
    <w:p w14:paraId="00D4DCF7" w14:textId="77777777" w:rsidR="008C7100" w:rsidRPr="009164E3" w:rsidRDefault="008C7100" w:rsidP="008C7100">
      <w:r w:rsidRPr="009164E3">
        <w:t xml:space="preserve">  </w:t>
      </w:r>
    </w:p>
    <w:p w14:paraId="012D96D9" w14:textId="6805C319" w:rsidR="008C7100" w:rsidRPr="009164E3" w:rsidRDefault="008C7100" w:rsidP="008C7100">
      <w:r w:rsidRPr="009164E3">
        <w:t xml:space="preserve">Byggherre forbeholder seg retten til å utføre en revisjon av «Forenklet klimagassbudsjett». Revisor skal kunne teste underliggende rapporter, logger, innkjøpssystemer og lignende for å verifisere oppgitt utslippsfaktorer i klimagassregnskapet. Dersom det skulle foreligge noe usikkerhet knyttet til fullstendighet og nøyaktighet av visse utslippskilder, skal </w:t>
      </w:r>
      <w:r w:rsidR="00647DDE" w:rsidRPr="009164E3">
        <w:t>entreprenør</w:t>
      </w:r>
      <w:r w:rsidRPr="009164E3">
        <w:t xml:space="preserve"> fremskaffe ytterlige dokumentasjon for å tydeliggjøre dette. All ytterligere dokumentasjon skal fremlegges innen 4 uker etter forespørsel.   </w:t>
      </w:r>
    </w:p>
    <w:p w14:paraId="4D00AF44" w14:textId="77777777" w:rsidR="008C7100" w:rsidRPr="009164E3" w:rsidRDefault="008C7100" w:rsidP="008C7100">
      <w:r w:rsidRPr="009164E3">
        <w:t xml:space="preserve"> </w:t>
      </w:r>
    </w:p>
    <w:p w14:paraId="2E509E07" w14:textId="77777777" w:rsidR="008C7100" w:rsidRPr="009164E3" w:rsidRDefault="008C7100" w:rsidP="008C7100">
      <w:r w:rsidRPr="009164E3">
        <w:lastRenderedPageBreak/>
        <w:t xml:space="preserve">Klimagassregnskapet skal være godkjent av byggherren før det kan benyttes som grunnlag for bonus eller trekk.   </w:t>
      </w:r>
    </w:p>
    <w:p w14:paraId="65CB475C" w14:textId="77777777" w:rsidR="008C7100" w:rsidRPr="009164E3" w:rsidRDefault="008C7100" w:rsidP="008C7100">
      <w:r w:rsidRPr="009164E3">
        <w:t xml:space="preserve"> </w:t>
      </w:r>
    </w:p>
    <w:p w14:paraId="427D85F0" w14:textId="4C8AFF95" w:rsidR="008C7100" w:rsidRPr="009164E3" w:rsidRDefault="00647DDE" w:rsidP="008C7100">
      <w:r w:rsidRPr="009164E3">
        <w:t>Entreprenør</w:t>
      </w:r>
      <w:r w:rsidR="008C7100" w:rsidRPr="009164E3">
        <w:t xml:space="preserve">en skal levere oppdatert klimagassregnskap en gang pr år. </w:t>
      </w:r>
    </w:p>
    <w:p w14:paraId="569F4BEE" w14:textId="4E627955" w:rsidR="008C7100" w:rsidRPr="009164E3" w:rsidRDefault="008C7100" w:rsidP="008C7100">
      <w:r w:rsidRPr="009164E3">
        <w:t xml:space="preserve">  </w:t>
      </w:r>
    </w:p>
    <w:p w14:paraId="3830BAFC" w14:textId="57353B12" w:rsidR="008C7100" w:rsidRPr="009164E3" w:rsidRDefault="00354DC4" w:rsidP="0086299B">
      <w:pPr>
        <w:pStyle w:val="Overskrift5"/>
        <w:numPr>
          <w:ilvl w:val="5"/>
          <w:numId w:val="44"/>
        </w:numPr>
      </w:pPr>
      <w:r w:rsidRPr="009164E3">
        <w:t xml:space="preserve"> </w:t>
      </w:r>
      <w:bookmarkStart w:id="1206" w:name="_Toc191885802"/>
      <w:bookmarkStart w:id="1207" w:name="_Toc233898093"/>
      <w:r w:rsidR="008C7100" w:rsidRPr="009164E3">
        <w:t xml:space="preserve">Dokumentasjonskrav for </w:t>
      </w:r>
      <w:r w:rsidR="008F24C7" w:rsidRPr="009164E3">
        <w:t>konstruksjonsbetong</w:t>
      </w:r>
      <w:r w:rsidR="008C7100" w:rsidRPr="009164E3">
        <w:t> i klimagassregnskapet </w:t>
      </w:r>
      <w:bookmarkEnd w:id="1206"/>
      <w:bookmarkEnd w:id="1207"/>
      <w:r w:rsidR="008C7100" w:rsidRPr="009164E3">
        <w:t xml:space="preserve"> </w:t>
      </w:r>
    </w:p>
    <w:p w14:paraId="40822100" w14:textId="38770F84" w:rsidR="008C7100" w:rsidRPr="009164E3" w:rsidRDefault="008C7100" w:rsidP="008C7100">
      <w:r w:rsidRPr="009164E3">
        <w:t xml:space="preserve">Det skal leveres egen dokumentasjon i klimagassregnskapet for betong i henhold til arket «Regnskap betong» i malen «Forenklet klimagassbudsjett». Her skal mengden (m3) betong for hver enkelt betongresept i en fasthetsklasse dokumenteres, i tillegg til den prosjektspesifikke utslippsfaktoren for </w:t>
      </w:r>
      <w:r w:rsidR="005D178F" w:rsidRPr="009164E3">
        <w:t>hver enkelt betongsammensetning</w:t>
      </w:r>
      <w:r w:rsidRPr="009164E3">
        <w:t xml:space="preserve">.  </w:t>
      </w:r>
    </w:p>
    <w:p w14:paraId="73C00D2E" w14:textId="77777777" w:rsidR="005D178F" w:rsidRPr="009164E3" w:rsidRDefault="005D178F" w:rsidP="008C7100"/>
    <w:p w14:paraId="5B38D377" w14:textId="0F59668E" w:rsidR="008C7100" w:rsidRPr="009164E3" w:rsidRDefault="008C7100" w:rsidP="008C7100">
      <w:r w:rsidRPr="009164E3">
        <w:t xml:space="preserve">Det forbrukte volumet og utslippsfaktor skal dokumenteres med produksjonsstatistikk fra blandeverket.    </w:t>
      </w:r>
    </w:p>
    <w:p w14:paraId="5CD52995" w14:textId="77777777" w:rsidR="00354DC4" w:rsidRPr="009164E3" w:rsidRDefault="00354DC4" w:rsidP="008C7100"/>
    <w:p w14:paraId="1E5FA8FF" w14:textId="66DD8F73" w:rsidR="00354DC4" w:rsidRPr="009164E3" w:rsidRDefault="008C7100" w:rsidP="008C7100">
      <w:r w:rsidRPr="009164E3">
        <w:t xml:space="preserve">Utslippsfaktoren for en fasthetsklasse i klimagassregnskapet skal være ett vektet gjennomsnitt (mengde) av utslippsfaktorene til alle betongsammensetningene. </w:t>
      </w:r>
    </w:p>
    <w:p w14:paraId="071A599B" w14:textId="65C5B66B" w:rsidR="008C7100" w:rsidRPr="009164E3" w:rsidRDefault="008C7100" w:rsidP="008C7100">
      <w:r w:rsidRPr="009164E3">
        <w:t xml:space="preserve"> </w:t>
      </w:r>
    </w:p>
    <w:p w14:paraId="18EC4CAD" w14:textId="3AF83069" w:rsidR="008C7100" w:rsidRPr="009164E3" w:rsidRDefault="00354DC4" w:rsidP="0086299B">
      <w:pPr>
        <w:pStyle w:val="Overskrift5"/>
        <w:numPr>
          <w:ilvl w:val="5"/>
          <w:numId w:val="44"/>
        </w:numPr>
      </w:pPr>
      <w:r w:rsidRPr="009164E3">
        <w:t xml:space="preserve"> </w:t>
      </w:r>
      <w:bookmarkStart w:id="1208" w:name="_Toc191885803"/>
      <w:bookmarkStart w:id="1209" w:name="_Toc233898094"/>
      <w:r w:rsidR="008C7100" w:rsidRPr="009164E3">
        <w:t>Dokumentasjonskrav for asfalt i klimagassregnskapet</w:t>
      </w:r>
      <w:bookmarkEnd w:id="1208"/>
      <w:bookmarkEnd w:id="1209"/>
      <w:r w:rsidR="008C7100" w:rsidRPr="009164E3">
        <w:t xml:space="preserve"> </w:t>
      </w:r>
    </w:p>
    <w:p w14:paraId="3C46599F" w14:textId="77777777" w:rsidR="008C7100" w:rsidRPr="009164E3" w:rsidRDefault="008C7100" w:rsidP="008C7100">
      <w:r w:rsidRPr="009164E3">
        <w:t xml:space="preserve">Det skal leveres egen dokumentasjon i klimagassregnskapet for asfalt i henhold til arket «Regnskap asfalt» i malen «Forenklet klimagassbudsjett». Her skal mengden asfalt for hver enkelt massetype i en asfaltblanding dokumenteres, i tillegg til den prosjektspesifikke utslippsfaktoren for massetypene.  </w:t>
      </w:r>
    </w:p>
    <w:p w14:paraId="71E8FB41" w14:textId="77777777" w:rsidR="008C7100" w:rsidRPr="009164E3" w:rsidRDefault="008C7100" w:rsidP="008C7100">
      <w:r w:rsidRPr="009164E3">
        <w:t xml:space="preserve"> </w:t>
      </w:r>
    </w:p>
    <w:p w14:paraId="11FBEC4B" w14:textId="540BAC30" w:rsidR="008C7100" w:rsidRPr="009164E3" w:rsidRDefault="008C7100" w:rsidP="008C7100">
      <w:r w:rsidRPr="009164E3">
        <w:t xml:space="preserve">Den forbrukte mengden av massetypene skal dokumenteres med levert masse fra verk som viser tonnasje. Dokumentasjon skal følge krav til dokumentasjon for asfaltarbeider gitt i </w:t>
      </w:r>
      <w:r w:rsidR="00246C02" w:rsidRPr="009164E3">
        <w:t>punkt</w:t>
      </w:r>
      <w:r w:rsidRPr="009164E3">
        <w:t xml:space="preserve"> 1</w:t>
      </w:r>
      <w:r w:rsidR="007126D8" w:rsidRPr="009164E3">
        <w:t>8</w:t>
      </w:r>
      <w:r w:rsidRPr="009164E3">
        <w:t xml:space="preserve">. </w:t>
      </w:r>
    </w:p>
    <w:p w14:paraId="08A4C082" w14:textId="77777777" w:rsidR="008C7100" w:rsidRPr="009164E3" w:rsidRDefault="008C7100" w:rsidP="008C7100">
      <w:r w:rsidRPr="009164E3">
        <w:t xml:space="preserve"> </w:t>
      </w:r>
    </w:p>
    <w:p w14:paraId="3379E4BD" w14:textId="2BE78725" w:rsidR="008C7100" w:rsidRPr="009164E3" w:rsidRDefault="008C7100" w:rsidP="008C7100">
      <w:r w:rsidRPr="009164E3">
        <w:t xml:space="preserve">Utslippsfaktoren til hver massetype skal dokumenteres med en prosjektspesifikk EPD, iht. </w:t>
      </w:r>
      <w:r w:rsidR="00246C02" w:rsidRPr="009164E3">
        <w:t>punkt 3</w:t>
      </w:r>
      <w:r w:rsidR="00B25B95" w:rsidRPr="009164E3">
        <w:t>5</w:t>
      </w:r>
      <w:r w:rsidR="00246C02" w:rsidRPr="009164E3">
        <w:t>.</w:t>
      </w:r>
      <w:r w:rsidR="00B25B95" w:rsidRPr="009164E3">
        <w:t>5</w:t>
      </w:r>
      <w:r w:rsidR="00246C02" w:rsidRPr="009164E3">
        <w:t>.2 M</w:t>
      </w:r>
      <w:r w:rsidRPr="009164E3">
        <w:t xml:space="preserve">iljødeklarasjon - Environmental Product Declaration (EPD). </w:t>
      </w:r>
    </w:p>
    <w:p w14:paraId="6648F243" w14:textId="77777777" w:rsidR="008C7100" w:rsidRPr="009164E3" w:rsidRDefault="008C7100" w:rsidP="008C7100">
      <w:r w:rsidRPr="009164E3">
        <w:t xml:space="preserve"> </w:t>
      </w:r>
    </w:p>
    <w:p w14:paraId="1782D8BF" w14:textId="77777777" w:rsidR="008C7100" w:rsidRPr="009164E3" w:rsidRDefault="008C7100" w:rsidP="008C7100">
      <w:r w:rsidRPr="009164E3">
        <w:t xml:space="preserve">Utslippsfaktoren for en asfaltblanding i klimagassregnskapet skal være ett vektet gjennomsnitt (mengde) av utslippsfaktorene til alle massetypene. </w:t>
      </w:r>
    </w:p>
    <w:p w14:paraId="11C1DA27" w14:textId="77777777" w:rsidR="008C7100" w:rsidRPr="009164E3" w:rsidRDefault="008C7100" w:rsidP="008C7100">
      <w:r w:rsidRPr="009164E3">
        <w:t xml:space="preserve"> </w:t>
      </w:r>
    </w:p>
    <w:p w14:paraId="65C15F16" w14:textId="2AD18159" w:rsidR="008C7100" w:rsidRPr="009164E3" w:rsidRDefault="008C7100" w:rsidP="008C7100">
      <w:r w:rsidRPr="009164E3">
        <w:t xml:space="preserve">I A3-produksjon er grunnlaget for beregning av klimagassutslipp det totale energiforbruket i asfaltfabrikken fra 1. mai tom 30. september. Dette gjelder selv om asfalten produseres og legges utenom dette tidsrommet.      </w:t>
      </w:r>
    </w:p>
    <w:p w14:paraId="4669C348" w14:textId="77777777" w:rsidR="008C7100" w:rsidRPr="009164E3" w:rsidRDefault="008C7100" w:rsidP="008C7100">
      <w:r w:rsidRPr="009164E3">
        <w:t xml:space="preserve">   </w:t>
      </w:r>
    </w:p>
    <w:p w14:paraId="62757766" w14:textId="0A1A8481" w:rsidR="008C7100" w:rsidRPr="009164E3" w:rsidRDefault="008C7100" w:rsidP="0086299B">
      <w:pPr>
        <w:pStyle w:val="Overskrift5"/>
        <w:numPr>
          <w:ilvl w:val="5"/>
          <w:numId w:val="44"/>
        </w:numPr>
      </w:pPr>
      <w:bookmarkStart w:id="1210" w:name="_Toc191885804"/>
      <w:bookmarkStart w:id="1211" w:name="_Toc233898095"/>
      <w:r w:rsidRPr="009164E3">
        <w:t>Klimabonus og -trekk   </w:t>
      </w:r>
      <w:bookmarkEnd w:id="1210"/>
      <w:bookmarkEnd w:id="1211"/>
      <w:r w:rsidRPr="009164E3">
        <w:t xml:space="preserve"> </w:t>
      </w:r>
    </w:p>
    <w:p w14:paraId="4F726084" w14:textId="32A1A7AC" w:rsidR="008C7100" w:rsidRPr="009164E3" w:rsidRDefault="008C7100" w:rsidP="008C7100">
      <w:r w:rsidRPr="009164E3">
        <w:t xml:space="preserve">Det er differansen mellom </w:t>
      </w:r>
      <w:r w:rsidR="00647DDE" w:rsidRPr="009164E3">
        <w:t>entreprenør</w:t>
      </w:r>
      <w:r w:rsidRPr="009164E3">
        <w:t xml:space="preserve">ens klimagassbudsjett og </w:t>
      </w:r>
      <w:r w:rsidR="00647DDE" w:rsidRPr="009164E3">
        <w:t>entreprenør</w:t>
      </w:r>
      <w:r w:rsidRPr="009164E3">
        <w:t>ens klimagassregnskap i</w:t>
      </w:r>
      <w:r w:rsidR="003A09BF" w:rsidRPr="009164E3">
        <w:t xml:space="preserve"> henhold til</w:t>
      </w:r>
      <w:r w:rsidRPr="009164E3">
        <w:t xml:space="preserve"> malen «Forenklet klimagassbudsjett» som danner grunnlaget for bonus eller trekk.   </w:t>
      </w:r>
    </w:p>
    <w:p w14:paraId="71ED8756" w14:textId="77777777" w:rsidR="008C7100" w:rsidRPr="009164E3" w:rsidRDefault="008C7100" w:rsidP="008C7100">
      <w:r w:rsidRPr="009164E3">
        <w:t xml:space="preserve">   </w:t>
      </w:r>
    </w:p>
    <w:p w14:paraId="406DD0D9" w14:textId="33E99C82" w:rsidR="008C7100" w:rsidRPr="009164E3" w:rsidRDefault="008C7100" w:rsidP="008C7100">
      <w:r w:rsidRPr="009164E3">
        <w:t>Det utbetales 1500 kr for hvert tonn CO2-ekvivalenter i differanse mellom klimagassbudsjett og klimagassregnskap, hvis denne differansen er positiv. Utbetalingen av klimabonusen begrenser seg til maksimalt </w:t>
      </w:r>
      <w:r w:rsidRPr="009164E3">
        <w:rPr>
          <w:highlight w:val="lightGray"/>
        </w:rPr>
        <w:t>X</w:t>
      </w:r>
      <w:r w:rsidR="00321020" w:rsidRPr="009164E3">
        <w:rPr>
          <w:highlight w:val="lightGray"/>
        </w:rPr>
        <w:t>xxxx</w:t>
      </w:r>
      <w:r w:rsidRPr="009164E3">
        <w:rPr>
          <w:highlight w:val="lightGray"/>
        </w:rPr>
        <w:t> (</w:t>
      </w:r>
      <w:r w:rsidR="00354DC4" w:rsidRPr="009164E3">
        <w:rPr>
          <w:highlight w:val="lightGray"/>
        </w:rPr>
        <w:t xml:space="preserve">kontakt KM for </w:t>
      </w:r>
      <w:r w:rsidR="00B25B95" w:rsidRPr="009164E3">
        <w:rPr>
          <w:highlight w:val="lightGray"/>
        </w:rPr>
        <w:t xml:space="preserve">rådgivning for </w:t>
      </w:r>
      <w:r w:rsidR="00354DC4" w:rsidRPr="009164E3">
        <w:rPr>
          <w:highlight w:val="lightGray"/>
        </w:rPr>
        <w:t>fastsettelse av beløp</w:t>
      </w:r>
      <w:r w:rsidRPr="009164E3">
        <w:rPr>
          <w:highlight w:val="lightGray"/>
        </w:rPr>
        <w:t>)</w:t>
      </w:r>
      <w:r w:rsidRPr="009164E3">
        <w:t xml:space="preserve"> millioner NOK eks MVA.    </w:t>
      </w:r>
    </w:p>
    <w:p w14:paraId="4FF1F02B" w14:textId="77777777" w:rsidR="008C7100" w:rsidRPr="009164E3" w:rsidRDefault="008C7100" w:rsidP="008C7100">
      <w:r w:rsidRPr="009164E3">
        <w:t xml:space="preserve">   </w:t>
      </w:r>
    </w:p>
    <w:p w14:paraId="43D233BC" w14:textId="4CCDD726" w:rsidR="008C7100" w:rsidRPr="009164E3" w:rsidRDefault="008C7100" w:rsidP="008C7100">
      <w:r w:rsidRPr="009164E3">
        <w:t>Det gis </w:t>
      </w:r>
      <w:r w:rsidRPr="009164E3">
        <w:rPr>
          <w:highlight w:val="lightGray"/>
        </w:rPr>
        <w:t>X</w:t>
      </w:r>
      <w:r w:rsidR="00321020" w:rsidRPr="009164E3">
        <w:rPr>
          <w:highlight w:val="lightGray"/>
        </w:rPr>
        <w:t>xxxx</w:t>
      </w:r>
      <w:r w:rsidRPr="009164E3">
        <w:t> kr </w:t>
      </w:r>
      <w:r w:rsidRPr="009164E3">
        <w:rPr>
          <w:highlight w:val="lightGray"/>
        </w:rPr>
        <w:t>(minimum 5000 kr)</w:t>
      </w:r>
      <w:r w:rsidRPr="009164E3">
        <w:t> i trekk for hvert tonn CO2-ekvivalenter i differanse mellom klimagassbudsjett og klimagassregnskap, hvis denne differansen er negativ. Klimatrekk begrenser seg til maksimalt </w:t>
      </w:r>
      <w:r w:rsidRPr="009164E3">
        <w:rPr>
          <w:highlight w:val="lightGray"/>
        </w:rPr>
        <w:t>X</w:t>
      </w:r>
      <w:r w:rsidR="00321020" w:rsidRPr="009164E3">
        <w:rPr>
          <w:highlight w:val="lightGray"/>
        </w:rPr>
        <w:t>xxxx</w:t>
      </w:r>
      <w:r w:rsidRPr="009164E3">
        <w:t xml:space="preserve"> </w:t>
      </w:r>
      <w:r w:rsidRPr="009164E3">
        <w:rPr>
          <w:highlight w:val="lightGray"/>
        </w:rPr>
        <w:t>(minimum 10% av kontraktssummen)</w:t>
      </w:r>
      <w:r w:rsidRPr="009164E3">
        <w:t xml:space="preserve"> millioner NOK eks MVA.    </w:t>
      </w:r>
    </w:p>
    <w:p w14:paraId="052C8D33" w14:textId="77777777" w:rsidR="00354DC4" w:rsidRPr="009164E3" w:rsidRDefault="00354DC4" w:rsidP="008C7100"/>
    <w:p w14:paraId="7BC5A4C2" w14:textId="239E120B" w:rsidR="00354DC4" w:rsidRPr="009164E3" w:rsidRDefault="00354DC4" w:rsidP="00354DC4">
      <w:pPr>
        <w:pStyle w:val="Overskrift5"/>
      </w:pPr>
      <w:bookmarkStart w:id="1212" w:name="_Toc191885805"/>
      <w:bookmarkStart w:id="1213" w:name="_Toc233898096"/>
      <w:r w:rsidRPr="009164E3">
        <w:t>Klimagassbudsjett- og regnskap iht. VegLCA </w:t>
      </w:r>
      <w:bookmarkEnd w:id="1212"/>
      <w:bookmarkEnd w:id="1213"/>
      <w:r w:rsidRPr="009164E3">
        <w:t xml:space="preserve"> </w:t>
      </w:r>
    </w:p>
    <w:p w14:paraId="2B5A7E99" w14:textId="3F04EF97" w:rsidR="00354DC4" w:rsidRPr="009164E3" w:rsidRDefault="00647DDE" w:rsidP="00354DC4">
      <w:r w:rsidRPr="009164E3">
        <w:t>Entreprenør</w:t>
      </w:r>
      <w:r w:rsidR="00354DC4" w:rsidRPr="009164E3">
        <w:t xml:space="preserve"> skal senest innen 3 måneder etter kontraktsignering levere et klimagassbudsjett i senfasemodulen av VegLCA. </w:t>
      </w:r>
      <w:r w:rsidRPr="009164E3">
        <w:t>Entreprenør</w:t>
      </w:r>
      <w:r w:rsidR="00354DC4" w:rsidRPr="009164E3">
        <w:t xml:space="preserve"> skal også føre klimagassregnskap under fanen «totale mengder» i VegLCA.  </w:t>
      </w:r>
    </w:p>
    <w:p w14:paraId="191AFDC0" w14:textId="130BB8E8" w:rsidR="00354DC4" w:rsidRPr="009164E3" w:rsidRDefault="00354DC4" w:rsidP="00354DC4"/>
    <w:p w14:paraId="23094AF9" w14:textId="72476B11" w:rsidR="00354DC4" w:rsidRPr="009164E3" w:rsidRDefault="00647DDE" w:rsidP="00354DC4">
      <w:r w:rsidRPr="009164E3">
        <w:t>Entreprenør</w:t>
      </w:r>
      <w:r w:rsidR="00354DC4" w:rsidRPr="009164E3">
        <w:t xml:space="preserve"> skal levere oppdatert klimagassbudsjett med justerte mengder som følge av endringsmeldinger for innsatsfaktorene halvårlig etter kontraktsinngåelse frem til ferdigstillelse av kontraktsarbeidene.   </w:t>
      </w:r>
    </w:p>
    <w:p w14:paraId="1FBF1CC6" w14:textId="77777777" w:rsidR="00354DC4" w:rsidRPr="009164E3" w:rsidRDefault="00354DC4" w:rsidP="00354DC4"/>
    <w:p w14:paraId="368E0ACC" w14:textId="5A77D08A" w:rsidR="00354DC4" w:rsidRPr="009164E3" w:rsidRDefault="00647DDE" w:rsidP="00354DC4">
      <w:r w:rsidRPr="009164E3">
        <w:lastRenderedPageBreak/>
        <w:t>Entreprenør</w:t>
      </w:r>
      <w:r w:rsidR="00354DC4" w:rsidRPr="009164E3">
        <w:t xml:space="preserve">en skal levere oppdatert klimagassregnskap med faktisk forbrukte mengder og prosjektspesifikke utslippsfaktorer for innsatsfaktorene halvårlig etter kontraktsinngåelse frem til ferdigstillelse av kontraktsarbeidene.   </w:t>
      </w:r>
    </w:p>
    <w:p w14:paraId="513C9508" w14:textId="0FE400B2" w:rsidR="00354DC4" w:rsidRPr="009164E3" w:rsidRDefault="00354DC4" w:rsidP="00354DC4"/>
    <w:p w14:paraId="6A4040E3" w14:textId="3305728E" w:rsidR="00ED1736" w:rsidRPr="009164E3" w:rsidRDefault="00354DC4" w:rsidP="00354DC4">
      <w:r w:rsidRPr="009164E3">
        <w:t xml:space="preserve">Klimagassregnskapet og -budsjettet i VegLCA skal være basert på prosjektspesifikke utslipps- og beregningsfaktorer. Det stilles krav om dokumentasjon med prosjektspesifikke EPD-er for materialer ihht </w:t>
      </w:r>
      <w:r w:rsidR="00246C02" w:rsidRPr="009164E3">
        <w:t xml:space="preserve">punkt </w:t>
      </w:r>
      <w:r w:rsidR="005D178F" w:rsidRPr="009164E3">
        <w:t>3</w:t>
      </w:r>
      <w:r w:rsidR="00B25B95" w:rsidRPr="009164E3">
        <w:t>5</w:t>
      </w:r>
      <w:r w:rsidRPr="009164E3">
        <w:t>.</w:t>
      </w:r>
      <w:r w:rsidR="00B25B95" w:rsidRPr="009164E3">
        <w:t>5</w:t>
      </w:r>
      <w:r w:rsidRPr="009164E3">
        <w:t>.2. Dersom det ikke finnes slike faktorer, skal standardfaktorene i VegLCA benyttes. Ved overleveringer til byggherre skal formatet være i MS Excel. Analyseperioden skal være 60 år. For VegLCA skal </w:t>
      </w:r>
      <w:r w:rsidR="00647DDE" w:rsidRPr="009164E3">
        <w:t>entreprenør</w:t>
      </w:r>
      <w:r w:rsidRPr="009164E3">
        <w:t> benytte nyeste tilgjengelige versjon ved kontraktsinngåelse, og deretter benytte denne versjonen i hele kontraktsperioden, om ikke annet er avtalt med byggherre. </w:t>
      </w:r>
    </w:p>
    <w:p w14:paraId="28D42DD8" w14:textId="176865B3" w:rsidR="007126D8" w:rsidRPr="009164E3" w:rsidRDefault="007126D8" w:rsidP="00354DC4"/>
    <w:p w14:paraId="2C83EFEC" w14:textId="6223A3EA" w:rsidR="007126D8" w:rsidRPr="009164E3" w:rsidRDefault="007126D8" w:rsidP="007126D8">
      <w:pPr>
        <w:pStyle w:val="Overskrift5"/>
        <w:rPr>
          <w:rFonts w:ascii="Segoe UI" w:hAnsi="Segoe UI" w:cs="Segoe UI"/>
          <w:sz w:val="18"/>
          <w:szCs w:val="18"/>
        </w:rPr>
      </w:pPr>
      <w:bookmarkStart w:id="1214" w:name="_Toc191885806"/>
      <w:bookmarkStart w:id="1215" w:name="_Toc233898097"/>
      <w:r w:rsidRPr="009164E3">
        <w:t>Utslippsrapport</w:t>
      </w:r>
      <w:bookmarkEnd w:id="1214"/>
      <w:bookmarkEnd w:id="1215"/>
    </w:p>
    <w:p w14:paraId="3DA3F644" w14:textId="77777777" w:rsidR="003A09BF" w:rsidRPr="009164E3" w:rsidRDefault="00647DDE" w:rsidP="007126D8">
      <w:pPr>
        <w:pStyle w:val="paragraph"/>
        <w:spacing w:before="0" w:beforeAutospacing="0" w:after="0" w:afterAutospacing="0"/>
        <w:textAlignment w:val="baseline"/>
        <w:rPr>
          <w:rStyle w:val="normaltextrun"/>
        </w:rPr>
      </w:pPr>
      <w:r w:rsidRPr="009164E3">
        <w:rPr>
          <w:rStyle w:val="normaltextrun"/>
        </w:rPr>
        <w:t>Entreprenør</w:t>
      </w:r>
      <w:r w:rsidR="007126D8" w:rsidRPr="009164E3">
        <w:rPr>
          <w:rStyle w:val="normaltextrun"/>
        </w:rPr>
        <w:t xml:space="preserve"> skal rapportere drivstoff og energiforbruk til byggherre hver måned, samt eventuelle avvik av betydning fra </w:t>
      </w:r>
      <w:r w:rsidRPr="009164E3">
        <w:rPr>
          <w:rStyle w:val="normaltextrun"/>
        </w:rPr>
        <w:t>entreprenør</w:t>
      </w:r>
      <w:r w:rsidR="007126D8" w:rsidRPr="009164E3">
        <w:rPr>
          <w:rStyle w:val="normaltextrun"/>
        </w:rPr>
        <w:t xml:space="preserve">ens klimagassbudsjett </w:t>
      </w:r>
      <w:r w:rsidR="007126D8" w:rsidRPr="009164E3">
        <w:rPr>
          <w:rStyle w:val="spellingerror"/>
        </w:rPr>
        <w:t>i</w:t>
      </w:r>
      <w:r w:rsidR="003A09BF" w:rsidRPr="009164E3">
        <w:rPr>
          <w:rStyle w:val="spellingerror"/>
        </w:rPr>
        <w:t xml:space="preserve"> henhold til</w:t>
      </w:r>
      <w:r w:rsidR="007126D8" w:rsidRPr="009164E3">
        <w:rPr>
          <w:rStyle w:val="normaltextrun"/>
        </w:rPr>
        <w:t xml:space="preserve"> mal </w:t>
      </w:r>
      <w:r w:rsidR="007126D8" w:rsidRPr="009164E3">
        <w:rPr>
          <w:rStyle w:val="normaltextrun"/>
          <w:color w:val="000000"/>
        </w:rPr>
        <w:t>«</w:t>
      </w:r>
      <w:r w:rsidR="007126D8" w:rsidRPr="009164E3">
        <w:rPr>
          <w:rStyle w:val="normaltextrun"/>
          <w:i/>
          <w:iCs/>
        </w:rPr>
        <w:t>Forenklet klimagassbudsjett</w:t>
      </w:r>
      <w:r w:rsidR="007126D8" w:rsidRPr="009164E3">
        <w:rPr>
          <w:rStyle w:val="normaltextrun"/>
          <w:i/>
          <w:iCs/>
          <w:color w:val="000000"/>
        </w:rPr>
        <w:t>»</w:t>
      </w:r>
      <w:r w:rsidR="007126D8" w:rsidRPr="009164E3">
        <w:rPr>
          <w:rStyle w:val="normaltextrun"/>
        </w:rPr>
        <w:t>, samt redegjørelse for forslag til tiltak.</w:t>
      </w:r>
      <w:r w:rsidR="007126D8" w:rsidRPr="009164E3">
        <w:rPr>
          <w:rStyle w:val="normaltextrun"/>
          <w:color w:val="000000"/>
          <w:szCs w:val="20"/>
        </w:rPr>
        <w:t> </w:t>
      </w:r>
      <w:r w:rsidR="007126D8" w:rsidRPr="009164E3">
        <w:rPr>
          <w:rStyle w:val="normaltextrun"/>
        </w:rPr>
        <w:t xml:space="preserve">Dette leveres </w:t>
      </w:r>
      <w:r w:rsidR="005E237B" w:rsidRPr="009164E3">
        <w:rPr>
          <w:rStyle w:val="normaltextrun"/>
        </w:rPr>
        <w:t>på fastsatte skjema i byggherrens system.</w:t>
      </w:r>
      <w:r w:rsidR="007126D8" w:rsidRPr="009164E3">
        <w:rPr>
          <w:rStyle w:val="normaltextrun"/>
        </w:rPr>
        <w:t>  </w:t>
      </w:r>
    </w:p>
    <w:p w14:paraId="58550FE4" w14:textId="77777777" w:rsidR="003A09BF" w:rsidRPr="009164E3" w:rsidRDefault="003A09BF" w:rsidP="007126D8">
      <w:pPr>
        <w:pStyle w:val="paragraph"/>
        <w:spacing w:before="0" w:beforeAutospacing="0" w:after="0" w:afterAutospacing="0"/>
        <w:textAlignment w:val="baseline"/>
        <w:rPr>
          <w:rStyle w:val="normaltextrun"/>
        </w:rPr>
      </w:pPr>
    </w:p>
    <w:p w14:paraId="6E2728EA" w14:textId="53A76831" w:rsidR="007126D8" w:rsidRPr="009164E3" w:rsidRDefault="007126D8" w:rsidP="007126D8">
      <w:pPr>
        <w:pStyle w:val="paragraph"/>
        <w:spacing w:before="0" w:beforeAutospacing="0" w:after="0" w:afterAutospacing="0"/>
        <w:textAlignment w:val="baseline"/>
        <w:rPr>
          <w:rStyle w:val="normaltextrun"/>
        </w:rPr>
      </w:pPr>
      <w:r w:rsidRPr="009164E3">
        <w:rPr>
          <w:rStyle w:val="normaltextrun"/>
        </w:rPr>
        <w:t>Utslippsrapporten skal inneholde oversikt over energiforbruket i måneden</w:t>
      </w:r>
      <w:r w:rsidR="0067283C" w:rsidRPr="009164E3">
        <w:rPr>
          <w:rStyle w:val="normaltextrun"/>
        </w:rPr>
        <w:t>.</w:t>
      </w:r>
      <w:r w:rsidRPr="009164E3">
        <w:rPr>
          <w:rStyle w:val="normaltextrun"/>
        </w:rPr>
        <w:t xml:space="preserve"> </w:t>
      </w:r>
      <w:r w:rsidR="0067283C" w:rsidRPr="009164E3">
        <w:rPr>
          <w:rStyle w:val="normaltextrun"/>
        </w:rPr>
        <w:t>D</w:t>
      </w:r>
      <w:r w:rsidRPr="009164E3">
        <w:rPr>
          <w:rStyle w:val="normaltextrun"/>
        </w:rPr>
        <w:t>iesel skal rapporteres i avgiftsfri og diesel med veibruksavgift, mengden rapporteres som liter forbrukt. Prosjekter som bruker rent biodrivstoff, skal rapportere på dette.</w:t>
      </w:r>
    </w:p>
    <w:p w14:paraId="2E61C4E5" w14:textId="77777777" w:rsidR="00354DC4" w:rsidRPr="009164E3" w:rsidRDefault="00354DC4" w:rsidP="00354DC4"/>
    <w:p w14:paraId="3E063588" w14:textId="63A075AF" w:rsidR="00ED1736" w:rsidRPr="009164E3" w:rsidRDefault="00ED1736" w:rsidP="00D03F52">
      <w:pPr>
        <w:pStyle w:val="Overskrift4"/>
      </w:pPr>
      <w:bookmarkStart w:id="1216" w:name="_Toc93914696"/>
      <w:bookmarkStart w:id="1217" w:name="_Toc94534651"/>
      <w:bookmarkStart w:id="1218" w:name="_Toc191885807"/>
      <w:bookmarkStart w:id="1219" w:name="_Toc233898098"/>
      <w:bookmarkStart w:id="1220" w:name="_Hlk105502715"/>
      <w:r w:rsidRPr="009164E3">
        <w:t xml:space="preserve">Krav til </w:t>
      </w:r>
      <w:bookmarkEnd w:id="1216"/>
      <w:bookmarkEnd w:id="1217"/>
      <w:r w:rsidR="007126D8" w:rsidRPr="009164E3">
        <w:t>materialer</w:t>
      </w:r>
      <w:bookmarkEnd w:id="1218"/>
      <w:bookmarkEnd w:id="1219"/>
    </w:p>
    <w:p w14:paraId="7E5B5ACA" w14:textId="68F6AF75" w:rsidR="007126D8" w:rsidRPr="009164E3" w:rsidRDefault="007126D8" w:rsidP="000F365E">
      <w:pPr>
        <w:pStyle w:val="Overskrift5"/>
      </w:pPr>
      <w:bookmarkStart w:id="1221" w:name="_Toc191885808"/>
      <w:bookmarkStart w:id="1222" w:name="_Toc233898099"/>
      <w:r w:rsidRPr="009164E3">
        <w:t>Betong</w:t>
      </w:r>
      <w:r w:rsidRPr="009164E3">
        <w:rPr>
          <w:rFonts w:cs="Arial"/>
        </w:rPr>
        <w:t> </w:t>
      </w:r>
      <w:bookmarkEnd w:id="1221"/>
      <w:bookmarkEnd w:id="1222"/>
      <w:r w:rsidRPr="009164E3">
        <w:t xml:space="preserve"> </w:t>
      </w:r>
    </w:p>
    <w:p w14:paraId="7CD9BC18" w14:textId="64DF73A9" w:rsidR="007126D8" w:rsidRPr="009164E3" w:rsidRDefault="00FE19C1" w:rsidP="007126D8">
      <w:r w:rsidRPr="009164E3">
        <w:t xml:space="preserve">Krav til minimum lavkarbonklasse for konstruksjons betong skal være iht. spesifikasjon i N400. </w:t>
      </w:r>
      <w:r w:rsidRPr="009164E3">
        <w:rPr>
          <w:highlight w:val="lightGray"/>
        </w:rPr>
        <w:t>(For prosjektspesifikke krav kontakt din rådgiver i KM)</w:t>
      </w:r>
    </w:p>
    <w:p w14:paraId="5F74DC5B" w14:textId="77777777" w:rsidR="00FE19C1" w:rsidRPr="009164E3" w:rsidRDefault="00FE19C1" w:rsidP="007126D8"/>
    <w:p w14:paraId="4811E4B2" w14:textId="141BAC4C" w:rsidR="007126D8" w:rsidRPr="009164E3" w:rsidRDefault="007126D8" w:rsidP="000F365E">
      <w:pPr>
        <w:pStyle w:val="Overskrift5"/>
      </w:pPr>
      <w:bookmarkStart w:id="1223" w:name="_Toc191885809"/>
      <w:bookmarkStart w:id="1224" w:name="_Toc233898100"/>
      <w:r w:rsidRPr="009164E3">
        <w:t>Armering, kamstål B500NC</w:t>
      </w:r>
      <w:r w:rsidRPr="009164E3">
        <w:rPr>
          <w:rFonts w:cs="Arial"/>
        </w:rPr>
        <w:t> </w:t>
      </w:r>
      <w:bookmarkEnd w:id="1223"/>
      <w:bookmarkEnd w:id="1224"/>
      <w:r w:rsidRPr="009164E3">
        <w:t xml:space="preserve"> </w:t>
      </w:r>
    </w:p>
    <w:p w14:paraId="38782839" w14:textId="0A9003C1" w:rsidR="00ED1736" w:rsidRPr="009164E3" w:rsidRDefault="007126D8" w:rsidP="007126D8">
      <w:r w:rsidRPr="009164E3">
        <w:t>For armering, kamstål B500NC, er maksimalt tillatt klimagassutslipp 600 kg CO2e pr. tonn (A1-A4).</w:t>
      </w:r>
    </w:p>
    <w:p w14:paraId="51ECA85A" w14:textId="4B52E009" w:rsidR="007126D8" w:rsidRPr="009164E3" w:rsidRDefault="007126D8" w:rsidP="007126D8"/>
    <w:p w14:paraId="047B084E" w14:textId="21E09215" w:rsidR="007126D8" w:rsidRPr="009164E3" w:rsidRDefault="007126D8" w:rsidP="000F365E">
      <w:pPr>
        <w:pStyle w:val="Overskrift5"/>
      </w:pPr>
      <w:bookmarkStart w:id="1225" w:name="_Toc93914690"/>
      <w:bookmarkStart w:id="1226" w:name="_Toc94534645"/>
      <w:bookmarkStart w:id="1227" w:name="_Toc191885810"/>
      <w:bookmarkStart w:id="1228" w:name="_Toc233898101"/>
      <w:r w:rsidRPr="009164E3">
        <w:t>Tømmer og treprodukter</w:t>
      </w:r>
      <w:bookmarkEnd w:id="1225"/>
      <w:bookmarkEnd w:id="1226"/>
      <w:bookmarkEnd w:id="1227"/>
      <w:bookmarkEnd w:id="1228"/>
    </w:p>
    <w:p w14:paraId="4569A218" w14:textId="255748AE" w:rsidR="007126D8" w:rsidRPr="009164E3" w:rsidRDefault="007126D8" w:rsidP="007126D8">
      <w:r w:rsidRPr="009164E3">
        <w:t>Entreprenøren skal sørge for at tømmer og treprodukter som benyttes i kontraktsarbeidene ikke er tilknyttet ulovlig hogst eller treprodukte</w:t>
      </w:r>
      <w:r w:rsidR="000E59CA" w:rsidRPr="009164E3">
        <w:t>r.</w:t>
      </w:r>
    </w:p>
    <w:bookmarkEnd w:id="1220"/>
    <w:p w14:paraId="2BC2EDF9" w14:textId="77777777" w:rsidR="007126D8" w:rsidRPr="009164E3" w:rsidRDefault="007126D8" w:rsidP="007126D8"/>
    <w:p w14:paraId="74ABE1FA" w14:textId="3A086492" w:rsidR="00ED1736" w:rsidRPr="009164E3" w:rsidRDefault="00ED1736" w:rsidP="00D03F52">
      <w:pPr>
        <w:pStyle w:val="Overskrift4"/>
      </w:pPr>
      <w:bookmarkStart w:id="1229" w:name="_Toc93914697"/>
      <w:bookmarkStart w:id="1230" w:name="_Toc94534652"/>
      <w:bookmarkStart w:id="1231" w:name="_Toc191885811"/>
      <w:bookmarkStart w:id="1232" w:name="_Toc233898102"/>
      <w:r w:rsidRPr="009164E3">
        <w:t>K</w:t>
      </w:r>
      <w:r w:rsidR="007126D8" w:rsidRPr="009164E3">
        <w:t>rav til k</w:t>
      </w:r>
      <w:r w:rsidRPr="009164E3">
        <w:t>jøretøy og maskiner</w:t>
      </w:r>
      <w:bookmarkEnd w:id="1229"/>
      <w:bookmarkEnd w:id="1230"/>
      <w:bookmarkEnd w:id="1231"/>
      <w:bookmarkEnd w:id="1232"/>
    </w:p>
    <w:p w14:paraId="4C2FA58F" w14:textId="767739F8" w:rsidR="007126D8" w:rsidRPr="009164E3" w:rsidRDefault="001F056A" w:rsidP="007126D8">
      <w:r w:rsidRPr="009164E3">
        <w:t xml:space="preserve">Masseforflytningsmaskiner og andre anleggsmaskiner, samt arbeidsutstyr med krav om sakkyndig kontroll som vil bli brukt ved utførelse av kontraktarbeidet, </w:t>
      </w:r>
      <w:r w:rsidR="007126D8" w:rsidRPr="009164E3">
        <w:t xml:space="preserve">skal være utstyrt med registreringsmerke med QR-kode og være registrert i maskinregisteret http://www.reginn.no. Statens vegvesen skal gis elektronisk innsyn i registeret for å kunne utøve sanntidskontroll og få oversikt over </w:t>
      </w:r>
      <w:r w:rsidR="00647DDE" w:rsidRPr="009164E3">
        <w:t>entreprenør</w:t>
      </w:r>
      <w:r w:rsidR="007126D8" w:rsidRPr="009164E3">
        <w:t>ens og under</w:t>
      </w:r>
      <w:r w:rsidR="00647DDE" w:rsidRPr="009164E3">
        <w:t>entreprenør</w:t>
      </w:r>
      <w:r w:rsidR="007126D8" w:rsidRPr="009164E3">
        <w:t xml:space="preserve">ens registrerte maskiner og utstyr.    </w:t>
      </w:r>
    </w:p>
    <w:p w14:paraId="569E3D55" w14:textId="1EB62445" w:rsidR="007126D8" w:rsidRPr="009164E3" w:rsidRDefault="007126D8" w:rsidP="007126D8"/>
    <w:p w14:paraId="650BB048" w14:textId="6A5B2955" w:rsidR="007126D8" w:rsidRPr="009164E3" w:rsidRDefault="00F71FF9" w:rsidP="001C02A1">
      <w:pPr>
        <w:rPr>
          <w:highlight w:val="lightGray"/>
        </w:rPr>
      </w:pPr>
      <w:r w:rsidRPr="009164E3">
        <w:rPr>
          <w:highlight w:val="lightGray"/>
        </w:rPr>
        <w:t>[</w:t>
      </w:r>
      <w:r w:rsidR="00355615" w:rsidRPr="009164E3">
        <w:rPr>
          <w:highlight w:val="lightGray"/>
        </w:rPr>
        <w:t>VEILEDNING (slettes før utlysning): Krav til utslippsfrie anleggsmaskiner avklares i samråd med K</w:t>
      </w:r>
      <w:r w:rsidR="001C02A1" w:rsidRPr="009164E3">
        <w:rPr>
          <w:highlight w:val="lightGray"/>
        </w:rPr>
        <w:t>M]</w:t>
      </w:r>
      <w:r w:rsidR="00355615" w:rsidRPr="009164E3">
        <w:rPr>
          <w:highlight w:val="lightGray"/>
        </w:rPr>
        <w:t xml:space="preserve"> </w:t>
      </w:r>
    </w:p>
    <w:p w14:paraId="2CDEB45E" w14:textId="77777777" w:rsidR="007126D8" w:rsidRPr="009164E3" w:rsidRDefault="007126D8" w:rsidP="007126D8">
      <w:pPr>
        <w:rPr>
          <w:highlight w:val="lightGray"/>
        </w:rPr>
      </w:pPr>
    </w:p>
    <w:p w14:paraId="1BEB77DF" w14:textId="4C94500B" w:rsidR="007126D8" w:rsidRPr="009164E3" w:rsidRDefault="007126D8" w:rsidP="007126D8">
      <w:pPr>
        <w:rPr>
          <w:highlight w:val="lightGray"/>
        </w:rPr>
      </w:pPr>
      <w:r w:rsidRPr="009164E3">
        <w:rPr>
          <w:highlight w:val="lightGray"/>
        </w:rPr>
        <w:t xml:space="preserve">Elektrisk drevne anleggsmaskiner skal ikke lades fra aggregat som går på biodrivstoff eller fossile drivstoff. </w:t>
      </w:r>
    </w:p>
    <w:p w14:paraId="33627177" w14:textId="77777777" w:rsidR="007126D8" w:rsidRPr="009164E3" w:rsidRDefault="007126D8" w:rsidP="007126D8">
      <w:pPr>
        <w:rPr>
          <w:highlight w:val="lightGray"/>
        </w:rPr>
      </w:pPr>
    </w:p>
    <w:p w14:paraId="62A7B8B2" w14:textId="77777777" w:rsidR="007126D8" w:rsidRPr="009164E3" w:rsidRDefault="007126D8" w:rsidP="007126D8">
      <w:pPr>
        <w:rPr>
          <w:highlight w:val="lightGray"/>
        </w:rPr>
      </w:pPr>
      <w:r w:rsidRPr="009164E3">
        <w:rPr>
          <w:highlight w:val="lightGray"/>
        </w:rPr>
        <w:t xml:space="preserve">XX % av personellkjøretøy og minst XX % i antall av lette varebiler (totalvekt 3,5 tonn eller mindre) tilknyttet anlegget skal være utslippsfrie.   </w:t>
      </w:r>
    </w:p>
    <w:p w14:paraId="6DFAC357" w14:textId="77777777" w:rsidR="007126D8" w:rsidRPr="009164E3" w:rsidRDefault="007126D8" w:rsidP="007126D8">
      <w:pPr>
        <w:rPr>
          <w:highlight w:val="lightGray"/>
        </w:rPr>
      </w:pPr>
    </w:p>
    <w:p w14:paraId="4824D6D8" w14:textId="77777777" w:rsidR="007126D8" w:rsidRPr="009164E3" w:rsidRDefault="007126D8" w:rsidP="007126D8">
      <w:r w:rsidRPr="009164E3">
        <w:t xml:space="preserve">Kjøretøy og maskiner på anleggsplass skal ha start-stopp-system for å minimere tomgangskjøring   </w:t>
      </w:r>
    </w:p>
    <w:p w14:paraId="53CBD04A" w14:textId="77777777" w:rsidR="007126D8" w:rsidRPr="009164E3" w:rsidRDefault="007126D8" w:rsidP="007126D8"/>
    <w:p w14:paraId="4C83BB12" w14:textId="02CBC890" w:rsidR="007126D8" w:rsidRPr="009164E3" w:rsidRDefault="007126D8" w:rsidP="007126D8">
      <w:r w:rsidRPr="009164E3">
        <w:t>Alle maskiner skal være utstyrt med egnet absorpsjonsmiddel, slik at søl som oljelekkasjer og lignende kan samles opp umiddelbart. </w:t>
      </w:r>
      <w:r w:rsidR="001C02A1" w:rsidRPr="009164E3">
        <w:t>Det er entreprenørens ansvar at forurensning fjernes tilstrekkelig og at ytterligere tiltak for å fjerne forurensning skal utføres ved behov.</w:t>
      </w:r>
      <w:r w:rsidRPr="009164E3">
        <w:t xml:space="preserve">  </w:t>
      </w:r>
    </w:p>
    <w:p w14:paraId="1E12B578" w14:textId="0C90C250" w:rsidR="007126D8" w:rsidRPr="009164E3" w:rsidRDefault="007126D8" w:rsidP="007126D8"/>
    <w:p w14:paraId="08EE541F" w14:textId="22D783B5" w:rsidR="007126D8" w:rsidRPr="009164E3" w:rsidRDefault="007126D8" w:rsidP="007126D8">
      <w:r w:rsidRPr="009164E3">
        <w:t>Ved bruk av biodrivstoff skal dette være avansert iht. produktforskriften kapittel 3 vedlegg V, eller ikke være laget av råstoffer som har høy risiko for indirekte arealbruksendringer (ILUC) i tråd med kravene i EU-forordningen </w:t>
      </w:r>
      <w:hyperlink r:id="rId38" w:history="1">
        <w:r w:rsidRPr="009164E3">
          <w:rPr>
            <w:rStyle w:val="Hyperkobling"/>
          </w:rPr>
          <w:t>(EU) 2019/807</w:t>
        </w:r>
      </w:hyperlink>
      <w:r w:rsidRPr="009164E3">
        <w:t xml:space="preserve">.   </w:t>
      </w:r>
    </w:p>
    <w:p w14:paraId="694D689C" w14:textId="67C1E71B" w:rsidR="007126D8" w:rsidRPr="009164E3" w:rsidRDefault="007126D8" w:rsidP="007126D8"/>
    <w:p w14:paraId="59D32CC7" w14:textId="11EEA683" w:rsidR="00ED1736" w:rsidRPr="009164E3" w:rsidRDefault="007126D8" w:rsidP="007126D8">
      <w:r w:rsidRPr="009164E3">
        <w:rPr>
          <w:highlight w:val="lightGray"/>
        </w:rPr>
        <w:t>I tunnel skal ventilasjon, salveboring</w:t>
      </w:r>
      <w:r w:rsidR="001C02A1" w:rsidRPr="009164E3">
        <w:rPr>
          <w:highlight w:val="lightGray"/>
        </w:rPr>
        <w:t>,</w:t>
      </w:r>
      <w:r w:rsidRPr="009164E3">
        <w:rPr>
          <w:highlight w:val="lightGray"/>
        </w:rPr>
        <w:t> betongsprøyting og injeksjon baseres på elektrisk drift. Aggregatdrift tillates normalt ikke, med mindre ikke annet fremkommer av konkurransegrunnlaget.  </w:t>
      </w:r>
    </w:p>
    <w:p w14:paraId="24786158" w14:textId="77777777" w:rsidR="007714A2" w:rsidRPr="009164E3" w:rsidRDefault="007714A2" w:rsidP="007126D8"/>
    <w:p w14:paraId="624EA81C" w14:textId="127498B0" w:rsidR="007714A2" w:rsidRPr="009164E3" w:rsidRDefault="007714A2" w:rsidP="007126D8">
      <w:r w:rsidRPr="009164E3">
        <w:t xml:space="preserve">Alle </w:t>
      </w:r>
      <w:r w:rsidR="00251051" w:rsidRPr="009164E3">
        <w:t>dieseldrevne kjøretøy og maskiner som benyttes i kontrakten skal ha henholdsvis EURO 6 og STEG 5 godkjen</w:t>
      </w:r>
      <w:r w:rsidR="00450D37" w:rsidRPr="009164E3">
        <w:t>nelse</w:t>
      </w:r>
      <w:r w:rsidR="00251051" w:rsidRPr="009164E3">
        <w:t xml:space="preserve">. </w:t>
      </w:r>
    </w:p>
    <w:p w14:paraId="79097E84" w14:textId="77777777" w:rsidR="007126D8" w:rsidRPr="009164E3" w:rsidRDefault="007126D8" w:rsidP="007126D8"/>
    <w:p w14:paraId="21CBEE05" w14:textId="25B3C079" w:rsidR="00450D37" w:rsidRPr="009164E3" w:rsidRDefault="00450D37" w:rsidP="00D03F52">
      <w:pPr>
        <w:pStyle w:val="Overskrift4"/>
      </w:pPr>
      <w:bookmarkStart w:id="1233" w:name="_Toc191885812"/>
      <w:bookmarkStart w:id="1234" w:name="_Toc233898103"/>
      <w:bookmarkStart w:id="1235" w:name="_Toc93914698"/>
      <w:bookmarkStart w:id="1236" w:name="_Toc94534653"/>
      <w:r w:rsidRPr="009164E3">
        <w:t>Arealbeslag</w:t>
      </w:r>
      <w:bookmarkEnd w:id="1233"/>
      <w:bookmarkEnd w:id="1234"/>
    </w:p>
    <w:p w14:paraId="1473B043" w14:textId="77777777" w:rsidR="003754F0" w:rsidRPr="009164E3" w:rsidRDefault="003754F0" w:rsidP="003754F0">
      <w:pPr>
        <w:rPr>
          <w:lang w:eastAsia="nb-NO"/>
        </w:rPr>
      </w:pPr>
      <w:r w:rsidRPr="009164E3">
        <w:rPr>
          <w:lang w:eastAsia="nb-NO"/>
        </w:rPr>
        <w:t xml:space="preserve">Arealbudsjettet og -regnskapet er verktøy som entreprenøren skal bruke for å beregne fremtidige arealbeslag, og dokumentere det reelle arealbeslaget i gjennomføringen av kontraktsarbeidet. Arealbeslaget skal beregnes både totalt og for areal med høy forvaltningsverdi, dette er arealkategorier basert på T-2/16 - Nasjonale og vesentlige regionale interesser på miljøområdet. </w:t>
      </w:r>
    </w:p>
    <w:p w14:paraId="353DC6EB" w14:textId="77777777" w:rsidR="003754F0" w:rsidRPr="009164E3" w:rsidRDefault="003754F0" w:rsidP="003754F0">
      <w:pPr>
        <w:rPr>
          <w:lang w:eastAsia="nb-NO"/>
        </w:rPr>
      </w:pPr>
    </w:p>
    <w:p w14:paraId="1E04F147" w14:textId="77777777" w:rsidR="003754F0" w:rsidRPr="009164E3" w:rsidRDefault="003754F0" w:rsidP="003754F0">
      <w:pPr>
        <w:rPr>
          <w:lang w:eastAsia="nb-NO"/>
        </w:rPr>
      </w:pPr>
      <w:r w:rsidRPr="009164E3">
        <w:rPr>
          <w:lang w:eastAsia="nb-NO"/>
        </w:rPr>
        <w:t xml:space="preserve">Entreprenøren levere et arealbudsjett basert på, for det som inntreffer først, ferdig prosjektert vei og anlegg eller den best tilgjengelige informasjonen om det forventede arealbeslaget til utbyggingen 6 måneder etter kontraktsinngåelse. </w:t>
      </w:r>
    </w:p>
    <w:p w14:paraId="3EA8E458" w14:textId="77777777" w:rsidR="003754F0" w:rsidRPr="009164E3" w:rsidRDefault="003754F0" w:rsidP="003754F0">
      <w:pPr>
        <w:rPr>
          <w:lang w:eastAsia="nb-NO"/>
        </w:rPr>
      </w:pPr>
      <w:r w:rsidRPr="009164E3">
        <w:rPr>
          <w:lang w:eastAsia="nb-NO"/>
        </w:rPr>
        <w:t xml:space="preserve">Ved ferdigstillelse av kontraktsarbeidene skal entreprenøren levere ett arealregnskap som viser anleggets og utbyggingens reelle arealbeslag. </w:t>
      </w:r>
    </w:p>
    <w:p w14:paraId="62045B53" w14:textId="704CDC9B" w:rsidR="00450D37" w:rsidRPr="009164E3" w:rsidRDefault="003754F0" w:rsidP="003754F0">
      <w:pPr>
        <w:rPr>
          <w:lang w:eastAsia="nb-NO"/>
        </w:rPr>
      </w:pPr>
      <w:r w:rsidRPr="009164E3">
        <w:rPr>
          <w:lang w:eastAsia="nb-NO"/>
        </w:rPr>
        <w:t>Arealbudsjettet og -regnskap skal leveres i henhold til samme beregningsmetodikk og mal «Beregning av totalt arealbeslag og beslag av arealer med høy forvaltningsverdi».</w:t>
      </w:r>
    </w:p>
    <w:p w14:paraId="3290CB16" w14:textId="77777777" w:rsidR="00F1600C" w:rsidRPr="009164E3" w:rsidRDefault="00F1600C" w:rsidP="000F365E"/>
    <w:p w14:paraId="1569BCAA" w14:textId="1A5ACE2A" w:rsidR="00ED1736" w:rsidRPr="009164E3" w:rsidRDefault="00ED1736" w:rsidP="00D03F52">
      <w:pPr>
        <w:pStyle w:val="Overskrift4"/>
      </w:pPr>
      <w:bookmarkStart w:id="1237" w:name="_Toc191885814"/>
      <w:bookmarkStart w:id="1238" w:name="_Toc233898104"/>
      <w:r w:rsidRPr="009164E3">
        <w:t>Spesielle krav knyttet til ytre miljø</w:t>
      </w:r>
      <w:bookmarkEnd w:id="1235"/>
      <w:bookmarkEnd w:id="1236"/>
      <w:bookmarkEnd w:id="1237"/>
      <w:bookmarkEnd w:id="1238"/>
    </w:p>
    <w:p w14:paraId="1CB7E679" w14:textId="026BFC86" w:rsidR="00ED0072" w:rsidRPr="009164E3" w:rsidRDefault="00ED0072" w:rsidP="00ED0072">
      <w:pPr>
        <w:rPr>
          <w:highlight w:val="lightGray"/>
        </w:rPr>
      </w:pPr>
      <w:r w:rsidRPr="009164E3">
        <w:rPr>
          <w:highlight w:val="lightGray"/>
        </w:rPr>
        <w:t>Xxxx</w:t>
      </w:r>
      <w:r w:rsidR="000E59CA" w:rsidRPr="009164E3">
        <w:rPr>
          <w:highlight w:val="lightGray"/>
        </w:rPr>
        <w:t>x</w:t>
      </w:r>
      <w:r w:rsidRPr="009164E3">
        <w:rPr>
          <w:highlight w:val="lightGray"/>
        </w:rPr>
        <w:t xml:space="preserve"> </w:t>
      </w:r>
    </w:p>
    <w:p w14:paraId="5611648E" w14:textId="77777777" w:rsidR="00ED0072" w:rsidRPr="009164E3" w:rsidRDefault="00ED0072" w:rsidP="00ED0072">
      <w:pPr>
        <w:rPr>
          <w:highlight w:val="lightGray"/>
        </w:rPr>
      </w:pPr>
    </w:p>
    <w:p w14:paraId="004BEBD4" w14:textId="6BBC4522" w:rsidR="00ED1736" w:rsidRPr="009164E3" w:rsidRDefault="00ED0072" w:rsidP="00ED0072">
      <w:r w:rsidRPr="009164E3">
        <w:rPr>
          <w:highlight w:val="lightGray"/>
        </w:rPr>
        <w:t>[VEILEDNINGSTEKST (SLETTES FØR UTLYSNING): Kontraktkrav for ivaretakelse av klima og miljø (ref. ivaretakelse av nye krav i anskaffelsesforskriftens om klima og miljø) avklares i det enkelte prosjekt i samråd med KM.]</w:t>
      </w:r>
    </w:p>
    <w:p w14:paraId="50D9BE4C" w14:textId="77777777" w:rsidR="00ED0072" w:rsidRPr="009164E3" w:rsidRDefault="00ED0072" w:rsidP="00ED1736"/>
    <w:p w14:paraId="7BA2C38F" w14:textId="13BF36C2" w:rsidR="00ED1736" w:rsidRPr="009164E3" w:rsidRDefault="00ED1736" w:rsidP="004F0EEF">
      <w:pPr>
        <w:pStyle w:val="Overskrift3"/>
      </w:pPr>
      <w:bookmarkStart w:id="1239" w:name="_Toc93914699"/>
      <w:bookmarkStart w:id="1240" w:name="_Toc94534654"/>
      <w:bookmarkStart w:id="1241" w:name="_Toc191885815"/>
      <w:bookmarkStart w:id="1242" w:name="_Toc233898105"/>
      <w:r w:rsidRPr="009164E3">
        <w:t>Fellesbestemmelser for SHA og YM</w:t>
      </w:r>
      <w:bookmarkEnd w:id="1239"/>
      <w:bookmarkEnd w:id="1240"/>
      <w:bookmarkEnd w:id="1241"/>
      <w:bookmarkEnd w:id="1242"/>
    </w:p>
    <w:p w14:paraId="2E3530D9" w14:textId="6B2C46EA" w:rsidR="00ED1736" w:rsidRPr="009164E3" w:rsidRDefault="00ED1736" w:rsidP="00D03F52">
      <w:pPr>
        <w:pStyle w:val="Overskrift4"/>
      </w:pPr>
      <w:bookmarkStart w:id="1243" w:name="_Toc93914700"/>
      <w:bookmarkStart w:id="1244" w:name="_Toc94534655"/>
      <w:bookmarkStart w:id="1245" w:name="_Toc191885816"/>
      <w:bookmarkStart w:id="1246" w:name="_Toc233898106"/>
      <w:r w:rsidRPr="009164E3">
        <w:t>Beredskapsplan og øvelser</w:t>
      </w:r>
      <w:bookmarkEnd w:id="1243"/>
      <w:bookmarkEnd w:id="1244"/>
      <w:bookmarkEnd w:id="1245"/>
      <w:bookmarkEnd w:id="1246"/>
    </w:p>
    <w:p w14:paraId="499FCC46" w14:textId="77777777" w:rsidR="00ED1736" w:rsidRPr="009164E3" w:rsidRDefault="00ED1736" w:rsidP="00ED1736">
      <w:r w:rsidRPr="009164E3">
        <w:t>Målet med planen er at alle skal være best mulig forberedt til å håndtere en uønsket hendelse på arbeidsstedet. Planen skal være gjort kjent blant alle som utfører arbeid på kontrakten, og være tilgjengelig for disse.</w:t>
      </w:r>
    </w:p>
    <w:p w14:paraId="126C724C" w14:textId="77777777" w:rsidR="00ED1736" w:rsidRPr="009164E3" w:rsidRDefault="00ED1736" w:rsidP="00ED1736"/>
    <w:p w14:paraId="6569916B" w14:textId="77777777" w:rsidR="00ED1736" w:rsidRPr="009164E3" w:rsidRDefault="00ED1736" w:rsidP="00ED1736">
      <w:r w:rsidRPr="009164E3">
        <w:t>Entreprenøren skal utarbeide en plan som minst skal inneholde:</w:t>
      </w:r>
    </w:p>
    <w:p w14:paraId="1DFC9E79" w14:textId="77777777" w:rsidR="00ED1736" w:rsidRPr="009164E3" w:rsidRDefault="00ED1736" w:rsidP="00ED1736"/>
    <w:p w14:paraId="7F58514F" w14:textId="545D8E81" w:rsidR="00ED1736" w:rsidRPr="009164E3" w:rsidRDefault="00ED1736" w:rsidP="0086299B">
      <w:pPr>
        <w:pStyle w:val="Listeavsnitt"/>
        <w:numPr>
          <w:ilvl w:val="0"/>
          <w:numId w:val="38"/>
        </w:numPr>
      </w:pPr>
      <w:r w:rsidRPr="009164E3">
        <w:t>Beredskapsrutiner for ulykker, brann, forurensning og andre uønskede miljøhendelser inklusive hyppighet av øvelser</w:t>
      </w:r>
    </w:p>
    <w:p w14:paraId="7A343D3B" w14:textId="2430C202" w:rsidR="00ED1736" w:rsidRPr="009164E3" w:rsidRDefault="00ED1736" w:rsidP="0086299B">
      <w:pPr>
        <w:pStyle w:val="Listeavsnitt"/>
        <w:numPr>
          <w:ilvl w:val="0"/>
          <w:numId w:val="38"/>
        </w:numPr>
      </w:pPr>
      <w:r w:rsidRPr="009164E3">
        <w:t>Eventuelle andre eksisterende beredskapsplaner</w:t>
      </w:r>
    </w:p>
    <w:p w14:paraId="411DF240" w14:textId="7D8F83B7" w:rsidR="00ED1736" w:rsidRPr="009164E3" w:rsidRDefault="00ED1736" w:rsidP="0086299B">
      <w:pPr>
        <w:pStyle w:val="Listeavsnitt"/>
        <w:numPr>
          <w:ilvl w:val="0"/>
          <w:numId w:val="38"/>
        </w:numPr>
      </w:pPr>
      <w:r w:rsidRPr="009164E3">
        <w:t>Ressurser og materiell til bruk ved ulykker, brann og utslipp</w:t>
      </w:r>
    </w:p>
    <w:p w14:paraId="34E357CB" w14:textId="05BCFE24" w:rsidR="00ED1736" w:rsidRPr="009164E3" w:rsidRDefault="00ED1736" w:rsidP="0086299B">
      <w:pPr>
        <w:pStyle w:val="Listeavsnitt"/>
        <w:numPr>
          <w:ilvl w:val="0"/>
          <w:numId w:val="38"/>
        </w:numPr>
      </w:pPr>
      <w:r w:rsidRPr="009164E3">
        <w:t>Varslingsplan</w:t>
      </w:r>
    </w:p>
    <w:p w14:paraId="10ABD8B9" w14:textId="77777777" w:rsidR="00ED1736" w:rsidRPr="009164E3" w:rsidRDefault="00ED1736" w:rsidP="00ED1736"/>
    <w:p w14:paraId="2BA5D9BF" w14:textId="12920C72" w:rsidR="00ED1736" w:rsidRPr="009164E3" w:rsidRDefault="00ED1736" w:rsidP="00ED1736">
      <w:r w:rsidRPr="009164E3">
        <w:t>Beredskapsrutiner skal bygge på kontraktens risikovurdering</w:t>
      </w:r>
      <w:r w:rsidR="003A09BF" w:rsidRPr="009164E3">
        <w:t>,</w:t>
      </w:r>
      <w:r w:rsidRPr="009164E3">
        <w:t xml:space="preserve"> og føringer i eksisterende beredskapsplan. Transportevakuering samt avsperring i forbindelse med en uønsket hendelse skal framgå spesielt.</w:t>
      </w:r>
    </w:p>
    <w:p w14:paraId="149F3221" w14:textId="77777777" w:rsidR="00ED1736" w:rsidRPr="009164E3" w:rsidRDefault="00ED1736" w:rsidP="00ED1736"/>
    <w:p w14:paraId="3A52E93D" w14:textId="77777777" w:rsidR="00ED1736" w:rsidRPr="009164E3" w:rsidRDefault="00ED1736" w:rsidP="00ED1736">
      <w:r w:rsidRPr="009164E3">
        <w:t>Planen skal gi oversikt over nødvendige ressurser, det vil si førstehjelpsutstyr og beredskapsmateriell (brannslukningsapparat, oppsugingsmiddel osv.), samt oversikt over tilgjengelige telefoner. Alle som utfører arbeid på kontrakten, skal ha tilgang til egnet kommunikasjonsutstyr.</w:t>
      </w:r>
    </w:p>
    <w:p w14:paraId="19CAAD6B" w14:textId="77777777" w:rsidR="00ED1736" w:rsidRPr="009164E3" w:rsidRDefault="00ED1736" w:rsidP="00ED1736"/>
    <w:p w14:paraId="0F6B96B3" w14:textId="77777777" w:rsidR="00ED1736" w:rsidRPr="009164E3" w:rsidRDefault="00ED1736" w:rsidP="00ED1736">
      <w:r w:rsidRPr="009164E3">
        <w:t>Varslingsplanen inngår i kontraktens SHA-plan, og skal også inkludere varsling for uønskede hendelser knyttet til ytre miljø. Varslingsplanen skal skjematisk vise hvem som skal varsle og hvem som skal varsles.</w:t>
      </w:r>
    </w:p>
    <w:p w14:paraId="2D8106AD" w14:textId="77777777" w:rsidR="00ED1736" w:rsidRPr="009164E3" w:rsidRDefault="00ED1736" w:rsidP="00ED1736"/>
    <w:p w14:paraId="49E9F6C9" w14:textId="77777777" w:rsidR="00ED1736" w:rsidRPr="009164E3" w:rsidRDefault="00ED1736" w:rsidP="00ED1736">
      <w:r w:rsidRPr="009164E3">
        <w:t>Plan for håndtering av uønskede hendelser skal inneholde en oversikt over hvem som skal delta i og lede gjennomgangen med berørt personell etter en alvorlig hendelse (debrifing).</w:t>
      </w:r>
    </w:p>
    <w:p w14:paraId="2FAD51FD" w14:textId="77777777" w:rsidR="00ED1736" w:rsidRPr="009164E3" w:rsidRDefault="00ED1736" w:rsidP="00ED1736"/>
    <w:p w14:paraId="272F3000" w14:textId="77777777" w:rsidR="00ED1736" w:rsidRPr="009164E3" w:rsidRDefault="00ED1736" w:rsidP="00ED1736">
      <w:r w:rsidRPr="009164E3">
        <w:lastRenderedPageBreak/>
        <w:t>Rutinene for beredskap, som omtalt i dette punktet, skal gjennomgås grundig i forbindelse med et byggemøte tidlig i kontraktsperioden. For større eller risikofylte kontrakter skal det i tillegg holdes minst en beredskapsøvelse tidlig i kontraktsperioden. Beredskapsøvelsen skal tilpasses en tenkelig uønsket hendelse for kontraktsarbeidet.</w:t>
      </w:r>
    </w:p>
    <w:p w14:paraId="585148B7" w14:textId="77777777" w:rsidR="00ED1736" w:rsidRPr="009164E3" w:rsidRDefault="00ED1736" w:rsidP="00ED1736">
      <w:r w:rsidRPr="009164E3">
        <w:t>Etter en alvorlig hendelse, skal det gjennomføres debrifing for berørt personell.</w:t>
      </w:r>
    </w:p>
    <w:p w14:paraId="415F70B8" w14:textId="77777777" w:rsidR="00ED1736" w:rsidRPr="009164E3" w:rsidRDefault="00ED1736" w:rsidP="00ED1736"/>
    <w:p w14:paraId="05740D54" w14:textId="0495CAA3" w:rsidR="00ED1736" w:rsidRPr="009164E3" w:rsidRDefault="00ED1736" w:rsidP="00D03F52">
      <w:pPr>
        <w:pStyle w:val="Overskrift4"/>
      </w:pPr>
      <w:bookmarkStart w:id="1247" w:name="_Toc93914701"/>
      <w:bookmarkStart w:id="1248" w:name="_Toc94534656"/>
      <w:bookmarkStart w:id="1249" w:name="_Toc191885817"/>
      <w:bookmarkStart w:id="1250" w:name="_Toc233898107"/>
      <w:r w:rsidRPr="009164E3">
        <w:t>Rapportering og oppfølging av uønskede hendelser</w:t>
      </w:r>
      <w:bookmarkEnd w:id="1247"/>
      <w:bookmarkEnd w:id="1248"/>
      <w:bookmarkEnd w:id="1249"/>
      <w:bookmarkEnd w:id="1250"/>
    </w:p>
    <w:p w14:paraId="33DEA290" w14:textId="77777777" w:rsidR="005E237B" w:rsidRPr="009164E3" w:rsidRDefault="005E237B" w:rsidP="005E237B">
      <w:r w:rsidRPr="009164E3">
        <w:t>Ved uønskede hendelser skal det minimum gis den informasjon som etterspørres i fastsatt skjema i byggherrens system. Årsaksanalyse og hvilke tiltak som gjøres for å unngå gjentakelse av hendelsen, skal også leveres i byggherrens system.</w:t>
      </w:r>
    </w:p>
    <w:p w14:paraId="7F0F4959" w14:textId="77777777" w:rsidR="005E237B" w:rsidRPr="009164E3" w:rsidRDefault="005E237B" w:rsidP="005E237B"/>
    <w:p w14:paraId="6FB011B2" w14:textId="77777777" w:rsidR="005E237B" w:rsidRPr="009164E3" w:rsidRDefault="005E237B" w:rsidP="005E237B">
      <w:r w:rsidRPr="009164E3">
        <w:t xml:space="preserve">Byggherren krever i tillegg en sammenstilling i Månedsrapport-HMS i byggherrens system. </w:t>
      </w:r>
    </w:p>
    <w:p w14:paraId="523DABED" w14:textId="6BEC9F81" w:rsidR="00ED1736" w:rsidRPr="009164E3" w:rsidRDefault="00ED1736" w:rsidP="005E237B">
      <w:r w:rsidRPr="009164E3">
        <w:t>Entreprenørens rapportering av arbeidsulykker, yrkesskader</w:t>
      </w:r>
      <w:r w:rsidR="00ED0072" w:rsidRPr="009164E3">
        <w:t>, miljøskader</w:t>
      </w:r>
      <w:r w:rsidRPr="009164E3">
        <w:t xml:space="preserve"> og andre uønskede hendelser skal skje etter følgende retningslinjer:</w:t>
      </w:r>
    </w:p>
    <w:p w14:paraId="702724F4" w14:textId="77777777" w:rsidR="004F0EEF" w:rsidRPr="009164E3" w:rsidRDefault="004F0EEF" w:rsidP="00ED1736"/>
    <w:tbl>
      <w:tblPr>
        <w:tblStyle w:val="Tabellrutenett"/>
        <w:tblW w:w="0" w:type="auto"/>
        <w:tblLook w:val="04A0" w:firstRow="1" w:lastRow="0" w:firstColumn="1" w:lastColumn="0" w:noHBand="0" w:noVBand="1"/>
      </w:tblPr>
      <w:tblGrid>
        <w:gridCol w:w="2185"/>
        <w:gridCol w:w="2151"/>
        <w:gridCol w:w="2284"/>
        <w:gridCol w:w="2157"/>
      </w:tblGrid>
      <w:tr w:rsidR="00E27492" w:rsidRPr="009164E3" w14:paraId="14CAF117" w14:textId="77777777" w:rsidTr="00C426D4">
        <w:tc>
          <w:tcPr>
            <w:tcW w:w="2185" w:type="dxa"/>
          </w:tcPr>
          <w:p w14:paraId="3B05D7D0" w14:textId="77777777" w:rsidR="00E27492" w:rsidRPr="009164E3" w:rsidRDefault="00E27492" w:rsidP="00E27492">
            <w:pPr>
              <w:rPr>
                <w:b/>
                <w:bCs/>
              </w:rPr>
            </w:pPr>
            <w:r w:rsidRPr="009164E3">
              <w:rPr>
                <w:b/>
                <w:bCs/>
              </w:rPr>
              <w:t>Hva</w:t>
            </w:r>
          </w:p>
          <w:p w14:paraId="4DA605EB" w14:textId="6A3528F1" w:rsidR="00E27492" w:rsidRPr="009164E3" w:rsidRDefault="00E27492" w:rsidP="00E27492">
            <w:pPr>
              <w:rPr>
                <w:b/>
                <w:bCs/>
              </w:rPr>
            </w:pPr>
            <w:r w:rsidRPr="009164E3">
              <w:rPr>
                <w:b/>
                <w:bCs/>
              </w:rPr>
              <w:t>Rapporteres</w:t>
            </w:r>
          </w:p>
        </w:tc>
        <w:tc>
          <w:tcPr>
            <w:tcW w:w="2151" w:type="dxa"/>
          </w:tcPr>
          <w:p w14:paraId="016F9D80" w14:textId="77777777" w:rsidR="00E27492" w:rsidRPr="009164E3" w:rsidRDefault="00E27492" w:rsidP="00E27492">
            <w:pPr>
              <w:rPr>
                <w:b/>
                <w:bCs/>
              </w:rPr>
            </w:pPr>
            <w:r w:rsidRPr="009164E3">
              <w:rPr>
                <w:b/>
                <w:bCs/>
              </w:rPr>
              <w:t xml:space="preserve">Når </w:t>
            </w:r>
          </w:p>
          <w:p w14:paraId="753DD46C" w14:textId="31F9D64C" w:rsidR="00E27492" w:rsidRPr="009164E3" w:rsidRDefault="00E27492" w:rsidP="00E27492">
            <w:pPr>
              <w:rPr>
                <w:b/>
                <w:bCs/>
              </w:rPr>
            </w:pPr>
            <w:r w:rsidRPr="009164E3">
              <w:rPr>
                <w:b/>
                <w:bCs/>
              </w:rPr>
              <w:t>rapporteres</w:t>
            </w:r>
          </w:p>
        </w:tc>
        <w:tc>
          <w:tcPr>
            <w:tcW w:w="2284" w:type="dxa"/>
          </w:tcPr>
          <w:p w14:paraId="600B1B15" w14:textId="7163CF7E" w:rsidR="00E27492" w:rsidRPr="009164E3" w:rsidRDefault="00E27492" w:rsidP="00ED1736">
            <w:pPr>
              <w:rPr>
                <w:b/>
                <w:bCs/>
              </w:rPr>
            </w:pPr>
            <w:r w:rsidRPr="009164E3">
              <w:rPr>
                <w:b/>
                <w:bCs/>
              </w:rPr>
              <w:t>Til hvem</w:t>
            </w:r>
          </w:p>
        </w:tc>
        <w:tc>
          <w:tcPr>
            <w:tcW w:w="2157" w:type="dxa"/>
          </w:tcPr>
          <w:p w14:paraId="251AEB8B" w14:textId="11998E44" w:rsidR="00E27492" w:rsidRPr="009164E3" w:rsidRDefault="00E27492" w:rsidP="00ED1736">
            <w:pPr>
              <w:rPr>
                <w:b/>
                <w:bCs/>
              </w:rPr>
            </w:pPr>
            <w:r w:rsidRPr="009164E3">
              <w:rPr>
                <w:b/>
                <w:bCs/>
              </w:rPr>
              <w:t>Rapportform til byggherren</w:t>
            </w:r>
          </w:p>
        </w:tc>
      </w:tr>
      <w:tr w:rsidR="00C426D4" w:rsidRPr="009164E3" w14:paraId="02FDEDE6" w14:textId="77777777" w:rsidTr="00C426D4">
        <w:tc>
          <w:tcPr>
            <w:tcW w:w="2185" w:type="dxa"/>
          </w:tcPr>
          <w:p w14:paraId="79A8176F" w14:textId="77777777" w:rsidR="00C426D4" w:rsidRPr="009164E3" w:rsidRDefault="00C426D4" w:rsidP="00C426D4">
            <w:r w:rsidRPr="009164E3">
              <w:t xml:space="preserve">Alvorlige </w:t>
            </w:r>
          </w:p>
          <w:p w14:paraId="488FBEAB" w14:textId="4097F73C" w:rsidR="00C426D4" w:rsidRPr="009164E3" w:rsidRDefault="00C426D4" w:rsidP="00C426D4">
            <w:r w:rsidRPr="009164E3">
              <w:t>ulykker (konsekvensklasse K5 og K4)</w:t>
            </w:r>
          </w:p>
        </w:tc>
        <w:tc>
          <w:tcPr>
            <w:tcW w:w="2151" w:type="dxa"/>
          </w:tcPr>
          <w:p w14:paraId="4D92929E" w14:textId="0DA0C104" w:rsidR="00C426D4" w:rsidRPr="009164E3" w:rsidRDefault="00C426D4" w:rsidP="00C426D4">
            <w:r w:rsidRPr="009164E3">
              <w:t>Når det skjer</w:t>
            </w:r>
          </w:p>
        </w:tc>
        <w:tc>
          <w:tcPr>
            <w:tcW w:w="2284" w:type="dxa"/>
          </w:tcPr>
          <w:p w14:paraId="2360EEAF" w14:textId="77777777" w:rsidR="00C426D4" w:rsidRPr="009164E3" w:rsidRDefault="00C426D4" w:rsidP="00C426D4">
            <w:r w:rsidRPr="009164E3">
              <w:t>Byggeleder</w:t>
            </w:r>
            <w:r w:rsidRPr="009164E3">
              <w:rPr>
                <w:color w:val="000000" w:themeColor="text1"/>
                <w:vertAlign w:val="superscript"/>
              </w:rPr>
              <w:t>4)</w:t>
            </w:r>
          </w:p>
          <w:p w14:paraId="0B0F91D7" w14:textId="70CDD493" w:rsidR="00C426D4" w:rsidRPr="009164E3" w:rsidRDefault="00C426D4" w:rsidP="00C426D4"/>
        </w:tc>
        <w:tc>
          <w:tcPr>
            <w:tcW w:w="2157" w:type="dxa"/>
          </w:tcPr>
          <w:p w14:paraId="6F5AA1CB" w14:textId="5128A2F3" w:rsidR="00C426D4" w:rsidRPr="009164E3" w:rsidRDefault="00C426D4" w:rsidP="00C426D4">
            <w:r w:rsidRPr="009164E3">
              <w:t>Muntlig i første omgang, deretter skriftlig</w:t>
            </w:r>
            <w:r w:rsidRPr="009164E3">
              <w:rPr>
                <w:color w:val="000000" w:themeColor="text1"/>
                <w:vertAlign w:val="superscript"/>
              </w:rPr>
              <w:t xml:space="preserve"> 3)</w:t>
            </w:r>
          </w:p>
        </w:tc>
      </w:tr>
      <w:tr w:rsidR="00C426D4" w:rsidRPr="009164E3" w14:paraId="111825AD" w14:textId="77777777" w:rsidTr="00C426D4">
        <w:tc>
          <w:tcPr>
            <w:tcW w:w="2185" w:type="dxa"/>
          </w:tcPr>
          <w:p w14:paraId="629C3B7D" w14:textId="5EF867EC" w:rsidR="00C426D4" w:rsidRPr="009164E3" w:rsidRDefault="00C426D4" w:rsidP="00C426D4">
            <w:r w:rsidRPr="009164E3">
              <w:t>Øvrige ulykker (konsekvensklasse K3, K2 og K1)</w:t>
            </w:r>
          </w:p>
        </w:tc>
        <w:tc>
          <w:tcPr>
            <w:tcW w:w="2151" w:type="dxa"/>
          </w:tcPr>
          <w:p w14:paraId="1EA30753" w14:textId="4BEA1FA3" w:rsidR="00C426D4" w:rsidRPr="009164E3" w:rsidRDefault="00C426D4" w:rsidP="00C426D4">
            <w:r w:rsidRPr="009164E3">
              <w:t>Senest i påfølgende HMS-månedsrapport</w:t>
            </w:r>
          </w:p>
        </w:tc>
        <w:tc>
          <w:tcPr>
            <w:tcW w:w="2284" w:type="dxa"/>
          </w:tcPr>
          <w:p w14:paraId="58B17CF9" w14:textId="77777777" w:rsidR="00C426D4" w:rsidRPr="009164E3" w:rsidRDefault="00C426D4" w:rsidP="00C426D4">
            <w:r w:rsidRPr="009164E3">
              <w:t>Byggeleder</w:t>
            </w:r>
            <w:r w:rsidRPr="009164E3">
              <w:rPr>
                <w:color w:val="000000" w:themeColor="text1"/>
                <w:vertAlign w:val="superscript"/>
              </w:rPr>
              <w:t>4)</w:t>
            </w:r>
          </w:p>
          <w:p w14:paraId="6F5CCE9F" w14:textId="77777777" w:rsidR="00C426D4" w:rsidRPr="009164E3" w:rsidRDefault="00C426D4" w:rsidP="00C426D4"/>
        </w:tc>
        <w:tc>
          <w:tcPr>
            <w:tcW w:w="2157" w:type="dxa"/>
          </w:tcPr>
          <w:p w14:paraId="566F90F0" w14:textId="64566223" w:rsidR="00C426D4" w:rsidRPr="009164E3" w:rsidRDefault="00C426D4" w:rsidP="00C426D4">
            <w:r w:rsidRPr="009164E3">
              <w:t xml:space="preserve">Skriftlig </w:t>
            </w:r>
            <w:r w:rsidRPr="009164E3">
              <w:rPr>
                <w:color w:val="000000" w:themeColor="text1"/>
                <w:vertAlign w:val="superscript"/>
              </w:rPr>
              <w:t>3)</w:t>
            </w:r>
          </w:p>
        </w:tc>
      </w:tr>
      <w:tr w:rsidR="00C426D4" w:rsidRPr="009164E3" w14:paraId="2B79E0B0" w14:textId="77777777" w:rsidTr="00C426D4">
        <w:tc>
          <w:tcPr>
            <w:tcW w:w="2185" w:type="dxa"/>
          </w:tcPr>
          <w:p w14:paraId="666A1332" w14:textId="7651401E" w:rsidR="00C426D4" w:rsidRPr="009164E3" w:rsidRDefault="00C426D4" w:rsidP="00C426D4">
            <w:r w:rsidRPr="009164E3">
              <w:t>Alvorlige nestenulykker (konsekvensklasse K5 og K4)</w:t>
            </w:r>
          </w:p>
        </w:tc>
        <w:tc>
          <w:tcPr>
            <w:tcW w:w="2151" w:type="dxa"/>
          </w:tcPr>
          <w:p w14:paraId="0E6F4B98" w14:textId="15D041A3" w:rsidR="00C426D4" w:rsidRPr="009164E3" w:rsidRDefault="00C426D4" w:rsidP="00C426D4">
            <w:r w:rsidRPr="009164E3">
              <w:t>Når det skjer</w:t>
            </w:r>
          </w:p>
        </w:tc>
        <w:tc>
          <w:tcPr>
            <w:tcW w:w="2284" w:type="dxa"/>
          </w:tcPr>
          <w:p w14:paraId="5EB3C54F" w14:textId="221A0941" w:rsidR="00C426D4" w:rsidRPr="009164E3" w:rsidRDefault="00C426D4" w:rsidP="00C426D4">
            <w:r w:rsidRPr="009164E3">
              <w:t>Byggeleder</w:t>
            </w:r>
            <w:r w:rsidRPr="009164E3">
              <w:rPr>
                <w:color w:val="000000" w:themeColor="text1"/>
                <w:vertAlign w:val="superscript"/>
              </w:rPr>
              <w:t>4)</w:t>
            </w:r>
          </w:p>
        </w:tc>
        <w:tc>
          <w:tcPr>
            <w:tcW w:w="2157" w:type="dxa"/>
          </w:tcPr>
          <w:p w14:paraId="31A53F4B" w14:textId="4C88C239" w:rsidR="00C426D4" w:rsidRPr="009164E3" w:rsidRDefault="00C426D4" w:rsidP="00C426D4">
            <w:r w:rsidRPr="009164E3">
              <w:t xml:space="preserve">Muntlig i første omgang, deretter </w:t>
            </w:r>
            <w:r w:rsidRPr="009164E3">
              <w:rPr>
                <w:color w:val="000000" w:themeColor="text1"/>
              </w:rPr>
              <w:t xml:space="preserve">skriftlig </w:t>
            </w:r>
            <w:r w:rsidRPr="009164E3">
              <w:rPr>
                <w:color w:val="000000" w:themeColor="text1"/>
                <w:vertAlign w:val="superscript"/>
              </w:rPr>
              <w:t>3)</w:t>
            </w:r>
          </w:p>
        </w:tc>
      </w:tr>
      <w:tr w:rsidR="00C426D4" w:rsidRPr="009164E3" w14:paraId="3F06DDDF" w14:textId="77777777" w:rsidTr="00C426D4">
        <w:tc>
          <w:tcPr>
            <w:tcW w:w="2185" w:type="dxa"/>
          </w:tcPr>
          <w:p w14:paraId="7DAD7B81" w14:textId="2962B070" w:rsidR="00C426D4" w:rsidRPr="009164E3" w:rsidRDefault="00C426D4" w:rsidP="00C426D4">
            <w:r w:rsidRPr="009164E3">
              <w:t>Yrkessykdom eller yrkesskade</w:t>
            </w:r>
          </w:p>
        </w:tc>
        <w:tc>
          <w:tcPr>
            <w:tcW w:w="2151" w:type="dxa"/>
          </w:tcPr>
          <w:p w14:paraId="0367ED37" w14:textId="5E33CF4F" w:rsidR="00C426D4" w:rsidRPr="009164E3" w:rsidRDefault="00C426D4" w:rsidP="00C426D4">
            <w:r w:rsidRPr="009164E3">
              <w:t xml:space="preserve">Når det blir </w:t>
            </w:r>
            <w:r w:rsidRPr="009164E3">
              <w:rPr>
                <w:color w:val="000000" w:themeColor="text1"/>
              </w:rPr>
              <w:t xml:space="preserve">konstatert </w:t>
            </w:r>
            <w:r w:rsidRPr="009164E3">
              <w:rPr>
                <w:color w:val="000000" w:themeColor="text1"/>
                <w:vertAlign w:val="superscript"/>
              </w:rPr>
              <w:t>1)</w:t>
            </w:r>
          </w:p>
        </w:tc>
        <w:tc>
          <w:tcPr>
            <w:tcW w:w="2284" w:type="dxa"/>
          </w:tcPr>
          <w:p w14:paraId="45041971" w14:textId="7D837CFB" w:rsidR="00C426D4" w:rsidRPr="009164E3" w:rsidRDefault="00C426D4" w:rsidP="00C426D4">
            <w:r w:rsidRPr="009164E3">
              <w:rPr>
                <w:color w:val="000000" w:themeColor="text1"/>
              </w:rPr>
              <w:t>Byggeleder</w:t>
            </w:r>
            <w:r w:rsidRPr="009164E3">
              <w:rPr>
                <w:color w:val="000000" w:themeColor="text1"/>
                <w:vertAlign w:val="superscript"/>
              </w:rPr>
              <w:t>2) 4)</w:t>
            </w:r>
          </w:p>
        </w:tc>
        <w:tc>
          <w:tcPr>
            <w:tcW w:w="2157" w:type="dxa"/>
          </w:tcPr>
          <w:p w14:paraId="4950E24F" w14:textId="6C1729FE" w:rsidR="00C426D4" w:rsidRPr="009164E3" w:rsidRDefault="00C426D4" w:rsidP="00C426D4">
            <w:r w:rsidRPr="009164E3">
              <w:t>Skriftlig</w:t>
            </w:r>
          </w:p>
        </w:tc>
      </w:tr>
      <w:tr w:rsidR="00C426D4" w:rsidRPr="009164E3" w14:paraId="5E3E3C9F" w14:textId="77777777" w:rsidTr="00C426D4">
        <w:tc>
          <w:tcPr>
            <w:tcW w:w="2185" w:type="dxa"/>
          </w:tcPr>
          <w:p w14:paraId="0354CE20" w14:textId="77777777" w:rsidR="00C426D4" w:rsidRPr="009164E3" w:rsidRDefault="00C426D4" w:rsidP="00C426D4">
            <w:r w:rsidRPr="009164E3">
              <w:t xml:space="preserve">Nestenulykker </w:t>
            </w:r>
          </w:p>
          <w:p w14:paraId="057A8071" w14:textId="677465A8" w:rsidR="00C426D4" w:rsidRPr="009164E3" w:rsidRDefault="00C426D4" w:rsidP="00C426D4">
            <w:r w:rsidRPr="009164E3">
              <w:t>(konsekvensklasse K3, K2, K1)</w:t>
            </w:r>
          </w:p>
        </w:tc>
        <w:tc>
          <w:tcPr>
            <w:tcW w:w="2151" w:type="dxa"/>
          </w:tcPr>
          <w:p w14:paraId="479E2D04" w14:textId="48FE45A9" w:rsidR="00C426D4" w:rsidRPr="009164E3" w:rsidRDefault="00C426D4" w:rsidP="00C426D4">
            <w:r w:rsidRPr="009164E3">
              <w:t>Senest i påfølgende HMS-månedsrapport</w:t>
            </w:r>
          </w:p>
        </w:tc>
        <w:tc>
          <w:tcPr>
            <w:tcW w:w="2284" w:type="dxa"/>
          </w:tcPr>
          <w:p w14:paraId="1A31D49D" w14:textId="216CF9F6" w:rsidR="00C426D4" w:rsidRPr="009164E3" w:rsidRDefault="00C426D4" w:rsidP="00C426D4">
            <w:r w:rsidRPr="009164E3">
              <w:t>Byggeleder</w:t>
            </w:r>
          </w:p>
        </w:tc>
        <w:tc>
          <w:tcPr>
            <w:tcW w:w="2157" w:type="dxa"/>
          </w:tcPr>
          <w:p w14:paraId="04B63C91" w14:textId="2A4DB939" w:rsidR="00C426D4" w:rsidRPr="009164E3" w:rsidRDefault="00C426D4" w:rsidP="00C426D4">
            <w:r w:rsidRPr="009164E3">
              <w:rPr>
                <w:color w:val="000000" w:themeColor="text1"/>
              </w:rPr>
              <w:t xml:space="preserve">Skriftlig </w:t>
            </w:r>
            <w:r w:rsidRPr="009164E3">
              <w:rPr>
                <w:color w:val="000000" w:themeColor="text1"/>
                <w:vertAlign w:val="superscript"/>
              </w:rPr>
              <w:t>3)</w:t>
            </w:r>
          </w:p>
        </w:tc>
      </w:tr>
    </w:tbl>
    <w:p w14:paraId="2BFB521D" w14:textId="77777777" w:rsidR="00ED1736" w:rsidRPr="009164E3" w:rsidRDefault="00ED1736" w:rsidP="00ED1736"/>
    <w:p w14:paraId="6389E5E5" w14:textId="77777777" w:rsidR="00ED1736" w:rsidRPr="009164E3" w:rsidRDefault="00ED1736" w:rsidP="00ED1736">
      <w:r w:rsidRPr="009164E3">
        <w:t>1) Benyttes til forebyggende arbeid</w:t>
      </w:r>
    </w:p>
    <w:p w14:paraId="3C456758" w14:textId="77777777" w:rsidR="00ED1736" w:rsidRPr="009164E3" w:rsidRDefault="00ED1736" w:rsidP="00ED1736">
      <w:r w:rsidRPr="009164E3">
        <w:t>2) Bare når arbeidstaker samtykker og sykdommen er relevant for arbeid i denne kontrakten.</w:t>
      </w:r>
    </w:p>
    <w:p w14:paraId="130C88D7" w14:textId="77777777" w:rsidR="00C426D4" w:rsidRPr="009164E3" w:rsidRDefault="00C426D4" w:rsidP="00C426D4">
      <w:r w:rsidRPr="009164E3">
        <w:t>3) Rapportering gis ved bruk av fastsatt skjema i byggherrens system.</w:t>
      </w:r>
    </w:p>
    <w:p w14:paraId="3ABC2CA5" w14:textId="62EA6809" w:rsidR="00ED1736" w:rsidRPr="009164E3" w:rsidRDefault="00C426D4" w:rsidP="00C426D4">
      <w:r w:rsidRPr="009164E3">
        <w:t>4) For øvrig skal tilsynsmyndigheter varsles iht. lovverk.</w:t>
      </w:r>
    </w:p>
    <w:p w14:paraId="66A4DB09" w14:textId="77777777" w:rsidR="00FE19C1" w:rsidRPr="009164E3" w:rsidRDefault="00FE19C1" w:rsidP="00C426D4"/>
    <w:p w14:paraId="6009965F" w14:textId="77777777" w:rsidR="00ED1736" w:rsidRPr="009164E3" w:rsidRDefault="00ED1736" w:rsidP="00ED1736">
      <w:r w:rsidRPr="009164E3">
        <w:t>Begrepsforklaring</w:t>
      </w:r>
    </w:p>
    <w:p w14:paraId="6ADAB1F2" w14:textId="4D9C0096" w:rsidR="00ED1736" w:rsidRPr="009164E3" w:rsidRDefault="00ED1736" w:rsidP="00ED1736">
      <w:r w:rsidRPr="009164E3">
        <w:rPr>
          <w:color w:val="000000" w:themeColor="text1"/>
        </w:rPr>
        <w:t>DSB:</w:t>
      </w:r>
      <w:r w:rsidR="00B76A12" w:rsidRPr="009164E3">
        <w:rPr>
          <w:color w:val="000000" w:themeColor="text1"/>
        </w:rPr>
        <w:t xml:space="preserve"> </w:t>
      </w:r>
      <w:r w:rsidR="00B76A12" w:rsidRPr="009164E3">
        <w:rPr>
          <w:color w:val="000000" w:themeColor="text1"/>
        </w:rPr>
        <w:tab/>
      </w:r>
      <w:r w:rsidR="00B76A12" w:rsidRPr="009164E3">
        <w:rPr>
          <w:color w:val="000000" w:themeColor="text1"/>
        </w:rPr>
        <w:tab/>
      </w:r>
      <w:r w:rsidR="00B76A12" w:rsidRPr="009164E3">
        <w:rPr>
          <w:color w:val="000000" w:themeColor="text1"/>
        </w:rPr>
        <w:tab/>
      </w:r>
      <w:r w:rsidR="00B76A12" w:rsidRPr="009164E3">
        <w:rPr>
          <w:color w:val="000000" w:themeColor="text1"/>
        </w:rPr>
        <w:tab/>
      </w:r>
      <w:r w:rsidR="00B76A12" w:rsidRPr="009164E3">
        <w:rPr>
          <w:color w:val="000000" w:themeColor="text1"/>
        </w:rPr>
        <w:tab/>
      </w:r>
      <w:r w:rsidRPr="009164E3">
        <w:t>Direktoratet for samfunnssikkerhet og beredskap</w:t>
      </w:r>
    </w:p>
    <w:p w14:paraId="62E97F48" w14:textId="2E9B46A5" w:rsidR="00ED1736" w:rsidRPr="009164E3" w:rsidRDefault="00ED1736" w:rsidP="00B76A12">
      <w:pPr>
        <w:ind w:left="2040" w:hanging="2040"/>
      </w:pPr>
      <w:r w:rsidRPr="009164E3">
        <w:t>Nestenulykke:</w:t>
      </w:r>
      <w:r w:rsidRPr="009164E3">
        <w:tab/>
        <w:t>Uønsket hendelse som under litt andre omstendigheter kunne ha resultert i skade på personer, miljø eller materielle verdier</w:t>
      </w:r>
    </w:p>
    <w:p w14:paraId="32C4DC6D" w14:textId="0EDA47C7" w:rsidR="00ED1736" w:rsidRPr="009164E3" w:rsidRDefault="00ED1736" w:rsidP="00B76A12">
      <w:pPr>
        <w:ind w:left="2040" w:hanging="2035"/>
      </w:pPr>
      <w:r w:rsidRPr="009164E3">
        <w:t>Ulykke:</w:t>
      </w:r>
      <w:r w:rsidRPr="009164E3">
        <w:tab/>
        <w:t>Uønsket hendelse som resulterer i utilsiktet skade på personer, miljø eller materielle verdier, eller fører til produksjonstap</w:t>
      </w:r>
    </w:p>
    <w:p w14:paraId="45491152" w14:textId="622D3DAA" w:rsidR="00ED1736" w:rsidRPr="009164E3" w:rsidRDefault="00ED1736" w:rsidP="00C426D4">
      <w:pPr>
        <w:ind w:left="2040" w:hanging="2040"/>
      </w:pPr>
      <w:r w:rsidRPr="009164E3">
        <w:t>Konsekvensklasse:</w:t>
      </w:r>
      <w:r w:rsidRPr="009164E3">
        <w:tab/>
        <w:t>Statens vegvesens klassifisering av skader fremgår av ELRAPP</w:t>
      </w:r>
      <w:r w:rsidR="00C426D4" w:rsidRPr="009164E3">
        <w:t xml:space="preserve"> brukerveiledning</w:t>
      </w:r>
      <w:r w:rsidRPr="009164E3">
        <w:t>.</w:t>
      </w:r>
    </w:p>
    <w:p w14:paraId="1F2A5AD2" w14:textId="77777777" w:rsidR="00ED1736" w:rsidRPr="009164E3" w:rsidRDefault="00ED1736" w:rsidP="00ED1736"/>
    <w:p w14:paraId="36FD07C8" w14:textId="25290EB2" w:rsidR="008B202A" w:rsidRPr="009164E3" w:rsidRDefault="00172DEE" w:rsidP="00D03F52">
      <w:pPr>
        <w:pStyle w:val="Overskrift4"/>
      </w:pPr>
      <w:bookmarkStart w:id="1251" w:name="_Toc233898108"/>
      <w:bookmarkStart w:id="1252" w:name="_Toc93914702"/>
      <w:bookmarkStart w:id="1253" w:name="_Toc94534657"/>
      <w:bookmarkStart w:id="1254" w:name="_Toc191885818"/>
      <w:r w:rsidRPr="009164E3">
        <w:t xml:space="preserve">Nærmere </w:t>
      </w:r>
      <w:r w:rsidR="002E47BD" w:rsidRPr="009164E3">
        <w:t>om r</w:t>
      </w:r>
      <w:r w:rsidR="009E1240" w:rsidRPr="009164E3">
        <w:t>apportering og</w:t>
      </w:r>
      <w:r w:rsidR="002743C4" w:rsidRPr="009164E3">
        <w:t xml:space="preserve"> o</w:t>
      </w:r>
      <w:r w:rsidR="00F64E0E" w:rsidRPr="009164E3">
        <w:t>ppfølging av hendelser og farlige forhold knyttet til sprengningsarbeider</w:t>
      </w:r>
      <w:bookmarkEnd w:id="1251"/>
    </w:p>
    <w:p w14:paraId="28C90F4D" w14:textId="7687334F" w:rsidR="00F64E0E" w:rsidRPr="009164E3" w:rsidRDefault="00FC613E" w:rsidP="00F64E0E">
      <w:pPr>
        <w:rPr>
          <w:lang w:eastAsia="nb-NO"/>
        </w:rPr>
      </w:pPr>
      <w:r w:rsidRPr="009164E3">
        <w:rPr>
          <w:lang w:eastAsia="nb-NO"/>
        </w:rPr>
        <w:t xml:space="preserve">For rapportering og oppfølging av hendelser og farlige forhold knyttet til sprengningsarbeider </w:t>
      </w:r>
      <w:r w:rsidR="003C5D75" w:rsidRPr="009164E3">
        <w:rPr>
          <w:lang w:eastAsia="nb-NO"/>
        </w:rPr>
        <w:t>gjelder følgend</w:t>
      </w:r>
      <w:r w:rsidR="00172DEE" w:rsidRPr="009164E3">
        <w:rPr>
          <w:lang w:eastAsia="nb-NO"/>
        </w:rPr>
        <w:t>e</w:t>
      </w:r>
      <w:r w:rsidR="00393453" w:rsidRPr="009164E3">
        <w:rPr>
          <w:lang w:eastAsia="nb-NO"/>
        </w:rPr>
        <w:t xml:space="preserve"> i tillegg til kravene i</w:t>
      </w:r>
      <w:r w:rsidR="003C5D75" w:rsidRPr="009164E3">
        <w:rPr>
          <w:lang w:eastAsia="nb-NO"/>
        </w:rPr>
        <w:t xml:space="preserve"> </w:t>
      </w:r>
      <w:r w:rsidR="007D55AB" w:rsidRPr="009164E3">
        <w:rPr>
          <w:lang w:eastAsia="nb-NO"/>
        </w:rPr>
        <w:t>punkt</w:t>
      </w:r>
      <w:r w:rsidR="002B19A0" w:rsidRPr="009164E3">
        <w:rPr>
          <w:lang w:eastAsia="nb-NO"/>
        </w:rPr>
        <w:t xml:space="preserve"> 36.2.</w:t>
      </w:r>
    </w:p>
    <w:p w14:paraId="597D7308" w14:textId="77777777" w:rsidR="009952FF" w:rsidRPr="009164E3" w:rsidRDefault="009952FF" w:rsidP="00F64E0E">
      <w:pPr>
        <w:rPr>
          <w:lang w:eastAsia="nb-NO"/>
        </w:rPr>
      </w:pPr>
    </w:p>
    <w:tbl>
      <w:tblPr>
        <w:tblStyle w:val="Tabellrutenett"/>
        <w:tblW w:w="8647" w:type="dxa"/>
        <w:tblInd w:w="-147" w:type="dxa"/>
        <w:tblLayout w:type="fixed"/>
        <w:tblLook w:val="04A0" w:firstRow="1" w:lastRow="0" w:firstColumn="1" w:lastColumn="0" w:noHBand="0" w:noVBand="1"/>
      </w:tblPr>
      <w:tblGrid>
        <w:gridCol w:w="2836"/>
        <w:gridCol w:w="2409"/>
        <w:gridCol w:w="1701"/>
        <w:gridCol w:w="1701"/>
      </w:tblGrid>
      <w:tr w:rsidR="00932B6D" w:rsidRPr="009164E3" w14:paraId="606D17B0" w14:textId="77777777" w:rsidTr="00510CAA">
        <w:tc>
          <w:tcPr>
            <w:tcW w:w="2836" w:type="dxa"/>
            <w:shd w:val="clear" w:color="auto" w:fill="EEECE1" w:themeFill="background2"/>
          </w:tcPr>
          <w:p w14:paraId="5244F8CA" w14:textId="77777777" w:rsidR="009524CE" w:rsidRPr="009164E3" w:rsidRDefault="009524CE" w:rsidP="00510CAA">
            <w:pPr>
              <w:rPr>
                <w:rFonts w:cs="Lucida Sans Unicode"/>
                <w:b/>
                <w:sz w:val="16"/>
                <w:szCs w:val="16"/>
              </w:rPr>
            </w:pPr>
            <w:r w:rsidRPr="009164E3">
              <w:rPr>
                <w:rFonts w:cs="Lucida Sans Unicode"/>
                <w:b/>
                <w:sz w:val="16"/>
                <w:szCs w:val="16"/>
              </w:rPr>
              <w:t>Type hendelse /</w:t>
            </w:r>
          </w:p>
          <w:p w14:paraId="3B0942FC" w14:textId="77777777" w:rsidR="009524CE" w:rsidRPr="009164E3" w:rsidRDefault="009524CE" w:rsidP="00510CAA">
            <w:pPr>
              <w:rPr>
                <w:rFonts w:cs="Lucida Sans Unicode"/>
                <w:b/>
                <w:sz w:val="16"/>
                <w:szCs w:val="16"/>
              </w:rPr>
            </w:pPr>
            <w:r w:rsidRPr="009164E3">
              <w:rPr>
                <w:rFonts w:cs="Lucida Sans Unicode"/>
                <w:b/>
                <w:sz w:val="16"/>
                <w:szCs w:val="16"/>
              </w:rPr>
              <w:t>farlig forhold</w:t>
            </w:r>
          </w:p>
          <w:p w14:paraId="6D5BA313" w14:textId="77777777" w:rsidR="009524CE" w:rsidRPr="009164E3" w:rsidRDefault="009524CE" w:rsidP="00510CAA">
            <w:pPr>
              <w:ind w:firstLine="708"/>
              <w:rPr>
                <w:rFonts w:cs="Lucida Sans Unicode"/>
                <w:b/>
                <w:sz w:val="16"/>
                <w:szCs w:val="16"/>
              </w:rPr>
            </w:pPr>
          </w:p>
        </w:tc>
        <w:tc>
          <w:tcPr>
            <w:tcW w:w="2409" w:type="dxa"/>
            <w:shd w:val="clear" w:color="auto" w:fill="EEECE1" w:themeFill="background2"/>
          </w:tcPr>
          <w:p w14:paraId="6F8BEE76" w14:textId="77777777" w:rsidR="009524CE" w:rsidRPr="009164E3" w:rsidRDefault="009524CE" w:rsidP="00510CAA">
            <w:pPr>
              <w:rPr>
                <w:rFonts w:cs="Lucida Sans Unicode"/>
                <w:b/>
                <w:sz w:val="16"/>
                <w:szCs w:val="16"/>
              </w:rPr>
            </w:pPr>
            <w:r w:rsidRPr="009164E3">
              <w:rPr>
                <w:rFonts w:cs="Lucida Sans Unicode"/>
                <w:b/>
                <w:sz w:val="16"/>
                <w:szCs w:val="16"/>
              </w:rPr>
              <w:t>Risikopotensial</w:t>
            </w:r>
          </w:p>
        </w:tc>
        <w:tc>
          <w:tcPr>
            <w:tcW w:w="1701" w:type="dxa"/>
            <w:shd w:val="clear" w:color="auto" w:fill="EEECE1" w:themeFill="background2"/>
          </w:tcPr>
          <w:p w14:paraId="664807B2" w14:textId="0EC7BDD8" w:rsidR="009524CE" w:rsidRPr="009164E3" w:rsidRDefault="009524CE" w:rsidP="00510CAA">
            <w:pPr>
              <w:rPr>
                <w:rFonts w:cs="Lucida Sans Unicode"/>
                <w:b/>
                <w:sz w:val="16"/>
                <w:szCs w:val="16"/>
              </w:rPr>
            </w:pPr>
            <w:r w:rsidRPr="009164E3">
              <w:rPr>
                <w:rFonts w:cs="Lucida Sans Unicode"/>
                <w:b/>
                <w:sz w:val="16"/>
                <w:szCs w:val="16"/>
              </w:rPr>
              <w:t>Entreprenør: Melder til DSB</w:t>
            </w:r>
            <w:r w:rsidR="00B63429" w:rsidRPr="009164E3">
              <w:rPr>
                <w:rFonts w:cs="Lucida Sans Unicode"/>
                <w:b/>
                <w:sz w:val="16"/>
                <w:szCs w:val="16"/>
              </w:rPr>
              <w:t xml:space="preserve"> </w:t>
            </w:r>
            <w:r w:rsidR="00893BD3" w:rsidRPr="009164E3">
              <w:rPr>
                <w:rFonts w:cs="Lucida Sans Unicode"/>
                <w:b/>
                <w:sz w:val="12"/>
                <w:szCs w:val="12"/>
              </w:rPr>
              <w:t>(1</w:t>
            </w:r>
            <w:r w:rsidR="00B63429" w:rsidRPr="009164E3">
              <w:rPr>
                <w:rFonts w:cs="Lucida Sans Unicode"/>
                <w:b/>
                <w:sz w:val="12"/>
                <w:szCs w:val="12"/>
              </w:rPr>
              <w:t>)</w:t>
            </w:r>
            <w:r w:rsidRPr="009164E3">
              <w:rPr>
                <w:rFonts w:cs="Lucida Sans Unicode"/>
                <w:b/>
                <w:sz w:val="16"/>
                <w:szCs w:val="16"/>
              </w:rPr>
              <w:t xml:space="preserve"> og AT</w:t>
            </w:r>
            <w:r w:rsidR="00B63429" w:rsidRPr="009164E3">
              <w:rPr>
                <w:rFonts w:cs="Lucida Sans Unicode"/>
                <w:b/>
                <w:sz w:val="16"/>
                <w:szCs w:val="16"/>
              </w:rPr>
              <w:t xml:space="preserve"> </w:t>
            </w:r>
            <w:r w:rsidR="00893BD3" w:rsidRPr="009164E3">
              <w:rPr>
                <w:rFonts w:cs="Lucida Sans Unicode"/>
                <w:b/>
                <w:sz w:val="12"/>
                <w:szCs w:val="12"/>
              </w:rPr>
              <w:t>(2)</w:t>
            </w:r>
          </w:p>
        </w:tc>
        <w:tc>
          <w:tcPr>
            <w:tcW w:w="1701" w:type="dxa"/>
            <w:shd w:val="clear" w:color="auto" w:fill="EEECE1" w:themeFill="background2"/>
          </w:tcPr>
          <w:p w14:paraId="745C27FB" w14:textId="77777777" w:rsidR="009524CE" w:rsidRPr="009164E3" w:rsidRDefault="009524CE" w:rsidP="00510CAA">
            <w:pPr>
              <w:rPr>
                <w:rFonts w:cs="Lucida Sans Unicode"/>
                <w:b/>
                <w:sz w:val="16"/>
                <w:szCs w:val="16"/>
              </w:rPr>
            </w:pPr>
            <w:r w:rsidRPr="009164E3">
              <w:rPr>
                <w:rFonts w:cs="Lucida Sans Unicode"/>
                <w:b/>
                <w:sz w:val="16"/>
                <w:szCs w:val="16"/>
              </w:rPr>
              <w:t xml:space="preserve">Byggherre:  </w:t>
            </w:r>
          </w:p>
          <w:p w14:paraId="0E76ACBE" w14:textId="77777777" w:rsidR="009524CE" w:rsidRPr="009164E3" w:rsidRDefault="009524CE" w:rsidP="00510CAA">
            <w:pPr>
              <w:rPr>
                <w:rFonts w:cs="Lucida Sans Unicode"/>
                <w:b/>
                <w:sz w:val="16"/>
                <w:szCs w:val="16"/>
              </w:rPr>
            </w:pPr>
            <w:r w:rsidRPr="009164E3">
              <w:rPr>
                <w:rFonts w:cs="Lucida Sans Unicode"/>
                <w:b/>
                <w:sz w:val="16"/>
                <w:szCs w:val="16"/>
              </w:rPr>
              <w:t xml:space="preserve">48 t. rapport og  </w:t>
            </w:r>
          </w:p>
          <w:p w14:paraId="79CD9F81" w14:textId="77777777" w:rsidR="009524CE" w:rsidRPr="009164E3" w:rsidRDefault="009524CE" w:rsidP="00510CAA">
            <w:pPr>
              <w:rPr>
                <w:rFonts w:cs="Lucida Sans Unicode"/>
                <w:b/>
                <w:sz w:val="16"/>
                <w:szCs w:val="16"/>
              </w:rPr>
            </w:pPr>
            <w:r w:rsidRPr="009164E3">
              <w:rPr>
                <w:rFonts w:cs="Lucida Sans Unicode"/>
                <w:b/>
                <w:sz w:val="16"/>
                <w:szCs w:val="16"/>
              </w:rPr>
              <w:t xml:space="preserve">oppfølgingsmøte </w:t>
            </w:r>
          </w:p>
        </w:tc>
      </w:tr>
      <w:tr w:rsidR="009524CE" w:rsidRPr="009164E3" w14:paraId="7041F6F2" w14:textId="77777777" w:rsidTr="00510CAA">
        <w:trPr>
          <w:trHeight w:val="868"/>
        </w:trPr>
        <w:tc>
          <w:tcPr>
            <w:tcW w:w="2836" w:type="dxa"/>
            <w:vMerge w:val="restart"/>
          </w:tcPr>
          <w:p w14:paraId="5432B6A5" w14:textId="77777777" w:rsidR="009524CE" w:rsidRPr="009164E3" w:rsidRDefault="009524CE" w:rsidP="00510CAA">
            <w:pPr>
              <w:tabs>
                <w:tab w:val="left" w:pos="2817"/>
              </w:tabs>
              <w:rPr>
                <w:rFonts w:cs="Lucida Sans Unicode"/>
                <w:sz w:val="18"/>
                <w:szCs w:val="18"/>
              </w:rPr>
            </w:pPr>
          </w:p>
          <w:p w14:paraId="3895AD83" w14:textId="77777777" w:rsidR="009524CE" w:rsidRPr="009164E3" w:rsidRDefault="009524CE" w:rsidP="00510CAA">
            <w:pPr>
              <w:tabs>
                <w:tab w:val="left" w:pos="2817"/>
              </w:tabs>
              <w:rPr>
                <w:rFonts w:cs="Lucida Sans Unicode"/>
                <w:sz w:val="18"/>
                <w:szCs w:val="18"/>
              </w:rPr>
            </w:pPr>
            <w:r w:rsidRPr="009164E3">
              <w:rPr>
                <w:rFonts w:cs="Lucida Sans Unicode"/>
                <w:sz w:val="18"/>
                <w:szCs w:val="18"/>
              </w:rPr>
              <w:t xml:space="preserve">Sprut fra sprengning innenfor sikkerhetssone </w:t>
            </w:r>
          </w:p>
        </w:tc>
        <w:tc>
          <w:tcPr>
            <w:tcW w:w="2409" w:type="dxa"/>
            <w:shd w:val="clear" w:color="auto" w:fill="92D050"/>
          </w:tcPr>
          <w:p w14:paraId="612E3EB3" w14:textId="77777777" w:rsidR="009524CE" w:rsidRPr="009164E3" w:rsidRDefault="009524CE" w:rsidP="00510CAA">
            <w:pPr>
              <w:tabs>
                <w:tab w:val="left" w:pos="2817"/>
              </w:tabs>
              <w:rPr>
                <w:rFonts w:cs="Lucida Sans Unicode"/>
                <w:sz w:val="18"/>
                <w:szCs w:val="18"/>
              </w:rPr>
            </w:pPr>
            <w:r w:rsidRPr="009164E3">
              <w:rPr>
                <w:rFonts w:cs="Lucida Sans Unicode"/>
                <w:sz w:val="18"/>
                <w:szCs w:val="18"/>
              </w:rPr>
              <w:t xml:space="preserve">Evakuert sikkerhetssone gir lavt potensial for personskader. Sikkerhetssone </w:t>
            </w:r>
            <w:r w:rsidRPr="009164E3">
              <w:rPr>
                <w:rFonts w:cs="Lucida Sans Unicode"/>
                <w:sz w:val="18"/>
                <w:szCs w:val="18"/>
                <w:u w:val="single"/>
              </w:rPr>
              <w:t xml:space="preserve">uten </w:t>
            </w:r>
            <w:r w:rsidRPr="009164E3">
              <w:rPr>
                <w:rFonts w:cs="Lucida Sans Unicode"/>
                <w:sz w:val="18"/>
                <w:szCs w:val="18"/>
              </w:rPr>
              <w:t xml:space="preserve">bygninger, utstyr ol., gir </w:t>
            </w:r>
            <w:r w:rsidRPr="009164E3">
              <w:rPr>
                <w:rFonts w:cs="Lucida Sans Unicode"/>
                <w:sz w:val="18"/>
                <w:szCs w:val="18"/>
              </w:rPr>
              <w:lastRenderedPageBreak/>
              <w:t>lavt potensial for materiell skade.  (K1-K3)</w:t>
            </w:r>
          </w:p>
        </w:tc>
        <w:tc>
          <w:tcPr>
            <w:tcW w:w="1701" w:type="dxa"/>
          </w:tcPr>
          <w:p w14:paraId="46283723" w14:textId="77777777" w:rsidR="009524CE" w:rsidRPr="009164E3" w:rsidRDefault="009524CE" w:rsidP="00510CAA">
            <w:pPr>
              <w:tabs>
                <w:tab w:val="left" w:pos="2817"/>
              </w:tabs>
              <w:rPr>
                <w:rFonts w:cs="Lucida Sans Unicode"/>
                <w:b/>
                <w:bCs/>
                <w:sz w:val="18"/>
                <w:szCs w:val="18"/>
              </w:rPr>
            </w:pPr>
            <w:r w:rsidRPr="009164E3">
              <w:rPr>
                <w:rFonts w:cs="Lucida Sans Unicode"/>
                <w:b/>
                <w:bCs/>
                <w:sz w:val="18"/>
                <w:szCs w:val="18"/>
              </w:rPr>
              <w:lastRenderedPageBreak/>
              <w:t>Nei</w:t>
            </w:r>
          </w:p>
        </w:tc>
        <w:tc>
          <w:tcPr>
            <w:tcW w:w="1701" w:type="dxa"/>
          </w:tcPr>
          <w:p w14:paraId="0FD818F4" w14:textId="77777777" w:rsidR="009524CE" w:rsidRPr="009164E3" w:rsidRDefault="009524CE" w:rsidP="00510CAA">
            <w:pPr>
              <w:tabs>
                <w:tab w:val="left" w:pos="2817"/>
              </w:tabs>
              <w:rPr>
                <w:rFonts w:cs="Lucida Sans Unicode"/>
                <w:b/>
                <w:bCs/>
                <w:sz w:val="18"/>
                <w:szCs w:val="18"/>
              </w:rPr>
            </w:pPr>
            <w:r w:rsidRPr="009164E3">
              <w:rPr>
                <w:rFonts w:cs="Lucida Sans Unicode"/>
                <w:b/>
                <w:bCs/>
                <w:sz w:val="18"/>
                <w:szCs w:val="18"/>
              </w:rPr>
              <w:t>Nei</w:t>
            </w:r>
          </w:p>
        </w:tc>
      </w:tr>
      <w:tr w:rsidR="009524CE" w:rsidRPr="009164E3" w14:paraId="39B8AC70" w14:textId="77777777" w:rsidTr="00510CAA">
        <w:tc>
          <w:tcPr>
            <w:tcW w:w="2836" w:type="dxa"/>
            <w:vMerge/>
          </w:tcPr>
          <w:p w14:paraId="2DAB857F" w14:textId="77777777" w:rsidR="009524CE" w:rsidRPr="009164E3" w:rsidRDefault="009524CE" w:rsidP="00510CAA">
            <w:pPr>
              <w:tabs>
                <w:tab w:val="left" w:pos="2817"/>
              </w:tabs>
              <w:rPr>
                <w:rFonts w:cs="Lucida Sans Unicode"/>
                <w:sz w:val="18"/>
                <w:szCs w:val="18"/>
              </w:rPr>
            </w:pPr>
          </w:p>
        </w:tc>
        <w:tc>
          <w:tcPr>
            <w:tcW w:w="2409" w:type="dxa"/>
            <w:shd w:val="clear" w:color="auto" w:fill="FF0000"/>
          </w:tcPr>
          <w:p w14:paraId="282D1C0D" w14:textId="77777777" w:rsidR="009524CE" w:rsidRPr="009164E3" w:rsidRDefault="009524CE" w:rsidP="00510CAA">
            <w:pPr>
              <w:tabs>
                <w:tab w:val="left" w:pos="2817"/>
              </w:tabs>
              <w:rPr>
                <w:rFonts w:cs="Lucida Sans Unicode"/>
                <w:sz w:val="18"/>
                <w:szCs w:val="18"/>
              </w:rPr>
            </w:pPr>
            <w:r w:rsidRPr="009164E3">
              <w:rPr>
                <w:rFonts w:cs="Lucida Sans Unicode"/>
                <w:sz w:val="18"/>
                <w:szCs w:val="18"/>
              </w:rPr>
              <w:t xml:space="preserve">Sikkerhetssone ikke evakuert og/eller </w:t>
            </w:r>
            <w:r w:rsidRPr="009164E3">
              <w:rPr>
                <w:rFonts w:cs="Lucida Sans Unicode"/>
                <w:sz w:val="18"/>
                <w:szCs w:val="18"/>
                <w:u w:val="single"/>
              </w:rPr>
              <w:t>med</w:t>
            </w:r>
            <w:r w:rsidRPr="009164E3">
              <w:rPr>
                <w:rFonts w:cs="Lucida Sans Unicode"/>
                <w:sz w:val="18"/>
                <w:szCs w:val="18"/>
              </w:rPr>
              <w:t xml:space="preserve"> bygninger og/eller utstyr gir høyt potensial (K4-K5)</w:t>
            </w:r>
          </w:p>
        </w:tc>
        <w:tc>
          <w:tcPr>
            <w:tcW w:w="1701" w:type="dxa"/>
          </w:tcPr>
          <w:p w14:paraId="6599DA10" w14:textId="77777777" w:rsidR="009524CE" w:rsidRPr="009164E3" w:rsidRDefault="009524CE" w:rsidP="00510CAA">
            <w:pPr>
              <w:tabs>
                <w:tab w:val="left" w:pos="2817"/>
              </w:tabs>
              <w:rPr>
                <w:rFonts w:cs="Lucida Sans Unicode"/>
                <w:b/>
                <w:bCs/>
                <w:sz w:val="18"/>
                <w:szCs w:val="18"/>
              </w:rPr>
            </w:pPr>
            <w:r w:rsidRPr="009164E3">
              <w:rPr>
                <w:rFonts w:cs="Lucida Sans Unicode"/>
                <w:b/>
                <w:bCs/>
                <w:sz w:val="18"/>
                <w:szCs w:val="18"/>
              </w:rPr>
              <w:t>Ja</w:t>
            </w:r>
          </w:p>
        </w:tc>
        <w:tc>
          <w:tcPr>
            <w:tcW w:w="1701" w:type="dxa"/>
          </w:tcPr>
          <w:p w14:paraId="5A4F929E" w14:textId="77777777" w:rsidR="009524CE" w:rsidRPr="009164E3" w:rsidRDefault="009524CE" w:rsidP="00510CAA">
            <w:pPr>
              <w:tabs>
                <w:tab w:val="left" w:pos="2817"/>
              </w:tabs>
              <w:rPr>
                <w:rFonts w:cs="Lucida Sans Unicode"/>
                <w:b/>
                <w:bCs/>
                <w:sz w:val="18"/>
                <w:szCs w:val="18"/>
              </w:rPr>
            </w:pPr>
            <w:r w:rsidRPr="009164E3">
              <w:rPr>
                <w:rFonts w:cs="Lucida Sans Unicode"/>
                <w:b/>
                <w:bCs/>
                <w:sz w:val="18"/>
                <w:szCs w:val="18"/>
              </w:rPr>
              <w:t>Ja</w:t>
            </w:r>
          </w:p>
        </w:tc>
      </w:tr>
      <w:tr w:rsidR="009524CE" w:rsidRPr="009164E3" w14:paraId="62986C66" w14:textId="77777777" w:rsidTr="00510CAA">
        <w:tc>
          <w:tcPr>
            <w:tcW w:w="2836" w:type="dxa"/>
          </w:tcPr>
          <w:p w14:paraId="7CBC13E2" w14:textId="77777777" w:rsidR="009524CE" w:rsidRPr="009164E3" w:rsidRDefault="009524CE" w:rsidP="00510CAA">
            <w:pPr>
              <w:tabs>
                <w:tab w:val="left" w:pos="2817"/>
              </w:tabs>
              <w:rPr>
                <w:rFonts w:cs="Lucida Sans Unicode"/>
                <w:sz w:val="18"/>
                <w:szCs w:val="18"/>
              </w:rPr>
            </w:pPr>
            <w:r w:rsidRPr="009164E3">
              <w:rPr>
                <w:rFonts w:cs="Lucida Sans Unicode"/>
                <w:sz w:val="18"/>
                <w:szCs w:val="18"/>
              </w:rPr>
              <w:t>Sprut fra sprengning utenfor sikkerhetssone</w:t>
            </w:r>
          </w:p>
        </w:tc>
        <w:tc>
          <w:tcPr>
            <w:tcW w:w="2409" w:type="dxa"/>
            <w:shd w:val="clear" w:color="auto" w:fill="FF0000"/>
          </w:tcPr>
          <w:p w14:paraId="5653C514" w14:textId="77777777" w:rsidR="009524CE" w:rsidRPr="009164E3" w:rsidRDefault="009524CE" w:rsidP="00510CAA">
            <w:pPr>
              <w:tabs>
                <w:tab w:val="left" w:pos="2817"/>
              </w:tabs>
              <w:jc w:val="center"/>
              <w:rPr>
                <w:rFonts w:cs="Lucida Sans Unicode"/>
                <w:b/>
                <w:bCs/>
                <w:sz w:val="18"/>
                <w:szCs w:val="18"/>
              </w:rPr>
            </w:pPr>
          </w:p>
          <w:p w14:paraId="66BC7365" w14:textId="77777777" w:rsidR="009524CE" w:rsidRPr="009164E3" w:rsidRDefault="009524CE" w:rsidP="00510CAA">
            <w:pPr>
              <w:tabs>
                <w:tab w:val="left" w:pos="2817"/>
              </w:tabs>
              <w:jc w:val="center"/>
              <w:rPr>
                <w:rFonts w:cs="Lucida Sans Unicode"/>
                <w:b/>
                <w:bCs/>
                <w:sz w:val="18"/>
                <w:szCs w:val="18"/>
              </w:rPr>
            </w:pPr>
            <w:r w:rsidRPr="009164E3">
              <w:rPr>
                <w:rFonts w:cs="Lucida Sans Unicode"/>
                <w:b/>
                <w:bCs/>
                <w:sz w:val="18"/>
                <w:szCs w:val="18"/>
              </w:rPr>
              <w:t>K4/K5</w:t>
            </w:r>
          </w:p>
        </w:tc>
        <w:tc>
          <w:tcPr>
            <w:tcW w:w="1701" w:type="dxa"/>
          </w:tcPr>
          <w:p w14:paraId="66A3CF71" w14:textId="77777777" w:rsidR="009524CE" w:rsidRPr="009164E3" w:rsidRDefault="009524CE" w:rsidP="00510CAA">
            <w:pPr>
              <w:tabs>
                <w:tab w:val="left" w:pos="2817"/>
              </w:tabs>
              <w:rPr>
                <w:rFonts w:cs="Lucida Sans Unicode"/>
                <w:b/>
                <w:bCs/>
                <w:sz w:val="18"/>
                <w:szCs w:val="18"/>
              </w:rPr>
            </w:pPr>
          </w:p>
          <w:p w14:paraId="355A1584" w14:textId="77777777" w:rsidR="009524CE" w:rsidRPr="009164E3" w:rsidRDefault="009524CE" w:rsidP="00510CAA">
            <w:pPr>
              <w:tabs>
                <w:tab w:val="left" w:pos="2817"/>
              </w:tabs>
              <w:rPr>
                <w:rFonts w:cs="Lucida Sans Unicode"/>
                <w:b/>
                <w:bCs/>
                <w:sz w:val="18"/>
                <w:szCs w:val="18"/>
              </w:rPr>
            </w:pPr>
            <w:r w:rsidRPr="009164E3">
              <w:rPr>
                <w:rFonts w:cs="Lucida Sans Unicode"/>
                <w:b/>
                <w:bCs/>
                <w:sz w:val="18"/>
                <w:szCs w:val="18"/>
              </w:rPr>
              <w:t>Ja</w:t>
            </w:r>
          </w:p>
        </w:tc>
        <w:tc>
          <w:tcPr>
            <w:tcW w:w="1701" w:type="dxa"/>
          </w:tcPr>
          <w:p w14:paraId="5BF83F45" w14:textId="77777777" w:rsidR="009524CE" w:rsidRPr="009164E3" w:rsidRDefault="009524CE" w:rsidP="00510CAA">
            <w:pPr>
              <w:tabs>
                <w:tab w:val="left" w:pos="2817"/>
              </w:tabs>
              <w:rPr>
                <w:rFonts w:cs="Lucida Sans Unicode"/>
                <w:b/>
                <w:bCs/>
                <w:sz w:val="18"/>
                <w:szCs w:val="18"/>
              </w:rPr>
            </w:pPr>
          </w:p>
          <w:p w14:paraId="5DA01D7F" w14:textId="77777777" w:rsidR="009524CE" w:rsidRPr="009164E3" w:rsidRDefault="009524CE" w:rsidP="00510CAA">
            <w:pPr>
              <w:tabs>
                <w:tab w:val="left" w:pos="2817"/>
              </w:tabs>
              <w:rPr>
                <w:rFonts w:cs="Lucida Sans Unicode"/>
                <w:b/>
                <w:bCs/>
                <w:sz w:val="18"/>
                <w:szCs w:val="18"/>
              </w:rPr>
            </w:pPr>
            <w:r w:rsidRPr="009164E3">
              <w:rPr>
                <w:rFonts w:cs="Lucida Sans Unicode"/>
                <w:b/>
                <w:bCs/>
                <w:sz w:val="18"/>
                <w:szCs w:val="18"/>
              </w:rPr>
              <w:t>Ja</w:t>
            </w:r>
          </w:p>
        </w:tc>
      </w:tr>
      <w:tr w:rsidR="009524CE" w:rsidRPr="009164E3" w14:paraId="5690AA37" w14:textId="77777777" w:rsidTr="00510CAA">
        <w:trPr>
          <w:trHeight w:val="423"/>
        </w:trPr>
        <w:tc>
          <w:tcPr>
            <w:tcW w:w="2836" w:type="dxa"/>
          </w:tcPr>
          <w:p w14:paraId="0C83680A" w14:textId="1DF20E2E" w:rsidR="009524CE" w:rsidRPr="009164E3" w:rsidRDefault="009524CE" w:rsidP="00510CAA">
            <w:pPr>
              <w:tabs>
                <w:tab w:val="left" w:pos="2817"/>
              </w:tabs>
              <w:rPr>
                <w:rFonts w:cs="Lucida Sans Unicode"/>
                <w:strike/>
                <w:sz w:val="18"/>
                <w:szCs w:val="18"/>
              </w:rPr>
            </w:pPr>
            <w:r w:rsidRPr="009164E3">
              <w:rPr>
                <w:rFonts w:cs="Lucida Sans Unicode"/>
                <w:b/>
                <w:bCs/>
                <w:sz w:val="18"/>
                <w:szCs w:val="18"/>
              </w:rPr>
              <w:t>Byggherre eller 3. person</w:t>
            </w:r>
            <w:r w:rsidRPr="009164E3">
              <w:rPr>
                <w:rFonts w:cs="Lucida Sans Unicode"/>
                <w:sz w:val="18"/>
                <w:szCs w:val="18"/>
              </w:rPr>
              <w:t xml:space="preserve"> finner sprengstoff</w:t>
            </w:r>
            <w:r w:rsidRPr="009164E3">
              <w:rPr>
                <w:rFonts w:cs="Lucida Sans Unicode"/>
                <w:color w:val="000000" w:themeColor="text1"/>
                <w:sz w:val="18"/>
                <w:szCs w:val="18"/>
              </w:rPr>
              <w:t>.</w:t>
            </w:r>
            <w:r w:rsidR="00893BD3" w:rsidRPr="009164E3">
              <w:rPr>
                <w:rFonts w:cs="Lucida Sans Unicode"/>
                <w:color w:val="000000" w:themeColor="text1"/>
                <w:sz w:val="18"/>
                <w:szCs w:val="18"/>
              </w:rPr>
              <w:t xml:space="preserve"> </w:t>
            </w:r>
            <w:r w:rsidR="00893BD3" w:rsidRPr="009164E3">
              <w:rPr>
                <w:rFonts w:cs="Lucida Sans Unicode"/>
                <w:color w:val="000000" w:themeColor="text1"/>
                <w:sz w:val="14"/>
                <w:szCs w:val="14"/>
              </w:rPr>
              <w:t>(3</w:t>
            </w:r>
            <w:r w:rsidR="003207D8" w:rsidRPr="009164E3">
              <w:rPr>
                <w:rFonts w:cs="Lucida Sans Unicode"/>
                <w:color w:val="000000" w:themeColor="text1"/>
                <w:sz w:val="14"/>
                <w:szCs w:val="14"/>
              </w:rPr>
              <w:t>)</w:t>
            </w:r>
          </w:p>
        </w:tc>
        <w:tc>
          <w:tcPr>
            <w:tcW w:w="2409" w:type="dxa"/>
            <w:shd w:val="clear" w:color="auto" w:fill="FF0000"/>
          </w:tcPr>
          <w:p w14:paraId="283AF916" w14:textId="77777777" w:rsidR="009524CE" w:rsidRPr="009164E3" w:rsidRDefault="009524CE" w:rsidP="00510CAA">
            <w:pPr>
              <w:tabs>
                <w:tab w:val="left" w:pos="2817"/>
              </w:tabs>
              <w:jc w:val="center"/>
              <w:rPr>
                <w:rFonts w:cs="Lucida Sans Unicode"/>
                <w:b/>
                <w:bCs/>
                <w:sz w:val="18"/>
                <w:szCs w:val="18"/>
              </w:rPr>
            </w:pPr>
          </w:p>
          <w:p w14:paraId="79729655" w14:textId="77777777" w:rsidR="009524CE" w:rsidRPr="009164E3" w:rsidRDefault="009524CE" w:rsidP="00510CAA">
            <w:pPr>
              <w:tabs>
                <w:tab w:val="left" w:pos="2817"/>
              </w:tabs>
              <w:jc w:val="center"/>
              <w:rPr>
                <w:rFonts w:cs="Lucida Sans Unicode"/>
                <w:b/>
                <w:bCs/>
                <w:sz w:val="18"/>
                <w:szCs w:val="18"/>
              </w:rPr>
            </w:pPr>
            <w:r w:rsidRPr="009164E3">
              <w:rPr>
                <w:rFonts w:cs="Lucida Sans Unicode"/>
                <w:b/>
                <w:bCs/>
                <w:sz w:val="18"/>
                <w:szCs w:val="18"/>
              </w:rPr>
              <w:t>K4/K5</w:t>
            </w:r>
          </w:p>
        </w:tc>
        <w:tc>
          <w:tcPr>
            <w:tcW w:w="1701" w:type="dxa"/>
          </w:tcPr>
          <w:p w14:paraId="3BFE36D0" w14:textId="77777777" w:rsidR="009524CE" w:rsidRPr="009164E3" w:rsidRDefault="009524CE" w:rsidP="00510CAA">
            <w:pPr>
              <w:tabs>
                <w:tab w:val="left" w:pos="2817"/>
              </w:tabs>
              <w:rPr>
                <w:rFonts w:cs="Lucida Sans Unicode"/>
                <w:b/>
                <w:bCs/>
                <w:sz w:val="18"/>
                <w:szCs w:val="18"/>
              </w:rPr>
            </w:pPr>
          </w:p>
          <w:p w14:paraId="22898DD3" w14:textId="77777777" w:rsidR="009524CE" w:rsidRPr="009164E3" w:rsidRDefault="009524CE" w:rsidP="00510CAA">
            <w:pPr>
              <w:tabs>
                <w:tab w:val="left" w:pos="2817"/>
              </w:tabs>
              <w:rPr>
                <w:rFonts w:cs="Lucida Sans Unicode"/>
                <w:b/>
                <w:bCs/>
                <w:sz w:val="18"/>
                <w:szCs w:val="18"/>
              </w:rPr>
            </w:pPr>
            <w:r w:rsidRPr="009164E3">
              <w:rPr>
                <w:rFonts w:cs="Lucida Sans Unicode"/>
                <w:b/>
                <w:bCs/>
                <w:sz w:val="18"/>
                <w:szCs w:val="18"/>
              </w:rPr>
              <w:t>Ja</w:t>
            </w:r>
          </w:p>
        </w:tc>
        <w:tc>
          <w:tcPr>
            <w:tcW w:w="1701" w:type="dxa"/>
          </w:tcPr>
          <w:p w14:paraId="12129D57" w14:textId="77777777" w:rsidR="009524CE" w:rsidRPr="009164E3" w:rsidRDefault="009524CE" w:rsidP="00510CAA">
            <w:pPr>
              <w:tabs>
                <w:tab w:val="left" w:pos="2817"/>
              </w:tabs>
              <w:rPr>
                <w:rFonts w:cs="Lucida Sans Unicode"/>
                <w:b/>
                <w:bCs/>
                <w:sz w:val="18"/>
                <w:szCs w:val="18"/>
              </w:rPr>
            </w:pPr>
          </w:p>
          <w:p w14:paraId="6F2AC33B" w14:textId="77777777" w:rsidR="009524CE" w:rsidRPr="009164E3" w:rsidRDefault="009524CE" w:rsidP="00510CAA">
            <w:pPr>
              <w:tabs>
                <w:tab w:val="left" w:pos="2817"/>
              </w:tabs>
              <w:rPr>
                <w:rFonts w:cs="Lucida Sans Unicode"/>
                <w:b/>
                <w:bCs/>
                <w:sz w:val="18"/>
                <w:szCs w:val="18"/>
              </w:rPr>
            </w:pPr>
            <w:r w:rsidRPr="009164E3">
              <w:rPr>
                <w:rFonts w:cs="Lucida Sans Unicode"/>
                <w:b/>
                <w:bCs/>
                <w:sz w:val="18"/>
                <w:szCs w:val="18"/>
              </w:rPr>
              <w:t>Ja</w:t>
            </w:r>
          </w:p>
        </w:tc>
      </w:tr>
      <w:tr w:rsidR="009524CE" w:rsidRPr="009164E3" w14:paraId="27C5EA6E" w14:textId="77777777" w:rsidTr="00510CAA">
        <w:trPr>
          <w:trHeight w:val="401"/>
        </w:trPr>
        <w:tc>
          <w:tcPr>
            <w:tcW w:w="2836" w:type="dxa"/>
          </w:tcPr>
          <w:p w14:paraId="06DEDC85" w14:textId="77777777" w:rsidR="009524CE" w:rsidRPr="009164E3" w:rsidRDefault="009524CE" w:rsidP="00510CAA">
            <w:pPr>
              <w:tabs>
                <w:tab w:val="left" w:pos="2817"/>
              </w:tabs>
              <w:rPr>
                <w:rFonts w:cs="Lucida Sans Unicode"/>
                <w:sz w:val="18"/>
                <w:szCs w:val="18"/>
              </w:rPr>
            </w:pPr>
            <w:r w:rsidRPr="009164E3">
              <w:rPr>
                <w:rFonts w:cs="Lucida Sans Unicode"/>
                <w:sz w:val="18"/>
                <w:szCs w:val="18"/>
              </w:rPr>
              <w:t>Ubevokta salver</w:t>
            </w:r>
            <w:r w:rsidRPr="009164E3">
              <w:rPr>
                <w:rFonts w:cs="Lucida Sans Unicode"/>
                <w:color w:val="000000" w:themeColor="text1"/>
                <w:sz w:val="18"/>
                <w:szCs w:val="18"/>
              </w:rPr>
              <w:t xml:space="preserve"> eller eksplosiver</w:t>
            </w:r>
          </w:p>
        </w:tc>
        <w:tc>
          <w:tcPr>
            <w:tcW w:w="2409" w:type="dxa"/>
            <w:shd w:val="clear" w:color="auto" w:fill="FF0000"/>
          </w:tcPr>
          <w:p w14:paraId="2EBE9A4E" w14:textId="77777777" w:rsidR="009524CE" w:rsidRPr="009164E3" w:rsidRDefault="009524CE" w:rsidP="00510CAA">
            <w:pPr>
              <w:tabs>
                <w:tab w:val="left" w:pos="2817"/>
              </w:tabs>
              <w:jc w:val="center"/>
              <w:rPr>
                <w:rFonts w:cs="Lucida Sans Unicode"/>
                <w:b/>
                <w:bCs/>
                <w:sz w:val="18"/>
                <w:szCs w:val="18"/>
              </w:rPr>
            </w:pPr>
            <w:r w:rsidRPr="009164E3">
              <w:rPr>
                <w:rFonts w:cs="Lucida Sans Unicode"/>
                <w:b/>
                <w:bCs/>
                <w:sz w:val="18"/>
                <w:szCs w:val="18"/>
              </w:rPr>
              <w:t>K4/K5</w:t>
            </w:r>
          </w:p>
        </w:tc>
        <w:tc>
          <w:tcPr>
            <w:tcW w:w="1701" w:type="dxa"/>
          </w:tcPr>
          <w:p w14:paraId="613280D2" w14:textId="77777777" w:rsidR="009524CE" w:rsidRPr="009164E3" w:rsidRDefault="009524CE" w:rsidP="00510CAA">
            <w:pPr>
              <w:tabs>
                <w:tab w:val="left" w:pos="2817"/>
              </w:tabs>
              <w:rPr>
                <w:rFonts w:cs="Lucida Sans Unicode"/>
                <w:b/>
                <w:bCs/>
                <w:sz w:val="18"/>
                <w:szCs w:val="18"/>
              </w:rPr>
            </w:pPr>
            <w:r w:rsidRPr="009164E3">
              <w:rPr>
                <w:rFonts w:cs="Lucida Sans Unicode"/>
                <w:b/>
                <w:bCs/>
                <w:sz w:val="18"/>
                <w:szCs w:val="18"/>
              </w:rPr>
              <w:t>Ja</w:t>
            </w:r>
          </w:p>
        </w:tc>
        <w:tc>
          <w:tcPr>
            <w:tcW w:w="1701" w:type="dxa"/>
          </w:tcPr>
          <w:p w14:paraId="6984D400" w14:textId="77777777" w:rsidR="009524CE" w:rsidRPr="009164E3" w:rsidRDefault="009524CE" w:rsidP="00510CAA">
            <w:pPr>
              <w:tabs>
                <w:tab w:val="left" w:pos="2817"/>
              </w:tabs>
              <w:rPr>
                <w:rFonts w:cs="Lucida Sans Unicode"/>
                <w:b/>
                <w:bCs/>
                <w:sz w:val="18"/>
                <w:szCs w:val="18"/>
              </w:rPr>
            </w:pPr>
            <w:r w:rsidRPr="009164E3">
              <w:rPr>
                <w:rFonts w:cs="Lucida Sans Unicode"/>
                <w:b/>
                <w:bCs/>
                <w:sz w:val="18"/>
                <w:szCs w:val="18"/>
              </w:rPr>
              <w:t>Ja</w:t>
            </w:r>
          </w:p>
        </w:tc>
      </w:tr>
      <w:tr w:rsidR="009524CE" w:rsidRPr="009164E3" w14:paraId="52C4C194" w14:textId="77777777" w:rsidTr="00510CAA">
        <w:tc>
          <w:tcPr>
            <w:tcW w:w="2836" w:type="dxa"/>
          </w:tcPr>
          <w:p w14:paraId="6EBF3D0C" w14:textId="77777777" w:rsidR="009524CE" w:rsidRPr="009164E3" w:rsidRDefault="009524CE" w:rsidP="00510CAA">
            <w:pPr>
              <w:tabs>
                <w:tab w:val="left" w:pos="2817"/>
              </w:tabs>
              <w:rPr>
                <w:rFonts w:cs="Lucida Sans Unicode"/>
                <w:sz w:val="18"/>
                <w:szCs w:val="18"/>
              </w:rPr>
            </w:pPr>
            <w:r w:rsidRPr="009164E3">
              <w:rPr>
                <w:rFonts w:cs="Lucida Sans Unicode"/>
                <w:sz w:val="18"/>
                <w:szCs w:val="18"/>
              </w:rPr>
              <w:t>Avdekking av sprengstoff fra tidligere anleggsarbeid (Byggherres risiko)</w:t>
            </w:r>
          </w:p>
        </w:tc>
        <w:tc>
          <w:tcPr>
            <w:tcW w:w="2409" w:type="dxa"/>
            <w:shd w:val="clear" w:color="auto" w:fill="FF0000"/>
          </w:tcPr>
          <w:p w14:paraId="3995F351" w14:textId="77777777" w:rsidR="009524CE" w:rsidRPr="009164E3" w:rsidRDefault="009524CE" w:rsidP="00510CAA">
            <w:pPr>
              <w:tabs>
                <w:tab w:val="left" w:pos="2817"/>
              </w:tabs>
              <w:jc w:val="center"/>
              <w:rPr>
                <w:rFonts w:cs="Lucida Sans Unicode"/>
                <w:b/>
                <w:bCs/>
                <w:sz w:val="18"/>
                <w:szCs w:val="18"/>
              </w:rPr>
            </w:pPr>
          </w:p>
          <w:p w14:paraId="48A42AF0" w14:textId="77777777" w:rsidR="009524CE" w:rsidRPr="009164E3" w:rsidRDefault="009524CE" w:rsidP="00510CAA">
            <w:pPr>
              <w:tabs>
                <w:tab w:val="left" w:pos="2817"/>
              </w:tabs>
              <w:jc w:val="center"/>
              <w:rPr>
                <w:rFonts w:cs="Lucida Sans Unicode"/>
                <w:b/>
                <w:bCs/>
                <w:sz w:val="18"/>
                <w:szCs w:val="18"/>
              </w:rPr>
            </w:pPr>
            <w:r w:rsidRPr="009164E3">
              <w:rPr>
                <w:rFonts w:cs="Lucida Sans Unicode"/>
                <w:b/>
                <w:bCs/>
                <w:sz w:val="18"/>
                <w:szCs w:val="18"/>
              </w:rPr>
              <w:t>K4/K5</w:t>
            </w:r>
          </w:p>
        </w:tc>
        <w:tc>
          <w:tcPr>
            <w:tcW w:w="1701" w:type="dxa"/>
          </w:tcPr>
          <w:p w14:paraId="5D102216" w14:textId="77777777" w:rsidR="009524CE" w:rsidRPr="009164E3" w:rsidRDefault="009524CE" w:rsidP="00510CAA">
            <w:pPr>
              <w:tabs>
                <w:tab w:val="left" w:pos="2817"/>
              </w:tabs>
              <w:rPr>
                <w:rFonts w:cs="Lucida Sans Unicode"/>
                <w:b/>
                <w:bCs/>
                <w:sz w:val="18"/>
                <w:szCs w:val="18"/>
              </w:rPr>
            </w:pPr>
          </w:p>
          <w:p w14:paraId="4EF88B38" w14:textId="77777777" w:rsidR="009524CE" w:rsidRPr="009164E3" w:rsidRDefault="009524CE" w:rsidP="00510CAA">
            <w:pPr>
              <w:tabs>
                <w:tab w:val="left" w:pos="2817"/>
              </w:tabs>
              <w:rPr>
                <w:rFonts w:cs="Lucida Sans Unicode"/>
                <w:b/>
                <w:bCs/>
                <w:sz w:val="18"/>
                <w:szCs w:val="18"/>
              </w:rPr>
            </w:pPr>
            <w:r w:rsidRPr="009164E3">
              <w:rPr>
                <w:rFonts w:cs="Lucida Sans Unicode"/>
                <w:b/>
                <w:bCs/>
                <w:sz w:val="18"/>
                <w:szCs w:val="18"/>
              </w:rPr>
              <w:t>Ja</w:t>
            </w:r>
          </w:p>
        </w:tc>
        <w:tc>
          <w:tcPr>
            <w:tcW w:w="1701" w:type="dxa"/>
          </w:tcPr>
          <w:p w14:paraId="3001CC65" w14:textId="77777777" w:rsidR="009524CE" w:rsidRPr="009164E3" w:rsidRDefault="009524CE" w:rsidP="00510CAA">
            <w:pPr>
              <w:tabs>
                <w:tab w:val="left" w:pos="2817"/>
              </w:tabs>
              <w:rPr>
                <w:rFonts w:cs="Lucida Sans Unicode"/>
                <w:b/>
                <w:bCs/>
                <w:sz w:val="18"/>
                <w:szCs w:val="18"/>
              </w:rPr>
            </w:pPr>
          </w:p>
          <w:p w14:paraId="500B0B7E" w14:textId="0C720FEE" w:rsidR="009524CE" w:rsidRPr="009164E3" w:rsidRDefault="009524CE" w:rsidP="00510CAA">
            <w:pPr>
              <w:tabs>
                <w:tab w:val="left" w:pos="2817"/>
              </w:tabs>
              <w:rPr>
                <w:rFonts w:cs="Lucida Sans Unicode"/>
                <w:b/>
                <w:bCs/>
                <w:sz w:val="18"/>
                <w:szCs w:val="18"/>
              </w:rPr>
            </w:pPr>
            <w:r w:rsidRPr="009164E3">
              <w:rPr>
                <w:rFonts w:cs="Lucida Sans Unicode"/>
                <w:b/>
                <w:bCs/>
                <w:sz w:val="18"/>
                <w:szCs w:val="18"/>
              </w:rPr>
              <w:t>Ja</w:t>
            </w:r>
            <w:r w:rsidR="003207D8" w:rsidRPr="009164E3">
              <w:rPr>
                <w:rFonts w:cs="Lucida Sans Unicode"/>
                <w:b/>
                <w:bCs/>
                <w:sz w:val="18"/>
                <w:szCs w:val="18"/>
              </w:rPr>
              <w:t xml:space="preserve"> </w:t>
            </w:r>
            <w:r w:rsidR="003207D8" w:rsidRPr="009164E3">
              <w:rPr>
                <w:rFonts w:cs="Lucida Sans Unicode"/>
                <w:sz w:val="14"/>
                <w:szCs w:val="14"/>
              </w:rPr>
              <w:t>(4)</w:t>
            </w:r>
          </w:p>
        </w:tc>
      </w:tr>
      <w:tr w:rsidR="009524CE" w:rsidRPr="009164E3" w14:paraId="3D30CB9A" w14:textId="77777777" w:rsidTr="00510CAA">
        <w:tc>
          <w:tcPr>
            <w:tcW w:w="2836" w:type="dxa"/>
          </w:tcPr>
          <w:p w14:paraId="61433EAE" w14:textId="77777777" w:rsidR="009524CE" w:rsidRPr="009164E3" w:rsidRDefault="009524CE" w:rsidP="00510CAA">
            <w:pPr>
              <w:tabs>
                <w:tab w:val="left" w:pos="2817"/>
              </w:tabs>
              <w:rPr>
                <w:rFonts w:cs="Lucida Sans Unicode"/>
                <w:sz w:val="18"/>
                <w:szCs w:val="18"/>
              </w:rPr>
            </w:pPr>
            <w:r w:rsidRPr="009164E3">
              <w:rPr>
                <w:rFonts w:cs="Lucida Sans Unicode"/>
                <w:sz w:val="18"/>
                <w:szCs w:val="18"/>
              </w:rPr>
              <w:t>Udetonert sprengstoff går av under boring/graving/pigging</w:t>
            </w:r>
          </w:p>
        </w:tc>
        <w:tc>
          <w:tcPr>
            <w:tcW w:w="2409" w:type="dxa"/>
            <w:shd w:val="clear" w:color="auto" w:fill="FF0000"/>
          </w:tcPr>
          <w:p w14:paraId="6BC872F9" w14:textId="77777777" w:rsidR="009524CE" w:rsidRPr="009164E3" w:rsidRDefault="009524CE" w:rsidP="00510CAA">
            <w:pPr>
              <w:tabs>
                <w:tab w:val="left" w:pos="2817"/>
              </w:tabs>
              <w:jc w:val="center"/>
              <w:rPr>
                <w:rFonts w:cs="Lucida Sans Unicode"/>
                <w:b/>
                <w:bCs/>
                <w:sz w:val="18"/>
                <w:szCs w:val="18"/>
              </w:rPr>
            </w:pPr>
          </w:p>
          <w:p w14:paraId="03EFAB87" w14:textId="77777777" w:rsidR="009524CE" w:rsidRPr="009164E3" w:rsidRDefault="009524CE" w:rsidP="00510CAA">
            <w:pPr>
              <w:tabs>
                <w:tab w:val="left" w:pos="2817"/>
              </w:tabs>
              <w:jc w:val="center"/>
              <w:rPr>
                <w:rFonts w:cs="Lucida Sans Unicode"/>
                <w:b/>
                <w:bCs/>
                <w:sz w:val="18"/>
                <w:szCs w:val="18"/>
              </w:rPr>
            </w:pPr>
            <w:r w:rsidRPr="009164E3">
              <w:rPr>
                <w:rFonts w:cs="Lucida Sans Unicode"/>
                <w:b/>
                <w:bCs/>
                <w:sz w:val="18"/>
                <w:szCs w:val="18"/>
              </w:rPr>
              <w:t>K4/K5</w:t>
            </w:r>
          </w:p>
        </w:tc>
        <w:tc>
          <w:tcPr>
            <w:tcW w:w="1701" w:type="dxa"/>
          </w:tcPr>
          <w:p w14:paraId="1C941145" w14:textId="77777777" w:rsidR="009524CE" w:rsidRPr="009164E3" w:rsidRDefault="009524CE" w:rsidP="00510CAA">
            <w:pPr>
              <w:tabs>
                <w:tab w:val="left" w:pos="2817"/>
              </w:tabs>
              <w:rPr>
                <w:rFonts w:cs="Lucida Sans Unicode"/>
                <w:b/>
                <w:bCs/>
                <w:sz w:val="18"/>
                <w:szCs w:val="18"/>
              </w:rPr>
            </w:pPr>
          </w:p>
          <w:p w14:paraId="77673285" w14:textId="77777777" w:rsidR="009524CE" w:rsidRPr="009164E3" w:rsidRDefault="009524CE" w:rsidP="00510CAA">
            <w:pPr>
              <w:tabs>
                <w:tab w:val="left" w:pos="2817"/>
              </w:tabs>
              <w:rPr>
                <w:rFonts w:cs="Lucida Sans Unicode"/>
                <w:b/>
                <w:bCs/>
                <w:sz w:val="18"/>
                <w:szCs w:val="18"/>
              </w:rPr>
            </w:pPr>
            <w:r w:rsidRPr="009164E3">
              <w:rPr>
                <w:rFonts w:cs="Lucida Sans Unicode"/>
                <w:b/>
                <w:bCs/>
                <w:sz w:val="18"/>
                <w:szCs w:val="18"/>
              </w:rPr>
              <w:t xml:space="preserve">Ja </w:t>
            </w:r>
          </w:p>
        </w:tc>
        <w:tc>
          <w:tcPr>
            <w:tcW w:w="1701" w:type="dxa"/>
          </w:tcPr>
          <w:p w14:paraId="4D0A09D5" w14:textId="77777777" w:rsidR="009524CE" w:rsidRPr="009164E3" w:rsidRDefault="009524CE" w:rsidP="00510CAA">
            <w:pPr>
              <w:tabs>
                <w:tab w:val="left" w:pos="2817"/>
              </w:tabs>
              <w:rPr>
                <w:rFonts w:cs="Lucida Sans Unicode"/>
                <w:b/>
                <w:bCs/>
                <w:sz w:val="18"/>
                <w:szCs w:val="18"/>
              </w:rPr>
            </w:pPr>
          </w:p>
          <w:p w14:paraId="1528116A" w14:textId="77777777" w:rsidR="009524CE" w:rsidRPr="009164E3" w:rsidRDefault="009524CE" w:rsidP="00510CAA">
            <w:pPr>
              <w:tabs>
                <w:tab w:val="left" w:pos="2817"/>
              </w:tabs>
              <w:rPr>
                <w:rFonts w:cs="Lucida Sans Unicode"/>
                <w:b/>
                <w:bCs/>
                <w:sz w:val="18"/>
                <w:szCs w:val="18"/>
              </w:rPr>
            </w:pPr>
            <w:r w:rsidRPr="009164E3">
              <w:rPr>
                <w:rFonts w:cs="Lucida Sans Unicode"/>
                <w:b/>
                <w:bCs/>
                <w:sz w:val="18"/>
                <w:szCs w:val="18"/>
              </w:rPr>
              <w:t>Ja</w:t>
            </w:r>
          </w:p>
        </w:tc>
      </w:tr>
      <w:tr w:rsidR="009524CE" w:rsidRPr="009164E3" w14:paraId="5BE9968A" w14:textId="77777777" w:rsidTr="00510CAA">
        <w:trPr>
          <w:trHeight w:val="339"/>
        </w:trPr>
        <w:tc>
          <w:tcPr>
            <w:tcW w:w="2836" w:type="dxa"/>
          </w:tcPr>
          <w:p w14:paraId="13FFA059" w14:textId="77777777" w:rsidR="009524CE" w:rsidRPr="009164E3" w:rsidRDefault="009524CE" w:rsidP="00510CAA">
            <w:pPr>
              <w:tabs>
                <w:tab w:val="left" w:pos="2817"/>
              </w:tabs>
              <w:rPr>
                <w:rFonts w:cs="Lucida Sans Unicode"/>
                <w:sz w:val="18"/>
                <w:szCs w:val="18"/>
              </w:rPr>
            </w:pPr>
            <w:r w:rsidRPr="009164E3">
              <w:rPr>
                <w:rFonts w:cs="Lucida Sans Unicode"/>
                <w:sz w:val="18"/>
                <w:szCs w:val="18"/>
              </w:rPr>
              <w:t>Boring nær ladet hull</w:t>
            </w:r>
          </w:p>
        </w:tc>
        <w:tc>
          <w:tcPr>
            <w:tcW w:w="2409" w:type="dxa"/>
            <w:shd w:val="clear" w:color="auto" w:fill="FF0000"/>
          </w:tcPr>
          <w:p w14:paraId="50B74229" w14:textId="77777777" w:rsidR="009524CE" w:rsidRPr="009164E3" w:rsidRDefault="009524CE" w:rsidP="00510CAA">
            <w:pPr>
              <w:tabs>
                <w:tab w:val="left" w:pos="2817"/>
              </w:tabs>
              <w:jc w:val="center"/>
              <w:rPr>
                <w:rFonts w:cs="Lucida Sans Unicode"/>
                <w:b/>
                <w:bCs/>
                <w:sz w:val="18"/>
                <w:szCs w:val="18"/>
              </w:rPr>
            </w:pPr>
            <w:r w:rsidRPr="009164E3">
              <w:rPr>
                <w:rFonts w:cs="Lucida Sans Unicode"/>
                <w:b/>
                <w:bCs/>
                <w:sz w:val="18"/>
                <w:szCs w:val="18"/>
              </w:rPr>
              <w:t>K4/K5</w:t>
            </w:r>
          </w:p>
        </w:tc>
        <w:tc>
          <w:tcPr>
            <w:tcW w:w="1701" w:type="dxa"/>
          </w:tcPr>
          <w:p w14:paraId="2171F1D8" w14:textId="77777777" w:rsidR="009524CE" w:rsidRPr="009164E3" w:rsidRDefault="009524CE" w:rsidP="00510CAA">
            <w:pPr>
              <w:tabs>
                <w:tab w:val="left" w:pos="2817"/>
              </w:tabs>
              <w:rPr>
                <w:rFonts w:cs="Lucida Sans Unicode"/>
                <w:b/>
                <w:bCs/>
                <w:sz w:val="18"/>
                <w:szCs w:val="18"/>
              </w:rPr>
            </w:pPr>
            <w:r w:rsidRPr="009164E3">
              <w:rPr>
                <w:rFonts w:cs="Lucida Sans Unicode"/>
                <w:b/>
                <w:bCs/>
                <w:sz w:val="18"/>
                <w:szCs w:val="18"/>
              </w:rPr>
              <w:t>Ja</w:t>
            </w:r>
          </w:p>
        </w:tc>
        <w:tc>
          <w:tcPr>
            <w:tcW w:w="1701" w:type="dxa"/>
          </w:tcPr>
          <w:p w14:paraId="2B57A1DE" w14:textId="77777777" w:rsidR="009524CE" w:rsidRPr="009164E3" w:rsidRDefault="009524CE" w:rsidP="00510CAA">
            <w:pPr>
              <w:tabs>
                <w:tab w:val="left" w:pos="2817"/>
              </w:tabs>
              <w:rPr>
                <w:rFonts w:cs="Lucida Sans Unicode"/>
                <w:b/>
                <w:bCs/>
                <w:sz w:val="18"/>
                <w:szCs w:val="18"/>
              </w:rPr>
            </w:pPr>
            <w:r w:rsidRPr="009164E3">
              <w:rPr>
                <w:rFonts w:cs="Lucida Sans Unicode"/>
                <w:b/>
                <w:bCs/>
                <w:sz w:val="18"/>
                <w:szCs w:val="18"/>
              </w:rPr>
              <w:t>Ja</w:t>
            </w:r>
          </w:p>
        </w:tc>
      </w:tr>
      <w:tr w:rsidR="009524CE" w:rsidRPr="009164E3" w14:paraId="4DEA761E" w14:textId="77777777" w:rsidTr="00510CAA">
        <w:tc>
          <w:tcPr>
            <w:tcW w:w="2836" w:type="dxa"/>
          </w:tcPr>
          <w:p w14:paraId="2B41249E" w14:textId="77777777" w:rsidR="009524CE" w:rsidRPr="009164E3" w:rsidRDefault="009524CE" w:rsidP="00510CAA">
            <w:pPr>
              <w:rPr>
                <w:rFonts w:cs="Lucida Sans Unicode"/>
                <w:sz w:val="18"/>
                <w:szCs w:val="18"/>
              </w:rPr>
            </w:pPr>
            <w:r w:rsidRPr="009164E3">
              <w:rPr>
                <w:rFonts w:cs="Lucida Sans Unicode"/>
                <w:sz w:val="18"/>
                <w:szCs w:val="18"/>
              </w:rPr>
              <w:t xml:space="preserve">Samtidig boring og ladding ved tunneldriving </w:t>
            </w:r>
          </w:p>
        </w:tc>
        <w:tc>
          <w:tcPr>
            <w:tcW w:w="2409" w:type="dxa"/>
            <w:shd w:val="clear" w:color="auto" w:fill="FF0000"/>
          </w:tcPr>
          <w:p w14:paraId="7D269E3B" w14:textId="77777777" w:rsidR="009524CE" w:rsidRPr="009164E3" w:rsidRDefault="009524CE" w:rsidP="00510CAA">
            <w:pPr>
              <w:tabs>
                <w:tab w:val="left" w:pos="2817"/>
              </w:tabs>
              <w:jc w:val="center"/>
              <w:rPr>
                <w:rFonts w:cs="Lucida Sans Unicode"/>
                <w:b/>
                <w:bCs/>
                <w:sz w:val="18"/>
                <w:szCs w:val="18"/>
              </w:rPr>
            </w:pPr>
          </w:p>
          <w:p w14:paraId="4D913FA9" w14:textId="77777777" w:rsidR="009524CE" w:rsidRPr="009164E3" w:rsidRDefault="009524CE" w:rsidP="00510CAA">
            <w:pPr>
              <w:tabs>
                <w:tab w:val="left" w:pos="2817"/>
              </w:tabs>
              <w:jc w:val="center"/>
              <w:rPr>
                <w:rFonts w:cs="Lucida Sans Unicode"/>
                <w:b/>
                <w:bCs/>
                <w:sz w:val="18"/>
                <w:szCs w:val="18"/>
              </w:rPr>
            </w:pPr>
            <w:r w:rsidRPr="009164E3">
              <w:rPr>
                <w:rFonts w:cs="Lucida Sans Unicode"/>
                <w:b/>
                <w:bCs/>
                <w:sz w:val="18"/>
                <w:szCs w:val="18"/>
              </w:rPr>
              <w:t>K4/K5</w:t>
            </w:r>
          </w:p>
        </w:tc>
        <w:tc>
          <w:tcPr>
            <w:tcW w:w="1701" w:type="dxa"/>
          </w:tcPr>
          <w:p w14:paraId="5844048B" w14:textId="77777777" w:rsidR="009524CE" w:rsidRPr="009164E3" w:rsidRDefault="009524CE" w:rsidP="00510CAA">
            <w:pPr>
              <w:tabs>
                <w:tab w:val="left" w:pos="2817"/>
              </w:tabs>
              <w:rPr>
                <w:rFonts w:cs="Lucida Sans Unicode"/>
                <w:b/>
                <w:bCs/>
                <w:sz w:val="18"/>
                <w:szCs w:val="18"/>
              </w:rPr>
            </w:pPr>
          </w:p>
          <w:p w14:paraId="446F33A5" w14:textId="77777777" w:rsidR="009524CE" w:rsidRPr="009164E3" w:rsidRDefault="009524CE" w:rsidP="00510CAA">
            <w:pPr>
              <w:tabs>
                <w:tab w:val="left" w:pos="2817"/>
              </w:tabs>
              <w:rPr>
                <w:rFonts w:cs="Lucida Sans Unicode"/>
                <w:b/>
                <w:bCs/>
                <w:sz w:val="18"/>
                <w:szCs w:val="18"/>
              </w:rPr>
            </w:pPr>
            <w:r w:rsidRPr="009164E3">
              <w:rPr>
                <w:rFonts w:cs="Lucida Sans Unicode"/>
                <w:b/>
                <w:bCs/>
                <w:sz w:val="18"/>
                <w:szCs w:val="18"/>
              </w:rPr>
              <w:t>Ja</w:t>
            </w:r>
          </w:p>
        </w:tc>
        <w:tc>
          <w:tcPr>
            <w:tcW w:w="1701" w:type="dxa"/>
          </w:tcPr>
          <w:p w14:paraId="791D1109" w14:textId="77777777" w:rsidR="009524CE" w:rsidRPr="009164E3" w:rsidRDefault="009524CE" w:rsidP="00510CAA">
            <w:pPr>
              <w:tabs>
                <w:tab w:val="left" w:pos="2817"/>
              </w:tabs>
              <w:rPr>
                <w:rFonts w:cs="Lucida Sans Unicode"/>
                <w:b/>
                <w:bCs/>
                <w:sz w:val="18"/>
                <w:szCs w:val="18"/>
              </w:rPr>
            </w:pPr>
          </w:p>
          <w:p w14:paraId="6B238D23" w14:textId="77777777" w:rsidR="009524CE" w:rsidRPr="009164E3" w:rsidRDefault="009524CE" w:rsidP="00510CAA">
            <w:pPr>
              <w:tabs>
                <w:tab w:val="left" w:pos="2817"/>
              </w:tabs>
              <w:rPr>
                <w:rFonts w:cs="Lucida Sans Unicode"/>
                <w:b/>
                <w:bCs/>
                <w:sz w:val="18"/>
                <w:szCs w:val="18"/>
              </w:rPr>
            </w:pPr>
            <w:r w:rsidRPr="009164E3">
              <w:rPr>
                <w:rFonts w:cs="Lucida Sans Unicode"/>
                <w:b/>
                <w:bCs/>
                <w:sz w:val="18"/>
                <w:szCs w:val="18"/>
              </w:rPr>
              <w:t>Ja</w:t>
            </w:r>
          </w:p>
        </w:tc>
      </w:tr>
      <w:tr w:rsidR="009524CE" w:rsidRPr="009164E3" w14:paraId="19421F2F" w14:textId="77777777" w:rsidTr="00510CAA">
        <w:trPr>
          <w:trHeight w:val="331"/>
        </w:trPr>
        <w:tc>
          <w:tcPr>
            <w:tcW w:w="2836" w:type="dxa"/>
          </w:tcPr>
          <w:p w14:paraId="36C24739" w14:textId="77777777" w:rsidR="009524CE" w:rsidRPr="009164E3" w:rsidRDefault="009524CE" w:rsidP="00510CAA">
            <w:pPr>
              <w:rPr>
                <w:rFonts w:cs="Lucida Sans Unicode"/>
                <w:sz w:val="18"/>
                <w:szCs w:val="18"/>
              </w:rPr>
            </w:pPr>
            <w:r w:rsidRPr="009164E3">
              <w:rPr>
                <w:rFonts w:cs="Lucida Sans Unicode"/>
                <w:sz w:val="18"/>
                <w:szCs w:val="18"/>
              </w:rPr>
              <w:t>Arbeid foran bomfeste ved tunneldriving</w:t>
            </w:r>
          </w:p>
        </w:tc>
        <w:tc>
          <w:tcPr>
            <w:tcW w:w="2409" w:type="dxa"/>
            <w:shd w:val="clear" w:color="auto" w:fill="FF0000"/>
          </w:tcPr>
          <w:p w14:paraId="563325E1" w14:textId="77777777" w:rsidR="009524CE" w:rsidRPr="009164E3" w:rsidRDefault="009524CE" w:rsidP="00510CAA">
            <w:pPr>
              <w:tabs>
                <w:tab w:val="left" w:pos="2817"/>
              </w:tabs>
              <w:jc w:val="center"/>
              <w:rPr>
                <w:rFonts w:cs="Lucida Sans Unicode"/>
                <w:b/>
                <w:bCs/>
                <w:sz w:val="18"/>
                <w:szCs w:val="18"/>
              </w:rPr>
            </w:pPr>
            <w:r w:rsidRPr="009164E3">
              <w:rPr>
                <w:rFonts w:cs="Lucida Sans Unicode"/>
                <w:b/>
                <w:bCs/>
                <w:sz w:val="18"/>
                <w:szCs w:val="18"/>
              </w:rPr>
              <w:t>K4/K5</w:t>
            </w:r>
          </w:p>
        </w:tc>
        <w:tc>
          <w:tcPr>
            <w:tcW w:w="1701" w:type="dxa"/>
          </w:tcPr>
          <w:p w14:paraId="03411038" w14:textId="77777777" w:rsidR="009524CE" w:rsidRPr="009164E3" w:rsidRDefault="009524CE" w:rsidP="00510CAA">
            <w:pPr>
              <w:tabs>
                <w:tab w:val="left" w:pos="2817"/>
              </w:tabs>
              <w:rPr>
                <w:rFonts w:cs="Lucida Sans Unicode"/>
                <w:b/>
                <w:bCs/>
                <w:sz w:val="18"/>
                <w:szCs w:val="18"/>
              </w:rPr>
            </w:pPr>
            <w:r w:rsidRPr="009164E3">
              <w:rPr>
                <w:rFonts w:cs="Lucida Sans Unicode"/>
                <w:b/>
                <w:bCs/>
                <w:sz w:val="18"/>
                <w:szCs w:val="18"/>
              </w:rPr>
              <w:t>Nei</w:t>
            </w:r>
          </w:p>
        </w:tc>
        <w:tc>
          <w:tcPr>
            <w:tcW w:w="1701" w:type="dxa"/>
          </w:tcPr>
          <w:p w14:paraId="7217E1E6" w14:textId="77777777" w:rsidR="009524CE" w:rsidRPr="009164E3" w:rsidRDefault="009524CE" w:rsidP="00510CAA">
            <w:pPr>
              <w:tabs>
                <w:tab w:val="left" w:pos="2817"/>
              </w:tabs>
              <w:rPr>
                <w:rFonts w:cs="Lucida Sans Unicode"/>
                <w:b/>
                <w:bCs/>
                <w:sz w:val="18"/>
                <w:szCs w:val="18"/>
              </w:rPr>
            </w:pPr>
            <w:r w:rsidRPr="009164E3">
              <w:rPr>
                <w:rFonts w:cs="Lucida Sans Unicode"/>
                <w:b/>
                <w:bCs/>
                <w:sz w:val="18"/>
                <w:szCs w:val="18"/>
              </w:rPr>
              <w:t>Ja</w:t>
            </w:r>
          </w:p>
        </w:tc>
      </w:tr>
      <w:tr w:rsidR="009524CE" w:rsidRPr="009164E3" w14:paraId="7C1845D4" w14:textId="77777777" w:rsidTr="00510CAA">
        <w:trPr>
          <w:trHeight w:val="405"/>
        </w:trPr>
        <w:tc>
          <w:tcPr>
            <w:tcW w:w="2836" w:type="dxa"/>
          </w:tcPr>
          <w:p w14:paraId="18B30466" w14:textId="77777777" w:rsidR="009524CE" w:rsidRPr="009164E3" w:rsidRDefault="009524CE" w:rsidP="00510CAA">
            <w:pPr>
              <w:rPr>
                <w:rFonts w:cs="Lucida Sans Unicode"/>
                <w:sz w:val="18"/>
                <w:szCs w:val="18"/>
              </w:rPr>
            </w:pPr>
            <w:r w:rsidRPr="009164E3">
              <w:rPr>
                <w:rFonts w:cs="Lucida Sans Unicode"/>
                <w:sz w:val="18"/>
                <w:szCs w:val="18"/>
              </w:rPr>
              <w:t xml:space="preserve">Manglende postering, evakuering eller varsling </w:t>
            </w:r>
          </w:p>
        </w:tc>
        <w:tc>
          <w:tcPr>
            <w:tcW w:w="2409" w:type="dxa"/>
            <w:shd w:val="clear" w:color="auto" w:fill="FF0000"/>
          </w:tcPr>
          <w:p w14:paraId="26BC8AFB" w14:textId="77777777" w:rsidR="009524CE" w:rsidRPr="009164E3" w:rsidRDefault="009524CE" w:rsidP="00510CAA">
            <w:pPr>
              <w:tabs>
                <w:tab w:val="left" w:pos="2817"/>
              </w:tabs>
              <w:jc w:val="center"/>
              <w:rPr>
                <w:rFonts w:cs="Lucida Sans Unicode"/>
                <w:b/>
                <w:bCs/>
                <w:sz w:val="18"/>
                <w:szCs w:val="18"/>
              </w:rPr>
            </w:pPr>
            <w:r w:rsidRPr="009164E3">
              <w:rPr>
                <w:rFonts w:cs="Lucida Sans Unicode"/>
                <w:b/>
                <w:bCs/>
                <w:sz w:val="18"/>
                <w:szCs w:val="18"/>
              </w:rPr>
              <w:t>K4/K5</w:t>
            </w:r>
          </w:p>
        </w:tc>
        <w:tc>
          <w:tcPr>
            <w:tcW w:w="1701" w:type="dxa"/>
          </w:tcPr>
          <w:p w14:paraId="2A2C956D" w14:textId="77777777" w:rsidR="009524CE" w:rsidRPr="009164E3" w:rsidRDefault="009524CE" w:rsidP="00510CAA">
            <w:pPr>
              <w:tabs>
                <w:tab w:val="left" w:pos="2817"/>
              </w:tabs>
              <w:rPr>
                <w:rFonts w:cs="Lucida Sans Unicode"/>
                <w:b/>
                <w:bCs/>
                <w:sz w:val="18"/>
                <w:szCs w:val="18"/>
              </w:rPr>
            </w:pPr>
            <w:r w:rsidRPr="009164E3">
              <w:rPr>
                <w:rFonts w:cs="Lucida Sans Unicode"/>
                <w:b/>
                <w:bCs/>
                <w:sz w:val="18"/>
                <w:szCs w:val="18"/>
              </w:rPr>
              <w:t>Ja</w:t>
            </w:r>
          </w:p>
        </w:tc>
        <w:tc>
          <w:tcPr>
            <w:tcW w:w="1701" w:type="dxa"/>
          </w:tcPr>
          <w:p w14:paraId="0B6D5310" w14:textId="77777777" w:rsidR="009524CE" w:rsidRPr="009164E3" w:rsidRDefault="009524CE" w:rsidP="00510CAA">
            <w:pPr>
              <w:tabs>
                <w:tab w:val="left" w:pos="2817"/>
              </w:tabs>
              <w:rPr>
                <w:rFonts w:cs="Lucida Sans Unicode"/>
                <w:b/>
                <w:bCs/>
                <w:sz w:val="18"/>
                <w:szCs w:val="18"/>
              </w:rPr>
            </w:pPr>
            <w:r w:rsidRPr="009164E3">
              <w:rPr>
                <w:rFonts w:cs="Lucida Sans Unicode"/>
                <w:b/>
                <w:bCs/>
                <w:sz w:val="18"/>
                <w:szCs w:val="18"/>
              </w:rPr>
              <w:t>Ja</w:t>
            </w:r>
          </w:p>
        </w:tc>
      </w:tr>
    </w:tbl>
    <w:p w14:paraId="7A754C74" w14:textId="77777777" w:rsidR="009952FF" w:rsidRPr="009164E3" w:rsidRDefault="009952FF" w:rsidP="00F64E0E">
      <w:pPr>
        <w:rPr>
          <w:lang w:eastAsia="nb-NO"/>
        </w:rPr>
      </w:pPr>
    </w:p>
    <w:p w14:paraId="32A20617" w14:textId="4CF150AC" w:rsidR="0038532C" w:rsidRPr="009164E3" w:rsidRDefault="00F13B2B" w:rsidP="0086299B">
      <w:pPr>
        <w:pStyle w:val="Listeavsnitt"/>
        <w:numPr>
          <w:ilvl w:val="0"/>
          <w:numId w:val="76"/>
        </w:numPr>
        <w:rPr>
          <w:sz w:val="16"/>
          <w:szCs w:val="20"/>
          <w:lang w:eastAsia="nb-NO"/>
        </w:rPr>
      </w:pPr>
      <w:r w:rsidRPr="009164E3">
        <w:rPr>
          <w:sz w:val="16"/>
          <w:szCs w:val="20"/>
          <w:lang w:eastAsia="nb-NO"/>
        </w:rPr>
        <w:t>Direktoratet for samfunnssikkerhet og beredsskap</w:t>
      </w:r>
    </w:p>
    <w:p w14:paraId="31A42420" w14:textId="70D951BA" w:rsidR="00F13B2B" w:rsidRPr="009164E3" w:rsidRDefault="00F13B2B" w:rsidP="0086299B">
      <w:pPr>
        <w:pStyle w:val="Listeavsnitt"/>
        <w:numPr>
          <w:ilvl w:val="0"/>
          <w:numId w:val="76"/>
        </w:numPr>
        <w:rPr>
          <w:sz w:val="16"/>
          <w:szCs w:val="20"/>
          <w:lang w:eastAsia="nb-NO"/>
        </w:rPr>
      </w:pPr>
      <w:r w:rsidRPr="009164E3">
        <w:rPr>
          <w:sz w:val="16"/>
          <w:szCs w:val="20"/>
          <w:lang w:eastAsia="nb-NO"/>
        </w:rPr>
        <w:t>Arbeidstilsynet</w:t>
      </w:r>
    </w:p>
    <w:p w14:paraId="09843FFE" w14:textId="77777777" w:rsidR="00746BEC" w:rsidRPr="009164E3" w:rsidRDefault="00F13B2B" w:rsidP="0086299B">
      <w:pPr>
        <w:pStyle w:val="Listeavsnitt"/>
        <w:numPr>
          <w:ilvl w:val="0"/>
          <w:numId w:val="76"/>
        </w:numPr>
        <w:rPr>
          <w:sz w:val="16"/>
          <w:szCs w:val="20"/>
          <w:lang w:eastAsia="nb-NO"/>
        </w:rPr>
      </w:pPr>
      <w:r w:rsidRPr="009164E3">
        <w:rPr>
          <w:sz w:val="16"/>
          <w:szCs w:val="20"/>
          <w:lang w:eastAsia="nb-NO"/>
        </w:rPr>
        <w:t xml:space="preserve">Funn av forsager </w:t>
      </w:r>
      <w:r w:rsidR="00746BEC" w:rsidRPr="009164E3">
        <w:rPr>
          <w:sz w:val="16"/>
          <w:szCs w:val="20"/>
          <w:lang w:eastAsia="nb-NO"/>
        </w:rPr>
        <w:t>på deponi er rød hendelse, uansett hvem som finner forsager. Alle forsagere skal meldes DSB.</w:t>
      </w:r>
    </w:p>
    <w:p w14:paraId="2A475638" w14:textId="400B9017" w:rsidR="00F13B2B" w:rsidRPr="009164E3" w:rsidRDefault="005001FC" w:rsidP="0086299B">
      <w:pPr>
        <w:pStyle w:val="Listeavsnitt"/>
        <w:numPr>
          <w:ilvl w:val="0"/>
          <w:numId w:val="76"/>
        </w:numPr>
        <w:rPr>
          <w:sz w:val="16"/>
          <w:szCs w:val="20"/>
          <w:lang w:eastAsia="nb-NO"/>
        </w:rPr>
      </w:pPr>
      <w:r w:rsidRPr="009164E3">
        <w:rPr>
          <w:rFonts w:cs="Lucida Sans Unicode"/>
          <w:color w:val="000000" w:themeColor="text1"/>
          <w:sz w:val="16"/>
          <w:szCs w:val="20"/>
        </w:rPr>
        <w:t>Der det gjøres flere funn på samme sted, kan det vurderes å ikke skrive 48 timers rapport for hvert enkelt funn. I slike tilfeller utarbeides en samlerapport som sendes på samme måte som 48 timers rapporten.</w:t>
      </w:r>
    </w:p>
    <w:p w14:paraId="07AB2543" w14:textId="77777777" w:rsidR="00F64E0E" w:rsidRPr="009164E3" w:rsidRDefault="00F64E0E" w:rsidP="00F64E0E">
      <w:pPr>
        <w:rPr>
          <w:lang w:eastAsia="nb-NO"/>
        </w:rPr>
      </w:pPr>
    </w:p>
    <w:p w14:paraId="36EAF093" w14:textId="090F9CBF" w:rsidR="00ED1736" w:rsidRPr="009164E3" w:rsidRDefault="00ED1736" w:rsidP="00D03F52">
      <w:pPr>
        <w:pStyle w:val="Overskrift4"/>
      </w:pPr>
      <w:bookmarkStart w:id="1255" w:name="_Toc233898109"/>
      <w:r w:rsidRPr="009164E3">
        <w:t>Undersøkelse av dødsulykker og hendelser med stort risikopotensiale</w:t>
      </w:r>
      <w:bookmarkEnd w:id="1252"/>
      <w:bookmarkEnd w:id="1253"/>
      <w:bookmarkEnd w:id="1254"/>
      <w:bookmarkEnd w:id="1255"/>
    </w:p>
    <w:p w14:paraId="6E1BF969" w14:textId="0BA9E423" w:rsidR="00ED1736" w:rsidRPr="009164E3" w:rsidRDefault="00ED1736" w:rsidP="00ED1736">
      <w:r w:rsidRPr="009164E3">
        <w:t>Denne bestemmelsen gjelder ved dødsulykker eller uønskede hendelser som etter byggherrens vurdering har stort risikopotensiale</w:t>
      </w:r>
      <w:r w:rsidR="006E2513" w:rsidRPr="009164E3">
        <w:t xml:space="preserve"> (alvorlig mén og død)</w:t>
      </w:r>
      <w:r w:rsidRPr="009164E3">
        <w:t>. Etter slike hendelser, hvor det er involvert personer som deltar i kontraktsarbeidet eller er tredjepart, kan byggherren iverksette undersøkelser i samsvar med Statens vegvesens prosedyrer. I slike tilfeller skal entreprenøren stille personell og øvrige ressurser til disposisjon for byggherrens undersøkelser, samt sørge for at det samme gjøres av alle som faller inn under samordningsansvaret for kontraktarbeidet.</w:t>
      </w:r>
    </w:p>
    <w:p w14:paraId="423C3252" w14:textId="77777777" w:rsidR="00ED1736" w:rsidRPr="009164E3" w:rsidRDefault="00ED1736" w:rsidP="00ED1736"/>
    <w:p w14:paraId="1A635353" w14:textId="67AE145F" w:rsidR="00ED1736" w:rsidRPr="009164E3" w:rsidRDefault="00ED1736" w:rsidP="00D03F52">
      <w:pPr>
        <w:pStyle w:val="Overskrift4"/>
      </w:pPr>
      <w:bookmarkStart w:id="1256" w:name="_Toc93914703"/>
      <w:bookmarkStart w:id="1257" w:name="_Toc94534658"/>
      <w:bookmarkStart w:id="1258" w:name="_Toc191885819"/>
      <w:bookmarkStart w:id="1259" w:name="_Toc233898110"/>
      <w:r w:rsidRPr="009164E3">
        <w:t>Byggherrens sanksjonsrett</w:t>
      </w:r>
      <w:bookmarkEnd w:id="1256"/>
      <w:bookmarkEnd w:id="1257"/>
      <w:bookmarkEnd w:id="1258"/>
      <w:bookmarkEnd w:id="1259"/>
    </w:p>
    <w:p w14:paraId="6F806154" w14:textId="1D51E11A" w:rsidR="00ED1736" w:rsidRPr="009164E3" w:rsidRDefault="00ED1736" w:rsidP="00ED1736">
      <w:r w:rsidRPr="009164E3">
        <w:t>Ved manglende bruk av påbudt personlig verneutstyr, eller andre brudd den enkelte arbeidstaker svarer for, vil det først bli gitt</w:t>
      </w:r>
      <w:r w:rsidR="00616CD3" w:rsidRPr="009164E3">
        <w:t xml:space="preserve"> muntlig pålegg på stedet om å rette forholdet og rapportere hendelsen som RUH. Ved gjentakelse skal det leveres</w:t>
      </w:r>
      <w:r w:rsidRPr="009164E3">
        <w:t xml:space="preserve"> skriftlig advarsel, deretter skriftlig bortvisning fra arbeidsstedet.</w:t>
      </w:r>
    </w:p>
    <w:p w14:paraId="2B22CCFA" w14:textId="77777777" w:rsidR="00ED1736" w:rsidRPr="009164E3" w:rsidRDefault="00ED1736" w:rsidP="00ED1736"/>
    <w:p w14:paraId="711E573A" w14:textId="77777777" w:rsidR="00ED1736" w:rsidRPr="009164E3" w:rsidRDefault="00ED1736" w:rsidP="00ED1736">
      <w:r w:rsidRPr="009164E3">
        <w:t>Dersom entreprenøren eller hans kontraktsmedhjelpere unnlater å utarbeide sikkerhetsrutiner eller å etterkomme anvisninger for å ivareta SHA eller YM, kan byggherren iverksette følgende tiltak:</w:t>
      </w:r>
    </w:p>
    <w:p w14:paraId="3405460E" w14:textId="77777777" w:rsidR="00ED1736" w:rsidRPr="009164E3" w:rsidRDefault="00ED1736" w:rsidP="00ED1736"/>
    <w:p w14:paraId="495D55D6" w14:textId="67F4D1DB" w:rsidR="00ED1736" w:rsidRPr="009164E3" w:rsidRDefault="00ED1736" w:rsidP="0086299B">
      <w:pPr>
        <w:pStyle w:val="Listeavsnitt"/>
        <w:numPr>
          <w:ilvl w:val="0"/>
          <w:numId w:val="38"/>
        </w:numPr>
      </w:pPr>
      <w:r w:rsidRPr="009164E3">
        <w:t xml:space="preserve">Stanse arbeidet som er berørt av kontraktsbruddet inntil forholdet er brakt i orden. Dersom forholdet gjelder YM </w:t>
      </w:r>
      <w:r w:rsidR="00AA4BFD" w:rsidRPr="009164E3">
        <w:t xml:space="preserve">kan det alternativt </w:t>
      </w:r>
      <w:r w:rsidRPr="009164E3">
        <w:t>fastsettes en kort frist for iverksetting av tiltak. Dette gir ikke entreprenøren rett til godtgjørelse for de merkostnader dette måtte påføre ham.</w:t>
      </w:r>
    </w:p>
    <w:p w14:paraId="6A329F70" w14:textId="77777777" w:rsidR="003418B7" w:rsidRPr="009164E3" w:rsidRDefault="003418B7" w:rsidP="008E4544">
      <w:pPr>
        <w:pStyle w:val="Listeavsnitt"/>
        <w:ind w:left="360"/>
      </w:pPr>
    </w:p>
    <w:p w14:paraId="1CB2C8EA" w14:textId="504194B4" w:rsidR="00ED1736" w:rsidRPr="009164E3" w:rsidRDefault="00ED1736" w:rsidP="0086299B">
      <w:pPr>
        <w:pStyle w:val="Listeavsnitt"/>
        <w:numPr>
          <w:ilvl w:val="0"/>
          <w:numId w:val="38"/>
        </w:numPr>
      </w:pPr>
      <w:r w:rsidRPr="009164E3">
        <w:t>Ved gjentatte brudd</w:t>
      </w:r>
      <w:r w:rsidR="0031201F" w:rsidRPr="009164E3">
        <w:t xml:space="preserve"> kan byggherren</w:t>
      </w:r>
      <w:r w:rsidR="00E42B77" w:rsidRPr="009164E3">
        <w:t xml:space="preserve">, i tillegg til å stanse arbeidene, </w:t>
      </w:r>
      <w:r w:rsidR="003D22E7" w:rsidRPr="009164E3">
        <w:t>ilegge en økonomisk sanksjon på kr. 15 000 pr. forhold. Brytes det flere forskjellige SHA og/eller YM</w:t>
      </w:r>
      <w:r w:rsidR="0019605E" w:rsidRPr="009164E3">
        <w:t>-</w:t>
      </w:r>
      <w:r w:rsidR="003D22E7" w:rsidRPr="009164E3">
        <w:t>bestemmelser så regnes det som ett forhold for hver bestemmelse som brytes. Når brudd kan knyttes til individ slik som for eksempel manglende bruk av personlig verneutstyr eller manglende gyldig HMS-kort, regnes det som ett separat forhold for hvert individ bruddet gjelder.</w:t>
      </w:r>
      <w:r w:rsidRPr="009164E3">
        <w:t xml:space="preserve"> </w:t>
      </w:r>
    </w:p>
    <w:p w14:paraId="45647502" w14:textId="77777777" w:rsidR="00A41B7F" w:rsidRPr="009164E3" w:rsidRDefault="00A41B7F" w:rsidP="00ED1736"/>
    <w:p w14:paraId="0EF40E44" w14:textId="2B282851" w:rsidR="00ED1736" w:rsidRPr="009164E3" w:rsidRDefault="00ED1736" w:rsidP="0086299B">
      <w:pPr>
        <w:pStyle w:val="Listeavsnitt"/>
        <w:numPr>
          <w:ilvl w:val="0"/>
          <w:numId w:val="38"/>
        </w:numPr>
      </w:pPr>
      <w:r w:rsidRPr="009164E3">
        <w:lastRenderedPageBreak/>
        <w:t xml:space="preserve">Ved gjentatte brudd på kontraktbestemmelsene om </w:t>
      </w:r>
      <w:r w:rsidR="00D04125" w:rsidRPr="009164E3">
        <w:t xml:space="preserve">SHA og/eller YM kan </w:t>
      </w:r>
      <w:r w:rsidRPr="009164E3">
        <w:t xml:space="preserve">kan entreprenøren bli </w:t>
      </w:r>
      <w:r w:rsidR="00D04125" w:rsidRPr="009164E3">
        <w:t xml:space="preserve">avvist </w:t>
      </w:r>
      <w:r w:rsidR="007E127F" w:rsidRPr="009164E3">
        <w:t xml:space="preserve">i senere konkurranser om oppdrag for Statens vegvesen, </w:t>
      </w:r>
      <w:r w:rsidR="00056D02" w:rsidRPr="009164E3">
        <w:t>jf</w:t>
      </w:r>
      <w:r w:rsidR="007E127F" w:rsidRPr="009164E3">
        <w:t xml:space="preserve"> </w:t>
      </w:r>
      <w:r w:rsidR="00376DF4" w:rsidRPr="009164E3">
        <w:t>FOA § 24-2</w:t>
      </w:r>
      <w:r w:rsidR="00056D02" w:rsidRPr="009164E3">
        <w:t xml:space="preserve">. </w:t>
      </w:r>
      <w:r w:rsidRPr="009164E3">
        <w:t xml:space="preserve"> Der entreprenøren er et arbeidsfellesskap </w:t>
      </w:r>
      <w:r w:rsidR="00C500CB" w:rsidRPr="009164E3">
        <w:t xml:space="preserve">vil avvisning kunne gjelde </w:t>
      </w:r>
      <w:r w:rsidR="00C86165" w:rsidRPr="009164E3">
        <w:t>alle deltakerne.</w:t>
      </w:r>
    </w:p>
    <w:p w14:paraId="43D3F888" w14:textId="77777777" w:rsidR="00ED1736" w:rsidRPr="009164E3" w:rsidRDefault="00ED1736" w:rsidP="00ED1736"/>
    <w:p w14:paraId="35F24B3B" w14:textId="34FD13AE" w:rsidR="00ED1736" w:rsidRPr="009164E3" w:rsidRDefault="00ED1736" w:rsidP="004F0EEF">
      <w:pPr>
        <w:pStyle w:val="Overskrift3"/>
      </w:pPr>
      <w:bookmarkStart w:id="1260" w:name="_Toc93914704"/>
      <w:bookmarkStart w:id="1261" w:name="_Toc94534659"/>
      <w:bookmarkStart w:id="1262" w:name="_Toc191885820"/>
      <w:bookmarkStart w:id="1263" w:name="_Toc233898111"/>
      <w:r w:rsidRPr="009164E3">
        <w:t>Forbedringer og utviklingsarbeider</w:t>
      </w:r>
      <w:bookmarkEnd w:id="1260"/>
      <w:bookmarkEnd w:id="1261"/>
      <w:bookmarkEnd w:id="1262"/>
      <w:bookmarkEnd w:id="1263"/>
    </w:p>
    <w:p w14:paraId="2B3CD766" w14:textId="77777777" w:rsidR="00ED1736" w:rsidRPr="009164E3" w:rsidRDefault="00ED1736" w:rsidP="00ED1736">
      <w:r w:rsidRPr="009164E3">
        <w:t>Der partene har forslag til alternative løsninger som gir besparelser, uten verdiforringelse for prosjektet, tas dette opp skriftlig, på samarbeidsmøte eller på byggemøte.</w:t>
      </w:r>
    </w:p>
    <w:p w14:paraId="58202A09" w14:textId="77777777" w:rsidR="00ED1736" w:rsidRPr="009164E3" w:rsidRDefault="00ED1736" w:rsidP="00ED1736"/>
    <w:p w14:paraId="64F98E22" w14:textId="77777777" w:rsidR="00ED1736" w:rsidRPr="009164E3" w:rsidRDefault="00ED1736" w:rsidP="00ED1736">
      <w:r w:rsidRPr="009164E3">
        <w:t>Som incitament til endringer, utviklingsprosjekter mv. som fører til besparelse i forhold til kontrakt, fordeles differensen mellom kontraktens utførelse og avtalt utførelse likt mellom byggherre og entreprenør, etter at hver av partene har fått dekket sine utgifter til omprosjektering. Byggherren avgjør hvilke forslag som kommer til utførelse.</w:t>
      </w:r>
    </w:p>
    <w:p w14:paraId="54CE99A6" w14:textId="77777777" w:rsidR="00ED1736" w:rsidRPr="009164E3" w:rsidRDefault="00ED1736" w:rsidP="00ED1736"/>
    <w:p w14:paraId="14E95358" w14:textId="77777777" w:rsidR="00ED1736" w:rsidRPr="009164E3" w:rsidRDefault="00ED1736" w:rsidP="00ED1736">
      <w:r w:rsidRPr="009164E3">
        <w:t>Der partene blir enige om at utviklingsarbeider skal gjennomføres, opprettes egne tilleggsavtaler om dette. Dette kan også være aktuelt for utviklingsarbeid dersom det ikke fører til besparelse for denne kontrakten.</w:t>
      </w:r>
    </w:p>
    <w:p w14:paraId="562F08DF" w14:textId="77777777" w:rsidR="00ED1736" w:rsidRPr="009164E3" w:rsidRDefault="00ED1736" w:rsidP="00ED1736"/>
    <w:p w14:paraId="65742BCD" w14:textId="77777777" w:rsidR="00ED1736" w:rsidRPr="009164E3" w:rsidRDefault="00ED1736" w:rsidP="00ED1736">
      <w:r w:rsidRPr="009164E3">
        <w:t>Hvis anleggets tekniske verdi endres, skal denne endringen avregnes før besparelsen fordeles. Normal omprosjektering fra byggherrens side som følge av endrede krav, ønsker, avvikende grunnforhold mm. omfattes ikke av denne avtalen.</w:t>
      </w:r>
    </w:p>
    <w:p w14:paraId="34C13AAE" w14:textId="77777777" w:rsidR="00ED1736" w:rsidRPr="009164E3" w:rsidRDefault="00ED1736" w:rsidP="00ED1736"/>
    <w:p w14:paraId="73F4EB91" w14:textId="2F50660E" w:rsidR="00ED1736" w:rsidRPr="009164E3" w:rsidRDefault="00ED1736" w:rsidP="004F0EEF">
      <w:pPr>
        <w:pStyle w:val="Overskrift3"/>
      </w:pPr>
      <w:bookmarkStart w:id="1264" w:name="_Toc93914705"/>
      <w:bookmarkStart w:id="1265" w:name="_Toc94534660"/>
      <w:bookmarkStart w:id="1266" w:name="_Toc191885821"/>
      <w:bookmarkStart w:id="1267" w:name="_Toc233898112"/>
      <w:r w:rsidRPr="009164E3">
        <w:t>Sprengningsarbeider</w:t>
      </w:r>
      <w:bookmarkEnd w:id="1264"/>
      <w:bookmarkEnd w:id="1265"/>
      <w:bookmarkEnd w:id="1266"/>
      <w:bookmarkEnd w:id="1267"/>
    </w:p>
    <w:p w14:paraId="15FE0906" w14:textId="4168CC98" w:rsidR="00ED1736" w:rsidRPr="009164E3" w:rsidRDefault="00ED1736" w:rsidP="00D03F52">
      <w:pPr>
        <w:pStyle w:val="Overskrift4"/>
      </w:pPr>
      <w:bookmarkStart w:id="1268" w:name="_Toc93914706"/>
      <w:bookmarkStart w:id="1269" w:name="_Toc94534661"/>
      <w:bookmarkStart w:id="1270" w:name="_Toc191885822"/>
      <w:bookmarkStart w:id="1271" w:name="_Toc233898113"/>
      <w:r w:rsidRPr="009164E3">
        <w:t>Transport av sprengstoff</w:t>
      </w:r>
      <w:bookmarkEnd w:id="1268"/>
      <w:bookmarkEnd w:id="1269"/>
      <w:bookmarkEnd w:id="1270"/>
      <w:bookmarkEnd w:id="1271"/>
    </w:p>
    <w:p w14:paraId="198B4623" w14:textId="77777777" w:rsidR="00972967" w:rsidRPr="009164E3" w:rsidRDefault="00ED1736" w:rsidP="00972967">
      <w:r w:rsidRPr="009164E3">
        <w:t>All transport av sprengstoff, uansett mengde, skal være ADR-godkjent.</w:t>
      </w:r>
      <w:r w:rsidR="00C4182F" w:rsidRPr="009164E3">
        <w:t xml:space="preserve"> På anleggsområdet skal det alltid merkes</w:t>
      </w:r>
      <w:r w:rsidR="00972967" w:rsidRPr="009164E3">
        <w:t xml:space="preserve"> når eksplosiv vare transporteres.</w:t>
      </w:r>
    </w:p>
    <w:p w14:paraId="41B2CA8D" w14:textId="77777777" w:rsidR="00164016" w:rsidRPr="009164E3" w:rsidRDefault="00164016" w:rsidP="00972967"/>
    <w:p w14:paraId="4DACDBA8" w14:textId="3ED9B99E" w:rsidR="00ED1736" w:rsidRPr="009164E3" w:rsidRDefault="00972967" w:rsidP="00972967">
      <w:r w:rsidRPr="009164E3">
        <w:t>Transport av eksplosiv til anlegget skal være i samsvar med salver som det er planlagt for</w:t>
      </w:r>
      <w:r w:rsidR="00164016" w:rsidRPr="009164E3">
        <w:t>.</w:t>
      </w:r>
    </w:p>
    <w:p w14:paraId="7B73A9DF" w14:textId="77777777" w:rsidR="00ED1736" w:rsidRPr="009164E3" w:rsidRDefault="00ED1736" w:rsidP="00ED1736"/>
    <w:p w14:paraId="1F48DB28" w14:textId="6C7DB650" w:rsidR="00ED1736" w:rsidRPr="009164E3" w:rsidRDefault="00ED1736" w:rsidP="00D03F52">
      <w:pPr>
        <w:pStyle w:val="Overskrift4"/>
      </w:pPr>
      <w:bookmarkStart w:id="1272" w:name="_Toc93914707"/>
      <w:bookmarkStart w:id="1273" w:name="_Toc94534662"/>
      <w:bookmarkStart w:id="1274" w:name="_Toc191885823"/>
      <w:bookmarkStart w:id="1275" w:name="_Toc233898114"/>
      <w:r w:rsidRPr="009164E3">
        <w:t>Sprengningsplaner</w:t>
      </w:r>
      <w:bookmarkEnd w:id="1272"/>
      <w:bookmarkEnd w:id="1273"/>
      <w:bookmarkEnd w:id="1274"/>
      <w:bookmarkEnd w:id="1275"/>
    </w:p>
    <w:p w14:paraId="490C4CD8" w14:textId="1ACC85C0" w:rsidR="00ED1736" w:rsidRPr="009164E3" w:rsidRDefault="00ED1736" w:rsidP="00ED1736">
      <w:r w:rsidRPr="009164E3">
        <w:t xml:space="preserve">Ytterhjørner for salvene skal </w:t>
      </w:r>
      <w:r w:rsidR="00BA76DC" w:rsidRPr="009164E3">
        <w:t xml:space="preserve">angis med </w:t>
      </w:r>
      <w:r w:rsidRPr="009164E3">
        <w:t>koordinatfeste</w:t>
      </w:r>
      <w:r w:rsidR="00725127" w:rsidRPr="009164E3">
        <w:t xml:space="preserve"> eller profilnummer</w:t>
      </w:r>
      <w:r w:rsidRPr="009164E3">
        <w:t xml:space="preserve"> på sprengningsplan.</w:t>
      </w:r>
    </w:p>
    <w:p w14:paraId="77ECE6F6" w14:textId="77777777" w:rsidR="00ED1736" w:rsidRPr="009164E3" w:rsidRDefault="00ED1736" w:rsidP="00ED1736"/>
    <w:p w14:paraId="56656C2B" w14:textId="00E64E41" w:rsidR="00ED1736" w:rsidRPr="009164E3" w:rsidRDefault="00ED1736" w:rsidP="00ED1736">
      <w:r w:rsidRPr="009164E3">
        <w:t>Generelt gjelder at sprengningsplan skal oversendes byggherren</w:t>
      </w:r>
      <w:r w:rsidR="00A249D6" w:rsidRPr="009164E3">
        <w:t xml:space="preserve"> i samhandlingsverktøyet</w:t>
      </w:r>
      <w:r w:rsidRPr="009164E3">
        <w:t xml:space="preserve"> minimum 14 dager før planlagt oppstart av sprengningsarbeider</w:t>
      </w:r>
      <w:r w:rsidR="00FD6144" w:rsidRPr="009164E3">
        <w:t>, og minimum 7 dager før oppstartsmøte bergsprengning.</w:t>
      </w:r>
      <w:r w:rsidRPr="009164E3">
        <w:t xml:space="preserve"> Der sprengningsarbeider ikke har vært forutsett, avtales oversendelse av sprengningsplan </w:t>
      </w:r>
      <w:r w:rsidR="0054597B" w:rsidRPr="009164E3">
        <w:t>før</w:t>
      </w:r>
      <w:r w:rsidRPr="009164E3">
        <w:t xml:space="preserve"> samhandlingsmøte for oppstart av sprengningsarbeider.</w:t>
      </w:r>
    </w:p>
    <w:p w14:paraId="0BF390C1" w14:textId="77777777" w:rsidR="00ED1736" w:rsidRPr="009164E3" w:rsidRDefault="00ED1736" w:rsidP="00ED1736"/>
    <w:p w14:paraId="1A04FB81" w14:textId="2DC805C3" w:rsidR="00ED1736" w:rsidRPr="009164E3" w:rsidRDefault="00ED1736" w:rsidP="00D03F52">
      <w:pPr>
        <w:pStyle w:val="Overskrift4"/>
      </w:pPr>
      <w:bookmarkStart w:id="1276" w:name="_Toc93914708"/>
      <w:bookmarkStart w:id="1277" w:name="_Toc94534663"/>
      <w:bookmarkStart w:id="1278" w:name="_Toc191885824"/>
      <w:bookmarkStart w:id="1279" w:name="_Toc233898115"/>
      <w:r w:rsidRPr="009164E3">
        <w:t>Salveplaner</w:t>
      </w:r>
      <w:bookmarkEnd w:id="1276"/>
      <w:bookmarkEnd w:id="1277"/>
      <w:bookmarkEnd w:id="1278"/>
      <w:bookmarkEnd w:id="1279"/>
      <w:r w:rsidRPr="009164E3">
        <w:t xml:space="preserve"> </w:t>
      </w:r>
    </w:p>
    <w:p w14:paraId="4C3150F7" w14:textId="34F67413" w:rsidR="00ED1736" w:rsidRPr="009164E3" w:rsidRDefault="00ED1736" w:rsidP="00ED1736">
      <w:r w:rsidRPr="009164E3">
        <w:t>Ytterhjørner for salven angis på salveplan</w:t>
      </w:r>
      <w:r w:rsidR="005800B0" w:rsidRPr="009164E3">
        <w:t xml:space="preserve"> ved koordinatfeste eller profilnummer</w:t>
      </w:r>
    </w:p>
    <w:p w14:paraId="1AFBEA0D" w14:textId="77777777" w:rsidR="00ED1736" w:rsidRPr="009164E3" w:rsidRDefault="00ED1736" w:rsidP="00ED1736"/>
    <w:p w14:paraId="4D4EB1CA" w14:textId="403AEF28" w:rsidR="00ED1736" w:rsidRPr="009164E3" w:rsidRDefault="00ED1736" w:rsidP="00ED1736">
      <w:r w:rsidRPr="009164E3">
        <w:t xml:space="preserve">Salveplan, med angivelse av bormønster, klokkeslett for avfyring og salvestørrelse skal oversendes </w:t>
      </w:r>
      <w:r w:rsidR="00AF1475" w:rsidRPr="009164E3">
        <w:t>byggherren</w:t>
      </w:r>
      <w:r w:rsidR="00204CC1" w:rsidRPr="009164E3">
        <w:t xml:space="preserve"> minimum</w:t>
      </w:r>
      <w:r w:rsidR="00BC0D51" w:rsidRPr="009164E3">
        <w:t xml:space="preserve"> </w:t>
      </w:r>
      <w:r w:rsidR="00575794" w:rsidRPr="009164E3">
        <w:t>nærmeste virkedag</w:t>
      </w:r>
      <w:r w:rsidR="00204CC1" w:rsidRPr="009164E3">
        <w:t xml:space="preserve"> eller minimum 24 timer</w:t>
      </w:r>
      <w:r w:rsidR="00575794" w:rsidRPr="009164E3">
        <w:t xml:space="preserve"> før planlagt </w:t>
      </w:r>
      <w:r w:rsidRPr="009164E3">
        <w:t>avfyring av salve.</w:t>
      </w:r>
      <w:r w:rsidR="00626CC0" w:rsidRPr="009164E3">
        <w:t xml:space="preserve"> Dette avtales nærmere med byggherren i hvert enkelt prosjekt.</w:t>
      </w:r>
    </w:p>
    <w:p w14:paraId="5F076DA5" w14:textId="77777777" w:rsidR="00ED1736" w:rsidRPr="009164E3" w:rsidRDefault="00ED1736" w:rsidP="00ED1736"/>
    <w:p w14:paraId="3B0635EC" w14:textId="77DCC5E2" w:rsidR="00ED1736" w:rsidRPr="009164E3" w:rsidRDefault="00C461D2" w:rsidP="00ED1736">
      <w:r w:rsidRPr="009164E3">
        <w:t xml:space="preserve">Ved endring av salve skal </w:t>
      </w:r>
      <w:r w:rsidR="00ED1736" w:rsidRPr="009164E3">
        <w:t>entreprenøren</w:t>
      </w:r>
      <w:r w:rsidRPr="009164E3">
        <w:t>, minimum to timer før avfyring</w:t>
      </w:r>
      <w:r w:rsidR="00E26EF1" w:rsidRPr="009164E3">
        <w:t>, oversende byggherren revidert salveplan med faktisk</w:t>
      </w:r>
      <w:r w:rsidR="00ED1736" w:rsidRPr="009164E3">
        <w:t xml:space="preserve"> </w:t>
      </w:r>
      <w:r w:rsidR="00460EAD" w:rsidRPr="009164E3">
        <w:t>sprengstofforbruk</w:t>
      </w:r>
      <w:r w:rsidR="00304FC4" w:rsidRPr="009164E3">
        <w:t xml:space="preserve">, </w:t>
      </w:r>
      <w:r w:rsidR="00ED1736" w:rsidRPr="009164E3">
        <w:t>bore</w:t>
      </w:r>
      <w:r w:rsidR="00304FC4" w:rsidRPr="009164E3">
        <w:t xml:space="preserve">rapport, </w:t>
      </w:r>
      <w:r w:rsidR="00ED1736" w:rsidRPr="009164E3">
        <w:t>revidert ladeplan</w:t>
      </w:r>
      <w:r w:rsidR="004D5791" w:rsidRPr="009164E3">
        <w:t>,</w:t>
      </w:r>
      <w:r w:rsidR="00ED1736" w:rsidRPr="009164E3">
        <w:t xml:space="preserve"> dekningsplan</w:t>
      </w:r>
      <w:r w:rsidR="004D5791" w:rsidRPr="009164E3">
        <w:t xml:space="preserve"> og posteplan</w:t>
      </w:r>
      <w:r w:rsidR="00ED1736" w:rsidRPr="009164E3">
        <w:t>.</w:t>
      </w:r>
      <w:r w:rsidR="004D5791" w:rsidRPr="009164E3">
        <w:t xml:space="preserve"> Ved bruk av elektronisk tennersystem skal logg fra tennapparat leveres i </w:t>
      </w:r>
      <w:r w:rsidR="00B5041D" w:rsidRPr="009164E3">
        <w:t>salverapport, før ny salve sprenges.</w:t>
      </w:r>
    </w:p>
    <w:p w14:paraId="784F768C" w14:textId="77777777" w:rsidR="00ED1736" w:rsidRPr="009164E3" w:rsidRDefault="00ED1736" w:rsidP="00ED1736"/>
    <w:p w14:paraId="1B83D492" w14:textId="6D91D67D" w:rsidR="00ED1736" w:rsidRPr="009164E3" w:rsidRDefault="00ED1736" w:rsidP="00D03F52">
      <w:pPr>
        <w:pStyle w:val="Overskrift4"/>
      </w:pPr>
      <w:bookmarkStart w:id="1280" w:name="_Toc93914709"/>
      <w:bookmarkStart w:id="1281" w:name="_Toc94534664"/>
      <w:bookmarkStart w:id="1282" w:name="_Toc191885825"/>
      <w:bookmarkStart w:id="1283" w:name="_Toc233898116"/>
      <w:r w:rsidRPr="009164E3">
        <w:t>Bergsprengningsleder</w:t>
      </w:r>
      <w:bookmarkEnd w:id="1280"/>
      <w:bookmarkEnd w:id="1281"/>
      <w:bookmarkEnd w:id="1282"/>
      <w:bookmarkEnd w:id="1283"/>
    </w:p>
    <w:p w14:paraId="2B7E9452" w14:textId="77777777" w:rsidR="00ED1736" w:rsidRPr="009164E3" w:rsidRDefault="00ED1736" w:rsidP="00ED1736">
      <w:r w:rsidRPr="009164E3">
        <w:t>Bergsprengningsleder skal kunne innfinne seg på brukerstedet på de dager hvor det gjøres sprengningsarbeider.</w:t>
      </w:r>
    </w:p>
    <w:p w14:paraId="320CD8DE" w14:textId="77777777" w:rsidR="00ED1736" w:rsidRPr="009164E3" w:rsidRDefault="00ED1736" w:rsidP="00ED1736"/>
    <w:p w14:paraId="31E896A3" w14:textId="0EDE72A6" w:rsidR="00ED1736" w:rsidRPr="009164E3" w:rsidRDefault="00ED1736" w:rsidP="00D03F52">
      <w:pPr>
        <w:pStyle w:val="Overskrift4"/>
      </w:pPr>
      <w:bookmarkStart w:id="1284" w:name="_Toc93914710"/>
      <w:bookmarkStart w:id="1285" w:name="_Toc94534665"/>
      <w:bookmarkStart w:id="1286" w:name="_Toc191885826"/>
      <w:bookmarkStart w:id="1287" w:name="_Toc233898117"/>
      <w:r w:rsidRPr="009164E3">
        <w:t>Bergsprenger</w:t>
      </w:r>
      <w:bookmarkEnd w:id="1284"/>
      <w:bookmarkEnd w:id="1285"/>
      <w:bookmarkEnd w:id="1286"/>
      <w:bookmarkEnd w:id="1287"/>
    </w:p>
    <w:p w14:paraId="42E7CAD3" w14:textId="061B09E2" w:rsidR="00ED1736" w:rsidRPr="009164E3" w:rsidRDefault="00ED1736" w:rsidP="00ED1736">
      <w:r w:rsidRPr="009164E3">
        <w:t xml:space="preserve">Bergsprenger skal ha </w:t>
      </w:r>
      <w:r w:rsidR="00C627A6" w:rsidRPr="009164E3">
        <w:t xml:space="preserve">jakke eller vest </w:t>
      </w:r>
      <w:r w:rsidRPr="009164E3">
        <w:t>som tydelig viser posisjon som bergsprenger.</w:t>
      </w:r>
    </w:p>
    <w:p w14:paraId="4707AA58" w14:textId="77777777" w:rsidR="002535E6" w:rsidRPr="009164E3" w:rsidRDefault="002535E6" w:rsidP="00ED1736"/>
    <w:p w14:paraId="3D9B0E26" w14:textId="7BFD7F40" w:rsidR="00E2168E" w:rsidRPr="009164E3" w:rsidRDefault="00E2168E" w:rsidP="00ED1736">
      <w:r w:rsidRPr="009164E3">
        <w:t>Ved bergsprengning under vann skal dykker ha gyldig bergsprengersertifikat.</w:t>
      </w:r>
    </w:p>
    <w:p w14:paraId="515CD1CD" w14:textId="77777777" w:rsidR="00ED1736" w:rsidRPr="009164E3" w:rsidRDefault="00ED1736" w:rsidP="00ED1736"/>
    <w:p w14:paraId="70E97472" w14:textId="06E0F9E3" w:rsidR="00ED1736" w:rsidRPr="009164E3" w:rsidRDefault="00ED1736" w:rsidP="00D03F52">
      <w:pPr>
        <w:pStyle w:val="Overskrift4"/>
      </w:pPr>
      <w:bookmarkStart w:id="1288" w:name="_Toc93914711"/>
      <w:bookmarkStart w:id="1289" w:name="_Toc94534666"/>
      <w:bookmarkStart w:id="1290" w:name="_Toc191885827"/>
      <w:bookmarkStart w:id="1291" w:name="_Toc233898118"/>
      <w:r w:rsidRPr="009164E3">
        <w:t>Arbeid hvor det er mulighet for å påtreffe sprengstoff fra tidligere entreprise</w:t>
      </w:r>
      <w:bookmarkEnd w:id="1288"/>
      <w:bookmarkEnd w:id="1289"/>
      <w:bookmarkEnd w:id="1290"/>
      <w:bookmarkEnd w:id="1291"/>
      <w:r w:rsidRPr="009164E3">
        <w:t xml:space="preserve"> </w:t>
      </w:r>
    </w:p>
    <w:p w14:paraId="4725247D" w14:textId="77777777" w:rsidR="00ED1736" w:rsidRPr="009164E3" w:rsidRDefault="00ED1736" w:rsidP="00ED1736">
      <w:r w:rsidRPr="009164E3">
        <w:lastRenderedPageBreak/>
        <w:t>Bestemmelsen gjelder ved arbeider som rensk, graving, pigging, boring, mv. hvor det er mulighet for å påtreffe sprengstoff fra tidligere utførelse. Arbeider i slike områder skal planlegges og gjennomføres i samråd med byggherren for å bestemme omfang og type tiltak. Ansvarlig bergsprenger skal være tilstede under hele arbeidsprosessen, og arbeidene skal utføres av personell med kompetanse fra tilsvarende arbeid.</w:t>
      </w:r>
    </w:p>
    <w:p w14:paraId="76F5989D" w14:textId="77777777" w:rsidR="00ED1736" w:rsidRPr="009164E3" w:rsidRDefault="00ED1736" w:rsidP="00ED1736"/>
    <w:p w14:paraId="46ECAAA2" w14:textId="1F2E260A" w:rsidR="00ED1736" w:rsidRPr="009164E3" w:rsidRDefault="00ED1736" w:rsidP="00D03F52">
      <w:pPr>
        <w:pStyle w:val="Overskrift4"/>
      </w:pPr>
      <w:bookmarkStart w:id="1292" w:name="_Toc93914712"/>
      <w:bookmarkStart w:id="1293" w:name="_Toc94534667"/>
      <w:bookmarkStart w:id="1294" w:name="_Toc191885828"/>
      <w:bookmarkStart w:id="1295" w:name="_Toc233898119"/>
      <w:r w:rsidRPr="009164E3">
        <w:t>Oppstartsmøter ved sprengningsarbeid</w:t>
      </w:r>
      <w:bookmarkEnd w:id="1292"/>
      <w:bookmarkEnd w:id="1293"/>
      <w:bookmarkEnd w:id="1294"/>
      <w:bookmarkEnd w:id="1295"/>
    </w:p>
    <w:p w14:paraId="005ADC67" w14:textId="425C7B99" w:rsidR="00ED1736" w:rsidRPr="009164E3" w:rsidRDefault="00ED1736" w:rsidP="00ED1736">
      <w:r w:rsidRPr="009164E3">
        <w:t xml:space="preserve">I forbindelse med oppstart av sprengningsarbeider skal det holdes egne oppstartsmøter hvor </w:t>
      </w:r>
      <w:r w:rsidR="000076E0" w:rsidRPr="009164E3">
        <w:t xml:space="preserve">alle </w:t>
      </w:r>
      <w:r w:rsidRPr="009164E3">
        <w:t>som er involvert i arbeidene skal være</w:t>
      </w:r>
      <w:r w:rsidR="00916555" w:rsidRPr="009164E3">
        <w:t xml:space="preserve"> </w:t>
      </w:r>
      <w:r w:rsidR="00BF039B" w:rsidRPr="009164E3">
        <w:t>med i møtet</w:t>
      </w:r>
      <w:r w:rsidR="00916555" w:rsidRPr="009164E3">
        <w:t xml:space="preserve">, se punkt </w:t>
      </w:r>
      <w:r w:rsidR="008E4544" w:rsidRPr="009164E3">
        <w:t>10.4.</w:t>
      </w:r>
      <w:r w:rsidRPr="009164E3">
        <w:t xml:space="preserve"> Møtet skal avholdes</w:t>
      </w:r>
      <w:r w:rsidR="00BF45C4" w:rsidRPr="009164E3">
        <w:t xml:space="preserve"> etter at sprengningsplanen er oversendt</w:t>
      </w:r>
      <w:r w:rsidRPr="009164E3">
        <w:t xml:space="preserve"> byggherren. Der behov for sprengning ikke har vært forutsett, skal møte avholdes tidligst mulig etter at sprengningsbehov er blitt kjent. Det betales ikke for tidsbruk for disse møtene. Byggherren leder møtet.</w:t>
      </w:r>
    </w:p>
    <w:p w14:paraId="38C5FCD6" w14:textId="77777777" w:rsidR="00ED1736" w:rsidRPr="009164E3" w:rsidRDefault="00ED1736" w:rsidP="00ED1736"/>
    <w:p w14:paraId="17BDD461" w14:textId="2209BA0B" w:rsidR="00ED1736" w:rsidRPr="009164E3" w:rsidRDefault="009E3571" w:rsidP="00ED1736">
      <w:r w:rsidRPr="009164E3">
        <w:t>Byggherren innkaller etter entreprenørens angivelse av tids</w:t>
      </w:r>
      <w:r w:rsidR="003A09BF" w:rsidRPr="009164E3">
        <w:t>p</w:t>
      </w:r>
      <w:r w:rsidRPr="009164E3">
        <w:t xml:space="preserve">unkt for å holde møtet, og byggherren fører referat. </w:t>
      </w:r>
      <w:r w:rsidR="00ED1736" w:rsidRPr="009164E3">
        <w:t xml:space="preserve">Formålet med møtet er </w:t>
      </w:r>
      <w:r w:rsidR="00AC6443" w:rsidRPr="009164E3">
        <w:t xml:space="preserve">at entreprenør </w:t>
      </w:r>
      <w:r w:rsidR="00ED1736" w:rsidRPr="009164E3">
        <w:t>gjennomgå</w:t>
      </w:r>
      <w:r w:rsidR="00AC6443" w:rsidRPr="009164E3">
        <w:t>r</w:t>
      </w:r>
      <w:r w:rsidR="00ED1736" w:rsidRPr="009164E3">
        <w:t xml:space="preserve"> rutiner og prosedyrer for gjennomføring av</w:t>
      </w:r>
      <w:r w:rsidR="00AC6443" w:rsidRPr="009164E3">
        <w:t xml:space="preserve"> </w:t>
      </w:r>
      <w:r w:rsidR="00ED1736" w:rsidRPr="009164E3">
        <w:t>sprengningsoppdraget, herunder også risikovurderinger, entreprenørens fremdriftsplan og</w:t>
      </w:r>
      <w:r w:rsidR="004F1739" w:rsidRPr="009164E3">
        <w:t xml:space="preserve"> </w:t>
      </w:r>
      <w:r w:rsidR="00ED1736" w:rsidRPr="009164E3">
        <w:t>tiltenkte ressurser for sprengningsoppdraget, dokumentasjon og avviksbehandling.</w:t>
      </w:r>
    </w:p>
    <w:p w14:paraId="7D8A563A" w14:textId="77777777" w:rsidR="004F1739" w:rsidRPr="009164E3" w:rsidRDefault="004F1739" w:rsidP="00ED1736"/>
    <w:p w14:paraId="10903FEE" w14:textId="1697103E" w:rsidR="004F1739" w:rsidRPr="009164E3" w:rsidRDefault="004F1739" w:rsidP="00D03F52">
      <w:pPr>
        <w:pStyle w:val="Overskrift4"/>
      </w:pPr>
      <w:bookmarkStart w:id="1296" w:name="_Toc191885829"/>
      <w:bookmarkStart w:id="1297" w:name="_Toc233898120"/>
      <w:r w:rsidRPr="009164E3">
        <w:t>Mobile borerigger – krav til vern mot bevegelige og roterende deler</w:t>
      </w:r>
      <w:bookmarkEnd w:id="1296"/>
      <w:bookmarkEnd w:id="1297"/>
    </w:p>
    <w:p w14:paraId="60D10457" w14:textId="77777777" w:rsidR="0084174D" w:rsidRPr="009164E3" w:rsidRDefault="0084174D" w:rsidP="0084174D">
      <w:r w:rsidRPr="009164E3">
        <w:t>Mobile borerigger skal utstyres med vern mot alle bevegelige og roterende deler som utgjør en risiko for skade på liv og helse ved berøring. Kravet gjelder mobile borerigger brukt over jord til fjellboring og sikring. Kravet gjelder alle typer utstyr. Det kan i enkelte tilfeller gjøres unntak for håndholdt utstyr av typen knemater. Arbeid med denne typen utstyr skal begrenses så mye som mulig. Det skal foreligge en risikovurdering i forkant som begrunner behovet, samt beskriver konkrete risikoreduserende tiltak ved bruk og eventuelt i kombinasjon med lift.</w:t>
      </w:r>
    </w:p>
    <w:p w14:paraId="4C074A70" w14:textId="77777777" w:rsidR="004F1739" w:rsidRPr="009164E3" w:rsidRDefault="004F1739" w:rsidP="004F1739">
      <w:pPr>
        <w:rPr>
          <w:lang w:eastAsia="nb-NO"/>
        </w:rPr>
      </w:pPr>
    </w:p>
    <w:p w14:paraId="688945BB" w14:textId="77777777" w:rsidR="00ED1736" w:rsidRPr="009164E3" w:rsidRDefault="00ED1736" w:rsidP="00ED1736"/>
    <w:p w14:paraId="7545157C" w14:textId="59BEFFFE" w:rsidR="00ED1736" w:rsidRPr="009164E3" w:rsidRDefault="00ED1736" w:rsidP="00E33C17">
      <w:pPr>
        <w:pStyle w:val="Overskrift3"/>
      </w:pPr>
      <w:bookmarkStart w:id="1298" w:name="_Toc93914713"/>
      <w:bookmarkStart w:id="1299" w:name="_Toc94534668"/>
      <w:bookmarkStart w:id="1300" w:name="_Toc191885830"/>
      <w:bookmarkStart w:id="1301" w:name="_Toc233898121"/>
      <w:r w:rsidRPr="009164E3">
        <w:t>Transport knyttet til kontrakten</w:t>
      </w:r>
      <w:bookmarkEnd w:id="1298"/>
      <w:bookmarkEnd w:id="1299"/>
      <w:bookmarkEnd w:id="1300"/>
      <w:bookmarkEnd w:id="1301"/>
    </w:p>
    <w:p w14:paraId="58EA3DBE" w14:textId="7609047A" w:rsidR="00835947" w:rsidRPr="009164E3" w:rsidRDefault="008018F1" w:rsidP="00D03F52">
      <w:pPr>
        <w:pStyle w:val="Overskrift4"/>
      </w:pPr>
      <w:bookmarkStart w:id="1302" w:name="_Toc191885831"/>
      <w:bookmarkStart w:id="1303" w:name="_Toc233898122"/>
      <w:r w:rsidRPr="009164E3">
        <w:t>Entreprenørens plikter for transport tilknyttet kontrakten</w:t>
      </w:r>
      <w:bookmarkEnd w:id="1302"/>
      <w:bookmarkEnd w:id="1303"/>
    </w:p>
    <w:p w14:paraId="2F2E49DA" w14:textId="77777777" w:rsidR="00F20AD5" w:rsidRPr="009164E3" w:rsidRDefault="00F20AD5" w:rsidP="00F20AD5">
      <w:pPr>
        <w:rPr>
          <w:lang w:eastAsia="nb-NO"/>
        </w:rPr>
      </w:pPr>
      <w:r w:rsidRPr="009164E3">
        <w:rPr>
          <w:lang w:eastAsia="nb-NO"/>
        </w:rPr>
        <w:t>Entreprenøren er ansvarlig for at all transport i tilknytning til kontrakten, og som utføres i Norge, skjer innenfor lovlige rammer. Dette gjelder uavhengig av hvordan transporten er organisert og hvem som bestiller den. Entreprenøren er dermed ansvarlig både der det er entreprenøren selv, kontraktmedhjelpere, transportfirmaer eller andre som utfører transporten.</w:t>
      </w:r>
    </w:p>
    <w:p w14:paraId="1DD40085" w14:textId="77777777" w:rsidR="00F20AD5" w:rsidRPr="009164E3" w:rsidRDefault="00F20AD5" w:rsidP="00F20AD5">
      <w:pPr>
        <w:rPr>
          <w:lang w:eastAsia="nb-NO"/>
        </w:rPr>
      </w:pPr>
    </w:p>
    <w:p w14:paraId="6924BD5D" w14:textId="77777777" w:rsidR="00F20AD5" w:rsidRPr="009164E3" w:rsidRDefault="00F20AD5" w:rsidP="00F20AD5">
      <w:pPr>
        <w:rPr>
          <w:lang w:eastAsia="nb-NO"/>
        </w:rPr>
      </w:pPr>
      <w:r w:rsidRPr="009164E3">
        <w:rPr>
          <w:lang w:eastAsia="nb-NO"/>
        </w:rPr>
        <w:t>Dersom byggherren avdekker brudd på regelverket om transport, for transport i tilknytning kontrakten i Norge, utgjør dette et kontraktsbrudd.</w:t>
      </w:r>
    </w:p>
    <w:p w14:paraId="41818AD4" w14:textId="77777777" w:rsidR="00F20AD5" w:rsidRPr="009164E3" w:rsidRDefault="00F20AD5" w:rsidP="00F20AD5">
      <w:pPr>
        <w:rPr>
          <w:lang w:eastAsia="nb-NO"/>
        </w:rPr>
      </w:pPr>
    </w:p>
    <w:p w14:paraId="6727D67F" w14:textId="667D6FF8" w:rsidR="008E4544" w:rsidRPr="009164E3" w:rsidRDefault="00F20AD5" w:rsidP="00F20AD5">
      <w:pPr>
        <w:rPr>
          <w:lang w:eastAsia="nb-NO"/>
        </w:rPr>
      </w:pPr>
      <w:r w:rsidRPr="009164E3">
        <w:rPr>
          <w:lang w:eastAsia="nb-NO"/>
        </w:rPr>
        <w:t>Entreprenør skal orientere de som omfattes av hans ansvar, om kontraktens bestemmelser i punkt 3</w:t>
      </w:r>
      <w:r w:rsidR="008E4544" w:rsidRPr="009164E3">
        <w:rPr>
          <w:lang w:eastAsia="nb-NO"/>
        </w:rPr>
        <w:t>9</w:t>
      </w:r>
      <w:r w:rsidRPr="009164E3">
        <w:rPr>
          <w:lang w:eastAsia="nb-NO"/>
        </w:rPr>
        <w:t xml:space="preserve"> flg. </w:t>
      </w:r>
    </w:p>
    <w:p w14:paraId="592DFD63" w14:textId="77777777" w:rsidR="008E4544" w:rsidRPr="009164E3" w:rsidRDefault="008E4544" w:rsidP="00F20AD5">
      <w:pPr>
        <w:rPr>
          <w:lang w:eastAsia="nb-NO"/>
        </w:rPr>
      </w:pPr>
    </w:p>
    <w:p w14:paraId="751559E5" w14:textId="051D62E5" w:rsidR="008018F1" w:rsidRPr="009164E3" w:rsidRDefault="008E4544" w:rsidP="00F20AD5">
      <w:pPr>
        <w:rPr>
          <w:lang w:eastAsia="nb-NO"/>
        </w:rPr>
      </w:pPr>
      <w:r w:rsidRPr="009164E3">
        <w:t xml:space="preserve">Bestemmelsen innskrenker ikke den adgang byggherren ellers har til å kreve utskifting av en kontraktsmedhjelper ved saklig grunn jf. </w:t>
      </w:r>
      <w:r w:rsidR="00DD1B54" w:rsidRPr="009164E3">
        <w:t>punkt</w:t>
      </w:r>
      <w:r w:rsidRPr="009164E3">
        <w:t xml:space="preserve"> </w:t>
      </w:r>
      <w:r w:rsidR="00F42DD6" w:rsidRPr="009164E3">
        <w:t>6</w:t>
      </w:r>
      <w:r w:rsidRPr="009164E3">
        <w:t>.2. Saklig grunn for utskifting kan foreligge også i tilfeller hvor kontraktsmedhjelper har utført transport som ikke er del av kontraktutførelsen, i strid med lovlige rammer.</w:t>
      </w:r>
      <w:r w:rsidR="00F20AD5" w:rsidRPr="009164E3">
        <w:rPr>
          <w:lang w:eastAsia="nb-NO"/>
        </w:rPr>
        <w:t xml:space="preserve"> </w:t>
      </w:r>
    </w:p>
    <w:p w14:paraId="1F8D3525" w14:textId="77777777" w:rsidR="00F20AD5" w:rsidRPr="009164E3" w:rsidRDefault="00F20AD5" w:rsidP="00F20AD5">
      <w:pPr>
        <w:rPr>
          <w:lang w:eastAsia="nb-NO"/>
        </w:rPr>
      </w:pPr>
    </w:p>
    <w:p w14:paraId="1D9E1FDB" w14:textId="73B0D3B0" w:rsidR="00F20AD5" w:rsidRPr="009164E3" w:rsidRDefault="00F20AD5" w:rsidP="00D03F52">
      <w:pPr>
        <w:pStyle w:val="Overskrift4"/>
      </w:pPr>
      <w:bookmarkStart w:id="1304" w:name="_Toc191885832"/>
      <w:bookmarkStart w:id="1305" w:name="_Toc233898123"/>
      <w:r w:rsidRPr="009164E3">
        <w:t>Dokumentasjon og medvirkning til kontroll</w:t>
      </w:r>
      <w:bookmarkEnd w:id="1304"/>
      <w:bookmarkEnd w:id="1305"/>
    </w:p>
    <w:p w14:paraId="2B374DCE" w14:textId="77777777" w:rsidR="00266755" w:rsidRPr="009164E3" w:rsidRDefault="00266755" w:rsidP="00266755">
      <w:pPr>
        <w:rPr>
          <w:lang w:eastAsia="nb-NO"/>
        </w:rPr>
      </w:pPr>
      <w:r w:rsidRPr="009164E3">
        <w:rPr>
          <w:lang w:eastAsia="nb-NO"/>
        </w:rPr>
        <w:t xml:space="preserve">Entreprenøren skal på forespørsel fra byggherren, umiddelbart fremlegge den dokumentasjon, herunder lastelister som er nødvendig for byggherrens kontroll av transportens lovlighet.   </w:t>
      </w:r>
    </w:p>
    <w:p w14:paraId="03B09A60" w14:textId="77777777" w:rsidR="00266755" w:rsidRPr="009164E3" w:rsidRDefault="00266755" w:rsidP="00266755">
      <w:pPr>
        <w:rPr>
          <w:lang w:eastAsia="nb-NO"/>
        </w:rPr>
      </w:pPr>
    </w:p>
    <w:p w14:paraId="291F13BE" w14:textId="77777777" w:rsidR="00266755" w:rsidRPr="009164E3" w:rsidRDefault="00266755" w:rsidP="00266755">
      <w:pPr>
        <w:rPr>
          <w:lang w:eastAsia="nb-NO"/>
        </w:rPr>
      </w:pPr>
      <w:r w:rsidRPr="009164E3">
        <w:rPr>
          <w:lang w:eastAsia="nb-NO"/>
        </w:rPr>
        <w:t xml:space="preserve">Tilstedeværende fører/personell skal medvirke i kontrollen og tilrettelegge for en så enkel og effektiv kontroll som mulig.  </w:t>
      </w:r>
    </w:p>
    <w:p w14:paraId="284522B6" w14:textId="77777777" w:rsidR="00266755" w:rsidRPr="009164E3" w:rsidRDefault="00266755" w:rsidP="00266755">
      <w:pPr>
        <w:rPr>
          <w:lang w:eastAsia="nb-NO"/>
        </w:rPr>
      </w:pPr>
    </w:p>
    <w:p w14:paraId="04DB61E9" w14:textId="7F516CEA" w:rsidR="00F20AD5" w:rsidRPr="009164E3" w:rsidRDefault="00266755" w:rsidP="00266755">
      <w:pPr>
        <w:rPr>
          <w:lang w:eastAsia="nb-NO"/>
        </w:rPr>
      </w:pPr>
      <w:r w:rsidRPr="009164E3">
        <w:rPr>
          <w:lang w:eastAsia="nb-NO"/>
        </w:rPr>
        <w:t>Dokumentasjons- og medvirkningsplikt gjelder også overfor Statens vegvesen sitt kontrollpersonell knyttet til Trafikant og kjøretøy og annet offentlig kontrollpersonell som eksempelvis personell fra Politiet og Arbeidstilsynet, når kontroll er initiert av byggherren.</w:t>
      </w:r>
    </w:p>
    <w:p w14:paraId="1A0F3A4D" w14:textId="77777777" w:rsidR="00266755" w:rsidRPr="009164E3" w:rsidRDefault="00266755" w:rsidP="00266755">
      <w:pPr>
        <w:rPr>
          <w:lang w:eastAsia="nb-NO"/>
        </w:rPr>
      </w:pPr>
    </w:p>
    <w:p w14:paraId="072D3D57" w14:textId="0EA29B25" w:rsidR="00266755" w:rsidRPr="009164E3" w:rsidRDefault="00266755" w:rsidP="00D03F52">
      <w:pPr>
        <w:pStyle w:val="Overskrift4"/>
      </w:pPr>
      <w:bookmarkStart w:id="1306" w:name="_Toc191885833"/>
      <w:bookmarkStart w:id="1307" w:name="_Toc233898124"/>
      <w:r w:rsidRPr="009164E3">
        <w:t>Sanksjoner</w:t>
      </w:r>
      <w:bookmarkEnd w:id="1306"/>
      <w:bookmarkEnd w:id="1307"/>
    </w:p>
    <w:p w14:paraId="6B498835" w14:textId="77777777" w:rsidR="007A29A5" w:rsidRPr="009164E3" w:rsidRDefault="007A29A5" w:rsidP="007A29A5">
      <w:pPr>
        <w:rPr>
          <w:lang w:eastAsia="nb-NO"/>
        </w:rPr>
      </w:pPr>
      <w:r w:rsidRPr="009164E3">
        <w:rPr>
          <w:lang w:eastAsia="nb-NO"/>
        </w:rPr>
        <w:lastRenderedPageBreak/>
        <w:t xml:space="preserve">For hvert kontraktsbrudd kan byggherren gi et trekk på inntil kr 20 000. Der flere kjøretøy eller sjåfører er involvert, regnes hver overtredelse som egne kontraktsbrudd. Det samme gjelder dersom samme sjåfør eller kjøretøy har begått flere kontraktsbrudd under transporten.  </w:t>
      </w:r>
    </w:p>
    <w:p w14:paraId="7EFB3BB5" w14:textId="77777777" w:rsidR="007A29A5" w:rsidRPr="009164E3" w:rsidRDefault="007A29A5" w:rsidP="007A29A5">
      <w:pPr>
        <w:rPr>
          <w:lang w:eastAsia="nb-NO"/>
        </w:rPr>
      </w:pPr>
    </w:p>
    <w:p w14:paraId="072E82AC" w14:textId="77777777" w:rsidR="007A29A5" w:rsidRPr="009164E3" w:rsidRDefault="007A29A5" w:rsidP="007A29A5">
      <w:pPr>
        <w:rPr>
          <w:lang w:eastAsia="nb-NO"/>
        </w:rPr>
      </w:pPr>
      <w:r w:rsidRPr="009164E3">
        <w:rPr>
          <w:lang w:eastAsia="nb-NO"/>
        </w:rPr>
        <w:t xml:space="preserve">Dersom det avdekkes kontraktsbrudd for tilsvarende forhold som tidligere er sanksjonert, kan byggherren gi et trekk på inntil 40 000 kr per kontraktsbrudd. </w:t>
      </w:r>
    </w:p>
    <w:p w14:paraId="1E57B3F6" w14:textId="77777777" w:rsidR="007A29A5" w:rsidRPr="009164E3" w:rsidRDefault="007A29A5" w:rsidP="007A29A5">
      <w:pPr>
        <w:rPr>
          <w:lang w:eastAsia="nb-NO"/>
        </w:rPr>
      </w:pPr>
    </w:p>
    <w:p w14:paraId="10A9F134" w14:textId="259FB60A" w:rsidR="00266755" w:rsidRPr="009164E3" w:rsidRDefault="007A29A5" w:rsidP="007A29A5">
      <w:pPr>
        <w:rPr>
          <w:lang w:eastAsia="nb-NO"/>
        </w:rPr>
      </w:pPr>
      <w:r w:rsidRPr="009164E3">
        <w:rPr>
          <w:lang w:eastAsia="nb-NO"/>
        </w:rPr>
        <w:t>Om plikten til dokumentasjon eller medvirkning misligholdes, kan byggherren ilegge et trekk på inntil 100 000 kr per tilfelle.</w:t>
      </w:r>
    </w:p>
    <w:p w14:paraId="4CB92950" w14:textId="77777777" w:rsidR="007A29A5" w:rsidRPr="009164E3" w:rsidRDefault="007A29A5" w:rsidP="007A29A5">
      <w:pPr>
        <w:rPr>
          <w:lang w:eastAsia="nb-NO"/>
        </w:rPr>
      </w:pPr>
    </w:p>
    <w:p w14:paraId="2C6AF112" w14:textId="45C7A3EF" w:rsidR="007A29A5" w:rsidRPr="009164E3" w:rsidRDefault="007A29A5" w:rsidP="008E4544">
      <w:pPr>
        <w:pStyle w:val="Overskrift4"/>
      </w:pPr>
      <w:bookmarkStart w:id="1308" w:name="_Toc191885834"/>
      <w:bookmarkStart w:id="1309" w:name="_Toc233898125"/>
      <w:r w:rsidRPr="009164E3">
        <w:t>Utestengelse</w:t>
      </w:r>
      <w:bookmarkEnd w:id="1308"/>
      <w:bookmarkEnd w:id="1309"/>
    </w:p>
    <w:p w14:paraId="784A4A7E" w14:textId="18C904AC" w:rsidR="00213715" w:rsidRPr="009164E3" w:rsidRDefault="00213715" w:rsidP="00213715">
      <w:pPr>
        <w:rPr>
          <w:lang w:eastAsia="nb-NO"/>
        </w:rPr>
      </w:pPr>
      <w:r w:rsidRPr="009164E3">
        <w:rPr>
          <w:lang w:eastAsia="nb-NO"/>
        </w:rPr>
        <w:t>Ved gjentatte eller alvorlige brudd på punkt 3</w:t>
      </w:r>
      <w:r w:rsidR="0028679B" w:rsidRPr="009164E3">
        <w:rPr>
          <w:lang w:eastAsia="nb-NO"/>
        </w:rPr>
        <w:t>9</w:t>
      </w:r>
      <w:r w:rsidRPr="009164E3">
        <w:rPr>
          <w:lang w:eastAsia="nb-NO"/>
        </w:rPr>
        <w:t>.1, eller dersom dokumentasjons- og medvirkningsplikten etter punkt 3</w:t>
      </w:r>
      <w:r w:rsidR="0028679B" w:rsidRPr="009164E3">
        <w:rPr>
          <w:lang w:eastAsia="nb-NO"/>
        </w:rPr>
        <w:t>9</w:t>
      </w:r>
      <w:r w:rsidRPr="009164E3">
        <w:rPr>
          <w:lang w:eastAsia="nb-NO"/>
        </w:rPr>
        <w:t xml:space="preserve">.2 ikke overholdes, kan byggherren nekte bruk av aktuelle transportør. Dette gjelder både i denne kontrakten og for byggherrens øvrige kontrakter, for en periode på 1 år, regnet fra det tidspunktet kontraktsbruddet fant sted. </w:t>
      </w:r>
    </w:p>
    <w:p w14:paraId="5518C8EC" w14:textId="77777777" w:rsidR="00213715" w:rsidRPr="009164E3" w:rsidRDefault="00213715" w:rsidP="00213715">
      <w:pPr>
        <w:rPr>
          <w:lang w:eastAsia="nb-NO"/>
        </w:rPr>
      </w:pPr>
    </w:p>
    <w:p w14:paraId="24308F47" w14:textId="32E0D708" w:rsidR="007A29A5" w:rsidRPr="009164E3" w:rsidRDefault="00213715" w:rsidP="00213715">
      <w:pPr>
        <w:rPr>
          <w:lang w:eastAsia="nb-NO"/>
        </w:rPr>
      </w:pPr>
      <w:r w:rsidRPr="009164E3">
        <w:rPr>
          <w:lang w:eastAsia="nb-NO"/>
        </w:rPr>
        <w:t>Byggherrens beslutning om utestengelse kan også få virkning på nært tilknyttede virksomheter. Avgjørende er en vurdering av graden av tilknytning mellom virksomhetene, herunder person- og styrefellesskap, samt omgåelsesbetraktninger.</w:t>
      </w:r>
    </w:p>
    <w:p w14:paraId="3E612584" w14:textId="77777777" w:rsidR="00213715" w:rsidRPr="009164E3" w:rsidRDefault="00213715" w:rsidP="00213715">
      <w:pPr>
        <w:rPr>
          <w:lang w:eastAsia="nb-NO"/>
        </w:rPr>
      </w:pPr>
    </w:p>
    <w:p w14:paraId="28851EFF" w14:textId="0EA5C6FD" w:rsidR="00213715" w:rsidRPr="009164E3" w:rsidRDefault="00EA78A1" w:rsidP="00D03F52">
      <w:pPr>
        <w:pStyle w:val="Overskrift4"/>
      </w:pPr>
      <w:bookmarkStart w:id="1310" w:name="_Toc191885835"/>
      <w:bookmarkStart w:id="1311" w:name="_Toc233898126"/>
      <w:r w:rsidRPr="009164E3">
        <w:t>Plikt til anmeldelse av straffbare brudd på vegtrafikkloven med forskrifter</w:t>
      </w:r>
      <w:bookmarkEnd w:id="1310"/>
      <w:bookmarkEnd w:id="1311"/>
    </w:p>
    <w:p w14:paraId="35E5A51C" w14:textId="42EC1DE1" w:rsidR="0064352B" w:rsidRPr="009164E3" w:rsidRDefault="00D9403D" w:rsidP="0064352B">
      <w:pPr>
        <w:rPr>
          <w:lang w:eastAsia="nb-NO"/>
        </w:rPr>
      </w:pPr>
      <w:r w:rsidRPr="009164E3">
        <w:rPr>
          <w:lang w:eastAsia="nb-NO"/>
        </w:rPr>
        <w:t>Entreprenør</w:t>
      </w:r>
      <w:r w:rsidR="0064352B" w:rsidRPr="009164E3">
        <w:rPr>
          <w:lang w:eastAsia="nb-NO"/>
        </w:rPr>
        <w:t xml:space="preserve"> skal orientere alle trafikkdirigenter som benyttes i prosjektet at potensielt farlige situasjoner som skyldes brudd på vegtrafikkloven med forskrifter skal rapporteres umiddelbart til </w:t>
      </w:r>
      <w:r w:rsidRPr="009164E3">
        <w:rPr>
          <w:lang w:eastAsia="nb-NO"/>
        </w:rPr>
        <w:t>entreprenør</w:t>
      </w:r>
      <w:r w:rsidR="0064352B" w:rsidRPr="009164E3">
        <w:rPr>
          <w:lang w:eastAsia="nb-NO"/>
        </w:rPr>
        <w:t xml:space="preserve">. </w:t>
      </w:r>
    </w:p>
    <w:p w14:paraId="45FBE841" w14:textId="77777777" w:rsidR="0064352B" w:rsidRPr="009164E3" w:rsidRDefault="0064352B" w:rsidP="0064352B">
      <w:pPr>
        <w:rPr>
          <w:lang w:eastAsia="nb-NO"/>
        </w:rPr>
      </w:pPr>
    </w:p>
    <w:p w14:paraId="6C09F195" w14:textId="48A5FEB0" w:rsidR="0064352B" w:rsidRPr="009164E3" w:rsidRDefault="00D9403D" w:rsidP="0064352B">
      <w:pPr>
        <w:rPr>
          <w:lang w:eastAsia="nb-NO"/>
        </w:rPr>
      </w:pPr>
      <w:r w:rsidRPr="009164E3">
        <w:rPr>
          <w:lang w:eastAsia="nb-NO"/>
        </w:rPr>
        <w:t>Entreprenør</w:t>
      </w:r>
      <w:r w:rsidR="0064352B" w:rsidRPr="009164E3">
        <w:rPr>
          <w:lang w:eastAsia="nb-NO"/>
        </w:rPr>
        <w:t xml:space="preserve"> skal umiddelbart rapportere slike hendelser videre til byggherre. </w:t>
      </w:r>
      <w:r w:rsidRPr="009164E3">
        <w:rPr>
          <w:lang w:eastAsia="nb-NO"/>
        </w:rPr>
        <w:t xml:space="preserve">Entreprenør </w:t>
      </w:r>
      <w:r w:rsidR="0064352B" w:rsidRPr="009164E3">
        <w:rPr>
          <w:lang w:eastAsia="nb-NO"/>
        </w:rPr>
        <w:t xml:space="preserve">skal tilrettelegge for at bevis for nevnte brudd sikres. </w:t>
      </w:r>
    </w:p>
    <w:p w14:paraId="5485D784" w14:textId="77777777" w:rsidR="0064352B" w:rsidRPr="009164E3" w:rsidRDefault="0064352B" w:rsidP="0064352B">
      <w:pPr>
        <w:rPr>
          <w:lang w:eastAsia="nb-NO"/>
        </w:rPr>
      </w:pPr>
    </w:p>
    <w:p w14:paraId="2DA9BC7E" w14:textId="175C635F" w:rsidR="0064352B" w:rsidRPr="009164E3" w:rsidRDefault="00D9403D" w:rsidP="0064352B">
      <w:pPr>
        <w:rPr>
          <w:lang w:eastAsia="nb-NO"/>
        </w:rPr>
      </w:pPr>
      <w:r w:rsidRPr="009164E3">
        <w:rPr>
          <w:lang w:eastAsia="nb-NO"/>
        </w:rPr>
        <w:t>Entreprenør</w:t>
      </w:r>
      <w:r w:rsidR="0064352B" w:rsidRPr="009164E3">
        <w:rPr>
          <w:lang w:eastAsia="nb-NO"/>
        </w:rPr>
        <w:t xml:space="preserve"> skal anmelde alle slike brudd dersom det foreligger tilstrekkelige bevis til at det ansees hensiktsmessig å anmelde. Anmeldelse skal skje så fort som mulig. </w:t>
      </w:r>
      <w:r w:rsidRPr="009164E3">
        <w:rPr>
          <w:lang w:eastAsia="nb-NO"/>
        </w:rPr>
        <w:t>Entreprenør</w:t>
      </w:r>
      <w:r w:rsidR="0064352B" w:rsidRPr="009164E3">
        <w:rPr>
          <w:lang w:eastAsia="nb-NO"/>
        </w:rPr>
        <w:t xml:space="preserve"> skal umiddelbart orientere byggherre om forhold som er anmeldt, og skal orientere byggherre om resultat av anmeldelse så snart dette foreligger. </w:t>
      </w:r>
    </w:p>
    <w:p w14:paraId="63B109EF" w14:textId="77777777" w:rsidR="0064352B" w:rsidRPr="009164E3" w:rsidRDefault="0064352B" w:rsidP="0064352B">
      <w:pPr>
        <w:rPr>
          <w:lang w:eastAsia="nb-NO"/>
        </w:rPr>
      </w:pPr>
    </w:p>
    <w:p w14:paraId="608FA5CF" w14:textId="101A6B1F" w:rsidR="00EA78A1" w:rsidRPr="009164E3" w:rsidRDefault="00D9403D" w:rsidP="0064352B">
      <w:pPr>
        <w:rPr>
          <w:lang w:eastAsia="nb-NO"/>
        </w:rPr>
      </w:pPr>
      <w:r w:rsidRPr="009164E3">
        <w:rPr>
          <w:lang w:eastAsia="nb-NO"/>
        </w:rPr>
        <w:t>Entreprenør</w:t>
      </w:r>
      <w:r w:rsidR="0064352B" w:rsidRPr="009164E3">
        <w:rPr>
          <w:lang w:eastAsia="nb-NO"/>
        </w:rPr>
        <w:t xml:space="preserve"> skal etablere rutiner som sikrer etterlevelse av disse bestemmelsene og skal på forespørsel fra byggherre fremlegge disse.</w:t>
      </w:r>
    </w:p>
    <w:p w14:paraId="2C3CE355" w14:textId="77777777" w:rsidR="00EA78A1" w:rsidRPr="009164E3" w:rsidRDefault="00EA78A1" w:rsidP="00213715">
      <w:pPr>
        <w:rPr>
          <w:lang w:eastAsia="nb-NO"/>
        </w:rPr>
      </w:pPr>
    </w:p>
    <w:p w14:paraId="6176D28A" w14:textId="61FB98F2" w:rsidR="00ED1736" w:rsidRPr="009164E3" w:rsidRDefault="00ED1736" w:rsidP="00ED1736"/>
    <w:p w14:paraId="2677DEA3" w14:textId="62013677" w:rsidR="00ED1736" w:rsidRPr="009164E3" w:rsidRDefault="00ED1736" w:rsidP="00E33C17">
      <w:pPr>
        <w:pStyle w:val="Overskrift3"/>
      </w:pPr>
      <w:bookmarkStart w:id="1312" w:name="_Toc93914714"/>
      <w:bookmarkStart w:id="1313" w:name="_Toc94534669"/>
      <w:bookmarkStart w:id="1314" w:name="_Toc191885836"/>
      <w:bookmarkStart w:id="1315" w:name="_Toc233898127"/>
      <w:r w:rsidRPr="009164E3">
        <w:t>Andre bestemmelser</w:t>
      </w:r>
      <w:bookmarkEnd w:id="1312"/>
      <w:bookmarkEnd w:id="1313"/>
      <w:bookmarkEnd w:id="1314"/>
      <w:bookmarkEnd w:id="1315"/>
    </w:p>
    <w:p w14:paraId="5FA4D945" w14:textId="145643A1" w:rsidR="00ED1736" w:rsidRPr="009164E3" w:rsidRDefault="00ED1736" w:rsidP="00D03F52">
      <w:pPr>
        <w:pStyle w:val="Overskrift4"/>
      </w:pPr>
      <w:bookmarkStart w:id="1316" w:name="_Toc93914715"/>
      <w:bookmarkStart w:id="1317" w:name="_Toc94534670"/>
      <w:bookmarkStart w:id="1318" w:name="_Toc191885837"/>
      <w:bookmarkStart w:id="1319" w:name="_Toc233898128"/>
      <w:r w:rsidRPr="009164E3">
        <w:t>Riggpla</w:t>
      </w:r>
      <w:r w:rsidR="0092691C" w:rsidRPr="009164E3">
        <w:t>n</w:t>
      </w:r>
      <w:bookmarkEnd w:id="1316"/>
      <w:bookmarkEnd w:id="1317"/>
      <w:bookmarkEnd w:id="1318"/>
      <w:bookmarkEnd w:id="1319"/>
    </w:p>
    <w:p w14:paraId="523025E6" w14:textId="77777777" w:rsidR="00ED1736" w:rsidRPr="009164E3" w:rsidRDefault="00ED1736" w:rsidP="00ED1736">
      <w:r w:rsidRPr="009164E3">
        <w:t xml:space="preserve">Entreprenøren skal utarbeide en riggplan for anleggsområdet, som skal oversendes byggherren senest 4 uker etter kontraktsinngåelse. </w:t>
      </w:r>
    </w:p>
    <w:p w14:paraId="1C2ACFBC" w14:textId="77777777" w:rsidR="00ED1736" w:rsidRPr="009164E3" w:rsidRDefault="00ED1736" w:rsidP="00ED1736"/>
    <w:p w14:paraId="31701758" w14:textId="503A0DAB" w:rsidR="00ED1736" w:rsidRPr="009164E3" w:rsidRDefault="00ED1736" w:rsidP="00ED1736">
      <w:r w:rsidRPr="009164E3">
        <w:t>Planen skal inneholde kart og en beskrivelse for</w:t>
      </w:r>
      <w:r w:rsidR="009F7D36" w:rsidRPr="009164E3">
        <w:t xml:space="preserve"> andre</w:t>
      </w:r>
      <w:r w:rsidRPr="009164E3">
        <w:t xml:space="preserve"> relevante forhold på anleggsområdet</w:t>
      </w:r>
      <w:r w:rsidR="0092691C" w:rsidRPr="009164E3">
        <w:t xml:space="preserve"> (listen er ikke uttømmende):</w:t>
      </w:r>
    </w:p>
    <w:p w14:paraId="343C5FB7" w14:textId="77777777" w:rsidR="00ED1736" w:rsidRPr="009164E3" w:rsidRDefault="00ED1736" w:rsidP="00ED1736"/>
    <w:p w14:paraId="0B30B3AB" w14:textId="41CA72E1" w:rsidR="00ED1736" w:rsidRPr="009164E3" w:rsidRDefault="00ED1736" w:rsidP="0086299B">
      <w:pPr>
        <w:pStyle w:val="Listeavsnitt"/>
        <w:numPr>
          <w:ilvl w:val="0"/>
          <w:numId w:val="39"/>
        </w:numPr>
      </w:pPr>
      <w:r w:rsidRPr="009164E3">
        <w:t>Inngjerding og porter</w:t>
      </w:r>
    </w:p>
    <w:p w14:paraId="666965D6" w14:textId="0EA5E94C" w:rsidR="00ED1736" w:rsidRPr="009164E3" w:rsidRDefault="00ED1736" w:rsidP="0086299B">
      <w:pPr>
        <w:pStyle w:val="Listeavsnitt"/>
        <w:numPr>
          <w:ilvl w:val="0"/>
          <w:numId w:val="39"/>
        </w:numPr>
      </w:pPr>
      <w:r w:rsidRPr="009164E3">
        <w:t>Kontor, spise- og skiftebrakker og ev. innkvartering</w:t>
      </w:r>
    </w:p>
    <w:p w14:paraId="74749DDA" w14:textId="0DF3CDFF" w:rsidR="00ED1736" w:rsidRPr="009164E3" w:rsidRDefault="00ED1736" w:rsidP="0086299B">
      <w:pPr>
        <w:pStyle w:val="Listeavsnitt"/>
        <w:numPr>
          <w:ilvl w:val="0"/>
          <w:numId w:val="39"/>
        </w:numPr>
      </w:pPr>
      <w:r w:rsidRPr="009164E3">
        <w:t>Beredskapsutstyr</w:t>
      </w:r>
    </w:p>
    <w:p w14:paraId="38D8AF9A" w14:textId="5D326AC1" w:rsidR="00ED1736" w:rsidRPr="009164E3" w:rsidRDefault="00ED1736" w:rsidP="0086299B">
      <w:pPr>
        <w:pStyle w:val="Listeavsnitt"/>
        <w:numPr>
          <w:ilvl w:val="0"/>
          <w:numId w:val="39"/>
        </w:numPr>
      </w:pPr>
      <w:r w:rsidRPr="009164E3">
        <w:t>Områder for lagring av materiell</w:t>
      </w:r>
    </w:p>
    <w:p w14:paraId="6BD58713" w14:textId="4B4EAA37" w:rsidR="00ED1736" w:rsidRPr="009164E3" w:rsidRDefault="00ED1736" w:rsidP="0086299B">
      <w:pPr>
        <w:pStyle w:val="Listeavsnitt"/>
        <w:numPr>
          <w:ilvl w:val="0"/>
          <w:numId w:val="39"/>
        </w:numPr>
      </w:pPr>
      <w:r w:rsidRPr="009164E3">
        <w:t>Områder for lagring av farlig stoffer</w:t>
      </w:r>
      <w:r w:rsidR="008C1B16" w:rsidRPr="009164E3">
        <w:t xml:space="preserve"> </w:t>
      </w:r>
    </w:p>
    <w:p w14:paraId="79ABE5D3" w14:textId="2941F87E" w:rsidR="00ED1736" w:rsidRPr="009164E3" w:rsidRDefault="00ED1736" w:rsidP="0086299B">
      <w:pPr>
        <w:pStyle w:val="Listeavsnitt"/>
        <w:numPr>
          <w:ilvl w:val="0"/>
          <w:numId w:val="39"/>
        </w:numPr>
      </w:pPr>
      <w:r w:rsidRPr="009164E3">
        <w:t>Kjøreadkomster og ferdselsveger</w:t>
      </w:r>
    </w:p>
    <w:p w14:paraId="529CCEA8" w14:textId="77777777" w:rsidR="00ED1736" w:rsidRPr="009164E3" w:rsidRDefault="00ED1736" w:rsidP="00ED1736"/>
    <w:p w14:paraId="44C18726" w14:textId="77777777" w:rsidR="003F2530" w:rsidRPr="009164E3" w:rsidRDefault="003F2530" w:rsidP="003F2530">
      <w:r w:rsidRPr="009164E3">
        <w:t>Lagring av eksplosiver og brennbare stoffer (dynamitt, tennere, olje, gass, drivstoff, syrer osv.) skal vises tydelig i riggplanen. En oversikt som viser maks tillatte mengder av disse stoffene skal være en del av riggplanen.</w:t>
      </w:r>
    </w:p>
    <w:p w14:paraId="60AD52F3" w14:textId="77777777" w:rsidR="003F2530" w:rsidRPr="009164E3" w:rsidRDefault="003F2530" w:rsidP="00ED1736"/>
    <w:p w14:paraId="6F69B071" w14:textId="77777777" w:rsidR="00ED1736" w:rsidRPr="009164E3" w:rsidRDefault="00ED1736" w:rsidP="00ED1736"/>
    <w:p w14:paraId="4173E3E4" w14:textId="4FEB884E" w:rsidR="00563418" w:rsidRPr="009164E3" w:rsidRDefault="00563418" w:rsidP="008E4544">
      <w:pPr>
        <w:pStyle w:val="Overskrift4"/>
      </w:pPr>
      <w:bookmarkStart w:id="1320" w:name="_Toc191885838"/>
      <w:bookmarkStart w:id="1321" w:name="_Toc233898129"/>
      <w:r w:rsidRPr="009164E3">
        <w:t>Innkvartering</w:t>
      </w:r>
      <w:bookmarkEnd w:id="1320"/>
      <w:bookmarkEnd w:id="1321"/>
    </w:p>
    <w:p w14:paraId="44A2C986" w14:textId="150D7CA8" w:rsidR="00ED1736" w:rsidRPr="009164E3" w:rsidRDefault="00ED1736" w:rsidP="00ED1736">
      <w:r w:rsidRPr="009164E3">
        <w:lastRenderedPageBreak/>
        <w:t>Byggherren skal ha oversendt fra entreprenør en plan over all innkvartering, før oppstart av arbeidene.</w:t>
      </w:r>
    </w:p>
    <w:p w14:paraId="3419F7DE" w14:textId="77777777" w:rsidR="00ED1736" w:rsidRPr="009164E3" w:rsidRDefault="00ED1736" w:rsidP="00ED1736"/>
    <w:p w14:paraId="6346BF7C" w14:textId="77777777" w:rsidR="00ED1736" w:rsidRPr="009164E3" w:rsidRDefault="00ED1736" w:rsidP="00ED1736">
      <w:r w:rsidRPr="009164E3">
        <w:t>Innkvarteringen skal være forsvarlig utformet, innredet og vedlikeholdt. Viktige momenter er blant annet størrelse, innredning og brannsikkerhet. Boligens standard skal også være i tråd med den teknologiske og sosiale samfunnsutviklingen. Innkvarteringen skal ha tilfredsstillende ventilasjon og skal ikke ha sopp, råte, fuktskader eller lignende. Innkvartering i arbeidslokaler eller på arbeidsplassen aksepteres ikke. Innkvarteringen skal også være godkjent ifølge bygningslovgivningen.</w:t>
      </w:r>
    </w:p>
    <w:p w14:paraId="2C2CEEF6" w14:textId="77777777" w:rsidR="00ED1736" w:rsidRPr="009164E3" w:rsidRDefault="00ED1736" w:rsidP="00ED1736"/>
    <w:p w14:paraId="52D810F5" w14:textId="77777777" w:rsidR="00ED1736" w:rsidRPr="009164E3" w:rsidRDefault="00ED1736" w:rsidP="00AD4ED2">
      <w:r w:rsidRPr="009164E3">
        <w:t>Som hovedregel skal arbeidstaker ha:</w:t>
      </w:r>
    </w:p>
    <w:p w14:paraId="460F6CAE" w14:textId="79A08E87" w:rsidR="00ED1736" w:rsidRPr="009164E3" w:rsidRDefault="00FE216E" w:rsidP="0086299B">
      <w:pPr>
        <w:pStyle w:val="Listeavsnitt"/>
        <w:numPr>
          <w:ilvl w:val="0"/>
          <w:numId w:val="40"/>
        </w:numPr>
      </w:pPr>
      <w:r w:rsidRPr="009164E3">
        <w:t>E</w:t>
      </w:r>
      <w:r w:rsidR="00ED1736" w:rsidRPr="009164E3">
        <w:t>get soverom med vindu som kan åpnes</w:t>
      </w:r>
    </w:p>
    <w:p w14:paraId="58C93BB5" w14:textId="1F88BEE4" w:rsidR="00ED1736" w:rsidRPr="009164E3" w:rsidRDefault="00FE216E" w:rsidP="0086299B">
      <w:pPr>
        <w:pStyle w:val="Listeavsnitt"/>
        <w:numPr>
          <w:ilvl w:val="0"/>
          <w:numId w:val="40"/>
        </w:numPr>
      </w:pPr>
      <w:r w:rsidRPr="009164E3">
        <w:t>O</w:t>
      </w:r>
      <w:r w:rsidR="00ED1736" w:rsidRPr="009164E3">
        <w:t>ppholdsrom med stoler, sofa og TV. Hvis soverommet er stort, vil kravet om areal til rekreasjon kunne være ivaretatt på soverommene. Dersom soverommet er lite, vil det være krav om separat oppholdsrom.</w:t>
      </w:r>
    </w:p>
    <w:p w14:paraId="3B046931" w14:textId="6A5FC2DE" w:rsidR="00ED1736" w:rsidRPr="009164E3" w:rsidRDefault="00FE216E" w:rsidP="0086299B">
      <w:pPr>
        <w:pStyle w:val="Listeavsnitt"/>
        <w:numPr>
          <w:ilvl w:val="0"/>
          <w:numId w:val="40"/>
        </w:numPr>
      </w:pPr>
      <w:r w:rsidRPr="009164E3">
        <w:t>T</w:t>
      </w:r>
      <w:r w:rsidR="00ED1736" w:rsidRPr="009164E3">
        <w:t xml:space="preserve">ilgang på bad og toalett. </w:t>
      </w:r>
      <w:r w:rsidRPr="009164E3">
        <w:t>Minst ett</w:t>
      </w:r>
      <w:r w:rsidR="00ED1736" w:rsidRPr="009164E3">
        <w:t xml:space="preserve"> låsbart toalett og en låsbar dusj per 4-5 beboere.</w:t>
      </w:r>
    </w:p>
    <w:p w14:paraId="33445FDB" w14:textId="76C39BEE" w:rsidR="00ED1736" w:rsidRPr="009164E3" w:rsidRDefault="00FE216E" w:rsidP="0086299B">
      <w:pPr>
        <w:pStyle w:val="Listeavsnitt"/>
        <w:numPr>
          <w:ilvl w:val="0"/>
          <w:numId w:val="40"/>
        </w:numPr>
      </w:pPr>
      <w:r w:rsidRPr="009164E3">
        <w:t>V</w:t>
      </w:r>
      <w:r w:rsidR="00ED1736" w:rsidRPr="009164E3">
        <w:t>askerom for vaskemaskin og tørkemuligheter for klær.</w:t>
      </w:r>
    </w:p>
    <w:p w14:paraId="611E3357" w14:textId="4941FF22" w:rsidR="00ED1736" w:rsidRPr="009164E3" w:rsidRDefault="00FE216E" w:rsidP="0086299B">
      <w:pPr>
        <w:pStyle w:val="Listeavsnitt"/>
        <w:numPr>
          <w:ilvl w:val="0"/>
          <w:numId w:val="40"/>
        </w:numPr>
      </w:pPr>
      <w:r w:rsidRPr="009164E3">
        <w:t>S</w:t>
      </w:r>
      <w:r w:rsidR="00ED1736" w:rsidRPr="009164E3">
        <w:t>ted for oppbevaring og tilberedelse av mat</w:t>
      </w:r>
    </w:p>
    <w:p w14:paraId="5EA48831" w14:textId="03E596FE" w:rsidR="00ED1736" w:rsidRPr="009164E3" w:rsidRDefault="00FE216E" w:rsidP="0086299B">
      <w:pPr>
        <w:pStyle w:val="Listeavsnitt"/>
        <w:numPr>
          <w:ilvl w:val="0"/>
          <w:numId w:val="40"/>
        </w:numPr>
      </w:pPr>
      <w:r w:rsidRPr="009164E3">
        <w:t>G</w:t>
      </w:r>
      <w:r w:rsidR="00ED1736" w:rsidRPr="009164E3">
        <w:t>arderobe eller skap til oppbevaring av tøy</w:t>
      </w:r>
    </w:p>
    <w:p w14:paraId="690995BE" w14:textId="19DE475F" w:rsidR="00ED1736" w:rsidRPr="009164E3" w:rsidRDefault="00EA2C8F" w:rsidP="0086299B">
      <w:pPr>
        <w:pStyle w:val="Listeavsnitt"/>
        <w:numPr>
          <w:ilvl w:val="0"/>
          <w:numId w:val="40"/>
        </w:numPr>
      </w:pPr>
      <w:r w:rsidRPr="009164E3">
        <w:t>S</w:t>
      </w:r>
      <w:r w:rsidR="00ED1736" w:rsidRPr="009164E3">
        <w:t>tor nok plass til matlaging og oppbevaring av matvarer, spiseplass, spisebord og stoler</w:t>
      </w:r>
    </w:p>
    <w:p w14:paraId="2FC280FA" w14:textId="7F64CAB8" w:rsidR="00ED1736" w:rsidRPr="009164E3" w:rsidRDefault="00EA2C8F" w:rsidP="0086299B">
      <w:pPr>
        <w:pStyle w:val="Listeavsnitt"/>
        <w:numPr>
          <w:ilvl w:val="0"/>
          <w:numId w:val="40"/>
        </w:numPr>
      </w:pPr>
      <w:r w:rsidRPr="009164E3">
        <w:t>R</w:t>
      </w:r>
      <w:r w:rsidR="00ED1736" w:rsidRPr="009164E3">
        <w:t>en og ryddig innkvartering</w:t>
      </w:r>
    </w:p>
    <w:p w14:paraId="53DAC053" w14:textId="77777777" w:rsidR="00ED1736" w:rsidRPr="009164E3" w:rsidRDefault="00ED1736" w:rsidP="00ED1736"/>
    <w:p w14:paraId="0A111143" w14:textId="77777777" w:rsidR="00ED1736" w:rsidRPr="009164E3" w:rsidRDefault="00ED1736" w:rsidP="00ED1736">
      <w:r w:rsidRPr="009164E3">
        <w:t>Når entreprenøren skal ta stilling til om innkvarteringen holder mål, må han legge vekt på behovet for privatliv og verdighet i forhold til antall beboere, og muligheten for å holde boligen ren og ryddig.</w:t>
      </w:r>
    </w:p>
    <w:p w14:paraId="4BCFFA66" w14:textId="77777777" w:rsidR="00ED1736" w:rsidRPr="009164E3" w:rsidRDefault="00ED1736" w:rsidP="00ED1736"/>
    <w:p w14:paraId="218023CB" w14:textId="56E04FB0" w:rsidR="00EA2C8F" w:rsidRPr="009164E3" w:rsidRDefault="00EA2C8F" w:rsidP="008E4544">
      <w:pPr>
        <w:pStyle w:val="Overskrift4"/>
      </w:pPr>
      <w:bookmarkStart w:id="1322" w:name="_Toc191885839"/>
      <w:bookmarkStart w:id="1323" w:name="_Toc233898130"/>
      <w:r w:rsidRPr="009164E3">
        <w:t>Bruk av riggplass</w:t>
      </w:r>
      <w:bookmarkEnd w:id="1322"/>
      <w:bookmarkEnd w:id="1323"/>
    </w:p>
    <w:p w14:paraId="11397627" w14:textId="77777777" w:rsidR="00EA2C8F" w:rsidRPr="009164E3" w:rsidRDefault="00ED1736" w:rsidP="00ED1736">
      <w:r w:rsidRPr="009164E3">
        <w:t xml:space="preserve">Entreprenøren skal sørge for avmerking og tilrettelegging av områder for lagring og oppbevaring av forskjellige materialer. Alle overflødige materialer og materiell skal fjernes så snart dette er mulig. </w:t>
      </w:r>
    </w:p>
    <w:p w14:paraId="056EB903" w14:textId="2D0D7B64" w:rsidR="008E7B3B" w:rsidRPr="009164E3" w:rsidRDefault="008E7B3B" w:rsidP="00ED1736"/>
    <w:p w14:paraId="3C95413B" w14:textId="77777777" w:rsidR="00ED1736" w:rsidRPr="009164E3" w:rsidRDefault="00ED1736" w:rsidP="00ED1736">
      <w:r w:rsidRPr="009164E3">
        <w:t>Hensetting av kjøretøy, maskiner og utstyr skal ikke være til hinder for annen trafikk og anleggsdrift. Veger skal holdes åpne, ryddet og fri for materiell og avfall. Anleggstrafikk gjennom boligområder skal ikke forekomme så sant alternative kjøreruter eksisterer. Hvilke kjøreruter som skal benyttes skal avklares med byggherren på forhånd.</w:t>
      </w:r>
    </w:p>
    <w:p w14:paraId="44F443DC" w14:textId="77777777" w:rsidR="00ED1736" w:rsidRPr="009164E3" w:rsidRDefault="00ED1736" w:rsidP="00ED1736"/>
    <w:p w14:paraId="69DC1713" w14:textId="77777777" w:rsidR="00ED1736" w:rsidRPr="009164E3" w:rsidRDefault="00ED1736" w:rsidP="00ED1736">
      <w:r w:rsidRPr="009164E3">
        <w:t>Entreprenøren skal sørge for at arbeidsstedet til enhver tid er sikret mot uvedkommende, i og utenfor ordinær arbeidstid. Ved fraværsperioder (helger og ferier) plikter entreprenøren å ha en person i nærheten (innen 1 time med bil) som daglig kontrollerer at sikkerhetstiltakene er i orden. Byggherren skal til enhver tid ha ajourført navn og telefonnummer på den som ivaretar sikkerhetstiltakene i slike perioder.</w:t>
      </w:r>
    </w:p>
    <w:p w14:paraId="3B6E3108" w14:textId="77777777" w:rsidR="00ED1736" w:rsidRPr="009164E3" w:rsidRDefault="00ED1736" w:rsidP="00ED1736"/>
    <w:p w14:paraId="0D5BE6C9" w14:textId="79437115" w:rsidR="00ED1736" w:rsidRPr="009164E3" w:rsidRDefault="00ED1736" w:rsidP="00ED1736">
      <w:r w:rsidRPr="009164E3">
        <w:t>Det skal tas spesielt hensyn til barn og myke trafikanter.</w:t>
      </w:r>
    </w:p>
    <w:p w14:paraId="19B16F8F" w14:textId="77777777" w:rsidR="00ED1736" w:rsidRPr="009164E3" w:rsidRDefault="00ED1736" w:rsidP="00ED1736"/>
    <w:p w14:paraId="47117FD0" w14:textId="77777777" w:rsidR="00ED1736" w:rsidRPr="009164E3" w:rsidRDefault="00ED1736" w:rsidP="00ED1736">
      <w:r w:rsidRPr="009164E3">
        <w:t>Rengjøring av utstyr skal kun skje på en måte og på et sted som ikke utsetter trafikanter, naboer, arbeidere eller andre for fare eller er til sjenanse eller skade for omgivelsene.</w:t>
      </w:r>
    </w:p>
    <w:p w14:paraId="0561379E" w14:textId="77777777" w:rsidR="00ED1736" w:rsidRPr="009164E3" w:rsidRDefault="00ED1736" w:rsidP="00ED1736"/>
    <w:p w14:paraId="7D9F4ED5" w14:textId="77777777" w:rsidR="00ED1736" w:rsidRPr="009164E3" w:rsidRDefault="00ED1736" w:rsidP="00ED1736">
      <w:pPr>
        <w:rPr>
          <w:color w:val="000000" w:themeColor="text1"/>
        </w:rPr>
      </w:pPr>
      <w:r w:rsidRPr="009164E3">
        <w:rPr>
          <w:color w:val="000000" w:themeColor="text1"/>
          <w:highlight w:val="lightGray"/>
        </w:rPr>
        <w:t>Xxxxxx</w:t>
      </w:r>
    </w:p>
    <w:p w14:paraId="63A0488C" w14:textId="77777777" w:rsidR="00ED1736" w:rsidRPr="009164E3" w:rsidRDefault="00ED1736" w:rsidP="00ED1736"/>
    <w:p w14:paraId="170C16C7" w14:textId="3B69105D" w:rsidR="00ED1736" w:rsidRPr="009164E3" w:rsidRDefault="00ED1736" w:rsidP="00D03F52">
      <w:pPr>
        <w:pStyle w:val="Overskrift4"/>
      </w:pPr>
      <w:bookmarkStart w:id="1324" w:name="_Toc93914716"/>
      <w:bookmarkStart w:id="1325" w:name="_Toc94534671"/>
      <w:bookmarkStart w:id="1326" w:name="_Toc191885840"/>
      <w:bookmarkStart w:id="1327" w:name="_Toc233898131"/>
      <w:r w:rsidRPr="009164E3">
        <w:t>Tilknytninger til offentlig nett, elkraft, mm</w:t>
      </w:r>
      <w:bookmarkEnd w:id="1324"/>
      <w:bookmarkEnd w:id="1325"/>
      <w:bookmarkEnd w:id="1326"/>
      <w:bookmarkEnd w:id="1327"/>
    </w:p>
    <w:p w14:paraId="45D283B2" w14:textId="77777777" w:rsidR="00ED1736" w:rsidRPr="009164E3" w:rsidRDefault="00ED1736" w:rsidP="00ED1736">
      <w:pPr>
        <w:rPr>
          <w:color w:val="000000" w:themeColor="text1"/>
        </w:rPr>
      </w:pPr>
      <w:r w:rsidRPr="009164E3">
        <w:rPr>
          <w:color w:val="000000" w:themeColor="text1"/>
          <w:highlight w:val="lightGray"/>
        </w:rPr>
        <w:t>Xxxxxx</w:t>
      </w:r>
    </w:p>
    <w:p w14:paraId="38130E5E" w14:textId="77777777" w:rsidR="00ED1736" w:rsidRPr="009164E3" w:rsidRDefault="00ED1736" w:rsidP="00ED1736"/>
    <w:p w14:paraId="4E1B09A9" w14:textId="48A5889E" w:rsidR="00ED1736" w:rsidRPr="009164E3" w:rsidRDefault="00ED1736" w:rsidP="00D03F52">
      <w:pPr>
        <w:pStyle w:val="Overskrift4"/>
      </w:pPr>
      <w:bookmarkStart w:id="1328" w:name="_Toc93914717"/>
      <w:bookmarkStart w:id="1329" w:name="_Toc94534672"/>
      <w:bookmarkStart w:id="1330" w:name="_Toc191885841"/>
      <w:bookmarkStart w:id="1331" w:name="_Toc233898132"/>
      <w:r w:rsidRPr="009164E3">
        <w:t>Kontor og laboratorium for byggherren</w:t>
      </w:r>
      <w:bookmarkEnd w:id="1328"/>
      <w:bookmarkEnd w:id="1329"/>
      <w:bookmarkEnd w:id="1330"/>
      <w:bookmarkEnd w:id="1331"/>
    </w:p>
    <w:p w14:paraId="7E4E663E" w14:textId="77777777" w:rsidR="00ED1736" w:rsidRPr="009164E3" w:rsidRDefault="00ED1736" w:rsidP="00ED1736">
      <w:pPr>
        <w:rPr>
          <w:color w:val="000000" w:themeColor="text1"/>
        </w:rPr>
      </w:pPr>
      <w:r w:rsidRPr="009164E3">
        <w:rPr>
          <w:color w:val="000000" w:themeColor="text1"/>
          <w:highlight w:val="lightGray"/>
        </w:rPr>
        <w:t>Xxxxxx</w:t>
      </w:r>
    </w:p>
    <w:p w14:paraId="20B54E2A" w14:textId="77777777" w:rsidR="00ED1736" w:rsidRPr="009164E3" w:rsidRDefault="00ED1736" w:rsidP="00ED1736"/>
    <w:p w14:paraId="1BBBE1BB" w14:textId="2342E651" w:rsidR="00703152" w:rsidRPr="009164E3" w:rsidRDefault="00703152" w:rsidP="00D03F52">
      <w:pPr>
        <w:pStyle w:val="Overskrift4"/>
      </w:pPr>
      <w:bookmarkStart w:id="1332" w:name="_Toc191885842"/>
      <w:bookmarkStart w:id="1333" w:name="_Toc233898133"/>
      <w:bookmarkStart w:id="1334" w:name="_Toc93914718"/>
      <w:bookmarkStart w:id="1335" w:name="_Toc94534673"/>
      <w:r w:rsidRPr="009164E3">
        <w:t>Sanksjoner</w:t>
      </w:r>
      <w:bookmarkEnd w:id="1332"/>
      <w:bookmarkEnd w:id="1333"/>
    </w:p>
    <w:p w14:paraId="4DAAE868" w14:textId="41DE0BFF" w:rsidR="00703152" w:rsidRPr="009164E3" w:rsidRDefault="00B9711B" w:rsidP="00920752">
      <w:pPr>
        <w:pStyle w:val="Overskrift5"/>
      </w:pPr>
      <w:bookmarkStart w:id="1336" w:name="_Toc191885843"/>
      <w:bookmarkStart w:id="1337" w:name="_Toc233898134"/>
      <w:r w:rsidRPr="009164E3">
        <w:t>Generelt</w:t>
      </w:r>
      <w:bookmarkEnd w:id="1336"/>
      <w:bookmarkEnd w:id="1337"/>
    </w:p>
    <w:p w14:paraId="4A06EBF8" w14:textId="625F2F20" w:rsidR="00B9711B" w:rsidRPr="009164E3" w:rsidRDefault="001E5B98" w:rsidP="00703152">
      <w:pPr>
        <w:rPr>
          <w:lang w:eastAsia="nb-NO"/>
        </w:rPr>
      </w:pPr>
      <w:r w:rsidRPr="009164E3">
        <w:rPr>
          <w:lang w:eastAsia="nb-NO"/>
        </w:rPr>
        <w:t>Sanksjon</w:t>
      </w:r>
      <w:r w:rsidR="00CA3A85" w:rsidRPr="009164E3">
        <w:rPr>
          <w:lang w:eastAsia="nb-NO"/>
        </w:rPr>
        <w:t xml:space="preserve"> i form av trekk er ikke begrensende for byggherrens håndtering av mangler i henhold til C1.</w:t>
      </w:r>
    </w:p>
    <w:p w14:paraId="77844A69" w14:textId="77777777" w:rsidR="00CA3A85" w:rsidRPr="009164E3" w:rsidRDefault="00CA3A85" w:rsidP="00920752"/>
    <w:p w14:paraId="66845BA0" w14:textId="6508DF9D" w:rsidR="00ED1736" w:rsidRPr="009164E3" w:rsidRDefault="00ED1736" w:rsidP="00920752">
      <w:pPr>
        <w:pStyle w:val="Overskrift5"/>
      </w:pPr>
      <w:bookmarkStart w:id="1338" w:name="_Toc191885844"/>
      <w:bookmarkStart w:id="1339" w:name="_Toc233898135"/>
      <w:r w:rsidRPr="009164E3">
        <w:lastRenderedPageBreak/>
        <w:t xml:space="preserve">Sanksjoner knyttet til mangelfull </w:t>
      </w:r>
      <w:r w:rsidR="00CE40C7" w:rsidRPr="009164E3">
        <w:t xml:space="preserve">dokumentasjon og </w:t>
      </w:r>
      <w:r w:rsidRPr="009164E3">
        <w:t>rapportering</w:t>
      </w:r>
      <w:bookmarkEnd w:id="1334"/>
      <w:bookmarkEnd w:id="1335"/>
      <w:bookmarkEnd w:id="1338"/>
      <w:bookmarkEnd w:id="1339"/>
    </w:p>
    <w:p w14:paraId="7EBBF611" w14:textId="697150AB" w:rsidR="00ED1736" w:rsidRPr="009164E3" w:rsidRDefault="00ED1736" w:rsidP="00ED1736">
      <w:r w:rsidRPr="009164E3">
        <w:t>Dersom entreprenørens dokumentasjon</w:t>
      </w:r>
      <w:r w:rsidR="00CE40C7" w:rsidRPr="009164E3">
        <w:t xml:space="preserve"> eller rapportering</w:t>
      </w:r>
      <w:r w:rsidRPr="009164E3">
        <w:t xml:space="preserve"> til byggherren er mangelfull, og entreprenøren ikke framskaffer den avtalte dokumentasjonen innen 14 dager etter å ha blitt gjort oppmerksom på forholdet, ilegges entreprenøren et trekk på 5 000 kroner per hverdag for hvert forhold inntil dokumentasjonen foreligger.</w:t>
      </w:r>
    </w:p>
    <w:p w14:paraId="0BDBEE6D" w14:textId="77777777" w:rsidR="00ED1736" w:rsidRPr="009164E3" w:rsidRDefault="00ED1736" w:rsidP="00ED1736"/>
    <w:p w14:paraId="68D4563F" w14:textId="73F97EB5" w:rsidR="002C108C" w:rsidRPr="009164E3" w:rsidRDefault="00ED1736" w:rsidP="00ED1736">
      <w:r w:rsidRPr="009164E3">
        <w:t>Entreprenøren ilegges et trekk på 10 000 kroner dersom byggherrens stikkprøvekontroll avdekker vesentlige avvik i utførelsen som forringer kvaliteten og som ikke er meldt inn til byggherren innen 2 dager etter at avviket inntraff, på tross av at entreprenøren visste om eller burde ha visst om avviket.</w:t>
      </w:r>
    </w:p>
    <w:p w14:paraId="5A95CA5F" w14:textId="77777777" w:rsidR="00321020" w:rsidRPr="009164E3" w:rsidRDefault="00321020" w:rsidP="00ED1736"/>
    <w:p w14:paraId="5251A32C" w14:textId="77777777" w:rsidR="002C108C" w:rsidRPr="009164E3" w:rsidRDefault="002C108C" w:rsidP="00920752">
      <w:pPr>
        <w:pStyle w:val="Overskrift5"/>
      </w:pPr>
      <w:bookmarkStart w:id="1340" w:name="_Toc191885845"/>
      <w:bookmarkStart w:id="1341" w:name="_Toc233898136"/>
      <w:r w:rsidRPr="009164E3">
        <w:t>Sanksjoner knyttet til representant og nøkkelpersonell</w:t>
      </w:r>
      <w:bookmarkEnd w:id="1340"/>
      <w:bookmarkEnd w:id="1341"/>
    </w:p>
    <w:p w14:paraId="20EDA42E" w14:textId="3922EA10" w:rsidR="002C108C" w:rsidRPr="009164E3" w:rsidRDefault="00CE40C7" w:rsidP="002C108C">
      <w:r w:rsidRPr="009164E3">
        <w:t>Dersom entreprenøren s</w:t>
      </w:r>
      <w:r w:rsidR="002C108C" w:rsidRPr="009164E3">
        <w:t>kifter</w:t>
      </w:r>
      <w:r w:rsidRPr="009164E3">
        <w:t xml:space="preserve"> ut</w:t>
      </w:r>
      <w:r w:rsidR="002C108C" w:rsidRPr="009164E3">
        <w:t xml:space="preserve"> personell</w:t>
      </w:r>
      <w:r w:rsidR="00A642D0" w:rsidRPr="009164E3">
        <w:t xml:space="preserve"> i strid med kontraktens bestemmelser i punkt </w:t>
      </w:r>
      <w:r w:rsidR="008E4544" w:rsidRPr="009164E3">
        <w:t>3</w:t>
      </w:r>
      <w:r w:rsidR="00A642D0" w:rsidRPr="009164E3">
        <w:t>, kan byggherren ilegge en dagmulkt på kr. 10 000 per dag</w:t>
      </w:r>
      <w:r w:rsidR="002C108C" w:rsidRPr="009164E3">
        <w:t xml:space="preserve"> Dette gjelder ikke dersom forholdet rettes innen en rimelig frist fastsatt av byggherren.</w:t>
      </w:r>
    </w:p>
    <w:p w14:paraId="473C10B2" w14:textId="7CBC655E" w:rsidR="008D3C4F" w:rsidRPr="009164E3" w:rsidRDefault="008D3C4F" w:rsidP="00ED1736"/>
    <w:p w14:paraId="54CE3523" w14:textId="239E0D45" w:rsidR="007E206D" w:rsidRPr="009164E3" w:rsidRDefault="00F135CC" w:rsidP="00A80629">
      <w:pPr>
        <w:pStyle w:val="Overskrift5"/>
      </w:pPr>
      <w:bookmarkStart w:id="1342" w:name="_Toc191885846"/>
      <w:bookmarkStart w:id="1343" w:name="_Toc233898137"/>
      <w:r w:rsidRPr="009164E3">
        <w:t>Sanksjoner knyttet til bestemmelser om arbeidstakere</w:t>
      </w:r>
      <w:bookmarkEnd w:id="1342"/>
      <w:bookmarkEnd w:id="1343"/>
    </w:p>
    <w:p w14:paraId="325E00F1" w14:textId="0B7A3392" w:rsidR="00F135CC" w:rsidRPr="009164E3" w:rsidRDefault="00F135CC" w:rsidP="00F135CC">
      <w:pPr>
        <w:rPr>
          <w:lang w:eastAsia="nb-NO"/>
        </w:rPr>
      </w:pPr>
      <w:r w:rsidRPr="009164E3">
        <w:rPr>
          <w:lang w:eastAsia="nb-NO"/>
        </w:rPr>
        <w:t>Byggherren kan iverksette sanksjoner for brud</w:t>
      </w:r>
      <w:r w:rsidR="008E4544" w:rsidRPr="009164E3">
        <w:rPr>
          <w:lang w:eastAsia="nb-NO"/>
        </w:rPr>
        <w:t>d</w:t>
      </w:r>
      <w:r w:rsidRPr="009164E3">
        <w:rPr>
          <w:lang w:eastAsia="nb-NO"/>
        </w:rPr>
        <w:t xml:space="preserve"> på kontraktbestemmelsene om arbeidstakere som angitt i punkt</w:t>
      </w:r>
      <w:r w:rsidR="005215D6" w:rsidRPr="009164E3">
        <w:rPr>
          <w:lang w:eastAsia="nb-NO"/>
        </w:rPr>
        <w:t xml:space="preserve"> 4.</w:t>
      </w:r>
    </w:p>
    <w:p w14:paraId="44D22E76" w14:textId="77777777" w:rsidR="00F135CC" w:rsidRPr="009164E3" w:rsidRDefault="00F135CC" w:rsidP="00F135CC">
      <w:pPr>
        <w:rPr>
          <w:lang w:eastAsia="nb-NO"/>
        </w:rPr>
      </w:pPr>
    </w:p>
    <w:p w14:paraId="3AC387A4" w14:textId="3267CB79" w:rsidR="00F135CC" w:rsidRPr="009164E3" w:rsidRDefault="00F135CC" w:rsidP="00F135CC">
      <w:pPr>
        <w:pStyle w:val="Overskrift5"/>
      </w:pPr>
      <w:bookmarkStart w:id="1344" w:name="_Toc191885847"/>
      <w:bookmarkStart w:id="1345" w:name="_Toc233898138"/>
      <w:r w:rsidRPr="009164E3">
        <w:t xml:space="preserve">Sanksjoner knyttet til </w:t>
      </w:r>
      <w:bookmarkEnd w:id="1344"/>
      <w:r w:rsidR="00A4037F" w:rsidRPr="009164E3">
        <w:t>HMS</w:t>
      </w:r>
      <w:bookmarkEnd w:id="1345"/>
    </w:p>
    <w:p w14:paraId="60864C77" w14:textId="78373290" w:rsidR="00F135CC" w:rsidRPr="009164E3" w:rsidRDefault="00505B8E" w:rsidP="00F135CC">
      <w:pPr>
        <w:rPr>
          <w:lang w:eastAsia="nb-NO"/>
        </w:rPr>
      </w:pPr>
      <w:r w:rsidRPr="009164E3">
        <w:rPr>
          <w:lang w:eastAsia="nb-NO"/>
        </w:rPr>
        <w:t xml:space="preserve">Byggherren kan iverksette sanksjoner for brudd på kontraktbestemmelsene om </w:t>
      </w:r>
      <w:r w:rsidR="00A4037F" w:rsidRPr="009164E3">
        <w:rPr>
          <w:lang w:eastAsia="nb-NO"/>
        </w:rPr>
        <w:t xml:space="preserve">HMS </w:t>
      </w:r>
      <w:r w:rsidRPr="009164E3">
        <w:rPr>
          <w:lang w:eastAsia="nb-NO"/>
        </w:rPr>
        <w:t>som angitt i punkt</w:t>
      </w:r>
      <w:r w:rsidR="005215D6" w:rsidRPr="009164E3">
        <w:rPr>
          <w:lang w:eastAsia="nb-NO"/>
        </w:rPr>
        <w:t xml:space="preserve"> 36</w:t>
      </w:r>
      <w:r w:rsidR="00A4037F" w:rsidRPr="009164E3">
        <w:rPr>
          <w:lang w:eastAsia="nb-NO"/>
        </w:rPr>
        <w:t xml:space="preserve"> og</w:t>
      </w:r>
      <w:r w:rsidR="00321020" w:rsidRPr="009164E3">
        <w:rPr>
          <w:lang w:eastAsia="nb-NO"/>
        </w:rPr>
        <w:t xml:space="preserve"> punkt</w:t>
      </w:r>
      <w:r w:rsidR="00A4037F" w:rsidRPr="009164E3">
        <w:rPr>
          <w:lang w:eastAsia="nb-NO"/>
        </w:rPr>
        <w:t xml:space="preserve"> 39</w:t>
      </w:r>
      <w:r w:rsidR="005215D6" w:rsidRPr="009164E3">
        <w:rPr>
          <w:lang w:eastAsia="nb-NO"/>
        </w:rPr>
        <w:t>.</w:t>
      </w:r>
    </w:p>
    <w:p w14:paraId="2367F984" w14:textId="77777777" w:rsidR="005243EE" w:rsidRPr="009164E3" w:rsidRDefault="005243EE" w:rsidP="00F135CC">
      <w:pPr>
        <w:rPr>
          <w:lang w:eastAsia="nb-NO"/>
        </w:rPr>
      </w:pPr>
    </w:p>
    <w:p w14:paraId="0BD112A9" w14:textId="3BEB6F0F" w:rsidR="005243EE" w:rsidRPr="009164E3" w:rsidRDefault="005243EE" w:rsidP="005243EE">
      <w:pPr>
        <w:pStyle w:val="Overskrift5"/>
      </w:pPr>
      <w:bookmarkStart w:id="1346" w:name="_Toc191885848"/>
      <w:bookmarkStart w:id="1347" w:name="_Toc233898139"/>
      <w:r w:rsidRPr="009164E3">
        <w:t xml:space="preserve">Sanksjoner knyttet </w:t>
      </w:r>
      <w:r w:rsidR="00321020" w:rsidRPr="009164E3">
        <w:t>t</w:t>
      </w:r>
      <w:r w:rsidRPr="009164E3">
        <w:t>il oppfølging av sanksjonslovgivning</w:t>
      </w:r>
      <w:bookmarkEnd w:id="1346"/>
      <w:bookmarkEnd w:id="1347"/>
    </w:p>
    <w:p w14:paraId="13D25676" w14:textId="789BACD4" w:rsidR="00A77BAE" w:rsidRPr="009164E3" w:rsidRDefault="00A77BAE" w:rsidP="00A77BAE">
      <w:pPr>
        <w:rPr>
          <w:lang w:eastAsia="nb-NO"/>
        </w:rPr>
      </w:pPr>
      <w:r w:rsidRPr="009164E3">
        <w:rPr>
          <w:lang w:eastAsia="nb-NO"/>
        </w:rPr>
        <w:t xml:space="preserve">Byggherren kan iverksette sanksjoner for brudd på kontraktbestemmelsene </w:t>
      </w:r>
      <w:r w:rsidR="00394841" w:rsidRPr="009164E3">
        <w:rPr>
          <w:lang w:eastAsia="nb-NO"/>
        </w:rPr>
        <w:t xml:space="preserve">i punkt </w:t>
      </w:r>
      <w:r w:rsidR="005215D6" w:rsidRPr="009164E3">
        <w:rPr>
          <w:lang w:eastAsia="nb-NO"/>
        </w:rPr>
        <w:t>41</w:t>
      </w:r>
      <w:r w:rsidR="00394841" w:rsidRPr="009164E3">
        <w:rPr>
          <w:lang w:eastAsia="nb-NO"/>
        </w:rPr>
        <w:t>.</w:t>
      </w:r>
    </w:p>
    <w:p w14:paraId="20E9202A" w14:textId="77777777" w:rsidR="00F135CC" w:rsidRPr="009164E3" w:rsidRDefault="00F135CC" w:rsidP="00920752"/>
    <w:p w14:paraId="3157CB78" w14:textId="4FDC62FC" w:rsidR="008D3C4F" w:rsidRPr="009164E3" w:rsidRDefault="008D3C4F" w:rsidP="00920752">
      <w:pPr>
        <w:pStyle w:val="Overskrift5"/>
      </w:pPr>
      <w:bookmarkStart w:id="1348" w:name="_Toc191885849"/>
      <w:bookmarkStart w:id="1349" w:name="_Toc233898140"/>
      <w:r w:rsidRPr="009164E3">
        <w:t>Sanksjoner ved kvalitetsavvik på asfalt</w:t>
      </w:r>
      <w:bookmarkEnd w:id="1348"/>
      <w:bookmarkEnd w:id="1349"/>
    </w:p>
    <w:p w14:paraId="73A26183" w14:textId="07423E39" w:rsidR="008A7C31" w:rsidRPr="009164E3" w:rsidRDefault="008A7C31" w:rsidP="008A7C31">
      <w:r w:rsidRPr="009164E3">
        <w:t>Byggherren kan iverksette sanksjoner for brudd på kontraktbestemmelsene i punkt 18.</w:t>
      </w:r>
    </w:p>
    <w:p w14:paraId="2D766B79" w14:textId="77777777" w:rsidR="00E26671" w:rsidRPr="009164E3" w:rsidRDefault="00E26671" w:rsidP="00920752">
      <w:bookmarkStart w:id="1350" w:name="_Toc93914719"/>
      <w:bookmarkStart w:id="1351" w:name="_Toc94534674"/>
    </w:p>
    <w:p w14:paraId="13342120" w14:textId="33856E56" w:rsidR="00ED1736" w:rsidRPr="009164E3" w:rsidRDefault="00ED1736" w:rsidP="00D03F52">
      <w:pPr>
        <w:pStyle w:val="Overskrift4"/>
      </w:pPr>
      <w:bookmarkStart w:id="1352" w:name="_Toc191885850"/>
      <w:bookmarkStart w:id="1353" w:name="_Toc233898141"/>
      <w:r w:rsidRPr="009164E3">
        <w:t>Arbeids</w:t>
      </w:r>
      <w:bookmarkEnd w:id="1350"/>
      <w:bookmarkEnd w:id="1351"/>
      <w:bookmarkEnd w:id="1352"/>
      <w:r w:rsidR="00AC5728" w:rsidRPr="009164E3">
        <w:t>grunnlag</w:t>
      </w:r>
      <w:bookmarkEnd w:id="1353"/>
    </w:p>
    <w:p w14:paraId="3A31905E" w14:textId="5C6EFC24" w:rsidR="00ED1736" w:rsidRPr="009164E3" w:rsidRDefault="00AC5728" w:rsidP="00ED1736">
      <w:pPr>
        <w:rPr>
          <w:color w:val="000000" w:themeColor="text1"/>
        </w:rPr>
      </w:pPr>
      <w:r w:rsidRPr="009164E3">
        <w:rPr>
          <w:color w:val="000000" w:themeColor="text1"/>
          <w:highlight w:val="lightGray"/>
        </w:rPr>
        <w:t>Entreprenøren har ansvar for å utarbeide nødvendige arbeidsgrunnlag for gjennomføring av de nedenfor nevnte arbeider i henhold til konkurransegrunnlaget, og for å dokumentere overfor byggherren hvordan arbeidene er gjennomført.  Arbeidsgrunnlaget skal utarbeides i henhold til konkurransegrunnlaget. Følgende arbeider er omfattet:</w:t>
      </w:r>
    </w:p>
    <w:p w14:paraId="3B77FF74" w14:textId="77777777" w:rsidR="00AC5728" w:rsidRPr="009164E3" w:rsidRDefault="00AC5728" w:rsidP="00ED1736"/>
    <w:p w14:paraId="1A7C2970" w14:textId="060F9E05" w:rsidR="00ED1736" w:rsidRPr="009164E3" w:rsidRDefault="00ED1736" w:rsidP="0086299B">
      <w:pPr>
        <w:pStyle w:val="Listeavsnitt"/>
        <w:numPr>
          <w:ilvl w:val="0"/>
          <w:numId w:val="41"/>
        </w:numPr>
        <w:shd w:val="clear" w:color="auto" w:fill="FFFFFF" w:themeFill="background1"/>
        <w:rPr>
          <w:highlight w:val="lightGray"/>
        </w:rPr>
      </w:pPr>
      <w:r w:rsidRPr="009164E3">
        <w:rPr>
          <w:highlight w:val="lightGray"/>
        </w:rPr>
        <w:t>Xxxxxx</w:t>
      </w:r>
    </w:p>
    <w:p w14:paraId="284E6583" w14:textId="4B07D1FC" w:rsidR="00ED1736" w:rsidRPr="009164E3" w:rsidRDefault="00ED1736" w:rsidP="0086299B">
      <w:pPr>
        <w:pStyle w:val="Listeavsnitt"/>
        <w:numPr>
          <w:ilvl w:val="0"/>
          <w:numId w:val="41"/>
        </w:numPr>
        <w:shd w:val="clear" w:color="auto" w:fill="FFFFFF" w:themeFill="background1"/>
        <w:rPr>
          <w:highlight w:val="lightGray"/>
        </w:rPr>
      </w:pPr>
      <w:r w:rsidRPr="009164E3">
        <w:rPr>
          <w:highlight w:val="lightGray"/>
        </w:rPr>
        <w:t>Xxxxxx</w:t>
      </w:r>
    </w:p>
    <w:p w14:paraId="6299126D" w14:textId="77777777" w:rsidR="00ED1736" w:rsidRPr="009164E3" w:rsidRDefault="00ED1736" w:rsidP="00ED1736"/>
    <w:p w14:paraId="2564D683" w14:textId="4F62FFBA" w:rsidR="00ED1736" w:rsidRPr="009164E3" w:rsidRDefault="00ED1736" w:rsidP="00D03F52">
      <w:pPr>
        <w:pStyle w:val="Overskrift4"/>
      </w:pPr>
      <w:bookmarkStart w:id="1354" w:name="_Toc93914720"/>
      <w:bookmarkStart w:id="1355" w:name="_Toc94534675"/>
      <w:bookmarkStart w:id="1356" w:name="_Toc191885851"/>
      <w:bookmarkStart w:id="1357" w:name="_Toc233898142"/>
      <w:r w:rsidRPr="009164E3">
        <w:t>Massedisponeringsplan</w:t>
      </w:r>
      <w:bookmarkEnd w:id="1354"/>
      <w:bookmarkEnd w:id="1355"/>
      <w:bookmarkEnd w:id="1356"/>
      <w:bookmarkEnd w:id="1357"/>
    </w:p>
    <w:p w14:paraId="28861D2F" w14:textId="77777777" w:rsidR="00ED1736" w:rsidRPr="009164E3" w:rsidRDefault="00ED1736" w:rsidP="00ED1736">
      <w:r w:rsidRPr="009164E3">
        <w:t xml:space="preserve">Entreprenøren skal levere en plan som viser hvordan massene i kontrakten skal disponeres før arbeidene igangsettes. Planen skal oppdateres når det oppstår behov for endringer i massedisponeringen. </w:t>
      </w:r>
    </w:p>
    <w:p w14:paraId="3C1A5364" w14:textId="77777777" w:rsidR="00ED1736" w:rsidRPr="009164E3" w:rsidRDefault="00ED1736" w:rsidP="00ED1736"/>
    <w:p w14:paraId="58FDE976" w14:textId="77777777" w:rsidR="00ED1736" w:rsidRPr="009164E3" w:rsidRDefault="00ED1736" w:rsidP="00026656">
      <w:pPr>
        <w:rPr>
          <w:highlight w:val="lightGray"/>
        </w:rPr>
      </w:pPr>
      <w:r w:rsidRPr="009164E3">
        <w:rPr>
          <w:highlight w:val="lightGray"/>
        </w:rPr>
        <w:t>Planen skal som minimum vise disponering av følgende massetyper:</w:t>
      </w:r>
    </w:p>
    <w:p w14:paraId="1FF22E4F" w14:textId="7C4374CD" w:rsidR="00ED1736" w:rsidRPr="009164E3" w:rsidRDefault="00ED1736" w:rsidP="0086299B">
      <w:pPr>
        <w:pStyle w:val="Listeavsnitt"/>
        <w:numPr>
          <w:ilvl w:val="0"/>
          <w:numId w:val="42"/>
        </w:numPr>
        <w:rPr>
          <w:highlight w:val="lightGray"/>
        </w:rPr>
      </w:pPr>
      <w:r w:rsidRPr="009164E3">
        <w:rPr>
          <w:highlight w:val="lightGray"/>
        </w:rPr>
        <w:t>Vegetasjonsmasse</w:t>
      </w:r>
    </w:p>
    <w:p w14:paraId="28E74965" w14:textId="42E4E1B2" w:rsidR="00ED1736" w:rsidRPr="009164E3" w:rsidRDefault="00ED1736" w:rsidP="0086299B">
      <w:pPr>
        <w:pStyle w:val="Listeavsnitt"/>
        <w:numPr>
          <w:ilvl w:val="0"/>
          <w:numId w:val="42"/>
        </w:numPr>
        <w:rPr>
          <w:highlight w:val="lightGray"/>
        </w:rPr>
      </w:pPr>
      <w:r w:rsidRPr="009164E3">
        <w:rPr>
          <w:highlight w:val="lightGray"/>
        </w:rPr>
        <w:t>Jordmasser</w:t>
      </w:r>
    </w:p>
    <w:p w14:paraId="4BF7601D" w14:textId="61B34201" w:rsidR="00ED1736" w:rsidRPr="009164E3" w:rsidRDefault="00ED1736" w:rsidP="0086299B">
      <w:pPr>
        <w:pStyle w:val="Listeavsnitt"/>
        <w:numPr>
          <w:ilvl w:val="0"/>
          <w:numId w:val="42"/>
        </w:numPr>
        <w:rPr>
          <w:highlight w:val="lightGray"/>
        </w:rPr>
      </w:pPr>
      <w:r w:rsidRPr="009164E3">
        <w:rPr>
          <w:highlight w:val="lightGray"/>
        </w:rPr>
        <w:t>Myr og andre ubrukbare masser</w:t>
      </w:r>
    </w:p>
    <w:p w14:paraId="6C2F09C1" w14:textId="34F8001F" w:rsidR="00ED1736" w:rsidRPr="009164E3" w:rsidRDefault="00ED1736" w:rsidP="0086299B">
      <w:pPr>
        <w:pStyle w:val="Listeavsnitt"/>
        <w:numPr>
          <w:ilvl w:val="0"/>
          <w:numId w:val="42"/>
        </w:numPr>
        <w:rPr>
          <w:highlight w:val="lightGray"/>
        </w:rPr>
      </w:pPr>
      <w:r w:rsidRPr="009164E3">
        <w:rPr>
          <w:highlight w:val="lightGray"/>
        </w:rPr>
        <w:t>Sprengt stein i dagen</w:t>
      </w:r>
    </w:p>
    <w:p w14:paraId="63962D6B" w14:textId="29298459" w:rsidR="00ED1736" w:rsidRPr="009164E3" w:rsidRDefault="00ED1736" w:rsidP="0086299B">
      <w:pPr>
        <w:pStyle w:val="Listeavsnitt"/>
        <w:numPr>
          <w:ilvl w:val="0"/>
          <w:numId w:val="42"/>
        </w:numPr>
        <w:rPr>
          <w:highlight w:val="lightGray"/>
        </w:rPr>
      </w:pPr>
      <w:r w:rsidRPr="009164E3">
        <w:rPr>
          <w:highlight w:val="lightGray"/>
        </w:rPr>
        <w:t>Sprengt stein i tunnel</w:t>
      </w:r>
    </w:p>
    <w:p w14:paraId="135948E7" w14:textId="38C71111" w:rsidR="00ED1736" w:rsidRPr="009164E3" w:rsidRDefault="00ED1736" w:rsidP="0086299B">
      <w:pPr>
        <w:pStyle w:val="Listeavsnitt"/>
        <w:numPr>
          <w:ilvl w:val="0"/>
          <w:numId w:val="42"/>
        </w:numPr>
        <w:rPr>
          <w:highlight w:val="lightGray"/>
        </w:rPr>
      </w:pPr>
      <w:r w:rsidRPr="009164E3">
        <w:rPr>
          <w:highlight w:val="lightGray"/>
        </w:rPr>
        <w:t>Forurensede masser</w:t>
      </w:r>
    </w:p>
    <w:p w14:paraId="634E7007" w14:textId="47E67EA2" w:rsidR="00ED1736" w:rsidRPr="009164E3" w:rsidRDefault="00ED1736" w:rsidP="0086299B">
      <w:pPr>
        <w:pStyle w:val="Listeavsnitt"/>
        <w:numPr>
          <w:ilvl w:val="0"/>
          <w:numId w:val="42"/>
        </w:numPr>
        <w:rPr>
          <w:highlight w:val="lightGray"/>
        </w:rPr>
      </w:pPr>
      <w:r w:rsidRPr="009164E3">
        <w:rPr>
          <w:highlight w:val="lightGray"/>
        </w:rPr>
        <w:t>Resirkulerte masser</w:t>
      </w:r>
    </w:p>
    <w:p w14:paraId="7C431DDB" w14:textId="7C5A069C" w:rsidR="002C108C" w:rsidRPr="009164E3" w:rsidRDefault="00ED1736" w:rsidP="0086299B">
      <w:pPr>
        <w:pStyle w:val="Listeavsnitt"/>
        <w:numPr>
          <w:ilvl w:val="0"/>
          <w:numId w:val="42"/>
        </w:numPr>
        <w:rPr>
          <w:highlight w:val="lightGray"/>
        </w:rPr>
      </w:pPr>
      <w:r w:rsidRPr="009164E3">
        <w:rPr>
          <w:highlight w:val="lightGray"/>
        </w:rPr>
        <w:t>Masser tilført utenfra</w:t>
      </w:r>
    </w:p>
    <w:p w14:paraId="060B3716" w14:textId="4B3A4C0B" w:rsidR="0083075F" w:rsidRPr="009164E3" w:rsidRDefault="0083075F" w:rsidP="0083075F">
      <w:pPr>
        <w:rPr>
          <w:highlight w:val="lightGray"/>
        </w:rPr>
      </w:pPr>
    </w:p>
    <w:p w14:paraId="15EC0BFD" w14:textId="67E137B3" w:rsidR="00740848" w:rsidRPr="009164E3" w:rsidRDefault="00740848" w:rsidP="00ED1736">
      <w:pPr>
        <w:rPr>
          <w:highlight w:val="yellow"/>
        </w:rPr>
      </w:pPr>
    </w:p>
    <w:p w14:paraId="7C063700" w14:textId="77777777" w:rsidR="00DF680B" w:rsidRPr="009164E3" w:rsidRDefault="00DF680B" w:rsidP="00DF680B">
      <w:pPr>
        <w:pStyle w:val="Overskrift3"/>
      </w:pPr>
      <w:bookmarkStart w:id="1358" w:name="_Toc191885856"/>
      <w:bookmarkStart w:id="1359" w:name="_Toc233898143"/>
      <w:r w:rsidRPr="009164E3">
        <w:t>Sanksjonsloven med tilhørende forskrifter</w:t>
      </w:r>
      <w:bookmarkEnd w:id="1358"/>
      <w:bookmarkEnd w:id="1359"/>
    </w:p>
    <w:p w14:paraId="1578F848" w14:textId="77777777" w:rsidR="00DF680B" w:rsidRPr="009164E3" w:rsidRDefault="00DF680B" w:rsidP="00DF680B"/>
    <w:p w14:paraId="5CD9B09B" w14:textId="77777777" w:rsidR="00DF680B" w:rsidRPr="009164E3" w:rsidRDefault="00DF680B" w:rsidP="00D03F52">
      <w:pPr>
        <w:pStyle w:val="Overskrift4"/>
      </w:pPr>
      <w:bookmarkStart w:id="1360" w:name="_Toc191885857"/>
      <w:bookmarkStart w:id="1361" w:name="_Toc233898144"/>
      <w:r w:rsidRPr="009164E3">
        <w:lastRenderedPageBreak/>
        <w:t>Entreprenørsplikt til å etterleve sanksjonslovgivningen med tilhørende forskrifter</w:t>
      </w:r>
      <w:bookmarkEnd w:id="1360"/>
      <w:bookmarkEnd w:id="1361"/>
    </w:p>
    <w:p w14:paraId="26590AF8" w14:textId="77777777" w:rsidR="00DF680B" w:rsidRPr="009164E3" w:rsidRDefault="00DF680B" w:rsidP="00DF680B">
      <w:pPr>
        <w:rPr>
          <w:lang w:eastAsia="nb-NO"/>
        </w:rPr>
      </w:pPr>
    </w:p>
    <w:p w14:paraId="41068BB5" w14:textId="77777777" w:rsidR="00DF680B" w:rsidRPr="009164E3" w:rsidRDefault="00DF680B" w:rsidP="00DF680B">
      <w:r w:rsidRPr="009164E3">
        <w:t xml:space="preserve">Partene har plikt til å opptre i overensstemmelse med sanksjonsloven av 16. april 2021 nr.18 med tilhørende forskrifter. </w:t>
      </w:r>
    </w:p>
    <w:p w14:paraId="332A80C3" w14:textId="77777777" w:rsidR="00DF680B" w:rsidRPr="009164E3" w:rsidRDefault="00DF680B" w:rsidP="00DF680B"/>
    <w:p w14:paraId="009A82CC" w14:textId="3B0F6306" w:rsidR="00DF680B" w:rsidRPr="009164E3" w:rsidRDefault="00DF680B" w:rsidP="00DF680B">
      <w:r w:rsidRPr="009164E3">
        <w:t xml:space="preserve">Entreprenøren har ansvar og skal sørge for at selskaper i entreprenørens konsern eller selskaper som entreprenøren har kontrollerende eierskap eller myndighet i, kontraktmedhjelpere og enhver annen i </w:t>
      </w:r>
      <w:r w:rsidR="002D29BD" w:rsidRPr="009164E3">
        <w:t>leverandø</w:t>
      </w:r>
      <w:r w:rsidR="00893B95" w:rsidRPr="009164E3">
        <w:t>r</w:t>
      </w:r>
      <w:r w:rsidRPr="009164E3">
        <w:t>kjeden, samt daglig leder, styreleder og andre ledende ansatte hos entreprenøren og i de nevnte selskaper opptrer i overensstemmelse med ovennevnte regelverk.</w:t>
      </w:r>
    </w:p>
    <w:p w14:paraId="42988A4D" w14:textId="77777777" w:rsidR="00DF680B" w:rsidRPr="009164E3" w:rsidRDefault="00DF680B" w:rsidP="00DF680B">
      <w:pPr>
        <w:rPr>
          <w:lang w:eastAsia="nb-NO"/>
        </w:rPr>
      </w:pPr>
    </w:p>
    <w:p w14:paraId="70FE7CAB" w14:textId="77777777" w:rsidR="00DF680B" w:rsidRPr="009164E3" w:rsidRDefault="00DF680B" w:rsidP="00D03F52">
      <w:pPr>
        <w:pStyle w:val="Overskrift4"/>
      </w:pPr>
      <w:bookmarkStart w:id="1362" w:name="_Toc191885858"/>
      <w:bookmarkStart w:id="1363" w:name="_Toc233898145"/>
      <w:r w:rsidRPr="009164E3">
        <w:t>Vesentlig mislighold</w:t>
      </w:r>
      <w:bookmarkEnd w:id="1362"/>
      <w:bookmarkEnd w:id="1363"/>
    </w:p>
    <w:p w14:paraId="6E01A979" w14:textId="1FE71E4C" w:rsidR="00DF680B" w:rsidRPr="009164E3" w:rsidRDefault="00DF680B" w:rsidP="00DF680B">
      <w:r w:rsidRPr="009164E3">
        <w:t>Brudd på kontraktens bestemmelser i punkt 4</w:t>
      </w:r>
      <w:r w:rsidR="00C922D6" w:rsidRPr="009164E3">
        <w:t>1</w:t>
      </w:r>
      <w:r w:rsidRPr="009164E3">
        <w:t>.1 ovenfor skal alltid anses som et vesentlig kontraktbrudd.</w:t>
      </w:r>
    </w:p>
    <w:p w14:paraId="50CF82D0" w14:textId="77777777" w:rsidR="00DF680B" w:rsidRPr="009164E3" w:rsidRDefault="00DF680B" w:rsidP="00DF680B"/>
    <w:p w14:paraId="43DA4924" w14:textId="77777777" w:rsidR="00DF680B" w:rsidRPr="009164E3" w:rsidRDefault="00DF680B" w:rsidP="00D03F52">
      <w:pPr>
        <w:pStyle w:val="Overskrift4"/>
      </w:pPr>
      <w:bookmarkStart w:id="1364" w:name="_Toc191885859"/>
      <w:bookmarkStart w:id="1365" w:name="_Toc233898146"/>
      <w:r w:rsidRPr="009164E3">
        <w:t>Erstatning</w:t>
      </w:r>
      <w:bookmarkEnd w:id="1364"/>
      <w:bookmarkEnd w:id="1365"/>
    </w:p>
    <w:p w14:paraId="2834D347" w14:textId="2CDEB0EE" w:rsidR="00DF680B" w:rsidRPr="009164E3" w:rsidRDefault="00DF680B" w:rsidP="00DF680B">
      <w:r w:rsidRPr="009164E3">
        <w:t>Partene kan kreve erstatning for ethvert økonomisk tap eller skade som man måtte lide som følge av den andre partens brudd på kontraktens bestemmelser i punkt 4</w:t>
      </w:r>
      <w:r w:rsidR="00061AD6" w:rsidRPr="009164E3">
        <w:t>1</w:t>
      </w:r>
      <w:r w:rsidRPr="009164E3">
        <w:t xml:space="preserve">.1. ovenfor. </w:t>
      </w:r>
    </w:p>
    <w:p w14:paraId="0D9A2589" w14:textId="77777777" w:rsidR="00DF680B" w:rsidRPr="009164E3" w:rsidRDefault="00DF680B" w:rsidP="00DF680B"/>
    <w:p w14:paraId="6D9EAAF8" w14:textId="77777777" w:rsidR="00DF680B" w:rsidRPr="009164E3" w:rsidRDefault="00DF680B" w:rsidP="00D03F52">
      <w:pPr>
        <w:pStyle w:val="Overskrift4"/>
      </w:pPr>
      <w:bookmarkStart w:id="1366" w:name="_Toc191885860"/>
      <w:bookmarkStart w:id="1367" w:name="_Toc233898147"/>
      <w:r w:rsidRPr="009164E3">
        <w:t>Heving</w:t>
      </w:r>
      <w:bookmarkEnd w:id="1366"/>
      <w:bookmarkEnd w:id="1367"/>
    </w:p>
    <w:p w14:paraId="7B11E0C1" w14:textId="5A9465BB" w:rsidR="00DF680B" w:rsidRPr="009164E3" w:rsidRDefault="00DF680B" w:rsidP="00DF680B">
      <w:r w:rsidRPr="009164E3">
        <w:t>Med mindre entreprenøren retter kontraktbruddet innen kontraktens frister, kan byggherren heve hele eller deler av kontrakten i henhold til bestemmelsene i C</w:t>
      </w:r>
      <w:r w:rsidR="00E23ECC" w:rsidRPr="009164E3">
        <w:t>1 p</w:t>
      </w:r>
      <w:r w:rsidR="007D55AB" w:rsidRPr="009164E3">
        <w:t>un</w:t>
      </w:r>
      <w:r w:rsidR="00E23ECC" w:rsidRPr="009164E3">
        <w:t>kt 39.</w:t>
      </w:r>
    </w:p>
    <w:p w14:paraId="77E84545" w14:textId="77777777" w:rsidR="00DF680B" w:rsidRPr="009164E3" w:rsidRDefault="00DF680B" w:rsidP="00DF680B"/>
    <w:p w14:paraId="24B65D55" w14:textId="77777777" w:rsidR="00DF680B" w:rsidRPr="009164E3" w:rsidRDefault="00DF680B" w:rsidP="00D03F52">
      <w:pPr>
        <w:pStyle w:val="Overskrift4"/>
      </w:pPr>
      <w:bookmarkStart w:id="1368" w:name="_Toc191885861"/>
      <w:bookmarkStart w:id="1369" w:name="_Toc233898148"/>
      <w:r w:rsidRPr="009164E3">
        <w:t>Utskifting av kontraktmedhjelpere</w:t>
      </w:r>
      <w:bookmarkEnd w:id="1368"/>
      <w:bookmarkEnd w:id="1369"/>
    </w:p>
    <w:p w14:paraId="032743B3" w14:textId="17605A63" w:rsidR="00DF680B" w:rsidRPr="009164E3" w:rsidRDefault="00DF680B" w:rsidP="00DF680B">
      <w:r w:rsidRPr="009164E3">
        <w:t>Byggherren kan bestemme at entreprenøren skal skifte ut kontraktmedhjelpere dersom det avdekkes brudd på kontraktens bestemmelser i punkt 4</w:t>
      </w:r>
      <w:r w:rsidR="00C922D6" w:rsidRPr="009164E3">
        <w:t>1</w:t>
      </w:r>
      <w:r w:rsidRPr="009164E3">
        <w:t>.1.</w:t>
      </w:r>
    </w:p>
    <w:p w14:paraId="145CD7E3" w14:textId="77777777" w:rsidR="00DF680B" w:rsidRPr="009164E3" w:rsidRDefault="00DF680B" w:rsidP="00DF680B"/>
    <w:p w14:paraId="48D2D93D" w14:textId="77777777" w:rsidR="00DF680B" w:rsidRPr="009164E3" w:rsidRDefault="00DF680B" w:rsidP="00D03F52">
      <w:pPr>
        <w:pStyle w:val="Overskrift4"/>
        <w:rPr>
          <w:bCs/>
          <w:i/>
          <w:iCs/>
        </w:rPr>
      </w:pPr>
      <w:bookmarkStart w:id="1370" w:name="_Toc191885862"/>
      <w:bookmarkStart w:id="1371" w:name="_Toc233898149"/>
      <w:r w:rsidRPr="009164E3">
        <w:t>Informasjonsplikt</w:t>
      </w:r>
      <w:bookmarkEnd w:id="1370"/>
      <w:bookmarkEnd w:id="1371"/>
    </w:p>
    <w:p w14:paraId="5BE4C55C" w14:textId="77777777" w:rsidR="00DF680B" w:rsidRPr="009164E3" w:rsidRDefault="00DF680B" w:rsidP="00DF680B">
      <w:r w:rsidRPr="009164E3">
        <w:t>Partene skal til enhver tid holde hverandre informert og oppdatert om forhold av betydning for kontraktens bestemmelser om sanksjonslovgivningen.</w:t>
      </w:r>
    </w:p>
    <w:p w14:paraId="72745035" w14:textId="77777777" w:rsidR="00DF680B" w:rsidRPr="009164E3" w:rsidRDefault="00DF680B" w:rsidP="00DF680B"/>
    <w:p w14:paraId="7335EFC5" w14:textId="77777777" w:rsidR="00DF680B" w:rsidRPr="009164E3" w:rsidRDefault="00DF680B" w:rsidP="00D03F52">
      <w:pPr>
        <w:pStyle w:val="Overskrift4"/>
      </w:pPr>
      <w:bookmarkStart w:id="1372" w:name="_Toc191885863"/>
      <w:bookmarkStart w:id="1373" w:name="_Toc233898150"/>
      <w:r w:rsidRPr="009164E3">
        <w:t>Dokumentasjon</w:t>
      </w:r>
      <w:bookmarkEnd w:id="1372"/>
      <w:bookmarkEnd w:id="1373"/>
    </w:p>
    <w:p w14:paraId="773C55C5" w14:textId="63A85CD4" w:rsidR="00DF680B" w:rsidRPr="009164E3" w:rsidRDefault="00DF680B" w:rsidP="00DF680B">
      <w:r w:rsidRPr="009164E3">
        <w:t>Entreprenøren skal på forespørsel fra byggherren, og innen 14 dager etter at forespørselen er sendt, fremlegge dokumentasjon på etterlevelse av kontraktene bestemmelser i punkt 4</w:t>
      </w:r>
      <w:r w:rsidR="00C922D6" w:rsidRPr="009164E3">
        <w:t>1</w:t>
      </w:r>
      <w:r w:rsidRPr="009164E3">
        <w:t>.1. Dette gjelder blant annet dokumentasjon om</w:t>
      </w:r>
    </w:p>
    <w:p w14:paraId="60B3547C" w14:textId="77777777" w:rsidR="00DF680B" w:rsidRPr="009164E3" w:rsidRDefault="00DF680B" w:rsidP="00DF680B"/>
    <w:p w14:paraId="5ABD04DE" w14:textId="77777777" w:rsidR="00DF680B" w:rsidRPr="009164E3" w:rsidRDefault="00DF680B" w:rsidP="0086299B">
      <w:pPr>
        <w:pStyle w:val="Listeavsnitt"/>
        <w:numPr>
          <w:ilvl w:val="0"/>
          <w:numId w:val="63"/>
        </w:numPr>
        <w:spacing w:after="160" w:line="259" w:lineRule="auto"/>
      </w:pPr>
      <w:r w:rsidRPr="009164E3">
        <w:t>juridiske personer;</w:t>
      </w:r>
    </w:p>
    <w:p w14:paraId="2070A11A" w14:textId="77777777" w:rsidR="00DF680B" w:rsidRPr="009164E3" w:rsidRDefault="00DF680B" w:rsidP="0086299B">
      <w:pPr>
        <w:pStyle w:val="Listeavsnitt"/>
        <w:numPr>
          <w:ilvl w:val="0"/>
          <w:numId w:val="63"/>
        </w:numPr>
        <w:spacing w:after="160" w:line="259" w:lineRule="auto"/>
      </w:pPr>
      <w:r w:rsidRPr="009164E3">
        <w:t xml:space="preserve">fysiske personer; </w:t>
      </w:r>
    </w:p>
    <w:p w14:paraId="1BE11DDE" w14:textId="77777777" w:rsidR="00DF680B" w:rsidRPr="009164E3" w:rsidRDefault="00DF680B" w:rsidP="0086299B">
      <w:pPr>
        <w:pStyle w:val="Listeavsnitt"/>
        <w:numPr>
          <w:ilvl w:val="0"/>
          <w:numId w:val="63"/>
        </w:numPr>
        <w:spacing w:after="160" w:line="259" w:lineRule="auto"/>
      </w:pPr>
      <w:r w:rsidRPr="009164E3">
        <w:t xml:space="preserve">opprinnelse på varer, materialer og andre innsatsfaktorer som benyttes i gjennomføringen av kontraktarbeidene, </w:t>
      </w:r>
    </w:p>
    <w:p w14:paraId="264382B3" w14:textId="77777777" w:rsidR="00DF680B" w:rsidRPr="009164E3" w:rsidRDefault="00DF680B" w:rsidP="0086299B">
      <w:pPr>
        <w:pStyle w:val="Listeavsnitt"/>
        <w:numPr>
          <w:ilvl w:val="0"/>
          <w:numId w:val="63"/>
        </w:numPr>
        <w:spacing w:after="160" w:line="259" w:lineRule="auto"/>
      </w:pPr>
      <w:r w:rsidRPr="009164E3">
        <w:t>transport av varer, materialer og andre innsatsfaktorer som benyttes i gjennomføringen av kontraktarbeidene;</w:t>
      </w:r>
    </w:p>
    <w:p w14:paraId="06F9D796" w14:textId="77777777" w:rsidR="00DF680B" w:rsidRPr="009164E3" w:rsidRDefault="00DF680B" w:rsidP="00DF680B">
      <w:pPr>
        <w:pStyle w:val="Listeavsnitt"/>
        <w:ind w:left="1080"/>
      </w:pPr>
    </w:p>
    <w:p w14:paraId="39D03EB4" w14:textId="77777777" w:rsidR="00DF680B" w:rsidRPr="009164E3" w:rsidRDefault="00DF680B" w:rsidP="00D03F52">
      <w:pPr>
        <w:pStyle w:val="Overskrift4"/>
      </w:pPr>
      <w:bookmarkStart w:id="1374" w:name="_Toc191885864"/>
      <w:bookmarkStart w:id="1375" w:name="_Toc233898151"/>
      <w:r w:rsidRPr="009164E3">
        <w:t>Sanksjon for manglende dokumentasjon</w:t>
      </w:r>
      <w:bookmarkEnd w:id="1374"/>
      <w:bookmarkEnd w:id="1375"/>
    </w:p>
    <w:p w14:paraId="0502557D" w14:textId="77777777" w:rsidR="00DF680B" w:rsidRPr="009164E3" w:rsidRDefault="00DF680B" w:rsidP="00DF680B">
      <w:r w:rsidRPr="009164E3">
        <w:t xml:space="preserve">Dersom entreprenørens dokumentasjon til byggherren er mangelfull, og entreprenøren ikke framskaffer den avtalte dokumentasjonen innen 14 dager etter å ha blitt gjort oppmerksom på forholdet, ilegges entreprenøren et trekk på kr </w:t>
      </w:r>
      <w:r w:rsidRPr="009164E3">
        <w:rPr>
          <w:rFonts w:cstheme="minorHAnsi"/>
          <w:highlight w:val="lightGray"/>
        </w:rPr>
        <w:t>XXXXX</w:t>
      </w:r>
      <w:r w:rsidRPr="009164E3">
        <w:t xml:space="preserve"> per hverdag for hvert forhold inntil dokumentasjonen foreligger. </w:t>
      </w:r>
    </w:p>
    <w:p w14:paraId="59B8DD79" w14:textId="77777777" w:rsidR="00DF680B" w:rsidRPr="009164E3" w:rsidRDefault="00DF680B" w:rsidP="00ED1736">
      <w:pPr>
        <w:rPr>
          <w:highlight w:val="yellow"/>
        </w:rPr>
      </w:pPr>
    </w:p>
    <w:bookmarkEnd w:id="791"/>
    <w:p w14:paraId="780A37D2" w14:textId="77777777" w:rsidR="00740848" w:rsidRPr="009164E3" w:rsidRDefault="00740848" w:rsidP="00ED1736"/>
    <w:p w14:paraId="18CBEAD5" w14:textId="28CB4AAE" w:rsidR="00344ED9" w:rsidRPr="009164E3" w:rsidRDefault="00344ED9" w:rsidP="00344ED9">
      <w:pPr>
        <w:rPr>
          <w:highlight w:val="yellow"/>
          <w:lang w:eastAsia="nb-NO"/>
        </w:rPr>
        <w:sectPr w:rsidR="00344ED9" w:rsidRPr="009164E3" w:rsidSect="00DE7D9C">
          <w:headerReference w:type="default" r:id="rId39"/>
          <w:pgSz w:w="11906" w:h="16838" w:code="9"/>
          <w:pgMar w:top="1400" w:right="1418" w:bottom="1077" w:left="1701" w:header="709" w:footer="709" w:gutter="0"/>
          <w:pgNumType w:start="1"/>
          <w:cols w:space="708"/>
          <w:docGrid w:linePitch="360"/>
        </w:sectPr>
      </w:pPr>
    </w:p>
    <w:p w14:paraId="1D55D238" w14:textId="40A791FB" w:rsidR="00ED1736" w:rsidRPr="009164E3" w:rsidRDefault="006F1324" w:rsidP="006F1324">
      <w:pPr>
        <w:tabs>
          <w:tab w:val="left" w:pos="357"/>
        </w:tabs>
        <w:rPr>
          <w:b/>
          <w:bCs/>
          <w:sz w:val="28"/>
          <w:szCs w:val="28"/>
        </w:rPr>
      </w:pPr>
      <w:r w:rsidRPr="009164E3">
        <w:rPr>
          <w:b/>
          <w:bCs/>
          <w:sz w:val="28"/>
          <w:szCs w:val="28"/>
        </w:rPr>
        <w:lastRenderedPageBreak/>
        <w:t>C</w:t>
      </w:r>
      <w:r w:rsidRPr="009164E3">
        <w:rPr>
          <w:b/>
          <w:bCs/>
          <w:sz w:val="28"/>
          <w:szCs w:val="28"/>
        </w:rPr>
        <w:tab/>
      </w:r>
      <w:r w:rsidR="00ED1736" w:rsidRPr="009164E3">
        <w:rPr>
          <w:b/>
          <w:bCs/>
          <w:sz w:val="28"/>
          <w:szCs w:val="28"/>
        </w:rPr>
        <w:t>Kontraktsbestemmelser – NS8405:2008</w:t>
      </w:r>
    </w:p>
    <w:p w14:paraId="006E6F76" w14:textId="256F4287" w:rsidR="00ED1736" w:rsidRPr="009164E3" w:rsidRDefault="00ED1736" w:rsidP="003D2127">
      <w:pPr>
        <w:pStyle w:val="Overskrift2"/>
      </w:pPr>
      <w:bookmarkStart w:id="1376" w:name="_Ref90974506"/>
      <w:bookmarkStart w:id="1377" w:name="_Ref90974511"/>
      <w:bookmarkStart w:id="1378" w:name="_Ref90976972"/>
      <w:bookmarkStart w:id="1379" w:name="_Ref90976974"/>
      <w:bookmarkStart w:id="1380" w:name="_Ref90981229"/>
      <w:bookmarkStart w:id="1381" w:name="_Ref90981233"/>
      <w:bookmarkStart w:id="1382" w:name="_Toc92971876"/>
      <w:bookmarkStart w:id="1383" w:name="_Toc93493649"/>
      <w:bookmarkStart w:id="1384" w:name="_Toc93493926"/>
      <w:bookmarkStart w:id="1385" w:name="_Toc93495375"/>
      <w:bookmarkStart w:id="1386" w:name="_Toc93495753"/>
      <w:bookmarkStart w:id="1387" w:name="_Toc93496373"/>
      <w:bookmarkStart w:id="1388" w:name="_Toc93560385"/>
      <w:bookmarkStart w:id="1389" w:name="_Toc93907942"/>
      <w:bookmarkStart w:id="1390" w:name="_Toc93907961"/>
      <w:bookmarkStart w:id="1391" w:name="_Toc93907980"/>
      <w:bookmarkStart w:id="1392" w:name="_Toc93907999"/>
      <w:bookmarkStart w:id="1393" w:name="_Toc94272021"/>
      <w:bookmarkStart w:id="1394" w:name="_Toc94792285"/>
      <w:bookmarkStart w:id="1395" w:name="_Toc94792304"/>
      <w:bookmarkStart w:id="1396" w:name="_Toc94792323"/>
      <w:bookmarkStart w:id="1397" w:name="_Toc94792342"/>
      <w:bookmarkStart w:id="1398" w:name="_Toc95824015"/>
      <w:bookmarkStart w:id="1399" w:name="_Toc95824034"/>
      <w:bookmarkStart w:id="1400" w:name="_Toc95824053"/>
      <w:bookmarkStart w:id="1401" w:name="_Toc95824072"/>
      <w:bookmarkStart w:id="1402" w:name="_Toc96504100"/>
      <w:bookmarkStart w:id="1403" w:name="_Toc96504118"/>
      <w:bookmarkStart w:id="1404" w:name="_Toc96504136"/>
      <w:bookmarkStart w:id="1405" w:name="_Toc96504154"/>
      <w:bookmarkStart w:id="1406" w:name="_Toc97120829"/>
      <w:bookmarkStart w:id="1407" w:name="_Toc97120847"/>
      <w:bookmarkStart w:id="1408" w:name="_Toc97120865"/>
      <w:bookmarkStart w:id="1409" w:name="_Toc97120883"/>
      <w:bookmarkStart w:id="1410" w:name="_Toc97126795"/>
      <w:bookmarkStart w:id="1411" w:name="_Toc97126813"/>
      <w:bookmarkStart w:id="1412" w:name="_Toc97126831"/>
      <w:bookmarkStart w:id="1413" w:name="_Toc97126849"/>
      <w:bookmarkStart w:id="1414" w:name="_Toc97127286"/>
      <w:bookmarkStart w:id="1415" w:name="_Toc97298034"/>
      <w:bookmarkStart w:id="1416" w:name="_Toc97298052"/>
      <w:bookmarkStart w:id="1417" w:name="_Toc97298070"/>
      <w:bookmarkStart w:id="1418" w:name="_Toc97298088"/>
      <w:bookmarkStart w:id="1419" w:name="_Toc97298106"/>
      <w:bookmarkStart w:id="1420" w:name="_Toc97300368"/>
      <w:bookmarkStart w:id="1421" w:name="_Toc233901702"/>
      <w:r w:rsidRPr="009164E3">
        <w:t>Avtaledokument</w:t>
      </w:r>
      <w:bookmarkEnd w:id="1376"/>
      <w:bookmarkEnd w:id="1377"/>
      <w:bookmarkEnd w:id="1378"/>
      <w:bookmarkEnd w:id="1379"/>
      <w:bookmarkEnd w:id="1380"/>
      <w:bookmarkEnd w:id="1381"/>
      <w:bookmarkEnd w:id="1382"/>
      <w:bookmarkEnd w:id="1383"/>
      <w:bookmarkEnd w:id="1384"/>
      <w:bookmarkEnd w:id="1385"/>
      <w:bookmarkEnd w:id="1386"/>
      <w:bookmarkEnd w:id="1387"/>
      <w:bookmarkEnd w:id="1388"/>
      <w:bookmarkEnd w:id="1389"/>
      <w:bookmarkEnd w:id="1390"/>
      <w:bookmarkEnd w:id="1391"/>
      <w:bookmarkEnd w:id="1392"/>
      <w:bookmarkEnd w:id="1393"/>
      <w:bookmarkEnd w:id="1394"/>
      <w:bookmarkEnd w:id="1395"/>
      <w:bookmarkEnd w:id="1396"/>
      <w:bookmarkEnd w:id="1397"/>
      <w:bookmarkEnd w:id="1398"/>
      <w:bookmarkEnd w:id="1399"/>
      <w:bookmarkEnd w:id="1400"/>
      <w:bookmarkEnd w:id="1401"/>
      <w:bookmarkEnd w:id="1402"/>
      <w:bookmarkEnd w:id="1403"/>
      <w:bookmarkEnd w:id="1404"/>
      <w:bookmarkEnd w:id="1405"/>
      <w:bookmarkEnd w:id="1406"/>
      <w:bookmarkEnd w:id="1407"/>
      <w:bookmarkEnd w:id="1408"/>
      <w:bookmarkEnd w:id="1409"/>
      <w:bookmarkEnd w:id="1410"/>
      <w:bookmarkEnd w:id="1411"/>
      <w:bookmarkEnd w:id="1412"/>
      <w:bookmarkEnd w:id="1413"/>
      <w:bookmarkEnd w:id="1414"/>
      <w:bookmarkEnd w:id="1415"/>
      <w:bookmarkEnd w:id="1416"/>
      <w:bookmarkEnd w:id="1417"/>
      <w:bookmarkEnd w:id="1418"/>
      <w:bookmarkEnd w:id="1419"/>
      <w:bookmarkEnd w:id="1420"/>
      <w:bookmarkEnd w:id="1421"/>
    </w:p>
    <w:p w14:paraId="61029DC0" w14:textId="3C6AB301" w:rsidR="00414EAE" w:rsidRPr="009164E3" w:rsidRDefault="00414EAE" w:rsidP="00414EAE"/>
    <w:tbl>
      <w:tblPr>
        <w:tblStyle w:val="Tabellrutenett"/>
        <w:tblW w:w="0" w:type="auto"/>
        <w:tblLook w:val="04A0" w:firstRow="1" w:lastRow="0" w:firstColumn="1" w:lastColumn="0" w:noHBand="0" w:noVBand="1"/>
      </w:tblPr>
      <w:tblGrid>
        <w:gridCol w:w="2925"/>
        <w:gridCol w:w="2926"/>
        <w:gridCol w:w="2926"/>
      </w:tblGrid>
      <w:tr w:rsidR="00414EAE" w:rsidRPr="009164E3" w14:paraId="13661454" w14:textId="77777777" w:rsidTr="00414EAE">
        <w:tc>
          <w:tcPr>
            <w:tcW w:w="2925" w:type="dxa"/>
            <w:tcBorders>
              <w:top w:val="nil"/>
              <w:left w:val="nil"/>
              <w:bottom w:val="nil"/>
              <w:right w:val="nil"/>
            </w:tcBorders>
          </w:tcPr>
          <w:p w14:paraId="1A333CFF" w14:textId="41B5A1D3" w:rsidR="00414EAE" w:rsidRPr="009164E3" w:rsidRDefault="00414EAE" w:rsidP="00414EAE">
            <w:r w:rsidRPr="009164E3">
              <w:t>Mellom Statens vegvesen</w:t>
            </w:r>
          </w:p>
        </w:tc>
        <w:tc>
          <w:tcPr>
            <w:tcW w:w="2926" w:type="dxa"/>
            <w:tcBorders>
              <w:top w:val="nil"/>
              <w:left w:val="nil"/>
              <w:bottom w:val="nil"/>
              <w:right w:val="nil"/>
            </w:tcBorders>
          </w:tcPr>
          <w:p w14:paraId="3AB7C985" w14:textId="587F5B7D" w:rsidR="00414EAE" w:rsidRPr="009164E3" w:rsidRDefault="00414EAE" w:rsidP="00414EAE">
            <w:r w:rsidRPr="009164E3">
              <w:t>som byggherre</w:t>
            </w:r>
          </w:p>
        </w:tc>
        <w:tc>
          <w:tcPr>
            <w:tcW w:w="2926" w:type="dxa"/>
            <w:tcBorders>
              <w:top w:val="nil"/>
              <w:left w:val="nil"/>
              <w:bottom w:val="nil"/>
              <w:right w:val="nil"/>
            </w:tcBorders>
          </w:tcPr>
          <w:p w14:paraId="37BAC6B6" w14:textId="2B85AEA4" w:rsidR="00414EAE" w:rsidRPr="009164E3" w:rsidRDefault="00414EAE" w:rsidP="00414EAE">
            <w:r w:rsidRPr="009164E3">
              <w:t>foretaksnr. 971 032 081</w:t>
            </w:r>
          </w:p>
        </w:tc>
      </w:tr>
      <w:tr w:rsidR="00414EAE" w:rsidRPr="009164E3" w14:paraId="6ACAC914" w14:textId="77777777" w:rsidTr="00414EAE">
        <w:tc>
          <w:tcPr>
            <w:tcW w:w="2925" w:type="dxa"/>
            <w:tcBorders>
              <w:top w:val="nil"/>
              <w:left w:val="nil"/>
              <w:bottom w:val="nil"/>
              <w:right w:val="nil"/>
            </w:tcBorders>
          </w:tcPr>
          <w:p w14:paraId="4E2696AF" w14:textId="77777777" w:rsidR="00414EAE" w:rsidRPr="009164E3" w:rsidRDefault="00414EAE" w:rsidP="00414EAE"/>
        </w:tc>
        <w:tc>
          <w:tcPr>
            <w:tcW w:w="2926" w:type="dxa"/>
            <w:tcBorders>
              <w:top w:val="nil"/>
              <w:left w:val="nil"/>
              <w:bottom w:val="nil"/>
              <w:right w:val="nil"/>
            </w:tcBorders>
          </w:tcPr>
          <w:p w14:paraId="396F8BF2" w14:textId="77777777" w:rsidR="00414EAE" w:rsidRPr="009164E3" w:rsidRDefault="00414EAE" w:rsidP="00414EAE"/>
        </w:tc>
        <w:tc>
          <w:tcPr>
            <w:tcW w:w="2926" w:type="dxa"/>
            <w:tcBorders>
              <w:top w:val="nil"/>
              <w:left w:val="nil"/>
              <w:bottom w:val="nil"/>
              <w:right w:val="nil"/>
            </w:tcBorders>
          </w:tcPr>
          <w:p w14:paraId="07588AA0" w14:textId="77777777" w:rsidR="00414EAE" w:rsidRPr="009164E3" w:rsidRDefault="00414EAE" w:rsidP="00414EAE"/>
        </w:tc>
      </w:tr>
      <w:tr w:rsidR="00414EAE" w:rsidRPr="009164E3" w14:paraId="474C05AD" w14:textId="77777777" w:rsidTr="00414EAE">
        <w:tc>
          <w:tcPr>
            <w:tcW w:w="2925" w:type="dxa"/>
            <w:tcBorders>
              <w:top w:val="nil"/>
              <w:left w:val="nil"/>
              <w:bottom w:val="nil"/>
              <w:right w:val="nil"/>
            </w:tcBorders>
          </w:tcPr>
          <w:p w14:paraId="009103DF" w14:textId="3F94C204" w:rsidR="00414EAE" w:rsidRPr="009164E3" w:rsidRDefault="00414EAE" w:rsidP="00414EAE">
            <w:r w:rsidRPr="009164E3">
              <w:t xml:space="preserve">og </w:t>
            </w:r>
            <w:r w:rsidRPr="009164E3">
              <w:rPr>
                <w:highlight w:val="lightGray"/>
              </w:rPr>
              <w:t>Xxxxxx</w:t>
            </w:r>
          </w:p>
        </w:tc>
        <w:tc>
          <w:tcPr>
            <w:tcW w:w="2926" w:type="dxa"/>
            <w:tcBorders>
              <w:top w:val="nil"/>
              <w:left w:val="nil"/>
              <w:bottom w:val="nil"/>
              <w:right w:val="nil"/>
            </w:tcBorders>
          </w:tcPr>
          <w:p w14:paraId="564E4260" w14:textId="08FCB55E" w:rsidR="00414EAE" w:rsidRPr="009164E3" w:rsidRDefault="00414EAE" w:rsidP="00414EAE">
            <w:r w:rsidRPr="009164E3">
              <w:t>som entreprenør</w:t>
            </w:r>
          </w:p>
        </w:tc>
        <w:tc>
          <w:tcPr>
            <w:tcW w:w="2926" w:type="dxa"/>
            <w:tcBorders>
              <w:top w:val="nil"/>
              <w:left w:val="nil"/>
              <w:bottom w:val="nil"/>
              <w:right w:val="nil"/>
            </w:tcBorders>
          </w:tcPr>
          <w:p w14:paraId="135537D8" w14:textId="7A4BAA5A" w:rsidR="00414EAE" w:rsidRPr="009164E3" w:rsidRDefault="00414EAE" w:rsidP="00414EAE">
            <w:r w:rsidRPr="009164E3">
              <w:t xml:space="preserve">foretaksnr. </w:t>
            </w:r>
            <w:r w:rsidRPr="009164E3">
              <w:rPr>
                <w:highlight w:val="lightGray"/>
              </w:rPr>
              <w:t>Xxxxxx</w:t>
            </w:r>
          </w:p>
        </w:tc>
      </w:tr>
      <w:tr w:rsidR="00414EAE" w:rsidRPr="009164E3" w14:paraId="32EEA37A" w14:textId="77777777" w:rsidTr="00414EAE">
        <w:tc>
          <w:tcPr>
            <w:tcW w:w="2925" w:type="dxa"/>
            <w:tcBorders>
              <w:top w:val="nil"/>
              <w:left w:val="nil"/>
              <w:bottom w:val="nil"/>
              <w:right w:val="nil"/>
            </w:tcBorders>
          </w:tcPr>
          <w:p w14:paraId="4A829E21" w14:textId="77777777" w:rsidR="00414EAE" w:rsidRPr="009164E3" w:rsidRDefault="00414EAE" w:rsidP="00414EAE"/>
        </w:tc>
        <w:tc>
          <w:tcPr>
            <w:tcW w:w="2926" w:type="dxa"/>
            <w:tcBorders>
              <w:top w:val="nil"/>
              <w:left w:val="nil"/>
              <w:bottom w:val="nil"/>
              <w:right w:val="nil"/>
            </w:tcBorders>
          </w:tcPr>
          <w:p w14:paraId="0FF9417E" w14:textId="77777777" w:rsidR="00414EAE" w:rsidRPr="009164E3" w:rsidRDefault="00414EAE" w:rsidP="00414EAE"/>
        </w:tc>
        <w:tc>
          <w:tcPr>
            <w:tcW w:w="2926" w:type="dxa"/>
            <w:tcBorders>
              <w:top w:val="nil"/>
              <w:left w:val="nil"/>
              <w:bottom w:val="nil"/>
              <w:right w:val="nil"/>
            </w:tcBorders>
          </w:tcPr>
          <w:p w14:paraId="685228A8" w14:textId="77777777" w:rsidR="00414EAE" w:rsidRPr="009164E3" w:rsidRDefault="00414EAE" w:rsidP="00414EAE"/>
        </w:tc>
      </w:tr>
      <w:tr w:rsidR="00414EAE" w:rsidRPr="009164E3" w14:paraId="02BA063C" w14:textId="77777777" w:rsidTr="00414EAE">
        <w:tc>
          <w:tcPr>
            <w:tcW w:w="2925" w:type="dxa"/>
            <w:tcBorders>
              <w:top w:val="nil"/>
              <w:left w:val="nil"/>
              <w:bottom w:val="nil"/>
              <w:right w:val="nil"/>
            </w:tcBorders>
          </w:tcPr>
          <w:p w14:paraId="08024F1F" w14:textId="6453B65E" w:rsidR="00414EAE" w:rsidRPr="009164E3" w:rsidRDefault="00414EAE" w:rsidP="00414EAE">
            <w:r w:rsidRPr="009164E3">
              <w:t>er inngått følgende avtale</w:t>
            </w:r>
          </w:p>
        </w:tc>
        <w:tc>
          <w:tcPr>
            <w:tcW w:w="2926" w:type="dxa"/>
            <w:tcBorders>
              <w:top w:val="nil"/>
              <w:left w:val="nil"/>
              <w:bottom w:val="nil"/>
              <w:right w:val="nil"/>
            </w:tcBorders>
          </w:tcPr>
          <w:p w14:paraId="5BA21CE5" w14:textId="77777777" w:rsidR="00414EAE" w:rsidRPr="009164E3" w:rsidRDefault="00414EAE" w:rsidP="00414EAE"/>
        </w:tc>
        <w:tc>
          <w:tcPr>
            <w:tcW w:w="2926" w:type="dxa"/>
            <w:tcBorders>
              <w:top w:val="nil"/>
              <w:left w:val="nil"/>
              <w:bottom w:val="nil"/>
              <w:right w:val="nil"/>
            </w:tcBorders>
          </w:tcPr>
          <w:p w14:paraId="753B65B7" w14:textId="77777777" w:rsidR="00414EAE" w:rsidRPr="009164E3" w:rsidRDefault="00414EAE" w:rsidP="00414EAE"/>
        </w:tc>
      </w:tr>
    </w:tbl>
    <w:p w14:paraId="0BED0978" w14:textId="77777777" w:rsidR="00ED1736" w:rsidRPr="009164E3" w:rsidRDefault="00ED1736" w:rsidP="00ED1736"/>
    <w:p w14:paraId="5A5C19C1" w14:textId="77777777" w:rsidR="008C2450" w:rsidRPr="009164E3" w:rsidRDefault="00ED1736" w:rsidP="0086299B">
      <w:pPr>
        <w:pStyle w:val="Listeavsnitt"/>
        <w:numPr>
          <w:ilvl w:val="0"/>
          <w:numId w:val="28"/>
        </w:numPr>
      </w:pPr>
      <w:r w:rsidRPr="009164E3">
        <w:rPr>
          <w:color w:val="000000" w:themeColor="text1"/>
        </w:rPr>
        <w:t>Ent</w:t>
      </w:r>
      <w:r w:rsidRPr="009164E3">
        <w:t xml:space="preserve">reprenøren påtar seg å levere </w:t>
      </w:r>
      <w:r w:rsidRPr="009164E3">
        <w:rPr>
          <w:highlight w:val="lightGray"/>
        </w:rPr>
        <w:t>Xxxxxxx.</w:t>
      </w:r>
    </w:p>
    <w:p w14:paraId="555006F9" w14:textId="47E29432" w:rsidR="00ED1736" w:rsidRPr="009164E3" w:rsidRDefault="00ED1736" w:rsidP="0086299B">
      <w:pPr>
        <w:pStyle w:val="Listeavsnitt"/>
        <w:numPr>
          <w:ilvl w:val="0"/>
          <w:numId w:val="28"/>
        </w:numPr>
      </w:pPr>
      <w:r w:rsidRPr="009164E3">
        <w:t>Kontraktsarbeidet skal leveres for:</w:t>
      </w:r>
    </w:p>
    <w:p w14:paraId="7A286C4C" w14:textId="3B8F40EE" w:rsidR="00ED1736" w:rsidRPr="009164E3" w:rsidRDefault="00ED1736" w:rsidP="00ED1736"/>
    <w:tbl>
      <w:tblPr>
        <w:tblStyle w:val="Tabellrutenett"/>
        <w:tblW w:w="882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665"/>
        <w:gridCol w:w="567"/>
        <w:gridCol w:w="2595"/>
      </w:tblGrid>
      <w:tr w:rsidR="003D0564" w:rsidRPr="009164E3" w14:paraId="1A8CF4C9" w14:textId="77777777" w:rsidTr="003D0564">
        <w:tc>
          <w:tcPr>
            <w:tcW w:w="5665" w:type="dxa"/>
          </w:tcPr>
          <w:p w14:paraId="04A5D54C" w14:textId="195F726E" w:rsidR="003D0564" w:rsidRPr="009164E3" w:rsidRDefault="003D0564" w:rsidP="003D0564">
            <w:r w:rsidRPr="009164E3">
              <w:t>Kontraktssum (eks. mva, og eks. E2 p</w:t>
            </w:r>
            <w:r w:rsidR="003A09BF" w:rsidRPr="009164E3">
              <w:t>unkt</w:t>
            </w:r>
            <w:r w:rsidRPr="009164E3">
              <w:t xml:space="preserve"> 2.1, 2.2</w:t>
            </w:r>
            <w:r w:rsidR="00AD69B1" w:rsidRPr="009164E3">
              <w:t>, 2.3</w:t>
            </w:r>
            <w:r w:rsidRPr="009164E3">
              <w:t xml:space="preserve"> og 2.</w:t>
            </w:r>
            <w:r w:rsidR="00AD69B1" w:rsidRPr="009164E3">
              <w:t>4</w:t>
            </w:r>
            <w:r w:rsidRPr="009164E3">
              <w:t>)</w:t>
            </w:r>
          </w:p>
          <w:p w14:paraId="3F9F7CBF" w14:textId="7D64D933" w:rsidR="003D0564" w:rsidRPr="009164E3" w:rsidRDefault="003D0564" w:rsidP="003D0564">
            <w:r w:rsidRPr="009164E3">
              <w:t xml:space="preserve">(tilbud av </w:t>
            </w:r>
            <w:r w:rsidRPr="009164E3">
              <w:rPr>
                <w:highlight w:val="lightGray"/>
              </w:rPr>
              <w:t>dd</w:t>
            </w:r>
            <w:r w:rsidR="003A09BF" w:rsidRPr="009164E3">
              <w:rPr>
                <w:highlight w:val="lightGray"/>
              </w:rPr>
              <w:t>-mm-åååå</w:t>
            </w:r>
            <w:r w:rsidRPr="009164E3">
              <w:t xml:space="preserve"> korrigert etter kontrollregning)</w:t>
            </w:r>
          </w:p>
        </w:tc>
        <w:tc>
          <w:tcPr>
            <w:tcW w:w="567" w:type="dxa"/>
          </w:tcPr>
          <w:p w14:paraId="7FFDB0DE" w14:textId="77777777" w:rsidR="003D0564" w:rsidRPr="009164E3" w:rsidRDefault="003D0564" w:rsidP="00ED1736"/>
          <w:p w14:paraId="64817D6E" w14:textId="4CF577B1" w:rsidR="003D0564" w:rsidRPr="009164E3" w:rsidRDefault="003D0564" w:rsidP="00ED1736">
            <w:r w:rsidRPr="009164E3">
              <w:t>kr</w:t>
            </w:r>
          </w:p>
        </w:tc>
        <w:tc>
          <w:tcPr>
            <w:tcW w:w="2595" w:type="dxa"/>
          </w:tcPr>
          <w:p w14:paraId="6F1CE46E" w14:textId="77777777" w:rsidR="003D0564" w:rsidRPr="009164E3" w:rsidRDefault="003D0564" w:rsidP="00ED1736"/>
          <w:p w14:paraId="56B5E131" w14:textId="63CAFF31" w:rsidR="003D0564" w:rsidRPr="009164E3" w:rsidRDefault="003A09BF" w:rsidP="00ED1736">
            <w:r w:rsidRPr="009164E3">
              <w:rPr>
                <w:highlight w:val="lightGray"/>
              </w:rPr>
              <w:t>X</w:t>
            </w:r>
            <w:r w:rsidR="003D0564" w:rsidRPr="009164E3">
              <w:rPr>
                <w:highlight w:val="lightGray"/>
              </w:rPr>
              <w:t>xxxxx</w:t>
            </w:r>
          </w:p>
        </w:tc>
      </w:tr>
    </w:tbl>
    <w:p w14:paraId="0DCC84E0" w14:textId="1A40C421" w:rsidR="008C2450" w:rsidRPr="009164E3" w:rsidRDefault="008C2450" w:rsidP="008C2450"/>
    <w:p w14:paraId="0C37677D" w14:textId="77777777" w:rsidR="008C2450" w:rsidRPr="009164E3" w:rsidRDefault="00ED1736" w:rsidP="0086299B">
      <w:pPr>
        <w:pStyle w:val="Listeavsnitt"/>
        <w:numPr>
          <w:ilvl w:val="0"/>
          <w:numId w:val="28"/>
        </w:numPr>
      </w:pPr>
      <w:r w:rsidRPr="009164E3">
        <w:t>Opplysninger om og betingelser for arbeidet er gitt i konkurransegrunnlaget og de tegninger og dokumenter dette henviser til.</w:t>
      </w:r>
    </w:p>
    <w:p w14:paraId="2F185FA1" w14:textId="19566F05" w:rsidR="008C2450" w:rsidRPr="009164E3" w:rsidRDefault="00ED1736" w:rsidP="0086299B">
      <w:pPr>
        <w:pStyle w:val="Listeavsnitt"/>
        <w:numPr>
          <w:ilvl w:val="0"/>
          <w:numId w:val="28"/>
        </w:numPr>
      </w:pPr>
      <w:r w:rsidRPr="009164E3">
        <w:t xml:space="preserve">Det er fastsatt følgende bindende tidsfrist(er): </w:t>
      </w:r>
      <w:r w:rsidR="00930D26" w:rsidRPr="009164E3">
        <w:rPr>
          <w:highlight w:val="lightGray"/>
        </w:rPr>
        <w:t>dd-mm-åååå</w:t>
      </w:r>
      <w:r w:rsidRPr="009164E3">
        <w:t>.</w:t>
      </w:r>
    </w:p>
    <w:p w14:paraId="51266F84" w14:textId="5F400028" w:rsidR="008C2450" w:rsidRPr="009164E3" w:rsidRDefault="00ED1736" w:rsidP="0086299B">
      <w:pPr>
        <w:pStyle w:val="Listeavsnitt"/>
        <w:numPr>
          <w:ilvl w:val="0"/>
          <w:numId w:val="28"/>
        </w:numPr>
      </w:pPr>
      <w:r w:rsidRPr="009164E3">
        <w:t xml:space="preserve">For overskridelse av frist(er) betaler entreprenøren til byggherren </w:t>
      </w:r>
      <w:r w:rsidR="003A09BF" w:rsidRPr="009164E3">
        <w:rPr>
          <w:highlight w:val="lightGray"/>
        </w:rPr>
        <w:t>X</w:t>
      </w:r>
      <w:r w:rsidRPr="009164E3">
        <w:rPr>
          <w:highlight w:val="lightGray"/>
        </w:rPr>
        <w:t>xxxxx</w:t>
      </w:r>
      <w:r w:rsidRPr="009164E3">
        <w:t>.</w:t>
      </w:r>
    </w:p>
    <w:p w14:paraId="7FF33A80" w14:textId="27EFC7C8" w:rsidR="008C2450" w:rsidRPr="009164E3" w:rsidRDefault="00ED1736" w:rsidP="0086299B">
      <w:pPr>
        <w:pStyle w:val="Listeavsnitt"/>
        <w:numPr>
          <w:ilvl w:val="0"/>
          <w:numId w:val="28"/>
        </w:numPr>
      </w:pPr>
      <w:r w:rsidRPr="009164E3">
        <w:t xml:space="preserve">Entreprenøren skal levere byggherren garantierklæring for riktig oppfyllelse av entreprenørens forpliktelser i kontraktsperioden og reklamasjonsperioden før kontraktsarbeidenes start og ikke senere enn </w:t>
      </w:r>
      <w:r w:rsidR="00AD69B1" w:rsidRPr="009164E3">
        <w:t>28</w:t>
      </w:r>
      <w:r w:rsidRPr="009164E3">
        <w:t xml:space="preserve"> dager etter at kontrakt er inngått jf. NS 8405, p</w:t>
      </w:r>
      <w:r w:rsidR="003A09BF" w:rsidRPr="009164E3">
        <w:t>unkt</w:t>
      </w:r>
      <w:r w:rsidRPr="009164E3">
        <w:t xml:space="preserve"> 9 med suppleringer i C2</w:t>
      </w:r>
      <w:r w:rsidR="003A09BF" w:rsidRPr="009164E3">
        <w:t xml:space="preserve"> </w:t>
      </w:r>
      <w:r w:rsidRPr="009164E3">
        <w:t>p</w:t>
      </w:r>
      <w:r w:rsidR="003A09BF" w:rsidRPr="009164E3">
        <w:t>unkt</w:t>
      </w:r>
      <w:r w:rsidRPr="009164E3">
        <w:t xml:space="preserve"> </w:t>
      </w:r>
      <w:r w:rsidR="005215D6" w:rsidRPr="009164E3">
        <w:t>12</w:t>
      </w:r>
      <w:r w:rsidRPr="009164E3">
        <w:t>.</w:t>
      </w:r>
    </w:p>
    <w:p w14:paraId="3F5AA29B" w14:textId="2EBF653C" w:rsidR="008C2450" w:rsidRPr="009164E3" w:rsidRDefault="00ED1736" w:rsidP="0086299B">
      <w:pPr>
        <w:pStyle w:val="Listeavsnitt"/>
        <w:numPr>
          <w:ilvl w:val="0"/>
          <w:numId w:val="28"/>
        </w:numPr>
      </w:pPr>
      <w:r w:rsidRPr="009164E3">
        <w:t>Entreprenøren skal levere byggherren kopi av forsikringsbevis før kontrakts-arbeidenes start og ikke senere enn 28 dager etter at kontrakt er inngått, jf. NS 8405, p</w:t>
      </w:r>
      <w:r w:rsidR="003A09BF" w:rsidRPr="009164E3">
        <w:t xml:space="preserve">unkt </w:t>
      </w:r>
      <w:r w:rsidRPr="009164E3">
        <w:t>10 med suppleringer i C2 p</w:t>
      </w:r>
      <w:r w:rsidR="003A09BF" w:rsidRPr="009164E3">
        <w:t>unkt</w:t>
      </w:r>
      <w:r w:rsidRPr="009164E3">
        <w:t xml:space="preserve"> </w:t>
      </w:r>
      <w:r w:rsidR="005215D6" w:rsidRPr="009164E3">
        <w:t>13</w:t>
      </w:r>
      <w:r w:rsidRPr="009164E3">
        <w:t>.</w:t>
      </w:r>
    </w:p>
    <w:p w14:paraId="2CBE62B8" w14:textId="326D466F" w:rsidR="008C2450" w:rsidRPr="009164E3" w:rsidRDefault="00ED1736" w:rsidP="0086299B">
      <w:pPr>
        <w:pStyle w:val="Listeavsnitt"/>
        <w:numPr>
          <w:ilvl w:val="0"/>
          <w:numId w:val="28"/>
        </w:numPr>
      </w:pPr>
      <w:r w:rsidRPr="009164E3">
        <w:t>Manglende oppfyllelse av</w:t>
      </w:r>
      <w:r w:rsidR="003A09BF" w:rsidRPr="009164E3">
        <w:t xml:space="preserve"> punkt</w:t>
      </w:r>
      <w:r w:rsidRPr="009164E3">
        <w:t xml:space="preserve"> 6 og 7 kan medføre heving av kontrakten på grunn av vesentlig mislighold av kontraktsforpliktelse.</w:t>
      </w:r>
    </w:p>
    <w:p w14:paraId="68620620" w14:textId="6FC01DAC" w:rsidR="008C2450" w:rsidRPr="009164E3" w:rsidRDefault="00ED1736" w:rsidP="0086299B">
      <w:pPr>
        <w:pStyle w:val="Listeavsnitt"/>
        <w:numPr>
          <w:ilvl w:val="0"/>
          <w:numId w:val="28"/>
        </w:numPr>
      </w:pPr>
      <w:r w:rsidRPr="009164E3">
        <w:t xml:space="preserve">Avtaledokumentet signeres elektronisk av partene. Signert avtaledokument gjøres tilgjengelig for begge parter i </w:t>
      </w:r>
      <w:r w:rsidR="00893B95" w:rsidRPr="009164E3">
        <w:t>byggherre</w:t>
      </w:r>
      <w:r w:rsidRPr="009164E3">
        <w:t>s kontraktsadministrasjonsverktøy (KAV).</w:t>
      </w:r>
    </w:p>
    <w:p w14:paraId="54A343D7" w14:textId="77777777" w:rsidR="006F1324" w:rsidRPr="009164E3" w:rsidRDefault="006F1324" w:rsidP="006F1324"/>
    <w:p w14:paraId="6D745AF7" w14:textId="77777777" w:rsidR="00DF7C7A" w:rsidRPr="009164E3" w:rsidRDefault="00ED1736" w:rsidP="00B7242D">
      <w:r w:rsidRPr="009164E3">
        <w:t>Avtaledokumentet utfylles ikke ved innsendelse av tilbud</w:t>
      </w:r>
    </w:p>
    <w:p w14:paraId="33C39DD2" w14:textId="77777777" w:rsidR="0083075F" w:rsidRPr="009164E3" w:rsidRDefault="0083075F" w:rsidP="00B7242D">
      <w:pPr>
        <w:sectPr w:rsidR="0083075F" w:rsidRPr="009164E3" w:rsidSect="00DE7D9C">
          <w:headerReference w:type="default" r:id="rId40"/>
          <w:headerReference w:type="first" r:id="rId41"/>
          <w:pgSz w:w="11906" w:h="16838" w:code="9"/>
          <w:pgMar w:top="1400" w:right="1418" w:bottom="1077" w:left="1701" w:header="709" w:footer="709" w:gutter="0"/>
          <w:pgNumType w:start="1"/>
          <w:cols w:space="708"/>
          <w:docGrid w:linePitch="360"/>
        </w:sectPr>
      </w:pPr>
    </w:p>
    <w:p w14:paraId="309F8448" w14:textId="10554EFB" w:rsidR="00DF7C7A" w:rsidRPr="009164E3" w:rsidRDefault="00DF7C7A" w:rsidP="00B7242D">
      <w:pPr>
        <w:sectPr w:rsidR="00DF7C7A" w:rsidRPr="009164E3" w:rsidSect="00DE7D9C">
          <w:pgSz w:w="11906" w:h="16838" w:code="9"/>
          <w:pgMar w:top="1400" w:right="1418" w:bottom="1077" w:left="1701" w:header="709" w:footer="709" w:gutter="0"/>
          <w:pgNumType w:start="1"/>
          <w:cols w:space="708"/>
          <w:docGrid w:linePitch="360"/>
        </w:sectPr>
      </w:pPr>
    </w:p>
    <w:p w14:paraId="5B6645EF" w14:textId="77777777" w:rsidR="005878CB" w:rsidRPr="009164E3" w:rsidRDefault="005878CB" w:rsidP="008F799D">
      <w:pPr>
        <w:pStyle w:val="Overskrift1"/>
      </w:pPr>
      <w:bookmarkStart w:id="1422" w:name="_Toc92971877"/>
      <w:bookmarkStart w:id="1423" w:name="_Toc93493650"/>
      <w:bookmarkStart w:id="1424" w:name="_Toc93493927"/>
      <w:bookmarkStart w:id="1425" w:name="_Toc93495376"/>
      <w:bookmarkStart w:id="1426" w:name="_Toc93495754"/>
      <w:bookmarkStart w:id="1427" w:name="_Toc93496374"/>
      <w:bookmarkStart w:id="1428" w:name="_Toc93560386"/>
      <w:bookmarkStart w:id="1429" w:name="_Toc93907943"/>
      <w:bookmarkStart w:id="1430" w:name="_Toc93907962"/>
      <w:bookmarkStart w:id="1431" w:name="_Toc93907981"/>
      <w:bookmarkStart w:id="1432" w:name="_Toc93908000"/>
      <w:bookmarkStart w:id="1433" w:name="_Toc94272022"/>
      <w:bookmarkStart w:id="1434" w:name="_Toc94792286"/>
      <w:bookmarkStart w:id="1435" w:name="_Toc94792305"/>
      <w:bookmarkStart w:id="1436" w:name="_Toc94792324"/>
      <w:bookmarkStart w:id="1437" w:name="_Toc94792343"/>
      <w:bookmarkStart w:id="1438" w:name="_Toc95824016"/>
      <w:bookmarkStart w:id="1439" w:name="_Toc95824035"/>
      <w:bookmarkStart w:id="1440" w:name="_Toc95824054"/>
      <w:bookmarkStart w:id="1441" w:name="_Toc95824073"/>
      <w:bookmarkStart w:id="1442" w:name="_Toc96504101"/>
      <w:bookmarkStart w:id="1443" w:name="_Toc96504119"/>
      <w:bookmarkStart w:id="1444" w:name="_Toc96504137"/>
      <w:bookmarkStart w:id="1445" w:name="_Toc96504155"/>
      <w:bookmarkStart w:id="1446" w:name="_Toc97120830"/>
      <w:bookmarkStart w:id="1447" w:name="_Toc97120848"/>
      <w:bookmarkStart w:id="1448" w:name="_Toc97120866"/>
      <w:bookmarkStart w:id="1449" w:name="_Toc97120884"/>
      <w:bookmarkStart w:id="1450" w:name="_Toc97126796"/>
      <w:bookmarkStart w:id="1451" w:name="_Toc97126814"/>
      <w:bookmarkStart w:id="1452" w:name="_Toc97126832"/>
      <w:bookmarkStart w:id="1453" w:name="_Toc97126850"/>
      <w:bookmarkStart w:id="1454" w:name="_Toc97127287"/>
      <w:bookmarkStart w:id="1455" w:name="_Toc97298035"/>
      <w:bookmarkStart w:id="1456" w:name="_Toc97298053"/>
      <w:bookmarkStart w:id="1457" w:name="_Toc97298071"/>
      <w:bookmarkStart w:id="1458" w:name="_Toc97298089"/>
      <w:bookmarkStart w:id="1459" w:name="_Toc97298107"/>
      <w:bookmarkStart w:id="1460" w:name="_Toc97300369"/>
      <w:bookmarkStart w:id="1461" w:name="_Ref90974682"/>
      <w:bookmarkStart w:id="1462" w:name="_Ref90974688"/>
      <w:bookmarkStart w:id="1463" w:name="_Ref90977234"/>
      <w:bookmarkStart w:id="1464" w:name="_Ref90977237"/>
      <w:bookmarkStart w:id="1465" w:name="_Ref90977344"/>
      <w:bookmarkStart w:id="1466" w:name="_Ref90977348"/>
      <w:bookmarkStart w:id="1467" w:name="_Ref90981688"/>
      <w:bookmarkStart w:id="1468" w:name="_Ref90981690"/>
      <w:bookmarkStart w:id="1469" w:name="_Ref90992946"/>
      <w:bookmarkStart w:id="1470" w:name="_Toc233901703"/>
      <w:r w:rsidRPr="009164E3">
        <w:t>Beskrivende del</w:t>
      </w:r>
      <w:bookmarkEnd w:id="1422"/>
      <w:bookmarkEnd w:id="1423"/>
      <w:bookmarkEnd w:id="1424"/>
      <w:bookmarkEnd w:id="1425"/>
      <w:bookmarkEnd w:id="1426"/>
      <w:bookmarkEnd w:id="1427"/>
      <w:bookmarkEnd w:id="1428"/>
      <w:bookmarkEnd w:id="1429"/>
      <w:bookmarkEnd w:id="1430"/>
      <w:bookmarkEnd w:id="1431"/>
      <w:bookmarkEnd w:id="1432"/>
      <w:bookmarkEnd w:id="1433"/>
      <w:bookmarkEnd w:id="1434"/>
      <w:bookmarkEnd w:id="1435"/>
      <w:bookmarkEnd w:id="1436"/>
      <w:bookmarkEnd w:id="1437"/>
      <w:bookmarkEnd w:id="1438"/>
      <w:bookmarkEnd w:id="1439"/>
      <w:bookmarkEnd w:id="1440"/>
      <w:bookmarkEnd w:id="1441"/>
      <w:bookmarkEnd w:id="1442"/>
      <w:bookmarkEnd w:id="1443"/>
      <w:bookmarkEnd w:id="1444"/>
      <w:bookmarkEnd w:id="1445"/>
      <w:bookmarkEnd w:id="1446"/>
      <w:bookmarkEnd w:id="1447"/>
      <w:bookmarkEnd w:id="1448"/>
      <w:bookmarkEnd w:id="1449"/>
      <w:bookmarkEnd w:id="1450"/>
      <w:bookmarkEnd w:id="1451"/>
      <w:bookmarkEnd w:id="1452"/>
      <w:bookmarkEnd w:id="1453"/>
      <w:bookmarkEnd w:id="1454"/>
      <w:bookmarkEnd w:id="1455"/>
      <w:bookmarkEnd w:id="1456"/>
      <w:bookmarkEnd w:id="1457"/>
      <w:bookmarkEnd w:id="1458"/>
      <w:bookmarkEnd w:id="1459"/>
      <w:bookmarkEnd w:id="1460"/>
      <w:bookmarkEnd w:id="1470"/>
    </w:p>
    <w:p w14:paraId="2C1FB97C" w14:textId="77777777" w:rsidR="00C95673" w:rsidRPr="009164E3" w:rsidRDefault="005878CB" w:rsidP="0086299B">
      <w:pPr>
        <w:pStyle w:val="Overskrift2"/>
        <w:numPr>
          <w:ilvl w:val="1"/>
          <w:numId w:val="43"/>
        </w:numPr>
      </w:pPr>
      <w:bookmarkStart w:id="1471" w:name="_Toc92971878"/>
      <w:bookmarkStart w:id="1472" w:name="_Toc93493651"/>
      <w:bookmarkStart w:id="1473" w:name="_Toc93493928"/>
      <w:bookmarkStart w:id="1474" w:name="_Toc93495377"/>
      <w:bookmarkStart w:id="1475" w:name="_Toc93495755"/>
      <w:bookmarkStart w:id="1476" w:name="_Toc93496375"/>
      <w:bookmarkStart w:id="1477" w:name="_Toc93560387"/>
      <w:bookmarkStart w:id="1478" w:name="_Toc93907944"/>
      <w:bookmarkStart w:id="1479" w:name="_Toc93907963"/>
      <w:bookmarkStart w:id="1480" w:name="_Toc93907982"/>
      <w:bookmarkStart w:id="1481" w:name="_Toc93908001"/>
      <w:bookmarkStart w:id="1482" w:name="_Toc94272023"/>
      <w:bookmarkStart w:id="1483" w:name="_Toc94792287"/>
      <w:bookmarkStart w:id="1484" w:name="_Toc94792306"/>
      <w:bookmarkStart w:id="1485" w:name="_Toc94792325"/>
      <w:bookmarkStart w:id="1486" w:name="_Toc94792344"/>
      <w:bookmarkStart w:id="1487" w:name="_Toc95824017"/>
      <w:bookmarkStart w:id="1488" w:name="_Toc95824036"/>
      <w:bookmarkStart w:id="1489" w:name="_Toc95824055"/>
      <w:bookmarkStart w:id="1490" w:name="_Toc95824074"/>
      <w:bookmarkStart w:id="1491" w:name="_Toc96504102"/>
      <w:bookmarkStart w:id="1492" w:name="_Toc96504120"/>
      <w:bookmarkStart w:id="1493" w:name="_Toc96504138"/>
      <w:bookmarkStart w:id="1494" w:name="_Toc96504156"/>
      <w:bookmarkStart w:id="1495" w:name="_Toc97120831"/>
      <w:bookmarkStart w:id="1496" w:name="_Toc97120849"/>
      <w:bookmarkStart w:id="1497" w:name="_Toc97120867"/>
      <w:bookmarkStart w:id="1498" w:name="_Toc97120885"/>
      <w:bookmarkStart w:id="1499" w:name="_Toc97126797"/>
      <w:bookmarkStart w:id="1500" w:name="_Toc97126815"/>
      <w:bookmarkStart w:id="1501" w:name="_Toc97126833"/>
      <w:bookmarkStart w:id="1502" w:name="_Toc97126851"/>
      <w:bookmarkStart w:id="1503" w:name="_Toc97127288"/>
      <w:bookmarkStart w:id="1504" w:name="_Toc97298036"/>
      <w:bookmarkStart w:id="1505" w:name="_Toc97298054"/>
      <w:bookmarkStart w:id="1506" w:name="_Toc97298072"/>
      <w:bookmarkStart w:id="1507" w:name="_Toc97298090"/>
      <w:bookmarkStart w:id="1508" w:name="_Toc97298108"/>
      <w:bookmarkStart w:id="1509" w:name="_Toc97300370"/>
      <w:bookmarkStart w:id="1510" w:name="_Toc233901704"/>
      <w:r w:rsidRPr="009164E3">
        <w:t>Beskrivelse</w:t>
      </w:r>
      <w:bookmarkEnd w:id="1510"/>
      <w:r w:rsidRPr="009164E3">
        <w:t xml:space="preserve"> </w:t>
      </w:r>
    </w:p>
    <w:p w14:paraId="22975F5E" w14:textId="387FB178" w:rsidR="005878CB" w:rsidRPr="009164E3" w:rsidRDefault="005878CB" w:rsidP="00C95673">
      <w:pPr>
        <w:rPr>
          <w:highlight w:val="lightGray"/>
        </w:rPr>
      </w:pPr>
      <w:r w:rsidRPr="009164E3">
        <w:rPr>
          <w:highlight w:val="lightGray"/>
        </w:rPr>
        <w:t>(HELE PUNKTET</w:t>
      </w:r>
      <w:r w:rsidR="00C95673" w:rsidRPr="009164E3">
        <w:rPr>
          <w:highlight w:val="lightGray"/>
        </w:rPr>
        <w:t>/ KAPITTEL D1</w:t>
      </w:r>
      <w:r w:rsidRPr="009164E3">
        <w:rPr>
          <w:highlight w:val="lightGray"/>
        </w:rPr>
        <w:t xml:space="preserve"> SLETTES FØR UTLYSNING</w:t>
      </w:r>
      <w:r w:rsidR="00321020" w:rsidRPr="009164E3">
        <w:rPr>
          <w:highlight w:val="lightGray"/>
        </w:rPr>
        <w:t>, PÅ</w:t>
      </w:r>
      <w:r w:rsidR="00C95673" w:rsidRPr="009164E3">
        <w:rPr>
          <w:highlight w:val="lightGray"/>
        </w:rPr>
        <w:t xml:space="preserve"> </w:t>
      </w:r>
      <w:r w:rsidR="00321020" w:rsidRPr="009164E3">
        <w:rPr>
          <w:highlight w:val="lightGray"/>
        </w:rPr>
        <w:t>GRUNN AV FORMATERINGS</w:t>
      </w:r>
      <w:r w:rsidR="00812456" w:rsidRPr="009164E3">
        <w:rPr>
          <w:highlight w:val="lightGray"/>
        </w:rPr>
        <w:t>UTFORDRINGER SLETTES DETTE PUNKTET ETTER OPPRETTELSE AV PDF-FIL</w:t>
      </w:r>
      <w:r w:rsidRPr="009164E3">
        <w:rPr>
          <w:highlight w:val="lightGray"/>
        </w:rPr>
        <w:t>)</w:t>
      </w:r>
      <w:bookmarkEnd w:id="1471"/>
      <w:bookmarkEnd w:id="1472"/>
      <w:bookmarkEnd w:id="1473"/>
      <w:bookmarkEnd w:id="1474"/>
      <w:bookmarkEnd w:id="1475"/>
      <w:bookmarkEnd w:id="1476"/>
      <w:bookmarkEnd w:id="1477"/>
      <w:bookmarkEnd w:id="1478"/>
      <w:bookmarkEnd w:id="1479"/>
      <w:bookmarkEnd w:id="1480"/>
      <w:bookmarkEnd w:id="1481"/>
      <w:bookmarkEnd w:id="1482"/>
      <w:bookmarkEnd w:id="1483"/>
      <w:bookmarkEnd w:id="1484"/>
      <w:bookmarkEnd w:id="1485"/>
      <w:bookmarkEnd w:id="1486"/>
      <w:bookmarkEnd w:id="1487"/>
      <w:bookmarkEnd w:id="1488"/>
      <w:bookmarkEnd w:id="1489"/>
      <w:bookmarkEnd w:id="1490"/>
      <w:bookmarkEnd w:id="1491"/>
      <w:bookmarkEnd w:id="1492"/>
      <w:bookmarkEnd w:id="1493"/>
      <w:bookmarkEnd w:id="1494"/>
      <w:bookmarkEnd w:id="1495"/>
      <w:bookmarkEnd w:id="1496"/>
      <w:bookmarkEnd w:id="1497"/>
      <w:bookmarkEnd w:id="1498"/>
      <w:bookmarkEnd w:id="1499"/>
      <w:bookmarkEnd w:id="1500"/>
      <w:bookmarkEnd w:id="1501"/>
      <w:bookmarkEnd w:id="1502"/>
      <w:bookmarkEnd w:id="1503"/>
      <w:bookmarkEnd w:id="1504"/>
      <w:bookmarkEnd w:id="1505"/>
      <w:bookmarkEnd w:id="1506"/>
      <w:bookmarkEnd w:id="1507"/>
      <w:bookmarkEnd w:id="1508"/>
      <w:bookmarkEnd w:id="1509"/>
    </w:p>
    <w:p w14:paraId="16DB91BF" w14:textId="77777777" w:rsidR="00C95673" w:rsidRPr="009164E3" w:rsidRDefault="00C95673" w:rsidP="00C95673">
      <w:pPr>
        <w:rPr>
          <w:highlight w:val="lightGray"/>
        </w:rPr>
      </w:pPr>
    </w:p>
    <w:p w14:paraId="24326ECB" w14:textId="77777777" w:rsidR="005878CB" w:rsidRPr="009164E3" w:rsidRDefault="005878CB" w:rsidP="005878CB">
      <w:pPr>
        <w:rPr>
          <w:highlight w:val="lightGray"/>
        </w:rPr>
      </w:pPr>
      <w:r w:rsidRPr="009164E3">
        <w:rPr>
          <w:highlight w:val="lightGray"/>
        </w:rPr>
        <w:t>Spesielt om bruk av ISY G-prog Beskrivelse for utarbeidelse av konkurransegrunnlag for byggekontrakter.</w:t>
      </w:r>
    </w:p>
    <w:p w14:paraId="3DD12CD3" w14:textId="77777777" w:rsidR="005878CB" w:rsidRPr="009164E3" w:rsidRDefault="005878CB" w:rsidP="005878CB">
      <w:r w:rsidRPr="009164E3">
        <w:rPr>
          <w:highlight w:val="lightGray"/>
        </w:rPr>
        <w:t>Veiledning for ISY G-prog beskrivelse:</w:t>
      </w:r>
    </w:p>
    <w:bookmarkStart w:id="1511" w:name="_Toc92971879"/>
    <w:bookmarkStart w:id="1512" w:name="_Toc93493652"/>
    <w:bookmarkStart w:id="1513" w:name="_Toc93493929"/>
    <w:bookmarkStart w:id="1514" w:name="_Toc93495378"/>
    <w:bookmarkStart w:id="1515" w:name="_Toc93495756"/>
    <w:bookmarkStart w:id="1516" w:name="_Toc93496376"/>
    <w:bookmarkStart w:id="1517" w:name="_Toc93560388"/>
    <w:bookmarkStart w:id="1518" w:name="_Toc93907945"/>
    <w:bookmarkStart w:id="1519" w:name="_Toc93907964"/>
    <w:bookmarkStart w:id="1520" w:name="_Toc93907983"/>
    <w:bookmarkStart w:id="1521" w:name="_Toc93908002"/>
    <w:bookmarkStart w:id="1522" w:name="_Toc94272024"/>
    <w:p w14:paraId="56041272" w14:textId="176458BE" w:rsidR="008E7852" w:rsidRPr="009164E3" w:rsidRDefault="00576F98" w:rsidP="008E7852">
      <w:r w:rsidRPr="009164E3">
        <w:fldChar w:fldCharType="begin"/>
      </w:r>
      <w:r w:rsidRPr="009164E3">
        <w:instrText xml:space="preserve"> HYPERLINK "https://intranett.vegvesen.no/fag/veg/byggherre/konkurransegrunnlag/isy-beskrivelse/" </w:instrText>
      </w:r>
      <w:r w:rsidRPr="009164E3">
        <w:fldChar w:fldCharType="separate"/>
      </w:r>
      <w:r w:rsidRPr="009164E3">
        <w:rPr>
          <w:rStyle w:val="Hyperkobling"/>
        </w:rPr>
        <w:t>ISY Beskrivelse | Vegveven (vegvesen.no)</w:t>
      </w:r>
      <w:r w:rsidRPr="009164E3">
        <w:fldChar w:fldCharType="end"/>
      </w:r>
    </w:p>
    <w:p w14:paraId="56E1E9C1" w14:textId="77777777" w:rsidR="0083075F" w:rsidRPr="009164E3" w:rsidRDefault="0083075F" w:rsidP="003D2127">
      <w:pPr>
        <w:pStyle w:val="Overskrift2"/>
        <w:sectPr w:rsidR="0083075F" w:rsidRPr="009164E3" w:rsidSect="00DE7D9C">
          <w:headerReference w:type="default" r:id="rId42"/>
          <w:headerReference w:type="first" r:id="rId43"/>
          <w:type w:val="continuous"/>
          <w:pgSz w:w="11906" w:h="16838" w:code="9"/>
          <w:pgMar w:top="1400" w:right="1418" w:bottom="1077" w:left="1701" w:header="709" w:footer="709" w:gutter="0"/>
          <w:pgNumType w:start="1"/>
          <w:cols w:space="708"/>
          <w:titlePg/>
          <w:docGrid w:linePitch="360"/>
        </w:sectPr>
      </w:pPr>
      <w:bookmarkStart w:id="1523" w:name="_Toc94792288"/>
      <w:bookmarkStart w:id="1524" w:name="_Toc94792307"/>
      <w:bookmarkStart w:id="1525" w:name="_Toc94792326"/>
      <w:bookmarkStart w:id="1526" w:name="_Toc94792345"/>
      <w:bookmarkStart w:id="1527" w:name="_Toc95824018"/>
      <w:bookmarkStart w:id="1528" w:name="_Toc95824037"/>
      <w:bookmarkStart w:id="1529" w:name="_Toc95824056"/>
      <w:bookmarkStart w:id="1530" w:name="_Toc95824075"/>
      <w:bookmarkStart w:id="1531" w:name="_Toc96504103"/>
      <w:bookmarkStart w:id="1532" w:name="_Toc96504121"/>
      <w:bookmarkStart w:id="1533" w:name="_Toc96504139"/>
      <w:bookmarkStart w:id="1534" w:name="_Toc96504157"/>
      <w:bookmarkStart w:id="1535" w:name="_Toc97120832"/>
      <w:bookmarkStart w:id="1536" w:name="_Toc97120850"/>
      <w:bookmarkStart w:id="1537" w:name="_Toc97120868"/>
      <w:bookmarkStart w:id="1538" w:name="_Toc97120886"/>
      <w:bookmarkStart w:id="1539" w:name="_Toc97126798"/>
      <w:bookmarkStart w:id="1540" w:name="_Toc97126816"/>
      <w:bookmarkStart w:id="1541" w:name="_Toc97126834"/>
      <w:bookmarkStart w:id="1542" w:name="_Toc97126852"/>
      <w:bookmarkStart w:id="1543" w:name="_Toc97127289"/>
      <w:bookmarkStart w:id="1544" w:name="_Toc97298037"/>
      <w:bookmarkStart w:id="1545" w:name="_Toc97298055"/>
      <w:bookmarkStart w:id="1546" w:name="_Toc97298073"/>
      <w:bookmarkStart w:id="1547" w:name="_Toc97298091"/>
      <w:bookmarkStart w:id="1548" w:name="_Toc97298109"/>
      <w:bookmarkStart w:id="1549" w:name="_Toc97300371"/>
    </w:p>
    <w:p w14:paraId="5132F6AD" w14:textId="6B8CBCF7" w:rsidR="003A09BF" w:rsidRPr="009164E3" w:rsidRDefault="003A09BF" w:rsidP="003A09BF">
      <w:pPr>
        <w:rPr>
          <w:b/>
          <w:bCs/>
          <w:sz w:val="28"/>
          <w:szCs w:val="28"/>
        </w:rPr>
      </w:pPr>
      <w:r w:rsidRPr="009164E3">
        <w:rPr>
          <w:b/>
          <w:bCs/>
          <w:sz w:val="28"/>
          <w:szCs w:val="28"/>
        </w:rPr>
        <w:lastRenderedPageBreak/>
        <w:t>D Beskrivende del</w:t>
      </w:r>
    </w:p>
    <w:p w14:paraId="1E529D70" w14:textId="682792AD" w:rsidR="00ED1736" w:rsidRPr="009164E3" w:rsidRDefault="00CB77FE" w:rsidP="003D2127">
      <w:pPr>
        <w:pStyle w:val="Overskrift2"/>
      </w:pPr>
      <w:bookmarkStart w:id="1550" w:name="_Toc233901705"/>
      <w:r w:rsidRPr="009164E3">
        <w:t>Modeller, t</w:t>
      </w:r>
      <w:r w:rsidR="00ED1736" w:rsidRPr="009164E3">
        <w:t>egninger og supplerende dokumenter</w:t>
      </w:r>
      <w:bookmarkEnd w:id="1461"/>
      <w:bookmarkEnd w:id="1462"/>
      <w:bookmarkEnd w:id="1463"/>
      <w:bookmarkEnd w:id="1464"/>
      <w:bookmarkEnd w:id="1465"/>
      <w:bookmarkEnd w:id="1466"/>
      <w:bookmarkEnd w:id="1467"/>
      <w:bookmarkEnd w:id="1468"/>
      <w:bookmarkEnd w:id="1469"/>
      <w:bookmarkEnd w:id="1511"/>
      <w:bookmarkEnd w:id="1512"/>
      <w:bookmarkEnd w:id="1513"/>
      <w:bookmarkEnd w:id="1514"/>
      <w:bookmarkEnd w:id="1515"/>
      <w:bookmarkEnd w:id="1516"/>
      <w:bookmarkEnd w:id="1517"/>
      <w:bookmarkEnd w:id="1518"/>
      <w:bookmarkEnd w:id="1519"/>
      <w:bookmarkEnd w:id="1520"/>
      <w:bookmarkEnd w:id="1521"/>
      <w:bookmarkEnd w:id="1522"/>
      <w:bookmarkEnd w:id="1523"/>
      <w:bookmarkEnd w:id="1524"/>
      <w:bookmarkEnd w:id="1525"/>
      <w:bookmarkEnd w:id="1526"/>
      <w:bookmarkEnd w:id="1527"/>
      <w:bookmarkEnd w:id="1528"/>
      <w:bookmarkEnd w:id="1529"/>
      <w:bookmarkEnd w:id="1530"/>
      <w:bookmarkEnd w:id="1531"/>
      <w:bookmarkEnd w:id="1532"/>
      <w:bookmarkEnd w:id="1533"/>
      <w:bookmarkEnd w:id="1534"/>
      <w:bookmarkEnd w:id="1535"/>
      <w:bookmarkEnd w:id="1536"/>
      <w:bookmarkEnd w:id="1537"/>
      <w:bookmarkEnd w:id="1538"/>
      <w:bookmarkEnd w:id="1539"/>
      <w:bookmarkEnd w:id="1540"/>
      <w:bookmarkEnd w:id="1541"/>
      <w:bookmarkEnd w:id="1542"/>
      <w:bookmarkEnd w:id="1543"/>
      <w:bookmarkEnd w:id="1544"/>
      <w:bookmarkEnd w:id="1545"/>
      <w:bookmarkEnd w:id="1546"/>
      <w:bookmarkEnd w:id="1547"/>
      <w:bookmarkEnd w:id="1548"/>
      <w:bookmarkEnd w:id="1549"/>
      <w:bookmarkEnd w:id="1550"/>
    </w:p>
    <w:p w14:paraId="7A8276C7" w14:textId="77777777" w:rsidR="00D17BDF" w:rsidRPr="009164E3" w:rsidRDefault="00D17BDF" w:rsidP="00D17BDF">
      <w:pPr>
        <w:rPr>
          <w:sz w:val="28"/>
        </w:rPr>
      </w:pPr>
    </w:p>
    <w:p w14:paraId="7A13B7E9" w14:textId="60FF3CA7" w:rsidR="00D17BDF" w:rsidRPr="009164E3" w:rsidRDefault="00D17BDF" w:rsidP="00D17BDF">
      <w:pPr>
        <w:pStyle w:val="Overskrift3"/>
      </w:pPr>
      <w:r w:rsidRPr="009164E3">
        <w:t xml:space="preserve">Prosjektinformasjon </w:t>
      </w:r>
    </w:p>
    <w:p w14:paraId="2EEE6216" w14:textId="269C0E3E" w:rsidR="008519EB" w:rsidRPr="009164E3" w:rsidRDefault="0054343E" w:rsidP="00D17BDF">
      <w:r w:rsidRPr="009164E3">
        <w:t>Dette kapittelet gir en oversikt</w:t>
      </w:r>
      <w:r w:rsidR="00923DC8" w:rsidRPr="009164E3">
        <w:t xml:space="preserve"> over fastmerker,</w:t>
      </w:r>
      <w:r w:rsidRPr="009164E3">
        <w:t xml:space="preserve"> modeller, tegninger og eventuelle supplerende dokumenter</w:t>
      </w:r>
      <w:r w:rsidR="00086BBF" w:rsidRPr="009164E3">
        <w:t xml:space="preserve"> levert av byggherren. </w:t>
      </w:r>
    </w:p>
    <w:p w14:paraId="6A99EE71" w14:textId="77777777" w:rsidR="008519EB" w:rsidRPr="009164E3" w:rsidRDefault="008519EB" w:rsidP="00D17BDF"/>
    <w:p w14:paraId="61835D27" w14:textId="1A5DE71F" w:rsidR="00D17BDF" w:rsidRPr="009164E3" w:rsidRDefault="00D17BDF" w:rsidP="00D17BDF">
      <w:pPr>
        <w:rPr>
          <w:highlight w:val="lightGray"/>
        </w:rPr>
      </w:pPr>
      <w:r w:rsidRPr="009164E3">
        <w:rPr>
          <w:highlight w:val="lightGray"/>
        </w:rPr>
        <w:t xml:space="preserve">Det er angitt lenke til nedlastingsadresse for hver dokumentasjonstype. Klikk </w:t>
      </w:r>
      <w:r w:rsidR="00923DC8" w:rsidRPr="009164E3">
        <w:rPr>
          <w:highlight w:val="lightGray"/>
        </w:rPr>
        <w:t xml:space="preserve">på </w:t>
      </w:r>
      <w:r w:rsidRPr="009164E3">
        <w:rPr>
          <w:highlight w:val="lightGray"/>
        </w:rPr>
        <w:t xml:space="preserve">lenken for å få tilgang til prosjektinformasjonen: </w:t>
      </w:r>
    </w:p>
    <w:p w14:paraId="2A329DCF" w14:textId="77777777" w:rsidR="00D17BDF" w:rsidRPr="009164E3" w:rsidRDefault="00D17BDF" w:rsidP="00D17BDF">
      <w:pPr>
        <w:rPr>
          <w:highlight w:val="lightGray"/>
        </w:rPr>
      </w:pPr>
    </w:p>
    <w:p w14:paraId="18530D12" w14:textId="060C83AC" w:rsidR="00923DC8" w:rsidRPr="009164E3" w:rsidRDefault="00923DC8" w:rsidP="00D17BDF">
      <w:pPr>
        <w:pStyle w:val="Overskrift3"/>
      </w:pPr>
      <w:r w:rsidRPr="009164E3">
        <w:t>Fastmerker</w:t>
      </w:r>
    </w:p>
    <w:tbl>
      <w:tblPr>
        <w:tblW w:w="821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38"/>
        <w:gridCol w:w="1843"/>
        <w:gridCol w:w="1418"/>
        <w:gridCol w:w="1418"/>
        <w:gridCol w:w="1700"/>
      </w:tblGrid>
      <w:tr w:rsidR="00923DC8" w:rsidRPr="009164E3" w14:paraId="12AD0CBB" w14:textId="77777777" w:rsidTr="000E59CA">
        <w:trPr>
          <w:trHeight w:val="300"/>
        </w:trPr>
        <w:tc>
          <w:tcPr>
            <w:tcW w:w="1838" w:type="dxa"/>
            <w:shd w:val="clear" w:color="auto" w:fill="F2F2F2" w:themeFill="background1" w:themeFillShade="F2"/>
          </w:tcPr>
          <w:p w14:paraId="7A760EF9" w14:textId="57B392A8" w:rsidR="00923DC8" w:rsidRPr="009164E3" w:rsidRDefault="00923DC8" w:rsidP="00221C21">
            <w:pPr>
              <w:rPr>
                <w:rFonts w:eastAsia="Lucida Sans Unicode" w:cstheme="majorHAnsi"/>
                <w:b/>
                <w:bCs/>
                <w:szCs w:val="20"/>
              </w:rPr>
            </w:pPr>
            <w:r w:rsidRPr="009164E3">
              <w:rPr>
                <w:rFonts w:eastAsia="Lucida Sans Unicode" w:cstheme="majorHAnsi"/>
                <w:b/>
                <w:bCs/>
                <w:szCs w:val="20"/>
              </w:rPr>
              <w:t>Kategori</w:t>
            </w:r>
          </w:p>
        </w:tc>
        <w:tc>
          <w:tcPr>
            <w:tcW w:w="1843" w:type="dxa"/>
            <w:shd w:val="clear" w:color="auto" w:fill="F2F2F2" w:themeFill="background1" w:themeFillShade="F2"/>
          </w:tcPr>
          <w:p w14:paraId="1E295A13" w14:textId="570DD88A" w:rsidR="00923DC8" w:rsidRPr="009164E3" w:rsidRDefault="00923DC8" w:rsidP="00221C21">
            <w:pPr>
              <w:rPr>
                <w:rFonts w:eastAsia="Lucida Sans Unicode" w:cstheme="majorHAnsi"/>
                <w:b/>
                <w:bCs/>
                <w:szCs w:val="20"/>
              </w:rPr>
            </w:pPr>
            <w:r w:rsidRPr="009164E3">
              <w:rPr>
                <w:rFonts w:eastAsia="Lucida Sans Unicode" w:cstheme="majorHAnsi"/>
                <w:b/>
                <w:bCs/>
                <w:szCs w:val="20"/>
              </w:rPr>
              <w:t>Type</w:t>
            </w:r>
          </w:p>
        </w:tc>
        <w:tc>
          <w:tcPr>
            <w:tcW w:w="1418" w:type="dxa"/>
            <w:shd w:val="clear" w:color="auto" w:fill="F2F2F2" w:themeFill="background1" w:themeFillShade="F2"/>
          </w:tcPr>
          <w:p w14:paraId="507948FF" w14:textId="2A9F860F" w:rsidR="00923DC8" w:rsidRPr="009164E3" w:rsidRDefault="00923DC8" w:rsidP="00221C21">
            <w:pPr>
              <w:rPr>
                <w:rFonts w:eastAsia="Lucida Sans Unicode" w:cstheme="majorHAnsi"/>
                <w:b/>
                <w:bCs/>
                <w:szCs w:val="20"/>
              </w:rPr>
            </w:pPr>
            <w:r w:rsidRPr="009164E3">
              <w:rPr>
                <w:rFonts w:eastAsia="Lucida Sans Unicode" w:cstheme="majorHAnsi"/>
                <w:b/>
                <w:bCs/>
                <w:szCs w:val="20"/>
              </w:rPr>
              <w:t>Navn</w:t>
            </w:r>
          </w:p>
        </w:tc>
        <w:tc>
          <w:tcPr>
            <w:tcW w:w="1418" w:type="dxa"/>
            <w:shd w:val="clear" w:color="auto" w:fill="F2F2F2" w:themeFill="background1" w:themeFillShade="F2"/>
          </w:tcPr>
          <w:p w14:paraId="337148DE" w14:textId="1ED79B9B" w:rsidR="00923DC8" w:rsidRPr="009164E3" w:rsidRDefault="00923DC8" w:rsidP="00221C21">
            <w:pPr>
              <w:rPr>
                <w:rFonts w:eastAsia="Lucida Sans Unicode" w:cstheme="majorHAnsi"/>
                <w:b/>
                <w:bCs/>
                <w:szCs w:val="20"/>
              </w:rPr>
            </w:pPr>
            <w:r w:rsidRPr="009164E3">
              <w:rPr>
                <w:rFonts w:eastAsia="Lucida Sans Unicode" w:cstheme="majorHAnsi"/>
                <w:b/>
                <w:bCs/>
                <w:szCs w:val="20"/>
              </w:rPr>
              <w:t>Åpent format</w:t>
            </w:r>
          </w:p>
        </w:tc>
        <w:tc>
          <w:tcPr>
            <w:tcW w:w="1700" w:type="dxa"/>
            <w:shd w:val="clear" w:color="auto" w:fill="F2F2F2" w:themeFill="background1" w:themeFillShade="F2"/>
          </w:tcPr>
          <w:p w14:paraId="1C054ECF" w14:textId="77777777" w:rsidR="00923DC8" w:rsidRPr="009164E3" w:rsidRDefault="00923DC8" w:rsidP="00221C21">
            <w:pPr>
              <w:rPr>
                <w:rFonts w:asciiTheme="majorHAnsi" w:hAnsiTheme="majorHAnsi" w:cstheme="majorHAnsi"/>
                <w:b/>
                <w:bCs/>
                <w:szCs w:val="20"/>
              </w:rPr>
            </w:pPr>
            <w:r w:rsidRPr="009164E3">
              <w:rPr>
                <w:rFonts w:eastAsia="Lucida Sans Unicode" w:cstheme="majorHAnsi"/>
                <w:b/>
                <w:bCs/>
                <w:szCs w:val="20"/>
              </w:rPr>
              <w:t>Originalformat</w:t>
            </w:r>
          </w:p>
        </w:tc>
      </w:tr>
      <w:tr w:rsidR="00923DC8" w:rsidRPr="009164E3" w14:paraId="166B8321" w14:textId="77777777" w:rsidTr="000E59CA">
        <w:trPr>
          <w:trHeight w:val="300"/>
        </w:trPr>
        <w:tc>
          <w:tcPr>
            <w:tcW w:w="1838" w:type="dxa"/>
            <w:vAlign w:val="center"/>
          </w:tcPr>
          <w:p w14:paraId="64770A8C" w14:textId="32E549BC" w:rsidR="00923DC8" w:rsidRPr="009164E3" w:rsidRDefault="00923DC8" w:rsidP="00221C21">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Fastmerker (bygg- og anleggsnett)</w:t>
            </w:r>
          </w:p>
        </w:tc>
        <w:tc>
          <w:tcPr>
            <w:tcW w:w="1843" w:type="dxa"/>
            <w:vAlign w:val="center"/>
          </w:tcPr>
          <w:p w14:paraId="45DC87B5" w14:textId="4867452F" w:rsidR="00923DC8" w:rsidRPr="009164E3" w:rsidRDefault="00923DC8" w:rsidP="00221C21">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Koordinatfil</w:t>
            </w:r>
          </w:p>
        </w:tc>
        <w:tc>
          <w:tcPr>
            <w:tcW w:w="1418" w:type="dxa"/>
          </w:tcPr>
          <w:p w14:paraId="04B217DF" w14:textId="77777777" w:rsidR="00923DC8" w:rsidRPr="009164E3" w:rsidRDefault="00923DC8" w:rsidP="00221C21">
            <w:pPr>
              <w:rPr>
                <w:rFonts w:ascii="Arial Narrow" w:eastAsia="Lucida Sans Unicode" w:hAnsi="Arial Narrow" w:cs="Arial"/>
                <w:color w:val="000000"/>
                <w:sz w:val="18"/>
                <w:szCs w:val="18"/>
                <w:highlight w:val="lightGray"/>
              </w:rPr>
            </w:pPr>
          </w:p>
        </w:tc>
        <w:tc>
          <w:tcPr>
            <w:tcW w:w="1418" w:type="dxa"/>
          </w:tcPr>
          <w:p w14:paraId="384F0558" w14:textId="57F2479C" w:rsidR="00923DC8" w:rsidRPr="009164E3" w:rsidRDefault="00923DC8" w:rsidP="00221C21">
            <w:pPr>
              <w:rPr>
                <w:rFonts w:ascii="Arial Narrow" w:eastAsia="Lucida Sans Unicode" w:hAnsi="Arial Narrow" w:cs="Arial"/>
                <w:color w:val="000000"/>
                <w:sz w:val="18"/>
                <w:szCs w:val="18"/>
                <w:highlight w:val="lightGray"/>
              </w:rPr>
            </w:pPr>
          </w:p>
        </w:tc>
        <w:tc>
          <w:tcPr>
            <w:tcW w:w="1700" w:type="dxa"/>
          </w:tcPr>
          <w:p w14:paraId="4A8CCB99" w14:textId="77777777" w:rsidR="00923DC8" w:rsidRPr="009164E3" w:rsidRDefault="00923DC8" w:rsidP="00221C21">
            <w:pPr>
              <w:rPr>
                <w:rFonts w:ascii="Arial Narrow" w:eastAsia="Lucida Sans Unicode" w:hAnsi="Arial Narrow" w:cs="Arial"/>
                <w:color w:val="000000"/>
                <w:sz w:val="18"/>
                <w:szCs w:val="18"/>
                <w:highlight w:val="lightGray"/>
              </w:rPr>
            </w:pPr>
          </w:p>
        </w:tc>
      </w:tr>
      <w:tr w:rsidR="00923DC8" w:rsidRPr="009164E3" w14:paraId="7815E1FE" w14:textId="77777777" w:rsidTr="000E59CA">
        <w:trPr>
          <w:trHeight w:val="300"/>
        </w:trPr>
        <w:tc>
          <w:tcPr>
            <w:tcW w:w="1838" w:type="dxa"/>
            <w:vAlign w:val="center"/>
          </w:tcPr>
          <w:p w14:paraId="44F8A07B" w14:textId="7AD39EE5" w:rsidR="00923DC8" w:rsidRPr="009164E3" w:rsidRDefault="00923DC8" w:rsidP="00221C21">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Fastmerker (bygg- og anleggsnett)</w:t>
            </w:r>
          </w:p>
        </w:tc>
        <w:tc>
          <w:tcPr>
            <w:tcW w:w="1843" w:type="dxa"/>
            <w:vAlign w:val="center"/>
          </w:tcPr>
          <w:p w14:paraId="113172CA" w14:textId="7A441DCB" w:rsidR="00923DC8" w:rsidRPr="009164E3" w:rsidRDefault="00923DC8" w:rsidP="00221C21">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Oversiktskart</w:t>
            </w:r>
          </w:p>
        </w:tc>
        <w:tc>
          <w:tcPr>
            <w:tcW w:w="1418" w:type="dxa"/>
          </w:tcPr>
          <w:p w14:paraId="28CCEEF2" w14:textId="77777777" w:rsidR="00923DC8" w:rsidRPr="009164E3" w:rsidRDefault="00923DC8" w:rsidP="00221C21">
            <w:pPr>
              <w:rPr>
                <w:rFonts w:ascii="Arial Narrow" w:eastAsia="Lucida Sans Unicode" w:hAnsi="Arial Narrow" w:cs="Arial"/>
                <w:color w:val="000000"/>
                <w:sz w:val="18"/>
                <w:szCs w:val="18"/>
                <w:highlight w:val="lightGray"/>
              </w:rPr>
            </w:pPr>
          </w:p>
        </w:tc>
        <w:tc>
          <w:tcPr>
            <w:tcW w:w="1418" w:type="dxa"/>
          </w:tcPr>
          <w:p w14:paraId="310D7CA3" w14:textId="3F4A8494" w:rsidR="00923DC8" w:rsidRPr="009164E3" w:rsidRDefault="00923DC8" w:rsidP="00221C21">
            <w:pPr>
              <w:rPr>
                <w:rFonts w:ascii="Arial Narrow" w:eastAsia="Lucida Sans Unicode" w:hAnsi="Arial Narrow" w:cs="Arial"/>
                <w:color w:val="000000"/>
                <w:sz w:val="18"/>
                <w:szCs w:val="18"/>
                <w:highlight w:val="lightGray"/>
              </w:rPr>
            </w:pPr>
          </w:p>
        </w:tc>
        <w:tc>
          <w:tcPr>
            <w:tcW w:w="1700" w:type="dxa"/>
          </w:tcPr>
          <w:p w14:paraId="6D73371A" w14:textId="77777777" w:rsidR="00923DC8" w:rsidRPr="009164E3" w:rsidRDefault="00923DC8" w:rsidP="00221C21">
            <w:pPr>
              <w:rPr>
                <w:rFonts w:ascii="Arial Narrow" w:eastAsia="Lucida Sans Unicode" w:hAnsi="Arial Narrow" w:cs="Arial"/>
                <w:color w:val="000000"/>
                <w:sz w:val="18"/>
                <w:szCs w:val="18"/>
                <w:highlight w:val="lightGray"/>
              </w:rPr>
            </w:pPr>
          </w:p>
        </w:tc>
      </w:tr>
      <w:tr w:rsidR="00923DC8" w:rsidRPr="009164E3" w14:paraId="2483C5B8" w14:textId="77777777" w:rsidTr="000E59CA">
        <w:trPr>
          <w:trHeight w:val="300"/>
        </w:trPr>
        <w:tc>
          <w:tcPr>
            <w:tcW w:w="1838" w:type="dxa"/>
            <w:vAlign w:val="center"/>
          </w:tcPr>
          <w:p w14:paraId="60ACCF30" w14:textId="0E964991" w:rsidR="00923DC8" w:rsidRPr="009164E3" w:rsidRDefault="00923DC8" w:rsidP="00221C21">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Fastmerker (bygg- og anleggsnett)</w:t>
            </w:r>
          </w:p>
        </w:tc>
        <w:tc>
          <w:tcPr>
            <w:tcW w:w="1843" w:type="dxa"/>
            <w:vAlign w:val="center"/>
          </w:tcPr>
          <w:p w14:paraId="60953C54" w14:textId="2654F15D" w:rsidR="00923DC8" w:rsidRPr="009164E3" w:rsidRDefault="00923DC8" w:rsidP="00221C21">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Rapport</w:t>
            </w:r>
          </w:p>
        </w:tc>
        <w:tc>
          <w:tcPr>
            <w:tcW w:w="1418" w:type="dxa"/>
          </w:tcPr>
          <w:p w14:paraId="27B0A10E" w14:textId="77777777" w:rsidR="00923DC8" w:rsidRPr="009164E3" w:rsidRDefault="00923DC8" w:rsidP="00221C21">
            <w:pPr>
              <w:rPr>
                <w:rFonts w:ascii="Arial Narrow" w:eastAsia="Lucida Sans Unicode" w:hAnsi="Arial Narrow" w:cs="Arial"/>
                <w:color w:val="000000"/>
                <w:sz w:val="18"/>
                <w:szCs w:val="18"/>
                <w:highlight w:val="lightGray"/>
              </w:rPr>
            </w:pPr>
          </w:p>
        </w:tc>
        <w:tc>
          <w:tcPr>
            <w:tcW w:w="1418" w:type="dxa"/>
          </w:tcPr>
          <w:p w14:paraId="58383ED3" w14:textId="58F770D6" w:rsidR="00923DC8" w:rsidRPr="009164E3" w:rsidRDefault="00923DC8" w:rsidP="00221C21">
            <w:pPr>
              <w:rPr>
                <w:rFonts w:ascii="Arial Narrow" w:eastAsia="Lucida Sans Unicode" w:hAnsi="Arial Narrow" w:cs="Arial"/>
                <w:color w:val="000000"/>
                <w:sz w:val="18"/>
                <w:szCs w:val="18"/>
                <w:highlight w:val="lightGray"/>
              </w:rPr>
            </w:pPr>
          </w:p>
        </w:tc>
        <w:tc>
          <w:tcPr>
            <w:tcW w:w="1700" w:type="dxa"/>
          </w:tcPr>
          <w:p w14:paraId="00CF1C78" w14:textId="77777777" w:rsidR="00923DC8" w:rsidRPr="009164E3" w:rsidRDefault="00923DC8" w:rsidP="00221C21">
            <w:pPr>
              <w:rPr>
                <w:rFonts w:ascii="Arial Narrow" w:eastAsia="Lucida Sans Unicode" w:hAnsi="Arial Narrow" w:cs="Arial"/>
                <w:color w:val="000000"/>
                <w:sz w:val="18"/>
                <w:szCs w:val="18"/>
                <w:highlight w:val="lightGray"/>
              </w:rPr>
            </w:pPr>
          </w:p>
        </w:tc>
      </w:tr>
    </w:tbl>
    <w:p w14:paraId="5C77E5FD" w14:textId="77777777" w:rsidR="00923DC8" w:rsidRPr="009164E3" w:rsidRDefault="00923DC8" w:rsidP="00923DC8"/>
    <w:p w14:paraId="59DAC662" w14:textId="77777777" w:rsidR="00923DC8" w:rsidRPr="009164E3" w:rsidRDefault="00923DC8" w:rsidP="00923DC8"/>
    <w:p w14:paraId="72DCD335" w14:textId="7AC951C6" w:rsidR="00D17BDF" w:rsidRPr="009164E3" w:rsidRDefault="008519EB" w:rsidP="00D17BDF">
      <w:pPr>
        <w:pStyle w:val="Overskrift3"/>
      </w:pPr>
      <w:r w:rsidRPr="009164E3">
        <w:t>Modeller</w:t>
      </w:r>
    </w:p>
    <w:p w14:paraId="10057646" w14:textId="77777777" w:rsidR="00D17BDF" w:rsidRPr="009164E3" w:rsidRDefault="00D17BDF" w:rsidP="00D17BDF">
      <w:pPr>
        <w:rPr>
          <w:i/>
          <w:caps/>
          <w:highlight w:val="lightGray"/>
        </w:rPr>
      </w:pPr>
    </w:p>
    <w:p w14:paraId="3C972649" w14:textId="77FB6DB3" w:rsidR="00D17BDF" w:rsidRPr="009164E3" w:rsidRDefault="008519EB" w:rsidP="00D03F52">
      <w:pPr>
        <w:pStyle w:val="Overskrift4"/>
      </w:pPr>
      <w:bookmarkStart w:id="1551" w:name="_Toc410041954"/>
      <w:r w:rsidRPr="009164E3">
        <w:t>Grunnlagsmodeller</w:t>
      </w:r>
    </w:p>
    <w:bookmarkEnd w:id="1551"/>
    <w:p w14:paraId="768C2AE7" w14:textId="77777777" w:rsidR="00A75F60" w:rsidRPr="009164E3" w:rsidRDefault="00A75F60" w:rsidP="00A75F60">
      <w:pPr>
        <w:rPr>
          <w:lang w:eastAsia="nb-NO"/>
        </w:rPr>
      </w:pPr>
    </w:p>
    <w:tbl>
      <w:tblPr>
        <w:tblW w:w="694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553"/>
        <w:gridCol w:w="1419"/>
        <w:gridCol w:w="1701"/>
        <w:gridCol w:w="2268"/>
      </w:tblGrid>
      <w:tr w:rsidR="00520432" w:rsidRPr="009164E3" w14:paraId="26587B39" w14:textId="77777777" w:rsidTr="000E59CA">
        <w:trPr>
          <w:trHeight w:val="300"/>
        </w:trPr>
        <w:tc>
          <w:tcPr>
            <w:tcW w:w="1553" w:type="dxa"/>
            <w:shd w:val="clear" w:color="auto" w:fill="F2F2F2" w:themeFill="background1" w:themeFillShade="F2"/>
          </w:tcPr>
          <w:p w14:paraId="5A6DB0CE" w14:textId="77777777" w:rsidR="00520432" w:rsidRPr="009164E3" w:rsidRDefault="00520432" w:rsidP="006F19BE">
            <w:pPr>
              <w:rPr>
                <w:rFonts w:eastAsia="Lucida Sans Unicode" w:cstheme="majorHAnsi"/>
                <w:b/>
                <w:bCs/>
                <w:szCs w:val="20"/>
              </w:rPr>
            </w:pPr>
            <w:r w:rsidRPr="009164E3">
              <w:rPr>
                <w:rFonts w:eastAsia="Lucida Sans Unicode" w:cstheme="majorHAnsi"/>
                <w:b/>
                <w:bCs/>
                <w:szCs w:val="20"/>
              </w:rPr>
              <w:t>Kategori</w:t>
            </w:r>
          </w:p>
        </w:tc>
        <w:tc>
          <w:tcPr>
            <w:tcW w:w="1419" w:type="dxa"/>
            <w:shd w:val="clear" w:color="auto" w:fill="F2F2F2" w:themeFill="background1" w:themeFillShade="F2"/>
          </w:tcPr>
          <w:p w14:paraId="3D24C4D9" w14:textId="77777777" w:rsidR="00520432" w:rsidRPr="009164E3" w:rsidRDefault="00520432" w:rsidP="006F19BE">
            <w:pPr>
              <w:rPr>
                <w:rFonts w:eastAsia="Lucida Sans Unicode" w:cstheme="majorHAnsi"/>
                <w:b/>
                <w:bCs/>
                <w:szCs w:val="20"/>
              </w:rPr>
            </w:pPr>
            <w:r w:rsidRPr="009164E3">
              <w:rPr>
                <w:rFonts w:eastAsia="Lucida Sans Unicode" w:cstheme="majorHAnsi"/>
                <w:b/>
                <w:bCs/>
                <w:szCs w:val="20"/>
              </w:rPr>
              <w:t>Navn</w:t>
            </w:r>
          </w:p>
        </w:tc>
        <w:tc>
          <w:tcPr>
            <w:tcW w:w="1701" w:type="dxa"/>
            <w:shd w:val="clear" w:color="auto" w:fill="F2F2F2" w:themeFill="background1" w:themeFillShade="F2"/>
          </w:tcPr>
          <w:p w14:paraId="46A095E5" w14:textId="77777777" w:rsidR="00520432" w:rsidRPr="009164E3" w:rsidRDefault="00520432" w:rsidP="006F19BE">
            <w:pPr>
              <w:rPr>
                <w:rFonts w:eastAsia="Lucida Sans Unicode" w:cstheme="majorHAnsi"/>
                <w:b/>
                <w:bCs/>
                <w:szCs w:val="20"/>
              </w:rPr>
            </w:pPr>
            <w:r w:rsidRPr="009164E3">
              <w:rPr>
                <w:rFonts w:eastAsia="Lucida Sans Unicode" w:cstheme="majorHAnsi"/>
                <w:b/>
                <w:bCs/>
                <w:szCs w:val="20"/>
              </w:rPr>
              <w:t>Åpent format</w:t>
            </w:r>
          </w:p>
        </w:tc>
        <w:tc>
          <w:tcPr>
            <w:tcW w:w="2268" w:type="dxa"/>
            <w:shd w:val="clear" w:color="auto" w:fill="F2F2F2" w:themeFill="background1" w:themeFillShade="F2"/>
          </w:tcPr>
          <w:p w14:paraId="19A33C99" w14:textId="77777777" w:rsidR="00520432" w:rsidRPr="009164E3" w:rsidRDefault="00520432" w:rsidP="006F19BE">
            <w:pPr>
              <w:rPr>
                <w:rFonts w:eastAsia="Lucida Sans Unicode" w:cstheme="majorHAnsi"/>
                <w:b/>
                <w:bCs/>
                <w:szCs w:val="20"/>
              </w:rPr>
            </w:pPr>
            <w:r w:rsidRPr="009164E3">
              <w:rPr>
                <w:rFonts w:eastAsia="Lucida Sans Unicode" w:cstheme="majorHAnsi"/>
                <w:b/>
                <w:bCs/>
                <w:szCs w:val="20"/>
              </w:rPr>
              <w:t>Originalformat</w:t>
            </w:r>
          </w:p>
        </w:tc>
      </w:tr>
      <w:tr w:rsidR="00520432" w:rsidRPr="009164E3" w14:paraId="30015536" w14:textId="77777777" w:rsidTr="000E59CA">
        <w:trPr>
          <w:trHeight w:val="300"/>
        </w:trPr>
        <w:tc>
          <w:tcPr>
            <w:tcW w:w="1553" w:type="dxa"/>
          </w:tcPr>
          <w:p w14:paraId="2B7BF1AE"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Grunnlagsmodell</w:t>
            </w:r>
          </w:p>
        </w:tc>
        <w:tc>
          <w:tcPr>
            <w:tcW w:w="1419" w:type="dxa"/>
          </w:tcPr>
          <w:p w14:paraId="4CF36DFC"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Befolkning</w:t>
            </w:r>
          </w:p>
        </w:tc>
        <w:tc>
          <w:tcPr>
            <w:tcW w:w="1701" w:type="dxa"/>
          </w:tcPr>
          <w:p w14:paraId="31CF4B38" w14:textId="77777777" w:rsidR="00520432" w:rsidRPr="009164E3" w:rsidRDefault="00520432" w:rsidP="006F19BE">
            <w:pPr>
              <w:rPr>
                <w:rFonts w:ascii="Arial Narrow" w:eastAsia="Lucida Sans Unicode" w:hAnsi="Arial Narrow" w:cs="Arial"/>
                <w:color w:val="000000"/>
                <w:sz w:val="18"/>
                <w:szCs w:val="18"/>
                <w:highlight w:val="lightGray"/>
              </w:rPr>
            </w:pPr>
          </w:p>
        </w:tc>
        <w:tc>
          <w:tcPr>
            <w:tcW w:w="2268" w:type="dxa"/>
          </w:tcPr>
          <w:p w14:paraId="788561AE" w14:textId="77777777" w:rsidR="00520432" w:rsidRPr="009164E3" w:rsidRDefault="00520432" w:rsidP="006F19BE">
            <w:pPr>
              <w:rPr>
                <w:rFonts w:ascii="Arial Narrow" w:eastAsia="Lucida Sans Unicode" w:hAnsi="Arial Narrow" w:cs="Arial"/>
                <w:color w:val="000000"/>
                <w:sz w:val="18"/>
                <w:szCs w:val="18"/>
                <w:highlight w:val="lightGray"/>
              </w:rPr>
            </w:pPr>
          </w:p>
        </w:tc>
      </w:tr>
      <w:tr w:rsidR="00520432" w:rsidRPr="009164E3" w14:paraId="77DED084" w14:textId="77777777" w:rsidTr="000E59CA">
        <w:trPr>
          <w:trHeight w:val="300"/>
        </w:trPr>
        <w:tc>
          <w:tcPr>
            <w:tcW w:w="1553" w:type="dxa"/>
          </w:tcPr>
          <w:p w14:paraId="3E2EBBFA"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Grunnlagsmodell</w:t>
            </w:r>
          </w:p>
        </w:tc>
        <w:tc>
          <w:tcPr>
            <w:tcW w:w="1419" w:type="dxa"/>
          </w:tcPr>
          <w:p w14:paraId="21EE4AFA"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Bildedata</w:t>
            </w:r>
          </w:p>
        </w:tc>
        <w:tc>
          <w:tcPr>
            <w:tcW w:w="1701" w:type="dxa"/>
          </w:tcPr>
          <w:p w14:paraId="4DBF148A" w14:textId="77777777" w:rsidR="00520432" w:rsidRPr="009164E3" w:rsidRDefault="00520432" w:rsidP="006F19BE">
            <w:pPr>
              <w:rPr>
                <w:rFonts w:ascii="Arial Narrow" w:eastAsia="Lucida Sans Unicode" w:hAnsi="Arial Narrow" w:cs="Arial"/>
                <w:color w:val="000000"/>
                <w:sz w:val="18"/>
                <w:szCs w:val="18"/>
                <w:highlight w:val="lightGray"/>
              </w:rPr>
            </w:pPr>
          </w:p>
        </w:tc>
        <w:tc>
          <w:tcPr>
            <w:tcW w:w="2268" w:type="dxa"/>
          </w:tcPr>
          <w:p w14:paraId="3683C30E" w14:textId="77777777" w:rsidR="00520432" w:rsidRPr="009164E3" w:rsidRDefault="00520432" w:rsidP="006F19BE">
            <w:pPr>
              <w:rPr>
                <w:rFonts w:ascii="Arial Narrow" w:eastAsia="Lucida Sans Unicode" w:hAnsi="Arial Narrow" w:cs="Arial"/>
                <w:color w:val="000000"/>
                <w:sz w:val="18"/>
                <w:szCs w:val="18"/>
                <w:highlight w:val="lightGray"/>
              </w:rPr>
            </w:pPr>
          </w:p>
        </w:tc>
      </w:tr>
      <w:tr w:rsidR="00520432" w:rsidRPr="009164E3" w14:paraId="48BC9196" w14:textId="77777777" w:rsidTr="000E59CA">
        <w:trPr>
          <w:trHeight w:val="300"/>
        </w:trPr>
        <w:tc>
          <w:tcPr>
            <w:tcW w:w="1553" w:type="dxa"/>
          </w:tcPr>
          <w:p w14:paraId="39F24F64"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Grunnlagsmodell</w:t>
            </w:r>
          </w:p>
        </w:tc>
        <w:tc>
          <w:tcPr>
            <w:tcW w:w="1419" w:type="dxa"/>
          </w:tcPr>
          <w:p w14:paraId="1FDC777D"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Bygg</w:t>
            </w:r>
          </w:p>
        </w:tc>
        <w:tc>
          <w:tcPr>
            <w:tcW w:w="1701" w:type="dxa"/>
          </w:tcPr>
          <w:p w14:paraId="67E0A6D0" w14:textId="77777777" w:rsidR="00520432" w:rsidRPr="009164E3" w:rsidRDefault="00520432" w:rsidP="006F19BE">
            <w:pPr>
              <w:rPr>
                <w:rFonts w:ascii="Arial Narrow" w:eastAsia="Lucida Sans Unicode" w:hAnsi="Arial Narrow" w:cs="Arial"/>
                <w:color w:val="000000"/>
                <w:sz w:val="18"/>
                <w:szCs w:val="18"/>
                <w:highlight w:val="lightGray"/>
              </w:rPr>
            </w:pPr>
          </w:p>
        </w:tc>
        <w:tc>
          <w:tcPr>
            <w:tcW w:w="2268" w:type="dxa"/>
          </w:tcPr>
          <w:p w14:paraId="306C6071" w14:textId="77777777" w:rsidR="00520432" w:rsidRPr="009164E3" w:rsidRDefault="00520432" w:rsidP="006F19BE">
            <w:pPr>
              <w:rPr>
                <w:rFonts w:ascii="Arial Narrow" w:eastAsia="Lucida Sans Unicode" w:hAnsi="Arial Narrow" w:cs="Arial"/>
                <w:color w:val="000000"/>
                <w:sz w:val="18"/>
                <w:szCs w:val="18"/>
                <w:highlight w:val="lightGray"/>
              </w:rPr>
            </w:pPr>
          </w:p>
        </w:tc>
      </w:tr>
      <w:tr w:rsidR="00520432" w:rsidRPr="009164E3" w14:paraId="7AC8782D" w14:textId="77777777" w:rsidTr="000E59CA">
        <w:trPr>
          <w:trHeight w:val="300"/>
        </w:trPr>
        <w:tc>
          <w:tcPr>
            <w:tcW w:w="1553" w:type="dxa"/>
          </w:tcPr>
          <w:p w14:paraId="052A0CB9"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Grunnlagsmodell</w:t>
            </w:r>
          </w:p>
        </w:tc>
        <w:tc>
          <w:tcPr>
            <w:tcW w:w="1419" w:type="dxa"/>
          </w:tcPr>
          <w:p w14:paraId="3936D7E5"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Eiendom</w:t>
            </w:r>
          </w:p>
        </w:tc>
        <w:tc>
          <w:tcPr>
            <w:tcW w:w="1701" w:type="dxa"/>
          </w:tcPr>
          <w:p w14:paraId="080538FF" w14:textId="77777777" w:rsidR="00520432" w:rsidRPr="009164E3" w:rsidRDefault="00520432" w:rsidP="006F19BE">
            <w:pPr>
              <w:rPr>
                <w:rFonts w:ascii="Arial Narrow" w:eastAsia="Lucida Sans Unicode" w:hAnsi="Arial Narrow" w:cs="Arial"/>
                <w:color w:val="000000"/>
                <w:sz w:val="18"/>
                <w:szCs w:val="18"/>
                <w:highlight w:val="lightGray"/>
              </w:rPr>
            </w:pPr>
          </w:p>
        </w:tc>
        <w:tc>
          <w:tcPr>
            <w:tcW w:w="2268" w:type="dxa"/>
          </w:tcPr>
          <w:p w14:paraId="4B684915" w14:textId="77777777" w:rsidR="00520432" w:rsidRPr="009164E3" w:rsidRDefault="00520432" w:rsidP="006F19BE">
            <w:pPr>
              <w:rPr>
                <w:rFonts w:ascii="Arial Narrow" w:eastAsia="Lucida Sans Unicode" w:hAnsi="Arial Narrow" w:cs="Arial"/>
                <w:color w:val="000000"/>
                <w:sz w:val="18"/>
                <w:szCs w:val="18"/>
                <w:highlight w:val="lightGray"/>
              </w:rPr>
            </w:pPr>
          </w:p>
        </w:tc>
      </w:tr>
      <w:tr w:rsidR="00520432" w:rsidRPr="009164E3" w14:paraId="5F32E5BD" w14:textId="77777777" w:rsidTr="000E59CA">
        <w:trPr>
          <w:trHeight w:val="300"/>
        </w:trPr>
        <w:tc>
          <w:tcPr>
            <w:tcW w:w="1553" w:type="dxa"/>
          </w:tcPr>
          <w:p w14:paraId="77B75679"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Grunnlagsmodell</w:t>
            </w:r>
          </w:p>
        </w:tc>
        <w:tc>
          <w:tcPr>
            <w:tcW w:w="1419" w:type="dxa"/>
          </w:tcPr>
          <w:p w14:paraId="4F7D512C"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Forurensning</w:t>
            </w:r>
          </w:p>
        </w:tc>
        <w:tc>
          <w:tcPr>
            <w:tcW w:w="1701" w:type="dxa"/>
          </w:tcPr>
          <w:p w14:paraId="159FF082" w14:textId="77777777" w:rsidR="00520432" w:rsidRPr="009164E3" w:rsidRDefault="00520432" w:rsidP="006F19BE">
            <w:pPr>
              <w:rPr>
                <w:rFonts w:ascii="Arial Narrow" w:eastAsia="Lucida Sans Unicode" w:hAnsi="Arial Narrow" w:cs="Arial"/>
                <w:color w:val="000000"/>
                <w:sz w:val="18"/>
                <w:szCs w:val="18"/>
                <w:highlight w:val="lightGray"/>
              </w:rPr>
            </w:pPr>
          </w:p>
        </w:tc>
        <w:tc>
          <w:tcPr>
            <w:tcW w:w="2268" w:type="dxa"/>
          </w:tcPr>
          <w:p w14:paraId="33DA77CE" w14:textId="77777777" w:rsidR="00520432" w:rsidRPr="009164E3" w:rsidRDefault="00520432" w:rsidP="006F19BE">
            <w:pPr>
              <w:rPr>
                <w:rFonts w:ascii="Arial Narrow" w:eastAsia="Lucida Sans Unicode" w:hAnsi="Arial Narrow" w:cs="Arial"/>
                <w:color w:val="000000"/>
                <w:sz w:val="18"/>
                <w:szCs w:val="18"/>
                <w:highlight w:val="lightGray"/>
              </w:rPr>
            </w:pPr>
          </w:p>
        </w:tc>
      </w:tr>
      <w:tr w:rsidR="00520432" w:rsidRPr="009164E3" w14:paraId="5CC3FB91" w14:textId="77777777" w:rsidTr="000E59CA">
        <w:trPr>
          <w:trHeight w:val="300"/>
        </w:trPr>
        <w:tc>
          <w:tcPr>
            <w:tcW w:w="1553" w:type="dxa"/>
          </w:tcPr>
          <w:p w14:paraId="3EA45D93"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Grunnlagsmodell</w:t>
            </w:r>
          </w:p>
        </w:tc>
        <w:tc>
          <w:tcPr>
            <w:tcW w:w="1419" w:type="dxa"/>
          </w:tcPr>
          <w:p w14:paraId="42A6A90B"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Friluftsliv</w:t>
            </w:r>
          </w:p>
        </w:tc>
        <w:tc>
          <w:tcPr>
            <w:tcW w:w="1701" w:type="dxa"/>
          </w:tcPr>
          <w:p w14:paraId="0EAFE045" w14:textId="77777777" w:rsidR="00520432" w:rsidRPr="009164E3" w:rsidRDefault="00520432" w:rsidP="006F19BE">
            <w:pPr>
              <w:rPr>
                <w:rFonts w:ascii="Arial Narrow" w:eastAsia="Lucida Sans Unicode" w:hAnsi="Arial Narrow" w:cs="Arial"/>
                <w:color w:val="000000"/>
                <w:sz w:val="18"/>
                <w:szCs w:val="18"/>
                <w:highlight w:val="lightGray"/>
              </w:rPr>
            </w:pPr>
          </w:p>
        </w:tc>
        <w:tc>
          <w:tcPr>
            <w:tcW w:w="2268" w:type="dxa"/>
          </w:tcPr>
          <w:p w14:paraId="0C3B5F4E" w14:textId="77777777" w:rsidR="00520432" w:rsidRPr="009164E3" w:rsidRDefault="00520432" w:rsidP="006F19BE">
            <w:pPr>
              <w:rPr>
                <w:rFonts w:ascii="Arial Narrow" w:eastAsia="Lucida Sans Unicode" w:hAnsi="Arial Narrow" w:cs="Arial"/>
                <w:color w:val="000000"/>
                <w:sz w:val="18"/>
                <w:szCs w:val="18"/>
                <w:highlight w:val="lightGray"/>
              </w:rPr>
            </w:pPr>
          </w:p>
        </w:tc>
      </w:tr>
      <w:tr w:rsidR="00520432" w:rsidRPr="009164E3" w14:paraId="243FC8A7" w14:textId="77777777" w:rsidTr="000E59CA">
        <w:trPr>
          <w:trHeight w:val="300"/>
        </w:trPr>
        <w:tc>
          <w:tcPr>
            <w:tcW w:w="1553" w:type="dxa"/>
          </w:tcPr>
          <w:p w14:paraId="6596C769"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Grunnlagsmodell</w:t>
            </w:r>
          </w:p>
        </w:tc>
        <w:tc>
          <w:tcPr>
            <w:tcW w:w="1419" w:type="dxa"/>
          </w:tcPr>
          <w:p w14:paraId="646CE9E6"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Grunnforhold</w:t>
            </w:r>
          </w:p>
        </w:tc>
        <w:tc>
          <w:tcPr>
            <w:tcW w:w="1701" w:type="dxa"/>
          </w:tcPr>
          <w:p w14:paraId="415605D4" w14:textId="77777777" w:rsidR="00520432" w:rsidRPr="009164E3" w:rsidRDefault="00520432" w:rsidP="006F19BE">
            <w:pPr>
              <w:rPr>
                <w:rFonts w:ascii="Arial Narrow" w:eastAsia="Lucida Sans Unicode" w:hAnsi="Arial Narrow" w:cs="Arial"/>
                <w:color w:val="000000"/>
                <w:sz w:val="18"/>
                <w:szCs w:val="18"/>
                <w:highlight w:val="lightGray"/>
              </w:rPr>
            </w:pPr>
          </w:p>
        </w:tc>
        <w:tc>
          <w:tcPr>
            <w:tcW w:w="2268" w:type="dxa"/>
          </w:tcPr>
          <w:p w14:paraId="1C2A77BA" w14:textId="77777777" w:rsidR="00520432" w:rsidRPr="009164E3" w:rsidRDefault="00520432" w:rsidP="006F19BE">
            <w:pPr>
              <w:rPr>
                <w:rFonts w:ascii="Arial Narrow" w:eastAsia="Lucida Sans Unicode" w:hAnsi="Arial Narrow" w:cs="Arial"/>
                <w:color w:val="000000"/>
                <w:sz w:val="18"/>
                <w:szCs w:val="18"/>
                <w:highlight w:val="lightGray"/>
              </w:rPr>
            </w:pPr>
          </w:p>
        </w:tc>
      </w:tr>
      <w:tr w:rsidR="00520432" w:rsidRPr="009164E3" w14:paraId="0323B4DB" w14:textId="77777777" w:rsidTr="000E59CA">
        <w:trPr>
          <w:trHeight w:val="300"/>
        </w:trPr>
        <w:tc>
          <w:tcPr>
            <w:tcW w:w="1553" w:type="dxa"/>
          </w:tcPr>
          <w:p w14:paraId="3E017D58"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Grunnlagsmodell</w:t>
            </w:r>
          </w:p>
        </w:tc>
        <w:tc>
          <w:tcPr>
            <w:tcW w:w="1419" w:type="dxa"/>
          </w:tcPr>
          <w:p w14:paraId="5A32682B"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Kulturarv</w:t>
            </w:r>
          </w:p>
        </w:tc>
        <w:tc>
          <w:tcPr>
            <w:tcW w:w="1701" w:type="dxa"/>
          </w:tcPr>
          <w:p w14:paraId="5AD3133C" w14:textId="77777777" w:rsidR="00520432" w:rsidRPr="009164E3" w:rsidRDefault="00520432" w:rsidP="006F19BE">
            <w:pPr>
              <w:rPr>
                <w:rFonts w:ascii="Arial Narrow" w:eastAsia="Lucida Sans Unicode" w:hAnsi="Arial Narrow" w:cs="Arial"/>
                <w:color w:val="000000"/>
                <w:sz w:val="18"/>
                <w:szCs w:val="18"/>
                <w:highlight w:val="lightGray"/>
              </w:rPr>
            </w:pPr>
          </w:p>
        </w:tc>
        <w:tc>
          <w:tcPr>
            <w:tcW w:w="2268" w:type="dxa"/>
          </w:tcPr>
          <w:p w14:paraId="6E95C7ED" w14:textId="77777777" w:rsidR="00520432" w:rsidRPr="009164E3" w:rsidRDefault="00520432" w:rsidP="006F19BE">
            <w:pPr>
              <w:rPr>
                <w:rFonts w:ascii="Arial Narrow" w:eastAsia="Lucida Sans Unicode" w:hAnsi="Arial Narrow" w:cs="Arial"/>
                <w:color w:val="000000"/>
                <w:sz w:val="18"/>
                <w:szCs w:val="18"/>
                <w:highlight w:val="lightGray"/>
              </w:rPr>
            </w:pPr>
          </w:p>
        </w:tc>
      </w:tr>
      <w:tr w:rsidR="00520432" w:rsidRPr="009164E3" w14:paraId="6DFBF34C" w14:textId="77777777" w:rsidTr="000E59CA">
        <w:trPr>
          <w:trHeight w:val="300"/>
        </w:trPr>
        <w:tc>
          <w:tcPr>
            <w:tcW w:w="1553" w:type="dxa"/>
          </w:tcPr>
          <w:p w14:paraId="0BDDDC73"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Grunnlagsmodell</w:t>
            </w:r>
          </w:p>
        </w:tc>
        <w:tc>
          <w:tcPr>
            <w:tcW w:w="1419" w:type="dxa"/>
          </w:tcPr>
          <w:p w14:paraId="595EE5AB"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Landskap</w:t>
            </w:r>
          </w:p>
        </w:tc>
        <w:tc>
          <w:tcPr>
            <w:tcW w:w="1701" w:type="dxa"/>
          </w:tcPr>
          <w:p w14:paraId="289DC34E" w14:textId="77777777" w:rsidR="00520432" w:rsidRPr="009164E3" w:rsidRDefault="00520432" w:rsidP="006F19BE">
            <w:pPr>
              <w:rPr>
                <w:rFonts w:ascii="Arial Narrow" w:eastAsia="Lucida Sans Unicode" w:hAnsi="Arial Narrow" w:cs="Arial"/>
                <w:color w:val="000000"/>
                <w:sz w:val="18"/>
                <w:szCs w:val="18"/>
                <w:highlight w:val="lightGray"/>
              </w:rPr>
            </w:pPr>
          </w:p>
        </w:tc>
        <w:tc>
          <w:tcPr>
            <w:tcW w:w="2268" w:type="dxa"/>
          </w:tcPr>
          <w:p w14:paraId="475A4AFF" w14:textId="77777777" w:rsidR="00520432" w:rsidRPr="009164E3" w:rsidRDefault="00520432" w:rsidP="006F19BE">
            <w:pPr>
              <w:rPr>
                <w:rFonts w:ascii="Arial Narrow" w:eastAsia="Lucida Sans Unicode" w:hAnsi="Arial Narrow" w:cs="Arial"/>
                <w:color w:val="000000"/>
                <w:sz w:val="18"/>
                <w:szCs w:val="18"/>
                <w:highlight w:val="lightGray"/>
              </w:rPr>
            </w:pPr>
          </w:p>
        </w:tc>
      </w:tr>
      <w:tr w:rsidR="00520432" w:rsidRPr="009164E3" w14:paraId="0C90A205" w14:textId="77777777" w:rsidTr="000E59CA">
        <w:trPr>
          <w:trHeight w:val="300"/>
        </w:trPr>
        <w:tc>
          <w:tcPr>
            <w:tcW w:w="1553" w:type="dxa"/>
          </w:tcPr>
          <w:p w14:paraId="75B1A291"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Grunnlagsmodell</w:t>
            </w:r>
          </w:p>
        </w:tc>
        <w:tc>
          <w:tcPr>
            <w:tcW w:w="1419" w:type="dxa"/>
          </w:tcPr>
          <w:p w14:paraId="3AB68D89"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Naturmangfold</w:t>
            </w:r>
          </w:p>
        </w:tc>
        <w:tc>
          <w:tcPr>
            <w:tcW w:w="1701" w:type="dxa"/>
          </w:tcPr>
          <w:p w14:paraId="08609A2A" w14:textId="77777777" w:rsidR="00520432" w:rsidRPr="009164E3" w:rsidRDefault="00520432" w:rsidP="006F19BE">
            <w:pPr>
              <w:rPr>
                <w:rFonts w:ascii="Arial Narrow" w:eastAsia="Lucida Sans Unicode" w:hAnsi="Arial Narrow" w:cs="Arial"/>
                <w:color w:val="000000"/>
                <w:sz w:val="18"/>
                <w:szCs w:val="18"/>
                <w:highlight w:val="lightGray"/>
              </w:rPr>
            </w:pPr>
          </w:p>
        </w:tc>
        <w:tc>
          <w:tcPr>
            <w:tcW w:w="2268" w:type="dxa"/>
          </w:tcPr>
          <w:p w14:paraId="7D06E51E" w14:textId="77777777" w:rsidR="00520432" w:rsidRPr="009164E3" w:rsidRDefault="00520432" w:rsidP="006F19BE">
            <w:pPr>
              <w:rPr>
                <w:rFonts w:ascii="Arial Narrow" w:eastAsia="Lucida Sans Unicode" w:hAnsi="Arial Narrow" w:cs="Arial"/>
                <w:color w:val="000000"/>
                <w:sz w:val="18"/>
                <w:szCs w:val="18"/>
                <w:highlight w:val="lightGray"/>
              </w:rPr>
            </w:pPr>
          </w:p>
        </w:tc>
      </w:tr>
      <w:tr w:rsidR="00520432" w:rsidRPr="009164E3" w14:paraId="67D8A9FA" w14:textId="77777777" w:rsidTr="000E59CA">
        <w:trPr>
          <w:trHeight w:val="300"/>
        </w:trPr>
        <w:tc>
          <w:tcPr>
            <w:tcW w:w="1553" w:type="dxa"/>
          </w:tcPr>
          <w:p w14:paraId="23A43F82"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Grunnlagsmodell</w:t>
            </w:r>
          </w:p>
        </w:tc>
        <w:tc>
          <w:tcPr>
            <w:tcW w:w="1419" w:type="dxa"/>
          </w:tcPr>
          <w:p w14:paraId="6F251FB6"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Naturressurser</w:t>
            </w:r>
          </w:p>
        </w:tc>
        <w:tc>
          <w:tcPr>
            <w:tcW w:w="1701" w:type="dxa"/>
          </w:tcPr>
          <w:p w14:paraId="7E3E7FE0" w14:textId="77777777" w:rsidR="00520432" w:rsidRPr="009164E3" w:rsidRDefault="00520432" w:rsidP="006F19BE">
            <w:pPr>
              <w:rPr>
                <w:rFonts w:ascii="Arial Narrow" w:eastAsia="Lucida Sans Unicode" w:hAnsi="Arial Narrow" w:cs="Arial"/>
                <w:color w:val="000000"/>
                <w:sz w:val="18"/>
                <w:szCs w:val="18"/>
                <w:highlight w:val="lightGray"/>
              </w:rPr>
            </w:pPr>
          </w:p>
        </w:tc>
        <w:tc>
          <w:tcPr>
            <w:tcW w:w="2268" w:type="dxa"/>
          </w:tcPr>
          <w:p w14:paraId="3EBCB0D5" w14:textId="77777777" w:rsidR="00520432" w:rsidRPr="009164E3" w:rsidRDefault="00520432" w:rsidP="006F19BE">
            <w:pPr>
              <w:rPr>
                <w:rFonts w:ascii="Arial Narrow" w:eastAsia="Lucida Sans Unicode" w:hAnsi="Arial Narrow" w:cs="Arial"/>
                <w:color w:val="000000"/>
                <w:sz w:val="18"/>
                <w:szCs w:val="18"/>
                <w:highlight w:val="lightGray"/>
              </w:rPr>
            </w:pPr>
          </w:p>
        </w:tc>
      </w:tr>
      <w:tr w:rsidR="00520432" w:rsidRPr="009164E3" w14:paraId="0C7C0FC7" w14:textId="77777777" w:rsidTr="000E59CA">
        <w:trPr>
          <w:trHeight w:val="300"/>
        </w:trPr>
        <w:tc>
          <w:tcPr>
            <w:tcW w:w="1553" w:type="dxa"/>
          </w:tcPr>
          <w:p w14:paraId="7DFDCA69"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Grunnlagsmodell</w:t>
            </w:r>
          </w:p>
        </w:tc>
        <w:tc>
          <w:tcPr>
            <w:tcW w:w="1419" w:type="dxa"/>
          </w:tcPr>
          <w:p w14:paraId="0C4B223F"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Næring</w:t>
            </w:r>
          </w:p>
        </w:tc>
        <w:tc>
          <w:tcPr>
            <w:tcW w:w="1701" w:type="dxa"/>
          </w:tcPr>
          <w:p w14:paraId="396D875B" w14:textId="77777777" w:rsidR="00520432" w:rsidRPr="009164E3" w:rsidRDefault="00520432" w:rsidP="006F19BE">
            <w:pPr>
              <w:rPr>
                <w:rFonts w:ascii="Arial Narrow" w:eastAsia="Lucida Sans Unicode" w:hAnsi="Arial Narrow" w:cs="Arial"/>
                <w:color w:val="000000"/>
                <w:sz w:val="18"/>
                <w:szCs w:val="18"/>
                <w:highlight w:val="lightGray"/>
              </w:rPr>
            </w:pPr>
          </w:p>
        </w:tc>
        <w:tc>
          <w:tcPr>
            <w:tcW w:w="2268" w:type="dxa"/>
          </w:tcPr>
          <w:p w14:paraId="39EE77F0" w14:textId="77777777" w:rsidR="00520432" w:rsidRPr="009164E3" w:rsidRDefault="00520432" w:rsidP="006F19BE">
            <w:pPr>
              <w:rPr>
                <w:rFonts w:ascii="Arial Narrow" w:eastAsia="Lucida Sans Unicode" w:hAnsi="Arial Narrow" w:cs="Arial"/>
                <w:color w:val="000000"/>
                <w:sz w:val="18"/>
                <w:szCs w:val="18"/>
                <w:highlight w:val="lightGray"/>
              </w:rPr>
            </w:pPr>
          </w:p>
        </w:tc>
      </w:tr>
      <w:tr w:rsidR="00520432" w:rsidRPr="009164E3" w14:paraId="1CC34CCF" w14:textId="77777777" w:rsidTr="000E59CA">
        <w:trPr>
          <w:trHeight w:val="300"/>
        </w:trPr>
        <w:tc>
          <w:tcPr>
            <w:tcW w:w="1553" w:type="dxa"/>
          </w:tcPr>
          <w:p w14:paraId="0E75F3C0"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Grunnlagsmodell</w:t>
            </w:r>
          </w:p>
        </w:tc>
        <w:tc>
          <w:tcPr>
            <w:tcW w:w="1419" w:type="dxa"/>
          </w:tcPr>
          <w:p w14:paraId="5E14D7E7"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Plansituasjon</w:t>
            </w:r>
          </w:p>
        </w:tc>
        <w:tc>
          <w:tcPr>
            <w:tcW w:w="1701" w:type="dxa"/>
          </w:tcPr>
          <w:p w14:paraId="60AB99E0" w14:textId="77777777" w:rsidR="00520432" w:rsidRPr="009164E3" w:rsidRDefault="00520432" w:rsidP="006F19BE">
            <w:pPr>
              <w:rPr>
                <w:rFonts w:ascii="Arial Narrow" w:eastAsia="Lucida Sans Unicode" w:hAnsi="Arial Narrow" w:cs="Arial"/>
                <w:color w:val="000000"/>
                <w:sz w:val="18"/>
                <w:szCs w:val="18"/>
                <w:highlight w:val="lightGray"/>
              </w:rPr>
            </w:pPr>
          </w:p>
        </w:tc>
        <w:tc>
          <w:tcPr>
            <w:tcW w:w="2268" w:type="dxa"/>
          </w:tcPr>
          <w:p w14:paraId="323B01DD" w14:textId="77777777" w:rsidR="00520432" w:rsidRPr="009164E3" w:rsidRDefault="00520432" w:rsidP="006F19BE">
            <w:pPr>
              <w:rPr>
                <w:rFonts w:ascii="Arial Narrow" w:eastAsia="Lucida Sans Unicode" w:hAnsi="Arial Narrow" w:cs="Arial"/>
                <w:color w:val="000000"/>
                <w:sz w:val="18"/>
                <w:szCs w:val="18"/>
                <w:highlight w:val="lightGray"/>
              </w:rPr>
            </w:pPr>
          </w:p>
        </w:tc>
      </w:tr>
      <w:tr w:rsidR="00520432" w:rsidRPr="009164E3" w14:paraId="082120E4" w14:textId="77777777" w:rsidTr="000E59CA">
        <w:trPr>
          <w:trHeight w:val="300"/>
        </w:trPr>
        <w:tc>
          <w:tcPr>
            <w:tcW w:w="1553" w:type="dxa"/>
          </w:tcPr>
          <w:p w14:paraId="0B666CA8"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Grunnlagsmodell</w:t>
            </w:r>
          </w:p>
        </w:tc>
        <w:tc>
          <w:tcPr>
            <w:tcW w:w="1419" w:type="dxa"/>
          </w:tcPr>
          <w:p w14:paraId="73631922"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Samfunns-sikkerhet</w:t>
            </w:r>
          </w:p>
        </w:tc>
        <w:tc>
          <w:tcPr>
            <w:tcW w:w="1701" w:type="dxa"/>
          </w:tcPr>
          <w:p w14:paraId="3BC81EB8" w14:textId="77777777" w:rsidR="00520432" w:rsidRPr="009164E3" w:rsidRDefault="00520432" w:rsidP="006F19BE">
            <w:pPr>
              <w:rPr>
                <w:rFonts w:ascii="Arial Narrow" w:eastAsia="Lucida Sans Unicode" w:hAnsi="Arial Narrow" w:cs="Arial"/>
                <w:color w:val="000000"/>
                <w:sz w:val="18"/>
                <w:szCs w:val="18"/>
                <w:highlight w:val="lightGray"/>
              </w:rPr>
            </w:pPr>
          </w:p>
        </w:tc>
        <w:tc>
          <w:tcPr>
            <w:tcW w:w="2268" w:type="dxa"/>
          </w:tcPr>
          <w:p w14:paraId="074F4BF1" w14:textId="77777777" w:rsidR="00520432" w:rsidRPr="009164E3" w:rsidRDefault="00520432" w:rsidP="006F19BE">
            <w:pPr>
              <w:rPr>
                <w:rFonts w:ascii="Arial Narrow" w:eastAsia="Lucida Sans Unicode" w:hAnsi="Arial Narrow" w:cs="Arial"/>
                <w:color w:val="000000"/>
                <w:sz w:val="18"/>
                <w:szCs w:val="18"/>
                <w:highlight w:val="lightGray"/>
              </w:rPr>
            </w:pPr>
          </w:p>
        </w:tc>
      </w:tr>
      <w:tr w:rsidR="00520432" w:rsidRPr="009164E3" w14:paraId="55EC9137" w14:textId="77777777" w:rsidTr="000E59CA">
        <w:trPr>
          <w:trHeight w:val="300"/>
        </w:trPr>
        <w:tc>
          <w:tcPr>
            <w:tcW w:w="1553" w:type="dxa"/>
          </w:tcPr>
          <w:p w14:paraId="79F7711D"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Grunnlagsmodell</w:t>
            </w:r>
          </w:p>
        </w:tc>
        <w:tc>
          <w:tcPr>
            <w:tcW w:w="1419" w:type="dxa"/>
          </w:tcPr>
          <w:p w14:paraId="24BB5EC5"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Samferdsel</w:t>
            </w:r>
          </w:p>
        </w:tc>
        <w:tc>
          <w:tcPr>
            <w:tcW w:w="1701" w:type="dxa"/>
          </w:tcPr>
          <w:p w14:paraId="432F8182" w14:textId="77777777" w:rsidR="00520432" w:rsidRPr="009164E3" w:rsidRDefault="00520432" w:rsidP="006F19BE">
            <w:pPr>
              <w:rPr>
                <w:rFonts w:ascii="Arial Narrow" w:eastAsia="Lucida Sans Unicode" w:hAnsi="Arial Narrow" w:cs="Arial"/>
                <w:color w:val="000000"/>
                <w:sz w:val="18"/>
                <w:szCs w:val="18"/>
                <w:highlight w:val="lightGray"/>
              </w:rPr>
            </w:pPr>
          </w:p>
        </w:tc>
        <w:tc>
          <w:tcPr>
            <w:tcW w:w="2268" w:type="dxa"/>
          </w:tcPr>
          <w:p w14:paraId="10883F2E" w14:textId="77777777" w:rsidR="00520432" w:rsidRPr="009164E3" w:rsidRDefault="00520432" w:rsidP="006F19BE">
            <w:pPr>
              <w:rPr>
                <w:rFonts w:ascii="Arial Narrow" w:eastAsia="Lucida Sans Unicode" w:hAnsi="Arial Narrow" w:cs="Arial"/>
                <w:color w:val="000000"/>
                <w:sz w:val="18"/>
                <w:szCs w:val="18"/>
                <w:highlight w:val="lightGray"/>
              </w:rPr>
            </w:pPr>
          </w:p>
        </w:tc>
      </w:tr>
      <w:tr w:rsidR="00520432" w:rsidRPr="009164E3" w14:paraId="121880D4" w14:textId="77777777" w:rsidTr="000E59CA">
        <w:trPr>
          <w:trHeight w:val="300"/>
        </w:trPr>
        <w:tc>
          <w:tcPr>
            <w:tcW w:w="1553" w:type="dxa"/>
          </w:tcPr>
          <w:p w14:paraId="6F8BCC16"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Grunnlagsmodell</w:t>
            </w:r>
          </w:p>
        </w:tc>
        <w:tc>
          <w:tcPr>
            <w:tcW w:w="1419" w:type="dxa"/>
          </w:tcPr>
          <w:p w14:paraId="6121516A"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Terreng-modell</w:t>
            </w:r>
          </w:p>
        </w:tc>
        <w:tc>
          <w:tcPr>
            <w:tcW w:w="1701" w:type="dxa"/>
          </w:tcPr>
          <w:p w14:paraId="563D3F3A" w14:textId="77777777" w:rsidR="00520432" w:rsidRPr="009164E3" w:rsidRDefault="00520432" w:rsidP="006F19BE">
            <w:pPr>
              <w:rPr>
                <w:rFonts w:ascii="Arial Narrow" w:eastAsia="Lucida Sans Unicode" w:hAnsi="Arial Narrow" w:cs="Arial"/>
                <w:color w:val="000000"/>
                <w:sz w:val="18"/>
                <w:szCs w:val="18"/>
                <w:highlight w:val="lightGray"/>
              </w:rPr>
            </w:pPr>
          </w:p>
        </w:tc>
        <w:tc>
          <w:tcPr>
            <w:tcW w:w="2268" w:type="dxa"/>
          </w:tcPr>
          <w:p w14:paraId="06AF673F" w14:textId="77777777" w:rsidR="00520432" w:rsidRPr="009164E3" w:rsidRDefault="00520432" w:rsidP="006F19BE">
            <w:pPr>
              <w:rPr>
                <w:rFonts w:ascii="Arial Narrow" w:eastAsia="Lucida Sans Unicode" w:hAnsi="Arial Narrow" w:cs="Arial"/>
                <w:color w:val="000000"/>
                <w:sz w:val="18"/>
                <w:szCs w:val="18"/>
                <w:highlight w:val="lightGray"/>
              </w:rPr>
            </w:pPr>
          </w:p>
        </w:tc>
      </w:tr>
      <w:tr w:rsidR="00520432" w:rsidRPr="009164E3" w14:paraId="58184640" w14:textId="77777777" w:rsidTr="000E59CA">
        <w:trPr>
          <w:trHeight w:val="300"/>
        </w:trPr>
        <w:tc>
          <w:tcPr>
            <w:tcW w:w="1553" w:type="dxa"/>
          </w:tcPr>
          <w:p w14:paraId="51130D8C"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Grunnlagsmodell</w:t>
            </w:r>
          </w:p>
        </w:tc>
        <w:tc>
          <w:tcPr>
            <w:tcW w:w="1419" w:type="dxa"/>
          </w:tcPr>
          <w:p w14:paraId="62FB871A"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Teknisk infrastruktur</w:t>
            </w:r>
          </w:p>
        </w:tc>
        <w:tc>
          <w:tcPr>
            <w:tcW w:w="1701" w:type="dxa"/>
          </w:tcPr>
          <w:p w14:paraId="667AE914" w14:textId="77777777" w:rsidR="00520432" w:rsidRPr="009164E3" w:rsidRDefault="00520432" w:rsidP="006F19BE">
            <w:pPr>
              <w:rPr>
                <w:rFonts w:ascii="Arial Narrow" w:eastAsia="Lucida Sans Unicode" w:hAnsi="Arial Narrow" w:cs="Arial"/>
                <w:color w:val="000000"/>
                <w:sz w:val="18"/>
                <w:szCs w:val="18"/>
                <w:highlight w:val="lightGray"/>
              </w:rPr>
            </w:pPr>
          </w:p>
        </w:tc>
        <w:tc>
          <w:tcPr>
            <w:tcW w:w="2268" w:type="dxa"/>
          </w:tcPr>
          <w:p w14:paraId="144C8F0B" w14:textId="77777777" w:rsidR="00520432" w:rsidRPr="009164E3" w:rsidRDefault="00520432" w:rsidP="006F19BE">
            <w:pPr>
              <w:rPr>
                <w:rFonts w:ascii="Arial Narrow" w:eastAsia="Lucida Sans Unicode" w:hAnsi="Arial Narrow" w:cs="Arial"/>
                <w:color w:val="000000"/>
                <w:sz w:val="18"/>
                <w:szCs w:val="18"/>
                <w:highlight w:val="lightGray"/>
              </w:rPr>
            </w:pPr>
          </w:p>
        </w:tc>
      </w:tr>
      <w:tr w:rsidR="00520432" w:rsidRPr="009164E3" w14:paraId="7E19EBC9" w14:textId="77777777" w:rsidTr="000E59CA">
        <w:trPr>
          <w:trHeight w:val="300"/>
        </w:trPr>
        <w:tc>
          <w:tcPr>
            <w:tcW w:w="1553" w:type="dxa"/>
          </w:tcPr>
          <w:p w14:paraId="364BFA5D"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Grunnlagsmodell</w:t>
            </w:r>
          </w:p>
        </w:tc>
        <w:tc>
          <w:tcPr>
            <w:tcW w:w="1419" w:type="dxa"/>
          </w:tcPr>
          <w:p w14:paraId="1BD097F5" w14:textId="77777777" w:rsidR="00520432" w:rsidRPr="009164E3" w:rsidRDefault="0052043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Vær og klima</w:t>
            </w:r>
          </w:p>
        </w:tc>
        <w:tc>
          <w:tcPr>
            <w:tcW w:w="1701" w:type="dxa"/>
          </w:tcPr>
          <w:p w14:paraId="2C624123" w14:textId="77777777" w:rsidR="00520432" w:rsidRPr="009164E3" w:rsidRDefault="00520432" w:rsidP="006F19BE">
            <w:pPr>
              <w:rPr>
                <w:rFonts w:ascii="Arial Narrow" w:eastAsia="Lucida Sans Unicode" w:hAnsi="Arial Narrow" w:cs="Arial"/>
                <w:color w:val="000000"/>
                <w:sz w:val="18"/>
                <w:szCs w:val="18"/>
                <w:highlight w:val="lightGray"/>
              </w:rPr>
            </w:pPr>
          </w:p>
        </w:tc>
        <w:tc>
          <w:tcPr>
            <w:tcW w:w="2268" w:type="dxa"/>
          </w:tcPr>
          <w:p w14:paraId="506998DB" w14:textId="77777777" w:rsidR="00520432" w:rsidRPr="009164E3" w:rsidRDefault="00520432" w:rsidP="006F19BE">
            <w:pPr>
              <w:rPr>
                <w:rFonts w:ascii="Arial Narrow" w:eastAsia="Lucida Sans Unicode" w:hAnsi="Arial Narrow" w:cs="Arial"/>
                <w:color w:val="000000"/>
                <w:sz w:val="18"/>
                <w:szCs w:val="18"/>
                <w:highlight w:val="lightGray"/>
              </w:rPr>
            </w:pPr>
          </w:p>
        </w:tc>
      </w:tr>
    </w:tbl>
    <w:p w14:paraId="2242FD74" w14:textId="77777777" w:rsidR="00520432" w:rsidRPr="009164E3" w:rsidRDefault="00520432" w:rsidP="00D17BDF">
      <w:pPr>
        <w:spacing w:line="276" w:lineRule="auto"/>
        <w:jc w:val="both"/>
        <w:rPr>
          <w:rFonts w:eastAsia="Calibri"/>
          <w:highlight w:val="lightGray"/>
        </w:rPr>
      </w:pPr>
    </w:p>
    <w:p w14:paraId="4905570C" w14:textId="07BABF21" w:rsidR="00D17BDF" w:rsidRPr="009164E3" w:rsidRDefault="00D17BDF" w:rsidP="00D17BDF">
      <w:pPr>
        <w:spacing w:line="276" w:lineRule="auto"/>
        <w:jc w:val="both"/>
        <w:rPr>
          <w:rFonts w:eastAsia="Calibri"/>
          <w:highlight w:val="lightGray"/>
        </w:rPr>
      </w:pPr>
      <w:r w:rsidRPr="009164E3">
        <w:rPr>
          <w:rFonts w:eastAsia="Calibri"/>
          <w:highlight w:val="lightGray"/>
        </w:rPr>
        <w:t>Beskrivelse av dokumentasjonen</w:t>
      </w:r>
    </w:p>
    <w:p w14:paraId="6CE93582" w14:textId="77777777" w:rsidR="00D17BDF" w:rsidRPr="009164E3" w:rsidRDefault="00D17BDF" w:rsidP="00D17BDF">
      <w:pPr>
        <w:spacing w:line="276" w:lineRule="auto"/>
        <w:jc w:val="both"/>
        <w:rPr>
          <w:rFonts w:eastAsia="Calibri"/>
          <w:highlight w:val="lightGray"/>
        </w:rPr>
      </w:pPr>
    </w:p>
    <w:p w14:paraId="49B6A760" w14:textId="1E345D88" w:rsidR="00D17BDF" w:rsidRPr="009164E3" w:rsidRDefault="00520432" w:rsidP="00D03F52">
      <w:pPr>
        <w:pStyle w:val="Overskrift4"/>
      </w:pPr>
      <w:r w:rsidRPr="009164E3">
        <w:t xml:space="preserve">Fagmodeller </w:t>
      </w:r>
    </w:p>
    <w:p w14:paraId="7F78365B" w14:textId="77777777" w:rsidR="00A75F60" w:rsidRPr="009164E3" w:rsidRDefault="00A75F60" w:rsidP="00A75F60">
      <w:pPr>
        <w:rPr>
          <w:lang w:eastAsia="nb-NO"/>
        </w:rPr>
      </w:pPr>
    </w:p>
    <w:tbl>
      <w:tblPr>
        <w:tblW w:w="6941" w:type="dxa"/>
        <w:tblLayout w:type="fixed"/>
        <w:tblLook w:val="04A0" w:firstRow="1" w:lastRow="0" w:firstColumn="1" w:lastColumn="0" w:noHBand="0" w:noVBand="1"/>
      </w:tblPr>
      <w:tblGrid>
        <w:gridCol w:w="1555"/>
        <w:gridCol w:w="1620"/>
        <w:gridCol w:w="1701"/>
        <w:gridCol w:w="2065"/>
      </w:tblGrid>
      <w:tr w:rsidR="00F14DE8" w:rsidRPr="009164E3" w14:paraId="18D20C98"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2C50BEB1" w14:textId="77777777" w:rsidR="00F14DE8" w:rsidRPr="009164E3" w:rsidRDefault="00F14DE8" w:rsidP="006F19BE">
            <w:pPr>
              <w:rPr>
                <w:rFonts w:eastAsia="Lucida Sans Unicode" w:cstheme="majorHAnsi"/>
                <w:b/>
                <w:bCs/>
                <w:szCs w:val="20"/>
              </w:rPr>
            </w:pPr>
            <w:r w:rsidRPr="009164E3">
              <w:rPr>
                <w:rFonts w:eastAsia="Lucida Sans Unicode" w:cstheme="majorHAnsi"/>
                <w:b/>
                <w:bCs/>
                <w:szCs w:val="20"/>
              </w:rPr>
              <w:t>Kategori</w:t>
            </w:r>
          </w:p>
        </w:tc>
        <w:tc>
          <w:tcPr>
            <w:tcW w:w="1620"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30B0610C" w14:textId="77777777" w:rsidR="00F14DE8" w:rsidRPr="009164E3" w:rsidRDefault="00F14DE8" w:rsidP="006F19BE">
            <w:pPr>
              <w:rPr>
                <w:rFonts w:eastAsia="Lucida Sans Unicode" w:cstheme="majorHAnsi"/>
                <w:b/>
                <w:bCs/>
                <w:szCs w:val="20"/>
              </w:rPr>
            </w:pPr>
            <w:r w:rsidRPr="009164E3">
              <w:rPr>
                <w:rFonts w:eastAsia="Lucida Sans Unicode" w:cstheme="majorHAnsi"/>
                <w:b/>
                <w:bCs/>
                <w:szCs w:val="20"/>
              </w:rPr>
              <w:t>Navn</w:t>
            </w:r>
          </w:p>
        </w:tc>
        <w:tc>
          <w:tcPr>
            <w:tcW w:w="1701"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7987CD8A" w14:textId="77777777" w:rsidR="00F14DE8" w:rsidRPr="009164E3" w:rsidRDefault="00F14DE8" w:rsidP="006F19BE">
            <w:pPr>
              <w:rPr>
                <w:rFonts w:eastAsia="Lucida Sans Unicode" w:cstheme="majorHAnsi"/>
                <w:b/>
                <w:bCs/>
                <w:szCs w:val="20"/>
              </w:rPr>
            </w:pPr>
            <w:r w:rsidRPr="009164E3">
              <w:rPr>
                <w:rFonts w:eastAsia="Lucida Sans Unicode" w:cstheme="majorHAnsi"/>
                <w:b/>
                <w:bCs/>
                <w:szCs w:val="20"/>
              </w:rPr>
              <w:t>Åpent format</w:t>
            </w:r>
          </w:p>
        </w:tc>
        <w:tc>
          <w:tcPr>
            <w:tcW w:w="2065"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69E53292" w14:textId="77777777" w:rsidR="00F14DE8" w:rsidRPr="009164E3" w:rsidRDefault="00F14DE8" w:rsidP="006F19BE">
            <w:pPr>
              <w:rPr>
                <w:rFonts w:eastAsia="Lucida Sans Unicode" w:cstheme="majorHAnsi"/>
                <w:b/>
                <w:bCs/>
                <w:szCs w:val="20"/>
              </w:rPr>
            </w:pPr>
            <w:r w:rsidRPr="009164E3">
              <w:rPr>
                <w:rFonts w:eastAsia="Lucida Sans Unicode" w:cstheme="majorHAnsi"/>
                <w:b/>
                <w:bCs/>
                <w:szCs w:val="20"/>
              </w:rPr>
              <w:t>Originalformat</w:t>
            </w:r>
          </w:p>
        </w:tc>
      </w:tr>
      <w:tr w:rsidR="00F14DE8" w:rsidRPr="009164E3" w14:paraId="116699B9"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4D39D8DE"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lastRenderedPageBreak/>
              <w:t>Fagmodell</w:t>
            </w:r>
          </w:p>
        </w:tc>
        <w:tc>
          <w:tcPr>
            <w:tcW w:w="1620" w:type="dxa"/>
            <w:tcBorders>
              <w:top w:val="single" w:sz="4" w:space="0" w:color="auto"/>
              <w:left w:val="single" w:sz="4" w:space="0" w:color="auto"/>
              <w:bottom w:val="single" w:sz="4" w:space="0" w:color="auto"/>
              <w:right w:val="single" w:sz="4" w:space="0" w:color="auto"/>
            </w:tcBorders>
          </w:tcPr>
          <w:p w14:paraId="3F419896"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Belysning</w:t>
            </w:r>
          </w:p>
        </w:tc>
        <w:tc>
          <w:tcPr>
            <w:tcW w:w="1701" w:type="dxa"/>
            <w:tcBorders>
              <w:top w:val="single" w:sz="4" w:space="0" w:color="auto"/>
              <w:left w:val="single" w:sz="4" w:space="0" w:color="auto"/>
              <w:bottom w:val="single" w:sz="4" w:space="0" w:color="auto"/>
              <w:right w:val="single" w:sz="4" w:space="0" w:color="auto"/>
            </w:tcBorders>
          </w:tcPr>
          <w:p w14:paraId="52878776"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346492F5"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2BE20361"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28240415"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08BD641D"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Bru</w:t>
            </w:r>
          </w:p>
        </w:tc>
        <w:tc>
          <w:tcPr>
            <w:tcW w:w="1701" w:type="dxa"/>
            <w:tcBorders>
              <w:top w:val="single" w:sz="4" w:space="0" w:color="auto"/>
              <w:left w:val="single" w:sz="4" w:space="0" w:color="auto"/>
              <w:bottom w:val="single" w:sz="4" w:space="0" w:color="auto"/>
              <w:right w:val="single" w:sz="4" w:space="0" w:color="auto"/>
            </w:tcBorders>
          </w:tcPr>
          <w:p w14:paraId="64B64EC7"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40F90282"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70F19E56"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18A86506"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0F386748"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Bygninger</w:t>
            </w:r>
          </w:p>
        </w:tc>
        <w:tc>
          <w:tcPr>
            <w:tcW w:w="1701" w:type="dxa"/>
            <w:tcBorders>
              <w:top w:val="single" w:sz="4" w:space="0" w:color="auto"/>
              <w:left w:val="single" w:sz="4" w:space="0" w:color="auto"/>
              <w:bottom w:val="single" w:sz="4" w:space="0" w:color="auto"/>
              <w:right w:val="single" w:sz="4" w:space="0" w:color="auto"/>
            </w:tcBorders>
          </w:tcPr>
          <w:p w14:paraId="01DEEF4E"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608F3503"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1B808C61"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00544FD1"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3D86C118"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Elektro</w:t>
            </w:r>
          </w:p>
        </w:tc>
        <w:tc>
          <w:tcPr>
            <w:tcW w:w="1701" w:type="dxa"/>
            <w:tcBorders>
              <w:top w:val="single" w:sz="4" w:space="0" w:color="auto"/>
              <w:left w:val="single" w:sz="4" w:space="0" w:color="auto"/>
              <w:bottom w:val="single" w:sz="4" w:space="0" w:color="auto"/>
              <w:right w:val="single" w:sz="4" w:space="0" w:color="auto"/>
            </w:tcBorders>
          </w:tcPr>
          <w:p w14:paraId="75AA8A16"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2A806A73"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023EE60F"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2D962D78"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755B3253"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Ferjekai</w:t>
            </w:r>
          </w:p>
        </w:tc>
        <w:tc>
          <w:tcPr>
            <w:tcW w:w="1701" w:type="dxa"/>
            <w:tcBorders>
              <w:top w:val="single" w:sz="4" w:space="0" w:color="auto"/>
              <w:left w:val="single" w:sz="4" w:space="0" w:color="auto"/>
              <w:bottom w:val="single" w:sz="4" w:space="0" w:color="auto"/>
              <w:right w:val="single" w:sz="4" w:space="0" w:color="auto"/>
            </w:tcBorders>
          </w:tcPr>
          <w:p w14:paraId="46A6A345"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01D2777F"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21D2036A"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420C734A"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72AFC44D"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Gatemøbler</w:t>
            </w:r>
          </w:p>
        </w:tc>
        <w:tc>
          <w:tcPr>
            <w:tcW w:w="1701" w:type="dxa"/>
            <w:tcBorders>
              <w:top w:val="single" w:sz="4" w:space="0" w:color="auto"/>
              <w:left w:val="single" w:sz="4" w:space="0" w:color="auto"/>
              <w:bottom w:val="single" w:sz="4" w:space="0" w:color="auto"/>
              <w:right w:val="single" w:sz="4" w:space="0" w:color="auto"/>
            </w:tcBorders>
          </w:tcPr>
          <w:p w14:paraId="5C0AC225"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23C6EF2B"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0D407706"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10D9B53B"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0B0A42FF"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Geologi</w:t>
            </w:r>
          </w:p>
        </w:tc>
        <w:tc>
          <w:tcPr>
            <w:tcW w:w="1701" w:type="dxa"/>
            <w:tcBorders>
              <w:top w:val="single" w:sz="4" w:space="0" w:color="auto"/>
              <w:left w:val="single" w:sz="4" w:space="0" w:color="auto"/>
              <w:bottom w:val="single" w:sz="4" w:space="0" w:color="auto"/>
              <w:right w:val="single" w:sz="4" w:space="0" w:color="auto"/>
            </w:tcBorders>
          </w:tcPr>
          <w:p w14:paraId="23B8EAB5"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0810F2D4"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45A9B1E9"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7D22EA02"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3F783DD8"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Geoteknikk</w:t>
            </w:r>
          </w:p>
        </w:tc>
        <w:tc>
          <w:tcPr>
            <w:tcW w:w="1701" w:type="dxa"/>
            <w:tcBorders>
              <w:top w:val="single" w:sz="4" w:space="0" w:color="auto"/>
              <w:left w:val="single" w:sz="4" w:space="0" w:color="auto"/>
              <w:bottom w:val="single" w:sz="4" w:space="0" w:color="auto"/>
              <w:right w:val="single" w:sz="4" w:space="0" w:color="auto"/>
            </w:tcBorders>
          </w:tcPr>
          <w:p w14:paraId="02E96FB3"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506ECC8A"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29408168"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1A1B1814"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1C778857"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Grunnerverv</w:t>
            </w:r>
          </w:p>
        </w:tc>
        <w:tc>
          <w:tcPr>
            <w:tcW w:w="1701" w:type="dxa"/>
            <w:tcBorders>
              <w:top w:val="single" w:sz="4" w:space="0" w:color="auto"/>
              <w:left w:val="single" w:sz="4" w:space="0" w:color="auto"/>
              <w:bottom w:val="single" w:sz="4" w:space="0" w:color="auto"/>
              <w:right w:val="single" w:sz="4" w:space="0" w:color="auto"/>
            </w:tcBorders>
          </w:tcPr>
          <w:p w14:paraId="30B6399D"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59CD04DD"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4C99C80F"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2AB13492"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6B3A8AF2"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Konstruksjoner</w:t>
            </w:r>
          </w:p>
        </w:tc>
        <w:tc>
          <w:tcPr>
            <w:tcW w:w="1701" w:type="dxa"/>
            <w:tcBorders>
              <w:top w:val="single" w:sz="4" w:space="0" w:color="auto"/>
              <w:left w:val="single" w:sz="4" w:space="0" w:color="auto"/>
              <w:bottom w:val="single" w:sz="4" w:space="0" w:color="auto"/>
              <w:right w:val="single" w:sz="4" w:space="0" w:color="auto"/>
            </w:tcBorders>
          </w:tcPr>
          <w:p w14:paraId="3FF151D0"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27DC619F"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7EA8C1B4"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429CC33D"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12FAC232"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Kultur-minnevern</w:t>
            </w:r>
          </w:p>
        </w:tc>
        <w:tc>
          <w:tcPr>
            <w:tcW w:w="1701" w:type="dxa"/>
            <w:tcBorders>
              <w:top w:val="single" w:sz="4" w:space="0" w:color="auto"/>
              <w:left w:val="single" w:sz="4" w:space="0" w:color="auto"/>
              <w:bottom w:val="single" w:sz="4" w:space="0" w:color="auto"/>
              <w:right w:val="single" w:sz="4" w:space="0" w:color="auto"/>
            </w:tcBorders>
          </w:tcPr>
          <w:p w14:paraId="38F8B322"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37FCF751"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2B7329EA"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2B1C0A15"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6DBB8C7C"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Masse-håndtering</w:t>
            </w:r>
          </w:p>
        </w:tc>
        <w:tc>
          <w:tcPr>
            <w:tcW w:w="1701" w:type="dxa"/>
            <w:tcBorders>
              <w:top w:val="single" w:sz="4" w:space="0" w:color="auto"/>
              <w:left w:val="single" w:sz="4" w:space="0" w:color="auto"/>
              <w:bottom w:val="single" w:sz="4" w:space="0" w:color="auto"/>
              <w:right w:val="single" w:sz="4" w:space="0" w:color="auto"/>
            </w:tcBorders>
          </w:tcPr>
          <w:p w14:paraId="4F096E7A"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37E01ADC"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3C8EB9CF"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7C1BAE20"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4CF403B3"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Naturvern</w:t>
            </w:r>
          </w:p>
        </w:tc>
        <w:tc>
          <w:tcPr>
            <w:tcW w:w="1701" w:type="dxa"/>
            <w:tcBorders>
              <w:top w:val="single" w:sz="4" w:space="0" w:color="auto"/>
              <w:left w:val="single" w:sz="4" w:space="0" w:color="auto"/>
              <w:bottom w:val="single" w:sz="4" w:space="0" w:color="auto"/>
              <w:right w:val="single" w:sz="4" w:space="0" w:color="auto"/>
            </w:tcBorders>
          </w:tcPr>
          <w:p w14:paraId="483ED074"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2CCFD798"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64D6FB70"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4A7B2100"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70ADDEEE"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Overvann</w:t>
            </w:r>
          </w:p>
        </w:tc>
        <w:tc>
          <w:tcPr>
            <w:tcW w:w="1701" w:type="dxa"/>
            <w:tcBorders>
              <w:top w:val="single" w:sz="4" w:space="0" w:color="auto"/>
              <w:left w:val="single" w:sz="4" w:space="0" w:color="auto"/>
              <w:bottom w:val="single" w:sz="4" w:space="0" w:color="auto"/>
              <w:right w:val="single" w:sz="4" w:space="0" w:color="auto"/>
            </w:tcBorders>
          </w:tcPr>
          <w:p w14:paraId="594E39CF"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290CA307"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6FBDBC1C"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2678E4DC"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06F0985A"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Planfag</w:t>
            </w:r>
          </w:p>
        </w:tc>
        <w:tc>
          <w:tcPr>
            <w:tcW w:w="1701" w:type="dxa"/>
            <w:tcBorders>
              <w:top w:val="single" w:sz="4" w:space="0" w:color="auto"/>
              <w:left w:val="single" w:sz="4" w:space="0" w:color="auto"/>
              <w:bottom w:val="single" w:sz="4" w:space="0" w:color="auto"/>
              <w:right w:val="single" w:sz="4" w:space="0" w:color="auto"/>
            </w:tcBorders>
          </w:tcPr>
          <w:p w14:paraId="571172A9"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53689F8D"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0C15DE41"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5CE680D8"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11E9D648"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Rekkverk</w:t>
            </w:r>
          </w:p>
        </w:tc>
        <w:tc>
          <w:tcPr>
            <w:tcW w:w="1701" w:type="dxa"/>
            <w:tcBorders>
              <w:top w:val="single" w:sz="4" w:space="0" w:color="auto"/>
              <w:left w:val="single" w:sz="4" w:space="0" w:color="auto"/>
              <w:bottom w:val="single" w:sz="4" w:space="0" w:color="auto"/>
              <w:right w:val="single" w:sz="4" w:space="0" w:color="auto"/>
            </w:tcBorders>
          </w:tcPr>
          <w:p w14:paraId="52CE4CA4"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4F5F0A2A"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1B28653E"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3DFC13CB"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0A9024B9"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Risiko-reduksjon</w:t>
            </w:r>
          </w:p>
        </w:tc>
        <w:tc>
          <w:tcPr>
            <w:tcW w:w="1701" w:type="dxa"/>
            <w:tcBorders>
              <w:top w:val="single" w:sz="4" w:space="0" w:color="auto"/>
              <w:left w:val="single" w:sz="4" w:space="0" w:color="auto"/>
              <w:bottom w:val="single" w:sz="4" w:space="0" w:color="auto"/>
              <w:right w:val="single" w:sz="4" w:space="0" w:color="auto"/>
            </w:tcBorders>
          </w:tcPr>
          <w:p w14:paraId="56DD75BE"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08FADE22"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52A787E1"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77C0B969"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3795F2B2"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Signal</w:t>
            </w:r>
          </w:p>
        </w:tc>
        <w:tc>
          <w:tcPr>
            <w:tcW w:w="1701" w:type="dxa"/>
            <w:tcBorders>
              <w:top w:val="single" w:sz="4" w:space="0" w:color="auto"/>
              <w:left w:val="single" w:sz="4" w:space="0" w:color="auto"/>
              <w:bottom w:val="single" w:sz="4" w:space="0" w:color="auto"/>
              <w:right w:val="single" w:sz="4" w:space="0" w:color="auto"/>
            </w:tcBorders>
          </w:tcPr>
          <w:p w14:paraId="0E8C72C1"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3D1B12A8"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198EA325"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00149C35"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31B94C16"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Skilt</w:t>
            </w:r>
          </w:p>
        </w:tc>
        <w:tc>
          <w:tcPr>
            <w:tcW w:w="1701" w:type="dxa"/>
            <w:tcBorders>
              <w:top w:val="single" w:sz="4" w:space="0" w:color="auto"/>
              <w:left w:val="single" w:sz="4" w:space="0" w:color="auto"/>
              <w:bottom w:val="single" w:sz="4" w:space="0" w:color="auto"/>
              <w:right w:val="single" w:sz="4" w:space="0" w:color="auto"/>
            </w:tcBorders>
          </w:tcPr>
          <w:p w14:paraId="2CA8AFA0"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5E66671D"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5FF846AD"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10159398"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26CBD6D5"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Steinsetting</w:t>
            </w:r>
          </w:p>
        </w:tc>
        <w:tc>
          <w:tcPr>
            <w:tcW w:w="1701" w:type="dxa"/>
            <w:tcBorders>
              <w:top w:val="single" w:sz="4" w:space="0" w:color="auto"/>
              <w:left w:val="single" w:sz="4" w:space="0" w:color="auto"/>
              <w:bottom w:val="single" w:sz="4" w:space="0" w:color="auto"/>
              <w:right w:val="single" w:sz="4" w:space="0" w:color="auto"/>
            </w:tcBorders>
          </w:tcPr>
          <w:p w14:paraId="74FD6E16"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3975317C"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12F5BCC3"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52BC3283"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18EAB95D"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Terrengforming</w:t>
            </w:r>
          </w:p>
        </w:tc>
        <w:tc>
          <w:tcPr>
            <w:tcW w:w="1701" w:type="dxa"/>
            <w:tcBorders>
              <w:top w:val="single" w:sz="4" w:space="0" w:color="auto"/>
              <w:left w:val="single" w:sz="4" w:space="0" w:color="auto"/>
              <w:bottom w:val="single" w:sz="4" w:space="0" w:color="auto"/>
              <w:right w:val="single" w:sz="4" w:space="0" w:color="auto"/>
            </w:tcBorders>
          </w:tcPr>
          <w:p w14:paraId="7FD5DC3B"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4A6EAD28"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71A3119F"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78574786"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475FD2D8"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Tunnel</w:t>
            </w:r>
          </w:p>
        </w:tc>
        <w:tc>
          <w:tcPr>
            <w:tcW w:w="1701" w:type="dxa"/>
            <w:tcBorders>
              <w:top w:val="single" w:sz="4" w:space="0" w:color="auto"/>
              <w:left w:val="single" w:sz="4" w:space="0" w:color="auto"/>
              <w:bottom w:val="single" w:sz="4" w:space="0" w:color="auto"/>
              <w:right w:val="single" w:sz="4" w:space="0" w:color="auto"/>
            </w:tcBorders>
          </w:tcPr>
          <w:p w14:paraId="4228895A"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282A1637"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2C535E11"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17E7F235"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38438F08"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Vann- og avløp</w:t>
            </w:r>
          </w:p>
        </w:tc>
        <w:tc>
          <w:tcPr>
            <w:tcW w:w="1701" w:type="dxa"/>
            <w:tcBorders>
              <w:top w:val="single" w:sz="4" w:space="0" w:color="auto"/>
              <w:left w:val="single" w:sz="4" w:space="0" w:color="auto"/>
              <w:bottom w:val="single" w:sz="4" w:space="0" w:color="auto"/>
              <w:right w:val="single" w:sz="4" w:space="0" w:color="auto"/>
            </w:tcBorders>
          </w:tcPr>
          <w:p w14:paraId="12D2ED17"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40DE5443"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766BE738"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154C6FD8"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306B77C1"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Veg</w:t>
            </w:r>
          </w:p>
        </w:tc>
        <w:tc>
          <w:tcPr>
            <w:tcW w:w="1701" w:type="dxa"/>
            <w:tcBorders>
              <w:top w:val="single" w:sz="4" w:space="0" w:color="auto"/>
              <w:left w:val="single" w:sz="4" w:space="0" w:color="auto"/>
              <w:bottom w:val="single" w:sz="4" w:space="0" w:color="auto"/>
              <w:right w:val="single" w:sz="4" w:space="0" w:color="auto"/>
            </w:tcBorders>
          </w:tcPr>
          <w:p w14:paraId="25DDE921"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4D454B70"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4E916048"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24923FE3"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19A9BAB6"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Vegetasjon</w:t>
            </w:r>
          </w:p>
        </w:tc>
        <w:tc>
          <w:tcPr>
            <w:tcW w:w="1701" w:type="dxa"/>
            <w:tcBorders>
              <w:top w:val="single" w:sz="4" w:space="0" w:color="auto"/>
              <w:left w:val="single" w:sz="4" w:space="0" w:color="auto"/>
              <w:bottom w:val="single" w:sz="4" w:space="0" w:color="auto"/>
              <w:right w:val="single" w:sz="4" w:space="0" w:color="auto"/>
            </w:tcBorders>
          </w:tcPr>
          <w:p w14:paraId="1F6CAA64"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26D182BD" w14:textId="77777777" w:rsidR="00F14DE8" w:rsidRPr="009164E3" w:rsidRDefault="00F14DE8" w:rsidP="006F19BE">
            <w:pPr>
              <w:rPr>
                <w:rFonts w:ascii="Arial Narrow" w:eastAsia="Lucida Sans Unicode" w:hAnsi="Arial Narrow" w:cs="Arial"/>
                <w:color w:val="000000"/>
                <w:sz w:val="18"/>
                <w:szCs w:val="18"/>
                <w:highlight w:val="lightGray"/>
              </w:rPr>
            </w:pPr>
          </w:p>
        </w:tc>
      </w:tr>
      <w:tr w:rsidR="00F14DE8" w:rsidRPr="009164E3" w14:paraId="13162846"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3A2778E8"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Fagmodell</w:t>
            </w:r>
          </w:p>
        </w:tc>
        <w:tc>
          <w:tcPr>
            <w:tcW w:w="1620" w:type="dxa"/>
            <w:tcBorders>
              <w:top w:val="single" w:sz="4" w:space="0" w:color="auto"/>
              <w:left w:val="single" w:sz="4" w:space="0" w:color="auto"/>
              <w:bottom w:val="single" w:sz="4" w:space="0" w:color="auto"/>
              <w:right w:val="single" w:sz="4" w:space="0" w:color="auto"/>
            </w:tcBorders>
          </w:tcPr>
          <w:p w14:paraId="17563274" w14:textId="77777777" w:rsidR="00F14DE8" w:rsidRPr="009164E3" w:rsidRDefault="00F14DE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Vegoppmerking</w:t>
            </w:r>
          </w:p>
        </w:tc>
        <w:tc>
          <w:tcPr>
            <w:tcW w:w="1701" w:type="dxa"/>
            <w:tcBorders>
              <w:top w:val="single" w:sz="4" w:space="0" w:color="auto"/>
              <w:left w:val="single" w:sz="4" w:space="0" w:color="auto"/>
              <w:bottom w:val="single" w:sz="4" w:space="0" w:color="auto"/>
              <w:right w:val="single" w:sz="4" w:space="0" w:color="auto"/>
            </w:tcBorders>
          </w:tcPr>
          <w:p w14:paraId="60DA3B45" w14:textId="77777777" w:rsidR="00F14DE8" w:rsidRPr="009164E3" w:rsidRDefault="00F14DE8"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2F20A993" w14:textId="77777777" w:rsidR="00F14DE8" w:rsidRPr="009164E3" w:rsidRDefault="00F14DE8" w:rsidP="006F19BE">
            <w:pPr>
              <w:rPr>
                <w:rFonts w:ascii="Arial Narrow" w:eastAsia="Lucida Sans Unicode" w:hAnsi="Arial Narrow" w:cs="Arial"/>
                <w:color w:val="000000"/>
                <w:sz w:val="18"/>
                <w:szCs w:val="18"/>
                <w:highlight w:val="lightGray"/>
              </w:rPr>
            </w:pPr>
          </w:p>
        </w:tc>
      </w:tr>
    </w:tbl>
    <w:p w14:paraId="550A8FE2" w14:textId="77777777" w:rsidR="00520432" w:rsidRPr="009164E3" w:rsidRDefault="00520432" w:rsidP="00D17BDF">
      <w:pPr>
        <w:spacing w:line="276" w:lineRule="auto"/>
        <w:jc w:val="both"/>
        <w:rPr>
          <w:rFonts w:eastAsia="Calibri"/>
          <w:highlight w:val="lightGray"/>
        </w:rPr>
      </w:pPr>
    </w:p>
    <w:p w14:paraId="4626AD4C" w14:textId="17E55C17" w:rsidR="00D17BDF" w:rsidRPr="009164E3" w:rsidRDefault="00D17BDF" w:rsidP="00D17BDF">
      <w:pPr>
        <w:spacing w:line="276" w:lineRule="auto"/>
        <w:jc w:val="both"/>
        <w:rPr>
          <w:rFonts w:eastAsia="Calibri"/>
          <w:highlight w:val="lightGray"/>
        </w:rPr>
      </w:pPr>
      <w:r w:rsidRPr="009164E3">
        <w:rPr>
          <w:rFonts w:eastAsia="Calibri"/>
          <w:highlight w:val="lightGray"/>
        </w:rPr>
        <w:t>Beskrivelse av dokumentasjonen</w:t>
      </w:r>
    </w:p>
    <w:p w14:paraId="6A21E6D0" w14:textId="0093D1FC" w:rsidR="00D17BDF" w:rsidRPr="009164E3" w:rsidRDefault="00D17BDF" w:rsidP="00D17BDF">
      <w:pPr>
        <w:spacing w:line="276" w:lineRule="auto"/>
        <w:jc w:val="both"/>
        <w:rPr>
          <w:rFonts w:eastAsia="Calibri"/>
          <w:highlight w:val="lightGray"/>
        </w:rPr>
      </w:pPr>
    </w:p>
    <w:p w14:paraId="586AC4E1" w14:textId="426655BB" w:rsidR="00D17BDF" w:rsidRPr="009164E3" w:rsidRDefault="00F14DE8" w:rsidP="00D03F52">
      <w:pPr>
        <w:pStyle w:val="Overskrift4"/>
      </w:pPr>
      <w:r w:rsidRPr="009164E3">
        <w:t>Koordineringsmodeller</w:t>
      </w:r>
    </w:p>
    <w:p w14:paraId="054A85F3" w14:textId="77777777" w:rsidR="00A75F60" w:rsidRPr="009164E3" w:rsidRDefault="00A75F60" w:rsidP="00A75F60">
      <w:pPr>
        <w:rPr>
          <w:lang w:eastAsia="nb-NO"/>
        </w:rPr>
      </w:pPr>
    </w:p>
    <w:tbl>
      <w:tblPr>
        <w:tblW w:w="6941" w:type="dxa"/>
        <w:tblLayout w:type="fixed"/>
        <w:tblLook w:val="04A0" w:firstRow="1" w:lastRow="0" w:firstColumn="1" w:lastColumn="0" w:noHBand="0" w:noVBand="1"/>
      </w:tblPr>
      <w:tblGrid>
        <w:gridCol w:w="1555"/>
        <w:gridCol w:w="1620"/>
        <w:gridCol w:w="1701"/>
        <w:gridCol w:w="2065"/>
      </w:tblGrid>
      <w:tr w:rsidR="001A3C37" w:rsidRPr="009164E3" w14:paraId="7D997AE9"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16467F4E" w14:textId="77777777" w:rsidR="001A3C37" w:rsidRPr="009164E3" w:rsidRDefault="001A3C37" w:rsidP="006F19BE">
            <w:pPr>
              <w:rPr>
                <w:rFonts w:eastAsia="Lucida Sans Unicode" w:cstheme="majorHAnsi"/>
                <w:sz w:val="18"/>
                <w:szCs w:val="18"/>
              </w:rPr>
            </w:pPr>
            <w:r w:rsidRPr="009164E3">
              <w:rPr>
                <w:rFonts w:eastAsia="Lucida Sans Unicode" w:cstheme="majorHAnsi"/>
                <w:b/>
                <w:bCs/>
                <w:szCs w:val="20"/>
              </w:rPr>
              <w:t>Kategori</w:t>
            </w:r>
          </w:p>
        </w:tc>
        <w:tc>
          <w:tcPr>
            <w:tcW w:w="1620"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298E9109" w14:textId="77777777" w:rsidR="001A3C37" w:rsidRPr="009164E3" w:rsidRDefault="001A3C37" w:rsidP="006F19BE">
            <w:pPr>
              <w:rPr>
                <w:rFonts w:eastAsia="Lucida Sans Unicode" w:cstheme="majorHAnsi"/>
                <w:sz w:val="18"/>
                <w:szCs w:val="18"/>
              </w:rPr>
            </w:pPr>
            <w:r w:rsidRPr="009164E3">
              <w:rPr>
                <w:rFonts w:eastAsia="Lucida Sans Unicode" w:cstheme="majorHAnsi"/>
                <w:b/>
                <w:bCs/>
                <w:szCs w:val="20"/>
              </w:rPr>
              <w:t>Navn</w:t>
            </w:r>
          </w:p>
        </w:tc>
        <w:tc>
          <w:tcPr>
            <w:tcW w:w="1701"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5D5EDB98" w14:textId="77777777" w:rsidR="001A3C37" w:rsidRPr="009164E3" w:rsidRDefault="001A3C37" w:rsidP="006F19BE">
            <w:pPr>
              <w:rPr>
                <w:rFonts w:eastAsia="Lucida Sans Unicode" w:cstheme="majorHAnsi"/>
                <w:sz w:val="18"/>
                <w:szCs w:val="18"/>
              </w:rPr>
            </w:pPr>
            <w:r w:rsidRPr="009164E3">
              <w:rPr>
                <w:rFonts w:eastAsia="Lucida Sans Unicode" w:cstheme="majorHAnsi"/>
                <w:b/>
                <w:bCs/>
                <w:szCs w:val="20"/>
              </w:rPr>
              <w:t>Åpent format</w:t>
            </w:r>
          </w:p>
        </w:tc>
        <w:tc>
          <w:tcPr>
            <w:tcW w:w="2065"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1B1B33A8" w14:textId="77777777" w:rsidR="001A3C37" w:rsidRPr="009164E3" w:rsidRDefault="001A3C37" w:rsidP="006F19BE">
            <w:pPr>
              <w:rPr>
                <w:rFonts w:eastAsia="Lucida Sans Unicode" w:cstheme="majorHAnsi"/>
                <w:sz w:val="18"/>
                <w:szCs w:val="18"/>
              </w:rPr>
            </w:pPr>
            <w:r w:rsidRPr="009164E3">
              <w:rPr>
                <w:rFonts w:eastAsia="Lucida Sans Unicode" w:cstheme="majorHAnsi"/>
                <w:b/>
                <w:bCs/>
                <w:szCs w:val="20"/>
              </w:rPr>
              <w:t>Originalformat</w:t>
            </w:r>
          </w:p>
        </w:tc>
      </w:tr>
      <w:tr w:rsidR="001A3C37" w:rsidRPr="009164E3" w14:paraId="6B824153"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040D3668" w14:textId="77777777" w:rsidR="001A3C37" w:rsidRPr="009164E3" w:rsidRDefault="001A3C37"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Koordinering</w:t>
            </w:r>
          </w:p>
        </w:tc>
        <w:tc>
          <w:tcPr>
            <w:tcW w:w="1620" w:type="dxa"/>
            <w:tcBorders>
              <w:top w:val="single" w:sz="4" w:space="0" w:color="auto"/>
              <w:left w:val="single" w:sz="4" w:space="0" w:color="auto"/>
              <w:bottom w:val="single" w:sz="4" w:space="0" w:color="auto"/>
              <w:right w:val="single" w:sz="4" w:space="0" w:color="auto"/>
            </w:tcBorders>
          </w:tcPr>
          <w:p w14:paraId="09ECEDB4" w14:textId="77777777" w:rsidR="001A3C37" w:rsidRPr="009164E3" w:rsidRDefault="001A3C37"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Tverrfaglig modell</w:t>
            </w:r>
          </w:p>
        </w:tc>
        <w:tc>
          <w:tcPr>
            <w:tcW w:w="1701" w:type="dxa"/>
            <w:tcBorders>
              <w:top w:val="single" w:sz="4" w:space="0" w:color="auto"/>
              <w:left w:val="single" w:sz="4" w:space="0" w:color="auto"/>
              <w:bottom w:val="single" w:sz="4" w:space="0" w:color="auto"/>
              <w:right w:val="single" w:sz="4" w:space="0" w:color="auto"/>
            </w:tcBorders>
          </w:tcPr>
          <w:p w14:paraId="6167D586" w14:textId="77777777" w:rsidR="001A3C37" w:rsidRPr="009164E3" w:rsidRDefault="001A3C37"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67776C4A" w14:textId="77777777" w:rsidR="001A3C37" w:rsidRPr="009164E3" w:rsidRDefault="001A3C37" w:rsidP="006F19BE">
            <w:pPr>
              <w:rPr>
                <w:rFonts w:ascii="Arial Narrow" w:eastAsia="Lucida Sans Unicode" w:hAnsi="Arial Narrow" w:cs="Arial"/>
                <w:color w:val="000000"/>
                <w:sz w:val="18"/>
                <w:szCs w:val="18"/>
                <w:highlight w:val="lightGray"/>
              </w:rPr>
            </w:pPr>
          </w:p>
        </w:tc>
      </w:tr>
      <w:tr w:rsidR="001A3C37" w:rsidRPr="009164E3" w14:paraId="13E1D1A4"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7F110350" w14:textId="77777777" w:rsidR="001A3C37" w:rsidRPr="009164E3" w:rsidRDefault="001A3C37"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Koordinering</w:t>
            </w:r>
          </w:p>
        </w:tc>
        <w:tc>
          <w:tcPr>
            <w:tcW w:w="1620" w:type="dxa"/>
            <w:tcBorders>
              <w:top w:val="single" w:sz="4" w:space="0" w:color="auto"/>
              <w:left w:val="single" w:sz="4" w:space="0" w:color="auto"/>
              <w:bottom w:val="single" w:sz="4" w:space="0" w:color="auto"/>
              <w:right w:val="single" w:sz="4" w:space="0" w:color="auto"/>
            </w:tcBorders>
          </w:tcPr>
          <w:p w14:paraId="4AB8FF22" w14:textId="77777777" w:rsidR="001A3C37" w:rsidRPr="009164E3" w:rsidRDefault="001A3C37"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Samordnings-modell</w:t>
            </w:r>
          </w:p>
        </w:tc>
        <w:tc>
          <w:tcPr>
            <w:tcW w:w="1701" w:type="dxa"/>
            <w:tcBorders>
              <w:top w:val="single" w:sz="4" w:space="0" w:color="auto"/>
              <w:left w:val="single" w:sz="4" w:space="0" w:color="auto"/>
              <w:bottom w:val="single" w:sz="4" w:space="0" w:color="auto"/>
              <w:right w:val="single" w:sz="4" w:space="0" w:color="auto"/>
            </w:tcBorders>
          </w:tcPr>
          <w:p w14:paraId="3620AAEC" w14:textId="77777777" w:rsidR="001A3C37" w:rsidRPr="009164E3" w:rsidRDefault="001A3C37"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1E49E4F8" w14:textId="77777777" w:rsidR="001A3C37" w:rsidRPr="009164E3" w:rsidRDefault="001A3C37" w:rsidP="006F19BE">
            <w:pPr>
              <w:rPr>
                <w:rFonts w:ascii="Arial Narrow" w:eastAsia="Lucida Sans Unicode" w:hAnsi="Arial Narrow" w:cs="Arial"/>
                <w:color w:val="000000"/>
                <w:sz w:val="18"/>
                <w:szCs w:val="18"/>
                <w:highlight w:val="lightGray"/>
              </w:rPr>
            </w:pPr>
          </w:p>
        </w:tc>
      </w:tr>
      <w:tr w:rsidR="001A3C37" w:rsidRPr="009164E3" w14:paraId="51E86D20" w14:textId="77777777" w:rsidTr="000E59CA">
        <w:trPr>
          <w:trHeight w:val="300"/>
        </w:trPr>
        <w:tc>
          <w:tcPr>
            <w:tcW w:w="1555" w:type="dxa"/>
            <w:tcBorders>
              <w:top w:val="single" w:sz="4" w:space="0" w:color="auto"/>
              <w:left w:val="single" w:sz="4" w:space="0" w:color="auto"/>
              <w:bottom w:val="single" w:sz="4" w:space="0" w:color="auto"/>
              <w:right w:val="single" w:sz="4" w:space="0" w:color="auto"/>
            </w:tcBorders>
          </w:tcPr>
          <w:p w14:paraId="5934485C" w14:textId="77777777" w:rsidR="001A3C37" w:rsidRPr="009164E3" w:rsidRDefault="001A3C37"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Koordinering</w:t>
            </w:r>
          </w:p>
        </w:tc>
        <w:tc>
          <w:tcPr>
            <w:tcW w:w="1620" w:type="dxa"/>
            <w:tcBorders>
              <w:top w:val="single" w:sz="4" w:space="0" w:color="auto"/>
              <w:left w:val="single" w:sz="4" w:space="0" w:color="auto"/>
              <w:bottom w:val="single" w:sz="4" w:space="0" w:color="auto"/>
              <w:right w:val="single" w:sz="4" w:space="0" w:color="auto"/>
            </w:tcBorders>
          </w:tcPr>
          <w:p w14:paraId="45C8CBB6" w14:textId="77777777" w:rsidR="001A3C37" w:rsidRPr="009164E3" w:rsidRDefault="001A3C37"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Situasjons-modell</w:t>
            </w:r>
          </w:p>
        </w:tc>
        <w:tc>
          <w:tcPr>
            <w:tcW w:w="1701" w:type="dxa"/>
            <w:tcBorders>
              <w:top w:val="single" w:sz="4" w:space="0" w:color="auto"/>
              <w:left w:val="single" w:sz="4" w:space="0" w:color="auto"/>
              <w:bottom w:val="single" w:sz="4" w:space="0" w:color="auto"/>
              <w:right w:val="single" w:sz="4" w:space="0" w:color="auto"/>
            </w:tcBorders>
          </w:tcPr>
          <w:p w14:paraId="433BDA3C" w14:textId="77777777" w:rsidR="001A3C37" w:rsidRPr="009164E3" w:rsidRDefault="001A3C37" w:rsidP="006F19BE">
            <w:pPr>
              <w:rPr>
                <w:rFonts w:ascii="Arial Narrow" w:eastAsia="Lucida Sans Unicode" w:hAnsi="Arial Narrow" w:cs="Arial"/>
                <w:color w:val="000000"/>
                <w:sz w:val="18"/>
                <w:szCs w:val="18"/>
                <w:highlight w:val="lightGray"/>
              </w:rPr>
            </w:pPr>
          </w:p>
        </w:tc>
        <w:tc>
          <w:tcPr>
            <w:tcW w:w="2065" w:type="dxa"/>
            <w:tcBorders>
              <w:top w:val="single" w:sz="4" w:space="0" w:color="auto"/>
              <w:left w:val="single" w:sz="4" w:space="0" w:color="auto"/>
              <w:bottom w:val="single" w:sz="4" w:space="0" w:color="auto"/>
              <w:right w:val="single" w:sz="4" w:space="0" w:color="auto"/>
            </w:tcBorders>
          </w:tcPr>
          <w:p w14:paraId="6A3016D2" w14:textId="77777777" w:rsidR="001A3C37" w:rsidRPr="009164E3" w:rsidRDefault="001A3C37" w:rsidP="006F19BE">
            <w:pPr>
              <w:rPr>
                <w:rFonts w:ascii="Arial Narrow" w:eastAsia="Lucida Sans Unicode" w:hAnsi="Arial Narrow" w:cs="Arial"/>
                <w:color w:val="000000"/>
                <w:sz w:val="18"/>
                <w:szCs w:val="18"/>
                <w:highlight w:val="lightGray"/>
              </w:rPr>
            </w:pPr>
          </w:p>
        </w:tc>
      </w:tr>
    </w:tbl>
    <w:p w14:paraId="7D87991E" w14:textId="77777777" w:rsidR="00F14DE8" w:rsidRPr="009164E3" w:rsidRDefault="00F14DE8" w:rsidP="00D17BDF">
      <w:pPr>
        <w:spacing w:line="276" w:lineRule="auto"/>
        <w:jc w:val="both"/>
        <w:rPr>
          <w:rFonts w:eastAsia="Calibri"/>
          <w:highlight w:val="lightGray"/>
        </w:rPr>
      </w:pPr>
    </w:p>
    <w:p w14:paraId="5AEB4B03" w14:textId="041D9271" w:rsidR="00D17BDF" w:rsidRPr="009164E3" w:rsidRDefault="00D17BDF" w:rsidP="00D17BDF">
      <w:pPr>
        <w:spacing w:line="276" w:lineRule="auto"/>
        <w:jc w:val="both"/>
        <w:rPr>
          <w:rFonts w:eastAsia="Calibri"/>
          <w:highlight w:val="lightGray"/>
        </w:rPr>
      </w:pPr>
      <w:r w:rsidRPr="009164E3">
        <w:rPr>
          <w:rFonts w:eastAsia="Calibri"/>
          <w:highlight w:val="lightGray"/>
        </w:rPr>
        <w:t>Beskrivelse av dokumentasjonen</w:t>
      </w:r>
    </w:p>
    <w:p w14:paraId="0FA9A050" w14:textId="77777777" w:rsidR="00D17BDF" w:rsidRPr="009164E3" w:rsidRDefault="00D17BDF" w:rsidP="00D17BDF">
      <w:pPr>
        <w:spacing w:line="276" w:lineRule="auto"/>
        <w:jc w:val="both"/>
        <w:rPr>
          <w:rFonts w:eastAsia="Calibri"/>
          <w:highlight w:val="lightGray"/>
        </w:rPr>
      </w:pPr>
    </w:p>
    <w:p w14:paraId="7977D7F4" w14:textId="1353E5C4" w:rsidR="00D17BDF" w:rsidRPr="009164E3" w:rsidRDefault="001A3C37" w:rsidP="00D03F52">
      <w:pPr>
        <w:pStyle w:val="Overskrift4"/>
      </w:pPr>
      <w:r w:rsidRPr="009164E3">
        <w:t>Tverrfaglige analyser</w:t>
      </w:r>
    </w:p>
    <w:p w14:paraId="3101A4FE" w14:textId="77777777" w:rsidR="001A3C37" w:rsidRPr="009164E3" w:rsidRDefault="001A3C37" w:rsidP="00D17BDF">
      <w:pPr>
        <w:spacing w:line="276" w:lineRule="auto"/>
        <w:jc w:val="both"/>
        <w:rPr>
          <w:rFonts w:eastAsia="Calibri"/>
          <w:highlight w:val="lightGray"/>
        </w:rPr>
      </w:pPr>
    </w:p>
    <w:tbl>
      <w:tblPr>
        <w:tblW w:w="694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38"/>
        <w:gridCol w:w="1843"/>
        <w:gridCol w:w="1418"/>
        <w:gridCol w:w="1842"/>
      </w:tblGrid>
      <w:tr w:rsidR="006238D2" w:rsidRPr="009164E3" w14:paraId="1285E8C8" w14:textId="77777777" w:rsidTr="000E59CA">
        <w:trPr>
          <w:trHeight w:val="300"/>
        </w:trPr>
        <w:tc>
          <w:tcPr>
            <w:tcW w:w="1838" w:type="dxa"/>
            <w:shd w:val="clear" w:color="auto" w:fill="F2F2F2" w:themeFill="background1" w:themeFillShade="F2"/>
          </w:tcPr>
          <w:p w14:paraId="023A9DD3" w14:textId="77777777" w:rsidR="006238D2" w:rsidRPr="009164E3" w:rsidRDefault="006238D2" w:rsidP="006F19BE">
            <w:pPr>
              <w:rPr>
                <w:rFonts w:eastAsia="Lucida Sans Unicode" w:cstheme="majorHAnsi"/>
                <w:b/>
                <w:bCs/>
                <w:szCs w:val="20"/>
              </w:rPr>
            </w:pPr>
            <w:r w:rsidRPr="009164E3">
              <w:rPr>
                <w:rFonts w:eastAsia="Lucida Sans Unicode" w:cstheme="majorHAnsi"/>
                <w:b/>
                <w:bCs/>
                <w:szCs w:val="20"/>
              </w:rPr>
              <w:t>Kategori</w:t>
            </w:r>
          </w:p>
        </w:tc>
        <w:tc>
          <w:tcPr>
            <w:tcW w:w="1843" w:type="dxa"/>
            <w:shd w:val="clear" w:color="auto" w:fill="F2F2F2" w:themeFill="background1" w:themeFillShade="F2"/>
          </w:tcPr>
          <w:p w14:paraId="1DC5513D" w14:textId="77777777" w:rsidR="006238D2" w:rsidRPr="009164E3" w:rsidRDefault="006238D2" w:rsidP="006F19BE">
            <w:pPr>
              <w:rPr>
                <w:rFonts w:eastAsia="Lucida Sans Unicode" w:cstheme="majorHAnsi"/>
                <w:b/>
                <w:bCs/>
                <w:szCs w:val="20"/>
              </w:rPr>
            </w:pPr>
            <w:r w:rsidRPr="009164E3">
              <w:rPr>
                <w:rFonts w:eastAsia="Lucida Sans Unicode" w:cstheme="majorHAnsi"/>
                <w:b/>
                <w:bCs/>
                <w:szCs w:val="20"/>
              </w:rPr>
              <w:t>Navn</w:t>
            </w:r>
          </w:p>
        </w:tc>
        <w:tc>
          <w:tcPr>
            <w:tcW w:w="1418" w:type="dxa"/>
            <w:shd w:val="clear" w:color="auto" w:fill="F2F2F2" w:themeFill="background1" w:themeFillShade="F2"/>
          </w:tcPr>
          <w:p w14:paraId="35CA63BC" w14:textId="77777777" w:rsidR="006238D2" w:rsidRPr="009164E3" w:rsidRDefault="006238D2" w:rsidP="006F19BE">
            <w:pPr>
              <w:rPr>
                <w:rFonts w:eastAsia="Lucida Sans Unicode" w:cstheme="majorHAnsi"/>
                <w:b/>
                <w:bCs/>
                <w:szCs w:val="20"/>
              </w:rPr>
            </w:pPr>
            <w:r w:rsidRPr="009164E3">
              <w:rPr>
                <w:rFonts w:eastAsia="Lucida Sans Unicode" w:cstheme="majorHAnsi"/>
                <w:b/>
                <w:bCs/>
                <w:szCs w:val="20"/>
              </w:rPr>
              <w:t>Åpent format</w:t>
            </w:r>
          </w:p>
        </w:tc>
        <w:tc>
          <w:tcPr>
            <w:tcW w:w="1842" w:type="dxa"/>
            <w:shd w:val="clear" w:color="auto" w:fill="F2F2F2" w:themeFill="background1" w:themeFillShade="F2"/>
          </w:tcPr>
          <w:p w14:paraId="3060F439" w14:textId="77777777" w:rsidR="006238D2" w:rsidRPr="009164E3" w:rsidRDefault="006238D2" w:rsidP="006F19BE">
            <w:pPr>
              <w:rPr>
                <w:rFonts w:asciiTheme="majorHAnsi" w:hAnsiTheme="majorHAnsi" w:cstheme="majorHAnsi"/>
                <w:b/>
                <w:bCs/>
                <w:szCs w:val="20"/>
              </w:rPr>
            </w:pPr>
            <w:r w:rsidRPr="009164E3">
              <w:rPr>
                <w:rFonts w:eastAsia="Lucida Sans Unicode" w:cstheme="majorHAnsi"/>
                <w:b/>
                <w:bCs/>
                <w:szCs w:val="20"/>
              </w:rPr>
              <w:t>Originalformat</w:t>
            </w:r>
          </w:p>
        </w:tc>
      </w:tr>
      <w:tr w:rsidR="006238D2" w:rsidRPr="009164E3" w14:paraId="08395C6E" w14:textId="77777777" w:rsidTr="000E59CA">
        <w:trPr>
          <w:trHeight w:val="300"/>
        </w:trPr>
        <w:tc>
          <w:tcPr>
            <w:tcW w:w="1838" w:type="dxa"/>
            <w:vAlign w:val="center"/>
          </w:tcPr>
          <w:p w14:paraId="363FEB5E" w14:textId="77777777" w:rsidR="006238D2" w:rsidRPr="009164E3" w:rsidRDefault="006238D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Tverrfaglige analyser</w:t>
            </w:r>
          </w:p>
          <w:p w14:paraId="4D353D27" w14:textId="77777777" w:rsidR="006238D2" w:rsidRPr="009164E3" w:rsidRDefault="006238D2" w:rsidP="006F19BE">
            <w:pPr>
              <w:rPr>
                <w:rFonts w:ascii="Arial Narrow" w:eastAsia="Lucida Sans Unicode" w:hAnsi="Arial Narrow" w:cs="Arial"/>
                <w:color w:val="000000"/>
                <w:sz w:val="18"/>
                <w:szCs w:val="18"/>
                <w:highlight w:val="lightGray"/>
              </w:rPr>
            </w:pPr>
          </w:p>
        </w:tc>
        <w:tc>
          <w:tcPr>
            <w:tcW w:w="1843" w:type="dxa"/>
            <w:vAlign w:val="center"/>
          </w:tcPr>
          <w:p w14:paraId="0E77F05D" w14:textId="77777777" w:rsidR="006238D2" w:rsidRPr="009164E3" w:rsidRDefault="006238D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Klimagassutslipp</w:t>
            </w:r>
          </w:p>
        </w:tc>
        <w:tc>
          <w:tcPr>
            <w:tcW w:w="1418" w:type="dxa"/>
          </w:tcPr>
          <w:p w14:paraId="2A4CE88B" w14:textId="77777777" w:rsidR="006238D2" w:rsidRPr="009164E3" w:rsidRDefault="006238D2" w:rsidP="006F19BE">
            <w:pPr>
              <w:rPr>
                <w:rFonts w:ascii="Arial Narrow" w:eastAsia="Lucida Sans Unicode" w:hAnsi="Arial Narrow" w:cs="Arial"/>
                <w:color w:val="000000"/>
                <w:sz w:val="18"/>
                <w:szCs w:val="18"/>
                <w:highlight w:val="lightGray"/>
              </w:rPr>
            </w:pPr>
          </w:p>
        </w:tc>
        <w:tc>
          <w:tcPr>
            <w:tcW w:w="1842" w:type="dxa"/>
          </w:tcPr>
          <w:p w14:paraId="6381DE48" w14:textId="77777777" w:rsidR="006238D2" w:rsidRPr="009164E3" w:rsidRDefault="006238D2" w:rsidP="006F19BE">
            <w:pPr>
              <w:rPr>
                <w:rFonts w:ascii="Arial Narrow" w:eastAsia="Lucida Sans Unicode" w:hAnsi="Arial Narrow" w:cs="Arial"/>
                <w:color w:val="000000"/>
                <w:sz w:val="18"/>
                <w:szCs w:val="18"/>
                <w:highlight w:val="lightGray"/>
              </w:rPr>
            </w:pPr>
          </w:p>
        </w:tc>
      </w:tr>
      <w:tr w:rsidR="006238D2" w:rsidRPr="009164E3" w14:paraId="70F61824" w14:textId="77777777" w:rsidTr="000E59CA">
        <w:trPr>
          <w:trHeight w:val="300"/>
        </w:trPr>
        <w:tc>
          <w:tcPr>
            <w:tcW w:w="1838" w:type="dxa"/>
            <w:vAlign w:val="center"/>
          </w:tcPr>
          <w:p w14:paraId="1B9BAD7F" w14:textId="77777777" w:rsidR="006238D2" w:rsidRPr="009164E3" w:rsidRDefault="006238D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Tverrfaglige analyser</w:t>
            </w:r>
          </w:p>
          <w:p w14:paraId="3E5BAA31" w14:textId="77777777" w:rsidR="006238D2" w:rsidRPr="009164E3" w:rsidRDefault="006238D2" w:rsidP="006F19BE">
            <w:pPr>
              <w:rPr>
                <w:rFonts w:ascii="Arial Narrow" w:eastAsia="Lucida Sans Unicode" w:hAnsi="Arial Narrow" w:cs="Arial"/>
                <w:color w:val="000000"/>
                <w:sz w:val="18"/>
                <w:szCs w:val="18"/>
                <w:highlight w:val="lightGray"/>
              </w:rPr>
            </w:pPr>
          </w:p>
        </w:tc>
        <w:tc>
          <w:tcPr>
            <w:tcW w:w="1843" w:type="dxa"/>
            <w:vAlign w:val="center"/>
          </w:tcPr>
          <w:p w14:paraId="5D9CF776" w14:textId="77777777" w:rsidR="006238D2" w:rsidRPr="009164E3" w:rsidRDefault="006238D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Risiko</w:t>
            </w:r>
          </w:p>
        </w:tc>
        <w:tc>
          <w:tcPr>
            <w:tcW w:w="1418" w:type="dxa"/>
          </w:tcPr>
          <w:p w14:paraId="69CE45A7" w14:textId="77777777" w:rsidR="006238D2" w:rsidRPr="009164E3" w:rsidRDefault="006238D2" w:rsidP="006F19BE">
            <w:pPr>
              <w:rPr>
                <w:rFonts w:ascii="Arial Narrow" w:eastAsia="Lucida Sans Unicode" w:hAnsi="Arial Narrow" w:cs="Arial"/>
                <w:color w:val="000000"/>
                <w:sz w:val="18"/>
                <w:szCs w:val="18"/>
                <w:highlight w:val="lightGray"/>
              </w:rPr>
            </w:pPr>
          </w:p>
        </w:tc>
        <w:tc>
          <w:tcPr>
            <w:tcW w:w="1842" w:type="dxa"/>
          </w:tcPr>
          <w:p w14:paraId="29530511" w14:textId="77777777" w:rsidR="006238D2" w:rsidRPr="009164E3" w:rsidRDefault="006238D2" w:rsidP="006F19BE">
            <w:pPr>
              <w:rPr>
                <w:rFonts w:ascii="Arial Narrow" w:eastAsia="Lucida Sans Unicode" w:hAnsi="Arial Narrow" w:cs="Arial"/>
                <w:color w:val="000000"/>
                <w:sz w:val="18"/>
                <w:szCs w:val="18"/>
                <w:highlight w:val="lightGray"/>
              </w:rPr>
            </w:pPr>
          </w:p>
        </w:tc>
      </w:tr>
      <w:tr w:rsidR="006238D2" w:rsidRPr="009164E3" w14:paraId="5A0EEA85" w14:textId="77777777" w:rsidTr="000E59CA">
        <w:trPr>
          <w:trHeight w:val="300"/>
        </w:trPr>
        <w:tc>
          <w:tcPr>
            <w:tcW w:w="1838" w:type="dxa"/>
            <w:vAlign w:val="center"/>
          </w:tcPr>
          <w:p w14:paraId="2C091B69" w14:textId="77777777" w:rsidR="006238D2" w:rsidRPr="009164E3" w:rsidRDefault="006238D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Tverrfaglige analyser</w:t>
            </w:r>
          </w:p>
          <w:p w14:paraId="746D4835" w14:textId="77777777" w:rsidR="006238D2" w:rsidRPr="009164E3" w:rsidRDefault="006238D2" w:rsidP="006F19BE">
            <w:pPr>
              <w:rPr>
                <w:rFonts w:ascii="Arial Narrow" w:eastAsia="Lucida Sans Unicode" w:hAnsi="Arial Narrow" w:cs="Arial"/>
                <w:color w:val="000000"/>
                <w:sz w:val="18"/>
                <w:szCs w:val="18"/>
                <w:highlight w:val="lightGray"/>
              </w:rPr>
            </w:pPr>
          </w:p>
        </w:tc>
        <w:tc>
          <w:tcPr>
            <w:tcW w:w="1843" w:type="dxa"/>
            <w:vAlign w:val="center"/>
          </w:tcPr>
          <w:p w14:paraId="1F781AE2" w14:textId="77777777" w:rsidR="006238D2" w:rsidRPr="009164E3" w:rsidRDefault="006238D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Støy</w:t>
            </w:r>
          </w:p>
        </w:tc>
        <w:tc>
          <w:tcPr>
            <w:tcW w:w="1418" w:type="dxa"/>
          </w:tcPr>
          <w:p w14:paraId="5DAC0CDE" w14:textId="77777777" w:rsidR="006238D2" w:rsidRPr="009164E3" w:rsidRDefault="006238D2" w:rsidP="006F19BE">
            <w:pPr>
              <w:rPr>
                <w:rFonts w:ascii="Arial Narrow" w:eastAsia="Lucida Sans Unicode" w:hAnsi="Arial Narrow" w:cs="Arial"/>
                <w:color w:val="000000"/>
                <w:sz w:val="18"/>
                <w:szCs w:val="18"/>
                <w:highlight w:val="lightGray"/>
              </w:rPr>
            </w:pPr>
          </w:p>
        </w:tc>
        <w:tc>
          <w:tcPr>
            <w:tcW w:w="1842" w:type="dxa"/>
          </w:tcPr>
          <w:p w14:paraId="2C768667" w14:textId="77777777" w:rsidR="006238D2" w:rsidRPr="009164E3" w:rsidRDefault="006238D2" w:rsidP="006F19BE">
            <w:pPr>
              <w:rPr>
                <w:rFonts w:ascii="Arial Narrow" w:eastAsia="Lucida Sans Unicode" w:hAnsi="Arial Narrow" w:cs="Arial"/>
                <w:color w:val="000000"/>
                <w:sz w:val="18"/>
                <w:szCs w:val="18"/>
                <w:highlight w:val="lightGray"/>
              </w:rPr>
            </w:pPr>
          </w:p>
        </w:tc>
      </w:tr>
      <w:tr w:rsidR="006238D2" w:rsidRPr="009164E3" w14:paraId="71B41360" w14:textId="77777777" w:rsidTr="000E59CA">
        <w:trPr>
          <w:trHeight w:val="300"/>
        </w:trPr>
        <w:tc>
          <w:tcPr>
            <w:tcW w:w="1838" w:type="dxa"/>
            <w:vAlign w:val="center"/>
          </w:tcPr>
          <w:p w14:paraId="0947C6A3" w14:textId="77777777" w:rsidR="006238D2" w:rsidRPr="009164E3" w:rsidRDefault="006238D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Tverrfaglige analyser</w:t>
            </w:r>
          </w:p>
          <w:p w14:paraId="219C1849" w14:textId="77777777" w:rsidR="006238D2" w:rsidRPr="009164E3" w:rsidRDefault="006238D2" w:rsidP="006F19BE">
            <w:pPr>
              <w:rPr>
                <w:rFonts w:ascii="Arial Narrow" w:eastAsia="Lucida Sans Unicode" w:hAnsi="Arial Narrow" w:cs="Arial"/>
                <w:color w:val="000000"/>
                <w:sz w:val="18"/>
                <w:szCs w:val="18"/>
                <w:highlight w:val="lightGray"/>
              </w:rPr>
            </w:pPr>
          </w:p>
        </w:tc>
        <w:tc>
          <w:tcPr>
            <w:tcW w:w="1843" w:type="dxa"/>
            <w:vAlign w:val="center"/>
          </w:tcPr>
          <w:p w14:paraId="7C5C5D6A" w14:textId="77777777" w:rsidR="006238D2" w:rsidRPr="009164E3" w:rsidRDefault="006238D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lastRenderedPageBreak/>
              <w:t>Korridor- og linjevalg</w:t>
            </w:r>
          </w:p>
        </w:tc>
        <w:tc>
          <w:tcPr>
            <w:tcW w:w="1418" w:type="dxa"/>
          </w:tcPr>
          <w:p w14:paraId="7E78B4D9" w14:textId="77777777" w:rsidR="006238D2" w:rsidRPr="009164E3" w:rsidRDefault="006238D2" w:rsidP="006F19BE">
            <w:pPr>
              <w:rPr>
                <w:rFonts w:ascii="Arial Narrow" w:eastAsia="Lucida Sans Unicode" w:hAnsi="Arial Narrow" w:cs="Arial"/>
                <w:color w:val="000000"/>
                <w:sz w:val="18"/>
                <w:szCs w:val="18"/>
                <w:highlight w:val="lightGray"/>
              </w:rPr>
            </w:pPr>
          </w:p>
        </w:tc>
        <w:tc>
          <w:tcPr>
            <w:tcW w:w="1842" w:type="dxa"/>
          </w:tcPr>
          <w:p w14:paraId="77BEE715" w14:textId="77777777" w:rsidR="006238D2" w:rsidRPr="009164E3" w:rsidRDefault="006238D2" w:rsidP="006F19BE">
            <w:pPr>
              <w:rPr>
                <w:rFonts w:ascii="Arial Narrow" w:eastAsia="Lucida Sans Unicode" w:hAnsi="Arial Narrow" w:cs="Arial"/>
                <w:color w:val="000000"/>
                <w:sz w:val="18"/>
                <w:szCs w:val="18"/>
                <w:highlight w:val="lightGray"/>
              </w:rPr>
            </w:pPr>
          </w:p>
        </w:tc>
      </w:tr>
      <w:tr w:rsidR="006238D2" w:rsidRPr="009164E3" w14:paraId="368A3C72" w14:textId="77777777" w:rsidTr="000E59CA">
        <w:trPr>
          <w:trHeight w:val="300"/>
        </w:trPr>
        <w:tc>
          <w:tcPr>
            <w:tcW w:w="1838" w:type="dxa"/>
            <w:vAlign w:val="center"/>
          </w:tcPr>
          <w:p w14:paraId="245848BB" w14:textId="77777777" w:rsidR="006238D2" w:rsidRPr="009164E3" w:rsidRDefault="006238D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Tverrfaglige analyser</w:t>
            </w:r>
          </w:p>
          <w:p w14:paraId="69EAF557" w14:textId="77777777" w:rsidR="006238D2" w:rsidRPr="009164E3" w:rsidRDefault="006238D2" w:rsidP="006F19BE">
            <w:pPr>
              <w:rPr>
                <w:rFonts w:ascii="Arial Narrow" w:eastAsia="Lucida Sans Unicode" w:hAnsi="Arial Narrow" w:cs="Arial"/>
                <w:color w:val="000000"/>
                <w:sz w:val="18"/>
                <w:szCs w:val="18"/>
                <w:highlight w:val="lightGray"/>
              </w:rPr>
            </w:pPr>
          </w:p>
        </w:tc>
        <w:tc>
          <w:tcPr>
            <w:tcW w:w="1843" w:type="dxa"/>
            <w:vAlign w:val="center"/>
          </w:tcPr>
          <w:p w14:paraId="75D2E86A" w14:textId="77777777" w:rsidR="006238D2" w:rsidRPr="009164E3" w:rsidRDefault="006238D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Masser</w:t>
            </w:r>
          </w:p>
        </w:tc>
        <w:tc>
          <w:tcPr>
            <w:tcW w:w="1418" w:type="dxa"/>
          </w:tcPr>
          <w:p w14:paraId="372B143C" w14:textId="77777777" w:rsidR="006238D2" w:rsidRPr="009164E3" w:rsidRDefault="006238D2" w:rsidP="006F19BE">
            <w:pPr>
              <w:rPr>
                <w:rFonts w:ascii="Arial Narrow" w:eastAsia="Lucida Sans Unicode" w:hAnsi="Arial Narrow" w:cs="Arial"/>
                <w:color w:val="000000"/>
                <w:sz w:val="18"/>
                <w:szCs w:val="18"/>
                <w:highlight w:val="lightGray"/>
              </w:rPr>
            </w:pPr>
          </w:p>
        </w:tc>
        <w:tc>
          <w:tcPr>
            <w:tcW w:w="1842" w:type="dxa"/>
          </w:tcPr>
          <w:p w14:paraId="0AB400AA" w14:textId="77777777" w:rsidR="006238D2" w:rsidRPr="009164E3" w:rsidRDefault="006238D2" w:rsidP="006F19BE">
            <w:pPr>
              <w:rPr>
                <w:rFonts w:ascii="Arial Narrow" w:eastAsia="Lucida Sans Unicode" w:hAnsi="Arial Narrow" w:cs="Arial"/>
                <w:color w:val="000000"/>
                <w:sz w:val="18"/>
                <w:szCs w:val="18"/>
                <w:highlight w:val="lightGray"/>
              </w:rPr>
            </w:pPr>
          </w:p>
        </w:tc>
      </w:tr>
      <w:tr w:rsidR="006238D2" w:rsidRPr="009164E3" w14:paraId="2DB29276" w14:textId="77777777" w:rsidTr="000E59CA">
        <w:trPr>
          <w:trHeight w:val="300"/>
        </w:trPr>
        <w:tc>
          <w:tcPr>
            <w:tcW w:w="1838" w:type="dxa"/>
            <w:vAlign w:val="center"/>
          </w:tcPr>
          <w:p w14:paraId="703DAE37" w14:textId="77777777" w:rsidR="006238D2" w:rsidRPr="009164E3" w:rsidRDefault="006238D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Tverrfaglige analyser</w:t>
            </w:r>
          </w:p>
          <w:p w14:paraId="095154CB" w14:textId="77777777" w:rsidR="006238D2" w:rsidRPr="009164E3" w:rsidRDefault="006238D2" w:rsidP="006F19BE">
            <w:pPr>
              <w:rPr>
                <w:rFonts w:ascii="Arial Narrow" w:eastAsia="Lucida Sans Unicode" w:hAnsi="Arial Narrow" w:cs="Arial"/>
                <w:color w:val="000000"/>
                <w:sz w:val="18"/>
                <w:szCs w:val="18"/>
                <w:highlight w:val="lightGray"/>
              </w:rPr>
            </w:pPr>
          </w:p>
        </w:tc>
        <w:tc>
          <w:tcPr>
            <w:tcW w:w="1843" w:type="dxa"/>
            <w:vAlign w:val="center"/>
          </w:tcPr>
          <w:p w14:paraId="102E96F0" w14:textId="77777777" w:rsidR="006238D2" w:rsidRPr="009164E3" w:rsidRDefault="006238D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Framdrift</w:t>
            </w:r>
          </w:p>
        </w:tc>
        <w:tc>
          <w:tcPr>
            <w:tcW w:w="1418" w:type="dxa"/>
          </w:tcPr>
          <w:p w14:paraId="66612896" w14:textId="77777777" w:rsidR="006238D2" w:rsidRPr="009164E3" w:rsidRDefault="006238D2" w:rsidP="006F19BE">
            <w:pPr>
              <w:rPr>
                <w:rFonts w:ascii="Arial Narrow" w:eastAsia="Lucida Sans Unicode" w:hAnsi="Arial Narrow" w:cs="Arial"/>
                <w:color w:val="000000"/>
                <w:sz w:val="18"/>
                <w:szCs w:val="18"/>
                <w:highlight w:val="lightGray"/>
              </w:rPr>
            </w:pPr>
          </w:p>
        </w:tc>
        <w:tc>
          <w:tcPr>
            <w:tcW w:w="1842" w:type="dxa"/>
          </w:tcPr>
          <w:p w14:paraId="385EF38F" w14:textId="77777777" w:rsidR="006238D2" w:rsidRPr="009164E3" w:rsidRDefault="006238D2" w:rsidP="006F19BE">
            <w:pPr>
              <w:rPr>
                <w:rFonts w:ascii="Arial Narrow" w:eastAsia="Lucida Sans Unicode" w:hAnsi="Arial Narrow" w:cs="Arial"/>
                <w:color w:val="000000"/>
                <w:sz w:val="18"/>
                <w:szCs w:val="18"/>
                <w:highlight w:val="lightGray"/>
              </w:rPr>
            </w:pPr>
          </w:p>
        </w:tc>
      </w:tr>
      <w:tr w:rsidR="006238D2" w:rsidRPr="009164E3" w14:paraId="6C31E18A" w14:textId="77777777" w:rsidTr="000E59CA">
        <w:trPr>
          <w:trHeight w:val="300"/>
        </w:trPr>
        <w:tc>
          <w:tcPr>
            <w:tcW w:w="1838" w:type="dxa"/>
            <w:vAlign w:val="center"/>
          </w:tcPr>
          <w:p w14:paraId="36A986B8" w14:textId="77777777" w:rsidR="006238D2" w:rsidRPr="009164E3" w:rsidRDefault="006238D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Tverrfaglige analyser</w:t>
            </w:r>
          </w:p>
          <w:p w14:paraId="20A2101F" w14:textId="77777777" w:rsidR="006238D2" w:rsidRPr="009164E3" w:rsidRDefault="006238D2" w:rsidP="006F19BE">
            <w:pPr>
              <w:rPr>
                <w:rFonts w:ascii="Arial Narrow" w:eastAsia="Lucida Sans Unicode" w:hAnsi="Arial Narrow" w:cs="Arial"/>
                <w:color w:val="000000"/>
                <w:sz w:val="18"/>
                <w:szCs w:val="18"/>
                <w:highlight w:val="lightGray"/>
              </w:rPr>
            </w:pPr>
          </w:p>
        </w:tc>
        <w:tc>
          <w:tcPr>
            <w:tcW w:w="1843" w:type="dxa"/>
            <w:vAlign w:val="center"/>
          </w:tcPr>
          <w:p w14:paraId="04512F7C" w14:textId="77777777" w:rsidR="006238D2" w:rsidRPr="009164E3" w:rsidRDefault="006238D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Kostnadsberegning</w:t>
            </w:r>
          </w:p>
        </w:tc>
        <w:tc>
          <w:tcPr>
            <w:tcW w:w="1418" w:type="dxa"/>
          </w:tcPr>
          <w:p w14:paraId="399760B2" w14:textId="77777777" w:rsidR="006238D2" w:rsidRPr="009164E3" w:rsidRDefault="006238D2" w:rsidP="006F19BE">
            <w:pPr>
              <w:rPr>
                <w:rFonts w:ascii="Arial Narrow" w:eastAsia="Lucida Sans Unicode" w:hAnsi="Arial Narrow" w:cs="Arial"/>
                <w:color w:val="000000"/>
                <w:sz w:val="18"/>
                <w:szCs w:val="18"/>
                <w:highlight w:val="lightGray"/>
              </w:rPr>
            </w:pPr>
          </w:p>
        </w:tc>
        <w:tc>
          <w:tcPr>
            <w:tcW w:w="1842" w:type="dxa"/>
          </w:tcPr>
          <w:p w14:paraId="7F654C6D" w14:textId="77777777" w:rsidR="006238D2" w:rsidRPr="009164E3" w:rsidRDefault="006238D2" w:rsidP="006F19BE">
            <w:pPr>
              <w:rPr>
                <w:rFonts w:ascii="Arial Narrow" w:eastAsia="Lucida Sans Unicode" w:hAnsi="Arial Narrow" w:cs="Arial"/>
                <w:color w:val="000000"/>
                <w:sz w:val="18"/>
                <w:szCs w:val="18"/>
                <w:highlight w:val="lightGray"/>
              </w:rPr>
            </w:pPr>
          </w:p>
        </w:tc>
      </w:tr>
      <w:tr w:rsidR="006238D2" w:rsidRPr="009164E3" w14:paraId="0F8490CE" w14:textId="77777777" w:rsidTr="000E59CA">
        <w:trPr>
          <w:trHeight w:val="300"/>
        </w:trPr>
        <w:tc>
          <w:tcPr>
            <w:tcW w:w="1838" w:type="dxa"/>
            <w:vAlign w:val="center"/>
          </w:tcPr>
          <w:p w14:paraId="50A6535B" w14:textId="77777777" w:rsidR="006238D2" w:rsidRPr="009164E3" w:rsidRDefault="006238D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Tverrfaglige analyser</w:t>
            </w:r>
          </w:p>
          <w:p w14:paraId="17D8BD60" w14:textId="77777777" w:rsidR="006238D2" w:rsidRPr="009164E3" w:rsidRDefault="006238D2" w:rsidP="006F19BE">
            <w:pPr>
              <w:rPr>
                <w:rFonts w:ascii="Arial Narrow" w:eastAsia="Lucida Sans Unicode" w:hAnsi="Arial Narrow" w:cs="Arial"/>
                <w:color w:val="000000"/>
                <w:sz w:val="18"/>
                <w:szCs w:val="18"/>
                <w:highlight w:val="lightGray"/>
              </w:rPr>
            </w:pPr>
          </w:p>
        </w:tc>
        <w:tc>
          <w:tcPr>
            <w:tcW w:w="1843" w:type="dxa"/>
            <w:vAlign w:val="center"/>
          </w:tcPr>
          <w:p w14:paraId="70E5D441" w14:textId="77777777" w:rsidR="006238D2" w:rsidRPr="009164E3" w:rsidRDefault="006238D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Miljøkonsekvenser</w:t>
            </w:r>
          </w:p>
        </w:tc>
        <w:tc>
          <w:tcPr>
            <w:tcW w:w="1418" w:type="dxa"/>
          </w:tcPr>
          <w:p w14:paraId="3C0CAD49" w14:textId="77777777" w:rsidR="006238D2" w:rsidRPr="009164E3" w:rsidRDefault="006238D2" w:rsidP="006F19BE">
            <w:pPr>
              <w:rPr>
                <w:rFonts w:ascii="Arial Narrow" w:eastAsia="Lucida Sans Unicode" w:hAnsi="Arial Narrow" w:cs="Arial"/>
                <w:color w:val="000000"/>
                <w:sz w:val="18"/>
                <w:szCs w:val="18"/>
                <w:highlight w:val="lightGray"/>
              </w:rPr>
            </w:pPr>
          </w:p>
        </w:tc>
        <w:tc>
          <w:tcPr>
            <w:tcW w:w="1842" w:type="dxa"/>
          </w:tcPr>
          <w:p w14:paraId="4D60A41B" w14:textId="77777777" w:rsidR="006238D2" w:rsidRPr="009164E3" w:rsidRDefault="006238D2" w:rsidP="006F19BE">
            <w:pPr>
              <w:rPr>
                <w:rFonts w:ascii="Arial Narrow" w:eastAsia="Lucida Sans Unicode" w:hAnsi="Arial Narrow" w:cs="Arial"/>
                <w:color w:val="000000"/>
                <w:sz w:val="18"/>
                <w:szCs w:val="18"/>
                <w:highlight w:val="lightGray"/>
              </w:rPr>
            </w:pPr>
          </w:p>
        </w:tc>
      </w:tr>
      <w:tr w:rsidR="006238D2" w:rsidRPr="009164E3" w14:paraId="52C2C37B" w14:textId="77777777" w:rsidTr="000E59CA">
        <w:trPr>
          <w:trHeight w:val="300"/>
        </w:trPr>
        <w:tc>
          <w:tcPr>
            <w:tcW w:w="1838" w:type="dxa"/>
            <w:vAlign w:val="center"/>
          </w:tcPr>
          <w:p w14:paraId="6BB3DF03" w14:textId="77777777" w:rsidR="006238D2" w:rsidRPr="009164E3" w:rsidRDefault="006238D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Tverrfaglige analyser</w:t>
            </w:r>
          </w:p>
          <w:p w14:paraId="6E7F6E6C" w14:textId="77777777" w:rsidR="006238D2" w:rsidRPr="009164E3" w:rsidRDefault="006238D2" w:rsidP="006F19BE">
            <w:pPr>
              <w:rPr>
                <w:rFonts w:ascii="Arial Narrow" w:eastAsia="Lucida Sans Unicode" w:hAnsi="Arial Narrow" w:cs="Arial"/>
                <w:color w:val="000000"/>
                <w:sz w:val="18"/>
                <w:szCs w:val="18"/>
                <w:highlight w:val="lightGray"/>
              </w:rPr>
            </w:pPr>
          </w:p>
        </w:tc>
        <w:tc>
          <w:tcPr>
            <w:tcW w:w="1843" w:type="dxa"/>
            <w:vAlign w:val="center"/>
          </w:tcPr>
          <w:p w14:paraId="29BC1AA6" w14:textId="77777777" w:rsidR="006238D2" w:rsidRPr="009164E3" w:rsidRDefault="006238D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Samfunnsnytte</w:t>
            </w:r>
          </w:p>
        </w:tc>
        <w:tc>
          <w:tcPr>
            <w:tcW w:w="1418" w:type="dxa"/>
          </w:tcPr>
          <w:p w14:paraId="30571E0F" w14:textId="77777777" w:rsidR="006238D2" w:rsidRPr="009164E3" w:rsidRDefault="006238D2" w:rsidP="006F19BE">
            <w:pPr>
              <w:rPr>
                <w:rFonts w:ascii="Arial Narrow" w:eastAsia="Lucida Sans Unicode" w:hAnsi="Arial Narrow" w:cs="Arial"/>
                <w:color w:val="000000"/>
                <w:sz w:val="18"/>
                <w:szCs w:val="18"/>
                <w:highlight w:val="lightGray"/>
              </w:rPr>
            </w:pPr>
          </w:p>
        </w:tc>
        <w:tc>
          <w:tcPr>
            <w:tcW w:w="1842" w:type="dxa"/>
          </w:tcPr>
          <w:p w14:paraId="1928F16E" w14:textId="77777777" w:rsidR="006238D2" w:rsidRPr="009164E3" w:rsidRDefault="006238D2" w:rsidP="006F19BE">
            <w:pPr>
              <w:rPr>
                <w:rFonts w:ascii="Arial Narrow" w:eastAsia="Lucida Sans Unicode" w:hAnsi="Arial Narrow" w:cs="Arial"/>
                <w:color w:val="000000"/>
                <w:sz w:val="18"/>
                <w:szCs w:val="18"/>
                <w:highlight w:val="lightGray"/>
              </w:rPr>
            </w:pPr>
          </w:p>
        </w:tc>
      </w:tr>
      <w:tr w:rsidR="006238D2" w:rsidRPr="009164E3" w14:paraId="51C0FDB4" w14:textId="77777777" w:rsidTr="000E59CA">
        <w:trPr>
          <w:trHeight w:val="300"/>
        </w:trPr>
        <w:tc>
          <w:tcPr>
            <w:tcW w:w="1838" w:type="dxa"/>
            <w:vAlign w:val="center"/>
          </w:tcPr>
          <w:p w14:paraId="14D21A35" w14:textId="77777777" w:rsidR="006238D2" w:rsidRPr="009164E3" w:rsidRDefault="006238D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Tverrfaglige analyser</w:t>
            </w:r>
          </w:p>
          <w:p w14:paraId="5B441288" w14:textId="77777777" w:rsidR="006238D2" w:rsidRPr="009164E3" w:rsidRDefault="006238D2" w:rsidP="006F19BE">
            <w:pPr>
              <w:rPr>
                <w:rFonts w:ascii="Arial Narrow" w:eastAsia="Lucida Sans Unicode" w:hAnsi="Arial Narrow" w:cs="Arial"/>
                <w:color w:val="000000"/>
                <w:sz w:val="18"/>
                <w:szCs w:val="18"/>
                <w:highlight w:val="lightGray"/>
              </w:rPr>
            </w:pPr>
          </w:p>
        </w:tc>
        <w:tc>
          <w:tcPr>
            <w:tcW w:w="1843" w:type="dxa"/>
            <w:vAlign w:val="center"/>
          </w:tcPr>
          <w:p w14:paraId="5D87DCD9" w14:textId="77777777" w:rsidR="006238D2" w:rsidRPr="009164E3" w:rsidRDefault="006238D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Omlegginger i byggefasen</w:t>
            </w:r>
          </w:p>
        </w:tc>
        <w:tc>
          <w:tcPr>
            <w:tcW w:w="1418" w:type="dxa"/>
          </w:tcPr>
          <w:p w14:paraId="40304AD2" w14:textId="77777777" w:rsidR="006238D2" w:rsidRPr="009164E3" w:rsidRDefault="006238D2" w:rsidP="006F19BE">
            <w:pPr>
              <w:rPr>
                <w:rFonts w:ascii="Arial Narrow" w:eastAsia="Lucida Sans Unicode" w:hAnsi="Arial Narrow" w:cs="Arial"/>
                <w:color w:val="000000"/>
                <w:sz w:val="18"/>
                <w:szCs w:val="18"/>
                <w:highlight w:val="lightGray"/>
              </w:rPr>
            </w:pPr>
          </w:p>
        </w:tc>
        <w:tc>
          <w:tcPr>
            <w:tcW w:w="1842" w:type="dxa"/>
          </w:tcPr>
          <w:p w14:paraId="17B339E6" w14:textId="77777777" w:rsidR="006238D2" w:rsidRPr="009164E3" w:rsidRDefault="006238D2" w:rsidP="006F19BE">
            <w:pPr>
              <w:rPr>
                <w:rFonts w:ascii="Arial Narrow" w:eastAsia="Lucida Sans Unicode" w:hAnsi="Arial Narrow" w:cs="Arial"/>
                <w:color w:val="000000"/>
                <w:sz w:val="18"/>
                <w:szCs w:val="18"/>
                <w:highlight w:val="lightGray"/>
              </w:rPr>
            </w:pPr>
          </w:p>
        </w:tc>
      </w:tr>
      <w:tr w:rsidR="006238D2" w:rsidRPr="009164E3" w14:paraId="093CF679" w14:textId="77777777" w:rsidTr="000E59CA">
        <w:trPr>
          <w:trHeight w:val="300"/>
        </w:trPr>
        <w:tc>
          <w:tcPr>
            <w:tcW w:w="1838" w:type="dxa"/>
            <w:vAlign w:val="center"/>
          </w:tcPr>
          <w:p w14:paraId="73D1B15D" w14:textId="77777777" w:rsidR="006238D2" w:rsidRPr="009164E3" w:rsidRDefault="006238D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Tverrfaglige analyser</w:t>
            </w:r>
          </w:p>
          <w:p w14:paraId="4E8E27DB" w14:textId="77777777" w:rsidR="006238D2" w:rsidRPr="009164E3" w:rsidRDefault="006238D2" w:rsidP="006F19BE">
            <w:pPr>
              <w:rPr>
                <w:rFonts w:ascii="Arial Narrow" w:eastAsia="Lucida Sans Unicode" w:hAnsi="Arial Narrow" w:cs="Arial"/>
                <w:color w:val="000000"/>
                <w:sz w:val="18"/>
                <w:szCs w:val="18"/>
                <w:highlight w:val="lightGray"/>
              </w:rPr>
            </w:pPr>
          </w:p>
        </w:tc>
        <w:tc>
          <w:tcPr>
            <w:tcW w:w="1843" w:type="dxa"/>
            <w:vAlign w:val="center"/>
          </w:tcPr>
          <w:p w14:paraId="3E9BEC21" w14:textId="77777777" w:rsidR="006238D2" w:rsidRPr="009164E3" w:rsidRDefault="006238D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Luftfartshinder</w:t>
            </w:r>
          </w:p>
        </w:tc>
        <w:tc>
          <w:tcPr>
            <w:tcW w:w="1418" w:type="dxa"/>
          </w:tcPr>
          <w:p w14:paraId="7EBE7338" w14:textId="77777777" w:rsidR="006238D2" w:rsidRPr="009164E3" w:rsidRDefault="006238D2" w:rsidP="006F19BE">
            <w:pPr>
              <w:rPr>
                <w:rFonts w:ascii="Arial Narrow" w:eastAsia="Lucida Sans Unicode" w:hAnsi="Arial Narrow" w:cs="Arial"/>
                <w:color w:val="000000"/>
                <w:sz w:val="18"/>
                <w:szCs w:val="18"/>
                <w:highlight w:val="lightGray"/>
              </w:rPr>
            </w:pPr>
          </w:p>
        </w:tc>
        <w:tc>
          <w:tcPr>
            <w:tcW w:w="1842" w:type="dxa"/>
          </w:tcPr>
          <w:p w14:paraId="6B572540" w14:textId="77777777" w:rsidR="006238D2" w:rsidRPr="009164E3" w:rsidRDefault="006238D2" w:rsidP="006F19BE">
            <w:pPr>
              <w:rPr>
                <w:rFonts w:ascii="Arial Narrow" w:eastAsia="Lucida Sans Unicode" w:hAnsi="Arial Narrow" w:cs="Arial"/>
                <w:color w:val="000000"/>
                <w:sz w:val="18"/>
                <w:szCs w:val="18"/>
                <w:highlight w:val="lightGray"/>
              </w:rPr>
            </w:pPr>
          </w:p>
        </w:tc>
      </w:tr>
      <w:tr w:rsidR="006238D2" w:rsidRPr="009164E3" w14:paraId="215115B8" w14:textId="77777777" w:rsidTr="000E59CA">
        <w:trPr>
          <w:trHeight w:val="300"/>
        </w:trPr>
        <w:tc>
          <w:tcPr>
            <w:tcW w:w="1838" w:type="dxa"/>
            <w:vAlign w:val="center"/>
          </w:tcPr>
          <w:p w14:paraId="02C83AEE" w14:textId="77777777" w:rsidR="006238D2" w:rsidRPr="009164E3" w:rsidRDefault="006238D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Tverrfaglige analyser</w:t>
            </w:r>
          </w:p>
          <w:p w14:paraId="56896E10" w14:textId="77777777" w:rsidR="006238D2" w:rsidRPr="009164E3" w:rsidRDefault="006238D2" w:rsidP="006F19BE">
            <w:pPr>
              <w:rPr>
                <w:rFonts w:ascii="Arial Narrow" w:eastAsia="Lucida Sans Unicode" w:hAnsi="Arial Narrow" w:cs="Arial"/>
                <w:color w:val="000000"/>
                <w:sz w:val="18"/>
                <w:szCs w:val="18"/>
                <w:highlight w:val="lightGray"/>
              </w:rPr>
            </w:pPr>
          </w:p>
        </w:tc>
        <w:tc>
          <w:tcPr>
            <w:tcW w:w="1843" w:type="dxa"/>
            <w:vAlign w:val="center"/>
          </w:tcPr>
          <w:p w14:paraId="71503F18" w14:textId="77777777" w:rsidR="006238D2" w:rsidRPr="009164E3" w:rsidRDefault="006238D2"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Rigg og marksikringsplan</w:t>
            </w:r>
          </w:p>
        </w:tc>
        <w:tc>
          <w:tcPr>
            <w:tcW w:w="1418" w:type="dxa"/>
          </w:tcPr>
          <w:p w14:paraId="2E91600D" w14:textId="77777777" w:rsidR="006238D2" w:rsidRPr="009164E3" w:rsidRDefault="006238D2" w:rsidP="006F19BE">
            <w:pPr>
              <w:rPr>
                <w:rFonts w:ascii="Arial Narrow" w:eastAsia="Lucida Sans Unicode" w:hAnsi="Arial Narrow" w:cs="Arial"/>
                <w:color w:val="000000"/>
                <w:sz w:val="18"/>
                <w:szCs w:val="18"/>
                <w:highlight w:val="lightGray"/>
              </w:rPr>
            </w:pPr>
          </w:p>
        </w:tc>
        <w:tc>
          <w:tcPr>
            <w:tcW w:w="1842" w:type="dxa"/>
          </w:tcPr>
          <w:p w14:paraId="1A1E8E98" w14:textId="77777777" w:rsidR="006238D2" w:rsidRPr="009164E3" w:rsidRDefault="006238D2" w:rsidP="006F19BE">
            <w:pPr>
              <w:rPr>
                <w:rFonts w:ascii="Arial Narrow" w:eastAsia="Lucida Sans Unicode" w:hAnsi="Arial Narrow" w:cs="Arial"/>
                <w:color w:val="000000"/>
                <w:sz w:val="18"/>
                <w:szCs w:val="18"/>
                <w:highlight w:val="lightGray"/>
              </w:rPr>
            </w:pPr>
          </w:p>
        </w:tc>
      </w:tr>
    </w:tbl>
    <w:p w14:paraId="7BB031FD" w14:textId="77777777" w:rsidR="00061B94" w:rsidRPr="009164E3" w:rsidRDefault="00061B94" w:rsidP="00D17BDF">
      <w:pPr>
        <w:spacing w:line="276" w:lineRule="auto"/>
        <w:jc w:val="both"/>
        <w:rPr>
          <w:rFonts w:eastAsia="Calibri"/>
          <w:highlight w:val="lightGray"/>
        </w:rPr>
      </w:pPr>
    </w:p>
    <w:p w14:paraId="5BC62691" w14:textId="57C1630C" w:rsidR="00D17BDF" w:rsidRPr="009164E3" w:rsidRDefault="00D17BDF" w:rsidP="00D17BDF">
      <w:pPr>
        <w:spacing w:line="276" w:lineRule="auto"/>
        <w:jc w:val="both"/>
        <w:rPr>
          <w:rFonts w:eastAsia="Calibri"/>
          <w:highlight w:val="lightGray"/>
        </w:rPr>
      </w:pPr>
      <w:r w:rsidRPr="009164E3">
        <w:rPr>
          <w:rFonts w:eastAsia="Calibri"/>
          <w:highlight w:val="lightGray"/>
        </w:rPr>
        <w:t>Beskrivelse av dokumentasjonen</w:t>
      </w:r>
    </w:p>
    <w:p w14:paraId="1E480885" w14:textId="77777777" w:rsidR="006238D2" w:rsidRPr="009164E3" w:rsidRDefault="006238D2" w:rsidP="00D17BDF">
      <w:pPr>
        <w:spacing w:line="276" w:lineRule="auto"/>
        <w:jc w:val="both"/>
        <w:rPr>
          <w:rFonts w:eastAsia="Calibri"/>
          <w:highlight w:val="lightGray"/>
        </w:rPr>
      </w:pPr>
    </w:p>
    <w:p w14:paraId="07C5DF55" w14:textId="350B66BC" w:rsidR="00D17BDF" w:rsidRPr="009164E3" w:rsidRDefault="006238D2" w:rsidP="00D03F52">
      <w:pPr>
        <w:pStyle w:val="Overskrift4"/>
      </w:pPr>
      <w:r w:rsidRPr="009164E3">
        <w:t>Presentasjoner</w:t>
      </w:r>
    </w:p>
    <w:p w14:paraId="3F8B481F" w14:textId="77777777" w:rsidR="006238D2" w:rsidRPr="009164E3" w:rsidRDefault="006238D2" w:rsidP="006238D2">
      <w:pPr>
        <w:rPr>
          <w:lang w:eastAsia="nb-NO"/>
        </w:rPr>
      </w:pPr>
    </w:p>
    <w:tbl>
      <w:tblPr>
        <w:tblW w:w="694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38"/>
        <w:gridCol w:w="1985"/>
        <w:gridCol w:w="1418"/>
        <w:gridCol w:w="1700"/>
      </w:tblGrid>
      <w:tr w:rsidR="00B15384" w:rsidRPr="009164E3" w14:paraId="4D197F96" w14:textId="77777777" w:rsidTr="000E59CA">
        <w:trPr>
          <w:trHeight w:val="300"/>
        </w:trPr>
        <w:tc>
          <w:tcPr>
            <w:tcW w:w="1838" w:type="dxa"/>
            <w:shd w:val="clear" w:color="auto" w:fill="F2F2F2" w:themeFill="background1" w:themeFillShade="F2"/>
          </w:tcPr>
          <w:p w14:paraId="0C814132" w14:textId="77777777" w:rsidR="00B15384" w:rsidRPr="009164E3" w:rsidRDefault="00B15384" w:rsidP="006F19BE">
            <w:pPr>
              <w:rPr>
                <w:rFonts w:eastAsia="Lucida Sans Unicode" w:cstheme="majorHAnsi"/>
                <w:b/>
                <w:bCs/>
                <w:szCs w:val="20"/>
              </w:rPr>
            </w:pPr>
            <w:r w:rsidRPr="009164E3">
              <w:rPr>
                <w:rFonts w:eastAsia="Lucida Sans Unicode" w:cstheme="majorHAnsi"/>
                <w:b/>
                <w:bCs/>
                <w:szCs w:val="20"/>
              </w:rPr>
              <w:t>Kategori</w:t>
            </w:r>
          </w:p>
        </w:tc>
        <w:tc>
          <w:tcPr>
            <w:tcW w:w="1985" w:type="dxa"/>
            <w:shd w:val="clear" w:color="auto" w:fill="F2F2F2" w:themeFill="background1" w:themeFillShade="F2"/>
          </w:tcPr>
          <w:p w14:paraId="55AEDE73" w14:textId="77777777" w:rsidR="00B15384" w:rsidRPr="009164E3" w:rsidRDefault="00B15384" w:rsidP="006F19BE">
            <w:pPr>
              <w:rPr>
                <w:rFonts w:eastAsia="Lucida Sans Unicode" w:cstheme="majorHAnsi"/>
                <w:b/>
                <w:bCs/>
                <w:szCs w:val="20"/>
              </w:rPr>
            </w:pPr>
            <w:r w:rsidRPr="009164E3">
              <w:rPr>
                <w:rFonts w:eastAsia="Lucida Sans Unicode" w:cstheme="majorHAnsi"/>
                <w:b/>
                <w:bCs/>
                <w:szCs w:val="20"/>
              </w:rPr>
              <w:t>Navn</w:t>
            </w:r>
          </w:p>
        </w:tc>
        <w:tc>
          <w:tcPr>
            <w:tcW w:w="1418" w:type="dxa"/>
            <w:shd w:val="clear" w:color="auto" w:fill="F2F2F2" w:themeFill="background1" w:themeFillShade="F2"/>
          </w:tcPr>
          <w:p w14:paraId="3098BFF7" w14:textId="77777777" w:rsidR="00B15384" w:rsidRPr="009164E3" w:rsidRDefault="00B15384" w:rsidP="006F19BE">
            <w:pPr>
              <w:rPr>
                <w:rFonts w:eastAsia="Lucida Sans Unicode" w:cstheme="majorHAnsi"/>
                <w:b/>
                <w:bCs/>
                <w:szCs w:val="20"/>
              </w:rPr>
            </w:pPr>
            <w:r w:rsidRPr="009164E3">
              <w:rPr>
                <w:rFonts w:eastAsia="Lucida Sans Unicode" w:cstheme="majorHAnsi"/>
                <w:b/>
                <w:bCs/>
                <w:szCs w:val="20"/>
              </w:rPr>
              <w:t>Åpent format</w:t>
            </w:r>
          </w:p>
        </w:tc>
        <w:tc>
          <w:tcPr>
            <w:tcW w:w="1700" w:type="dxa"/>
            <w:shd w:val="clear" w:color="auto" w:fill="F2F2F2" w:themeFill="background1" w:themeFillShade="F2"/>
          </w:tcPr>
          <w:p w14:paraId="6F092691" w14:textId="77777777" w:rsidR="00B15384" w:rsidRPr="009164E3" w:rsidRDefault="00B15384" w:rsidP="006F19BE">
            <w:pPr>
              <w:rPr>
                <w:rFonts w:asciiTheme="majorHAnsi" w:hAnsiTheme="majorHAnsi" w:cstheme="majorHAnsi"/>
                <w:b/>
                <w:bCs/>
                <w:szCs w:val="20"/>
              </w:rPr>
            </w:pPr>
            <w:r w:rsidRPr="009164E3">
              <w:rPr>
                <w:rFonts w:eastAsia="Lucida Sans Unicode" w:cstheme="majorHAnsi"/>
                <w:b/>
                <w:bCs/>
                <w:szCs w:val="20"/>
              </w:rPr>
              <w:t>Originalformat</w:t>
            </w:r>
          </w:p>
        </w:tc>
      </w:tr>
      <w:tr w:rsidR="00B15384" w:rsidRPr="009164E3" w14:paraId="05C665FA" w14:textId="77777777" w:rsidTr="000E59CA">
        <w:trPr>
          <w:trHeight w:val="300"/>
        </w:trPr>
        <w:tc>
          <w:tcPr>
            <w:tcW w:w="1838" w:type="dxa"/>
            <w:vAlign w:val="center"/>
          </w:tcPr>
          <w:p w14:paraId="66408185" w14:textId="77777777" w:rsidR="00B15384" w:rsidRPr="009164E3" w:rsidRDefault="00B15384"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Presentasjoner</w:t>
            </w:r>
          </w:p>
          <w:p w14:paraId="53B5B7F6" w14:textId="77777777" w:rsidR="00B15384" w:rsidRPr="009164E3" w:rsidRDefault="00B15384" w:rsidP="006F19BE">
            <w:pPr>
              <w:rPr>
                <w:rFonts w:ascii="Arial Narrow" w:eastAsia="Lucida Sans Unicode" w:hAnsi="Arial Narrow" w:cs="Arial"/>
                <w:color w:val="000000"/>
                <w:sz w:val="18"/>
                <w:szCs w:val="18"/>
                <w:highlight w:val="lightGray"/>
              </w:rPr>
            </w:pPr>
          </w:p>
        </w:tc>
        <w:tc>
          <w:tcPr>
            <w:tcW w:w="1985" w:type="dxa"/>
            <w:vAlign w:val="center"/>
          </w:tcPr>
          <w:p w14:paraId="7D5F40BD" w14:textId="77777777" w:rsidR="00B15384" w:rsidRPr="009164E3" w:rsidRDefault="00B15384"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Presentasjonsmodell</w:t>
            </w:r>
          </w:p>
        </w:tc>
        <w:tc>
          <w:tcPr>
            <w:tcW w:w="1418" w:type="dxa"/>
          </w:tcPr>
          <w:p w14:paraId="4A4393D6" w14:textId="77777777" w:rsidR="00B15384" w:rsidRPr="009164E3" w:rsidRDefault="00B15384" w:rsidP="006F19BE">
            <w:pPr>
              <w:rPr>
                <w:rFonts w:ascii="Arial Narrow" w:eastAsia="Lucida Sans Unicode" w:hAnsi="Arial Narrow" w:cs="Arial"/>
                <w:color w:val="000000"/>
                <w:sz w:val="18"/>
                <w:szCs w:val="18"/>
                <w:highlight w:val="lightGray"/>
              </w:rPr>
            </w:pPr>
          </w:p>
        </w:tc>
        <w:tc>
          <w:tcPr>
            <w:tcW w:w="1700" w:type="dxa"/>
          </w:tcPr>
          <w:p w14:paraId="1D8B5847" w14:textId="77777777" w:rsidR="00B15384" w:rsidRPr="009164E3" w:rsidRDefault="00B15384" w:rsidP="006F19BE">
            <w:pPr>
              <w:rPr>
                <w:rFonts w:ascii="Arial Narrow" w:eastAsia="Lucida Sans Unicode" w:hAnsi="Arial Narrow" w:cs="Arial"/>
                <w:color w:val="000000"/>
                <w:sz w:val="18"/>
                <w:szCs w:val="18"/>
                <w:highlight w:val="lightGray"/>
              </w:rPr>
            </w:pPr>
          </w:p>
        </w:tc>
      </w:tr>
      <w:tr w:rsidR="00B15384" w:rsidRPr="009164E3" w14:paraId="350144DC" w14:textId="77777777" w:rsidTr="000E59CA">
        <w:trPr>
          <w:trHeight w:val="300"/>
        </w:trPr>
        <w:tc>
          <w:tcPr>
            <w:tcW w:w="1838" w:type="dxa"/>
            <w:vAlign w:val="center"/>
          </w:tcPr>
          <w:p w14:paraId="2742D48E" w14:textId="77777777" w:rsidR="00B15384" w:rsidRPr="009164E3" w:rsidRDefault="00B15384"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Presentasjoner</w:t>
            </w:r>
          </w:p>
          <w:p w14:paraId="49E10FEC" w14:textId="77777777" w:rsidR="00B15384" w:rsidRPr="009164E3" w:rsidRDefault="00B15384" w:rsidP="006F19BE">
            <w:pPr>
              <w:rPr>
                <w:rFonts w:ascii="Arial Narrow" w:eastAsia="Lucida Sans Unicode" w:hAnsi="Arial Narrow" w:cs="Arial"/>
                <w:color w:val="000000"/>
                <w:sz w:val="18"/>
                <w:szCs w:val="18"/>
                <w:highlight w:val="lightGray"/>
              </w:rPr>
            </w:pPr>
          </w:p>
        </w:tc>
        <w:tc>
          <w:tcPr>
            <w:tcW w:w="1985" w:type="dxa"/>
            <w:vAlign w:val="center"/>
          </w:tcPr>
          <w:p w14:paraId="5A2C9D62" w14:textId="77777777" w:rsidR="00B15384" w:rsidRPr="009164E3" w:rsidRDefault="00B15384"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Spesifiser detaljeringsgrad</w:t>
            </w:r>
          </w:p>
        </w:tc>
        <w:tc>
          <w:tcPr>
            <w:tcW w:w="1418" w:type="dxa"/>
          </w:tcPr>
          <w:p w14:paraId="7C9EB1D5" w14:textId="77777777" w:rsidR="00B15384" w:rsidRPr="009164E3" w:rsidRDefault="00B15384" w:rsidP="006F19BE">
            <w:pPr>
              <w:rPr>
                <w:rFonts w:ascii="Arial Narrow" w:eastAsia="Lucida Sans Unicode" w:hAnsi="Arial Narrow" w:cs="Arial"/>
                <w:color w:val="000000"/>
                <w:sz w:val="18"/>
                <w:szCs w:val="18"/>
                <w:highlight w:val="lightGray"/>
              </w:rPr>
            </w:pPr>
          </w:p>
        </w:tc>
        <w:tc>
          <w:tcPr>
            <w:tcW w:w="1700" w:type="dxa"/>
          </w:tcPr>
          <w:p w14:paraId="6F193488" w14:textId="77777777" w:rsidR="00B15384" w:rsidRPr="009164E3" w:rsidRDefault="00B15384" w:rsidP="006F19BE">
            <w:pPr>
              <w:rPr>
                <w:rFonts w:ascii="Arial Narrow" w:eastAsia="Lucida Sans Unicode" w:hAnsi="Arial Narrow" w:cs="Arial"/>
                <w:color w:val="000000"/>
                <w:sz w:val="18"/>
                <w:szCs w:val="18"/>
                <w:highlight w:val="lightGray"/>
              </w:rPr>
            </w:pPr>
          </w:p>
        </w:tc>
      </w:tr>
      <w:tr w:rsidR="00B15384" w:rsidRPr="009164E3" w14:paraId="552455D7" w14:textId="77777777" w:rsidTr="000E59CA">
        <w:trPr>
          <w:trHeight w:val="300"/>
        </w:trPr>
        <w:tc>
          <w:tcPr>
            <w:tcW w:w="1838" w:type="dxa"/>
            <w:vAlign w:val="center"/>
          </w:tcPr>
          <w:p w14:paraId="0CBB84B7" w14:textId="77777777" w:rsidR="00B15384" w:rsidRPr="009164E3" w:rsidRDefault="00B15384"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Presentasjoner</w:t>
            </w:r>
          </w:p>
          <w:p w14:paraId="10DF1D53" w14:textId="77777777" w:rsidR="00B15384" w:rsidRPr="009164E3" w:rsidRDefault="00B15384" w:rsidP="006F19BE">
            <w:pPr>
              <w:rPr>
                <w:rFonts w:ascii="Arial Narrow" w:eastAsia="Lucida Sans Unicode" w:hAnsi="Arial Narrow" w:cs="Arial"/>
                <w:color w:val="000000"/>
                <w:sz w:val="18"/>
                <w:szCs w:val="18"/>
                <w:highlight w:val="lightGray"/>
              </w:rPr>
            </w:pPr>
          </w:p>
        </w:tc>
        <w:tc>
          <w:tcPr>
            <w:tcW w:w="1985" w:type="dxa"/>
            <w:vAlign w:val="center"/>
          </w:tcPr>
          <w:p w14:paraId="5A74BF82" w14:textId="77777777" w:rsidR="00B15384" w:rsidRPr="009164E3" w:rsidRDefault="00B15384"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Animasjonsfilm</w:t>
            </w:r>
          </w:p>
        </w:tc>
        <w:tc>
          <w:tcPr>
            <w:tcW w:w="1418" w:type="dxa"/>
          </w:tcPr>
          <w:p w14:paraId="4BE3CD92" w14:textId="77777777" w:rsidR="00B15384" w:rsidRPr="009164E3" w:rsidRDefault="00B15384" w:rsidP="006F19BE">
            <w:pPr>
              <w:rPr>
                <w:rFonts w:ascii="Arial Narrow" w:eastAsia="Lucida Sans Unicode" w:hAnsi="Arial Narrow" w:cs="Arial"/>
                <w:color w:val="000000"/>
                <w:sz w:val="18"/>
                <w:szCs w:val="18"/>
                <w:highlight w:val="lightGray"/>
              </w:rPr>
            </w:pPr>
          </w:p>
        </w:tc>
        <w:tc>
          <w:tcPr>
            <w:tcW w:w="1700" w:type="dxa"/>
          </w:tcPr>
          <w:p w14:paraId="7D5230BA" w14:textId="77777777" w:rsidR="00B15384" w:rsidRPr="009164E3" w:rsidRDefault="00B15384" w:rsidP="006F19BE">
            <w:pPr>
              <w:rPr>
                <w:rFonts w:ascii="Arial Narrow" w:eastAsia="Lucida Sans Unicode" w:hAnsi="Arial Narrow" w:cs="Arial"/>
                <w:color w:val="000000"/>
                <w:sz w:val="18"/>
                <w:szCs w:val="18"/>
                <w:highlight w:val="lightGray"/>
              </w:rPr>
            </w:pPr>
          </w:p>
        </w:tc>
      </w:tr>
      <w:tr w:rsidR="00B15384" w:rsidRPr="009164E3" w14:paraId="2F3CDF3E" w14:textId="77777777" w:rsidTr="000E59CA">
        <w:trPr>
          <w:trHeight w:val="300"/>
        </w:trPr>
        <w:tc>
          <w:tcPr>
            <w:tcW w:w="1838" w:type="dxa"/>
            <w:vAlign w:val="center"/>
          </w:tcPr>
          <w:p w14:paraId="6DFE0620" w14:textId="77777777" w:rsidR="00B15384" w:rsidRPr="009164E3" w:rsidRDefault="00B15384"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Presentasjoner</w:t>
            </w:r>
          </w:p>
          <w:p w14:paraId="453DDE7A" w14:textId="77777777" w:rsidR="00B15384" w:rsidRPr="009164E3" w:rsidRDefault="00B15384" w:rsidP="006F19BE">
            <w:pPr>
              <w:rPr>
                <w:rFonts w:ascii="Arial Narrow" w:eastAsia="Lucida Sans Unicode" w:hAnsi="Arial Narrow" w:cs="Arial"/>
                <w:color w:val="000000"/>
                <w:sz w:val="18"/>
                <w:szCs w:val="18"/>
                <w:highlight w:val="lightGray"/>
              </w:rPr>
            </w:pPr>
          </w:p>
        </w:tc>
        <w:tc>
          <w:tcPr>
            <w:tcW w:w="1985" w:type="dxa"/>
            <w:vAlign w:val="center"/>
          </w:tcPr>
          <w:p w14:paraId="718CDB0A" w14:textId="77777777" w:rsidR="00B15384" w:rsidRPr="009164E3" w:rsidRDefault="00B15384"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Foto og video</w:t>
            </w:r>
          </w:p>
        </w:tc>
        <w:tc>
          <w:tcPr>
            <w:tcW w:w="1418" w:type="dxa"/>
          </w:tcPr>
          <w:p w14:paraId="43BBFDFA" w14:textId="77777777" w:rsidR="00B15384" w:rsidRPr="009164E3" w:rsidRDefault="00B15384" w:rsidP="006F19BE">
            <w:pPr>
              <w:rPr>
                <w:rFonts w:ascii="Arial Narrow" w:eastAsia="Lucida Sans Unicode" w:hAnsi="Arial Narrow" w:cs="Arial"/>
                <w:color w:val="000000"/>
                <w:sz w:val="18"/>
                <w:szCs w:val="18"/>
                <w:highlight w:val="lightGray"/>
              </w:rPr>
            </w:pPr>
          </w:p>
        </w:tc>
        <w:tc>
          <w:tcPr>
            <w:tcW w:w="1700" w:type="dxa"/>
          </w:tcPr>
          <w:p w14:paraId="1E0B36AA" w14:textId="77777777" w:rsidR="00B15384" w:rsidRPr="009164E3" w:rsidRDefault="00B15384" w:rsidP="006F19BE">
            <w:pPr>
              <w:rPr>
                <w:rFonts w:ascii="Arial Narrow" w:eastAsia="Lucida Sans Unicode" w:hAnsi="Arial Narrow" w:cs="Arial"/>
                <w:color w:val="000000"/>
                <w:sz w:val="18"/>
                <w:szCs w:val="18"/>
                <w:highlight w:val="lightGray"/>
              </w:rPr>
            </w:pPr>
          </w:p>
        </w:tc>
      </w:tr>
      <w:tr w:rsidR="00B15384" w:rsidRPr="009164E3" w14:paraId="72B40A58" w14:textId="77777777" w:rsidTr="000E59CA">
        <w:trPr>
          <w:trHeight w:val="300"/>
        </w:trPr>
        <w:tc>
          <w:tcPr>
            <w:tcW w:w="1838" w:type="dxa"/>
            <w:vAlign w:val="center"/>
          </w:tcPr>
          <w:p w14:paraId="4D4D0BF0" w14:textId="77777777" w:rsidR="00B15384" w:rsidRPr="009164E3" w:rsidRDefault="00B15384"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Presentasjoner</w:t>
            </w:r>
          </w:p>
          <w:p w14:paraId="1FCFDBCB" w14:textId="77777777" w:rsidR="00B15384" w:rsidRPr="009164E3" w:rsidRDefault="00B15384" w:rsidP="006F19BE">
            <w:pPr>
              <w:rPr>
                <w:rFonts w:ascii="Arial Narrow" w:eastAsia="Lucida Sans Unicode" w:hAnsi="Arial Narrow" w:cs="Arial"/>
                <w:color w:val="000000"/>
                <w:sz w:val="18"/>
                <w:szCs w:val="18"/>
                <w:highlight w:val="lightGray"/>
              </w:rPr>
            </w:pPr>
          </w:p>
        </w:tc>
        <w:tc>
          <w:tcPr>
            <w:tcW w:w="1985" w:type="dxa"/>
            <w:vAlign w:val="center"/>
          </w:tcPr>
          <w:p w14:paraId="042FB9EA" w14:textId="77777777" w:rsidR="00B15384" w:rsidRPr="009164E3" w:rsidRDefault="00B15384"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Manipulerte bilder</w:t>
            </w:r>
          </w:p>
        </w:tc>
        <w:tc>
          <w:tcPr>
            <w:tcW w:w="1418" w:type="dxa"/>
          </w:tcPr>
          <w:p w14:paraId="35FBFE34" w14:textId="77777777" w:rsidR="00B15384" w:rsidRPr="009164E3" w:rsidRDefault="00B15384" w:rsidP="006F19BE">
            <w:pPr>
              <w:rPr>
                <w:rFonts w:ascii="Arial Narrow" w:eastAsia="Lucida Sans Unicode" w:hAnsi="Arial Narrow" w:cs="Arial"/>
                <w:color w:val="000000"/>
                <w:sz w:val="18"/>
                <w:szCs w:val="18"/>
                <w:highlight w:val="lightGray"/>
              </w:rPr>
            </w:pPr>
          </w:p>
        </w:tc>
        <w:tc>
          <w:tcPr>
            <w:tcW w:w="1700" w:type="dxa"/>
          </w:tcPr>
          <w:p w14:paraId="1F53F393" w14:textId="77777777" w:rsidR="00B15384" w:rsidRPr="009164E3" w:rsidRDefault="00B15384" w:rsidP="006F19BE">
            <w:pPr>
              <w:rPr>
                <w:rFonts w:ascii="Arial Narrow" w:eastAsia="Lucida Sans Unicode" w:hAnsi="Arial Narrow" w:cs="Arial"/>
                <w:color w:val="000000"/>
                <w:sz w:val="18"/>
                <w:szCs w:val="18"/>
                <w:highlight w:val="lightGray"/>
              </w:rPr>
            </w:pPr>
          </w:p>
        </w:tc>
      </w:tr>
      <w:tr w:rsidR="00B15384" w:rsidRPr="009164E3" w14:paraId="44E9003E" w14:textId="77777777" w:rsidTr="000E59CA">
        <w:trPr>
          <w:trHeight w:val="300"/>
        </w:trPr>
        <w:tc>
          <w:tcPr>
            <w:tcW w:w="1838" w:type="dxa"/>
            <w:vAlign w:val="center"/>
          </w:tcPr>
          <w:p w14:paraId="7FFDB7CB" w14:textId="77777777" w:rsidR="00B15384" w:rsidRPr="009164E3" w:rsidRDefault="00B15384"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Presentasjoner</w:t>
            </w:r>
          </w:p>
          <w:p w14:paraId="4380E141" w14:textId="77777777" w:rsidR="00B15384" w:rsidRPr="009164E3" w:rsidRDefault="00B15384" w:rsidP="006F19BE">
            <w:pPr>
              <w:rPr>
                <w:rFonts w:ascii="Arial Narrow" w:eastAsia="Lucida Sans Unicode" w:hAnsi="Arial Narrow" w:cs="Arial"/>
                <w:color w:val="000000"/>
                <w:sz w:val="18"/>
                <w:szCs w:val="18"/>
                <w:highlight w:val="lightGray"/>
              </w:rPr>
            </w:pPr>
          </w:p>
        </w:tc>
        <w:tc>
          <w:tcPr>
            <w:tcW w:w="1985" w:type="dxa"/>
            <w:vAlign w:val="center"/>
          </w:tcPr>
          <w:p w14:paraId="424E53DA" w14:textId="77777777" w:rsidR="00B15384" w:rsidRPr="009164E3" w:rsidRDefault="00B15384"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Prosjektpresentasjoner</w:t>
            </w:r>
          </w:p>
        </w:tc>
        <w:tc>
          <w:tcPr>
            <w:tcW w:w="1418" w:type="dxa"/>
          </w:tcPr>
          <w:p w14:paraId="51F3B8D9" w14:textId="77777777" w:rsidR="00B15384" w:rsidRPr="009164E3" w:rsidRDefault="00B15384" w:rsidP="006F19BE">
            <w:pPr>
              <w:rPr>
                <w:rFonts w:ascii="Arial Narrow" w:eastAsia="Lucida Sans Unicode" w:hAnsi="Arial Narrow" w:cs="Arial"/>
                <w:color w:val="000000"/>
                <w:sz w:val="18"/>
                <w:szCs w:val="18"/>
                <w:highlight w:val="lightGray"/>
              </w:rPr>
            </w:pPr>
          </w:p>
        </w:tc>
        <w:tc>
          <w:tcPr>
            <w:tcW w:w="1700" w:type="dxa"/>
          </w:tcPr>
          <w:p w14:paraId="0E0730D4" w14:textId="77777777" w:rsidR="00B15384" w:rsidRPr="009164E3" w:rsidRDefault="00B15384" w:rsidP="006F19BE">
            <w:pPr>
              <w:rPr>
                <w:rFonts w:ascii="Arial Narrow" w:eastAsia="Lucida Sans Unicode" w:hAnsi="Arial Narrow" w:cs="Arial"/>
                <w:color w:val="000000"/>
                <w:sz w:val="18"/>
                <w:szCs w:val="18"/>
                <w:highlight w:val="lightGray"/>
              </w:rPr>
            </w:pPr>
          </w:p>
        </w:tc>
      </w:tr>
      <w:tr w:rsidR="00B15384" w:rsidRPr="009164E3" w14:paraId="3DA00D97" w14:textId="77777777" w:rsidTr="000E59CA">
        <w:trPr>
          <w:trHeight w:val="300"/>
        </w:trPr>
        <w:tc>
          <w:tcPr>
            <w:tcW w:w="1838" w:type="dxa"/>
            <w:vAlign w:val="center"/>
          </w:tcPr>
          <w:p w14:paraId="39BB3273" w14:textId="77777777" w:rsidR="00B15384" w:rsidRPr="009164E3" w:rsidRDefault="00B15384"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Presentasjoner</w:t>
            </w:r>
          </w:p>
          <w:p w14:paraId="5D8B3D24" w14:textId="77777777" w:rsidR="00B15384" w:rsidRPr="009164E3" w:rsidRDefault="00B15384" w:rsidP="006F19BE">
            <w:pPr>
              <w:rPr>
                <w:rFonts w:ascii="Arial Narrow" w:eastAsia="Lucida Sans Unicode" w:hAnsi="Arial Narrow" w:cs="Arial"/>
                <w:color w:val="000000"/>
                <w:sz w:val="18"/>
                <w:szCs w:val="18"/>
                <w:highlight w:val="lightGray"/>
              </w:rPr>
            </w:pPr>
          </w:p>
        </w:tc>
        <w:tc>
          <w:tcPr>
            <w:tcW w:w="1985" w:type="dxa"/>
            <w:vAlign w:val="center"/>
          </w:tcPr>
          <w:p w14:paraId="41B58657" w14:textId="77777777" w:rsidR="00B15384" w:rsidRPr="009164E3" w:rsidRDefault="00B15384"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Spesifiser kategori</w:t>
            </w:r>
          </w:p>
        </w:tc>
        <w:tc>
          <w:tcPr>
            <w:tcW w:w="1418" w:type="dxa"/>
          </w:tcPr>
          <w:p w14:paraId="6BEF7F89" w14:textId="77777777" w:rsidR="00B15384" w:rsidRPr="009164E3" w:rsidRDefault="00B15384" w:rsidP="006F19BE">
            <w:pPr>
              <w:rPr>
                <w:rFonts w:ascii="Arial Narrow" w:eastAsia="Lucida Sans Unicode" w:hAnsi="Arial Narrow" w:cs="Arial"/>
                <w:color w:val="000000"/>
                <w:sz w:val="18"/>
                <w:szCs w:val="18"/>
                <w:highlight w:val="lightGray"/>
              </w:rPr>
            </w:pPr>
          </w:p>
        </w:tc>
        <w:tc>
          <w:tcPr>
            <w:tcW w:w="1700" w:type="dxa"/>
          </w:tcPr>
          <w:p w14:paraId="5DFC92FE" w14:textId="77777777" w:rsidR="00B15384" w:rsidRPr="009164E3" w:rsidRDefault="00B15384" w:rsidP="006F19BE">
            <w:pPr>
              <w:rPr>
                <w:rFonts w:ascii="Arial Narrow" w:eastAsia="Lucida Sans Unicode" w:hAnsi="Arial Narrow" w:cs="Arial"/>
                <w:color w:val="000000"/>
                <w:sz w:val="18"/>
                <w:szCs w:val="18"/>
                <w:highlight w:val="lightGray"/>
              </w:rPr>
            </w:pPr>
          </w:p>
        </w:tc>
      </w:tr>
    </w:tbl>
    <w:p w14:paraId="53F82A4B" w14:textId="77777777" w:rsidR="006238D2" w:rsidRPr="009164E3" w:rsidRDefault="006238D2" w:rsidP="00D17BDF">
      <w:pPr>
        <w:spacing w:line="276" w:lineRule="auto"/>
        <w:jc w:val="both"/>
        <w:rPr>
          <w:rFonts w:eastAsia="Calibri"/>
          <w:highlight w:val="lightGray"/>
        </w:rPr>
      </w:pPr>
    </w:p>
    <w:p w14:paraId="556D8942" w14:textId="7D58D534" w:rsidR="00D17BDF" w:rsidRPr="009164E3" w:rsidRDefault="00D17BDF" w:rsidP="00D17BDF">
      <w:pPr>
        <w:spacing w:line="276" w:lineRule="auto"/>
        <w:jc w:val="both"/>
        <w:rPr>
          <w:rFonts w:eastAsia="Calibri"/>
          <w:highlight w:val="lightGray"/>
        </w:rPr>
      </w:pPr>
      <w:r w:rsidRPr="009164E3">
        <w:rPr>
          <w:rFonts w:eastAsia="Calibri"/>
          <w:highlight w:val="lightGray"/>
        </w:rPr>
        <w:t>Beskrivelse av dokumentasjonen</w:t>
      </w:r>
    </w:p>
    <w:p w14:paraId="66378DAE" w14:textId="77777777" w:rsidR="00D17BDF" w:rsidRPr="009164E3" w:rsidRDefault="00D17BDF" w:rsidP="00D17BDF">
      <w:pPr>
        <w:spacing w:line="276" w:lineRule="auto"/>
        <w:jc w:val="both"/>
        <w:rPr>
          <w:rFonts w:eastAsia="Calibri"/>
          <w:highlight w:val="lightGray"/>
        </w:rPr>
      </w:pPr>
    </w:p>
    <w:p w14:paraId="7C432AD8" w14:textId="3F434F5B" w:rsidR="00D17BDF" w:rsidRPr="009164E3" w:rsidRDefault="00B15384" w:rsidP="00D03F52">
      <w:pPr>
        <w:pStyle w:val="Overskrift4"/>
      </w:pPr>
      <w:r w:rsidRPr="009164E3">
        <w:t>Datasett</w:t>
      </w:r>
    </w:p>
    <w:p w14:paraId="560468CF" w14:textId="77777777" w:rsidR="00B15384" w:rsidRPr="009164E3" w:rsidRDefault="00B15384" w:rsidP="00B15384">
      <w:pPr>
        <w:rPr>
          <w:lang w:eastAsia="nb-NO"/>
        </w:rPr>
      </w:pPr>
    </w:p>
    <w:tbl>
      <w:tblPr>
        <w:tblW w:w="694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38"/>
        <w:gridCol w:w="1843"/>
        <w:gridCol w:w="1418"/>
        <w:gridCol w:w="1842"/>
      </w:tblGrid>
      <w:tr w:rsidR="00223C98" w:rsidRPr="009164E3" w14:paraId="784425F6" w14:textId="77777777" w:rsidTr="000E59CA">
        <w:trPr>
          <w:trHeight w:val="300"/>
        </w:trPr>
        <w:tc>
          <w:tcPr>
            <w:tcW w:w="1838" w:type="dxa"/>
            <w:shd w:val="clear" w:color="auto" w:fill="F2F2F2" w:themeFill="background1" w:themeFillShade="F2"/>
          </w:tcPr>
          <w:p w14:paraId="4E30CF86" w14:textId="77777777" w:rsidR="00223C98" w:rsidRPr="009164E3" w:rsidRDefault="00223C98" w:rsidP="006F19BE">
            <w:pPr>
              <w:rPr>
                <w:rFonts w:eastAsia="Lucida Sans Unicode" w:cstheme="majorHAnsi"/>
                <w:b/>
                <w:bCs/>
                <w:szCs w:val="20"/>
              </w:rPr>
            </w:pPr>
            <w:r w:rsidRPr="009164E3">
              <w:rPr>
                <w:rFonts w:eastAsia="Lucida Sans Unicode" w:cstheme="majorHAnsi"/>
                <w:b/>
                <w:bCs/>
                <w:szCs w:val="20"/>
              </w:rPr>
              <w:t>Kategori</w:t>
            </w:r>
          </w:p>
        </w:tc>
        <w:tc>
          <w:tcPr>
            <w:tcW w:w="1843" w:type="dxa"/>
            <w:shd w:val="clear" w:color="auto" w:fill="F2F2F2" w:themeFill="background1" w:themeFillShade="F2"/>
          </w:tcPr>
          <w:p w14:paraId="41962B69" w14:textId="77777777" w:rsidR="00223C98" w:rsidRPr="009164E3" w:rsidRDefault="00223C98" w:rsidP="006F19BE">
            <w:pPr>
              <w:rPr>
                <w:rFonts w:eastAsia="Lucida Sans Unicode" w:cstheme="majorHAnsi"/>
                <w:b/>
                <w:bCs/>
                <w:szCs w:val="20"/>
              </w:rPr>
            </w:pPr>
            <w:r w:rsidRPr="009164E3">
              <w:rPr>
                <w:rFonts w:eastAsia="Lucida Sans Unicode" w:cstheme="majorHAnsi"/>
                <w:b/>
                <w:bCs/>
                <w:szCs w:val="20"/>
              </w:rPr>
              <w:t>Navn</w:t>
            </w:r>
          </w:p>
        </w:tc>
        <w:tc>
          <w:tcPr>
            <w:tcW w:w="1418" w:type="dxa"/>
            <w:shd w:val="clear" w:color="auto" w:fill="F2F2F2" w:themeFill="background1" w:themeFillShade="F2"/>
          </w:tcPr>
          <w:p w14:paraId="390C2BEB" w14:textId="77777777" w:rsidR="00223C98" w:rsidRPr="009164E3" w:rsidRDefault="00223C98" w:rsidP="006F19BE">
            <w:pPr>
              <w:rPr>
                <w:rFonts w:eastAsia="Lucida Sans Unicode" w:cstheme="majorHAnsi"/>
                <w:b/>
                <w:bCs/>
                <w:szCs w:val="20"/>
              </w:rPr>
            </w:pPr>
            <w:r w:rsidRPr="009164E3">
              <w:rPr>
                <w:rFonts w:eastAsia="Lucida Sans Unicode" w:cstheme="majorHAnsi"/>
                <w:b/>
                <w:bCs/>
                <w:szCs w:val="20"/>
              </w:rPr>
              <w:t>Åpent format</w:t>
            </w:r>
          </w:p>
        </w:tc>
        <w:tc>
          <w:tcPr>
            <w:tcW w:w="1842" w:type="dxa"/>
            <w:shd w:val="clear" w:color="auto" w:fill="F2F2F2" w:themeFill="background1" w:themeFillShade="F2"/>
          </w:tcPr>
          <w:p w14:paraId="22FDA8DF" w14:textId="77777777" w:rsidR="00223C98" w:rsidRPr="009164E3" w:rsidRDefault="00223C98" w:rsidP="006F19BE">
            <w:pPr>
              <w:rPr>
                <w:rFonts w:asciiTheme="majorHAnsi" w:hAnsiTheme="majorHAnsi" w:cstheme="majorHAnsi"/>
                <w:b/>
                <w:bCs/>
                <w:szCs w:val="20"/>
              </w:rPr>
            </w:pPr>
            <w:r w:rsidRPr="009164E3">
              <w:rPr>
                <w:rFonts w:eastAsia="Lucida Sans Unicode" w:cstheme="majorHAnsi"/>
                <w:b/>
                <w:bCs/>
                <w:szCs w:val="20"/>
              </w:rPr>
              <w:t>Originalformat</w:t>
            </w:r>
          </w:p>
        </w:tc>
      </w:tr>
      <w:tr w:rsidR="00223C98" w:rsidRPr="009164E3" w14:paraId="0DC3D09D" w14:textId="77777777" w:rsidTr="000E59CA">
        <w:trPr>
          <w:trHeight w:val="300"/>
        </w:trPr>
        <w:tc>
          <w:tcPr>
            <w:tcW w:w="1838" w:type="dxa"/>
            <w:vAlign w:val="center"/>
          </w:tcPr>
          <w:p w14:paraId="69713BFC" w14:textId="77777777" w:rsidR="00223C98" w:rsidRPr="009164E3" w:rsidRDefault="00223C9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Datasett</w:t>
            </w:r>
          </w:p>
          <w:p w14:paraId="381728DC" w14:textId="77777777" w:rsidR="00223C98" w:rsidRPr="009164E3" w:rsidRDefault="00223C98" w:rsidP="006F19BE">
            <w:pPr>
              <w:rPr>
                <w:rFonts w:ascii="Arial Narrow" w:eastAsia="Lucida Sans Unicode" w:hAnsi="Arial Narrow" w:cs="Arial"/>
                <w:color w:val="000000"/>
                <w:sz w:val="18"/>
                <w:szCs w:val="18"/>
                <w:highlight w:val="lightGray"/>
              </w:rPr>
            </w:pPr>
          </w:p>
        </w:tc>
        <w:tc>
          <w:tcPr>
            <w:tcW w:w="1843" w:type="dxa"/>
            <w:vAlign w:val="center"/>
          </w:tcPr>
          <w:p w14:paraId="6B87527E" w14:textId="77777777" w:rsidR="00223C98" w:rsidRPr="009164E3" w:rsidRDefault="00223C9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Stikningsdata</w:t>
            </w:r>
          </w:p>
        </w:tc>
        <w:tc>
          <w:tcPr>
            <w:tcW w:w="1418" w:type="dxa"/>
          </w:tcPr>
          <w:p w14:paraId="41748C0E" w14:textId="77777777" w:rsidR="00223C98" w:rsidRPr="009164E3" w:rsidRDefault="00223C98" w:rsidP="006F19BE">
            <w:pPr>
              <w:rPr>
                <w:rFonts w:ascii="Arial Narrow" w:eastAsia="Lucida Sans Unicode" w:hAnsi="Arial Narrow" w:cs="Arial"/>
                <w:color w:val="000000"/>
                <w:sz w:val="18"/>
                <w:szCs w:val="18"/>
                <w:highlight w:val="lightGray"/>
              </w:rPr>
            </w:pPr>
          </w:p>
        </w:tc>
        <w:tc>
          <w:tcPr>
            <w:tcW w:w="1842" w:type="dxa"/>
          </w:tcPr>
          <w:p w14:paraId="2F2DDEA9" w14:textId="77777777" w:rsidR="00223C98" w:rsidRPr="009164E3" w:rsidRDefault="00223C98" w:rsidP="006F19BE">
            <w:pPr>
              <w:rPr>
                <w:rFonts w:ascii="Arial Narrow" w:eastAsia="Lucida Sans Unicode" w:hAnsi="Arial Narrow" w:cs="Arial"/>
                <w:color w:val="000000"/>
                <w:sz w:val="18"/>
                <w:szCs w:val="18"/>
                <w:highlight w:val="lightGray"/>
              </w:rPr>
            </w:pPr>
          </w:p>
        </w:tc>
      </w:tr>
      <w:tr w:rsidR="00223C98" w:rsidRPr="009164E3" w14:paraId="59E923B3" w14:textId="77777777" w:rsidTr="000E59CA">
        <w:trPr>
          <w:trHeight w:val="300"/>
        </w:trPr>
        <w:tc>
          <w:tcPr>
            <w:tcW w:w="1838" w:type="dxa"/>
            <w:vAlign w:val="center"/>
          </w:tcPr>
          <w:p w14:paraId="2C26DAFF" w14:textId="77777777" w:rsidR="00223C98" w:rsidRPr="009164E3" w:rsidRDefault="00223C9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Datasett</w:t>
            </w:r>
          </w:p>
          <w:p w14:paraId="69AC38CF" w14:textId="77777777" w:rsidR="00223C98" w:rsidRPr="009164E3" w:rsidRDefault="00223C98" w:rsidP="006F19BE">
            <w:pPr>
              <w:rPr>
                <w:rFonts w:ascii="Arial Narrow" w:eastAsia="Lucida Sans Unicode" w:hAnsi="Arial Narrow" w:cs="Arial"/>
                <w:color w:val="000000"/>
                <w:sz w:val="18"/>
                <w:szCs w:val="18"/>
                <w:highlight w:val="lightGray"/>
              </w:rPr>
            </w:pPr>
          </w:p>
        </w:tc>
        <w:tc>
          <w:tcPr>
            <w:tcW w:w="1843" w:type="dxa"/>
            <w:vAlign w:val="center"/>
          </w:tcPr>
          <w:p w14:paraId="0F0C44AE" w14:textId="77777777" w:rsidR="00223C98" w:rsidRPr="009164E3" w:rsidRDefault="00223C9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Maskinstyringsdata</w:t>
            </w:r>
          </w:p>
        </w:tc>
        <w:tc>
          <w:tcPr>
            <w:tcW w:w="1418" w:type="dxa"/>
          </w:tcPr>
          <w:p w14:paraId="64B374C4" w14:textId="77777777" w:rsidR="00223C98" w:rsidRPr="009164E3" w:rsidRDefault="00223C98" w:rsidP="006F19BE">
            <w:pPr>
              <w:rPr>
                <w:rFonts w:ascii="Arial Narrow" w:eastAsia="Lucida Sans Unicode" w:hAnsi="Arial Narrow" w:cs="Arial"/>
                <w:color w:val="000000"/>
                <w:sz w:val="18"/>
                <w:szCs w:val="18"/>
                <w:highlight w:val="lightGray"/>
              </w:rPr>
            </w:pPr>
          </w:p>
        </w:tc>
        <w:tc>
          <w:tcPr>
            <w:tcW w:w="1842" w:type="dxa"/>
          </w:tcPr>
          <w:p w14:paraId="53936DD3" w14:textId="77777777" w:rsidR="00223C98" w:rsidRPr="009164E3" w:rsidRDefault="00223C98" w:rsidP="006F19BE">
            <w:pPr>
              <w:rPr>
                <w:rFonts w:ascii="Arial Narrow" w:eastAsia="Lucida Sans Unicode" w:hAnsi="Arial Narrow" w:cs="Arial"/>
                <w:color w:val="000000"/>
                <w:sz w:val="18"/>
                <w:szCs w:val="18"/>
                <w:highlight w:val="lightGray"/>
              </w:rPr>
            </w:pPr>
          </w:p>
        </w:tc>
      </w:tr>
      <w:tr w:rsidR="00223C98" w:rsidRPr="009164E3" w14:paraId="24F48316" w14:textId="77777777" w:rsidTr="000E59CA">
        <w:trPr>
          <w:trHeight w:val="300"/>
        </w:trPr>
        <w:tc>
          <w:tcPr>
            <w:tcW w:w="1838" w:type="dxa"/>
            <w:vAlign w:val="center"/>
          </w:tcPr>
          <w:p w14:paraId="600B6104" w14:textId="77777777" w:rsidR="00223C98" w:rsidRPr="009164E3" w:rsidRDefault="00223C9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Datasett</w:t>
            </w:r>
          </w:p>
          <w:p w14:paraId="2F95D23C" w14:textId="77777777" w:rsidR="00223C98" w:rsidRPr="009164E3" w:rsidRDefault="00223C98" w:rsidP="006F19BE">
            <w:pPr>
              <w:rPr>
                <w:rFonts w:ascii="Arial Narrow" w:eastAsia="Lucida Sans Unicode" w:hAnsi="Arial Narrow" w:cs="Arial"/>
                <w:color w:val="000000"/>
                <w:sz w:val="18"/>
                <w:szCs w:val="18"/>
                <w:highlight w:val="lightGray"/>
              </w:rPr>
            </w:pPr>
          </w:p>
        </w:tc>
        <w:tc>
          <w:tcPr>
            <w:tcW w:w="1843" w:type="dxa"/>
            <w:vAlign w:val="center"/>
          </w:tcPr>
          <w:p w14:paraId="21AF2456" w14:textId="77777777" w:rsidR="00223C98" w:rsidRPr="009164E3" w:rsidRDefault="00223C98"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NVDB- og FKB-grunnlag</w:t>
            </w:r>
          </w:p>
        </w:tc>
        <w:tc>
          <w:tcPr>
            <w:tcW w:w="1418" w:type="dxa"/>
          </w:tcPr>
          <w:p w14:paraId="5711B73B" w14:textId="77777777" w:rsidR="00223C98" w:rsidRPr="009164E3" w:rsidRDefault="00223C98" w:rsidP="006F19BE">
            <w:pPr>
              <w:rPr>
                <w:rFonts w:ascii="Arial Narrow" w:eastAsia="Lucida Sans Unicode" w:hAnsi="Arial Narrow" w:cs="Arial"/>
                <w:color w:val="000000"/>
                <w:sz w:val="18"/>
                <w:szCs w:val="18"/>
                <w:highlight w:val="lightGray"/>
              </w:rPr>
            </w:pPr>
          </w:p>
        </w:tc>
        <w:tc>
          <w:tcPr>
            <w:tcW w:w="1842" w:type="dxa"/>
          </w:tcPr>
          <w:p w14:paraId="5DAF30EB" w14:textId="77777777" w:rsidR="00223C98" w:rsidRPr="009164E3" w:rsidRDefault="00223C98" w:rsidP="006F19BE">
            <w:pPr>
              <w:rPr>
                <w:rFonts w:ascii="Arial Narrow" w:eastAsia="Lucida Sans Unicode" w:hAnsi="Arial Narrow" w:cs="Arial"/>
                <w:color w:val="000000"/>
                <w:sz w:val="18"/>
                <w:szCs w:val="18"/>
                <w:highlight w:val="lightGray"/>
              </w:rPr>
            </w:pPr>
          </w:p>
        </w:tc>
      </w:tr>
    </w:tbl>
    <w:p w14:paraId="53E3D042" w14:textId="77777777" w:rsidR="00B15384" w:rsidRPr="009164E3" w:rsidRDefault="00B15384" w:rsidP="00B15384">
      <w:pPr>
        <w:rPr>
          <w:lang w:eastAsia="nb-NO"/>
        </w:rPr>
      </w:pPr>
    </w:p>
    <w:p w14:paraId="50CA6DF4" w14:textId="6CBDBE4E" w:rsidR="00856276" w:rsidRPr="009164E3" w:rsidRDefault="00D17BDF" w:rsidP="00D17BDF">
      <w:pPr>
        <w:spacing w:line="276" w:lineRule="auto"/>
        <w:jc w:val="both"/>
        <w:rPr>
          <w:rFonts w:eastAsia="Calibri"/>
          <w:highlight w:val="lightGray"/>
        </w:rPr>
      </w:pPr>
      <w:r w:rsidRPr="009164E3">
        <w:rPr>
          <w:rFonts w:eastAsia="Calibri"/>
          <w:highlight w:val="lightGray"/>
        </w:rPr>
        <w:t>Beskrivelse av dokumentasjonen</w:t>
      </w:r>
    </w:p>
    <w:p w14:paraId="41EB6333" w14:textId="77777777" w:rsidR="00D17BDF" w:rsidRPr="009164E3" w:rsidRDefault="00D17BDF" w:rsidP="00D17BDF">
      <w:pPr>
        <w:spacing w:line="276" w:lineRule="auto"/>
        <w:jc w:val="both"/>
        <w:rPr>
          <w:rFonts w:eastAsia="Calibri"/>
          <w:highlight w:val="lightGray"/>
        </w:rPr>
      </w:pPr>
    </w:p>
    <w:p w14:paraId="3E5BA1C4" w14:textId="28E6C09A" w:rsidR="00AD7690" w:rsidRPr="009164E3" w:rsidRDefault="00223C98" w:rsidP="00AD7690">
      <w:pPr>
        <w:pStyle w:val="Overskrift3"/>
      </w:pPr>
      <w:bookmarkStart w:id="1552" w:name="_Toc410041961"/>
      <w:bookmarkStart w:id="1553" w:name="_Toc371506739"/>
      <w:bookmarkStart w:id="1554" w:name="_Toc371507235"/>
      <w:bookmarkStart w:id="1555" w:name="_Toc371507978"/>
      <w:bookmarkStart w:id="1556" w:name="_Toc371509170"/>
      <w:r w:rsidRPr="009164E3">
        <w:t xml:space="preserve">Tegninger </w:t>
      </w:r>
      <w:bookmarkEnd w:id="1552"/>
    </w:p>
    <w:p w14:paraId="32145DB4" w14:textId="77777777" w:rsidR="007A0659" w:rsidRPr="009164E3" w:rsidRDefault="007A0659" w:rsidP="007A0659"/>
    <w:tbl>
      <w:tblPr>
        <w:tblW w:w="694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38"/>
        <w:gridCol w:w="1843"/>
        <w:gridCol w:w="1418"/>
        <w:gridCol w:w="1842"/>
      </w:tblGrid>
      <w:tr w:rsidR="007A0659" w:rsidRPr="009164E3" w14:paraId="24C7CDC6" w14:textId="77777777" w:rsidTr="000E59CA">
        <w:trPr>
          <w:trHeight w:val="300"/>
        </w:trPr>
        <w:tc>
          <w:tcPr>
            <w:tcW w:w="1838" w:type="dxa"/>
            <w:shd w:val="clear" w:color="auto" w:fill="F2F2F2" w:themeFill="background1" w:themeFillShade="F2"/>
          </w:tcPr>
          <w:bookmarkEnd w:id="1553"/>
          <w:bookmarkEnd w:id="1554"/>
          <w:bookmarkEnd w:id="1555"/>
          <w:bookmarkEnd w:id="1556"/>
          <w:p w14:paraId="0831EA84" w14:textId="77777777" w:rsidR="007A0659" w:rsidRPr="009164E3" w:rsidRDefault="007A0659" w:rsidP="006F19BE">
            <w:pPr>
              <w:rPr>
                <w:rFonts w:eastAsia="Lucida Sans Unicode" w:cstheme="majorHAnsi"/>
                <w:b/>
                <w:bCs/>
                <w:szCs w:val="20"/>
              </w:rPr>
            </w:pPr>
            <w:r w:rsidRPr="009164E3">
              <w:rPr>
                <w:rFonts w:eastAsia="Lucida Sans Unicode" w:cstheme="majorHAnsi"/>
                <w:b/>
                <w:bCs/>
                <w:szCs w:val="20"/>
              </w:rPr>
              <w:t>Kategori</w:t>
            </w:r>
          </w:p>
        </w:tc>
        <w:tc>
          <w:tcPr>
            <w:tcW w:w="1843" w:type="dxa"/>
            <w:shd w:val="clear" w:color="auto" w:fill="F2F2F2" w:themeFill="background1" w:themeFillShade="F2"/>
          </w:tcPr>
          <w:p w14:paraId="7DFE909C" w14:textId="77777777" w:rsidR="007A0659" w:rsidRPr="009164E3" w:rsidRDefault="007A0659" w:rsidP="006F19BE">
            <w:pPr>
              <w:rPr>
                <w:rFonts w:eastAsia="Lucida Sans Unicode" w:cstheme="majorHAnsi"/>
                <w:b/>
                <w:bCs/>
                <w:szCs w:val="20"/>
              </w:rPr>
            </w:pPr>
            <w:r w:rsidRPr="009164E3">
              <w:rPr>
                <w:rFonts w:eastAsia="Lucida Sans Unicode" w:cstheme="majorHAnsi"/>
                <w:b/>
                <w:bCs/>
                <w:szCs w:val="20"/>
              </w:rPr>
              <w:t>Navn</w:t>
            </w:r>
          </w:p>
        </w:tc>
        <w:tc>
          <w:tcPr>
            <w:tcW w:w="1418" w:type="dxa"/>
            <w:shd w:val="clear" w:color="auto" w:fill="F2F2F2" w:themeFill="background1" w:themeFillShade="F2"/>
          </w:tcPr>
          <w:p w14:paraId="29FEAC85" w14:textId="77777777" w:rsidR="007A0659" w:rsidRPr="009164E3" w:rsidRDefault="007A0659" w:rsidP="006F19BE">
            <w:pPr>
              <w:rPr>
                <w:rFonts w:eastAsia="Lucida Sans Unicode" w:cstheme="majorHAnsi"/>
                <w:b/>
                <w:bCs/>
                <w:szCs w:val="20"/>
              </w:rPr>
            </w:pPr>
            <w:r w:rsidRPr="009164E3">
              <w:rPr>
                <w:rFonts w:eastAsia="Lucida Sans Unicode" w:cstheme="majorHAnsi"/>
                <w:b/>
                <w:bCs/>
                <w:szCs w:val="20"/>
              </w:rPr>
              <w:t>Åpent format</w:t>
            </w:r>
          </w:p>
        </w:tc>
        <w:tc>
          <w:tcPr>
            <w:tcW w:w="1842" w:type="dxa"/>
            <w:shd w:val="clear" w:color="auto" w:fill="F2F2F2" w:themeFill="background1" w:themeFillShade="F2"/>
          </w:tcPr>
          <w:p w14:paraId="2A2D3E9D" w14:textId="77777777" w:rsidR="007A0659" w:rsidRPr="009164E3" w:rsidRDefault="007A0659" w:rsidP="006F19BE">
            <w:pPr>
              <w:rPr>
                <w:rFonts w:asciiTheme="majorHAnsi" w:hAnsiTheme="majorHAnsi" w:cstheme="majorHAnsi"/>
                <w:b/>
                <w:bCs/>
                <w:szCs w:val="20"/>
              </w:rPr>
            </w:pPr>
            <w:r w:rsidRPr="009164E3">
              <w:rPr>
                <w:rFonts w:eastAsia="Lucida Sans Unicode" w:cstheme="majorHAnsi"/>
                <w:b/>
                <w:bCs/>
                <w:szCs w:val="20"/>
              </w:rPr>
              <w:t>Originalformat</w:t>
            </w:r>
          </w:p>
        </w:tc>
      </w:tr>
      <w:tr w:rsidR="007A0659" w:rsidRPr="009164E3" w14:paraId="11272061" w14:textId="77777777" w:rsidTr="000E59CA">
        <w:trPr>
          <w:trHeight w:val="300"/>
        </w:trPr>
        <w:tc>
          <w:tcPr>
            <w:tcW w:w="1838" w:type="dxa"/>
            <w:vAlign w:val="center"/>
          </w:tcPr>
          <w:p w14:paraId="202DFC60" w14:textId="77777777" w:rsidR="007A0659" w:rsidRPr="009164E3" w:rsidRDefault="007A0659"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p w14:paraId="1F37A161" w14:textId="77777777" w:rsidR="007A0659" w:rsidRPr="009164E3" w:rsidRDefault="007A0659" w:rsidP="006F19BE">
            <w:pPr>
              <w:rPr>
                <w:rFonts w:ascii="Arial Narrow" w:eastAsia="Lucida Sans Unicode" w:hAnsi="Arial Narrow" w:cs="Arial"/>
                <w:color w:val="000000"/>
                <w:sz w:val="18"/>
                <w:szCs w:val="18"/>
                <w:highlight w:val="lightGray"/>
              </w:rPr>
            </w:pPr>
          </w:p>
        </w:tc>
        <w:tc>
          <w:tcPr>
            <w:tcW w:w="1843" w:type="dxa"/>
            <w:vAlign w:val="center"/>
          </w:tcPr>
          <w:p w14:paraId="3436CA0D" w14:textId="77777777" w:rsidR="007A0659" w:rsidRPr="009164E3" w:rsidRDefault="007A0659"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Oversiktstegninger</w:t>
            </w:r>
          </w:p>
        </w:tc>
        <w:tc>
          <w:tcPr>
            <w:tcW w:w="1418" w:type="dxa"/>
          </w:tcPr>
          <w:p w14:paraId="34F216F6" w14:textId="77777777" w:rsidR="007A0659" w:rsidRPr="009164E3" w:rsidRDefault="007A0659" w:rsidP="006F19BE">
            <w:pPr>
              <w:rPr>
                <w:rFonts w:ascii="Arial Narrow" w:eastAsia="Lucida Sans Unicode" w:hAnsi="Arial Narrow" w:cs="Arial"/>
                <w:color w:val="000000"/>
                <w:sz w:val="18"/>
                <w:szCs w:val="18"/>
                <w:highlight w:val="lightGray"/>
              </w:rPr>
            </w:pPr>
          </w:p>
        </w:tc>
        <w:tc>
          <w:tcPr>
            <w:tcW w:w="1842" w:type="dxa"/>
          </w:tcPr>
          <w:p w14:paraId="4667A4B9" w14:textId="77777777" w:rsidR="007A0659" w:rsidRPr="009164E3" w:rsidRDefault="007A0659" w:rsidP="006F19BE">
            <w:pPr>
              <w:rPr>
                <w:rFonts w:ascii="Arial Narrow" w:eastAsia="Lucida Sans Unicode" w:hAnsi="Arial Narrow" w:cs="Arial"/>
                <w:color w:val="000000"/>
                <w:sz w:val="18"/>
                <w:szCs w:val="18"/>
                <w:highlight w:val="lightGray"/>
              </w:rPr>
            </w:pPr>
          </w:p>
        </w:tc>
      </w:tr>
      <w:tr w:rsidR="007A0659" w:rsidRPr="009164E3" w14:paraId="3764CAAC" w14:textId="77777777" w:rsidTr="000E59CA">
        <w:trPr>
          <w:trHeight w:val="300"/>
        </w:trPr>
        <w:tc>
          <w:tcPr>
            <w:tcW w:w="1838" w:type="dxa"/>
            <w:vAlign w:val="center"/>
          </w:tcPr>
          <w:p w14:paraId="2511F48B" w14:textId="77777777" w:rsidR="007A0659" w:rsidRPr="009164E3" w:rsidRDefault="007A0659"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lastRenderedPageBreak/>
              <w:t>Tegninger</w:t>
            </w:r>
          </w:p>
          <w:p w14:paraId="3CDF4107" w14:textId="77777777" w:rsidR="007A0659" w:rsidRPr="009164E3" w:rsidRDefault="007A0659" w:rsidP="006F19BE">
            <w:pPr>
              <w:rPr>
                <w:rFonts w:ascii="Arial Narrow" w:eastAsia="Lucida Sans Unicode" w:hAnsi="Arial Narrow" w:cs="Arial"/>
                <w:color w:val="000000"/>
                <w:sz w:val="18"/>
                <w:szCs w:val="18"/>
                <w:highlight w:val="lightGray"/>
              </w:rPr>
            </w:pPr>
          </w:p>
        </w:tc>
        <w:tc>
          <w:tcPr>
            <w:tcW w:w="1843" w:type="dxa"/>
            <w:vAlign w:val="center"/>
          </w:tcPr>
          <w:p w14:paraId="5BCE7CC9" w14:textId="77777777" w:rsidR="007A0659" w:rsidRPr="009164E3" w:rsidRDefault="007A0659"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Drift- og vedlikeholdstegninger</w:t>
            </w:r>
          </w:p>
        </w:tc>
        <w:tc>
          <w:tcPr>
            <w:tcW w:w="1418" w:type="dxa"/>
          </w:tcPr>
          <w:p w14:paraId="1B9623A8" w14:textId="77777777" w:rsidR="007A0659" w:rsidRPr="009164E3" w:rsidRDefault="007A0659" w:rsidP="006F19BE">
            <w:pPr>
              <w:rPr>
                <w:rFonts w:ascii="Arial Narrow" w:eastAsia="Lucida Sans Unicode" w:hAnsi="Arial Narrow" w:cs="Arial"/>
                <w:color w:val="000000"/>
                <w:sz w:val="18"/>
                <w:szCs w:val="18"/>
                <w:highlight w:val="lightGray"/>
              </w:rPr>
            </w:pPr>
          </w:p>
        </w:tc>
        <w:tc>
          <w:tcPr>
            <w:tcW w:w="1842" w:type="dxa"/>
          </w:tcPr>
          <w:p w14:paraId="69E2A870" w14:textId="77777777" w:rsidR="007A0659" w:rsidRPr="009164E3" w:rsidRDefault="007A0659" w:rsidP="006F19BE">
            <w:pPr>
              <w:rPr>
                <w:rFonts w:ascii="Arial Narrow" w:eastAsia="Lucida Sans Unicode" w:hAnsi="Arial Narrow" w:cs="Arial"/>
                <w:color w:val="000000"/>
                <w:sz w:val="18"/>
                <w:szCs w:val="18"/>
                <w:highlight w:val="lightGray"/>
              </w:rPr>
            </w:pPr>
          </w:p>
        </w:tc>
      </w:tr>
      <w:tr w:rsidR="007A0659" w:rsidRPr="009164E3" w14:paraId="4D1E61B1" w14:textId="77777777" w:rsidTr="000E59CA">
        <w:trPr>
          <w:trHeight w:val="300"/>
        </w:trPr>
        <w:tc>
          <w:tcPr>
            <w:tcW w:w="1838" w:type="dxa"/>
            <w:vAlign w:val="center"/>
          </w:tcPr>
          <w:p w14:paraId="30BFF73C" w14:textId="77777777" w:rsidR="007A0659" w:rsidRPr="009164E3" w:rsidRDefault="007A0659"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p w14:paraId="4F7C8EF7" w14:textId="77777777" w:rsidR="007A0659" w:rsidRPr="009164E3" w:rsidRDefault="007A0659" w:rsidP="006F19BE">
            <w:pPr>
              <w:rPr>
                <w:rFonts w:ascii="Arial Narrow" w:eastAsia="Lucida Sans Unicode" w:hAnsi="Arial Narrow" w:cs="Arial"/>
                <w:color w:val="000000"/>
                <w:sz w:val="18"/>
                <w:szCs w:val="18"/>
                <w:highlight w:val="lightGray"/>
              </w:rPr>
            </w:pPr>
          </w:p>
        </w:tc>
        <w:tc>
          <w:tcPr>
            <w:tcW w:w="1843" w:type="dxa"/>
            <w:vAlign w:val="center"/>
          </w:tcPr>
          <w:p w14:paraId="78856F38" w14:textId="77777777" w:rsidR="007A0659" w:rsidRPr="009164E3" w:rsidRDefault="007A0659"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Arealplantegninger</w:t>
            </w:r>
          </w:p>
        </w:tc>
        <w:tc>
          <w:tcPr>
            <w:tcW w:w="1418" w:type="dxa"/>
          </w:tcPr>
          <w:p w14:paraId="3208C137" w14:textId="77777777" w:rsidR="007A0659" w:rsidRPr="009164E3" w:rsidRDefault="007A0659" w:rsidP="006F19BE">
            <w:pPr>
              <w:rPr>
                <w:rFonts w:ascii="Arial Narrow" w:eastAsia="Lucida Sans Unicode" w:hAnsi="Arial Narrow" w:cs="Arial"/>
                <w:color w:val="000000"/>
                <w:sz w:val="18"/>
                <w:szCs w:val="18"/>
                <w:highlight w:val="lightGray"/>
              </w:rPr>
            </w:pPr>
          </w:p>
        </w:tc>
        <w:tc>
          <w:tcPr>
            <w:tcW w:w="1842" w:type="dxa"/>
          </w:tcPr>
          <w:p w14:paraId="14E916DA" w14:textId="77777777" w:rsidR="007A0659" w:rsidRPr="009164E3" w:rsidRDefault="007A0659" w:rsidP="006F19BE">
            <w:pPr>
              <w:rPr>
                <w:rFonts w:ascii="Arial Narrow" w:eastAsia="Lucida Sans Unicode" w:hAnsi="Arial Narrow" w:cs="Arial"/>
                <w:color w:val="000000"/>
                <w:sz w:val="18"/>
                <w:szCs w:val="18"/>
                <w:highlight w:val="lightGray"/>
              </w:rPr>
            </w:pPr>
          </w:p>
        </w:tc>
      </w:tr>
      <w:tr w:rsidR="007A0659" w:rsidRPr="009164E3" w14:paraId="4AE01F64" w14:textId="77777777" w:rsidTr="000E59CA">
        <w:trPr>
          <w:trHeight w:val="300"/>
        </w:trPr>
        <w:tc>
          <w:tcPr>
            <w:tcW w:w="1838" w:type="dxa"/>
            <w:vAlign w:val="center"/>
          </w:tcPr>
          <w:p w14:paraId="21969B7E" w14:textId="77777777" w:rsidR="007A0659" w:rsidRPr="009164E3" w:rsidRDefault="007A0659"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p w14:paraId="29D80299" w14:textId="77777777" w:rsidR="007A0659" w:rsidRPr="009164E3" w:rsidRDefault="007A0659" w:rsidP="006F19BE">
            <w:pPr>
              <w:rPr>
                <w:rFonts w:ascii="Arial Narrow" w:eastAsia="Lucida Sans Unicode" w:hAnsi="Arial Narrow" w:cs="Arial"/>
                <w:color w:val="000000"/>
                <w:sz w:val="18"/>
                <w:szCs w:val="18"/>
                <w:highlight w:val="lightGray"/>
              </w:rPr>
            </w:pPr>
          </w:p>
        </w:tc>
        <w:tc>
          <w:tcPr>
            <w:tcW w:w="1843" w:type="dxa"/>
            <w:vAlign w:val="center"/>
          </w:tcPr>
          <w:p w14:paraId="5EE8688B" w14:textId="77777777" w:rsidR="007A0659" w:rsidRPr="009164E3" w:rsidRDefault="007A0659"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Normalprofiler/øvrige standardtegninger (f. eks F, J, K)</w:t>
            </w:r>
          </w:p>
        </w:tc>
        <w:tc>
          <w:tcPr>
            <w:tcW w:w="1418" w:type="dxa"/>
          </w:tcPr>
          <w:p w14:paraId="14FF88D8" w14:textId="77777777" w:rsidR="007A0659" w:rsidRPr="009164E3" w:rsidRDefault="007A0659" w:rsidP="006F19BE">
            <w:pPr>
              <w:rPr>
                <w:rFonts w:ascii="Arial Narrow" w:eastAsia="Lucida Sans Unicode" w:hAnsi="Arial Narrow" w:cs="Arial"/>
                <w:color w:val="000000"/>
                <w:sz w:val="18"/>
                <w:szCs w:val="18"/>
                <w:highlight w:val="lightGray"/>
              </w:rPr>
            </w:pPr>
          </w:p>
        </w:tc>
        <w:tc>
          <w:tcPr>
            <w:tcW w:w="1842" w:type="dxa"/>
          </w:tcPr>
          <w:p w14:paraId="2A3192F9" w14:textId="77777777" w:rsidR="007A0659" w:rsidRPr="009164E3" w:rsidRDefault="007A0659" w:rsidP="006F19BE">
            <w:pPr>
              <w:rPr>
                <w:rFonts w:ascii="Arial Narrow" w:eastAsia="Lucida Sans Unicode" w:hAnsi="Arial Narrow" w:cs="Arial"/>
                <w:color w:val="000000"/>
                <w:sz w:val="18"/>
                <w:szCs w:val="18"/>
                <w:highlight w:val="lightGray"/>
              </w:rPr>
            </w:pPr>
          </w:p>
        </w:tc>
      </w:tr>
      <w:tr w:rsidR="007A0659" w:rsidRPr="009164E3" w14:paraId="2C5AE277" w14:textId="77777777" w:rsidTr="000E59CA">
        <w:trPr>
          <w:trHeight w:val="300"/>
        </w:trPr>
        <w:tc>
          <w:tcPr>
            <w:tcW w:w="1838" w:type="dxa"/>
            <w:vAlign w:val="center"/>
          </w:tcPr>
          <w:p w14:paraId="13211D5E" w14:textId="77777777" w:rsidR="007A0659" w:rsidRPr="009164E3" w:rsidRDefault="007A0659"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p w14:paraId="7870510C" w14:textId="77777777" w:rsidR="007A0659" w:rsidRPr="009164E3" w:rsidRDefault="007A0659" w:rsidP="006F19BE">
            <w:pPr>
              <w:rPr>
                <w:rFonts w:ascii="Arial Narrow" w:eastAsia="Lucida Sans Unicode" w:hAnsi="Arial Narrow" w:cs="Arial"/>
                <w:color w:val="000000"/>
                <w:sz w:val="18"/>
                <w:szCs w:val="18"/>
                <w:highlight w:val="lightGray"/>
              </w:rPr>
            </w:pPr>
          </w:p>
        </w:tc>
        <w:tc>
          <w:tcPr>
            <w:tcW w:w="1843" w:type="dxa"/>
            <w:vAlign w:val="center"/>
          </w:tcPr>
          <w:p w14:paraId="07E23884" w14:textId="77777777" w:rsidR="007A0659" w:rsidRPr="009164E3" w:rsidRDefault="007A0659"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Spesifiser kategori</w:t>
            </w:r>
          </w:p>
        </w:tc>
        <w:tc>
          <w:tcPr>
            <w:tcW w:w="1418" w:type="dxa"/>
          </w:tcPr>
          <w:p w14:paraId="0C9EDCE0" w14:textId="77777777" w:rsidR="007A0659" w:rsidRPr="009164E3" w:rsidRDefault="007A0659" w:rsidP="006F19BE">
            <w:pPr>
              <w:rPr>
                <w:rFonts w:ascii="Arial Narrow" w:eastAsia="Lucida Sans Unicode" w:hAnsi="Arial Narrow" w:cs="Arial"/>
                <w:color w:val="000000"/>
                <w:sz w:val="18"/>
                <w:szCs w:val="18"/>
                <w:highlight w:val="lightGray"/>
              </w:rPr>
            </w:pPr>
          </w:p>
        </w:tc>
        <w:tc>
          <w:tcPr>
            <w:tcW w:w="1842" w:type="dxa"/>
          </w:tcPr>
          <w:p w14:paraId="458C2456" w14:textId="77777777" w:rsidR="007A0659" w:rsidRPr="009164E3" w:rsidRDefault="007A0659" w:rsidP="006F19BE">
            <w:pPr>
              <w:rPr>
                <w:rFonts w:ascii="Arial Narrow" w:eastAsia="Lucida Sans Unicode" w:hAnsi="Arial Narrow" w:cs="Arial"/>
                <w:color w:val="000000"/>
                <w:sz w:val="18"/>
                <w:szCs w:val="18"/>
                <w:highlight w:val="lightGray"/>
              </w:rPr>
            </w:pPr>
          </w:p>
        </w:tc>
      </w:tr>
    </w:tbl>
    <w:p w14:paraId="28C9881D" w14:textId="77777777" w:rsidR="00223C98" w:rsidRPr="009164E3" w:rsidRDefault="00223C98" w:rsidP="00223C98"/>
    <w:p w14:paraId="17628DA1" w14:textId="77777777" w:rsidR="00AD7690" w:rsidRPr="009164E3" w:rsidRDefault="00AD7690" w:rsidP="00AD7690">
      <w:pPr>
        <w:rPr>
          <w:highlight w:val="lightGray"/>
        </w:rPr>
      </w:pPr>
    </w:p>
    <w:p w14:paraId="4AB95702" w14:textId="77777777" w:rsidR="0039641D" w:rsidRPr="009164E3" w:rsidRDefault="0039641D" w:rsidP="0039641D">
      <w:pPr>
        <w:rPr>
          <w:rFonts w:eastAsia="Lucida Sans Unicode" w:cs="Arial"/>
          <w:szCs w:val="20"/>
          <w:highlight w:val="lightGray"/>
          <w:shd w:val="clear" w:color="auto" w:fill="B3CAC7"/>
        </w:rPr>
      </w:pPr>
      <w:r w:rsidRPr="009164E3">
        <w:rPr>
          <w:rFonts w:eastAsia="Lucida Sans Unicode" w:cs="Arial"/>
          <w:szCs w:val="20"/>
          <w:highlight w:val="lightGray"/>
          <w:shd w:val="clear" w:color="auto" w:fill="B3CAC7"/>
        </w:rPr>
        <w:t xml:space="preserve">VEILEDNING: </w:t>
      </w:r>
      <w:r w:rsidRPr="009164E3">
        <w:rPr>
          <w:rFonts w:eastAsia="Lucida Sans Unicode" w:cs="Arial"/>
          <w:szCs w:val="20"/>
          <w:highlight w:val="lightGray"/>
          <w:shd w:val="clear" w:color="auto" w:fill="B3CAC7"/>
        </w:rPr>
        <w:br/>
        <w:t xml:space="preserve">TEGNINGSTYPENE FRA R700 TEGNINGSGRUNNLAG KAN BRUKES SOM MAL FOR OVERSIKT OVER TEGNINGENER </w:t>
      </w:r>
    </w:p>
    <w:p w14:paraId="434BBBDF" w14:textId="77777777" w:rsidR="0039641D" w:rsidRPr="009164E3" w:rsidRDefault="0039641D" w:rsidP="0039641D">
      <w:pPr>
        <w:rPr>
          <w:rFonts w:eastAsia="Lucida Sans Unicode" w:cs="Arial"/>
          <w:szCs w:val="20"/>
          <w:highlight w:val="lightGray"/>
          <w:shd w:val="clear" w:color="auto" w:fill="B3CAC7"/>
        </w:rPr>
      </w:pPr>
    </w:p>
    <w:tbl>
      <w:tblPr>
        <w:tblW w:w="694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38"/>
        <w:gridCol w:w="1843"/>
        <w:gridCol w:w="1418"/>
        <w:gridCol w:w="1842"/>
      </w:tblGrid>
      <w:tr w:rsidR="0039641D" w:rsidRPr="009164E3" w14:paraId="2FD6C75B" w14:textId="77777777" w:rsidTr="000E59CA">
        <w:trPr>
          <w:trHeight w:val="300"/>
        </w:trPr>
        <w:tc>
          <w:tcPr>
            <w:tcW w:w="1838" w:type="dxa"/>
            <w:shd w:val="clear" w:color="auto" w:fill="F2F2F2" w:themeFill="background1" w:themeFillShade="F2"/>
          </w:tcPr>
          <w:p w14:paraId="4B73332D" w14:textId="77777777" w:rsidR="0039641D" w:rsidRPr="009164E3" w:rsidRDefault="0039641D" w:rsidP="006F19BE">
            <w:pPr>
              <w:rPr>
                <w:rFonts w:eastAsia="Lucida Sans Unicode" w:cstheme="majorHAnsi"/>
                <w:b/>
                <w:bCs/>
                <w:szCs w:val="20"/>
              </w:rPr>
            </w:pPr>
            <w:r w:rsidRPr="009164E3">
              <w:rPr>
                <w:rFonts w:eastAsia="Lucida Sans Unicode" w:cstheme="majorHAnsi"/>
                <w:b/>
                <w:bCs/>
                <w:szCs w:val="20"/>
              </w:rPr>
              <w:t>Kategori</w:t>
            </w:r>
          </w:p>
        </w:tc>
        <w:tc>
          <w:tcPr>
            <w:tcW w:w="1843" w:type="dxa"/>
            <w:shd w:val="clear" w:color="auto" w:fill="F2F2F2" w:themeFill="background1" w:themeFillShade="F2"/>
          </w:tcPr>
          <w:p w14:paraId="1D7F2509" w14:textId="77777777" w:rsidR="0039641D" w:rsidRPr="009164E3" w:rsidRDefault="0039641D" w:rsidP="006F19BE">
            <w:pPr>
              <w:rPr>
                <w:rFonts w:eastAsia="Lucida Sans Unicode" w:cstheme="majorHAnsi"/>
                <w:b/>
                <w:bCs/>
                <w:szCs w:val="20"/>
              </w:rPr>
            </w:pPr>
            <w:r w:rsidRPr="009164E3">
              <w:rPr>
                <w:rFonts w:eastAsia="Lucida Sans Unicode" w:cstheme="majorHAnsi"/>
                <w:b/>
                <w:bCs/>
                <w:szCs w:val="20"/>
              </w:rPr>
              <w:t>Navn</w:t>
            </w:r>
          </w:p>
        </w:tc>
        <w:tc>
          <w:tcPr>
            <w:tcW w:w="1418" w:type="dxa"/>
            <w:shd w:val="clear" w:color="auto" w:fill="F2F2F2" w:themeFill="background1" w:themeFillShade="F2"/>
          </w:tcPr>
          <w:p w14:paraId="31BC7C06" w14:textId="77777777" w:rsidR="0039641D" w:rsidRPr="009164E3" w:rsidRDefault="0039641D" w:rsidP="006F19BE">
            <w:pPr>
              <w:rPr>
                <w:rFonts w:eastAsia="Lucida Sans Unicode" w:cstheme="majorHAnsi"/>
                <w:b/>
                <w:bCs/>
                <w:szCs w:val="20"/>
              </w:rPr>
            </w:pPr>
            <w:r w:rsidRPr="009164E3">
              <w:rPr>
                <w:rFonts w:eastAsia="Lucida Sans Unicode" w:cstheme="majorHAnsi"/>
                <w:b/>
                <w:bCs/>
                <w:szCs w:val="20"/>
              </w:rPr>
              <w:t>Åpent format</w:t>
            </w:r>
          </w:p>
        </w:tc>
        <w:tc>
          <w:tcPr>
            <w:tcW w:w="1842" w:type="dxa"/>
            <w:shd w:val="clear" w:color="auto" w:fill="F2F2F2" w:themeFill="background1" w:themeFillShade="F2"/>
          </w:tcPr>
          <w:p w14:paraId="26EEBD09" w14:textId="77777777" w:rsidR="0039641D" w:rsidRPr="009164E3" w:rsidRDefault="0039641D" w:rsidP="006F19BE">
            <w:pPr>
              <w:rPr>
                <w:rFonts w:asciiTheme="majorHAnsi" w:hAnsiTheme="majorHAnsi" w:cstheme="majorHAnsi"/>
                <w:b/>
                <w:bCs/>
                <w:szCs w:val="20"/>
              </w:rPr>
            </w:pPr>
            <w:r w:rsidRPr="009164E3">
              <w:rPr>
                <w:rFonts w:eastAsia="Lucida Sans Unicode" w:cstheme="majorHAnsi"/>
                <w:b/>
                <w:bCs/>
                <w:szCs w:val="20"/>
              </w:rPr>
              <w:t>Originalformat</w:t>
            </w:r>
          </w:p>
        </w:tc>
      </w:tr>
      <w:tr w:rsidR="0039641D" w:rsidRPr="009164E3" w14:paraId="514EC5B6" w14:textId="77777777" w:rsidTr="000E59CA">
        <w:trPr>
          <w:trHeight w:val="300"/>
        </w:trPr>
        <w:tc>
          <w:tcPr>
            <w:tcW w:w="1838" w:type="dxa"/>
            <w:vAlign w:val="center"/>
          </w:tcPr>
          <w:p w14:paraId="5DAAB3AA"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78BB7724"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A Forside og tegningsliste</w:t>
            </w:r>
          </w:p>
        </w:tc>
        <w:tc>
          <w:tcPr>
            <w:tcW w:w="1418" w:type="dxa"/>
          </w:tcPr>
          <w:p w14:paraId="4AD69FFB"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26C43C6C"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33D797C6" w14:textId="77777777" w:rsidTr="000E59CA">
        <w:trPr>
          <w:trHeight w:val="300"/>
        </w:trPr>
        <w:tc>
          <w:tcPr>
            <w:tcW w:w="1838" w:type="dxa"/>
            <w:vAlign w:val="center"/>
          </w:tcPr>
          <w:p w14:paraId="5603C616"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69D31434"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B Oversikt - plan og profil</w:t>
            </w:r>
          </w:p>
        </w:tc>
        <w:tc>
          <w:tcPr>
            <w:tcW w:w="1418" w:type="dxa"/>
          </w:tcPr>
          <w:p w14:paraId="61BB0367"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5E7E7190"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2CA9DC6A" w14:textId="77777777" w:rsidTr="000E59CA">
        <w:trPr>
          <w:trHeight w:val="300"/>
        </w:trPr>
        <w:tc>
          <w:tcPr>
            <w:tcW w:w="1838" w:type="dxa"/>
            <w:vAlign w:val="center"/>
          </w:tcPr>
          <w:p w14:paraId="70E6676F"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521B0BBA"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C Primærveg - plan og profil</w:t>
            </w:r>
          </w:p>
        </w:tc>
        <w:tc>
          <w:tcPr>
            <w:tcW w:w="1418" w:type="dxa"/>
          </w:tcPr>
          <w:p w14:paraId="729DC8E4"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2A30C95E"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048DD5EB" w14:textId="77777777" w:rsidTr="000E59CA">
        <w:trPr>
          <w:trHeight w:val="300"/>
        </w:trPr>
        <w:tc>
          <w:tcPr>
            <w:tcW w:w="1838" w:type="dxa"/>
            <w:vAlign w:val="center"/>
          </w:tcPr>
          <w:p w14:paraId="0B798A01"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50B00461"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D Sekundærveg - plan og profil</w:t>
            </w:r>
          </w:p>
        </w:tc>
        <w:tc>
          <w:tcPr>
            <w:tcW w:w="1418" w:type="dxa"/>
          </w:tcPr>
          <w:p w14:paraId="0BA4EA0A"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50B32B38"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1952E398" w14:textId="77777777" w:rsidTr="000E59CA">
        <w:trPr>
          <w:trHeight w:val="300"/>
        </w:trPr>
        <w:tc>
          <w:tcPr>
            <w:tcW w:w="1838" w:type="dxa"/>
            <w:vAlign w:val="center"/>
          </w:tcPr>
          <w:p w14:paraId="5054524A"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4DE5CA62"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E Vegkryss og avkjørsler</w:t>
            </w:r>
          </w:p>
        </w:tc>
        <w:tc>
          <w:tcPr>
            <w:tcW w:w="1418" w:type="dxa"/>
          </w:tcPr>
          <w:p w14:paraId="0391E1DB"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0E923048"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7639E684" w14:textId="77777777" w:rsidTr="000E59CA">
        <w:trPr>
          <w:trHeight w:val="300"/>
        </w:trPr>
        <w:tc>
          <w:tcPr>
            <w:tcW w:w="1838" w:type="dxa"/>
            <w:vAlign w:val="center"/>
          </w:tcPr>
          <w:p w14:paraId="1BF202DB"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2E644DB9"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 Normalprofiler og overbygning</w:t>
            </w:r>
          </w:p>
        </w:tc>
        <w:tc>
          <w:tcPr>
            <w:tcW w:w="1418" w:type="dxa"/>
          </w:tcPr>
          <w:p w14:paraId="59067498"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67B3C282"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5BD90167" w14:textId="77777777" w:rsidTr="000E59CA">
        <w:trPr>
          <w:trHeight w:val="300"/>
        </w:trPr>
        <w:tc>
          <w:tcPr>
            <w:tcW w:w="1838" w:type="dxa"/>
            <w:vAlign w:val="center"/>
          </w:tcPr>
          <w:p w14:paraId="264D485F"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7DDE2612"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 Drenering og vannbehandling</w:t>
            </w:r>
          </w:p>
        </w:tc>
        <w:tc>
          <w:tcPr>
            <w:tcW w:w="1418" w:type="dxa"/>
          </w:tcPr>
          <w:p w14:paraId="4E677E45"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7363EF1C"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5C8E4393" w14:textId="77777777" w:rsidTr="000E59CA">
        <w:trPr>
          <w:trHeight w:val="300"/>
        </w:trPr>
        <w:tc>
          <w:tcPr>
            <w:tcW w:w="1838" w:type="dxa"/>
            <w:vAlign w:val="center"/>
          </w:tcPr>
          <w:p w14:paraId="2F17AC8D"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3A4378C9"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H VA-ledninger</w:t>
            </w:r>
          </w:p>
        </w:tc>
        <w:tc>
          <w:tcPr>
            <w:tcW w:w="1418" w:type="dxa"/>
          </w:tcPr>
          <w:p w14:paraId="497D8F82"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70F75BEB"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0A77A236" w14:textId="77777777" w:rsidTr="000E59CA">
        <w:trPr>
          <w:trHeight w:val="300"/>
        </w:trPr>
        <w:tc>
          <w:tcPr>
            <w:tcW w:w="1838" w:type="dxa"/>
            <w:vAlign w:val="center"/>
          </w:tcPr>
          <w:p w14:paraId="58C34C52"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5753D189"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I Kabler og linjer</w:t>
            </w:r>
          </w:p>
        </w:tc>
        <w:tc>
          <w:tcPr>
            <w:tcW w:w="1418" w:type="dxa"/>
          </w:tcPr>
          <w:p w14:paraId="459A5640"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4CEBBB27"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6019AA5C" w14:textId="77777777" w:rsidTr="000E59CA">
        <w:trPr>
          <w:trHeight w:val="300"/>
        </w:trPr>
        <w:tc>
          <w:tcPr>
            <w:tcW w:w="1838" w:type="dxa"/>
            <w:vAlign w:val="center"/>
          </w:tcPr>
          <w:p w14:paraId="2A969955"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6E850FB1"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J Byggetekniske detaljer</w:t>
            </w:r>
          </w:p>
        </w:tc>
        <w:tc>
          <w:tcPr>
            <w:tcW w:w="1418" w:type="dxa"/>
          </w:tcPr>
          <w:p w14:paraId="01B7F3E3"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0914053D"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50C0580A" w14:textId="77777777" w:rsidTr="000E59CA">
        <w:trPr>
          <w:trHeight w:val="300"/>
        </w:trPr>
        <w:tc>
          <w:tcPr>
            <w:tcW w:w="1838" w:type="dxa"/>
            <w:vAlign w:val="center"/>
          </w:tcPr>
          <w:p w14:paraId="53A97AE8"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27DCEBA0"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K Konstruksjoner</w:t>
            </w:r>
          </w:p>
        </w:tc>
        <w:tc>
          <w:tcPr>
            <w:tcW w:w="1418" w:type="dxa"/>
          </w:tcPr>
          <w:p w14:paraId="61482EB1"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293426C7"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4D25E7D5" w14:textId="77777777" w:rsidTr="000E59CA">
        <w:trPr>
          <w:trHeight w:val="300"/>
        </w:trPr>
        <w:tc>
          <w:tcPr>
            <w:tcW w:w="1838" w:type="dxa"/>
            <w:vAlign w:val="center"/>
          </w:tcPr>
          <w:p w14:paraId="7DFE56DD"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21575752"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L Skilt- og oppmerking</w:t>
            </w:r>
          </w:p>
        </w:tc>
        <w:tc>
          <w:tcPr>
            <w:tcW w:w="1418" w:type="dxa"/>
          </w:tcPr>
          <w:p w14:paraId="2EBDA228"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3C02A94E"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6B8FD0E8" w14:textId="77777777" w:rsidTr="000E59CA">
        <w:trPr>
          <w:trHeight w:val="300"/>
        </w:trPr>
        <w:tc>
          <w:tcPr>
            <w:tcW w:w="1838" w:type="dxa"/>
            <w:vAlign w:val="center"/>
          </w:tcPr>
          <w:p w14:paraId="423BAFB2"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06D006ED"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M Signalanlegg</w:t>
            </w:r>
          </w:p>
        </w:tc>
        <w:tc>
          <w:tcPr>
            <w:tcW w:w="1418" w:type="dxa"/>
          </w:tcPr>
          <w:p w14:paraId="75A65B9B"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0A153B47"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77B04B98" w14:textId="77777777" w:rsidTr="000E59CA">
        <w:trPr>
          <w:trHeight w:val="300"/>
        </w:trPr>
        <w:tc>
          <w:tcPr>
            <w:tcW w:w="1838" w:type="dxa"/>
            <w:vAlign w:val="center"/>
          </w:tcPr>
          <w:p w14:paraId="074E4461"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60A1E686"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N Belysning</w:t>
            </w:r>
          </w:p>
        </w:tc>
        <w:tc>
          <w:tcPr>
            <w:tcW w:w="1418" w:type="dxa"/>
          </w:tcPr>
          <w:p w14:paraId="3E157FBE"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59D2666D"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418ECB36" w14:textId="77777777" w:rsidTr="000E59CA">
        <w:trPr>
          <w:trHeight w:val="300"/>
        </w:trPr>
        <w:tc>
          <w:tcPr>
            <w:tcW w:w="1838" w:type="dxa"/>
            <w:vAlign w:val="center"/>
          </w:tcPr>
          <w:p w14:paraId="41510AEB"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5D1CA738"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O Formgiving og vegetasjon</w:t>
            </w:r>
          </w:p>
        </w:tc>
        <w:tc>
          <w:tcPr>
            <w:tcW w:w="1418" w:type="dxa"/>
          </w:tcPr>
          <w:p w14:paraId="2F4804FC"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78F3F1C3"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520369BB" w14:textId="77777777" w:rsidTr="000E59CA">
        <w:trPr>
          <w:trHeight w:val="300"/>
        </w:trPr>
        <w:tc>
          <w:tcPr>
            <w:tcW w:w="1838" w:type="dxa"/>
            <w:vAlign w:val="center"/>
          </w:tcPr>
          <w:p w14:paraId="1E16BCBF"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6953B4F7"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P Mengder</w:t>
            </w:r>
          </w:p>
        </w:tc>
        <w:tc>
          <w:tcPr>
            <w:tcW w:w="1418" w:type="dxa"/>
          </w:tcPr>
          <w:p w14:paraId="4B524FCE"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2FCC7724"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4A8DF3C6" w14:textId="77777777" w:rsidTr="000E59CA">
        <w:trPr>
          <w:trHeight w:val="300"/>
        </w:trPr>
        <w:tc>
          <w:tcPr>
            <w:tcW w:w="1838" w:type="dxa"/>
            <w:vAlign w:val="center"/>
          </w:tcPr>
          <w:p w14:paraId="67FC19FA"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4D7D6D00"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Q Konflikttema</w:t>
            </w:r>
          </w:p>
        </w:tc>
        <w:tc>
          <w:tcPr>
            <w:tcW w:w="1418" w:type="dxa"/>
          </w:tcPr>
          <w:p w14:paraId="5FCB8964"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1E62ACDA"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19FF43E6" w14:textId="77777777" w:rsidTr="000E59CA">
        <w:trPr>
          <w:trHeight w:val="300"/>
        </w:trPr>
        <w:tc>
          <w:tcPr>
            <w:tcW w:w="1838" w:type="dxa"/>
            <w:vAlign w:val="center"/>
          </w:tcPr>
          <w:p w14:paraId="42CDBED5"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6A1ECB4A"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R Til disposisjon (For andre etater)</w:t>
            </w:r>
          </w:p>
        </w:tc>
        <w:tc>
          <w:tcPr>
            <w:tcW w:w="1418" w:type="dxa"/>
          </w:tcPr>
          <w:p w14:paraId="3A69D4E3"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0918DDBD"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1BFB2256" w14:textId="77777777" w:rsidTr="000E59CA">
        <w:trPr>
          <w:trHeight w:val="300"/>
        </w:trPr>
        <w:tc>
          <w:tcPr>
            <w:tcW w:w="1838" w:type="dxa"/>
            <w:vAlign w:val="center"/>
          </w:tcPr>
          <w:p w14:paraId="70DC96C8"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59917AC1"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S Til disposisjon (For andre etater)</w:t>
            </w:r>
          </w:p>
        </w:tc>
        <w:tc>
          <w:tcPr>
            <w:tcW w:w="1418" w:type="dxa"/>
          </w:tcPr>
          <w:p w14:paraId="3D1F20F2"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6E3FADCA"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39DE366F" w14:textId="77777777" w:rsidTr="000E59CA">
        <w:trPr>
          <w:trHeight w:val="300"/>
        </w:trPr>
        <w:tc>
          <w:tcPr>
            <w:tcW w:w="1838" w:type="dxa"/>
            <w:vAlign w:val="center"/>
          </w:tcPr>
          <w:p w14:paraId="0C60EBC7"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7D41DD0C"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 Visuell presentasjon</w:t>
            </w:r>
          </w:p>
        </w:tc>
        <w:tc>
          <w:tcPr>
            <w:tcW w:w="1418" w:type="dxa"/>
          </w:tcPr>
          <w:p w14:paraId="62CA188F"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7E1D01E2"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6BF4D608" w14:textId="77777777" w:rsidTr="000E59CA">
        <w:trPr>
          <w:trHeight w:val="300"/>
        </w:trPr>
        <w:tc>
          <w:tcPr>
            <w:tcW w:w="1838" w:type="dxa"/>
            <w:vAlign w:val="center"/>
          </w:tcPr>
          <w:p w14:paraId="1CDB1991"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1C708FF7"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U Tverrprofiler</w:t>
            </w:r>
          </w:p>
        </w:tc>
        <w:tc>
          <w:tcPr>
            <w:tcW w:w="1418" w:type="dxa"/>
          </w:tcPr>
          <w:p w14:paraId="254FCABA"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01210CCD"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52FAE69B" w14:textId="77777777" w:rsidTr="000E59CA">
        <w:trPr>
          <w:trHeight w:val="300"/>
        </w:trPr>
        <w:tc>
          <w:tcPr>
            <w:tcW w:w="1838" w:type="dxa"/>
            <w:vAlign w:val="center"/>
          </w:tcPr>
          <w:p w14:paraId="2AC3EEA4"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39A6C0A7"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V Geoteknikk og geologi</w:t>
            </w:r>
          </w:p>
        </w:tc>
        <w:tc>
          <w:tcPr>
            <w:tcW w:w="1418" w:type="dxa"/>
          </w:tcPr>
          <w:p w14:paraId="4D398D8D"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33F82D9E"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3941644F" w14:textId="77777777" w:rsidTr="000E59CA">
        <w:trPr>
          <w:trHeight w:val="300"/>
        </w:trPr>
        <w:tc>
          <w:tcPr>
            <w:tcW w:w="1838" w:type="dxa"/>
            <w:vAlign w:val="center"/>
          </w:tcPr>
          <w:p w14:paraId="7E6DAAD6"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503FCE79"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W Grunnerverv</w:t>
            </w:r>
          </w:p>
        </w:tc>
        <w:tc>
          <w:tcPr>
            <w:tcW w:w="1418" w:type="dxa"/>
          </w:tcPr>
          <w:p w14:paraId="3AE0E62D"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60EB2D9A"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61CCD1F7" w14:textId="77777777" w:rsidTr="000E59CA">
        <w:trPr>
          <w:trHeight w:val="300"/>
        </w:trPr>
        <w:tc>
          <w:tcPr>
            <w:tcW w:w="1838" w:type="dxa"/>
            <w:vAlign w:val="center"/>
          </w:tcPr>
          <w:p w14:paraId="1CB1EBBD"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70AD7E9C"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X Ytre miljø og naturressurser</w:t>
            </w:r>
          </w:p>
        </w:tc>
        <w:tc>
          <w:tcPr>
            <w:tcW w:w="1418" w:type="dxa"/>
          </w:tcPr>
          <w:p w14:paraId="4ADF156A"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6B456F54"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5D6449BE" w14:textId="77777777" w:rsidTr="000E59CA">
        <w:trPr>
          <w:trHeight w:val="300"/>
        </w:trPr>
        <w:tc>
          <w:tcPr>
            <w:tcW w:w="1838" w:type="dxa"/>
            <w:vAlign w:val="center"/>
          </w:tcPr>
          <w:p w14:paraId="099FD2AA"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536186BE"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Y Faseplaner</w:t>
            </w:r>
          </w:p>
        </w:tc>
        <w:tc>
          <w:tcPr>
            <w:tcW w:w="1418" w:type="dxa"/>
          </w:tcPr>
          <w:p w14:paraId="5F7B0FB2"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0F16165B" w14:textId="77777777" w:rsidR="0039641D" w:rsidRPr="009164E3" w:rsidRDefault="0039641D" w:rsidP="006F19BE">
            <w:pPr>
              <w:rPr>
                <w:rFonts w:ascii="Arial Narrow" w:eastAsia="Lucida Sans Unicode" w:hAnsi="Arial Narrow" w:cs="Arial"/>
                <w:color w:val="000000"/>
                <w:sz w:val="18"/>
                <w:szCs w:val="18"/>
                <w:highlight w:val="lightGray"/>
              </w:rPr>
            </w:pPr>
          </w:p>
        </w:tc>
      </w:tr>
      <w:tr w:rsidR="0039641D" w:rsidRPr="009164E3" w14:paraId="74347B11" w14:textId="77777777" w:rsidTr="000E59CA">
        <w:trPr>
          <w:trHeight w:val="300"/>
        </w:trPr>
        <w:tc>
          <w:tcPr>
            <w:tcW w:w="1838" w:type="dxa"/>
            <w:vAlign w:val="center"/>
          </w:tcPr>
          <w:p w14:paraId="6B6DF010"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Tegninger</w:t>
            </w:r>
          </w:p>
        </w:tc>
        <w:tc>
          <w:tcPr>
            <w:tcW w:w="1843" w:type="dxa"/>
            <w:vAlign w:val="center"/>
          </w:tcPr>
          <w:p w14:paraId="739F812F" w14:textId="77777777" w:rsidR="0039641D" w:rsidRPr="009164E3" w:rsidRDefault="0039641D"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Z Risikofylte arbeider</w:t>
            </w:r>
          </w:p>
        </w:tc>
        <w:tc>
          <w:tcPr>
            <w:tcW w:w="1418" w:type="dxa"/>
          </w:tcPr>
          <w:p w14:paraId="492BCD27" w14:textId="77777777" w:rsidR="0039641D" w:rsidRPr="009164E3" w:rsidRDefault="0039641D" w:rsidP="006F19BE">
            <w:pPr>
              <w:rPr>
                <w:rFonts w:ascii="Arial Narrow" w:eastAsia="Lucida Sans Unicode" w:hAnsi="Arial Narrow" w:cs="Arial"/>
                <w:color w:val="000000"/>
                <w:sz w:val="18"/>
                <w:szCs w:val="18"/>
                <w:highlight w:val="lightGray"/>
              </w:rPr>
            </w:pPr>
          </w:p>
        </w:tc>
        <w:tc>
          <w:tcPr>
            <w:tcW w:w="1842" w:type="dxa"/>
          </w:tcPr>
          <w:p w14:paraId="306A2C5B" w14:textId="77777777" w:rsidR="0039641D" w:rsidRPr="009164E3" w:rsidRDefault="0039641D" w:rsidP="006F19BE">
            <w:pPr>
              <w:rPr>
                <w:rFonts w:ascii="Arial Narrow" w:eastAsia="Lucida Sans Unicode" w:hAnsi="Arial Narrow" w:cs="Arial"/>
                <w:color w:val="000000"/>
                <w:sz w:val="18"/>
                <w:szCs w:val="18"/>
                <w:highlight w:val="lightGray"/>
              </w:rPr>
            </w:pPr>
          </w:p>
        </w:tc>
      </w:tr>
    </w:tbl>
    <w:p w14:paraId="1C623D7B" w14:textId="77777777" w:rsidR="0039641D" w:rsidRPr="009164E3" w:rsidRDefault="0039641D" w:rsidP="0039641D">
      <w:pPr>
        <w:suppressAutoHyphens/>
        <w:rPr>
          <w:rFonts w:eastAsia="Lucida Sans Unicode"/>
          <w:sz w:val="18"/>
          <w:szCs w:val="18"/>
          <w:shd w:val="clear" w:color="auto" w:fill="C0C0C0"/>
        </w:rPr>
      </w:pPr>
      <w:r w:rsidRPr="009164E3">
        <w:rPr>
          <w:rFonts w:cs="Arial"/>
          <w:color w:val="000000"/>
          <w:sz w:val="18"/>
          <w:szCs w:val="18"/>
          <w:highlight w:val="lightGray"/>
          <w:shd w:val="clear" w:color="auto" w:fill="C0C0C0"/>
        </w:rPr>
        <w:t>Beskrivelse</w:t>
      </w:r>
      <w:r w:rsidRPr="009164E3">
        <w:rPr>
          <w:rFonts w:cs="Arial"/>
          <w:color w:val="000000"/>
          <w:sz w:val="18"/>
          <w:szCs w:val="18"/>
          <w:shd w:val="clear" w:color="auto" w:fill="C0C0C0"/>
        </w:rPr>
        <w:t>:</w:t>
      </w:r>
    </w:p>
    <w:p w14:paraId="220CD542" w14:textId="77777777" w:rsidR="0039641D" w:rsidRPr="009164E3" w:rsidRDefault="0039641D" w:rsidP="00AD7690">
      <w:pPr>
        <w:rPr>
          <w:highlight w:val="lightGray"/>
        </w:rPr>
      </w:pPr>
    </w:p>
    <w:p w14:paraId="6542B94D" w14:textId="77777777" w:rsidR="007A0659" w:rsidRPr="009164E3" w:rsidRDefault="007A0659" w:rsidP="00AD7690">
      <w:pPr>
        <w:rPr>
          <w:highlight w:val="lightGray"/>
        </w:rPr>
      </w:pPr>
    </w:p>
    <w:p w14:paraId="3AE01489" w14:textId="7DB81652" w:rsidR="00AD7690" w:rsidRPr="009164E3" w:rsidRDefault="00A75F60" w:rsidP="00AD7690">
      <w:pPr>
        <w:pStyle w:val="Overskrift3"/>
      </w:pPr>
      <w:r w:rsidRPr="009164E3">
        <w:lastRenderedPageBreak/>
        <w:t>Supplerende</w:t>
      </w:r>
      <w:r w:rsidR="0039641D" w:rsidRPr="009164E3">
        <w:t xml:space="preserve"> dokumenter</w:t>
      </w:r>
    </w:p>
    <w:p w14:paraId="66A62980" w14:textId="77777777" w:rsidR="00B90437" w:rsidRPr="009164E3" w:rsidRDefault="00B90437" w:rsidP="00B90437"/>
    <w:tbl>
      <w:tblPr>
        <w:tblW w:w="66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38"/>
        <w:gridCol w:w="1843"/>
        <w:gridCol w:w="2977"/>
      </w:tblGrid>
      <w:tr w:rsidR="00B90437" w:rsidRPr="009164E3" w14:paraId="4ED368D5" w14:textId="77777777" w:rsidTr="000E59CA">
        <w:trPr>
          <w:trHeight w:val="300"/>
        </w:trPr>
        <w:tc>
          <w:tcPr>
            <w:tcW w:w="1838" w:type="dxa"/>
            <w:shd w:val="clear" w:color="auto" w:fill="F2F2F2" w:themeFill="background1" w:themeFillShade="F2"/>
          </w:tcPr>
          <w:p w14:paraId="219A9D3F" w14:textId="77777777" w:rsidR="00B90437" w:rsidRPr="009164E3" w:rsidRDefault="00B90437" w:rsidP="006F19BE">
            <w:pPr>
              <w:rPr>
                <w:rFonts w:eastAsia="Lucida Sans Unicode" w:cstheme="majorHAnsi"/>
                <w:b/>
                <w:bCs/>
                <w:szCs w:val="20"/>
              </w:rPr>
            </w:pPr>
            <w:r w:rsidRPr="009164E3">
              <w:rPr>
                <w:rFonts w:eastAsia="Lucida Sans Unicode" w:cstheme="majorHAnsi"/>
                <w:b/>
                <w:bCs/>
                <w:szCs w:val="20"/>
              </w:rPr>
              <w:t>Kategori</w:t>
            </w:r>
          </w:p>
        </w:tc>
        <w:tc>
          <w:tcPr>
            <w:tcW w:w="1843" w:type="dxa"/>
            <w:shd w:val="clear" w:color="auto" w:fill="F2F2F2" w:themeFill="background1" w:themeFillShade="F2"/>
          </w:tcPr>
          <w:p w14:paraId="438F2F76" w14:textId="77777777" w:rsidR="00B90437" w:rsidRPr="009164E3" w:rsidRDefault="00B90437" w:rsidP="006F19BE">
            <w:pPr>
              <w:rPr>
                <w:rFonts w:eastAsia="Lucida Sans Unicode" w:cstheme="majorHAnsi"/>
                <w:b/>
                <w:bCs/>
                <w:szCs w:val="20"/>
              </w:rPr>
            </w:pPr>
            <w:r w:rsidRPr="009164E3">
              <w:rPr>
                <w:rFonts w:eastAsia="Lucida Sans Unicode" w:cstheme="majorHAnsi"/>
                <w:b/>
                <w:bCs/>
                <w:szCs w:val="20"/>
              </w:rPr>
              <w:t>Type</w:t>
            </w:r>
          </w:p>
        </w:tc>
        <w:tc>
          <w:tcPr>
            <w:tcW w:w="2977" w:type="dxa"/>
            <w:shd w:val="clear" w:color="auto" w:fill="F2F2F2" w:themeFill="background1" w:themeFillShade="F2"/>
          </w:tcPr>
          <w:p w14:paraId="671C96D5" w14:textId="77777777" w:rsidR="00B90437" w:rsidRPr="009164E3" w:rsidRDefault="00B90437" w:rsidP="006F19BE">
            <w:pPr>
              <w:rPr>
                <w:rFonts w:asciiTheme="majorHAnsi" w:hAnsiTheme="majorHAnsi" w:cstheme="majorHAnsi"/>
                <w:b/>
                <w:bCs/>
                <w:szCs w:val="20"/>
              </w:rPr>
            </w:pPr>
            <w:r w:rsidRPr="009164E3">
              <w:rPr>
                <w:rFonts w:eastAsia="Lucida Sans Unicode" w:cstheme="majorHAnsi"/>
                <w:b/>
                <w:bCs/>
                <w:szCs w:val="20"/>
              </w:rPr>
              <w:t>Navn</w:t>
            </w:r>
          </w:p>
        </w:tc>
      </w:tr>
      <w:tr w:rsidR="00B90437" w:rsidRPr="009164E3" w14:paraId="3D400AA7" w14:textId="77777777" w:rsidTr="006F19BE">
        <w:trPr>
          <w:trHeight w:val="300"/>
        </w:trPr>
        <w:tc>
          <w:tcPr>
            <w:tcW w:w="1838" w:type="dxa"/>
            <w:vAlign w:val="center"/>
          </w:tcPr>
          <w:p w14:paraId="1F698C19" w14:textId="77777777" w:rsidR="00B90437" w:rsidRPr="009164E3" w:rsidRDefault="00B90437"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Rapporter</w:t>
            </w:r>
          </w:p>
        </w:tc>
        <w:tc>
          <w:tcPr>
            <w:tcW w:w="1843" w:type="dxa"/>
            <w:vAlign w:val="center"/>
          </w:tcPr>
          <w:p w14:paraId="2F3050F5" w14:textId="77777777" w:rsidR="00B90437" w:rsidRPr="009164E3" w:rsidRDefault="00B90437"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Fagrapporter  SPESIFISER TYPE</w:t>
            </w:r>
          </w:p>
        </w:tc>
        <w:tc>
          <w:tcPr>
            <w:tcW w:w="2977" w:type="dxa"/>
          </w:tcPr>
          <w:p w14:paraId="6B9E917B" w14:textId="77777777" w:rsidR="00B90437" w:rsidRPr="009164E3" w:rsidRDefault="00B90437" w:rsidP="006F19BE">
            <w:pPr>
              <w:rPr>
                <w:rFonts w:ascii="Arial Narrow" w:eastAsia="Lucida Sans Unicode" w:hAnsi="Arial Narrow" w:cs="Arial"/>
                <w:color w:val="000000"/>
                <w:sz w:val="18"/>
                <w:szCs w:val="18"/>
                <w:highlight w:val="lightGray"/>
              </w:rPr>
            </w:pPr>
          </w:p>
        </w:tc>
      </w:tr>
      <w:tr w:rsidR="00B90437" w:rsidRPr="009164E3" w14:paraId="318E396F" w14:textId="77777777" w:rsidTr="006F19BE">
        <w:trPr>
          <w:trHeight w:val="300"/>
        </w:trPr>
        <w:tc>
          <w:tcPr>
            <w:tcW w:w="1838" w:type="dxa"/>
            <w:vAlign w:val="center"/>
          </w:tcPr>
          <w:p w14:paraId="5CE582F5" w14:textId="77777777" w:rsidR="00B90437" w:rsidRPr="009164E3" w:rsidRDefault="00B90437"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Rapporter</w:t>
            </w:r>
          </w:p>
        </w:tc>
        <w:tc>
          <w:tcPr>
            <w:tcW w:w="1843" w:type="dxa"/>
            <w:vAlign w:val="center"/>
          </w:tcPr>
          <w:p w14:paraId="6BDDC61F" w14:textId="77777777" w:rsidR="00B90437" w:rsidRPr="009164E3" w:rsidRDefault="00B90437"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Rapport om utførte laboratorie- og grunnundersøkelser</w:t>
            </w:r>
          </w:p>
        </w:tc>
        <w:tc>
          <w:tcPr>
            <w:tcW w:w="2977" w:type="dxa"/>
          </w:tcPr>
          <w:p w14:paraId="36067A4A" w14:textId="77777777" w:rsidR="00B90437" w:rsidRPr="009164E3" w:rsidRDefault="00B90437" w:rsidP="006F19BE">
            <w:pPr>
              <w:rPr>
                <w:rFonts w:ascii="Arial Narrow" w:eastAsia="Lucida Sans Unicode" w:hAnsi="Arial Narrow" w:cs="Arial"/>
                <w:color w:val="000000"/>
                <w:sz w:val="18"/>
                <w:szCs w:val="18"/>
                <w:highlight w:val="lightGray"/>
              </w:rPr>
            </w:pPr>
          </w:p>
        </w:tc>
      </w:tr>
      <w:tr w:rsidR="00B90437" w:rsidRPr="009164E3" w14:paraId="2808E4FB" w14:textId="77777777" w:rsidTr="006F19BE">
        <w:trPr>
          <w:trHeight w:val="300"/>
        </w:trPr>
        <w:tc>
          <w:tcPr>
            <w:tcW w:w="1838" w:type="dxa"/>
            <w:vAlign w:val="center"/>
          </w:tcPr>
          <w:p w14:paraId="383E14EB" w14:textId="77777777" w:rsidR="00B90437" w:rsidRPr="009164E3" w:rsidRDefault="00B90437"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Rapporter</w:t>
            </w:r>
          </w:p>
        </w:tc>
        <w:tc>
          <w:tcPr>
            <w:tcW w:w="1843" w:type="dxa"/>
            <w:vAlign w:val="center"/>
          </w:tcPr>
          <w:p w14:paraId="40B53AB0" w14:textId="77777777" w:rsidR="00B90437" w:rsidRPr="009164E3" w:rsidRDefault="00B90437"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Geoteknisk prosjekteringsrapport</w:t>
            </w:r>
          </w:p>
        </w:tc>
        <w:tc>
          <w:tcPr>
            <w:tcW w:w="2977" w:type="dxa"/>
          </w:tcPr>
          <w:p w14:paraId="03993813" w14:textId="77777777" w:rsidR="00B90437" w:rsidRPr="009164E3" w:rsidRDefault="00B90437" w:rsidP="006F19BE">
            <w:pPr>
              <w:rPr>
                <w:rFonts w:ascii="Arial Narrow" w:eastAsia="Lucida Sans Unicode" w:hAnsi="Arial Narrow" w:cs="Arial"/>
                <w:color w:val="000000"/>
                <w:sz w:val="18"/>
                <w:szCs w:val="18"/>
                <w:highlight w:val="lightGray"/>
              </w:rPr>
            </w:pPr>
          </w:p>
        </w:tc>
      </w:tr>
      <w:tr w:rsidR="00B90437" w:rsidRPr="009164E3" w14:paraId="6D2363B6" w14:textId="77777777" w:rsidTr="006F19BE">
        <w:trPr>
          <w:trHeight w:val="300"/>
        </w:trPr>
        <w:tc>
          <w:tcPr>
            <w:tcW w:w="1838" w:type="dxa"/>
            <w:vAlign w:val="center"/>
          </w:tcPr>
          <w:p w14:paraId="78452DDF" w14:textId="77777777" w:rsidR="00B90437" w:rsidRPr="009164E3" w:rsidRDefault="00B90437"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Rapporter</w:t>
            </w:r>
          </w:p>
        </w:tc>
        <w:tc>
          <w:tcPr>
            <w:tcW w:w="1843" w:type="dxa"/>
            <w:vAlign w:val="center"/>
          </w:tcPr>
          <w:p w14:paraId="10FDC92A" w14:textId="77777777" w:rsidR="00B90437" w:rsidRPr="009164E3" w:rsidRDefault="00B90437" w:rsidP="006F19BE">
            <w:pPr>
              <w:rPr>
                <w:rFonts w:ascii="Arial Narrow" w:eastAsia="Lucida Sans Unicode" w:hAnsi="Arial Narrow" w:cs="Arial"/>
                <w:color w:val="000000"/>
                <w:sz w:val="18"/>
                <w:szCs w:val="18"/>
                <w:highlight w:val="lightGray"/>
              </w:rPr>
            </w:pPr>
          </w:p>
        </w:tc>
        <w:tc>
          <w:tcPr>
            <w:tcW w:w="2977" w:type="dxa"/>
          </w:tcPr>
          <w:p w14:paraId="731AFB30" w14:textId="77777777" w:rsidR="00B90437" w:rsidRPr="009164E3" w:rsidRDefault="00B90437" w:rsidP="006F19BE">
            <w:pPr>
              <w:rPr>
                <w:rFonts w:ascii="Arial Narrow" w:eastAsia="Lucida Sans Unicode" w:hAnsi="Arial Narrow" w:cs="Arial"/>
                <w:color w:val="000000"/>
                <w:sz w:val="18"/>
                <w:szCs w:val="18"/>
                <w:highlight w:val="lightGray"/>
              </w:rPr>
            </w:pPr>
          </w:p>
        </w:tc>
      </w:tr>
      <w:tr w:rsidR="00B90437" w:rsidRPr="009164E3" w14:paraId="3AA12F9D" w14:textId="77777777" w:rsidTr="006F19BE">
        <w:trPr>
          <w:trHeight w:val="300"/>
        </w:trPr>
        <w:tc>
          <w:tcPr>
            <w:tcW w:w="1838" w:type="dxa"/>
            <w:vAlign w:val="center"/>
          </w:tcPr>
          <w:p w14:paraId="01B51FF4" w14:textId="77777777" w:rsidR="00B90437" w:rsidRPr="009164E3" w:rsidRDefault="00B90437"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Rapporter</w:t>
            </w:r>
          </w:p>
        </w:tc>
        <w:tc>
          <w:tcPr>
            <w:tcW w:w="1843" w:type="dxa"/>
            <w:vAlign w:val="center"/>
          </w:tcPr>
          <w:p w14:paraId="1C97773C" w14:textId="77777777" w:rsidR="00B90437" w:rsidRPr="009164E3" w:rsidRDefault="00B90437"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Rapport om støyforhold</w:t>
            </w:r>
          </w:p>
        </w:tc>
        <w:tc>
          <w:tcPr>
            <w:tcW w:w="2977" w:type="dxa"/>
          </w:tcPr>
          <w:p w14:paraId="79C5F6FD" w14:textId="77777777" w:rsidR="00B90437" w:rsidRPr="009164E3" w:rsidRDefault="00B90437" w:rsidP="006F19BE">
            <w:pPr>
              <w:rPr>
                <w:rFonts w:ascii="Arial Narrow" w:eastAsia="Lucida Sans Unicode" w:hAnsi="Arial Narrow" w:cs="Arial"/>
                <w:color w:val="000000"/>
                <w:sz w:val="18"/>
                <w:szCs w:val="18"/>
                <w:highlight w:val="lightGray"/>
              </w:rPr>
            </w:pPr>
          </w:p>
        </w:tc>
      </w:tr>
      <w:tr w:rsidR="00B90437" w:rsidRPr="009164E3" w14:paraId="34B0BFCA" w14:textId="77777777" w:rsidTr="006F19BE">
        <w:trPr>
          <w:trHeight w:val="300"/>
        </w:trPr>
        <w:tc>
          <w:tcPr>
            <w:tcW w:w="1838" w:type="dxa"/>
            <w:vAlign w:val="center"/>
          </w:tcPr>
          <w:p w14:paraId="54AC5C7F" w14:textId="77777777" w:rsidR="00B90437" w:rsidRPr="009164E3" w:rsidRDefault="00B90437"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Rapporter</w:t>
            </w:r>
          </w:p>
        </w:tc>
        <w:tc>
          <w:tcPr>
            <w:tcW w:w="1843" w:type="dxa"/>
            <w:vAlign w:val="center"/>
          </w:tcPr>
          <w:p w14:paraId="73655265" w14:textId="77777777" w:rsidR="00B90437" w:rsidRPr="009164E3" w:rsidRDefault="00B90437"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Restrisikorapport jf. Bygherreforskriftens §12 og §14</w:t>
            </w:r>
          </w:p>
        </w:tc>
        <w:tc>
          <w:tcPr>
            <w:tcW w:w="2977" w:type="dxa"/>
          </w:tcPr>
          <w:p w14:paraId="1116D9DD" w14:textId="77777777" w:rsidR="00B90437" w:rsidRPr="009164E3" w:rsidRDefault="00B90437" w:rsidP="006F19BE">
            <w:pPr>
              <w:rPr>
                <w:rFonts w:ascii="Arial Narrow" w:eastAsia="Lucida Sans Unicode" w:hAnsi="Arial Narrow" w:cs="Arial"/>
                <w:color w:val="000000"/>
                <w:sz w:val="18"/>
                <w:szCs w:val="18"/>
                <w:highlight w:val="lightGray"/>
              </w:rPr>
            </w:pPr>
          </w:p>
        </w:tc>
      </w:tr>
      <w:tr w:rsidR="00B90437" w:rsidRPr="009164E3" w14:paraId="5F60C603" w14:textId="77777777" w:rsidTr="006F19BE">
        <w:trPr>
          <w:trHeight w:val="300"/>
        </w:trPr>
        <w:tc>
          <w:tcPr>
            <w:tcW w:w="1838" w:type="dxa"/>
            <w:vAlign w:val="center"/>
          </w:tcPr>
          <w:p w14:paraId="7BBA6D50" w14:textId="77777777" w:rsidR="00B90437" w:rsidRPr="009164E3" w:rsidRDefault="00B90437" w:rsidP="006F19BE">
            <w:pPr>
              <w:rPr>
                <w:rFonts w:ascii="Arial Narrow" w:eastAsia="Lucida Sans Unicode" w:hAnsi="Arial Narrow" w:cs="Arial"/>
                <w:color w:val="000000"/>
                <w:sz w:val="18"/>
                <w:szCs w:val="18"/>
                <w:highlight w:val="lightGray"/>
              </w:rPr>
            </w:pPr>
          </w:p>
        </w:tc>
        <w:tc>
          <w:tcPr>
            <w:tcW w:w="1843" w:type="dxa"/>
            <w:vAlign w:val="center"/>
          </w:tcPr>
          <w:p w14:paraId="3A009A76" w14:textId="77777777" w:rsidR="00B90437" w:rsidRPr="009164E3" w:rsidRDefault="00B90437" w:rsidP="006F19BE">
            <w:pPr>
              <w:rPr>
                <w:rFonts w:ascii="Arial Narrow" w:eastAsia="Lucida Sans Unicode" w:hAnsi="Arial Narrow" w:cs="Arial"/>
                <w:color w:val="000000"/>
                <w:sz w:val="18"/>
                <w:szCs w:val="18"/>
                <w:highlight w:val="lightGray"/>
              </w:rPr>
            </w:pPr>
          </w:p>
        </w:tc>
        <w:tc>
          <w:tcPr>
            <w:tcW w:w="2977" w:type="dxa"/>
          </w:tcPr>
          <w:p w14:paraId="44327935" w14:textId="77777777" w:rsidR="00B90437" w:rsidRPr="009164E3" w:rsidRDefault="00B90437" w:rsidP="006F19BE">
            <w:pPr>
              <w:rPr>
                <w:rFonts w:ascii="Arial Narrow" w:eastAsia="Lucida Sans Unicode" w:hAnsi="Arial Narrow" w:cs="Arial"/>
                <w:color w:val="000000"/>
                <w:sz w:val="18"/>
                <w:szCs w:val="18"/>
                <w:highlight w:val="lightGray"/>
              </w:rPr>
            </w:pPr>
          </w:p>
        </w:tc>
      </w:tr>
      <w:tr w:rsidR="00B90437" w:rsidRPr="009164E3" w14:paraId="463D4084" w14:textId="77777777" w:rsidTr="006F19BE">
        <w:trPr>
          <w:trHeight w:val="300"/>
        </w:trPr>
        <w:tc>
          <w:tcPr>
            <w:tcW w:w="1838" w:type="dxa"/>
            <w:vAlign w:val="center"/>
          </w:tcPr>
          <w:p w14:paraId="1E99402D" w14:textId="77777777" w:rsidR="00B90437" w:rsidRPr="009164E3" w:rsidRDefault="00B90437" w:rsidP="006F19BE">
            <w:pPr>
              <w:rPr>
                <w:rFonts w:ascii="Arial Narrow" w:eastAsia="Lucida Sans Unicode" w:hAnsi="Arial Narrow" w:cs="Arial"/>
                <w:color w:val="000000"/>
                <w:sz w:val="18"/>
                <w:szCs w:val="18"/>
                <w:highlight w:val="lightGray"/>
              </w:rPr>
            </w:pPr>
          </w:p>
        </w:tc>
        <w:tc>
          <w:tcPr>
            <w:tcW w:w="1843" w:type="dxa"/>
            <w:vAlign w:val="center"/>
          </w:tcPr>
          <w:p w14:paraId="783FC514" w14:textId="77777777" w:rsidR="00B90437" w:rsidRPr="009164E3" w:rsidRDefault="00B90437" w:rsidP="006F19BE">
            <w:pPr>
              <w:rPr>
                <w:rFonts w:ascii="Arial Narrow" w:eastAsia="Lucida Sans Unicode" w:hAnsi="Arial Narrow" w:cs="Arial"/>
                <w:color w:val="000000"/>
                <w:sz w:val="18"/>
                <w:szCs w:val="18"/>
                <w:highlight w:val="lightGray"/>
              </w:rPr>
            </w:pPr>
          </w:p>
        </w:tc>
        <w:tc>
          <w:tcPr>
            <w:tcW w:w="2977" w:type="dxa"/>
          </w:tcPr>
          <w:p w14:paraId="41787C16" w14:textId="77777777" w:rsidR="00B90437" w:rsidRPr="009164E3" w:rsidRDefault="00B90437" w:rsidP="006F19BE">
            <w:pPr>
              <w:rPr>
                <w:rFonts w:ascii="Arial Narrow" w:eastAsia="Lucida Sans Unicode" w:hAnsi="Arial Narrow" w:cs="Arial"/>
                <w:color w:val="000000"/>
                <w:sz w:val="18"/>
                <w:szCs w:val="18"/>
                <w:highlight w:val="lightGray"/>
              </w:rPr>
            </w:pPr>
          </w:p>
        </w:tc>
      </w:tr>
      <w:tr w:rsidR="00B90437" w:rsidRPr="009164E3" w14:paraId="479B94EA" w14:textId="77777777" w:rsidTr="006F19BE">
        <w:trPr>
          <w:trHeight w:val="300"/>
        </w:trPr>
        <w:tc>
          <w:tcPr>
            <w:tcW w:w="1838" w:type="dxa"/>
            <w:vAlign w:val="center"/>
          </w:tcPr>
          <w:p w14:paraId="36E0F0B4" w14:textId="77777777" w:rsidR="00B90437" w:rsidRPr="009164E3" w:rsidRDefault="00B90437"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Rapporter</w:t>
            </w:r>
          </w:p>
        </w:tc>
        <w:tc>
          <w:tcPr>
            <w:tcW w:w="1843" w:type="dxa"/>
            <w:vAlign w:val="center"/>
          </w:tcPr>
          <w:p w14:paraId="6E7F00AE" w14:textId="77777777" w:rsidR="00B90437" w:rsidRPr="009164E3" w:rsidRDefault="00B90437" w:rsidP="006F19BE">
            <w:pPr>
              <w:rPr>
                <w:rFonts w:ascii="Arial Narrow" w:eastAsia="Lucida Sans Unicode" w:hAnsi="Arial Narrow" w:cs="Arial"/>
                <w:color w:val="000000"/>
                <w:sz w:val="18"/>
                <w:szCs w:val="18"/>
                <w:highlight w:val="lightGray"/>
              </w:rPr>
            </w:pPr>
            <w:r w:rsidRPr="009164E3">
              <w:rPr>
                <w:rFonts w:ascii="Arial Narrow" w:eastAsia="Lucida Sans Unicode" w:hAnsi="Arial Narrow" w:cs="Arial"/>
                <w:color w:val="000000"/>
                <w:sz w:val="18"/>
                <w:szCs w:val="18"/>
                <w:highlight w:val="lightGray"/>
              </w:rPr>
              <w:t>Spesifiser</w:t>
            </w:r>
          </w:p>
        </w:tc>
        <w:tc>
          <w:tcPr>
            <w:tcW w:w="2977" w:type="dxa"/>
          </w:tcPr>
          <w:p w14:paraId="194A0481" w14:textId="77777777" w:rsidR="00B90437" w:rsidRPr="009164E3" w:rsidRDefault="00B90437" w:rsidP="006F19BE">
            <w:pPr>
              <w:rPr>
                <w:rFonts w:ascii="Arial Narrow" w:eastAsia="Lucida Sans Unicode" w:hAnsi="Arial Narrow" w:cs="Arial"/>
                <w:color w:val="000000"/>
                <w:sz w:val="18"/>
                <w:szCs w:val="18"/>
                <w:highlight w:val="lightGray"/>
              </w:rPr>
            </w:pPr>
          </w:p>
        </w:tc>
      </w:tr>
      <w:tr w:rsidR="00B90437" w:rsidRPr="009164E3" w14:paraId="01BFC3C3" w14:textId="77777777" w:rsidTr="006F19BE">
        <w:trPr>
          <w:trHeight w:val="300"/>
        </w:trPr>
        <w:tc>
          <w:tcPr>
            <w:tcW w:w="1838" w:type="dxa"/>
            <w:vAlign w:val="center"/>
          </w:tcPr>
          <w:p w14:paraId="36ACBCDC" w14:textId="77777777" w:rsidR="00B90437" w:rsidRPr="009164E3" w:rsidRDefault="00B90437" w:rsidP="006F19BE">
            <w:pPr>
              <w:rPr>
                <w:rFonts w:eastAsia="Lucida Sans Unicode" w:cstheme="majorHAnsi"/>
                <w:sz w:val="18"/>
                <w:szCs w:val="18"/>
              </w:rPr>
            </w:pPr>
          </w:p>
        </w:tc>
        <w:tc>
          <w:tcPr>
            <w:tcW w:w="1843" w:type="dxa"/>
            <w:vAlign w:val="center"/>
          </w:tcPr>
          <w:p w14:paraId="1BD61453" w14:textId="77777777" w:rsidR="00B90437" w:rsidRPr="009164E3" w:rsidRDefault="00B90437" w:rsidP="006F19BE">
            <w:pPr>
              <w:rPr>
                <w:rFonts w:eastAsia="Lucida Sans Unicode" w:cstheme="majorHAnsi"/>
                <w:sz w:val="18"/>
                <w:szCs w:val="18"/>
              </w:rPr>
            </w:pPr>
          </w:p>
        </w:tc>
        <w:tc>
          <w:tcPr>
            <w:tcW w:w="2977" w:type="dxa"/>
          </w:tcPr>
          <w:p w14:paraId="7ED663CE" w14:textId="77777777" w:rsidR="00B90437" w:rsidRPr="009164E3" w:rsidRDefault="00B90437" w:rsidP="006F19BE">
            <w:pPr>
              <w:rPr>
                <w:rFonts w:eastAsia="Lucida Sans Unicode" w:cstheme="majorHAnsi"/>
                <w:sz w:val="18"/>
                <w:szCs w:val="18"/>
              </w:rPr>
            </w:pPr>
          </w:p>
        </w:tc>
      </w:tr>
      <w:tr w:rsidR="00B90437" w:rsidRPr="009164E3" w14:paraId="28C19554" w14:textId="77777777" w:rsidTr="006F19BE">
        <w:trPr>
          <w:trHeight w:val="300"/>
        </w:trPr>
        <w:tc>
          <w:tcPr>
            <w:tcW w:w="1838" w:type="dxa"/>
            <w:vAlign w:val="center"/>
          </w:tcPr>
          <w:p w14:paraId="34C5AEF0" w14:textId="77777777" w:rsidR="00B90437" w:rsidRPr="009164E3" w:rsidRDefault="00B90437" w:rsidP="006F19BE">
            <w:pPr>
              <w:rPr>
                <w:rFonts w:eastAsia="Lucida Sans Unicode" w:cstheme="majorHAnsi"/>
                <w:sz w:val="18"/>
                <w:szCs w:val="18"/>
              </w:rPr>
            </w:pPr>
          </w:p>
        </w:tc>
        <w:tc>
          <w:tcPr>
            <w:tcW w:w="1843" w:type="dxa"/>
            <w:vAlign w:val="center"/>
          </w:tcPr>
          <w:p w14:paraId="1ED4EF47" w14:textId="77777777" w:rsidR="00B90437" w:rsidRPr="009164E3" w:rsidRDefault="00B90437" w:rsidP="006F19BE">
            <w:pPr>
              <w:rPr>
                <w:rFonts w:eastAsia="Lucida Sans Unicode" w:cstheme="majorHAnsi"/>
                <w:sz w:val="18"/>
                <w:szCs w:val="18"/>
              </w:rPr>
            </w:pPr>
          </w:p>
        </w:tc>
        <w:tc>
          <w:tcPr>
            <w:tcW w:w="2977" w:type="dxa"/>
          </w:tcPr>
          <w:p w14:paraId="69EC4936" w14:textId="77777777" w:rsidR="00B90437" w:rsidRPr="009164E3" w:rsidRDefault="00B90437" w:rsidP="006F19BE">
            <w:pPr>
              <w:rPr>
                <w:rFonts w:eastAsia="Lucida Sans Unicode" w:cstheme="majorHAnsi"/>
                <w:sz w:val="18"/>
                <w:szCs w:val="18"/>
              </w:rPr>
            </w:pPr>
          </w:p>
        </w:tc>
      </w:tr>
    </w:tbl>
    <w:p w14:paraId="1C71D630" w14:textId="5939B8D8" w:rsidR="00B50F8F" w:rsidRPr="009164E3" w:rsidRDefault="00B50F8F" w:rsidP="00AD7690">
      <w:pPr>
        <w:spacing w:after="200" w:line="276" w:lineRule="auto"/>
      </w:pPr>
    </w:p>
    <w:p w14:paraId="60D42641" w14:textId="77777777" w:rsidR="001E2B79" w:rsidRPr="009164E3" w:rsidRDefault="001E2B79" w:rsidP="00ED1736"/>
    <w:p w14:paraId="71C08065" w14:textId="77777777" w:rsidR="0083075F" w:rsidRPr="009164E3" w:rsidRDefault="0083075F" w:rsidP="00CA7E2C">
      <w:pPr>
        <w:pStyle w:val="Overskrift1"/>
        <w:sectPr w:rsidR="0083075F" w:rsidRPr="009164E3" w:rsidSect="00D17BDF">
          <w:pgSz w:w="11906" w:h="16838" w:code="9"/>
          <w:pgMar w:top="1400" w:right="1418" w:bottom="1077" w:left="1701" w:header="709" w:footer="709" w:gutter="0"/>
          <w:pgNumType w:start="1"/>
          <w:cols w:space="708"/>
          <w:docGrid w:linePitch="360"/>
        </w:sectPr>
      </w:pPr>
      <w:bookmarkStart w:id="1557" w:name="_Toc92971880"/>
      <w:bookmarkStart w:id="1558" w:name="_Toc93493653"/>
      <w:bookmarkStart w:id="1559" w:name="_Toc93493930"/>
      <w:bookmarkStart w:id="1560" w:name="_Toc93495379"/>
      <w:bookmarkStart w:id="1561" w:name="_Toc93495757"/>
      <w:bookmarkStart w:id="1562" w:name="_Toc93496377"/>
      <w:bookmarkStart w:id="1563" w:name="_Toc93560389"/>
      <w:bookmarkStart w:id="1564" w:name="_Toc93907946"/>
      <w:bookmarkStart w:id="1565" w:name="_Toc93907965"/>
      <w:bookmarkStart w:id="1566" w:name="_Toc93907984"/>
      <w:bookmarkStart w:id="1567" w:name="_Toc93908003"/>
      <w:bookmarkStart w:id="1568" w:name="_Toc94272025"/>
      <w:bookmarkStart w:id="1569" w:name="_Toc94792289"/>
      <w:bookmarkStart w:id="1570" w:name="_Toc94792308"/>
      <w:bookmarkStart w:id="1571" w:name="_Toc94792327"/>
      <w:bookmarkStart w:id="1572" w:name="_Toc94792346"/>
      <w:bookmarkStart w:id="1573" w:name="_Toc95824019"/>
      <w:bookmarkStart w:id="1574" w:name="_Toc95824038"/>
      <w:bookmarkStart w:id="1575" w:name="_Toc95824057"/>
      <w:bookmarkStart w:id="1576" w:name="_Toc95824076"/>
      <w:bookmarkStart w:id="1577" w:name="_Toc96504104"/>
      <w:bookmarkStart w:id="1578" w:name="_Toc96504122"/>
      <w:bookmarkStart w:id="1579" w:name="_Toc96504140"/>
      <w:bookmarkStart w:id="1580" w:name="_Toc96504158"/>
      <w:bookmarkStart w:id="1581" w:name="_Toc97120833"/>
      <w:bookmarkStart w:id="1582" w:name="_Toc97120851"/>
      <w:bookmarkStart w:id="1583" w:name="_Toc97120869"/>
      <w:bookmarkStart w:id="1584" w:name="_Toc97120887"/>
      <w:bookmarkStart w:id="1585" w:name="_Toc97126799"/>
      <w:bookmarkStart w:id="1586" w:name="_Toc97126817"/>
      <w:bookmarkStart w:id="1587" w:name="_Toc97126835"/>
      <w:bookmarkStart w:id="1588" w:name="_Toc97126853"/>
      <w:bookmarkStart w:id="1589" w:name="_Toc97127290"/>
      <w:bookmarkStart w:id="1590" w:name="_Toc97298038"/>
      <w:bookmarkStart w:id="1591" w:name="_Toc97298056"/>
      <w:bookmarkStart w:id="1592" w:name="_Toc97298074"/>
      <w:bookmarkStart w:id="1593" w:name="_Toc97298092"/>
      <w:bookmarkStart w:id="1594" w:name="_Toc97298110"/>
      <w:bookmarkStart w:id="1595" w:name="_Toc97300372"/>
    </w:p>
    <w:p w14:paraId="14983E2F" w14:textId="0DA7B075" w:rsidR="00CA7E2C" w:rsidRPr="009164E3" w:rsidRDefault="00CA7E2C" w:rsidP="00AC5728">
      <w:pPr>
        <w:pStyle w:val="Overskrift1"/>
      </w:pPr>
      <w:bookmarkStart w:id="1596" w:name="_Toc233901706"/>
      <w:bookmarkEnd w:id="1557"/>
      <w:bookmarkEnd w:id="1558"/>
      <w:bookmarkEnd w:id="1559"/>
      <w:bookmarkEnd w:id="1560"/>
      <w:bookmarkEnd w:id="1561"/>
      <w:bookmarkEnd w:id="1562"/>
      <w:bookmarkEnd w:id="1563"/>
      <w:bookmarkEnd w:id="1564"/>
      <w:bookmarkEnd w:id="1565"/>
      <w:bookmarkEnd w:id="1566"/>
      <w:bookmarkEnd w:id="1567"/>
      <w:bookmarkEnd w:id="1568"/>
      <w:bookmarkEnd w:id="1569"/>
      <w:bookmarkEnd w:id="1570"/>
      <w:bookmarkEnd w:id="1571"/>
      <w:bookmarkEnd w:id="1572"/>
      <w:bookmarkEnd w:id="1573"/>
      <w:bookmarkEnd w:id="1574"/>
      <w:bookmarkEnd w:id="1575"/>
      <w:bookmarkEnd w:id="1576"/>
      <w:bookmarkEnd w:id="1577"/>
      <w:bookmarkEnd w:id="1578"/>
      <w:bookmarkEnd w:id="1579"/>
      <w:bookmarkEnd w:id="1580"/>
      <w:bookmarkEnd w:id="1581"/>
      <w:bookmarkEnd w:id="1582"/>
      <w:bookmarkEnd w:id="1583"/>
      <w:bookmarkEnd w:id="1584"/>
      <w:bookmarkEnd w:id="1585"/>
      <w:bookmarkEnd w:id="1586"/>
      <w:bookmarkEnd w:id="1587"/>
      <w:bookmarkEnd w:id="1588"/>
      <w:bookmarkEnd w:id="1589"/>
      <w:bookmarkEnd w:id="1590"/>
      <w:bookmarkEnd w:id="1591"/>
      <w:bookmarkEnd w:id="1592"/>
      <w:bookmarkEnd w:id="1593"/>
      <w:bookmarkEnd w:id="1594"/>
      <w:bookmarkEnd w:id="1595"/>
      <w:r w:rsidRPr="009164E3">
        <w:lastRenderedPageBreak/>
        <w:t>Svardokumenter</w:t>
      </w:r>
      <w:bookmarkEnd w:id="1596"/>
    </w:p>
    <w:p w14:paraId="5A1EC490" w14:textId="2A4CA80C" w:rsidR="00CA7E2C" w:rsidRPr="009164E3" w:rsidRDefault="00CA7E2C" w:rsidP="003D2127">
      <w:pPr>
        <w:pStyle w:val="Overskrift2"/>
      </w:pPr>
      <w:bookmarkStart w:id="1597" w:name="_Toc92971882"/>
      <w:bookmarkStart w:id="1598" w:name="_Toc93493655"/>
      <w:bookmarkStart w:id="1599" w:name="_Toc93493932"/>
      <w:bookmarkStart w:id="1600" w:name="_Toc93495381"/>
      <w:bookmarkStart w:id="1601" w:name="_Toc93495759"/>
      <w:bookmarkStart w:id="1602" w:name="_Toc93496379"/>
      <w:bookmarkStart w:id="1603" w:name="_Toc93560391"/>
      <w:bookmarkStart w:id="1604" w:name="_Toc93907948"/>
      <w:bookmarkStart w:id="1605" w:name="_Toc93907967"/>
      <w:bookmarkStart w:id="1606" w:name="_Toc93907986"/>
      <w:bookmarkStart w:id="1607" w:name="_Toc93908005"/>
      <w:bookmarkStart w:id="1608" w:name="_Toc94272027"/>
      <w:bookmarkStart w:id="1609" w:name="_Toc94792291"/>
      <w:bookmarkStart w:id="1610" w:name="_Toc94792310"/>
      <w:bookmarkStart w:id="1611" w:name="_Toc94792329"/>
      <w:bookmarkStart w:id="1612" w:name="_Toc94792348"/>
      <w:bookmarkStart w:id="1613" w:name="_Toc95824021"/>
      <w:bookmarkStart w:id="1614" w:name="_Toc95824040"/>
      <w:bookmarkStart w:id="1615" w:name="_Toc95824059"/>
      <w:bookmarkStart w:id="1616" w:name="_Toc95824078"/>
      <w:bookmarkStart w:id="1617" w:name="_Toc96504105"/>
      <w:bookmarkStart w:id="1618" w:name="_Toc96504123"/>
      <w:bookmarkStart w:id="1619" w:name="_Toc96504141"/>
      <w:bookmarkStart w:id="1620" w:name="_Toc96504159"/>
      <w:bookmarkStart w:id="1621" w:name="_Toc97120834"/>
      <w:bookmarkStart w:id="1622" w:name="_Toc97120852"/>
      <w:bookmarkStart w:id="1623" w:name="_Toc97120870"/>
      <w:bookmarkStart w:id="1624" w:name="_Toc97120888"/>
      <w:bookmarkStart w:id="1625" w:name="_Toc97126800"/>
      <w:bookmarkStart w:id="1626" w:name="_Toc97126818"/>
      <w:bookmarkStart w:id="1627" w:name="_Toc97126836"/>
      <w:bookmarkStart w:id="1628" w:name="_Toc97126854"/>
      <w:bookmarkStart w:id="1629" w:name="_Toc97127291"/>
      <w:bookmarkStart w:id="1630" w:name="_Toc97298039"/>
      <w:bookmarkStart w:id="1631" w:name="_Toc97298057"/>
      <w:bookmarkStart w:id="1632" w:name="_Toc97298075"/>
      <w:bookmarkStart w:id="1633" w:name="_Toc97298093"/>
      <w:bookmarkStart w:id="1634" w:name="_Toc97298111"/>
      <w:bookmarkStart w:id="1635" w:name="_Toc97300373"/>
      <w:bookmarkStart w:id="1636" w:name="_Toc233901707"/>
      <w:r w:rsidRPr="009164E3">
        <w:t xml:space="preserve">Svardokumenter for </w:t>
      </w:r>
      <w:r w:rsidR="00893B95" w:rsidRPr="009164E3">
        <w:t>entreprenør</w:t>
      </w:r>
      <w:r w:rsidRPr="009164E3">
        <w:t>ens forespørsel om deltakelse</w:t>
      </w:r>
      <w:bookmarkEnd w:id="1597"/>
      <w:bookmarkEnd w:id="1598"/>
      <w:bookmarkEnd w:id="1599"/>
      <w:bookmarkEnd w:id="1600"/>
      <w:bookmarkEnd w:id="1601"/>
      <w:bookmarkEnd w:id="1602"/>
      <w:bookmarkEnd w:id="1603"/>
      <w:bookmarkEnd w:id="1604"/>
      <w:bookmarkEnd w:id="1605"/>
      <w:bookmarkEnd w:id="1606"/>
      <w:bookmarkEnd w:id="1607"/>
      <w:bookmarkEnd w:id="1608"/>
      <w:bookmarkEnd w:id="1609"/>
      <w:bookmarkEnd w:id="1610"/>
      <w:bookmarkEnd w:id="1611"/>
      <w:bookmarkEnd w:id="1612"/>
      <w:bookmarkEnd w:id="1613"/>
      <w:bookmarkEnd w:id="1614"/>
      <w:bookmarkEnd w:id="1615"/>
      <w:bookmarkEnd w:id="1616"/>
      <w:bookmarkEnd w:id="1617"/>
      <w:bookmarkEnd w:id="1618"/>
      <w:bookmarkEnd w:id="1619"/>
      <w:bookmarkEnd w:id="1620"/>
      <w:bookmarkEnd w:id="1621"/>
      <w:bookmarkEnd w:id="1622"/>
      <w:bookmarkEnd w:id="1623"/>
      <w:bookmarkEnd w:id="1624"/>
      <w:bookmarkEnd w:id="1625"/>
      <w:bookmarkEnd w:id="1626"/>
      <w:bookmarkEnd w:id="1627"/>
      <w:bookmarkEnd w:id="1628"/>
      <w:bookmarkEnd w:id="1629"/>
      <w:bookmarkEnd w:id="1630"/>
      <w:bookmarkEnd w:id="1631"/>
      <w:bookmarkEnd w:id="1632"/>
      <w:bookmarkEnd w:id="1633"/>
      <w:bookmarkEnd w:id="1634"/>
      <w:bookmarkEnd w:id="1635"/>
      <w:bookmarkEnd w:id="1636"/>
    </w:p>
    <w:p w14:paraId="21A71C10" w14:textId="107C53FB" w:rsidR="00241D9A" w:rsidRPr="009164E3" w:rsidRDefault="00241D9A" w:rsidP="00241D9A"/>
    <w:p w14:paraId="549CEB63" w14:textId="2051C816" w:rsidR="007D55AB" w:rsidRPr="009164E3" w:rsidRDefault="00364131">
      <w:pPr>
        <w:pStyle w:val="INNH3"/>
        <w:rPr>
          <w:rFonts w:asciiTheme="minorHAnsi" w:eastAsiaTheme="minorEastAsia" w:hAnsiTheme="minorHAnsi" w:cstheme="minorBidi"/>
          <w:b w:val="0"/>
          <w:noProof/>
          <w:kern w:val="2"/>
          <w:sz w:val="24"/>
          <w:lang w:eastAsia="nb-NO"/>
          <w14:ligatures w14:val="standardContextual"/>
        </w:rPr>
      </w:pPr>
      <w:r w:rsidRPr="009164E3">
        <w:fldChar w:fldCharType="begin"/>
      </w:r>
      <w:r w:rsidRPr="009164E3">
        <w:instrText xml:space="preserve"> TOC \b E1 \</w:instrText>
      </w:r>
      <w:r w:rsidR="00D94CD7" w:rsidRPr="009164E3">
        <w:instrText>o "1-4" \h \z \u</w:instrText>
      </w:r>
      <w:r w:rsidRPr="009164E3">
        <w:fldChar w:fldCharType="separate"/>
      </w:r>
      <w:hyperlink w:anchor="_Toc233898152" w:history="1">
        <w:r w:rsidR="007D55AB" w:rsidRPr="009164E3">
          <w:rPr>
            <w:rStyle w:val="Hyperkobling"/>
            <w:rFonts w:ascii="Times New Roman" w:hAnsi="Times New Roman"/>
            <w:noProof/>
          </w:rPr>
          <w:t>1.</w:t>
        </w:r>
        <w:r w:rsidR="007D55AB" w:rsidRPr="009164E3">
          <w:rPr>
            <w:rFonts w:asciiTheme="minorHAnsi" w:eastAsiaTheme="minorEastAsia" w:hAnsiTheme="minorHAnsi" w:cstheme="minorBidi"/>
            <w:b w:val="0"/>
            <w:noProof/>
            <w:kern w:val="2"/>
            <w:sz w:val="24"/>
            <w:lang w:eastAsia="nb-NO"/>
            <w14:ligatures w14:val="standardContextual"/>
          </w:rPr>
          <w:tab/>
        </w:r>
        <w:r w:rsidR="007D55AB" w:rsidRPr="009164E3">
          <w:rPr>
            <w:rStyle w:val="Hyperkobling"/>
            <w:noProof/>
          </w:rPr>
          <w:t>Om kapittel E1</w:t>
        </w:r>
        <w:r w:rsidR="007D55AB" w:rsidRPr="009164E3">
          <w:rPr>
            <w:noProof/>
            <w:webHidden/>
          </w:rPr>
          <w:tab/>
        </w:r>
        <w:r w:rsidR="007D55AB" w:rsidRPr="009164E3">
          <w:rPr>
            <w:noProof/>
            <w:webHidden/>
          </w:rPr>
          <w:fldChar w:fldCharType="begin"/>
        </w:r>
        <w:r w:rsidR="007D55AB" w:rsidRPr="009164E3">
          <w:rPr>
            <w:noProof/>
            <w:webHidden/>
          </w:rPr>
          <w:instrText xml:space="preserve"> PAGEREF _Toc233898152 \h </w:instrText>
        </w:r>
        <w:r w:rsidR="007D55AB" w:rsidRPr="009164E3">
          <w:rPr>
            <w:noProof/>
            <w:webHidden/>
          </w:rPr>
        </w:r>
        <w:r w:rsidR="007D55AB" w:rsidRPr="009164E3">
          <w:rPr>
            <w:noProof/>
            <w:webHidden/>
          </w:rPr>
          <w:fldChar w:fldCharType="separate"/>
        </w:r>
        <w:r w:rsidR="009164E3">
          <w:rPr>
            <w:noProof/>
            <w:webHidden/>
          </w:rPr>
          <w:t>1</w:t>
        </w:r>
        <w:r w:rsidR="007D55AB" w:rsidRPr="009164E3">
          <w:rPr>
            <w:noProof/>
            <w:webHidden/>
          </w:rPr>
          <w:fldChar w:fldCharType="end"/>
        </w:r>
      </w:hyperlink>
    </w:p>
    <w:p w14:paraId="22FF244F" w14:textId="4BE812C3"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153" w:history="1">
        <w:r w:rsidRPr="009164E3">
          <w:rPr>
            <w:rStyle w:val="Hyperkobling"/>
            <w:rFonts w:ascii="Times New Roman" w:hAnsi="Times New Roman"/>
            <w:noProof/>
          </w:rPr>
          <w:t>2.</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Det europeiske egenerklæringsskjemaet (ESPD)</w:t>
        </w:r>
        <w:r w:rsidRPr="009164E3">
          <w:rPr>
            <w:noProof/>
            <w:webHidden/>
          </w:rPr>
          <w:tab/>
        </w:r>
        <w:r w:rsidRPr="009164E3">
          <w:rPr>
            <w:noProof/>
            <w:webHidden/>
          </w:rPr>
          <w:fldChar w:fldCharType="begin"/>
        </w:r>
        <w:r w:rsidRPr="009164E3">
          <w:rPr>
            <w:noProof/>
            <w:webHidden/>
          </w:rPr>
          <w:instrText xml:space="preserve"> PAGEREF _Toc233898153 \h </w:instrText>
        </w:r>
        <w:r w:rsidRPr="009164E3">
          <w:rPr>
            <w:noProof/>
            <w:webHidden/>
          </w:rPr>
        </w:r>
        <w:r w:rsidRPr="009164E3">
          <w:rPr>
            <w:noProof/>
            <w:webHidden/>
          </w:rPr>
          <w:fldChar w:fldCharType="separate"/>
        </w:r>
        <w:r w:rsidR="009164E3">
          <w:rPr>
            <w:noProof/>
            <w:webHidden/>
          </w:rPr>
          <w:t>1</w:t>
        </w:r>
        <w:r w:rsidRPr="009164E3">
          <w:rPr>
            <w:noProof/>
            <w:webHidden/>
          </w:rPr>
          <w:fldChar w:fldCharType="end"/>
        </w:r>
      </w:hyperlink>
    </w:p>
    <w:p w14:paraId="3120C164" w14:textId="13AA1BC0"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154" w:history="1">
        <w:r w:rsidRPr="009164E3">
          <w:rPr>
            <w:rStyle w:val="Hyperkobling"/>
            <w:rFonts w:ascii="Times New Roman" w:hAnsi="Times New Roman"/>
            <w:noProof/>
          </w:rPr>
          <w:t>3.</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Entreprenørens organisatoriske og juridiske stilling</w:t>
        </w:r>
        <w:r w:rsidRPr="009164E3">
          <w:rPr>
            <w:noProof/>
            <w:webHidden/>
          </w:rPr>
          <w:tab/>
        </w:r>
        <w:r w:rsidRPr="009164E3">
          <w:rPr>
            <w:noProof/>
            <w:webHidden/>
          </w:rPr>
          <w:fldChar w:fldCharType="begin"/>
        </w:r>
        <w:r w:rsidRPr="009164E3">
          <w:rPr>
            <w:noProof/>
            <w:webHidden/>
          </w:rPr>
          <w:instrText xml:space="preserve"> PAGEREF _Toc233898154 \h </w:instrText>
        </w:r>
        <w:r w:rsidRPr="009164E3">
          <w:rPr>
            <w:noProof/>
            <w:webHidden/>
          </w:rPr>
        </w:r>
        <w:r w:rsidRPr="009164E3">
          <w:rPr>
            <w:noProof/>
            <w:webHidden/>
          </w:rPr>
          <w:fldChar w:fldCharType="separate"/>
        </w:r>
        <w:r w:rsidR="009164E3">
          <w:rPr>
            <w:noProof/>
            <w:webHidden/>
          </w:rPr>
          <w:t>2</w:t>
        </w:r>
        <w:r w:rsidRPr="009164E3">
          <w:rPr>
            <w:noProof/>
            <w:webHidden/>
          </w:rPr>
          <w:fldChar w:fldCharType="end"/>
        </w:r>
      </w:hyperlink>
    </w:p>
    <w:p w14:paraId="50A7F93C" w14:textId="4CABE9F7"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55" w:history="1">
        <w:r w:rsidRPr="009164E3">
          <w:rPr>
            <w:rStyle w:val="Hyperkobling"/>
            <w:rFonts w:ascii="Times New Roman" w:hAnsi="Times New Roman"/>
            <w:noProof/>
          </w:rPr>
          <w:t>3.1.</w:t>
        </w:r>
        <w:r w:rsidRPr="009164E3">
          <w:rPr>
            <w:rStyle w:val="Hyperkobling"/>
            <w:noProof/>
          </w:rPr>
          <w:t xml:space="preserve"> Lovlig etablert foretak – kapittel B2 punkt 2.2</w:t>
        </w:r>
        <w:r w:rsidRPr="009164E3">
          <w:rPr>
            <w:noProof/>
            <w:webHidden/>
          </w:rPr>
          <w:tab/>
        </w:r>
        <w:r w:rsidRPr="009164E3">
          <w:rPr>
            <w:noProof/>
            <w:webHidden/>
          </w:rPr>
          <w:fldChar w:fldCharType="begin"/>
        </w:r>
        <w:r w:rsidRPr="009164E3">
          <w:rPr>
            <w:noProof/>
            <w:webHidden/>
          </w:rPr>
          <w:instrText xml:space="preserve"> PAGEREF _Toc233898155 \h </w:instrText>
        </w:r>
        <w:r w:rsidRPr="009164E3">
          <w:rPr>
            <w:noProof/>
            <w:webHidden/>
          </w:rPr>
        </w:r>
        <w:r w:rsidRPr="009164E3">
          <w:rPr>
            <w:noProof/>
            <w:webHidden/>
          </w:rPr>
          <w:fldChar w:fldCharType="separate"/>
        </w:r>
        <w:r w:rsidR="009164E3">
          <w:rPr>
            <w:noProof/>
            <w:webHidden/>
          </w:rPr>
          <w:t>2</w:t>
        </w:r>
        <w:r w:rsidRPr="009164E3">
          <w:rPr>
            <w:noProof/>
            <w:webHidden/>
          </w:rPr>
          <w:fldChar w:fldCharType="end"/>
        </w:r>
      </w:hyperlink>
    </w:p>
    <w:p w14:paraId="57115FD1" w14:textId="5A06D5F3"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56" w:history="1">
        <w:r w:rsidRPr="009164E3">
          <w:rPr>
            <w:rStyle w:val="Hyperkobling"/>
            <w:rFonts w:ascii="Times New Roman" w:hAnsi="Times New Roman"/>
            <w:noProof/>
          </w:rPr>
          <w:t>3.2.</w:t>
        </w:r>
        <w:r w:rsidRPr="009164E3">
          <w:rPr>
            <w:rStyle w:val="Hyperkobling"/>
            <w:noProof/>
          </w:rPr>
          <w:t xml:space="preserve"> Generell informasjon om entreprenøren</w:t>
        </w:r>
        <w:r w:rsidRPr="009164E3">
          <w:rPr>
            <w:noProof/>
            <w:webHidden/>
          </w:rPr>
          <w:tab/>
        </w:r>
        <w:r w:rsidRPr="009164E3">
          <w:rPr>
            <w:noProof/>
            <w:webHidden/>
          </w:rPr>
          <w:fldChar w:fldCharType="begin"/>
        </w:r>
        <w:r w:rsidRPr="009164E3">
          <w:rPr>
            <w:noProof/>
            <w:webHidden/>
          </w:rPr>
          <w:instrText xml:space="preserve"> PAGEREF _Toc233898156 \h </w:instrText>
        </w:r>
        <w:r w:rsidRPr="009164E3">
          <w:rPr>
            <w:noProof/>
            <w:webHidden/>
          </w:rPr>
        </w:r>
        <w:r w:rsidRPr="009164E3">
          <w:rPr>
            <w:noProof/>
            <w:webHidden/>
          </w:rPr>
          <w:fldChar w:fldCharType="separate"/>
        </w:r>
        <w:r w:rsidR="009164E3">
          <w:rPr>
            <w:noProof/>
            <w:webHidden/>
          </w:rPr>
          <w:t>2</w:t>
        </w:r>
        <w:r w:rsidRPr="009164E3">
          <w:rPr>
            <w:noProof/>
            <w:webHidden/>
          </w:rPr>
          <w:fldChar w:fldCharType="end"/>
        </w:r>
      </w:hyperlink>
    </w:p>
    <w:p w14:paraId="5095B9C7" w14:textId="722BBBE1"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57" w:history="1">
        <w:r w:rsidRPr="009164E3">
          <w:rPr>
            <w:rStyle w:val="Hyperkobling"/>
            <w:rFonts w:ascii="Times New Roman" w:hAnsi="Times New Roman"/>
            <w:noProof/>
          </w:rPr>
          <w:t>3.3.</w:t>
        </w:r>
        <w:r w:rsidRPr="009164E3">
          <w:rPr>
            <w:rStyle w:val="Hyperkobling"/>
            <w:noProof/>
          </w:rPr>
          <w:t xml:space="preserve"> Entreprenørens struktur</w:t>
        </w:r>
        <w:r w:rsidRPr="009164E3">
          <w:rPr>
            <w:noProof/>
            <w:webHidden/>
          </w:rPr>
          <w:tab/>
        </w:r>
        <w:r w:rsidRPr="009164E3">
          <w:rPr>
            <w:noProof/>
            <w:webHidden/>
          </w:rPr>
          <w:fldChar w:fldCharType="begin"/>
        </w:r>
        <w:r w:rsidRPr="009164E3">
          <w:rPr>
            <w:noProof/>
            <w:webHidden/>
          </w:rPr>
          <w:instrText xml:space="preserve"> PAGEREF _Toc233898157 \h </w:instrText>
        </w:r>
        <w:r w:rsidRPr="009164E3">
          <w:rPr>
            <w:noProof/>
            <w:webHidden/>
          </w:rPr>
        </w:r>
        <w:r w:rsidRPr="009164E3">
          <w:rPr>
            <w:noProof/>
            <w:webHidden/>
          </w:rPr>
          <w:fldChar w:fldCharType="separate"/>
        </w:r>
        <w:r w:rsidR="009164E3">
          <w:rPr>
            <w:noProof/>
            <w:webHidden/>
          </w:rPr>
          <w:t>2</w:t>
        </w:r>
        <w:r w:rsidRPr="009164E3">
          <w:rPr>
            <w:noProof/>
            <w:webHidden/>
          </w:rPr>
          <w:fldChar w:fldCharType="end"/>
        </w:r>
      </w:hyperlink>
    </w:p>
    <w:p w14:paraId="1B04F3DE" w14:textId="5879AE2E"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58" w:history="1">
        <w:r w:rsidRPr="009164E3">
          <w:rPr>
            <w:rStyle w:val="Hyperkobling"/>
            <w:rFonts w:ascii="Times New Roman" w:hAnsi="Times New Roman"/>
            <w:noProof/>
          </w:rPr>
          <w:t>3.4.</w:t>
        </w:r>
        <w:r w:rsidRPr="009164E3">
          <w:rPr>
            <w:rStyle w:val="Hyperkobling"/>
            <w:noProof/>
          </w:rPr>
          <w:t xml:space="preserve"> Entreprenører som deltar i fellesskap – kapittel B2 punkt 4.2</w:t>
        </w:r>
        <w:r w:rsidRPr="009164E3">
          <w:rPr>
            <w:noProof/>
            <w:webHidden/>
          </w:rPr>
          <w:tab/>
        </w:r>
        <w:r w:rsidRPr="009164E3">
          <w:rPr>
            <w:noProof/>
            <w:webHidden/>
          </w:rPr>
          <w:fldChar w:fldCharType="begin"/>
        </w:r>
        <w:r w:rsidRPr="009164E3">
          <w:rPr>
            <w:noProof/>
            <w:webHidden/>
          </w:rPr>
          <w:instrText xml:space="preserve"> PAGEREF _Toc233898158 \h </w:instrText>
        </w:r>
        <w:r w:rsidRPr="009164E3">
          <w:rPr>
            <w:noProof/>
            <w:webHidden/>
          </w:rPr>
        </w:r>
        <w:r w:rsidRPr="009164E3">
          <w:rPr>
            <w:noProof/>
            <w:webHidden/>
          </w:rPr>
          <w:fldChar w:fldCharType="separate"/>
        </w:r>
        <w:r w:rsidR="009164E3">
          <w:rPr>
            <w:noProof/>
            <w:webHidden/>
          </w:rPr>
          <w:t>2</w:t>
        </w:r>
        <w:r w:rsidRPr="009164E3">
          <w:rPr>
            <w:noProof/>
            <w:webHidden/>
          </w:rPr>
          <w:fldChar w:fldCharType="end"/>
        </w:r>
      </w:hyperlink>
    </w:p>
    <w:p w14:paraId="280C46B2" w14:textId="02F6C38E"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59" w:history="1">
        <w:r w:rsidRPr="009164E3">
          <w:rPr>
            <w:rStyle w:val="Hyperkobling"/>
            <w:rFonts w:ascii="Times New Roman" w:hAnsi="Times New Roman"/>
            <w:noProof/>
          </w:rPr>
          <w:t>3.5.</w:t>
        </w:r>
        <w:r w:rsidRPr="009164E3">
          <w:rPr>
            <w:rStyle w:val="Hyperkobling"/>
            <w:noProof/>
          </w:rPr>
          <w:t xml:space="preserve"> Støtte fra andre virksomheter for oppfyllelse av kvalifikasjonskrav – kapittel B2 punkt 4.1</w:t>
        </w:r>
        <w:r w:rsidRPr="009164E3">
          <w:rPr>
            <w:noProof/>
            <w:webHidden/>
          </w:rPr>
          <w:tab/>
        </w:r>
        <w:r w:rsidRPr="009164E3">
          <w:rPr>
            <w:noProof/>
            <w:webHidden/>
          </w:rPr>
          <w:fldChar w:fldCharType="begin"/>
        </w:r>
        <w:r w:rsidRPr="009164E3">
          <w:rPr>
            <w:noProof/>
            <w:webHidden/>
          </w:rPr>
          <w:instrText xml:space="preserve"> PAGEREF _Toc233898159 \h </w:instrText>
        </w:r>
        <w:r w:rsidRPr="009164E3">
          <w:rPr>
            <w:noProof/>
            <w:webHidden/>
          </w:rPr>
        </w:r>
        <w:r w:rsidRPr="009164E3">
          <w:rPr>
            <w:noProof/>
            <w:webHidden/>
          </w:rPr>
          <w:fldChar w:fldCharType="separate"/>
        </w:r>
        <w:r w:rsidR="009164E3">
          <w:rPr>
            <w:noProof/>
            <w:webHidden/>
          </w:rPr>
          <w:t>3</w:t>
        </w:r>
        <w:r w:rsidRPr="009164E3">
          <w:rPr>
            <w:noProof/>
            <w:webHidden/>
          </w:rPr>
          <w:fldChar w:fldCharType="end"/>
        </w:r>
      </w:hyperlink>
    </w:p>
    <w:p w14:paraId="7A00D33B" w14:textId="02568ADC"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60" w:history="1">
        <w:r w:rsidRPr="009164E3">
          <w:rPr>
            <w:rStyle w:val="Hyperkobling"/>
            <w:rFonts w:ascii="Times New Roman" w:hAnsi="Times New Roman"/>
            <w:noProof/>
          </w:rPr>
          <w:t>3.6.</w:t>
        </w:r>
        <w:r w:rsidRPr="009164E3">
          <w:rPr>
            <w:rStyle w:val="Hyperkobling"/>
            <w:noProof/>
          </w:rPr>
          <w:t xml:space="preserve"> Egenerklæring om forholdet til gjeldende sanksjonslovgivning – kapittel B2 punkt 2.2</w:t>
        </w:r>
        <w:r w:rsidRPr="009164E3">
          <w:rPr>
            <w:noProof/>
            <w:webHidden/>
          </w:rPr>
          <w:tab/>
        </w:r>
        <w:r w:rsidRPr="009164E3">
          <w:rPr>
            <w:noProof/>
            <w:webHidden/>
          </w:rPr>
          <w:fldChar w:fldCharType="begin"/>
        </w:r>
        <w:r w:rsidRPr="009164E3">
          <w:rPr>
            <w:noProof/>
            <w:webHidden/>
          </w:rPr>
          <w:instrText xml:space="preserve"> PAGEREF _Toc233898160 \h </w:instrText>
        </w:r>
        <w:r w:rsidRPr="009164E3">
          <w:rPr>
            <w:noProof/>
            <w:webHidden/>
          </w:rPr>
        </w:r>
        <w:r w:rsidRPr="009164E3">
          <w:rPr>
            <w:noProof/>
            <w:webHidden/>
          </w:rPr>
          <w:fldChar w:fldCharType="separate"/>
        </w:r>
        <w:r w:rsidR="009164E3">
          <w:rPr>
            <w:noProof/>
            <w:webHidden/>
          </w:rPr>
          <w:t>3</w:t>
        </w:r>
        <w:r w:rsidRPr="009164E3">
          <w:rPr>
            <w:noProof/>
            <w:webHidden/>
          </w:rPr>
          <w:fldChar w:fldCharType="end"/>
        </w:r>
      </w:hyperlink>
    </w:p>
    <w:p w14:paraId="0CB483F6" w14:textId="70B321B2"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161" w:history="1">
        <w:r w:rsidRPr="009164E3">
          <w:rPr>
            <w:rStyle w:val="Hyperkobling"/>
            <w:rFonts w:ascii="Times New Roman" w:hAnsi="Times New Roman"/>
            <w:noProof/>
          </w:rPr>
          <w:t>4.</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Entreprenørens økonomiske og finansielle kapasitet</w:t>
        </w:r>
        <w:r w:rsidRPr="009164E3">
          <w:rPr>
            <w:noProof/>
            <w:webHidden/>
          </w:rPr>
          <w:tab/>
        </w:r>
        <w:r w:rsidRPr="009164E3">
          <w:rPr>
            <w:noProof/>
            <w:webHidden/>
          </w:rPr>
          <w:fldChar w:fldCharType="begin"/>
        </w:r>
        <w:r w:rsidRPr="009164E3">
          <w:rPr>
            <w:noProof/>
            <w:webHidden/>
          </w:rPr>
          <w:instrText xml:space="preserve"> PAGEREF _Toc233898161 \h </w:instrText>
        </w:r>
        <w:r w:rsidRPr="009164E3">
          <w:rPr>
            <w:noProof/>
            <w:webHidden/>
          </w:rPr>
        </w:r>
        <w:r w:rsidRPr="009164E3">
          <w:rPr>
            <w:noProof/>
            <w:webHidden/>
          </w:rPr>
          <w:fldChar w:fldCharType="separate"/>
        </w:r>
        <w:r w:rsidR="009164E3">
          <w:rPr>
            <w:noProof/>
            <w:webHidden/>
          </w:rPr>
          <w:t>3</w:t>
        </w:r>
        <w:r w:rsidRPr="009164E3">
          <w:rPr>
            <w:noProof/>
            <w:webHidden/>
          </w:rPr>
          <w:fldChar w:fldCharType="end"/>
        </w:r>
      </w:hyperlink>
    </w:p>
    <w:p w14:paraId="04371BDC" w14:textId="327890FE"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162" w:history="1">
        <w:r w:rsidRPr="009164E3">
          <w:rPr>
            <w:rStyle w:val="Hyperkobling"/>
            <w:rFonts w:ascii="Times New Roman" w:hAnsi="Times New Roman"/>
            <w:noProof/>
          </w:rPr>
          <w:t>5.</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Entreprenørens tekniske og faglige kvalifikasjoner</w:t>
        </w:r>
        <w:r w:rsidRPr="009164E3">
          <w:rPr>
            <w:noProof/>
            <w:webHidden/>
          </w:rPr>
          <w:tab/>
        </w:r>
        <w:r w:rsidRPr="009164E3">
          <w:rPr>
            <w:noProof/>
            <w:webHidden/>
          </w:rPr>
          <w:fldChar w:fldCharType="begin"/>
        </w:r>
        <w:r w:rsidRPr="009164E3">
          <w:rPr>
            <w:noProof/>
            <w:webHidden/>
          </w:rPr>
          <w:instrText xml:space="preserve"> PAGEREF _Toc233898162 \h </w:instrText>
        </w:r>
        <w:r w:rsidRPr="009164E3">
          <w:rPr>
            <w:noProof/>
            <w:webHidden/>
          </w:rPr>
        </w:r>
        <w:r w:rsidRPr="009164E3">
          <w:rPr>
            <w:noProof/>
            <w:webHidden/>
          </w:rPr>
          <w:fldChar w:fldCharType="separate"/>
        </w:r>
        <w:r w:rsidR="009164E3">
          <w:rPr>
            <w:noProof/>
            <w:webHidden/>
          </w:rPr>
          <w:t>3</w:t>
        </w:r>
        <w:r w:rsidRPr="009164E3">
          <w:rPr>
            <w:noProof/>
            <w:webHidden/>
          </w:rPr>
          <w:fldChar w:fldCharType="end"/>
        </w:r>
      </w:hyperlink>
    </w:p>
    <w:p w14:paraId="51346FD5" w14:textId="1BC9F8CA"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163" w:history="1">
        <w:r w:rsidRPr="009164E3">
          <w:rPr>
            <w:rStyle w:val="Hyperkobling"/>
            <w:rFonts w:ascii="Times New Roman" w:hAnsi="Times New Roman"/>
            <w:noProof/>
          </w:rPr>
          <w:t>6.</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Miljø og kvalitet</w:t>
        </w:r>
        <w:r w:rsidRPr="009164E3">
          <w:rPr>
            <w:noProof/>
            <w:webHidden/>
          </w:rPr>
          <w:tab/>
        </w:r>
        <w:r w:rsidRPr="009164E3">
          <w:rPr>
            <w:noProof/>
            <w:webHidden/>
          </w:rPr>
          <w:fldChar w:fldCharType="begin"/>
        </w:r>
        <w:r w:rsidRPr="009164E3">
          <w:rPr>
            <w:noProof/>
            <w:webHidden/>
          </w:rPr>
          <w:instrText xml:space="preserve"> PAGEREF _Toc233898163 \h </w:instrText>
        </w:r>
        <w:r w:rsidRPr="009164E3">
          <w:rPr>
            <w:noProof/>
            <w:webHidden/>
          </w:rPr>
        </w:r>
        <w:r w:rsidRPr="009164E3">
          <w:rPr>
            <w:noProof/>
            <w:webHidden/>
          </w:rPr>
          <w:fldChar w:fldCharType="separate"/>
        </w:r>
        <w:r w:rsidR="009164E3">
          <w:rPr>
            <w:noProof/>
            <w:webHidden/>
          </w:rPr>
          <w:t>5</w:t>
        </w:r>
        <w:r w:rsidRPr="009164E3">
          <w:rPr>
            <w:noProof/>
            <w:webHidden/>
          </w:rPr>
          <w:fldChar w:fldCharType="end"/>
        </w:r>
      </w:hyperlink>
    </w:p>
    <w:p w14:paraId="63B31EF6" w14:textId="5475C95B"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64" w:history="1">
        <w:r w:rsidRPr="009164E3">
          <w:rPr>
            <w:rStyle w:val="Hyperkobling"/>
            <w:rFonts w:ascii="Times New Roman" w:hAnsi="Times New Roman"/>
            <w:noProof/>
          </w:rPr>
          <w:t>6.1.</w:t>
        </w:r>
        <w:r w:rsidRPr="009164E3">
          <w:rPr>
            <w:rStyle w:val="Hyperkobling"/>
            <w:noProof/>
          </w:rPr>
          <w:t xml:space="preserve"> Ytre Miljø – kapittel B2 punkt 2.5.1</w:t>
        </w:r>
        <w:r w:rsidRPr="009164E3">
          <w:rPr>
            <w:noProof/>
            <w:webHidden/>
          </w:rPr>
          <w:tab/>
        </w:r>
        <w:r w:rsidRPr="009164E3">
          <w:rPr>
            <w:noProof/>
            <w:webHidden/>
          </w:rPr>
          <w:fldChar w:fldCharType="begin"/>
        </w:r>
        <w:r w:rsidRPr="009164E3">
          <w:rPr>
            <w:noProof/>
            <w:webHidden/>
          </w:rPr>
          <w:instrText xml:space="preserve"> PAGEREF _Toc233898164 \h </w:instrText>
        </w:r>
        <w:r w:rsidRPr="009164E3">
          <w:rPr>
            <w:noProof/>
            <w:webHidden/>
          </w:rPr>
        </w:r>
        <w:r w:rsidRPr="009164E3">
          <w:rPr>
            <w:noProof/>
            <w:webHidden/>
          </w:rPr>
          <w:fldChar w:fldCharType="separate"/>
        </w:r>
        <w:r w:rsidR="009164E3">
          <w:rPr>
            <w:noProof/>
            <w:webHidden/>
          </w:rPr>
          <w:t>5</w:t>
        </w:r>
        <w:r w:rsidRPr="009164E3">
          <w:rPr>
            <w:noProof/>
            <w:webHidden/>
          </w:rPr>
          <w:fldChar w:fldCharType="end"/>
        </w:r>
      </w:hyperlink>
    </w:p>
    <w:p w14:paraId="69B7A260" w14:textId="1EA04B88"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65" w:history="1">
        <w:r w:rsidRPr="009164E3">
          <w:rPr>
            <w:rStyle w:val="Hyperkobling"/>
            <w:rFonts w:ascii="Times New Roman" w:hAnsi="Times New Roman"/>
            <w:noProof/>
          </w:rPr>
          <w:t>6.2.</w:t>
        </w:r>
        <w:r w:rsidRPr="009164E3">
          <w:rPr>
            <w:rStyle w:val="Hyperkobling"/>
            <w:noProof/>
          </w:rPr>
          <w:t xml:space="preserve"> Kvalitetsstyring – kapittel B2 punkt 2.5.2</w:t>
        </w:r>
        <w:r w:rsidRPr="009164E3">
          <w:rPr>
            <w:noProof/>
            <w:webHidden/>
          </w:rPr>
          <w:tab/>
        </w:r>
        <w:r w:rsidRPr="009164E3">
          <w:rPr>
            <w:noProof/>
            <w:webHidden/>
          </w:rPr>
          <w:fldChar w:fldCharType="begin"/>
        </w:r>
        <w:r w:rsidRPr="009164E3">
          <w:rPr>
            <w:noProof/>
            <w:webHidden/>
          </w:rPr>
          <w:instrText xml:space="preserve"> PAGEREF _Toc233898165 \h </w:instrText>
        </w:r>
        <w:r w:rsidRPr="009164E3">
          <w:rPr>
            <w:noProof/>
            <w:webHidden/>
          </w:rPr>
        </w:r>
        <w:r w:rsidRPr="009164E3">
          <w:rPr>
            <w:noProof/>
            <w:webHidden/>
          </w:rPr>
          <w:fldChar w:fldCharType="separate"/>
        </w:r>
        <w:r w:rsidR="009164E3">
          <w:rPr>
            <w:noProof/>
            <w:webHidden/>
          </w:rPr>
          <w:t>5</w:t>
        </w:r>
        <w:r w:rsidRPr="009164E3">
          <w:rPr>
            <w:noProof/>
            <w:webHidden/>
          </w:rPr>
          <w:fldChar w:fldCharType="end"/>
        </w:r>
      </w:hyperlink>
    </w:p>
    <w:p w14:paraId="44DD2301" w14:textId="39A69CC8"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166" w:history="1">
        <w:r w:rsidRPr="009164E3">
          <w:rPr>
            <w:rStyle w:val="Hyperkobling"/>
            <w:rFonts w:ascii="Times New Roman" w:hAnsi="Times New Roman"/>
            <w:noProof/>
          </w:rPr>
          <w:t>7.</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Skatteattest</w:t>
        </w:r>
        <w:r w:rsidRPr="009164E3">
          <w:rPr>
            <w:noProof/>
            <w:webHidden/>
          </w:rPr>
          <w:tab/>
        </w:r>
        <w:r w:rsidRPr="009164E3">
          <w:rPr>
            <w:noProof/>
            <w:webHidden/>
          </w:rPr>
          <w:fldChar w:fldCharType="begin"/>
        </w:r>
        <w:r w:rsidRPr="009164E3">
          <w:rPr>
            <w:noProof/>
            <w:webHidden/>
          </w:rPr>
          <w:instrText xml:space="preserve"> PAGEREF _Toc233898166 \h </w:instrText>
        </w:r>
        <w:r w:rsidRPr="009164E3">
          <w:rPr>
            <w:noProof/>
            <w:webHidden/>
          </w:rPr>
        </w:r>
        <w:r w:rsidRPr="009164E3">
          <w:rPr>
            <w:noProof/>
            <w:webHidden/>
          </w:rPr>
          <w:fldChar w:fldCharType="separate"/>
        </w:r>
        <w:r w:rsidR="009164E3">
          <w:rPr>
            <w:noProof/>
            <w:webHidden/>
          </w:rPr>
          <w:t>5</w:t>
        </w:r>
        <w:r w:rsidRPr="009164E3">
          <w:rPr>
            <w:noProof/>
            <w:webHidden/>
          </w:rPr>
          <w:fldChar w:fldCharType="end"/>
        </w:r>
      </w:hyperlink>
    </w:p>
    <w:p w14:paraId="7294A6F1" w14:textId="7A5E67C4"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167" w:history="1">
        <w:r w:rsidRPr="009164E3">
          <w:rPr>
            <w:rStyle w:val="Hyperkobling"/>
            <w:rFonts w:ascii="Times New Roman" w:hAnsi="Times New Roman"/>
            <w:noProof/>
          </w:rPr>
          <w:t>8.</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Vedlegg</w:t>
        </w:r>
        <w:r w:rsidRPr="009164E3">
          <w:rPr>
            <w:noProof/>
            <w:webHidden/>
          </w:rPr>
          <w:tab/>
        </w:r>
        <w:r w:rsidRPr="009164E3">
          <w:rPr>
            <w:noProof/>
            <w:webHidden/>
          </w:rPr>
          <w:fldChar w:fldCharType="begin"/>
        </w:r>
        <w:r w:rsidRPr="009164E3">
          <w:rPr>
            <w:noProof/>
            <w:webHidden/>
          </w:rPr>
          <w:instrText xml:space="preserve"> PAGEREF _Toc233898167 \h </w:instrText>
        </w:r>
        <w:r w:rsidRPr="009164E3">
          <w:rPr>
            <w:noProof/>
            <w:webHidden/>
          </w:rPr>
        </w:r>
        <w:r w:rsidRPr="009164E3">
          <w:rPr>
            <w:noProof/>
            <w:webHidden/>
          </w:rPr>
          <w:fldChar w:fldCharType="separate"/>
        </w:r>
        <w:r w:rsidR="009164E3">
          <w:rPr>
            <w:noProof/>
            <w:webHidden/>
          </w:rPr>
          <w:t>5</w:t>
        </w:r>
        <w:r w:rsidRPr="009164E3">
          <w:rPr>
            <w:noProof/>
            <w:webHidden/>
          </w:rPr>
          <w:fldChar w:fldCharType="end"/>
        </w:r>
      </w:hyperlink>
    </w:p>
    <w:p w14:paraId="0CAE6F7F" w14:textId="4BD553A0" w:rsidR="00241D9A" w:rsidRPr="009164E3" w:rsidRDefault="00364131" w:rsidP="00D94CD7">
      <w:pPr>
        <w:ind w:hanging="284"/>
      </w:pPr>
      <w:r w:rsidRPr="009164E3">
        <w:fldChar w:fldCharType="end"/>
      </w:r>
    </w:p>
    <w:p w14:paraId="7F0E11CB" w14:textId="77777777" w:rsidR="00436D1F" w:rsidRPr="009164E3" w:rsidRDefault="00436D1F" w:rsidP="00241D9A">
      <w:pPr>
        <w:sectPr w:rsidR="00436D1F" w:rsidRPr="009164E3" w:rsidSect="0083075F">
          <w:headerReference w:type="first" r:id="rId44"/>
          <w:pgSz w:w="11906" w:h="16838" w:code="9"/>
          <w:pgMar w:top="1400" w:right="1418" w:bottom="1077" w:left="1701" w:header="709" w:footer="709" w:gutter="0"/>
          <w:pgNumType w:start="1"/>
          <w:cols w:space="708"/>
          <w:titlePg/>
          <w:docGrid w:linePitch="360"/>
        </w:sectPr>
      </w:pPr>
    </w:p>
    <w:p w14:paraId="548FC917" w14:textId="1B0CADBD" w:rsidR="00ED1736" w:rsidRPr="009164E3" w:rsidRDefault="00ED1736" w:rsidP="006D2DA2">
      <w:pPr>
        <w:pStyle w:val="Overskrift3"/>
      </w:pPr>
      <w:bookmarkStart w:id="1637" w:name="_Toc233898152"/>
      <w:bookmarkStart w:id="1638" w:name="E1"/>
      <w:r w:rsidRPr="009164E3">
        <w:lastRenderedPageBreak/>
        <w:t>Om kapittel E1</w:t>
      </w:r>
      <w:bookmarkEnd w:id="1637"/>
    </w:p>
    <w:p w14:paraId="5D586AEE" w14:textId="42C6A3EA" w:rsidR="00ED1736" w:rsidRPr="009164E3" w:rsidRDefault="00ED1736" w:rsidP="00692DB6">
      <w:r w:rsidRPr="009164E3">
        <w:t xml:space="preserve">Disse skjemaer skal, sammen med ESPD skjemaet, fylles ut av den enkelte </w:t>
      </w:r>
      <w:r w:rsidR="00893B95" w:rsidRPr="009164E3">
        <w:t>entreprenør</w:t>
      </w:r>
      <w:r w:rsidRPr="009164E3">
        <w:t>. Opplysninger om tilbyder skal gis med redigering og struktur som er angitt i dette kapitlet.</w:t>
      </w:r>
    </w:p>
    <w:p w14:paraId="46297B26" w14:textId="77777777" w:rsidR="00692DB6" w:rsidRPr="009164E3" w:rsidRDefault="00692DB6" w:rsidP="00692DB6"/>
    <w:p w14:paraId="240B210D" w14:textId="0886FDE6" w:rsidR="00ED1736" w:rsidRPr="009164E3" w:rsidRDefault="00ED1736" w:rsidP="00381076">
      <w:pPr>
        <w:pStyle w:val="Overskrift3"/>
      </w:pPr>
      <w:bookmarkStart w:id="1639" w:name="_Toc233898153"/>
      <w:r w:rsidRPr="009164E3">
        <w:t>Det europeiske egenerklæringsskjemaet (ESPD)</w:t>
      </w:r>
      <w:bookmarkEnd w:id="1639"/>
    </w:p>
    <w:p w14:paraId="59FFBB79" w14:textId="0AD26C1A" w:rsidR="00ED1736" w:rsidRPr="009164E3" w:rsidRDefault="00893B95" w:rsidP="00ED1736">
      <w:r w:rsidRPr="009164E3">
        <w:t>Entreprenør</w:t>
      </w:r>
      <w:r w:rsidR="00ED1736" w:rsidRPr="009164E3">
        <w:t>ene skal fylle ut det elektroniske egenerklæringsskjemaet for offentlige anskaffelser (ESPD) som er gjort gjeldende i konkurransen, jf. B2 punkt 6.1.</w:t>
      </w:r>
    </w:p>
    <w:p w14:paraId="42C8034C" w14:textId="77777777" w:rsidR="00ED1736" w:rsidRPr="009164E3" w:rsidRDefault="00ED1736" w:rsidP="00ED1736"/>
    <w:p w14:paraId="0E335B7F" w14:textId="59EEE634" w:rsidR="00ED1736" w:rsidRPr="009164E3" w:rsidRDefault="00ED1736" w:rsidP="00ED1736">
      <w:r w:rsidRPr="009164E3">
        <w:t xml:space="preserve">Dersom flere </w:t>
      </w:r>
      <w:r w:rsidR="00893B95" w:rsidRPr="009164E3">
        <w:t>entreprenør</w:t>
      </w:r>
      <w:r w:rsidRPr="009164E3">
        <w:t xml:space="preserve">er deltar i konkurransen i fellesskap eller </w:t>
      </w:r>
      <w:r w:rsidR="00893B95" w:rsidRPr="009164E3">
        <w:t>entreprenør</w:t>
      </w:r>
      <w:r w:rsidRPr="009164E3">
        <w:t xml:space="preserve">en støtter seg på et annet foretak for å oppfylle kvalifikasjonskravene skal det, i tillegg til </w:t>
      </w:r>
      <w:r w:rsidR="00893B95" w:rsidRPr="009164E3">
        <w:t>entreprenør</w:t>
      </w:r>
      <w:r w:rsidRPr="009164E3">
        <w:t xml:space="preserve">ens eget utfylte skjema, leveres et komplett utfylt ESPD-skjema for hver enkelt av </w:t>
      </w:r>
      <w:r w:rsidR="00893B95" w:rsidRPr="009164E3">
        <w:t>entreprenør</w:t>
      </w:r>
      <w:r w:rsidRPr="009164E3">
        <w:t>en</w:t>
      </w:r>
      <w:r w:rsidR="003A09BF" w:rsidRPr="009164E3">
        <w:t>e</w:t>
      </w:r>
      <w:r w:rsidRPr="009164E3">
        <w:t xml:space="preserve"> i felleskapet eller for hver </w:t>
      </w:r>
      <w:r w:rsidR="00893B95" w:rsidRPr="009164E3">
        <w:t>entreprenør</w:t>
      </w:r>
      <w:r w:rsidRPr="009164E3">
        <w:t xml:space="preserve"> som bidrar til oppfyllelse av ett eller flere kvalifikasjonskrav. </w:t>
      </w:r>
    </w:p>
    <w:p w14:paraId="6349C54A" w14:textId="77777777" w:rsidR="00ED1736" w:rsidRPr="009164E3" w:rsidRDefault="00ED1736" w:rsidP="00ED1736"/>
    <w:p w14:paraId="2022A3E4" w14:textId="16948C3D" w:rsidR="00ED1736" w:rsidRPr="009164E3" w:rsidRDefault="00ED1736" w:rsidP="00ED1736">
      <w:r w:rsidRPr="009164E3">
        <w:t xml:space="preserve">ESPD-filen er gjort tilgjengelig via KGV. </w:t>
      </w:r>
    </w:p>
    <w:p w14:paraId="5BD4B189" w14:textId="77777777" w:rsidR="00E307E9" w:rsidRPr="009164E3" w:rsidRDefault="00E307E9" w:rsidP="00ED1736"/>
    <w:p w14:paraId="6453E844" w14:textId="77777777" w:rsidR="0047746D" w:rsidRPr="009164E3" w:rsidRDefault="0047746D" w:rsidP="00ED1736">
      <w:pPr>
        <w:sectPr w:rsidR="0047746D" w:rsidRPr="009164E3" w:rsidSect="00DE7D9C">
          <w:headerReference w:type="first" r:id="rId45"/>
          <w:footerReference w:type="first" r:id="rId46"/>
          <w:pgSz w:w="11906" w:h="16838" w:code="9"/>
          <w:pgMar w:top="1400" w:right="1418" w:bottom="1077" w:left="1701" w:header="709" w:footer="709" w:gutter="0"/>
          <w:pgNumType w:start="1"/>
          <w:cols w:space="708"/>
          <w:titlePg/>
          <w:docGrid w:linePitch="360"/>
        </w:sectPr>
      </w:pPr>
    </w:p>
    <w:p w14:paraId="639C28BF" w14:textId="2D8C060D" w:rsidR="00ED1736" w:rsidRPr="009164E3" w:rsidRDefault="00893B95" w:rsidP="00E307E9">
      <w:pPr>
        <w:pStyle w:val="Overskrift3"/>
      </w:pPr>
      <w:bookmarkStart w:id="1640" w:name="_Toc233898154"/>
      <w:r w:rsidRPr="009164E3">
        <w:lastRenderedPageBreak/>
        <w:t>Entreprenør</w:t>
      </w:r>
      <w:r w:rsidR="00ED1736" w:rsidRPr="009164E3">
        <w:t>ens organisatoriske og juridiske stilling</w:t>
      </w:r>
      <w:bookmarkEnd w:id="1640"/>
    </w:p>
    <w:p w14:paraId="78D425DD" w14:textId="1EBB21EC" w:rsidR="00ED1736" w:rsidRPr="009164E3" w:rsidRDefault="00ED1736" w:rsidP="00D03F52">
      <w:pPr>
        <w:pStyle w:val="Overskrift4"/>
      </w:pPr>
      <w:bookmarkStart w:id="1641" w:name="_Toc233898155"/>
      <w:r w:rsidRPr="009164E3">
        <w:t>Lovlig etablert foretak – kapittel B2 punkt 2.2</w:t>
      </w:r>
      <w:bookmarkEnd w:id="1641"/>
    </w:p>
    <w:p w14:paraId="37DBC15A" w14:textId="6A17E148" w:rsidR="00EA3F26" w:rsidRPr="009164E3" w:rsidRDefault="00ED1736" w:rsidP="00ED1736">
      <w:r w:rsidRPr="009164E3">
        <w:t xml:space="preserve">Her vedlegges firmaattest fra Foretaksregistret. Utenlandske </w:t>
      </w:r>
      <w:r w:rsidR="00893B95" w:rsidRPr="009164E3">
        <w:t>entreprenør</w:t>
      </w:r>
      <w:r w:rsidRPr="009164E3">
        <w:t xml:space="preserve">er skal isteden levere tilsvarende attest bestemt ved lovgivningen i den stat </w:t>
      </w:r>
      <w:r w:rsidR="00893B95" w:rsidRPr="009164E3">
        <w:t>entreprenør</w:t>
      </w:r>
      <w:r w:rsidRPr="009164E3">
        <w:t>en er etablert.</w:t>
      </w:r>
    </w:p>
    <w:p w14:paraId="69F79A05" w14:textId="77777777" w:rsidR="00ED1736" w:rsidRPr="009164E3" w:rsidRDefault="00ED1736" w:rsidP="00ED1736"/>
    <w:p w14:paraId="5ADCA4D4" w14:textId="20D60230" w:rsidR="00ED1736" w:rsidRPr="009164E3" w:rsidRDefault="00ED1736" w:rsidP="00D03F52">
      <w:pPr>
        <w:pStyle w:val="Overskrift4"/>
      </w:pPr>
      <w:bookmarkStart w:id="1642" w:name="_Toc233898156"/>
      <w:r w:rsidRPr="009164E3">
        <w:t xml:space="preserve">Generell informasjon om </w:t>
      </w:r>
      <w:r w:rsidR="00893B95" w:rsidRPr="009164E3">
        <w:t>entreprenør</w:t>
      </w:r>
      <w:r w:rsidRPr="009164E3">
        <w:t>en</w:t>
      </w:r>
      <w:bookmarkEnd w:id="1642"/>
    </w:p>
    <w:p w14:paraId="5DAC5240" w14:textId="379BD11A" w:rsidR="00ED1736" w:rsidRPr="009164E3" w:rsidRDefault="00893B95" w:rsidP="00ED1736">
      <w:r w:rsidRPr="009164E3">
        <w:t>Entreprenør</w:t>
      </w:r>
      <w:r w:rsidR="00ED1736" w:rsidRPr="009164E3">
        <w:t>en:</w:t>
      </w:r>
      <w:r w:rsidR="00ED1736" w:rsidRPr="009164E3">
        <w:tab/>
        <w:t xml:space="preserve"> </w:t>
      </w:r>
    </w:p>
    <w:tbl>
      <w:tblPr>
        <w:tblStyle w:val="Tabellrutenett"/>
        <w:tblW w:w="0" w:type="auto"/>
        <w:tblLook w:val="04A0" w:firstRow="1" w:lastRow="0" w:firstColumn="1" w:lastColumn="0" w:noHBand="0" w:noVBand="1"/>
      </w:tblPr>
      <w:tblGrid>
        <w:gridCol w:w="7175"/>
        <w:gridCol w:w="7176"/>
      </w:tblGrid>
      <w:tr w:rsidR="0047746D" w:rsidRPr="009164E3" w14:paraId="568F8B78" w14:textId="77777777" w:rsidTr="00B75355">
        <w:tc>
          <w:tcPr>
            <w:tcW w:w="7175" w:type="dxa"/>
            <w:shd w:val="clear" w:color="auto" w:fill="F2F2F2" w:themeFill="background1" w:themeFillShade="F2"/>
          </w:tcPr>
          <w:p w14:paraId="0A5AC96B" w14:textId="1A6688FC" w:rsidR="0047746D" w:rsidRPr="009164E3" w:rsidRDefault="0047746D" w:rsidP="00ED1736">
            <w:r w:rsidRPr="009164E3">
              <w:t>Navn</w:t>
            </w:r>
          </w:p>
        </w:tc>
        <w:tc>
          <w:tcPr>
            <w:tcW w:w="7176" w:type="dxa"/>
          </w:tcPr>
          <w:p w14:paraId="57EDBD99" w14:textId="77777777" w:rsidR="0047746D" w:rsidRPr="009164E3" w:rsidRDefault="0047746D" w:rsidP="00ED1736"/>
        </w:tc>
      </w:tr>
      <w:tr w:rsidR="0047746D" w:rsidRPr="009164E3" w14:paraId="766FE6E8" w14:textId="77777777" w:rsidTr="00B75355">
        <w:tc>
          <w:tcPr>
            <w:tcW w:w="7175" w:type="dxa"/>
            <w:shd w:val="clear" w:color="auto" w:fill="F2F2F2" w:themeFill="background1" w:themeFillShade="F2"/>
          </w:tcPr>
          <w:p w14:paraId="5BE66238" w14:textId="42764612" w:rsidR="0047746D" w:rsidRPr="009164E3" w:rsidRDefault="0047746D" w:rsidP="00ED1736">
            <w:r w:rsidRPr="009164E3">
              <w:t>Adresse</w:t>
            </w:r>
          </w:p>
        </w:tc>
        <w:tc>
          <w:tcPr>
            <w:tcW w:w="7176" w:type="dxa"/>
          </w:tcPr>
          <w:p w14:paraId="3052E034" w14:textId="77777777" w:rsidR="0047746D" w:rsidRPr="009164E3" w:rsidRDefault="0047746D" w:rsidP="00ED1736"/>
        </w:tc>
      </w:tr>
      <w:tr w:rsidR="0047746D" w:rsidRPr="009164E3" w14:paraId="338BBA8D" w14:textId="77777777" w:rsidTr="00B75355">
        <w:tc>
          <w:tcPr>
            <w:tcW w:w="7175" w:type="dxa"/>
            <w:shd w:val="clear" w:color="auto" w:fill="F2F2F2" w:themeFill="background1" w:themeFillShade="F2"/>
          </w:tcPr>
          <w:p w14:paraId="3DFA3F14" w14:textId="75F9E3F2" w:rsidR="0047746D" w:rsidRPr="009164E3" w:rsidRDefault="0047746D" w:rsidP="00ED1736">
            <w:r w:rsidRPr="009164E3">
              <w:t>Telefon</w:t>
            </w:r>
          </w:p>
        </w:tc>
        <w:tc>
          <w:tcPr>
            <w:tcW w:w="7176" w:type="dxa"/>
          </w:tcPr>
          <w:p w14:paraId="4452B237" w14:textId="77777777" w:rsidR="0047746D" w:rsidRPr="009164E3" w:rsidRDefault="0047746D" w:rsidP="00ED1736"/>
        </w:tc>
      </w:tr>
      <w:tr w:rsidR="0047746D" w:rsidRPr="009164E3" w14:paraId="5F7FB108" w14:textId="77777777" w:rsidTr="00B75355">
        <w:tc>
          <w:tcPr>
            <w:tcW w:w="7175" w:type="dxa"/>
            <w:shd w:val="clear" w:color="auto" w:fill="F2F2F2" w:themeFill="background1" w:themeFillShade="F2"/>
          </w:tcPr>
          <w:p w14:paraId="12809382" w14:textId="14F2B688" w:rsidR="0047746D" w:rsidRPr="009164E3" w:rsidRDefault="0047746D" w:rsidP="00ED1736">
            <w:r w:rsidRPr="009164E3">
              <w:t>Telefaks</w:t>
            </w:r>
          </w:p>
        </w:tc>
        <w:tc>
          <w:tcPr>
            <w:tcW w:w="7176" w:type="dxa"/>
          </w:tcPr>
          <w:p w14:paraId="69A7A55C" w14:textId="77777777" w:rsidR="0047746D" w:rsidRPr="009164E3" w:rsidRDefault="0047746D" w:rsidP="00ED1736"/>
        </w:tc>
      </w:tr>
      <w:tr w:rsidR="0047746D" w:rsidRPr="009164E3" w14:paraId="2930C6C6" w14:textId="77777777" w:rsidTr="00B75355">
        <w:tc>
          <w:tcPr>
            <w:tcW w:w="7175" w:type="dxa"/>
            <w:shd w:val="clear" w:color="auto" w:fill="F2F2F2" w:themeFill="background1" w:themeFillShade="F2"/>
          </w:tcPr>
          <w:p w14:paraId="40B76E5A" w14:textId="759EBA7A" w:rsidR="0047746D" w:rsidRPr="009164E3" w:rsidRDefault="0047746D" w:rsidP="00ED1736">
            <w:r w:rsidRPr="009164E3">
              <w:t>E-post</w:t>
            </w:r>
          </w:p>
        </w:tc>
        <w:tc>
          <w:tcPr>
            <w:tcW w:w="7176" w:type="dxa"/>
          </w:tcPr>
          <w:p w14:paraId="5811427E" w14:textId="77777777" w:rsidR="0047746D" w:rsidRPr="009164E3" w:rsidRDefault="0047746D" w:rsidP="00ED1736"/>
        </w:tc>
      </w:tr>
    </w:tbl>
    <w:p w14:paraId="1DB3705A" w14:textId="77777777" w:rsidR="00ED1736" w:rsidRPr="009164E3" w:rsidRDefault="00ED1736" w:rsidP="00ED1736"/>
    <w:p w14:paraId="07E9F528" w14:textId="3BE1F2B3" w:rsidR="00ED1736" w:rsidRPr="009164E3" w:rsidRDefault="00893B95" w:rsidP="00D03F52">
      <w:pPr>
        <w:pStyle w:val="Overskrift4"/>
      </w:pPr>
      <w:bookmarkStart w:id="1643" w:name="_Toc233898157"/>
      <w:r w:rsidRPr="009164E3">
        <w:t>Entreprenør</w:t>
      </w:r>
      <w:r w:rsidR="00ED1736" w:rsidRPr="009164E3">
        <w:t>ens struktur</w:t>
      </w:r>
      <w:bookmarkEnd w:id="1643"/>
    </w:p>
    <w:p w14:paraId="356EA572" w14:textId="27217AF8" w:rsidR="00ED1736" w:rsidRPr="009164E3" w:rsidRDefault="00ED1736" w:rsidP="00ED1736">
      <w:r w:rsidRPr="009164E3">
        <w:t xml:space="preserve">Vennligst kryss av nedenfor for </w:t>
      </w:r>
      <w:r w:rsidR="00893B95" w:rsidRPr="009164E3">
        <w:t>entreprenør</w:t>
      </w:r>
      <w:r w:rsidRPr="009164E3">
        <w:t>ens struktur.</w:t>
      </w:r>
    </w:p>
    <w:tbl>
      <w:tblPr>
        <w:tblStyle w:val="Tabellrutenet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268"/>
        <w:gridCol w:w="426"/>
      </w:tblGrid>
      <w:tr w:rsidR="00042E4A" w:rsidRPr="009164E3" w14:paraId="611A522C" w14:textId="77777777" w:rsidTr="00FE408F">
        <w:tc>
          <w:tcPr>
            <w:tcW w:w="2268" w:type="dxa"/>
          </w:tcPr>
          <w:p w14:paraId="717EB0AE" w14:textId="08464DA6" w:rsidR="00042E4A" w:rsidRPr="009164E3" w:rsidRDefault="00042E4A" w:rsidP="00FE408F">
            <w:pPr>
              <w:spacing w:before="20"/>
            </w:pPr>
            <w:r w:rsidRPr="009164E3">
              <w:t>Enkeltstående firma</w:t>
            </w:r>
          </w:p>
        </w:tc>
        <w:sdt>
          <w:sdtPr>
            <w:id w:val="1731660988"/>
            <w14:checkbox>
              <w14:checked w14:val="0"/>
              <w14:checkedState w14:val="2612" w14:font="MS Gothic"/>
              <w14:uncheckedState w14:val="2610" w14:font="MS Gothic"/>
            </w14:checkbox>
          </w:sdtPr>
          <w:sdtEndPr/>
          <w:sdtContent>
            <w:tc>
              <w:tcPr>
                <w:tcW w:w="426" w:type="dxa"/>
              </w:tcPr>
              <w:p w14:paraId="244CF7F4" w14:textId="0EBA1A5C" w:rsidR="00042E4A" w:rsidRPr="009164E3" w:rsidRDefault="00042E4A" w:rsidP="004E0D88">
                <w:r w:rsidRPr="009164E3">
                  <w:rPr>
                    <w:rFonts w:ascii="MS Gothic" w:eastAsia="MS Gothic" w:hAnsi="MS Gothic" w:hint="eastAsia"/>
                  </w:rPr>
                  <w:t>☐</w:t>
                </w:r>
              </w:p>
            </w:tc>
          </w:sdtContent>
        </w:sdt>
      </w:tr>
      <w:tr w:rsidR="00042E4A" w:rsidRPr="009164E3" w14:paraId="0E0732DF" w14:textId="77777777" w:rsidTr="00FE408F">
        <w:tc>
          <w:tcPr>
            <w:tcW w:w="2268" w:type="dxa"/>
          </w:tcPr>
          <w:p w14:paraId="3930CDF3" w14:textId="54CDFF16" w:rsidR="00042E4A" w:rsidRPr="009164E3" w:rsidRDefault="00042E4A" w:rsidP="00FE408F">
            <w:pPr>
              <w:spacing w:before="20"/>
            </w:pPr>
            <w:r w:rsidRPr="009164E3">
              <w:t>Konsortium:</w:t>
            </w:r>
          </w:p>
        </w:tc>
        <w:sdt>
          <w:sdtPr>
            <w:id w:val="-1086449407"/>
            <w14:checkbox>
              <w14:checked w14:val="0"/>
              <w14:checkedState w14:val="2612" w14:font="MS Gothic"/>
              <w14:uncheckedState w14:val="2610" w14:font="MS Gothic"/>
            </w14:checkbox>
          </w:sdtPr>
          <w:sdtEndPr/>
          <w:sdtContent>
            <w:tc>
              <w:tcPr>
                <w:tcW w:w="426" w:type="dxa"/>
              </w:tcPr>
              <w:p w14:paraId="2059C4E9" w14:textId="1F1AD99A" w:rsidR="00042E4A" w:rsidRPr="009164E3" w:rsidRDefault="00042E4A" w:rsidP="004E0D88">
                <w:r w:rsidRPr="009164E3">
                  <w:rPr>
                    <w:rFonts w:ascii="MS Gothic" w:eastAsia="MS Gothic" w:hAnsi="MS Gothic" w:hint="eastAsia"/>
                  </w:rPr>
                  <w:t>☐</w:t>
                </w:r>
              </w:p>
            </w:tc>
          </w:sdtContent>
        </w:sdt>
      </w:tr>
      <w:tr w:rsidR="00042E4A" w:rsidRPr="009164E3" w14:paraId="62ADB1C4" w14:textId="77777777" w:rsidTr="00FE408F">
        <w:tc>
          <w:tcPr>
            <w:tcW w:w="2268" w:type="dxa"/>
          </w:tcPr>
          <w:p w14:paraId="20D400F4" w14:textId="505D40C6" w:rsidR="00042E4A" w:rsidRPr="009164E3" w:rsidRDefault="00042E4A" w:rsidP="00FE408F">
            <w:pPr>
              <w:spacing w:before="20"/>
            </w:pPr>
            <w:r w:rsidRPr="009164E3">
              <w:t>Joint Venture:</w:t>
            </w:r>
          </w:p>
        </w:tc>
        <w:sdt>
          <w:sdtPr>
            <w:id w:val="2001844999"/>
            <w14:checkbox>
              <w14:checked w14:val="0"/>
              <w14:checkedState w14:val="2612" w14:font="MS Gothic"/>
              <w14:uncheckedState w14:val="2610" w14:font="MS Gothic"/>
            </w14:checkbox>
          </w:sdtPr>
          <w:sdtEndPr/>
          <w:sdtContent>
            <w:tc>
              <w:tcPr>
                <w:tcW w:w="426" w:type="dxa"/>
              </w:tcPr>
              <w:p w14:paraId="00354C23" w14:textId="7DE6D8DE" w:rsidR="00042E4A" w:rsidRPr="009164E3" w:rsidRDefault="00042E4A" w:rsidP="004E0D88">
                <w:r w:rsidRPr="009164E3">
                  <w:rPr>
                    <w:rFonts w:ascii="MS Gothic" w:eastAsia="MS Gothic" w:hAnsi="MS Gothic" w:hint="eastAsia"/>
                  </w:rPr>
                  <w:t>☐</w:t>
                </w:r>
              </w:p>
            </w:tc>
          </w:sdtContent>
        </w:sdt>
      </w:tr>
      <w:tr w:rsidR="00042E4A" w:rsidRPr="009164E3" w14:paraId="6E9F203F" w14:textId="77777777" w:rsidTr="00FE408F">
        <w:tc>
          <w:tcPr>
            <w:tcW w:w="2268" w:type="dxa"/>
          </w:tcPr>
          <w:p w14:paraId="2EC8AFBA" w14:textId="71FFBF97" w:rsidR="00042E4A" w:rsidRPr="009164E3" w:rsidRDefault="00042E4A" w:rsidP="00042E4A">
            <w:pPr>
              <w:spacing w:before="20"/>
            </w:pPr>
            <w:r w:rsidRPr="009164E3">
              <w:t>Annet:</w:t>
            </w:r>
          </w:p>
        </w:tc>
        <w:sdt>
          <w:sdtPr>
            <w:id w:val="1365559445"/>
            <w14:checkbox>
              <w14:checked w14:val="0"/>
              <w14:checkedState w14:val="2612" w14:font="MS Gothic"/>
              <w14:uncheckedState w14:val="2610" w14:font="MS Gothic"/>
            </w14:checkbox>
          </w:sdtPr>
          <w:sdtEndPr/>
          <w:sdtContent>
            <w:tc>
              <w:tcPr>
                <w:tcW w:w="426" w:type="dxa"/>
              </w:tcPr>
              <w:p w14:paraId="640A2F2F" w14:textId="419FDCF6" w:rsidR="00042E4A" w:rsidRPr="009164E3" w:rsidRDefault="00042E4A" w:rsidP="00042E4A">
                <w:r w:rsidRPr="009164E3">
                  <w:rPr>
                    <w:rFonts w:ascii="MS Gothic" w:eastAsia="MS Gothic" w:hAnsi="MS Gothic" w:hint="eastAsia"/>
                  </w:rPr>
                  <w:t>☐</w:t>
                </w:r>
              </w:p>
            </w:tc>
          </w:sdtContent>
        </w:sdt>
      </w:tr>
    </w:tbl>
    <w:p w14:paraId="2AE195F1" w14:textId="77777777" w:rsidR="00ED1736" w:rsidRPr="009164E3" w:rsidRDefault="00ED1736" w:rsidP="00ED1736"/>
    <w:p w14:paraId="2B41FB8B" w14:textId="6B0DBC52" w:rsidR="00ED1736" w:rsidRPr="009164E3" w:rsidRDefault="00ED1736" w:rsidP="00ED1736">
      <w:r w:rsidRPr="009164E3">
        <w:t>Dersom "Annet" – vennligst spesifiser:</w:t>
      </w:r>
    </w:p>
    <w:tbl>
      <w:tblPr>
        <w:tblStyle w:val="Tabellrutenett"/>
        <w:tblW w:w="0" w:type="auto"/>
        <w:tblLook w:val="04A0" w:firstRow="1" w:lastRow="0" w:firstColumn="1" w:lastColumn="0" w:noHBand="0" w:noVBand="1"/>
      </w:tblPr>
      <w:tblGrid>
        <w:gridCol w:w="14351"/>
      </w:tblGrid>
      <w:tr w:rsidR="00CF1EE1" w:rsidRPr="009164E3" w14:paraId="1365BF6A" w14:textId="77777777" w:rsidTr="00AC5728">
        <w:trPr>
          <w:trHeight w:val="479"/>
        </w:trPr>
        <w:tc>
          <w:tcPr>
            <w:tcW w:w="14351" w:type="dxa"/>
          </w:tcPr>
          <w:p w14:paraId="320356E3" w14:textId="77777777" w:rsidR="004E0D88" w:rsidRPr="009164E3" w:rsidRDefault="004E0D88" w:rsidP="00ED1736"/>
          <w:p w14:paraId="7BA198FD" w14:textId="77777777" w:rsidR="00AC5728" w:rsidRPr="009164E3" w:rsidRDefault="00AC5728" w:rsidP="00ED1736"/>
          <w:p w14:paraId="5D5B5200" w14:textId="452920CD" w:rsidR="00650941" w:rsidRPr="009164E3" w:rsidRDefault="00650941" w:rsidP="00ED1736"/>
        </w:tc>
      </w:tr>
    </w:tbl>
    <w:p w14:paraId="00822844" w14:textId="486664CD" w:rsidR="004E0D88" w:rsidRPr="009164E3" w:rsidRDefault="004E0D88">
      <w:pPr>
        <w:spacing w:after="200" w:line="276" w:lineRule="auto"/>
        <w:rPr>
          <w:rFonts w:eastAsiaTheme="majorEastAsia" w:cstheme="majorBidi"/>
          <w:b/>
          <w:szCs w:val="52"/>
        </w:rPr>
      </w:pPr>
    </w:p>
    <w:p w14:paraId="2FB68F47" w14:textId="08C1E417" w:rsidR="00ED1736" w:rsidRPr="009164E3" w:rsidRDefault="00893B95" w:rsidP="00D03F52">
      <w:pPr>
        <w:pStyle w:val="Overskrift4"/>
      </w:pPr>
      <w:bookmarkStart w:id="1644" w:name="_Toc233898158"/>
      <w:r w:rsidRPr="009164E3">
        <w:t>Entreprenør</w:t>
      </w:r>
      <w:r w:rsidR="00ED1736" w:rsidRPr="009164E3">
        <w:t>er som deltar i fellesskap – kapittel B2 punkt 4.2</w:t>
      </w:r>
      <w:bookmarkEnd w:id="1644"/>
    </w:p>
    <w:p w14:paraId="5AD7AE8B" w14:textId="2883D8BB" w:rsidR="00ED1736" w:rsidRPr="009164E3" w:rsidRDefault="00893B95" w:rsidP="00ED1736">
      <w:r w:rsidRPr="009164E3">
        <w:t>Entreprenør</w:t>
      </w:r>
      <w:r w:rsidR="00ED1736" w:rsidRPr="009164E3">
        <w:t>er som deltar i fellesskap må fylle ut følgende informasjon:</w:t>
      </w:r>
    </w:p>
    <w:tbl>
      <w:tblPr>
        <w:tblStyle w:val="Tabellrutenett"/>
        <w:tblW w:w="0" w:type="auto"/>
        <w:tblLook w:val="04A0" w:firstRow="1" w:lastRow="0" w:firstColumn="1" w:lastColumn="0" w:noHBand="0" w:noVBand="1"/>
      </w:tblPr>
      <w:tblGrid>
        <w:gridCol w:w="3587"/>
        <w:gridCol w:w="3588"/>
        <w:gridCol w:w="3588"/>
        <w:gridCol w:w="3588"/>
      </w:tblGrid>
      <w:tr w:rsidR="00CF1EE1" w:rsidRPr="009164E3" w14:paraId="0608C948" w14:textId="77777777" w:rsidTr="00B75355">
        <w:tc>
          <w:tcPr>
            <w:tcW w:w="3587" w:type="dxa"/>
            <w:shd w:val="clear" w:color="auto" w:fill="F2F2F2" w:themeFill="background1" w:themeFillShade="F2"/>
          </w:tcPr>
          <w:p w14:paraId="7482396F" w14:textId="40CA221C" w:rsidR="00CF1EE1" w:rsidRPr="009164E3" w:rsidRDefault="00CF1EE1" w:rsidP="00ED1736">
            <w:pPr>
              <w:rPr>
                <w:b/>
                <w:bCs/>
              </w:rPr>
            </w:pPr>
            <w:r w:rsidRPr="009164E3">
              <w:rPr>
                <w:b/>
                <w:bCs/>
              </w:rPr>
              <w:t>Firmanavn</w:t>
            </w:r>
          </w:p>
        </w:tc>
        <w:tc>
          <w:tcPr>
            <w:tcW w:w="3588" w:type="dxa"/>
            <w:shd w:val="clear" w:color="auto" w:fill="F2F2F2" w:themeFill="background1" w:themeFillShade="F2"/>
          </w:tcPr>
          <w:p w14:paraId="42E24A44" w14:textId="2B68A30B" w:rsidR="00CF1EE1" w:rsidRPr="009164E3" w:rsidRDefault="00CF1EE1" w:rsidP="00ED1736">
            <w:pPr>
              <w:rPr>
                <w:b/>
                <w:bCs/>
              </w:rPr>
            </w:pPr>
            <w:r w:rsidRPr="009164E3">
              <w:rPr>
                <w:b/>
                <w:bCs/>
              </w:rPr>
              <w:t>Nasjonalitet</w:t>
            </w:r>
          </w:p>
        </w:tc>
        <w:tc>
          <w:tcPr>
            <w:tcW w:w="3588" w:type="dxa"/>
            <w:shd w:val="clear" w:color="auto" w:fill="F2F2F2" w:themeFill="background1" w:themeFillShade="F2"/>
          </w:tcPr>
          <w:p w14:paraId="7E47DEC0" w14:textId="3DF4CB42" w:rsidR="00CF1EE1" w:rsidRPr="009164E3" w:rsidRDefault="00CF1EE1" w:rsidP="00ED1736">
            <w:pPr>
              <w:rPr>
                <w:b/>
                <w:bCs/>
              </w:rPr>
            </w:pPr>
            <w:r w:rsidRPr="009164E3">
              <w:rPr>
                <w:b/>
                <w:bCs/>
              </w:rPr>
              <w:t>Adresse, organisasjonsnummer</w:t>
            </w:r>
          </w:p>
        </w:tc>
        <w:tc>
          <w:tcPr>
            <w:tcW w:w="3588" w:type="dxa"/>
            <w:shd w:val="clear" w:color="auto" w:fill="F2F2F2" w:themeFill="background1" w:themeFillShade="F2"/>
          </w:tcPr>
          <w:p w14:paraId="263979F7" w14:textId="3A55169E" w:rsidR="00CF1EE1" w:rsidRPr="009164E3" w:rsidRDefault="00CF1EE1" w:rsidP="00ED1736">
            <w:pPr>
              <w:rPr>
                <w:b/>
                <w:bCs/>
              </w:rPr>
            </w:pPr>
            <w:r w:rsidRPr="009164E3">
              <w:rPr>
                <w:b/>
                <w:bCs/>
              </w:rPr>
              <w:t>Rolle (arbeidsoppgaver og fagområde) hos i arbeidsfellesskapet</w:t>
            </w:r>
          </w:p>
        </w:tc>
      </w:tr>
      <w:tr w:rsidR="00CF1EE1" w:rsidRPr="009164E3" w14:paraId="0DDDB5C6" w14:textId="77777777" w:rsidTr="00CF1EE1">
        <w:tc>
          <w:tcPr>
            <w:tcW w:w="3587" w:type="dxa"/>
          </w:tcPr>
          <w:p w14:paraId="1A1E8CC0" w14:textId="77777777" w:rsidR="00CF1EE1" w:rsidRPr="009164E3" w:rsidRDefault="00CF1EE1" w:rsidP="00ED1736"/>
        </w:tc>
        <w:tc>
          <w:tcPr>
            <w:tcW w:w="3588" w:type="dxa"/>
          </w:tcPr>
          <w:p w14:paraId="210A6111" w14:textId="77777777" w:rsidR="00CF1EE1" w:rsidRPr="009164E3" w:rsidRDefault="00CF1EE1" w:rsidP="00ED1736"/>
        </w:tc>
        <w:tc>
          <w:tcPr>
            <w:tcW w:w="3588" w:type="dxa"/>
          </w:tcPr>
          <w:p w14:paraId="263A8F50" w14:textId="77777777" w:rsidR="00CF1EE1" w:rsidRPr="009164E3" w:rsidRDefault="00CF1EE1" w:rsidP="00ED1736"/>
        </w:tc>
        <w:tc>
          <w:tcPr>
            <w:tcW w:w="3588" w:type="dxa"/>
          </w:tcPr>
          <w:p w14:paraId="2F98A424" w14:textId="77777777" w:rsidR="00CF1EE1" w:rsidRPr="009164E3" w:rsidRDefault="00CF1EE1" w:rsidP="00ED1736"/>
        </w:tc>
      </w:tr>
      <w:tr w:rsidR="00CF1EE1" w:rsidRPr="009164E3" w14:paraId="1DF321F6" w14:textId="77777777" w:rsidTr="00CF1EE1">
        <w:tc>
          <w:tcPr>
            <w:tcW w:w="3587" w:type="dxa"/>
          </w:tcPr>
          <w:p w14:paraId="0D93255B" w14:textId="77777777" w:rsidR="00CF1EE1" w:rsidRPr="009164E3" w:rsidRDefault="00CF1EE1" w:rsidP="00ED1736"/>
        </w:tc>
        <w:tc>
          <w:tcPr>
            <w:tcW w:w="3588" w:type="dxa"/>
          </w:tcPr>
          <w:p w14:paraId="610CBEEA" w14:textId="77777777" w:rsidR="00CF1EE1" w:rsidRPr="009164E3" w:rsidRDefault="00CF1EE1" w:rsidP="00ED1736"/>
        </w:tc>
        <w:tc>
          <w:tcPr>
            <w:tcW w:w="3588" w:type="dxa"/>
          </w:tcPr>
          <w:p w14:paraId="41051350" w14:textId="77777777" w:rsidR="00CF1EE1" w:rsidRPr="009164E3" w:rsidRDefault="00CF1EE1" w:rsidP="00ED1736"/>
        </w:tc>
        <w:tc>
          <w:tcPr>
            <w:tcW w:w="3588" w:type="dxa"/>
          </w:tcPr>
          <w:p w14:paraId="7AC2CB03" w14:textId="77777777" w:rsidR="00CF1EE1" w:rsidRPr="009164E3" w:rsidRDefault="00CF1EE1" w:rsidP="00ED1736"/>
        </w:tc>
      </w:tr>
      <w:tr w:rsidR="00CF1EE1" w:rsidRPr="009164E3" w14:paraId="49F95613" w14:textId="77777777" w:rsidTr="00CF1EE1">
        <w:tc>
          <w:tcPr>
            <w:tcW w:w="3587" w:type="dxa"/>
          </w:tcPr>
          <w:p w14:paraId="136A9530" w14:textId="77777777" w:rsidR="00CF1EE1" w:rsidRPr="009164E3" w:rsidRDefault="00CF1EE1" w:rsidP="00ED1736"/>
        </w:tc>
        <w:tc>
          <w:tcPr>
            <w:tcW w:w="3588" w:type="dxa"/>
          </w:tcPr>
          <w:p w14:paraId="7AEA1C77" w14:textId="77777777" w:rsidR="00CF1EE1" w:rsidRPr="009164E3" w:rsidRDefault="00CF1EE1" w:rsidP="00ED1736"/>
        </w:tc>
        <w:tc>
          <w:tcPr>
            <w:tcW w:w="3588" w:type="dxa"/>
          </w:tcPr>
          <w:p w14:paraId="0252ECC2" w14:textId="77777777" w:rsidR="00CF1EE1" w:rsidRPr="009164E3" w:rsidRDefault="00CF1EE1" w:rsidP="00ED1736"/>
        </w:tc>
        <w:tc>
          <w:tcPr>
            <w:tcW w:w="3588" w:type="dxa"/>
          </w:tcPr>
          <w:p w14:paraId="425174C4" w14:textId="77777777" w:rsidR="00CF1EE1" w:rsidRPr="009164E3" w:rsidRDefault="00CF1EE1" w:rsidP="00ED1736"/>
        </w:tc>
      </w:tr>
    </w:tbl>
    <w:p w14:paraId="21D5B002" w14:textId="77777777" w:rsidR="00ED1736" w:rsidRPr="009164E3" w:rsidRDefault="00ED1736" w:rsidP="00ED1736"/>
    <w:p w14:paraId="1DCE0B7B" w14:textId="79B9CD64" w:rsidR="00ED1736" w:rsidRPr="009164E3" w:rsidRDefault="00ED1736" w:rsidP="00D03F52">
      <w:pPr>
        <w:pStyle w:val="Overskrift4"/>
      </w:pPr>
      <w:bookmarkStart w:id="1645" w:name="_Toc233898159"/>
      <w:r w:rsidRPr="009164E3">
        <w:lastRenderedPageBreak/>
        <w:t>Støtte fra andre virksomheter for oppfyllelse av kvalifikasjonskrav – kapittel B2 punkt 4.1</w:t>
      </w:r>
      <w:bookmarkEnd w:id="1645"/>
    </w:p>
    <w:p w14:paraId="049B1D7E" w14:textId="7D815335" w:rsidR="00ED1736" w:rsidRPr="009164E3" w:rsidRDefault="00ED1736" w:rsidP="00ED1736">
      <w:r w:rsidRPr="009164E3">
        <w:rPr>
          <w:highlight w:val="lightGray"/>
        </w:rPr>
        <w:t xml:space="preserve">Mal for forpliktelseserklæring er vedlagt dette dokumentet som vedlegg </w:t>
      </w:r>
      <w:r w:rsidR="00B75355" w:rsidRPr="009164E3">
        <w:rPr>
          <w:highlight w:val="lightGray"/>
        </w:rPr>
        <w:t>E1-</w:t>
      </w:r>
      <w:r w:rsidRPr="009164E3">
        <w:rPr>
          <w:highlight w:val="lightGray"/>
        </w:rPr>
        <w:t>1.</w:t>
      </w:r>
      <w:r w:rsidRPr="009164E3">
        <w:t xml:space="preserve"> </w:t>
      </w:r>
    </w:p>
    <w:p w14:paraId="1BBFE44D" w14:textId="77777777" w:rsidR="00EA3F26" w:rsidRPr="009164E3" w:rsidRDefault="00EA3F26" w:rsidP="00EA3F26">
      <w:pPr>
        <w:rPr>
          <w:highlight w:val="yellow"/>
        </w:rPr>
      </w:pPr>
    </w:p>
    <w:p w14:paraId="211D178B" w14:textId="77777777" w:rsidR="00DF680B" w:rsidRPr="009164E3" w:rsidRDefault="00DF680B" w:rsidP="00D03F52">
      <w:pPr>
        <w:pStyle w:val="Overskrift4"/>
      </w:pPr>
      <w:bookmarkStart w:id="1646" w:name="_Toc233898160"/>
      <w:r w:rsidRPr="009164E3">
        <w:t>Egenerklæring om forholdet til gjeldende sanksjonslovgivning – kapittel B2 punkt 2.2</w:t>
      </w:r>
      <w:bookmarkEnd w:id="1646"/>
    </w:p>
    <w:p w14:paraId="4DC719E7" w14:textId="4DB265F5" w:rsidR="00ED1736" w:rsidRPr="009164E3" w:rsidRDefault="00EA3F26" w:rsidP="00ED1736">
      <w:r w:rsidRPr="009164E3">
        <w:t xml:space="preserve">Egenerklæring om forholdet til gjeldende sanksjonslovgivning er vedlagt dette dokumentet som vedlegg </w:t>
      </w:r>
      <w:r w:rsidR="00B75355" w:rsidRPr="009164E3">
        <w:t>E1-</w:t>
      </w:r>
      <w:r w:rsidR="00C922D6" w:rsidRPr="009164E3">
        <w:t>4</w:t>
      </w:r>
      <w:r w:rsidRPr="009164E3">
        <w:t xml:space="preserve">. </w:t>
      </w:r>
    </w:p>
    <w:p w14:paraId="3B79CE5A" w14:textId="77777777" w:rsidR="0067304A" w:rsidRPr="009164E3" w:rsidRDefault="0067304A" w:rsidP="00ED1736"/>
    <w:p w14:paraId="31D70F0D" w14:textId="032FA8EC" w:rsidR="00DF680B" w:rsidRPr="009164E3" w:rsidRDefault="00893B95" w:rsidP="00ED1736">
      <w:pPr>
        <w:pStyle w:val="Overskrift3"/>
      </w:pPr>
      <w:bookmarkStart w:id="1647" w:name="_Toc233898161"/>
      <w:r w:rsidRPr="009164E3">
        <w:t>Entreprenør</w:t>
      </w:r>
      <w:r w:rsidR="00ED1736" w:rsidRPr="009164E3">
        <w:t>ens økonomiske og finansielle kapasitet</w:t>
      </w:r>
      <w:bookmarkEnd w:id="1647"/>
      <w:r w:rsidR="00ED1736" w:rsidRPr="009164E3">
        <w:t xml:space="preserve"> </w:t>
      </w:r>
    </w:p>
    <w:p w14:paraId="3E4C8F77" w14:textId="1CC532BF" w:rsidR="00ED1736" w:rsidRPr="009164E3" w:rsidRDefault="00893B95" w:rsidP="00ED1736">
      <w:r w:rsidRPr="009164E3">
        <w:t>Entreprenør</w:t>
      </w:r>
      <w:r w:rsidR="00ED1736" w:rsidRPr="009164E3">
        <w:t>en skal fylle ut skjemae</w:t>
      </w:r>
      <w:r w:rsidR="00276370" w:rsidRPr="009164E3">
        <w:t>ne</w:t>
      </w:r>
      <w:r w:rsidR="00ED1736" w:rsidRPr="009164E3">
        <w:t xml:space="preserve"> inntatt nedenfor. For øvrig vises det til dokumentasjonskravene angitt i B2 punkt 2.3.</w:t>
      </w:r>
    </w:p>
    <w:p w14:paraId="1A28A718" w14:textId="77777777" w:rsidR="00ED1736" w:rsidRPr="009164E3" w:rsidRDefault="00ED1736" w:rsidP="00ED1736"/>
    <w:p w14:paraId="013ECDAF" w14:textId="03DA5C65" w:rsidR="00ED1736" w:rsidRPr="009164E3" w:rsidRDefault="00ED1736" w:rsidP="00ED1736">
      <w:r w:rsidRPr="009164E3">
        <w:t>Egenkapital tas fra siste innberettede regnskap. Det tas ikke med egenkapital fra konsern-, mor- eller datterselskaper. Dersom det er vesentlige endringer i tilbyders egenkapital ved tilbudsfrist, skal dokumentasjon av dette også vedlegges her.</w:t>
      </w:r>
    </w:p>
    <w:tbl>
      <w:tblPr>
        <w:tblStyle w:val="Tabellrutenett"/>
        <w:tblW w:w="0" w:type="auto"/>
        <w:tblLook w:val="04A0" w:firstRow="1" w:lastRow="0" w:firstColumn="1" w:lastColumn="0" w:noHBand="0" w:noVBand="1"/>
      </w:tblPr>
      <w:tblGrid>
        <w:gridCol w:w="4783"/>
        <w:gridCol w:w="4784"/>
        <w:gridCol w:w="4784"/>
      </w:tblGrid>
      <w:tr w:rsidR="00CF1EE1" w:rsidRPr="009164E3" w14:paraId="114F09F4" w14:textId="77777777" w:rsidTr="00B75355">
        <w:tc>
          <w:tcPr>
            <w:tcW w:w="4783" w:type="dxa"/>
            <w:shd w:val="clear" w:color="auto" w:fill="F2F2F2" w:themeFill="background1" w:themeFillShade="F2"/>
          </w:tcPr>
          <w:p w14:paraId="5A6B7D91" w14:textId="4F522A47" w:rsidR="00CF1EE1" w:rsidRPr="009164E3" w:rsidRDefault="00CF1EE1" w:rsidP="00ED1736">
            <w:r w:rsidRPr="009164E3">
              <w:t>Egenkapital</w:t>
            </w:r>
          </w:p>
        </w:tc>
        <w:tc>
          <w:tcPr>
            <w:tcW w:w="4784" w:type="dxa"/>
          </w:tcPr>
          <w:p w14:paraId="68BD1484" w14:textId="7F40703D" w:rsidR="00CF1EE1" w:rsidRPr="009164E3" w:rsidRDefault="00CF1EE1" w:rsidP="00ED1736">
            <w:r w:rsidRPr="009164E3">
              <w:t>År:</w:t>
            </w:r>
          </w:p>
        </w:tc>
        <w:tc>
          <w:tcPr>
            <w:tcW w:w="4784" w:type="dxa"/>
          </w:tcPr>
          <w:p w14:paraId="38C8FAEC" w14:textId="77777777" w:rsidR="00CF1EE1" w:rsidRPr="009164E3" w:rsidRDefault="00CF1EE1" w:rsidP="00ED1736"/>
        </w:tc>
      </w:tr>
      <w:tr w:rsidR="00276370" w:rsidRPr="009164E3" w14:paraId="771D1C07" w14:textId="77777777" w:rsidTr="00B75355">
        <w:tc>
          <w:tcPr>
            <w:tcW w:w="4783" w:type="dxa"/>
            <w:shd w:val="clear" w:color="auto" w:fill="F2F2F2" w:themeFill="background1" w:themeFillShade="F2"/>
          </w:tcPr>
          <w:p w14:paraId="4093D57B" w14:textId="3F258E36" w:rsidR="00276370" w:rsidRPr="009164E3" w:rsidRDefault="00276370" w:rsidP="00276370">
            <w:r w:rsidRPr="009164E3">
              <w:t>Egenkapitalandel</w:t>
            </w:r>
          </w:p>
        </w:tc>
        <w:tc>
          <w:tcPr>
            <w:tcW w:w="4784" w:type="dxa"/>
          </w:tcPr>
          <w:p w14:paraId="0271B537" w14:textId="4968CCE5" w:rsidR="00276370" w:rsidRPr="009164E3" w:rsidRDefault="00276370" w:rsidP="00276370">
            <w:r w:rsidRPr="009164E3">
              <w:t>År</w:t>
            </w:r>
            <w:r w:rsidR="00B75355" w:rsidRPr="009164E3">
              <w:t>:</w:t>
            </w:r>
          </w:p>
        </w:tc>
        <w:tc>
          <w:tcPr>
            <w:tcW w:w="4784" w:type="dxa"/>
          </w:tcPr>
          <w:p w14:paraId="5F41B72D" w14:textId="77777777" w:rsidR="00276370" w:rsidRPr="009164E3" w:rsidRDefault="00276370" w:rsidP="00276370"/>
        </w:tc>
      </w:tr>
    </w:tbl>
    <w:p w14:paraId="0488DA88" w14:textId="77777777" w:rsidR="00276370" w:rsidRPr="009164E3" w:rsidRDefault="00276370" w:rsidP="00ED1736"/>
    <w:p w14:paraId="00F99292" w14:textId="22738C34" w:rsidR="00ED1736" w:rsidRPr="009164E3" w:rsidRDefault="002D29BD" w:rsidP="00ED1736">
      <w:r w:rsidRPr="009164E3">
        <w:t>Det skal gis opplysninger om tilbyders totale omsetning for hvert av de tre siste regnskapsårene.</w:t>
      </w:r>
    </w:p>
    <w:tbl>
      <w:tblPr>
        <w:tblStyle w:val="Tabellrutenett"/>
        <w:tblW w:w="0" w:type="auto"/>
        <w:tblLook w:val="04A0" w:firstRow="1" w:lastRow="0" w:firstColumn="1" w:lastColumn="0" w:noHBand="0" w:noVBand="1"/>
      </w:tblPr>
      <w:tblGrid>
        <w:gridCol w:w="3539"/>
        <w:gridCol w:w="3544"/>
      </w:tblGrid>
      <w:tr w:rsidR="00CF1EE1" w:rsidRPr="009164E3" w14:paraId="6A26FF3F" w14:textId="77777777" w:rsidTr="00AC5728">
        <w:tc>
          <w:tcPr>
            <w:tcW w:w="3539" w:type="dxa"/>
            <w:shd w:val="clear" w:color="auto" w:fill="F2F2F2" w:themeFill="background1" w:themeFillShade="F2"/>
          </w:tcPr>
          <w:p w14:paraId="2DF040DA" w14:textId="2B54B4E8" w:rsidR="00CF1EE1" w:rsidRPr="009164E3" w:rsidRDefault="00CF1EE1" w:rsidP="00AC5728">
            <w:r w:rsidRPr="009164E3">
              <w:t>År</w:t>
            </w:r>
          </w:p>
        </w:tc>
        <w:tc>
          <w:tcPr>
            <w:tcW w:w="3544" w:type="dxa"/>
            <w:shd w:val="clear" w:color="auto" w:fill="F2F2F2" w:themeFill="background1" w:themeFillShade="F2"/>
          </w:tcPr>
          <w:p w14:paraId="74F4B093" w14:textId="03E79544" w:rsidR="00CF1EE1" w:rsidRPr="009164E3" w:rsidRDefault="00CF1EE1" w:rsidP="00AC5728">
            <w:r w:rsidRPr="009164E3">
              <w:t>Tilbyders totale omsetning</w:t>
            </w:r>
          </w:p>
        </w:tc>
      </w:tr>
      <w:tr w:rsidR="00CF1EE1" w:rsidRPr="009164E3" w14:paraId="71D08833" w14:textId="77777777" w:rsidTr="00AC5728">
        <w:tc>
          <w:tcPr>
            <w:tcW w:w="3539" w:type="dxa"/>
          </w:tcPr>
          <w:p w14:paraId="751AF9DC" w14:textId="77777777" w:rsidR="00CF1EE1" w:rsidRPr="009164E3" w:rsidRDefault="00CF1EE1" w:rsidP="00AC5728"/>
        </w:tc>
        <w:tc>
          <w:tcPr>
            <w:tcW w:w="3544" w:type="dxa"/>
          </w:tcPr>
          <w:p w14:paraId="26F0754B" w14:textId="77777777" w:rsidR="00CF1EE1" w:rsidRPr="009164E3" w:rsidRDefault="00CF1EE1" w:rsidP="00AC5728"/>
        </w:tc>
      </w:tr>
      <w:tr w:rsidR="00CF1EE1" w:rsidRPr="009164E3" w14:paraId="2D06B8C9" w14:textId="77777777" w:rsidTr="00AC5728">
        <w:tc>
          <w:tcPr>
            <w:tcW w:w="3539" w:type="dxa"/>
          </w:tcPr>
          <w:p w14:paraId="6805F114" w14:textId="77777777" w:rsidR="00CF1EE1" w:rsidRPr="009164E3" w:rsidRDefault="00CF1EE1" w:rsidP="00AC5728"/>
        </w:tc>
        <w:tc>
          <w:tcPr>
            <w:tcW w:w="3544" w:type="dxa"/>
          </w:tcPr>
          <w:p w14:paraId="46FE837A" w14:textId="77777777" w:rsidR="00CF1EE1" w:rsidRPr="009164E3" w:rsidRDefault="00CF1EE1" w:rsidP="00AC5728"/>
        </w:tc>
      </w:tr>
      <w:tr w:rsidR="00CF1EE1" w:rsidRPr="009164E3" w14:paraId="70445062" w14:textId="77777777" w:rsidTr="00AC5728">
        <w:tc>
          <w:tcPr>
            <w:tcW w:w="3539" w:type="dxa"/>
          </w:tcPr>
          <w:p w14:paraId="75EBCC36" w14:textId="77777777" w:rsidR="00CF1EE1" w:rsidRPr="009164E3" w:rsidRDefault="00CF1EE1" w:rsidP="00AC5728"/>
        </w:tc>
        <w:tc>
          <w:tcPr>
            <w:tcW w:w="3544" w:type="dxa"/>
          </w:tcPr>
          <w:p w14:paraId="7206219C" w14:textId="77777777" w:rsidR="00CF1EE1" w:rsidRPr="009164E3" w:rsidRDefault="00CF1EE1" w:rsidP="00AC5728"/>
        </w:tc>
      </w:tr>
    </w:tbl>
    <w:p w14:paraId="77BBFF9C" w14:textId="77777777" w:rsidR="00276370" w:rsidRPr="009164E3" w:rsidRDefault="00276370" w:rsidP="00ED1736"/>
    <w:p w14:paraId="4D2B8A93" w14:textId="24B5804D" w:rsidR="00ED1736" w:rsidRPr="009164E3" w:rsidRDefault="00893B95" w:rsidP="000E72E7">
      <w:pPr>
        <w:pStyle w:val="Overskrift3"/>
      </w:pPr>
      <w:bookmarkStart w:id="1648" w:name="_Toc233898162"/>
      <w:r w:rsidRPr="009164E3">
        <w:t>Entreprenør</w:t>
      </w:r>
      <w:r w:rsidR="00ED1736" w:rsidRPr="009164E3">
        <w:t>ens tekniske og faglige kvalifikasjoner</w:t>
      </w:r>
      <w:bookmarkEnd w:id="1648"/>
      <w:r w:rsidR="00ED1736" w:rsidRPr="009164E3">
        <w:t xml:space="preserve"> </w:t>
      </w:r>
    </w:p>
    <w:p w14:paraId="5AEA279B" w14:textId="562EC8CC" w:rsidR="00276370" w:rsidRPr="009164E3" w:rsidRDefault="00276370" w:rsidP="00276370">
      <w:bookmarkStart w:id="1649" w:name="_Hlk210898838"/>
      <w:r w:rsidRPr="009164E3">
        <w:t>Entreprenøren skal fylle ut skjemaene inntatt nedenfor. For øvrig vises det til dokumentasjonskravene angitt i B2 punkt 2.4.</w:t>
      </w:r>
    </w:p>
    <w:bookmarkEnd w:id="1649"/>
    <w:p w14:paraId="3103310E" w14:textId="77777777" w:rsidR="00276370" w:rsidRPr="009164E3" w:rsidRDefault="00276370" w:rsidP="001232DE"/>
    <w:p w14:paraId="7BE41EC1" w14:textId="7C5FB3FD" w:rsidR="00B75355" w:rsidRPr="009164E3" w:rsidRDefault="00B75355" w:rsidP="00B75355">
      <w:r w:rsidRPr="009164E3">
        <w:t xml:space="preserve">En oversikt over inntil </w:t>
      </w:r>
      <w:r w:rsidRPr="009164E3">
        <w:rPr>
          <w:highlight w:val="lightGray"/>
        </w:rPr>
        <w:t>8</w:t>
      </w:r>
      <w:r w:rsidRPr="009164E3">
        <w:t xml:space="preserve"> og ikke mindre enn </w:t>
      </w:r>
      <w:r w:rsidRPr="009164E3">
        <w:rPr>
          <w:highlight w:val="lightGray"/>
        </w:rPr>
        <w:t>3</w:t>
      </w:r>
      <w:r w:rsidRPr="009164E3">
        <w:t xml:space="preserve"> kontrakter som entreprenøren har gjennomført eller gjennomfører i løpet av de siste fem årene regnet fra frist for innlevering av forespørsel om deltakelse i konkurransen. Opplysninger kan også gis på eget skjema.</w:t>
      </w:r>
    </w:p>
    <w:p w14:paraId="6BCC2713" w14:textId="6D647A05" w:rsidR="00AD69B1" w:rsidRPr="009164E3" w:rsidRDefault="00AD69B1" w:rsidP="00AD69B1">
      <w:pPr>
        <w:rPr>
          <w:rFonts w:eastAsia="Calibri" w:cs="Lucida Sans Unicode"/>
          <w:szCs w:val="20"/>
        </w:rPr>
      </w:pPr>
      <w:r w:rsidRPr="009164E3">
        <w:rPr>
          <w:rFonts w:eastAsia="Calibri" w:cs="Lucida Sans Unicode"/>
          <w:szCs w:val="20"/>
        </w:rPr>
        <w:t>Fyll inn tabell for hvert referanseprosjekt</w:t>
      </w:r>
    </w:p>
    <w:p w14:paraId="12040708" w14:textId="58631A88" w:rsidR="00AD69B1" w:rsidRPr="009164E3" w:rsidRDefault="00D9403D" w:rsidP="00AD69B1">
      <w:pPr>
        <w:rPr>
          <w:rFonts w:eastAsia="Calibri" w:cs="Lucida Sans Unicode"/>
          <w:szCs w:val="20"/>
        </w:rPr>
      </w:pPr>
      <w:r w:rsidRPr="009164E3">
        <w:rPr>
          <w:rFonts w:eastAsia="Calibri" w:cs="Lucida Sans Unicode"/>
          <w:szCs w:val="20"/>
        </w:rPr>
        <w:t>Entreprenør</w:t>
      </w:r>
      <w:r w:rsidR="00AD69B1" w:rsidRPr="009164E3">
        <w:rPr>
          <w:rFonts w:eastAsia="Calibri" w:cs="Lucida Sans Unicode"/>
          <w:szCs w:val="20"/>
        </w:rPr>
        <w:t>en må selv kopiere inn ytterligere tabeller</w:t>
      </w:r>
    </w:p>
    <w:tbl>
      <w:tblPr>
        <w:tblStyle w:val="Tabellrutenett"/>
        <w:tblW w:w="0" w:type="auto"/>
        <w:tblLayout w:type="fixed"/>
        <w:tblLook w:val="04A0" w:firstRow="1" w:lastRow="0" w:firstColumn="1" w:lastColumn="0" w:noHBand="0" w:noVBand="1"/>
      </w:tblPr>
      <w:tblGrid>
        <w:gridCol w:w="4668"/>
        <w:gridCol w:w="9638"/>
      </w:tblGrid>
      <w:tr w:rsidR="00AD69B1" w:rsidRPr="009164E3" w14:paraId="56E473D1" w14:textId="77777777" w:rsidTr="00B75355">
        <w:trPr>
          <w:trHeight w:val="45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3F8E6C96" w14:textId="77777777" w:rsidR="00AD69B1" w:rsidRPr="009164E3" w:rsidRDefault="00AD69B1" w:rsidP="000D4F92">
            <w:pPr>
              <w:rPr>
                <w:rFonts w:eastAsia="Lucida Sans Unicode" w:cs="Lucida Sans Unicode"/>
                <w:color w:val="000000" w:themeColor="text1"/>
                <w:szCs w:val="20"/>
              </w:rPr>
            </w:pPr>
            <w:bookmarkStart w:id="1650" w:name="_Hlk211251842"/>
            <w:r w:rsidRPr="009164E3">
              <w:rPr>
                <w:rFonts w:eastAsia="Lucida Sans Unicode" w:cs="Lucida Sans Unicode"/>
                <w:color w:val="000000" w:themeColor="text1"/>
                <w:szCs w:val="20"/>
              </w:rPr>
              <w:t>Referanseprosjekt nr. X:</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55E8968D" w14:textId="77777777" w:rsidR="00AD69B1" w:rsidRPr="009164E3" w:rsidRDefault="00AD69B1" w:rsidP="000D4F92">
            <w:pPr>
              <w:rPr>
                <w:rFonts w:ascii="Calibri" w:eastAsia="Calibri" w:hAnsi="Calibri" w:cs="Calibri"/>
                <w:b/>
                <w:bCs/>
                <w:szCs w:val="20"/>
              </w:rPr>
            </w:pPr>
            <w:r w:rsidRPr="009164E3">
              <w:rPr>
                <w:rFonts w:ascii="Calibri" w:eastAsia="Calibri" w:hAnsi="Calibri" w:cs="Calibri"/>
                <w:b/>
                <w:bCs/>
                <w:szCs w:val="20"/>
              </w:rPr>
              <w:t xml:space="preserve"> </w:t>
            </w:r>
          </w:p>
        </w:tc>
      </w:tr>
      <w:tr w:rsidR="00AD69B1" w:rsidRPr="009164E3" w14:paraId="288A2AB9" w14:textId="77777777" w:rsidTr="00B75355">
        <w:trPr>
          <w:trHeight w:val="45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153BF58A" w14:textId="77777777" w:rsidR="00AD69B1" w:rsidRPr="009164E3" w:rsidRDefault="00AD69B1" w:rsidP="00B75355">
            <w:pPr>
              <w:rPr>
                <w:rFonts w:eastAsia="Lucida Sans Unicode" w:cs="Lucida Sans Unicode"/>
                <w:color w:val="000000" w:themeColor="text1"/>
                <w:szCs w:val="20"/>
              </w:rPr>
            </w:pPr>
            <w:r w:rsidRPr="009164E3">
              <w:rPr>
                <w:rFonts w:eastAsia="Lucida Sans Unicode" w:cs="Lucida Sans Unicode"/>
                <w:color w:val="000000" w:themeColor="text1"/>
                <w:szCs w:val="20"/>
              </w:rPr>
              <w:t>Oppdragets navn</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38477617" w14:textId="77777777" w:rsidR="00AD69B1" w:rsidRPr="009164E3" w:rsidRDefault="00AD69B1" w:rsidP="000D4F92">
            <w:pPr>
              <w:rPr>
                <w:rFonts w:ascii="Calibri" w:eastAsia="Calibri" w:hAnsi="Calibri" w:cs="Calibri"/>
                <w:szCs w:val="20"/>
              </w:rPr>
            </w:pPr>
            <w:r w:rsidRPr="009164E3">
              <w:rPr>
                <w:rFonts w:ascii="Calibri" w:eastAsia="Calibri" w:hAnsi="Calibri" w:cs="Calibri"/>
                <w:szCs w:val="20"/>
              </w:rPr>
              <w:t xml:space="preserve"> </w:t>
            </w:r>
          </w:p>
        </w:tc>
      </w:tr>
      <w:tr w:rsidR="00AD69B1" w:rsidRPr="009164E3" w14:paraId="48234FFF" w14:textId="77777777" w:rsidTr="00B75355">
        <w:trPr>
          <w:trHeight w:val="45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5795B0EE" w14:textId="77777777" w:rsidR="00AD69B1" w:rsidRPr="009164E3" w:rsidRDefault="00AD69B1" w:rsidP="00B75355">
            <w:pPr>
              <w:rPr>
                <w:rFonts w:eastAsia="Lucida Sans Unicode" w:cs="Lucida Sans Unicode"/>
                <w:color w:val="000000" w:themeColor="text1"/>
                <w:szCs w:val="20"/>
              </w:rPr>
            </w:pPr>
            <w:r w:rsidRPr="009164E3">
              <w:rPr>
                <w:rFonts w:eastAsia="Lucida Sans Unicode" w:cs="Lucida Sans Unicode"/>
                <w:color w:val="000000" w:themeColor="text1"/>
                <w:szCs w:val="20"/>
              </w:rPr>
              <w:t>Sted</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24B17D5E" w14:textId="77777777" w:rsidR="00AD69B1" w:rsidRPr="009164E3" w:rsidRDefault="00AD69B1" w:rsidP="000D4F92">
            <w:pPr>
              <w:rPr>
                <w:rFonts w:ascii="Calibri" w:eastAsia="Calibri" w:hAnsi="Calibri" w:cs="Calibri"/>
                <w:szCs w:val="20"/>
              </w:rPr>
            </w:pPr>
            <w:r w:rsidRPr="009164E3">
              <w:rPr>
                <w:rFonts w:ascii="Calibri" w:eastAsia="Calibri" w:hAnsi="Calibri" w:cs="Calibri"/>
                <w:szCs w:val="20"/>
              </w:rPr>
              <w:t xml:space="preserve"> </w:t>
            </w:r>
          </w:p>
        </w:tc>
      </w:tr>
      <w:tr w:rsidR="00AD69B1" w:rsidRPr="009164E3" w14:paraId="05250837" w14:textId="77777777" w:rsidTr="00B75355">
        <w:trPr>
          <w:trHeight w:val="45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0DC0C31B" w14:textId="77777777" w:rsidR="00AD69B1" w:rsidRPr="009164E3" w:rsidRDefault="00AD69B1" w:rsidP="00B75355">
            <w:pPr>
              <w:rPr>
                <w:rFonts w:eastAsia="Lucida Sans Unicode" w:cs="Lucida Sans Unicode"/>
                <w:color w:val="000000" w:themeColor="text1"/>
                <w:szCs w:val="20"/>
              </w:rPr>
            </w:pPr>
            <w:r w:rsidRPr="009164E3">
              <w:rPr>
                <w:rFonts w:eastAsia="Lucida Sans Unicode" w:cs="Lucida Sans Unicode"/>
                <w:color w:val="000000" w:themeColor="text1"/>
                <w:szCs w:val="20"/>
              </w:rPr>
              <w:t>Oppdragsgiver</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370991A4" w14:textId="77777777" w:rsidR="00AD69B1" w:rsidRPr="009164E3" w:rsidRDefault="00AD69B1" w:rsidP="000D4F92">
            <w:pPr>
              <w:rPr>
                <w:rFonts w:ascii="Calibri" w:eastAsia="Calibri" w:hAnsi="Calibri" w:cs="Calibri"/>
                <w:szCs w:val="20"/>
              </w:rPr>
            </w:pPr>
            <w:r w:rsidRPr="009164E3">
              <w:rPr>
                <w:rFonts w:ascii="Calibri" w:eastAsia="Calibri" w:hAnsi="Calibri" w:cs="Calibri"/>
                <w:szCs w:val="20"/>
              </w:rPr>
              <w:t xml:space="preserve"> </w:t>
            </w:r>
          </w:p>
        </w:tc>
      </w:tr>
      <w:tr w:rsidR="00AD69B1" w:rsidRPr="009164E3" w14:paraId="154B3692" w14:textId="77777777" w:rsidTr="00B75355">
        <w:trPr>
          <w:trHeight w:val="42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78B8CBF7" w14:textId="77777777" w:rsidR="00AD69B1" w:rsidRPr="009164E3" w:rsidRDefault="00AD69B1" w:rsidP="00B75355">
            <w:pPr>
              <w:rPr>
                <w:rFonts w:eastAsia="Lucida Sans Unicode" w:cs="Lucida Sans Unicode"/>
                <w:color w:val="000000" w:themeColor="text1"/>
                <w:szCs w:val="20"/>
              </w:rPr>
            </w:pPr>
            <w:r w:rsidRPr="009164E3">
              <w:rPr>
                <w:rFonts w:eastAsia="Lucida Sans Unicode" w:cs="Lucida Sans Unicode"/>
                <w:color w:val="000000" w:themeColor="text1"/>
                <w:szCs w:val="20"/>
              </w:rPr>
              <w:lastRenderedPageBreak/>
              <w:t>Tidsperiode for leveransen (fra-til) åå.mm.</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6475C674" w14:textId="77777777" w:rsidR="00AD69B1" w:rsidRPr="009164E3" w:rsidRDefault="00AD69B1" w:rsidP="000D4F92">
            <w:pPr>
              <w:ind w:left="360"/>
              <w:rPr>
                <w:rFonts w:ascii="Calibri" w:eastAsia="Calibri" w:hAnsi="Calibri" w:cs="Calibri"/>
                <w:b/>
                <w:bCs/>
                <w:szCs w:val="20"/>
              </w:rPr>
            </w:pPr>
            <w:r w:rsidRPr="009164E3">
              <w:rPr>
                <w:rFonts w:ascii="Calibri" w:eastAsia="Calibri" w:hAnsi="Calibri" w:cs="Calibri"/>
                <w:b/>
                <w:bCs/>
                <w:szCs w:val="20"/>
              </w:rPr>
              <w:t xml:space="preserve"> </w:t>
            </w:r>
          </w:p>
        </w:tc>
      </w:tr>
      <w:tr w:rsidR="00AD69B1" w:rsidRPr="009164E3" w14:paraId="0166C793" w14:textId="77777777" w:rsidTr="00B75355">
        <w:trPr>
          <w:trHeight w:val="45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01793E22" w14:textId="77777777" w:rsidR="00AD69B1" w:rsidRPr="009164E3" w:rsidRDefault="00AD69B1" w:rsidP="00B75355">
            <w:pPr>
              <w:rPr>
                <w:rFonts w:eastAsia="Lucida Sans Unicode" w:cs="Lucida Sans Unicode"/>
                <w:color w:val="000000" w:themeColor="text1"/>
                <w:szCs w:val="20"/>
              </w:rPr>
            </w:pPr>
            <w:r w:rsidRPr="009164E3">
              <w:rPr>
                <w:rFonts w:eastAsia="Lucida Sans Unicode" w:cs="Lucida Sans Unicode"/>
                <w:color w:val="000000" w:themeColor="text1"/>
                <w:szCs w:val="20"/>
              </w:rPr>
              <w:t>Kontraktens verdi ekskl. mva.</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23514F95" w14:textId="77777777" w:rsidR="00AD69B1" w:rsidRPr="009164E3" w:rsidRDefault="00AD69B1" w:rsidP="000D4F92">
            <w:pPr>
              <w:ind w:left="360"/>
              <w:rPr>
                <w:rFonts w:ascii="Calibri" w:eastAsia="Calibri" w:hAnsi="Calibri" w:cs="Calibri"/>
                <w:b/>
                <w:bCs/>
                <w:szCs w:val="20"/>
              </w:rPr>
            </w:pPr>
            <w:r w:rsidRPr="009164E3">
              <w:rPr>
                <w:rFonts w:ascii="Calibri" w:eastAsia="Calibri" w:hAnsi="Calibri" w:cs="Calibri"/>
                <w:b/>
                <w:bCs/>
                <w:szCs w:val="20"/>
              </w:rPr>
              <w:t xml:space="preserve"> </w:t>
            </w:r>
          </w:p>
        </w:tc>
      </w:tr>
      <w:tr w:rsidR="00AD69B1" w:rsidRPr="009164E3" w14:paraId="0A83B56E" w14:textId="77777777" w:rsidTr="00B75355">
        <w:trPr>
          <w:trHeight w:val="108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5F02F31B" w14:textId="1A8BDFA7" w:rsidR="00AD69B1" w:rsidRPr="009164E3" w:rsidRDefault="00AD69B1" w:rsidP="00B75355">
            <w:pPr>
              <w:rPr>
                <w:rFonts w:eastAsia="Lucida Sans Unicode" w:cs="Lucida Sans Unicode"/>
                <w:color w:val="000000" w:themeColor="text1"/>
                <w:szCs w:val="20"/>
              </w:rPr>
            </w:pPr>
            <w:r w:rsidRPr="009164E3">
              <w:rPr>
                <w:rFonts w:eastAsia="Lucida Sans Unicode" w:cs="Lucida Sans Unicode"/>
                <w:color w:val="000000" w:themeColor="text1"/>
                <w:szCs w:val="20"/>
              </w:rPr>
              <w:t xml:space="preserve">Beskrivelse av hva kontraktarbeidene gikk ut på, herunder relevansen i forhold til kvalifikasjonskravet i B2 punkt 2.4. </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0F354AD0" w14:textId="77777777" w:rsidR="00AD69B1" w:rsidRPr="009164E3" w:rsidRDefault="00AD69B1" w:rsidP="000D4F92">
            <w:pPr>
              <w:ind w:left="360"/>
              <w:rPr>
                <w:rFonts w:ascii="Calibri" w:eastAsia="Calibri" w:hAnsi="Calibri" w:cs="Calibri"/>
                <w:b/>
                <w:bCs/>
                <w:szCs w:val="20"/>
              </w:rPr>
            </w:pPr>
            <w:r w:rsidRPr="009164E3">
              <w:rPr>
                <w:rFonts w:ascii="Calibri" w:eastAsia="Calibri" w:hAnsi="Calibri" w:cs="Calibri"/>
                <w:b/>
                <w:bCs/>
                <w:szCs w:val="20"/>
              </w:rPr>
              <w:t xml:space="preserve"> </w:t>
            </w:r>
          </w:p>
        </w:tc>
      </w:tr>
      <w:tr w:rsidR="00AD69B1" w:rsidRPr="009164E3" w14:paraId="0D994185" w14:textId="77777777" w:rsidTr="00B75355">
        <w:trPr>
          <w:trHeight w:val="1095"/>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79D3E259" w14:textId="2AA6B9B7" w:rsidR="00AD69B1" w:rsidRPr="009164E3" w:rsidRDefault="00AD69B1" w:rsidP="00B75355">
            <w:pPr>
              <w:rPr>
                <w:rFonts w:eastAsia="Lucida Sans Unicode" w:cs="Lucida Sans Unicode"/>
                <w:color w:val="000000" w:themeColor="text1"/>
                <w:szCs w:val="20"/>
              </w:rPr>
            </w:pPr>
            <w:r w:rsidRPr="009164E3">
              <w:rPr>
                <w:rFonts w:eastAsia="Lucida Sans Unicode" w:cs="Lucida Sans Unicode"/>
                <w:color w:val="000000" w:themeColor="text1"/>
                <w:szCs w:val="20"/>
              </w:rPr>
              <w:t xml:space="preserve">Hvilke arbeider som ble utført av </w:t>
            </w:r>
            <w:r w:rsidR="00D9403D" w:rsidRPr="009164E3">
              <w:rPr>
                <w:rFonts w:eastAsia="Lucida Sans Unicode" w:cs="Lucida Sans Unicode"/>
                <w:color w:val="000000" w:themeColor="text1"/>
                <w:szCs w:val="20"/>
              </w:rPr>
              <w:t>entreprenør</w:t>
            </w:r>
            <w:r w:rsidRPr="009164E3">
              <w:rPr>
                <w:rFonts w:eastAsia="Lucida Sans Unicode" w:cs="Lucida Sans Unicode"/>
                <w:color w:val="000000" w:themeColor="text1"/>
                <w:szCs w:val="20"/>
              </w:rPr>
              <w:t>en selv, og hvilke arbeider som ble utført av underleverandører</w:t>
            </w:r>
            <w:r w:rsidR="002D29BD" w:rsidRPr="009164E3">
              <w:rPr>
                <w:rFonts w:eastAsia="Lucida Sans Unicode" w:cs="Lucida Sans Unicode"/>
                <w:color w:val="000000" w:themeColor="text1"/>
                <w:szCs w:val="20"/>
              </w:rPr>
              <w:t>/</w:t>
            </w:r>
            <w:r w:rsidRPr="009164E3">
              <w:rPr>
                <w:rFonts w:eastAsia="Lucida Sans Unicode" w:cs="Lucida Sans Unicode"/>
                <w:color w:val="000000" w:themeColor="text1"/>
                <w:szCs w:val="20"/>
              </w:rPr>
              <w:t xml:space="preserve">kontraktsmedhjelpere. </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509F62AC" w14:textId="77777777" w:rsidR="00AD69B1" w:rsidRPr="009164E3" w:rsidRDefault="00AD69B1" w:rsidP="000D4F92">
            <w:pPr>
              <w:ind w:left="360"/>
              <w:rPr>
                <w:rFonts w:ascii="Calibri" w:eastAsia="Calibri" w:hAnsi="Calibri" w:cs="Calibri"/>
                <w:b/>
                <w:bCs/>
                <w:szCs w:val="20"/>
              </w:rPr>
            </w:pPr>
            <w:r w:rsidRPr="009164E3">
              <w:rPr>
                <w:rFonts w:ascii="Calibri" w:eastAsia="Calibri" w:hAnsi="Calibri" w:cs="Calibri"/>
                <w:b/>
                <w:bCs/>
                <w:szCs w:val="20"/>
              </w:rPr>
              <w:t xml:space="preserve"> </w:t>
            </w:r>
          </w:p>
        </w:tc>
      </w:tr>
      <w:tr w:rsidR="00AD69B1" w:rsidRPr="009164E3" w14:paraId="02C34AB1" w14:textId="77777777" w:rsidTr="00B75355">
        <w:trPr>
          <w:trHeight w:val="45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4B734769" w14:textId="77777777" w:rsidR="00AD69B1" w:rsidRPr="009164E3" w:rsidRDefault="00AD69B1" w:rsidP="00B75355">
            <w:pPr>
              <w:rPr>
                <w:rFonts w:eastAsia="Lucida Sans Unicode" w:cs="Lucida Sans Unicode"/>
                <w:color w:val="000000" w:themeColor="text1"/>
                <w:szCs w:val="20"/>
              </w:rPr>
            </w:pPr>
            <w:r w:rsidRPr="009164E3">
              <w:rPr>
                <w:rFonts w:eastAsia="Lucida Sans Unicode" w:cs="Lucida Sans Unicode"/>
                <w:color w:val="000000" w:themeColor="text1"/>
                <w:szCs w:val="20"/>
              </w:rPr>
              <w:t>Referanseperson/kontaktperson hos oppdragsgiver med kontaktdata (telefonnummer og e-postadresse), og angivelse av vedkommende sin rolle under kontrakten.</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2087548C" w14:textId="77777777" w:rsidR="00AD69B1" w:rsidRPr="009164E3" w:rsidRDefault="00AD69B1" w:rsidP="000D4F92">
            <w:pPr>
              <w:ind w:left="360"/>
              <w:rPr>
                <w:rFonts w:ascii="Calibri" w:eastAsia="Calibri" w:hAnsi="Calibri" w:cs="Calibri"/>
                <w:b/>
                <w:bCs/>
                <w:szCs w:val="20"/>
              </w:rPr>
            </w:pPr>
            <w:r w:rsidRPr="009164E3">
              <w:rPr>
                <w:rFonts w:ascii="Calibri" w:eastAsia="Calibri" w:hAnsi="Calibri" w:cs="Calibri"/>
                <w:b/>
                <w:bCs/>
                <w:szCs w:val="20"/>
              </w:rPr>
              <w:t xml:space="preserve"> </w:t>
            </w:r>
          </w:p>
        </w:tc>
      </w:tr>
      <w:tr w:rsidR="00AD69B1" w:rsidRPr="009164E3" w14:paraId="1814502F" w14:textId="77777777" w:rsidTr="00B75355">
        <w:trPr>
          <w:trHeight w:val="45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191514E3" w14:textId="2AF3E6ED" w:rsidR="00AD69B1" w:rsidRPr="009164E3" w:rsidRDefault="00AD69B1" w:rsidP="00B75355">
            <w:pPr>
              <w:rPr>
                <w:rFonts w:eastAsia="Lucida Sans Unicode" w:cs="Lucida Sans Unicode"/>
                <w:color w:val="000000" w:themeColor="text1"/>
                <w:szCs w:val="20"/>
              </w:rPr>
            </w:pPr>
            <w:r w:rsidRPr="009164E3">
              <w:rPr>
                <w:rFonts w:eastAsia="Lucida Sans Unicode" w:cs="Lucida Sans Unicode"/>
                <w:color w:val="000000" w:themeColor="text1"/>
                <w:szCs w:val="20"/>
              </w:rPr>
              <w:t>Hvilke sentrale arbeider gjelder denne referansen for</w:t>
            </w:r>
            <w:r w:rsidR="00B75355" w:rsidRPr="009164E3">
              <w:rPr>
                <w:rFonts w:eastAsia="Lucida Sans Unicode" w:cs="Lucida Sans Unicode"/>
                <w:color w:val="000000" w:themeColor="text1"/>
                <w:szCs w:val="20"/>
              </w:rPr>
              <w:t>.</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58CEFEDD" w14:textId="77777777" w:rsidR="00AD69B1" w:rsidRPr="009164E3" w:rsidRDefault="00AD69B1" w:rsidP="000D4F92">
            <w:pPr>
              <w:ind w:left="360"/>
              <w:rPr>
                <w:rFonts w:ascii="Calibri" w:eastAsia="Calibri" w:hAnsi="Calibri" w:cs="Calibri"/>
                <w:b/>
                <w:bCs/>
                <w:szCs w:val="20"/>
              </w:rPr>
            </w:pPr>
          </w:p>
        </w:tc>
      </w:tr>
      <w:bookmarkEnd w:id="1650"/>
    </w:tbl>
    <w:p w14:paraId="5E54E421" w14:textId="77777777" w:rsidR="00AD69B1" w:rsidRPr="009164E3" w:rsidRDefault="00AD69B1" w:rsidP="00AD69B1">
      <w:pPr>
        <w:rPr>
          <w:rFonts w:eastAsia="Lucida Sans Unicode" w:cs="Lucida Sans Unicode"/>
          <w:szCs w:val="20"/>
        </w:rPr>
      </w:pPr>
    </w:p>
    <w:p w14:paraId="79C0A3A5" w14:textId="14446665" w:rsidR="00AD69B1" w:rsidRPr="009164E3" w:rsidRDefault="00AD69B1" w:rsidP="00AD69B1">
      <w:pPr>
        <w:rPr>
          <w:rFonts w:eastAsia="Lucida Sans Unicode" w:cs="Lucida Sans Unicode"/>
          <w:szCs w:val="20"/>
        </w:rPr>
      </w:pPr>
      <w:r w:rsidRPr="009164E3">
        <w:rPr>
          <w:rFonts w:eastAsia="Lucida Sans Unicode" w:cs="Lucida Sans Unicode"/>
          <w:szCs w:val="20"/>
        </w:rPr>
        <w:t>En oversikt over hvilke firma som</w:t>
      </w:r>
      <w:r w:rsidR="00A86D9B" w:rsidRPr="009164E3">
        <w:rPr>
          <w:rFonts w:eastAsia="Lucida Sans Unicode" w:cs="Lucida Sans Unicode"/>
          <w:szCs w:val="20"/>
        </w:rPr>
        <w:t xml:space="preserve"> skal utføre</w:t>
      </w:r>
      <w:r w:rsidR="00F32EBE" w:rsidRPr="009164E3">
        <w:rPr>
          <w:rFonts w:eastAsia="Lucida Sans Unicode" w:cs="Lucida Sans Unicode"/>
          <w:szCs w:val="20"/>
        </w:rPr>
        <w:t xml:space="preserve"> og har erfaring med</w:t>
      </w:r>
      <w:r w:rsidR="00A86D9B" w:rsidRPr="009164E3">
        <w:rPr>
          <w:rFonts w:eastAsia="Lucida Sans Unicode" w:cs="Lucida Sans Unicode"/>
          <w:szCs w:val="20"/>
        </w:rPr>
        <w:t xml:space="preserve"> </w:t>
      </w:r>
      <w:r w:rsidR="00B831F5" w:rsidRPr="009164E3">
        <w:rPr>
          <w:rFonts w:eastAsia="Lucida Sans Unicode" w:cs="Lucida Sans Unicode"/>
          <w:szCs w:val="20"/>
        </w:rPr>
        <w:t>hvilke sentrale arbeider,</w:t>
      </w:r>
      <w:r w:rsidRPr="009164E3">
        <w:rPr>
          <w:rFonts w:eastAsia="Lucida Sans Unicode" w:cs="Lucida Sans Unicode"/>
          <w:szCs w:val="20"/>
        </w:rPr>
        <w:t xml:space="preserve"> samt hvilket referanseprosjekt denne erfaringen fremgår av. </w:t>
      </w:r>
    </w:p>
    <w:tbl>
      <w:tblPr>
        <w:tblStyle w:val="Tabellrutenett"/>
        <w:tblW w:w="0" w:type="auto"/>
        <w:tblLayout w:type="fixed"/>
        <w:tblLook w:val="04A0" w:firstRow="1" w:lastRow="0" w:firstColumn="1" w:lastColumn="0" w:noHBand="0" w:noVBand="1"/>
      </w:tblPr>
      <w:tblGrid>
        <w:gridCol w:w="4783"/>
        <w:gridCol w:w="4784"/>
        <w:gridCol w:w="4784"/>
      </w:tblGrid>
      <w:tr w:rsidR="00AD69B1" w:rsidRPr="009164E3" w14:paraId="0BB9486F" w14:textId="77777777" w:rsidTr="000D4F92">
        <w:trPr>
          <w:trHeight w:val="300"/>
        </w:trPr>
        <w:tc>
          <w:tcPr>
            <w:tcW w:w="4783"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6E52F317" w14:textId="77777777" w:rsidR="00AD69B1" w:rsidRPr="009164E3" w:rsidRDefault="00AD69B1" w:rsidP="000D4F92">
            <w:pPr>
              <w:rPr>
                <w:rFonts w:eastAsia="Lucida Sans Unicode" w:cs="Lucida Sans Unicode"/>
                <w:color w:val="000000" w:themeColor="text1"/>
                <w:szCs w:val="20"/>
              </w:rPr>
            </w:pPr>
            <w:r w:rsidRPr="009164E3">
              <w:rPr>
                <w:rFonts w:eastAsia="Lucida Sans Unicode" w:cs="Lucida Sans Unicode"/>
                <w:color w:val="000000" w:themeColor="text1"/>
                <w:szCs w:val="20"/>
              </w:rPr>
              <w:t>Firma</w:t>
            </w:r>
          </w:p>
        </w:tc>
        <w:tc>
          <w:tcPr>
            <w:tcW w:w="4784"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7F44A6D2" w14:textId="77777777" w:rsidR="00AD69B1" w:rsidRPr="009164E3" w:rsidRDefault="00AD69B1" w:rsidP="000D4F92">
            <w:pPr>
              <w:rPr>
                <w:rFonts w:eastAsia="Lucida Sans Unicode" w:cs="Lucida Sans Unicode"/>
                <w:color w:val="000000" w:themeColor="text1"/>
                <w:szCs w:val="20"/>
              </w:rPr>
            </w:pPr>
            <w:r w:rsidRPr="009164E3">
              <w:rPr>
                <w:rFonts w:eastAsia="Lucida Sans Unicode" w:cs="Lucida Sans Unicode"/>
                <w:color w:val="000000" w:themeColor="text1"/>
                <w:szCs w:val="20"/>
              </w:rPr>
              <w:t>Sentrale arbeider</w:t>
            </w:r>
          </w:p>
        </w:tc>
        <w:tc>
          <w:tcPr>
            <w:tcW w:w="4784"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07C0D508" w14:textId="77777777" w:rsidR="00AD69B1" w:rsidRPr="009164E3" w:rsidRDefault="00AD69B1" w:rsidP="000D4F92">
            <w:pPr>
              <w:rPr>
                <w:rFonts w:eastAsia="Lucida Sans Unicode" w:cs="Lucida Sans Unicode"/>
                <w:color w:val="000000" w:themeColor="text1"/>
                <w:szCs w:val="20"/>
              </w:rPr>
            </w:pPr>
            <w:r w:rsidRPr="009164E3">
              <w:rPr>
                <w:rFonts w:eastAsia="Lucida Sans Unicode" w:cs="Lucida Sans Unicode"/>
                <w:color w:val="000000" w:themeColor="text1"/>
                <w:szCs w:val="20"/>
              </w:rPr>
              <w:t>Referanse</w:t>
            </w:r>
          </w:p>
        </w:tc>
      </w:tr>
      <w:tr w:rsidR="00AD69B1" w:rsidRPr="009164E3" w14:paraId="685BCADF" w14:textId="77777777" w:rsidTr="000D4F92">
        <w:trPr>
          <w:trHeight w:val="300"/>
        </w:trPr>
        <w:tc>
          <w:tcPr>
            <w:tcW w:w="4783" w:type="dxa"/>
            <w:tcBorders>
              <w:top w:val="single" w:sz="8" w:space="0" w:color="auto"/>
              <w:left w:val="single" w:sz="8" w:space="0" w:color="auto"/>
              <w:bottom w:val="single" w:sz="8" w:space="0" w:color="auto"/>
              <w:right w:val="single" w:sz="8" w:space="0" w:color="auto"/>
            </w:tcBorders>
            <w:tcMar>
              <w:left w:w="108" w:type="dxa"/>
              <w:right w:w="108" w:type="dxa"/>
            </w:tcMar>
          </w:tcPr>
          <w:p w14:paraId="5E1C8A76"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c>
          <w:tcPr>
            <w:tcW w:w="4784" w:type="dxa"/>
            <w:tcBorders>
              <w:top w:val="single" w:sz="8" w:space="0" w:color="auto"/>
              <w:left w:val="single" w:sz="8" w:space="0" w:color="auto"/>
              <w:bottom w:val="single" w:sz="8" w:space="0" w:color="auto"/>
              <w:right w:val="single" w:sz="8" w:space="0" w:color="auto"/>
            </w:tcBorders>
            <w:tcMar>
              <w:left w:w="108" w:type="dxa"/>
              <w:right w:w="108" w:type="dxa"/>
            </w:tcMar>
          </w:tcPr>
          <w:p w14:paraId="07F8BD4B"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c>
          <w:tcPr>
            <w:tcW w:w="4784" w:type="dxa"/>
            <w:tcBorders>
              <w:top w:val="single" w:sz="8" w:space="0" w:color="auto"/>
              <w:left w:val="single" w:sz="8" w:space="0" w:color="auto"/>
              <w:bottom w:val="single" w:sz="8" w:space="0" w:color="auto"/>
              <w:right w:val="single" w:sz="8" w:space="0" w:color="auto"/>
            </w:tcBorders>
            <w:tcMar>
              <w:left w:w="108" w:type="dxa"/>
              <w:right w:w="108" w:type="dxa"/>
            </w:tcMar>
          </w:tcPr>
          <w:p w14:paraId="6C82935A"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r>
      <w:tr w:rsidR="00AD69B1" w:rsidRPr="009164E3" w14:paraId="293E3A6E" w14:textId="77777777" w:rsidTr="000D4F92">
        <w:trPr>
          <w:trHeight w:val="300"/>
        </w:trPr>
        <w:tc>
          <w:tcPr>
            <w:tcW w:w="4783" w:type="dxa"/>
            <w:tcBorders>
              <w:top w:val="single" w:sz="8" w:space="0" w:color="auto"/>
              <w:left w:val="single" w:sz="8" w:space="0" w:color="auto"/>
              <w:bottom w:val="single" w:sz="8" w:space="0" w:color="auto"/>
              <w:right w:val="single" w:sz="8" w:space="0" w:color="auto"/>
            </w:tcBorders>
            <w:tcMar>
              <w:left w:w="108" w:type="dxa"/>
              <w:right w:w="108" w:type="dxa"/>
            </w:tcMar>
          </w:tcPr>
          <w:p w14:paraId="2482AB80"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c>
          <w:tcPr>
            <w:tcW w:w="4784" w:type="dxa"/>
            <w:tcBorders>
              <w:top w:val="single" w:sz="8" w:space="0" w:color="auto"/>
              <w:left w:val="single" w:sz="8" w:space="0" w:color="auto"/>
              <w:bottom w:val="single" w:sz="8" w:space="0" w:color="auto"/>
              <w:right w:val="single" w:sz="8" w:space="0" w:color="auto"/>
            </w:tcBorders>
            <w:tcMar>
              <w:left w:w="108" w:type="dxa"/>
              <w:right w:w="108" w:type="dxa"/>
            </w:tcMar>
          </w:tcPr>
          <w:p w14:paraId="43FA02D9"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c>
          <w:tcPr>
            <w:tcW w:w="4784" w:type="dxa"/>
            <w:tcBorders>
              <w:top w:val="single" w:sz="8" w:space="0" w:color="auto"/>
              <w:left w:val="single" w:sz="8" w:space="0" w:color="auto"/>
              <w:bottom w:val="single" w:sz="8" w:space="0" w:color="auto"/>
              <w:right w:val="single" w:sz="8" w:space="0" w:color="auto"/>
            </w:tcBorders>
            <w:tcMar>
              <w:left w:w="108" w:type="dxa"/>
              <w:right w:w="108" w:type="dxa"/>
            </w:tcMar>
          </w:tcPr>
          <w:p w14:paraId="694C2542"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r>
      <w:tr w:rsidR="00AD69B1" w:rsidRPr="009164E3" w14:paraId="2EF10486" w14:textId="77777777" w:rsidTr="000D4F92">
        <w:trPr>
          <w:trHeight w:val="300"/>
        </w:trPr>
        <w:tc>
          <w:tcPr>
            <w:tcW w:w="4783" w:type="dxa"/>
            <w:tcBorders>
              <w:top w:val="single" w:sz="8" w:space="0" w:color="auto"/>
              <w:left w:val="single" w:sz="8" w:space="0" w:color="auto"/>
              <w:bottom w:val="single" w:sz="8" w:space="0" w:color="auto"/>
              <w:right w:val="single" w:sz="8" w:space="0" w:color="auto"/>
            </w:tcBorders>
            <w:tcMar>
              <w:left w:w="108" w:type="dxa"/>
              <w:right w:w="108" w:type="dxa"/>
            </w:tcMar>
          </w:tcPr>
          <w:p w14:paraId="5354658D"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c>
          <w:tcPr>
            <w:tcW w:w="4784" w:type="dxa"/>
            <w:tcBorders>
              <w:top w:val="single" w:sz="8" w:space="0" w:color="auto"/>
              <w:left w:val="single" w:sz="8" w:space="0" w:color="auto"/>
              <w:bottom w:val="single" w:sz="8" w:space="0" w:color="auto"/>
              <w:right w:val="single" w:sz="8" w:space="0" w:color="auto"/>
            </w:tcBorders>
            <w:tcMar>
              <w:left w:w="108" w:type="dxa"/>
              <w:right w:w="108" w:type="dxa"/>
            </w:tcMar>
          </w:tcPr>
          <w:p w14:paraId="67C8B906"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c>
          <w:tcPr>
            <w:tcW w:w="4784" w:type="dxa"/>
            <w:tcBorders>
              <w:top w:val="single" w:sz="8" w:space="0" w:color="auto"/>
              <w:left w:val="single" w:sz="8" w:space="0" w:color="auto"/>
              <w:bottom w:val="single" w:sz="8" w:space="0" w:color="auto"/>
              <w:right w:val="single" w:sz="8" w:space="0" w:color="auto"/>
            </w:tcBorders>
            <w:tcMar>
              <w:left w:w="108" w:type="dxa"/>
              <w:right w:w="108" w:type="dxa"/>
            </w:tcMar>
          </w:tcPr>
          <w:p w14:paraId="1A6EFD1D"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r>
      <w:tr w:rsidR="00AD69B1" w:rsidRPr="009164E3" w14:paraId="2B8EB088" w14:textId="77777777" w:rsidTr="000D4F92">
        <w:trPr>
          <w:trHeight w:val="300"/>
        </w:trPr>
        <w:tc>
          <w:tcPr>
            <w:tcW w:w="4783" w:type="dxa"/>
            <w:tcBorders>
              <w:top w:val="single" w:sz="8" w:space="0" w:color="auto"/>
              <w:left w:val="single" w:sz="8" w:space="0" w:color="auto"/>
              <w:bottom w:val="single" w:sz="8" w:space="0" w:color="auto"/>
              <w:right w:val="single" w:sz="8" w:space="0" w:color="auto"/>
            </w:tcBorders>
            <w:tcMar>
              <w:left w:w="108" w:type="dxa"/>
              <w:right w:w="108" w:type="dxa"/>
            </w:tcMar>
          </w:tcPr>
          <w:p w14:paraId="6F474AFD"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c>
          <w:tcPr>
            <w:tcW w:w="4784" w:type="dxa"/>
            <w:tcBorders>
              <w:top w:val="single" w:sz="8" w:space="0" w:color="auto"/>
              <w:left w:val="single" w:sz="8" w:space="0" w:color="auto"/>
              <w:bottom w:val="single" w:sz="8" w:space="0" w:color="auto"/>
              <w:right w:val="single" w:sz="8" w:space="0" w:color="auto"/>
            </w:tcBorders>
            <w:tcMar>
              <w:left w:w="108" w:type="dxa"/>
              <w:right w:w="108" w:type="dxa"/>
            </w:tcMar>
          </w:tcPr>
          <w:p w14:paraId="1D14C299"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c>
          <w:tcPr>
            <w:tcW w:w="4784" w:type="dxa"/>
            <w:tcBorders>
              <w:top w:val="single" w:sz="8" w:space="0" w:color="auto"/>
              <w:left w:val="single" w:sz="8" w:space="0" w:color="auto"/>
              <w:bottom w:val="single" w:sz="8" w:space="0" w:color="auto"/>
              <w:right w:val="single" w:sz="8" w:space="0" w:color="auto"/>
            </w:tcBorders>
            <w:tcMar>
              <w:left w:w="108" w:type="dxa"/>
              <w:right w:w="108" w:type="dxa"/>
            </w:tcMar>
          </w:tcPr>
          <w:p w14:paraId="407A36A2"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r>
      <w:tr w:rsidR="00AD69B1" w:rsidRPr="009164E3" w14:paraId="00783377" w14:textId="77777777" w:rsidTr="000D4F92">
        <w:trPr>
          <w:trHeight w:val="300"/>
        </w:trPr>
        <w:tc>
          <w:tcPr>
            <w:tcW w:w="4783" w:type="dxa"/>
            <w:tcBorders>
              <w:top w:val="single" w:sz="8" w:space="0" w:color="auto"/>
              <w:left w:val="single" w:sz="8" w:space="0" w:color="auto"/>
              <w:bottom w:val="single" w:sz="8" w:space="0" w:color="auto"/>
              <w:right w:val="single" w:sz="8" w:space="0" w:color="auto"/>
            </w:tcBorders>
            <w:tcMar>
              <w:left w:w="108" w:type="dxa"/>
              <w:right w:w="108" w:type="dxa"/>
            </w:tcMar>
          </w:tcPr>
          <w:p w14:paraId="1C17166B"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c>
          <w:tcPr>
            <w:tcW w:w="4784" w:type="dxa"/>
            <w:tcBorders>
              <w:top w:val="single" w:sz="8" w:space="0" w:color="auto"/>
              <w:left w:val="single" w:sz="8" w:space="0" w:color="auto"/>
              <w:bottom w:val="single" w:sz="8" w:space="0" w:color="auto"/>
              <w:right w:val="single" w:sz="8" w:space="0" w:color="auto"/>
            </w:tcBorders>
            <w:tcMar>
              <w:left w:w="108" w:type="dxa"/>
              <w:right w:w="108" w:type="dxa"/>
            </w:tcMar>
          </w:tcPr>
          <w:p w14:paraId="3CC3C583"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c>
          <w:tcPr>
            <w:tcW w:w="4784" w:type="dxa"/>
            <w:tcBorders>
              <w:top w:val="single" w:sz="8" w:space="0" w:color="auto"/>
              <w:left w:val="single" w:sz="8" w:space="0" w:color="auto"/>
              <w:bottom w:val="single" w:sz="8" w:space="0" w:color="auto"/>
              <w:right w:val="single" w:sz="8" w:space="0" w:color="auto"/>
            </w:tcBorders>
            <w:tcMar>
              <w:left w:w="108" w:type="dxa"/>
              <w:right w:w="108" w:type="dxa"/>
            </w:tcMar>
          </w:tcPr>
          <w:p w14:paraId="3D7D06BC"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r>
    </w:tbl>
    <w:p w14:paraId="0DCE49F0" w14:textId="1EA6C909" w:rsidR="00ED1736" w:rsidRPr="009164E3" w:rsidRDefault="00ED1736" w:rsidP="000E72E7"/>
    <w:p w14:paraId="307D28F8" w14:textId="77777777" w:rsidR="00B75355" w:rsidRPr="009164E3" w:rsidRDefault="00B75355" w:rsidP="00ED1736">
      <w:pPr>
        <w:sectPr w:rsidR="00B75355" w:rsidRPr="009164E3" w:rsidSect="00DE7D9C">
          <w:pgSz w:w="16838" w:h="11906" w:orient="landscape" w:code="9"/>
          <w:pgMar w:top="1701" w:right="1400" w:bottom="1418" w:left="1077" w:header="709" w:footer="709" w:gutter="0"/>
          <w:cols w:space="708"/>
          <w:docGrid w:linePitch="360"/>
        </w:sectPr>
      </w:pPr>
    </w:p>
    <w:p w14:paraId="55D61ADB" w14:textId="1C186A55" w:rsidR="001232DE" w:rsidRPr="009164E3" w:rsidRDefault="00E71037" w:rsidP="00ED1736">
      <w:pPr>
        <w:pStyle w:val="Overskrift3"/>
      </w:pPr>
      <w:bookmarkStart w:id="1651" w:name="_Toc233898163"/>
      <w:r w:rsidRPr="009164E3">
        <w:lastRenderedPageBreak/>
        <w:t>Miljø</w:t>
      </w:r>
      <w:r w:rsidR="00ED1736" w:rsidRPr="009164E3">
        <w:t xml:space="preserve"> og kvalitet</w:t>
      </w:r>
      <w:bookmarkEnd w:id="1651"/>
      <w:r w:rsidR="00ED1736" w:rsidRPr="009164E3">
        <w:t xml:space="preserve"> </w:t>
      </w:r>
    </w:p>
    <w:p w14:paraId="0D64481C" w14:textId="457A6D82" w:rsidR="00ED1736" w:rsidRPr="009164E3" w:rsidRDefault="00ED1736" w:rsidP="00D03F52">
      <w:pPr>
        <w:pStyle w:val="Overskrift4"/>
      </w:pPr>
      <w:bookmarkStart w:id="1652" w:name="_Toc233898164"/>
      <w:r w:rsidRPr="009164E3">
        <w:t>Ytre Miljø – kapittel B2 punkt 2.5.</w:t>
      </w:r>
      <w:r w:rsidR="00E71037" w:rsidRPr="009164E3">
        <w:t>1</w:t>
      </w:r>
      <w:bookmarkEnd w:id="1652"/>
    </w:p>
    <w:p w14:paraId="5B2F0DCC" w14:textId="1C9831F7" w:rsidR="00ED1736" w:rsidRPr="009164E3" w:rsidRDefault="00ED1736" w:rsidP="001232DE">
      <w:r w:rsidRPr="009164E3">
        <w:t>Dokumenteres i tråd med bestemmelsene i B2 punkt 2.5.</w:t>
      </w:r>
      <w:r w:rsidR="00E71037" w:rsidRPr="009164E3">
        <w:t>1</w:t>
      </w:r>
      <w:r w:rsidRPr="009164E3">
        <w:t>.</w:t>
      </w:r>
    </w:p>
    <w:p w14:paraId="37312AB8" w14:textId="77777777" w:rsidR="00ED1736" w:rsidRPr="009164E3" w:rsidRDefault="00ED1736" w:rsidP="00ED1736"/>
    <w:p w14:paraId="7440A5FD" w14:textId="73129B06" w:rsidR="00ED1736" w:rsidRPr="009164E3" w:rsidRDefault="00ED1736" w:rsidP="00D03F52">
      <w:pPr>
        <w:pStyle w:val="Overskrift4"/>
      </w:pPr>
      <w:bookmarkStart w:id="1653" w:name="_Toc233898165"/>
      <w:r w:rsidRPr="009164E3">
        <w:t>Kvalitetsstyring – kapittel B2 punkt 2.5.</w:t>
      </w:r>
      <w:r w:rsidR="00E71037" w:rsidRPr="009164E3">
        <w:t>2</w:t>
      </w:r>
      <w:bookmarkEnd w:id="1653"/>
      <w:r w:rsidRPr="009164E3">
        <w:t xml:space="preserve"> </w:t>
      </w:r>
    </w:p>
    <w:p w14:paraId="6F2CD03F" w14:textId="003021BB" w:rsidR="00ED1736" w:rsidRPr="009164E3" w:rsidRDefault="00ED1736" w:rsidP="00ED1736">
      <w:r w:rsidRPr="009164E3">
        <w:t xml:space="preserve">Dokumenteres i tråd med bestemmelsene </w:t>
      </w:r>
      <w:r w:rsidR="007D55AB" w:rsidRPr="009164E3">
        <w:t>i</w:t>
      </w:r>
      <w:r w:rsidRPr="009164E3">
        <w:t xml:space="preserve"> B2 punkt 2.5.</w:t>
      </w:r>
      <w:r w:rsidR="00E71037" w:rsidRPr="009164E3">
        <w:t>2</w:t>
      </w:r>
      <w:r w:rsidRPr="009164E3">
        <w:t>.</w:t>
      </w:r>
    </w:p>
    <w:p w14:paraId="253DEC1C" w14:textId="77777777" w:rsidR="00ED1736" w:rsidRPr="009164E3" w:rsidRDefault="00ED1736" w:rsidP="00ED1736"/>
    <w:p w14:paraId="5397C550" w14:textId="166ADF80" w:rsidR="00ED1736" w:rsidRPr="009164E3" w:rsidRDefault="00ED1736" w:rsidP="00C9486D">
      <w:pPr>
        <w:pStyle w:val="Overskrift3"/>
      </w:pPr>
      <w:bookmarkStart w:id="1654" w:name="_Toc233898166"/>
      <w:r w:rsidRPr="009164E3">
        <w:t>Skatteattest</w:t>
      </w:r>
      <w:bookmarkEnd w:id="1654"/>
      <w:r w:rsidRPr="009164E3">
        <w:t xml:space="preserve"> </w:t>
      </w:r>
    </w:p>
    <w:p w14:paraId="0079716C" w14:textId="3475E2A9" w:rsidR="00ED1736" w:rsidRPr="009164E3" w:rsidRDefault="00893B95" w:rsidP="00ED1736">
      <w:r w:rsidRPr="009164E3">
        <w:t>Entreprenør</w:t>
      </w:r>
      <w:r w:rsidR="00ED1736" w:rsidRPr="009164E3">
        <w:t xml:space="preserve"> skal levere skatteattest i tråd med bestemmelsen i B2 punkt 3.2.</w:t>
      </w:r>
    </w:p>
    <w:p w14:paraId="36043493" w14:textId="77777777" w:rsidR="001232DE" w:rsidRPr="009164E3" w:rsidRDefault="001232DE" w:rsidP="00ED1736"/>
    <w:p w14:paraId="1424345D" w14:textId="2DB9241A" w:rsidR="00ED1736" w:rsidRPr="009164E3" w:rsidRDefault="00ED1736" w:rsidP="00C9486D">
      <w:pPr>
        <w:pStyle w:val="Overskrift3"/>
      </w:pPr>
      <w:bookmarkStart w:id="1655" w:name="_Toc233898167"/>
      <w:r w:rsidRPr="009164E3">
        <w:t>Vedlegg</w:t>
      </w:r>
      <w:bookmarkEnd w:id="1655"/>
    </w:p>
    <w:p w14:paraId="4BF99054" w14:textId="77777777" w:rsidR="00ED1736" w:rsidRPr="009164E3" w:rsidRDefault="00ED1736" w:rsidP="00ED1736">
      <w:r w:rsidRPr="009164E3">
        <w:t>I dette skjemaet fremgår følgende vedlegg:</w:t>
      </w:r>
    </w:p>
    <w:p w14:paraId="4022B75D" w14:textId="5E9BF8D4" w:rsidR="00ED1736" w:rsidRPr="009164E3" w:rsidRDefault="00ED1736" w:rsidP="00ED1736">
      <w:r w:rsidRPr="009164E3">
        <w:t xml:space="preserve">Vedlegg </w:t>
      </w:r>
      <w:r w:rsidR="00B75355" w:rsidRPr="009164E3">
        <w:t>E1-</w:t>
      </w:r>
      <w:r w:rsidRPr="009164E3">
        <w:t xml:space="preserve">1: Mal forpliktelseserklæring </w:t>
      </w:r>
    </w:p>
    <w:p w14:paraId="26AC752F" w14:textId="1B2781A0" w:rsidR="00AD69B1" w:rsidRPr="009164E3" w:rsidRDefault="00ED1736" w:rsidP="00ED1736">
      <w:r w:rsidRPr="009164E3">
        <w:t xml:space="preserve">Vedlegg </w:t>
      </w:r>
      <w:r w:rsidR="00B75355" w:rsidRPr="009164E3">
        <w:t>E1-</w:t>
      </w:r>
      <w:r w:rsidRPr="009164E3">
        <w:t xml:space="preserve">2: </w:t>
      </w:r>
      <w:r w:rsidR="00AD69B1" w:rsidRPr="009164E3">
        <w:t>Mal Solidaransvarserklæring</w:t>
      </w:r>
    </w:p>
    <w:p w14:paraId="661A79AD" w14:textId="51F84953" w:rsidR="00EA3F26" w:rsidRPr="009164E3" w:rsidRDefault="00AD69B1" w:rsidP="00ED1736">
      <w:r w:rsidRPr="009164E3">
        <w:t xml:space="preserve">Vedlegg </w:t>
      </w:r>
      <w:r w:rsidR="00B75355" w:rsidRPr="009164E3">
        <w:t>E1-</w:t>
      </w:r>
      <w:r w:rsidRPr="009164E3">
        <w:t xml:space="preserve">3: </w:t>
      </w:r>
      <w:r w:rsidR="00ED1736" w:rsidRPr="009164E3">
        <w:t>Fullmakt utvidet skatteattest</w:t>
      </w:r>
    </w:p>
    <w:p w14:paraId="7785EAF2" w14:textId="5741ACFA" w:rsidR="00EA3F26" w:rsidRPr="009164E3" w:rsidRDefault="00EA3F26" w:rsidP="00ED1736">
      <w:pPr>
        <w:sectPr w:rsidR="00EA3F26" w:rsidRPr="009164E3" w:rsidSect="00B75355">
          <w:pgSz w:w="11906" w:h="16838" w:code="9"/>
          <w:pgMar w:top="1400" w:right="1418" w:bottom="1077" w:left="1701" w:header="709" w:footer="709" w:gutter="0"/>
          <w:cols w:space="708"/>
          <w:docGrid w:linePitch="360"/>
        </w:sectPr>
      </w:pPr>
      <w:r w:rsidRPr="009164E3">
        <w:t xml:space="preserve">Vedlegg </w:t>
      </w:r>
      <w:r w:rsidR="00B75355" w:rsidRPr="009164E3">
        <w:t>E1-</w:t>
      </w:r>
      <w:r w:rsidR="00AD69B1" w:rsidRPr="009164E3">
        <w:t>4</w:t>
      </w:r>
      <w:r w:rsidRPr="009164E3">
        <w:t>: Egenerklæring om forholdet til gjeldende sanksjonslovgivning</w:t>
      </w:r>
    </w:p>
    <w:p w14:paraId="73042071" w14:textId="77777777" w:rsidR="00ED1736" w:rsidRPr="009164E3" w:rsidRDefault="00ED1736" w:rsidP="00ED1736">
      <w:pPr>
        <w:rPr>
          <w:b/>
          <w:bCs/>
        </w:rPr>
      </w:pPr>
      <w:r w:rsidRPr="009164E3">
        <w:rPr>
          <w:b/>
          <w:bCs/>
        </w:rPr>
        <w:lastRenderedPageBreak/>
        <w:t>Vedlegg 1</w:t>
      </w:r>
    </w:p>
    <w:p w14:paraId="005D7D0D" w14:textId="77777777" w:rsidR="00ED1736" w:rsidRPr="009164E3" w:rsidRDefault="00ED1736" w:rsidP="00ED1736">
      <w:pPr>
        <w:rPr>
          <w:highlight w:val="red"/>
        </w:rPr>
      </w:pPr>
    </w:p>
    <w:p w14:paraId="2BB5807B" w14:textId="68A8881C" w:rsidR="00ED1736" w:rsidRPr="009164E3" w:rsidRDefault="00703045" w:rsidP="00ED1736">
      <w:pPr>
        <w:rPr>
          <w:highlight w:val="red"/>
        </w:rPr>
      </w:pPr>
      <w:r w:rsidRPr="009164E3">
        <w:t xml:space="preserve">Der </w:t>
      </w:r>
      <w:r w:rsidR="00893B95" w:rsidRPr="009164E3">
        <w:t>entreprenør</w:t>
      </w:r>
      <w:r w:rsidRPr="009164E3">
        <w:t>en eller et felleskap støtter seg på kapasiteten til en annen virksomhet for å bli kvalifisert jf. B2, benyttes følgende forpliktelseserklæring.</w:t>
      </w:r>
    </w:p>
    <w:p w14:paraId="6D0EBCFB" w14:textId="77777777" w:rsidR="00ED1736" w:rsidRPr="009164E3" w:rsidRDefault="00ED1736" w:rsidP="00ED1736">
      <w:pPr>
        <w:rPr>
          <w:highlight w:val="red"/>
        </w:rPr>
      </w:pPr>
    </w:p>
    <w:p w14:paraId="6974E244" w14:textId="77777777" w:rsidR="00ED1736" w:rsidRPr="009164E3" w:rsidRDefault="00ED1736" w:rsidP="00ED1736">
      <w:r w:rsidRPr="009164E3">
        <w:t>***</w:t>
      </w:r>
    </w:p>
    <w:p w14:paraId="441938EC" w14:textId="77777777" w:rsidR="00ED1736" w:rsidRPr="009164E3" w:rsidRDefault="00ED1736" w:rsidP="00ED1736">
      <w:pPr>
        <w:rPr>
          <w:highlight w:val="red"/>
        </w:rPr>
      </w:pPr>
    </w:p>
    <w:p w14:paraId="16A996FF" w14:textId="7B0A0143" w:rsidR="00ED1736" w:rsidRPr="009164E3" w:rsidRDefault="00ED1736" w:rsidP="00ED1736">
      <w:pPr>
        <w:rPr>
          <w:b/>
          <w:bCs/>
        </w:rPr>
      </w:pPr>
      <w:r w:rsidRPr="009164E3">
        <w:rPr>
          <w:b/>
          <w:bCs/>
        </w:rPr>
        <w:t>MAL FORPLIKTELSESERKLÆRING</w:t>
      </w:r>
    </w:p>
    <w:p w14:paraId="49DF5170" w14:textId="17441752" w:rsidR="00BF0B15" w:rsidRPr="009164E3" w:rsidRDefault="00BF0B15" w:rsidP="00ED1736">
      <w:pPr>
        <w:rPr>
          <w:b/>
          <w:bCs/>
          <w:highlight w:val="red"/>
        </w:rPr>
      </w:pPr>
    </w:p>
    <w:p w14:paraId="6E334E95" w14:textId="77777777" w:rsidR="00703045" w:rsidRPr="009164E3" w:rsidRDefault="00703045" w:rsidP="00703045">
      <w:pPr>
        <w:tabs>
          <w:tab w:val="right" w:pos="8388"/>
        </w:tabs>
        <w:rPr>
          <w:lang w:eastAsia="nb-NO"/>
        </w:rPr>
      </w:pPr>
      <w:r w:rsidRPr="009164E3">
        <w:rPr>
          <w:lang w:eastAsia="nb-NO"/>
        </w:rPr>
        <w:t>Firma … … … … … … … … … … stiller sin kompetanse og kapasitet til rådighet til</w:t>
      </w:r>
    </w:p>
    <w:p w14:paraId="415A93DA" w14:textId="77777777" w:rsidR="00703045" w:rsidRPr="009164E3" w:rsidRDefault="00703045" w:rsidP="00703045">
      <w:pPr>
        <w:tabs>
          <w:tab w:val="right" w:pos="8388"/>
        </w:tabs>
        <w:rPr>
          <w:lang w:eastAsia="nb-NO"/>
        </w:rPr>
      </w:pPr>
    </w:p>
    <w:p w14:paraId="2A3F7244" w14:textId="0DF2328F" w:rsidR="00BF0B15" w:rsidRPr="009164E3" w:rsidRDefault="00703045" w:rsidP="00703045">
      <w:pPr>
        <w:tabs>
          <w:tab w:val="right" w:pos="8388"/>
        </w:tabs>
        <w:rPr>
          <w:lang w:eastAsia="nb-NO"/>
        </w:rPr>
      </w:pPr>
      <w:r w:rsidRPr="009164E3">
        <w:rPr>
          <w:lang w:eastAsia="nb-NO"/>
        </w:rPr>
        <w:t>firma … … … … … … … … … … i [prosjektnavn her] for å bli kvalifisert, for følgende kvalifikasjonskrav og/eller sentrale arbeider jf. B2 2.4:</w:t>
      </w:r>
    </w:p>
    <w:p w14:paraId="6DE89652" w14:textId="77777777" w:rsidR="00BF0B15" w:rsidRPr="009164E3" w:rsidRDefault="00BF0B15" w:rsidP="00ED1736">
      <w:pPr>
        <w:rPr>
          <w:b/>
          <w:bCs/>
          <w:highlight w:val="red"/>
        </w:rPr>
      </w:pPr>
    </w:p>
    <w:tbl>
      <w:tblPr>
        <w:tblStyle w:val="Tabellrutenett"/>
        <w:tblW w:w="0" w:type="auto"/>
        <w:tblLook w:val="04A0" w:firstRow="1" w:lastRow="0" w:firstColumn="1" w:lastColumn="0" w:noHBand="0" w:noVBand="1"/>
      </w:tblPr>
      <w:tblGrid>
        <w:gridCol w:w="1030"/>
        <w:gridCol w:w="2798"/>
        <w:gridCol w:w="4959"/>
      </w:tblGrid>
      <w:tr w:rsidR="00BF0B15" w:rsidRPr="009164E3" w14:paraId="12315B9E" w14:textId="61B5F485" w:rsidTr="00396C2B">
        <w:tc>
          <w:tcPr>
            <w:tcW w:w="1030" w:type="dxa"/>
            <w:tcBorders>
              <w:top w:val="nil"/>
              <w:left w:val="nil"/>
              <w:bottom w:val="nil"/>
              <w:right w:val="nil"/>
            </w:tcBorders>
          </w:tcPr>
          <w:p w14:paraId="2D6EE419" w14:textId="77777777" w:rsidR="00BF0B15" w:rsidRPr="009164E3" w:rsidRDefault="00BF0B15" w:rsidP="0086299B">
            <w:pPr>
              <w:pStyle w:val="Listeavsnitt"/>
              <w:numPr>
                <w:ilvl w:val="0"/>
                <w:numId w:val="29"/>
              </w:numPr>
            </w:pPr>
          </w:p>
        </w:tc>
        <w:tc>
          <w:tcPr>
            <w:tcW w:w="2798" w:type="dxa"/>
            <w:tcBorders>
              <w:top w:val="nil"/>
              <w:left w:val="nil"/>
              <w:bottom w:val="nil"/>
              <w:right w:val="nil"/>
            </w:tcBorders>
          </w:tcPr>
          <w:p w14:paraId="62BFAE0C" w14:textId="77777777" w:rsidR="00BF0B15" w:rsidRPr="009164E3" w:rsidRDefault="00BF0B15" w:rsidP="00ED1736"/>
        </w:tc>
        <w:tc>
          <w:tcPr>
            <w:tcW w:w="4959" w:type="dxa"/>
            <w:tcBorders>
              <w:top w:val="nil"/>
              <w:left w:val="nil"/>
              <w:bottom w:val="nil"/>
              <w:right w:val="nil"/>
            </w:tcBorders>
          </w:tcPr>
          <w:p w14:paraId="1C728AA7" w14:textId="77777777" w:rsidR="00BF0B15" w:rsidRPr="009164E3" w:rsidRDefault="00BF0B15" w:rsidP="00ED1736"/>
        </w:tc>
      </w:tr>
      <w:tr w:rsidR="00BF0B15" w:rsidRPr="009164E3" w14:paraId="7A97C16D" w14:textId="713DF791" w:rsidTr="00396C2B">
        <w:tc>
          <w:tcPr>
            <w:tcW w:w="1030" w:type="dxa"/>
            <w:tcBorders>
              <w:top w:val="nil"/>
              <w:left w:val="nil"/>
              <w:bottom w:val="nil"/>
              <w:right w:val="nil"/>
            </w:tcBorders>
          </w:tcPr>
          <w:p w14:paraId="0A946949" w14:textId="77777777" w:rsidR="00BF0B15" w:rsidRPr="009164E3" w:rsidRDefault="00BF0B15" w:rsidP="0086299B">
            <w:pPr>
              <w:pStyle w:val="Listeavsnitt"/>
              <w:numPr>
                <w:ilvl w:val="0"/>
                <w:numId w:val="29"/>
              </w:numPr>
            </w:pPr>
          </w:p>
        </w:tc>
        <w:tc>
          <w:tcPr>
            <w:tcW w:w="2798" w:type="dxa"/>
            <w:tcBorders>
              <w:top w:val="nil"/>
              <w:left w:val="nil"/>
              <w:bottom w:val="nil"/>
              <w:right w:val="nil"/>
            </w:tcBorders>
          </w:tcPr>
          <w:p w14:paraId="7A2E6020" w14:textId="77777777" w:rsidR="00BF0B15" w:rsidRPr="009164E3" w:rsidRDefault="00BF0B15" w:rsidP="00ED1736"/>
        </w:tc>
        <w:tc>
          <w:tcPr>
            <w:tcW w:w="4959" w:type="dxa"/>
            <w:tcBorders>
              <w:top w:val="nil"/>
              <w:left w:val="nil"/>
              <w:bottom w:val="nil"/>
              <w:right w:val="nil"/>
            </w:tcBorders>
          </w:tcPr>
          <w:p w14:paraId="714F59C7" w14:textId="77777777" w:rsidR="00BF0B15" w:rsidRPr="009164E3" w:rsidRDefault="00BF0B15" w:rsidP="00ED1736"/>
        </w:tc>
      </w:tr>
      <w:tr w:rsidR="00BF0B15" w:rsidRPr="009164E3" w14:paraId="15DED936" w14:textId="0C341AE9" w:rsidTr="00396C2B">
        <w:tc>
          <w:tcPr>
            <w:tcW w:w="1030" w:type="dxa"/>
            <w:tcBorders>
              <w:top w:val="nil"/>
              <w:left w:val="nil"/>
              <w:bottom w:val="nil"/>
              <w:right w:val="nil"/>
            </w:tcBorders>
          </w:tcPr>
          <w:p w14:paraId="2AE45D5F" w14:textId="77777777" w:rsidR="00BF0B15" w:rsidRPr="009164E3" w:rsidRDefault="00BF0B15" w:rsidP="0086299B">
            <w:pPr>
              <w:pStyle w:val="Listeavsnitt"/>
              <w:numPr>
                <w:ilvl w:val="0"/>
                <w:numId w:val="29"/>
              </w:numPr>
            </w:pPr>
          </w:p>
        </w:tc>
        <w:tc>
          <w:tcPr>
            <w:tcW w:w="2798" w:type="dxa"/>
            <w:tcBorders>
              <w:top w:val="nil"/>
              <w:left w:val="nil"/>
              <w:bottom w:val="nil"/>
              <w:right w:val="nil"/>
            </w:tcBorders>
          </w:tcPr>
          <w:p w14:paraId="61A123A8" w14:textId="77777777" w:rsidR="00BF0B15" w:rsidRPr="009164E3" w:rsidRDefault="00BF0B15" w:rsidP="00ED1736"/>
        </w:tc>
        <w:tc>
          <w:tcPr>
            <w:tcW w:w="4959" w:type="dxa"/>
            <w:tcBorders>
              <w:top w:val="nil"/>
              <w:left w:val="nil"/>
              <w:bottom w:val="nil"/>
              <w:right w:val="nil"/>
            </w:tcBorders>
          </w:tcPr>
          <w:p w14:paraId="45F91A9C" w14:textId="77777777" w:rsidR="00BF0B15" w:rsidRPr="009164E3" w:rsidRDefault="00BF0B15" w:rsidP="00ED1736"/>
        </w:tc>
      </w:tr>
      <w:tr w:rsidR="008A7576" w:rsidRPr="009164E3" w14:paraId="2FA9F8F0" w14:textId="77777777" w:rsidTr="00396C2B">
        <w:tc>
          <w:tcPr>
            <w:tcW w:w="1030" w:type="dxa"/>
            <w:tcBorders>
              <w:top w:val="nil"/>
              <w:left w:val="nil"/>
              <w:bottom w:val="nil"/>
              <w:right w:val="nil"/>
            </w:tcBorders>
          </w:tcPr>
          <w:p w14:paraId="05390E50" w14:textId="77777777" w:rsidR="008A7576" w:rsidRPr="009164E3" w:rsidRDefault="008A7576" w:rsidP="008A7576">
            <w:pPr>
              <w:pStyle w:val="Listeavsnitt"/>
            </w:pPr>
          </w:p>
        </w:tc>
        <w:tc>
          <w:tcPr>
            <w:tcW w:w="2798" w:type="dxa"/>
            <w:tcBorders>
              <w:top w:val="nil"/>
              <w:left w:val="nil"/>
              <w:bottom w:val="nil"/>
              <w:right w:val="nil"/>
            </w:tcBorders>
          </w:tcPr>
          <w:p w14:paraId="78E6C6D6" w14:textId="77777777" w:rsidR="008A7576" w:rsidRPr="009164E3" w:rsidRDefault="008A7576" w:rsidP="00ED1736"/>
        </w:tc>
        <w:tc>
          <w:tcPr>
            <w:tcW w:w="4959" w:type="dxa"/>
            <w:tcBorders>
              <w:top w:val="nil"/>
              <w:left w:val="nil"/>
              <w:bottom w:val="nil"/>
              <w:right w:val="nil"/>
            </w:tcBorders>
          </w:tcPr>
          <w:p w14:paraId="4866ED4A" w14:textId="77777777" w:rsidR="008A7576" w:rsidRPr="009164E3" w:rsidRDefault="008A7576" w:rsidP="00ED1736"/>
        </w:tc>
      </w:tr>
      <w:tr w:rsidR="008A7576" w:rsidRPr="009164E3" w14:paraId="0BABC1CF" w14:textId="77777777" w:rsidTr="00396C2B">
        <w:tc>
          <w:tcPr>
            <w:tcW w:w="1030" w:type="dxa"/>
            <w:tcBorders>
              <w:top w:val="nil"/>
              <w:left w:val="nil"/>
              <w:bottom w:val="nil"/>
              <w:right w:val="nil"/>
            </w:tcBorders>
          </w:tcPr>
          <w:p w14:paraId="12F33B15" w14:textId="77777777" w:rsidR="008A7576" w:rsidRPr="009164E3" w:rsidRDefault="008A7576" w:rsidP="008A7576">
            <w:pPr>
              <w:pStyle w:val="Listeavsnitt"/>
            </w:pPr>
          </w:p>
        </w:tc>
        <w:tc>
          <w:tcPr>
            <w:tcW w:w="2798" w:type="dxa"/>
            <w:tcBorders>
              <w:top w:val="nil"/>
              <w:left w:val="nil"/>
              <w:bottom w:val="nil"/>
              <w:right w:val="nil"/>
            </w:tcBorders>
          </w:tcPr>
          <w:p w14:paraId="182E463C" w14:textId="77777777" w:rsidR="008A7576" w:rsidRPr="009164E3" w:rsidRDefault="008A7576" w:rsidP="00ED1736"/>
        </w:tc>
        <w:tc>
          <w:tcPr>
            <w:tcW w:w="4959" w:type="dxa"/>
            <w:tcBorders>
              <w:top w:val="nil"/>
              <w:left w:val="nil"/>
              <w:bottom w:val="nil"/>
              <w:right w:val="nil"/>
            </w:tcBorders>
          </w:tcPr>
          <w:p w14:paraId="424928B7" w14:textId="77777777" w:rsidR="008A7576" w:rsidRPr="009164E3" w:rsidRDefault="008A7576" w:rsidP="00ED1736"/>
        </w:tc>
      </w:tr>
      <w:tr w:rsidR="008A7576" w:rsidRPr="009164E3" w14:paraId="549BAD7C" w14:textId="77777777" w:rsidTr="00396C2B">
        <w:tc>
          <w:tcPr>
            <w:tcW w:w="1030" w:type="dxa"/>
            <w:tcBorders>
              <w:top w:val="nil"/>
              <w:left w:val="nil"/>
              <w:bottom w:val="nil"/>
              <w:right w:val="nil"/>
            </w:tcBorders>
          </w:tcPr>
          <w:p w14:paraId="0A447C25" w14:textId="77777777" w:rsidR="008A7576" w:rsidRPr="009164E3" w:rsidRDefault="008A7576" w:rsidP="008A7576">
            <w:pPr>
              <w:pStyle w:val="Listeavsnitt"/>
            </w:pPr>
          </w:p>
        </w:tc>
        <w:tc>
          <w:tcPr>
            <w:tcW w:w="2798" w:type="dxa"/>
            <w:tcBorders>
              <w:top w:val="nil"/>
              <w:left w:val="nil"/>
              <w:bottom w:val="nil"/>
              <w:right w:val="nil"/>
            </w:tcBorders>
          </w:tcPr>
          <w:p w14:paraId="005B53C3" w14:textId="77777777" w:rsidR="008A7576" w:rsidRPr="009164E3" w:rsidRDefault="008A7576" w:rsidP="00ED1736"/>
        </w:tc>
        <w:tc>
          <w:tcPr>
            <w:tcW w:w="4959" w:type="dxa"/>
            <w:tcBorders>
              <w:top w:val="nil"/>
              <w:left w:val="nil"/>
              <w:bottom w:val="nil"/>
              <w:right w:val="nil"/>
            </w:tcBorders>
          </w:tcPr>
          <w:p w14:paraId="4AA91BC8" w14:textId="77777777" w:rsidR="008A7576" w:rsidRPr="009164E3" w:rsidRDefault="008A7576" w:rsidP="00ED1736"/>
        </w:tc>
      </w:tr>
      <w:tr w:rsidR="008A7576" w:rsidRPr="009164E3" w14:paraId="2AC5EA2E" w14:textId="77777777" w:rsidTr="00396C2B">
        <w:tc>
          <w:tcPr>
            <w:tcW w:w="1030" w:type="dxa"/>
            <w:tcBorders>
              <w:top w:val="nil"/>
              <w:left w:val="nil"/>
              <w:bottom w:val="nil"/>
              <w:right w:val="nil"/>
            </w:tcBorders>
          </w:tcPr>
          <w:p w14:paraId="17EE3F19" w14:textId="77777777" w:rsidR="008A7576" w:rsidRPr="009164E3" w:rsidRDefault="008A7576" w:rsidP="008A7576">
            <w:pPr>
              <w:pStyle w:val="Listeavsnitt"/>
            </w:pPr>
          </w:p>
        </w:tc>
        <w:tc>
          <w:tcPr>
            <w:tcW w:w="2798" w:type="dxa"/>
            <w:tcBorders>
              <w:top w:val="nil"/>
              <w:left w:val="nil"/>
              <w:bottom w:val="nil"/>
              <w:right w:val="nil"/>
            </w:tcBorders>
          </w:tcPr>
          <w:p w14:paraId="29F7696A" w14:textId="77777777" w:rsidR="008A7576" w:rsidRPr="009164E3" w:rsidRDefault="008A7576" w:rsidP="00ED1736"/>
        </w:tc>
        <w:tc>
          <w:tcPr>
            <w:tcW w:w="4959" w:type="dxa"/>
            <w:tcBorders>
              <w:top w:val="nil"/>
              <w:left w:val="nil"/>
              <w:bottom w:val="nil"/>
              <w:right w:val="nil"/>
            </w:tcBorders>
          </w:tcPr>
          <w:p w14:paraId="1393DE5A" w14:textId="77777777" w:rsidR="008A7576" w:rsidRPr="009164E3" w:rsidRDefault="008A7576" w:rsidP="00ED1736"/>
        </w:tc>
      </w:tr>
      <w:tr w:rsidR="008A7576" w:rsidRPr="009164E3" w14:paraId="77BC093D" w14:textId="77777777" w:rsidTr="00396C2B">
        <w:tc>
          <w:tcPr>
            <w:tcW w:w="1030" w:type="dxa"/>
            <w:tcBorders>
              <w:top w:val="nil"/>
              <w:left w:val="nil"/>
              <w:bottom w:val="nil"/>
              <w:right w:val="nil"/>
            </w:tcBorders>
          </w:tcPr>
          <w:p w14:paraId="0D713046" w14:textId="77777777" w:rsidR="008A7576" w:rsidRPr="009164E3" w:rsidRDefault="008A7576" w:rsidP="008A7576">
            <w:pPr>
              <w:pStyle w:val="Listeavsnitt"/>
            </w:pPr>
          </w:p>
        </w:tc>
        <w:tc>
          <w:tcPr>
            <w:tcW w:w="2798" w:type="dxa"/>
            <w:tcBorders>
              <w:top w:val="nil"/>
              <w:left w:val="nil"/>
              <w:bottom w:val="nil"/>
              <w:right w:val="nil"/>
            </w:tcBorders>
          </w:tcPr>
          <w:p w14:paraId="4A55AE78" w14:textId="77777777" w:rsidR="008A7576" w:rsidRPr="009164E3" w:rsidRDefault="008A7576" w:rsidP="00ED1736"/>
        </w:tc>
        <w:tc>
          <w:tcPr>
            <w:tcW w:w="4959" w:type="dxa"/>
            <w:tcBorders>
              <w:top w:val="nil"/>
              <w:left w:val="nil"/>
              <w:bottom w:val="nil"/>
              <w:right w:val="nil"/>
            </w:tcBorders>
          </w:tcPr>
          <w:p w14:paraId="5412FE8B" w14:textId="77777777" w:rsidR="008A7576" w:rsidRPr="009164E3" w:rsidRDefault="008A7576" w:rsidP="00ED1736"/>
        </w:tc>
      </w:tr>
      <w:tr w:rsidR="008A7576" w:rsidRPr="009164E3" w14:paraId="6328CF5C" w14:textId="77777777" w:rsidTr="00396C2B">
        <w:tc>
          <w:tcPr>
            <w:tcW w:w="1030" w:type="dxa"/>
            <w:tcBorders>
              <w:top w:val="nil"/>
              <w:left w:val="nil"/>
              <w:bottom w:val="nil"/>
              <w:right w:val="nil"/>
            </w:tcBorders>
          </w:tcPr>
          <w:p w14:paraId="41AB73E8" w14:textId="782B50AB" w:rsidR="008A7576" w:rsidRPr="009164E3" w:rsidRDefault="008A7576" w:rsidP="008A7576">
            <w:r w:rsidRPr="009164E3">
              <w:t xml:space="preserve">Dato: </w:t>
            </w:r>
          </w:p>
        </w:tc>
        <w:tc>
          <w:tcPr>
            <w:tcW w:w="2798" w:type="dxa"/>
            <w:tcBorders>
              <w:top w:val="nil"/>
              <w:left w:val="nil"/>
              <w:bottom w:val="nil"/>
              <w:right w:val="nil"/>
            </w:tcBorders>
          </w:tcPr>
          <w:p w14:paraId="698A6FFC" w14:textId="77777777" w:rsidR="008A7576" w:rsidRPr="009164E3" w:rsidRDefault="008A7576" w:rsidP="00ED1736"/>
        </w:tc>
        <w:tc>
          <w:tcPr>
            <w:tcW w:w="4959" w:type="dxa"/>
            <w:tcBorders>
              <w:top w:val="nil"/>
              <w:left w:val="nil"/>
              <w:bottom w:val="nil"/>
              <w:right w:val="nil"/>
            </w:tcBorders>
          </w:tcPr>
          <w:p w14:paraId="7EF6F52E" w14:textId="77777777" w:rsidR="008A7576" w:rsidRPr="009164E3" w:rsidRDefault="008A7576" w:rsidP="00ED1736"/>
        </w:tc>
      </w:tr>
      <w:tr w:rsidR="008A7576" w:rsidRPr="009164E3" w14:paraId="5C55BDFB" w14:textId="77777777" w:rsidTr="00396C2B">
        <w:tc>
          <w:tcPr>
            <w:tcW w:w="1030" w:type="dxa"/>
            <w:tcBorders>
              <w:top w:val="nil"/>
              <w:left w:val="nil"/>
              <w:bottom w:val="nil"/>
              <w:right w:val="nil"/>
            </w:tcBorders>
          </w:tcPr>
          <w:p w14:paraId="04A762BA" w14:textId="77777777" w:rsidR="008A7576" w:rsidRPr="009164E3" w:rsidRDefault="008A7576" w:rsidP="008A7576"/>
        </w:tc>
        <w:tc>
          <w:tcPr>
            <w:tcW w:w="2798" w:type="dxa"/>
            <w:tcBorders>
              <w:top w:val="nil"/>
              <w:left w:val="nil"/>
              <w:bottom w:val="nil"/>
              <w:right w:val="nil"/>
            </w:tcBorders>
          </w:tcPr>
          <w:p w14:paraId="24832DF2" w14:textId="77777777" w:rsidR="008A7576" w:rsidRPr="009164E3" w:rsidRDefault="008A7576" w:rsidP="00ED1736"/>
        </w:tc>
        <w:tc>
          <w:tcPr>
            <w:tcW w:w="4959" w:type="dxa"/>
            <w:tcBorders>
              <w:top w:val="nil"/>
              <w:left w:val="nil"/>
              <w:bottom w:val="nil"/>
              <w:right w:val="nil"/>
            </w:tcBorders>
          </w:tcPr>
          <w:p w14:paraId="5786757A" w14:textId="77777777" w:rsidR="008A7576" w:rsidRPr="009164E3" w:rsidRDefault="008A7576" w:rsidP="00ED1736"/>
        </w:tc>
      </w:tr>
      <w:tr w:rsidR="008A7576" w:rsidRPr="009164E3" w14:paraId="7E97809D" w14:textId="77777777" w:rsidTr="00396C2B">
        <w:tc>
          <w:tcPr>
            <w:tcW w:w="1030" w:type="dxa"/>
            <w:tcBorders>
              <w:top w:val="nil"/>
              <w:left w:val="nil"/>
              <w:bottom w:val="nil"/>
              <w:right w:val="nil"/>
            </w:tcBorders>
          </w:tcPr>
          <w:p w14:paraId="260DE08D" w14:textId="4115EF15" w:rsidR="008A7576" w:rsidRPr="009164E3" w:rsidRDefault="008A7576" w:rsidP="008A7576">
            <w:r w:rsidRPr="009164E3">
              <w:t>For</w:t>
            </w:r>
          </w:p>
        </w:tc>
        <w:tc>
          <w:tcPr>
            <w:tcW w:w="2798" w:type="dxa"/>
            <w:tcBorders>
              <w:top w:val="nil"/>
              <w:left w:val="nil"/>
              <w:bottom w:val="single" w:sz="4" w:space="0" w:color="auto"/>
              <w:right w:val="nil"/>
            </w:tcBorders>
          </w:tcPr>
          <w:p w14:paraId="7D6C5164" w14:textId="77777777" w:rsidR="008A7576" w:rsidRPr="009164E3" w:rsidRDefault="008A7576" w:rsidP="00ED1736"/>
        </w:tc>
        <w:tc>
          <w:tcPr>
            <w:tcW w:w="4959" w:type="dxa"/>
            <w:tcBorders>
              <w:top w:val="nil"/>
              <w:left w:val="nil"/>
              <w:bottom w:val="nil"/>
              <w:right w:val="nil"/>
            </w:tcBorders>
          </w:tcPr>
          <w:p w14:paraId="3F7B772B" w14:textId="77777777" w:rsidR="008A7576" w:rsidRPr="009164E3" w:rsidRDefault="008A7576" w:rsidP="00ED1736"/>
        </w:tc>
      </w:tr>
      <w:tr w:rsidR="00396C2B" w:rsidRPr="009164E3" w14:paraId="7DC48F51" w14:textId="77777777" w:rsidTr="00396C2B">
        <w:trPr>
          <w:trHeight w:val="80"/>
        </w:trPr>
        <w:tc>
          <w:tcPr>
            <w:tcW w:w="1030" w:type="dxa"/>
            <w:tcBorders>
              <w:top w:val="nil"/>
              <w:left w:val="nil"/>
              <w:bottom w:val="nil"/>
              <w:right w:val="nil"/>
            </w:tcBorders>
          </w:tcPr>
          <w:p w14:paraId="5880629E" w14:textId="77777777" w:rsidR="00396C2B" w:rsidRPr="009164E3" w:rsidRDefault="00396C2B" w:rsidP="008A7576"/>
        </w:tc>
        <w:tc>
          <w:tcPr>
            <w:tcW w:w="2798" w:type="dxa"/>
            <w:tcBorders>
              <w:top w:val="single" w:sz="4" w:space="0" w:color="auto"/>
              <w:left w:val="nil"/>
              <w:bottom w:val="nil"/>
              <w:right w:val="nil"/>
            </w:tcBorders>
          </w:tcPr>
          <w:p w14:paraId="50542A74" w14:textId="77777777" w:rsidR="00396C2B" w:rsidRPr="009164E3" w:rsidRDefault="00396C2B" w:rsidP="00ED1736"/>
        </w:tc>
        <w:tc>
          <w:tcPr>
            <w:tcW w:w="4959" w:type="dxa"/>
            <w:tcBorders>
              <w:top w:val="nil"/>
              <w:left w:val="nil"/>
              <w:bottom w:val="nil"/>
              <w:right w:val="nil"/>
            </w:tcBorders>
          </w:tcPr>
          <w:p w14:paraId="47ED82ED" w14:textId="77777777" w:rsidR="00396C2B" w:rsidRPr="009164E3" w:rsidRDefault="00396C2B" w:rsidP="00ED1736"/>
        </w:tc>
      </w:tr>
      <w:tr w:rsidR="00396C2B" w:rsidRPr="009164E3" w14:paraId="4C87CB60" w14:textId="77777777" w:rsidTr="00396C2B">
        <w:trPr>
          <w:trHeight w:val="80"/>
        </w:trPr>
        <w:tc>
          <w:tcPr>
            <w:tcW w:w="1030" w:type="dxa"/>
            <w:tcBorders>
              <w:top w:val="nil"/>
              <w:left w:val="nil"/>
              <w:bottom w:val="nil"/>
              <w:right w:val="nil"/>
            </w:tcBorders>
          </w:tcPr>
          <w:p w14:paraId="37619FBF" w14:textId="77777777" w:rsidR="00396C2B" w:rsidRPr="009164E3" w:rsidRDefault="00396C2B" w:rsidP="008A7576"/>
        </w:tc>
        <w:tc>
          <w:tcPr>
            <w:tcW w:w="2798" w:type="dxa"/>
            <w:tcBorders>
              <w:top w:val="nil"/>
              <w:left w:val="nil"/>
              <w:bottom w:val="nil"/>
              <w:right w:val="nil"/>
            </w:tcBorders>
          </w:tcPr>
          <w:p w14:paraId="373A2C7E" w14:textId="77777777" w:rsidR="00396C2B" w:rsidRPr="009164E3" w:rsidRDefault="00396C2B" w:rsidP="00ED1736"/>
        </w:tc>
        <w:tc>
          <w:tcPr>
            <w:tcW w:w="4959" w:type="dxa"/>
            <w:tcBorders>
              <w:top w:val="nil"/>
              <w:left w:val="nil"/>
              <w:bottom w:val="nil"/>
              <w:right w:val="nil"/>
            </w:tcBorders>
          </w:tcPr>
          <w:p w14:paraId="4DC9A9E6" w14:textId="77777777" w:rsidR="00396C2B" w:rsidRPr="009164E3" w:rsidRDefault="00396C2B" w:rsidP="00ED1736"/>
        </w:tc>
      </w:tr>
      <w:tr w:rsidR="00396C2B" w:rsidRPr="009164E3" w14:paraId="7B0630E6" w14:textId="77777777" w:rsidTr="00396C2B">
        <w:trPr>
          <w:trHeight w:val="80"/>
        </w:trPr>
        <w:tc>
          <w:tcPr>
            <w:tcW w:w="1030" w:type="dxa"/>
            <w:tcBorders>
              <w:top w:val="nil"/>
              <w:left w:val="nil"/>
              <w:bottom w:val="nil"/>
              <w:right w:val="nil"/>
            </w:tcBorders>
          </w:tcPr>
          <w:p w14:paraId="6C8E6979" w14:textId="77777777" w:rsidR="00396C2B" w:rsidRPr="009164E3" w:rsidRDefault="00396C2B" w:rsidP="008A7576"/>
        </w:tc>
        <w:tc>
          <w:tcPr>
            <w:tcW w:w="2798" w:type="dxa"/>
            <w:tcBorders>
              <w:top w:val="nil"/>
              <w:left w:val="nil"/>
              <w:bottom w:val="nil"/>
              <w:right w:val="nil"/>
            </w:tcBorders>
          </w:tcPr>
          <w:p w14:paraId="2E712A50" w14:textId="77777777" w:rsidR="00396C2B" w:rsidRPr="009164E3" w:rsidRDefault="00396C2B" w:rsidP="00ED1736"/>
        </w:tc>
        <w:tc>
          <w:tcPr>
            <w:tcW w:w="4959" w:type="dxa"/>
            <w:tcBorders>
              <w:top w:val="nil"/>
              <w:left w:val="nil"/>
              <w:bottom w:val="nil"/>
              <w:right w:val="nil"/>
            </w:tcBorders>
          </w:tcPr>
          <w:p w14:paraId="46711382" w14:textId="77777777" w:rsidR="00396C2B" w:rsidRPr="009164E3" w:rsidRDefault="00396C2B" w:rsidP="00ED1736"/>
        </w:tc>
      </w:tr>
      <w:tr w:rsidR="00396C2B" w:rsidRPr="009164E3" w14:paraId="2609610F" w14:textId="77777777" w:rsidTr="00396C2B">
        <w:trPr>
          <w:trHeight w:val="80"/>
        </w:trPr>
        <w:tc>
          <w:tcPr>
            <w:tcW w:w="1030" w:type="dxa"/>
            <w:tcBorders>
              <w:top w:val="nil"/>
              <w:left w:val="nil"/>
              <w:bottom w:val="nil"/>
              <w:right w:val="nil"/>
            </w:tcBorders>
          </w:tcPr>
          <w:p w14:paraId="47DF3F7D" w14:textId="77777777" w:rsidR="00396C2B" w:rsidRPr="009164E3" w:rsidRDefault="00396C2B" w:rsidP="008A7576"/>
        </w:tc>
        <w:tc>
          <w:tcPr>
            <w:tcW w:w="2798" w:type="dxa"/>
            <w:tcBorders>
              <w:top w:val="nil"/>
              <w:left w:val="nil"/>
              <w:bottom w:val="nil"/>
              <w:right w:val="nil"/>
            </w:tcBorders>
          </w:tcPr>
          <w:p w14:paraId="5A936BF6" w14:textId="77777777" w:rsidR="00396C2B" w:rsidRPr="009164E3" w:rsidRDefault="00396C2B" w:rsidP="00ED1736"/>
        </w:tc>
        <w:tc>
          <w:tcPr>
            <w:tcW w:w="4959" w:type="dxa"/>
            <w:tcBorders>
              <w:top w:val="nil"/>
              <w:left w:val="nil"/>
              <w:bottom w:val="nil"/>
              <w:right w:val="nil"/>
            </w:tcBorders>
          </w:tcPr>
          <w:p w14:paraId="64A19621" w14:textId="77777777" w:rsidR="00396C2B" w:rsidRPr="009164E3" w:rsidRDefault="00396C2B" w:rsidP="00ED1736"/>
        </w:tc>
      </w:tr>
      <w:tr w:rsidR="00396C2B" w:rsidRPr="009164E3" w14:paraId="19FC25A1" w14:textId="77777777" w:rsidTr="00396C2B">
        <w:trPr>
          <w:trHeight w:val="80"/>
        </w:trPr>
        <w:tc>
          <w:tcPr>
            <w:tcW w:w="1030" w:type="dxa"/>
            <w:tcBorders>
              <w:top w:val="nil"/>
              <w:left w:val="nil"/>
              <w:bottom w:val="nil"/>
              <w:right w:val="nil"/>
            </w:tcBorders>
          </w:tcPr>
          <w:p w14:paraId="2A0BABE4" w14:textId="3F0B9E81" w:rsidR="00396C2B" w:rsidRPr="009164E3" w:rsidRDefault="00396C2B" w:rsidP="008A7576">
            <w:r w:rsidRPr="009164E3">
              <w:t>Signatur</w:t>
            </w:r>
          </w:p>
        </w:tc>
        <w:tc>
          <w:tcPr>
            <w:tcW w:w="2798" w:type="dxa"/>
            <w:tcBorders>
              <w:top w:val="nil"/>
              <w:left w:val="nil"/>
              <w:bottom w:val="single" w:sz="4" w:space="0" w:color="auto"/>
              <w:right w:val="nil"/>
            </w:tcBorders>
          </w:tcPr>
          <w:p w14:paraId="1CCE12E3" w14:textId="77777777" w:rsidR="00396C2B" w:rsidRPr="009164E3" w:rsidRDefault="00396C2B" w:rsidP="00ED1736"/>
        </w:tc>
        <w:tc>
          <w:tcPr>
            <w:tcW w:w="4959" w:type="dxa"/>
            <w:tcBorders>
              <w:top w:val="nil"/>
              <w:left w:val="nil"/>
              <w:bottom w:val="nil"/>
              <w:right w:val="nil"/>
            </w:tcBorders>
          </w:tcPr>
          <w:p w14:paraId="28B745C4" w14:textId="77777777" w:rsidR="00396C2B" w:rsidRPr="009164E3" w:rsidRDefault="00396C2B" w:rsidP="00ED1736"/>
        </w:tc>
      </w:tr>
    </w:tbl>
    <w:p w14:paraId="03125F46" w14:textId="77777777" w:rsidR="00ED1736" w:rsidRPr="009164E3" w:rsidRDefault="00ED1736" w:rsidP="00ED1736">
      <w:pPr>
        <w:rPr>
          <w:highlight w:val="red"/>
        </w:rPr>
      </w:pPr>
    </w:p>
    <w:p w14:paraId="72DDC177" w14:textId="77777777" w:rsidR="00ED1736" w:rsidRPr="009164E3" w:rsidRDefault="00ED1736" w:rsidP="00ED1736">
      <w:pPr>
        <w:rPr>
          <w:highlight w:val="red"/>
        </w:rPr>
      </w:pPr>
    </w:p>
    <w:p w14:paraId="1EA11777" w14:textId="77777777" w:rsidR="00ED1736" w:rsidRPr="009164E3" w:rsidRDefault="00ED1736" w:rsidP="00ED1736"/>
    <w:p w14:paraId="47BC6BC2" w14:textId="77777777" w:rsidR="000009C1" w:rsidRPr="009164E3" w:rsidRDefault="000009C1" w:rsidP="00ED1736">
      <w:pPr>
        <w:sectPr w:rsidR="000009C1" w:rsidRPr="009164E3" w:rsidSect="00DE7D9C">
          <w:headerReference w:type="default" r:id="rId47"/>
          <w:pgSz w:w="11906" w:h="16838" w:code="9"/>
          <w:pgMar w:top="1400" w:right="1418" w:bottom="1077" w:left="1701" w:header="709" w:footer="709" w:gutter="0"/>
          <w:cols w:space="708"/>
          <w:docGrid w:linePitch="360"/>
        </w:sectPr>
      </w:pPr>
    </w:p>
    <w:p w14:paraId="104BD5DE" w14:textId="77777777" w:rsidR="00AD69B1" w:rsidRPr="009164E3" w:rsidRDefault="00AD69B1" w:rsidP="00AD69B1">
      <w:pPr>
        <w:rPr>
          <w:rFonts w:eastAsia="Lucida Sans Unicode" w:cs="Lucida Sans Unicode"/>
          <w:b/>
          <w:bCs/>
          <w:szCs w:val="20"/>
        </w:rPr>
      </w:pPr>
      <w:bookmarkStart w:id="1656" w:name="_Hlk108690523"/>
      <w:r w:rsidRPr="009164E3">
        <w:rPr>
          <w:rFonts w:eastAsia="Lucida Sans Unicode" w:cs="Lucida Sans Unicode"/>
          <w:b/>
          <w:bCs/>
          <w:szCs w:val="20"/>
        </w:rPr>
        <w:lastRenderedPageBreak/>
        <w:t>Vedlegg 2</w:t>
      </w:r>
    </w:p>
    <w:p w14:paraId="48584DF6" w14:textId="5784D900" w:rsidR="00AD69B1" w:rsidRPr="009164E3" w:rsidRDefault="00AD69B1" w:rsidP="00AD69B1">
      <w:pPr>
        <w:rPr>
          <w:rFonts w:eastAsia="Lucida Sans Unicode" w:cs="Lucida Sans Unicode"/>
          <w:szCs w:val="20"/>
        </w:rPr>
      </w:pPr>
      <w:r w:rsidRPr="009164E3">
        <w:rPr>
          <w:rFonts w:eastAsia="Lucida Sans Unicode" w:cs="Lucida Sans Unicode"/>
          <w:szCs w:val="20"/>
        </w:rPr>
        <w:t>Der entreprenøren eller et fellesskap støtter seg på kapasiteten til andre virksomheter for å oppfylle kravene til økonomisk og finansiell kapasitet jf. B2 punkt 2.3 og punkt 4.1, benyttes følgende mal for solidaransvarserklæring.</w:t>
      </w:r>
    </w:p>
    <w:p w14:paraId="7EB3A590" w14:textId="77777777" w:rsidR="00AD69B1" w:rsidRPr="009164E3" w:rsidRDefault="00AD69B1" w:rsidP="00AD69B1">
      <w:pPr>
        <w:rPr>
          <w:rFonts w:eastAsia="Lucida Sans Unicode" w:cs="Lucida Sans Unicode"/>
          <w:szCs w:val="20"/>
        </w:rPr>
      </w:pPr>
      <w:r w:rsidRPr="009164E3">
        <w:rPr>
          <w:rFonts w:eastAsia="Lucida Sans Unicode" w:cs="Lucida Sans Unicode"/>
          <w:szCs w:val="20"/>
        </w:rPr>
        <w:t xml:space="preserve"> </w:t>
      </w:r>
    </w:p>
    <w:p w14:paraId="4CE3854A" w14:textId="332EB684" w:rsidR="00AD69B1" w:rsidRPr="009164E3" w:rsidRDefault="00AD69B1" w:rsidP="00AD69B1">
      <w:pPr>
        <w:rPr>
          <w:rFonts w:eastAsia="Lucida Sans Unicode" w:cs="Lucida Sans Unicode"/>
          <w:szCs w:val="20"/>
        </w:rPr>
      </w:pPr>
      <w:r w:rsidRPr="009164E3">
        <w:rPr>
          <w:rFonts w:eastAsia="Lucida Sans Unicode" w:cs="Lucida Sans Unicode"/>
          <w:szCs w:val="20"/>
        </w:rPr>
        <w:t>Arbeidsfellesskap skal stille seg solidarisk ansvarlig jf. B2 punkt 4.2, og skal benytte følgende mal for solidaransvarserklæring.</w:t>
      </w:r>
    </w:p>
    <w:p w14:paraId="4F7D4B03" w14:textId="77777777" w:rsidR="00AD69B1" w:rsidRPr="009164E3" w:rsidRDefault="00AD69B1" w:rsidP="00AD69B1">
      <w:pPr>
        <w:rPr>
          <w:rFonts w:eastAsia="Lucida Sans Unicode" w:cs="Lucida Sans Unicode"/>
          <w:szCs w:val="20"/>
        </w:rPr>
      </w:pPr>
      <w:r w:rsidRPr="009164E3">
        <w:rPr>
          <w:rFonts w:eastAsia="Lucida Sans Unicode" w:cs="Lucida Sans Unicode"/>
          <w:szCs w:val="20"/>
        </w:rPr>
        <w:t xml:space="preserve"> </w:t>
      </w:r>
    </w:p>
    <w:p w14:paraId="14B397D8" w14:textId="77777777" w:rsidR="00AD69B1" w:rsidRPr="009164E3" w:rsidRDefault="00AD69B1" w:rsidP="00AD69B1">
      <w:pPr>
        <w:rPr>
          <w:rFonts w:eastAsia="Lucida Sans Unicode" w:cs="Lucida Sans Unicode"/>
          <w:szCs w:val="20"/>
        </w:rPr>
      </w:pPr>
      <w:r w:rsidRPr="009164E3">
        <w:rPr>
          <w:rFonts w:eastAsia="Lucida Sans Unicode" w:cs="Lucida Sans Unicode"/>
          <w:szCs w:val="20"/>
        </w:rPr>
        <w:t>***</w:t>
      </w:r>
    </w:p>
    <w:p w14:paraId="48D50692" w14:textId="77777777" w:rsidR="00AD69B1" w:rsidRPr="009164E3" w:rsidRDefault="00AD69B1" w:rsidP="00AD69B1">
      <w:pPr>
        <w:rPr>
          <w:rFonts w:eastAsia="Lucida Sans Unicode" w:cs="Lucida Sans Unicode"/>
          <w:szCs w:val="20"/>
        </w:rPr>
      </w:pPr>
      <w:r w:rsidRPr="009164E3">
        <w:rPr>
          <w:rFonts w:eastAsia="Lucida Sans Unicode" w:cs="Lucida Sans Unicode"/>
          <w:szCs w:val="20"/>
        </w:rPr>
        <w:t xml:space="preserve"> </w:t>
      </w:r>
    </w:p>
    <w:p w14:paraId="2F69E55C" w14:textId="77777777" w:rsidR="00AD69B1" w:rsidRPr="009164E3" w:rsidRDefault="00AD69B1" w:rsidP="00AD69B1">
      <w:pPr>
        <w:rPr>
          <w:rFonts w:eastAsia="Lucida Sans Unicode" w:cs="Lucida Sans Unicode"/>
          <w:b/>
          <w:bCs/>
          <w:szCs w:val="20"/>
        </w:rPr>
      </w:pPr>
      <w:r w:rsidRPr="009164E3">
        <w:rPr>
          <w:rFonts w:eastAsia="Lucida Sans Unicode" w:cs="Lucida Sans Unicode"/>
          <w:b/>
          <w:bCs/>
          <w:szCs w:val="20"/>
        </w:rPr>
        <w:t>Mal SOLIDARANSVARSERKLÆRING</w:t>
      </w:r>
    </w:p>
    <w:p w14:paraId="0C90B77E" w14:textId="77777777" w:rsidR="00AD69B1" w:rsidRPr="009164E3" w:rsidRDefault="00AD69B1" w:rsidP="00AD69B1">
      <w:pPr>
        <w:rPr>
          <w:rFonts w:eastAsia="Lucida Sans Unicode" w:cs="Lucida Sans Unicode"/>
          <w:szCs w:val="20"/>
        </w:rPr>
      </w:pPr>
      <w:r w:rsidRPr="009164E3">
        <w:rPr>
          <w:rFonts w:eastAsia="Lucida Sans Unicode" w:cs="Lucida Sans Unicode"/>
          <w:szCs w:val="20"/>
        </w:rPr>
        <w:t xml:space="preserve"> </w:t>
      </w:r>
    </w:p>
    <w:p w14:paraId="26DC11AD" w14:textId="77777777" w:rsidR="00AD69B1" w:rsidRPr="009164E3" w:rsidRDefault="00AD69B1" w:rsidP="00AD69B1">
      <w:pPr>
        <w:rPr>
          <w:rFonts w:eastAsia="Lucida Sans Unicode" w:cs="Lucida Sans Unicode"/>
          <w:szCs w:val="20"/>
        </w:rPr>
      </w:pPr>
      <w:r w:rsidRPr="009164E3">
        <w:rPr>
          <w:rFonts w:eastAsia="Lucida Sans Unicode" w:cs="Lucida Sans Unicode"/>
          <w:szCs w:val="20"/>
        </w:rPr>
        <w:t>Det erklæres at:</w:t>
      </w:r>
    </w:p>
    <w:tbl>
      <w:tblPr>
        <w:tblStyle w:val="Tabellrutenett"/>
        <w:tblW w:w="0" w:type="auto"/>
        <w:tblLayout w:type="fixed"/>
        <w:tblLook w:val="04A0" w:firstRow="1" w:lastRow="0" w:firstColumn="1" w:lastColumn="0" w:noHBand="0" w:noVBand="1"/>
      </w:tblPr>
      <w:tblGrid>
        <w:gridCol w:w="4387"/>
        <w:gridCol w:w="4388"/>
      </w:tblGrid>
      <w:tr w:rsidR="00AD69B1" w:rsidRPr="009164E3" w14:paraId="5F966B0B" w14:textId="77777777" w:rsidTr="000D4F92">
        <w:trPr>
          <w:trHeight w:val="300"/>
        </w:trPr>
        <w:tc>
          <w:tcPr>
            <w:tcW w:w="8775" w:type="dxa"/>
            <w:gridSpan w:val="2"/>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639ED676" w14:textId="77777777" w:rsidR="00AD69B1" w:rsidRPr="009164E3" w:rsidRDefault="00AD69B1" w:rsidP="000D4F92">
            <w:pPr>
              <w:rPr>
                <w:rFonts w:eastAsia="Lucida Sans Unicode" w:cs="Lucida Sans Unicode"/>
                <w:color w:val="000000" w:themeColor="text1"/>
                <w:szCs w:val="20"/>
              </w:rPr>
            </w:pPr>
            <w:r w:rsidRPr="009164E3">
              <w:rPr>
                <w:rFonts w:eastAsia="Lucida Sans Unicode" w:cs="Lucida Sans Unicode"/>
                <w:color w:val="000000" w:themeColor="text1"/>
                <w:szCs w:val="20"/>
              </w:rPr>
              <w:t>Solidaransvarserklærende virksomhet</w:t>
            </w:r>
          </w:p>
        </w:tc>
      </w:tr>
      <w:tr w:rsidR="00AD69B1" w:rsidRPr="009164E3" w14:paraId="652B1831" w14:textId="77777777" w:rsidTr="000D4F92">
        <w:trPr>
          <w:trHeight w:val="300"/>
        </w:trPr>
        <w:tc>
          <w:tcPr>
            <w:tcW w:w="4387" w:type="dxa"/>
            <w:tcBorders>
              <w:top w:val="single" w:sz="8" w:space="0" w:color="auto"/>
              <w:left w:val="single" w:sz="8" w:space="0" w:color="auto"/>
              <w:bottom w:val="single" w:sz="8" w:space="0" w:color="auto"/>
              <w:right w:val="single" w:sz="8" w:space="0" w:color="auto"/>
            </w:tcBorders>
            <w:tcMar>
              <w:left w:w="108" w:type="dxa"/>
              <w:right w:w="108" w:type="dxa"/>
            </w:tcMar>
          </w:tcPr>
          <w:p w14:paraId="289580B4"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Firmanavn:</w:t>
            </w:r>
          </w:p>
          <w:p w14:paraId="0A774EF6"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c>
          <w:tcPr>
            <w:tcW w:w="4388" w:type="dxa"/>
            <w:tcBorders>
              <w:top w:val="nil"/>
              <w:left w:val="single" w:sz="8" w:space="0" w:color="auto"/>
              <w:bottom w:val="single" w:sz="8" w:space="0" w:color="auto"/>
              <w:right w:val="single" w:sz="8" w:space="0" w:color="auto"/>
            </w:tcBorders>
            <w:tcMar>
              <w:left w:w="108" w:type="dxa"/>
              <w:right w:w="108" w:type="dxa"/>
            </w:tcMar>
          </w:tcPr>
          <w:p w14:paraId="1E1CF77B"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Org. Nr.:</w:t>
            </w:r>
          </w:p>
          <w:p w14:paraId="584EE16E"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r>
      <w:tr w:rsidR="00AD69B1" w:rsidRPr="009164E3" w14:paraId="5923BA21" w14:textId="77777777" w:rsidTr="000D4F92">
        <w:trPr>
          <w:trHeight w:val="300"/>
        </w:trPr>
        <w:tc>
          <w:tcPr>
            <w:tcW w:w="4387" w:type="dxa"/>
            <w:tcBorders>
              <w:top w:val="single" w:sz="8" w:space="0" w:color="auto"/>
              <w:left w:val="single" w:sz="8" w:space="0" w:color="auto"/>
              <w:bottom w:val="single" w:sz="8" w:space="0" w:color="auto"/>
              <w:right w:val="single" w:sz="8" w:space="0" w:color="auto"/>
            </w:tcBorders>
            <w:tcMar>
              <w:left w:w="108" w:type="dxa"/>
              <w:right w:w="108" w:type="dxa"/>
            </w:tcMar>
          </w:tcPr>
          <w:p w14:paraId="414C0AD5"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Adresse:</w:t>
            </w:r>
          </w:p>
          <w:p w14:paraId="1D4870F6"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c>
          <w:tcPr>
            <w:tcW w:w="4388" w:type="dxa"/>
            <w:tcBorders>
              <w:top w:val="single" w:sz="8" w:space="0" w:color="auto"/>
              <w:left w:val="single" w:sz="8" w:space="0" w:color="auto"/>
              <w:bottom w:val="single" w:sz="8" w:space="0" w:color="auto"/>
              <w:right w:val="single" w:sz="8" w:space="0" w:color="auto"/>
            </w:tcBorders>
            <w:tcMar>
              <w:left w:w="108" w:type="dxa"/>
              <w:right w:w="108" w:type="dxa"/>
            </w:tcMar>
          </w:tcPr>
          <w:p w14:paraId="7F225033"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Dato:</w:t>
            </w:r>
          </w:p>
          <w:p w14:paraId="626BB5A1"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r>
      <w:tr w:rsidR="00AD69B1" w:rsidRPr="009164E3" w14:paraId="41B5E344" w14:textId="77777777" w:rsidTr="000D4F92">
        <w:trPr>
          <w:trHeight w:val="300"/>
        </w:trPr>
        <w:tc>
          <w:tcPr>
            <w:tcW w:w="4387" w:type="dxa"/>
            <w:tcBorders>
              <w:top w:val="single" w:sz="8" w:space="0" w:color="auto"/>
              <w:left w:val="single" w:sz="8" w:space="0" w:color="auto"/>
              <w:bottom w:val="single" w:sz="8" w:space="0" w:color="auto"/>
              <w:right w:val="single" w:sz="8" w:space="0" w:color="auto"/>
            </w:tcBorders>
            <w:tcMar>
              <w:left w:w="108" w:type="dxa"/>
              <w:right w:w="108" w:type="dxa"/>
            </w:tcMar>
          </w:tcPr>
          <w:p w14:paraId="4AA85942"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Signatur:</w:t>
            </w:r>
          </w:p>
          <w:p w14:paraId="37750794"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c>
          <w:tcPr>
            <w:tcW w:w="4388" w:type="dxa"/>
            <w:tcBorders>
              <w:top w:val="single" w:sz="8" w:space="0" w:color="auto"/>
              <w:left w:val="single" w:sz="8" w:space="0" w:color="auto"/>
              <w:bottom w:val="single" w:sz="8" w:space="0" w:color="auto"/>
              <w:right w:val="single" w:sz="8" w:space="0" w:color="auto"/>
            </w:tcBorders>
            <w:tcMar>
              <w:left w:w="108" w:type="dxa"/>
              <w:right w:w="108" w:type="dxa"/>
            </w:tcMar>
          </w:tcPr>
          <w:p w14:paraId="1FB08100"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Navn med blokkbokstaver:</w:t>
            </w:r>
          </w:p>
          <w:p w14:paraId="5151945F"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r>
    </w:tbl>
    <w:p w14:paraId="79DC90F9" w14:textId="77777777" w:rsidR="00AD69B1" w:rsidRPr="009164E3" w:rsidRDefault="00AD69B1" w:rsidP="00AD69B1">
      <w:pPr>
        <w:rPr>
          <w:rFonts w:eastAsia="Lucida Sans Unicode" w:cs="Lucida Sans Unicode"/>
          <w:szCs w:val="20"/>
        </w:rPr>
      </w:pPr>
      <w:r w:rsidRPr="009164E3">
        <w:rPr>
          <w:rFonts w:eastAsia="Lucida Sans Unicode" w:cs="Lucida Sans Unicode"/>
          <w:szCs w:val="20"/>
        </w:rPr>
        <w:t xml:space="preserve"> </w:t>
      </w:r>
    </w:p>
    <w:tbl>
      <w:tblPr>
        <w:tblStyle w:val="Tabellrutenett"/>
        <w:tblW w:w="0" w:type="auto"/>
        <w:tblLayout w:type="fixed"/>
        <w:tblLook w:val="04A0" w:firstRow="1" w:lastRow="0" w:firstColumn="1" w:lastColumn="0" w:noHBand="0" w:noVBand="1"/>
      </w:tblPr>
      <w:tblGrid>
        <w:gridCol w:w="4387"/>
        <w:gridCol w:w="4388"/>
      </w:tblGrid>
      <w:tr w:rsidR="00AD69B1" w:rsidRPr="009164E3" w14:paraId="69F8177C" w14:textId="77777777" w:rsidTr="000D4F92">
        <w:trPr>
          <w:trHeight w:val="300"/>
        </w:trPr>
        <w:tc>
          <w:tcPr>
            <w:tcW w:w="8775" w:type="dxa"/>
            <w:gridSpan w:val="2"/>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1DB2A887" w14:textId="77777777" w:rsidR="00AD69B1" w:rsidRPr="009164E3" w:rsidRDefault="00AD69B1" w:rsidP="000D4F92">
            <w:pPr>
              <w:rPr>
                <w:rFonts w:eastAsia="Lucida Sans Unicode" w:cs="Lucida Sans Unicode"/>
                <w:color w:val="000000" w:themeColor="text1"/>
                <w:szCs w:val="20"/>
              </w:rPr>
            </w:pPr>
            <w:r w:rsidRPr="009164E3">
              <w:rPr>
                <w:rFonts w:eastAsia="Lucida Sans Unicode" w:cs="Lucida Sans Unicode"/>
                <w:color w:val="000000" w:themeColor="text1"/>
                <w:szCs w:val="20"/>
              </w:rPr>
              <w:t>Solidaransvarserklærende virksomhet</w:t>
            </w:r>
          </w:p>
        </w:tc>
      </w:tr>
      <w:tr w:rsidR="00AD69B1" w:rsidRPr="009164E3" w14:paraId="426442DC" w14:textId="77777777" w:rsidTr="000D4F92">
        <w:trPr>
          <w:trHeight w:val="300"/>
        </w:trPr>
        <w:tc>
          <w:tcPr>
            <w:tcW w:w="4387" w:type="dxa"/>
            <w:tcBorders>
              <w:top w:val="single" w:sz="8" w:space="0" w:color="auto"/>
              <w:left w:val="single" w:sz="8" w:space="0" w:color="auto"/>
              <w:bottom w:val="single" w:sz="8" w:space="0" w:color="auto"/>
              <w:right w:val="single" w:sz="8" w:space="0" w:color="auto"/>
            </w:tcBorders>
            <w:tcMar>
              <w:left w:w="108" w:type="dxa"/>
              <w:right w:w="108" w:type="dxa"/>
            </w:tcMar>
          </w:tcPr>
          <w:p w14:paraId="6DA9E515"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Firmanavn:</w:t>
            </w:r>
          </w:p>
          <w:p w14:paraId="29C64C31"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c>
          <w:tcPr>
            <w:tcW w:w="4388" w:type="dxa"/>
            <w:tcBorders>
              <w:top w:val="nil"/>
              <w:left w:val="single" w:sz="8" w:space="0" w:color="auto"/>
              <w:bottom w:val="single" w:sz="8" w:space="0" w:color="auto"/>
              <w:right w:val="single" w:sz="8" w:space="0" w:color="auto"/>
            </w:tcBorders>
            <w:tcMar>
              <w:left w:w="108" w:type="dxa"/>
              <w:right w:w="108" w:type="dxa"/>
            </w:tcMar>
          </w:tcPr>
          <w:p w14:paraId="3765CD7E"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Org. Nr.:</w:t>
            </w:r>
          </w:p>
          <w:p w14:paraId="57891E82"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r>
      <w:tr w:rsidR="00AD69B1" w:rsidRPr="009164E3" w14:paraId="4FA04E03" w14:textId="77777777" w:rsidTr="000D4F92">
        <w:trPr>
          <w:trHeight w:val="300"/>
        </w:trPr>
        <w:tc>
          <w:tcPr>
            <w:tcW w:w="4387" w:type="dxa"/>
            <w:tcBorders>
              <w:top w:val="single" w:sz="8" w:space="0" w:color="auto"/>
              <w:left w:val="single" w:sz="8" w:space="0" w:color="auto"/>
              <w:bottom w:val="single" w:sz="8" w:space="0" w:color="auto"/>
              <w:right w:val="single" w:sz="8" w:space="0" w:color="auto"/>
            </w:tcBorders>
            <w:tcMar>
              <w:left w:w="108" w:type="dxa"/>
              <w:right w:w="108" w:type="dxa"/>
            </w:tcMar>
          </w:tcPr>
          <w:p w14:paraId="1B65BF66"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Adresse:</w:t>
            </w:r>
          </w:p>
          <w:p w14:paraId="296C7EDA"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c>
          <w:tcPr>
            <w:tcW w:w="4388" w:type="dxa"/>
            <w:tcBorders>
              <w:top w:val="single" w:sz="8" w:space="0" w:color="auto"/>
              <w:left w:val="single" w:sz="8" w:space="0" w:color="auto"/>
              <w:bottom w:val="single" w:sz="8" w:space="0" w:color="auto"/>
              <w:right w:val="single" w:sz="8" w:space="0" w:color="auto"/>
            </w:tcBorders>
            <w:tcMar>
              <w:left w:w="108" w:type="dxa"/>
              <w:right w:w="108" w:type="dxa"/>
            </w:tcMar>
          </w:tcPr>
          <w:p w14:paraId="424B4005"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Dato:</w:t>
            </w:r>
          </w:p>
          <w:p w14:paraId="5BE3DCF3"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r>
      <w:tr w:rsidR="00AD69B1" w:rsidRPr="009164E3" w14:paraId="61C7B051" w14:textId="77777777" w:rsidTr="000D4F92">
        <w:trPr>
          <w:trHeight w:val="300"/>
        </w:trPr>
        <w:tc>
          <w:tcPr>
            <w:tcW w:w="4387" w:type="dxa"/>
            <w:tcBorders>
              <w:top w:val="single" w:sz="8" w:space="0" w:color="auto"/>
              <w:left w:val="single" w:sz="8" w:space="0" w:color="auto"/>
              <w:bottom w:val="single" w:sz="8" w:space="0" w:color="auto"/>
              <w:right w:val="single" w:sz="8" w:space="0" w:color="auto"/>
            </w:tcBorders>
            <w:tcMar>
              <w:left w:w="108" w:type="dxa"/>
              <w:right w:w="108" w:type="dxa"/>
            </w:tcMar>
          </w:tcPr>
          <w:p w14:paraId="53DDACF8"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Signatur:</w:t>
            </w:r>
          </w:p>
          <w:p w14:paraId="7A4184CD"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c>
          <w:tcPr>
            <w:tcW w:w="4388" w:type="dxa"/>
            <w:tcBorders>
              <w:top w:val="single" w:sz="8" w:space="0" w:color="auto"/>
              <w:left w:val="single" w:sz="8" w:space="0" w:color="auto"/>
              <w:bottom w:val="single" w:sz="8" w:space="0" w:color="auto"/>
              <w:right w:val="single" w:sz="8" w:space="0" w:color="auto"/>
            </w:tcBorders>
            <w:tcMar>
              <w:left w:w="108" w:type="dxa"/>
              <w:right w:w="108" w:type="dxa"/>
            </w:tcMar>
          </w:tcPr>
          <w:p w14:paraId="3E909D17"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Navn med blokkbokstaver:</w:t>
            </w:r>
          </w:p>
          <w:p w14:paraId="4CE7557E"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r>
    </w:tbl>
    <w:p w14:paraId="44C402B2" w14:textId="77777777" w:rsidR="00AD69B1" w:rsidRPr="009164E3" w:rsidRDefault="00AD69B1" w:rsidP="00AD69B1">
      <w:pPr>
        <w:rPr>
          <w:rFonts w:eastAsia="Lucida Sans Unicode" w:cs="Lucida Sans Unicode"/>
          <w:szCs w:val="20"/>
        </w:rPr>
      </w:pPr>
      <w:r w:rsidRPr="009164E3">
        <w:rPr>
          <w:rFonts w:eastAsia="Lucida Sans Unicode" w:cs="Lucida Sans Unicode"/>
          <w:szCs w:val="20"/>
        </w:rPr>
        <w:t xml:space="preserve"> </w:t>
      </w:r>
    </w:p>
    <w:tbl>
      <w:tblPr>
        <w:tblStyle w:val="Tabellrutenett"/>
        <w:tblW w:w="0" w:type="auto"/>
        <w:tblLayout w:type="fixed"/>
        <w:tblLook w:val="04A0" w:firstRow="1" w:lastRow="0" w:firstColumn="1" w:lastColumn="0" w:noHBand="0" w:noVBand="1"/>
      </w:tblPr>
      <w:tblGrid>
        <w:gridCol w:w="4387"/>
        <w:gridCol w:w="4388"/>
      </w:tblGrid>
      <w:tr w:rsidR="00AD69B1" w:rsidRPr="009164E3" w14:paraId="063B57FF" w14:textId="77777777" w:rsidTr="000D4F92">
        <w:trPr>
          <w:trHeight w:val="300"/>
        </w:trPr>
        <w:tc>
          <w:tcPr>
            <w:tcW w:w="8775" w:type="dxa"/>
            <w:gridSpan w:val="2"/>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2EA83664" w14:textId="77777777" w:rsidR="00AD69B1" w:rsidRPr="009164E3" w:rsidRDefault="00AD69B1" w:rsidP="000D4F92">
            <w:pPr>
              <w:rPr>
                <w:rFonts w:eastAsia="Lucida Sans Unicode" w:cs="Lucida Sans Unicode"/>
                <w:color w:val="000000" w:themeColor="text1"/>
                <w:szCs w:val="20"/>
              </w:rPr>
            </w:pPr>
            <w:r w:rsidRPr="009164E3">
              <w:rPr>
                <w:rFonts w:eastAsia="Lucida Sans Unicode" w:cs="Lucida Sans Unicode"/>
                <w:color w:val="000000" w:themeColor="text1"/>
                <w:szCs w:val="20"/>
              </w:rPr>
              <w:t>Solidaransvarserklærende virksomhet</w:t>
            </w:r>
          </w:p>
        </w:tc>
      </w:tr>
      <w:tr w:rsidR="00AD69B1" w:rsidRPr="009164E3" w14:paraId="55BDCFFE" w14:textId="77777777" w:rsidTr="000D4F92">
        <w:trPr>
          <w:trHeight w:val="300"/>
        </w:trPr>
        <w:tc>
          <w:tcPr>
            <w:tcW w:w="4387" w:type="dxa"/>
            <w:tcBorders>
              <w:top w:val="single" w:sz="8" w:space="0" w:color="auto"/>
              <w:left w:val="single" w:sz="8" w:space="0" w:color="auto"/>
              <w:bottom w:val="single" w:sz="8" w:space="0" w:color="auto"/>
              <w:right w:val="single" w:sz="8" w:space="0" w:color="auto"/>
            </w:tcBorders>
            <w:tcMar>
              <w:left w:w="108" w:type="dxa"/>
              <w:right w:w="108" w:type="dxa"/>
            </w:tcMar>
          </w:tcPr>
          <w:p w14:paraId="2DAB97EC"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Firmanavn:</w:t>
            </w:r>
          </w:p>
          <w:p w14:paraId="2AEFFABF"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c>
          <w:tcPr>
            <w:tcW w:w="4388" w:type="dxa"/>
            <w:tcBorders>
              <w:top w:val="nil"/>
              <w:left w:val="single" w:sz="8" w:space="0" w:color="auto"/>
              <w:bottom w:val="single" w:sz="8" w:space="0" w:color="auto"/>
              <w:right w:val="single" w:sz="8" w:space="0" w:color="auto"/>
            </w:tcBorders>
            <w:tcMar>
              <w:left w:w="108" w:type="dxa"/>
              <w:right w:w="108" w:type="dxa"/>
            </w:tcMar>
          </w:tcPr>
          <w:p w14:paraId="53734C33"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Org. Nr.:</w:t>
            </w:r>
          </w:p>
          <w:p w14:paraId="093F2011"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r>
      <w:tr w:rsidR="00AD69B1" w:rsidRPr="009164E3" w14:paraId="7D6AE708" w14:textId="77777777" w:rsidTr="000D4F92">
        <w:trPr>
          <w:trHeight w:val="300"/>
        </w:trPr>
        <w:tc>
          <w:tcPr>
            <w:tcW w:w="4387" w:type="dxa"/>
            <w:tcBorders>
              <w:top w:val="single" w:sz="8" w:space="0" w:color="auto"/>
              <w:left w:val="single" w:sz="8" w:space="0" w:color="auto"/>
              <w:bottom w:val="single" w:sz="8" w:space="0" w:color="auto"/>
              <w:right w:val="single" w:sz="8" w:space="0" w:color="auto"/>
            </w:tcBorders>
            <w:tcMar>
              <w:left w:w="108" w:type="dxa"/>
              <w:right w:w="108" w:type="dxa"/>
            </w:tcMar>
          </w:tcPr>
          <w:p w14:paraId="6DE1165E"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Adresse:</w:t>
            </w:r>
          </w:p>
          <w:p w14:paraId="6F23FED8"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c>
          <w:tcPr>
            <w:tcW w:w="4388" w:type="dxa"/>
            <w:tcBorders>
              <w:top w:val="single" w:sz="8" w:space="0" w:color="auto"/>
              <w:left w:val="single" w:sz="8" w:space="0" w:color="auto"/>
              <w:bottom w:val="single" w:sz="8" w:space="0" w:color="auto"/>
              <w:right w:val="single" w:sz="8" w:space="0" w:color="auto"/>
            </w:tcBorders>
            <w:tcMar>
              <w:left w:w="108" w:type="dxa"/>
              <w:right w:w="108" w:type="dxa"/>
            </w:tcMar>
          </w:tcPr>
          <w:p w14:paraId="52F4977C"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Dato:</w:t>
            </w:r>
          </w:p>
          <w:p w14:paraId="0C6442FF"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r>
      <w:tr w:rsidR="00AD69B1" w:rsidRPr="009164E3" w14:paraId="6C6CF167" w14:textId="77777777" w:rsidTr="000D4F92">
        <w:trPr>
          <w:trHeight w:val="300"/>
        </w:trPr>
        <w:tc>
          <w:tcPr>
            <w:tcW w:w="4387" w:type="dxa"/>
            <w:tcBorders>
              <w:top w:val="single" w:sz="8" w:space="0" w:color="auto"/>
              <w:left w:val="single" w:sz="8" w:space="0" w:color="auto"/>
              <w:bottom w:val="single" w:sz="8" w:space="0" w:color="auto"/>
              <w:right w:val="single" w:sz="8" w:space="0" w:color="auto"/>
            </w:tcBorders>
            <w:tcMar>
              <w:left w:w="108" w:type="dxa"/>
              <w:right w:w="108" w:type="dxa"/>
            </w:tcMar>
          </w:tcPr>
          <w:p w14:paraId="092E192B"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Signatur:</w:t>
            </w:r>
          </w:p>
          <w:p w14:paraId="48883274"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c>
          <w:tcPr>
            <w:tcW w:w="4388" w:type="dxa"/>
            <w:tcBorders>
              <w:top w:val="single" w:sz="8" w:space="0" w:color="auto"/>
              <w:left w:val="single" w:sz="8" w:space="0" w:color="auto"/>
              <w:bottom w:val="single" w:sz="8" w:space="0" w:color="auto"/>
              <w:right w:val="single" w:sz="8" w:space="0" w:color="auto"/>
            </w:tcBorders>
            <w:tcMar>
              <w:left w:w="108" w:type="dxa"/>
              <w:right w:w="108" w:type="dxa"/>
            </w:tcMar>
          </w:tcPr>
          <w:p w14:paraId="2C046FF2"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Navn med blokkbokstaver:</w:t>
            </w:r>
          </w:p>
          <w:p w14:paraId="41476EA8" w14:textId="77777777" w:rsidR="00AD69B1" w:rsidRPr="009164E3" w:rsidRDefault="00AD69B1" w:rsidP="000D4F92">
            <w:pPr>
              <w:rPr>
                <w:rFonts w:eastAsia="Lucida Sans Unicode" w:cs="Lucida Sans Unicode"/>
                <w:szCs w:val="20"/>
              </w:rPr>
            </w:pPr>
            <w:r w:rsidRPr="009164E3">
              <w:rPr>
                <w:rFonts w:eastAsia="Lucida Sans Unicode" w:cs="Lucida Sans Unicode"/>
                <w:szCs w:val="20"/>
              </w:rPr>
              <w:t xml:space="preserve"> </w:t>
            </w:r>
          </w:p>
        </w:tc>
      </w:tr>
    </w:tbl>
    <w:p w14:paraId="2A75FC79" w14:textId="77777777" w:rsidR="00AD69B1" w:rsidRPr="009164E3" w:rsidRDefault="00AD69B1" w:rsidP="00AD69B1">
      <w:pPr>
        <w:rPr>
          <w:rFonts w:eastAsia="Lucida Sans Unicode" w:cs="Lucida Sans Unicode"/>
          <w:szCs w:val="20"/>
        </w:rPr>
      </w:pPr>
      <w:r w:rsidRPr="009164E3">
        <w:rPr>
          <w:rFonts w:eastAsia="Lucida Sans Unicode" w:cs="Lucida Sans Unicode"/>
          <w:szCs w:val="20"/>
        </w:rPr>
        <w:t>[Entreprenør må selv kopiere inn ytterligere tabeller dersom det er behov for det]</w:t>
      </w:r>
    </w:p>
    <w:p w14:paraId="0B6371C5" w14:textId="77777777" w:rsidR="00AD69B1" w:rsidRPr="009164E3" w:rsidRDefault="00AD69B1" w:rsidP="00AD69B1">
      <w:pPr>
        <w:rPr>
          <w:rFonts w:eastAsia="Lucida Sans Unicode" w:cs="Lucida Sans Unicode"/>
          <w:szCs w:val="20"/>
        </w:rPr>
      </w:pPr>
      <w:r w:rsidRPr="009164E3">
        <w:rPr>
          <w:rFonts w:eastAsia="Lucida Sans Unicode" w:cs="Lucida Sans Unicode"/>
          <w:szCs w:val="20"/>
        </w:rPr>
        <w:t xml:space="preserve"> </w:t>
      </w:r>
    </w:p>
    <w:p w14:paraId="5C3E51EA" w14:textId="011054CF" w:rsidR="00AD69B1" w:rsidRPr="009164E3" w:rsidRDefault="00AD69B1" w:rsidP="00AD69B1">
      <w:pPr>
        <w:spacing w:after="200" w:line="276" w:lineRule="auto"/>
        <w:rPr>
          <w:b/>
          <w:bCs/>
        </w:rPr>
      </w:pPr>
      <w:r w:rsidRPr="009164E3">
        <w:rPr>
          <w:rFonts w:eastAsia="Lucida Sans Unicode" w:cs="Lucida Sans Unicode"/>
          <w:szCs w:val="20"/>
        </w:rPr>
        <w:t xml:space="preserve">innestår overfor byggherren i forbindelse med kontrakten </w:t>
      </w:r>
      <w:r w:rsidRPr="009164E3">
        <w:rPr>
          <w:rFonts w:eastAsia="Lucida Sans Unicode" w:cs="Lucida Sans Unicode"/>
          <w:szCs w:val="20"/>
          <w:highlight w:val="lightGray"/>
        </w:rPr>
        <w:t>Xxxxxx</w:t>
      </w:r>
      <w:r w:rsidRPr="009164E3">
        <w:rPr>
          <w:rFonts w:eastAsia="Lucida Sans Unicode" w:cs="Lucida Sans Unicode"/>
          <w:szCs w:val="20"/>
        </w:rPr>
        <w:t xml:space="preserve"> for at de hefter solidarisk for ethvert krav som følge av at entreprenøren ikke oppfyller sine forpliktelser etter kontrakten mellom entreprenøren og byggherren.</w:t>
      </w:r>
      <w:r w:rsidRPr="009164E3">
        <w:rPr>
          <w:b/>
          <w:bCs/>
        </w:rPr>
        <w:br w:type="page"/>
      </w:r>
    </w:p>
    <w:p w14:paraId="41954E8E" w14:textId="71EDD79D" w:rsidR="00ED1736" w:rsidRPr="009164E3" w:rsidRDefault="000009C1" w:rsidP="00ED1736">
      <w:pPr>
        <w:rPr>
          <w:b/>
          <w:bCs/>
        </w:rPr>
      </w:pPr>
      <w:r w:rsidRPr="009164E3">
        <w:rPr>
          <w:b/>
          <w:bCs/>
        </w:rPr>
        <w:lastRenderedPageBreak/>
        <w:t xml:space="preserve">Vedlegg </w:t>
      </w:r>
      <w:r w:rsidR="00AD69B1" w:rsidRPr="009164E3">
        <w:rPr>
          <w:b/>
          <w:bCs/>
        </w:rPr>
        <w:t>3</w:t>
      </w:r>
      <w:r w:rsidRPr="009164E3">
        <w:rPr>
          <w:b/>
          <w:bCs/>
        </w:rPr>
        <w:t xml:space="preserve"> </w:t>
      </w:r>
    </w:p>
    <w:bookmarkEnd w:id="1656"/>
    <w:p w14:paraId="6E0A4961" w14:textId="6BD10D0A" w:rsidR="000009C1" w:rsidRPr="009164E3" w:rsidRDefault="000009C1" w:rsidP="00ED1736">
      <w:pPr>
        <w:rPr>
          <w:b/>
          <w:bCs/>
        </w:rPr>
      </w:pPr>
      <w:r w:rsidRPr="009164E3">
        <w:rPr>
          <w:b/>
          <w:bCs/>
          <w:noProof/>
        </w:rPr>
        <w:drawing>
          <wp:inline distT="0" distB="0" distL="0" distR="0" wp14:anchorId="1D730FF2" wp14:editId="23C6338B">
            <wp:extent cx="6285230" cy="7754620"/>
            <wp:effectExtent l="0" t="0" r="1270" b="0"/>
            <wp:docPr id="7" name="Bild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8">
                      <a:extLst>
                        <a:ext uri="{28A0092B-C50C-407E-A947-70E740481C1C}">
                          <a14:useLocalDpi xmlns:a14="http://schemas.microsoft.com/office/drawing/2010/main" val="0"/>
                        </a:ext>
                      </a:extLst>
                    </a:blip>
                    <a:srcRect/>
                    <a:stretch>
                      <a:fillRect/>
                    </a:stretch>
                  </pic:blipFill>
                  <pic:spPr bwMode="auto">
                    <a:xfrm>
                      <a:off x="0" y="0"/>
                      <a:ext cx="6285230" cy="7754620"/>
                    </a:xfrm>
                    <a:prstGeom prst="rect">
                      <a:avLst/>
                    </a:prstGeom>
                    <a:noFill/>
                  </pic:spPr>
                </pic:pic>
              </a:graphicData>
            </a:graphic>
          </wp:inline>
        </w:drawing>
      </w:r>
    </w:p>
    <w:p w14:paraId="4DEE2E0C" w14:textId="77777777" w:rsidR="000009C1" w:rsidRPr="009164E3" w:rsidRDefault="000009C1">
      <w:pPr>
        <w:spacing w:after="200" w:line="276" w:lineRule="auto"/>
        <w:rPr>
          <w:b/>
          <w:bCs/>
        </w:rPr>
      </w:pPr>
      <w:r w:rsidRPr="009164E3">
        <w:rPr>
          <w:b/>
          <w:bCs/>
        </w:rPr>
        <w:br w:type="page"/>
      </w:r>
    </w:p>
    <w:tbl>
      <w:tblPr>
        <w:tblStyle w:val="Tabellrutenett"/>
        <w:tblW w:w="0" w:type="auto"/>
        <w:tblLook w:val="04A0" w:firstRow="1" w:lastRow="0" w:firstColumn="1" w:lastColumn="0" w:noHBand="0" w:noVBand="1"/>
      </w:tblPr>
      <w:tblGrid>
        <w:gridCol w:w="8777"/>
      </w:tblGrid>
      <w:tr w:rsidR="000009C1" w:rsidRPr="009164E3" w14:paraId="2853DEB5" w14:textId="77777777" w:rsidTr="000009C1">
        <w:tc>
          <w:tcPr>
            <w:tcW w:w="8777" w:type="dxa"/>
          </w:tcPr>
          <w:p w14:paraId="3493843F" w14:textId="77777777" w:rsidR="000009C1" w:rsidRPr="009164E3" w:rsidRDefault="000009C1" w:rsidP="000009C1">
            <w:r w:rsidRPr="009164E3">
              <w:lastRenderedPageBreak/>
              <w:t xml:space="preserve">DETTE VEDLEGGET VISER HVA SLAGS INFORMASJON SOM GIS FRA SKATTEETATEN. SKAL </w:t>
            </w:r>
            <w:r w:rsidRPr="009164E3">
              <w:rPr>
                <w:u w:val="single"/>
              </w:rPr>
              <w:t xml:space="preserve">IKKE </w:t>
            </w:r>
            <w:r w:rsidRPr="009164E3">
              <w:t>FYLLES UT AV VIRKSOMHETEN</w:t>
            </w:r>
          </w:p>
          <w:p w14:paraId="1A452B19" w14:textId="77777777" w:rsidR="000009C1" w:rsidRPr="009164E3" w:rsidRDefault="000009C1" w:rsidP="000009C1"/>
          <w:p w14:paraId="1B585F7C" w14:textId="24FE58F1" w:rsidR="000009C1" w:rsidRPr="009164E3" w:rsidRDefault="000009C1" w:rsidP="000009C1">
            <w:pPr>
              <w:rPr>
                <w:b/>
                <w:bCs/>
              </w:rPr>
            </w:pPr>
            <w:r w:rsidRPr="009164E3">
              <w:rPr>
                <w:b/>
                <w:bCs/>
              </w:rPr>
              <w:t>INFORM</w:t>
            </w:r>
            <w:r w:rsidR="000F7CB9" w:rsidRPr="009164E3">
              <w:rPr>
                <w:b/>
                <w:bCs/>
              </w:rPr>
              <w:t xml:space="preserve">ASJON OM </w:t>
            </w:r>
            <w:r w:rsidRPr="009164E3">
              <w:rPr>
                <w:b/>
                <w:bCs/>
              </w:rPr>
              <w:t>SKATTE- OG AVGIFTSFORHOLD (Utvidet skatteattest)</w:t>
            </w:r>
          </w:p>
        </w:tc>
      </w:tr>
    </w:tbl>
    <w:p w14:paraId="39F0F418" w14:textId="47ABBB3D" w:rsidR="000009C1" w:rsidRPr="009164E3" w:rsidRDefault="000009C1" w:rsidP="00ED1736">
      <w:pPr>
        <w:rPr>
          <w:b/>
          <w:bCs/>
        </w:rPr>
      </w:pPr>
    </w:p>
    <w:p w14:paraId="223AF731" w14:textId="4DC7E45C" w:rsidR="000009C1" w:rsidRPr="009164E3" w:rsidRDefault="000009C1" w:rsidP="00ED1736">
      <w:pPr>
        <w:rPr>
          <w:b/>
          <w:bCs/>
        </w:rPr>
      </w:pPr>
      <w:r w:rsidRPr="009164E3">
        <w:rPr>
          <w:b/>
          <w:bCs/>
        </w:rPr>
        <w:t>Mottaker av skjema:</w:t>
      </w:r>
    </w:p>
    <w:tbl>
      <w:tblPr>
        <w:tblStyle w:val="Tabellrutenett"/>
        <w:tblW w:w="0" w:type="auto"/>
        <w:tblBorders>
          <w:insideV w:val="none" w:sz="0" w:space="0" w:color="auto"/>
        </w:tblBorders>
        <w:tblLook w:val="04A0" w:firstRow="1" w:lastRow="0" w:firstColumn="1" w:lastColumn="0" w:noHBand="0" w:noVBand="1"/>
      </w:tblPr>
      <w:tblGrid>
        <w:gridCol w:w="4388"/>
        <w:gridCol w:w="4389"/>
      </w:tblGrid>
      <w:tr w:rsidR="005F4125" w:rsidRPr="009164E3" w14:paraId="22700888" w14:textId="77777777" w:rsidTr="00775447">
        <w:tc>
          <w:tcPr>
            <w:tcW w:w="4388" w:type="dxa"/>
          </w:tcPr>
          <w:p w14:paraId="00A60D0D" w14:textId="77777777" w:rsidR="005F4125" w:rsidRPr="009164E3" w:rsidRDefault="005F4125" w:rsidP="00ED1736">
            <w:r w:rsidRPr="009164E3">
              <w:t>Navn</w:t>
            </w:r>
          </w:p>
        </w:tc>
        <w:tc>
          <w:tcPr>
            <w:tcW w:w="4389" w:type="dxa"/>
          </w:tcPr>
          <w:p w14:paraId="127EB846" w14:textId="35E17739" w:rsidR="005F4125" w:rsidRPr="009164E3" w:rsidRDefault="005F4125" w:rsidP="00ED1736">
            <w:r w:rsidRPr="009164E3">
              <w:t>Org. nr.:</w:t>
            </w:r>
          </w:p>
        </w:tc>
      </w:tr>
      <w:tr w:rsidR="000009C1" w:rsidRPr="009164E3" w14:paraId="1C16C194" w14:textId="77777777" w:rsidTr="00775447">
        <w:tc>
          <w:tcPr>
            <w:tcW w:w="8777" w:type="dxa"/>
            <w:gridSpan w:val="2"/>
          </w:tcPr>
          <w:p w14:paraId="3F041E9A" w14:textId="7BAF96CE" w:rsidR="000009C1" w:rsidRPr="009164E3" w:rsidRDefault="005F4125" w:rsidP="00ED1736">
            <w:r w:rsidRPr="009164E3">
              <w:t>Adresse</w:t>
            </w:r>
          </w:p>
        </w:tc>
      </w:tr>
      <w:tr w:rsidR="005F4125" w:rsidRPr="009164E3" w14:paraId="013CB743" w14:textId="77777777" w:rsidTr="00775447">
        <w:tc>
          <w:tcPr>
            <w:tcW w:w="4388" w:type="dxa"/>
          </w:tcPr>
          <w:p w14:paraId="1A583334" w14:textId="77777777" w:rsidR="005F4125" w:rsidRPr="009164E3" w:rsidRDefault="005F4125" w:rsidP="00ED1736">
            <w:r w:rsidRPr="009164E3">
              <w:t>Postnr.:</w:t>
            </w:r>
          </w:p>
        </w:tc>
        <w:tc>
          <w:tcPr>
            <w:tcW w:w="4389" w:type="dxa"/>
          </w:tcPr>
          <w:p w14:paraId="300D171E" w14:textId="1956CE0D" w:rsidR="005F4125" w:rsidRPr="009164E3" w:rsidRDefault="005F4125" w:rsidP="00ED1736">
            <w:r w:rsidRPr="009164E3">
              <w:t>Poststed:</w:t>
            </w:r>
          </w:p>
        </w:tc>
      </w:tr>
    </w:tbl>
    <w:p w14:paraId="08908068" w14:textId="7C6CD1E8" w:rsidR="000009C1" w:rsidRPr="009164E3" w:rsidRDefault="000009C1" w:rsidP="00ED1736">
      <w:pPr>
        <w:rPr>
          <w:b/>
          <w:bCs/>
        </w:rPr>
      </w:pPr>
    </w:p>
    <w:p w14:paraId="322BAF61" w14:textId="0B5DEA41" w:rsidR="005F4125" w:rsidRPr="009164E3" w:rsidRDefault="000009C1" w:rsidP="005F4125">
      <w:pPr>
        <w:rPr>
          <w:b/>
          <w:bCs/>
        </w:rPr>
      </w:pPr>
      <w:r w:rsidRPr="009164E3">
        <w:rPr>
          <w:b/>
          <w:bCs/>
        </w:rPr>
        <w:t>Opplysninger om den forespurte virksomheten</w:t>
      </w:r>
    </w:p>
    <w:tbl>
      <w:tblPr>
        <w:tblStyle w:val="Tabellrutenett"/>
        <w:tblW w:w="0" w:type="auto"/>
        <w:tblLook w:val="04A0" w:firstRow="1" w:lastRow="0" w:firstColumn="1" w:lastColumn="0" w:noHBand="0" w:noVBand="1"/>
      </w:tblPr>
      <w:tblGrid>
        <w:gridCol w:w="4388"/>
        <w:gridCol w:w="4389"/>
      </w:tblGrid>
      <w:tr w:rsidR="000009C1" w:rsidRPr="009164E3" w14:paraId="42C7F746" w14:textId="77777777" w:rsidTr="000009C1">
        <w:tc>
          <w:tcPr>
            <w:tcW w:w="8777" w:type="dxa"/>
            <w:gridSpan w:val="2"/>
          </w:tcPr>
          <w:p w14:paraId="0E49DDA0" w14:textId="5E342331" w:rsidR="000009C1" w:rsidRPr="009164E3" w:rsidRDefault="000009C1" w:rsidP="00ED1736">
            <w:r w:rsidRPr="009164E3">
              <w:t>Foretakets navn:</w:t>
            </w:r>
          </w:p>
        </w:tc>
      </w:tr>
      <w:tr w:rsidR="000009C1" w:rsidRPr="009164E3" w14:paraId="454496CE" w14:textId="77777777" w:rsidTr="00775447">
        <w:tc>
          <w:tcPr>
            <w:tcW w:w="8777" w:type="dxa"/>
            <w:gridSpan w:val="2"/>
            <w:tcBorders>
              <w:bottom w:val="single" w:sz="4" w:space="0" w:color="auto"/>
            </w:tcBorders>
          </w:tcPr>
          <w:p w14:paraId="0C662275" w14:textId="4530581E" w:rsidR="000009C1" w:rsidRPr="009164E3" w:rsidRDefault="000009C1" w:rsidP="00ED1736">
            <w:r w:rsidRPr="009164E3">
              <w:t>Adresse:</w:t>
            </w:r>
          </w:p>
        </w:tc>
      </w:tr>
      <w:tr w:rsidR="005F4125" w:rsidRPr="009164E3" w14:paraId="65B42ABE" w14:textId="77777777" w:rsidTr="00775447">
        <w:tc>
          <w:tcPr>
            <w:tcW w:w="4388" w:type="dxa"/>
            <w:tcBorders>
              <w:right w:val="nil"/>
            </w:tcBorders>
          </w:tcPr>
          <w:p w14:paraId="30745913" w14:textId="1A2FEE87" w:rsidR="005F4125" w:rsidRPr="009164E3" w:rsidRDefault="005F4125" w:rsidP="00ED1736">
            <w:pPr>
              <w:rPr>
                <w:b/>
                <w:bCs/>
              </w:rPr>
            </w:pPr>
            <w:r w:rsidRPr="009164E3">
              <w:t>Postnr.:</w:t>
            </w:r>
          </w:p>
        </w:tc>
        <w:tc>
          <w:tcPr>
            <w:tcW w:w="4389" w:type="dxa"/>
            <w:tcBorders>
              <w:left w:val="nil"/>
            </w:tcBorders>
          </w:tcPr>
          <w:p w14:paraId="735A2E6E" w14:textId="74FFBAE1" w:rsidR="005F4125" w:rsidRPr="009164E3" w:rsidRDefault="005F4125" w:rsidP="00ED1736">
            <w:pPr>
              <w:rPr>
                <w:b/>
                <w:bCs/>
              </w:rPr>
            </w:pPr>
            <w:r w:rsidRPr="009164E3">
              <w:t>Poststed:</w:t>
            </w:r>
          </w:p>
        </w:tc>
      </w:tr>
      <w:tr w:rsidR="005F4125" w:rsidRPr="009164E3" w14:paraId="5373FEAD" w14:textId="77777777" w:rsidTr="00775447">
        <w:tc>
          <w:tcPr>
            <w:tcW w:w="4388" w:type="dxa"/>
            <w:tcBorders>
              <w:right w:val="nil"/>
            </w:tcBorders>
          </w:tcPr>
          <w:p w14:paraId="762B9279" w14:textId="77777777" w:rsidR="005F4125" w:rsidRPr="009164E3" w:rsidRDefault="005F4125" w:rsidP="00ED1736">
            <w:r w:rsidRPr="009164E3">
              <w:t>Org. nr.:</w:t>
            </w:r>
          </w:p>
        </w:tc>
        <w:tc>
          <w:tcPr>
            <w:tcW w:w="4389" w:type="dxa"/>
            <w:tcBorders>
              <w:left w:val="nil"/>
            </w:tcBorders>
          </w:tcPr>
          <w:p w14:paraId="4BD8B3BC" w14:textId="51C893A8" w:rsidR="005F4125" w:rsidRPr="009164E3" w:rsidRDefault="005F4125" w:rsidP="00ED1736">
            <w:r w:rsidRPr="009164E3">
              <w:t>Selskapsform</w:t>
            </w:r>
          </w:p>
        </w:tc>
      </w:tr>
      <w:tr w:rsidR="000009C1" w:rsidRPr="009164E3" w14:paraId="62ACDF74" w14:textId="77777777" w:rsidTr="000009C1">
        <w:tc>
          <w:tcPr>
            <w:tcW w:w="8777" w:type="dxa"/>
            <w:gridSpan w:val="2"/>
          </w:tcPr>
          <w:p w14:paraId="23FE0259" w14:textId="50B50ABC" w:rsidR="000009C1" w:rsidRPr="009164E3" w:rsidRDefault="005F4125" w:rsidP="00ED1736">
            <w:r w:rsidRPr="009164E3">
              <w:t>Innehaver:</w:t>
            </w:r>
          </w:p>
        </w:tc>
      </w:tr>
      <w:tr w:rsidR="000009C1" w:rsidRPr="009164E3" w14:paraId="71F9BF0E" w14:textId="77777777" w:rsidTr="000009C1">
        <w:tc>
          <w:tcPr>
            <w:tcW w:w="8777" w:type="dxa"/>
            <w:gridSpan w:val="2"/>
          </w:tcPr>
          <w:p w14:paraId="1D055E27" w14:textId="472D4066" w:rsidR="000009C1" w:rsidRPr="009164E3" w:rsidRDefault="005F4125" w:rsidP="00ED1736">
            <w:r w:rsidRPr="009164E3">
              <w:t>Styreleder:</w:t>
            </w:r>
          </w:p>
        </w:tc>
      </w:tr>
      <w:tr w:rsidR="000009C1" w:rsidRPr="009164E3" w14:paraId="095EE2EF" w14:textId="77777777" w:rsidTr="000009C1">
        <w:tc>
          <w:tcPr>
            <w:tcW w:w="8777" w:type="dxa"/>
            <w:gridSpan w:val="2"/>
          </w:tcPr>
          <w:p w14:paraId="15236178" w14:textId="21107572" w:rsidR="000009C1" w:rsidRPr="009164E3" w:rsidRDefault="005F4125" w:rsidP="00ED1736">
            <w:r w:rsidRPr="009164E3">
              <w:t>Daglig leder:</w:t>
            </w:r>
          </w:p>
        </w:tc>
      </w:tr>
      <w:tr w:rsidR="000009C1" w:rsidRPr="009164E3" w14:paraId="4519D715" w14:textId="77777777" w:rsidTr="000009C1">
        <w:tc>
          <w:tcPr>
            <w:tcW w:w="8777" w:type="dxa"/>
            <w:gridSpan w:val="2"/>
          </w:tcPr>
          <w:p w14:paraId="0A67A461" w14:textId="017A6AEA" w:rsidR="000009C1" w:rsidRPr="009164E3" w:rsidRDefault="005F4125" w:rsidP="00ED1736">
            <w:r w:rsidRPr="009164E3">
              <w:t>Hovednæring:</w:t>
            </w:r>
          </w:p>
        </w:tc>
      </w:tr>
      <w:tr w:rsidR="000009C1" w:rsidRPr="009164E3" w14:paraId="3384BA59" w14:textId="77777777" w:rsidTr="000009C1">
        <w:tc>
          <w:tcPr>
            <w:tcW w:w="8777" w:type="dxa"/>
            <w:gridSpan w:val="2"/>
          </w:tcPr>
          <w:p w14:paraId="18348FFE" w14:textId="46184127" w:rsidR="000009C1" w:rsidRPr="009164E3" w:rsidRDefault="005F4125" w:rsidP="00ED1736">
            <w:r w:rsidRPr="009164E3">
              <w:t>Antall ansatte innmeldt:</w:t>
            </w:r>
          </w:p>
        </w:tc>
      </w:tr>
    </w:tbl>
    <w:p w14:paraId="4E6D3805" w14:textId="48905869" w:rsidR="000009C1" w:rsidRPr="009164E3" w:rsidRDefault="000009C1" w:rsidP="00ED1736">
      <w:pPr>
        <w:rPr>
          <w:b/>
          <w:bCs/>
        </w:rPr>
      </w:pPr>
    </w:p>
    <w:p w14:paraId="649C80CB" w14:textId="65D381AD" w:rsidR="000009C1" w:rsidRPr="009164E3" w:rsidRDefault="000009C1" w:rsidP="00ED1736">
      <w:pPr>
        <w:rPr>
          <w:b/>
          <w:bCs/>
        </w:rPr>
      </w:pPr>
      <w:r w:rsidRPr="009164E3">
        <w:rPr>
          <w:b/>
          <w:bCs/>
        </w:rPr>
        <w:t>Registrert i følgende registre:</w:t>
      </w:r>
    </w:p>
    <w:tbl>
      <w:tblPr>
        <w:tblStyle w:val="Tabellrutenett"/>
        <w:tblW w:w="8784" w:type="dxa"/>
        <w:tblLook w:val="04A0" w:firstRow="1" w:lastRow="0" w:firstColumn="1" w:lastColumn="0" w:noHBand="0" w:noVBand="1"/>
      </w:tblPr>
      <w:tblGrid>
        <w:gridCol w:w="3256"/>
        <w:gridCol w:w="2693"/>
        <w:gridCol w:w="2835"/>
      </w:tblGrid>
      <w:tr w:rsidR="00775447" w:rsidRPr="009164E3" w14:paraId="030D2AC3" w14:textId="77777777" w:rsidTr="009504DB">
        <w:tc>
          <w:tcPr>
            <w:tcW w:w="3256" w:type="dxa"/>
          </w:tcPr>
          <w:p w14:paraId="1C0D774A" w14:textId="6F98A54D" w:rsidR="00775447" w:rsidRPr="009164E3" w:rsidRDefault="00775447" w:rsidP="00ED1736">
            <w:r w:rsidRPr="009164E3">
              <w:t>Register</w:t>
            </w:r>
          </w:p>
        </w:tc>
        <w:tc>
          <w:tcPr>
            <w:tcW w:w="2693" w:type="dxa"/>
          </w:tcPr>
          <w:p w14:paraId="4BA60E34" w14:textId="7224F90F" w:rsidR="00775447" w:rsidRPr="009164E3" w:rsidRDefault="00775447" w:rsidP="00ED1736">
            <w:r w:rsidRPr="009164E3">
              <w:t>Ja/Nei</w:t>
            </w:r>
          </w:p>
        </w:tc>
        <w:tc>
          <w:tcPr>
            <w:tcW w:w="2835" w:type="dxa"/>
          </w:tcPr>
          <w:p w14:paraId="3C7BB3D6" w14:textId="16B8EED4" w:rsidR="00775447" w:rsidRPr="009164E3" w:rsidRDefault="00775447" w:rsidP="00ED1736">
            <w:r w:rsidRPr="009164E3">
              <w:t>Reg.dato</w:t>
            </w:r>
          </w:p>
        </w:tc>
      </w:tr>
      <w:tr w:rsidR="00775447" w:rsidRPr="009164E3" w14:paraId="1AA5E2A0" w14:textId="77777777" w:rsidTr="009504DB">
        <w:tc>
          <w:tcPr>
            <w:tcW w:w="3256" w:type="dxa"/>
          </w:tcPr>
          <w:p w14:paraId="2B2E26AD" w14:textId="74DE0C1A" w:rsidR="00775447" w:rsidRPr="009164E3" w:rsidRDefault="00775447" w:rsidP="00ED1736">
            <w:r w:rsidRPr="009164E3">
              <w:t>Enhetsregisteret</w:t>
            </w:r>
          </w:p>
        </w:tc>
        <w:tc>
          <w:tcPr>
            <w:tcW w:w="2693" w:type="dxa"/>
          </w:tcPr>
          <w:p w14:paraId="248E784B" w14:textId="77777777" w:rsidR="00775447" w:rsidRPr="009164E3" w:rsidRDefault="00775447" w:rsidP="00ED1736"/>
        </w:tc>
        <w:tc>
          <w:tcPr>
            <w:tcW w:w="2835" w:type="dxa"/>
          </w:tcPr>
          <w:p w14:paraId="08A99DA1" w14:textId="77777777" w:rsidR="00775447" w:rsidRPr="009164E3" w:rsidRDefault="00775447" w:rsidP="00ED1736"/>
        </w:tc>
      </w:tr>
      <w:tr w:rsidR="00775447" w:rsidRPr="009164E3" w14:paraId="2CA1D100" w14:textId="77777777" w:rsidTr="009504DB">
        <w:tc>
          <w:tcPr>
            <w:tcW w:w="3256" w:type="dxa"/>
          </w:tcPr>
          <w:p w14:paraId="68F3D7C8" w14:textId="7265FEE0" w:rsidR="00775447" w:rsidRPr="009164E3" w:rsidRDefault="00775447" w:rsidP="00ED1736">
            <w:r w:rsidRPr="009164E3">
              <w:t>Foretaksregisteret</w:t>
            </w:r>
          </w:p>
        </w:tc>
        <w:tc>
          <w:tcPr>
            <w:tcW w:w="2693" w:type="dxa"/>
          </w:tcPr>
          <w:p w14:paraId="6DAA14AE" w14:textId="77777777" w:rsidR="00775447" w:rsidRPr="009164E3" w:rsidRDefault="00775447" w:rsidP="00ED1736">
            <w:pPr>
              <w:rPr>
                <w:b/>
                <w:bCs/>
              </w:rPr>
            </w:pPr>
          </w:p>
        </w:tc>
        <w:tc>
          <w:tcPr>
            <w:tcW w:w="2835" w:type="dxa"/>
          </w:tcPr>
          <w:p w14:paraId="30E84F2C" w14:textId="77777777" w:rsidR="00775447" w:rsidRPr="009164E3" w:rsidRDefault="00775447" w:rsidP="00ED1736">
            <w:pPr>
              <w:rPr>
                <w:b/>
                <w:bCs/>
              </w:rPr>
            </w:pPr>
          </w:p>
        </w:tc>
      </w:tr>
      <w:tr w:rsidR="00775447" w:rsidRPr="009164E3" w14:paraId="15619470" w14:textId="77777777" w:rsidTr="009504DB">
        <w:tc>
          <w:tcPr>
            <w:tcW w:w="3256" w:type="dxa"/>
          </w:tcPr>
          <w:p w14:paraId="4814E7B0" w14:textId="6B472B8D" w:rsidR="00775447" w:rsidRPr="009164E3" w:rsidRDefault="00775447" w:rsidP="00ED1736">
            <w:r w:rsidRPr="009164E3">
              <w:t>MVA-registeret</w:t>
            </w:r>
          </w:p>
        </w:tc>
        <w:tc>
          <w:tcPr>
            <w:tcW w:w="2693" w:type="dxa"/>
          </w:tcPr>
          <w:p w14:paraId="650917AA" w14:textId="77777777" w:rsidR="00775447" w:rsidRPr="009164E3" w:rsidRDefault="00775447" w:rsidP="00ED1736">
            <w:pPr>
              <w:rPr>
                <w:b/>
                <w:bCs/>
              </w:rPr>
            </w:pPr>
          </w:p>
        </w:tc>
        <w:tc>
          <w:tcPr>
            <w:tcW w:w="2835" w:type="dxa"/>
          </w:tcPr>
          <w:p w14:paraId="28DDC59A" w14:textId="77777777" w:rsidR="00775447" w:rsidRPr="009164E3" w:rsidRDefault="00775447" w:rsidP="00ED1736">
            <w:pPr>
              <w:rPr>
                <w:b/>
                <w:bCs/>
              </w:rPr>
            </w:pPr>
          </w:p>
        </w:tc>
      </w:tr>
    </w:tbl>
    <w:p w14:paraId="7E22ACC0" w14:textId="4FAF05F1" w:rsidR="000009C1" w:rsidRPr="009164E3" w:rsidRDefault="000009C1" w:rsidP="00ED1736">
      <w:pPr>
        <w:rPr>
          <w:b/>
          <w:bCs/>
        </w:rPr>
      </w:pPr>
    </w:p>
    <w:p w14:paraId="0883E0F8" w14:textId="146695B4" w:rsidR="000009C1" w:rsidRPr="009164E3" w:rsidRDefault="000009C1" w:rsidP="00ED1736">
      <w:pPr>
        <w:rPr>
          <w:b/>
          <w:bCs/>
        </w:rPr>
      </w:pPr>
      <w:r w:rsidRPr="009164E3">
        <w:rPr>
          <w:b/>
          <w:bCs/>
        </w:rPr>
        <w:t>Leverte skattemeldinger merverdiavgift. Tre siste terminer – beløp:</w:t>
      </w:r>
    </w:p>
    <w:tbl>
      <w:tblPr>
        <w:tblStyle w:val="Tabellrutenett"/>
        <w:tblW w:w="0" w:type="auto"/>
        <w:tblLook w:val="04A0" w:firstRow="1" w:lastRow="0" w:firstColumn="1" w:lastColumn="0" w:noHBand="0" w:noVBand="1"/>
      </w:tblPr>
      <w:tblGrid>
        <w:gridCol w:w="3256"/>
        <w:gridCol w:w="2693"/>
      </w:tblGrid>
      <w:tr w:rsidR="009504DB" w:rsidRPr="009164E3" w14:paraId="23D9285A" w14:textId="77777777" w:rsidTr="009504DB">
        <w:tc>
          <w:tcPr>
            <w:tcW w:w="3256" w:type="dxa"/>
          </w:tcPr>
          <w:p w14:paraId="3B030227" w14:textId="18512497" w:rsidR="009504DB" w:rsidRPr="009164E3" w:rsidRDefault="009504DB" w:rsidP="00ED1736">
            <w:r w:rsidRPr="009164E3">
              <w:t>Oppgavehyppighet</w:t>
            </w:r>
          </w:p>
        </w:tc>
        <w:tc>
          <w:tcPr>
            <w:tcW w:w="2693" w:type="dxa"/>
          </w:tcPr>
          <w:p w14:paraId="7D767465" w14:textId="77777777" w:rsidR="009504DB" w:rsidRPr="009164E3" w:rsidRDefault="009504DB" w:rsidP="00ED1736">
            <w:pPr>
              <w:rPr>
                <w:b/>
                <w:bCs/>
              </w:rPr>
            </w:pPr>
          </w:p>
        </w:tc>
      </w:tr>
      <w:tr w:rsidR="009504DB" w:rsidRPr="009164E3" w14:paraId="3F84F47A" w14:textId="77777777" w:rsidTr="009504DB">
        <w:tc>
          <w:tcPr>
            <w:tcW w:w="3256" w:type="dxa"/>
          </w:tcPr>
          <w:p w14:paraId="5CEDBE17" w14:textId="2C4CC4DE" w:rsidR="009504DB" w:rsidRPr="009164E3" w:rsidRDefault="009504DB" w:rsidP="00ED1736">
            <w:r w:rsidRPr="009164E3">
              <w:t>Gjeldende første termin for MVA oppgaveplikt:</w:t>
            </w:r>
          </w:p>
        </w:tc>
        <w:tc>
          <w:tcPr>
            <w:tcW w:w="2693" w:type="dxa"/>
          </w:tcPr>
          <w:p w14:paraId="27A25771" w14:textId="77777777" w:rsidR="009504DB" w:rsidRPr="009164E3" w:rsidRDefault="009504DB" w:rsidP="00ED1736">
            <w:pPr>
              <w:rPr>
                <w:b/>
                <w:bCs/>
              </w:rPr>
            </w:pPr>
          </w:p>
        </w:tc>
      </w:tr>
      <w:tr w:rsidR="009504DB" w:rsidRPr="009164E3" w14:paraId="211C39F1" w14:textId="77777777" w:rsidTr="009504DB">
        <w:tc>
          <w:tcPr>
            <w:tcW w:w="3256" w:type="dxa"/>
          </w:tcPr>
          <w:p w14:paraId="6AA3D4C5" w14:textId="3C012107" w:rsidR="009504DB" w:rsidRPr="009164E3" w:rsidRDefault="009504DB" w:rsidP="00ED1736">
            <w:r w:rsidRPr="009164E3">
              <w:t>Slettet MVA termin:</w:t>
            </w:r>
          </w:p>
        </w:tc>
        <w:tc>
          <w:tcPr>
            <w:tcW w:w="2693" w:type="dxa"/>
          </w:tcPr>
          <w:p w14:paraId="2A266B59" w14:textId="77777777" w:rsidR="009504DB" w:rsidRPr="009164E3" w:rsidRDefault="009504DB" w:rsidP="00ED1736">
            <w:pPr>
              <w:rPr>
                <w:b/>
                <w:bCs/>
              </w:rPr>
            </w:pPr>
          </w:p>
        </w:tc>
      </w:tr>
    </w:tbl>
    <w:p w14:paraId="3E89CC71" w14:textId="61D62D79" w:rsidR="000009C1" w:rsidRPr="009164E3" w:rsidRDefault="000009C1" w:rsidP="00ED1736">
      <w:pPr>
        <w:rPr>
          <w:b/>
          <w:bCs/>
        </w:rPr>
      </w:pPr>
    </w:p>
    <w:p w14:paraId="709B679A" w14:textId="6AB9B60B" w:rsidR="000009C1" w:rsidRPr="009164E3" w:rsidRDefault="000009C1" w:rsidP="00ED1736">
      <w:pPr>
        <w:rPr>
          <w:b/>
          <w:bCs/>
        </w:rPr>
      </w:pPr>
      <w:r w:rsidRPr="009164E3">
        <w:rPr>
          <w:b/>
          <w:bCs/>
        </w:rPr>
        <w:t>Tre siste terminer:</w:t>
      </w:r>
    </w:p>
    <w:tbl>
      <w:tblPr>
        <w:tblStyle w:val="Tabellrutenett"/>
        <w:tblW w:w="0" w:type="auto"/>
        <w:tblLook w:val="04A0" w:firstRow="1" w:lastRow="0" w:firstColumn="1" w:lastColumn="0" w:noHBand="0" w:noVBand="1"/>
      </w:tblPr>
      <w:tblGrid>
        <w:gridCol w:w="3256"/>
        <w:gridCol w:w="1840"/>
        <w:gridCol w:w="1840"/>
        <w:gridCol w:w="1841"/>
      </w:tblGrid>
      <w:tr w:rsidR="002013D8" w:rsidRPr="009164E3" w14:paraId="3A17C89F" w14:textId="77777777" w:rsidTr="009504DB">
        <w:tc>
          <w:tcPr>
            <w:tcW w:w="3256" w:type="dxa"/>
          </w:tcPr>
          <w:p w14:paraId="7A7399D1" w14:textId="4EFD36BC" w:rsidR="002013D8" w:rsidRPr="009164E3" w:rsidRDefault="002013D8" w:rsidP="00ED1736">
            <w:pPr>
              <w:rPr>
                <w:b/>
                <w:bCs/>
              </w:rPr>
            </w:pPr>
            <w:r w:rsidRPr="009164E3">
              <w:rPr>
                <w:b/>
                <w:bCs/>
              </w:rPr>
              <w:t>Termin</w:t>
            </w:r>
          </w:p>
        </w:tc>
        <w:tc>
          <w:tcPr>
            <w:tcW w:w="1840" w:type="dxa"/>
          </w:tcPr>
          <w:p w14:paraId="3FE0E3FB" w14:textId="77777777" w:rsidR="002013D8" w:rsidRPr="009164E3" w:rsidRDefault="002013D8" w:rsidP="00ED1736">
            <w:pPr>
              <w:rPr>
                <w:b/>
                <w:bCs/>
              </w:rPr>
            </w:pPr>
          </w:p>
        </w:tc>
        <w:tc>
          <w:tcPr>
            <w:tcW w:w="1840" w:type="dxa"/>
          </w:tcPr>
          <w:p w14:paraId="3196F42B" w14:textId="77777777" w:rsidR="002013D8" w:rsidRPr="009164E3" w:rsidRDefault="002013D8" w:rsidP="00ED1736">
            <w:pPr>
              <w:rPr>
                <w:b/>
                <w:bCs/>
              </w:rPr>
            </w:pPr>
          </w:p>
        </w:tc>
        <w:tc>
          <w:tcPr>
            <w:tcW w:w="1841" w:type="dxa"/>
          </w:tcPr>
          <w:p w14:paraId="0721E340" w14:textId="77777777" w:rsidR="002013D8" w:rsidRPr="009164E3" w:rsidRDefault="002013D8" w:rsidP="00ED1736">
            <w:pPr>
              <w:rPr>
                <w:b/>
                <w:bCs/>
              </w:rPr>
            </w:pPr>
          </w:p>
        </w:tc>
      </w:tr>
      <w:tr w:rsidR="002013D8" w:rsidRPr="009164E3" w14:paraId="02CAF199" w14:textId="77777777" w:rsidTr="009504DB">
        <w:tc>
          <w:tcPr>
            <w:tcW w:w="3256" w:type="dxa"/>
          </w:tcPr>
          <w:p w14:paraId="3D784258" w14:textId="0A127BB6" w:rsidR="002013D8" w:rsidRPr="009164E3" w:rsidRDefault="002013D8" w:rsidP="00ED1736">
            <w:r w:rsidRPr="009164E3">
              <w:t>Samlet omsetning innlevert oppgave</w:t>
            </w:r>
          </w:p>
        </w:tc>
        <w:tc>
          <w:tcPr>
            <w:tcW w:w="1840" w:type="dxa"/>
          </w:tcPr>
          <w:p w14:paraId="499607DB" w14:textId="77777777" w:rsidR="002013D8" w:rsidRPr="009164E3" w:rsidRDefault="002013D8" w:rsidP="00ED1736">
            <w:pPr>
              <w:rPr>
                <w:b/>
                <w:bCs/>
              </w:rPr>
            </w:pPr>
          </w:p>
        </w:tc>
        <w:tc>
          <w:tcPr>
            <w:tcW w:w="1840" w:type="dxa"/>
          </w:tcPr>
          <w:p w14:paraId="1BB826E4" w14:textId="77777777" w:rsidR="002013D8" w:rsidRPr="009164E3" w:rsidRDefault="002013D8" w:rsidP="00ED1736">
            <w:pPr>
              <w:rPr>
                <w:b/>
                <w:bCs/>
              </w:rPr>
            </w:pPr>
          </w:p>
        </w:tc>
        <w:tc>
          <w:tcPr>
            <w:tcW w:w="1841" w:type="dxa"/>
          </w:tcPr>
          <w:p w14:paraId="02B8B380" w14:textId="77777777" w:rsidR="002013D8" w:rsidRPr="009164E3" w:rsidRDefault="002013D8" w:rsidP="00ED1736">
            <w:pPr>
              <w:rPr>
                <w:b/>
                <w:bCs/>
              </w:rPr>
            </w:pPr>
          </w:p>
        </w:tc>
      </w:tr>
      <w:tr w:rsidR="002013D8" w:rsidRPr="009164E3" w14:paraId="47CB8013" w14:textId="77777777" w:rsidTr="009504DB">
        <w:tc>
          <w:tcPr>
            <w:tcW w:w="3256" w:type="dxa"/>
          </w:tcPr>
          <w:p w14:paraId="3EA3219F" w14:textId="4BA734BB" w:rsidR="002013D8" w:rsidRPr="009164E3" w:rsidRDefault="002013D8" w:rsidP="00ED1736">
            <w:r w:rsidRPr="009164E3">
              <w:t xml:space="preserve">Samlet omsetning </w:t>
            </w:r>
            <w:r w:rsidRPr="009164E3">
              <w:rPr>
                <w:b/>
                <w:bCs/>
              </w:rPr>
              <w:t>skjønnsberegnet</w:t>
            </w:r>
            <w:r w:rsidRPr="009164E3">
              <w:t xml:space="preserve"> oppgave</w:t>
            </w:r>
          </w:p>
        </w:tc>
        <w:tc>
          <w:tcPr>
            <w:tcW w:w="1840" w:type="dxa"/>
          </w:tcPr>
          <w:p w14:paraId="134DB397" w14:textId="77777777" w:rsidR="002013D8" w:rsidRPr="009164E3" w:rsidRDefault="002013D8" w:rsidP="00ED1736">
            <w:pPr>
              <w:rPr>
                <w:b/>
                <w:bCs/>
              </w:rPr>
            </w:pPr>
          </w:p>
        </w:tc>
        <w:tc>
          <w:tcPr>
            <w:tcW w:w="1840" w:type="dxa"/>
          </w:tcPr>
          <w:p w14:paraId="26EF6A18" w14:textId="77777777" w:rsidR="002013D8" w:rsidRPr="009164E3" w:rsidRDefault="002013D8" w:rsidP="00ED1736">
            <w:pPr>
              <w:rPr>
                <w:b/>
                <w:bCs/>
              </w:rPr>
            </w:pPr>
          </w:p>
        </w:tc>
        <w:tc>
          <w:tcPr>
            <w:tcW w:w="1841" w:type="dxa"/>
          </w:tcPr>
          <w:p w14:paraId="49C5E413" w14:textId="77777777" w:rsidR="002013D8" w:rsidRPr="009164E3" w:rsidRDefault="002013D8" w:rsidP="00ED1736">
            <w:pPr>
              <w:rPr>
                <w:b/>
                <w:bCs/>
              </w:rPr>
            </w:pPr>
          </w:p>
        </w:tc>
      </w:tr>
      <w:tr w:rsidR="002013D8" w:rsidRPr="009164E3" w14:paraId="7351F83A" w14:textId="77777777" w:rsidTr="009504DB">
        <w:tc>
          <w:tcPr>
            <w:tcW w:w="3256" w:type="dxa"/>
          </w:tcPr>
          <w:p w14:paraId="64FD2434" w14:textId="745048A7" w:rsidR="002013D8" w:rsidRPr="009164E3" w:rsidRDefault="002013D8" w:rsidP="00ED1736">
            <w:r w:rsidRPr="009164E3">
              <w:t>Utgående merverdiavgift, høy sats innlevert oppgave</w:t>
            </w:r>
          </w:p>
        </w:tc>
        <w:tc>
          <w:tcPr>
            <w:tcW w:w="1840" w:type="dxa"/>
          </w:tcPr>
          <w:p w14:paraId="5E62CDC8" w14:textId="77777777" w:rsidR="002013D8" w:rsidRPr="009164E3" w:rsidRDefault="002013D8" w:rsidP="00ED1736">
            <w:pPr>
              <w:rPr>
                <w:b/>
                <w:bCs/>
              </w:rPr>
            </w:pPr>
          </w:p>
        </w:tc>
        <w:tc>
          <w:tcPr>
            <w:tcW w:w="1840" w:type="dxa"/>
          </w:tcPr>
          <w:p w14:paraId="0F7D6B45" w14:textId="77777777" w:rsidR="002013D8" w:rsidRPr="009164E3" w:rsidRDefault="002013D8" w:rsidP="00ED1736">
            <w:pPr>
              <w:rPr>
                <w:b/>
                <w:bCs/>
              </w:rPr>
            </w:pPr>
          </w:p>
        </w:tc>
        <w:tc>
          <w:tcPr>
            <w:tcW w:w="1841" w:type="dxa"/>
          </w:tcPr>
          <w:p w14:paraId="5988E1F9" w14:textId="77777777" w:rsidR="002013D8" w:rsidRPr="009164E3" w:rsidRDefault="002013D8" w:rsidP="00ED1736">
            <w:pPr>
              <w:rPr>
                <w:b/>
                <w:bCs/>
              </w:rPr>
            </w:pPr>
          </w:p>
        </w:tc>
      </w:tr>
      <w:tr w:rsidR="002013D8" w:rsidRPr="009164E3" w14:paraId="4E4E58C3" w14:textId="77777777" w:rsidTr="009504DB">
        <w:tc>
          <w:tcPr>
            <w:tcW w:w="3256" w:type="dxa"/>
          </w:tcPr>
          <w:p w14:paraId="370BA865" w14:textId="224BD27F" w:rsidR="002013D8" w:rsidRPr="009164E3" w:rsidRDefault="002013D8" w:rsidP="00ED1736">
            <w:r w:rsidRPr="009164E3">
              <w:t xml:space="preserve">Utgående merverdiavgift </w:t>
            </w:r>
            <w:r w:rsidRPr="009164E3">
              <w:rPr>
                <w:b/>
                <w:bCs/>
              </w:rPr>
              <w:t>skjønnsberegnet</w:t>
            </w:r>
            <w:r w:rsidRPr="009164E3">
              <w:t xml:space="preserve"> oppgave</w:t>
            </w:r>
          </w:p>
        </w:tc>
        <w:tc>
          <w:tcPr>
            <w:tcW w:w="1840" w:type="dxa"/>
          </w:tcPr>
          <w:p w14:paraId="55480CD9" w14:textId="77777777" w:rsidR="002013D8" w:rsidRPr="009164E3" w:rsidRDefault="002013D8" w:rsidP="00ED1736">
            <w:pPr>
              <w:rPr>
                <w:b/>
                <w:bCs/>
              </w:rPr>
            </w:pPr>
          </w:p>
        </w:tc>
        <w:tc>
          <w:tcPr>
            <w:tcW w:w="1840" w:type="dxa"/>
          </w:tcPr>
          <w:p w14:paraId="4821B8B9" w14:textId="77777777" w:rsidR="002013D8" w:rsidRPr="009164E3" w:rsidRDefault="002013D8" w:rsidP="00ED1736">
            <w:pPr>
              <w:rPr>
                <w:b/>
                <w:bCs/>
              </w:rPr>
            </w:pPr>
          </w:p>
        </w:tc>
        <w:tc>
          <w:tcPr>
            <w:tcW w:w="1841" w:type="dxa"/>
          </w:tcPr>
          <w:p w14:paraId="50B86D85" w14:textId="77777777" w:rsidR="002013D8" w:rsidRPr="009164E3" w:rsidRDefault="002013D8" w:rsidP="00ED1736">
            <w:pPr>
              <w:rPr>
                <w:b/>
                <w:bCs/>
              </w:rPr>
            </w:pPr>
          </w:p>
        </w:tc>
      </w:tr>
      <w:tr w:rsidR="002013D8" w:rsidRPr="009164E3" w14:paraId="31F9F739" w14:textId="77777777" w:rsidTr="009504DB">
        <w:tc>
          <w:tcPr>
            <w:tcW w:w="3256" w:type="dxa"/>
          </w:tcPr>
          <w:p w14:paraId="2AACC30E" w14:textId="00975BEA" w:rsidR="002013D8" w:rsidRPr="009164E3" w:rsidRDefault="002013D8" w:rsidP="00ED1736">
            <w:r w:rsidRPr="009164E3">
              <w:t>Inngående avgift innlevert oppgave</w:t>
            </w:r>
          </w:p>
        </w:tc>
        <w:tc>
          <w:tcPr>
            <w:tcW w:w="1840" w:type="dxa"/>
          </w:tcPr>
          <w:p w14:paraId="40C3BED6" w14:textId="77777777" w:rsidR="002013D8" w:rsidRPr="009164E3" w:rsidRDefault="002013D8" w:rsidP="00ED1736">
            <w:pPr>
              <w:rPr>
                <w:b/>
                <w:bCs/>
              </w:rPr>
            </w:pPr>
          </w:p>
        </w:tc>
        <w:tc>
          <w:tcPr>
            <w:tcW w:w="1840" w:type="dxa"/>
          </w:tcPr>
          <w:p w14:paraId="307CEDE9" w14:textId="77777777" w:rsidR="002013D8" w:rsidRPr="009164E3" w:rsidRDefault="002013D8" w:rsidP="00ED1736">
            <w:pPr>
              <w:rPr>
                <w:b/>
                <w:bCs/>
              </w:rPr>
            </w:pPr>
          </w:p>
        </w:tc>
        <w:tc>
          <w:tcPr>
            <w:tcW w:w="1841" w:type="dxa"/>
          </w:tcPr>
          <w:p w14:paraId="43BFD923" w14:textId="77777777" w:rsidR="002013D8" w:rsidRPr="009164E3" w:rsidRDefault="002013D8" w:rsidP="00ED1736">
            <w:pPr>
              <w:rPr>
                <w:b/>
                <w:bCs/>
              </w:rPr>
            </w:pPr>
          </w:p>
        </w:tc>
      </w:tr>
      <w:tr w:rsidR="002013D8" w:rsidRPr="009164E3" w14:paraId="2C3CE066" w14:textId="77777777" w:rsidTr="009504DB">
        <w:tc>
          <w:tcPr>
            <w:tcW w:w="3256" w:type="dxa"/>
          </w:tcPr>
          <w:p w14:paraId="5D8E0193" w14:textId="738C2994" w:rsidR="002013D8" w:rsidRPr="009164E3" w:rsidRDefault="002013D8" w:rsidP="00ED1736">
            <w:r w:rsidRPr="009164E3">
              <w:t xml:space="preserve">Inngående avgift </w:t>
            </w:r>
            <w:r w:rsidRPr="009164E3">
              <w:rPr>
                <w:b/>
                <w:bCs/>
              </w:rPr>
              <w:t>skjønnsberegne</w:t>
            </w:r>
            <w:r w:rsidRPr="009164E3">
              <w:t>t oppgave</w:t>
            </w:r>
          </w:p>
        </w:tc>
        <w:tc>
          <w:tcPr>
            <w:tcW w:w="1840" w:type="dxa"/>
          </w:tcPr>
          <w:p w14:paraId="2BDF4343" w14:textId="77777777" w:rsidR="002013D8" w:rsidRPr="009164E3" w:rsidRDefault="002013D8" w:rsidP="00ED1736">
            <w:pPr>
              <w:rPr>
                <w:b/>
                <w:bCs/>
              </w:rPr>
            </w:pPr>
          </w:p>
        </w:tc>
        <w:tc>
          <w:tcPr>
            <w:tcW w:w="1840" w:type="dxa"/>
          </w:tcPr>
          <w:p w14:paraId="2F243988" w14:textId="77777777" w:rsidR="002013D8" w:rsidRPr="009164E3" w:rsidRDefault="002013D8" w:rsidP="00ED1736">
            <w:pPr>
              <w:rPr>
                <w:b/>
                <w:bCs/>
              </w:rPr>
            </w:pPr>
          </w:p>
        </w:tc>
        <w:tc>
          <w:tcPr>
            <w:tcW w:w="1841" w:type="dxa"/>
          </w:tcPr>
          <w:p w14:paraId="1BBFE83B" w14:textId="77777777" w:rsidR="002013D8" w:rsidRPr="009164E3" w:rsidRDefault="002013D8" w:rsidP="00ED1736">
            <w:pPr>
              <w:rPr>
                <w:b/>
                <w:bCs/>
              </w:rPr>
            </w:pPr>
          </w:p>
        </w:tc>
      </w:tr>
    </w:tbl>
    <w:p w14:paraId="7189B5F6" w14:textId="1276D7BB" w:rsidR="00713EE9" w:rsidRPr="009164E3" w:rsidRDefault="00713EE9" w:rsidP="00ED1736">
      <w:pPr>
        <w:rPr>
          <w:b/>
          <w:bCs/>
        </w:rPr>
      </w:pPr>
    </w:p>
    <w:p w14:paraId="13C54864" w14:textId="77777777" w:rsidR="002013D8" w:rsidRPr="009164E3" w:rsidRDefault="002013D8" w:rsidP="00ED1736">
      <w:pPr>
        <w:rPr>
          <w:b/>
          <w:bCs/>
        </w:rPr>
      </w:pPr>
    </w:p>
    <w:p w14:paraId="2FAC4FF6" w14:textId="647DDA67" w:rsidR="002C7C00" w:rsidRPr="009164E3" w:rsidRDefault="002C7C00" w:rsidP="00ED1736">
      <w:pPr>
        <w:rPr>
          <w:b/>
          <w:bCs/>
        </w:rPr>
      </w:pPr>
      <w:r w:rsidRPr="009164E3">
        <w:rPr>
          <w:b/>
          <w:bCs/>
        </w:rPr>
        <w:t>Levert A-melding. Tre siste terminer – grunnlag arbeidsgiveravgift:</w:t>
      </w:r>
    </w:p>
    <w:tbl>
      <w:tblPr>
        <w:tblStyle w:val="Tabellrutenett"/>
        <w:tblW w:w="0" w:type="auto"/>
        <w:tblLook w:val="04A0" w:firstRow="1" w:lastRow="0" w:firstColumn="1" w:lastColumn="0" w:noHBand="0" w:noVBand="1"/>
      </w:tblPr>
      <w:tblGrid>
        <w:gridCol w:w="3256"/>
        <w:gridCol w:w="1842"/>
        <w:gridCol w:w="1843"/>
        <w:gridCol w:w="1836"/>
      </w:tblGrid>
      <w:tr w:rsidR="002C7C00" w:rsidRPr="009164E3" w14:paraId="08F795DB" w14:textId="77777777" w:rsidTr="00713EE9">
        <w:tc>
          <w:tcPr>
            <w:tcW w:w="3256" w:type="dxa"/>
          </w:tcPr>
          <w:p w14:paraId="3DFE58B1" w14:textId="0AF446E6" w:rsidR="002C7C00" w:rsidRPr="009164E3" w:rsidRDefault="002C7C00" w:rsidP="00ED1736">
            <w:r w:rsidRPr="009164E3">
              <w:t>Termin</w:t>
            </w:r>
          </w:p>
        </w:tc>
        <w:tc>
          <w:tcPr>
            <w:tcW w:w="1842" w:type="dxa"/>
          </w:tcPr>
          <w:p w14:paraId="619D410F" w14:textId="77777777" w:rsidR="002C7C00" w:rsidRPr="009164E3" w:rsidRDefault="002C7C00" w:rsidP="00ED1736">
            <w:pPr>
              <w:rPr>
                <w:b/>
                <w:bCs/>
              </w:rPr>
            </w:pPr>
          </w:p>
        </w:tc>
        <w:tc>
          <w:tcPr>
            <w:tcW w:w="1843" w:type="dxa"/>
          </w:tcPr>
          <w:p w14:paraId="68D5D695" w14:textId="77777777" w:rsidR="002C7C00" w:rsidRPr="009164E3" w:rsidRDefault="002C7C00" w:rsidP="00ED1736">
            <w:pPr>
              <w:rPr>
                <w:b/>
                <w:bCs/>
              </w:rPr>
            </w:pPr>
          </w:p>
        </w:tc>
        <w:tc>
          <w:tcPr>
            <w:tcW w:w="1836" w:type="dxa"/>
          </w:tcPr>
          <w:p w14:paraId="6E95EED0" w14:textId="77777777" w:rsidR="002C7C00" w:rsidRPr="009164E3" w:rsidRDefault="002C7C00" w:rsidP="00ED1736">
            <w:pPr>
              <w:rPr>
                <w:b/>
                <w:bCs/>
              </w:rPr>
            </w:pPr>
          </w:p>
        </w:tc>
      </w:tr>
      <w:tr w:rsidR="002C7C00" w:rsidRPr="009164E3" w14:paraId="451D1955" w14:textId="77777777" w:rsidTr="00713EE9">
        <w:tc>
          <w:tcPr>
            <w:tcW w:w="3256" w:type="dxa"/>
          </w:tcPr>
          <w:p w14:paraId="1D3CA271" w14:textId="7C4C2619" w:rsidR="002C7C00" w:rsidRPr="009164E3" w:rsidRDefault="002C7C00" w:rsidP="00ED1736">
            <w:r w:rsidRPr="009164E3">
              <w:t>Sum grunnlag arbeidsgiveravgift</w:t>
            </w:r>
          </w:p>
        </w:tc>
        <w:tc>
          <w:tcPr>
            <w:tcW w:w="1842" w:type="dxa"/>
          </w:tcPr>
          <w:p w14:paraId="3A307F26" w14:textId="77777777" w:rsidR="002C7C00" w:rsidRPr="009164E3" w:rsidRDefault="002C7C00" w:rsidP="00ED1736">
            <w:pPr>
              <w:rPr>
                <w:b/>
                <w:bCs/>
              </w:rPr>
            </w:pPr>
          </w:p>
        </w:tc>
        <w:tc>
          <w:tcPr>
            <w:tcW w:w="1843" w:type="dxa"/>
          </w:tcPr>
          <w:p w14:paraId="718AB430" w14:textId="77777777" w:rsidR="002C7C00" w:rsidRPr="009164E3" w:rsidRDefault="002C7C00" w:rsidP="00ED1736">
            <w:pPr>
              <w:rPr>
                <w:b/>
                <w:bCs/>
              </w:rPr>
            </w:pPr>
          </w:p>
        </w:tc>
        <w:tc>
          <w:tcPr>
            <w:tcW w:w="1836" w:type="dxa"/>
          </w:tcPr>
          <w:p w14:paraId="712F780A" w14:textId="77777777" w:rsidR="002C7C00" w:rsidRPr="009164E3" w:rsidRDefault="002C7C00" w:rsidP="00ED1736">
            <w:pPr>
              <w:rPr>
                <w:b/>
                <w:bCs/>
              </w:rPr>
            </w:pPr>
          </w:p>
        </w:tc>
      </w:tr>
    </w:tbl>
    <w:p w14:paraId="4B308DD7" w14:textId="00024F74" w:rsidR="002C7C00" w:rsidRPr="009164E3" w:rsidRDefault="002C7C00" w:rsidP="00ED1736">
      <w:pPr>
        <w:rPr>
          <w:b/>
          <w:bCs/>
        </w:rPr>
      </w:pPr>
    </w:p>
    <w:p w14:paraId="73AEB37C" w14:textId="1FE0F4E3" w:rsidR="002C7C00" w:rsidRPr="009164E3" w:rsidRDefault="002C7C00" w:rsidP="00ED1736">
      <w:pPr>
        <w:rPr>
          <w:b/>
          <w:bCs/>
        </w:rPr>
      </w:pPr>
      <w:r w:rsidRPr="009164E3">
        <w:rPr>
          <w:b/>
          <w:bCs/>
        </w:rPr>
        <w:t>Forfalt, ikke betalt:</w:t>
      </w:r>
    </w:p>
    <w:tbl>
      <w:tblPr>
        <w:tblStyle w:val="Tabellrutenett"/>
        <w:tblW w:w="0" w:type="auto"/>
        <w:tblLook w:val="04A0" w:firstRow="1" w:lastRow="0" w:firstColumn="1" w:lastColumn="0" w:noHBand="0" w:noVBand="1"/>
      </w:tblPr>
      <w:tblGrid>
        <w:gridCol w:w="5098"/>
        <w:gridCol w:w="3679"/>
      </w:tblGrid>
      <w:tr w:rsidR="002C7C00" w:rsidRPr="009164E3" w14:paraId="5BF11223" w14:textId="77777777" w:rsidTr="00713EE9">
        <w:tc>
          <w:tcPr>
            <w:tcW w:w="5098" w:type="dxa"/>
          </w:tcPr>
          <w:p w14:paraId="10696742" w14:textId="5189E4B3" w:rsidR="002C7C00" w:rsidRPr="009164E3" w:rsidRDefault="002C7C00" w:rsidP="00ED1736">
            <w:r w:rsidRPr="009164E3">
              <w:t>Forskuddsskatt, forskuddspliktig</w:t>
            </w:r>
          </w:p>
        </w:tc>
        <w:tc>
          <w:tcPr>
            <w:tcW w:w="3679" w:type="dxa"/>
          </w:tcPr>
          <w:p w14:paraId="36AB127D" w14:textId="77777777" w:rsidR="002C7C00" w:rsidRPr="009164E3" w:rsidRDefault="002C7C00" w:rsidP="00ED1736">
            <w:pPr>
              <w:rPr>
                <w:b/>
                <w:bCs/>
              </w:rPr>
            </w:pPr>
          </w:p>
        </w:tc>
      </w:tr>
      <w:tr w:rsidR="002C7C00" w:rsidRPr="009164E3" w14:paraId="02E2045F" w14:textId="77777777" w:rsidTr="00713EE9">
        <w:tc>
          <w:tcPr>
            <w:tcW w:w="5098" w:type="dxa"/>
          </w:tcPr>
          <w:p w14:paraId="4A51A28E" w14:textId="6A36E875" w:rsidR="002C7C00" w:rsidRPr="009164E3" w:rsidRDefault="002C7C00" w:rsidP="00ED1736">
            <w:r w:rsidRPr="009164E3">
              <w:t>Forskuddsskatt, etterskuddspliktig</w:t>
            </w:r>
          </w:p>
        </w:tc>
        <w:tc>
          <w:tcPr>
            <w:tcW w:w="3679" w:type="dxa"/>
          </w:tcPr>
          <w:p w14:paraId="38D5F342" w14:textId="77777777" w:rsidR="002C7C00" w:rsidRPr="009164E3" w:rsidRDefault="002C7C00" w:rsidP="00ED1736">
            <w:pPr>
              <w:rPr>
                <w:b/>
                <w:bCs/>
              </w:rPr>
            </w:pPr>
          </w:p>
        </w:tc>
      </w:tr>
      <w:tr w:rsidR="002C7C00" w:rsidRPr="009164E3" w14:paraId="28D3D178" w14:textId="77777777" w:rsidTr="00713EE9">
        <w:tc>
          <w:tcPr>
            <w:tcW w:w="5098" w:type="dxa"/>
          </w:tcPr>
          <w:p w14:paraId="33CE5860" w14:textId="77C73FFD" w:rsidR="002C7C00" w:rsidRPr="009164E3" w:rsidRDefault="002C7C00" w:rsidP="00ED1736">
            <w:r w:rsidRPr="009164E3">
              <w:t>Restskatt</w:t>
            </w:r>
          </w:p>
        </w:tc>
        <w:tc>
          <w:tcPr>
            <w:tcW w:w="3679" w:type="dxa"/>
          </w:tcPr>
          <w:p w14:paraId="0E2126A2" w14:textId="77777777" w:rsidR="002C7C00" w:rsidRPr="009164E3" w:rsidRDefault="002C7C00" w:rsidP="00ED1736">
            <w:pPr>
              <w:rPr>
                <w:b/>
                <w:bCs/>
              </w:rPr>
            </w:pPr>
          </w:p>
        </w:tc>
      </w:tr>
      <w:tr w:rsidR="002C7C00" w:rsidRPr="009164E3" w14:paraId="366BFDFB" w14:textId="77777777" w:rsidTr="00713EE9">
        <w:tc>
          <w:tcPr>
            <w:tcW w:w="5098" w:type="dxa"/>
          </w:tcPr>
          <w:p w14:paraId="6117C068" w14:textId="6F468643" w:rsidR="002C7C00" w:rsidRPr="009164E3" w:rsidRDefault="002C7C00" w:rsidP="00ED1736">
            <w:r w:rsidRPr="009164E3">
              <w:t>Forskuddstrekk pr dags dato:</w:t>
            </w:r>
          </w:p>
        </w:tc>
        <w:tc>
          <w:tcPr>
            <w:tcW w:w="3679" w:type="dxa"/>
          </w:tcPr>
          <w:p w14:paraId="673D517C" w14:textId="77777777" w:rsidR="002C7C00" w:rsidRPr="009164E3" w:rsidRDefault="002C7C00" w:rsidP="00ED1736">
            <w:pPr>
              <w:rPr>
                <w:b/>
                <w:bCs/>
              </w:rPr>
            </w:pPr>
          </w:p>
        </w:tc>
      </w:tr>
      <w:tr w:rsidR="002C7C00" w:rsidRPr="009164E3" w14:paraId="66CD6B4A" w14:textId="77777777" w:rsidTr="00713EE9">
        <w:tc>
          <w:tcPr>
            <w:tcW w:w="5098" w:type="dxa"/>
          </w:tcPr>
          <w:p w14:paraId="67FB4A4B" w14:textId="2BE6C16F" w:rsidR="002C7C00" w:rsidRPr="009164E3" w:rsidRDefault="002C7C00" w:rsidP="00ED1736">
            <w:r w:rsidRPr="009164E3">
              <w:t>Arbeidsgiveravgift pr dags dato</w:t>
            </w:r>
          </w:p>
        </w:tc>
        <w:tc>
          <w:tcPr>
            <w:tcW w:w="3679" w:type="dxa"/>
          </w:tcPr>
          <w:p w14:paraId="2E5DFD5C" w14:textId="77777777" w:rsidR="002C7C00" w:rsidRPr="009164E3" w:rsidRDefault="002C7C00" w:rsidP="00ED1736">
            <w:pPr>
              <w:rPr>
                <w:b/>
                <w:bCs/>
              </w:rPr>
            </w:pPr>
          </w:p>
        </w:tc>
      </w:tr>
      <w:tr w:rsidR="002C7C00" w:rsidRPr="009164E3" w14:paraId="01D477C5" w14:textId="77777777" w:rsidTr="00713EE9">
        <w:tc>
          <w:tcPr>
            <w:tcW w:w="5098" w:type="dxa"/>
          </w:tcPr>
          <w:p w14:paraId="7199F0EA" w14:textId="2F3EAC54" w:rsidR="002C7C00" w:rsidRPr="009164E3" w:rsidRDefault="002C7C00" w:rsidP="00ED1736">
            <w:r w:rsidRPr="009164E3">
              <w:lastRenderedPageBreak/>
              <w:t>Annet:</w:t>
            </w:r>
          </w:p>
        </w:tc>
        <w:tc>
          <w:tcPr>
            <w:tcW w:w="3679" w:type="dxa"/>
          </w:tcPr>
          <w:p w14:paraId="39BC2497" w14:textId="77777777" w:rsidR="002C7C00" w:rsidRPr="009164E3" w:rsidRDefault="002C7C00" w:rsidP="00ED1736">
            <w:pPr>
              <w:rPr>
                <w:b/>
                <w:bCs/>
              </w:rPr>
            </w:pPr>
          </w:p>
        </w:tc>
      </w:tr>
      <w:tr w:rsidR="002C7C00" w:rsidRPr="009164E3" w14:paraId="724D4E08" w14:textId="77777777" w:rsidTr="00713EE9">
        <w:tc>
          <w:tcPr>
            <w:tcW w:w="5098" w:type="dxa"/>
          </w:tcPr>
          <w:p w14:paraId="4F037BE9" w14:textId="366A4DD3" w:rsidR="002C7C00" w:rsidRPr="009164E3" w:rsidRDefault="002C7C00" w:rsidP="00ED1736">
            <w:r w:rsidRPr="009164E3">
              <w:t>Merverdiavgift pr dags dato</w:t>
            </w:r>
          </w:p>
        </w:tc>
        <w:tc>
          <w:tcPr>
            <w:tcW w:w="3679" w:type="dxa"/>
          </w:tcPr>
          <w:p w14:paraId="53B56E17" w14:textId="77777777" w:rsidR="002C7C00" w:rsidRPr="009164E3" w:rsidRDefault="002C7C00" w:rsidP="00ED1736">
            <w:pPr>
              <w:rPr>
                <w:b/>
                <w:bCs/>
              </w:rPr>
            </w:pPr>
          </w:p>
        </w:tc>
      </w:tr>
    </w:tbl>
    <w:p w14:paraId="141F628A" w14:textId="0C1DD8DE" w:rsidR="002C7C00" w:rsidRPr="009164E3" w:rsidRDefault="002C7C00" w:rsidP="00ED1736">
      <w:pPr>
        <w:rPr>
          <w:b/>
          <w:bCs/>
        </w:rPr>
      </w:pPr>
    </w:p>
    <w:p w14:paraId="48828986" w14:textId="77777777" w:rsidR="00294CD1" w:rsidRPr="009164E3" w:rsidRDefault="00294CD1" w:rsidP="00ED1736">
      <w:pPr>
        <w:rPr>
          <w:b/>
          <w:bCs/>
        </w:rPr>
      </w:pPr>
      <w:r w:rsidRPr="009164E3">
        <w:rPr>
          <w:b/>
          <w:bCs/>
        </w:rPr>
        <w:t>Sentralskattekontoret for utenlandssaker:</w:t>
      </w:r>
    </w:p>
    <w:tbl>
      <w:tblPr>
        <w:tblStyle w:val="Tabellrutenett"/>
        <w:tblW w:w="0" w:type="auto"/>
        <w:tblLook w:val="04A0" w:firstRow="1" w:lastRow="0" w:firstColumn="1" w:lastColumn="0" w:noHBand="0" w:noVBand="1"/>
      </w:tblPr>
      <w:tblGrid>
        <w:gridCol w:w="5098"/>
        <w:gridCol w:w="3679"/>
      </w:tblGrid>
      <w:tr w:rsidR="00294CD1" w:rsidRPr="009164E3" w14:paraId="77727F53" w14:textId="77777777" w:rsidTr="00713EE9">
        <w:tc>
          <w:tcPr>
            <w:tcW w:w="5098" w:type="dxa"/>
          </w:tcPr>
          <w:p w14:paraId="6E9D8A2C" w14:textId="1DAF69C8" w:rsidR="00294CD1" w:rsidRPr="009164E3" w:rsidRDefault="00294CD1" w:rsidP="00ED1736">
            <w:r w:rsidRPr="009164E3">
              <w:t>Antall registrerte arbeidsforhold siste 6 mnd</w:t>
            </w:r>
          </w:p>
        </w:tc>
        <w:tc>
          <w:tcPr>
            <w:tcW w:w="3679" w:type="dxa"/>
          </w:tcPr>
          <w:p w14:paraId="2CCAB445" w14:textId="77777777" w:rsidR="00294CD1" w:rsidRPr="009164E3" w:rsidRDefault="00294CD1" w:rsidP="00ED1736">
            <w:pPr>
              <w:rPr>
                <w:b/>
                <w:bCs/>
              </w:rPr>
            </w:pPr>
          </w:p>
        </w:tc>
      </w:tr>
      <w:tr w:rsidR="00294CD1" w:rsidRPr="009164E3" w14:paraId="1522E98E" w14:textId="77777777" w:rsidTr="00713EE9">
        <w:tc>
          <w:tcPr>
            <w:tcW w:w="5098" w:type="dxa"/>
          </w:tcPr>
          <w:p w14:paraId="7E8B7F32" w14:textId="727F20C6" w:rsidR="00294CD1" w:rsidRPr="009164E3" w:rsidRDefault="00294CD1" w:rsidP="00ED1736">
            <w:r w:rsidRPr="009164E3">
              <w:t>Antall registrerte aktive arbeidstakere pr dato</w:t>
            </w:r>
          </w:p>
        </w:tc>
        <w:tc>
          <w:tcPr>
            <w:tcW w:w="3679" w:type="dxa"/>
          </w:tcPr>
          <w:p w14:paraId="489B9EAB" w14:textId="77777777" w:rsidR="00294CD1" w:rsidRPr="009164E3" w:rsidRDefault="00294CD1" w:rsidP="00ED1736">
            <w:pPr>
              <w:rPr>
                <w:b/>
                <w:bCs/>
              </w:rPr>
            </w:pPr>
          </w:p>
        </w:tc>
      </w:tr>
      <w:tr w:rsidR="00294CD1" w:rsidRPr="009164E3" w14:paraId="44BDE56F" w14:textId="77777777" w:rsidTr="00713EE9">
        <w:tc>
          <w:tcPr>
            <w:tcW w:w="5098" w:type="dxa"/>
          </w:tcPr>
          <w:p w14:paraId="7766A17B" w14:textId="150146F1" w:rsidR="00294CD1" w:rsidRPr="009164E3" w:rsidRDefault="00294CD1" w:rsidP="00ED1736">
            <w:r w:rsidRPr="009164E3">
              <w:t xml:space="preserve">Antall registrerte oppdrag som </w:t>
            </w:r>
            <w:r w:rsidR="00893B95" w:rsidRPr="009164E3">
              <w:t>byggherre</w:t>
            </w:r>
            <w:r w:rsidRPr="009164E3">
              <w:t xml:space="preserve"> siste 6 mnd</w:t>
            </w:r>
          </w:p>
        </w:tc>
        <w:tc>
          <w:tcPr>
            <w:tcW w:w="3679" w:type="dxa"/>
          </w:tcPr>
          <w:p w14:paraId="374DF507" w14:textId="77777777" w:rsidR="00294CD1" w:rsidRPr="009164E3" w:rsidRDefault="00294CD1" w:rsidP="00ED1736">
            <w:pPr>
              <w:rPr>
                <w:b/>
                <w:bCs/>
              </w:rPr>
            </w:pPr>
          </w:p>
        </w:tc>
      </w:tr>
    </w:tbl>
    <w:p w14:paraId="7015839A" w14:textId="702BAF97" w:rsidR="00294CD1" w:rsidRPr="009164E3" w:rsidRDefault="00294CD1" w:rsidP="00ED1736">
      <w:pPr>
        <w:rPr>
          <w:b/>
          <w:bCs/>
        </w:rPr>
      </w:pPr>
    </w:p>
    <w:p w14:paraId="79BCEF29" w14:textId="32279DE0" w:rsidR="00294CD1" w:rsidRPr="009164E3" w:rsidRDefault="00294CD1" w:rsidP="00ED1736">
      <w:pPr>
        <w:rPr>
          <w:b/>
          <w:bCs/>
        </w:rPr>
      </w:pPr>
      <w:r w:rsidRPr="009164E3">
        <w:rPr>
          <w:b/>
          <w:bCs/>
        </w:rPr>
        <w:t>Ovenstående opplysninger attesteres:</w:t>
      </w:r>
    </w:p>
    <w:tbl>
      <w:tblPr>
        <w:tblStyle w:val="Tabellrutenett"/>
        <w:tblW w:w="0" w:type="auto"/>
        <w:tblLook w:val="04A0" w:firstRow="1" w:lastRow="0" w:firstColumn="1" w:lastColumn="0" w:noHBand="0" w:noVBand="1"/>
      </w:tblPr>
      <w:tblGrid>
        <w:gridCol w:w="2925"/>
        <w:gridCol w:w="2926"/>
        <w:gridCol w:w="2926"/>
      </w:tblGrid>
      <w:tr w:rsidR="00294CD1" w:rsidRPr="009164E3" w14:paraId="1C3538CB" w14:textId="77777777" w:rsidTr="00294CD1">
        <w:tc>
          <w:tcPr>
            <w:tcW w:w="2925" w:type="dxa"/>
          </w:tcPr>
          <w:p w14:paraId="0D193F2E" w14:textId="77777777" w:rsidR="00294CD1" w:rsidRPr="009164E3" w:rsidRDefault="00294CD1" w:rsidP="00ED1736">
            <w:r w:rsidRPr="009164E3">
              <w:t>Myndighet</w:t>
            </w:r>
          </w:p>
          <w:p w14:paraId="49DAD24B" w14:textId="77777777" w:rsidR="00713EE9" w:rsidRPr="009164E3" w:rsidRDefault="00713EE9" w:rsidP="00ED1736"/>
          <w:p w14:paraId="56707C0B" w14:textId="1C998D9F" w:rsidR="00713EE9" w:rsidRPr="009164E3" w:rsidRDefault="00713EE9" w:rsidP="00ED1736"/>
        </w:tc>
        <w:tc>
          <w:tcPr>
            <w:tcW w:w="2926" w:type="dxa"/>
          </w:tcPr>
          <w:p w14:paraId="345390B5" w14:textId="5D732159" w:rsidR="00294CD1" w:rsidRPr="009164E3" w:rsidRDefault="00294CD1" w:rsidP="00ED1736">
            <w:r w:rsidRPr="009164E3">
              <w:t>Dato</w:t>
            </w:r>
          </w:p>
        </w:tc>
        <w:tc>
          <w:tcPr>
            <w:tcW w:w="2926" w:type="dxa"/>
          </w:tcPr>
          <w:p w14:paraId="04E33A03" w14:textId="4C0CEC5F" w:rsidR="00294CD1" w:rsidRPr="009164E3" w:rsidRDefault="00294CD1" w:rsidP="00ED1736">
            <w:r w:rsidRPr="009164E3">
              <w:t>Underskrift</w:t>
            </w:r>
          </w:p>
        </w:tc>
      </w:tr>
    </w:tbl>
    <w:p w14:paraId="287F0929" w14:textId="34E0672E" w:rsidR="00294CD1" w:rsidRPr="009164E3" w:rsidRDefault="00294CD1" w:rsidP="00ED1736">
      <w:pPr>
        <w:rPr>
          <w:b/>
          <w:bCs/>
        </w:rPr>
      </w:pPr>
    </w:p>
    <w:p w14:paraId="7840EF3F" w14:textId="35880B3C" w:rsidR="00AC5728" w:rsidRPr="009164E3" w:rsidRDefault="00AC5728">
      <w:pPr>
        <w:spacing w:after="200" w:line="276" w:lineRule="auto"/>
        <w:rPr>
          <w:b/>
          <w:bCs/>
        </w:rPr>
      </w:pPr>
      <w:r w:rsidRPr="009164E3">
        <w:rPr>
          <w:b/>
          <w:bCs/>
        </w:rPr>
        <w:br w:type="page"/>
      </w:r>
    </w:p>
    <w:p w14:paraId="7A30BEA0" w14:textId="6D51C84B" w:rsidR="00EA3F26" w:rsidRPr="009164E3" w:rsidRDefault="00AD69B1" w:rsidP="00856276">
      <w:pPr>
        <w:rPr>
          <w:b/>
          <w:bCs/>
        </w:rPr>
      </w:pPr>
      <w:r w:rsidRPr="009164E3">
        <w:rPr>
          <w:b/>
          <w:bCs/>
        </w:rPr>
        <w:lastRenderedPageBreak/>
        <w:t>Vedlegg 4</w:t>
      </w:r>
      <w:r w:rsidR="00EA3F26" w:rsidRPr="009164E3">
        <w:rPr>
          <w:noProof/>
        </w:rPr>
        <w:drawing>
          <wp:inline distT="0" distB="0" distL="0" distR="0" wp14:anchorId="4196D530" wp14:editId="7876223C">
            <wp:extent cx="4162425" cy="613343"/>
            <wp:effectExtent l="0" t="0" r="0" b="0"/>
            <wp:docPr id="2" name="Bild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9">
                      <a:extLst>
                        <a:ext uri="{28A0092B-C50C-407E-A947-70E740481C1C}">
                          <a14:useLocalDpi xmlns:a14="http://schemas.microsoft.com/office/drawing/2010/main" val="0"/>
                        </a:ext>
                      </a:extLst>
                    </a:blip>
                    <a:srcRect/>
                    <a:stretch>
                      <a:fillRect/>
                    </a:stretch>
                  </pic:blipFill>
                  <pic:spPr bwMode="auto">
                    <a:xfrm>
                      <a:off x="0" y="0"/>
                      <a:ext cx="4162425" cy="613343"/>
                    </a:xfrm>
                    <a:prstGeom prst="rect">
                      <a:avLst/>
                    </a:prstGeom>
                    <a:noFill/>
                  </pic:spPr>
                </pic:pic>
              </a:graphicData>
            </a:graphic>
          </wp:inline>
        </w:drawing>
      </w:r>
    </w:p>
    <w:p w14:paraId="772CD974" w14:textId="7AAEFDF5" w:rsidR="00EA3F26" w:rsidRPr="009164E3" w:rsidRDefault="00EA3F26" w:rsidP="00EA3F26">
      <w:pPr>
        <w:rPr>
          <w:b/>
          <w:bCs/>
          <w:sz w:val="28"/>
          <w:szCs w:val="28"/>
        </w:rPr>
      </w:pPr>
      <w:r w:rsidRPr="009164E3">
        <w:rPr>
          <w:b/>
          <w:bCs/>
          <w:sz w:val="28"/>
          <w:szCs w:val="28"/>
        </w:rPr>
        <w:t>Egenerklæring om forholdet til gjeldende sanksjonslovgivning</w:t>
      </w:r>
    </w:p>
    <w:p w14:paraId="0E9F231E" w14:textId="0393E89E" w:rsidR="00EA3F26" w:rsidRPr="009164E3" w:rsidRDefault="00EA3F26" w:rsidP="00EA3F26">
      <w:r w:rsidRPr="009164E3">
        <w:t>Undertegnede bekrefter på vegne av det firma som angis nederst i denne erklæring (heretter «</w:t>
      </w:r>
      <w:r w:rsidR="00893B95" w:rsidRPr="009164E3">
        <w:t>entreprenør</w:t>
      </w:r>
      <w:r w:rsidRPr="009164E3">
        <w:t xml:space="preserve">en») å ha satt meg inn i sanksjonsloven av 16. april 2021 nr. 18 med tilhørende forskrifter («sanksjonslovgivningen»). </w:t>
      </w:r>
    </w:p>
    <w:p w14:paraId="76CB461F" w14:textId="77777777" w:rsidR="00EA3F26" w:rsidRPr="009164E3" w:rsidRDefault="00EA3F26" w:rsidP="00EA3F26"/>
    <w:p w14:paraId="0A12DFA3" w14:textId="431CFB82" w:rsidR="00EA3F26" w:rsidRPr="009164E3" w:rsidRDefault="00EA3F26" w:rsidP="00EA3F26">
      <w:r w:rsidRPr="009164E3">
        <w:t xml:space="preserve">Med henvisning til Forskrift om restriktive tiltak vedrørende handlinger som undergraver eller truer Ukrainas territorielle integritet, suverenitet, uavhengighet og stabilitet («sanksjonsforskrift Ukraina»), bekrefter jeg på vegne av </w:t>
      </w:r>
      <w:r w:rsidR="00893B95" w:rsidRPr="009164E3">
        <w:t>entreprenør</w:t>
      </w:r>
      <w:r w:rsidRPr="009164E3">
        <w:t xml:space="preserve">en at hverken det firma jeg representerer, eller noen av deltakerne i det arbeidsfellesskap jeg representerer:  </w:t>
      </w:r>
    </w:p>
    <w:p w14:paraId="22B1F40F" w14:textId="77777777" w:rsidR="00EA3F26" w:rsidRPr="009164E3" w:rsidRDefault="00EA3F26" w:rsidP="00EA3F26"/>
    <w:p w14:paraId="111A2A5D" w14:textId="77777777" w:rsidR="00EA3F26" w:rsidRPr="009164E3" w:rsidRDefault="00EA3F26" w:rsidP="0086299B">
      <w:pPr>
        <w:pStyle w:val="Listeavsnitt"/>
        <w:numPr>
          <w:ilvl w:val="0"/>
          <w:numId w:val="64"/>
        </w:numPr>
        <w:spacing w:after="160" w:line="259" w:lineRule="auto"/>
      </w:pPr>
      <w:r w:rsidRPr="009164E3">
        <w:t xml:space="preserve">er en russisk statsborger eller fysiske eller juridiske personer etablert i Russland, </w:t>
      </w:r>
    </w:p>
    <w:p w14:paraId="33D7E377" w14:textId="77777777" w:rsidR="00EA3F26" w:rsidRPr="009164E3" w:rsidRDefault="00EA3F26" w:rsidP="0086299B">
      <w:pPr>
        <w:pStyle w:val="Listeavsnitt"/>
        <w:numPr>
          <w:ilvl w:val="0"/>
          <w:numId w:val="64"/>
        </w:numPr>
        <w:spacing w:after="160" w:line="259" w:lineRule="auto"/>
      </w:pPr>
      <w:r w:rsidRPr="009164E3">
        <w:t>direkte eller indirekte er mer enn 50% eid av russiske statsborgere, fysiske eller juridiske personer etablert i Russland,</w:t>
      </w:r>
    </w:p>
    <w:p w14:paraId="7C3E101D" w14:textId="77777777" w:rsidR="00EA3F26" w:rsidRPr="009164E3" w:rsidRDefault="00EA3F26" w:rsidP="0086299B">
      <w:pPr>
        <w:pStyle w:val="Listeavsnitt"/>
        <w:numPr>
          <w:ilvl w:val="0"/>
          <w:numId w:val="64"/>
        </w:numPr>
        <w:spacing w:after="160" w:line="259" w:lineRule="auto"/>
      </w:pPr>
      <w:r w:rsidRPr="009164E3">
        <w:t xml:space="preserve">opptrer på vegne av en enhet som nevnt i bokstav a) eller b) ovenfor,  </w:t>
      </w:r>
    </w:p>
    <w:p w14:paraId="73FD181A" w14:textId="03224DB4" w:rsidR="00EA3F26" w:rsidRPr="009164E3" w:rsidRDefault="00EA3F26" w:rsidP="00EA3F26">
      <w:r w:rsidRPr="009164E3">
        <w:t>Videre bekreftes det at vår forespørsel om deltakelse ikke forutsetter at mer enn 10% av kontraktsverdien skal utføres av under</w:t>
      </w:r>
      <w:r w:rsidR="00893B95" w:rsidRPr="009164E3">
        <w:t>entreprenør</w:t>
      </w:r>
      <w:r w:rsidRPr="009164E3">
        <w:t xml:space="preserve">er, </w:t>
      </w:r>
      <w:r w:rsidR="00AD69B1" w:rsidRPr="009164E3">
        <w:t>leverandører</w:t>
      </w:r>
      <w:r w:rsidRPr="009164E3">
        <w:t xml:space="preserve">, eller enheter som omfattes av bokstav a), b) eller c) ovenfor. </w:t>
      </w:r>
    </w:p>
    <w:p w14:paraId="0F091C24" w14:textId="03C25DD3" w:rsidR="00AD69B1" w:rsidRPr="009164E3" w:rsidRDefault="00EA3F26" w:rsidP="00AD69B1">
      <w:pPr>
        <w:spacing w:before="120"/>
      </w:pPr>
      <w:r w:rsidRPr="009164E3">
        <w:t xml:space="preserve">Jeg er også kjent med at byggherre forbeholder seg retten til å etterspørre ytterligere dokumentasjon om hvem som er reelle rettighetshavere i </w:t>
      </w:r>
      <w:r w:rsidR="00893B95" w:rsidRPr="009164E3">
        <w:t>entreprenør</w:t>
      </w:r>
      <w:r w:rsidRPr="009164E3">
        <w:t xml:space="preserve">en, selskaper i </w:t>
      </w:r>
      <w:r w:rsidR="00893B95" w:rsidRPr="009164E3">
        <w:t>entreprenør</w:t>
      </w:r>
      <w:r w:rsidRPr="009164E3">
        <w:t xml:space="preserve">ens konsern eller selskaper som </w:t>
      </w:r>
      <w:r w:rsidR="00893B95" w:rsidRPr="009164E3">
        <w:t>entreprenør</w:t>
      </w:r>
      <w:r w:rsidRPr="009164E3">
        <w:t xml:space="preserve">en har kontrollerende eierskap eller myndighet i, kontraktmedhjelpere og enhver annen i leverandørkjeden, samt informasjon om daglig leder, styreleder og andre ledende ansatte hos </w:t>
      </w:r>
      <w:r w:rsidR="00893B95" w:rsidRPr="009164E3">
        <w:t>entreprenør</w:t>
      </w:r>
      <w:r w:rsidRPr="009164E3">
        <w:t xml:space="preserve">en. Det bekreftes med dette at </w:t>
      </w:r>
      <w:r w:rsidR="00893B95" w:rsidRPr="009164E3">
        <w:t>entreprenør</w:t>
      </w:r>
      <w:r w:rsidRPr="009164E3">
        <w:t>en har slik dokumentasjon, og at dokumentasjonen kan fremlegges på forespørsel.</w:t>
      </w:r>
    </w:p>
    <w:p w14:paraId="63D56C09" w14:textId="2F70A224" w:rsidR="00EA3F26" w:rsidRPr="009164E3" w:rsidRDefault="00EA3F26" w:rsidP="00AD69B1">
      <w:pPr>
        <w:spacing w:before="120"/>
      </w:pPr>
      <w:r w:rsidRPr="009164E3">
        <w:t xml:space="preserve">Jeg er videre kjent med at overtredelse og omgåelse av sanksjonslovgivningen er straffesanksjonert, jfr. sanksjonsforskrift Ukraina § 22 og sanksjonsloven § 4, og bekrefter at jeg ikke er kjent med at vår forespørsel om deltakelse skulle medføre overtredelse eller omgåelse av sanksjonsforskrift Ukraina. </w:t>
      </w:r>
    </w:p>
    <w:p w14:paraId="0D9E922E" w14:textId="77777777" w:rsidR="00EA3F26" w:rsidRPr="009164E3" w:rsidRDefault="00EA3F26" w:rsidP="00EA3F26"/>
    <w:tbl>
      <w:tblPr>
        <w:tblStyle w:val="Tabellrutenett"/>
        <w:tblW w:w="0" w:type="auto"/>
        <w:tblLook w:val="04A0" w:firstRow="1" w:lastRow="0" w:firstColumn="1" w:lastColumn="0" w:noHBand="0" w:noVBand="1"/>
      </w:tblPr>
      <w:tblGrid>
        <w:gridCol w:w="4702"/>
        <w:gridCol w:w="4075"/>
      </w:tblGrid>
      <w:tr w:rsidR="00EA3F26" w:rsidRPr="009164E3" w14:paraId="2CEB0140" w14:textId="77777777" w:rsidTr="008B1607">
        <w:tc>
          <w:tcPr>
            <w:tcW w:w="4928" w:type="dxa"/>
            <w:shd w:val="clear" w:color="auto" w:fill="BFBFBF" w:themeFill="background1" w:themeFillShade="BF"/>
          </w:tcPr>
          <w:p w14:paraId="175A9A52" w14:textId="77777777" w:rsidR="00EA3F26" w:rsidRPr="009164E3" w:rsidRDefault="00EA3F26" w:rsidP="008B1607">
            <w:pPr>
              <w:rPr>
                <w:rFonts w:cs="Arial"/>
              </w:rPr>
            </w:pPr>
            <w:r w:rsidRPr="009164E3">
              <w:rPr>
                <w:rFonts w:cs="Arial"/>
              </w:rPr>
              <w:t>Navn på firma</w:t>
            </w:r>
          </w:p>
          <w:p w14:paraId="09DF0AB1" w14:textId="77777777" w:rsidR="00EA3F26" w:rsidRPr="009164E3" w:rsidRDefault="00EA3F26" w:rsidP="008B1607">
            <w:pPr>
              <w:rPr>
                <w:rFonts w:cs="Arial"/>
              </w:rPr>
            </w:pPr>
          </w:p>
        </w:tc>
        <w:tc>
          <w:tcPr>
            <w:tcW w:w="4426" w:type="dxa"/>
          </w:tcPr>
          <w:p w14:paraId="4CA9E60B" w14:textId="77777777" w:rsidR="00EA3F26" w:rsidRPr="009164E3" w:rsidRDefault="00EA3F26" w:rsidP="008B1607">
            <w:pPr>
              <w:rPr>
                <w:rFonts w:cs="Arial"/>
              </w:rPr>
            </w:pPr>
          </w:p>
        </w:tc>
      </w:tr>
      <w:tr w:rsidR="00EA3F26" w:rsidRPr="009164E3" w14:paraId="3AFE5E6B" w14:textId="77777777" w:rsidTr="008B1607">
        <w:tc>
          <w:tcPr>
            <w:tcW w:w="4928" w:type="dxa"/>
            <w:shd w:val="clear" w:color="auto" w:fill="BFBFBF" w:themeFill="background1" w:themeFillShade="BF"/>
          </w:tcPr>
          <w:p w14:paraId="4E9BB224" w14:textId="77777777" w:rsidR="00EA3F26" w:rsidRPr="009164E3" w:rsidRDefault="00EA3F26" w:rsidP="008B1607">
            <w:pPr>
              <w:rPr>
                <w:rFonts w:cs="Arial"/>
              </w:rPr>
            </w:pPr>
            <w:r w:rsidRPr="009164E3">
              <w:rPr>
                <w:rFonts w:cs="Arial"/>
              </w:rPr>
              <w:t>Organisasjonsnummer</w:t>
            </w:r>
          </w:p>
          <w:p w14:paraId="460DEA44" w14:textId="77777777" w:rsidR="00EA3F26" w:rsidRPr="009164E3" w:rsidRDefault="00EA3F26" w:rsidP="008B1607">
            <w:pPr>
              <w:rPr>
                <w:rFonts w:cs="Arial"/>
              </w:rPr>
            </w:pPr>
          </w:p>
        </w:tc>
        <w:tc>
          <w:tcPr>
            <w:tcW w:w="4426" w:type="dxa"/>
          </w:tcPr>
          <w:p w14:paraId="1EE10EB8" w14:textId="77777777" w:rsidR="00EA3F26" w:rsidRPr="009164E3" w:rsidRDefault="00EA3F26" w:rsidP="008B1607">
            <w:pPr>
              <w:rPr>
                <w:rFonts w:cs="Arial"/>
              </w:rPr>
            </w:pPr>
          </w:p>
        </w:tc>
      </w:tr>
      <w:tr w:rsidR="00EA3F26" w:rsidRPr="009164E3" w14:paraId="0133DEE2" w14:textId="77777777" w:rsidTr="008B1607">
        <w:tc>
          <w:tcPr>
            <w:tcW w:w="4928" w:type="dxa"/>
            <w:shd w:val="clear" w:color="auto" w:fill="BFBFBF" w:themeFill="background1" w:themeFillShade="BF"/>
          </w:tcPr>
          <w:p w14:paraId="4B7903D7" w14:textId="77777777" w:rsidR="00EA3F26" w:rsidRPr="009164E3" w:rsidRDefault="00EA3F26" w:rsidP="008B1607">
            <w:pPr>
              <w:rPr>
                <w:rFonts w:cs="Arial"/>
              </w:rPr>
            </w:pPr>
            <w:r w:rsidRPr="009164E3">
              <w:rPr>
                <w:rFonts w:cs="Arial"/>
              </w:rPr>
              <w:t>Signatur fra vedkommende med fullmakt til å signere for firma</w:t>
            </w:r>
          </w:p>
        </w:tc>
        <w:tc>
          <w:tcPr>
            <w:tcW w:w="4426" w:type="dxa"/>
          </w:tcPr>
          <w:p w14:paraId="7C952831" w14:textId="77777777" w:rsidR="00EA3F26" w:rsidRPr="009164E3" w:rsidRDefault="00EA3F26" w:rsidP="008B1607">
            <w:pPr>
              <w:rPr>
                <w:rFonts w:cs="Arial"/>
              </w:rPr>
            </w:pPr>
          </w:p>
        </w:tc>
      </w:tr>
      <w:tr w:rsidR="00EA3F26" w:rsidRPr="009164E3" w14:paraId="31B9C432" w14:textId="77777777" w:rsidTr="008B1607">
        <w:tc>
          <w:tcPr>
            <w:tcW w:w="4928" w:type="dxa"/>
            <w:shd w:val="clear" w:color="auto" w:fill="BFBFBF" w:themeFill="background1" w:themeFillShade="BF"/>
          </w:tcPr>
          <w:p w14:paraId="3DFA39FA" w14:textId="77777777" w:rsidR="00EA3F26" w:rsidRPr="009164E3" w:rsidRDefault="00EA3F26" w:rsidP="008B1607">
            <w:pPr>
              <w:rPr>
                <w:rFonts w:cs="Arial"/>
              </w:rPr>
            </w:pPr>
            <w:r w:rsidRPr="009164E3">
              <w:rPr>
                <w:rFonts w:cs="Arial"/>
              </w:rPr>
              <w:t>Dato</w:t>
            </w:r>
          </w:p>
          <w:p w14:paraId="438EF64D" w14:textId="77777777" w:rsidR="00EA3F26" w:rsidRPr="009164E3" w:rsidRDefault="00EA3F26" w:rsidP="008B1607">
            <w:pPr>
              <w:rPr>
                <w:rFonts w:cs="Arial"/>
              </w:rPr>
            </w:pPr>
          </w:p>
        </w:tc>
        <w:tc>
          <w:tcPr>
            <w:tcW w:w="4426" w:type="dxa"/>
          </w:tcPr>
          <w:p w14:paraId="5E8BBC0A" w14:textId="77777777" w:rsidR="00EA3F26" w:rsidRPr="009164E3" w:rsidRDefault="00EA3F26" w:rsidP="008B1607">
            <w:pPr>
              <w:rPr>
                <w:rFonts w:cs="Arial"/>
              </w:rPr>
            </w:pPr>
          </w:p>
        </w:tc>
      </w:tr>
    </w:tbl>
    <w:p w14:paraId="2C973A55" w14:textId="77777777" w:rsidR="00294CD1" w:rsidRPr="009164E3" w:rsidRDefault="00294CD1" w:rsidP="00ED1736">
      <w:pPr>
        <w:rPr>
          <w:b/>
          <w:bCs/>
        </w:rPr>
      </w:pPr>
    </w:p>
    <w:bookmarkEnd w:id="1638"/>
    <w:p w14:paraId="655A35E7" w14:textId="77777777" w:rsidR="00294CD1" w:rsidRPr="009164E3" w:rsidRDefault="00294CD1" w:rsidP="00ED1736">
      <w:pPr>
        <w:rPr>
          <w:b/>
          <w:bCs/>
        </w:rPr>
        <w:sectPr w:rsidR="00294CD1" w:rsidRPr="009164E3" w:rsidSect="00DE7D9C">
          <w:pgSz w:w="11906" w:h="16838" w:code="9"/>
          <w:pgMar w:top="1400" w:right="1418" w:bottom="1077" w:left="1701" w:header="709" w:footer="709" w:gutter="0"/>
          <w:cols w:space="708"/>
          <w:docGrid w:linePitch="360"/>
        </w:sectPr>
      </w:pPr>
    </w:p>
    <w:p w14:paraId="248C5003" w14:textId="5D98DB6B" w:rsidR="003A09BF" w:rsidRPr="009164E3" w:rsidRDefault="003A09BF" w:rsidP="003A09BF">
      <w:pPr>
        <w:rPr>
          <w:b/>
          <w:bCs/>
          <w:sz w:val="28"/>
          <w:szCs w:val="28"/>
        </w:rPr>
      </w:pPr>
      <w:bookmarkStart w:id="1657" w:name="_Ref90975826"/>
      <w:bookmarkStart w:id="1658" w:name="_Ref90975829"/>
      <w:bookmarkStart w:id="1659" w:name="_Ref90975871"/>
      <w:bookmarkStart w:id="1660" w:name="_Ref90975875"/>
      <w:bookmarkStart w:id="1661" w:name="_Ref90977632"/>
      <w:bookmarkStart w:id="1662" w:name="_Ref90977636"/>
      <w:bookmarkStart w:id="1663" w:name="_Ref90982269"/>
      <w:bookmarkStart w:id="1664" w:name="_Ref90982274"/>
      <w:bookmarkStart w:id="1665" w:name="_Ref90982342"/>
      <w:bookmarkStart w:id="1666" w:name="_Ref90982344"/>
      <w:bookmarkStart w:id="1667" w:name="_Toc92971883"/>
      <w:bookmarkStart w:id="1668" w:name="_Toc93493656"/>
      <w:bookmarkStart w:id="1669" w:name="_Toc93493933"/>
      <w:bookmarkStart w:id="1670" w:name="_Toc93495382"/>
      <w:bookmarkStart w:id="1671" w:name="_Toc93495760"/>
      <w:bookmarkStart w:id="1672" w:name="_Toc93496380"/>
      <w:bookmarkStart w:id="1673" w:name="_Toc93560392"/>
      <w:bookmarkStart w:id="1674" w:name="_Toc93907949"/>
      <w:bookmarkStart w:id="1675" w:name="_Toc93907968"/>
      <w:bookmarkStart w:id="1676" w:name="_Toc93907987"/>
      <w:bookmarkStart w:id="1677" w:name="_Toc93908006"/>
      <w:bookmarkStart w:id="1678" w:name="_Toc94272028"/>
      <w:bookmarkStart w:id="1679" w:name="_Toc94792292"/>
      <w:bookmarkStart w:id="1680" w:name="_Toc94792311"/>
      <w:bookmarkStart w:id="1681" w:name="_Toc94792330"/>
      <w:bookmarkStart w:id="1682" w:name="_Toc94792349"/>
      <w:bookmarkStart w:id="1683" w:name="_Toc95824022"/>
      <w:bookmarkStart w:id="1684" w:name="_Toc95824041"/>
      <w:bookmarkStart w:id="1685" w:name="_Toc95824060"/>
      <w:bookmarkStart w:id="1686" w:name="_Toc95824079"/>
      <w:bookmarkStart w:id="1687" w:name="_Toc96504106"/>
      <w:bookmarkStart w:id="1688" w:name="_Toc96504124"/>
      <w:bookmarkStart w:id="1689" w:name="_Toc96504142"/>
      <w:bookmarkStart w:id="1690" w:name="_Toc96504160"/>
      <w:bookmarkStart w:id="1691" w:name="_Toc97120835"/>
      <w:bookmarkStart w:id="1692" w:name="_Toc97120853"/>
      <w:bookmarkStart w:id="1693" w:name="_Toc97120871"/>
      <w:bookmarkStart w:id="1694" w:name="_Toc97120889"/>
      <w:bookmarkStart w:id="1695" w:name="_Toc97126801"/>
      <w:bookmarkStart w:id="1696" w:name="_Toc97126819"/>
      <w:bookmarkStart w:id="1697" w:name="_Toc97126837"/>
      <w:bookmarkStart w:id="1698" w:name="_Toc97126855"/>
      <w:bookmarkStart w:id="1699" w:name="_Toc97127292"/>
      <w:bookmarkStart w:id="1700" w:name="_Toc97298040"/>
      <w:bookmarkStart w:id="1701" w:name="_Toc97298058"/>
      <w:bookmarkStart w:id="1702" w:name="_Toc97298076"/>
      <w:bookmarkStart w:id="1703" w:name="_Toc97298094"/>
      <w:bookmarkStart w:id="1704" w:name="_Toc97298112"/>
      <w:bookmarkStart w:id="1705" w:name="_Toc97300374"/>
      <w:r w:rsidRPr="009164E3">
        <w:rPr>
          <w:b/>
          <w:bCs/>
          <w:sz w:val="28"/>
          <w:szCs w:val="28"/>
        </w:rPr>
        <w:lastRenderedPageBreak/>
        <w:t>E Svardokumenter</w:t>
      </w:r>
    </w:p>
    <w:p w14:paraId="597228C4" w14:textId="04A8C204" w:rsidR="00294CD1" w:rsidRPr="009164E3" w:rsidRDefault="00C9486D" w:rsidP="003D2127">
      <w:pPr>
        <w:pStyle w:val="Overskrift2"/>
      </w:pPr>
      <w:bookmarkStart w:id="1706" w:name="_Toc233901708"/>
      <w:r w:rsidRPr="009164E3">
        <w:t xml:space="preserve">Svardokumenter for </w:t>
      </w:r>
      <w:r w:rsidR="003A09BF" w:rsidRPr="009164E3">
        <w:t xml:space="preserve">dokumentasjon av </w:t>
      </w:r>
      <w:r w:rsidR="00893B95" w:rsidRPr="009164E3">
        <w:t>entreprenør</w:t>
      </w:r>
      <w:r w:rsidRPr="009164E3">
        <w:t>ens tilbud</w:t>
      </w:r>
      <w:bookmarkEnd w:id="1657"/>
      <w:bookmarkEnd w:id="1658"/>
      <w:bookmarkEnd w:id="1659"/>
      <w:bookmarkEnd w:id="1660"/>
      <w:bookmarkEnd w:id="1661"/>
      <w:bookmarkEnd w:id="1662"/>
      <w:bookmarkEnd w:id="1663"/>
      <w:bookmarkEnd w:id="1664"/>
      <w:bookmarkEnd w:id="1665"/>
      <w:bookmarkEnd w:id="1666"/>
      <w:bookmarkEnd w:id="1667"/>
      <w:bookmarkEnd w:id="1668"/>
      <w:bookmarkEnd w:id="1669"/>
      <w:bookmarkEnd w:id="1670"/>
      <w:bookmarkEnd w:id="1671"/>
      <w:bookmarkEnd w:id="1672"/>
      <w:bookmarkEnd w:id="1673"/>
      <w:bookmarkEnd w:id="1674"/>
      <w:bookmarkEnd w:id="1675"/>
      <w:bookmarkEnd w:id="1676"/>
      <w:bookmarkEnd w:id="1677"/>
      <w:bookmarkEnd w:id="1678"/>
      <w:bookmarkEnd w:id="1679"/>
      <w:bookmarkEnd w:id="1680"/>
      <w:bookmarkEnd w:id="1681"/>
      <w:bookmarkEnd w:id="1682"/>
      <w:bookmarkEnd w:id="1683"/>
      <w:bookmarkEnd w:id="1684"/>
      <w:bookmarkEnd w:id="1685"/>
      <w:bookmarkEnd w:id="1686"/>
      <w:bookmarkEnd w:id="1687"/>
      <w:bookmarkEnd w:id="1688"/>
      <w:bookmarkEnd w:id="1689"/>
      <w:bookmarkEnd w:id="1690"/>
      <w:bookmarkEnd w:id="1691"/>
      <w:bookmarkEnd w:id="1692"/>
      <w:bookmarkEnd w:id="1693"/>
      <w:bookmarkEnd w:id="1694"/>
      <w:bookmarkEnd w:id="1695"/>
      <w:bookmarkEnd w:id="1696"/>
      <w:bookmarkEnd w:id="1697"/>
      <w:bookmarkEnd w:id="1698"/>
      <w:bookmarkEnd w:id="1699"/>
      <w:bookmarkEnd w:id="1700"/>
      <w:bookmarkEnd w:id="1701"/>
      <w:bookmarkEnd w:id="1702"/>
      <w:bookmarkEnd w:id="1703"/>
      <w:bookmarkEnd w:id="1704"/>
      <w:bookmarkEnd w:id="1705"/>
      <w:bookmarkEnd w:id="1706"/>
    </w:p>
    <w:p w14:paraId="6BD737C3" w14:textId="064D3C3F" w:rsidR="007D55AB" w:rsidRPr="009164E3" w:rsidRDefault="006D25C0">
      <w:pPr>
        <w:pStyle w:val="INNH3"/>
        <w:rPr>
          <w:rFonts w:asciiTheme="minorHAnsi" w:eastAsiaTheme="minorEastAsia" w:hAnsiTheme="minorHAnsi" w:cstheme="minorBidi"/>
          <w:b w:val="0"/>
          <w:noProof/>
          <w:kern w:val="2"/>
          <w:sz w:val="24"/>
          <w:lang w:eastAsia="nb-NO"/>
          <w14:ligatures w14:val="standardContextual"/>
        </w:rPr>
      </w:pPr>
      <w:r w:rsidRPr="009164E3">
        <w:fldChar w:fldCharType="begin"/>
      </w:r>
      <w:r w:rsidRPr="009164E3">
        <w:instrText xml:space="preserve"> TOC  \b E2</w:instrText>
      </w:r>
      <w:r w:rsidR="005B5343" w:rsidRPr="009164E3">
        <w:instrText>I</w:instrText>
      </w:r>
      <w:r w:rsidRPr="009164E3">
        <w:instrText>\o "1-</w:instrText>
      </w:r>
      <w:r w:rsidR="007271B1" w:rsidRPr="009164E3">
        <w:instrText>4</w:instrText>
      </w:r>
      <w:r w:rsidRPr="009164E3">
        <w:instrText xml:space="preserve">" \h \z \u* MERGEFORMAT </w:instrText>
      </w:r>
      <w:r w:rsidRPr="009164E3">
        <w:fldChar w:fldCharType="separate"/>
      </w:r>
      <w:hyperlink w:anchor="_Toc233898168" w:history="1">
        <w:r w:rsidR="007D55AB" w:rsidRPr="009164E3">
          <w:rPr>
            <w:rStyle w:val="Hyperkobling"/>
            <w:rFonts w:ascii="Times New Roman" w:hAnsi="Times New Roman"/>
            <w:noProof/>
          </w:rPr>
          <w:t>1.</w:t>
        </w:r>
        <w:r w:rsidR="007D55AB" w:rsidRPr="009164E3">
          <w:rPr>
            <w:rFonts w:asciiTheme="minorHAnsi" w:eastAsiaTheme="minorEastAsia" w:hAnsiTheme="minorHAnsi" w:cstheme="minorBidi"/>
            <w:b w:val="0"/>
            <w:noProof/>
            <w:kern w:val="2"/>
            <w:sz w:val="24"/>
            <w:lang w:eastAsia="nb-NO"/>
            <w14:ligatures w14:val="standardContextual"/>
          </w:rPr>
          <w:tab/>
        </w:r>
        <w:r w:rsidR="007D55AB" w:rsidRPr="009164E3">
          <w:rPr>
            <w:rStyle w:val="Hyperkobling"/>
            <w:noProof/>
          </w:rPr>
          <w:t>Beskrivelse med utfylte priser</w:t>
        </w:r>
        <w:r w:rsidR="007D55AB" w:rsidRPr="009164E3">
          <w:rPr>
            <w:noProof/>
            <w:webHidden/>
          </w:rPr>
          <w:tab/>
        </w:r>
        <w:r w:rsidR="007D55AB" w:rsidRPr="009164E3">
          <w:rPr>
            <w:noProof/>
            <w:webHidden/>
          </w:rPr>
          <w:fldChar w:fldCharType="begin"/>
        </w:r>
        <w:r w:rsidR="007D55AB" w:rsidRPr="009164E3">
          <w:rPr>
            <w:noProof/>
            <w:webHidden/>
          </w:rPr>
          <w:instrText xml:space="preserve"> PAGEREF _Toc233898168 \h </w:instrText>
        </w:r>
        <w:r w:rsidR="007D55AB" w:rsidRPr="009164E3">
          <w:rPr>
            <w:noProof/>
            <w:webHidden/>
          </w:rPr>
        </w:r>
        <w:r w:rsidR="007D55AB" w:rsidRPr="009164E3">
          <w:rPr>
            <w:noProof/>
            <w:webHidden/>
          </w:rPr>
          <w:fldChar w:fldCharType="separate"/>
        </w:r>
        <w:r w:rsidR="009164E3">
          <w:rPr>
            <w:noProof/>
            <w:webHidden/>
          </w:rPr>
          <w:t>1</w:t>
        </w:r>
        <w:r w:rsidR="007D55AB" w:rsidRPr="009164E3">
          <w:rPr>
            <w:noProof/>
            <w:webHidden/>
          </w:rPr>
          <w:fldChar w:fldCharType="end"/>
        </w:r>
      </w:hyperlink>
    </w:p>
    <w:p w14:paraId="3A831D57" w14:textId="760C615C"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169" w:history="1">
        <w:r w:rsidRPr="009164E3">
          <w:rPr>
            <w:rStyle w:val="Hyperkobling"/>
            <w:rFonts w:ascii="Times New Roman" w:hAnsi="Times New Roman"/>
            <w:noProof/>
          </w:rPr>
          <w:t>2.</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Prisskjema: Timepriser for mannskap og maskiner</w:t>
        </w:r>
        <w:r w:rsidRPr="009164E3">
          <w:rPr>
            <w:noProof/>
            <w:webHidden/>
          </w:rPr>
          <w:tab/>
        </w:r>
        <w:r w:rsidRPr="009164E3">
          <w:rPr>
            <w:noProof/>
            <w:webHidden/>
          </w:rPr>
          <w:fldChar w:fldCharType="begin"/>
        </w:r>
        <w:r w:rsidRPr="009164E3">
          <w:rPr>
            <w:noProof/>
            <w:webHidden/>
          </w:rPr>
          <w:instrText xml:space="preserve"> PAGEREF _Toc233898169 \h </w:instrText>
        </w:r>
        <w:r w:rsidRPr="009164E3">
          <w:rPr>
            <w:noProof/>
            <w:webHidden/>
          </w:rPr>
        </w:r>
        <w:r w:rsidRPr="009164E3">
          <w:rPr>
            <w:noProof/>
            <w:webHidden/>
          </w:rPr>
          <w:fldChar w:fldCharType="separate"/>
        </w:r>
        <w:r w:rsidR="009164E3">
          <w:rPr>
            <w:noProof/>
            <w:webHidden/>
          </w:rPr>
          <w:t>2</w:t>
        </w:r>
        <w:r w:rsidRPr="009164E3">
          <w:rPr>
            <w:noProof/>
            <w:webHidden/>
          </w:rPr>
          <w:fldChar w:fldCharType="end"/>
        </w:r>
      </w:hyperlink>
    </w:p>
    <w:p w14:paraId="530962DA" w14:textId="21330CA1"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70" w:history="1">
        <w:r w:rsidRPr="009164E3">
          <w:rPr>
            <w:rStyle w:val="Hyperkobling"/>
            <w:rFonts w:ascii="Times New Roman" w:hAnsi="Times New Roman"/>
            <w:noProof/>
          </w:rPr>
          <w:t>2.1.</w:t>
        </w:r>
        <w:r w:rsidRPr="009164E3">
          <w:rPr>
            <w:rStyle w:val="Hyperkobling"/>
            <w:noProof/>
          </w:rPr>
          <w:t xml:space="preserve"> Timepriser mannskap</w:t>
        </w:r>
        <w:r w:rsidRPr="009164E3">
          <w:rPr>
            <w:noProof/>
            <w:webHidden/>
          </w:rPr>
          <w:tab/>
        </w:r>
        <w:r w:rsidRPr="009164E3">
          <w:rPr>
            <w:noProof/>
            <w:webHidden/>
          </w:rPr>
          <w:fldChar w:fldCharType="begin"/>
        </w:r>
        <w:r w:rsidRPr="009164E3">
          <w:rPr>
            <w:noProof/>
            <w:webHidden/>
          </w:rPr>
          <w:instrText xml:space="preserve"> PAGEREF _Toc233898170 \h </w:instrText>
        </w:r>
        <w:r w:rsidRPr="009164E3">
          <w:rPr>
            <w:noProof/>
            <w:webHidden/>
          </w:rPr>
        </w:r>
        <w:r w:rsidRPr="009164E3">
          <w:rPr>
            <w:noProof/>
            <w:webHidden/>
          </w:rPr>
          <w:fldChar w:fldCharType="separate"/>
        </w:r>
        <w:r w:rsidR="009164E3">
          <w:rPr>
            <w:noProof/>
            <w:webHidden/>
          </w:rPr>
          <w:t>2</w:t>
        </w:r>
        <w:r w:rsidRPr="009164E3">
          <w:rPr>
            <w:noProof/>
            <w:webHidden/>
          </w:rPr>
          <w:fldChar w:fldCharType="end"/>
        </w:r>
      </w:hyperlink>
    </w:p>
    <w:p w14:paraId="2A2233A4" w14:textId="257B7565"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71" w:history="1">
        <w:r w:rsidRPr="009164E3">
          <w:rPr>
            <w:rStyle w:val="Hyperkobling"/>
            <w:rFonts w:ascii="Times New Roman" w:hAnsi="Times New Roman"/>
            <w:noProof/>
          </w:rPr>
          <w:t>2.2.</w:t>
        </w:r>
        <w:r w:rsidRPr="009164E3">
          <w:rPr>
            <w:rStyle w:val="Hyperkobling"/>
            <w:noProof/>
          </w:rPr>
          <w:t xml:space="preserve"> Overtidstillegg</w:t>
        </w:r>
        <w:r w:rsidRPr="009164E3">
          <w:rPr>
            <w:noProof/>
            <w:webHidden/>
          </w:rPr>
          <w:tab/>
        </w:r>
        <w:r w:rsidRPr="009164E3">
          <w:rPr>
            <w:noProof/>
            <w:webHidden/>
          </w:rPr>
          <w:fldChar w:fldCharType="begin"/>
        </w:r>
        <w:r w:rsidRPr="009164E3">
          <w:rPr>
            <w:noProof/>
            <w:webHidden/>
          </w:rPr>
          <w:instrText xml:space="preserve"> PAGEREF _Toc233898171 \h </w:instrText>
        </w:r>
        <w:r w:rsidRPr="009164E3">
          <w:rPr>
            <w:noProof/>
            <w:webHidden/>
          </w:rPr>
        </w:r>
        <w:r w:rsidRPr="009164E3">
          <w:rPr>
            <w:noProof/>
            <w:webHidden/>
          </w:rPr>
          <w:fldChar w:fldCharType="separate"/>
        </w:r>
        <w:r w:rsidR="009164E3">
          <w:rPr>
            <w:noProof/>
            <w:webHidden/>
          </w:rPr>
          <w:t>2</w:t>
        </w:r>
        <w:r w:rsidRPr="009164E3">
          <w:rPr>
            <w:noProof/>
            <w:webHidden/>
          </w:rPr>
          <w:fldChar w:fldCharType="end"/>
        </w:r>
      </w:hyperlink>
    </w:p>
    <w:p w14:paraId="7D23EA60" w14:textId="7566313A"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72" w:history="1">
        <w:r w:rsidRPr="009164E3">
          <w:rPr>
            <w:rStyle w:val="Hyperkobling"/>
            <w:rFonts w:ascii="Times New Roman" w:hAnsi="Times New Roman"/>
            <w:noProof/>
          </w:rPr>
          <w:t>2.3.</w:t>
        </w:r>
        <w:r w:rsidRPr="009164E3">
          <w:rPr>
            <w:rStyle w:val="Hyperkobling"/>
            <w:noProof/>
          </w:rPr>
          <w:t xml:space="preserve"> Timepriser maskiner</w:t>
        </w:r>
        <w:r w:rsidRPr="009164E3">
          <w:rPr>
            <w:noProof/>
            <w:webHidden/>
          </w:rPr>
          <w:tab/>
        </w:r>
        <w:r w:rsidRPr="009164E3">
          <w:rPr>
            <w:noProof/>
            <w:webHidden/>
          </w:rPr>
          <w:fldChar w:fldCharType="begin"/>
        </w:r>
        <w:r w:rsidRPr="009164E3">
          <w:rPr>
            <w:noProof/>
            <w:webHidden/>
          </w:rPr>
          <w:instrText xml:space="preserve"> PAGEREF _Toc233898172 \h </w:instrText>
        </w:r>
        <w:r w:rsidRPr="009164E3">
          <w:rPr>
            <w:noProof/>
            <w:webHidden/>
          </w:rPr>
        </w:r>
        <w:r w:rsidRPr="009164E3">
          <w:rPr>
            <w:noProof/>
            <w:webHidden/>
          </w:rPr>
          <w:fldChar w:fldCharType="separate"/>
        </w:r>
        <w:r w:rsidR="009164E3">
          <w:rPr>
            <w:noProof/>
            <w:webHidden/>
          </w:rPr>
          <w:t>3</w:t>
        </w:r>
        <w:r w:rsidRPr="009164E3">
          <w:rPr>
            <w:noProof/>
            <w:webHidden/>
          </w:rPr>
          <w:fldChar w:fldCharType="end"/>
        </w:r>
      </w:hyperlink>
    </w:p>
    <w:p w14:paraId="65E34FDF" w14:textId="59742C11"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73" w:history="1">
        <w:r w:rsidRPr="009164E3">
          <w:rPr>
            <w:rStyle w:val="Hyperkobling"/>
            <w:rFonts w:ascii="Times New Roman" w:hAnsi="Times New Roman"/>
            <w:noProof/>
          </w:rPr>
          <w:t>2.4.</w:t>
        </w:r>
        <w:r w:rsidRPr="009164E3">
          <w:rPr>
            <w:rStyle w:val="Hyperkobling"/>
            <w:noProof/>
          </w:rPr>
          <w:t xml:space="preserve"> Timepriser samhandlingsfase</w:t>
        </w:r>
        <w:r w:rsidRPr="009164E3">
          <w:rPr>
            <w:noProof/>
            <w:webHidden/>
          </w:rPr>
          <w:tab/>
        </w:r>
        <w:r w:rsidRPr="009164E3">
          <w:rPr>
            <w:noProof/>
            <w:webHidden/>
          </w:rPr>
          <w:fldChar w:fldCharType="begin"/>
        </w:r>
        <w:r w:rsidRPr="009164E3">
          <w:rPr>
            <w:noProof/>
            <w:webHidden/>
          </w:rPr>
          <w:instrText xml:space="preserve"> PAGEREF _Toc233898173 \h </w:instrText>
        </w:r>
        <w:r w:rsidRPr="009164E3">
          <w:rPr>
            <w:noProof/>
            <w:webHidden/>
          </w:rPr>
        </w:r>
        <w:r w:rsidRPr="009164E3">
          <w:rPr>
            <w:noProof/>
            <w:webHidden/>
          </w:rPr>
          <w:fldChar w:fldCharType="separate"/>
        </w:r>
        <w:r w:rsidR="009164E3">
          <w:rPr>
            <w:noProof/>
            <w:webHidden/>
          </w:rPr>
          <w:t>3</w:t>
        </w:r>
        <w:r w:rsidRPr="009164E3">
          <w:rPr>
            <w:noProof/>
            <w:webHidden/>
          </w:rPr>
          <w:fldChar w:fldCharType="end"/>
        </w:r>
      </w:hyperlink>
    </w:p>
    <w:p w14:paraId="5C7C0689" w14:textId="11A95505" w:rsidR="007D55AB" w:rsidRPr="009164E3" w:rsidRDefault="007D55AB">
      <w:pPr>
        <w:pStyle w:val="INNH4"/>
        <w:tabs>
          <w:tab w:val="right" w:leader="dot" w:pos="8777"/>
        </w:tabs>
        <w:rPr>
          <w:rFonts w:asciiTheme="minorHAnsi" w:eastAsiaTheme="minorEastAsia" w:hAnsiTheme="minorHAnsi" w:cstheme="minorBidi"/>
          <w:noProof/>
          <w:kern w:val="2"/>
          <w:sz w:val="24"/>
          <w:lang w:eastAsia="nb-NO"/>
          <w14:ligatures w14:val="standardContextual"/>
        </w:rPr>
      </w:pPr>
      <w:hyperlink w:anchor="_Toc233898174" w:history="1">
        <w:r w:rsidRPr="009164E3">
          <w:rPr>
            <w:rStyle w:val="Hyperkobling"/>
            <w:rFonts w:ascii="Times New Roman" w:hAnsi="Times New Roman"/>
            <w:noProof/>
          </w:rPr>
          <w:t>2.5.</w:t>
        </w:r>
        <w:r w:rsidRPr="009164E3">
          <w:rPr>
            <w:rStyle w:val="Hyperkobling"/>
            <w:noProof/>
          </w:rPr>
          <w:t xml:space="preserve"> Sum mannskap og maskiner</w:t>
        </w:r>
        <w:r w:rsidRPr="009164E3">
          <w:rPr>
            <w:noProof/>
            <w:webHidden/>
          </w:rPr>
          <w:tab/>
        </w:r>
        <w:r w:rsidRPr="009164E3">
          <w:rPr>
            <w:noProof/>
            <w:webHidden/>
          </w:rPr>
          <w:fldChar w:fldCharType="begin"/>
        </w:r>
        <w:r w:rsidRPr="009164E3">
          <w:rPr>
            <w:noProof/>
            <w:webHidden/>
          </w:rPr>
          <w:instrText xml:space="preserve"> PAGEREF _Toc233898174 \h </w:instrText>
        </w:r>
        <w:r w:rsidRPr="009164E3">
          <w:rPr>
            <w:noProof/>
            <w:webHidden/>
          </w:rPr>
        </w:r>
        <w:r w:rsidRPr="009164E3">
          <w:rPr>
            <w:noProof/>
            <w:webHidden/>
          </w:rPr>
          <w:fldChar w:fldCharType="separate"/>
        </w:r>
        <w:r w:rsidR="009164E3">
          <w:rPr>
            <w:noProof/>
            <w:webHidden/>
          </w:rPr>
          <w:t>3</w:t>
        </w:r>
        <w:r w:rsidRPr="009164E3">
          <w:rPr>
            <w:noProof/>
            <w:webHidden/>
          </w:rPr>
          <w:fldChar w:fldCharType="end"/>
        </w:r>
      </w:hyperlink>
    </w:p>
    <w:p w14:paraId="1D139E86" w14:textId="3AE9D11C"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175" w:history="1">
        <w:r w:rsidRPr="009164E3">
          <w:rPr>
            <w:rStyle w:val="Hyperkobling"/>
            <w:rFonts w:ascii="Times New Roman" w:hAnsi="Times New Roman"/>
            <w:noProof/>
          </w:rPr>
          <w:t>3.</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rPr>
          <w:t>Tildelingskriterium K1 - Tilbudsskjema</w:t>
        </w:r>
        <w:r w:rsidRPr="009164E3">
          <w:rPr>
            <w:noProof/>
            <w:webHidden/>
          </w:rPr>
          <w:tab/>
        </w:r>
        <w:r w:rsidRPr="009164E3">
          <w:rPr>
            <w:noProof/>
            <w:webHidden/>
          </w:rPr>
          <w:fldChar w:fldCharType="begin"/>
        </w:r>
        <w:r w:rsidRPr="009164E3">
          <w:rPr>
            <w:noProof/>
            <w:webHidden/>
          </w:rPr>
          <w:instrText xml:space="preserve"> PAGEREF _Toc233898175 \h </w:instrText>
        </w:r>
        <w:r w:rsidRPr="009164E3">
          <w:rPr>
            <w:noProof/>
            <w:webHidden/>
          </w:rPr>
        </w:r>
        <w:r w:rsidRPr="009164E3">
          <w:rPr>
            <w:noProof/>
            <w:webHidden/>
          </w:rPr>
          <w:fldChar w:fldCharType="separate"/>
        </w:r>
        <w:r w:rsidR="009164E3">
          <w:rPr>
            <w:noProof/>
            <w:webHidden/>
          </w:rPr>
          <w:t>4</w:t>
        </w:r>
        <w:r w:rsidRPr="009164E3">
          <w:rPr>
            <w:noProof/>
            <w:webHidden/>
          </w:rPr>
          <w:fldChar w:fldCharType="end"/>
        </w:r>
      </w:hyperlink>
    </w:p>
    <w:p w14:paraId="14B52B9C" w14:textId="44F1DBE7"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176" w:history="1">
        <w:r w:rsidRPr="009164E3">
          <w:rPr>
            <w:rStyle w:val="Hyperkobling"/>
            <w:rFonts w:ascii="Times New Roman" w:hAnsi="Times New Roman"/>
            <w:noProof/>
            <w:highlight w:val="lightGray"/>
          </w:rPr>
          <w:t>4.</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highlight w:val="lightGray"/>
          </w:rPr>
          <w:t xml:space="preserve">Tildelingskriterium K2 – </w:t>
        </w:r>
        <w:r w:rsidRPr="009164E3">
          <w:rPr>
            <w:rStyle w:val="Hyperkobling"/>
            <w:bCs/>
            <w:noProof/>
            <w:highlight w:val="lightGray"/>
            <w:lang w:eastAsia="nb-NO"/>
          </w:rPr>
          <w:t>Organisering og tilbudt nøkkelpersonell</w:t>
        </w:r>
        <w:r w:rsidRPr="009164E3">
          <w:rPr>
            <w:noProof/>
            <w:webHidden/>
          </w:rPr>
          <w:tab/>
        </w:r>
        <w:r w:rsidRPr="009164E3">
          <w:rPr>
            <w:noProof/>
            <w:webHidden/>
          </w:rPr>
          <w:fldChar w:fldCharType="begin"/>
        </w:r>
        <w:r w:rsidRPr="009164E3">
          <w:rPr>
            <w:noProof/>
            <w:webHidden/>
          </w:rPr>
          <w:instrText xml:space="preserve"> PAGEREF _Toc233898176 \h </w:instrText>
        </w:r>
        <w:r w:rsidRPr="009164E3">
          <w:rPr>
            <w:noProof/>
            <w:webHidden/>
          </w:rPr>
        </w:r>
        <w:r w:rsidRPr="009164E3">
          <w:rPr>
            <w:noProof/>
            <w:webHidden/>
          </w:rPr>
          <w:fldChar w:fldCharType="separate"/>
        </w:r>
        <w:r w:rsidR="009164E3">
          <w:rPr>
            <w:noProof/>
            <w:webHidden/>
          </w:rPr>
          <w:t>5</w:t>
        </w:r>
        <w:r w:rsidRPr="009164E3">
          <w:rPr>
            <w:noProof/>
            <w:webHidden/>
          </w:rPr>
          <w:fldChar w:fldCharType="end"/>
        </w:r>
      </w:hyperlink>
    </w:p>
    <w:p w14:paraId="0556CA9B" w14:textId="1EA5BB21"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177" w:history="1">
        <w:r w:rsidRPr="009164E3">
          <w:rPr>
            <w:rStyle w:val="Hyperkobling"/>
            <w:rFonts w:ascii="Times New Roman" w:hAnsi="Times New Roman"/>
            <w:noProof/>
            <w:highlight w:val="lightGray"/>
          </w:rPr>
          <w:t>5.</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highlight w:val="lightGray"/>
          </w:rPr>
          <w:t xml:space="preserve">Tildelingskriterium K3 – </w:t>
        </w:r>
        <w:r w:rsidRPr="009164E3">
          <w:rPr>
            <w:rStyle w:val="Hyperkobling"/>
            <w:bCs/>
            <w:noProof/>
            <w:highlight w:val="lightGray"/>
            <w:lang w:eastAsia="nb-NO"/>
          </w:rPr>
          <w:t>Gjennomføring av oppdraget</w:t>
        </w:r>
        <w:r w:rsidRPr="009164E3">
          <w:rPr>
            <w:noProof/>
            <w:webHidden/>
          </w:rPr>
          <w:tab/>
        </w:r>
        <w:r w:rsidRPr="009164E3">
          <w:rPr>
            <w:noProof/>
            <w:webHidden/>
          </w:rPr>
          <w:fldChar w:fldCharType="begin"/>
        </w:r>
        <w:r w:rsidRPr="009164E3">
          <w:rPr>
            <w:noProof/>
            <w:webHidden/>
          </w:rPr>
          <w:instrText xml:space="preserve"> PAGEREF _Toc233898177 \h </w:instrText>
        </w:r>
        <w:r w:rsidRPr="009164E3">
          <w:rPr>
            <w:noProof/>
            <w:webHidden/>
          </w:rPr>
        </w:r>
        <w:r w:rsidRPr="009164E3">
          <w:rPr>
            <w:noProof/>
            <w:webHidden/>
          </w:rPr>
          <w:fldChar w:fldCharType="separate"/>
        </w:r>
        <w:r w:rsidR="009164E3">
          <w:rPr>
            <w:noProof/>
            <w:webHidden/>
          </w:rPr>
          <w:t>6</w:t>
        </w:r>
        <w:r w:rsidRPr="009164E3">
          <w:rPr>
            <w:noProof/>
            <w:webHidden/>
          </w:rPr>
          <w:fldChar w:fldCharType="end"/>
        </w:r>
      </w:hyperlink>
    </w:p>
    <w:p w14:paraId="6DA741FF" w14:textId="0430B17C" w:rsidR="007D55AB" w:rsidRPr="009164E3" w:rsidRDefault="007D55AB">
      <w:pPr>
        <w:pStyle w:val="INNH3"/>
        <w:rPr>
          <w:rFonts w:asciiTheme="minorHAnsi" w:eastAsiaTheme="minorEastAsia" w:hAnsiTheme="minorHAnsi" w:cstheme="minorBidi"/>
          <w:b w:val="0"/>
          <w:noProof/>
          <w:kern w:val="2"/>
          <w:sz w:val="24"/>
          <w:lang w:eastAsia="nb-NO"/>
          <w14:ligatures w14:val="standardContextual"/>
        </w:rPr>
      </w:pPr>
      <w:hyperlink w:anchor="_Toc233898178" w:history="1">
        <w:r w:rsidRPr="009164E3">
          <w:rPr>
            <w:rStyle w:val="Hyperkobling"/>
            <w:rFonts w:ascii="Times New Roman" w:hAnsi="Times New Roman"/>
            <w:bCs/>
            <w:noProof/>
            <w:highlight w:val="lightGray"/>
            <w:lang w:eastAsia="nb-NO"/>
          </w:rPr>
          <w:t>6.</w:t>
        </w:r>
        <w:r w:rsidRPr="009164E3">
          <w:rPr>
            <w:rFonts w:asciiTheme="minorHAnsi" w:eastAsiaTheme="minorEastAsia" w:hAnsiTheme="minorHAnsi" w:cstheme="minorBidi"/>
            <w:b w:val="0"/>
            <w:noProof/>
            <w:kern w:val="2"/>
            <w:sz w:val="24"/>
            <w:lang w:eastAsia="nb-NO"/>
            <w14:ligatures w14:val="standardContextual"/>
          </w:rPr>
          <w:tab/>
        </w:r>
        <w:r w:rsidRPr="009164E3">
          <w:rPr>
            <w:rStyle w:val="Hyperkobling"/>
            <w:noProof/>
            <w:highlight w:val="lightGray"/>
          </w:rPr>
          <w:t xml:space="preserve">Tildelingskriterium K4 – </w:t>
        </w:r>
        <w:r w:rsidRPr="009164E3">
          <w:rPr>
            <w:rStyle w:val="Hyperkobling"/>
            <w:bCs/>
            <w:noProof/>
            <w:highlight w:val="lightGray"/>
            <w:lang w:eastAsia="nb-NO"/>
          </w:rPr>
          <w:t>Ivaretakelse av ytre miljø og reduksjon av klimagassutslipp i prosjektet.</w:t>
        </w:r>
        <w:r w:rsidRPr="009164E3">
          <w:rPr>
            <w:noProof/>
            <w:webHidden/>
          </w:rPr>
          <w:tab/>
        </w:r>
        <w:r w:rsidRPr="009164E3">
          <w:rPr>
            <w:noProof/>
            <w:webHidden/>
          </w:rPr>
          <w:fldChar w:fldCharType="begin"/>
        </w:r>
        <w:r w:rsidRPr="009164E3">
          <w:rPr>
            <w:noProof/>
            <w:webHidden/>
          </w:rPr>
          <w:instrText xml:space="preserve"> PAGEREF _Toc233898178 \h </w:instrText>
        </w:r>
        <w:r w:rsidRPr="009164E3">
          <w:rPr>
            <w:noProof/>
            <w:webHidden/>
          </w:rPr>
        </w:r>
        <w:r w:rsidRPr="009164E3">
          <w:rPr>
            <w:noProof/>
            <w:webHidden/>
          </w:rPr>
          <w:fldChar w:fldCharType="separate"/>
        </w:r>
        <w:r w:rsidR="009164E3">
          <w:rPr>
            <w:noProof/>
            <w:webHidden/>
          </w:rPr>
          <w:t>7</w:t>
        </w:r>
        <w:r w:rsidRPr="009164E3">
          <w:rPr>
            <w:noProof/>
            <w:webHidden/>
          </w:rPr>
          <w:fldChar w:fldCharType="end"/>
        </w:r>
      </w:hyperlink>
    </w:p>
    <w:p w14:paraId="738C62D7" w14:textId="77777777" w:rsidR="00FD5D07" w:rsidRPr="009164E3" w:rsidRDefault="006D25C0" w:rsidP="009374F3">
      <w:pPr>
        <w:sectPr w:rsidR="00FD5D07" w:rsidRPr="009164E3" w:rsidSect="00DE7D9C">
          <w:headerReference w:type="first" r:id="rId50"/>
          <w:pgSz w:w="11906" w:h="16838" w:code="9"/>
          <w:pgMar w:top="1400" w:right="1418" w:bottom="1077" w:left="1701" w:header="709" w:footer="709" w:gutter="0"/>
          <w:cols w:space="708"/>
          <w:titlePg/>
          <w:docGrid w:linePitch="360"/>
        </w:sectPr>
      </w:pPr>
      <w:r w:rsidRPr="009164E3">
        <w:fldChar w:fldCharType="end"/>
      </w:r>
      <w:bookmarkStart w:id="1707" w:name="E2"/>
    </w:p>
    <w:bookmarkEnd w:id="1707"/>
    <w:p w14:paraId="1A437ACE" w14:textId="77777777" w:rsidR="00C9486D" w:rsidRPr="009164E3" w:rsidRDefault="00C9486D" w:rsidP="00ED1736">
      <w:pPr>
        <w:rPr>
          <w:b/>
          <w:bCs/>
        </w:rPr>
      </w:pPr>
    </w:p>
    <w:p w14:paraId="07602E3B" w14:textId="757CF7BE" w:rsidR="00294CD1" w:rsidRPr="009164E3" w:rsidRDefault="00294CD1" w:rsidP="00C9486D">
      <w:pPr>
        <w:pStyle w:val="Overskrift3"/>
      </w:pPr>
      <w:bookmarkStart w:id="1708" w:name="_Toc233898168"/>
      <w:bookmarkStart w:id="1709" w:name="E2I"/>
      <w:r w:rsidRPr="009164E3">
        <w:t>Beskrivelse med utfylte priser</w:t>
      </w:r>
      <w:bookmarkEnd w:id="1708"/>
    </w:p>
    <w:p w14:paraId="34797FE5" w14:textId="21EE4F9A" w:rsidR="008A7C31" w:rsidRPr="009164E3" w:rsidRDefault="008A7C31" w:rsidP="008A7C31">
      <w:pPr>
        <w:shd w:val="clear" w:color="auto" w:fill="FFFFFF" w:themeFill="background1"/>
      </w:pPr>
      <w:r w:rsidRPr="009164E3">
        <w:t>Her prises</w:t>
      </w:r>
      <w:r w:rsidR="007D55AB" w:rsidRPr="009164E3">
        <w:t xml:space="preserve"> </w:t>
      </w:r>
      <w:r w:rsidRPr="009164E3">
        <w:t>D1 i konkurransegrunnlaget. Byggherren aksepterer prisingen i form av utskrift iht. NS 3459-format. Der byggherre har levert ut konkurransegrunnlaget som en *.xml-fil iht. NS 3459 utg. 3, bør entreprenøren levere tilsvarende priset mengdefortegnelse som NS 3459 utg. 3 fil.</w:t>
      </w:r>
    </w:p>
    <w:p w14:paraId="3A26603B" w14:textId="77777777" w:rsidR="00294CD1" w:rsidRPr="009164E3" w:rsidRDefault="00294CD1" w:rsidP="00294CD1"/>
    <w:p w14:paraId="37516D5A" w14:textId="49DCE412" w:rsidR="00294CD1" w:rsidRPr="009164E3" w:rsidRDefault="00294CD1" w:rsidP="00294CD1">
      <w:pPr>
        <w:rPr>
          <w:highlight w:val="lightGray"/>
        </w:rPr>
        <w:sectPr w:rsidR="00294CD1" w:rsidRPr="009164E3" w:rsidSect="00DE7D9C">
          <w:pgSz w:w="11906" w:h="16838" w:code="9"/>
          <w:pgMar w:top="1400" w:right="1418" w:bottom="1077" w:left="1701" w:header="709" w:footer="709" w:gutter="0"/>
          <w:pgNumType w:start="1"/>
          <w:cols w:space="708"/>
          <w:docGrid w:linePitch="360"/>
        </w:sectPr>
      </w:pPr>
    </w:p>
    <w:p w14:paraId="6D00F91A" w14:textId="44F159CF" w:rsidR="00294CD1" w:rsidRPr="009164E3" w:rsidRDefault="00294CD1" w:rsidP="00FD5D07">
      <w:pPr>
        <w:pStyle w:val="Overskrift3"/>
      </w:pPr>
      <w:bookmarkStart w:id="1710" w:name="_Toc233898169"/>
      <w:r w:rsidRPr="009164E3">
        <w:lastRenderedPageBreak/>
        <w:t>Prisskjema: Timepriser for mannskap og maskiner</w:t>
      </w:r>
      <w:bookmarkEnd w:id="1710"/>
    </w:p>
    <w:p w14:paraId="5DF8E02B" w14:textId="2FBCB5E0" w:rsidR="00294CD1" w:rsidRPr="009164E3" w:rsidRDefault="00294CD1" w:rsidP="00FD5D07">
      <w:pPr>
        <w:shd w:val="clear" w:color="auto" w:fill="FFFFFF" w:themeFill="background1"/>
      </w:pPr>
    </w:p>
    <w:p w14:paraId="7E90CECE" w14:textId="1F6F0694" w:rsidR="00294CD1" w:rsidRPr="009164E3" w:rsidRDefault="00294CD1" w:rsidP="00FD5D07">
      <w:pPr>
        <w:shd w:val="clear" w:color="auto" w:fill="FFFFFF" w:themeFill="background1"/>
      </w:pPr>
      <w:r w:rsidRPr="009164E3">
        <w:t xml:space="preserve">Timepriser for mannskap og maskiner skal være i henhold til krav </w:t>
      </w:r>
      <w:r w:rsidR="003A09BF" w:rsidRPr="009164E3">
        <w:t>i</w:t>
      </w:r>
      <w:r w:rsidRPr="009164E3">
        <w:t xml:space="preserve"> C2 </w:t>
      </w:r>
      <w:r w:rsidR="003A09BF" w:rsidRPr="009164E3">
        <w:t xml:space="preserve">punkt </w:t>
      </w:r>
      <w:r w:rsidR="008A7C31" w:rsidRPr="009164E3">
        <w:t>30</w:t>
      </w:r>
      <w:r w:rsidRPr="009164E3">
        <w:t xml:space="preserve"> Regningsarbeider.</w:t>
      </w:r>
    </w:p>
    <w:p w14:paraId="145AAE5F" w14:textId="77777777" w:rsidR="00294CD1" w:rsidRPr="009164E3" w:rsidRDefault="00294CD1" w:rsidP="00FD5D07">
      <w:pPr>
        <w:shd w:val="clear" w:color="auto" w:fill="FFFFFF" w:themeFill="background1"/>
      </w:pPr>
    </w:p>
    <w:p w14:paraId="75E03DF6" w14:textId="6FEECCDD" w:rsidR="00294CD1" w:rsidRPr="009164E3" w:rsidRDefault="00294CD1" w:rsidP="00FD5D07">
      <w:pPr>
        <w:shd w:val="clear" w:color="auto" w:fill="FFFFFF" w:themeFill="background1"/>
      </w:pPr>
      <w:r w:rsidRPr="009164E3">
        <w:t xml:space="preserve">I C2 er </w:t>
      </w:r>
      <w:r w:rsidR="003A09BF" w:rsidRPr="009164E3">
        <w:t xml:space="preserve">det </w:t>
      </w:r>
      <w:r w:rsidRPr="009164E3">
        <w:t>angitt om og eventuelt hvordan regulering vil finne sted.</w:t>
      </w:r>
    </w:p>
    <w:p w14:paraId="36B60333" w14:textId="77777777" w:rsidR="00294CD1" w:rsidRPr="009164E3" w:rsidRDefault="00294CD1" w:rsidP="00FD5D07">
      <w:pPr>
        <w:shd w:val="clear" w:color="auto" w:fill="FFFFFF" w:themeFill="background1"/>
      </w:pPr>
    </w:p>
    <w:p w14:paraId="759A2D8F" w14:textId="27562743" w:rsidR="00294CD1" w:rsidRPr="009164E3" w:rsidRDefault="00294CD1" w:rsidP="00FD5D07">
      <w:pPr>
        <w:shd w:val="clear" w:color="auto" w:fill="FFFFFF" w:themeFill="background1"/>
      </w:pPr>
      <w:r w:rsidRPr="009164E3">
        <w:t>Tabellene fylles ut ved innsending av tilbud.</w:t>
      </w:r>
    </w:p>
    <w:p w14:paraId="2F2CEE70" w14:textId="69C401E5" w:rsidR="00294CD1" w:rsidRPr="009164E3" w:rsidRDefault="00294CD1" w:rsidP="00FD5D07">
      <w:pPr>
        <w:shd w:val="clear" w:color="auto" w:fill="FFFFFF" w:themeFill="background1"/>
      </w:pPr>
    </w:p>
    <w:p w14:paraId="1F89ABC6" w14:textId="7AB1BE7A" w:rsidR="00294CD1" w:rsidRPr="009164E3" w:rsidRDefault="00294CD1" w:rsidP="00D03F52">
      <w:pPr>
        <w:pStyle w:val="Overskrift4"/>
      </w:pPr>
      <w:bookmarkStart w:id="1711" w:name="_Toc233898170"/>
      <w:r w:rsidRPr="009164E3">
        <w:t>Timepriser mannskap</w:t>
      </w:r>
      <w:bookmarkEnd w:id="1711"/>
    </w:p>
    <w:tbl>
      <w:tblPr>
        <w:tblStyle w:val="Tabellrutenett"/>
        <w:tblW w:w="0" w:type="auto"/>
        <w:tblLook w:val="04A0" w:firstRow="1" w:lastRow="0" w:firstColumn="1" w:lastColumn="0" w:noHBand="0" w:noVBand="1"/>
      </w:tblPr>
      <w:tblGrid>
        <w:gridCol w:w="4390"/>
        <w:gridCol w:w="1275"/>
        <w:gridCol w:w="917"/>
        <w:gridCol w:w="2195"/>
      </w:tblGrid>
      <w:tr w:rsidR="00294CD1" w:rsidRPr="009164E3" w14:paraId="09348140" w14:textId="77777777" w:rsidTr="00B75355">
        <w:tc>
          <w:tcPr>
            <w:tcW w:w="4390" w:type="dxa"/>
            <w:shd w:val="clear" w:color="auto" w:fill="F2F2F2" w:themeFill="background1" w:themeFillShade="F2"/>
          </w:tcPr>
          <w:p w14:paraId="0149831A" w14:textId="3C543516" w:rsidR="00294CD1" w:rsidRPr="009164E3" w:rsidRDefault="00294CD1" w:rsidP="008A7C31">
            <w:pPr>
              <w:rPr>
                <w:b/>
                <w:bCs/>
              </w:rPr>
            </w:pPr>
            <w:r w:rsidRPr="009164E3">
              <w:rPr>
                <w:b/>
                <w:bCs/>
              </w:rPr>
              <w:t>Spesifikasjon</w:t>
            </w:r>
          </w:p>
        </w:tc>
        <w:tc>
          <w:tcPr>
            <w:tcW w:w="1275" w:type="dxa"/>
            <w:shd w:val="clear" w:color="auto" w:fill="F2F2F2" w:themeFill="background1" w:themeFillShade="F2"/>
          </w:tcPr>
          <w:p w14:paraId="1921C7E0" w14:textId="77777777" w:rsidR="00294CD1" w:rsidRPr="009164E3" w:rsidRDefault="00294CD1" w:rsidP="008A7C31">
            <w:pPr>
              <w:rPr>
                <w:b/>
                <w:bCs/>
              </w:rPr>
            </w:pPr>
            <w:r w:rsidRPr="009164E3">
              <w:rPr>
                <w:b/>
                <w:bCs/>
              </w:rPr>
              <w:t>Timepris</w:t>
            </w:r>
          </w:p>
          <w:p w14:paraId="7C3721E8" w14:textId="3FFD99F7" w:rsidR="00294CD1" w:rsidRPr="009164E3" w:rsidRDefault="00294CD1" w:rsidP="008A7C31">
            <w:pPr>
              <w:rPr>
                <w:b/>
                <w:bCs/>
              </w:rPr>
            </w:pPr>
            <w:r w:rsidRPr="009164E3">
              <w:rPr>
                <w:b/>
                <w:bCs/>
              </w:rPr>
              <w:t>Kr/time</w:t>
            </w:r>
          </w:p>
        </w:tc>
        <w:tc>
          <w:tcPr>
            <w:tcW w:w="917" w:type="dxa"/>
            <w:shd w:val="clear" w:color="auto" w:fill="F2F2F2" w:themeFill="background1" w:themeFillShade="F2"/>
          </w:tcPr>
          <w:p w14:paraId="6A1CBA97" w14:textId="1B4EC895" w:rsidR="00294CD1" w:rsidRPr="009164E3" w:rsidRDefault="00294CD1" w:rsidP="008A7C31">
            <w:pPr>
              <w:rPr>
                <w:b/>
                <w:bCs/>
              </w:rPr>
            </w:pPr>
            <w:r w:rsidRPr="009164E3">
              <w:rPr>
                <w:b/>
                <w:bCs/>
              </w:rPr>
              <w:t>Timer</w:t>
            </w:r>
          </w:p>
        </w:tc>
        <w:tc>
          <w:tcPr>
            <w:tcW w:w="2195" w:type="dxa"/>
            <w:shd w:val="clear" w:color="auto" w:fill="F2F2F2" w:themeFill="background1" w:themeFillShade="F2"/>
          </w:tcPr>
          <w:p w14:paraId="6B2F1B3A" w14:textId="2CBF461E" w:rsidR="00294CD1" w:rsidRPr="009164E3" w:rsidRDefault="00294CD1" w:rsidP="008A7C31">
            <w:pPr>
              <w:rPr>
                <w:b/>
                <w:bCs/>
              </w:rPr>
            </w:pPr>
            <w:r w:rsidRPr="009164E3">
              <w:rPr>
                <w:b/>
                <w:bCs/>
              </w:rPr>
              <w:t>Sum pris</w:t>
            </w:r>
          </w:p>
        </w:tc>
      </w:tr>
      <w:tr w:rsidR="00294CD1" w:rsidRPr="009164E3" w14:paraId="13F26377" w14:textId="77777777" w:rsidTr="00B75355">
        <w:tc>
          <w:tcPr>
            <w:tcW w:w="4390" w:type="dxa"/>
            <w:shd w:val="clear" w:color="auto" w:fill="F2F2F2" w:themeFill="background1" w:themeFillShade="F2"/>
          </w:tcPr>
          <w:p w14:paraId="52B06FAF" w14:textId="77777777" w:rsidR="00294CD1" w:rsidRPr="009164E3" w:rsidRDefault="00294CD1" w:rsidP="00294CD1">
            <w:r w:rsidRPr="009164E3">
              <w:t>Mannskap</w:t>
            </w:r>
          </w:p>
          <w:p w14:paraId="3E4F2D6C" w14:textId="55B97C4B" w:rsidR="00294CD1" w:rsidRPr="009164E3" w:rsidRDefault="00294CD1" w:rsidP="00294CD1">
            <w:pPr>
              <w:rPr>
                <w:highlight w:val="lightGray"/>
              </w:rPr>
            </w:pPr>
            <w:r w:rsidRPr="009164E3">
              <w:t>(unntak er spesifisert nedenfor)</w:t>
            </w:r>
          </w:p>
        </w:tc>
        <w:tc>
          <w:tcPr>
            <w:tcW w:w="1275" w:type="dxa"/>
          </w:tcPr>
          <w:p w14:paraId="7E8E5269" w14:textId="77777777" w:rsidR="00294CD1" w:rsidRPr="009164E3" w:rsidRDefault="00294CD1" w:rsidP="00294CD1">
            <w:pPr>
              <w:rPr>
                <w:highlight w:val="lightGray"/>
              </w:rPr>
            </w:pPr>
          </w:p>
        </w:tc>
        <w:tc>
          <w:tcPr>
            <w:tcW w:w="917" w:type="dxa"/>
            <w:shd w:val="clear" w:color="auto" w:fill="D9D9D9" w:themeFill="background1" w:themeFillShade="D9"/>
          </w:tcPr>
          <w:p w14:paraId="34FC7F9B" w14:textId="77777777" w:rsidR="00294CD1" w:rsidRPr="009164E3" w:rsidRDefault="00294CD1" w:rsidP="00294CD1">
            <w:pPr>
              <w:rPr>
                <w:highlight w:val="lightGray"/>
              </w:rPr>
            </w:pPr>
          </w:p>
        </w:tc>
        <w:tc>
          <w:tcPr>
            <w:tcW w:w="2195" w:type="dxa"/>
          </w:tcPr>
          <w:p w14:paraId="55B821B8" w14:textId="77777777" w:rsidR="00294CD1" w:rsidRPr="009164E3" w:rsidRDefault="00294CD1" w:rsidP="00294CD1">
            <w:pPr>
              <w:rPr>
                <w:highlight w:val="lightGray"/>
              </w:rPr>
            </w:pPr>
          </w:p>
        </w:tc>
      </w:tr>
      <w:tr w:rsidR="00294CD1" w:rsidRPr="009164E3" w14:paraId="25317EA8" w14:textId="77777777" w:rsidTr="00B75355">
        <w:tc>
          <w:tcPr>
            <w:tcW w:w="4390" w:type="dxa"/>
            <w:shd w:val="clear" w:color="auto" w:fill="F2F2F2" w:themeFill="background1" w:themeFillShade="F2"/>
          </w:tcPr>
          <w:p w14:paraId="54DE9AFB" w14:textId="2AF7BFC6" w:rsidR="00294CD1" w:rsidRPr="009164E3" w:rsidRDefault="00294CD1" w:rsidP="00294CD1">
            <w:pPr>
              <w:rPr>
                <w:highlight w:val="lightGray"/>
              </w:rPr>
            </w:pPr>
            <w:r w:rsidRPr="009164E3">
              <w:rPr>
                <w:highlight w:val="lightGray"/>
              </w:rPr>
              <w:t>Stikningslag med komplett utstyr</w:t>
            </w:r>
          </w:p>
        </w:tc>
        <w:tc>
          <w:tcPr>
            <w:tcW w:w="1275" w:type="dxa"/>
          </w:tcPr>
          <w:p w14:paraId="7AEC6559" w14:textId="77777777" w:rsidR="00294CD1" w:rsidRPr="009164E3" w:rsidRDefault="00294CD1" w:rsidP="00294CD1">
            <w:pPr>
              <w:rPr>
                <w:highlight w:val="lightGray"/>
              </w:rPr>
            </w:pPr>
          </w:p>
        </w:tc>
        <w:tc>
          <w:tcPr>
            <w:tcW w:w="917" w:type="dxa"/>
            <w:shd w:val="clear" w:color="auto" w:fill="D9D9D9" w:themeFill="background1" w:themeFillShade="D9"/>
          </w:tcPr>
          <w:p w14:paraId="59F90330" w14:textId="77777777" w:rsidR="00294CD1" w:rsidRPr="009164E3" w:rsidRDefault="00294CD1" w:rsidP="00294CD1">
            <w:pPr>
              <w:rPr>
                <w:highlight w:val="lightGray"/>
              </w:rPr>
            </w:pPr>
          </w:p>
        </w:tc>
        <w:tc>
          <w:tcPr>
            <w:tcW w:w="2195" w:type="dxa"/>
          </w:tcPr>
          <w:p w14:paraId="40FC2C04" w14:textId="77777777" w:rsidR="00294CD1" w:rsidRPr="009164E3" w:rsidRDefault="00294CD1" w:rsidP="00294CD1">
            <w:pPr>
              <w:rPr>
                <w:highlight w:val="lightGray"/>
              </w:rPr>
            </w:pPr>
          </w:p>
        </w:tc>
      </w:tr>
      <w:tr w:rsidR="00294CD1" w:rsidRPr="009164E3" w14:paraId="2045790B" w14:textId="77777777" w:rsidTr="00B75355">
        <w:tc>
          <w:tcPr>
            <w:tcW w:w="4390" w:type="dxa"/>
            <w:shd w:val="clear" w:color="auto" w:fill="F2F2F2" w:themeFill="background1" w:themeFillShade="F2"/>
          </w:tcPr>
          <w:p w14:paraId="47264BEA" w14:textId="77777777" w:rsidR="003D7693" w:rsidRPr="009164E3" w:rsidRDefault="003D7693" w:rsidP="003D7693">
            <w:pPr>
              <w:rPr>
                <w:highlight w:val="lightGray"/>
              </w:rPr>
            </w:pPr>
            <w:r w:rsidRPr="009164E3">
              <w:rPr>
                <w:highlight w:val="lightGray"/>
              </w:rPr>
              <w:t>Dykkerlag med utstyr</w:t>
            </w:r>
          </w:p>
          <w:p w14:paraId="76D4A767" w14:textId="233B19D0" w:rsidR="00294CD1" w:rsidRPr="009164E3" w:rsidRDefault="003D7693" w:rsidP="003D7693">
            <w:pPr>
              <w:rPr>
                <w:highlight w:val="lightGray"/>
              </w:rPr>
            </w:pPr>
            <w:r w:rsidRPr="009164E3">
              <w:rPr>
                <w:highlight w:val="lightGray"/>
              </w:rPr>
              <w:t>(dykker, standbydykker og signalmann)</w:t>
            </w:r>
          </w:p>
        </w:tc>
        <w:tc>
          <w:tcPr>
            <w:tcW w:w="1275" w:type="dxa"/>
          </w:tcPr>
          <w:p w14:paraId="57271958" w14:textId="77777777" w:rsidR="00294CD1" w:rsidRPr="009164E3" w:rsidRDefault="00294CD1" w:rsidP="00294CD1">
            <w:pPr>
              <w:rPr>
                <w:highlight w:val="lightGray"/>
              </w:rPr>
            </w:pPr>
          </w:p>
        </w:tc>
        <w:tc>
          <w:tcPr>
            <w:tcW w:w="917" w:type="dxa"/>
            <w:shd w:val="clear" w:color="auto" w:fill="D9D9D9" w:themeFill="background1" w:themeFillShade="D9"/>
          </w:tcPr>
          <w:p w14:paraId="120439C9" w14:textId="77777777" w:rsidR="00294CD1" w:rsidRPr="009164E3" w:rsidRDefault="00294CD1" w:rsidP="00294CD1">
            <w:pPr>
              <w:rPr>
                <w:highlight w:val="lightGray"/>
              </w:rPr>
            </w:pPr>
          </w:p>
        </w:tc>
        <w:tc>
          <w:tcPr>
            <w:tcW w:w="2195" w:type="dxa"/>
          </w:tcPr>
          <w:p w14:paraId="47298E50" w14:textId="77777777" w:rsidR="00294CD1" w:rsidRPr="009164E3" w:rsidRDefault="00294CD1" w:rsidP="00294CD1">
            <w:pPr>
              <w:rPr>
                <w:highlight w:val="lightGray"/>
              </w:rPr>
            </w:pPr>
          </w:p>
        </w:tc>
      </w:tr>
      <w:tr w:rsidR="003D7693" w:rsidRPr="009164E3" w14:paraId="61567F18" w14:textId="77777777" w:rsidTr="00B75355">
        <w:tc>
          <w:tcPr>
            <w:tcW w:w="6582" w:type="dxa"/>
            <w:gridSpan w:val="3"/>
            <w:shd w:val="clear" w:color="auto" w:fill="F2F2F2" w:themeFill="background1" w:themeFillShade="F2"/>
          </w:tcPr>
          <w:p w14:paraId="000A4964" w14:textId="303441EF" w:rsidR="003D7693" w:rsidRPr="009164E3" w:rsidRDefault="003D7693" w:rsidP="00B246E6">
            <w:pPr>
              <w:rPr>
                <w:b/>
                <w:bCs/>
                <w:color w:val="000000" w:themeColor="text1"/>
              </w:rPr>
            </w:pPr>
            <w:r w:rsidRPr="009164E3">
              <w:rPr>
                <w:b/>
                <w:bCs/>
                <w:color w:val="000000" w:themeColor="text1"/>
              </w:rPr>
              <w:t xml:space="preserve">Sum </w:t>
            </w:r>
            <w:r w:rsidR="00812456" w:rsidRPr="009164E3">
              <w:rPr>
                <w:b/>
                <w:bCs/>
                <w:color w:val="000000" w:themeColor="text1"/>
              </w:rPr>
              <w:t>mannskap</w:t>
            </w:r>
            <w:r w:rsidR="00B246E6" w:rsidRPr="009164E3">
              <w:rPr>
                <w:b/>
                <w:bCs/>
                <w:color w:val="000000" w:themeColor="text1"/>
              </w:rPr>
              <w:t>, eksklusiv overtidstillegg</w:t>
            </w:r>
          </w:p>
          <w:p w14:paraId="2501D90A" w14:textId="25AE2585" w:rsidR="003D7693" w:rsidRPr="009164E3" w:rsidRDefault="003D7693" w:rsidP="00B246E6">
            <w:pPr>
              <w:rPr>
                <w:b/>
                <w:bCs/>
                <w:color w:val="000000" w:themeColor="text1"/>
                <w:highlight w:val="lightGray"/>
              </w:rPr>
            </w:pPr>
            <w:r w:rsidRPr="009164E3">
              <w:rPr>
                <w:b/>
                <w:bCs/>
                <w:color w:val="000000" w:themeColor="text1"/>
              </w:rPr>
              <w:t>(overføres til Sum mannskap og maskiner)</w:t>
            </w:r>
          </w:p>
        </w:tc>
        <w:tc>
          <w:tcPr>
            <w:tcW w:w="2195" w:type="dxa"/>
          </w:tcPr>
          <w:p w14:paraId="52F02208" w14:textId="77777777" w:rsidR="003D7693" w:rsidRPr="009164E3" w:rsidRDefault="003D7693" w:rsidP="00294CD1">
            <w:pPr>
              <w:rPr>
                <w:highlight w:val="lightGray"/>
              </w:rPr>
            </w:pPr>
          </w:p>
        </w:tc>
      </w:tr>
    </w:tbl>
    <w:p w14:paraId="2554FCDF" w14:textId="1D82ACD8" w:rsidR="003D7693" w:rsidRPr="009164E3" w:rsidRDefault="003D7693" w:rsidP="00294CD1">
      <w:pPr>
        <w:rPr>
          <w:highlight w:val="lightGray"/>
        </w:rPr>
      </w:pPr>
    </w:p>
    <w:p w14:paraId="392D9ECE" w14:textId="0055D353" w:rsidR="007F2E7D" w:rsidRPr="009164E3" w:rsidRDefault="00C9486D" w:rsidP="00D03F52">
      <w:pPr>
        <w:pStyle w:val="Overskrift4"/>
      </w:pPr>
      <w:bookmarkStart w:id="1712" w:name="_Toc233898171"/>
      <w:r w:rsidRPr="009164E3">
        <w:t>Overtidstillegg</w:t>
      </w:r>
      <w:bookmarkEnd w:id="1712"/>
    </w:p>
    <w:tbl>
      <w:tblPr>
        <w:tblStyle w:val="Tabellrutenett"/>
        <w:tblW w:w="0" w:type="auto"/>
        <w:tblLook w:val="04A0" w:firstRow="1" w:lastRow="0" w:firstColumn="1" w:lastColumn="0" w:noHBand="0" w:noVBand="1"/>
      </w:tblPr>
      <w:tblGrid>
        <w:gridCol w:w="4390"/>
        <w:gridCol w:w="1275"/>
        <w:gridCol w:w="917"/>
        <w:gridCol w:w="2195"/>
      </w:tblGrid>
      <w:tr w:rsidR="007F2E7D" w:rsidRPr="009164E3" w14:paraId="643D3221" w14:textId="77777777" w:rsidTr="00B75355">
        <w:tc>
          <w:tcPr>
            <w:tcW w:w="4390" w:type="dxa"/>
            <w:shd w:val="clear" w:color="auto" w:fill="F2F2F2" w:themeFill="background1" w:themeFillShade="F2"/>
          </w:tcPr>
          <w:p w14:paraId="13B269D1" w14:textId="77777777" w:rsidR="007F2E7D" w:rsidRPr="009164E3" w:rsidRDefault="007F2E7D" w:rsidP="007F2E7D">
            <w:pPr>
              <w:rPr>
                <w:b/>
                <w:bCs/>
              </w:rPr>
            </w:pPr>
            <w:r w:rsidRPr="009164E3">
              <w:rPr>
                <w:b/>
                <w:bCs/>
              </w:rPr>
              <w:t>Overtidstillegg</w:t>
            </w:r>
          </w:p>
          <w:p w14:paraId="477E8EF3" w14:textId="3904F6BA" w:rsidR="007F2E7D" w:rsidRPr="009164E3" w:rsidRDefault="003A09BF" w:rsidP="007F2E7D">
            <w:r w:rsidRPr="009164E3">
              <w:t>i</w:t>
            </w:r>
            <w:r w:rsidR="007F2E7D" w:rsidRPr="009164E3">
              <w:t xml:space="preserve"> forhold til ordinær timesats for mannskap og i forhold til ordinær timesats for maskiner inklusiv fører</w:t>
            </w:r>
          </w:p>
        </w:tc>
        <w:tc>
          <w:tcPr>
            <w:tcW w:w="1275" w:type="dxa"/>
            <w:shd w:val="clear" w:color="auto" w:fill="F2F2F2" w:themeFill="background1" w:themeFillShade="F2"/>
          </w:tcPr>
          <w:p w14:paraId="5D3ED94A" w14:textId="58E955A9" w:rsidR="007F2E7D" w:rsidRPr="009164E3" w:rsidRDefault="008A7C31" w:rsidP="009C2C0A">
            <w:pPr>
              <w:rPr>
                <w:b/>
                <w:bCs/>
              </w:rPr>
            </w:pPr>
            <w:r w:rsidRPr="009164E3">
              <w:rPr>
                <w:b/>
                <w:bCs/>
              </w:rPr>
              <w:t>Tillegg</w:t>
            </w:r>
          </w:p>
          <w:p w14:paraId="4F22E3FE" w14:textId="77777777" w:rsidR="007F2E7D" w:rsidRPr="009164E3" w:rsidRDefault="007F2E7D" w:rsidP="009C2C0A">
            <w:pPr>
              <w:rPr>
                <w:b/>
                <w:bCs/>
              </w:rPr>
            </w:pPr>
            <w:r w:rsidRPr="009164E3">
              <w:rPr>
                <w:b/>
                <w:bCs/>
              </w:rPr>
              <w:t>Kr/time</w:t>
            </w:r>
          </w:p>
        </w:tc>
        <w:tc>
          <w:tcPr>
            <w:tcW w:w="917" w:type="dxa"/>
            <w:shd w:val="clear" w:color="auto" w:fill="F2F2F2" w:themeFill="background1" w:themeFillShade="F2"/>
          </w:tcPr>
          <w:p w14:paraId="089167A3" w14:textId="77777777" w:rsidR="007F2E7D" w:rsidRPr="009164E3" w:rsidRDefault="007F2E7D" w:rsidP="009C2C0A">
            <w:pPr>
              <w:rPr>
                <w:b/>
                <w:bCs/>
              </w:rPr>
            </w:pPr>
            <w:r w:rsidRPr="009164E3">
              <w:rPr>
                <w:b/>
                <w:bCs/>
              </w:rPr>
              <w:t>Timer</w:t>
            </w:r>
          </w:p>
        </w:tc>
        <w:tc>
          <w:tcPr>
            <w:tcW w:w="2195" w:type="dxa"/>
            <w:shd w:val="clear" w:color="auto" w:fill="F2F2F2" w:themeFill="background1" w:themeFillShade="F2"/>
          </w:tcPr>
          <w:p w14:paraId="4D417BF5" w14:textId="77777777" w:rsidR="007F2E7D" w:rsidRPr="009164E3" w:rsidRDefault="007F2E7D" w:rsidP="009C2C0A">
            <w:pPr>
              <w:rPr>
                <w:b/>
                <w:bCs/>
              </w:rPr>
            </w:pPr>
            <w:r w:rsidRPr="009164E3">
              <w:rPr>
                <w:b/>
                <w:bCs/>
              </w:rPr>
              <w:t>Sum pris</w:t>
            </w:r>
          </w:p>
        </w:tc>
      </w:tr>
      <w:tr w:rsidR="007F2E7D" w:rsidRPr="009164E3" w14:paraId="09106814" w14:textId="77777777" w:rsidTr="00B75355">
        <w:tc>
          <w:tcPr>
            <w:tcW w:w="4390" w:type="dxa"/>
            <w:shd w:val="clear" w:color="auto" w:fill="F2F2F2" w:themeFill="background1" w:themeFillShade="F2"/>
          </w:tcPr>
          <w:p w14:paraId="47E0737A" w14:textId="5250696F" w:rsidR="007F2E7D" w:rsidRPr="009164E3" w:rsidRDefault="00CE59EF" w:rsidP="009C2C0A">
            <w:r w:rsidRPr="009164E3">
              <w:t>a) for vanlig overtidsarbeid</w:t>
            </w:r>
          </w:p>
        </w:tc>
        <w:tc>
          <w:tcPr>
            <w:tcW w:w="1275" w:type="dxa"/>
          </w:tcPr>
          <w:p w14:paraId="08BAE5B7" w14:textId="77777777" w:rsidR="007F2E7D" w:rsidRPr="009164E3" w:rsidRDefault="007F2E7D" w:rsidP="009C2C0A">
            <w:pPr>
              <w:rPr>
                <w:highlight w:val="lightGray"/>
              </w:rPr>
            </w:pPr>
          </w:p>
        </w:tc>
        <w:tc>
          <w:tcPr>
            <w:tcW w:w="917" w:type="dxa"/>
            <w:shd w:val="clear" w:color="auto" w:fill="D9D9D9" w:themeFill="background1" w:themeFillShade="D9"/>
          </w:tcPr>
          <w:p w14:paraId="050B6185" w14:textId="77777777" w:rsidR="007F2E7D" w:rsidRPr="009164E3" w:rsidRDefault="007F2E7D" w:rsidP="009C2C0A">
            <w:pPr>
              <w:rPr>
                <w:highlight w:val="lightGray"/>
              </w:rPr>
            </w:pPr>
          </w:p>
        </w:tc>
        <w:tc>
          <w:tcPr>
            <w:tcW w:w="2195" w:type="dxa"/>
          </w:tcPr>
          <w:p w14:paraId="20A8DC19" w14:textId="77777777" w:rsidR="007F2E7D" w:rsidRPr="009164E3" w:rsidRDefault="007F2E7D" w:rsidP="009C2C0A">
            <w:pPr>
              <w:rPr>
                <w:highlight w:val="lightGray"/>
              </w:rPr>
            </w:pPr>
          </w:p>
        </w:tc>
      </w:tr>
      <w:tr w:rsidR="007F2E7D" w:rsidRPr="009164E3" w14:paraId="45E1B482" w14:textId="77777777" w:rsidTr="00B75355">
        <w:tc>
          <w:tcPr>
            <w:tcW w:w="4390" w:type="dxa"/>
            <w:shd w:val="clear" w:color="auto" w:fill="F2F2F2" w:themeFill="background1" w:themeFillShade="F2"/>
          </w:tcPr>
          <w:p w14:paraId="55757532" w14:textId="13E336A6" w:rsidR="007F2E7D" w:rsidRPr="009164E3" w:rsidRDefault="00CE59EF" w:rsidP="009C2C0A">
            <w:r w:rsidRPr="009164E3">
              <w:t>b) hverdager kl 21.00 – 06.00</w:t>
            </w:r>
          </w:p>
        </w:tc>
        <w:tc>
          <w:tcPr>
            <w:tcW w:w="1275" w:type="dxa"/>
          </w:tcPr>
          <w:p w14:paraId="161DE645" w14:textId="77777777" w:rsidR="007F2E7D" w:rsidRPr="009164E3" w:rsidRDefault="007F2E7D" w:rsidP="009C2C0A">
            <w:pPr>
              <w:rPr>
                <w:highlight w:val="lightGray"/>
              </w:rPr>
            </w:pPr>
          </w:p>
        </w:tc>
        <w:tc>
          <w:tcPr>
            <w:tcW w:w="917" w:type="dxa"/>
            <w:shd w:val="clear" w:color="auto" w:fill="D9D9D9" w:themeFill="background1" w:themeFillShade="D9"/>
          </w:tcPr>
          <w:p w14:paraId="14179626" w14:textId="77777777" w:rsidR="007F2E7D" w:rsidRPr="009164E3" w:rsidRDefault="007F2E7D" w:rsidP="009C2C0A">
            <w:pPr>
              <w:rPr>
                <w:highlight w:val="lightGray"/>
              </w:rPr>
            </w:pPr>
          </w:p>
        </w:tc>
        <w:tc>
          <w:tcPr>
            <w:tcW w:w="2195" w:type="dxa"/>
          </w:tcPr>
          <w:p w14:paraId="67E7E24E" w14:textId="77777777" w:rsidR="007F2E7D" w:rsidRPr="009164E3" w:rsidRDefault="007F2E7D" w:rsidP="009C2C0A">
            <w:pPr>
              <w:rPr>
                <w:highlight w:val="lightGray"/>
              </w:rPr>
            </w:pPr>
          </w:p>
        </w:tc>
      </w:tr>
      <w:tr w:rsidR="007F2E7D" w:rsidRPr="009164E3" w14:paraId="4E999297" w14:textId="77777777" w:rsidTr="00B75355">
        <w:tc>
          <w:tcPr>
            <w:tcW w:w="4390" w:type="dxa"/>
            <w:shd w:val="clear" w:color="auto" w:fill="F2F2F2" w:themeFill="background1" w:themeFillShade="F2"/>
          </w:tcPr>
          <w:p w14:paraId="10BCD960" w14:textId="1692761E" w:rsidR="007F2E7D" w:rsidRPr="009164E3" w:rsidRDefault="00CE59EF" w:rsidP="009C2C0A">
            <w:r w:rsidRPr="009164E3">
              <w:t>c) søn- og helligdager (hele døgnet)</w:t>
            </w:r>
          </w:p>
        </w:tc>
        <w:tc>
          <w:tcPr>
            <w:tcW w:w="1275" w:type="dxa"/>
          </w:tcPr>
          <w:p w14:paraId="37EBE4C2" w14:textId="77777777" w:rsidR="007F2E7D" w:rsidRPr="009164E3" w:rsidRDefault="007F2E7D" w:rsidP="009C2C0A">
            <w:pPr>
              <w:rPr>
                <w:highlight w:val="lightGray"/>
              </w:rPr>
            </w:pPr>
          </w:p>
        </w:tc>
        <w:tc>
          <w:tcPr>
            <w:tcW w:w="917" w:type="dxa"/>
            <w:shd w:val="clear" w:color="auto" w:fill="D9D9D9" w:themeFill="background1" w:themeFillShade="D9"/>
          </w:tcPr>
          <w:p w14:paraId="6FB3B8BF" w14:textId="77777777" w:rsidR="007F2E7D" w:rsidRPr="009164E3" w:rsidRDefault="007F2E7D" w:rsidP="009C2C0A">
            <w:pPr>
              <w:rPr>
                <w:highlight w:val="lightGray"/>
              </w:rPr>
            </w:pPr>
          </w:p>
        </w:tc>
        <w:tc>
          <w:tcPr>
            <w:tcW w:w="2195" w:type="dxa"/>
          </w:tcPr>
          <w:p w14:paraId="5CC36228" w14:textId="77777777" w:rsidR="007F2E7D" w:rsidRPr="009164E3" w:rsidRDefault="007F2E7D" w:rsidP="009C2C0A">
            <w:pPr>
              <w:rPr>
                <w:highlight w:val="lightGray"/>
              </w:rPr>
            </w:pPr>
          </w:p>
        </w:tc>
      </w:tr>
      <w:tr w:rsidR="007F2E7D" w:rsidRPr="009164E3" w14:paraId="0E2B87CC" w14:textId="77777777" w:rsidTr="009C2C0A">
        <w:tc>
          <w:tcPr>
            <w:tcW w:w="6582" w:type="dxa"/>
            <w:gridSpan w:val="3"/>
          </w:tcPr>
          <w:p w14:paraId="74998092" w14:textId="7828821C" w:rsidR="007F2E7D" w:rsidRPr="009164E3" w:rsidRDefault="007F2E7D" w:rsidP="00B75355">
            <w:pPr>
              <w:shd w:val="clear" w:color="auto" w:fill="F2F2F2" w:themeFill="background1" w:themeFillShade="F2"/>
              <w:rPr>
                <w:b/>
                <w:bCs/>
                <w:color w:val="000000" w:themeColor="text1"/>
              </w:rPr>
            </w:pPr>
            <w:r w:rsidRPr="009164E3">
              <w:rPr>
                <w:b/>
                <w:bCs/>
                <w:color w:val="000000" w:themeColor="text1"/>
              </w:rPr>
              <w:t>Sum overtidstillegg:</w:t>
            </w:r>
          </w:p>
          <w:p w14:paraId="3FE65973" w14:textId="77777777" w:rsidR="007F2E7D" w:rsidRPr="009164E3" w:rsidRDefault="007F2E7D" w:rsidP="00B75355">
            <w:pPr>
              <w:shd w:val="clear" w:color="auto" w:fill="F2F2F2" w:themeFill="background1" w:themeFillShade="F2"/>
              <w:rPr>
                <w:b/>
                <w:bCs/>
                <w:color w:val="000000" w:themeColor="text1"/>
              </w:rPr>
            </w:pPr>
            <w:r w:rsidRPr="009164E3">
              <w:rPr>
                <w:b/>
                <w:bCs/>
                <w:color w:val="000000" w:themeColor="text1"/>
              </w:rPr>
              <w:t>(overføres til Sum mannskap og maskiner)</w:t>
            </w:r>
          </w:p>
        </w:tc>
        <w:tc>
          <w:tcPr>
            <w:tcW w:w="2195" w:type="dxa"/>
          </w:tcPr>
          <w:p w14:paraId="030266B9" w14:textId="77777777" w:rsidR="007F2E7D" w:rsidRPr="009164E3" w:rsidRDefault="007F2E7D" w:rsidP="009C2C0A">
            <w:pPr>
              <w:rPr>
                <w:highlight w:val="lightGray"/>
              </w:rPr>
            </w:pPr>
          </w:p>
        </w:tc>
      </w:tr>
    </w:tbl>
    <w:p w14:paraId="69D5BB47" w14:textId="77777777" w:rsidR="007F2E7D" w:rsidRPr="009164E3" w:rsidRDefault="007F2E7D" w:rsidP="00294CD1">
      <w:pPr>
        <w:rPr>
          <w:highlight w:val="lightGray"/>
        </w:rPr>
      </w:pPr>
    </w:p>
    <w:p w14:paraId="7930CABE" w14:textId="77777777" w:rsidR="003D7693" w:rsidRPr="009164E3" w:rsidRDefault="003D7693">
      <w:pPr>
        <w:spacing w:after="200" w:line="276" w:lineRule="auto"/>
        <w:rPr>
          <w:highlight w:val="lightGray"/>
        </w:rPr>
      </w:pPr>
      <w:r w:rsidRPr="009164E3">
        <w:rPr>
          <w:highlight w:val="lightGray"/>
        </w:rPr>
        <w:br w:type="page"/>
      </w:r>
    </w:p>
    <w:p w14:paraId="5BE50081" w14:textId="15BC67B0" w:rsidR="00294CD1" w:rsidRPr="009164E3" w:rsidRDefault="00294CD1" w:rsidP="00294CD1">
      <w:pPr>
        <w:rPr>
          <w:highlight w:val="lightGray"/>
        </w:rPr>
      </w:pPr>
    </w:p>
    <w:p w14:paraId="77E295F0" w14:textId="09EBCF5F" w:rsidR="007C3A51" w:rsidRPr="009164E3" w:rsidRDefault="007C3A51" w:rsidP="00D03F52">
      <w:pPr>
        <w:pStyle w:val="Overskrift4"/>
      </w:pPr>
      <w:bookmarkStart w:id="1713" w:name="_Toc233898172"/>
      <w:r w:rsidRPr="009164E3">
        <w:t>Timepriser maskiner</w:t>
      </w:r>
      <w:bookmarkEnd w:id="1713"/>
    </w:p>
    <w:tbl>
      <w:tblPr>
        <w:tblStyle w:val="Tabellrutenett"/>
        <w:tblW w:w="0" w:type="auto"/>
        <w:tblLook w:val="04A0" w:firstRow="1" w:lastRow="0" w:firstColumn="1" w:lastColumn="0" w:noHBand="0" w:noVBand="1"/>
      </w:tblPr>
      <w:tblGrid>
        <w:gridCol w:w="2830"/>
        <w:gridCol w:w="1418"/>
        <w:gridCol w:w="1417"/>
        <w:gridCol w:w="1418"/>
        <w:gridCol w:w="1694"/>
      </w:tblGrid>
      <w:tr w:rsidR="00CE5688" w:rsidRPr="009164E3" w14:paraId="5B6A0C07" w14:textId="77777777" w:rsidTr="00B75355">
        <w:tc>
          <w:tcPr>
            <w:tcW w:w="2830" w:type="dxa"/>
            <w:shd w:val="clear" w:color="auto" w:fill="F2F2F2" w:themeFill="background1" w:themeFillShade="F2"/>
          </w:tcPr>
          <w:p w14:paraId="7394CAEF" w14:textId="6D11088A" w:rsidR="00CE5688" w:rsidRPr="009164E3" w:rsidRDefault="00CE5688" w:rsidP="007C3A51">
            <w:pPr>
              <w:rPr>
                <w:b/>
                <w:bCs/>
              </w:rPr>
            </w:pPr>
            <w:r w:rsidRPr="009164E3">
              <w:rPr>
                <w:b/>
                <w:bCs/>
              </w:rPr>
              <w:t>Maskintype</w:t>
            </w:r>
          </w:p>
          <w:p w14:paraId="13994FCB" w14:textId="2E3A362D" w:rsidR="00CE5688" w:rsidRPr="009164E3" w:rsidRDefault="00CE5688" w:rsidP="007C3A51">
            <w:pPr>
              <w:rPr>
                <w:b/>
                <w:bCs/>
              </w:rPr>
            </w:pPr>
            <w:r w:rsidRPr="009164E3">
              <w:rPr>
                <w:b/>
                <w:bCs/>
              </w:rPr>
              <w:t>(byggherrens behov)</w:t>
            </w:r>
          </w:p>
        </w:tc>
        <w:tc>
          <w:tcPr>
            <w:tcW w:w="1418" w:type="dxa"/>
            <w:shd w:val="clear" w:color="auto" w:fill="F2F2F2" w:themeFill="background1" w:themeFillShade="F2"/>
          </w:tcPr>
          <w:p w14:paraId="0EC8032F" w14:textId="77777777" w:rsidR="00CE5688" w:rsidRPr="009164E3" w:rsidRDefault="00CE5688" w:rsidP="007C3A51">
            <w:pPr>
              <w:rPr>
                <w:b/>
                <w:bCs/>
              </w:rPr>
            </w:pPr>
            <w:r w:rsidRPr="009164E3">
              <w:rPr>
                <w:b/>
                <w:bCs/>
              </w:rPr>
              <w:t>Vekt</w:t>
            </w:r>
          </w:p>
          <w:p w14:paraId="2A2ECD4F" w14:textId="77777777" w:rsidR="00CE5688" w:rsidRPr="009164E3" w:rsidRDefault="00CE5688" w:rsidP="007C3A51">
            <w:pPr>
              <w:rPr>
                <w:b/>
                <w:bCs/>
              </w:rPr>
            </w:pPr>
            <w:r w:rsidRPr="009164E3">
              <w:rPr>
                <w:b/>
                <w:bCs/>
              </w:rPr>
              <w:t>Løfte-kapasitet</w:t>
            </w:r>
          </w:p>
          <w:p w14:paraId="7B96EBEB" w14:textId="6087221E" w:rsidR="00CE5688" w:rsidRPr="009164E3" w:rsidRDefault="00CE5688" w:rsidP="007C3A51">
            <w:pPr>
              <w:rPr>
                <w:b/>
                <w:bCs/>
              </w:rPr>
            </w:pPr>
            <w:r w:rsidRPr="009164E3">
              <w:rPr>
                <w:b/>
                <w:bCs/>
              </w:rPr>
              <w:t>mv</w:t>
            </w:r>
          </w:p>
        </w:tc>
        <w:tc>
          <w:tcPr>
            <w:tcW w:w="1417" w:type="dxa"/>
            <w:shd w:val="clear" w:color="auto" w:fill="F2F2F2" w:themeFill="background1" w:themeFillShade="F2"/>
          </w:tcPr>
          <w:p w14:paraId="6792D210" w14:textId="77777777" w:rsidR="00CE5688" w:rsidRPr="009164E3" w:rsidRDefault="00CE5688" w:rsidP="007C3A51">
            <w:pPr>
              <w:rPr>
                <w:b/>
                <w:bCs/>
              </w:rPr>
            </w:pPr>
            <w:r w:rsidRPr="009164E3">
              <w:rPr>
                <w:b/>
                <w:bCs/>
              </w:rPr>
              <w:t>Timepris</w:t>
            </w:r>
          </w:p>
          <w:p w14:paraId="70993421" w14:textId="0691B124" w:rsidR="00CE5688" w:rsidRPr="009164E3" w:rsidRDefault="00CE5688" w:rsidP="007C3A51">
            <w:pPr>
              <w:rPr>
                <w:b/>
                <w:bCs/>
              </w:rPr>
            </w:pPr>
            <w:r w:rsidRPr="009164E3">
              <w:rPr>
                <w:b/>
                <w:bCs/>
              </w:rPr>
              <w:t>Kr/time</w:t>
            </w:r>
          </w:p>
        </w:tc>
        <w:tc>
          <w:tcPr>
            <w:tcW w:w="1418" w:type="dxa"/>
            <w:shd w:val="clear" w:color="auto" w:fill="F2F2F2" w:themeFill="background1" w:themeFillShade="F2"/>
          </w:tcPr>
          <w:p w14:paraId="4071D7B1" w14:textId="6B31E400" w:rsidR="00CE5688" w:rsidRPr="009164E3" w:rsidRDefault="00CE5688" w:rsidP="00294CD1">
            <w:pPr>
              <w:rPr>
                <w:b/>
                <w:bCs/>
              </w:rPr>
            </w:pPr>
            <w:r w:rsidRPr="009164E3">
              <w:rPr>
                <w:b/>
                <w:bCs/>
              </w:rPr>
              <w:t>Timer</w:t>
            </w:r>
          </w:p>
        </w:tc>
        <w:tc>
          <w:tcPr>
            <w:tcW w:w="1694" w:type="dxa"/>
            <w:shd w:val="clear" w:color="auto" w:fill="F2F2F2" w:themeFill="background1" w:themeFillShade="F2"/>
          </w:tcPr>
          <w:p w14:paraId="6A6C64F5" w14:textId="1728E57D" w:rsidR="00CE5688" w:rsidRPr="009164E3" w:rsidRDefault="00CE5688" w:rsidP="00294CD1">
            <w:pPr>
              <w:rPr>
                <w:b/>
                <w:bCs/>
              </w:rPr>
            </w:pPr>
            <w:r w:rsidRPr="009164E3">
              <w:rPr>
                <w:b/>
                <w:bCs/>
              </w:rPr>
              <w:t>Sum pris</w:t>
            </w:r>
          </w:p>
        </w:tc>
      </w:tr>
      <w:tr w:rsidR="007C3A51" w:rsidRPr="009164E3" w14:paraId="419B6888" w14:textId="77777777" w:rsidTr="00B75355">
        <w:tc>
          <w:tcPr>
            <w:tcW w:w="8777" w:type="dxa"/>
            <w:gridSpan w:val="5"/>
            <w:shd w:val="clear" w:color="auto" w:fill="F2F2F2" w:themeFill="background1" w:themeFillShade="F2"/>
          </w:tcPr>
          <w:p w14:paraId="6444E1E8" w14:textId="07A02F5B" w:rsidR="007C3A51" w:rsidRPr="009164E3" w:rsidRDefault="007C3A51" w:rsidP="00294CD1">
            <w:pPr>
              <w:rPr>
                <w:b/>
                <w:bCs/>
              </w:rPr>
            </w:pPr>
            <w:r w:rsidRPr="009164E3">
              <w:rPr>
                <w:b/>
                <w:bCs/>
              </w:rPr>
              <w:t>Maskiner inklusiv fører:</w:t>
            </w:r>
          </w:p>
        </w:tc>
      </w:tr>
      <w:tr w:rsidR="00CE5688" w:rsidRPr="009164E3" w14:paraId="303F2F04" w14:textId="77777777" w:rsidTr="00B75355">
        <w:tc>
          <w:tcPr>
            <w:tcW w:w="2830" w:type="dxa"/>
            <w:shd w:val="clear" w:color="auto" w:fill="D9D9D9" w:themeFill="background1" w:themeFillShade="D9"/>
          </w:tcPr>
          <w:p w14:paraId="02060ECA" w14:textId="77777777" w:rsidR="00CE5688" w:rsidRPr="009164E3" w:rsidRDefault="00CE5688" w:rsidP="00294CD1">
            <w:pPr>
              <w:rPr>
                <w:highlight w:val="lightGray"/>
              </w:rPr>
            </w:pPr>
          </w:p>
        </w:tc>
        <w:tc>
          <w:tcPr>
            <w:tcW w:w="1418" w:type="dxa"/>
            <w:shd w:val="clear" w:color="auto" w:fill="D9D9D9" w:themeFill="background1" w:themeFillShade="D9"/>
          </w:tcPr>
          <w:p w14:paraId="3D7205A5" w14:textId="77777777" w:rsidR="00CE5688" w:rsidRPr="009164E3" w:rsidRDefault="00CE5688" w:rsidP="00294CD1">
            <w:pPr>
              <w:rPr>
                <w:highlight w:val="lightGray"/>
              </w:rPr>
            </w:pPr>
          </w:p>
        </w:tc>
        <w:tc>
          <w:tcPr>
            <w:tcW w:w="1417" w:type="dxa"/>
          </w:tcPr>
          <w:p w14:paraId="221F5541" w14:textId="77777777" w:rsidR="00CE5688" w:rsidRPr="009164E3" w:rsidRDefault="00CE5688" w:rsidP="00294CD1">
            <w:pPr>
              <w:rPr>
                <w:highlight w:val="lightGray"/>
              </w:rPr>
            </w:pPr>
          </w:p>
        </w:tc>
        <w:tc>
          <w:tcPr>
            <w:tcW w:w="1418" w:type="dxa"/>
            <w:shd w:val="clear" w:color="auto" w:fill="D9D9D9" w:themeFill="background1" w:themeFillShade="D9"/>
          </w:tcPr>
          <w:p w14:paraId="2716765B" w14:textId="77777777" w:rsidR="00CE5688" w:rsidRPr="009164E3" w:rsidRDefault="00CE5688" w:rsidP="00294CD1">
            <w:pPr>
              <w:rPr>
                <w:highlight w:val="lightGray"/>
              </w:rPr>
            </w:pPr>
          </w:p>
        </w:tc>
        <w:tc>
          <w:tcPr>
            <w:tcW w:w="1694" w:type="dxa"/>
          </w:tcPr>
          <w:p w14:paraId="23C74F70" w14:textId="77777777" w:rsidR="00CE5688" w:rsidRPr="009164E3" w:rsidRDefault="00CE5688" w:rsidP="00294CD1">
            <w:pPr>
              <w:rPr>
                <w:highlight w:val="lightGray"/>
              </w:rPr>
            </w:pPr>
          </w:p>
        </w:tc>
      </w:tr>
      <w:tr w:rsidR="00CE5688" w:rsidRPr="009164E3" w14:paraId="70E59C81" w14:textId="77777777" w:rsidTr="00B75355">
        <w:tc>
          <w:tcPr>
            <w:tcW w:w="2830" w:type="dxa"/>
            <w:shd w:val="clear" w:color="auto" w:fill="D9D9D9" w:themeFill="background1" w:themeFillShade="D9"/>
          </w:tcPr>
          <w:p w14:paraId="02FB7031" w14:textId="77777777" w:rsidR="00CE5688" w:rsidRPr="009164E3" w:rsidRDefault="00CE5688" w:rsidP="00294CD1">
            <w:pPr>
              <w:rPr>
                <w:highlight w:val="lightGray"/>
              </w:rPr>
            </w:pPr>
          </w:p>
        </w:tc>
        <w:tc>
          <w:tcPr>
            <w:tcW w:w="1418" w:type="dxa"/>
            <w:shd w:val="clear" w:color="auto" w:fill="D9D9D9" w:themeFill="background1" w:themeFillShade="D9"/>
          </w:tcPr>
          <w:p w14:paraId="030BC313" w14:textId="77777777" w:rsidR="00CE5688" w:rsidRPr="009164E3" w:rsidRDefault="00CE5688" w:rsidP="00294CD1">
            <w:pPr>
              <w:rPr>
                <w:highlight w:val="lightGray"/>
              </w:rPr>
            </w:pPr>
          </w:p>
        </w:tc>
        <w:tc>
          <w:tcPr>
            <w:tcW w:w="1417" w:type="dxa"/>
          </w:tcPr>
          <w:p w14:paraId="19AF3B85" w14:textId="77777777" w:rsidR="00CE5688" w:rsidRPr="009164E3" w:rsidRDefault="00CE5688" w:rsidP="00294CD1">
            <w:pPr>
              <w:rPr>
                <w:highlight w:val="lightGray"/>
              </w:rPr>
            </w:pPr>
          </w:p>
        </w:tc>
        <w:tc>
          <w:tcPr>
            <w:tcW w:w="1418" w:type="dxa"/>
            <w:shd w:val="clear" w:color="auto" w:fill="D9D9D9" w:themeFill="background1" w:themeFillShade="D9"/>
          </w:tcPr>
          <w:p w14:paraId="728B0E9E" w14:textId="77777777" w:rsidR="00CE5688" w:rsidRPr="009164E3" w:rsidRDefault="00CE5688" w:rsidP="00294CD1">
            <w:pPr>
              <w:rPr>
                <w:highlight w:val="lightGray"/>
              </w:rPr>
            </w:pPr>
          </w:p>
        </w:tc>
        <w:tc>
          <w:tcPr>
            <w:tcW w:w="1694" w:type="dxa"/>
          </w:tcPr>
          <w:p w14:paraId="5BBCB12B" w14:textId="77777777" w:rsidR="00CE5688" w:rsidRPr="009164E3" w:rsidRDefault="00CE5688" w:rsidP="00294CD1">
            <w:pPr>
              <w:rPr>
                <w:highlight w:val="lightGray"/>
              </w:rPr>
            </w:pPr>
          </w:p>
        </w:tc>
      </w:tr>
      <w:tr w:rsidR="00CE5688" w:rsidRPr="009164E3" w14:paraId="15B1AFDF" w14:textId="77777777" w:rsidTr="00B75355">
        <w:tc>
          <w:tcPr>
            <w:tcW w:w="2830" w:type="dxa"/>
            <w:shd w:val="clear" w:color="auto" w:fill="D9D9D9" w:themeFill="background1" w:themeFillShade="D9"/>
          </w:tcPr>
          <w:p w14:paraId="33B1F18E" w14:textId="77777777" w:rsidR="00CE5688" w:rsidRPr="009164E3" w:rsidRDefault="00CE5688" w:rsidP="00294CD1">
            <w:pPr>
              <w:rPr>
                <w:highlight w:val="lightGray"/>
              </w:rPr>
            </w:pPr>
          </w:p>
        </w:tc>
        <w:tc>
          <w:tcPr>
            <w:tcW w:w="1418" w:type="dxa"/>
            <w:shd w:val="clear" w:color="auto" w:fill="D9D9D9" w:themeFill="background1" w:themeFillShade="D9"/>
          </w:tcPr>
          <w:p w14:paraId="4C8CB59E" w14:textId="77777777" w:rsidR="00CE5688" w:rsidRPr="009164E3" w:rsidRDefault="00CE5688" w:rsidP="00294CD1">
            <w:pPr>
              <w:rPr>
                <w:highlight w:val="lightGray"/>
              </w:rPr>
            </w:pPr>
          </w:p>
        </w:tc>
        <w:tc>
          <w:tcPr>
            <w:tcW w:w="1417" w:type="dxa"/>
          </w:tcPr>
          <w:p w14:paraId="59A6DF32" w14:textId="77777777" w:rsidR="00CE5688" w:rsidRPr="009164E3" w:rsidRDefault="00CE5688" w:rsidP="00294CD1">
            <w:pPr>
              <w:rPr>
                <w:highlight w:val="lightGray"/>
              </w:rPr>
            </w:pPr>
          </w:p>
        </w:tc>
        <w:tc>
          <w:tcPr>
            <w:tcW w:w="1418" w:type="dxa"/>
            <w:shd w:val="clear" w:color="auto" w:fill="D9D9D9" w:themeFill="background1" w:themeFillShade="D9"/>
          </w:tcPr>
          <w:p w14:paraId="71CD541B" w14:textId="77777777" w:rsidR="00CE5688" w:rsidRPr="009164E3" w:rsidRDefault="00CE5688" w:rsidP="00294CD1">
            <w:pPr>
              <w:rPr>
                <w:highlight w:val="lightGray"/>
              </w:rPr>
            </w:pPr>
          </w:p>
        </w:tc>
        <w:tc>
          <w:tcPr>
            <w:tcW w:w="1694" w:type="dxa"/>
          </w:tcPr>
          <w:p w14:paraId="6D2092EE" w14:textId="77777777" w:rsidR="00CE5688" w:rsidRPr="009164E3" w:rsidRDefault="00CE5688" w:rsidP="00294CD1">
            <w:pPr>
              <w:rPr>
                <w:highlight w:val="lightGray"/>
              </w:rPr>
            </w:pPr>
          </w:p>
        </w:tc>
      </w:tr>
      <w:tr w:rsidR="00CE5688" w:rsidRPr="009164E3" w14:paraId="1C2D0D34" w14:textId="77777777" w:rsidTr="00B75355">
        <w:tc>
          <w:tcPr>
            <w:tcW w:w="2830" w:type="dxa"/>
            <w:shd w:val="clear" w:color="auto" w:fill="D9D9D9" w:themeFill="background1" w:themeFillShade="D9"/>
          </w:tcPr>
          <w:p w14:paraId="5CB4B7C8" w14:textId="77777777" w:rsidR="00CE5688" w:rsidRPr="009164E3" w:rsidRDefault="00CE5688" w:rsidP="00294CD1">
            <w:pPr>
              <w:rPr>
                <w:highlight w:val="lightGray"/>
              </w:rPr>
            </w:pPr>
          </w:p>
        </w:tc>
        <w:tc>
          <w:tcPr>
            <w:tcW w:w="1418" w:type="dxa"/>
            <w:shd w:val="clear" w:color="auto" w:fill="D9D9D9" w:themeFill="background1" w:themeFillShade="D9"/>
          </w:tcPr>
          <w:p w14:paraId="1BFB4F39" w14:textId="77777777" w:rsidR="00CE5688" w:rsidRPr="009164E3" w:rsidRDefault="00CE5688" w:rsidP="00294CD1">
            <w:pPr>
              <w:rPr>
                <w:highlight w:val="lightGray"/>
              </w:rPr>
            </w:pPr>
          </w:p>
        </w:tc>
        <w:tc>
          <w:tcPr>
            <w:tcW w:w="1417" w:type="dxa"/>
          </w:tcPr>
          <w:p w14:paraId="56292BBE" w14:textId="77777777" w:rsidR="00CE5688" w:rsidRPr="009164E3" w:rsidRDefault="00CE5688" w:rsidP="00294CD1">
            <w:pPr>
              <w:rPr>
                <w:highlight w:val="lightGray"/>
              </w:rPr>
            </w:pPr>
          </w:p>
        </w:tc>
        <w:tc>
          <w:tcPr>
            <w:tcW w:w="1418" w:type="dxa"/>
            <w:shd w:val="clear" w:color="auto" w:fill="D9D9D9" w:themeFill="background1" w:themeFillShade="D9"/>
          </w:tcPr>
          <w:p w14:paraId="048005DF" w14:textId="77777777" w:rsidR="00CE5688" w:rsidRPr="009164E3" w:rsidRDefault="00CE5688" w:rsidP="00294CD1">
            <w:pPr>
              <w:rPr>
                <w:highlight w:val="lightGray"/>
              </w:rPr>
            </w:pPr>
          </w:p>
        </w:tc>
        <w:tc>
          <w:tcPr>
            <w:tcW w:w="1694" w:type="dxa"/>
          </w:tcPr>
          <w:p w14:paraId="3E6DFA6D" w14:textId="77777777" w:rsidR="00CE5688" w:rsidRPr="009164E3" w:rsidRDefault="00CE5688" w:rsidP="00294CD1">
            <w:pPr>
              <w:rPr>
                <w:highlight w:val="lightGray"/>
              </w:rPr>
            </w:pPr>
          </w:p>
        </w:tc>
      </w:tr>
      <w:tr w:rsidR="00CE5688" w:rsidRPr="009164E3" w14:paraId="3FAF2867" w14:textId="77777777" w:rsidTr="00B75355">
        <w:tc>
          <w:tcPr>
            <w:tcW w:w="2830" w:type="dxa"/>
            <w:shd w:val="clear" w:color="auto" w:fill="D9D9D9" w:themeFill="background1" w:themeFillShade="D9"/>
          </w:tcPr>
          <w:p w14:paraId="0760430F" w14:textId="77777777" w:rsidR="00CE5688" w:rsidRPr="009164E3" w:rsidRDefault="00CE5688" w:rsidP="00294CD1">
            <w:pPr>
              <w:rPr>
                <w:highlight w:val="lightGray"/>
              </w:rPr>
            </w:pPr>
          </w:p>
        </w:tc>
        <w:tc>
          <w:tcPr>
            <w:tcW w:w="1418" w:type="dxa"/>
            <w:shd w:val="clear" w:color="auto" w:fill="D9D9D9" w:themeFill="background1" w:themeFillShade="D9"/>
          </w:tcPr>
          <w:p w14:paraId="12F94EA6" w14:textId="77777777" w:rsidR="00CE5688" w:rsidRPr="009164E3" w:rsidRDefault="00CE5688" w:rsidP="00294CD1">
            <w:pPr>
              <w:rPr>
                <w:highlight w:val="lightGray"/>
              </w:rPr>
            </w:pPr>
          </w:p>
        </w:tc>
        <w:tc>
          <w:tcPr>
            <w:tcW w:w="1417" w:type="dxa"/>
          </w:tcPr>
          <w:p w14:paraId="50EB9201" w14:textId="77777777" w:rsidR="00CE5688" w:rsidRPr="009164E3" w:rsidRDefault="00CE5688" w:rsidP="00294CD1">
            <w:pPr>
              <w:rPr>
                <w:highlight w:val="lightGray"/>
              </w:rPr>
            </w:pPr>
          </w:p>
        </w:tc>
        <w:tc>
          <w:tcPr>
            <w:tcW w:w="1418" w:type="dxa"/>
            <w:shd w:val="clear" w:color="auto" w:fill="D9D9D9" w:themeFill="background1" w:themeFillShade="D9"/>
          </w:tcPr>
          <w:p w14:paraId="784D0FEE" w14:textId="77777777" w:rsidR="00CE5688" w:rsidRPr="009164E3" w:rsidRDefault="00CE5688" w:rsidP="00294CD1">
            <w:pPr>
              <w:rPr>
                <w:highlight w:val="lightGray"/>
              </w:rPr>
            </w:pPr>
          </w:p>
        </w:tc>
        <w:tc>
          <w:tcPr>
            <w:tcW w:w="1694" w:type="dxa"/>
          </w:tcPr>
          <w:p w14:paraId="3F6924A2" w14:textId="77777777" w:rsidR="00CE5688" w:rsidRPr="009164E3" w:rsidRDefault="00CE5688" w:rsidP="00294CD1">
            <w:pPr>
              <w:rPr>
                <w:highlight w:val="lightGray"/>
              </w:rPr>
            </w:pPr>
          </w:p>
        </w:tc>
      </w:tr>
      <w:tr w:rsidR="00CE5688" w:rsidRPr="009164E3" w14:paraId="74B608E5" w14:textId="77777777" w:rsidTr="00B75355">
        <w:tc>
          <w:tcPr>
            <w:tcW w:w="2830" w:type="dxa"/>
            <w:shd w:val="clear" w:color="auto" w:fill="D9D9D9" w:themeFill="background1" w:themeFillShade="D9"/>
          </w:tcPr>
          <w:p w14:paraId="3DADD12F" w14:textId="77777777" w:rsidR="00CE5688" w:rsidRPr="009164E3" w:rsidRDefault="00CE5688" w:rsidP="00294CD1">
            <w:pPr>
              <w:rPr>
                <w:highlight w:val="lightGray"/>
              </w:rPr>
            </w:pPr>
          </w:p>
        </w:tc>
        <w:tc>
          <w:tcPr>
            <w:tcW w:w="1418" w:type="dxa"/>
            <w:shd w:val="clear" w:color="auto" w:fill="D9D9D9" w:themeFill="background1" w:themeFillShade="D9"/>
          </w:tcPr>
          <w:p w14:paraId="503EC2C7" w14:textId="77777777" w:rsidR="00CE5688" w:rsidRPr="009164E3" w:rsidRDefault="00CE5688" w:rsidP="00294CD1">
            <w:pPr>
              <w:rPr>
                <w:highlight w:val="lightGray"/>
              </w:rPr>
            </w:pPr>
          </w:p>
        </w:tc>
        <w:tc>
          <w:tcPr>
            <w:tcW w:w="1417" w:type="dxa"/>
          </w:tcPr>
          <w:p w14:paraId="5D0CDC36" w14:textId="77777777" w:rsidR="00CE5688" w:rsidRPr="009164E3" w:rsidRDefault="00CE5688" w:rsidP="00294CD1">
            <w:pPr>
              <w:rPr>
                <w:highlight w:val="lightGray"/>
              </w:rPr>
            </w:pPr>
          </w:p>
        </w:tc>
        <w:tc>
          <w:tcPr>
            <w:tcW w:w="1418" w:type="dxa"/>
            <w:shd w:val="clear" w:color="auto" w:fill="D9D9D9" w:themeFill="background1" w:themeFillShade="D9"/>
          </w:tcPr>
          <w:p w14:paraId="5168E433" w14:textId="77777777" w:rsidR="00CE5688" w:rsidRPr="009164E3" w:rsidRDefault="00CE5688" w:rsidP="00294CD1">
            <w:pPr>
              <w:rPr>
                <w:highlight w:val="lightGray"/>
              </w:rPr>
            </w:pPr>
          </w:p>
        </w:tc>
        <w:tc>
          <w:tcPr>
            <w:tcW w:w="1694" w:type="dxa"/>
          </w:tcPr>
          <w:p w14:paraId="40075789" w14:textId="77777777" w:rsidR="00CE5688" w:rsidRPr="009164E3" w:rsidRDefault="00CE5688" w:rsidP="00294CD1">
            <w:pPr>
              <w:rPr>
                <w:highlight w:val="lightGray"/>
              </w:rPr>
            </w:pPr>
          </w:p>
        </w:tc>
      </w:tr>
      <w:tr w:rsidR="00CE5688" w:rsidRPr="009164E3" w14:paraId="7673CEB5" w14:textId="77777777" w:rsidTr="00B75355">
        <w:tc>
          <w:tcPr>
            <w:tcW w:w="2830" w:type="dxa"/>
            <w:shd w:val="clear" w:color="auto" w:fill="D9D9D9" w:themeFill="background1" w:themeFillShade="D9"/>
          </w:tcPr>
          <w:p w14:paraId="0CB1B150" w14:textId="77777777" w:rsidR="00CE5688" w:rsidRPr="009164E3" w:rsidRDefault="00CE5688" w:rsidP="00294CD1">
            <w:pPr>
              <w:rPr>
                <w:highlight w:val="lightGray"/>
              </w:rPr>
            </w:pPr>
          </w:p>
        </w:tc>
        <w:tc>
          <w:tcPr>
            <w:tcW w:w="1418" w:type="dxa"/>
            <w:shd w:val="clear" w:color="auto" w:fill="D9D9D9" w:themeFill="background1" w:themeFillShade="D9"/>
          </w:tcPr>
          <w:p w14:paraId="17EC0F00" w14:textId="77777777" w:rsidR="00CE5688" w:rsidRPr="009164E3" w:rsidRDefault="00CE5688" w:rsidP="00294CD1">
            <w:pPr>
              <w:rPr>
                <w:highlight w:val="lightGray"/>
              </w:rPr>
            </w:pPr>
          </w:p>
        </w:tc>
        <w:tc>
          <w:tcPr>
            <w:tcW w:w="1417" w:type="dxa"/>
          </w:tcPr>
          <w:p w14:paraId="1D0FFE8B" w14:textId="77777777" w:rsidR="00CE5688" w:rsidRPr="009164E3" w:rsidRDefault="00CE5688" w:rsidP="00294CD1">
            <w:pPr>
              <w:rPr>
                <w:highlight w:val="lightGray"/>
              </w:rPr>
            </w:pPr>
          </w:p>
        </w:tc>
        <w:tc>
          <w:tcPr>
            <w:tcW w:w="1418" w:type="dxa"/>
            <w:shd w:val="clear" w:color="auto" w:fill="D9D9D9" w:themeFill="background1" w:themeFillShade="D9"/>
          </w:tcPr>
          <w:p w14:paraId="09A4D757" w14:textId="77777777" w:rsidR="00CE5688" w:rsidRPr="009164E3" w:rsidRDefault="00CE5688" w:rsidP="00294CD1">
            <w:pPr>
              <w:rPr>
                <w:highlight w:val="lightGray"/>
              </w:rPr>
            </w:pPr>
          </w:p>
        </w:tc>
        <w:tc>
          <w:tcPr>
            <w:tcW w:w="1694" w:type="dxa"/>
          </w:tcPr>
          <w:p w14:paraId="13E5EAF7" w14:textId="77777777" w:rsidR="00CE5688" w:rsidRPr="009164E3" w:rsidRDefault="00CE5688" w:rsidP="00294CD1">
            <w:pPr>
              <w:rPr>
                <w:highlight w:val="lightGray"/>
              </w:rPr>
            </w:pPr>
          </w:p>
        </w:tc>
      </w:tr>
      <w:tr w:rsidR="00CE5688" w:rsidRPr="009164E3" w14:paraId="1522A7D7" w14:textId="77777777" w:rsidTr="00B75355">
        <w:tc>
          <w:tcPr>
            <w:tcW w:w="2830" w:type="dxa"/>
            <w:shd w:val="clear" w:color="auto" w:fill="D9D9D9" w:themeFill="background1" w:themeFillShade="D9"/>
          </w:tcPr>
          <w:p w14:paraId="4869D4A4" w14:textId="77777777" w:rsidR="00CE5688" w:rsidRPr="009164E3" w:rsidRDefault="00CE5688" w:rsidP="00294CD1">
            <w:pPr>
              <w:rPr>
                <w:highlight w:val="lightGray"/>
              </w:rPr>
            </w:pPr>
          </w:p>
        </w:tc>
        <w:tc>
          <w:tcPr>
            <w:tcW w:w="1418" w:type="dxa"/>
            <w:shd w:val="clear" w:color="auto" w:fill="D9D9D9" w:themeFill="background1" w:themeFillShade="D9"/>
          </w:tcPr>
          <w:p w14:paraId="1F0F6AC0" w14:textId="77777777" w:rsidR="00CE5688" w:rsidRPr="009164E3" w:rsidRDefault="00CE5688" w:rsidP="00294CD1">
            <w:pPr>
              <w:rPr>
                <w:highlight w:val="lightGray"/>
              </w:rPr>
            </w:pPr>
          </w:p>
        </w:tc>
        <w:tc>
          <w:tcPr>
            <w:tcW w:w="1417" w:type="dxa"/>
          </w:tcPr>
          <w:p w14:paraId="5BBF28A4" w14:textId="77777777" w:rsidR="00CE5688" w:rsidRPr="009164E3" w:rsidRDefault="00CE5688" w:rsidP="00294CD1">
            <w:pPr>
              <w:rPr>
                <w:highlight w:val="lightGray"/>
              </w:rPr>
            </w:pPr>
          </w:p>
        </w:tc>
        <w:tc>
          <w:tcPr>
            <w:tcW w:w="1418" w:type="dxa"/>
            <w:shd w:val="clear" w:color="auto" w:fill="D9D9D9" w:themeFill="background1" w:themeFillShade="D9"/>
          </w:tcPr>
          <w:p w14:paraId="4F871449" w14:textId="77777777" w:rsidR="00CE5688" w:rsidRPr="009164E3" w:rsidRDefault="00CE5688" w:rsidP="00294CD1">
            <w:pPr>
              <w:rPr>
                <w:highlight w:val="lightGray"/>
              </w:rPr>
            </w:pPr>
          </w:p>
        </w:tc>
        <w:tc>
          <w:tcPr>
            <w:tcW w:w="1694" w:type="dxa"/>
          </w:tcPr>
          <w:p w14:paraId="0C222644" w14:textId="77777777" w:rsidR="00CE5688" w:rsidRPr="009164E3" w:rsidRDefault="00CE5688" w:rsidP="00294CD1">
            <w:pPr>
              <w:rPr>
                <w:highlight w:val="lightGray"/>
              </w:rPr>
            </w:pPr>
          </w:p>
        </w:tc>
      </w:tr>
      <w:tr w:rsidR="00CE5688" w:rsidRPr="009164E3" w14:paraId="51FE083D" w14:textId="77777777" w:rsidTr="00B75355">
        <w:tc>
          <w:tcPr>
            <w:tcW w:w="2830" w:type="dxa"/>
            <w:shd w:val="clear" w:color="auto" w:fill="D9D9D9" w:themeFill="background1" w:themeFillShade="D9"/>
          </w:tcPr>
          <w:p w14:paraId="74C0F13D" w14:textId="77777777" w:rsidR="00CE5688" w:rsidRPr="009164E3" w:rsidRDefault="00CE5688" w:rsidP="00294CD1">
            <w:pPr>
              <w:rPr>
                <w:highlight w:val="lightGray"/>
              </w:rPr>
            </w:pPr>
          </w:p>
        </w:tc>
        <w:tc>
          <w:tcPr>
            <w:tcW w:w="1418" w:type="dxa"/>
            <w:shd w:val="clear" w:color="auto" w:fill="D9D9D9" w:themeFill="background1" w:themeFillShade="D9"/>
          </w:tcPr>
          <w:p w14:paraId="28F39F62" w14:textId="77777777" w:rsidR="00CE5688" w:rsidRPr="009164E3" w:rsidRDefault="00CE5688" w:rsidP="00294CD1">
            <w:pPr>
              <w:rPr>
                <w:highlight w:val="lightGray"/>
              </w:rPr>
            </w:pPr>
          </w:p>
        </w:tc>
        <w:tc>
          <w:tcPr>
            <w:tcW w:w="1417" w:type="dxa"/>
          </w:tcPr>
          <w:p w14:paraId="67E293A4" w14:textId="77777777" w:rsidR="00CE5688" w:rsidRPr="009164E3" w:rsidRDefault="00CE5688" w:rsidP="00294CD1">
            <w:pPr>
              <w:rPr>
                <w:highlight w:val="lightGray"/>
              </w:rPr>
            </w:pPr>
          </w:p>
        </w:tc>
        <w:tc>
          <w:tcPr>
            <w:tcW w:w="1418" w:type="dxa"/>
            <w:shd w:val="clear" w:color="auto" w:fill="D9D9D9" w:themeFill="background1" w:themeFillShade="D9"/>
          </w:tcPr>
          <w:p w14:paraId="7A46EE44" w14:textId="77777777" w:rsidR="00CE5688" w:rsidRPr="009164E3" w:rsidRDefault="00CE5688" w:rsidP="00294CD1">
            <w:pPr>
              <w:rPr>
                <w:highlight w:val="lightGray"/>
              </w:rPr>
            </w:pPr>
          </w:p>
        </w:tc>
        <w:tc>
          <w:tcPr>
            <w:tcW w:w="1694" w:type="dxa"/>
          </w:tcPr>
          <w:p w14:paraId="0E2F91EE" w14:textId="77777777" w:rsidR="00CE5688" w:rsidRPr="009164E3" w:rsidRDefault="00CE5688" w:rsidP="00294CD1">
            <w:pPr>
              <w:rPr>
                <w:highlight w:val="lightGray"/>
              </w:rPr>
            </w:pPr>
          </w:p>
        </w:tc>
      </w:tr>
      <w:tr w:rsidR="00CE5688" w:rsidRPr="009164E3" w14:paraId="11EBA43D" w14:textId="77777777" w:rsidTr="00B75355">
        <w:tc>
          <w:tcPr>
            <w:tcW w:w="2830" w:type="dxa"/>
            <w:shd w:val="clear" w:color="auto" w:fill="D9D9D9" w:themeFill="background1" w:themeFillShade="D9"/>
          </w:tcPr>
          <w:p w14:paraId="11849294" w14:textId="77777777" w:rsidR="00CE5688" w:rsidRPr="009164E3" w:rsidRDefault="00CE5688" w:rsidP="00294CD1">
            <w:pPr>
              <w:rPr>
                <w:highlight w:val="lightGray"/>
              </w:rPr>
            </w:pPr>
          </w:p>
        </w:tc>
        <w:tc>
          <w:tcPr>
            <w:tcW w:w="1418" w:type="dxa"/>
            <w:shd w:val="clear" w:color="auto" w:fill="D9D9D9" w:themeFill="background1" w:themeFillShade="D9"/>
          </w:tcPr>
          <w:p w14:paraId="25F7ECAB" w14:textId="77777777" w:rsidR="00CE5688" w:rsidRPr="009164E3" w:rsidRDefault="00CE5688" w:rsidP="00294CD1">
            <w:pPr>
              <w:rPr>
                <w:highlight w:val="lightGray"/>
              </w:rPr>
            </w:pPr>
          </w:p>
        </w:tc>
        <w:tc>
          <w:tcPr>
            <w:tcW w:w="1417" w:type="dxa"/>
          </w:tcPr>
          <w:p w14:paraId="4E9137AA" w14:textId="77777777" w:rsidR="00CE5688" w:rsidRPr="009164E3" w:rsidRDefault="00CE5688" w:rsidP="00294CD1">
            <w:pPr>
              <w:rPr>
                <w:highlight w:val="lightGray"/>
              </w:rPr>
            </w:pPr>
          </w:p>
        </w:tc>
        <w:tc>
          <w:tcPr>
            <w:tcW w:w="1418" w:type="dxa"/>
            <w:shd w:val="clear" w:color="auto" w:fill="D9D9D9" w:themeFill="background1" w:themeFillShade="D9"/>
          </w:tcPr>
          <w:p w14:paraId="34114A54" w14:textId="77777777" w:rsidR="00CE5688" w:rsidRPr="009164E3" w:rsidRDefault="00CE5688" w:rsidP="00294CD1">
            <w:pPr>
              <w:rPr>
                <w:highlight w:val="lightGray"/>
              </w:rPr>
            </w:pPr>
          </w:p>
        </w:tc>
        <w:tc>
          <w:tcPr>
            <w:tcW w:w="1694" w:type="dxa"/>
          </w:tcPr>
          <w:p w14:paraId="165D3CA1" w14:textId="77777777" w:rsidR="00CE5688" w:rsidRPr="009164E3" w:rsidRDefault="00CE5688" w:rsidP="00294CD1">
            <w:pPr>
              <w:rPr>
                <w:highlight w:val="lightGray"/>
              </w:rPr>
            </w:pPr>
          </w:p>
        </w:tc>
      </w:tr>
      <w:tr w:rsidR="00CE5688" w:rsidRPr="009164E3" w14:paraId="27D51F0A" w14:textId="77777777" w:rsidTr="00B75355">
        <w:tc>
          <w:tcPr>
            <w:tcW w:w="2830" w:type="dxa"/>
            <w:shd w:val="clear" w:color="auto" w:fill="D9D9D9" w:themeFill="background1" w:themeFillShade="D9"/>
          </w:tcPr>
          <w:p w14:paraId="6E91875F" w14:textId="77777777" w:rsidR="00CE5688" w:rsidRPr="009164E3" w:rsidRDefault="00CE5688" w:rsidP="00294CD1">
            <w:pPr>
              <w:rPr>
                <w:highlight w:val="lightGray"/>
              </w:rPr>
            </w:pPr>
          </w:p>
        </w:tc>
        <w:tc>
          <w:tcPr>
            <w:tcW w:w="1418" w:type="dxa"/>
            <w:shd w:val="clear" w:color="auto" w:fill="D9D9D9" w:themeFill="background1" w:themeFillShade="D9"/>
          </w:tcPr>
          <w:p w14:paraId="600339C7" w14:textId="77777777" w:rsidR="00CE5688" w:rsidRPr="009164E3" w:rsidRDefault="00CE5688" w:rsidP="00294CD1">
            <w:pPr>
              <w:rPr>
                <w:highlight w:val="lightGray"/>
              </w:rPr>
            </w:pPr>
          </w:p>
        </w:tc>
        <w:tc>
          <w:tcPr>
            <w:tcW w:w="1417" w:type="dxa"/>
          </w:tcPr>
          <w:p w14:paraId="7EEDBE59" w14:textId="77777777" w:rsidR="00CE5688" w:rsidRPr="009164E3" w:rsidRDefault="00CE5688" w:rsidP="00294CD1">
            <w:pPr>
              <w:rPr>
                <w:highlight w:val="lightGray"/>
              </w:rPr>
            </w:pPr>
          </w:p>
        </w:tc>
        <w:tc>
          <w:tcPr>
            <w:tcW w:w="1418" w:type="dxa"/>
            <w:shd w:val="clear" w:color="auto" w:fill="D9D9D9" w:themeFill="background1" w:themeFillShade="D9"/>
          </w:tcPr>
          <w:p w14:paraId="01AC51AD" w14:textId="77777777" w:rsidR="00CE5688" w:rsidRPr="009164E3" w:rsidRDefault="00CE5688" w:rsidP="00294CD1">
            <w:pPr>
              <w:rPr>
                <w:highlight w:val="lightGray"/>
              </w:rPr>
            </w:pPr>
          </w:p>
        </w:tc>
        <w:tc>
          <w:tcPr>
            <w:tcW w:w="1694" w:type="dxa"/>
          </w:tcPr>
          <w:p w14:paraId="4AC5F858" w14:textId="77777777" w:rsidR="00CE5688" w:rsidRPr="009164E3" w:rsidRDefault="00CE5688" w:rsidP="00294CD1">
            <w:pPr>
              <w:rPr>
                <w:highlight w:val="lightGray"/>
              </w:rPr>
            </w:pPr>
          </w:p>
        </w:tc>
      </w:tr>
      <w:tr w:rsidR="00CE5688" w:rsidRPr="009164E3" w14:paraId="2282DBC6" w14:textId="77777777" w:rsidTr="00B75355">
        <w:tc>
          <w:tcPr>
            <w:tcW w:w="2830" w:type="dxa"/>
            <w:shd w:val="clear" w:color="auto" w:fill="D9D9D9" w:themeFill="background1" w:themeFillShade="D9"/>
          </w:tcPr>
          <w:p w14:paraId="14CC22EB" w14:textId="77777777" w:rsidR="00CE5688" w:rsidRPr="009164E3" w:rsidRDefault="00CE5688" w:rsidP="00294CD1">
            <w:pPr>
              <w:rPr>
                <w:highlight w:val="lightGray"/>
              </w:rPr>
            </w:pPr>
          </w:p>
        </w:tc>
        <w:tc>
          <w:tcPr>
            <w:tcW w:w="1418" w:type="dxa"/>
            <w:shd w:val="clear" w:color="auto" w:fill="D9D9D9" w:themeFill="background1" w:themeFillShade="D9"/>
          </w:tcPr>
          <w:p w14:paraId="766441FF" w14:textId="77777777" w:rsidR="00CE5688" w:rsidRPr="009164E3" w:rsidRDefault="00CE5688" w:rsidP="00294CD1">
            <w:pPr>
              <w:rPr>
                <w:highlight w:val="lightGray"/>
              </w:rPr>
            </w:pPr>
          </w:p>
        </w:tc>
        <w:tc>
          <w:tcPr>
            <w:tcW w:w="1417" w:type="dxa"/>
          </w:tcPr>
          <w:p w14:paraId="69733435" w14:textId="77777777" w:rsidR="00CE5688" w:rsidRPr="009164E3" w:rsidRDefault="00CE5688" w:rsidP="00294CD1">
            <w:pPr>
              <w:rPr>
                <w:highlight w:val="lightGray"/>
              </w:rPr>
            </w:pPr>
          </w:p>
        </w:tc>
        <w:tc>
          <w:tcPr>
            <w:tcW w:w="1418" w:type="dxa"/>
            <w:shd w:val="clear" w:color="auto" w:fill="D9D9D9" w:themeFill="background1" w:themeFillShade="D9"/>
          </w:tcPr>
          <w:p w14:paraId="03A6BAB6" w14:textId="77777777" w:rsidR="00CE5688" w:rsidRPr="009164E3" w:rsidRDefault="00CE5688" w:rsidP="00294CD1">
            <w:pPr>
              <w:rPr>
                <w:highlight w:val="lightGray"/>
              </w:rPr>
            </w:pPr>
          </w:p>
        </w:tc>
        <w:tc>
          <w:tcPr>
            <w:tcW w:w="1694" w:type="dxa"/>
          </w:tcPr>
          <w:p w14:paraId="2E558959" w14:textId="77777777" w:rsidR="00CE5688" w:rsidRPr="009164E3" w:rsidRDefault="00CE5688" w:rsidP="00294CD1">
            <w:pPr>
              <w:rPr>
                <w:highlight w:val="lightGray"/>
              </w:rPr>
            </w:pPr>
          </w:p>
        </w:tc>
      </w:tr>
      <w:tr w:rsidR="00CE5688" w:rsidRPr="009164E3" w14:paraId="76BEF9B0" w14:textId="77777777" w:rsidTr="00B75355">
        <w:tc>
          <w:tcPr>
            <w:tcW w:w="2830" w:type="dxa"/>
            <w:shd w:val="clear" w:color="auto" w:fill="D9D9D9" w:themeFill="background1" w:themeFillShade="D9"/>
          </w:tcPr>
          <w:p w14:paraId="18B3F6B0" w14:textId="77777777" w:rsidR="00CE5688" w:rsidRPr="009164E3" w:rsidRDefault="00CE5688" w:rsidP="00294CD1">
            <w:pPr>
              <w:rPr>
                <w:highlight w:val="lightGray"/>
              </w:rPr>
            </w:pPr>
          </w:p>
        </w:tc>
        <w:tc>
          <w:tcPr>
            <w:tcW w:w="1418" w:type="dxa"/>
            <w:shd w:val="clear" w:color="auto" w:fill="D9D9D9" w:themeFill="background1" w:themeFillShade="D9"/>
          </w:tcPr>
          <w:p w14:paraId="4B0B8F89" w14:textId="77777777" w:rsidR="00CE5688" w:rsidRPr="009164E3" w:rsidRDefault="00CE5688" w:rsidP="00294CD1">
            <w:pPr>
              <w:rPr>
                <w:highlight w:val="lightGray"/>
              </w:rPr>
            </w:pPr>
          </w:p>
        </w:tc>
        <w:tc>
          <w:tcPr>
            <w:tcW w:w="1417" w:type="dxa"/>
          </w:tcPr>
          <w:p w14:paraId="5E35342E" w14:textId="77777777" w:rsidR="00CE5688" w:rsidRPr="009164E3" w:rsidRDefault="00CE5688" w:rsidP="00294CD1">
            <w:pPr>
              <w:rPr>
                <w:highlight w:val="lightGray"/>
              </w:rPr>
            </w:pPr>
          </w:p>
        </w:tc>
        <w:tc>
          <w:tcPr>
            <w:tcW w:w="1418" w:type="dxa"/>
            <w:shd w:val="clear" w:color="auto" w:fill="D9D9D9" w:themeFill="background1" w:themeFillShade="D9"/>
          </w:tcPr>
          <w:p w14:paraId="3A1FBE93" w14:textId="77777777" w:rsidR="00CE5688" w:rsidRPr="009164E3" w:rsidRDefault="00CE5688" w:rsidP="00294CD1">
            <w:pPr>
              <w:rPr>
                <w:highlight w:val="lightGray"/>
              </w:rPr>
            </w:pPr>
          </w:p>
        </w:tc>
        <w:tc>
          <w:tcPr>
            <w:tcW w:w="1694" w:type="dxa"/>
          </w:tcPr>
          <w:p w14:paraId="6EDEDC86" w14:textId="77777777" w:rsidR="00CE5688" w:rsidRPr="009164E3" w:rsidRDefault="00CE5688" w:rsidP="00294CD1">
            <w:pPr>
              <w:rPr>
                <w:highlight w:val="lightGray"/>
              </w:rPr>
            </w:pPr>
          </w:p>
        </w:tc>
      </w:tr>
      <w:tr w:rsidR="00CE5688" w:rsidRPr="009164E3" w14:paraId="0737BE7D" w14:textId="77777777" w:rsidTr="00B75355">
        <w:tc>
          <w:tcPr>
            <w:tcW w:w="2830" w:type="dxa"/>
            <w:shd w:val="clear" w:color="auto" w:fill="D9D9D9" w:themeFill="background1" w:themeFillShade="D9"/>
          </w:tcPr>
          <w:p w14:paraId="74CF3658" w14:textId="77777777" w:rsidR="00CE5688" w:rsidRPr="009164E3" w:rsidRDefault="00CE5688" w:rsidP="00294CD1">
            <w:pPr>
              <w:rPr>
                <w:highlight w:val="lightGray"/>
              </w:rPr>
            </w:pPr>
          </w:p>
        </w:tc>
        <w:tc>
          <w:tcPr>
            <w:tcW w:w="1418" w:type="dxa"/>
            <w:shd w:val="clear" w:color="auto" w:fill="D9D9D9" w:themeFill="background1" w:themeFillShade="D9"/>
          </w:tcPr>
          <w:p w14:paraId="4C64D4FD" w14:textId="77777777" w:rsidR="00CE5688" w:rsidRPr="009164E3" w:rsidRDefault="00CE5688" w:rsidP="00294CD1">
            <w:pPr>
              <w:rPr>
                <w:highlight w:val="lightGray"/>
              </w:rPr>
            </w:pPr>
          </w:p>
        </w:tc>
        <w:tc>
          <w:tcPr>
            <w:tcW w:w="1417" w:type="dxa"/>
          </w:tcPr>
          <w:p w14:paraId="1C28F8B2" w14:textId="77777777" w:rsidR="00CE5688" w:rsidRPr="009164E3" w:rsidRDefault="00CE5688" w:rsidP="00294CD1">
            <w:pPr>
              <w:rPr>
                <w:highlight w:val="lightGray"/>
              </w:rPr>
            </w:pPr>
          </w:p>
        </w:tc>
        <w:tc>
          <w:tcPr>
            <w:tcW w:w="1418" w:type="dxa"/>
            <w:shd w:val="clear" w:color="auto" w:fill="D9D9D9" w:themeFill="background1" w:themeFillShade="D9"/>
          </w:tcPr>
          <w:p w14:paraId="6AD9839A" w14:textId="77777777" w:rsidR="00CE5688" w:rsidRPr="009164E3" w:rsidRDefault="00CE5688" w:rsidP="00294CD1">
            <w:pPr>
              <w:rPr>
                <w:highlight w:val="lightGray"/>
              </w:rPr>
            </w:pPr>
          </w:p>
        </w:tc>
        <w:tc>
          <w:tcPr>
            <w:tcW w:w="1694" w:type="dxa"/>
          </w:tcPr>
          <w:p w14:paraId="359A9AF7" w14:textId="77777777" w:rsidR="00CE5688" w:rsidRPr="009164E3" w:rsidRDefault="00CE5688" w:rsidP="00294CD1">
            <w:pPr>
              <w:rPr>
                <w:highlight w:val="lightGray"/>
              </w:rPr>
            </w:pPr>
          </w:p>
        </w:tc>
      </w:tr>
      <w:tr w:rsidR="00CE5688" w:rsidRPr="009164E3" w14:paraId="2C487904" w14:textId="77777777" w:rsidTr="00B75355">
        <w:tc>
          <w:tcPr>
            <w:tcW w:w="2830" w:type="dxa"/>
            <w:shd w:val="clear" w:color="auto" w:fill="D9D9D9" w:themeFill="background1" w:themeFillShade="D9"/>
          </w:tcPr>
          <w:p w14:paraId="7B442D50" w14:textId="77777777" w:rsidR="00CE5688" w:rsidRPr="009164E3" w:rsidRDefault="00CE5688" w:rsidP="00294CD1">
            <w:pPr>
              <w:rPr>
                <w:highlight w:val="lightGray"/>
              </w:rPr>
            </w:pPr>
          </w:p>
        </w:tc>
        <w:tc>
          <w:tcPr>
            <w:tcW w:w="1418" w:type="dxa"/>
            <w:shd w:val="clear" w:color="auto" w:fill="D9D9D9" w:themeFill="background1" w:themeFillShade="D9"/>
          </w:tcPr>
          <w:p w14:paraId="018B5DB0" w14:textId="77777777" w:rsidR="00CE5688" w:rsidRPr="009164E3" w:rsidRDefault="00CE5688" w:rsidP="00294CD1">
            <w:pPr>
              <w:rPr>
                <w:highlight w:val="lightGray"/>
              </w:rPr>
            </w:pPr>
          </w:p>
        </w:tc>
        <w:tc>
          <w:tcPr>
            <w:tcW w:w="1417" w:type="dxa"/>
          </w:tcPr>
          <w:p w14:paraId="2666EE40" w14:textId="77777777" w:rsidR="00CE5688" w:rsidRPr="009164E3" w:rsidRDefault="00CE5688" w:rsidP="00294CD1">
            <w:pPr>
              <w:rPr>
                <w:highlight w:val="lightGray"/>
              </w:rPr>
            </w:pPr>
          </w:p>
        </w:tc>
        <w:tc>
          <w:tcPr>
            <w:tcW w:w="1418" w:type="dxa"/>
            <w:shd w:val="clear" w:color="auto" w:fill="D9D9D9" w:themeFill="background1" w:themeFillShade="D9"/>
          </w:tcPr>
          <w:p w14:paraId="55CECE5D" w14:textId="77777777" w:rsidR="00CE5688" w:rsidRPr="009164E3" w:rsidRDefault="00CE5688" w:rsidP="00294CD1">
            <w:pPr>
              <w:rPr>
                <w:highlight w:val="lightGray"/>
              </w:rPr>
            </w:pPr>
          </w:p>
        </w:tc>
        <w:tc>
          <w:tcPr>
            <w:tcW w:w="1694" w:type="dxa"/>
          </w:tcPr>
          <w:p w14:paraId="79CF99B4" w14:textId="77777777" w:rsidR="00CE5688" w:rsidRPr="009164E3" w:rsidRDefault="00CE5688" w:rsidP="00294CD1">
            <w:pPr>
              <w:rPr>
                <w:highlight w:val="lightGray"/>
              </w:rPr>
            </w:pPr>
          </w:p>
        </w:tc>
      </w:tr>
      <w:tr w:rsidR="00CE5688" w:rsidRPr="009164E3" w14:paraId="244788F8" w14:textId="77777777" w:rsidTr="00B75355">
        <w:tc>
          <w:tcPr>
            <w:tcW w:w="2830" w:type="dxa"/>
            <w:shd w:val="clear" w:color="auto" w:fill="D9D9D9" w:themeFill="background1" w:themeFillShade="D9"/>
          </w:tcPr>
          <w:p w14:paraId="4D37F5AF" w14:textId="77777777" w:rsidR="00CE5688" w:rsidRPr="009164E3" w:rsidRDefault="00CE5688" w:rsidP="00294CD1">
            <w:pPr>
              <w:rPr>
                <w:highlight w:val="lightGray"/>
              </w:rPr>
            </w:pPr>
          </w:p>
        </w:tc>
        <w:tc>
          <w:tcPr>
            <w:tcW w:w="1418" w:type="dxa"/>
            <w:shd w:val="clear" w:color="auto" w:fill="D9D9D9" w:themeFill="background1" w:themeFillShade="D9"/>
          </w:tcPr>
          <w:p w14:paraId="76D9233F" w14:textId="77777777" w:rsidR="00CE5688" w:rsidRPr="009164E3" w:rsidRDefault="00CE5688" w:rsidP="00294CD1">
            <w:pPr>
              <w:rPr>
                <w:highlight w:val="lightGray"/>
              </w:rPr>
            </w:pPr>
          </w:p>
        </w:tc>
        <w:tc>
          <w:tcPr>
            <w:tcW w:w="1417" w:type="dxa"/>
          </w:tcPr>
          <w:p w14:paraId="18C179D3" w14:textId="77777777" w:rsidR="00CE5688" w:rsidRPr="009164E3" w:rsidRDefault="00CE5688" w:rsidP="00294CD1">
            <w:pPr>
              <w:rPr>
                <w:highlight w:val="lightGray"/>
              </w:rPr>
            </w:pPr>
          </w:p>
        </w:tc>
        <w:tc>
          <w:tcPr>
            <w:tcW w:w="1418" w:type="dxa"/>
            <w:shd w:val="clear" w:color="auto" w:fill="D9D9D9" w:themeFill="background1" w:themeFillShade="D9"/>
          </w:tcPr>
          <w:p w14:paraId="516B494C" w14:textId="77777777" w:rsidR="00CE5688" w:rsidRPr="009164E3" w:rsidRDefault="00CE5688" w:rsidP="00294CD1">
            <w:pPr>
              <w:rPr>
                <w:highlight w:val="lightGray"/>
              </w:rPr>
            </w:pPr>
          </w:p>
        </w:tc>
        <w:tc>
          <w:tcPr>
            <w:tcW w:w="1694" w:type="dxa"/>
          </w:tcPr>
          <w:p w14:paraId="1BE7BCED" w14:textId="77777777" w:rsidR="00CE5688" w:rsidRPr="009164E3" w:rsidRDefault="00CE5688" w:rsidP="00294CD1">
            <w:pPr>
              <w:rPr>
                <w:highlight w:val="lightGray"/>
              </w:rPr>
            </w:pPr>
          </w:p>
        </w:tc>
      </w:tr>
      <w:tr w:rsidR="007C3A51" w:rsidRPr="009164E3" w14:paraId="5EBD1693" w14:textId="77777777" w:rsidTr="00B75355">
        <w:tc>
          <w:tcPr>
            <w:tcW w:w="8777" w:type="dxa"/>
            <w:gridSpan w:val="5"/>
            <w:shd w:val="clear" w:color="auto" w:fill="F2F2F2" w:themeFill="background1" w:themeFillShade="F2"/>
          </w:tcPr>
          <w:p w14:paraId="11254B0E" w14:textId="6DCF3F15" w:rsidR="007C3A51" w:rsidRPr="009164E3" w:rsidRDefault="007C3A51" w:rsidP="00294CD1">
            <w:pPr>
              <w:rPr>
                <w:b/>
                <w:bCs/>
                <w:highlight w:val="lightGray"/>
              </w:rPr>
            </w:pPr>
            <w:r w:rsidRPr="009164E3">
              <w:rPr>
                <w:b/>
                <w:bCs/>
              </w:rPr>
              <w:t>Maskiner eksklusiv fører:</w:t>
            </w:r>
          </w:p>
        </w:tc>
      </w:tr>
      <w:tr w:rsidR="00CE5688" w:rsidRPr="009164E3" w14:paraId="3D12478B" w14:textId="77777777" w:rsidTr="00B75355">
        <w:tc>
          <w:tcPr>
            <w:tcW w:w="2830" w:type="dxa"/>
            <w:shd w:val="clear" w:color="auto" w:fill="D9D9D9" w:themeFill="background1" w:themeFillShade="D9"/>
          </w:tcPr>
          <w:p w14:paraId="77133BFE" w14:textId="77777777" w:rsidR="00CE5688" w:rsidRPr="009164E3" w:rsidRDefault="00CE5688" w:rsidP="00294CD1">
            <w:pPr>
              <w:rPr>
                <w:highlight w:val="lightGray"/>
              </w:rPr>
            </w:pPr>
          </w:p>
        </w:tc>
        <w:tc>
          <w:tcPr>
            <w:tcW w:w="1418" w:type="dxa"/>
            <w:shd w:val="clear" w:color="auto" w:fill="D9D9D9" w:themeFill="background1" w:themeFillShade="D9"/>
          </w:tcPr>
          <w:p w14:paraId="37F175F6" w14:textId="77777777" w:rsidR="00CE5688" w:rsidRPr="009164E3" w:rsidRDefault="00CE5688" w:rsidP="00294CD1">
            <w:pPr>
              <w:rPr>
                <w:highlight w:val="lightGray"/>
              </w:rPr>
            </w:pPr>
          </w:p>
        </w:tc>
        <w:tc>
          <w:tcPr>
            <w:tcW w:w="1417" w:type="dxa"/>
          </w:tcPr>
          <w:p w14:paraId="402E3F3B" w14:textId="77777777" w:rsidR="00CE5688" w:rsidRPr="009164E3" w:rsidRDefault="00CE5688" w:rsidP="00294CD1">
            <w:pPr>
              <w:rPr>
                <w:highlight w:val="lightGray"/>
              </w:rPr>
            </w:pPr>
          </w:p>
        </w:tc>
        <w:tc>
          <w:tcPr>
            <w:tcW w:w="1418" w:type="dxa"/>
            <w:shd w:val="clear" w:color="auto" w:fill="D9D9D9" w:themeFill="background1" w:themeFillShade="D9"/>
          </w:tcPr>
          <w:p w14:paraId="493C9F70" w14:textId="77777777" w:rsidR="00CE5688" w:rsidRPr="009164E3" w:rsidRDefault="00CE5688" w:rsidP="00294CD1">
            <w:pPr>
              <w:rPr>
                <w:highlight w:val="lightGray"/>
              </w:rPr>
            </w:pPr>
          </w:p>
        </w:tc>
        <w:tc>
          <w:tcPr>
            <w:tcW w:w="1694" w:type="dxa"/>
          </w:tcPr>
          <w:p w14:paraId="35BD5FD5" w14:textId="77777777" w:rsidR="00CE5688" w:rsidRPr="009164E3" w:rsidRDefault="00CE5688" w:rsidP="00294CD1">
            <w:pPr>
              <w:rPr>
                <w:highlight w:val="lightGray"/>
              </w:rPr>
            </w:pPr>
          </w:p>
        </w:tc>
      </w:tr>
      <w:tr w:rsidR="00CE5688" w:rsidRPr="009164E3" w14:paraId="7EB62601" w14:textId="77777777" w:rsidTr="00B75355">
        <w:tc>
          <w:tcPr>
            <w:tcW w:w="2830" w:type="dxa"/>
            <w:shd w:val="clear" w:color="auto" w:fill="D9D9D9" w:themeFill="background1" w:themeFillShade="D9"/>
          </w:tcPr>
          <w:p w14:paraId="2251EF1B" w14:textId="77777777" w:rsidR="00CE5688" w:rsidRPr="009164E3" w:rsidRDefault="00CE5688" w:rsidP="00294CD1">
            <w:pPr>
              <w:rPr>
                <w:highlight w:val="lightGray"/>
              </w:rPr>
            </w:pPr>
          </w:p>
        </w:tc>
        <w:tc>
          <w:tcPr>
            <w:tcW w:w="1418" w:type="dxa"/>
            <w:shd w:val="clear" w:color="auto" w:fill="D9D9D9" w:themeFill="background1" w:themeFillShade="D9"/>
          </w:tcPr>
          <w:p w14:paraId="3C4E9488" w14:textId="77777777" w:rsidR="00CE5688" w:rsidRPr="009164E3" w:rsidRDefault="00CE5688" w:rsidP="00294CD1">
            <w:pPr>
              <w:rPr>
                <w:highlight w:val="lightGray"/>
              </w:rPr>
            </w:pPr>
          </w:p>
        </w:tc>
        <w:tc>
          <w:tcPr>
            <w:tcW w:w="1417" w:type="dxa"/>
          </w:tcPr>
          <w:p w14:paraId="471B851C" w14:textId="77777777" w:rsidR="00CE5688" w:rsidRPr="009164E3" w:rsidRDefault="00CE5688" w:rsidP="00294CD1">
            <w:pPr>
              <w:rPr>
                <w:highlight w:val="lightGray"/>
              </w:rPr>
            </w:pPr>
          </w:p>
        </w:tc>
        <w:tc>
          <w:tcPr>
            <w:tcW w:w="1418" w:type="dxa"/>
            <w:shd w:val="clear" w:color="auto" w:fill="D9D9D9" w:themeFill="background1" w:themeFillShade="D9"/>
          </w:tcPr>
          <w:p w14:paraId="05CE585F" w14:textId="77777777" w:rsidR="00CE5688" w:rsidRPr="009164E3" w:rsidRDefault="00CE5688" w:rsidP="00294CD1">
            <w:pPr>
              <w:rPr>
                <w:highlight w:val="lightGray"/>
              </w:rPr>
            </w:pPr>
          </w:p>
        </w:tc>
        <w:tc>
          <w:tcPr>
            <w:tcW w:w="1694" w:type="dxa"/>
          </w:tcPr>
          <w:p w14:paraId="5820D5C7" w14:textId="77777777" w:rsidR="00CE5688" w:rsidRPr="009164E3" w:rsidRDefault="00CE5688" w:rsidP="00294CD1">
            <w:pPr>
              <w:rPr>
                <w:highlight w:val="lightGray"/>
              </w:rPr>
            </w:pPr>
          </w:p>
        </w:tc>
      </w:tr>
      <w:tr w:rsidR="00CE5688" w:rsidRPr="009164E3" w14:paraId="2DFBCD36" w14:textId="77777777" w:rsidTr="00B75355">
        <w:tc>
          <w:tcPr>
            <w:tcW w:w="2830" w:type="dxa"/>
            <w:shd w:val="clear" w:color="auto" w:fill="D9D9D9" w:themeFill="background1" w:themeFillShade="D9"/>
          </w:tcPr>
          <w:p w14:paraId="15CCB52C" w14:textId="77777777" w:rsidR="00CE5688" w:rsidRPr="009164E3" w:rsidRDefault="00CE5688" w:rsidP="00294CD1">
            <w:pPr>
              <w:rPr>
                <w:highlight w:val="lightGray"/>
              </w:rPr>
            </w:pPr>
          </w:p>
        </w:tc>
        <w:tc>
          <w:tcPr>
            <w:tcW w:w="1418" w:type="dxa"/>
            <w:shd w:val="clear" w:color="auto" w:fill="D9D9D9" w:themeFill="background1" w:themeFillShade="D9"/>
          </w:tcPr>
          <w:p w14:paraId="694F1DC4" w14:textId="77777777" w:rsidR="00CE5688" w:rsidRPr="009164E3" w:rsidRDefault="00CE5688" w:rsidP="00294CD1">
            <w:pPr>
              <w:rPr>
                <w:highlight w:val="lightGray"/>
              </w:rPr>
            </w:pPr>
          </w:p>
        </w:tc>
        <w:tc>
          <w:tcPr>
            <w:tcW w:w="1417" w:type="dxa"/>
          </w:tcPr>
          <w:p w14:paraId="6D9308BE" w14:textId="77777777" w:rsidR="00CE5688" w:rsidRPr="009164E3" w:rsidRDefault="00CE5688" w:rsidP="00294CD1">
            <w:pPr>
              <w:rPr>
                <w:highlight w:val="lightGray"/>
              </w:rPr>
            </w:pPr>
          </w:p>
        </w:tc>
        <w:tc>
          <w:tcPr>
            <w:tcW w:w="1418" w:type="dxa"/>
            <w:shd w:val="clear" w:color="auto" w:fill="D9D9D9" w:themeFill="background1" w:themeFillShade="D9"/>
          </w:tcPr>
          <w:p w14:paraId="3CC34B59" w14:textId="77777777" w:rsidR="00CE5688" w:rsidRPr="009164E3" w:rsidRDefault="00CE5688" w:rsidP="00294CD1">
            <w:pPr>
              <w:rPr>
                <w:highlight w:val="lightGray"/>
              </w:rPr>
            </w:pPr>
          </w:p>
        </w:tc>
        <w:tc>
          <w:tcPr>
            <w:tcW w:w="1694" w:type="dxa"/>
          </w:tcPr>
          <w:p w14:paraId="2B2E6595" w14:textId="77777777" w:rsidR="00CE5688" w:rsidRPr="009164E3" w:rsidRDefault="00CE5688" w:rsidP="00294CD1">
            <w:pPr>
              <w:rPr>
                <w:highlight w:val="lightGray"/>
              </w:rPr>
            </w:pPr>
          </w:p>
        </w:tc>
      </w:tr>
      <w:tr w:rsidR="00CE5688" w:rsidRPr="009164E3" w14:paraId="1FE36A15" w14:textId="77777777" w:rsidTr="00B75355">
        <w:tc>
          <w:tcPr>
            <w:tcW w:w="2830" w:type="dxa"/>
            <w:shd w:val="clear" w:color="auto" w:fill="D9D9D9" w:themeFill="background1" w:themeFillShade="D9"/>
          </w:tcPr>
          <w:p w14:paraId="1CBCFD80" w14:textId="77777777" w:rsidR="00CE5688" w:rsidRPr="009164E3" w:rsidRDefault="00CE5688" w:rsidP="00294CD1">
            <w:pPr>
              <w:rPr>
                <w:highlight w:val="lightGray"/>
              </w:rPr>
            </w:pPr>
          </w:p>
        </w:tc>
        <w:tc>
          <w:tcPr>
            <w:tcW w:w="1418" w:type="dxa"/>
            <w:shd w:val="clear" w:color="auto" w:fill="D9D9D9" w:themeFill="background1" w:themeFillShade="D9"/>
          </w:tcPr>
          <w:p w14:paraId="1955E1FB" w14:textId="77777777" w:rsidR="00CE5688" w:rsidRPr="009164E3" w:rsidRDefault="00CE5688" w:rsidP="00294CD1">
            <w:pPr>
              <w:rPr>
                <w:highlight w:val="lightGray"/>
              </w:rPr>
            </w:pPr>
          </w:p>
        </w:tc>
        <w:tc>
          <w:tcPr>
            <w:tcW w:w="1417" w:type="dxa"/>
          </w:tcPr>
          <w:p w14:paraId="53FFB0BB" w14:textId="77777777" w:rsidR="00CE5688" w:rsidRPr="009164E3" w:rsidRDefault="00CE5688" w:rsidP="00294CD1">
            <w:pPr>
              <w:rPr>
                <w:highlight w:val="lightGray"/>
              </w:rPr>
            </w:pPr>
          </w:p>
        </w:tc>
        <w:tc>
          <w:tcPr>
            <w:tcW w:w="1418" w:type="dxa"/>
            <w:shd w:val="clear" w:color="auto" w:fill="D9D9D9" w:themeFill="background1" w:themeFillShade="D9"/>
          </w:tcPr>
          <w:p w14:paraId="132BE116" w14:textId="77777777" w:rsidR="00CE5688" w:rsidRPr="009164E3" w:rsidRDefault="00CE5688" w:rsidP="00294CD1">
            <w:pPr>
              <w:rPr>
                <w:highlight w:val="lightGray"/>
              </w:rPr>
            </w:pPr>
          </w:p>
        </w:tc>
        <w:tc>
          <w:tcPr>
            <w:tcW w:w="1694" w:type="dxa"/>
          </w:tcPr>
          <w:p w14:paraId="1566B2BB" w14:textId="77777777" w:rsidR="00CE5688" w:rsidRPr="009164E3" w:rsidRDefault="00CE5688" w:rsidP="00294CD1">
            <w:pPr>
              <w:rPr>
                <w:highlight w:val="lightGray"/>
              </w:rPr>
            </w:pPr>
          </w:p>
        </w:tc>
      </w:tr>
      <w:tr w:rsidR="00CE5688" w:rsidRPr="009164E3" w14:paraId="6981D905" w14:textId="77777777" w:rsidTr="00B75355">
        <w:tc>
          <w:tcPr>
            <w:tcW w:w="2830" w:type="dxa"/>
            <w:shd w:val="clear" w:color="auto" w:fill="D9D9D9" w:themeFill="background1" w:themeFillShade="D9"/>
          </w:tcPr>
          <w:p w14:paraId="046A0861" w14:textId="77777777" w:rsidR="00CE5688" w:rsidRPr="009164E3" w:rsidRDefault="00CE5688" w:rsidP="00294CD1">
            <w:pPr>
              <w:rPr>
                <w:highlight w:val="lightGray"/>
              </w:rPr>
            </w:pPr>
          </w:p>
        </w:tc>
        <w:tc>
          <w:tcPr>
            <w:tcW w:w="1418" w:type="dxa"/>
            <w:shd w:val="clear" w:color="auto" w:fill="D9D9D9" w:themeFill="background1" w:themeFillShade="D9"/>
          </w:tcPr>
          <w:p w14:paraId="72D01354" w14:textId="77777777" w:rsidR="00CE5688" w:rsidRPr="009164E3" w:rsidRDefault="00CE5688" w:rsidP="00294CD1">
            <w:pPr>
              <w:rPr>
                <w:highlight w:val="lightGray"/>
              </w:rPr>
            </w:pPr>
          </w:p>
        </w:tc>
        <w:tc>
          <w:tcPr>
            <w:tcW w:w="1417" w:type="dxa"/>
          </w:tcPr>
          <w:p w14:paraId="0A9EFBE1" w14:textId="77777777" w:rsidR="00CE5688" w:rsidRPr="009164E3" w:rsidRDefault="00CE5688" w:rsidP="00294CD1">
            <w:pPr>
              <w:rPr>
                <w:highlight w:val="lightGray"/>
              </w:rPr>
            </w:pPr>
          </w:p>
        </w:tc>
        <w:tc>
          <w:tcPr>
            <w:tcW w:w="1418" w:type="dxa"/>
            <w:shd w:val="clear" w:color="auto" w:fill="D9D9D9" w:themeFill="background1" w:themeFillShade="D9"/>
          </w:tcPr>
          <w:p w14:paraId="10318F47" w14:textId="77777777" w:rsidR="00CE5688" w:rsidRPr="009164E3" w:rsidRDefault="00CE5688" w:rsidP="00294CD1">
            <w:pPr>
              <w:rPr>
                <w:highlight w:val="lightGray"/>
              </w:rPr>
            </w:pPr>
          </w:p>
        </w:tc>
        <w:tc>
          <w:tcPr>
            <w:tcW w:w="1694" w:type="dxa"/>
          </w:tcPr>
          <w:p w14:paraId="58525488" w14:textId="77777777" w:rsidR="00CE5688" w:rsidRPr="009164E3" w:rsidRDefault="00CE5688" w:rsidP="00294CD1">
            <w:pPr>
              <w:rPr>
                <w:highlight w:val="lightGray"/>
              </w:rPr>
            </w:pPr>
          </w:p>
        </w:tc>
      </w:tr>
      <w:tr w:rsidR="00CE5688" w:rsidRPr="009164E3" w14:paraId="1EE97554" w14:textId="77777777" w:rsidTr="00B75355">
        <w:tc>
          <w:tcPr>
            <w:tcW w:w="2830" w:type="dxa"/>
            <w:shd w:val="clear" w:color="auto" w:fill="D9D9D9" w:themeFill="background1" w:themeFillShade="D9"/>
          </w:tcPr>
          <w:p w14:paraId="5CCBCB86" w14:textId="77777777" w:rsidR="00CE5688" w:rsidRPr="009164E3" w:rsidRDefault="00CE5688" w:rsidP="00294CD1">
            <w:pPr>
              <w:rPr>
                <w:highlight w:val="lightGray"/>
              </w:rPr>
            </w:pPr>
          </w:p>
        </w:tc>
        <w:tc>
          <w:tcPr>
            <w:tcW w:w="1418" w:type="dxa"/>
            <w:tcBorders>
              <w:bottom w:val="single" w:sz="4" w:space="0" w:color="auto"/>
            </w:tcBorders>
            <w:shd w:val="clear" w:color="auto" w:fill="D9D9D9" w:themeFill="background1" w:themeFillShade="D9"/>
          </w:tcPr>
          <w:p w14:paraId="114BC26D" w14:textId="77777777" w:rsidR="00CE5688" w:rsidRPr="009164E3" w:rsidRDefault="00CE5688" w:rsidP="00294CD1">
            <w:pPr>
              <w:rPr>
                <w:highlight w:val="lightGray"/>
              </w:rPr>
            </w:pPr>
          </w:p>
        </w:tc>
        <w:tc>
          <w:tcPr>
            <w:tcW w:w="1417" w:type="dxa"/>
            <w:tcBorders>
              <w:bottom w:val="single" w:sz="4" w:space="0" w:color="auto"/>
            </w:tcBorders>
          </w:tcPr>
          <w:p w14:paraId="2501EFC6" w14:textId="77777777" w:rsidR="00CE5688" w:rsidRPr="009164E3" w:rsidRDefault="00CE5688" w:rsidP="00294CD1">
            <w:pPr>
              <w:rPr>
                <w:highlight w:val="lightGray"/>
              </w:rPr>
            </w:pPr>
          </w:p>
        </w:tc>
        <w:tc>
          <w:tcPr>
            <w:tcW w:w="1418" w:type="dxa"/>
            <w:tcBorders>
              <w:bottom w:val="single" w:sz="4" w:space="0" w:color="auto"/>
            </w:tcBorders>
            <w:shd w:val="clear" w:color="auto" w:fill="D9D9D9" w:themeFill="background1" w:themeFillShade="D9"/>
          </w:tcPr>
          <w:p w14:paraId="5658333B" w14:textId="77777777" w:rsidR="00CE5688" w:rsidRPr="009164E3" w:rsidRDefault="00CE5688" w:rsidP="00294CD1">
            <w:pPr>
              <w:rPr>
                <w:highlight w:val="lightGray"/>
              </w:rPr>
            </w:pPr>
          </w:p>
        </w:tc>
        <w:tc>
          <w:tcPr>
            <w:tcW w:w="1694" w:type="dxa"/>
          </w:tcPr>
          <w:p w14:paraId="10B23009" w14:textId="77777777" w:rsidR="00CE5688" w:rsidRPr="009164E3" w:rsidRDefault="00CE5688" w:rsidP="00294CD1">
            <w:pPr>
              <w:rPr>
                <w:highlight w:val="lightGray"/>
              </w:rPr>
            </w:pPr>
          </w:p>
        </w:tc>
      </w:tr>
      <w:tr w:rsidR="00CE5688" w:rsidRPr="009164E3" w14:paraId="603A9F1F" w14:textId="77777777" w:rsidTr="00CE5688">
        <w:tc>
          <w:tcPr>
            <w:tcW w:w="7083" w:type="dxa"/>
            <w:gridSpan w:val="4"/>
          </w:tcPr>
          <w:p w14:paraId="20D7E619" w14:textId="2C122F78" w:rsidR="00CE5688" w:rsidRPr="009164E3" w:rsidRDefault="00CE5688" w:rsidP="00CE5688">
            <w:pPr>
              <w:jc w:val="right"/>
              <w:rPr>
                <w:b/>
                <w:bCs/>
              </w:rPr>
            </w:pPr>
            <w:r w:rsidRPr="009164E3">
              <w:rPr>
                <w:b/>
                <w:bCs/>
              </w:rPr>
              <w:t>Sum maskiner: (overføres til Sum mannskap og maskiner)</w:t>
            </w:r>
          </w:p>
        </w:tc>
        <w:tc>
          <w:tcPr>
            <w:tcW w:w="1694" w:type="dxa"/>
          </w:tcPr>
          <w:p w14:paraId="6D408BA8" w14:textId="647E7D9E" w:rsidR="00CE5688" w:rsidRPr="009164E3" w:rsidRDefault="00CE5688" w:rsidP="00294CD1">
            <w:pPr>
              <w:rPr>
                <w:highlight w:val="lightGray"/>
              </w:rPr>
            </w:pPr>
          </w:p>
        </w:tc>
      </w:tr>
    </w:tbl>
    <w:p w14:paraId="3E2279BA" w14:textId="37CE408F" w:rsidR="007C3A51" w:rsidRPr="009164E3" w:rsidRDefault="007C3A51" w:rsidP="00294CD1">
      <w:pPr>
        <w:rPr>
          <w:highlight w:val="lightGray"/>
        </w:rPr>
      </w:pPr>
    </w:p>
    <w:p w14:paraId="636D6922" w14:textId="1D01F1BF" w:rsidR="007C3A51" w:rsidRPr="009164E3" w:rsidRDefault="007C3A51" w:rsidP="00D03F52">
      <w:pPr>
        <w:pStyle w:val="Overskrift4"/>
      </w:pPr>
      <w:bookmarkStart w:id="1714" w:name="_Toc233898173"/>
      <w:r w:rsidRPr="009164E3">
        <w:t>Timepriser samhandlingsfase</w:t>
      </w:r>
      <w:bookmarkEnd w:id="1714"/>
    </w:p>
    <w:tbl>
      <w:tblPr>
        <w:tblStyle w:val="Tabellrutenett"/>
        <w:tblW w:w="0" w:type="auto"/>
        <w:tblLook w:val="04A0" w:firstRow="1" w:lastRow="0" w:firstColumn="1" w:lastColumn="0" w:noHBand="0" w:noVBand="1"/>
      </w:tblPr>
      <w:tblGrid>
        <w:gridCol w:w="3539"/>
        <w:gridCol w:w="1504"/>
        <w:gridCol w:w="2110"/>
        <w:gridCol w:w="1624"/>
      </w:tblGrid>
      <w:tr w:rsidR="007C3A51" w:rsidRPr="009164E3" w14:paraId="674301FF" w14:textId="77777777" w:rsidTr="00B75355">
        <w:tc>
          <w:tcPr>
            <w:tcW w:w="3539" w:type="dxa"/>
            <w:shd w:val="clear" w:color="auto" w:fill="F2F2F2" w:themeFill="background1" w:themeFillShade="F2"/>
          </w:tcPr>
          <w:p w14:paraId="46528B1E" w14:textId="266A75CE" w:rsidR="007C3A51" w:rsidRPr="009164E3" w:rsidRDefault="007C3A51" w:rsidP="007C3A51">
            <w:pPr>
              <w:rPr>
                <w:b/>
                <w:bCs/>
              </w:rPr>
            </w:pPr>
            <w:r w:rsidRPr="009164E3">
              <w:rPr>
                <w:b/>
                <w:bCs/>
              </w:rPr>
              <w:t>Timepriser knyttet til samhandlings- og utviklingsfasen</w:t>
            </w:r>
          </w:p>
        </w:tc>
        <w:tc>
          <w:tcPr>
            <w:tcW w:w="1504" w:type="dxa"/>
            <w:shd w:val="clear" w:color="auto" w:fill="F2F2F2" w:themeFill="background1" w:themeFillShade="F2"/>
          </w:tcPr>
          <w:p w14:paraId="402723C0" w14:textId="77777777" w:rsidR="007C3A51" w:rsidRPr="009164E3" w:rsidRDefault="007C3A51" w:rsidP="007C3A51">
            <w:pPr>
              <w:rPr>
                <w:b/>
                <w:bCs/>
              </w:rPr>
            </w:pPr>
            <w:r w:rsidRPr="009164E3">
              <w:rPr>
                <w:b/>
                <w:bCs/>
              </w:rPr>
              <w:t>Timepris</w:t>
            </w:r>
          </w:p>
          <w:p w14:paraId="67AFDA95" w14:textId="38935671" w:rsidR="007C3A51" w:rsidRPr="009164E3" w:rsidRDefault="007C3A51" w:rsidP="007C3A51">
            <w:pPr>
              <w:rPr>
                <w:b/>
                <w:bCs/>
              </w:rPr>
            </w:pPr>
            <w:r w:rsidRPr="009164E3">
              <w:rPr>
                <w:b/>
                <w:bCs/>
              </w:rPr>
              <w:t>Kr/time</w:t>
            </w:r>
          </w:p>
        </w:tc>
        <w:tc>
          <w:tcPr>
            <w:tcW w:w="2110" w:type="dxa"/>
            <w:shd w:val="clear" w:color="auto" w:fill="F2F2F2" w:themeFill="background1" w:themeFillShade="F2"/>
          </w:tcPr>
          <w:p w14:paraId="60617A6A" w14:textId="49298A5F" w:rsidR="007C3A51" w:rsidRPr="009164E3" w:rsidRDefault="007C3A51" w:rsidP="007C3A51">
            <w:pPr>
              <w:rPr>
                <w:b/>
                <w:bCs/>
              </w:rPr>
            </w:pPr>
            <w:r w:rsidRPr="009164E3">
              <w:rPr>
                <w:b/>
                <w:bCs/>
              </w:rPr>
              <w:t>Timer</w:t>
            </w:r>
          </w:p>
        </w:tc>
        <w:tc>
          <w:tcPr>
            <w:tcW w:w="1624" w:type="dxa"/>
            <w:shd w:val="clear" w:color="auto" w:fill="F2F2F2" w:themeFill="background1" w:themeFillShade="F2"/>
          </w:tcPr>
          <w:p w14:paraId="16A2311E" w14:textId="1CF49DA1" w:rsidR="007C3A51" w:rsidRPr="009164E3" w:rsidRDefault="007C3A51" w:rsidP="007C3A51">
            <w:pPr>
              <w:rPr>
                <w:b/>
                <w:bCs/>
              </w:rPr>
            </w:pPr>
            <w:r w:rsidRPr="009164E3">
              <w:rPr>
                <w:b/>
                <w:bCs/>
              </w:rPr>
              <w:t>Sum pris</w:t>
            </w:r>
          </w:p>
        </w:tc>
      </w:tr>
      <w:tr w:rsidR="007C3A51" w:rsidRPr="009164E3" w14:paraId="0328069C" w14:textId="77777777" w:rsidTr="00B75355">
        <w:tc>
          <w:tcPr>
            <w:tcW w:w="3539" w:type="dxa"/>
            <w:shd w:val="clear" w:color="auto" w:fill="D9D9D9" w:themeFill="background1" w:themeFillShade="D9"/>
          </w:tcPr>
          <w:p w14:paraId="08574D7C" w14:textId="77777777" w:rsidR="007C3A51" w:rsidRPr="009164E3" w:rsidRDefault="007C3A51" w:rsidP="007C3A51">
            <w:r w:rsidRPr="009164E3">
              <w:t>Prosjektleder (entreprenør)</w:t>
            </w:r>
          </w:p>
          <w:p w14:paraId="0DAC6231" w14:textId="77777777" w:rsidR="0037723C" w:rsidRPr="009164E3" w:rsidRDefault="0037723C" w:rsidP="007C3A51"/>
          <w:p w14:paraId="10B07306" w14:textId="18444233" w:rsidR="0037723C" w:rsidRPr="009164E3" w:rsidRDefault="0037723C" w:rsidP="007C3A51"/>
        </w:tc>
        <w:tc>
          <w:tcPr>
            <w:tcW w:w="1504" w:type="dxa"/>
          </w:tcPr>
          <w:p w14:paraId="5C39696C" w14:textId="77777777" w:rsidR="007C3A51" w:rsidRPr="009164E3" w:rsidRDefault="007C3A51" w:rsidP="007C3A51">
            <w:pPr>
              <w:rPr>
                <w:highlight w:val="lightGray"/>
              </w:rPr>
            </w:pPr>
          </w:p>
        </w:tc>
        <w:tc>
          <w:tcPr>
            <w:tcW w:w="2110" w:type="dxa"/>
            <w:shd w:val="clear" w:color="auto" w:fill="D9D9D9" w:themeFill="background1" w:themeFillShade="D9"/>
          </w:tcPr>
          <w:p w14:paraId="218E2F93" w14:textId="77777777" w:rsidR="007C3A51" w:rsidRPr="009164E3" w:rsidRDefault="007C3A51" w:rsidP="007C3A51">
            <w:pPr>
              <w:rPr>
                <w:highlight w:val="lightGray"/>
              </w:rPr>
            </w:pPr>
          </w:p>
        </w:tc>
        <w:tc>
          <w:tcPr>
            <w:tcW w:w="1624" w:type="dxa"/>
          </w:tcPr>
          <w:p w14:paraId="66C3DDFC" w14:textId="77777777" w:rsidR="007C3A51" w:rsidRPr="009164E3" w:rsidRDefault="007C3A51" w:rsidP="007C3A51">
            <w:pPr>
              <w:rPr>
                <w:highlight w:val="lightGray"/>
              </w:rPr>
            </w:pPr>
          </w:p>
        </w:tc>
      </w:tr>
      <w:tr w:rsidR="007C3A51" w:rsidRPr="009164E3" w14:paraId="2AFC50DD" w14:textId="77777777" w:rsidTr="00B75355">
        <w:tc>
          <w:tcPr>
            <w:tcW w:w="3539" w:type="dxa"/>
            <w:shd w:val="clear" w:color="auto" w:fill="D9D9D9" w:themeFill="background1" w:themeFillShade="D9"/>
          </w:tcPr>
          <w:p w14:paraId="09D4050C" w14:textId="77777777" w:rsidR="007C3A51" w:rsidRPr="009164E3" w:rsidRDefault="007C3A51" w:rsidP="007C3A51">
            <w:r w:rsidRPr="009164E3">
              <w:t>Anleggsleder</w:t>
            </w:r>
          </w:p>
          <w:p w14:paraId="0F576038" w14:textId="77777777" w:rsidR="0037723C" w:rsidRPr="009164E3" w:rsidRDefault="0037723C" w:rsidP="007C3A51"/>
          <w:p w14:paraId="31923E07" w14:textId="25D2496B" w:rsidR="0037723C" w:rsidRPr="009164E3" w:rsidRDefault="0037723C" w:rsidP="007C3A51"/>
        </w:tc>
        <w:tc>
          <w:tcPr>
            <w:tcW w:w="1504" w:type="dxa"/>
          </w:tcPr>
          <w:p w14:paraId="52626497" w14:textId="77777777" w:rsidR="007C3A51" w:rsidRPr="009164E3" w:rsidRDefault="007C3A51" w:rsidP="007C3A51">
            <w:pPr>
              <w:rPr>
                <w:highlight w:val="lightGray"/>
              </w:rPr>
            </w:pPr>
          </w:p>
        </w:tc>
        <w:tc>
          <w:tcPr>
            <w:tcW w:w="2110" w:type="dxa"/>
            <w:shd w:val="clear" w:color="auto" w:fill="D9D9D9" w:themeFill="background1" w:themeFillShade="D9"/>
          </w:tcPr>
          <w:p w14:paraId="23B9E1BA" w14:textId="77777777" w:rsidR="007C3A51" w:rsidRPr="009164E3" w:rsidRDefault="007C3A51" w:rsidP="007C3A51">
            <w:pPr>
              <w:rPr>
                <w:highlight w:val="lightGray"/>
              </w:rPr>
            </w:pPr>
          </w:p>
        </w:tc>
        <w:tc>
          <w:tcPr>
            <w:tcW w:w="1624" w:type="dxa"/>
          </w:tcPr>
          <w:p w14:paraId="2D15737D" w14:textId="77777777" w:rsidR="007C3A51" w:rsidRPr="009164E3" w:rsidRDefault="007C3A51" w:rsidP="007C3A51">
            <w:pPr>
              <w:rPr>
                <w:highlight w:val="lightGray"/>
              </w:rPr>
            </w:pPr>
          </w:p>
        </w:tc>
      </w:tr>
      <w:tr w:rsidR="007C3A51" w:rsidRPr="009164E3" w14:paraId="7384B056" w14:textId="77777777" w:rsidTr="00B75355">
        <w:tc>
          <w:tcPr>
            <w:tcW w:w="3539" w:type="dxa"/>
            <w:tcBorders>
              <w:bottom w:val="single" w:sz="4" w:space="0" w:color="auto"/>
            </w:tcBorders>
            <w:shd w:val="clear" w:color="auto" w:fill="D9D9D9" w:themeFill="background1" w:themeFillShade="D9"/>
          </w:tcPr>
          <w:p w14:paraId="444EFBB5" w14:textId="77777777" w:rsidR="007C3A51" w:rsidRPr="009164E3" w:rsidRDefault="007C3A51" w:rsidP="007C3A51">
            <w:r w:rsidRPr="009164E3">
              <w:t>Øvrige deltakere</w:t>
            </w:r>
          </w:p>
          <w:p w14:paraId="1C561363" w14:textId="77777777" w:rsidR="0037723C" w:rsidRPr="009164E3" w:rsidRDefault="0037723C" w:rsidP="007C3A51"/>
          <w:p w14:paraId="2CB6E895" w14:textId="251B1DE1" w:rsidR="0037723C" w:rsidRPr="009164E3" w:rsidRDefault="0037723C" w:rsidP="007C3A51"/>
        </w:tc>
        <w:tc>
          <w:tcPr>
            <w:tcW w:w="1504" w:type="dxa"/>
            <w:tcBorders>
              <w:bottom w:val="single" w:sz="4" w:space="0" w:color="auto"/>
            </w:tcBorders>
          </w:tcPr>
          <w:p w14:paraId="00055BBF" w14:textId="77777777" w:rsidR="007C3A51" w:rsidRPr="009164E3" w:rsidRDefault="007C3A51" w:rsidP="007C3A51">
            <w:pPr>
              <w:rPr>
                <w:highlight w:val="lightGray"/>
              </w:rPr>
            </w:pPr>
          </w:p>
        </w:tc>
        <w:tc>
          <w:tcPr>
            <w:tcW w:w="2110" w:type="dxa"/>
            <w:tcBorders>
              <w:bottom w:val="single" w:sz="4" w:space="0" w:color="auto"/>
            </w:tcBorders>
          </w:tcPr>
          <w:p w14:paraId="689D6A07" w14:textId="77777777" w:rsidR="007C3A51" w:rsidRPr="009164E3" w:rsidRDefault="007C3A51" w:rsidP="007C3A51">
            <w:pPr>
              <w:rPr>
                <w:highlight w:val="lightGray"/>
              </w:rPr>
            </w:pPr>
          </w:p>
        </w:tc>
        <w:tc>
          <w:tcPr>
            <w:tcW w:w="1624" w:type="dxa"/>
          </w:tcPr>
          <w:p w14:paraId="79F97EDC" w14:textId="77777777" w:rsidR="007C3A51" w:rsidRPr="009164E3" w:rsidRDefault="007C3A51" w:rsidP="007C3A51">
            <w:pPr>
              <w:rPr>
                <w:highlight w:val="lightGray"/>
              </w:rPr>
            </w:pPr>
          </w:p>
        </w:tc>
      </w:tr>
      <w:tr w:rsidR="003A09BF" w:rsidRPr="009164E3" w14:paraId="250C896B" w14:textId="77777777" w:rsidTr="00EC614B">
        <w:tc>
          <w:tcPr>
            <w:tcW w:w="7153" w:type="dxa"/>
            <w:gridSpan w:val="3"/>
            <w:shd w:val="clear" w:color="auto" w:fill="F2F2F2" w:themeFill="background1" w:themeFillShade="F2"/>
          </w:tcPr>
          <w:p w14:paraId="6A97B050" w14:textId="77777777" w:rsidR="003A09BF" w:rsidRPr="009164E3" w:rsidRDefault="003A09BF" w:rsidP="007C3A51">
            <w:pPr>
              <w:rPr>
                <w:b/>
                <w:bCs/>
              </w:rPr>
            </w:pPr>
            <w:r w:rsidRPr="009164E3">
              <w:rPr>
                <w:b/>
                <w:bCs/>
              </w:rPr>
              <w:t>Sum samhandlingsfase:</w:t>
            </w:r>
          </w:p>
          <w:p w14:paraId="101D96AE" w14:textId="5853EA1E" w:rsidR="003A09BF" w:rsidRPr="009164E3" w:rsidRDefault="003A09BF" w:rsidP="007C3A51">
            <w:r w:rsidRPr="009164E3">
              <w:rPr>
                <w:b/>
                <w:bCs/>
              </w:rPr>
              <w:t>(overføres til Sum mannskap og maskiner)</w:t>
            </w:r>
          </w:p>
        </w:tc>
        <w:tc>
          <w:tcPr>
            <w:tcW w:w="1624" w:type="dxa"/>
          </w:tcPr>
          <w:p w14:paraId="5A2A5505" w14:textId="77777777" w:rsidR="003A09BF" w:rsidRPr="009164E3" w:rsidRDefault="003A09BF" w:rsidP="007C3A51">
            <w:pPr>
              <w:rPr>
                <w:highlight w:val="lightGray"/>
              </w:rPr>
            </w:pPr>
          </w:p>
        </w:tc>
      </w:tr>
    </w:tbl>
    <w:p w14:paraId="5FD762A4" w14:textId="45DAE321" w:rsidR="007C3A51" w:rsidRPr="009164E3" w:rsidRDefault="007C3A51" w:rsidP="007C3A51"/>
    <w:p w14:paraId="794853C2" w14:textId="213FC3F9" w:rsidR="00450120" w:rsidRPr="009164E3" w:rsidRDefault="00450120" w:rsidP="00D03F52">
      <w:pPr>
        <w:pStyle w:val="Overskrift4"/>
      </w:pPr>
      <w:bookmarkStart w:id="1715" w:name="_Toc233898174"/>
      <w:r w:rsidRPr="009164E3">
        <w:t>Sum mannskap og maskiner</w:t>
      </w:r>
      <w:bookmarkEnd w:id="1715"/>
    </w:p>
    <w:tbl>
      <w:tblPr>
        <w:tblStyle w:val="Tabellrutenett"/>
        <w:tblW w:w="0" w:type="auto"/>
        <w:tblLook w:val="04A0" w:firstRow="1" w:lastRow="0" w:firstColumn="1" w:lastColumn="0" w:noHBand="0" w:noVBand="1"/>
      </w:tblPr>
      <w:tblGrid>
        <w:gridCol w:w="5098"/>
        <w:gridCol w:w="3679"/>
      </w:tblGrid>
      <w:tr w:rsidR="00691C59" w:rsidRPr="009164E3" w14:paraId="0DF6DA5A" w14:textId="77777777" w:rsidTr="00B75355">
        <w:tc>
          <w:tcPr>
            <w:tcW w:w="5098" w:type="dxa"/>
            <w:shd w:val="clear" w:color="auto" w:fill="F2F2F2" w:themeFill="background1" w:themeFillShade="F2"/>
          </w:tcPr>
          <w:p w14:paraId="2995F0C0" w14:textId="13EE5244" w:rsidR="00691C59" w:rsidRPr="009164E3" w:rsidRDefault="00691C59" w:rsidP="00691C59">
            <w:r w:rsidRPr="009164E3">
              <w:t>Sum mannskap, eksklusiv overtidstillegg</w:t>
            </w:r>
          </w:p>
        </w:tc>
        <w:tc>
          <w:tcPr>
            <w:tcW w:w="3679" w:type="dxa"/>
          </w:tcPr>
          <w:p w14:paraId="7841C386" w14:textId="77777777" w:rsidR="00691C59" w:rsidRPr="009164E3" w:rsidRDefault="00691C59" w:rsidP="00691C59"/>
        </w:tc>
      </w:tr>
      <w:tr w:rsidR="00691C59" w:rsidRPr="009164E3" w14:paraId="72138174" w14:textId="77777777" w:rsidTr="00B75355">
        <w:tc>
          <w:tcPr>
            <w:tcW w:w="5098" w:type="dxa"/>
            <w:shd w:val="clear" w:color="auto" w:fill="F2F2F2" w:themeFill="background1" w:themeFillShade="F2"/>
          </w:tcPr>
          <w:p w14:paraId="52236D1C" w14:textId="3FC5F416" w:rsidR="00691C59" w:rsidRPr="009164E3" w:rsidRDefault="00691C59" w:rsidP="00691C59">
            <w:r w:rsidRPr="009164E3">
              <w:t>Sum overtidstillegg</w:t>
            </w:r>
          </w:p>
        </w:tc>
        <w:tc>
          <w:tcPr>
            <w:tcW w:w="3679" w:type="dxa"/>
          </w:tcPr>
          <w:p w14:paraId="341DB0C7" w14:textId="77777777" w:rsidR="00691C59" w:rsidRPr="009164E3" w:rsidRDefault="00691C59" w:rsidP="00691C59"/>
        </w:tc>
      </w:tr>
      <w:tr w:rsidR="00691C59" w:rsidRPr="009164E3" w14:paraId="14760FE6" w14:textId="77777777" w:rsidTr="00B75355">
        <w:tc>
          <w:tcPr>
            <w:tcW w:w="5098" w:type="dxa"/>
            <w:shd w:val="clear" w:color="auto" w:fill="F2F2F2" w:themeFill="background1" w:themeFillShade="F2"/>
          </w:tcPr>
          <w:p w14:paraId="715A4410" w14:textId="06E04CD6" w:rsidR="00691C59" w:rsidRPr="009164E3" w:rsidRDefault="00691C59" w:rsidP="00691C59">
            <w:r w:rsidRPr="009164E3">
              <w:t xml:space="preserve">Sum </w:t>
            </w:r>
            <w:r w:rsidR="00812456" w:rsidRPr="009164E3">
              <w:t>maskiner</w:t>
            </w:r>
          </w:p>
        </w:tc>
        <w:tc>
          <w:tcPr>
            <w:tcW w:w="3679" w:type="dxa"/>
          </w:tcPr>
          <w:p w14:paraId="2EF1FCA5" w14:textId="77777777" w:rsidR="00691C59" w:rsidRPr="009164E3" w:rsidRDefault="00691C59" w:rsidP="00691C59"/>
        </w:tc>
      </w:tr>
      <w:tr w:rsidR="00691C59" w:rsidRPr="009164E3" w14:paraId="5BF5AF85" w14:textId="77777777" w:rsidTr="00B75355">
        <w:tc>
          <w:tcPr>
            <w:tcW w:w="5098" w:type="dxa"/>
            <w:shd w:val="clear" w:color="auto" w:fill="F2F2F2" w:themeFill="background1" w:themeFillShade="F2"/>
          </w:tcPr>
          <w:p w14:paraId="104CA8C0" w14:textId="7A982B30" w:rsidR="00691C59" w:rsidRPr="009164E3" w:rsidRDefault="00691C59" w:rsidP="00691C59">
            <w:r w:rsidRPr="009164E3">
              <w:t xml:space="preserve">Sum </w:t>
            </w:r>
            <w:r w:rsidR="00812456" w:rsidRPr="009164E3">
              <w:t>samhandlingsfase</w:t>
            </w:r>
          </w:p>
        </w:tc>
        <w:tc>
          <w:tcPr>
            <w:tcW w:w="3679" w:type="dxa"/>
          </w:tcPr>
          <w:p w14:paraId="67F27815" w14:textId="77777777" w:rsidR="00691C59" w:rsidRPr="009164E3" w:rsidRDefault="00691C59" w:rsidP="00691C59"/>
        </w:tc>
      </w:tr>
      <w:tr w:rsidR="00691C59" w:rsidRPr="009164E3" w14:paraId="1AE7822F" w14:textId="77777777" w:rsidTr="00B75355">
        <w:tc>
          <w:tcPr>
            <w:tcW w:w="5098" w:type="dxa"/>
            <w:shd w:val="clear" w:color="auto" w:fill="F2F2F2" w:themeFill="background1" w:themeFillShade="F2"/>
          </w:tcPr>
          <w:p w14:paraId="63291E67" w14:textId="77777777" w:rsidR="00691C59" w:rsidRPr="009164E3" w:rsidRDefault="00691C59" w:rsidP="00691C59">
            <w:pPr>
              <w:rPr>
                <w:b/>
                <w:bCs/>
              </w:rPr>
            </w:pPr>
            <w:r w:rsidRPr="009164E3">
              <w:rPr>
                <w:b/>
                <w:bCs/>
              </w:rPr>
              <w:t>Sum mannskap og maskiner</w:t>
            </w:r>
          </w:p>
          <w:p w14:paraId="7B5B5EC0" w14:textId="39DA4D2B" w:rsidR="00691C59" w:rsidRPr="009164E3" w:rsidRDefault="00691C59" w:rsidP="00691C59">
            <w:r w:rsidRPr="009164E3">
              <w:rPr>
                <w:b/>
                <w:bCs/>
              </w:rPr>
              <w:t>Overføres til punkt 3 Tilbudsskjema</w:t>
            </w:r>
          </w:p>
        </w:tc>
        <w:tc>
          <w:tcPr>
            <w:tcW w:w="3679" w:type="dxa"/>
          </w:tcPr>
          <w:p w14:paraId="7B4ED8FE" w14:textId="77777777" w:rsidR="00691C59" w:rsidRPr="009164E3" w:rsidRDefault="00691C59" w:rsidP="00691C59"/>
        </w:tc>
      </w:tr>
    </w:tbl>
    <w:p w14:paraId="2A1C558C" w14:textId="78233972" w:rsidR="00691C59" w:rsidRPr="009164E3" w:rsidRDefault="00691C59" w:rsidP="00691C59">
      <w:pPr>
        <w:rPr>
          <w:highlight w:val="lightGray"/>
        </w:rPr>
        <w:sectPr w:rsidR="00691C59" w:rsidRPr="009164E3" w:rsidSect="00DE7D9C">
          <w:pgSz w:w="11906" w:h="16838" w:code="9"/>
          <w:pgMar w:top="1400" w:right="1418" w:bottom="1077" w:left="1701" w:header="709" w:footer="709" w:gutter="0"/>
          <w:cols w:space="708"/>
          <w:docGrid w:linePitch="360"/>
        </w:sectPr>
      </w:pPr>
    </w:p>
    <w:p w14:paraId="17064AC6" w14:textId="69E57521" w:rsidR="00691C59" w:rsidRPr="009164E3" w:rsidRDefault="00691C59" w:rsidP="00C9486D">
      <w:pPr>
        <w:pStyle w:val="Overskrift3"/>
      </w:pPr>
      <w:bookmarkStart w:id="1716" w:name="_Toc233898175"/>
      <w:r w:rsidRPr="009164E3">
        <w:lastRenderedPageBreak/>
        <w:t xml:space="preserve">Tildelingskriterium K1 </w:t>
      </w:r>
      <w:r w:rsidR="003A09BF" w:rsidRPr="009164E3">
        <w:t>-</w:t>
      </w:r>
      <w:r w:rsidRPr="009164E3">
        <w:t xml:space="preserve"> Tilbudsskjema</w:t>
      </w:r>
      <w:bookmarkEnd w:id="1716"/>
    </w:p>
    <w:p w14:paraId="66906A99" w14:textId="77777777" w:rsidR="00C9486D" w:rsidRPr="009164E3" w:rsidRDefault="00C9486D" w:rsidP="00C9486D">
      <w:pPr>
        <w:rPr>
          <w:highlight w:val="lightGray"/>
        </w:rPr>
      </w:pPr>
    </w:p>
    <w:tbl>
      <w:tblPr>
        <w:tblStyle w:val="Tabellrutenett"/>
        <w:tblW w:w="0" w:type="auto"/>
        <w:tblLook w:val="04A0" w:firstRow="1" w:lastRow="0" w:firstColumn="1" w:lastColumn="0" w:noHBand="0" w:noVBand="1"/>
      </w:tblPr>
      <w:tblGrid>
        <w:gridCol w:w="1843"/>
        <w:gridCol w:w="4248"/>
        <w:gridCol w:w="491"/>
        <w:gridCol w:w="2195"/>
      </w:tblGrid>
      <w:tr w:rsidR="00691C59" w:rsidRPr="009164E3" w14:paraId="323C2C82" w14:textId="77777777" w:rsidTr="007B490A">
        <w:tc>
          <w:tcPr>
            <w:tcW w:w="1843" w:type="dxa"/>
            <w:tcBorders>
              <w:top w:val="nil"/>
              <w:left w:val="nil"/>
              <w:bottom w:val="nil"/>
              <w:right w:val="nil"/>
            </w:tcBorders>
          </w:tcPr>
          <w:p w14:paraId="7DF16633" w14:textId="501FC247" w:rsidR="00691C59" w:rsidRPr="009164E3" w:rsidRDefault="00691C59" w:rsidP="00691C59">
            <w:pPr>
              <w:rPr>
                <w:highlight w:val="lightGray"/>
              </w:rPr>
            </w:pPr>
            <w:r w:rsidRPr="009164E3">
              <w:rPr>
                <w:highlight w:val="lightGray"/>
              </w:rPr>
              <w:t>Hovedprosess 1</w:t>
            </w:r>
          </w:p>
        </w:tc>
        <w:tc>
          <w:tcPr>
            <w:tcW w:w="4248" w:type="dxa"/>
            <w:tcBorders>
              <w:top w:val="nil"/>
              <w:left w:val="nil"/>
              <w:bottom w:val="nil"/>
              <w:right w:val="nil"/>
            </w:tcBorders>
          </w:tcPr>
          <w:p w14:paraId="30EAA17F" w14:textId="00596B29" w:rsidR="00691C59" w:rsidRPr="009164E3" w:rsidRDefault="00691C59" w:rsidP="00691C59">
            <w:pPr>
              <w:rPr>
                <w:highlight w:val="lightGray"/>
              </w:rPr>
            </w:pPr>
            <w:r w:rsidRPr="009164E3">
              <w:rPr>
                <w:highlight w:val="lightGray"/>
              </w:rPr>
              <w:t>Forberedende tiltak og generelle kostnader</w:t>
            </w:r>
          </w:p>
        </w:tc>
        <w:tc>
          <w:tcPr>
            <w:tcW w:w="491" w:type="dxa"/>
            <w:tcBorders>
              <w:top w:val="nil"/>
              <w:left w:val="nil"/>
              <w:bottom w:val="nil"/>
              <w:right w:val="nil"/>
            </w:tcBorders>
            <w:shd w:val="clear" w:color="auto" w:fill="FFFFFF" w:themeFill="background1"/>
          </w:tcPr>
          <w:p w14:paraId="34425F6D" w14:textId="7667C3E7" w:rsidR="00691C59" w:rsidRPr="009164E3" w:rsidRDefault="00691C59" w:rsidP="00691C59">
            <w:r w:rsidRPr="009164E3">
              <w:t>kr</w:t>
            </w:r>
          </w:p>
        </w:tc>
        <w:tc>
          <w:tcPr>
            <w:tcW w:w="2195" w:type="dxa"/>
            <w:tcBorders>
              <w:top w:val="nil"/>
              <w:left w:val="nil"/>
              <w:bottom w:val="single" w:sz="4" w:space="0" w:color="auto"/>
              <w:right w:val="nil"/>
            </w:tcBorders>
          </w:tcPr>
          <w:p w14:paraId="7153ADB7" w14:textId="77777777" w:rsidR="00691C59" w:rsidRPr="009164E3" w:rsidRDefault="00691C59" w:rsidP="00691C59">
            <w:pPr>
              <w:rPr>
                <w:highlight w:val="lightGray"/>
              </w:rPr>
            </w:pPr>
          </w:p>
        </w:tc>
      </w:tr>
      <w:tr w:rsidR="00691C59" w:rsidRPr="009164E3" w14:paraId="6EB2E2B0" w14:textId="77777777" w:rsidTr="007B490A">
        <w:tc>
          <w:tcPr>
            <w:tcW w:w="1843" w:type="dxa"/>
            <w:tcBorders>
              <w:top w:val="nil"/>
              <w:left w:val="nil"/>
              <w:bottom w:val="nil"/>
              <w:right w:val="nil"/>
            </w:tcBorders>
          </w:tcPr>
          <w:p w14:paraId="498447C6" w14:textId="2523E8A9" w:rsidR="00691C59" w:rsidRPr="009164E3" w:rsidRDefault="00691C59" w:rsidP="00691C59">
            <w:pPr>
              <w:rPr>
                <w:highlight w:val="lightGray"/>
              </w:rPr>
            </w:pPr>
            <w:r w:rsidRPr="009164E3">
              <w:rPr>
                <w:highlight w:val="lightGray"/>
              </w:rPr>
              <w:t>Hovedprosess 2</w:t>
            </w:r>
          </w:p>
        </w:tc>
        <w:tc>
          <w:tcPr>
            <w:tcW w:w="4248" w:type="dxa"/>
            <w:tcBorders>
              <w:top w:val="nil"/>
              <w:left w:val="nil"/>
              <w:bottom w:val="nil"/>
              <w:right w:val="nil"/>
            </w:tcBorders>
          </w:tcPr>
          <w:p w14:paraId="72C25AE2" w14:textId="38AA2BEE" w:rsidR="00691C59" w:rsidRPr="009164E3" w:rsidRDefault="00691C59" w:rsidP="00691C59">
            <w:pPr>
              <w:rPr>
                <w:highlight w:val="lightGray"/>
              </w:rPr>
            </w:pPr>
            <w:r w:rsidRPr="009164E3">
              <w:rPr>
                <w:highlight w:val="lightGray"/>
              </w:rPr>
              <w:t>Sprengning og masseflytting</w:t>
            </w:r>
          </w:p>
        </w:tc>
        <w:tc>
          <w:tcPr>
            <w:tcW w:w="491" w:type="dxa"/>
            <w:tcBorders>
              <w:top w:val="nil"/>
              <w:left w:val="nil"/>
              <w:bottom w:val="nil"/>
              <w:right w:val="nil"/>
            </w:tcBorders>
            <w:shd w:val="clear" w:color="auto" w:fill="FFFFFF" w:themeFill="background1"/>
          </w:tcPr>
          <w:p w14:paraId="252575C8" w14:textId="4E32D500" w:rsidR="00691C59" w:rsidRPr="009164E3" w:rsidRDefault="00691C59" w:rsidP="00691C59">
            <w:r w:rsidRPr="009164E3">
              <w:t>kr</w:t>
            </w:r>
          </w:p>
        </w:tc>
        <w:tc>
          <w:tcPr>
            <w:tcW w:w="2195" w:type="dxa"/>
            <w:tcBorders>
              <w:top w:val="single" w:sz="4" w:space="0" w:color="auto"/>
              <w:left w:val="nil"/>
              <w:bottom w:val="single" w:sz="4" w:space="0" w:color="auto"/>
              <w:right w:val="nil"/>
            </w:tcBorders>
          </w:tcPr>
          <w:p w14:paraId="29243FDE" w14:textId="77777777" w:rsidR="00691C59" w:rsidRPr="009164E3" w:rsidRDefault="00691C59" w:rsidP="00691C59">
            <w:pPr>
              <w:rPr>
                <w:highlight w:val="lightGray"/>
              </w:rPr>
            </w:pPr>
          </w:p>
        </w:tc>
      </w:tr>
      <w:tr w:rsidR="00691C59" w:rsidRPr="009164E3" w14:paraId="55410762" w14:textId="77777777" w:rsidTr="007B490A">
        <w:tc>
          <w:tcPr>
            <w:tcW w:w="1843" w:type="dxa"/>
            <w:tcBorders>
              <w:top w:val="nil"/>
              <w:left w:val="nil"/>
              <w:bottom w:val="nil"/>
              <w:right w:val="nil"/>
            </w:tcBorders>
          </w:tcPr>
          <w:p w14:paraId="5FAF7F3C" w14:textId="30753BC3" w:rsidR="00691C59" w:rsidRPr="009164E3" w:rsidRDefault="00691C59" w:rsidP="00691C59">
            <w:pPr>
              <w:rPr>
                <w:highlight w:val="lightGray"/>
              </w:rPr>
            </w:pPr>
            <w:r w:rsidRPr="009164E3">
              <w:rPr>
                <w:highlight w:val="lightGray"/>
              </w:rPr>
              <w:t>Hovedprosess 3</w:t>
            </w:r>
          </w:p>
        </w:tc>
        <w:tc>
          <w:tcPr>
            <w:tcW w:w="4248" w:type="dxa"/>
            <w:tcBorders>
              <w:top w:val="nil"/>
              <w:left w:val="nil"/>
              <w:bottom w:val="nil"/>
              <w:right w:val="nil"/>
            </w:tcBorders>
          </w:tcPr>
          <w:p w14:paraId="6AB10007" w14:textId="3A6CD203" w:rsidR="00691C59" w:rsidRPr="009164E3" w:rsidRDefault="00691C59" w:rsidP="00691C59">
            <w:pPr>
              <w:rPr>
                <w:highlight w:val="lightGray"/>
              </w:rPr>
            </w:pPr>
            <w:r w:rsidRPr="009164E3">
              <w:rPr>
                <w:highlight w:val="lightGray"/>
              </w:rPr>
              <w:t>Tunneler</w:t>
            </w:r>
          </w:p>
        </w:tc>
        <w:tc>
          <w:tcPr>
            <w:tcW w:w="491" w:type="dxa"/>
            <w:tcBorders>
              <w:top w:val="nil"/>
              <w:left w:val="nil"/>
              <w:bottom w:val="nil"/>
              <w:right w:val="nil"/>
            </w:tcBorders>
            <w:shd w:val="clear" w:color="auto" w:fill="FFFFFF" w:themeFill="background1"/>
          </w:tcPr>
          <w:p w14:paraId="235B0794" w14:textId="0F22372C" w:rsidR="00691C59" w:rsidRPr="009164E3" w:rsidRDefault="00691C59" w:rsidP="00691C59">
            <w:r w:rsidRPr="009164E3">
              <w:t>kr</w:t>
            </w:r>
          </w:p>
        </w:tc>
        <w:tc>
          <w:tcPr>
            <w:tcW w:w="2195" w:type="dxa"/>
            <w:tcBorders>
              <w:top w:val="single" w:sz="4" w:space="0" w:color="auto"/>
              <w:left w:val="nil"/>
              <w:bottom w:val="single" w:sz="4" w:space="0" w:color="auto"/>
              <w:right w:val="nil"/>
            </w:tcBorders>
          </w:tcPr>
          <w:p w14:paraId="763E75FB" w14:textId="77777777" w:rsidR="00691C59" w:rsidRPr="009164E3" w:rsidRDefault="00691C59" w:rsidP="00691C59">
            <w:pPr>
              <w:rPr>
                <w:highlight w:val="lightGray"/>
              </w:rPr>
            </w:pPr>
          </w:p>
        </w:tc>
      </w:tr>
      <w:tr w:rsidR="00691C59" w:rsidRPr="009164E3" w14:paraId="149D8E62" w14:textId="77777777" w:rsidTr="007B490A">
        <w:tc>
          <w:tcPr>
            <w:tcW w:w="1843" w:type="dxa"/>
            <w:tcBorders>
              <w:top w:val="nil"/>
              <w:left w:val="nil"/>
              <w:bottom w:val="nil"/>
              <w:right w:val="nil"/>
            </w:tcBorders>
          </w:tcPr>
          <w:p w14:paraId="3AC51557" w14:textId="2EECB9D5" w:rsidR="00691C59" w:rsidRPr="009164E3" w:rsidRDefault="00691C59" w:rsidP="00691C59">
            <w:pPr>
              <w:rPr>
                <w:highlight w:val="lightGray"/>
              </w:rPr>
            </w:pPr>
            <w:r w:rsidRPr="009164E3">
              <w:rPr>
                <w:highlight w:val="lightGray"/>
              </w:rPr>
              <w:t>Hovedprosess 4</w:t>
            </w:r>
          </w:p>
        </w:tc>
        <w:tc>
          <w:tcPr>
            <w:tcW w:w="4248" w:type="dxa"/>
            <w:tcBorders>
              <w:top w:val="nil"/>
              <w:left w:val="nil"/>
              <w:bottom w:val="nil"/>
              <w:right w:val="nil"/>
            </w:tcBorders>
          </w:tcPr>
          <w:p w14:paraId="35D0832C" w14:textId="369DB504" w:rsidR="00691C59" w:rsidRPr="009164E3" w:rsidRDefault="00691C59" w:rsidP="00691C59">
            <w:pPr>
              <w:rPr>
                <w:highlight w:val="lightGray"/>
              </w:rPr>
            </w:pPr>
            <w:r w:rsidRPr="009164E3">
              <w:rPr>
                <w:highlight w:val="lightGray"/>
              </w:rPr>
              <w:t>Grøfter, kummer og rør</w:t>
            </w:r>
          </w:p>
        </w:tc>
        <w:tc>
          <w:tcPr>
            <w:tcW w:w="491" w:type="dxa"/>
            <w:tcBorders>
              <w:top w:val="nil"/>
              <w:left w:val="nil"/>
              <w:bottom w:val="nil"/>
              <w:right w:val="nil"/>
            </w:tcBorders>
            <w:shd w:val="clear" w:color="auto" w:fill="FFFFFF" w:themeFill="background1"/>
          </w:tcPr>
          <w:p w14:paraId="1B44FD49" w14:textId="2EAB421E" w:rsidR="00691C59" w:rsidRPr="009164E3" w:rsidRDefault="00691C59" w:rsidP="00691C59">
            <w:r w:rsidRPr="009164E3">
              <w:t>kr</w:t>
            </w:r>
          </w:p>
        </w:tc>
        <w:tc>
          <w:tcPr>
            <w:tcW w:w="2195" w:type="dxa"/>
            <w:tcBorders>
              <w:top w:val="single" w:sz="4" w:space="0" w:color="auto"/>
              <w:left w:val="nil"/>
              <w:bottom w:val="single" w:sz="4" w:space="0" w:color="auto"/>
              <w:right w:val="nil"/>
            </w:tcBorders>
          </w:tcPr>
          <w:p w14:paraId="40B5AC3E" w14:textId="77777777" w:rsidR="00691C59" w:rsidRPr="009164E3" w:rsidRDefault="00691C59" w:rsidP="00691C59">
            <w:pPr>
              <w:rPr>
                <w:highlight w:val="lightGray"/>
              </w:rPr>
            </w:pPr>
          </w:p>
        </w:tc>
      </w:tr>
      <w:tr w:rsidR="00691C59" w:rsidRPr="009164E3" w14:paraId="5FAE4751" w14:textId="77777777" w:rsidTr="007B490A">
        <w:tc>
          <w:tcPr>
            <w:tcW w:w="1843" w:type="dxa"/>
            <w:tcBorders>
              <w:top w:val="nil"/>
              <w:left w:val="nil"/>
              <w:bottom w:val="nil"/>
              <w:right w:val="nil"/>
            </w:tcBorders>
          </w:tcPr>
          <w:p w14:paraId="7B6C007E" w14:textId="28BB0EF5" w:rsidR="00691C59" w:rsidRPr="009164E3" w:rsidRDefault="00691C59" w:rsidP="00691C59">
            <w:pPr>
              <w:rPr>
                <w:highlight w:val="lightGray"/>
              </w:rPr>
            </w:pPr>
            <w:r w:rsidRPr="009164E3">
              <w:rPr>
                <w:highlight w:val="lightGray"/>
              </w:rPr>
              <w:t>Hovedprosess 5</w:t>
            </w:r>
          </w:p>
        </w:tc>
        <w:tc>
          <w:tcPr>
            <w:tcW w:w="4248" w:type="dxa"/>
            <w:tcBorders>
              <w:top w:val="nil"/>
              <w:left w:val="nil"/>
              <w:bottom w:val="nil"/>
              <w:right w:val="nil"/>
            </w:tcBorders>
          </w:tcPr>
          <w:p w14:paraId="795BD922" w14:textId="06FE5545" w:rsidR="00691C59" w:rsidRPr="009164E3" w:rsidRDefault="00691C59" w:rsidP="00691C59">
            <w:pPr>
              <w:rPr>
                <w:highlight w:val="lightGray"/>
              </w:rPr>
            </w:pPr>
            <w:r w:rsidRPr="009164E3">
              <w:rPr>
                <w:highlight w:val="lightGray"/>
              </w:rPr>
              <w:t>Vegfundament</w:t>
            </w:r>
          </w:p>
        </w:tc>
        <w:tc>
          <w:tcPr>
            <w:tcW w:w="491" w:type="dxa"/>
            <w:tcBorders>
              <w:top w:val="nil"/>
              <w:left w:val="nil"/>
              <w:bottom w:val="nil"/>
              <w:right w:val="nil"/>
            </w:tcBorders>
            <w:shd w:val="clear" w:color="auto" w:fill="FFFFFF" w:themeFill="background1"/>
          </w:tcPr>
          <w:p w14:paraId="53A5D4D4" w14:textId="7B143609" w:rsidR="00691C59" w:rsidRPr="009164E3" w:rsidRDefault="00691C59" w:rsidP="00691C59">
            <w:r w:rsidRPr="009164E3">
              <w:t>kr</w:t>
            </w:r>
          </w:p>
        </w:tc>
        <w:tc>
          <w:tcPr>
            <w:tcW w:w="2195" w:type="dxa"/>
            <w:tcBorders>
              <w:top w:val="single" w:sz="4" w:space="0" w:color="auto"/>
              <w:left w:val="nil"/>
              <w:bottom w:val="single" w:sz="4" w:space="0" w:color="auto"/>
              <w:right w:val="nil"/>
            </w:tcBorders>
          </w:tcPr>
          <w:p w14:paraId="1BE29D03" w14:textId="77777777" w:rsidR="00691C59" w:rsidRPr="009164E3" w:rsidRDefault="00691C59" w:rsidP="00691C59">
            <w:pPr>
              <w:rPr>
                <w:highlight w:val="lightGray"/>
              </w:rPr>
            </w:pPr>
          </w:p>
        </w:tc>
      </w:tr>
      <w:tr w:rsidR="00691C59" w:rsidRPr="009164E3" w14:paraId="28BE3375" w14:textId="77777777" w:rsidTr="007B490A">
        <w:tc>
          <w:tcPr>
            <w:tcW w:w="1843" w:type="dxa"/>
            <w:tcBorders>
              <w:top w:val="nil"/>
              <w:left w:val="nil"/>
              <w:bottom w:val="nil"/>
              <w:right w:val="nil"/>
            </w:tcBorders>
          </w:tcPr>
          <w:p w14:paraId="3BF2D65A" w14:textId="77791B98" w:rsidR="00691C59" w:rsidRPr="009164E3" w:rsidRDefault="00691C59" w:rsidP="00691C59">
            <w:pPr>
              <w:rPr>
                <w:highlight w:val="lightGray"/>
              </w:rPr>
            </w:pPr>
            <w:r w:rsidRPr="009164E3">
              <w:rPr>
                <w:highlight w:val="lightGray"/>
              </w:rPr>
              <w:t>Hovedprosess 6</w:t>
            </w:r>
          </w:p>
        </w:tc>
        <w:tc>
          <w:tcPr>
            <w:tcW w:w="4248" w:type="dxa"/>
            <w:tcBorders>
              <w:top w:val="nil"/>
              <w:left w:val="nil"/>
              <w:bottom w:val="nil"/>
              <w:right w:val="nil"/>
            </w:tcBorders>
          </w:tcPr>
          <w:p w14:paraId="6E16120F" w14:textId="32C708A2" w:rsidR="00691C59" w:rsidRPr="009164E3" w:rsidRDefault="00691C59" w:rsidP="00691C59">
            <w:pPr>
              <w:rPr>
                <w:highlight w:val="lightGray"/>
              </w:rPr>
            </w:pPr>
            <w:r w:rsidRPr="009164E3">
              <w:rPr>
                <w:highlight w:val="lightGray"/>
              </w:rPr>
              <w:t>Vegdekke</w:t>
            </w:r>
          </w:p>
        </w:tc>
        <w:tc>
          <w:tcPr>
            <w:tcW w:w="491" w:type="dxa"/>
            <w:tcBorders>
              <w:top w:val="nil"/>
              <w:left w:val="nil"/>
              <w:bottom w:val="nil"/>
              <w:right w:val="nil"/>
            </w:tcBorders>
            <w:shd w:val="clear" w:color="auto" w:fill="FFFFFF" w:themeFill="background1"/>
          </w:tcPr>
          <w:p w14:paraId="5FBFC1B5" w14:textId="5169FFDD" w:rsidR="00691C59" w:rsidRPr="009164E3" w:rsidRDefault="00691C59" w:rsidP="00691C59">
            <w:r w:rsidRPr="009164E3">
              <w:t>kr</w:t>
            </w:r>
          </w:p>
        </w:tc>
        <w:tc>
          <w:tcPr>
            <w:tcW w:w="2195" w:type="dxa"/>
            <w:tcBorders>
              <w:top w:val="single" w:sz="4" w:space="0" w:color="auto"/>
              <w:left w:val="nil"/>
              <w:bottom w:val="single" w:sz="4" w:space="0" w:color="auto"/>
              <w:right w:val="nil"/>
            </w:tcBorders>
          </w:tcPr>
          <w:p w14:paraId="5A772B1F" w14:textId="77777777" w:rsidR="00691C59" w:rsidRPr="009164E3" w:rsidRDefault="00691C59" w:rsidP="00691C59">
            <w:pPr>
              <w:rPr>
                <w:highlight w:val="lightGray"/>
              </w:rPr>
            </w:pPr>
          </w:p>
        </w:tc>
      </w:tr>
      <w:tr w:rsidR="00691C59" w:rsidRPr="009164E3" w14:paraId="5D004748" w14:textId="77777777" w:rsidTr="007B490A">
        <w:tc>
          <w:tcPr>
            <w:tcW w:w="1843" w:type="dxa"/>
            <w:tcBorders>
              <w:top w:val="nil"/>
              <w:left w:val="nil"/>
              <w:bottom w:val="nil"/>
              <w:right w:val="nil"/>
            </w:tcBorders>
          </w:tcPr>
          <w:p w14:paraId="23C8D843" w14:textId="625A4883" w:rsidR="00691C59" w:rsidRPr="009164E3" w:rsidRDefault="00691C59" w:rsidP="00691C59">
            <w:pPr>
              <w:rPr>
                <w:highlight w:val="lightGray"/>
              </w:rPr>
            </w:pPr>
            <w:r w:rsidRPr="009164E3">
              <w:rPr>
                <w:highlight w:val="lightGray"/>
              </w:rPr>
              <w:t>Hovedprosess 7</w:t>
            </w:r>
          </w:p>
        </w:tc>
        <w:tc>
          <w:tcPr>
            <w:tcW w:w="4248" w:type="dxa"/>
            <w:tcBorders>
              <w:top w:val="nil"/>
              <w:left w:val="nil"/>
              <w:bottom w:val="nil"/>
              <w:right w:val="nil"/>
            </w:tcBorders>
          </w:tcPr>
          <w:p w14:paraId="6B1D4420" w14:textId="6877FD55" w:rsidR="00691C59" w:rsidRPr="009164E3" w:rsidRDefault="00691C59" w:rsidP="00691C59">
            <w:pPr>
              <w:rPr>
                <w:highlight w:val="lightGray"/>
              </w:rPr>
            </w:pPr>
            <w:r w:rsidRPr="009164E3">
              <w:rPr>
                <w:highlight w:val="lightGray"/>
              </w:rPr>
              <w:t>Vegutstyr og miljøtiltak</w:t>
            </w:r>
          </w:p>
        </w:tc>
        <w:tc>
          <w:tcPr>
            <w:tcW w:w="491" w:type="dxa"/>
            <w:tcBorders>
              <w:top w:val="nil"/>
              <w:left w:val="nil"/>
              <w:bottom w:val="nil"/>
              <w:right w:val="nil"/>
            </w:tcBorders>
            <w:shd w:val="clear" w:color="auto" w:fill="FFFFFF" w:themeFill="background1"/>
          </w:tcPr>
          <w:p w14:paraId="5CCB6BE5" w14:textId="6A89A038" w:rsidR="00691C59" w:rsidRPr="009164E3" w:rsidRDefault="00691C59" w:rsidP="00691C59">
            <w:r w:rsidRPr="009164E3">
              <w:t>kr</w:t>
            </w:r>
          </w:p>
        </w:tc>
        <w:tc>
          <w:tcPr>
            <w:tcW w:w="2195" w:type="dxa"/>
            <w:tcBorders>
              <w:top w:val="single" w:sz="4" w:space="0" w:color="auto"/>
              <w:left w:val="nil"/>
              <w:bottom w:val="single" w:sz="4" w:space="0" w:color="auto"/>
              <w:right w:val="nil"/>
            </w:tcBorders>
          </w:tcPr>
          <w:p w14:paraId="02F71C2B" w14:textId="77777777" w:rsidR="00691C59" w:rsidRPr="009164E3" w:rsidRDefault="00691C59" w:rsidP="00691C59">
            <w:pPr>
              <w:rPr>
                <w:highlight w:val="lightGray"/>
              </w:rPr>
            </w:pPr>
          </w:p>
        </w:tc>
      </w:tr>
      <w:tr w:rsidR="00691C59" w:rsidRPr="009164E3" w14:paraId="00A9C08D" w14:textId="77777777" w:rsidTr="007B490A">
        <w:tc>
          <w:tcPr>
            <w:tcW w:w="1843" w:type="dxa"/>
            <w:tcBorders>
              <w:top w:val="nil"/>
              <w:left w:val="nil"/>
              <w:bottom w:val="nil"/>
              <w:right w:val="nil"/>
            </w:tcBorders>
          </w:tcPr>
          <w:p w14:paraId="6EBB6EB2" w14:textId="41D1E639" w:rsidR="00691C59" w:rsidRPr="009164E3" w:rsidRDefault="00691C59" w:rsidP="00691C59">
            <w:pPr>
              <w:rPr>
                <w:highlight w:val="lightGray"/>
              </w:rPr>
            </w:pPr>
            <w:r w:rsidRPr="009164E3">
              <w:rPr>
                <w:highlight w:val="lightGray"/>
              </w:rPr>
              <w:t>Hovedprosess 8</w:t>
            </w:r>
          </w:p>
        </w:tc>
        <w:tc>
          <w:tcPr>
            <w:tcW w:w="4248" w:type="dxa"/>
            <w:tcBorders>
              <w:top w:val="nil"/>
              <w:left w:val="nil"/>
              <w:bottom w:val="nil"/>
              <w:right w:val="nil"/>
            </w:tcBorders>
          </w:tcPr>
          <w:p w14:paraId="279295D5" w14:textId="3880D3D5" w:rsidR="00691C59" w:rsidRPr="009164E3" w:rsidRDefault="00691C59" w:rsidP="00691C59">
            <w:pPr>
              <w:rPr>
                <w:highlight w:val="lightGray"/>
              </w:rPr>
            </w:pPr>
            <w:r w:rsidRPr="009164E3">
              <w:rPr>
                <w:highlight w:val="lightGray"/>
              </w:rPr>
              <w:t>Bruer og kaier</w:t>
            </w:r>
          </w:p>
        </w:tc>
        <w:tc>
          <w:tcPr>
            <w:tcW w:w="491" w:type="dxa"/>
            <w:tcBorders>
              <w:top w:val="nil"/>
              <w:left w:val="nil"/>
              <w:bottom w:val="nil"/>
              <w:right w:val="nil"/>
            </w:tcBorders>
            <w:shd w:val="clear" w:color="auto" w:fill="FFFFFF" w:themeFill="background1"/>
          </w:tcPr>
          <w:p w14:paraId="3D8AC6E6" w14:textId="3CD46381" w:rsidR="00691C59" w:rsidRPr="009164E3" w:rsidRDefault="00691C59" w:rsidP="00691C59">
            <w:r w:rsidRPr="009164E3">
              <w:t>kr</w:t>
            </w:r>
          </w:p>
        </w:tc>
        <w:tc>
          <w:tcPr>
            <w:tcW w:w="2195" w:type="dxa"/>
            <w:tcBorders>
              <w:top w:val="single" w:sz="4" w:space="0" w:color="auto"/>
              <w:left w:val="nil"/>
              <w:bottom w:val="single" w:sz="4" w:space="0" w:color="auto"/>
              <w:right w:val="nil"/>
            </w:tcBorders>
          </w:tcPr>
          <w:p w14:paraId="0FFD3A14" w14:textId="77777777" w:rsidR="00691C59" w:rsidRPr="009164E3" w:rsidRDefault="00691C59" w:rsidP="00691C59">
            <w:pPr>
              <w:rPr>
                <w:highlight w:val="lightGray"/>
              </w:rPr>
            </w:pPr>
          </w:p>
        </w:tc>
      </w:tr>
      <w:tr w:rsidR="00691C59" w:rsidRPr="009164E3" w14:paraId="6C47CEC6" w14:textId="77777777" w:rsidTr="007B490A">
        <w:tc>
          <w:tcPr>
            <w:tcW w:w="6091" w:type="dxa"/>
            <w:gridSpan w:val="2"/>
            <w:tcBorders>
              <w:top w:val="nil"/>
              <w:left w:val="nil"/>
              <w:bottom w:val="nil"/>
              <w:right w:val="nil"/>
            </w:tcBorders>
            <w:shd w:val="clear" w:color="auto" w:fill="FFFFFF" w:themeFill="background1"/>
          </w:tcPr>
          <w:p w14:paraId="3D62D510" w14:textId="00A0C730" w:rsidR="00691C59" w:rsidRPr="009164E3" w:rsidRDefault="00691C59" w:rsidP="00691C59">
            <w:r w:rsidRPr="009164E3">
              <w:t>Sum i henhold til punkt 1</w:t>
            </w:r>
          </w:p>
        </w:tc>
        <w:tc>
          <w:tcPr>
            <w:tcW w:w="491" w:type="dxa"/>
            <w:tcBorders>
              <w:top w:val="nil"/>
              <w:left w:val="nil"/>
              <w:bottom w:val="nil"/>
              <w:right w:val="nil"/>
            </w:tcBorders>
            <w:shd w:val="clear" w:color="auto" w:fill="FFFFFF" w:themeFill="background1"/>
          </w:tcPr>
          <w:p w14:paraId="1394A0CE" w14:textId="3AFA1991" w:rsidR="00691C59" w:rsidRPr="009164E3" w:rsidRDefault="00691C59" w:rsidP="00691C59">
            <w:r w:rsidRPr="009164E3">
              <w:t>kr</w:t>
            </w:r>
          </w:p>
        </w:tc>
        <w:tc>
          <w:tcPr>
            <w:tcW w:w="2195" w:type="dxa"/>
            <w:tcBorders>
              <w:top w:val="single" w:sz="4" w:space="0" w:color="auto"/>
              <w:left w:val="nil"/>
              <w:bottom w:val="single" w:sz="4" w:space="0" w:color="auto"/>
              <w:right w:val="nil"/>
            </w:tcBorders>
          </w:tcPr>
          <w:p w14:paraId="47E9B815" w14:textId="77777777" w:rsidR="00691C59" w:rsidRPr="009164E3" w:rsidRDefault="00691C59" w:rsidP="00691C59">
            <w:pPr>
              <w:rPr>
                <w:highlight w:val="lightGray"/>
              </w:rPr>
            </w:pPr>
          </w:p>
        </w:tc>
      </w:tr>
      <w:tr w:rsidR="00691C59" w:rsidRPr="009164E3" w14:paraId="2207EF75" w14:textId="77777777" w:rsidTr="007B490A">
        <w:tc>
          <w:tcPr>
            <w:tcW w:w="6091" w:type="dxa"/>
            <w:gridSpan w:val="2"/>
            <w:tcBorders>
              <w:top w:val="nil"/>
              <w:left w:val="nil"/>
              <w:bottom w:val="nil"/>
              <w:right w:val="nil"/>
            </w:tcBorders>
            <w:shd w:val="clear" w:color="auto" w:fill="FFFFFF" w:themeFill="background1"/>
          </w:tcPr>
          <w:p w14:paraId="0E70B260" w14:textId="16BCA184" w:rsidR="00691C59" w:rsidRPr="009164E3" w:rsidRDefault="00691C59" w:rsidP="00691C59">
            <w:r w:rsidRPr="009164E3">
              <w:t>Sum mannskap og maskiner i henhold til punkt 2</w:t>
            </w:r>
            <w:r w:rsidR="00812456" w:rsidRPr="009164E3">
              <w:t>.5</w:t>
            </w:r>
          </w:p>
        </w:tc>
        <w:tc>
          <w:tcPr>
            <w:tcW w:w="491" w:type="dxa"/>
            <w:tcBorders>
              <w:top w:val="nil"/>
              <w:left w:val="nil"/>
              <w:bottom w:val="nil"/>
              <w:right w:val="nil"/>
            </w:tcBorders>
            <w:shd w:val="clear" w:color="auto" w:fill="FFFFFF" w:themeFill="background1"/>
          </w:tcPr>
          <w:p w14:paraId="1477B830" w14:textId="27B39104" w:rsidR="00691C59" w:rsidRPr="009164E3" w:rsidRDefault="00691C59" w:rsidP="00691C59">
            <w:r w:rsidRPr="009164E3">
              <w:t>kr</w:t>
            </w:r>
          </w:p>
        </w:tc>
        <w:tc>
          <w:tcPr>
            <w:tcW w:w="2195" w:type="dxa"/>
            <w:tcBorders>
              <w:top w:val="nil"/>
              <w:left w:val="nil"/>
              <w:bottom w:val="single" w:sz="4" w:space="0" w:color="auto"/>
              <w:right w:val="nil"/>
            </w:tcBorders>
          </w:tcPr>
          <w:p w14:paraId="4FE1BC77" w14:textId="77777777" w:rsidR="00691C59" w:rsidRPr="009164E3" w:rsidRDefault="00691C59" w:rsidP="00691C59">
            <w:pPr>
              <w:rPr>
                <w:highlight w:val="lightGray"/>
              </w:rPr>
            </w:pPr>
          </w:p>
        </w:tc>
      </w:tr>
      <w:tr w:rsidR="00691C59" w:rsidRPr="009164E3" w14:paraId="16AB1E39" w14:textId="77777777" w:rsidTr="007B490A">
        <w:tc>
          <w:tcPr>
            <w:tcW w:w="6091" w:type="dxa"/>
            <w:gridSpan w:val="2"/>
            <w:tcBorders>
              <w:top w:val="nil"/>
              <w:left w:val="nil"/>
              <w:bottom w:val="nil"/>
              <w:right w:val="nil"/>
            </w:tcBorders>
            <w:shd w:val="clear" w:color="auto" w:fill="FFFFFF" w:themeFill="background1"/>
          </w:tcPr>
          <w:p w14:paraId="18B11D37" w14:textId="4AE0781F" w:rsidR="00691C59" w:rsidRPr="009164E3" w:rsidRDefault="00691C59" w:rsidP="00691C59">
            <w:r w:rsidRPr="009164E3">
              <w:t>Total tilbudssum uten merverdiavgift</w:t>
            </w:r>
          </w:p>
        </w:tc>
        <w:tc>
          <w:tcPr>
            <w:tcW w:w="491" w:type="dxa"/>
            <w:tcBorders>
              <w:top w:val="nil"/>
              <w:left w:val="nil"/>
              <w:bottom w:val="nil"/>
              <w:right w:val="nil"/>
            </w:tcBorders>
            <w:shd w:val="clear" w:color="auto" w:fill="FFFFFF" w:themeFill="background1"/>
          </w:tcPr>
          <w:p w14:paraId="5DBA7762" w14:textId="2ECF08EA" w:rsidR="00691C59" w:rsidRPr="009164E3" w:rsidRDefault="00691C59" w:rsidP="00691C59">
            <w:r w:rsidRPr="009164E3">
              <w:t>kr</w:t>
            </w:r>
          </w:p>
        </w:tc>
        <w:tc>
          <w:tcPr>
            <w:tcW w:w="2195" w:type="dxa"/>
            <w:tcBorders>
              <w:top w:val="single" w:sz="4" w:space="0" w:color="auto"/>
              <w:left w:val="nil"/>
              <w:bottom w:val="single" w:sz="4" w:space="0" w:color="auto"/>
              <w:right w:val="nil"/>
            </w:tcBorders>
          </w:tcPr>
          <w:p w14:paraId="5582D17A" w14:textId="77777777" w:rsidR="00691C59" w:rsidRPr="009164E3" w:rsidRDefault="00691C59" w:rsidP="00691C59">
            <w:pPr>
              <w:rPr>
                <w:highlight w:val="lightGray"/>
              </w:rPr>
            </w:pPr>
          </w:p>
        </w:tc>
      </w:tr>
    </w:tbl>
    <w:p w14:paraId="6F2B8923" w14:textId="56950D97" w:rsidR="00691C59" w:rsidRPr="009164E3" w:rsidRDefault="00691C59" w:rsidP="00691C59">
      <w:pPr>
        <w:rPr>
          <w:highlight w:val="lightGray"/>
        </w:rPr>
      </w:pPr>
    </w:p>
    <w:p w14:paraId="2F373A70" w14:textId="77777777" w:rsidR="00691C59" w:rsidRPr="009164E3" w:rsidRDefault="00691C59" w:rsidP="00691C59"/>
    <w:p w14:paraId="45E2C9E8" w14:textId="74C9B9B2" w:rsidR="00691C59" w:rsidRPr="009164E3" w:rsidRDefault="00691C59" w:rsidP="00691C59">
      <w:r w:rsidRPr="009164E3">
        <w:t>Tilbyder bekrefter at kostnader forbundet med alle nødvendige sikkerhetstiltak er tatt med i dette tilbudet.</w:t>
      </w:r>
    </w:p>
    <w:p w14:paraId="79E5C7CA" w14:textId="3600B82D" w:rsidR="00691C59" w:rsidRPr="009164E3" w:rsidRDefault="00691C59" w:rsidP="00691C59"/>
    <w:p w14:paraId="54A65835" w14:textId="2A88B276" w:rsidR="00691C59" w:rsidRPr="009164E3" w:rsidRDefault="00691C59" w:rsidP="00691C59">
      <w:r w:rsidRPr="009164E3">
        <w:t xml:space="preserve">Tilbyder bekrefter at det er iverksatt systematiske tiltak for å oppfylle kravene i helse-, miljø- og sikkerhetslovgivningen, og aksepterer at </w:t>
      </w:r>
      <w:r w:rsidR="00893B95" w:rsidRPr="009164E3">
        <w:t>byggherre</w:t>
      </w:r>
      <w:r w:rsidRPr="009164E3">
        <w:t xml:space="preserve"> etter anmodning vil bli gitt rett til å gjennomgå og verifisere virksomhetens system for ivaretakelse av helse, miljø og sikkerhet</w:t>
      </w:r>
      <w:r w:rsidR="003A09BF" w:rsidRPr="009164E3">
        <w:t>.</w:t>
      </w:r>
    </w:p>
    <w:p w14:paraId="4F956A0E" w14:textId="32127A05" w:rsidR="00924F72" w:rsidRPr="009164E3" w:rsidRDefault="00924F72" w:rsidP="00691C59">
      <w:pPr>
        <w:rPr>
          <w:highlight w:val="lightGray"/>
        </w:rPr>
      </w:pPr>
    </w:p>
    <w:tbl>
      <w:tblPr>
        <w:tblStyle w:val="Tabellrutenett"/>
        <w:tblW w:w="0" w:type="auto"/>
        <w:tblLook w:val="04A0" w:firstRow="1" w:lastRow="0" w:firstColumn="1" w:lastColumn="0" w:noHBand="0" w:noVBand="1"/>
      </w:tblPr>
      <w:tblGrid>
        <w:gridCol w:w="2925"/>
        <w:gridCol w:w="2926"/>
        <w:gridCol w:w="2926"/>
      </w:tblGrid>
      <w:tr w:rsidR="00924F72" w:rsidRPr="009164E3" w14:paraId="4F671628" w14:textId="77777777" w:rsidTr="00924F72">
        <w:tc>
          <w:tcPr>
            <w:tcW w:w="2925" w:type="dxa"/>
          </w:tcPr>
          <w:p w14:paraId="2FA4A7D6" w14:textId="77777777" w:rsidR="00924F72" w:rsidRPr="009164E3" w:rsidRDefault="00924F72" w:rsidP="00691C59"/>
          <w:p w14:paraId="1E1CB8B7" w14:textId="4859948C" w:rsidR="00DE4FF5" w:rsidRPr="009164E3" w:rsidRDefault="00DE4FF5" w:rsidP="00691C59"/>
        </w:tc>
        <w:tc>
          <w:tcPr>
            <w:tcW w:w="2926" w:type="dxa"/>
          </w:tcPr>
          <w:p w14:paraId="4EE7157A" w14:textId="000DADE0" w:rsidR="00924F72" w:rsidRPr="009164E3" w:rsidRDefault="00924F72" w:rsidP="00691C59">
            <w:r w:rsidRPr="009164E3">
              <w:t>, den</w:t>
            </w:r>
          </w:p>
        </w:tc>
        <w:tc>
          <w:tcPr>
            <w:tcW w:w="2926" w:type="dxa"/>
          </w:tcPr>
          <w:p w14:paraId="122FD0B9" w14:textId="77777777" w:rsidR="00924F72" w:rsidRPr="009164E3" w:rsidRDefault="00924F72" w:rsidP="00691C59">
            <w:pPr>
              <w:rPr>
                <w:highlight w:val="lightGray"/>
              </w:rPr>
            </w:pPr>
          </w:p>
        </w:tc>
      </w:tr>
      <w:tr w:rsidR="00924F72" w:rsidRPr="009164E3" w14:paraId="06110C08" w14:textId="77777777" w:rsidTr="00060857">
        <w:tc>
          <w:tcPr>
            <w:tcW w:w="8777" w:type="dxa"/>
            <w:gridSpan w:val="3"/>
          </w:tcPr>
          <w:p w14:paraId="4BC67B07" w14:textId="77777777" w:rsidR="00924F72" w:rsidRPr="009164E3" w:rsidRDefault="00924F72" w:rsidP="007B490A">
            <w:pPr>
              <w:shd w:val="clear" w:color="auto" w:fill="FFFFFF" w:themeFill="background1"/>
            </w:pPr>
          </w:p>
          <w:p w14:paraId="49E679CF" w14:textId="77777777" w:rsidR="00DE4FF5" w:rsidRPr="009164E3" w:rsidRDefault="00DE4FF5" w:rsidP="007B490A">
            <w:pPr>
              <w:shd w:val="clear" w:color="auto" w:fill="FFFFFF" w:themeFill="background1"/>
            </w:pPr>
          </w:p>
          <w:p w14:paraId="747BB19C" w14:textId="77777777" w:rsidR="00DE4FF5" w:rsidRPr="009164E3" w:rsidRDefault="00DE4FF5" w:rsidP="007B490A">
            <w:pPr>
              <w:shd w:val="clear" w:color="auto" w:fill="FFFFFF" w:themeFill="background1"/>
            </w:pPr>
          </w:p>
          <w:p w14:paraId="323067F6" w14:textId="29DBE8B8" w:rsidR="00DE4FF5" w:rsidRPr="009164E3" w:rsidRDefault="00DE4FF5" w:rsidP="007B490A">
            <w:pPr>
              <w:shd w:val="clear" w:color="auto" w:fill="FFFFFF" w:themeFill="background1"/>
            </w:pPr>
          </w:p>
        </w:tc>
      </w:tr>
      <w:tr w:rsidR="00924F72" w:rsidRPr="009164E3" w14:paraId="283B89BF" w14:textId="77777777" w:rsidTr="00060857">
        <w:tc>
          <w:tcPr>
            <w:tcW w:w="8777" w:type="dxa"/>
            <w:gridSpan w:val="3"/>
          </w:tcPr>
          <w:p w14:paraId="34AE929E" w14:textId="440634E1" w:rsidR="00924F72" w:rsidRPr="009164E3" w:rsidRDefault="00924F72" w:rsidP="007B490A">
            <w:pPr>
              <w:shd w:val="clear" w:color="auto" w:fill="FFFFFF" w:themeFill="background1"/>
              <w:jc w:val="center"/>
            </w:pPr>
            <w:r w:rsidRPr="009164E3">
              <w:t>stempel, underskrift</w:t>
            </w:r>
          </w:p>
        </w:tc>
      </w:tr>
    </w:tbl>
    <w:p w14:paraId="09DFF0FB" w14:textId="27D40979" w:rsidR="00924F72" w:rsidRPr="009164E3" w:rsidRDefault="00924F72" w:rsidP="007B490A">
      <w:pPr>
        <w:shd w:val="clear" w:color="auto" w:fill="FFFFFF" w:themeFill="background1"/>
      </w:pPr>
    </w:p>
    <w:tbl>
      <w:tblPr>
        <w:tblStyle w:val="Tabellrutenett"/>
        <w:tblW w:w="0" w:type="auto"/>
        <w:tblLook w:val="04A0" w:firstRow="1" w:lastRow="0" w:firstColumn="1" w:lastColumn="0" w:noHBand="0" w:noVBand="1"/>
      </w:tblPr>
      <w:tblGrid>
        <w:gridCol w:w="4388"/>
        <w:gridCol w:w="4389"/>
      </w:tblGrid>
      <w:tr w:rsidR="00924F72" w:rsidRPr="009164E3" w14:paraId="36754FA6" w14:textId="77777777" w:rsidTr="00DE4FF5">
        <w:tc>
          <w:tcPr>
            <w:tcW w:w="4388" w:type="dxa"/>
            <w:tcBorders>
              <w:top w:val="nil"/>
              <w:left w:val="nil"/>
              <w:bottom w:val="nil"/>
              <w:right w:val="nil"/>
            </w:tcBorders>
          </w:tcPr>
          <w:p w14:paraId="5C7B4AF6" w14:textId="27CC5E61" w:rsidR="00924F72" w:rsidRPr="009164E3" w:rsidRDefault="00924F72" w:rsidP="007B490A">
            <w:pPr>
              <w:shd w:val="clear" w:color="auto" w:fill="FFFFFF" w:themeFill="background1"/>
            </w:pPr>
            <w:r w:rsidRPr="009164E3">
              <w:t>Organisasjonsnummer:</w:t>
            </w:r>
          </w:p>
        </w:tc>
        <w:tc>
          <w:tcPr>
            <w:tcW w:w="4389" w:type="dxa"/>
            <w:tcBorders>
              <w:top w:val="nil"/>
              <w:left w:val="nil"/>
              <w:bottom w:val="single" w:sz="4" w:space="0" w:color="auto"/>
              <w:right w:val="nil"/>
            </w:tcBorders>
          </w:tcPr>
          <w:p w14:paraId="00F79E01" w14:textId="77777777" w:rsidR="00924F72" w:rsidRPr="009164E3" w:rsidRDefault="00924F72" w:rsidP="007B490A">
            <w:pPr>
              <w:shd w:val="clear" w:color="auto" w:fill="FFFFFF" w:themeFill="background1"/>
            </w:pPr>
          </w:p>
        </w:tc>
      </w:tr>
      <w:tr w:rsidR="00924F72" w:rsidRPr="009164E3" w14:paraId="6C2A59CB" w14:textId="77777777" w:rsidTr="00DE4FF5">
        <w:tc>
          <w:tcPr>
            <w:tcW w:w="4388" w:type="dxa"/>
            <w:tcBorders>
              <w:top w:val="nil"/>
              <w:left w:val="nil"/>
              <w:bottom w:val="nil"/>
              <w:right w:val="nil"/>
            </w:tcBorders>
          </w:tcPr>
          <w:p w14:paraId="4D7D717D" w14:textId="300394AB" w:rsidR="00924F72" w:rsidRPr="009164E3" w:rsidRDefault="00924F72" w:rsidP="007B490A">
            <w:pPr>
              <w:shd w:val="clear" w:color="auto" w:fill="FFFFFF" w:themeFill="background1"/>
            </w:pPr>
            <w:r w:rsidRPr="009164E3">
              <w:t>Fullstendig firmanavn:</w:t>
            </w:r>
          </w:p>
        </w:tc>
        <w:tc>
          <w:tcPr>
            <w:tcW w:w="4389" w:type="dxa"/>
            <w:tcBorders>
              <w:top w:val="single" w:sz="4" w:space="0" w:color="auto"/>
              <w:left w:val="nil"/>
              <w:bottom w:val="single" w:sz="4" w:space="0" w:color="auto"/>
              <w:right w:val="nil"/>
            </w:tcBorders>
          </w:tcPr>
          <w:p w14:paraId="6077BA13" w14:textId="77777777" w:rsidR="00924F72" w:rsidRPr="009164E3" w:rsidRDefault="00924F72" w:rsidP="007B490A">
            <w:pPr>
              <w:shd w:val="clear" w:color="auto" w:fill="FFFFFF" w:themeFill="background1"/>
            </w:pPr>
          </w:p>
        </w:tc>
      </w:tr>
      <w:tr w:rsidR="00924F72" w:rsidRPr="009164E3" w14:paraId="2815EC29" w14:textId="77777777" w:rsidTr="00DE4FF5">
        <w:tc>
          <w:tcPr>
            <w:tcW w:w="4388" w:type="dxa"/>
            <w:tcBorders>
              <w:top w:val="nil"/>
              <w:left w:val="nil"/>
              <w:bottom w:val="nil"/>
              <w:right w:val="nil"/>
            </w:tcBorders>
          </w:tcPr>
          <w:p w14:paraId="2FC3BA5B" w14:textId="6F014DB5" w:rsidR="00924F72" w:rsidRPr="009164E3" w:rsidRDefault="00924F72" w:rsidP="007B490A">
            <w:pPr>
              <w:shd w:val="clear" w:color="auto" w:fill="FFFFFF" w:themeFill="background1"/>
            </w:pPr>
            <w:r w:rsidRPr="009164E3">
              <w:t>Fullstendig adresse</w:t>
            </w:r>
            <w:r w:rsidR="003A09BF" w:rsidRPr="009164E3">
              <w:t>:</w:t>
            </w:r>
          </w:p>
        </w:tc>
        <w:tc>
          <w:tcPr>
            <w:tcW w:w="4389" w:type="dxa"/>
            <w:tcBorders>
              <w:top w:val="single" w:sz="4" w:space="0" w:color="auto"/>
              <w:left w:val="nil"/>
              <w:bottom w:val="single" w:sz="4" w:space="0" w:color="auto"/>
              <w:right w:val="nil"/>
            </w:tcBorders>
          </w:tcPr>
          <w:p w14:paraId="02D10769" w14:textId="77777777" w:rsidR="00924F72" w:rsidRPr="009164E3" w:rsidRDefault="00924F72" w:rsidP="007B490A">
            <w:pPr>
              <w:shd w:val="clear" w:color="auto" w:fill="FFFFFF" w:themeFill="background1"/>
            </w:pPr>
          </w:p>
        </w:tc>
      </w:tr>
      <w:tr w:rsidR="00924F72" w:rsidRPr="009164E3" w14:paraId="565E59F1" w14:textId="77777777" w:rsidTr="00DE4FF5">
        <w:tc>
          <w:tcPr>
            <w:tcW w:w="4388" w:type="dxa"/>
            <w:tcBorders>
              <w:top w:val="nil"/>
              <w:left w:val="nil"/>
              <w:bottom w:val="nil"/>
              <w:right w:val="nil"/>
            </w:tcBorders>
          </w:tcPr>
          <w:p w14:paraId="6C11B065" w14:textId="0AD43F76" w:rsidR="00924F72" w:rsidRPr="009164E3" w:rsidRDefault="00924F72" w:rsidP="007B490A">
            <w:pPr>
              <w:shd w:val="clear" w:color="auto" w:fill="FFFFFF" w:themeFill="background1"/>
            </w:pPr>
            <w:r w:rsidRPr="009164E3">
              <w:t>Postnummer og –sted:</w:t>
            </w:r>
          </w:p>
        </w:tc>
        <w:tc>
          <w:tcPr>
            <w:tcW w:w="4389" w:type="dxa"/>
            <w:tcBorders>
              <w:top w:val="single" w:sz="4" w:space="0" w:color="auto"/>
              <w:left w:val="nil"/>
              <w:bottom w:val="single" w:sz="4" w:space="0" w:color="auto"/>
              <w:right w:val="nil"/>
            </w:tcBorders>
          </w:tcPr>
          <w:p w14:paraId="7DA8F8D1" w14:textId="77777777" w:rsidR="00924F72" w:rsidRPr="009164E3" w:rsidRDefault="00924F72" w:rsidP="007B490A">
            <w:pPr>
              <w:shd w:val="clear" w:color="auto" w:fill="FFFFFF" w:themeFill="background1"/>
            </w:pPr>
          </w:p>
        </w:tc>
      </w:tr>
      <w:tr w:rsidR="00924F72" w:rsidRPr="009164E3" w14:paraId="7404D47C" w14:textId="77777777" w:rsidTr="00DE4FF5">
        <w:tc>
          <w:tcPr>
            <w:tcW w:w="4388" w:type="dxa"/>
            <w:tcBorders>
              <w:top w:val="nil"/>
              <w:left w:val="nil"/>
              <w:bottom w:val="nil"/>
              <w:right w:val="nil"/>
            </w:tcBorders>
          </w:tcPr>
          <w:p w14:paraId="7CAD61AB" w14:textId="5F8826B8" w:rsidR="00924F72" w:rsidRPr="009164E3" w:rsidRDefault="00924F72" w:rsidP="007B490A">
            <w:pPr>
              <w:shd w:val="clear" w:color="auto" w:fill="FFFFFF" w:themeFill="background1"/>
            </w:pPr>
            <w:r w:rsidRPr="009164E3">
              <w:t>Telefonnummer og kontaktperson:</w:t>
            </w:r>
          </w:p>
        </w:tc>
        <w:tc>
          <w:tcPr>
            <w:tcW w:w="4389" w:type="dxa"/>
            <w:tcBorders>
              <w:top w:val="single" w:sz="4" w:space="0" w:color="auto"/>
              <w:left w:val="nil"/>
              <w:bottom w:val="single" w:sz="4" w:space="0" w:color="auto"/>
              <w:right w:val="nil"/>
            </w:tcBorders>
          </w:tcPr>
          <w:p w14:paraId="2288C546" w14:textId="77777777" w:rsidR="00924F72" w:rsidRPr="009164E3" w:rsidRDefault="00924F72" w:rsidP="007B490A">
            <w:pPr>
              <w:shd w:val="clear" w:color="auto" w:fill="FFFFFF" w:themeFill="background1"/>
            </w:pPr>
          </w:p>
        </w:tc>
      </w:tr>
    </w:tbl>
    <w:p w14:paraId="013BB07B" w14:textId="77777777" w:rsidR="00924F72" w:rsidRPr="009164E3" w:rsidRDefault="00924F72" w:rsidP="00691C59">
      <w:pPr>
        <w:rPr>
          <w:highlight w:val="lightGray"/>
        </w:rPr>
        <w:sectPr w:rsidR="00924F72" w:rsidRPr="009164E3" w:rsidSect="00DE7D9C">
          <w:pgSz w:w="11906" w:h="16838" w:code="9"/>
          <w:pgMar w:top="1400" w:right="1418" w:bottom="1077" w:left="1701" w:header="709" w:footer="709" w:gutter="0"/>
          <w:cols w:space="708"/>
          <w:docGrid w:linePitch="360"/>
        </w:sectPr>
      </w:pPr>
    </w:p>
    <w:p w14:paraId="523D7042" w14:textId="004A191B" w:rsidR="00F6206C" w:rsidRPr="009164E3" w:rsidRDefault="00924F72" w:rsidP="00F6206C">
      <w:pPr>
        <w:pStyle w:val="Overskrift3"/>
        <w:rPr>
          <w:sz w:val="24"/>
          <w:szCs w:val="24"/>
          <w:highlight w:val="lightGray"/>
        </w:rPr>
      </w:pPr>
      <w:bookmarkStart w:id="1717" w:name="_Toc233898176"/>
      <w:r w:rsidRPr="009164E3">
        <w:rPr>
          <w:sz w:val="24"/>
          <w:szCs w:val="24"/>
          <w:highlight w:val="lightGray"/>
        </w:rPr>
        <w:lastRenderedPageBreak/>
        <w:t xml:space="preserve">Tildelingskriterium K2 – </w:t>
      </w:r>
      <w:r w:rsidR="00F6206C" w:rsidRPr="009164E3">
        <w:rPr>
          <w:bCs/>
          <w:sz w:val="24"/>
          <w:szCs w:val="24"/>
          <w:highlight w:val="lightGray"/>
          <w:lang w:eastAsia="nb-NO"/>
        </w:rPr>
        <w:t>Organisering og tilbudt nøkkelpersonell</w:t>
      </w:r>
      <w:bookmarkEnd w:id="1717"/>
      <w:r w:rsidR="00F6206C" w:rsidRPr="009164E3">
        <w:rPr>
          <w:bCs/>
          <w:sz w:val="24"/>
          <w:szCs w:val="24"/>
          <w:highlight w:val="lightGray"/>
        </w:rPr>
        <w:t xml:space="preserve"> </w:t>
      </w:r>
    </w:p>
    <w:p w14:paraId="525A5159" w14:textId="77777777" w:rsidR="00F6206C" w:rsidRPr="009164E3" w:rsidRDefault="00F6206C" w:rsidP="00F6206C"/>
    <w:p w14:paraId="64707430" w14:textId="49263DF6" w:rsidR="00924F72" w:rsidRPr="009164E3" w:rsidRDefault="00924F72" w:rsidP="007B490A">
      <w:pPr>
        <w:shd w:val="clear" w:color="auto" w:fill="FFFFFF" w:themeFill="background1"/>
      </w:pPr>
    </w:p>
    <w:p w14:paraId="0C992932" w14:textId="25CC5FEB" w:rsidR="00924F72" w:rsidRPr="009164E3" w:rsidRDefault="00924F72" w:rsidP="007B490A">
      <w:pPr>
        <w:shd w:val="clear" w:color="auto" w:fill="FFFFFF" w:themeFill="background1"/>
        <w:autoSpaceDE w:val="0"/>
        <w:autoSpaceDN w:val="0"/>
        <w:adjustRightInd w:val="0"/>
        <w:rPr>
          <w:lang w:eastAsia="nb-NO"/>
        </w:rPr>
      </w:pPr>
      <w:r w:rsidRPr="009164E3">
        <w:rPr>
          <w:lang w:eastAsia="nb-NO"/>
        </w:rPr>
        <w:t xml:space="preserve">Dette skjemaet benyttes av </w:t>
      </w:r>
      <w:r w:rsidR="00893B95" w:rsidRPr="009164E3">
        <w:rPr>
          <w:lang w:eastAsia="nb-NO"/>
        </w:rPr>
        <w:t>entreprenør</w:t>
      </w:r>
      <w:r w:rsidRPr="009164E3">
        <w:rPr>
          <w:lang w:eastAsia="nb-NO"/>
        </w:rPr>
        <w:t>en for å dokumentere besvarelsen av dokumentasjonskravene for tildelingskriterium K2.</w:t>
      </w:r>
    </w:p>
    <w:p w14:paraId="5B23EF1E" w14:textId="37FB1779" w:rsidR="00924F72" w:rsidRPr="009164E3" w:rsidRDefault="00924F72" w:rsidP="00924F72">
      <w:pPr>
        <w:rPr>
          <w:highlight w:val="lightGray"/>
        </w:rPr>
      </w:pPr>
    </w:p>
    <w:p w14:paraId="4854128B" w14:textId="10853D3A" w:rsidR="00924F72" w:rsidRPr="009164E3" w:rsidRDefault="00924F72" w:rsidP="00924F72">
      <w:pPr>
        <w:rPr>
          <w:highlight w:val="lightGray"/>
        </w:rPr>
        <w:sectPr w:rsidR="00924F72" w:rsidRPr="009164E3" w:rsidSect="00DE7D9C">
          <w:pgSz w:w="11906" w:h="16838" w:code="9"/>
          <w:pgMar w:top="1400" w:right="1418" w:bottom="1077" w:left="1701" w:header="709" w:footer="709" w:gutter="0"/>
          <w:cols w:space="708"/>
          <w:docGrid w:linePitch="360"/>
        </w:sectPr>
      </w:pPr>
    </w:p>
    <w:p w14:paraId="766EB4F3" w14:textId="403EFF09" w:rsidR="00F6206C" w:rsidRPr="009164E3" w:rsidRDefault="00924F72" w:rsidP="00F6206C">
      <w:pPr>
        <w:pStyle w:val="Overskrift3"/>
        <w:rPr>
          <w:sz w:val="24"/>
          <w:szCs w:val="24"/>
          <w:highlight w:val="lightGray"/>
        </w:rPr>
      </w:pPr>
      <w:bookmarkStart w:id="1718" w:name="_Toc233898177"/>
      <w:r w:rsidRPr="009164E3">
        <w:rPr>
          <w:sz w:val="24"/>
          <w:szCs w:val="24"/>
          <w:highlight w:val="lightGray"/>
        </w:rPr>
        <w:lastRenderedPageBreak/>
        <w:t xml:space="preserve">Tildelingskriterium K3 – </w:t>
      </w:r>
      <w:r w:rsidR="00F6206C" w:rsidRPr="009164E3">
        <w:rPr>
          <w:bCs/>
          <w:sz w:val="24"/>
          <w:szCs w:val="24"/>
          <w:highlight w:val="lightGray"/>
          <w:lang w:eastAsia="nb-NO"/>
        </w:rPr>
        <w:t>Gjennomføring av oppdraget</w:t>
      </w:r>
      <w:bookmarkEnd w:id="1718"/>
    </w:p>
    <w:p w14:paraId="4B6E4392" w14:textId="77777777" w:rsidR="00F6206C" w:rsidRPr="009164E3" w:rsidRDefault="00F6206C" w:rsidP="00F6206C"/>
    <w:p w14:paraId="135003B6" w14:textId="77777777" w:rsidR="00924F72" w:rsidRPr="009164E3" w:rsidRDefault="00924F72" w:rsidP="00924F72"/>
    <w:p w14:paraId="36C05466" w14:textId="5E1D9DE3" w:rsidR="00924F72" w:rsidRPr="009164E3" w:rsidRDefault="00924F72" w:rsidP="00924F72">
      <w:r w:rsidRPr="009164E3">
        <w:t xml:space="preserve">Dette skjemaet benyttes av </w:t>
      </w:r>
      <w:r w:rsidR="00893B95" w:rsidRPr="009164E3">
        <w:t>entreprenør</w:t>
      </w:r>
      <w:r w:rsidRPr="009164E3">
        <w:t>en for å dokumentere besvarelsen av dokumentasjonskravene for tildelingskriterium K3.</w:t>
      </w:r>
    </w:p>
    <w:p w14:paraId="7BCC0CC5" w14:textId="77777777" w:rsidR="00F6206C" w:rsidRPr="009164E3" w:rsidRDefault="00F6206C" w:rsidP="00924F72"/>
    <w:p w14:paraId="0346C098" w14:textId="77777777" w:rsidR="00F6206C" w:rsidRPr="009164E3" w:rsidRDefault="00F6206C" w:rsidP="00924F72">
      <w:pPr>
        <w:sectPr w:rsidR="00F6206C" w:rsidRPr="009164E3" w:rsidSect="00DE7D9C">
          <w:pgSz w:w="11906" w:h="16838" w:code="9"/>
          <w:pgMar w:top="1400" w:right="1418" w:bottom="1077" w:left="1701" w:header="709" w:footer="709" w:gutter="0"/>
          <w:cols w:space="708"/>
          <w:docGrid w:linePitch="360"/>
        </w:sectPr>
      </w:pPr>
    </w:p>
    <w:p w14:paraId="60A2E041" w14:textId="15067F26" w:rsidR="00F6206C" w:rsidRPr="009164E3" w:rsidRDefault="00F6206C" w:rsidP="00F6206C">
      <w:pPr>
        <w:pStyle w:val="Overskrift3"/>
        <w:rPr>
          <w:bCs/>
          <w:sz w:val="24"/>
          <w:szCs w:val="24"/>
          <w:highlight w:val="lightGray"/>
          <w:lang w:eastAsia="nb-NO"/>
        </w:rPr>
      </w:pPr>
      <w:bookmarkStart w:id="1719" w:name="_Toc233898178"/>
      <w:r w:rsidRPr="009164E3">
        <w:rPr>
          <w:sz w:val="24"/>
          <w:szCs w:val="24"/>
          <w:highlight w:val="lightGray"/>
        </w:rPr>
        <w:lastRenderedPageBreak/>
        <w:t xml:space="preserve">Tildelingskriterium K4 – </w:t>
      </w:r>
      <w:r w:rsidRPr="009164E3">
        <w:rPr>
          <w:bCs/>
          <w:highlight w:val="lightGray"/>
          <w:lang w:eastAsia="nb-NO"/>
        </w:rPr>
        <w:t>Ivaretakelse av ytre miljø og reduksjon av klimagassutslipp i prosjektet.</w:t>
      </w:r>
      <w:bookmarkEnd w:id="1719"/>
      <w:r w:rsidRPr="009164E3">
        <w:rPr>
          <w:bCs/>
          <w:highlight w:val="lightGray"/>
          <w:lang w:eastAsia="nb-NO"/>
        </w:rPr>
        <w:t xml:space="preserve"> </w:t>
      </w:r>
    </w:p>
    <w:p w14:paraId="343B16F1" w14:textId="77777777" w:rsidR="00F6206C" w:rsidRPr="009164E3" w:rsidRDefault="00F6206C" w:rsidP="00F6206C">
      <w:pPr>
        <w:rPr>
          <w:lang w:eastAsia="nb-NO"/>
        </w:rPr>
      </w:pPr>
    </w:p>
    <w:p w14:paraId="459FB7BA" w14:textId="465DE4B5" w:rsidR="00F6206C" w:rsidRPr="009164E3" w:rsidRDefault="00F6206C" w:rsidP="00924F72"/>
    <w:p w14:paraId="01CC273A" w14:textId="63DC4748" w:rsidR="00F6206C" w:rsidRPr="009164E3" w:rsidRDefault="00F6206C" w:rsidP="00726B35">
      <w:r w:rsidRPr="009164E3">
        <w:t xml:space="preserve">Dette skjemaet benyttes av </w:t>
      </w:r>
      <w:r w:rsidR="00893B95" w:rsidRPr="009164E3">
        <w:t>entreprenør</w:t>
      </w:r>
      <w:r w:rsidRPr="009164E3">
        <w:t>en for å dokumentere besvarelsen av dokumentasjonskravene for tildelingskriterium K4.</w:t>
      </w:r>
      <w:bookmarkEnd w:id="1709"/>
    </w:p>
    <w:sectPr w:rsidR="00F6206C" w:rsidRPr="009164E3" w:rsidSect="00DE7D9C">
      <w:pgSz w:w="11906" w:h="16838" w:code="9"/>
      <w:pgMar w:top="1400" w:right="1418" w:bottom="1077" w:left="1701"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6DD5AD2" w14:textId="77777777" w:rsidR="00375DF1" w:rsidRDefault="00375DF1" w:rsidP="00F07822">
      <w:r>
        <w:separator/>
      </w:r>
    </w:p>
  </w:endnote>
  <w:endnote w:type="continuationSeparator" w:id="0">
    <w:p w14:paraId="444A4F83" w14:textId="77777777" w:rsidR="00375DF1" w:rsidRDefault="00375DF1" w:rsidP="00F07822">
      <w:r>
        <w:continuationSeparator/>
      </w:r>
    </w:p>
  </w:endnote>
  <w:endnote w:type="continuationNotice" w:id="1">
    <w:p w14:paraId="351BD505" w14:textId="77777777" w:rsidR="00375DF1" w:rsidRDefault="00375DF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Lucida Sans Unicode">
    <w:panose1 w:val="020B0602030504020204"/>
    <w:charset w:val="00"/>
    <w:family w:val="swiss"/>
    <w:pitch w:val="variable"/>
    <w:sig w:usb0="80000AFF" w:usb1="0000396B" w:usb2="00000000" w:usb3="00000000" w:csb0="000000B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Yu Gothic Light">
    <w:panose1 w:val="020B0300000000000000"/>
    <w:charset w:val="80"/>
    <w:family w:val="swiss"/>
    <w:pitch w:val="variable"/>
    <w:sig w:usb0="E00002FF" w:usb1="2AC7FDFF" w:usb2="00000016"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Consolas">
    <w:panose1 w:val="020B0609020204030204"/>
    <w:charset w:val="00"/>
    <w:family w:val="modern"/>
    <w:pitch w:val="fixed"/>
    <w:sig w:usb0="E00006FF" w:usb1="0000FCFF" w:usb2="00000001" w:usb3="00000000" w:csb0="0000019F" w:csb1="00000000"/>
  </w:font>
  <w:font w:name="Times New Roman Bold">
    <w:altName w:val="Times New Roman"/>
    <w:charset w:val="00"/>
    <w:family w:val="roman"/>
    <w:pitch w:val="variable"/>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Narrow">
    <w:panose1 w:val="020B0606020202030204"/>
    <w:charset w:val="00"/>
    <w:family w:val="swiss"/>
    <w:pitch w:val="variable"/>
    <w:sig w:usb0="00000287" w:usb1="000008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09E422" w14:textId="77777777" w:rsidR="00C90E7E" w:rsidRPr="008A69A5" w:rsidRDefault="00C90E7E" w:rsidP="00A3176E">
    <w:pPr>
      <w:pStyle w:val="Bunntekst"/>
      <w:pBdr>
        <w:top w:val="single" w:sz="4" w:space="1" w:color="auto"/>
      </w:pBdr>
      <w:rPr>
        <w:szCs w:val="20"/>
      </w:rPr>
    </w:pPr>
    <w:bookmarkStart w:id="67" w:name="_Hlk112064221"/>
    <w:bookmarkStart w:id="68" w:name="_Hlk112064222"/>
    <w:bookmarkStart w:id="69" w:name="_Hlk112064225"/>
    <w:bookmarkStart w:id="70" w:name="_Hlk112064226"/>
    <w:bookmarkStart w:id="71" w:name="_Hlk112064227"/>
    <w:bookmarkStart w:id="72" w:name="_Hlk112064228"/>
    <w:bookmarkStart w:id="73" w:name="_Hlk112064364"/>
    <w:bookmarkStart w:id="74" w:name="_Hlk112064365"/>
    <w:bookmarkStart w:id="75" w:name="_Hlk112064366"/>
    <w:bookmarkStart w:id="76" w:name="_Hlk112064367"/>
    <w:bookmarkStart w:id="77" w:name="_Hlk112064373"/>
    <w:bookmarkStart w:id="78" w:name="_Hlk112064374"/>
    <w:r w:rsidRPr="00350F0C">
      <w:rPr>
        <w:b/>
        <w:bCs/>
        <w:szCs w:val="20"/>
      </w:rPr>
      <w:t>Statens vegvesen Utbygging</w:t>
    </w:r>
  </w:p>
  <w:p w14:paraId="3981F120" w14:textId="77777777" w:rsidR="00C90E7E" w:rsidRPr="00350F0C" w:rsidRDefault="00C90E7E" w:rsidP="00C90E7E">
    <w:pPr>
      <w:pStyle w:val="Bunntekst"/>
      <w:tabs>
        <w:tab w:val="clear" w:pos="4536"/>
        <w:tab w:val="clear" w:pos="9072"/>
        <w:tab w:val="left" w:pos="6570"/>
      </w:tabs>
      <w:rPr>
        <w:b/>
        <w:bCs/>
        <w:szCs w:val="20"/>
        <w:highlight w:val="lightGray"/>
      </w:rPr>
    </w:pPr>
    <w:r w:rsidRPr="00350F0C">
      <w:rPr>
        <w:b/>
        <w:bCs/>
        <w:szCs w:val="20"/>
        <w:highlight w:val="lightGray"/>
      </w:rPr>
      <w:t>Prosjektnavn</w:t>
    </w:r>
    <w:r>
      <w:rPr>
        <w:b/>
        <w:bCs/>
        <w:szCs w:val="20"/>
        <w:highlight w:val="lightGray"/>
      </w:rPr>
      <w:tab/>
    </w:r>
  </w:p>
  <w:p w14:paraId="490C2D5E" w14:textId="6261B096" w:rsidR="00C90E7E" w:rsidRPr="00350F0C" w:rsidRDefault="00C90E7E" w:rsidP="00654455">
    <w:pPr>
      <w:pStyle w:val="Bunntekst"/>
      <w:tabs>
        <w:tab w:val="clear" w:pos="4536"/>
        <w:tab w:val="clear" w:pos="9072"/>
        <w:tab w:val="right" w:pos="965"/>
        <w:tab w:val="left" w:pos="6888"/>
        <w:tab w:val="right" w:pos="8789"/>
      </w:tabs>
      <w:rPr>
        <w:b/>
        <w:bCs/>
        <w:szCs w:val="20"/>
      </w:rPr>
    </w:pPr>
    <w:r w:rsidRPr="00350F0C">
      <w:rPr>
        <w:b/>
        <w:bCs/>
        <w:szCs w:val="20"/>
        <w:highlight w:val="lightGray"/>
      </w:rPr>
      <w:t>Parsell</w:t>
    </w:r>
    <w:r>
      <w:rPr>
        <w:b/>
        <w:bCs/>
        <w:szCs w:val="20"/>
      </w:rPr>
      <w:t xml:space="preserve"> </w:t>
    </w:r>
    <w:r>
      <w:rPr>
        <w:b/>
        <w:bCs/>
        <w:szCs w:val="20"/>
      </w:rPr>
      <w:ptab w:relativeTo="margin" w:alignment="right" w:leader="none"/>
    </w:r>
    <w:r w:rsidR="00930D26" w:rsidRPr="00930D26">
      <w:rPr>
        <w:szCs w:val="20"/>
        <w:highlight w:val="lightGray"/>
      </w:rPr>
      <w:t xml:space="preserve"> dd-mm-åååå</w:t>
    </w:r>
    <w:bookmarkEnd w:id="67"/>
    <w:bookmarkEnd w:id="68"/>
    <w:bookmarkEnd w:id="69"/>
    <w:bookmarkEnd w:id="70"/>
    <w:bookmarkEnd w:id="71"/>
    <w:bookmarkEnd w:id="72"/>
    <w:bookmarkEnd w:id="73"/>
    <w:bookmarkEnd w:id="74"/>
    <w:bookmarkEnd w:id="75"/>
    <w:bookmarkEnd w:id="76"/>
    <w:bookmarkEnd w:id="77"/>
    <w:bookmarkEnd w:id="78"/>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962370" w14:textId="77777777" w:rsidR="00E53900" w:rsidRPr="008A69A5" w:rsidRDefault="00E53900" w:rsidP="00E53900">
    <w:pPr>
      <w:pStyle w:val="Bunntekst"/>
      <w:pBdr>
        <w:top w:val="single" w:sz="4" w:space="1" w:color="auto"/>
      </w:pBdr>
      <w:rPr>
        <w:szCs w:val="20"/>
      </w:rPr>
    </w:pPr>
    <w:bookmarkStart w:id="187" w:name="_Hlk108701393"/>
    <w:bookmarkStart w:id="188" w:name="_Hlk108701394"/>
    <w:bookmarkStart w:id="189" w:name="_Hlk108701395"/>
    <w:bookmarkStart w:id="190" w:name="_Hlk108701396"/>
    <w:r w:rsidRPr="00350F0C">
      <w:rPr>
        <w:b/>
        <w:bCs/>
        <w:szCs w:val="20"/>
      </w:rPr>
      <w:t>Statens vegvesen Utbygging</w:t>
    </w:r>
  </w:p>
  <w:p w14:paraId="7CDA5F38" w14:textId="77777777" w:rsidR="00E53900" w:rsidRPr="00350F0C" w:rsidRDefault="00E53900" w:rsidP="00E53900">
    <w:pPr>
      <w:pStyle w:val="Bunntekst"/>
      <w:rPr>
        <w:b/>
        <w:bCs/>
        <w:szCs w:val="20"/>
        <w:highlight w:val="lightGray"/>
      </w:rPr>
    </w:pPr>
    <w:r w:rsidRPr="00350F0C">
      <w:rPr>
        <w:b/>
        <w:bCs/>
        <w:szCs w:val="20"/>
        <w:highlight w:val="lightGray"/>
      </w:rPr>
      <w:t>Prosjektnavn</w:t>
    </w:r>
  </w:p>
  <w:p w14:paraId="7FA55741" w14:textId="7BC58E8D" w:rsidR="003E36FE" w:rsidRPr="00A3790A" w:rsidRDefault="00E53900" w:rsidP="00A3790A">
    <w:pPr>
      <w:pStyle w:val="Bunntekst"/>
      <w:tabs>
        <w:tab w:val="clear" w:pos="4536"/>
        <w:tab w:val="clear" w:pos="9072"/>
        <w:tab w:val="right" w:pos="965"/>
        <w:tab w:val="left" w:pos="6888"/>
        <w:tab w:val="right" w:pos="8789"/>
      </w:tabs>
      <w:rPr>
        <w:b/>
        <w:bCs/>
        <w:szCs w:val="20"/>
      </w:rPr>
    </w:pPr>
    <w:r w:rsidRPr="00350F0C">
      <w:rPr>
        <w:b/>
        <w:bCs/>
        <w:szCs w:val="20"/>
        <w:highlight w:val="lightGray"/>
      </w:rPr>
      <w:t>Parsell</w:t>
    </w:r>
    <w:r>
      <w:rPr>
        <w:b/>
        <w:bCs/>
        <w:szCs w:val="20"/>
      </w:rPr>
      <w:t xml:space="preserve"> </w:t>
    </w:r>
    <w:r w:rsidR="00384F93">
      <w:rPr>
        <w:b/>
        <w:bCs/>
        <w:szCs w:val="20"/>
      </w:rPr>
      <w:ptab w:relativeTo="margin" w:alignment="right" w:leader="none"/>
    </w:r>
    <w:r w:rsidR="00930D26" w:rsidRPr="00930D26">
      <w:rPr>
        <w:szCs w:val="20"/>
        <w:highlight w:val="lightGray"/>
      </w:rPr>
      <w:t xml:space="preserve"> dd-mm-åååå</w:t>
    </w:r>
    <w:bookmarkEnd w:id="187"/>
    <w:bookmarkEnd w:id="188"/>
    <w:bookmarkEnd w:id="189"/>
    <w:bookmarkEnd w:id="190"/>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0F0693" w14:textId="77777777" w:rsidR="00856276" w:rsidRPr="008A69A5" w:rsidRDefault="00856276" w:rsidP="00856276">
    <w:pPr>
      <w:pStyle w:val="Bunntekst"/>
      <w:pBdr>
        <w:top w:val="single" w:sz="4" w:space="1" w:color="auto"/>
      </w:pBdr>
      <w:rPr>
        <w:szCs w:val="20"/>
      </w:rPr>
    </w:pPr>
    <w:r w:rsidRPr="00350F0C">
      <w:rPr>
        <w:b/>
        <w:bCs/>
        <w:szCs w:val="20"/>
      </w:rPr>
      <w:t>Statens vegvesen Utbygging</w:t>
    </w:r>
  </w:p>
  <w:p w14:paraId="097BD6D3" w14:textId="77777777" w:rsidR="00856276" w:rsidRPr="00350F0C" w:rsidRDefault="00856276" w:rsidP="00856276">
    <w:pPr>
      <w:pStyle w:val="Bunntekst"/>
      <w:rPr>
        <w:b/>
        <w:bCs/>
        <w:szCs w:val="20"/>
        <w:highlight w:val="lightGray"/>
      </w:rPr>
    </w:pPr>
    <w:r w:rsidRPr="00350F0C">
      <w:rPr>
        <w:b/>
        <w:bCs/>
        <w:szCs w:val="20"/>
        <w:highlight w:val="lightGray"/>
      </w:rPr>
      <w:t>Prosjektnavn</w:t>
    </w:r>
  </w:p>
  <w:p w14:paraId="38655461" w14:textId="1E72B747" w:rsidR="00856276" w:rsidRPr="00856276" w:rsidRDefault="00856276" w:rsidP="00856276">
    <w:pPr>
      <w:pStyle w:val="Bunntekst"/>
      <w:tabs>
        <w:tab w:val="clear" w:pos="4536"/>
        <w:tab w:val="clear" w:pos="9072"/>
        <w:tab w:val="right" w:pos="965"/>
        <w:tab w:val="left" w:pos="6888"/>
        <w:tab w:val="right" w:pos="8789"/>
      </w:tabs>
      <w:rPr>
        <w:b/>
        <w:bCs/>
        <w:szCs w:val="20"/>
      </w:rPr>
    </w:pPr>
    <w:r w:rsidRPr="00350F0C">
      <w:rPr>
        <w:b/>
        <w:bCs/>
        <w:szCs w:val="20"/>
        <w:highlight w:val="lightGray"/>
      </w:rPr>
      <w:t>Parsell</w:t>
    </w:r>
    <w:r>
      <w:rPr>
        <w:b/>
        <w:bCs/>
        <w:szCs w:val="20"/>
      </w:rPr>
      <w:t xml:space="preserve"> </w:t>
    </w:r>
    <w:r>
      <w:rPr>
        <w:b/>
        <w:bCs/>
        <w:szCs w:val="20"/>
      </w:rPr>
      <w:ptab w:relativeTo="margin" w:alignment="right" w:leader="none"/>
    </w:r>
    <w:r w:rsidRPr="00930D26">
      <w:rPr>
        <w:szCs w:val="20"/>
        <w:highlight w:val="lightGray"/>
      </w:rPr>
      <w:t xml:space="preserve"> dd-mm-åååå</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BB2EE3A" w14:textId="77777777" w:rsidR="00375DF1" w:rsidRDefault="00375DF1" w:rsidP="00F07822">
      <w:r>
        <w:separator/>
      </w:r>
    </w:p>
  </w:footnote>
  <w:footnote w:type="continuationSeparator" w:id="0">
    <w:p w14:paraId="1CEBBC43" w14:textId="77777777" w:rsidR="00375DF1" w:rsidRDefault="00375DF1" w:rsidP="00F07822">
      <w:r>
        <w:continuationSeparator/>
      </w:r>
    </w:p>
  </w:footnote>
  <w:footnote w:type="continuationNotice" w:id="1">
    <w:p w14:paraId="585EE611" w14:textId="77777777" w:rsidR="00375DF1" w:rsidRDefault="00375DF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jc w:val="center"/>
      <w:tblLook w:val="04A0" w:firstRow="1" w:lastRow="0" w:firstColumn="1" w:lastColumn="0" w:noHBand="0" w:noVBand="1"/>
    </w:tblPr>
    <w:tblGrid>
      <w:gridCol w:w="2896"/>
      <w:gridCol w:w="2994"/>
      <w:gridCol w:w="2897"/>
    </w:tblGrid>
    <w:tr w:rsidR="00C90E7E" w:rsidRPr="009B447A" w14:paraId="6F1CFA94" w14:textId="77777777" w:rsidTr="008B1607">
      <w:trPr>
        <w:trHeight w:hRule="exact" w:val="1709"/>
        <w:jc w:val="center"/>
      </w:trPr>
      <w:tc>
        <w:tcPr>
          <w:tcW w:w="3023" w:type="dxa"/>
        </w:tcPr>
        <w:p w14:paraId="6947FC99" w14:textId="77777777" w:rsidR="00C90E7E" w:rsidRPr="009B447A" w:rsidRDefault="00C90E7E" w:rsidP="00C90E7E"/>
      </w:tc>
      <w:tc>
        <w:tcPr>
          <w:tcW w:w="3023" w:type="dxa"/>
        </w:tcPr>
        <w:p w14:paraId="09B279DD" w14:textId="77777777" w:rsidR="00C90E7E" w:rsidRPr="009B447A" w:rsidRDefault="00C90E7E" w:rsidP="00C90E7E">
          <w:pPr>
            <w:tabs>
              <w:tab w:val="center" w:pos="4536"/>
              <w:tab w:val="right" w:pos="9072"/>
            </w:tabs>
            <w:spacing w:line="276" w:lineRule="auto"/>
            <w:jc w:val="center"/>
          </w:pPr>
          <w:r>
            <w:rPr>
              <w:noProof/>
            </w:rPr>
            <w:drawing>
              <wp:inline distT="0" distB="0" distL="0" distR="0" wp14:anchorId="5698E956" wp14:editId="433C635B">
                <wp:extent cx="1368552" cy="722376"/>
                <wp:effectExtent l="0" t="0" r="3175" b="1905"/>
                <wp:docPr id="1882833720" name="Bilde 1882833720"/>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cstate="print">
                          <a:extLst>
                            <a:ext uri="{28A0092B-C50C-407E-A947-70E740481C1C}">
                              <a14:useLocalDpi xmlns:a14="http://schemas.microsoft.com/office/drawing/2010/main" val="0"/>
                            </a:ext>
                          </a:extLst>
                        </a:blip>
                        <a:stretch>
                          <a:fillRect/>
                        </a:stretch>
                      </pic:blipFill>
                      <pic:spPr>
                        <a:xfrm>
                          <a:off x="0" y="0"/>
                          <a:ext cx="1368552" cy="722376"/>
                        </a:xfrm>
                        <a:prstGeom prst="rect">
                          <a:avLst/>
                        </a:prstGeom>
                      </pic:spPr>
                    </pic:pic>
                  </a:graphicData>
                </a:graphic>
              </wp:inline>
            </w:drawing>
          </w:r>
        </w:p>
      </w:tc>
      <w:tc>
        <w:tcPr>
          <w:tcW w:w="3024" w:type="dxa"/>
        </w:tcPr>
        <w:p w14:paraId="1EF9C590" w14:textId="77777777" w:rsidR="00C90E7E" w:rsidRPr="009B447A" w:rsidRDefault="00C90E7E" w:rsidP="00C90E7E">
          <w:pPr>
            <w:tabs>
              <w:tab w:val="center" w:pos="4536"/>
              <w:tab w:val="right" w:pos="9072"/>
            </w:tabs>
            <w:spacing w:line="276" w:lineRule="auto"/>
            <w:jc w:val="right"/>
          </w:pPr>
        </w:p>
      </w:tc>
    </w:tr>
  </w:tbl>
  <w:tbl>
    <w:tblPr>
      <w:tblStyle w:val="Tabellrutenett20"/>
      <w:tblpPr w:leftFromText="141" w:rightFromText="141" w:vertAnchor="text" w:horzAnchor="margin" w:tblpY="6"/>
      <w:tblW w:w="9067" w:type="dxa"/>
      <w:tblLook w:val="04A0" w:firstRow="1" w:lastRow="0" w:firstColumn="1" w:lastColumn="0" w:noHBand="0" w:noVBand="1"/>
    </w:tblPr>
    <w:tblGrid>
      <w:gridCol w:w="4390"/>
      <w:gridCol w:w="1832"/>
      <w:gridCol w:w="2845"/>
    </w:tblGrid>
    <w:tr w:rsidR="00C90E7E" w:rsidRPr="00D23BF4" w14:paraId="6AE9BC8A" w14:textId="77777777" w:rsidTr="008B1607">
      <w:trPr>
        <w:trHeight w:val="879"/>
      </w:trPr>
      <w:tc>
        <w:tcPr>
          <w:tcW w:w="6222" w:type="dxa"/>
          <w:gridSpan w:val="2"/>
        </w:tcPr>
        <w:p w14:paraId="45C5F4BB" w14:textId="77777777" w:rsidR="00C90E7E" w:rsidRPr="00D23BF4" w:rsidRDefault="00C90E7E" w:rsidP="00C90E7E">
          <w:pPr>
            <w:rPr>
              <w:rStyle w:val="Ledetekst"/>
              <w:rFonts w:cs="Lucida Sans Unicode"/>
              <w:sz w:val="16"/>
              <w:szCs w:val="16"/>
            </w:rPr>
          </w:pPr>
          <w:r>
            <w:rPr>
              <w:rStyle w:val="Ledetekst"/>
              <w:rFonts w:cs="Lucida Sans Unicode"/>
              <w:sz w:val="16"/>
              <w:szCs w:val="16"/>
            </w:rPr>
            <w:t>Ansvarlig</w:t>
          </w:r>
          <w:r w:rsidRPr="00D23BF4">
            <w:rPr>
              <w:rStyle w:val="Ledetekst"/>
              <w:rFonts w:cs="Lucida Sans Unicode"/>
              <w:sz w:val="16"/>
              <w:szCs w:val="16"/>
            </w:rPr>
            <w:t>:</w:t>
          </w:r>
        </w:p>
        <w:sdt>
          <w:sdtPr>
            <w:tag w:val="OurRef.Name"/>
            <w:id w:val="-1479303506"/>
            <w:placeholder>
              <w:docPart w:val="6A55A77113BF49CCAE4005DDA8D2A930"/>
            </w:placeholder>
            <w:showingPlcHdr/>
            <w:dataBinding w:prefixMappings="xmlns:gbs='http://www.software-innovation.no/growBusinessDocument'" w:xpath="/gbs:GrowBusinessDocument/gbs:OurRef.Name[@gbs:key='10009']" w:storeItemID="{7FC92DAA-4341-4F86-BF25-483B2F66629D}"/>
            <w:text/>
          </w:sdtPr>
          <w:sdtEndPr/>
          <w:sdtContent>
            <w:p w14:paraId="564A723D" w14:textId="41F48B8B" w:rsidR="00C90E7E" w:rsidRDefault="00566C37" w:rsidP="00C90E7E">
              <w:r w:rsidRPr="00CC177E">
                <w:rPr>
                  <w:rStyle w:val="Plassholdertekst"/>
                </w:rPr>
                <w:t>K</w:t>
              </w:r>
              <w:r>
                <w:rPr>
                  <w:rStyle w:val="Plassholdertekst"/>
                </w:rPr>
                <w:t>likk for å skrive inn merknader</w:t>
              </w:r>
            </w:p>
          </w:sdtContent>
        </w:sdt>
        <w:sdt>
          <w:sdtPr>
            <w:tag w:val="ToOrgUnit.SearchName"/>
            <w:id w:val="-599796204"/>
            <w:placeholder>
              <w:docPart w:val="1D8F8111F9B14C10A09BFB8C952B8E2A"/>
            </w:placeholder>
            <w:dataBinding w:prefixMappings="xmlns:gbs='http://www.software-innovation.no/growBusinessDocument'" w:xpath="/gbs:GrowBusinessDocument/gbs:ToOrgUnit.SearchName[@gbs:key='10010']" w:storeItemID="{7FC92DAA-4341-4F86-BF25-483B2F66629D}"/>
            <w:text/>
          </w:sdtPr>
          <w:sdtEndPr/>
          <w:sdtContent>
            <w:p w14:paraId="010D72DE" w14:textId="77777777" w:rsidR="00C90E7E" w:rsidRPr="0011493F" w:rsidRDefault="00C90E7E" w:rsidP="00C90E7E">
              <w:pPr>
                <w:rPr>
                  <w:rStyle w:val="Ledetekst"/>
                </w:rPr>
              </w:pPr>
              <w:r>
                <w:t>BEA00 Kontrakt og marked Utbygging</w:t>
              </w:r>
            </w:p>
          </w:sdtContent>
        </w:sdt>
      </w:tc>
      <w:tc>
        <w:tcPr>
          <w:tcW w:w="2845" w:type="dxa"/>
        </w:tcPr>
        <w:p w14:paraId="7BFC66EB" w14:textId="77777777" w:rsidR="00C90E7E" w:rsidRDefault="00C90E7E" w:rsidP="00C90E7E">
          <w:pPr>
            <w:rPr>
              <w:rStyle w:val="Ledetekst"/>
              <w:rFonts w:cs="Lucida Sans Unicode"/>
              <w:sz w:val="16"/>
              <w:szCs w:val="16"/>
            </w:rPr>
          </w:pPr>
          <w:r>
            <w:rPr>
              <w:rStyle w:val="Ledetekst"/>
              <w:rFonts w:cs="Lucida Sans Unicode"/>
              <w:sz w:val="16"/>
              <w:szCs w:val="16"/>
            </w:rPr>
            <w:t xml:space="preserve">Godkjent dato: </w:t>
          </w:r>
        </w:p>
        <w:p w14:paraId="1D052F06" w14:textId="6E92D5A1" w:rsidR="00C90E7E" w:rsidRPr="00BD7450" w:rsidRDefault="00C90E7E" w:rsidP="00C90E7E">
          <w:pPr>
            <w:rPr>
              <w:rStyle w:val="Ledetekst"/>
            </w:rPr>
          </w:pPr>
          <w:r w:rsidRPr="00BD7450">
            <w:fldChar w:fldCharType="begin"/>
          </w:r>
          <w:r w:rsidRPr="00BD7450">
            <w:instrText xml:space="preserve"> IF ""="Ferdigstilt" "" </w:instrText>
          </w:r>
          <w:r w:rsidRPr="00BD7450">
            <w:fldChar w:fldCharType="end"/>
          </w:r>
        </w:p>
      </w:tc>
    </w:tr>
    <w:tr w:rsidR="00C90E7E" w:rsidRPr="00D23BF4" w14:paraId="06A63423" w14:textId="77777777" w:rsidTr="008B1607">
      <w:trPr>
        <w:trHeight w:val="1054"/>
      </w:trPr>
      <w:tc>
        <w:tcPr>
          <w:tcW w:w="4390" w:type="dxa"/>
        </w:tcPr>
        <w:p w14:paraId="23F2DF4A" w14:textId="77777777" w:rsidR="00C90E7E" w:rsidRPr="00AE19EC" w:rsidRDefault="00C90E7E" w:rsidP="00C90E7E">
          <w:pPr>
            <w:rPr>
              <w:rFonts w:cs="Lucida Sans Unicode"/>
              <w:sz w:val="16"/>
              <w:szCs w:val="16"/>
            </w:rPr>
          </w:pPr>
          <w:r w:rsidRPr="00AE19EC">
            <w:rPr>
              <w:rStyle w:val="Ledetekst"/>
              <w:sz w:val="16"/>
              <w:szCs w:val="16"/>
            </w:rPr>
            <w:t>Godkjent av</w:t>
          </w:r>
          <w:r>
            <w:rPr>
              <w:rStyle w:val="Ledetekst"/>
            </w:rPr>
            <w:t xml:space="preserve"> </w:t>
          </w:r>
          <w:r>
            <w:rPr>
              <w:rStyle w:val="Ledetekst"/>
            </w:rPr>
            <w:br/>
          </w:r>
          <w:sdt>
            <w:sdtPr>
              <w:rPr>
                <w:rFonts w:cs="Lucida Sans Unicode"/>
              </w:rPr>
              <w:tag w:val="ToVersion"/>
              <w:id w:val="381058632"/>
              <w:placeholder>
                <w:docPart w:val="217563110B0F47989BBBFB0CE2656365"/>
              </w:placeholder>
              <w:dataBinding w:prefixMappings="xmlns:gbs='http://www.software-innovation.no/growBusinessDocument'" w:xpath="/gbs:GrowBusinessDocument/gbs:Lists/gbs:SingleLines/gbs:ToVersion/gbs:DisplayField[@gbs:key='10002']" w:storeItemID="{7FC92DAA-4341-4F86-BF25-483B2F66629D}"/>
              <w:text w:multiLine="1"/>
            </w:sdtPr>
            <w:sdtEndPr/>
            <w:sdtContent>
              <w:r>
                <w:rPr>
                  <w:rFonts w:cs="Lucida Sans Unicode"/>
                </w:rPr>
                <w:br/>
                <w:t xml:space="preserve">        </w:t>
              </w:r>
            </w:sdtContent>
          </w:sdt>
        </w:p>
      </w:tc>
      <w:tc>
        <w:tcPr>
          <w:tcW w:w="4677" w:type="dxa"/>
          <w:gridSpan w:val="2"/>
        </w:tcPr>
        <w:p w14:paraId="376CD5C0" w14:textId="77777777" w:rsidR="00C90E7E" w:rsidRDefault="00C90E7E" w:rsidP="00C90E7E">
          <w:pPr>
            <w:rPr>
              <w:rFonts w:cs="Lucida Sans Unicode"/>
              <w:sz w:val="16"/>
              <w:szCs w:val="16"/>
            </w:rPr>
          </w:pPr>
          <w:r w:rsidRPr="00970BD5">
            <w:rPr>
              <w:rStyle w:val="Ledetekst"/>
              <w:sz w:val="16"/>
              <w:szCs w:val="16"/>
            </w:rPr>
            <w:t>Dokumenttype</w:t>
          </w:r>
          <w:r>
            <w:rPr>
              <w:rStyle w:val="Ledetekst"/>
              <w:sz w:val="16"/>
              <w:szCs w:val="16"/>
            </w:rPr>
            <w:t>:</w:t>
          </w:r>
        </w:p>
        <w:sdt>
          <w:sdtPr>
            <w:rPr>
              <w:rFonts w:cs="Lucida Sans Unicode"/>
            </w:rPr>
            <w:tag w:val="ToDocumentType.Description"/>
            <w:id w:val="-598641796"/>
            <w:placeholder>
              <w:docPart w:val="FE78A8F4C4E34D4B8FAAA43970C13734"/>
            </w:placeholder>
            <w:dataBinding w:prefixMappings="xmlns:gbs='http://www.software-innovation.no/growBusinessDocument'" w:xpath="/gbs:GrowBusinessDocument/gbs:ToDocumentType.Description[@gbs:key='10004']" w:storeItemID="{7FC92DAA-4341-4F86-BF25-483B2F66629D}"/>
            <w:text/>
          </w:sdtPr>
          <w:sdtEndPr/>
          <w:sdtContent>
            <w:p w14:paraId="6551059B" w14:textId="77777777" w:rsidR="00C90E7E" w:rsidRPr="00970BD5" w:rsidRDefault="00C90E7E" w:rsidP="00C90E7E">
              <w:pPr>
                <w:rPr>
                  <w:rFonts w:cs="Lucida Sans Unicode"/>
                </w:rPr>
              </w:pPr>
              <w:r>
                <w:rPr>
                  <w:rFonts w:cs="Lucida Sans Unicode"/>
                </w:rPr>
                <w:t>Internt krav</w:t>
              </w:r>
            </w:p>
          </w:sdtContent>
        </w:sdt>
        <w:p w14:paraId="705109DC" w14:textId="77777777" w:rsidR="00C90E7E" w:rsidRDefault="00C90E7E" w:rsidP="00C90E7E">
          <w:pPr>
            <w:rPr>
              <w:rFonts w:cs="Lucida Sans Unicode"/>
              <w:sz w:val="16"/>
              <w:szCs w:val="16"/>
            </w:rPr>
          </w:pPr>
          <w:r>
            <w:rPr>
              <w:rFonts w:cs="Lucida Sans Unicode"/>
              <w:sz w:val="16"/>
              <w:szCs w:val="16"/>
            </w:rPr>
            <w:t>Dokumentkategori:</w:t>
          </w:r>
        </w:p>
        <w:sdt>
          <w:sdtPr>
            <w:rPr>
              <w:rFonts w:cs="Lucida Sans Unicode"/>
            </w:rPr>
            <w:tag w:val="ToDocumentCategory.Description"/>
            <w:id w:val="-1384479747"/>
            <w:placeholder>
              <w:docPart w:val="CED39FC804FA42258002844B2BF7A731"/>
            </w:placeholder>
            <w:dataBinding w:prefixMappings="xmlns:gbs='http://www.software-innovation.no/growBusinessDocument'" w:xpath="/gbs:GrowBusinessDocument/gbs:ToDocumentCategory.Description[@gbs:key='10005']" w:storeItemID="{7FC92DAA-4341-4F86-BF25-483B2F66629D}"/>
            <w:text/>
          </w:sdtPr>
          <w:sdtEndPr/>
          <w:sdtContent>
            <w:p w14:paraId="6FF4351B" w14:textId="77777777" w:rsidR="00C90E7E" w:rsidRPr="00970BD5" w:rsidRDefault="00C90E7E" w:rsidP="00C90E7E">
              <w:pPr>
                <w:rPr>
                  <w:rFonts w:cs="Lucida Sans Unicode"/>
                </w:rPr>
              </w:pPr>
              <w:r>
                <w:rPr>
                  <w:rFonts w:cs="Lucida Sans Unicode"/>
                </w:rPr>
                <w:t>Annet - internt krav</w:t>
              </w:r>
            </w:p>
          </w:sdtContent>
        </w:sdt>
      </w:tc>
    </w:tr>
    <w:tr w:rsidR="00C90E7E" w:rsidRPr="00D23BF4" w14:paraId="285E7B3C" w14:textId="77777777" w:rsidTr="008B1607">
      <w:trPr>
        <w:trHeight w:val="734"/>
      </w:trPr>
      <w:tc>
        <w:tcPr>
          <w:tcW w:w="9067" w:type="dxa"/>
          <w:gridSpan w:val="3"/>
        </w:tcPr>
        <w:p w14:paraId="312AE8C6" w14:textId="77777777" w:rsidR="00C90E7E" w:rsidRPr="00CC177E" w:rsidRDefault="00C90E7E" w:rsidP="00C90E7E">
          <w:pPr>
            <w:rPr>
              <w:rStyle w:val="Ledetekst"/>
              <w:sz w:val="16"/>
              <w:szCs w:val="16"/>
            </w:rPr>
          </w:pPr>
          <w:r w:rsidRPr="00CC177E">
            <w:rPr>
              <w:rStyle w:val="Ledetekst"/>
              <w:sz w:val="16"/>
              <w:szCs w:val="16"/>
            </w:rPr>
            <w:t>Merknader:</w:t>
          </w:r>
        </w:p>
        <w:sdt>
          <w:sdtPr>
            <w:alias w:val="Merknader"/>
            <w:tag w:val="Notes"/>
            <w:id w:val="-801465339"/>
            <w:placeholder>
              <w:docPart w:val="9F7B7F6EDD904CAE8EB44BD9E8452C06"/>
            </w:placeholder>
            <w:dataBinding w:prefixMappings="xmlns:gbs='http://www.software-innovation.no/growBusinessDocument'" w:xpath="/gbs:GrowBusinessDocument/gbs:Notes[@gbs:key='10006']" w:storeItemID="{7FC92DAA-4341-4F86-BF25-483B2F66629D}"/>
            <w:text w:multiLine="1"/>
          </w:sdtPr>
          <w:sdtEndPr/>
          <w:sdtContent>
            <w:p w14:paraId="5630C766" w14:textId="77777777" w:rsidR="00C90E7E" w:rsidRPr="00D23BF4" w:rsidRDefault="00C90E7E" w:rsidP="00C90E7E">
              <w:pPr>
                <w:tabs>
                  <w:tab w:val="left" w:pos="7410"/>
                </w:tabs>
                <w:rPr>
                  <w:rStyle w:val="Plassholdertekst"/>
                  <w:rFonts w:cs="Lucida Sans Unicode"/>
                </w:rPr>
              </w:pPr>
              <w:r>
                <w:br/>
                <w:t xml:space="preserve">  </w:t>
              </w:r>
            </w:p>
          </w:sdtContent>
        </w:sdt>
      </w:tc>
    </w:tr>
  </w:tbl>
  <w:p w14:paraId="4BAA64D8" w14:textId="77777777" w:rsidR="00C90E7E" w:rsidRPr="00CC177E" w:rsidRDefault="00C90E7E" w:rsidP="00C90E7E">
    <w:pPr>
      <w:pStyle w:val="Topptekst"/>
      <w:rPr>
        <w:sz w:val="8"/>
        <w:szCs w:val="8"/>
      </w:rPr>
    </w:pPr>
  </w:p>
  <w:p w14:paraId="62EB8736" w14:textId="77777777" w:rsidR="00C90E7E" w:rsidRDefault="00C90E7E" w:rsidP="00C90E7E"/>
  <w:p w14:paraId="00AF0D2B" w14:textId="77777777" w:rsidR="00C90E7E" w:rsidRDefault="00C90E7E">
    <w:pPr>
      <w:pStyle w:val="Top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1BCF28" w14:textId="3B6F57F4" w:rsidR="003E36FE" w:rsidRPr="00177894" w:rsidRDefault="003E36FE"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9164E3">
      <w:rPr>
        <w:b/>
        <w:bCs/>
        <w:noProof/>
        <w:szCs w:val="20"/>
      </w:rPr>
      <w:t>A</w:t>
    </w:r>
    <w:r w:rsidRPr="00177894">
      <w:rPr>
        <w:b/>
        <w:bCs/>
        <w:szCs w:val="20"/>
      </w:rPr>
      <w:fldChar w:fldCharType="end"/>
    </w:r>
    <w:r w:rsidR="00D0390A">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9164E3">
      <w:rPr>
        <w:b/>
        <w:bCs/>
        <w:noProof/>
        <w:szCs w:val="20"/>
      </w:rPr>
      <w:t>Prosjektinformasjon</w:t>
    </w:r>
    <w:r w:rsidRPr="00177894">
      <w:rPr>
        <w:b/>
        <w:bCs/>
        <w:szCs w:val="20"/>
      </w:rPr>
      <w:fldChar w:fldCharType="end"/>
    </w:r>
  </w:p>
  <w:p w14:paraId="25E72A51" w14:textId="6F3B9026" w:rsidR="003E36FE" w:rsidRPr="00920AA4" w:rsidRDefault="003E36FE" w:rsidP="00384F93">
    <w:pPr>
      <w:pStyle w:val="Topptekst"/>
      <w:pBdr>
        <w:bottom w:val="single" w:sz="4" w:space="1" w:color="auto"/>
      </w:pBdr>
      <w:tabs>
        <w:tab w:val="right" w:pos="4536"/>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9164E3">
      <w:rPr>
        <w:b/>
        <w:bCs/>
        <w:noProof/>
        <w:szCs w:val="20"/>
      </w:rPr>
      <w:t>A2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9164E3">
      <w:rPr>
        <w:b/>
        <w:bCs/>
        <w:noProof/>
        <w:szCs w:val="20"/>
      </w:rPr>
      <w:t>Innbydelse til konkurranse med forhandling</w:t>
    </w:r>
    <w:r w:rsidRPr="00177894">
      <w:rPr>
        <w:b/>
        <w:bCs/>
        <w:szCs w:val="20"/>
      </w:rPr>
      <w:fldChar w:fldCharType="end"/>
    </w:r>
    <w:r w:rsidR="00384F93">
      <w:rPr>
        <w:b/>
        <w:bCs/>
        <w:szCs w:val="20"/>
      </w:rPr>
      <w:ptab w:relativeTo="margin" w:alignment="right" w:leader="none"/>
    </w:r>
    <w:r w:rsidR="00CE0E08">
      <w:rPr>
        <w:b/>
        <w:bCs/>
        <w:szCs w:val="20"/>
      </w:rPr>
      <w:fldChar w:fldCharType="begin"/>
    </w:r>
    <w:r w:rsidR="00CE0E08">
      <w:rPr>
        <w:b/>
        <w:bCs/>
        <w:szCs w:val="20"/>
      </w:rPr>
      <w:instrText xml:space="preserve"> STYLEREF  "Overskrift 2" \w  \* MERGEFORMAT </w:instrText>
    </w:r>
    <w:r w:rsidR="00CE0E08">
      <w:rPr>
        <w:b/>
        <w:bCs/>
        <w:szCs w:val="20"/>
      </w:rPr>
      <w:fldChar w:fldCharType="separate"/>
    </w:r>
    <w:r w:rsidR="009164E3">
      <w:rPr>
        <w:b/>
        <w:bCs/>
        <w:noProof/>
        <w:szCs w:val="20"/>
      </w:rPr>
      <w:t>A2</w:t>
    </w:r>
    <w:r w:rsidR="00CE0E08">
      <w:rPr>
        <w:b/>
        <w:bCs/>
        <w:szCs w:val="20"/>
      </w:rPr>
      <w:fldChar w:fldCharType="end"/>
    </w:r>
    <w:r w:rsidR="00CE0E08">
      <w:rPr>
        <w:b/>
        <w:bCs/>
        <w:szCs w:val="20"/>
      </w:rPr>
      <w:t>-</w:t>
    </w:r>
    <w:r w:rsidR="00CE0E08" w:rsidRPr="00CE0E08">
      <w:rPr>
        <w:b/>
        <w:bCs/>
        <w:szCs w:val="20"/>
      </w:rPr>
      <w:fldChar w:fldCharType="begin"/>
    </w:r>
    <w:r w:rsidR="00CE0E08" w:rsidRPr="00CE0E08">
      <w:rPr>
        <w:b/>
        <w:bCs/>
        <w:szCs w:val="20"/>
      </w:rPr>
      <w:instrText>PAGE   \* MERGEFORMAT</w:instrText>
    </w:r>
    <w:r w:rsidR="00CE0E08" w:rsidRPr="00CE0E08">
      <w:rPr>
        <w:b/>
        <w:bCs/>
        <w:szCs w:val="20"/>
      </w:rPr>
      <w:fldChar w:fldCharType="separate"/>
    </w:r>
    <w:r w:rsidR="00CE0E08" w:rsidRPr="00CE0E08">
      <w:rPr>
        <w:b/>
        <w:bCs/>
        <w:szCs w:val="20"/>
      </w:rPr>
      <w:t>1</w:t>
    </w:r>
    <w:r w:rsidR="00CE0E08" w:rsidRPr="00CE0E08">
      <w:rPr>
        <w:b/>
        <w:bCs/>
        <w:szCs w:val="20"/>
      </w:rPr>
      <w:fldChar w:fldCharType="end"/>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D8CEB0" w14:textId="03F1E62C" w:rsidR="003E36FE" w:rsidRPr="00177894" w:rsidRDefault="003E36FE" w:rsidP="00816C07">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740B29">
      <w:rPr>
        <w:b/>
        <w:bCs/>
        <w:noProof/>
        <w:szCs w:val="20"/>
      </w:rPr>
      <w:t>C</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740B29">
      <w:rPr>
        <w:b/>
        <w:bCs/>
        <w:noProof/>
        <w:szCs w:val="20"/>
      </w:rPr>
      <w:t>Kontraktsbestemmelser NS 8405:2008</w:t>
    </w:r>
    <w:r w:rsidRPr="00177894">
      <w:rPr>
        <w:b/>
        <w:bCs/>
        <w:szCs w:val="20"/>
      </w:rPr>
      <w:fldChar w:fldCharType="end"/>
    </w:r>
    <w:r w:rsidR="005D7161">
      <w:rPr>
        <w:b/>
        <w:bCs/>
        <w:szCs w:val="20"/>
      </w:rPr>
      <w:tab/>
    </w:r>
    <w:r w:rsidR="005D7161">
      <w:rPr>
        <w:b/>
        <w:bCs/>
        <w:szCs w:val="20"/>
      </w:rPr>
      <w:tab/>
    </w:r>
    <w:r w:rsidR="005D7161" w:rsidRPr="005D7161">
      <w:rPr>
        <w:b/>
        <w:bCs/>
        <w:szCs w:val="20"/>
      </w:rPr>
      <w:fldChar w:fldCharType="begin"/>
    </w:r>
    <w:r w:rsidR="005D7161" w:rsidRPr="005D7161">
      <w:rPr>
        <w:b/>
        <w:bCs/>
        <w:szCs w:val="20"/>
      </w:rPr>
      <w:instrText>PAGE   \* MERGEFORMAT</w:instrText>
    </w:r>
    <w:r w:rsidR="005D7161" w:rsidRPr="005D7161">
      <w:rPr>
        <w:b/>
        <w:bCs/>
        <w:szCs w:val="20"/>
      </w:rPr>
      <w:fldChar w:fldCharType="separate"/>
    </w:r>
    <w:r w:rsidR="005D7161" w:rsidRPr="005D7161">
      <w:rPr>
        <w:b/>
        <w:bCs/>
        <w:szCs w:val="20"/>
      </w:rPr>
      <w:t>1</w:t>
    </w:r>
    <w:r w:rsidR="005D7161" w:rsidRPr="005D7161">
      <w:rPr>
        <w:b/>
        <w:bCs/>
        <w:szCs w:val="20"/>
      </w:rPr>
      <w:fldChar w:fldCharType="end"/>
    </w:r>
  </w:p>
  <w:p w14:paraId="227DFD0C" w14:textId="43E92F41" w:rsidR="003E36FE" w:rsidRPr="00920AA4" w:rsidRDefault="003E36FE" w:rsidP="00707D43">
    <w:pPr>
      <w:pStyle w:val="Topptekst"/>
      <w:pBdr>
        <w:bottom w:val="single" w:sz="4" w:space="1" w:color="auto"/>
      </w:pBdr>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740B29">
      <w:rPr>
        <w:b/>
        <w:bCs/>
        <w:noProof/>
        <w:szCs w:val="20"/>
      </w:rPr>
      <w:t>C2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740B29">
      <w:rPr>
        <w:b/>
        <w:bCs/>
        <w:noProof/>
        <w:szCs w:val="20"/>
      </w:rPr>
      <w:t>Spesielle kontraktsbestemmelser for bygging, Statens vegvesen</w:t>
    </w:r>
    <w:r w:rsidRPr="00177894">
      <w:rPr>
        <w:b/>
        <w:bCs/>
        <w:szCs w:val="20"/>
      </w:rPr>
      <w:fldChar w:fldCharType="end"/>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AC25FF" w14:textId="77AD845F" w:rsidR="00E5565C" w:rsidRPr="00177894" w:rsidRDefault="00E5565C"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9164E3">
      <w:rPr>
        <w:b/>
        <w:bCs/>
        <w:noProof/>
        <w:szCs w:val="20"/>
      </w:rPr>
      <w:t>A</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9164E3">
      <w:rPr>
        <w:b/>
        <w:bCs/>
        <w:noProof/>
        <w:szCs w:val="20"/>
      </w:rPr>
      <w:t>Prosjektinformasjon</w:t>
    </w:r>
    <w:r w:rsidRPr="00177894">
      <w:rPr>
        <w:b/>
        <w:bCs/>
        <w:szCs w:val="20"/>
      </w:rPr>
      <w:fldChar w:fldCharType="end"/>
    </w:r>
  </w:p>
  <w:p w14:paraId="6A3A9AF3" w14:textId="5DC27652" w:rsidR="00E5565C" w:rsidRPr="00920AA4" w:rsidRDefault="00E5565C" w:rsidP="006619CE">
    <w:pPr>
      <w:pStyle w:val="Topptekst"/>
      <w:pBdr>
        <w:bottom w:val="single" w:sz="4" w:space="1"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9164E3">
      <w:rPr>
        <w:b/>
        <w:bCs/>
        <w:noProof/>
        <w:szCs w:val="20"/>
      </w:rPr>
      <w:t>A3</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9164E3">
      <w:rPr>
        <w:b/>
        <w:bCs/>
        <w:noProof/>
        <w:szCs w:val="20"/>
      </w:rPr>
      <w:t>Orientering om prosjektet</w:t>
    </w:r>
    <w:r w:rsidRPr="00177894">
      <w:rPr>
        <w:b/>
        <w:bCs/>
        <w:szCs w:val="20"/>
      </w:rPr>
      <w:fldChar w:fldCharType="end"/>
    </w:r>
    <w:r w:rsidR="00384F93">
      <w:rPr>
        <w:b/>
        <w:bCs/>
        <w:szCs w:val="20"/>
      </w:rPr>
      <w:t xml:space="preserve"> </w:t>
    </w:r>
    <w:r w:rsidR="00384F93">
      <w:rPr>
        <w:b/>
        <w:bCs/>
        <w:szCs w:val="20"/>
      </w:rPr>
      <w:ptab w:relativeTo="margin" w:alignment="right" w:leader="none"/>
    </w:r>
    <w:r w:rsidR="00A86147">
      <w:rPr>
        <w:b/>
        <w:bCs/>
        <w:szCs w:val="20"/>
      </w:rPr>
      <w:fldChar w:fldCharType="begin"/>
    </w:r>
    <w:r w:rsidR="00A86147">
      <w:rPr>
        <w:b/>
        <w:bCs/>
        <w:szCs w:val="20"/>
      </w:rPr>
      <w:instrText xml:space="preserve"> STYLEREF  "Overskrift 2" \w  \* MERGEFORMAT </w:instrText>
    </w:r>
    <w:r w:rsidR="00A86147">
      <w:rPr>
        <w:b/>
        <w:bCs/>
        <w:szCs w:val="20"/>
      </w:rPr>
      <w:fldChar w:fldCharType="separate"/>
    </w:r>
    <w:r w:rsidR="009164E3">
      <w:rPr>
        <w:b/>
        <w:bCs/>
        <w:noProof/>
        <w:szCs w:val="20"/>
      </w:rPr>
      <w:t>A3</w:t>
    </w:r>
    <w:r w:rsidR="00A86147">
      <w:rPr>
        <w:b/>
        <w:bCs/>
        <w:szCs w:val="20"/>
      </w:rPr>
      <w:fldChar w:fldCharType="end"/>
    </w:r>
    <w:r w:rsidR="00A86147">
      <w:rPr>
        <w:b/>
        <w:bCs/>
        <w:szCs w:val="20"/>
      </w:rPr>
      <w:t>-</w:t>
    </w:r>
    <w:r w:rsidRPr="009F35C3">
      <w:rPr>
        <w:b/>
        <w:bCs/>
        <w:szCs w:val="20"/>
      </w:rPr>
      <w:fldChar w:fldCharType="begin"/>
    </w:r>
    <w:r w:rsidRPr="009F35C3">
      <w:rPr>
        <w:b/>
        <w:bCs/>
        <w:szCs w:val="20"/>
      </w:rPr>
      <w:instrText>PAGE   \* MERGEFORMAT</w:instrText>
    </w:r>
    <w:r w:rsidRPr="009F35C3">
      <w:rPr>
        <w:b/>
        <w:bCs/>
        <w:szCs w:val="20"/>
      </w:rPr>
      <w:fldChar w:fldCharType="separate"/>
    </w:r>
    <w:r>
      <w:rPr>
        <w:b/>
        <w:bCs/>
        <w:szCs w:val="20"/>
      </w:rPr>
      <w:t>A1-1</w:t>
    </w:r>
    <w:r w:rsidRPr="009F35C3">
      <w:rPr>
        <w:b/>
        <w:bCs/>
        <w:szCs w:val="20"/>
      </w:rP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F694B4" w14:textId="0D1D66BB" w:rsidR="005D7161" w:rsidRPr="00177894" w:rsidRDefault="005D7161" w:rsidP="00816C07">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9164E3">
      <w:rPr>
        <w:b/>
        <w:bCs/>
        <w:noProof/>
        <w:szCs w:val="20"/>
      </w:rPr>
      <w:t>A</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9164E3">
      <w:rPr>
        <w:b/>
        <w:bCs/>
        <w:noProof/>
        <w:szCs w:val="20"/>
      </w:rPr>
      <w:t>Prosjektinformasjon</w:t>
    </w:r>
    <w:r w:rsidRPr="00177894">
      <w:rPr>
        <w:b/>
        <w:bCs/>
        <w:szCs w:val="20"/>
      </w:rPr>
      <w:fldChar w:fldCharType="end"/>
    </w:r>
  </w:p>
  <w:p w14:paraId="2DB388C5" w14:textId="4D939139" w:rsidR="005D7161" w:rsidRPr="00920AA4" w:rsidRDefault="005D7161" w:rsidP="00707D43">
    <w:pPr>
      <w:pStyle w:val="Topptekst"/>
      <w:pBdr>
        <w:bottom w:val="single" w:sz="4" w:space="1" w:color="auto"/>
      </w:pBdr>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9164E3">
      <w:rPr>
        <w:b/>
        <w:bCs/>
        <w:noProof/>
        <w:szCs w:val="20"/>
      </w:rPr>
      <w:t>A3</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9164E3">
      <w:rPr>
        <w:b/>
        <w:bCs/>
        <w:noProof/>
        <w:szCs w:val="20"/>
      </w:rPr>
      <w:t>Orientering om prosjektet</w:t>
    </w:r>
    <w:r w:rsidRPr="00177894">
      <w:rPr>
        <w:b/>
        <w:bCs/>
        <w:szCs w:val="20"/>
      </w:rPr>
      <w:fldChar w:fldCharType="end"/>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509BC6" w14:textId="0C13AD98" w:rsidR="003A33F4" w:rsidRPr="00177894" w:rsidRDefault="003A33F4" w:rsidP="00816C07">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A86147">
      <w:rPr>
        <w:b/>
        <w:bCs/>
        <w:noProof/>
        <w:szCs w:val="20"/>
      </w:rPr>
      <w:t>A</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A86147">
      <w:rPr>
        <w:b/>
        <w:bCs/>
        <w:noProof/>
        <w:szCs w:val="20"/>
      </w:rPr>
      <w:t>Prosjektinformasjon</w:t>
    </w:r>
    <w:r w:rsidRPr="00177894">
      <w:rPr>
        <w:b/>
        <w:bCs/>
        <w:szCs w:val="20"/>
      </w:rPr>
      <w:fldChar w:fldCharType="end"/>
    </w:r>
  </w:p>
  <w:p w14:paraId="7174CCAC" w14:textId="0A15D9CC" w:rsidR="003A33F4" w:rsidRPr="00920AA4" w:rsidRDefault="003A33F4" w:rsidP="00707D43">
    <w:pPr>
      <w:pStyle w:val="Topptekst"/>
      <w:pBdr>
        <w:bottom w:val="single" w:sz="4" w:space="1" w:color="auto"/>
      </w:pBdr>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A86147">
      <w:rPr>
        <w:b/>
        <w:bCs/>
        <w:noProof/>
        <w:szCs w:val="20"/>
      </w:rPr>
      <w:t>A3</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A86147">
      <w:rPr>
        <w:b/>
        <w:bCs/>
        <w:noProof/>
        <w:szCs w:val="20"/>
      </w:rPr>
      <w:t>Orientering om prosjektet</w:t>
    </w:r>
    <w:r w:rsidRPr="00177894">
      <w:rPr>
        <w:b/>
        <w:bCs/>
        <w:szCs w:val="20"/>
      </w:rPr>
      <w:fldChar w:fldCharType="end"/>
    </w:r>
    <w:r w:rsidR="00A86147">
      <w:rPr>
        <w:b/>
        <w:bCs/>
        <w:szCs w:val="20"/>
      </w:rPr>
      <w:tab/>
    </w:r>
    <w:r w:rsidR="00A86147">
      <w:rPr>
        <w:b/>
        <w:bCs/>
        <w:szCs w:val="20"/>
      </w:rPr>
      <w:tab/>
    </w:r>
    <w:r w:rsidR="00A86147">
      <w:rPr>
        <w:b/>
        <w:bCs/>
        <w:szCs w:val="20"/>
      </w:rPr>
      <w:fldChar w:fldCharType="begin"/>
    </w:r>
    <w:r w:rsidR="00A86147">
      <w:rPr>
        <w:b/>
        <w:bCs/>
        <w:szCs w:val="20"/>
      </w:rPr>
      <w:instrText xml:space="preserve"> STYLEREF  "Overskrift 2" \w  \* MERGEFORMAT </w:instrText>
    </w:r>
    <w:r w:rsidR="00A86147">
      <w:rPr>
        <w:b/>
        <w:bCs/>
        <w:szCs w:val="20"/>
      </w:rPr>
      <w:fldChar w:fldCharType="separate"/>
    </w:r>
    <w:r w:rsidR="00A86147">
      <w:rPr>
        <w:b/>
        <w:bCs/>
        <w:noProof/>
        <w:szCs w:val="20"/>
      </w:rPr>
      <w:t>A3</w:t>
    </w:r>
    <w:r w:rsidR="00A86147">
      <w:rPr>
        <w:b/>
        <w:bCs/>
        <w:szCs w:val="20"/>
      </w:rPr>
      <w:fldChar w:fldCharType="end"/>
    </w:r>
    <w:r w:rsidR="00A86147">
      <w:rPr>
        <w:b/>
        <w:bCs/>
        <w:szCs w:val="20"/>
      </w:rPr>
      <w:t>-</w:t>
    </w:r>
    <w:r w:rsidR="00A86147" w:rsidRPr="00A86147">
      <w:rPr>
        <w:b/>
        <w:bCs/>
        <w:szCs w:val="20"/>
      </w:rPr>
      <w:fldChar w:fldCharType="begin"/>
    </w:r>
    <w:r w:rsidR="00A86147" w:rsidRPr="00A86147">
      <w:rPr>
        <w:b/>
        <w:bCs/>
        <w:szCs w:val="20"/>
      </w:rPr>
      <w:instrText>PAGE   \* MERGEFORMAT</w:instrText>
    </w:r>
    <w:r w:rsidR="00A86147" w:rsidRPr="00A86147">
      <w:rPr>
        <w:b/>
        <w:bCs/>
        <w:szCs w:val="20"/>
      </w:rPr>
      <w:fldChar w:fldCharType="separate"/>
    </w:r>
    <w:r w:rsidR="00A86147" w:rsidRPr="00A86147">
      <w:rPr>
        <w:b/>
        <w:bCs/>
        <w:szCs w:val="20"/>
      </w:rPr>
      <w:t>1</w:t>
    </w:r>
    <w:r w:rsidR="00A86147" w:rsidRPr="00A86147">
      <w:rPr>
        <w:b/>
        <w:bCs/>
        <w:szCs w:val="20"/>
      </w:rPr>
      <w:fldChar w:fldCharType="end"/>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32E4A8" w14:textId="182335EE" w:rsidR="00A91F61" w:rsidRPr="00177894" w:rsidRDefault="00A91F61" w:rsidP="00816C07">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9164E3">
      <w:rPr>
        <w:b/>
        <w:bCs/>
        <w:noProof/>
        <w:szCs w:val="20"/>
      </w:rPr>
      <w:t>B</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9164E3">
      <w:rPr>
        <w:b/>
        <w:bCs/>
        <w:noProof/>
        <w:szCs w:val="20"/>
      </w:rPr>
      <w:t>Konkurranseregler</w:t>
    </w:r>
    <w:r w:rsidRPr="00177894">
      <w:rPr>
        <w:b/>
        <w:bCs/>
        <w:szCs w:val="20"/>
      </w:rPr>
      <w:fldChar w:fldCharType="end"/>
    </w:r>
  </w:p>
  <w:p w14:paraId="597AC344" w14:textId="7FAF9166" w:rsidR="00A91F61" w:rsidRPr="00920AA4" w:rsidRDefault="00A91F61" w:rsidP="00707D43">
    <w:pPr>
      <w:pStyle w:val="Topptekst"/>
      <w:pBdr>
        <w:bottom w:val="single" w:sz="4" w:space="1" w:color="auto"/>
      </w:pBdr>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9164E3">
      <w:rPr>
        <w:b/>
        <w:bCs/>
        <w:noProof/>
        <w:szCs w:val="20"/>
      </w:rPr>
      <w:t>B2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9164E3">
      <w:rPr>
        <w:b/>
        <w:bCs/>
        <w:noProof/>
        <w:szCs w:val="20"/>
      </w:rPr>
      <w:t>Krav til entreprenørens kvalifikasjoner – anbudskonkurranse</w:t>
    </w:r>
    <w:r w:rsidRPr="00177894">
      <w:rPr>
        <w:b/>
        <w:bCs/>
        <w:szCs w:val="20"/>
      </w:rPr>
      <w:fldChar w:fldCharType="end"/>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9380FE" w14:textId="54125D36" w:rsidR="00A91F61" w:rsidRPr="00177894" w:rsidRDefault="00A91F61"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9164E3">
      <w:rPr>
        <w:b/>
        <w:bCs/>
        <w:noProof/>
        <w:szCs w:val="20"/>
      </w:rPr>
      <w:t>B</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9164E3">
      <w:rPr>
        <w:b/>
        <w:bCs/>
        <w:noProof/>
        <w:szCs w:val="20"/>
      </w:rPr>
      <w:t>Konkurranseregler</w:t>
    </w:r>
    <w:r w:rsidRPr="00177894">
      <w:rPr>
        <w:b/>
        <w:bCs/>
        <w:szCs w:val="20"/>
      </w:rPr>
      <w:fldChar w:fldCharType="end"/>
    </w:r>
  </w:p>
  <w:p w14:paraId="4EC88037" w14:textId="7371332B" w:rsidR="00A91F61" w:rsidRPr="00920AA4" w:rsidRDefault="00A91F61" w:rsidP="00384F93">
    <w:pPr>
      <w:pStyle w:val="Topptekst"/>
      <w:pBdr>
        <w:bottom w:val="single" w:sz="4" w:space="1" w:color="auto"/>
      </w:pBdr>
      <w:tabs>
        <w:tab w:val="clear" w:pos="9072"/>
        <w:tab w:val="left" w:pos="7545"/>
        <w:tab w:val="right" w:pos="8787"/>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9164E3">
      <w:rPr>
        <w:b/>
        <w:bCs/>
        <w:noProof/>
        <w:szCs w:val="20"/>
      </w:rPr>
      <w:t>B1</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9164E3">
      <w:rPr>
        <w:b/>
        <w:bCs/>
        <w:noProof/>
        <w:szCs w:val="20"/>
      </w:rPr>
      <w:t>Konkurranseregler</w:t>
    </w:r>
    <w:r w:rsidRPr="00177894">
      <w:rPr>
        <w:b/>
        <w:bCs/>
        <w:szCs w:val="20"/>
      </w:rPr>
      <w:fldChar w:fldCharType="end"/>
    </w:r>
    <w:r w:rsidR="00384F93">
      <w:rPr>
        <w:b/>
        <w:bCs/>
        <w:szCs w:val="20"/>
      </w:rPr>
      <w:ptab w:relativeTo="margin" w:alignment="right" w:leader="none"/>
    </w:r>
    <w:r w:rsidR="00A86147">
      <w:rPr>
        <w:b/>
        <w:bCs/>
        <w:szCs w:val="20"/>
      </w:rPr>
      <w:fldChar w:fldCharType="begin"/>
    </w:r>
    <w:r w:rsidR="00A86147">
      <w:rPr>
        <w:b/>
        <w:bCs/>
        <w:szCs w:val="20"/>
      </w:rPr>
      <w:instrText xml:space="preserve"> STYLEREF  "Overskrift 2" \w  \* MERGEFORMAT </w:instrText>
    </w:r>
    <w:r w:rsidR="00A86147">
      <w:rPr>
        <w:b/>
        <w:bCs/>
        <w:szCs w:val="20"/>
      </w:rPr>
      <w:fldChar w:fldCharType="separate"/>
    </w:r>
    <w:r w:rsidR="009164E3">
      <w:rPr>
        <w:b/>
        <w:bCs/>
        <w:noProof/>
        <w:szCs w:val="20"/>
      </w:rPr>
      <w:t>B1</w:t>
    </w:r>
    <w:r w:rsidR="00A86147">
      <w:rPr>
        <w:b/>
        <w:bCs/>
        <w:szCs w:val="20"/>
      </w:rPr>
      <w:fldChar w:fldCharType="end"/>
    </w:r>
    <w:r w:rsidR="00A86147">
      <w:rPr>
        <w:b/>
        <w:bCs/>
        <w:szCs w:val="20"/>
      </w:rPr>
      <w:t>-</w:t>
    </w:r>
    <w:r w:rsidR="00A86147" w:rsidRPr="00A86147">
      <w:rPr>
        <w:b/>
        <w:bCs/>
        <w:szCs w:val="20"/>
      </w:rPr>
      <w:fldChar w:fldCharType="begin"/>
    </w:r>
    <w:r w:rsidR="00A86147" w:rsidRPr="00A86147">
      <w:rPr>
        <w:b/>
        <w:bCs/>
        <w:szCs w:val="20"/>
      </w:rPr>
      <w:instrText>PAGE   \* MERGEFORMAT</w:instrText>
    </w:r>
    <w:r w:rsidR="00A86147" w:rsidRPr="00A86147">
      <w:rPr>
        <w:b/>
        <w:bCs/>
        <w:szCs w:val="20"/>
      </w:rPr>
      <w:fldChar w:fldCharType="separate"/>
    </w:r>
    <w:r w:rsidR="00A86147" w:rsidRPr="00A86147">
      <w:rPr>
        <w:b/>
        <w:bCs/>
        <w:szCs w:val="20"/>
      </w:rPr>
      <w:t>1</w:t>
    </w:r>
    <w:r w:rsidR="00A86147" w:rsidRPr="00A86147">
      <w:rPr>
        <w:b/>
        <w:bCs/>
        <w:szCs w:val="20"/>
      </w:rPr>
      <w:fldChar w:fldCharType="end"/>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017A71" w14:textId="1064D11C" w:rsidR="00740DC1" w:rsidRPr="00177894" w:rsidRDefault="00740DC1"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9164E3">
      <w:rPr>
        <w:b/>
        <w:bCs/>
        <w:noProof/>
        <w:szCs w:val="20"/>
      </w:rPr>
      <w:t>B</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9164E3">
      <w:rPr>
        <w:b/>
        <w:bCs/>
        <w:noProof/>
        <w:szCs w:val="20"/>
      </w:rPr>
      <w:t>Konkurranseregler</w:t>
    </w:r>
    <w:r w:rsidRPr="00177894">
      <w:rPr>
        <w:b/>
        <w:bCs/>
        <w:szCs w:val="20"/>
      </w:rPr>
      <w:fldChar w:fldCharType="end"/>
    </w:r>
  </w:p>
  <w:p w14:paraId="12C30C22" w14:textId="787931D4" w:rsidR="00740DC1" w:rsidRPr="00920AA4" w:rsidRDefault="00740DC1" w:rsidP="006619CE">
    <w:pPr>
      <w:pStyle w:val="Topptekst"/>
      <w:pBdr>
        <w:bottom w:val="single" w:sz="4" w:space="1"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9164E3">
      <w:rPr>
        <w:b/>
        <w:bCs/>
        <w:noProof/>
        <w:szCs w:val="20"/>
      </w:rPr>
      <w:t>B2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9164E3">
      <w:rPr>
        <w:b/>
        <w:bCs/>
        <w:noProof/>
        <w:szCs w:val="20"/>
      </w:rPr>
      <w:t>Krav til entreprenørens kvalifikasjoner – anbudskonkurranse</w:t>
    </w:r>
    <w:r w:rsidRPr="00177894">
      <w:rPr>
        <w:b/>
        <w:bCs/>
        <w:szCs w:val="20"/>
      </w:rPr>
      <w:fldChar w:fldCharType="end"/>
    </w:r>
    <w:r w:rsidR="00384F93">
      <w:rPr>
        <w:b/>
        <w:bCs/>
        <w:szCs w:val="20"/>
      </w:rPr>
      <w:ptab w:relativeTo="margin" w:alignment="right" w:leader="none"/>
    </w:r>
    <w:r w:rsidR="00D1142D">
      <w:rPr>
        <w:b/>
        <w:bCs/>
        <w:szCs w:val="20"/>
      </w:rPr>
      <w:fldChar w:fldCharType="begin"/>
    </w:r>
    <w:r w:rsidR="00D1142D">
      <w:rPr>
        <w:b/>
        <w:bCs/>
        <w:szCs w:val="20"/>
      </w:rPr>
      <w:instrText xml:space="preserve"> STYLEREF  "Overskrift 2" \w  \* MERGEFORMAT </w:instrText>
    </w:r>
    <w:r w:rsidR="00D1142D">
      <w:rPr>
        <w:b/>
        <w:bCs/>
        <w:szCs w:val="20"/>
      </w:rPr>
      <w:fldChar w:fldCharType="separate"/>
    </w:r>
    <w:r w:rsidR="009164E3">
      <w:rPr>
        <w:b/>
        <w:bCs/>
        <w:noProof/>
        <w:szCs w:val="20"/>
      </w:rPr>
      <w:t>B2</w:t>
    </w:r>
    <w:r w:rsidR="00D1142D">
      <w:rPr>
        <w:b/>
        <w:bCs/>
        <w:szCs w:val="20"/>
      </w:rPr>
      <w:fldChar w:fldCharType="end"/>
    </w:r>
    <w:r w:rsidR="00D1142D">
      <w:rPr>
        <w:b/>
        <w:bCs/>
        <w:szCs w:val="20"/>
      </w:rPr>
      <w:t>-</w:t>
    </w:r>
    <w:r w:rsidR="00D1142D" w:rsidRPr="00D1142D">
      <w:rPr>
        <w:b/>
        <w:bCs/>
        <w:szCs w:val="20"/>
      </w:rPr>
      <w:fldChar w:fldCharType="begin"/>
    </w:r>
    <w:r w:rsidR="00D1142D" w:rsidRPr="00D1142D">
      <w:rPr>
        <w:b/>
        <w:bCs/>
        <w:szCs w:val="20"/>
      </w:rPr>
      <w:instrText>PAGE   \* MERGEFORMAT</w:instrText>
    </w:r>
    <w:r w:rsidR="00D1142D" w:rsidRPr="00D1142D">
      <w:rPr>
        <w:b/>
        <w:bCs/>
        <w:szCs w:val="20"/>
      </w:rPr>
      <w:fldChar w:fldCharType="separate"/>
    </w:r>
    <w:r w:rsidR="00D1142D" w:rsidRPr="00D1142D">
      <w:rPr>
        <w:b/>
        <w:bCs/>
        <w:szCs w:val="20"/>
      </w:rPr>
      <w:t>1</w:t>
    </w:r>
    <w:r w:rsidR="00D1142D" w:rsidRPr="00D1142D">
      <w:rPr>
        <w:b/>
        <w:bCs/>
        <w:szCs w:val="20"/>
      </w:rPr>
      <w:fldChar w:fldCharType="end"/>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3EC475" w14:textId="10CA4DD8" w:rsidR="00C17604" w:rsidRPr="00177894" w:rsidRDefault="00C17604"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9164E3">
      <w:rPr>
        <w:b/>
        <w:bCs/>
        <w:noProof/>
        <w:szCs w:val="20"/>
      </w:rPr>
      <w:t>B</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9164E3">
      <w:rPr>
        <w:b/>
        <w:bCs/>
        <w:noProof/>
        <w:szCs w:val="20"/>
      </w:rPr>
      <w:t>Konkurranseregler</w:t>
    </w:r>
    <w:r w:rsidRPr="00177894">
      <w:rPr>
        <w:b/>
        <w:bCs/>
        <w:szCs w:val="20"/>
      </w:rPr>
      <w:fldChar w:fldCharType="end"/>
    </w:r>
  </w:p>
  <w:p w14:paraId="2803A87A" w14:textId="15672045" w:rsidR="00C17604" w:rsidRPr="00920AA4" w:rsidRDefault="00C17604" w:rsidP="006619CE">
    <w:pPr>
      <w:pStyle w:val="Topptekst"/>
      <w:pBdr>
        <w:bottom w:val="single" w:sz="4" w:space="1"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9164E3">
      <w:rPr>
        <w:b/>
        <w:bCs/>
        <w:noProof/>
        <w:szCs w:val="20"/>
      </w:rPr>
      <w:t>B3</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9164E3">
      <w:rPr>
        <w:b/>
        <w:bCs/>
        <w:noProof/>
        <w:szCs w:val="20"/>
      </w:rPr>
      <w:t>Krav til tilbud og spesielle konkurranseregler</w:t>
    </w:r>
    <w:r w:rsidRPr="00177894">
      <w:rPr>
        <w:b/>
        <w:bCs/>
        <w:szCs w:val="20"/>
      </w:rPr>
      <w:fldChar w:fldCharType="end"/>
    </w:r>
    <w:r w:rsidR="00384F93">
      <w:rPr>
        <w:b/>
        <w:bCs/>
        <w:szCs w:val="20"/>
      </w:rPr>
      <w:ptab w:relativeTo="margin" w:alignment="right" w:leader="none"/>
    </w:r>
    <w:r w:rsidR="00D1142D">
      <w:rPr>
        <w:b/>
        <w:bCs/>
        <w:szCs w:val="20"/>
      </w:rPr>
      <w:fldChar w:fldCharType="begin"/>
    </w:r>
    <w:r w:rsidR="00D1142D">
      <w:rPr>
        <w:b/>
        <w:bCs/>
        <w:szCs w:val="20"/>
      </w:rPr>
      <w:instrText xml:space="preserve"> STYLEREF  "Overskrift 2" \w  \* MERGEFORMAT </w:instrText>
    </w:r>
    <w:r w:rsidR="00D1142D">
      <w:rPr>
        <w:b/>
        <w:bCs/>
        <w:szCs w:val="20"/>
      </w:rPr>
      <w:fldChar w:fldCharType="separate"/>
    </w:r>
    <w:r w:rsidR="009164E3">
      <w:rPr>
        <w:b/>
        <w:bCs/>
        <w:noProof/>
        <w:szCs w:val="20"/>
      </w:rPr>
      <w:t>B3</w:t>
    </w:r>
    <w:r w:rsidR="00D1142D">
      <w:rPr>
        <w:b/>
        <w:bCs/>
        <w:szCs w:val="20"/>
      </w:rPr>
      <w:fldChar w:fldCharType="end"/>
    </w:r>
    <w:r w:rsidR="00D1142D">
      <w:rPr>
        <w:b/>
        <w:bCs/>
        <w:szCs w:val="20"/>
      </w:rPr>
      <w:t>-</w:t>
    </w:r>
    <w:r w:rsidR="00B568F6" w:rsidRPr="00B568F6">
      <w:rPr>
        <w:b/>
        <w:bCs/>
        <w:szCs w:val="20"/>
      </w:rPr>
      <w:fldChar w:fldCharType="begin"/>
    </w:r>
    <w:r w:rsidR="00B568F6" w:rsidRPr="00B568F6">
      <w:rPr>
        <w:b/>
        <w:bCs/>
        <w:szCs w:val="20"/>
      </w:rPr>
      <w:instrText>PAGE   \* MERGEFORMAT</w:instrText>
    </w:r>
    <w:r w:rsidR="00B568F6" w:rsidRPr="00B568F6">
      <w:rPr>
        <w:b/>
        <w:bCs/>
        <w:szCs w:val="20"/>
      </w:rPr>
      <w:fldChar w:fldCharType="separate"/>
    </w:r>
    <w:r w:rsidR="00B568F6" w:rsidRPr="00B568F6">
      <w:rPr>
        <w:b/>
        <w:bCs/>
        <w:szCs w:val="20"/>
      </w:rPr>
      <w:t>1</w:t>
    </w:r>
    <w:r w:rsidR="00B568F6" w:rsidRPr="00B568F6">
      <w:rPr>
        <w:b/>
        <w:bCs/>
        <w:szCs w:val="20"/>
      </w:rPr>
      <w:fldChar w:fldCharType="end"/>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1CF361" w14:textId="2FF6D0C5" w:rsidR="00C17604" w:rsidRPr="00177894" w:rsidRDefault="00C17604" w:rsidP="00816C07">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9164E3">
      <w:rPr>
        <w:b/>
        <w:bCs/>
        <w:noProof/>
        <w:szCs w:val="20"/>
      </w:rPr>
      <w:t>B</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9164E3">
      <w:rPr>
        <w:b/>
        <w:bCs/>
        <w:noProof/>
        <w:szCs w:val="20"/>
      </w:rPr>
      <w:t>Konkurranseregler</w:t>
    </w:r>
    <w:r w:rsidRPr="00177894">
      <w:rPr>
        <w:b/>
        <w:bCs/>
        <w:szCs w:val="20"/>
      </w:rPr>
      <w:fldChar w:fldCharType="end"/>
    </w:r>
  </w:p>
  <w:p w14:paraId="54B1B338" w14:textId="24568427" w:rsidR="00C17604" w:rsidRPr="00920AA4" w:rsidRDefault="00C17604" w:rsidP="00707D43">
    <w:pPr>
      <w:pStyle w:val="Topptekst"/>
      <w:pBdr>
        <w:bottom w:val="single" w:sz="4" w:space="1" w:color="auto"/>
      </w:pBdr>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9164E3">
      <w:rPr>
        <w:b/>
        <w:bCs/>
        <w:noProof/>
        <w:szCs w:val="20"/>
      </w:rPr>
      <w:t>B3</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9164E3">
      <w:rPr>
        <w:b/>
        <w:bCs/>
        <w:noProof/>
        <w:szCs w:val="20"/>
      </w:rPr>
      <w:t>Krav til tilbud og spesielle konkurranseregler</w:t>
    </w:r>
    <w:r w:rsidRPr="00177894">
      <w:rPr>
        <w:b/>
        <w:bCs/>
        <w:szCs w:val="20"/>
      </w:rPr>
      <w:fldChar w:fldCharType="end"/>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F0FBB8" w14:textId="6C78B48E" w:rsidR="00B568F6" w:rsidRPr="00177894" w:rsidRDefault="00B568F6"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9164E3">
      <w:rPr>
        <w:b/>
        <w:bCs/>
        <w:noProof/>
        <w:szCs w:val="20"/>
      </w:rPr>
      <w:t>C</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9164E3">
      <w:rPr>
        <w:b/>
        <w:bCs/>
        <w:noProof/>
        <w:szCs w:val="20"/>
      </w:rPr>
      <w:t>Kontraktsbestemmelser NS 8405:2008</w:t>
    </w:r>
    <w:r w:rsidRPr="00177894">
      <w:rPr>
        <w:b/>
        <w:bCs/>
        <w:szCs w:val="20"/>
      </w:rPr>
      <w:fldChar w:fldCharType="end"/>
    </w:r>
  </w:p>
  <w:p w14:paraId="4CF58162" w14:textId="6AEF44C3" w:rsidR="00B568F6" w:rsidRPr="00920AA4" w:rsidRDefault="00B568F6"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9164E3">
      <w:rPr>
        <w:b/>
        <w:bCs/>
        <w:noProof/>
        <w:szCs w:val="20"/>
      </w:rPr>
      <w:t>C1</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9164E3">
      <w:rPr>
        <w:b/>
        <w:bCs/>
        <w:noProof/>
        <w:szCs w:val="20"/>
      </w:rPr>
      <w:t>Alminnelige kontraktsbestemmelser</w:t>
    </w:r>
    <w:r w:rsidRPr="00177894">
      <w:rPr>
        <w:b/>
        <w:bCs/>
        <w:szCs w:val="20"/>
      </w:rPr>
      <w:fldChar w:fldCharType="end"/>
    </w:r>
    <w:r>
      <w:rPr>
        <w:b/>
        <w:bCs/>
        <w:szCs w:val="20"/>
      </w:rPr>
      <w:tab/>
    </w:r>
    <w:r>
      <w:rPr>
        <w:b/>
        <w:bCs/>
        <w:szCs w:val="20"/>
      </w:rPr>
      <w:tab/>
    </w:r>
    <w:r>
      <w:rPr>
        <w:b/>
        <w:bCs/>
        <w:szCs w:val="20"/>
      </w:rPr>
      <w:tab/>
    </w:r>
    <w:r w:rsidR="00D1142D">
      <w:rPr>
        <w:b/>
        <w:bCs/>
        <w:szCs w:val="20"/>
      </w:rPr>
      <w:fldChar w:fldCharType="begin"/>
    </w:r>
    <w:r w:rsidR="00D1142D">
      <w:rPr>
        <w:b/>
        <w:bCs/>
        <w:szCs w:val="20"/>
      </w:rPr>
      <w:instrText xml:space="preserve"> STYLEREF  "Overskrift 2" \w  \* MERGEFORMAT </w:instrText>
    </w:r>
    <w:r w:rsidR="00D1142D">
      <w:rPr>
        <w:b/>
        <w:bCs/>
        <w:szCs w:val="20"/>
      </w:rPr>
      <w:fldChar w:fldCharType="separate"/>
    </w:r>
    <w:r w:rsidR="009164E3">
      <w:rPr>
        <w:b/>
        <w:bCs/>
        <w:noProof/>
        <w:szCs w:val="20"/>
      </w:rPr>
      <w:t>C1</w:t>
    </w:r>
    <w:r w:rsidR="00D1142D">
      <w:rPr>
        <w:b/>
        <w:bCs/>
        <w:szCs w:val="20"/>
      </w:rPr>
      <w:fldChar w:fldCharType="end"/>
    </w:r>
    <w:r w:rsidR="00D1142D">
      <w:rPr>
        <w:b/>
        <w:bCs/>
        <w:szCs w:val="20"/>
      </w:rPr>
      <w:t>-</w:t>
    </w:r>
    <w:r w:rsidRPr="00B568F6">
      <w:rPr>
        <w:b/>
        <w:bCs/>
        <w:szCs w:val="20"/>
      </w:rPr>
      <w:fldChar w:fldCharType="begin"/>
    </w:r>
    <w:r w:rsidRPr="00B568F6">
      <w:rPr>
        <w:b/>
        <w:bCs/>
        <w:szCs w:val="20"/>
      </w:rPr>
      <w:instrText>PAGE   \* MERGEFORMAT</w:instrText>
    </w:r>
    <w:r w:rsidRPr="00B568F6">
      <w:rPr>
        <w:b/>
        <w:bCs/>
        <w:szCs w:val="20"/>
      </w:rPr>
      <w:fldChar w:fldCharType="separate"/>
    </w:r>
    <w:r w:rsidRPr="00B568F6">
      <w:rPr>
        <w:b/>
        <w:bCs/>
        <w:szCs w:val="20"/>
      </w:rPr>
      <w:t>1</w:t>
    </w:r>
    <w:r w:rsidRPr="00B568F6">
      <w:rPr>
        <w:b/>
        <w:bCs/>
        <w:szCs w:val="20"/>
      </w:rPr>
      <w:fldChar w:fldCharType="end"/>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B6D1DF" w14:textId="2430A81E" w:rsidR="00B568F6" w:rsidRPr="00177894" w:rsidRDefault="00B568F6"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9164E3">
      <w:rPr>
        <w:b/>
        <w:bCs/>
        <w:noProof/>
        <w:szCs w:val="20"/>
      </w:rPr>
      <w:t>C</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9164E3">
      <w:rPr>
        <w:b/>
        <w:bCs/>
        <w:noProof/>
        <w:szCs w:val="20"/>
      </w:rPr>
      <w:t>Kontraktsbestemmelser NS 8405:2008</w:t>
    </w:r>
    <w:r w:rsidRPr="00177894">
      <w:rPr>
        <w:b/>
        <w:bCs/>
        <w:szCs w:val="20"/>
      </w:rPr>
      <w:fldChar w:fldCharType="end"/>
    </w:r>
  </w:p>
  <w:p w14:paraId="799E3046" w14:textId="29B0393F" w:rsidR="00B568F6" w:rsidRPr="00920AA4" w:rsidRDefault="00B568F6"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9164E3">
      <w:rPr>
        <w:b/>
        <w:bCs/>
        <w:noProof/>
        <w:szCs w:val="20"/>
      </w:rPr>
      <w:t>C2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9164E3">
      <w:rPr>
        <w:b/>
        <w:bCs/>
        <w:noProof/>
        <w:szCs w:val="20"/>
      </w:rPr>
      <w:t>Spesielle kontraktsbestemmelser for bygging, Statens vegvesen</w:t>
    </w:r>
    <w:r w:rsidRPr="00177894">
      <w:rPr>
        <w:b/>
        <w:bCs/>
        <w:szCs w:val="20"/>
      </w:rPr>
      <w:fldChar w:fldCharType="end"/>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7D4FF8" w14:textId="5AEFE704" w:rsidR="003E36FE" w:rsidRPr="00177894" w:rsidRDefault="003E36FE" w:rsidP="001C73D7">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9164E3">
      <w:rPr>
        <w:b/>
        <w:bCs/>
        <w:noProof/>
        <w:szCs w:val="20"/>
      </w:rPr>
      <w:t>C</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9164E3">
      <w:rPr>
        <w:b/>
        <w:bCs/>
        <w:noProof/>
        <w:szCs w:val="20"/>
      </w:rPr>
      <w:t>Kontraktsbestemmelser NS 8405:2008</w:t>
    </w:r>
    <w:r w:rsidRPr="00177894">
      <w:rPr>
        <w:b/>
        <w:bCs/>
        <w:szCs w:val="20"/>
      </w:rPr>
      <w:fldChar w:fldCharType="end"/>
    </w:r>
  </w:p>
  <w:p w14:paraId="011FE5D3" w14:textId="170EF271" w:rsidR="003E36FE" w:rsidRPr="0081323E" w:rsidRDefault="003E36FE" w:rsidP="001C73D7">
    <w:pPr>
      <w:pStyle w:val="Topptekst"/>
      <w:pBdr>
        <w:bottom w:val="single" w:sz="4" w:space="0" w:color="auto"/>
      </w:pBdr>
      <w:rPr>
        <w:b/>
        <w:bCs/>
        <w:color w:val="000000" w:themeColor="text1"/>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9164E3">
      <w:rPr>
        <w:b/>
        <w:bCs/>
        <w:noProof/>
        <w:szCs w:val="20"/>
      </w:rPr>
      <w:t>C2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9164E3">
      <w:rPr>
        <w:b/>
        <w:bCs/>
        <w:noProof/>
        <w:szCs w:val="20"/>
      </w:rPr>
      <w:t>Spesielle kontraktsbestemmelser for bygging, Statens vegvesen</w:t>
    </w:r>
    <w:r w:rsidRPr="00177894">
      <w:rPr>
        <w:b/>
        <w:bCs/>
        <w:szCs w:val="20"/>
      </w:rPr>
      <w:fldChar w:fldCharType="end"/>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2EC1AD" w14:textId="5E503F20" w:rsidR="005E051A" w:rsidRPr="00177894" w:rsidRDefault="005E051A"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9164E3">
      <w:rPr>
        <w:b/>
        <w:bCs/>
        <w:noProof/>
        <w:szCs w:val="20"/>
      </w:rPr>
      <w:t>C</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9164E3">
      <w:rPr>
        <w:b/>
        <w:bCs/>
        <w:noProof/>
        <w:szCs w:val="20"/>
      </w:rPr>
      <w:t>Kontraktsbestemmelser NS 8405:2008</w:t>
    </w:r>
    <w:r w:rsidRPr="00177894">
      <w:rPr>
        <w:b/>
        <w:bCs/>
        <w:szCs w:val="20"/>
      </w:rPr>
      <w:fldChar w:fldCharType="end"/>
    </w:r>
  </w:p>
  <w:p w14:paraId="0CC8DF7F" w14:textId="08D82EE7" w:rsidR="005E051A" w:rsidRPr="00920AA4" w:rsidRDefault="005E051A"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9164E3">
      <w:rPr>
        <w:b/>
        <w:bCs/>
        <w:noProof/>
        <w:szCs w:val="20"/>
      </w:rPr>
      <w:t>C2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9164E3">
      <w:rPr>
        <w:b/>
        <w:bCs/>
        <w:noProof/>
        <w:szCs w:val="20"/>
      </w:rPr>
      <w:t>Spesielle kontraktsbestemmelser for bygging, Statens vegvesen</w:t>
    </w:r>
    <w:r w:rsidRPr="00177894">
      <w:rPr>
        <w:b/>
        <w:bCs/>
        <w:szCs w:val="20"/>
      </w:rPr>
      <w:fldChar w:fldCharType="end"/>
    </w:r>
    <w:r w:rsidR="00384F93">
      <w:rPr>
        <w:b/>
        <w:bCs/>
        <w:szCs w:val="20"/>
      </w:rPr>
      <w:t xml:space="preserve"> </w:t>
    </w:r>
    <w:r w:rsidR="00384F93">
      <w:rPr>
        <w:b/>
        <w:bCs/>
        <w:szCs w:val="20"/>
      </w:rPr>
      <w:ptab w:relativeTo="margin" w:alignment="right" w:leader="none"/>
    </w:r>
    <w:r w:rsidR="000A3CB7">
      <w:rPr>
        <w:b/>
        <w:bCs/>
        <w:szCs w:val="20"/>
      </w:rPr>
      <w:fldChar w:fldCharType="begin"/>
    </w:r>
    <w:r w:rsidR="000A3CB7">
      <w:rPr>
        <w:b/>
        <w:bCs/>
        <w:szCs w:val="20"/>
      </w:rPr>
      <w:instrText xml:space="preserve"> STYLEREF  "Overskrift 2" \w  \* MERGEFORMAT </w:instrText>
    </w:r>
    <w:r w:rsidR="000A3CB7">
      <w:rPr>
        <w:b/>
        <w:bCs/>
        <w:szCs w:val="20"/>
      </w:rPr>
      <w:fldChar w:fldCharType="separate"/>
    </w:r>
    <w:r w:rsidR="009164E3">
      <w:rPr>
        <w:b/>
        <w:bCs/>
        <w:noProof/>
        <w:szCs w:val="20"/>
      </w:rPr>
      <w:t>C2</w:t>
    </w:r>
    <w:r w:rsidR="000A3CB7">
      <w:rPr>
        <w:b/>
        <w:bCs/>
        <w:szCs w:val="20"/>
      </w:rPr>
      <w:fldChar w:fldCharType="end"/>
    </w:r>
    <w:r w:rsidR="000A3CB7">
      <w:rPr>
        <w:b/>
        <w:bCs/>
        <w:szCs w:val="20"/>
      </w:rPr>
      <w:t>-</w:t>
    </w:r>
    <w:r w:rsidR="005C3B9F" w:rsidRPr="005C3B9F">
      <w:rPr>
        <w:b/>
        <w:bCs/>
        <w:szCs w:val="20"/>
      </w:rPr>
      <w:fldChar w:fldCharType="begin"/>
    </w:r>
    <w:r w:rsidR="005C3B9F" w:rsidRPr="005C3B9F">
      <w:rPr>
        <w:b/>
        <w:bCs/>
        <w:szCs w:val="20"/>
      </w:rPr>
      <w:instrText>PAGE   \* MERGEFORMAT</w:instrText>
    </w:r>
    <w:r w:rsidR="005C3B9F" w:rsidRPr="005C3B9F">
      <w:rPr>
        <w:b/>
        <w:bCs/>
        <w:szCs w:val="20"/>
      </w:rPr>
      <w:fldChar w:fldCharType="separate"/>
    </w:r>
    <w:r w:rsidR="005C3B9F" w:rsidRPr="005C3B9F">
      <w:rPr>
        <w:b/>
        <w:bCs/>
        <w:szCs w:val="20"/>
      </w:rPr>
      <w:t>1</w:t>
    </w:r>
    <w:r w:rsidR="005C3B9F" w:rsidRPr="005C3B9F">
      <w:rPr>
        <w:b/>
        <w:bCs/>
        <w:szCs w:val="20"/>
      </w:rPr>
      <w:fldChar w:fldCharType="end"/>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C88B7F" w14:textId="0B41BDA5" w:rsidR="008F799D" w:rsidRPr="00177894" w:rsidRDefault="008F799D"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9164E3">
      <w:rPr>
        <w:b/>
        <w:bCs/>
        <w:noProof/>
        <w:szCs w:val="20"/>
      </w:rPr>
      <w:t>D</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9164E3">
      <w:rPr>
        <w:b/>
        <w:bCs/>
        <w:noProof/>
        <w:szCs w:val="20"/>
      </w:rPr>
      <w:t>Beskrivende del</w:t>
    </w:r>
    <w:r w:rsidRPr="00177894">
      <w:rPr>
        <w:b/>
        <w:bCs/>
        <w:szCs w:val="20"/>
      </w:rPr>
      <w:fldChar w:fldCharType="end"/>
    </w:r>
  </w:p>
  <w:p w14:paraId="049C2E8E" w14:textId="4D9F4057" w:rsidR="008F799D" w:rsidRPr="00920AA4" w:rsidRDefault="008F799D"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9164E3">
      <w:rPr>
        <w:b/>
        <w:bCs/>
        <w:noProof/>
        <w:szCs w:val="20"/>
      </w:rPr>
      <w:t>D1</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9164E3">
      <w:rPr>
        <w:b/>
        <w:bCs/>
        <w:noProof/>
        <w:szCs w:val="20"/>
      </w:rPr>
      <w:t>Beskrivelse</w:t>
    </w:r>
    <w:r w:rsidRPr="00177894">
      <w:rPr>
        <w:b/>
        <w:bCs/>
        <w:szCs w:val="20"/>
      </w:rPr>
      <w:fldChar w:fldCharType="end"/>
    </w:r>
    <w:r w:rsidR="006C6DE6">
      <w:rPr>
        <w:b/>
        <w:bCs/>
        <w:szCs w:val="20"/>
      </w:rPr>
      <w:t xml:space="preserve"> </w:t>
    </w:r>
    <w:r w:rsidR="006C6DE6">
      <w:rPr>
        <w:b/>
        <w:bCs/>
        <w:szCs w:val="20"/>
      </w:rPr>
      <w:ptab w:relativeTo="margin" w:alignment="right" w:leader="none"/>
    </w:r>
    <w:r w:rsidR="000A3CB7">
      <w:rPr>
        <w:b/>
        <w:bCs/>
        <w:szCs w:val="20"/>
      </w:rPr>
      <w:fldChar w:fldCharType="begin"/>
    </w:r>
    <w:r w:rsidR="000A3CB7">
      <w:rPr>
        <w:b/>
        <w:bCs/>
        <w:szCs w:val="20"/>
      </w:rPr>
      <w:instrText xml:space="preserve"> STYLEREF  "Overskrift 2" \w  \* MERGEFORMAT </w:instrText>
    </w:r>
    <w:r w:rsidR="000A3CB7">
      <w:rPr>
        <w:b/>
        <w:bCs/>
        <w:szCs w:val="20"/>
      </w:rPr>
      <w:fldChar w:fldCharType="separate"/>
    </w:r>
    <w:r w:rsidR="009164E3">
      <w:rPr>
        <w:b/>
        <w:bCs/>
        <w:noProof/>
        <w:szCs w:val="20"/>
      </w:rPr>
      <w:t>D1</w:t>
    </w:r>
    <w:r w:rsidR="000A3CB7">
      <w:rPr>
        <w:b/>
        <w:bCs/>
        <w:szCs w:val="20"/>
      </w:rPr>
      <w:fldChar w:fldCharType="end"/>
    </w:r>
    <w:r w:rsidR="000A3CB7">
      <w:rPr>
        <w:b/>
        <w:bCs/>
        <w:szCs w:val="20"/>
      </w:rPr>
      <w:t>-</w:t>
    </w:r>
    <w:r w:rsidRPr="005C3B9F">
      <w:rPr>
        <w:b/>
        <w:bCs/>
        <w:szCs w:val="20"/>
      </w:rPr>
      <w:fldChar w:fldCharType="begin"/>
    </w:r>
    <w:r w:rsidRPr="005C3B9F">
      <w:rPr>
        <w:b/>
        <w:bCs/>
        <w:szCs w:val="20"/>
      </w:rPr>
      <w:instrText>PAGE   \* MERGEFORMAT</w:instrText>
    </w:r>
    <w:r w:rsidRPr="005C3B9F">
      <w:rPr>
        <w:b/>
        <w:bCs/>
        <w:szCs w:val="20"/>
      </w:rPr>
      <w:fldChar w:fldCharType="separate"/>
    </w:r>
    <w:r w:rsidRPr="005C3B9F">
      <w:rPr>
        <w:b/>
        <w:bCs/>
        <w:szCs w:val="20"/>
      </w:rPr>
      <w:t>1</w:t>
    </w:r>
    <w:r w:rsidRPr="005C3B9F">
      <w:rPr>
        <w:b/>
        <w:bCs/>
        <w:szCs w:val="20"/>
      </w:rPr>
      <w:fldChar w:fldCharType="end"/>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0B6483" w14:textId="77777777" w:rsidR="003E36FE" w:rsidRDefault="003E36FE" w:rsidP="00112C31">
    <w:pPr>
      <w:pStyle w:val="Topptekst"/>
      <w:pBdr>
        <w:bottom w:val="single" w:sz="4" w:space="0" w:color="auto"/>
      </w:pBdr>
      <w:rPr>
        <w:b/>
        <w:bCs/>
        <w:color w:val="FF0000"/>
        <w:szCs w:val="20"/>
      </w:rPr>
    </w:pPr>
    <w:r>
      <w:rPr>
        <w:b/>
        <w:bCs/>
        <w:color w:val="FF0000"/>
        <w:szCs w:val="20"/>
      </w:rPr>
      <w:fldChar w:fldCharType="begin"/>
    </w:r>
    <w:r>
      <w:rPr>
        <w:b/>
        <w:bCs/>
        <w:color w:val="FF0000"/>
        <w:szCs w:val="20"/>
      </w:rPr>
      <w:instrText xml:space="preserve"> REF _Ref90992487 \r \h </w:instrText>
    </w:r>
    <w:r>
      <w:rPr>
        <w:b/>
        <w:bCs/>
        <w:color w:val="FF0000"/>
        <w:szCs w:val="20"/>
      </w:rPr>
    </w:r>
    <w:r>
      <w:rPr>
        <w:b/>
        <w:bCs/>
        <w:color w:val="FF0000"/>
        <w:szCs w:val="20"/>
      </w:rPr>
      <w:fldChar w:fldCharType="separate"/>
    </w:r>
    <w:r>
      <w:rPr>
        <w:b/>
        <w:bCs/>
        <w:color w:val="FF0000"/>
        <w:szCs w:val="20"/>
      </w:rPr>
      <w:t>D</w:t>
    </w:r>
    <w:r>
      <w:rPr>
        <w:b/>
        <w:bCs/>
        <w:color w:val="FF0000"/>
        <w:szCs w:val="20"/>
      </w:rPr>
      <w:fldChar w:fldCharType="end"/>
    </w:r>
    <w:r>
      <w:rPr>
        <w:b/>
        <w:bCs/>
        <w:color w:val="FF0000"/>
        <w:szCs w:val="20"/>
      </w:rPr>
      <w:fldChar w:fldCharType="begin"/>
    </w:r>
    <w:r>
      <w:rPr>
        <w:b/>
        <w:bCs/>
        <w:color w:val="FF0000"/>
        <w:szCs w:val="20"/>
      </w:rPr>
      <w:instrText xml:space="preserve"> REF _Ref90992494 \h </w:instrText>
    </w:r>
    <w:r>
      <w:rPr>
        <w:b/>
        <w:bCs/>
        <w:color w:val="FF0000"/>
        <w:szCs w:val="20"/>
      </w:rPr>
    </w:r>
    <w:r>
      <w:rPr>
        <w:b/>
        <w:bCs/>
        <w:color w:val="FF0000"/>
        <w:szCs w:val="20"/>
      </w:rPr>
      <w:fldChar w:fldCharType="separate"/>
    </w:r>
    <w:r w:rsidRPr="008A5EFC">
      <w:rPr>
        <w:highlight w:val="lightGray"/>
      </w:rPr>
      <w:t>Beskrivede del</w:t>
    </w:r>
    <w:r>
      <w:rPr>
        <w:b/>
        <w:bCs/>
        <w:color w:val="FF0000"/>
        <w:szCs w:val="20"/>
      </w:rPr>
      <w:fldChar w:fldCharType="end"/>
    </w:r>
  </w:p>
  <w:p w14:paraId="43382594" w14:textId="5EF59112" w:rsidR="003E36FE" w:rsidRPr="0071251F" w:rsidRDefault="003E36FE" w:rsidP="00112C31">
    <w:pPr>
      <w:pStyle w:val="Topptekst"/>
      <w:pBdr>
        <w:bottom w:val="single" w:sz="4" w:space="0" w:color="auto"/>
      </w:pBdr>
      <w:rPr>
        <w:b/>
        <w:bCs/>
        <w:color w:val="FF0000"/>
        <w:szCs w:val="20"/>
      </w:rPr>
    </w:pPr>
    <w:r>
      <w:rPr>
        <w:b/>
        <w:bCs/>
        <w:color w:val="FF0000"/>
        <w:szCs w:val="20"/>
      </w:rPr>
      <w:fldChar w:fldCharType="begin"/>
    </w:r>
    <w:r>
      <w:rPr>
        <w:b/>
        <w:bCs/>
        <w:color w:val="FF0000"/>
        <w:szCs w:val="20"/>
      </w:rPr>
      <w:instrText xml:space="preserve"> REF _Ref90992502 \r \h </w:instrText>
    </w:r>
    <w:r>
      <w:rPr>
        <w:b/>
        <w:bCs/>
        <w:color w:val="FF0000"/>
        <w:szCs w:val="20"/>
      </w:rPr>
    </w:r>
    <w:r>
      <w:rPr>
        <w:b/>
        <w:bCs/>
        <w:color w:val="FF0000"/>
        <w:szCs w:val="20"/>
      </w:rPr>
      <w:fldChar w:fldCharType="separate"/>
    </w:r>
    <w:r>
      <w:rPr>
        <w:b/>
        <w:bCs/>
        <w:color w:val="FF0000"/>
        <w:szCs w:val="20"/>
      </w:rPr>
      <w:t>D1</w:t>
    </w:r>
    <w:r>
      <w:rPr>
        <w:b/>
        <w:bCs/>
        <w:color w:val="FF0000"/>
        <w:szCs w:val="20"/>
      </w:rPr>
      <w:fldChar w:fldCharType="end"/>
    </w:r>
    <w:r>
      <w:rPr>
        <w:b/>
        <w:bCs/>
        <w:color w:val="FF0000"/>
        <w:szCs w:val="20"/>
      </w:rPr>
      <w:fldChar w:fldCharType="begin"/>
    </w:r>
    <w:r>
      <w:rPr>
        <w:b/>
        <w:bCs/>
        <w:color w:val="FF0000"/>
        <w:szCs w:val="20"/>
      </w:rPr>
      <w:instrText xml:space="preserve"> REF _Ref90992509 \h </w:instrText>
    </w:r>
    <w:r>
      <w:rPr>
        <w:b/>
        <w:bCs/>
        <w:color w:val="FF0000"/>
        <w:szCs w:val="20"/>
      </w:rPr>
    </w:r>
    <w:r>
      <w:rPr>
        <w:b/>
        <w:bCs/>
        <w:color w:val="FF0000"/>
        <w:szCs w:val="20"/>
      </w:rPr>
      <w:fldChar w:fldCharType="separate"/>
    </w:r>
    <w:r w:rsidRPr="0014152A">
      <w:rPr>
        <w:highlight w:val="lightGray"/>
      </w:rPr>
      <w:t>Beskrivelse (HELE PUNKTET SLETTES FØR UTLYSNING)</w:t>
    </w:r>
    <w:r>
      <w:rPr>
        <w:b/>
        <w:bCs/>
        <w:color w:val="FF0000"/>
        <w:szCs w:val="20"/>
      </w:rPr>
      <w:fldChar w:fldCharType="end"/>
    </w:r>
    <w:r>
      <w:rPr>
        <w:b/>
        <w:bCs/>
        <w:color w:val="FF0000"/>
        <w:szCs w:val="20"/>
      </w:rPr>
      <w:t xml:space="preserve"> </w:t>
    </w:r>
    <w:r w:rsidRPr="0071251F">
      <w:rPr>
        <w:b/>
        <w:bCs/>
        <w:color w:val="FF0000"/>
        <w:szCs w:val="20"/>
      </w:rPr>
      <w:fldChar w:fldCharType="begin"/>
    </w:r>
    <w:r w:rsidRPr="0071251F">
      <w:rPr>
        <w:b/>
        <w:bCs/>
        <w:color w:val="FF0000"/>
        <w:szCs w:val="20"/>
      </w:rPr>
      <w:instrText>PAGE   \* MERGEFORMAT</w:instrText>
    </w:r>
    <w:r w:rsidRPr="0071251F">
      <w:rPr>
        <w:b/>
        <w:bCs/>
        <w:color w:val="FF0000"/>
        <w:szCs w:val="20"/>
      </w:rPr>
      <w:fldChar w:fldCharType="separate"/>
    </w:r>
    <w:r w:rsidRPr="0071251F">
      <w:rPr>
        <w:b/>
        <w:bCs/>
        <w:color w:val="FF0000"/>
        <w:szCs w:val="20"/>
      </w:rPr>
      <w:t>1</w:t>
    </w:r>
    <w:r w:rsidRPr="0071251F">
      <w:rPr>
        <w:b/>
        <w:bCs/>
        <w:color w:val="FF0000"/>
        <w:szCs w:val="20"/>
      </w:rPr>
      <w:fldChar w:fldCharType="end"/>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311E7D" w14:textId="622B4736" w:rsidR="00436D1F" w:rsidRPr="00177894" w:rsidRDefault="00436D1F"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9164E3">
      <w:rPr>
        <w:b/>
        <w:bCs/>
        <w:noProof/>
        <w:szCs w:val="20"/>
      </w:rPr>
      <w:t>E</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9164E3">
      <w:rPr>
        <w:b/>
        <w:bCs/>
        <w:noProof/>
        <w:szCs w:val="20"/>
      </w:rPr>
      <w:t>Svardokumenter</w:t>
    </w:r>
    <w:r w:rsidRPr="00177894">
      <w:rPr>
        <w:b/>
        <w:bCs/>
        <w:szCs w:val="20"/>
      </w:rPr>
      <w:fldChar w:fldCharType="end"/>
    </w:r>
  </w:p>
  <w:p w14:paraId="4E6B6B70" w14:textId="6593C10D" w:rsidR="00436D1F" w:rsidRPr="00920AA4" w:rsidRDefault="00436D1F"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9164E3">
      <w:rPr>
        <w:b/>
        <w:bCs/>
        <w:noProof/>
        <w:szCs w:val="20"/>
      </w:rPr>
      <w:t>E1</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9164E3">
      <w:rPr>
        <w:b/>
        <w:bCs/>
        <w:noProof/>
        <w:szCs w:val="20"/>
      </w:rPr>
      <w:t>Svardokumenter for entreprenørens forespørsel om deltakelse</w:t>
    </w:r>
    <w:r w:rsidRPr="00177894">
      <w:rPr>
        <w:b/>
        <w:bCs/>
        <w:szCs w:val="20"/>
      </w:rPr>
      <w:fldChar w:fldCharType="end"/>
    </w:r>
    <w:r>
      <w:rPr>
        <w:b/>
        <w:bCs/>
        <w:szCs w:val="20"/>
      </w:rPr>
      <w:t xml:space="preserve"> </w:t>
    </w:r>
    <w:r>
      <w:rPr>
        <w:b/>
        <w:bCs/>
        <w:szCs w:val="20"/>
      </w:rPr>
      <w:ptab w:relativeTo="margin" w:alignment="right" w:leader="none"/>
    </w:r>
    <w:r>
      <w:rPr>
        <w:b/>
        <w:bCs/>
        <w:szCs w:val="20"/>
      </w:rPr>
      <w:fldChar w:fldCharType="begin"/>
    </w:r>
    <w:r>
      <w:rPr>
        <w:b/>
        <w:bCs/>
        <w:szCs w:val="20"/>
      </w:rPr>
      <w:instrText xml:space="preserve"> STYLEREF  "Overskrift 2" \w  \* MERGEFORMAT </w:instrText>
    </w:r>
    <w:r>
      <w:rPr>
        <w:b/>
        <w:bCs/>
        <w:szCs w:val="20"/>
      </w:rPr>
      <w:fldChar w:fldCharType="separate"/>
    </w:r>
    <w:r w:rsidR="009164E3">
      <w:rPr>
        <w:b/>
        <w:bCs/>
        <w:noProof/>
        <w:szCs w:val="20"/>
      </w:rPr>
      <w:t>E1</w:t>
    </w:r>
    <w:r>
      <w:rPr>
        <w:b/>
        <w:bCs/>
        <w:szCs w:val="20"/>
      </w:rPr>
      <w:fldChar w:fldCharType="end"/>
    </w:r>
    <w:r>
      <w:rPr>
        <w:b/>
        <w:bCs/>
        <w:szCs w:val="20"/>
      </w:rPr>
      <w:t>-</w:t>
    </w:r>
    <w:r w:rsidRPr="00BB357A">
      <w:rPr>
        <w:b/>
        <w:bCs/>
        <w:szCs w:val="20"/>
      </w:rPr>
      <w:fldChar w:fldCharType="begin"/>
    </w:r>
    <w:r w:rsidRPr="00BB357A">
      <w:rPr>
        <w:b/>
        <w:bCs/>
        <w:szCs w:val="20"/>
      </w:rPr>
      <w:instrText>PAGE   \* MERGEFORMAT</w:instrText>
    </w:r>
    <w:r w:rsidRPr="00BB357A">
      <w:rPr>
        <w:b/>
        <w:bCs/>
        <w:szCs w:val="20"/>
      </w:rPr>
      <w:fldChar w:fldCharType="separate"/>
    </w:r>
    <w:r w:rsidRPr="00BB357A">
      <w:rPr>
        <w:b/>
        <w:bCs/>
        <w:szCs w:val="20"/>
      </w:rPr>
      <w:t>1</w:t>
    </w:r>
    <w:r w:rsidRPr="00BB357A">
      <w:rPr>
        <w:b/>
        <w:bCs/>
        <w:szCs w:val="20"/>
      </w:rPr>
      <w:fldChar w:fldCharType="end"/>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F909C3" w14:textId="57971CB7" w:rsidR="00BA2CC0" w:rsidRPr="00177894" w:rsidRDefault="00BA2CC0" w:rsidP="00786C0E">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D17BDF">
      <w:rPr>
        <w:b/>
        <w:bCs/>
        <w:noProof/>
        <w:szCs w:val="20"/>
      </w:rPr>
      <w:t>D</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D17BDF">
      <w:rPr>
        <w:b/>
        <w:bCs/>
        <w:noProof/>
        <w:szCs w:val="20"/>
      </w:rPr>
      <w:t>Beskrivende del</w:t>
    </w:r>
    <w:r w:rsidRPr="00177894">
      <w:rPr>
        <w:b/>
        <w:bCs/>
        <w:szCs w:val="20"/>
      </w:rPr>
      <w:fldChar w:fldCharType="end"/>
    </w:r>
  </w:p>
  <w:p w14:paraId="50F84E03" w14:textId="1771D9D2" w:rsidR="00BA2CC0" w:rsidRPr="00920AA4" w:rsidRDefault="00BA2CC0" w:rsidP="00786C0E">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D17BDF">
      <w:rPr>
        <w:b/>
        <w:bCs/>
        <w:noProof/>
        <w:szCs w:val="20"/>
      </w:rPr>
      <w:t>D2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D17BDF">
      <w:rPr>
        <w:b/>
        <w:bCs/>
        <w:noProof/>
        <w:szCs w:val="20"/>
      </w:rPr>
      <w:t>Tegninger og supplerende dokumenter</w:t>
    </w:r>
    <w:r w:rsidRPr="00177894">
      <w:rPr>
        <w:b/>
        <w:bCs/>
        <w:szCs w:val="20"/>
      </w:rPr>
      <w:fldChar w:fldCharType="end"/>
    </w:r>
    <w:r>
      <w:rPr>
        <w:b/>
        <w:bCs/>
        <w:szCs w:val="20"/>
      </w:rPr>
      <w:t xml:space="preserve"> </w:t>
    </w:r>
  </w:p>
  <w:p w14:paraId="60D5B090" w14:textId="77777777" w:rsidR="00BA2CC0" w:rsidRPr="003D2127" w:rsidRDefault="00BA2CC0" w:rsidP="003D2127">
    <w:pPr>
      <w:pStyle w:val="Topptekst"/>
    </w:pP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76D7A1" w14:textId="350FC941" w:rsidR="00692DB6" w:rsidRPr="00177894" w:rsidRDefault="00692DB6" w:rsidP="00786C0E">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9164E3">
      <w:rPr>
        <w:b/>
        <w:bCs/>
        <w:noProof/>
        <w:szCs w:val="20"/>
      </w:rPr>
      <w:t>E</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9164E3">
      <w:rPr>
        <w:b/>
        <w:bCs/>
        <w:noProof/>
        <w:szCs w:val="20"/>
      </w:rPr>
      <w:t>Svardokumenter</w:t>
    </w:r>
    <w:r w:rsidRPr="00177894">
      <w:rPr>
        <w:b/>
        <w:bCs/>
        <w:szCs w:val="20"/>
      </w:rPr>
      <w:fldChar w:fldCharType="end"/>
    </w:r>
  </w:p>
  <w:p w14:paraId="313B2AFC" w14:textId="71E81F5B" w:rsidR="00692DB6" w:rsidRPr="00920AA4" w:rsidRDefault="00692DB6" w:rsidP="00786C0E">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9164E3">
      <w:rPr>
        <w:b/>
        <w:bCs/>
        <w:noProof/>
        <w:szCs w:val="20"/>
      </w:rPr>
      <w:t>E1</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9164E3">
      <w:rPr>
        <w:b/>
        <w:bCs/>
        <w:noProof/>
        <w:szCs w:val="20"/>
      </w:rPr>
      <w:t>Svardokumenter for entreprenørens forespørsel om deltakelse</w:t>
    </w:r>
    <w:r w:rsidRPr="00177894">
      <w:rPr>
        <w:b/>
        <w:bCs/>
        <w:szCs w:val="20"/>
      </w:rPr>
      <w:fldChar w:fldCharType="end"/>
    </w:r>
    <w:r>
      <w:rPr>
        <w:b/>
        <w:bCs/>
        <w:szCs w:val="20"/>
      </w:rPr>
      <w:t xml:space="preserve"> </w:t>
    </w:r>
  </w:p>
  <w:p w14:paraId="45ECC3D0" w14:textId="77777777" w:rsidR="00692DB6" w:rsidRPr="003D2127" w:rsidRDefault="00692DB6" w:rsidP="003D2127">
    <w:pPr>
      <w:pStyle w:val="Topptekst"/>
    </w:pP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AE3B1C" w14:textId="394534F4" w:rsidR="00436D1F" w:rsidRPr="00177894" w:rsidRDefault="00436D1F" w:rsidP="00786C0E">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9164E3">
      <w:rPr>
        <w:b/>
        <w:bCs/>
        <w:noProof/>
        <w:szCs w:val="20"/>
      </w:rPr>
      <w:t>E</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9164E3">
      <w:rPr>
        <w:b/>
        <w:bCs/>
        <w:noProof/>
        <w:szCs w:val="20"/>
      </w:rPr>
      <w:t>Svardokumenter</w:t>
    </w:r>
    <w:r w:rsidRPr="00177894">
      <w:rPr>
        <w:b/>
        <w:bCs/>
        <w:szCs w:val="20"/>
      </w:rPr>
      <w:fldChar w:fldCharType="end"/>
    </w:r>
  </w:p>
  <w:p w14:paraId="0EC7944C" w14:textId="0BAC10AD" w:rsidR="00436D1F" w:rsidRPr="0083075F" w:rsidRDefault="00436D1F" w:rsidP="0083075F">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9164E3">
      <w:rPr>
        <w:b/>
        <w:bCs/>
        <w:noProof/>
        <w:szCs w:val="20"/>
      </w:rPr>
      <w:t>E1</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9164E3">
      <w:rPr>
        <w:b/>
        <w:bCs/>
        <w:noProof/>
        <w:szCs w:val="20"/>
      </w:rPr>
      <w:t>Svardokumenter for entreprenørens forespørsel om deltakelse</w:t>
    </w:r>
    <w:r w:rsidRPr="00177894">
      <w:rPr>
        <w:b/>
        <w:bCs/>
        <w:szCs w:val="20"/>
      </w:rPr>
      <w:fldChar w:fldCharType="end"/>
    </w:r>
    <w:r>
      <w:rPr>
        <w:b/>
        <w:bCs/>
        <w:szCs w:val="20"/>
      </w:rPr>
      <w:t xml:space="preserve"> </w:t>
    </w:r>
    <w:r w:rsidR="004E2548">
      <w:rPr>
        <w:b/>
        <w:bCs/>
        <w:szCs w:val="20"/>
      </w:rPr>
      <w:ptab w:relativeTo="margin" w:alignment="right" w:leader="none"/>
    </w:r>
    <w:r w:rsidR="004E2548">
      <w:rPr>
        <w:b/>
        <w:bCs/>
        <w:szCs w:val="20"/>
      </w:rPr>
      <w:fldChar w:fldCharType="begin"/>
    </w:r>
    <w:r w:rsidR="004E2548">
      <w:rPr>
        <w:b/>
        <w:bCs/>
        <w:szCs w:val="20"/>
      </w:rPr>
      <w:instrText xml:space="preserve"> STYLEREF  "Overskrift 2" \w  \* MERGEFORMAT </w:instrText>
    </w:r>
    <w:r w:rsidR="004E2548">
      <w:rPr>
        <w:b/>
        <w:bCs/>
        <w:szCs w:val="20"/>
      </w:rPr>
      <w:fldChar w:fldCharType="separate"/>
    </w:r>
    <w:r w:rsidR="009164E3">
      <w:rPr>
        <w:b/>
        <w:bCs/>
        <w:noProof/>
        <w:szCs w:val="20"/>
      </w:rPr>
      <w:t>E1</w:t>
    </w:r>
    <w:r w:rsidR="004E2548">
      <w:rPr>
        <w:b/>
        <w:bCs/>
        <w:szCs w:val="20"/>
      </w:rPr>
      <w:fldChar w:fldCharType="end"/>
    </w:r>
    <w:r w:rsidR="004E2548">
      <w:rPr>
        <w:b/>
        <w:bCs/>
        <w:szCs w:val="20"/>
      </w:rPr>
      <w:t>-</w:t>
    </w:r>
    <w:r w:rsidR="004E2548" w:rsidRPr="00BB357A">
      <w:rPr>
        <w:b/>
        <w:bCs/>
        <w:szCs w:val="20"/>
      </w:rPr>
      <w:fldChar w:fldCharType="begin"/>
    </w:r>
    <w:r w:rsidR="004E2548" w:rsidRPr="00BB357A">
      <w:rPr>
        <w:b/>
        <w:bCs/>
        <w:szCs w:val="20"/>
      </w:rPr>
      <w:instrText>PAGE   \* MERGEFORMAT</w:instrText>
    </w:r>
    <w:r w:rsidR="004E2548" w:rsidRPr="00BB357A">
      <w:rPr>
        <w:b/>
        <w:bCs/>
        <w:szCs w:val="20"/>
      </w:rPr>
      <w:fldChar w:fldCharType="separate"/>
    </w:r>
    <w:r w:rsidR="004E2548">
      <w:rPr>
        <w:b/>
        <w:bCs/>
        <w:szCs w:val="20"/>
      </w:rPr>
      <w:t>1</w:t>
    </w:r>
    <w:r w:rsidR="004E2548" w:rsidRPr="00BB357A">
      <w:rPr>
        <w:b/>
        <w:bCs/>
        <w:szCs w:val="20"/>
      </w:rPr>
      <w:fldChar w:fldCharType="end"/>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09596A" w14:textId="42DCFF92" w:rsidR="00070AEF" w:rsidRPr="00177894" w:rsidRDefault="00070AEF" w:rsidP="004E2548">
    <w:pPr>
      <w:pStyle w:val="Topptekst"/>
      <w:tabs>
        <w:tab w:val="clear" w:pos="4536"/>
        <w:tab w:val="clear" w:pos="9072"/>
        <w:tab w:val="left" w:pos="2285"/>
      </w:tabs>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9164E3">
      <w:rPr>
        <w:b/>
        <w:bCs/>
        <w:noProof/>
        <w:szCs w:val="20"/>
      </w:rPr>
      <w:t>E</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9164E3">
      <w:rPr>
        <w:b/>
        <w:bCs/>
        <w:noProof/>
        <w:szCs w:val="20"/>
      </w:rPr>
      <w:t>Svardokumenter</w:t>
    </w:r>
    <w:r w:rsidRPr="00177894">
      <w:rPr>
        <w:b/>
        <w:bCs/>
        <w:szCs w:val="20"/>
      </w:rPr>
      <w:fldChar w:fldCharType="end"/>
    </w:r>
  </w:p>
  <w:p w14:paraId="5CB7F27A" w14:textId="75894946" w:rsidR="00070AEF" w:rsidRPr="00920AA4" w:rsidRDefault="00070AEF"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9164E3">
      <w:rPr>
        <w:b/>
        <w:bCs/>
        <w:noProof/>
        <w:szCs w:val="20"/>
      </w:rPr>
      <w:t>E2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9164E3">
      <w:rPr>
        <w:b/>
        <w:bCs/>
        <w:noProof/>
        <w:szCs w:val="20"/>
      </w:rPr>
      <w:t>Svardokumenter for dokumentasjon av entreprenørens tilbud</w:t>
    </w:r>
    <w:r w:rsidRPr="00177894">
      <w:rPr>
        <w:b/>
        <w:bCs/>
        <w:szCs w:val="20"/>
      </w:rPr>
      <w:fldChar w:fldCharType="end"/>
    </w:r>
    <w:r w:rsidR="006C6DE6">
      <w:rPr>
        <w:b/>
        <w:bCs/>
        <w:szCs w:val="20"/>
      </w:rPr>
      <w:ptab w:relativeTo="margin" w:alignment="right" w:leader="none"/>
    </w:r>
    <w:r>
      <w:rPr>
        <w:b/>
        <w:bCs/>
        <w:szCs w:val="20"/>
      </w:rPr>
      <w:fldChar w:fldCharType="begin"/>
    </w:r>
    <w:r>
      <w:rPr>
        <w:b/>
        <w:bCs/>
        <w:szCs w:val="20"/>
      </w:rPr>
      <w:instrText xml:space="preserve"> STYLEREF  "Overskrift 2" \w  \* MERGEFORMAT </w:instrText>
    </w:r>
    <w:r>
      <w:rPr>
        <w:b/>
        <w:bCs/>
        <w:szCs w:val="20"/>
      </w:rPr>
      <w:fldChar w:fldCharType="separate"/>
    </w:r>
    <w:r w:rsidR="009164E3">
      <w:rPr>
        <w:b/>
        <w:bCs/>
        <w:noProof/>
        <w:szCs w:val="20"/>
      </w:rPr>
      <w:t>E2</w:t>
    </w:r>
    <w:r>
      <w:rPr>
        <w:b/>
        <w:bCs/>
        <w:szCs w:val="20"/>
      </w:rPr>
      <w:fldChar w:fldCharType="end"/>
    </w:r>
    <w:r>
      <w:rPr>
        <w:b/>
        <w:bCs/>
        <w:szCs w:val="20"/>
      </w:rPr>
      <w:t>-</w:t>
    </w:r>
    <w:r w:rsidRPr="005C3B9F">
      <w:rPr>
        <w:b/>
        <w:bCs/>
        <w:szCs w:val="20"/>
      </w:rPr>
      <w:fldChar w:fldCharType="begin"/>
    </w:r>
    <w:r w:rsidRPr="005C3B9F">
      <w:rPr>
        <w:b/>
        <w:bCs/>
        <w:szCs w:val="20"/>
      </w:rPr>
      <w:instrText>PAGE   \* MERGEFORMAT</w:instrText>
    </w:r>
    <w:r w:rsidRPr="005C3B9F">
      <w:rPr>
        <w:b/>
        <w:bCs/>
        <w:szCs w:val="20"/>
      </w:rPr>
      <w:fldChar w:fldCharType="separate"/>
    </w:r>
    <w:r w:rsidRPr="005C3B9F">
      <w:rPr>
        <w:b/>
        <w:bCs/>
        <w:szCs w:val="20"/>
      </w:rPr>
      <w:t>1</w:t>
    </w:r>
    <w:r w:rsidRPr="005C3B9F">
      <w:rPr>
        <w:b/>
        <w:bCs/>
        <w:szCs w:val="20"/>
      </w:rPr>
      <w:fldChar w:fldCharType="end"/>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049029" w14:textId="0FCDB37B" w:rsidR="003E36FE" w:rsidRPr="00177894" w:rsidRDefault="003E36FE" w:rsidP="00A7383D">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9164E3">
      <w:rPr>
        <w:b/>
        <w:bCs/>
        <w:noProof/>
        <w:szCs w:val="20"/>
      </w:rPr>
      <w:t>E</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9164E3">
      <w:rPr>
        <w:b/>
        <w:bCs/>
        <w:noProof/>
        <w:szCs w:val="20"/>
      </w:rPr>
      <w:t>Svardokumenter</w:t>
    </w:r>
    <w:r w:rsidRPr="00177894">
      <w:rPr>
        <w:b/>
        <w:bCs/>
        <w:szCs w:val="20"/>
      </w:rPr>
      <w:fldChar w:fldCharType="end"/>
    </w:r>
  </w:p>
  <w:p w14:paraId="238F9947" w14:textId="60214AE4" w:rsidR="003E36FE" w:rsidRPr="00A7383D" w:rsidRDefault="003E36FE" w:rsidP="009D3111">
    <w:pPr>
      <w:pStyle w:val="Topptekst"/>
      <w:pBdr>
        <w:bottom w:val="single" w:sz="4" w:space="1" w:color="auto"/>
      </w:pBd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9164E3">
      <w:rPr>
        <w:b/>
        <w:bCs/>
        <w:noProof/>
        <w:szCs w:val="20"/>
      </w:rPr>
      <w:t>E2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9164E3">
      <w:rPr>
        <w:b/>
        <w:bCs/>
        <w:noProof/>
        <w:szCs w:val="20"/>
      </w:rPr>
      <w:t>Svardokumenter for dokumentasjon av entreprenørens tilbud</w:t>
    </w:r>
    <w:r w:rsidRPr="00177894">
      <w:rPr>
        <w:b/>
        <w:bCs/>
        <w:szCs w:val="20"/>
      </w:rP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83605A50"/>
    <w:lvl w:ilvl="0">
      <w:start w:val="1"/>
      <w:numFmt w:val="decimal"/>
      <w:pStyle w:val="Nummerertliste5"/>
      <w:lvlText w:val="%1."/>
      <w:lvlJc w:val="left"/>
      <w:pPr>
        <w:tabs>
          <w:tab w:val="num" w:pos="2125"/>
        </w:tabs>
        <w:ind w:left="2125" w:hanging="360"/>
      </w:pPr>
    </w:lvl>
  </w:abstractNum>
  <w:abstractNum w:abstractNumId="1" w15:restartNumberingAfterBreak="0">
    <w:nsid w:val="FFFFFF7D"/>
    <w:multiLevelType w:val="singleLevel"/>
    <w:tmpl w:val="B6068E6A"/>
    <w:lvl w:ilvl="0">
      <w:start w:val="1"/>
      <w:numFmt w:val="decimal"/>
      <w:pStyle w:val="Nummerertliste4"/>
      <w:lvlText w:val="%1."/>
      <w:lvlJc w:val="left"/>
      <w:pPr>
        <w:tabs>
          <w:tab w:val="num" w:pos="1209"/>
        </w:tabs>
        <w:ind w:left="1209" w:hanging="360"/>
      </w:pPr>
    </w:lvl>
  </w:abstractNum>
  <w:abstractNum w:abstractNumId="2" w15:restartNumberingAfterBreak="0">
    <w:nsid w:val="FFFFFF7E"/>
    <w:multiLevelType w:val="singleLevel"/>
    <w:tmpl w:val="7C82EF28"/>
    <w:lvl w:ilvl="0">
      <w:start w:val="1"/>
      <w:numFmt w:val="decimal"/>
      <w:pStyle w:val="Nummerertliste3"/>
      <w:lvlText w:val="%1."/>
      <w:lvlJc w:val="left"/>
      <w:pPr>
        <w:tabs>
          <w:tab w:val="num" w:pos="926"/>
        </w:tabs>
        <w:ind w:left="926" w:hanging="360"/>
      </w:pPr>
    </w:lvl>
  </w:abstractNum>
  <w:abstractNum w:abstractNumId="3" w15:restartNumberingAfterBreak="0">
    <w:nsid w:val="FFFFFF7F"/>
    <w:multiLevelType w:val="singleLevel"/>
    <w:tmpl w:val="0D78F240"/>
    <w:lvl w:ilvl="0">
      <w:start w:val="1"/>
      <w:numFmt w:val="decimal"/>
      <w:pStyle w:val="Nummerertliste2"/>
      <w:lvlText w:val="%1."/>
      <w:lvlJc w:val="left"/>
      <w:pPr>
        <w:tabs>
          <w:tab w:val="num" w:pos="643"/>
        </w:tabs>
        <w:ind w:left="643" w:hanging="360"/>
      </w:pPr>
    </w:lvl>
  </w:abstractNum>
  <w:abstractNum w:abstractNumId="4" w15:restartNumberingAfterBreak="0">
    <w:nsid w:val="FFFFFF80"/>
    <w:multiLevelType w:val="singleLevel"/>
    <w:tmpl w:val="EA0E9D9E"/>
    <w:lvl w:ilvl="0">
      <w:start w:val="1"/>
      <w:numFmt w:val="bullet"/>
      <w:pStyle w:val="Punktliste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0BAC0B00"/>
    <w:lvl w:ilvl="0">
      <w:start w:val="1"/>
      <w:numFmt w:val="bullet"/>
      <w:pStyle w:val="Punktliste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73C81F14"/>
    <w:lvl w:ilvl="0">
      <w:start w:val="1"/>
      <w:numFmt w:val="bullet"/>
      <w:pStyle w:val="Punktliste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4EDA785E"/>
    <w:lvl w:ilvl="0">
      <w:start w:val="1"/>
      <w:numFmt w:val="bullet"/>
      <w:pStyle w:val="Punktliste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89B4507C"/>
    <w:lvl w:ilvl="0">
      <w:start w:val="1"/>
      <w:numFmt w:val="decimal"/>
      <w:pStyle w:val="Nummerertliste"/>
      <w:lvlText w:val="%1."/>
      <w:lvlJc w:val="left"/>
      <w:pPr>
        <w:tabs>
          <w:tab w:val="num" w:pos="360"/>
        </w:tabs>
        <w:ind w:left="360" w:hanging="360"/>
      </w:pPr>
    </w:lvl>
  </w:abstractNum>
  <w:abstractNum w:abstractNumId="9" w15:restartNumberingAfterBreak="0">
    <w:nsid w:val="FFFFFF89"/>
    <w:multiLevelType w:val="singleLevel"/>
    <w:tmpl w:val="BEBE2DA2"/>
    <w:lvl w:ilvl="0">
      <w:start w:val="1"/>
      <w:numFmt w:val="bullet"/>
      <w:pStyle w:val="Punktliste"/>
      <w:lvlText w:val=""/>
      <w:lvlJc w:val="left"/>
      <w:pPr>
        <w:tabs>
          <w:tab w:val="num" w:pos="360"/>
        </w:tabs>
        <w:ind w:left="360" w:hanging="360"/>
      </w:pPr>
      <w:rPr>
        <w:rFonts w:ascii="Symbol" w:hAnsi="Symbol" w:hint="default"/>
      </w:rPr>
    </w:lvl>
  </w:abstractNum>
  <w:abstractNum w:abstractNumId="10" w15:restartNumberingAfterBreak="0">
    <w:nsid w:val="016F3A92"/>
    <w:multiLevelType w:val="hybridMultilevel"/>
    <w:tmpl w:val="78B671C8"/>
    <w:lvl w:ilvl="0" w:tplc="0414000F">
      <w:start w:val="1"/>
      <w:numFmt w:val="decimal"/>
      <w:lvlText w:val="%1."/>
      <w:lvlJc w:val="left"/>
      <w:pPr>
        <w:ind w:left="426" w:hanging="360"/>
      </w:pPr>
      <w:rPr>
        <w:rFonts w:hint="default"/>
      </w:rPr>
    </w:lvl>
    <w:lvl w:ilvl="1" w:tplc="04140019" w:tentative="1">
      <w:start w:val="1"/>
      <w:numFmt w:val="lowerLetter"/>
      <w:lvlText w:val="%2."/>
      <w:lvlJc w:val="left"/>
      <w:pPr>
        <w:ind w:left="1146" w:hanging="360"/>
      </w:pPr>
    </w:lvl>
    <w:lvl w:ilvl="2" w:tplc="0414001B" w:tentative="1">
      <w:start w:val="1"/>
      <w:numFmt w:val="lowerRoman"/>
      <w:lvlText w:val="%3."/>
      <w:lvlJc w:val="right"/>
      <w:pPr>
        <w:ind w:left="1866" w:hanging="180"/>
      </w:pPr>
    </w:lvl>
    <w:lvl w:ilvl="3" w:tplc="0414000F" w:tentative="1">
      <w:start w:val="1"/>
      <w:numFmt w:val="decimal"/>
      <w:lvlText w:val="%4."/>
      <w:lvlJc w:val="left"/>
      <w:pPr>
        <w:ind w:left="2586" w:hanging="360"/>
      </w:pPr>
    </w:lvl>
    <w:lvl w:ilvl="4" w:tplc="04140019" w:tentative="1">
      <w:start w:val="1"/>
      <w:numFmt w:val="lowerLetter"/>
      <w:lvlText w:val="%5."/>
      <w:lvlJc w:val="left"/>
      <w:pPr>
        <w:ind w:left="3306" w:hanging="360"/>
      </w:pPr>
    </w:lvl>
    <w:lvl w:ilvl="5" w:tplc="0414001B" w:tentative="1">
      <w:start w:val="1"/>
      <w:numFmt w:val="lowerRoman"/>
      <w:lvlText w:val="%6."/>
      <w:lvlJc w:val="right"/>
      <w:pPr>
        <w:ind w:left="4026" w:hanging="180"/>
      </w:pPr>
    </w:lvl>
    <w:lvl w:ilvl="6" w:tplc="0414000F" w:tentative="1">
      <w:start w:val="1"/>
      <w:numFmt w:val="decimal"/>
      <w:lvlText w:val="%7."/>
      <w:lvlJc w:val="left"/>
      <w:pPr>
        <w:ind w:left="4746" w:hanging="360"/>
      </w:pPr>
    </w:lvl>
    <w:lvl w:ilvl="7" w:tplc="04140019" w:tentative="1">
      <w:start w:val="1"/>
      <w:numFmt w:val="lowerLetter"/>
      <w:lvlText w:val="%8."/>
      <w:lvlJc w:val="left"/>
      <w:pPr>
        <w:ind w:left="5466" w:hanging="360"/>
      </w:pPr>
    </w:lvl>
    <w:lvl w:ilvl="8" w:tplc="0414001B" w:tentative="1">
      <w:start w:val="1"/>
      <w:numFmt w:val="lowerRoman"/>
      <w:lvlText w:val="%9."/>
      <w:lvlJc w:val="right"/>
      <w:pPr>
        <w:ind w:left="6186" w:hanging="180"/>
      </w:pPr>
    </w:lvl>
  </w:abstractNum>
  <w:abstractNum w:abstractNumId="11" w15:restartNumberingAfterBreak="0">
    <w:nsid w:val="045C776A"/>
    <w:multiLevelType w:val="hybridMultilevel"/>
    <w:tmpl w:val="93521FC8"/>
    <w:lvl w:ilvl="0" w:tplc="C1324D2A">
      <w:start w:val="1"/>
      <w:numFmt w:val="decimal"/>
      <w:lvlText w:val="%1."/>
      <w:lvlJc w:val="left"/>
      <w:pPr>
        <w:ind w:left="644" w:hanging="360"/>
      </w:pPr>
    </w:lvl>
    <w:lvl w:ilvl="1" w:tplc="04140019">
      <w:start w:val="1"/>
      <w:numFmt w:val="lowerLetter"/>
      <w:lvlText w:val="%2."/>
      <w:lvlJc w:val="left"/>
      <w:pPr>
        <w:ind w:left="1364" w:hanging="360"/>
      </w:pPr>
    </w:lvl>
    <w:lvl w:ilvl="2" w:tplc="0414001B">
      <w:start w:val="1"/>
      <w:numFmt w:val="lowerRoman"/>
      <w:lvlText w:val="%3."/>
      <w:lvlJc w:val="right"/>
      <w:pPr>
        <w:ind w:left="2084" w:hanging="180"/>
      </w:pPr>
    </w:lvl>
    <w:lvl w:ilvl="3" w:tplc="0414000F">
      <w:start w:val="1"/>
      <w:numFmt w:val="decimal"/>
      <w:lvlText w:val="%4."/>
      <w:lvlJc w:val="left"/>
      <w:pPr>
        <w:ind w:left="2804" w:hanging="360"/>
      </w:pPr>
    </w:lvl>
    <w:lvl w:ilvl="4" w:tplc="04140019">
      <w:start w:val="1"/>
      <w:numFmt w:val="lowerLetter"/>
      <w:lvlText w:val="%5."/>
      <w:lvlJc w:val="left"/>
      <w:pPr>
        <w:ind w:left="3524" w:hanging="360"/>
      </w:pPr>
    </w:lvl>
    <w:lvl w:ilvl="5" w:tplc="0414001B">
      <w:start w:val="1"/>
      <w:numFmt w:val="lowerRoman"/>
      <w:lvlText w:val="%6."/>
      <w:lvlJc w:val="right"/>
      <w:pPr>
        <w:ind w:left="4244" w:hanging="180"/>
      </w:pPr>
    </w:lvl>
    <w:lvl w:ilvl="6" w:tplc="0414000F">
      <w:start w:val="1"/>
      <w:numFmt w:val="decimal"/>
      <w:lvlText w:val="%7."/>
      <w:lvlJc w:val="left"/>
      <w:pPr>
        <w:ind w:left="4964" w:hanging="360"/>
      </w:pPr>
    </w:lvl>
    <w:lvl w:ilvl="7" w:tplc="04140019">
      <w:start w:val="1"/>
      <w:numFmt w:val="lowerLetter"/>
      <w:lvlText w:val="%8."/>
      <w:lvlJc w:val="left"/>
      <w:pPr>
        <w:ind w:left="5684" w:hanging="360"/>
      </w:pPr>
    </w:lvl>
    <w:lvl w:ilvl="8" w:tplc="0414001B">
      <w:start w:val="1"/>
      <w:numFmt w:val="lowerRoman"/>
      <w:lvlText w:val="%9."/>
      <w:lvlJc w:val="right"/>
      <w:pPr>
        <w:ind w:left="6404" w:hanging="180"/>
      </w:pPr>
    </w:lvl>
  </w:abstractNum>
  <w:abstractNum w:abstractNumId="12" w15:restartNumberingAfterBreak="0">
    <w:nsid w:val="05A53623"/>
    <w:multiLevelType w:val="hybridMultilevel"/>
    <w:tmpl w:val="121E85AA"/>
    <w:lvl w:ilvl="0" w:tplc="1A86EB9A">
      <w:start w:val="16"/>
      <w:numFmt w:val="bullet"/>
      <w:lvlText w:val="-"/>
      <w:lvlJc w:val="left"/>
      <w:pPr>
        <w:ind w:left="720" w:hanging="360"/>
      </w:pPr>
      <w:rPr>
        <w:rFonts w:ascii="Times New Roman" w:eastAsia="Times New Roman" w:hAnsi="Times New Roman" w:cs="Times New Roman"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3" w15:restartNumberingAfterBreak="0">
    <w:nsid w:val="06146D6C"/>
    <w:multiLevelType w:val="hybridMultilevel"/>
    <w:tmpl w:val="2424F47A"/>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4" w15:restartNumberingAfterBreak="0">
    <w:nsid w:val="0761384F"/>
    <w:multiLevelType w:val="hybridMultilevel"/>
    <w:tmpl w:val="419C743A"/>
    <w:lvl w:ilvl="0" w:tplc="59C08412">
      <w:start w:val="1"/>
      <w:numFmt w:val="bullet"/>
      <w:lvlText w:val=""/>
      <w:lvlJc w:val="left"/>
      <w:pPr>
        <w:tabs>
          <w:tab w:val="num" w:pos="357"/>
        </w:tabs>
        <w:ind w:left="36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5" w15:restartNumberingAfterBreak="0">
    <w:nsid w:val="095B27C4"/>
    <w:multiLevelType w:val="hybridMultilevel"/>
    <w:tmpl w:val="1136AD3A"/>
    <w:lvl w:ilvl="0" w:tplc="9F46D782">
      <w:start w:val="1"/>
      <w:numFmt w:val="lowerRoman"/>
      <w:lvlText w:val="(%1)"/>
      <w:lvlJc w:val="left"/>
      <w:pPr>
        <w:ind w:left="1080" w:hanging="72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16" w15:restartNumberingAfterBreak="0">
    <w:nsid w:val="0B7529C5"/>
    <w:multiLevelType w:val="hybridMultilevel"/>
    <w:tmpl w:val="C19286CE"/>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7" w15:restartNumberingAfterBreak="0">
    <w:nsid w:val="0C0F475F"/>
    <w:multiLevelType w:val="hybridMultilevel"/>
    <w:tmpl w:val="471090B4"/>
    <w:lvl w:ilvl="0" w:tplc="C5109278">
      <w:start w:val="1"/>
      <w:numFmt w:val="decimal"/>
      <w:lvlText w:val="(%1)"/>
      <w:lvlJc w:val="left"/>
      <w:pPr>
        <w:ind w:left="720" w:hanging="360"/>
      </w:pPr>
      <w:rPr>
        <w:rFonts w:hint="default"/>
        <w:vertAlign w:val="baseline"/>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18" w15:restartNumberingAfterBreak="0">
    <w:nsid w:val="0C3B76E1"/>
    <w:multiLevelType w:val="hybridMultilevel"/>
    <w:tmpl w:val="B8FC1514"/>
    <w:lvl w:ilvl="0" w:tplc="F3F468C2">
      <w:start w:val="1"/>
      <w:numFmt w:val="bullet"/>
      <w:lvlText w:val=""/>
      <w:lvlJc w:val="left"/>
      <w:pPr>
        <w:ind w:left="3" w:hanging="3"/>
      </w:pPr>
      <w:rPr>
        <w:rFonts w:ascii="Symbol" w:hAnsi="Symbol" w:hint="default"/>
      </w:rPr>
    </w:lvl>
    <w:lvl w:ilvl="1" w:tplc="04140003" w:tentative="1">
      <w:start w:val="1"/>
      <w:numFmt w:val="bullet"/>
      <w:lvlText w:val="o"/>
      <w:lvlJc w:val="left"/>
      <w:pPr>
        <w:ind w:left="1083" w:hanging="360"/>
      </w:pPr>
      <w:rPr>
        <w:rFonts w:ascii="Courier New" w:hAnsi="Courier New" w:cs="Courier New" w:hint="default"/>
      </w:rPr>
    </w:lvl>
    <w:lvl w:ilvl="2" w:tplc="04140005" w:tentative="1">
      <w:start w:val="1"/>
      <w:numFmt w:val="bullet"/>
      <w:lvlText w:val=""/>
      <w:lvlJc w:val="left"/>
      <w:pPr>
        <w:ind w:left="1803" w:hanging="360"/>
      </w:pPr>
      <w:rPr>
        <w:rFonts w:ascii="Wingdings" w:hAnsi="Wingdings" w:hint="default"/>
      </w:rPr>
    </w:lvl>
    <w:lvl w:ilvl="3" w:tplc="04140001" w:tentative="1">
      <w:start w:val="1"/>
      <w:numFmt w:val="bullet"/>
      <w:lvlText w:val=""/>
      <w:lvlJc w:val="left"/>
      <w:pPr>
        <w:ind w:left="2523" w:hanging="360"/>
      </w:pPr>
      <w:rPr>
        <w:rFonts w:ascii="Symbol" w:hAnsi="Symbol" w:hint="default"/>
      </w:rPr>
    </w:lvl>
    <w:lvl w:ilvl="4" w:tplc="04140003" w:tentative="1">
      <w:start w:val="1"/>
      <w:numFmt w:val="bullet"/>
      <w:lvlText w:val="o"/>
      <w:lvlJc w:val="left"/>
      <w:pPr>
        <w:ind w:left="3243" w:hanging="360"/>
      </w:pPr>
      <w:rPr>
        <w:rFonts w:ascii="Courier New" w:hAnsi="Courier New" w:cs="Courier New" w:hint="default"/>
      </w:rPr>
    </w:lvl>
    <w:lvl w:ilvl="5" w:tplc="04140005" w:tentative="1">
      <w:start w:val="1"/>
      <w:numFmt w:val="bullet"/>
      <w:lvlText w:val=""/>
      <w:lvlJc w:val="left"/>
      <w:pPr>
        <w:ind w:left="3963" w:hanging="360"/>
      </w:pPr>
      <w:rPr>
        <w:rFonts w:ascii="Wingdings" w:hAnsi="Wingdings" w:hint="default"/>
      </w:rPr>
    </w:lvl>
    <w:lvl w:ilvl="6" w:tplc="04140001" w:tentative="1">
      <w:start w:val="1"/>
      <w:numFmt w:val="bullet"/>
      <w:lvlText w:val=""/>
      <w:lvlJc w:val="left"/>
      <w:pPr>
        <w:ind w:left="4683" w:hanging="360"/>
      </w:pPr>
      <w:rPr>
        <w:rFonts w:ascii="Symbol" w:hAnsi="Symbol" w:hint="default"/>
      </w:rPr>
    </w:lvl>
    <w:lvl w:ilvl="7" w:tplc="04140003" w:tentative="1">
      <w:start w:val="1"/>
      <w:numFmt w:val="bullet"/>
      <w:lvlText w:val="o"/>
      <w:lvlJc w:val="left"/>
      <w:pPr>
        <w:ind w:left="5403" w:hanging="360"/>
      </w:pPr>
      <w:rPr>
        <w:rFonts w:ascii="Courier New" w:hAnsi="Courier New" w:cs="Courier New" w:hint="default"/>
      </w:rPr>
    </w:lvl>
    <w:lvl w:ilvl="8" w:tplc="04140005" w:tentative="1">
      <w:start w:val="1"/>
      <w:numFmt w:val="bullet"/>
      <w:lvlText w:val=""/>
      <w:lvlJc w:val="left"/>
      <w:pPr>
        <w:ind w:left="6123" w:hanging="360"/>
      </w:pPr>
      <w:rPr>
        <w:rFonts w:ascii="Wingdings" w:hAnsi="Wingdings" w:hint="default"/>
      </w:rPr>
    </w:lvl>
  </w:abstractNum>
  <w:abstractNum w:abstractNumId="19" w15:restartNumberingAfterBreak="0">
    <w:nsid w:val="11454040"/>
    <w:multiLevelType w:val="multilevel"/>
    <w:tmpl w:val="0ECE5C82"/>
    <w:lvl w:ilvl="0">
      <w:start w:val="1"/>
      <w:numFmt w:val="bullet"/>
      <w:lvlText w:val=""/>
      <w:lvlJc w:val="left"/>
      <w:pPr>
        <w:ind w:left="360" w:hanging="360"/>
      </w:pPr>
      <w:rPr>
        <w:rFonts w:ascii="Symbol" w:hAnsi="Symbol"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0" w15:restartNumberingAfterBreak="0">
    <w:nsid w:val="11A0530C"/>
    <w:multiLevelType w:val="hybridMultilevel"/>
    <w:tmpl w:val="8D184262"/>
    <w:lvl w:ilvl="0" w:tplc="04140001">
      <w:start w:val="1"/>
      <w:numFmt w:val="bullet"/>
      <w:lvlText w:val=""/>
      <w:lvlJc w:val="left"/>
      <w:pPr>
        <w:ind w:left="1816" w:hanging="360"/>
      </w:pPr>
      <w:rPr>
        <w:rFonts w:ascii="Symbol" w:hAnsi="Symbol" w:hint="default"/>
      </w:rPr>
    </w:lvl>
    <w:lvl w:ilvl="1" w:tplc="04140003" w:tentative="1">
      <w:start w:val="1"/>
      <w:numFmt w:val="bullet"/>
      <w:lvlText w:val="o"/>
      <w:lvlJc w:val="left"/>
      <w:pPr>
        <w:ind w:left="2536" w:hanging="360"/>
      </w:pPr>
      <w:rPr>
        <w:rFonts w:ascii="Courier New" w:hAnsi="Courier New" w:cs="Courier New" w:hint="default"/>
      </w:rPr>
    </w:lvl>
    <w:lvl w:ilvl="2" w:tplc="04140005" w:tentative="1">
      <w:start w:val="1"/>
      <w:numFmt w:val="bullet"/>
      <w:lvlText w:val=""/>
      <w:lvlJc w:val="left"/>
      <w:pPr>
        <w:ind w:left="3256" w:hanging="360"/>
      </w:pPr>
      <w:rPr>
        <w:rFonts w:ascii="Wingdings" w:hAnsi="Wingdings" w:hint="default"/>
      </w:rPr>
    </w:lvl>
    <w:lvl w:ilvl="3" w:tplc="04140001" w:tentative="1">
      <w:start w:val="1"/>
      <w:numFmt w:val="bullet"/>
      <w:lvlText w:val=""/>
      <w:lvlJc w:val="left"/>
      <w:pPr>
        <w:ind w:left="3976" w:hanging="360"/>
      </w:pPr>
      <w:rPr>
        <w:rFonts w:ascii="Symbol" w:hAnsi="Symbol" w:hint="default"/>
      </w:rPr>
    </w:lvl>
    <w:lvl w:ilvl="4" w:tplc="04140003" w:tentative="1">
      <w:start w:val="1"/>
      <w:numFmt w:val="bullet"/>
      <w:lvlText w:val="o"/>
      <w:lvlJc w:val="left"/>
      <w:pPr>
        <w:ind w:left="4696" w:hanging="360"/>
      </w:pPr>
      <w:rPr>
        <w:rFonts w:ascii="Courier New" w:hAnsi="Courier New" w:cs="Courier New" w:hint="default"/>
      </w:rPr>
    </w:lvl>
    <w:lvl w:ilvl="5" w:tplc="04140005" w:tentative="1">
      <w:start w:val="1"/>
      <w:numFmt w:val="bullet"/>
      <w:lvlText w:val=""/>
      <w:lvlJc w:val="left"/>
      <w:pPr>
        <w:ind w:left="5416" w:hanging="360"/>
      </w:pPr>
      <w:rPr>
        <w:rFonts w:ascii="Wingdings" w:hAnsi="Wingdings" w:hint="default"/>
      </w:rPr>
    </w:lvl>
    <w:lvl w:ilvl="6" w:tplc="04140001" w:tentative="1">
      <w:start w:val="1"/>
      <w:numFmt w:val="bullet"/>
      <w:lvlText w:val=""/>
      <w:lvlJc w:val="left"/>
      <w:pPr>
        <w:ind w:left="6136" w:hanging="360"/>
      </w:pPr>
      <w:rPr>
        <w:rFonts w:ascii="Symbol" w:hAnsi="Symbol" w:hint="default"/>
      </w:rPr>
    </w:lvl>
    <w:lvl w:ilvl="7" w:tplc="04140003" w:tentative="1">
      <w:start w:val="1"/>
      <w:numFmt w:val="bullet"/>
      <w:lvlText w:val="o"/>
      <w:lvlJc w:val="left"/>
      <w:pPr>
        <w:ind w:left="6856" w:hanging="360"/>
      </w:pPr>
      <w:rPr>
        <w:rFonts w:ascii="Courier New" w:hAnsi="Courier New" w:cs="Courier New" w:hint="default"/>
      </w:rPr>
    </w:lvl>
    <w:lvl w:ilvl="8" w:tplc="04140005" w:tentative="1">
      <w:start w:val="1"/>
      <w:numFmt w:val="bullet"/>
      <w:lvlText w:val=""/>
      <w:lvlJc w:val="left"/>
      <w:pPr>
        <w:ind w:left="7576" w:hanging="360"/>
      </w:pPr>
      <w:rPr>
        <w:rFonts w:ascii="Wingdings" w:hAnsi="Wingdings" w:hint="default"/>
      </w:rPr>
    </w:lvl>
  </w:abstractNum>
  <w:abstractNum w:abstractNumId="21" w15:restartNumberingAfterBreak="0">
    <w:nsid w:val="11F339D0"/>
    <w:multiLevelType w:val="hybridMultilevel"/>
    <w:tmpl w:val="D59C78AE"/>
    <w:lvl w:ilvl="0" w:tplc="CC080004">
      <w:start w:val="1"/>
      <w:numFmt w:val="decimal"/>
      <w:lvlText w:val="%1."/>
      <w:lvlJc w:val="left"/>
      <w:pPr>
        <w:tabs>
          <w:tab w:val="num" w:pos="357"/>
        </w:tabs>
        <w:ind w:left="36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22" w15:restartNumberingAfterBreak="0">
    <w:nsid w:val="125579C8"/>
    <w:multiLevelType w:val="multilevel"/>
    <w:tmpl w:val="90CA3E34"/>
    <w:lvl w:ilvl="0">
      <w:start w:val="1"/>
      <w:numFmt w:val="bullet"/>
      <w:lvlText w:val=""/>
      <w:lvlJc w:val="left"/>
      <w:pPr>
        <w:ind w:left="360" w:hanging="360"/>
      </w:pPr>
      <w:rPr>
        <w:rFonts w:ascii="Symbol" w:hAnsi="Symbol"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3" w15:restartNumberingAfterBreak="0">
    <w:nsid w:val="134A304F"/>
    <w:multiLevelType w:val="hybridMultilevel"/>
    <w:tmpl w:val="823000C0"/>
    <w:lvl w:ilvl="0" w:tplc="EB222CD0">
      <w:start w:val="1"/>
      <w:numFmt w:val="decimal"/>
      <w:lvlText w:val="%1."/>
      <w:lvlJc w:val="left"/>
      <w:pPr>
        <w:tabs>
          <w:tab w:val="num" w:pos="357"/>
        </w:tabs>
        <w:ind w:left="36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24" w15:restartNumberingAfterBreak="0">
    <w:nsid w:val="148F6035"/>
    <w:multiLevelType w:val="hybridMultilevel"/>
    <w:tmpl w:val="D618F708"/>
    <w:lvl w:ilvl="0" w:tplc="C1324D2A">
      <w:start w:val="1"/>
      <w:numFmt w:val="decimal"/>
      <w:lvlText w:val="%1."/>
      <w:lvlJc w:val="left"/>
      <w:pPr>
        <w:ind w:left="644" w:hanging="360"/>
      </w:pPr>
    </w:lvl>
    <w:lvl w:ilvl="1" w:tplc="04140019">
      <w:start w:val="1"/>
      <w:numFmt w:val="lowerLetter"/>
      <w:lvlText w:val="%2."/>
      <w:lvlJc w:val="left"/>
      <w:pPr>
        <w:ind w:left="1440" w:hanging="360"/>
      </w:pPr>
    </w:lvl>
    <w:lvl w:ilvl="2" w:tplc="0414001B">
      <w:start w:val="1"/>
      <w:numFmt w:val="lowerRoman"/>
      <w:lvlText w:val="%3."/>
      <w:lvlJc w:val="right"/>
      <w:pPr>
        <w:ind w:left="2160" w:hanging="180"/>
      </w:pPr>
    </w:lvl>
    <w:lvl w:ilvl="3" w:tplc="0414000F">
      <w:start w:val="1"/>
      <w:numFmt w:val="decimal"/>
      <w:lvlText w:val="%4."/>
      <w:lvlJc w:val="left"/>
      <w:pPr>
        <w:ind w:left="2880" w:hanging="360"/>
      </w:pPr>
    </w:lvl>
    <w:lvl w:ilvl="4" w:tplc="04140019">
      <w:start w:val="1"/>
      <w:numFmt w:val="lowerLetter"/>
      <w:lvlText w:val="%5."/>
      <w:lvlJc w:val="left"/>
      <w:pPr>
        <w:ind w:left="3600" w:hanging="360"/>
      </w:pPr>
    </w:lvl>
    <w:lvl w:ilvl="5" w:tplc="0414001B">
      <w:start w:val="1"/>
      <w:numFmt w:val="lowerRoman"/>
      <w:lvlText w:val="%6."/>
      <w:lvlJc w:val="right"/>
      <w:pPr>
        <w:ind w:left="4320" w:hanging="180"/>
      </w:pPr>
    </w:lvl>
    <w:lvl w:ilvl="6" w:tplc="0414000F">
      <w:start w:val="1"/>
      <w:numFmt w:val="decimal"/>
      <w:lvlText w:val="%7."/>
      <w:lvlJc w:val="left"/>
      <w:pPr>
        <w:ind w:left="5040" w:hanging="360"/>
      </w:pPr>
    </w:lvl>
    <w:lvl w:ilvl="7" w:tplc="04140019">
      <w:start w:val="1"/>
      <w:numFmt w:val="lowerLetter"/>
      <w:lvlText w:val="%8."/>
      <w:lvlJc w:val="left"/>
      <w:pPr>
        <w:ind w:left="5760" w:hanging="360"/>
      </w:pPr>
    </w:lvl>
    <w:lvl w:ilvl="8" w:tplc="0414001B">
      <w:start w:val="1"/>
      <w:numFmt w:val="lowerRoman"/>
      <w:lvlText w:val="%9."/>
      <w:lvlJc w:val="right"/>
      <w:pPr>
        <w:ind w:left="6480" w:hanging="180"/>
      </w:pPr>
    </w:lvl>
  </w:abstractNum>
  <w:abstractNum w:abstractNumId="25" w15:restartNumberingAfterBreak="0">
    <w:nsid w:val="17F70456"/>
    <w:multiLevelType w:val="hybridMultilevel"/>
    <w:tmpl w:val="6126748A"/>
    <w:lvl w:ilvl="0" w:tplc="04140001">
      <w:start w:val="1"/>
      <w:numFmt w:val="bullet"/>
      <w:lvlText w:val=""/>
      <w:lvlJc w:val="left"/>
      <w:pPr>
        <w:ind w:left="1040" w:hanging="360"/>
      </w:pPr>
      <w:rPr>
        <w:rFonts w:ascii="Symbol" w:hAnsi="Symbol" w:hint="default"/>
      </w:rPr>
    </w:lvl>
    <w:lvl w:ilvl="1" w:tplc="10CE0F92">
      <w:numFmt w:val="bullet"/>
      <w:lvlText w:val="•"/>
      <w:lvlJc w:val="left"/>
      <w:pPr>
        <w:ind w:left="1760" w:hanging="360"/>
      </w:pPr>
      <w:rPr>
        <w:rFonts w:ascii="Times New Roman" w:eastAsia="Times New Roman" w:hAnsi="Times New Roman" w:cs="Times New Roman" w:hint="default"/>
      </w:rPr>
    </w:lvl>
    <w:lvl w:ilvl="2" w:tplc="04140005" w:tentative="1">
      <w:start w:val="1"/>
      <w:numFmt w:val="bullet"/>
      <w:lvlText w:val=""/>
      <w:lvlJc w:val="left"/>
      <w:pPr>
        <w:ind w:left="2480" w:hanging="360"/>
      </w:pPr>
      <w:rPr>
        <w:rFonts w:ascii="Wingdings" w:hAnsi="Wingdings" w:hint="default"/>
      </w:rPr>
    </w:lvl>
    <w:lvl w:ilvl="3" w:tplc="04140001" w:tentative="1">
      <w:start w:val="1"/>
      <w:numFmt w:val="bullet"/>
      <w:lvlText w:val=""/>
      <w:lvlJc w:val="left"/>
      <w:pPr>
        <w:ind w:left="3200" w:hanging="360"/>
      </w:pPr>
      <w:rPr>
        <w:rFonts w:ascii="Symbol" w:hAnsi="Symbol" w:hint="default"/>
      </w:rPr>
    </w:lvl>
    <w:lvl w:ilvl="4" w:tplc="04140003" w:tentative="1">
      <w:start w:val="1"/>
      <w:numFmt w:val="bullet"/>
      <w:lvlText w:val="o"/>
      <w:lvlJc w:val="left"/>
      <w:pPr>
        <w:ind w:left="3920" w:hanging="360"/>
      </w:pPr>
      <w:rPr>
        <w:rFonts w:ascii="Courier New" w:hAnsi="Courier New" w:cs="Courier New" w:hint="default"/>
      </w:rPr>
    </w:lvl>
    <w:lvl w:ilvl="5" w:tplc="04140005" w:tentative="1">
      <w:start w:val="1"/>
      <w:numFmt w:val="bullet"/>
      <w:lvlText w:val=""/>
      <w:lvlJc w:val="left"/>
      <w:pPr>
        <w:ind w:left="4640" w:hanging="360"/>
      </w:pPr>
      <w:rPr>
        <w:rFonts w:ascii="Wingdings" w:hAnsi="Wingdings" w:hint="default"/>
      </w:rPr>
    </w:lvl>
    <w:lvl w:ilvl="6" w:tplc="04140001" w:tentative="1">
      <w:start w:val="1"/>
      <w:numFmt w:val="bullet"/>
      <w:lvlText w:val=""/>
      <w:lvlJc w:val="left"/>
      <w:pPr>
        <w:ind w:left="5360" w:hanging="360"/>
      </w:pPr>
      <w:rPr>
        <w:rFonts w:ascii="Symbol" w:hAnsi="Symbol" w:hint="default"/>
      </w:rPr>
    </w:lvl>
    <w:lvl w:ilvl="7" w:tplc="04140003" w:tentative="1">
      <w:start w:val="1"/>
      <w:numFmt w:val="bullet"/>
      <w:lvlText w:val="o"/>
      <w:lvlJc w:val="left"/>
      <w:pPr>
        <w:ind w:left="6080" w:hanging="360"/>
      </w:pPr>
      <w:rPr>
        <w:rFonts w:ascii="Courier New" w:hAnsi="Courier New" w:cs="Courier New" w:hint="default"/>
      </w:rPr>
    </w:lvl>
    <w:lvl w:ilvl="8" w:tplc="04140005" w:tentative="1">
      <w:start w:val="1"/>
      <w:numFmt w:val="bullet"/>
      <w:lvlText w:val=""/>
      <w:lvlJc w:val="left"/>
      <w:pPr>
        <w:ind w:left="6800" w:hanging="360"/>
      </w:pPr>
      <w:rPr>
        <w:rFonts w:ascii="Wingdings" w:hAnsi="Wingdings" w:hint="default"/>
      </w:rPr>
    </w:lvl>
  </w:abstractNum>
  <w:abstractNum w:abstractNumId="26" w15:restartNumberingAfterBreak="0">
    <w:nsid w:val="188E2C16"/>
    <w:multiLevelType w:val="multilevel"/>
    <w:tmpl w:val="A3B25790"/>
    <w:lvl w:ilvl="0">
      <w:start w:val="1"/>
      <w:numFmt w:val="decimal"/>
      <w:pStyle w:val="Kontraktsmalniv2"/>
      <w:suff w:val="space"/>
      <w:lvlText w:val="%1."/>
      <w:lvlJc w:val="left"/>
      <w:pPr>
        <w:ind w:left="360" w:hanging="360"/>
      </w:pPr>
      <w:rPr>
        <w:rFonts w:ascii="Arial" w:hAnsi="Arial" w:cs="Arial" w:hint="default"/>
        <w:color w:val="auto"/>
      </w:rPr>
    </w:lvl>
    <w:lvl w:ilvl="1">
      <w:start w:val="1"/>
      <w:numFmt w:val="decimal"/>
      <w:pStyle w:val="Kontraktsmalniv3"/>
      <w:isLgl/>
      <w:suff w:val="space"/>
      <w:lvlText w:val="%1.%2"/>
      <w:lvlJc w:val="left"/>
      <w:pPr>
        <w:ind w:left="2486" w:hanging="360"/>
      </w:pPr>
      <w:rPr>
        <w:rFonts w:ascii="Arial" w:hAnsi="Arial" w:cs="Arial" w:hint="default"/>
        <w:b/>
        <w:bCs w:val="0"/>
        <w:i w:val="0"/>
        <w:iCs w:val="0"/>
        <w:caps w:val="0"/>
        <w:smallCaps w:val="0"/>
        <w:strike w:val="0"/>
        <w:dstrike w:val="0"/>
        <w:noProof w:val="0"/>
        <w:vanish w:val="0"/>
        <w:webHidden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isLgl/>
      <w:suff w:val="space"/>
      <w:lvlText w:val="%1.%2.%3"/>
      <w:lvlJc w:val="left"/>
      <w:pPr>
        <w:ind w:left="720" w:hanging="720"/>
      </w:pPr>
    </w:lvl>
    <w:lvl w:ilvl="3">
      <w:start w:val="1"/>
      <w:numFmt w:val="none"/>
      <w:isLgl/>
      <w:lvlText w:val=""/>
      <w:lvlJc w:val="left"/>
      <w:pPr>
        <w:tabs>
          <w:tab w:val="num" w:pos="0"/>
        </w:tabs>
        <w:ind w:left="720" w:hanging="720"/>
      </w:pPr>
    </w:lvl>
    <w:lvl w:ilvl="4">
      <w:start w:val="1"/>
      <w:numFmt w:val="none"/>
      <w:isLgl/>
      <w:lvlText w:val=""/>
      <w:lvlJc w:val="left"/>
      <w:pPr>
        <w:tabs>
          <w:tab w:val="num" w:pos="0"/>
        </w:tabs>
        <w:ind w:left="1080" w:hanging="1080"/>
      </w:pPr>
    </w:lvl>
    <w:lvl w:ilvl="5">
      <w:start w:val="1"/>
      <w:numFmt w:val="none"/>
      <w:isLgl/>
      <w:lvlText w:val=""/>
      <w:lvlJc w:val="left"/>
      <w:pPr>
        <w:tabs>
          <w:tab w:val="num" w:pos="0"/>
        </w:tabs>
        <w:ind w:left="1080" w:hanging="1080"/>
      </w:pPr>
    </w:lvl>
    <w:lvl w:ilvl="6">
      <w:start w:val="1"/>
      <w:numFmt w:val="none"/>
      <w:isLgl/>
      <w:lvlText w:val=""/>
      <w:lvlJc w:val="left"/>
      <w:pPr>
        <w:tabs>
          <w:tab w:val="num" w:pos="0"/>
        </w:tabs>
        <w:ind w:left="1440" w:hanging="1440"/>
      </w:pPr>
    </w:lvl>
    <w:lvl w:ilvl="7">
      <w:start w:val="1"/>
      <w:numFmt w:val="none"/>
      <w:isLgl/>
      <w:lvlText w:val=""/>
      <w:lvlJc w:val="left"/>
      <w:pPr>
        <w:tabs>
          <w:tab w:val="num" w:pos="0"/>
        </w:tabs>
        <w:ind w:left="1440" w:hanging="1440"/>
      </w:pPr>
    </w:lvl>
    <w:lvl w:ilvl="8">
      <w:start w:val="1"/>
      <w:numFmt w:val="none"/>
      <w:isLgl/>
      <w:lvlText w:val=""/>
      <w:lvlJc w:val="left"/>
      <w:pPr>
        <w:tabs>
          <w:tab w:val="num" w:pos="0"/>
        </w:tabs>
        <w:ind w:left="1800" w:hanging="1800"/>
      </w:pPr>
    </w:lvl>
  </w:abstractNum>
  <w:abstractNum w:abstractNumId="27" w15:restartNumberingAfterBreak="0">
    <w:nsid w:val="195E70F1"/>
    <w:multiLevelType w:val="hybridMultilevel"/>
    <w:tmpl w:val="37B0E256"/>
    <w:lvl w:ilvl="0" w:tplc="98EC1EC8">
      <w:start w:val="1"/>
      <w:numFmt w:val="decimal"/>
      <w:lvlText w:val="%1."/>
      <w:lvlJc w:val="left"/>
      <w:pPr>
        <w:tabs>
          <w:tab w:val="num" w:pos="357"/>
        </w:tabs>
        <w:ind w:left="36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28" w15:restartNumberingAfterBreak="0">
    <w:nsid w:val="1B1C299C"/>
    <w:multiLevelType w:val="multilevel"/>
    <w:tmpl w:val="8B129DC6"/>
    <w:lvl w:ilvl="0">
      <w:start w:val="1"/>
      <w:numFmt w:val="upperLetter"/>
      <w:pStyle w:val="Overskrift1"/>
      <w:suff w:val="space"/>
      <w:lvlText w:val="%1"/>
      <w:lvlJc w:val="left"/>
      <w:pPr>
        <w:ind w:left="357" w:hanging="357"/>
      </w:pPr>
      <w:rPr>
        <w:rFonts w:ascii="Times New Roman" w:hAnsi="Times New Roman" w:cs="Times New Roman" w:hint="default"/>
        <w:b/>
        <w:bCs/>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Overskrift2"/>
      <w:suff w:val="space"/>
      <w:lvlText w:val="%1%2"/>
      <w:lvlJc w:val="left"/>
      <w:pPr>
        <w:ind w:left="0" w:firstLine="0"/>
      </w:pPr>
      <w:rPr>
        <w:rFonts w:ascii="Times New Roman" w:hAnsi="Times New Roman" w:hint="default"/>
        <w:b/>
        <w:i w:val="0"/>
        <w:sz w:val="26"/>
      </w:rPr>
    </w:lvl>
    <w:lvl w:ilvl="2">
      <w:start w:val="1"/>
      <w:numFmt w:val="decimal"/>
      <w:pStyle w:val="Overskrift3"/>
      <w:lvlText w:val="%3."/>
      <w:lvlJc w:val="left"/>
      <w:pPr>
        <w:tabs>
          <w:tab w:val="num" w:pos="357"/>
        </w:tabs>
        <w:ind w:left="0" w:firstLine="0"/>
      </w:pPr>
      <w:rPr>
        <w:rFonts w:ascii="Times New Roman" w:hAnsi="Times New Roman" w:hint="default"/>
        <w:b/>
        <w:i w:val="0"/>
        <w:sz w:val="24"/>
      </w:rPr>
    </w:lvl>
    <w:lvl w:ilvl="3">
      <w:start w:val="1"/>
      <w:numFmt w:val="decimal"/>
      <w:pStyle w:val="Overskrift4"/>
      <w:suff w:val="space"/>
      <w:lvlText w:val="%3.%4."/>
      <w:lvlJc w:val="left"/>
      <w:pPr>
        <w:ind w:left="709" w:hanging="357"/>
      </w:pPr>
      <w:rPr>
        <w:rFonts w:ascii="Times New Roman" w:hAnsi="Times New Roman" w:hint="default"/>
        <w:b/>
        <w:i w:val="0"/>
        <w:sz w:val="24"/>
      </w:rPr>
    </w:lvl>
    <w:lvl w:ilvl="4">
      <w:start w:val="1"/>
      <w:numFmt w:val="decimal"/>
      <w:pStyle w:val="Overskrift5"/>
      <w:suff w:val="space"/>
      <w:lvlText w:val="%3.%4.%5."/>
      <w:lvlJc w:val="left"/>
      <w:pPr>
        <w:ind w:left="720" w:firstLine="272"/>
      </w:pPr>
      <w:rPr>
        <w:rFonts w:ascii="Times New Roman" w:hAnsi="Times New Roman" w:hint="default"/>
        <w:b/>
        <w:i w:val="0"/>
        <w:sz w:val="24"/>
      </w:rPr>
    </w:lvl>
    <w:lvl w:ilvl="5">
      <w:start w:val="1"/>
      <w:numFmt w:val="decimal"/>
      <w:pStyle w:val="Overskrift6"/>
      <w:suff w:val="space"/>
      <w:lvlText w:val="%3.%4.%5.%6."/>
      <w:lvlJc w:val="left"/>
      <w:pPr>
        <w:ind w:left="1191" w:hanging="114"/>
      </w:pPr>
      <w:rPr>
        <w:rFonts w:ascii="Times New Roman" w:hAnsi="Times New Roman" w:cs="Times New Roman" w:hint="default"/>
        <w:b/>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lvlText w:val="%3.%4.%5.%6.%7"/>
      <w:lvlJc w:val="left"/>
      <w:pPr>
        <w:ind w:left="720" w:firstLine="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9" w15:restartNumberingAfterBreak="0">
    <w:nsid w:val="1D075D34"/>
    <w:multiLevelType w:val="hybridMultilevel"/>
    <w:tmpl w:val="A240F0DE"/>
    <w:lvl w:ilvl="0" w:tplc="BFB62570">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30" w15:restartNumberingAfterBreak="0">
    <w:nsid w:val="1F1B0CA5"/>
    <w:multiLevelType w:val="hybridMultilevel"/>
    <w:tmpl w:val="A1D6033A"/>
    <w:lvl w:ilvl="0" w:tplc="04140001">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31" w15:restartNumberingAfterBreak="0">
    <w:nsid w:val="1FD67C12"/>
    <w:multiLevelType w:val="hybridMultilevel"/>
    <w:tmpl w:val="062C1E0A"/>
    <w:lvl w:ilvl="0" w:tplc="BFB62570">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32" w15:restartNumberingAfterBreak="0">
    <w:nsid w:val="224F7733"/>
    <w:multiLevelType w:val="hybridMultilevel"/>
    <w:tmpl w:val="79A06412"/>
    <w:lvl w:ilvl="0" w:tplc="941C8F3C">
      <w:start w:val="1"/>
      <w:numFmt w:val="decimal"/>
      <w:lvlText w:val="%1."/>
      <w:lvlJc w:val="left"/>
      <w:pPr>
        <w:tabs>
          <w:tab w:val="num" w:pos="357"/>
        </w:tabs>
        <w:ind w:left="36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33" w15:restartNumberingAfterBreak="0">
    <w:nsid w:val="23802A14"/>
    <w:multiLevelType w:val="hybridMultilevel"/>
    <w:tmpl w:val="7C345486"/>
    <w:lvl w:ilvl="0" w:tplc="0414000F">
      <w:start w:val="1"/>
      <w:numFmt w:val="decimal"/>
      <w:lvlText w:val="%1."/>
      <w:lvlJc w:val="left"/>
      <w:pPr>
        <w:ind w:left="720" w:hanging="360"/>
      </w:p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34" w15:restartNumberingAfterBreak="0">
    <w:nsid w:val="26DD1DF3"/>
    <w:multiLevelType w:val="hybridMultilevel"/>
    <w:tmpl w:val="32263F5C"/>
    <w:lvl w:ilvl="0" w:tplc="BFB62570">
      <w:start w:val="1"/>
      <w:numFmt w:val="bullet"/>
      <w:lvlText w:val=""/>
      <w:lvlJc w:val="left"/>
      <w:pPr>
        <w:ind w:left="357" w:hanging="357"/>
      </w:pPr>
      <w:rPr>
        <w:rFonts w:ascii="Symbol" w:hAnsi="Symbol" w:hint="default"/>
      </w:rPr>
    </w:lvl>
    <w:lvl w:ilvl="1" w:tplc="04140003">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35" w15:restartNumberingAfterBreak="0">
    <w:nsid w:val="2735662A"/>
    <w:multiLevelType w:val="hybridMultilevel"/>
    <w:tmpl w:val="6D54AF76"/>
    <w:lvl w:ilvl="0" w:tplc="04140017">
      <w:start w:val="1"/>
      <w:numFmt w:val="lowerLetter"/>
      <w:lvlText w:val="%1)"/>
      <w:lvlJc w:val="left"/>
      <w:pPr>
        <w:ind w:left="720" w:hanging="360"/>
      </w:pPr>
    </w:lvl>
    <w:lvl w:ilvl="1" w:tplc="04140019">
      <w:start w:val="1"/>
      <w:numFmt w:val="lowerLetter"/>
      <w:lvlText w:val="%2."/>
      <w:lvlJc w:val="left"/>
      <w:pPr>
        <w:ind w:left="1440" w:hanging="360"/>
      </w:pPr>
    </w:lvl>
    <w:lvl w:ilvl="2" w:tplc="0414001B">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36" w15:restartNumberingAfterBreak="0">
    <w:nsid w:val="27ED6B92"/>
    <w:multiLevelType w:val="hybridMultilevel"/>
    <w:tmpl w:val="03AE6A2C"/>
    <w:lvl w:ilvl="0" w:tplc="3CCA5D78">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37" w15:restartNumberingAfterBreak="0">
    <w:nsid w:val="2836619A"/>
    <w:multiLevelType w:val="hybridMultilevel"/>
    <w:tmpl w:val="150E4012"/>
    <w:lvl w:ilvl="0" w:tplc="95184052">
      <w:start w:val="1"/>
      <w:numFmt w:val="decimal"/>
      <w:lvlText w:val="%1."/>
      <w:lvlJc w:val="left"/>
      <w:pPr>
        <w:tabs>
          <w:tab w:val="num" w:pos="357"/>
        </w:tabs>
        <w:ind w:left="36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38" w15:restartNumberingAfterBreak="0">
    <w:nsid w:val="2BD1347E"/>
    <w:multiLevelType w:val="hybridMultilevel"/>
    <w:tmpl w:val="F66E8534"/>
    <w:lvl w:ilvl="0" w:tplc="69E0363E">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39" w15:restartNumberingAfterBreak="0">
    <w:nsid w:val="2F7D00CE"/>
    <w:multiLevelType w:val="hybridMultilevel"/>
    <w:tmpl w:val="DFAEA3CC"/>
    <w:lvl w:ilvl="0" w:tplc="0414000F">
      <w:start w:val="1"/>
      <w:numFmt w:val="decimal"/>
      <w:lvlText w:val="%1."/>
      <w:lvlJc w:val="left"/>
      <w:pPr>
        <w:ind w:left="72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40" w15:restartNumberingAfterBreak="0">
    <w:nsid w:val="3533325D"/>
    <w:multiLevelType w:val="multilevel"/>
    <w:tmpl w:val="90CA3E34"/>
    <w:lvl w:ilvl="0">
      <w:start w:val="1"/>
      <w:numFmt w:val="bullet"/>
      <w:lvlText w:val=""/>
      <w:lvlJc w:val="left"/>
      <w:pPr>
        <w:ind w:left="360" w:hanging="360"/>
      </w:pPr>
      <w:rPr>
        <w:rFonts w:ascii="Symbol" w:hAnsi="Symbol"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1" w15:restartNumberingAfterBreak="0">
    <w:nsid w:val="35B51442"/>
    <w:multiLevelType w:val="hybridMultilevel"/>
    <w:tmpl w:val="252E9B10"/>
    <w:lvl w:ilvl="0" w:tplc="BEF422D2">
      <w:start w:val="1"/>
      <w:numFmt w:val="decimal"/>
      <w:lvlText w:val="%1."/>
      <w:lvlJc w:val="left"/>
      <w:pPr>
        <w:tabs>
          <w:tab w:val="num" w:pos="357"/>
        </w:tabs>
        <w:ind w:left="36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42" w15:restartNumberingAfterBreak="0">
    <w:nsid w:val="3A477A59"/>
    <w:multiLevelType w:val="hybridMultilevel"/>
    <w:tmpl w:val="F4E802E0"/>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43" w15:restartNumberingAfterBreak="0">
    <w:nsid w:val="41260902"/>
    <w:multiLevelType w:val="hybridMultilevel"/>
    <w:tmpl w:val="85E05FAE"/>
    <w:lvl w:ilvl="0" w:tplc="04140001">
      <w:start w:val="1"/>
      <w:numFmt w:val="bullet"/>
      <w:lvlText w:val=""/>
      <w:lvlJc w:val="left"/>
      <w:pPr>
        <w:ind w:left="720" w:hanging="360"/>
      </w:pPr>
      <w:rPr>
        <w:rFonts w:ascii="Symbol" w:hAnsi="Symbol" w:hint="default"/>
      </w:rPr>
    </w:lvl>
    <w:lvl w:ilvl="1" w:tplc="04140003">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44" w15:restartNumberingAfterBreak="0">
    <w:nsid w:val="447C08E5"/>
    <w:multiLevelType w:val="multilevel"/>
    <w:tmpl w:val="D174E0A6"/>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5" w15:restartNumberingAfterBreak="0">
    <w:nsid w:val="488D020B"/>
    <w:multiLevelType w:val="hybridMultilevel"/>
    <w:tmpl w:val="35068D54"/>
    <w:lvl w:ilvl="0" w:tplc="EE9C6D1C">
      <w:start w:val="1"/>
      <w:numFmt w:val="decimal"/>
      <w:lvlText w:val="%1."/>
      <w:lvlJc w:val="left"/>
      <w:pPr>
        <w:ind w:left="36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46" w15:restartNumberingAfterBreak="0">
    <w:nsid w:val="49FC1129"/>
    <w:multiLevelType w:val="hybridMultilevel"/>
    <w:tmpl w:val="79E0258A"/>
    <w:lvl w:ilvl="0" w:tplc="951E312A">
      <w:start w:val="2"/>
      <w:numFmt w:val="bullet"/>
      <w:lvlText w:val="-"/>
      <w:lvlJc w:val="left"/>
      <w:pPr>
        <w:ind w:left="720" w:hanging="360"/>
      </w:pPr>
      <w:rPr>
        <w:rFonts w:ascii="Lucida Sans Unicode" w:eastAsia="Times New Roman" w:hAnsi="Lucida Sans Unicode" w:cs="Lucida Sans Unicode"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47" w15:restartNumberingAfterBreak="0">
    <w:nsid w:val="4ABB1BB4"/>
    <w:multiLevelType w:val="hybridMultilevel"/>
    <w:tmpl w:val="1B7CB2C8"/>
    <w:lvl w:ilvl="0" w:tplc="BFB62570">
      <w:start w:val="1"/>
      <w:numFmt w:val="bullet"/>
      <w:lvlText w:val=""/>
      <w:lvlJc w:val="left"/>
      <w:pPr>
        <w:ind w:left="36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48" w15:restartNumberingAfterBreak="0">
    <w:nsid w:val="4BAF4F29"/>
    <w:multiLevelType w:val="hybridMultilevel"/>
    <w:tmpl w:val="AE4C12A6"/>
    <w:lvl w:ilvl="0" w:tplc="04140001">
      <w:start w:val="1"/>
      <w:numFmt w:val="bullet"/>
      <w:lvlText w:val=""/>
      <w:lvlJc w:val="left"/>
      <w:pPr>
        <w:ind w:left="674" w:hanging="390"/>
      </w:pPr>
      <w:rPr>
        <w:rFonts w:ascii="Symbol" w:hAnsi="Symbol" w:hint="default"/>
      </w:rPr>
    </w:lvl>
    <w:lvl w:ilvl="1" w:tplc="FFFFFFFF" w:tentative="1">
      <w:start w:val="1"/>
      <w:numFmt w:val="bullet"/>
      <w:lvlText w:val="o"/>
      <w:lvlJc w:val="left"/>
      <w:pPr>
        <w:ind w:left="1364" w:hanging="360"/>
      </w:pPr>
      <w:rPr>
        <w:rFonts w:ascii="Courier New" w:hAnsi="Courier New" w:cs="Courier New" w:hint="default"/>
      </w:rPr>
    </w:lvl>
    <w:lvl w:ilvl="2" w:tplc="FFFFFFFF" w:tentative="1">
      <w:start w:val="1"/>
      <w:numFmt w:val="bullet"/>
      <w:lvlText w:val=""/>
      <w:lvlJc w:val="left"/>
      <w:pPr>
        <w:ind w:left="2084" w:hanging="360"/>
      </w:pPr>
      <w:rPr>
        <w:rFonts w:ascii="Wingdings" w:hAnsi="Wingdings" w:hint="default"/>
      </w:rPr>
    </w:lvl>
    <w:lvl w:ilvl="3" w:tplc="FFFFFFFF" w:tentative="1">
      <w:start w:val="1"/>
      <w:numFmt w:val="bullet"/>
      <w:lvlText w:val=""/>
      <w:lvlJc w:val="left"/>
      <w:pPr>
        <w:ind w:left="2804" w:hanging="360"/>
      </w:pPr>
      <w:rPr>
        <w:rFonts w:ascii="Symbol" w:hAnsi="Symbol" w:hint="default"/>
      </w:rPr>
    </w:lvl>
    <w:lvl w:ilvl="4" w:tplc="FFFFFFFF" w:tentative="1">
      <w:start w:val="1"/>
      <w:numFmt w:val="bullet"/>
      <w:lvlText w:val="o"/>
      <w:lvlJc w:val="left"/>
      <w:pPr>
        <w:ind w:left="3524" w:hanging="360"/>
      </w:pPr>
      <w:rPr>
        <w:rFonts w:ascii="Courier New" w:hAnsi="Courier New" w:cs="Courier New" w:hint="default"/>
      </w:rPr>
    </w:lvl>
    <w:lvl w:ilvl="5" w:tplc="FFFFFFFF" w:tentative="1">
      <w:start w:val="1"/>
      <w:numFmt w:val="bullet"/>
      <w:lvlText w:val=""/>
      <w:lvlJc w:val="left"/>
      <w:pPr>
        <w:ind w:left="4244" w:hanging="360"/>
      </w:pPr>
      <w:rPr>
        <w:rFonts w:ascii="Wingdings" w:hAnsi="Wingdings" w:hint="default"/>
      </w:rPr>
    </w:lvl>
    <w:lvl w:ilvl="6" w:tplc="FFFFFFFF" w:tentative="1">
      <w:start w:val="1"/>
      <w:numFmt w:val="bullet"/>
      <w:lvlText w:val=""/>
      <w:lvlJc w:val="left"/>
      <w:pPr>
        <w:ind w:left="4964" w:hanging="360"/>
      </w:pPr>
      <w:rPr>
        <w:rFonts w:ascii="Symbol" w:hAnsi="Symbol" w:hint="default"/>
      </w:rPr>
    </w:lvl>
    <w:lvl w:ilvl="7" w:tplc="FFFFFFFF" w:tentative="1">
      <w:start w:val="1"/>
      <w:numFmt w:val="bullet"/>
      <w:lvlText w:val="o"/>
      <w:lvlJc w:val="left"/>
      <w:pPr>
        <w:ind w:left="5684" w:hanging="360"/>
      </w:pPr>
      <w:rPr>
        <w:rFonts w:ascii="Courier New" w:hAnsi="Courier New" w:cs="Courier New" w:hint="default"/>
      </w:rPr>
    </w:lvl>
    <w:lvl w:ilvl="8" w:tplc="FFFFFFFF" w:tentative="1">
      <w:start w:val="1"/>
      <w:numFmt w:val="bullet"/>
      <w:lvlText w:val=""/>
      <w:lvlJc w:val="left"/>
      <w:pPr>
        <w:ind w:left="6404" w:hanging="360"/>
      </w:pPr>
      <w:rPr>
        <w:rFonts w:ascii="Wingdings" w:hAnsi="Wingdings" w:hint="default"/>
      </w:rPr>
    </w:lvl>
  </w:abstractNum>
  <w:abstractNum w:abstractNumId="49" w15:restartNumberingAfterBreak="0">
    <w:nsid w:val="4D336BFB"/>
    <w:multiLevelType w:val="hybridMultilevel"/>
    <w:tmpl w:val="A718BF02"/>
    <w:lvl w:ilvl="0" w:tplc="69E0363E">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50" w15:restartNumberingAfterBreak="0">
    <w:nsid w:val="4E247DCD"/>
    <w:multiLevelType w:val="hybridMultilevel"/>
    <w:tmpl w:val="F872D988"/>
    <w:lvl w:ilvl="0" w:tplc="04140001">
      <w:start w:val="1"/>
      <w:numFmt w:val="bullet"/>
      <w:lvlText w:val=""/>
      <w:lvlJc w:val="left"/>
      <w:pPr>
        <w:ind w:left="360" w:hanging="360"/>
      </w:pPr>
      <w:rPr>
        <w:rFonts w:ascii="Symbol" w:hAnsi="Symbo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51" w15:restartNumberingAfterBreak="0">
    <w:nsid w:val="4EC40477"/>
    <w:multiLevelType w:val="hybridMultilevel"/>
    <w:tmpl w:val="F140E3FC"/>
    <w:lvl w:ilvl="0" w:tplc="4DBA582A">
      <w:start w:val="1"/>
      <w:numFmt w:val="bullet"/>
      <w:suff w:val="space"/>
      <w:lvlText w:val=""/>
      <w:lvlJc w:val="left"/>
      <w:pPr>
        <w:ind w:left="0" w:firstLine="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52" w15:restartNumberingAfterBreak="0">
    <w:nsid w:val="4EC946FC"/>
    <w:multiLevelType w:val="multilevel"/>
    <w:tmpl w:val="637AAA1E"/>
    <w:styleLink w:val="1og2"/>
    <w:lvl w:ilvl="0">
      <w:start w:val="1"/>
      <w:numFmt w:val="decimal"/>
      <w:lvlText w:val="%1."/>
      <w:lvlJc w:val="left"/>
      <w:pPr>
        <w:ind w:left="720" w:hanging="360"/>
      </w:pPr>
      <w:rPr>
        <w:rFonts w:hint="default"/>
      </w:rPr>
    </w:lvl>
    <w:lvl w:ilvl="1">
      <w:start w:val="1"/>
      <w:numFmt w:val="decimal"/>
      <w:lvlText w:val="%1.%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3" w15:restartNumberingAfterBreak="0">
    <w:nsid w:val="4F5D6660"/>
    <w:multiLevelType w:val="hybridMultilevel"/>
    <w:tmpl w:val="EDFEDC60"/>
    <w:lvl w:ilvl="0" w:tplc="0414000F">
      <w:start w:val="1"/>
      <w:numFmt w:val="decimal"/>
      <w:lvlText w:val="%1."/>
      <w:lvlJc w:val="left"/>
      <w:pPr>
        <w:ind w:left="360" w:hanging="360"/>
      </w:pPr>
    </w:lvl>
    <w:lvl w:ilvl="1" w:tplc="04140019">
      <w:start w:val="1"/>
      <w:numFmt w:val="lowerLetter"/>
      <w:lvlText w:val="%2."/>
      <w:lvlJc w:val="left"/>
      <w:pPr>
        <w:ind w:left="1080" w:hanging="360"/>
      </w:pPr>
    </w:lvl>
    <w:lvl w:ilvl="2" w:tplc="0414001B">
      <w:start w:val="1"/>
      <w:numFmt w:val="lowerRoman"/>
      <w:lvlText w:val="%3."/>
      <w:lvlJc w:val="right"/>
      <w:pPr>
        <w:ind w:left="1800" w:hanging="180"/>
      </w:pPr>
    </w:lvl>
    <w:lvl w:ilvl="3" w:tplc="0414000F">
      <w:start w:val="1"/>
      <w:numFmt w:val="decimal"/>
      <w:lvlText w:val="%4."/>
      <w:lvlJc w:val="left"/>
      <w:pPr>
        <w:ind w:left="2520" w:hanging="360"/>
      </w:pPr>
    </w:lvl>
    <w:lvl w:ilvl="4" w:tplc="04140019">
      <w:start w:val="1"/>
      <w:numFmt w:val="lowerLetter"/>
      <w:lvlText w:val="%5."/>
      <w:lvlJc w:val="left"/>
      <w:pPr>
        <w:ind w:left="3240" w:hanging="360"/>
      </w:pPr>
    </w:lvl>
    <w:lvl w:ilvl="5" w:tplc="0414001B">
      <w:start w:val="1"/>
      <w:numFmt w:val="lowerRoman"/>
      <w:lvlText w:val="%6."/>
      <w:lvlJc w:val="right"/>
      <w:pPr>
        <w:ind w:left="3960" w:hanging="180"/>
      </w:pPr>
    </w:lvl>
    <w:lvl w:ilvl="6" w:tplc="0414000F">
      <w:start w:val="1"/>
      <w:numFmt w:val="decimal"/>
      <w:lvlText w:val="%7."/>
      <w:lvlJc w:val="left"/>
      <w:pPr>
        <w:ind w:left="4680" w:hanging="360"/>
      </w:pPr>
    </w:lvl>
    <w:lvl w:ilvl="7" w:tplc="04140019">
      <w:start w:val="1"/>
      <w:numFmt w:val="lowerLetter"/>
      <w:lvlText w:val="%8."/>
      <w:lvlJc w:val="left"/>
      <w:pPr>
        <w:ind w:left="5400" w:hanging="360"/>
      </w:pPr>
    </w:lvl>
    <w:lvl w:ilvl="8" w:tplc="0414001B">
      <w:start w:val="1"/>
      <w:numFmt w:val="lowerRoman"/>
      <w:lvlText w:val="%9."/>
      <w:lvlJc w:val="right"/>
      <w:pPr>
        <w:ind w:left="6120" w:hanging="180"/>
      </w:pPr>
    </w:lvl>
  </w:abstractNum>
  <w:abstractNum w:abstractNumId="54" w15:restartNumberingAfterBreak="0">
    <w:nsid w:val="5021543B"/>
    <w:multiLevelType w:val="hybridMultilevel"/>
    <w:tmpl w:val="8CF4D49C"/>
    <w:lvl w:ilvl="0" w:tplc="22E4E4A0">
      <w:start w:val="1"/>
      <w:numFmt w:val="decimal"/>
      <w:lvlText w:val="%1."/>
      <w:lvlJc w:val="left"/>
      <w:pPr>
        <w:tabs>
          <w:tab w:val="num" w:pos="357"/>
        </w:tabs>
        <w:ind w:left="36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55" w15:restartNumberingAfterBreak="0">
    <w:nsid w:val="50841D71"/>
    <w:multiLevelType w:val="hybridMultilevel"/>
    <w:tmpl w:val="9B0E06AC"/>
    <w:lvl w:ilvl="0" w:tplc="0414000F">
      <w:start w:val="1"/>
      <w:numFmt w:val="decimal"/>
      <w:lvlText w:val="%1."/>
      <w:lvlJc w:val="left"/>
      <w:pPr>
        <w:ind w:left="778" w:hanging="360"/>
      </w:pPr>
    </w:lvl>
    <w:lvl w:ilvl="1" w:tplc="04140019">
      <w:start w:val="1"/>
      <w:numFmt w:val="lowerLetter"/>
      <w:lvlText w:val="%2."/>
      <w:lvlJc w:val="left"/>
      <w:pPr>
        <w:ind w:left="1498" w:hanging="360"/>
      </w:pPr>
    </w:lvl>
    <w:lvl w:ilvl="2" w:tplc="0414001B">
      <w:start w:val="1"/>
      <w:numFmt w:val="lowerRoman"/>
      <w:lvlText w:val="%3."/>
      <w:lvlJc w:val="right"/>
      <w:pPr>
        <w:ind w:left="2218" w:hanging="180"/>
      </w:pPr>
    </w:lvl>
    <w:lvl w:ilvl="3" w:tplc="0414000F">
      <w:start w:val="1"/>
      <w:numFmt w:val="decimal"/>
      <w:lvlText w:val="%4."/>
      <w:lvlJc w:val="left"/>
      <w:pPr>
        <w:ind w:left="2938" w:hanging="360"/>
      </w:pPr>
    </w:lvl>
    <w:lvl w:ilvl="4" w:tplc="04140019">
      <w:start w:val="1"/>
      <w:numFmt w:val="lowerLetter"/>
      <w:lvlText w:val="%5."/>
      <w:lvlJc w:val="left"/>
      <w:pPr>
        <w:ind w:left="3658" w:hanging="360"/>
      </w:pPr>
    </w:lvl>
    <w:lvl w:ilvl="5" w:tplc="0414001B">
      <w:start w:val="1"/>
      <w:numFmt w:val="lowerRoman"/>
      <w:lvlText w:val="%6."/>
      <w:lvlJc w:val="right"/>
      <w:pPr>
        <w:ind w:left="4378" w:hanging="180"/>
      </w:pPr>
    </w:lvl>
    <w:lvl w:ilvl="6" w:tplc="0414000F">
      <w:start w:val="1"/>
      <w:numFmt w:val="decimal"/>
      <w:lvlText w:val="%7."/>
      <w:lvlJc w:val="left"/>
      <w:pPr>
        <w:ind w:left="5098" w:hanging="360"/>
      </w:pPr>
    </w:lvl>
    <w:lvl w:ilvl="7" w:tplc="04140019">
      <w:start w:val="1"/>
      <w:numFmt w:val="lowerLetter"/>
      <w:lvlText w:val="%8."/>
      <w:lvlJc w:val="left"/>
      <w:pPr>
        <w:ind w:left="5818" w:hanging="360"/>
      </w:pPr>
    </w:lvl>
    <w:lvl w:ilvl="8" w:tplc="0414001B">
      <w:start w:val="1"/>
      <w:numFmt w:val="lowerRoman"/>
      <w:lvlText w:val="%9."/>
      <w:lvlJc w:val="right"/>
      <w:pPr>
        <w:ind w:left="6538" w:hanging="180"/>
      </w:pPr>
    </w:lvl>
  </w:abstractNum>
  <w:abstractNum w:abstractNumId="56" w15:restartNumberingAfterBreak="0">
    <w:nsid w:val="521962F2"/>
    <w:multiLevelType w:val="hybridMultilevel"/>
    <w:tmpl w:val="4264567A"/>
    <w:lvl w:ilvl="0" w:tplc="BFB62570">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57" w15:restartNumberingAfterBreak="0">
    <w:nsid w:val="52E429FE"/>
    <w:multiLevelType w:val="multilevel"/>
    <w:tmpl w:val="5C9094A2"/>
    <w:lvl w:ilvl="0">
      <w:start w:val="1"/>
      <w:numFmt w:val="decimal"/>
      <w:lvlText w:val="%1)"/>
      <w:lvlJc w:val="left"/>
      <w:pPr>
        <w:tabs>
          <w:tab w:val="num" w:pos="720"/>
        </w:tabs>
        <w:ind w:left="357" w:hanging="357"/>
      </w:pPr>
      <w:rPr>
        <w:rFonts w:hint="default"/>
      </w:rPr>
    </w:lvl>
    <w:lvl w:ilvl="1">
      <w:start w:val="1"/>
      <w:numFmt w:val="decimal"/>
      <w:lvlText w:val="%2."/>
      <w:lvlJc w:val="left"/>
      <w:pPr>
        <w:tabs>
          <w:tab w:val="num" w:pos="1440"/>
        </w:tabs>
        <w:ind w:left="1440" w:hanging="720"/>
      </w:pPr>
      <w:rPr>
        <w:rFonts w:hint="default"/>
      </w:rPr>
    </w:lvl>
    <w:lvl w:ilvl="2">
      <w:start w:val="1"/>
      <w:numFmt w:val="decimal"/>
      <w:lvlText w:val="%3."/>
      <w:lvlJc w:val="left"/>
      <w:pPr>
        <w:tabs>
          <w:tab w:val="num" w:pos="2160"/>
        </w:tabs>
        <w:ind w:left="2160" w:hanging="720"/>
      </w:pPr>
      <w:rPr>
        <w:rFonts w:hint="default"/>
      </w:rPr>
    </w:lvl>
    <w:lvl w:ilvl="3">
      <w:start w:val="1"/>
      <w:numFmt w:val="decimal"/>
      <w:lvlText w:val="%4."/>
      <w:lvlJc w:val="left"/>
      <w:pPr>
        <w:tabs>
          <w:tab w:val="num" w:pos="2880"/>
        </w:tabs>
        <w:ind w:left="2880" w:hanging="720"/>
      </w:pPr>
      <w:rPr>
        <w:rFonts w:hint="default"/>
      </w:rPr>
    </w:lvl>
    <w:lvl w:ilvl="4">
      <w:start w:val="1"/>
      <w:numFmt w:val="decimal"/>
      <w:lvlText w:val="%5."/>
      <w:lvlJc w:val="left"/>
      <w:pPr>
        <w:tabs>
          <w:tab w:val="num" w:pos="3600"/>
        </w:tabs>
        <w:ind w:left="3600" w:hanging="720"/>
      </w:pPr>
      <w:rPr>
        <w:rFonts w:hint="default"/>
      </w:rPr>
    </w:lvl>
    <w:lvl w:ilvl="5">
      <w:start w:val="1"/>
      <w:numFmt w:val="decimal"/>
      <w:lvlText w:val="%6."/>
      <w:lvlJc w:val="left"/>
      <w:pPr>
        <w:tabs>
          <w:tab w:val="num" w:pos="4320"/>
        </w:tabs>
        <w:ind w:left="4320" w:hanging="720"/>
      </w:pPr>
      <w:rPr>
        <w:rFonts w:hint="default"/>
      </w:rPr>
    </w:lvl>
    <w:lvl w:ilvl="6">
      <w:start w:val="1"/>
      <w:numFmt w:val="decimal"/>
      <w:lvlText w:val="%7."/>
      <w:lvlJc w:val="left"/>
      <w:pPr>
        <w:tabs>
          <w:tab w:val="num" w:pos="5040"/>
        </w:tabs>
        <w:ind w:left="5040" w:hanging="720"/>
      </w:pPr>
      <w:rPr>
        <w:rFonts w:hint="default"/>
      </w:rPr>
    </w:lvl>
    <w:lvl w:ilvl="7">
      <w:start w:val="1"/>
      <w:numFmt w:val="decimal"/>
      <w:lvlText w:val="%8."/>
      <w:lvlJc w:val="left"/>
      <w:pPr>
        <w:tabs>
          <w:tab w:val="num" w:pos="5760"/>
        </w:tabs>
        <w:ind w:left="5760" w:hanging="720"/>
      </w:pPr>
      <w:rPr>
        <w:rFonts w:hint="default"/>
      </w:rPr>
    </w:lvl>
    <w:lvl w:ilvl="8">
      <w:start w:val="1"/>
      <w:numFmt w:val="decimal"/>
      <w:lvlText w:val="%9."/>
      <w:lvlJc w:val="left"/>
      <w:pPr>
        <w:tabs>
          <w:tab w:val="num" w:pos="6480"/>
        </w:tabs>
        <w:ind w:left="6480" w:hanging="720"/>
      </w:pPr>
      <w:rPr>
        <w:rFonts w:hint="default"/>
      </w:rPr>
    </w:lvl>
  </w:abstractNum>
  <w:abstractNum w:abstractNumId="58" w15:restartNumberingAfterBreak="0">
    <w:nsid w:val="542D0AD2"/>
    <w:multiLevelType w:val="multilevel"/>
    <w:tmpl w:val="0414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9" w15:restartNumberingAfterBreak="0">
    <w:nsid w:val="55782296"/>
    <w:multiLevelType w:val="hybridMultilevel"/>
    <w:tmpl w:val="05366C7A"/>
    <w:lvl w:ilvl="0" w:tplc="04140017">
      <w:start w:val="1"/>
      <w:numFmt w:val="lowerLetter"/>
      <w:lvlText w:val="%1)"/>
      <w:lvlJc w:val="left"/>
      <w:pPr>
        <w:ind w:left="720" w:hanging="360"/>
      </w:pPr>
      <w:rPr>
        <w:rFonts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60" w15:restartNumberingAfterBreak="0">
    <w:nsid w:val="561A5F31"/>
    <w:multiLevelType w:val="hybridMultilevel"/>
    <w:tmpl w:val="45009F30"/>
    <w:lvl w:ilvl="0" w:tplc="04140001">
      <w:start w:val="1"/>
      <w:numFmt w:val="bullet"/>
      <w:lvlText w:val=""/>
      <w:lvlJc w:val="left"/>
      <w:pPr>
        <w:ind w:left="700" w:hanging="360"/>
      </w:pPr>
      <w:rPr>
        <w:rFonts w:ascii="Symbol" w:hAnsi="Symbol" w:hint="default"/>
      </w:rPr>
    </w:lvl>
    <w:lvl w:ilvl="1" w:tplc="04140003" w:tentative="1">
      <w:start w:val="1"/>
      <w:numFmt w:val="bullet"/>
      <w:lvlText w:val="o"/>
      <w:lvlJc w:val="left"/>
      <w:pPr>
        <w:ind w:left="1420" w:hanging="360"/>
      </w:pPr>
      <w:rPr>
        <w:rFonts w:ascii="Courier New" w:hAnsi="Courier New" w:cs="Courier New" w:hint="default"/>
      </w:rPr>
    </w:lvl>
    <w:lvl w:ilvl="2" w:tplc="04140005" w:tentative="1">
      <w:start w:val="1"/>
      <w:numFmt w:val="bullet"/>
      <w:lvlText w:val=""/>
      <w:lvlJc w:val="left"/>
      <w:pPr>
        <w:ind w:left="2140" w:hanging="360"/>
      </w:pPr>
      <w:rPr>
        <w:rFonts w:ascii="Wingdings" w:hAnsi="Wingdings" w:hint="default"/>
      </w:rPr>
    </w:lvl>
    <w:lvl w:ilvl="3" w:tplc="04140001" w:tentative="1">
      <w:start w:val="1"/>
      <w:numFmt w:val="bullet"/>
      <w:lvlText w:val=""/>
      <w:lvlJc w:val="left"/>
      <w:pPr>
        <w:ind w:left="2860" w:hanging="360"/>
      </w:pPr>
      <w:rPr>
        <w:rFonts w:ascii="Symbol" w:hAnsi="Symbol" w:hint="default"/>
      </w:rPr>
    </w:lvl>
    <w:lvl w:ilvl="4" w:tplc="04140003" w:tentative="1">
      <w:start w:val="1"/>
      <w:numFmt w:val="bullet"/>
      <w:lvlText w:val="o"/>
      <w:lvlJc w:val="left"/>
      <w:pPr>
        <w:ind w:left="3580" w:hanging="360"/>
      </w:pPr>
      <w:rPr>
        <w:rFonts w:ascii="Courier New" w:hAnsi="Courier New" w:cs="Courier New" w:hint="default"/>
      </w:rPr>
    </w:lvl>
    <w:lvl w:ilvl="5" w:tplc="04140005" w:tentative="1">
      <w:start w:val="1"/>
      <w:numFmt w:val="bullet"/>
      <w:lvlText w:val=""/>
      <w:lvlJc w:val="left"/>
      <w:pPr>
        <w:ind w:left="4300" w:hanging="360"/>
      </w:pPr>
      <w:rPr>
        <w:rFonts w:ascii="Wingdings" w:hAnsi="Wingdings" w:hint="default"/>
      </w:rPr>
    </w:lvl>
    <w:lvl w:ilvl="6" w:tplc="04140001" w:tentative="1">
      <w:start w:val="1"/>
      <w:numFmt w:val="bullet"/>
      <w:lvlText w:val=""/>
      <w:lvlJc w:val="left"/>
      <w:pPr>
        <w:ind w:left="5020" w:hanging="360"/>
      </w:pPr>
      <w:rPr>
        <w:rFonts w:ascii="Symbol" w:hAnsi="Symbol" w:hint="default"/>
      </w:rPr>
    </w:lvl>
    <w:lvl w:ilvl="7" w:tplc="04140003" w:tentative="1">
      <w:start w:val="1"/>
      <w:numFmt w:val="bullet"/>
      <w:lvlText w:val="o"/>
      <w:lvlJc w:val="left"/>
      <w:pPr>
        <w:ind w:left="5740" w:hanging="360"/>
      </w:pPr>
      <w:rPr>
        <w:rFonts w:ascii="Courier New" w:hAnsi="Courier New" w:cs="Courier New" w:hint="default"/>
      </w:rPr>
    </w:lvl>
    <w:lvl w:ilvl="8" w:tplc="04140005" w:tentative="1">
      <w:start w:val="1"/>
      <w:numFmt w:val="bullet"/>
      <w:lvlText w:val=""/>
      <w:lvlJc w:val="left"/>
      <w:pPr>
        <w:ind w:left="6460" w:hanging="360"/>
      </w:pPr>
      <w:rPr>
        <w:rFonts w:ascii="Wingdings" w:hAnsi="Wingdings" w:hint="default"/>
      </w:rPr>
    </w:lvl>
  </w:abstractNum>
  <w:abstractNum w:abstractNumId="61" w15:restartNumberingAfterBreak="0">
    <w:nsid w:val="57854E72"/>
    <w:multiLevelType w:val="hybridMultilevel"/>
    <w:tmpl w:val="681EA480"/>
    <w:lvl w:ilvl="0" w:tplc="69E0363E">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62" w15:restartNumberingAfterBreak="0">
    <w:nsid w:val="5CB43167"/>
    <w:multiLevelType w:val="multilevel"/>
    <w:tmpl w:val="0414001F"/>
    <w:lvl w:ilvl="0">
      <w:start w:val="1"/>
      <w:numFmt w:val="decimal"/>
      <w:lvlText w:val="%1."/>
      <w:lvlJc w:val="left"/>
      <w:pPr>
        <w:ind w:left="360" w:hanging="360"/>
      </w:pPr>
      <w:rPr>
        <w:rFont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63" w15:restartNumberingAfterBreak="0">
    <w:nsid w:val="5CD36591"/>
    <w:multiLevelType w:val="multilevel"/>
    <w:tmpl w:val="59E2BA30"/>
    <w:styleLink w:val="111111"/>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64" w15:restartNumberingAfterBreak="0">
    <w:nsid w:val="5E9D7921"/>
    <w:multiLevelType w:val="hybridMultilevel"/>
    <w:tmpl w:val="95C40EA8"/>
    <w:lvl w:ilvl="0" w:tplc="04140001">
      <w:start w:val="1"/>
      <w:numFmt w:val="bullet"/>
      <w:lvlText w:val=""/>
      <w:lvlJc w:val="left"/>
      <w:pPr>
        <w:ind w:left="360" w:hanging="360"/>
      </w:pPr>
      <w:rPr>
        <w:rFonts w:ascii="Symbol" w:hAnsi="Symbo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65" w15:restartNumberingAfterBreak="0">
    <w:nsid w:val="65787A06"/>
    <w:multiLevelType w:val="hybridMultilevel"/>
    <w:tmpl w:val="C9CC3BA6"/>
    <w:lvl w:ilvl="0" w:tplc="04140011">
      <w:start w:val="1"/>
      <w:numFmt w:val="decimal"/>
      <w:lvlText w:val="%1)"/>
      <w:lvlJc w:val="left"/>
      <w:pPr>
        <w:ind w:left="720" w:hanging="360"/>
      </w:pPr>
    </w:lvl>
    <w:lvl w:ilvl="1" w:tplc="04140019">
      <w:start w:val="1"/>
      <w:numFmt w:val="lowerLetter"/>
      <w:lvlText w:val="%2."/>
      <w:lvlJc w:val="left"/>
      <w:pPr>
        <w:ind w:left="1440" w:hanging="360"/>
      </w:pPr>
    </w:lvl>
    <w:lvl w:ilvl="2" w:tplc="D43A31BE">
      <w:start w:val="1"/>
      <w:numFmt w:val="decimal"/>
      <w:lvlText w:val="%3."/>
      <w:lvlJc w:val="left"/>
      <w:pPr>
        <w:ind w:left="2340" w:hanging="360"/>
      </w:pPr>
      <w:rPr>
        <w:rFonts w:hint="default"/>
      </w:r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66" w15:restartNumberingAfterBreak="0">
    <w:nsid w:val="66744234"/>
    <w:multiLevelType w:val="hybridMultilevel"/>
    <w:tmpl w:val="09ECE2D2"/>
    <w:lvl w:ilvl="0" w:tplc="F3F468C2">
      <w:start w:val="1"/>
      <w:numFmt w:val="bullet"/>
      <w:lvlText w:val=""/>
      <w:lvlJc w:val="left"/>
      <w:pPr>
        <w:ind w:left="360" w:hanging="3"/>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67" w15:restartNumberingAfterBreak="0">
    <w:nsid w:val="67EE74BA"/>
    <w:multiLevelType w:val="hybridMultilevel"/>
    <w:tmpl w:val="BBB49838"/>
    <w:lvl w:ilvl="0" w:tplc="69E0363E">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68" w15:restartNumberingAfterBreak="0">
    <w:nsid w:val="6A0A44AD"/>
    <w:multiLevelType w:val="hybridMultilevel"/>
    <w:tmpl w:val="E50C966E"/>
    <w:lvl w:ilvl="0" w:tplc="04140003">
      <w:start w:val="1"/>
      <w:numFmt w:val="bullet"/>
      <w:lvlText w:val="o"/>
      <w:lvlJc w:val="left"/>
      <w:pPr>
        <w:ind w:left="1400" w:hanging="360"/>
      </w:pPr>
      <w:rPr>
        <w:rFonts w:ascii="Courier New" w:hAnsi="Courier New" w:cs="Courier New" w:hint="default"/>
      </w:rPr>
    </w:lvl>
    <w:lvl w:ilvl="1" w:tplc="04140003" w:tentative="1">
      <w:start w:val="1"/>
      <w:numFmt w:val="bullet"/>
      <w:lvlText w:val="o"/>
      <w:lvlJc w:val="left"/>
      <w:pPr>
        <w:ind w:left="2120" w:hanging="360"/>
      </w:pPr>
      <w:rPr>
        <w:rFonts w:ascii="Courier New" w:hAnsi="Courier New" w:cs="Courier New" w:hint="default"/>
      </w:rPr>
    </w:lvl>
    <w:lvl w:ilvl="2" w:tplc="04140005" w:tentative="1">
      <w:start w:val="1"/>
      <w:numFmt w:val="bullet"/>
      <w:lvlText w:val=""/>
      <w:lvlJc w:val="left"/>
      <w:pPr>
        <w:ind w:left="2840" w:hanging="360"/>
      </w:pPr>
      <w:rPr>
        <w:rFonts w:ascii="Wingdings" w:hAnsi="Wingdings" w:hint="default"/>
      </w:rPr>
    </w:lvl>
    <w:lvl w:ilvl="3" w:tplc="04140001" w:tentative="1">
      <w:start w:val="1"/>
      <w:numFmt w:val="bullet"/>
      <w:lvlText w:val=""/>
      <w:lvlJc w:val="left"/>
      <w:pPr>
        <w:ind w:left="3560" w:hanging="360"/>
      </w:pPr>
      <w:rPr>
        <w:rFonts w:ascii="Symbol" w:hAnsi="Symbol" w:hint="default"/>
      </w:rPr>
    </w:lvl>
    <w:lvl w:ilvl="4" w:tplc="04140003" w:tentative="1">
      <w:start w:val="1"/>
      <w:numFmt w:val="bullet"/>
      <w:lvlText w:val="o"/>
      <w:lvlJc w:val="left"/>
      <w:pPr>
        <w:ind w:left="4280" w:hanging="360"/>
      </w:pPr>
      <w:rPr>
        <w:rFonts w:ascii="Courier New" w:hAnsi="Courier New" w:cs="Courier New" w:hint="default"/>
      </w:rPr>
    </w:lvl>
    <w:lvl w:ilvl="5" w:tplc="04140005" w:tentative="1">
      <w:start w:val="1"/>
      <w:numFmt w:val="bullet"/>
      <w:lvlText w:val=""/>
      <w:lvlJc w:val="left"/>
      <w:pPr>
        <w:ind w:left="5000" w:hanging="360"/>
      </w:pPr>
      <w:rPr>
        <w:rFonts w:ascii="Wingdings" w:hAnsi="Wingdings" w:hint="default"/>
      </w:rPr>
    </w:lvl>
    <w:lvl w:ilvl="6" w:tplc="04140001" w:tentative="1">
      <w:start w:val="1"/>
      <w:numFmt w:val="bullet"/>
      <w:lvlText w:val=""/>
      <w:lvlJc w:val="left"/>
      <w:pPr>
        <w:ind w:left="5720" w:hanging="360"/>
      </w:pPr>
      <w:rPr>
        <w:rFonts w:ascii="Symbol" w:hAnsi="Symbol" w:hint="default"/>
      </w:rPr>
    </w:lvl>
    <w:lvl w:ilvl="7" w:tplc="04140003" w:tentative="1">
      <w:start w:val="1"/>
      <w:numFmt w:val="bullet"/>
      <w:lvlText w:val="o"/>
      <w:lvlJc w:val="left"/>
      <w:pPr>
        <w:ind w:left="6440" w:hanging="360"/>
      </w:pPr>
      <w:rPr>
        <w:rFonts w:ascii="Courier New" w:hAnsi="Courier New" w:cs="Courier New" w:hint="default"/>
      </w:rPr>
    </w:lvl>
    <w:lvl w:ilvl="8" w:tplc="04140005" w:tentative="1">
      <w:start w:val="1"/>
      <w:numFmt w:val="bullet"/>
      <w:lvlText w:val=""/>
      <w:lvlJc w:val="left"/>
      <w:pPr>
        <w:ind w:left="7160" w:hanging="360"/>
      </w:pPr>
      <w:rPr>
        <w:rFonts w:ascii="Wingdings" w:hAnsi="Wingdings" w:hint="default"/>
      </w:rPr>
    </w:lvl>
  </w:abstractNum>
  <w:abstractNum w:abstractNumId="69" w15:restartNumberingAfterBreak="0">
    <w:nsid w:val="6AEB0526"/>
    <w:multiLevelType w:val="hybridMultilevel"/>
    <w:tmpl w:val="44366028"/>
    <w:lvl w:ilvl="0" w:tplc="04140001">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70" w15:restartNumberingAfterBreak="0">
    <w:nsid w:val="6B944A45"/>
    <w:multiLevelType w:val="hybridMultilevel"/>
    <w:tmpl w:val="0A3E6FAC"/>
    <w:lvl w:ilvl="0" w:tplc="69E0363E">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71" w15:restartNumberingAfterBreak="0">
    <w:nsid w:val="702B6533"/>
    <w:multiLevelType w:val="multilevel"/>
    <w:tmpl w:val="FE7A43E2"/>
    <w:lvl w:ilvl="0">
      <w:start w:val="1"/>
      <w:numFmt w:val="decimal"/>
      <w:lvlText w:val="%1"/>
      <w:lvlJc w:val="left"/>
      <w:pPr>
        <w:ind w:left="432" w:hanging="432"/>
      </w:pPr>
      <w:rPr>
        <w:rFonts w:hint="default"/>
      </w:rPr>
    </w:lvl>
    <w:lvl w:ilvl="1">
      <w:start w:val="1"/>
      <w:numFmt w:val="decimal"/>
      <w:pStyle w:val="Overskrift61"/>
      <w:lvlText w:val="%1.%2"/>
      <w:lvlJc w:val="left"/>
      <w:pPr>
        <w:ind w:left="0" w:firstLine="0"/>
      </w:pPr>
      <w:rPr>
        <w:rFonts w:hint="default"/>
      </w:rPr>
    </w:lvl>
    <w:lvl w:ilvl="2">
      <w:start w:val="1"/>
      <w:numFmt w:val="decimal"/>
      <w:pStyle w:val="Overskrift71"/>
      <w:lvlText w:val="%1.%2.%3"/>
      <w:lvlJc w:val="left"/>
      <w:pPr>
        <w:ind w:left="1146" w:hanging="720"/>
      </w:pPr>
      <w:rPr>
        <w:rFonts w:hint="default"/>
      </w:rPr>
    </w:lvl>
    <w:lvl w:ilvl="3">
      <w:start w:val="1"/>
      <w:numFmt w:val="decimal"/>
      <w:pStyle w:val="Overskrift81"/>
      <w:lvlText w:val="%1.%2.%3.%4"/>
      <w:lvlJc w:val="left"/>
      <w:pPr>
        <w:ind w:left="864" w:hanging="864"/>
      </w:pPr>
      <w:rPr>
        <w:rFonts w:hint="default"/>
      </w:rPr>
    </w:lvl>
    <w:lvl w:ilvl="4">
      <w:start w:val="1"/>
      <w:numFmt w:val="decimal"/>
      <w:pStyle w:val="Overskrift91"/>
      <w:lvlText w:val="%1.%2.%3.%4.%5"/>
      <w:lvlJc w:val="left"/>
      <w:pPr>
        <w:ind w:left="1008" w:hanging="1008"/>
      </w:pPr>
      <w:rPr>
        <w:rFonts w:hint="default"/>
      </w:rPr>
    </w:lvl>
    <w:lvl w:ilvl="5">
      <w:start w:val="1"/>
      <w:numFmt w:val="decimal"/>
      <w:pStyle w:val="Overskrift61"/>
      <w:lvlText w:val="%1.%2.%3.%4.%5.%6"/>
      <w:lvlJc w:val="left"/>
      <w:pPr>
        <w:ind w:left="1152" w:hanging="1152"/>
      </w:pPr>
      <w:rPr>
        <w:rFonts w:hint="default"/>
      </w:rPr>
    </w:lvl>
    <w:lvl w:ilvl="6">
      <w:start w:val="1"/>
      <w:numFmt w:val="decimal"/>
      <w:pStyle w:val="Overskrift71"/>
      <w:lvlText w:val="%1.%2.%3.%4.%5.%6.%7"/>
      <w:lvlJc w:val="left"/>
      <w:pPr>
        <w:ind w:left="1296" w:hanging="1296"/>
      </w:pPr>
      <w:rPr>
        <w:rFonts w:hint="default"/>
      </w:rPr>
    </w:lvl>
    <w:lvl w:ilvl="7">
      <w:start w:val="1"/>
      <w:numFmt w:val="decimal"/>
      <w:pStyle w:val="Overskrift81"/>
      <w:lvlText w:val="%1.%2.%3.%4.%5.%6.%7.%8"/>
      <w:lvlJc w:val="left"/>
      <w:pPr>
        <w:ind w:left="1440" w:hanging="1440"/>
      </w:pPr>
      <w:rPr>
        <w:rFonts w:hint="default"/>
      </w:rPr>
    </w:lvl>
    <w:lvl w:ilvl="8">
      <w:start w:val="1"/>
      <w:numFmt w:val="decimal"/>
      <w:pStyle w:val="Overskrift91"/>
      <w:lvlText w:val="%1.%2.%3.%4.%5.%6.%7.%8.%9"/>
      <w:lvlJc w:val="left"/>
      <w:pPr>
        <w:ind w:left="1584" w:hanging="1584"/>
      </w:pPr>
      <w:rPr>
        <w:rFonts w:hint="default"/>
      </w:rPr>
    </w:lvl>
  </w:abstractNum>
  <w:abstractNum w:abstractNumId="72" w15:restartNumberingAfterBreak="0">
    <w:nsid w:val="73294973"/>
    <w:multiLevelType w:val="hybridMultilevel"/>
    <w:tmpl w:val="2FDC64A0"/>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73" w15:restartNumberingAfterBreak="0">
    <w:nsid w:val="75841986"/>
    <w:multiLevelType w:val="hybridMultilevel"/>
    <w:tmpl w:val="D85A75B6"/>
    <w:lvl w:ilvl="0" w:tplc="1A86EB9A">
      <w:start w:val="16"/>
      <w:numFmt w:val="bullet"/>
      <w:lvlText w:val="-"/>
      <w:lvlJc w:val="left"/>
      <w:pPr>
        <w:ind w:left="720" w:hanging="360"/>
      </w:pPr>
      <w:rPr>
        <w:rFonts w:ascii="Times New Roman" w:eastAsia="Times New Roman" w:hAnsi="Times New Roman" w:cs="Times New Roman"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74" w15:restartNumberingAfterBreak="0">
    <w:nsid w:val="7BB360EF"/>
    <w:multiLevelType w:val="hybridMultilevel"/>
    <w:tmpl w:val="00484322"/>
    <w:lvl w:ilvl="0" w:tplc="FFFFFFFF">
      <w:start w:val="1"/>
      <w:numFmt w:val="decimal"/>
      <w:lvlText w:val="%1."/>
      <w:lvlJc w:val="left"/>
      <w:pPr>
        <w:ind w:left="72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75" w15:restartNumberingAfterBreak="0">
    <w:nsid w:val="7C5F14C2"/>
    <w:multiLevelType w:val="hybridMultilevel"/>
    <w:tmpl w:val="0B62F97A"/>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76" w15:restartNumberingAfterBreak="0">
    <w:nsid w:val="7EB83614"/>
    <w:multiLevelType w:val="hybridMultilevel"/>
    <w:tmpl w:val="E59E5A76"/>
    <w:lvl w:ilvl="0" w:tplc="7C5A00AA">
      <w:start w:val="1"/>
      <w:numFmt w:val="decimal"/>
      <w:lvlText w:val="%1."/>
      <w:lvlJc w:val="left"/>
      <w:pPr>
        <w:tabs>
          <w:tab w:val="num" w:pos="357"/>
        </w:tabs>
        <w:ind w:left="357" w:hanging="357"/>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num w:numId="1" w16cid:durableId="1081565607">
    <w:abstractNumId w:val="8"/>
  </w:num>
  <w:num w:numId="2" w16cid:durableId="30039462">
    <w:abstractNumId w:val="3"/>
  </w:num>
  <w:num w:numId="3" w16cid:durableId="210190386">
    <w:abstractNumId w:val="2"/>
  </w:num>
  <w:num w:numId="4" w16cid:durableId="322051855">
    <w:abstractNumId w:val="1"/>
  </w:num>
  <w:num w:numId="5" w16cid:durableId="1056244339">
    <w:abstractNumId w:val="0"/>
  </w:num>
  <w:num w:numId="6" w16cid:durableId="1713922181">
    <w:abstractNumId w:val="9"/>
  </w:num>
  <w:num w:numId="7" w16cid:durableId="1671055998">
    <w:abstractNumId w:val="7"/>
  </w:num>
  <w:num w:numId="8" w16cid:durableId="1534686890">
    <w:abstractNumId w:val="6"/>
  </w:num>
  <w:num w:numId="9" w16cid:durableId="1571309463">
    <w:abstractNumId w:val="5"/>
  </w:num>
  <w:num w:numId="10" w16cid:durableId="1830251344">
    <w:abstractNumId w:val="4"/>
  </w:num>
  <w:num w:numId="11" w16cid:durableId="860583093">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319380563">
    <w:abstractNumId w:val="71"/>
  </w:num>
  <w:num w:numId="13" w16cid:durableId="658656380">
    <w:abstractNumId w:val="63"/>
  </w:num>
  <w:num w:numId="14" w16cid:durableId="451480974">
    <w:abstractNumId w:val="32"/>
  </w:num>
  <w:num w:numId="15" w16cid:durableId="957875894">
    <w:abstractNumId w:val="41"/>
  </w:num>
  <w:num w:numId="16" w16cid:durableId="1564172000">
    <w:abstractNumId w:val="76"/>
  </w:num>
  <w:num w:numId="17" w16cid:durableId="351422182">
    <w:abstractNumId w:val="54"/>
  </w:num>
  <w:num w:numId="18" w16cid:durableId="36056252">
    <w:abstractNumId w:val="27"/>
  </w:num>
  <w:num w:numId="19" w16cid:durableId="114950529">
    <w:abstractNumId w:val="21"/>
  </w:num>
  <w:num w:numId="20" w16cid:durableId="1137724116">
    <w:abstractNumId w:val="45"/>
  </w:num>
  <w:num w:numId="21" w16cid:durableId="332030819">
    <w:abstractNumId w:val="23"/>
  </w:num>
  <w:num w:numId="22" w16cid:durableId="1529635160">
    <w:abstractNumId w:val="73"/>
  </w:num>
  <w:num w:numId="23" w16cid:durableId="142089412">
    <w:abstractNumId w:val="12"/>
  </w:num>
  <w:num w:numId="24" w16cid:durableId="404761208">
    <w:abstractNumId w:val="14"/>
  </w:num>
  <w:num w:numId="25" w16cid:durableId="1836531771">
    <w:abstractNumId w:val="37"/>
  </w:num>
  <w:num w:numId="26" w16cid:durableId="478301057">
    <w:abstractNumId w:val="18"/>
  </w:num>
  <w:num w:numId="27" w16cid:durableId="1473670281">
    <w:abstractNumId w:val="66"/>
  </w:num>
  <w:num w:numId="28" w16cid:durableId="2129203170">
    <w:abstractNumId w:val="62"/>
  </w:num>
  <w:num w:numId="29" w16cid:durableId="1809473895">
    <w:abstractNumId w:val="16"/>
  </w:num>
  <w:num w:numId="30" w16cid:durableId="252444894">
    <w:abstractNumId w:val="69"/>
  </w:num>
  <w:num w:numId="31" w16cid:durableId="2123498762">
    <w:abstractNumId w:val="36"/>
  </w:num>
  <w:num w:numId="32" w16cid:durableId="1996638049">
    <w:abstractNumId w:val="47"/>
  </w:num>
  <w:num w:numId="33" w16cid:durableId="300574301">
    <w:abstractNumId w:val="31"/>
  </w:num>
  <w:num w:numId="34" w16cid:durableId="1213423066">
    <w:abstractNumId w:val="29"/>
  </w:num>
  <w:num w:numId="35" w16cid:durableId="918946705">
    <w:abstractNumId w:val="34"/>
  </w:num>
  <w:num w:numId="36" w16cid:durableId="411704600">
    <w:abstractNumId w:val="56"/>
  </w:num>
  <w:num w:numId="37" w16cid:durableId="885414908">
    <w:abstractNumId w:val="57"/>
  </w:num>
  <w:num w:numId="38" w16cid:durableId="450173249">
    <w:abstractNumId w:val="38"/>
  </w:num>
  <w:num w:numId="39" w16cid:durableId="1758210625">
    <w:abstractNumId w:val="70"/>
  </w:num>
  <w:num w:numId="40" w16cid:durableId="261230581">
    <w:abstractNumId w:val="61"/>
  </w:num>
  <w:num w:numId="41" w16cid:durableId="667292304">
    <w:abstractNumId w:val="67"/>
  </w:num>
  <w:num w:numId="42" w16cid:durableId="496726316">
    <w:abstractNumId w:val="49"/>
  </w:num>
  <w:num w:numId="43" w16cid:durableId="689839416">
    <w:abstractNumId w:val="28"/>
    <w:lvlOverride w:ilvl="0">
      <w:startOverride w:val="4"/>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16cid:durableId="315958319">
    <w:abstractNumId w:val="28"/>
  </w:num>
  <w:num w:numId="45" w16cid:durableId="2026979410">
    <w:abstractNumId w:val="30"/>
  </w:num>
  <w:num w:numId="46" w16cid:durableId="1644044504">
    <w:abstractNumId w:val="20"/>
  </w:num>
  <w:num w:numId="47" w16cid:durableId="1044909469">
    <w:abstractNumId w:val="44"/>
  </w:num>
  <w:num w:numId="48" w16cid:durableId="1300380794">
    <w:abstractNumId w:val="19"/>
  </w:num>
  <w:num w:numId="49" w16cid:durableId="2094037641">
    <w:abstractNumId w:val="51"/>
  </w:num>
  <w:num w:numId="50" w16cid:durableId="1370566071">
    <w:abstractNumId w:val="52"/>
  </w:num>
  <w:num w:numId="51" w16cid:durableId="1854611744">
    <w:abstractNumId w:val="58"/>
  </w:num>
  <w:num w:numId="52" w16cid:durableId="53744014">
    <w:abstractNumId w:val="40"/>
  </w:num>
  <w:num w:numId="53" w16cid:durableId="418721926">
    <w:abstractNumId w:val="22"/>
  </w:num>
  <w:num w:numId="54" w16cid:durableId="638414884">
    <w:abstractNumId w:val="43"/>
  </w:num>
  <w:num w:numId="55" w16cid:durableId="785346492">
    <w:abstractNumId w:val="65"/>
  </w:num>
  <w:num w:numId="56" w16cid:durableId="1545558043">
    <w:abstractNumId w:val="13"/>
  </w:num>
  <w:num w:numId="57" w16cid:durableId="1034305487">
    <w:abstractNumId w:val="33"/>
  </w:num>
  <w:num w:numId="58" w16cid:durableId="1310283018">
    <w:abstractNumId w:val="25"/>
  </w:num>
  <w:num w:numId="59" w16cid:durableId="856314436">
    <w:abstractNumId w:val="5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0" w16cid:durableId="1981811340">
    <w:abstractNumId w:val="5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1" w16cid:durableId="792334571">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16cid:durableId="1172111486">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3" w16cid:durableId="806319687">
    <w:abstractNumId w:val="15"/>
  </w:num>
  <w:num w:numId="64" w16cid:durableId="1315911850">
    <w:abstractNumId w:val="59"/>
  </w:num>
  <w:num w:numId="65" w16cid:durableId="1336417529">
    <w:abstractNumId w:val="10"/>
  </w:num>
  <w:num w:numId="66" w16cid:durableId="2074159092">
    <w:abstractNumId w:val="72"/>
  </w:num>
  <w:num w:numId="67" w16cid:durableId="1364403158">
    <w:abstractNumId w:val="39"/>
  </w:num>
  <w:num w:numId="68" w16cid:durableId="371883165">
    <w:abstractNumId w:val="48"/>
  </w:num>
  <w:num w:numId="69" w16cid:durableId="2135637195">
    <w:abstractNumId w:val="74"/>
  </w:num>
  <w:num w:numId="70" w16cid:durableId="1028066649">
    <w:abstractNumId w:val="42"/>
  </w:num>
  <w:num w:numId="71" w16cid:durableId="1947689804">
    <w:abstractNumId w:val="35"/>
  </w:num>
  <w:num w:numId="72" w16cid:durableId="462770513">
    <w:abstractNumId w:val="46"/>
  </w:num>
  <w:num w:numId="73" w16cid:durableId="1710448205">
    <w:abstractNumId w:val="75"/>
  </w:num>
  <w:num w:numId="74" w16cid:durableId="1829250899">
    <w:abstractNumId w:val="60"/>
  </w:num>
  <w:num w:numId="75" w16cid:durableId="295836052">
    <w:abstractNumId w:val="68"/>
  </w:num>
  <w:num w:numId="76" w16cid:durableId="1107698211">
    <w:abstractNumId w:val="17"/>
  </w:num>
  <w:num w:numId="77" w16cid:durableId="20978665">
    <w:abstractNumId w:val="64"/>
  </w:num>
  <w:num w:numId="78" w16cid:durableId="121464254">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 w16cid:durableId="1870415061">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0" w16cid:durableId="669140564">
    <w:abstractNumId w:val="50"/>
  </w:num>
  <w:numIdMacAtCleanup w:val="7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2"/>
  <w:attachedTemplate r:id="rId1"/>
  <w:stylePaneFormatFilter w:val="1721" w:allStyles="1" w:customStyles="0" w:latentStyles="0" w:stylesInUse="0" w:headingStyles="1" w:numberingStyles="0" w:tableStyles="0" w:directFormattingOnRuns="1" w:directFormattingOnParagraphs="1" w:directFormattingOnNumbering="1" w:directFormattingOnTables="0" w:clearFormatting="1" w:top3HeadingStyles="0" w:visibleStyles="0" w:alternateStyleNames="0"/>
  <w:stylePaneSortMethod w:val="0004"/>
  <w:defaultTabStop w:val="34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153EE"/>
    <w:rsid w:val="0000089F"/>
    <w:rsid w:val="000009C1"/>
    <w:rsid w:val="000014F4"/>
    <w:rsid w:val="000023D1"/>
    <w:rsid w:val="000047DE"/>
    <w:rsid w:val="00006840"/>
    <w:rsid w:val="00006BD5"/>
    <w:rsid w:val="00006CBB"/>
    <w:rsid w:val="00006CD9"/>
    <w:rsid w:val="000076E0"/>
    <w:rsid w:val="000104B8"/>
    <w:rsid w:val="00011B1B"/>
    <w:rsid w:val="00012A64"/>
    <w:rsid w:val="000134EA"/>
    <w:rsid w:val="00013839"/>
    <w:rsid w:val="00013B69"/>
    <w:rsid w:val="00014049"/>
    <w:rsid w:val="00014A79"/>
    <w:rsid w:val="00014C32"/>
    <w:rsid w:val="00015050"/>
    <w:rsid w:val="00017136"/>
    <w:rsid w:val="000200DD"/>
    <w:rsid w:val="00020283"/>
    <w:rsid w:val="00020E96"/>
    <w:rsid w:val="00022225"/>
    <w:rsid w:val="00022B17"/>
    <w:rsid w:val="00022D6F"/>
    <w:rsid w:val="00022EA8"/>
    <w:rsid w:val="00026595"/>
    <w:rsid w:val="00026656"/>
    <w:rsid w:val="00026844"/>
    <w:rsid w:val="00026A24"/>
    <w:rsid w:val="0002704A"/>
    <w:rsid w:val="00027D29"/>
    <w:rsid w:val="00030F5E"/>
    <w:rsid w:val="00031A68"/>
    <w:rsid w:val="0003226A"/>
    <w:rsid w:val="000350F4"/>
    <w:rsid w:val="00035C3A"/>
    <w:rsid w:val="00036432"/>
    <w:rsid w:val="00037CC2"/>
    <w:rsid w:val="000411E5"/>
    <w:rsid w:val="000415C7"/>
    <w:rsid w:val="00042140"/>
    <w:rsid w:val="00042E4A"/>
    <w:rsid w:val="00044961"/>
    <w:rsid w:val="00046045"/>
    <w:rsid w:val="00046EC0"/>
    <w:rsid w:val="00046FE1"/>
    <w:rsid w:val="000477D0"/>
    <w:rsid w:val="00050645"/>
    <w:rsid w:val="000509DC"/>
    <w:rsid w:val="000517B6"/>
    <w:rsid w:val="00053D1C"/>
    <w:rsid w:val="00054514"/>
    <w:rsid w:val="000565BF"/>
    <w:rsid w:val="00056D02"/>
    <w:rsid w:val="000578BE"/>
    <w:rsid w:val="00060857"/>
    <w:rsid w:val="00061AD6"/>
    <w:rsid w:val="00061B94"/>
    <w:rsid w:val="00061CE6"/>
    <w:rsid w:val="00062FBC"/>
    <w:rsid w:val="000636E7"/>
    <w:rsid w:val="0006401A"/>
    <w:rsid w:val="00064038"/>
    <w:rsid w:val="0006566D"/>
    <w:rsid w:val="0006572C"/>
    <w:rsid w:val="000657B5"/>
    <w:rsid w:val="0006594A"/>
    <w:rsid w:val="00065C4E"/>
    <w:rsid w:val="00065DB9"/>
    <w:rsid w:val="000667FC"/>
    <w:rsid w:val="00067595"/>
    <w:rsid w:val="000675A7"/>
    <w:rsid w:val="000677E2"/>
    <w:rsid w:val="00070AEF"/>
    <w:rsid w:val="00072695"/>
    <w:rsid w:val="00072E99"/>
    <w:rsid w:val="00073678"/>
    <w:rsid w:val="000746EC"/>
    <w:rsid w:val="00074FC3"/>
    <w:rsid w:val="00081709"/>
    <w:rsid w:val="00082B92"/>
    <w:rsid w:val="000839B8"/>
    <w:rsid w:val="00084107"/>
    <w:rsid w:val="00085192"/>
    <w:rsid w:val="00086BBF"/>
    <w:rsid w:val="00091185"/>
    <w:rsid w:val="00092070"/>
    <w:rsid w:val="00093458"/>
    <w:rsid w:val="0009448B"/>
    <w:rsid w:val="00095739"/>
    <w:rsid w:val="00095CF8"/>
    <w:rsid w:val="000961A1"/>
    <w:rsid w:val="0009674C"/>
    <w:rsid w:val="000977A3"/>
    <w:rsid w:val="000A0A9F"/>
    <w:rsid w:val="000A0BCC"/>
    <w:rsid w:val="000A1671"/>
    <w:rsid w:val="000A256F"/>
    <w:rsid w:val="000A2F0F"/>
    <w:rsid w:val="000A363A"/>
    <w:rsid w:val="000A3CB7"/>
    <w:rsid w:val="000A412B"/>
    <w:rsid w:val="000A45F3"/>
    <w:rsid w:val="000A48D0"/>
    <w:rsid w:val="000A64BE"/>
    <w:rsid w:val="000A69B9"/>
    <w:rsid w:val="000A6E0D"/>
    <w:rsid w:val="000A6F0F"/>
    <w:rsid w:val="000A7194"/>
    <w:rsid w:val="000A77E7"/>
    <w:rsid w:val="000A7A5A"/>
    <w:rsid w:val="000B004C"/>
    <w:rsid w:val="000B23E6"/>
    <w:rsid w:val="000B254E"/>
    <w:rsid w:val="000B2C73"/>
    <w:rsid w:val="000B50B4"/>
    <w:rsid w:val="000B5859"/>
    <w:rsid w:val="000B5D45"/>
    <w:rsid w:val="000B5FC0"/>
    <w:rsid w:val="000C033A"/>
    <w:rsid w:val="000C2061"/>
    <w:rsid w:val="000C4536"/>
    <w:rsid w:val="000C592D"/>
    <w:rsid w:val="000C68C5"/>
    <w:rsid w:val="000C71EF"/>
    <w:rsid w:val="000C77BE"/>
    <w:rsid w:val="000C7B1A"/>
    <w:rsid w:val="000C7D9B"/>
    <w:rsid w:val="000D0882"/>
    <w:rsid w:val="000D1B97"/>
    <w:rsid w:val="000D2CFE"/>
    <w:rsid w:val="000D38C8"/>
    <w:rsid w:val="000D42DC"/>
    <w:rsid w:val="000D4BE1"/>
    <w:rsid w:val="000D4FCC"/>
    <w:rsid w:val="000D5287"/>
    <w:rsid w:val="000D78FE"/>
    <w:rsid w:val="000E009C"/>
    <w:rsid w:val="000E0270"/>
    <w:rsid w:val="000E03D0"/>
    <w:rsid w:val="000E1D38"/>
    <w:rsid w:val="000E24BF"/>
    <w:rsid w:val="000E2F9C"/>
    <w:rsid w:val="000E36E6"/>
    <w:rsid w:val="000E4ADE"/>
    <w:rsid w:val="000E4C69"/>
    <w:rsid w:val="000E5043"/>
    <w:rsid w:val="000E551A"/>
    <w:rsid w:val="000E57E1"/>
    <w:rsid w:val="000E5872"/>
    <w:rsid w:val="000E59CA"/>
    <w:rsid w:val="000E72E7"/>
    <w:rsid w:val="000F07A6"/>
    <w:rsid w:val="000F097F"/>
    <w:rsid w:val="000F1CBB"/>
    <w:rsid w:val="000F239D"/>
    <w:rsid w:val="000F365E"/>
    <w:rsid w:val="000F4234"/>
    <w:rsid w:val="000F46F1"/>
    <w:rsid w:val="000F499F"/>
    <w:rsid w:val="000F5670"/>
    <w:rsid w:val="000F7CB9"/>
    <w:rsid w:val="00101142"/>
    <w:rsid w:val="00101F58"/>
    <w:rsid w:val="00102694"/>
    <w:rsid w:val="00102899"/>
    <w:rsid w:val="001029E0"/>
    <w:rsid w:val="00103703"/>
    <w:rsid w:val="00103B47"/>
    <w:rsid w:val="00103F29"/>
    <w:rsid w:val="0010577F"/>
    <w:rsid w:val="00105D52"/>
    <w:rsid w:val="001120FA"/>
    <w:rsid w:val="00112C31"/>
    <w:rsid w:val="001130DC"/>
    <w:rsid w:val="0011493F"/>
    <w:rsid w:val="00114FAC"/>
    <w:rsid w:val="001157ED"/>
    <w:rsid w:val="0011596A"/>
    <w:rsid w:val="00115F5B"/>
    <w:rsid w:val="00116642"/>
    <w:rsid w:val="00116D69"/>
    <w:rsid w:val="001202E9"/>
    <w:rsid w:val="00121B1E"/>
    <w:rsid w:val="00121CFB"/>
    <w:rsid w:val="001220F0"/>
    <w:rsid w:val="001223B6"/>
    <w:rsid w:val="00122B47"/>
    <w:rsid w:val="00122DEB"/>
    <w:rsid w:val="001232DE"/>
    <w:rsid w:val="00123658"/>
    <w:rsid w:val="00123AEF"/>
    <w:rsid w:val="0012417E"/>
    <w:rsid w:val="00125D6B"/>
    <w:rsid w:val="0012663E"/>
    <w:rsid w:val="00127189"/>
    <w:rsid w:val="00127B5A"/>
    <w:rsid w:val="00127F11"/>
    <w:rsid w:val="00130F46"/>
    <w:rsid w:val="0013134A"/>
    <w:rsid w:val="00132459"/>
    <w:rsid w:val="00132955"/>
    <w:rsid w:val="00132A1F"/>
    <w:rsid w:val="0013363F"/>
    <w:rsid w:val="00133E26"/>
    <w:rsid w:val="0013412D"/>
    <w:rsid w:val="00134729"/>
    <w:rsid w:val="00134C4A"/>
    <w:rsid w:val="00137D26"/>
    <w:rsid w:val="001406A2"/>
    <w:rsid w:val="001411EF"/>
    <w:rsid w:val="0014152A"/>
    <w:rsid w:val="0014248D"/>
    <w:rsid w:val="00142926"/>
    <w:rsid w:val="00142B99"/>
    <w:rsid w:val="00142C3B"/>
    <w:rsid w:val="00143DF1"/>
    <w:rsid w:val="00144408"/>
    <w:rsid w:val="00144C62"/>
    <w:rsid w:val="00145576"/>
    <w:rsid w:val="00145790"/>
    <w:rsid w:val="001458EE"/>
    <w:rsid w:val="00145EE6"/>
    <w:rsid w:val="00147475"/>
    <w:rsid w:val="0015145D"/>
    <w:rsid w:val="00151D7F"/>
    <w:rsid w:val="00153409"/>
    <w:rsid w:val="00155483"/>
    <w:rsid w:val="001555F1"/>
    <w:rsid w:val="00155F14"/>
    <w:rsid w:val="0015615C"/>
    <w:rsid w:val="001571F1"/>
    <w:rsid w:val="0015723D"/>
    <w:rsid w:val="001611E9"/>
    <w:rsid w:val="0016153D"/>
    <w:rsid w:val="00164016"/>
    <w:rsid w:val="00164E21"/>
    <w:rsid w:val="001651B1"/>
    <w:rsid w:val="001651BA"/>
    <w:rsid w:val="00165AC8"/>
    <w:rsid w:val="001702F4"/>
    <w:rsid w:val="001705C0"/>
    <w:rsid w:val="00171309"/>
    <w:rsid w:val="00172DEE"/>
    <w:rsid w:val="00172E76"/>
    <w:rsid w:val="00173162"/>
    <w:rsid w:val="0017409B"/>
    <w:rsid w:val="00176849"/>
    <w:rsid w:val="00177894"/>
    <w:rsid w:val="001835EA"/>
    <w:rsid w:val="001847C6"/>
    <w:rsid w:val="00185213"/>
    <w:rsid w:val="001879B5"/>
    <w:rsid w:val="00190738"/>
    <w:rsid w:val="00190870"/>
    <w:rsid w:val="00190CD4"/>
    <w:rsid w:val="00190E32"/>
    <w:rsid w:val="00191E0D"/>
    <w:rsid w:val="00192EB4"/>
    <w:rsid w:val="00193745"/>
    <w:rsid w:val="00194FB7"/>
    <w:rsid w:val="0019605E"/>
    <w:rsid w:val="001960AB"/>
    <w:rsid w:val="001967F0"/>
    <w:rsid w:val="00197023"/>
    <w:rsid w:val="001A10A3"/>
    <w:rsid w:val="001A210C"/>
    <w:rsid w:val="001A275F"/>
    <w:rsid w:val="001A3051"/>
    <w:rsid w:val="001A3106"/>
    <w:rsid w:val="001A342C"/>
    <w:rsid w:val="001A36CA"/>
    <w:rsid w:val="001A3B1E"/>
    <w:rsid w:val="001A3C37"/>
    <w:rsid w:val="001A5E77"/>
    <w:rsid w:val="001A6818"/>
    <w:rsid w:val="001A6E94"/>
    <w:rsid w:val="001B0643"/>
    <w:rsid w:val="001B35D2"/>
    <w:rsid w:val="001B5B1E"/>
    <w:rsid w:val="001B649B"/>
    <w:rsid w:val="001B6709"/>
    <w:rsid w:val="001B68C9"/>
    <w:rsid w:val="001B7955"/>
    <w:rsid w:val="001C01D2"/>
    <w:rsid w:val="001C02A1"/>
    <w:rsid w:val="001C0371"/>
    <w:rsid w:val="001C1DC2"/>
    <w:rsid w:val="001C3238"/>
    <w:rsid w:val="001C42BC"/>
    <w:rsid w:val="001C4C5F"/>
    <w:rsid w:val="001C73D7"/>
    <w:rsid w:val="001C74AB"/>
    <w:rsid w:val="001D1470"/>
    <w:rsid w:val="001D1D23"/>
    <w:rsid w:val="001D2114"/>
    <w:rsid w:val="001D2B97"/>
    <w:rsid w:val="001D5C24"/>
    <w:rsid w:val="001D611D"/>
    <w:rsid w:val="001D6925"/>
    <w:rsid w:val="001D7AC8"/>
    <w:rsid w:val="001E142D"/>
    <w:rsid w:val="001E1F28"/>
    <w:rsid w:val="001E1FB0"/>
    <w:rsid w:val="001E2390"/>
    <w:rsid w:val="001E2B79"/>
    <w:rsid w:val="001E2F9D"/>
    <w:rsid w:val="001E3F3D"/>
    <w:rsid w:val="001E41C7"/>
    <w:rsid w:val="001E4AB4"/>
    <w:rsid w:val="001E4F5D"/>
    <w:rsid w:val="001E57DC"/>
    <w:rsid w:val="001E5B98"/>
    <w:rsid w:val="001E5E82"/>
    <w:rsid w:val="001E6712"/>
    <w:rsid w:val="001E76B1"/>
    <w:rsid w:val="001F056A"/>
    <w:rsid w:val="001F0571"/>
    <w:rsid w:val="001F1C8D"/>
    <w:rsid w:val="001F1EB7"/>
    <w:rsid w:val="001F28F7"/>
    <w:rsid w:val="001F2AD2"/>
    <w:rsid w:val="001F30E3"/>
    <w:rsid w:val="001F34D5"/>
    <w:rsid w:val="001F39D7"/>
    <w:rsid w:val="001F55B2"/>
    <w:rsid w:val="001F5954"/>
    <w:rsid w:val="001F62E9"/>
    <w:rsid w:val="001F64C7"/>
    <w:rsid w:val="00200281"/>
    <w:rsid w:val="00200FB8"/>
    <w:rsid w:val="00201323"/>
    <w:rsid w:val="002013D8"/>
    <w:rsid w:val="002019EA"/>
    <w:rsid w:val="00201BEF"/>
    <w:rsid w:val="00201EDA"/>
    <w:rsid w:val="002020B7"/>
    <w:rsid w:val="00202DE4"/>
    <w:rsid w:val="00202F48"/>
    <w:rsid w:val="0020307A"/>
    <w:rsid w:val="00203EE1"/>
    <w:rsid w:val="00204CC1"/>
    <w:rsid w:val="00204DAA"/>
    <w:rsid w:val="00205AFA"/>
    <w:rsid w:val="00207475"/>
    <w:rsid w:val="00213715"/>
    <w:rsid w:val="0021401A"/>
    <w:rsid w:val="002140B6"/>
    <w:rsid w:val="002144D6"/>
    <w:rsid w:val="002151E1"/>
    <w:rsid w:val="002156B3"/>
    <w:rsid w:val="00215D16"/>
    <w:rsid w:val="0021696C"/>
    <w:rsid w:val="00220C14"/>
    <w:rsid w:val="002216FF"/>
    <w:rsid w:val="00221AB3"/>
    <w:rsid w:val="00221BDF"/>
    <w:rsid w:val="00221E40"/>
    <w:rsid w:val="002236AD"/>
    <w:rsid w:val="00223C98"/>
    <w:rsid w:val="00224127"/>
    <w:rsid w:val="002245B7"/>
    <w:rsid w:val="00224C27"/>
    <w:rsid w:val="002267F0"/>
    <w:rsid w:val="00226825"/>
    <w:rsid w:val="00230CAC"/>
    <w:rsid w:val="002335FF"/>
    <w:rsid w:val="00233746"/>
    <w:rsid w:val="00233A55"/>
    <w:rsid w:val="00233D2F"/>
    <w:rsid w:val="00234BE0"/>
    <w:rsid w:val="00235226"/>
    <w:rsid w:val="00235866"/>
    <w:rsid w:val="00236A15"/>
    <w:rsid w:val="00237D7B"/>
    <w:rsid w:val="00241D9A"/>
    <w:rsid w:val="00241F80"/>
    <w:rsid w:val="002427D1"/>
    <w:rsid w:val="00245253"/>
    <w:rsid w:val="00245501"/>
    <w:rsid w:val="00246C02"/>
    <w:rsid w:val="002471BF"/>
    <w:rsid w:val="00251051"/>
    <w:rsid w:val="00252F13"/>
    <w:rsid w:val="002535E6"/>
    <w:rsid w:val="00253C51"/>
    <w:rsid w:val="00254727"/>
    <w:rsid w:val="00254752"/>
    <w:rsid w:val="00254EE6"/>
    <w:rsid w:val="00255816"/>
    <w:rsid w:val="002565A0"/>
    <w:rsid w:val="00260B4D"/>
    <w:rsid w:val="002630AD"/>
    <w:rsid w:val="00263177"/>
    <w:rsid w:val="002640B4"/>
    <w:rsid w:val="00264983"/>
    <w:rsid w:val="00266755"/>
    <w:rsid w:val="00267202"/>
    <w:rsid w:val="00270D0C"/>
    <w:rsid w:val="00270E16"/>
    <w:rsid w:val="002715BE"/>
    <w:rsid w:val="002721CF"/>
    <w:rsid w:val="00272366"/>
    <w:rsid w:val="00272620"/>
    <w:rsid w:val="00272C23"/>
    <w:rsid w:val="0027315D"/>
    <w:rsid w:val="00273537"/>
    <w:rsid w:val="00273908"/>
    <w:rsid w:val="0027417A"/>
    <w:rsid w:val="002743C4"/>
    <w:rsid w:val="002754C3"/>
    <w:rsid w:val="002759CE"/>
    <w:rsid w:val="00276370"/>
    <w:rsid w:val="00276BFD"/>
    <w:rsid w:val="00277F9A"/>
    <w:rsid w:val="00282804"/>
    <w:rsid w:val="002847D0"/>
    <w:rsid w:val="0028508F"/>
    <w:rsid w:val="0028576E"/>
    <w:rsid w:val="0028679B"/>
    <w:rsid w:val="002869A3"/>
    <w:rsid w:val="00286A92"/>
    <w:rsid w:val="0028786A"/>
    <w:rsid w:val="00287A62"/>
    <w:rsid w:val="002915A9"/>
    <w:rsid w:val="002941B6"/>
    <w:rsid w:val="00294A83"/>
    <w:rsid w:val="00294B69"/>
    <w:rsid w:val="00294CD1"/>
    <w:rsid w:val="00294E8B"/>
    <w:rsid w:val="002960C9"/>
    <w:rsid w:val="002A4BAB"/>
    <w:rsid w:val="002A4C0B"/>
    <w:rsid w:val="002A6367"/>
    <w:rsid w:val="002A6841"/>
    <w:rsid w:val="002A6EFB"/>
    <w:rsid w:val="002A7BB2"/>
    <w:rsid w:val="002A7E17"/>
    <w:rsid w:val="002B19A0"/>
    <w:rsid w:val="002B3CBB"/>
    <w:rsid w:val="002C0DA9"/>
    <w:rsid w:val="002C108C"/>
    <w:rsid w:val="002C14AF"/>
    <w:rsid w:val="002C17AC"/>
    <w:rsid w:val="002C190D"/>
    <w:rsid w:val="002C1C91"/>
    <w:rsid w:val="002C3463"/>
    <w:rsid w:val="002C3B2D"/>
    <w:rsid w:val="002C662B"/>
    <w:rsid w:val="002C6B23"/>
    <w:rsid w:val="002C76EE"/>
    <w:rsid w:val="002C7A4B"/>
    <w:rsid w:val="002C7BBC"/>
    <w:rsid w:val="002C7C00"/>
    <w:rsid w:val="002D0D77"/>
    <w:rsid w:val="002D1230"/>
    <w:rsid w:val="002D2276"/>
    <w:rsid w:val="002D29BD"/>
    <w:rsid w:val="002D4483"/>
    <w:rsid w:val="002D5631"/>
    <w:rsid w:val="002D73FC"/>
    <w:rsid w:val="002D7671"/>
    <w:rsid w:val="002E084A"/>
    <w:rsid w:val="002E147B"/>
    <w:rsid w:val="002E17E4"/>
    <w:rsid w:val="002E1EBA"/>
    <w:rsid w:val="002E1FA4"/>
    <w:rsid w:val="002E2DBB"/>
    <w:rsid w:val="002E33F5"/>
    <w:rsid w:val="002E4670"/>
    <w:rsid w:val="002E47BD"/>
    <w:rsid w:val="002E4B66"/>
    <w:rsid w:val="002E4FA3"/>
    <w:rsid w:val="002E6737"/>
    <w:rsid w:val="002F033E"/>
    <w:rsid w:val="002F1BA5"/>
    <w:rsid w:val="002F27E1"/>
    <w:rsid w:val="002F463C"/>
    <w:rsid w:val="002F4D61"/>
    <w:rsid w:val="002F4F72"/>
    <w:rsid w:val="002F543F"/>
    <w:rsid w:val="002F5478"/>
    <w:rsid w:val="002F5A07"/>
    <w:rsid w:val="002F67FD"/>
    <w:rsid w:val="002F7061"/>
    <w:rsid w:val="002F74FC"/>
    <w:rsid w:val="00304601"/>
    <w:rsid w:val="00304FC4"/>
    <w:rsid w:val="003052EA"/>
    <w:rsid w:val="0030567C"/>
    <w:rsid w:val="003056BD"/>
    <w:rsid w:val="003063D9"/>
    <w:rsid w:val="0030671F"/>
    <w:rsid w:val="003069A0"/>
    <w:rsid w:val="00311B47"/>
    <w:rsid w:val="0031201F"/>
    <w:rsid w:val="003126A4"/>
    <w:rsid w:val="003136A0"/>
    <w:rsid w:val="003139B0"/>
    <w:rsid w:val="00313F95"/>
    <w:rsid w:val="00315705"/>
    <w:rsid w:val="00316276"/>
    <w:rsid w:val="00317964"/>
    <w:rsid w:val="003207D8"/>
    <w:rsid w:val="00321020"/>
    <w:rsid w:val="00324489"/>
    <w:rsid w:val="0032471F"/>
    <w:rsid w:val="0032494E"/>
    <w:rsid w:val="00324DCA"/>
    <w:rsid w:val="00325F0F"/>
    <w:rsid w:val="00327B4E"/>
    <w:rsid w:val="00331597"/>
    <w:rsid w:val="00331713"/>
    <w:rsid w:val="00332922"/>
    <w:rsid w:val="00333566"/>
    <w:rsid w:val="003342C9"/>
    <w:rsid w:val="00336294"/>
    <w:rsid w:val="00336F00"/>
    <w:rsid w:val="0034004A"/>
    <w:rsid w:val="003418B7"/>
    <w:rsid w:val="00342966"/>
    <w:rsid w:val="00343462"/>
    <w:rsid w:val="00343602"/>
    <w:rsid w:val="00343F18"/>
    <w:rsid w:val="003445E9"/>
    <w:rsid w:val="0034473B"/>
    <w:rsid w:val="00344ED9"/>
    <w:rsid w:val="00345CDB"/>
    <w:rsid w:val="00346431"/>
    <w:rsid w:val="00350B88"/>
    <w:rsid w:val="00350F0C"/>
    <w:rsid w:val="0035158A"/>
    <w:rsid w:val="00351DCC"/>
    <w:rsid w:val="003520BB"/>
    <w:rsid w:val="00352105"/>
    <w:rsid w:val="003527D7"/>
    <w:rsid w:val="003532D6"/>
    <w:rsid w:val="003536FC"/>
    <w:rsid w:val="00353832"/>
    <w:rsid w:val="00354AB7"/>
    <w:rsid w:val="00354DC4"/>
    <w:rsid w:val="0035557C"/>
    <w:rsid w:val="00355615"/>
    <w:rsid w:val="00355D07"/>
    <w:rsid w:val="00360918"/>
    <w:rsid w:val="00361624"/>
    <w:rsid w:val="00362732"/>
    <w:rsid w:val="00362913"/>
    <w:rsid w:val="003634F9"/>
    <w:rsid w:val="003640A6"/>
    <w:rsid w:val="00364131"/>
    <w:rsid w:val="003657FB"/>
    <w:rsid w:val="0036695F"/>
    <w:rsid w:val="00366A2F"/>
    <w:rsid w:val="00367843"/>
    <w:rsid w:val="00367C02"/>
    <w:rsid w:val="003704A7"/>
    <w:rsid w:val="0037101B"/>
    <w:rsid w:val="003711D0"/>
    <w:rsid w:val="0037149E"/>
    <w:rsid w:val="00372C5C"/>
    <w:rsid w:val="003754F0"/>
    <w:rsid w:val="003756C8"/>
    <w:rsid w:val="00375DF1"/>
    <w:rsid w:val="00376565"/>
    <w:rsid w:val="00376DF4"/>
    <w:rsid w:val="0037723C"/>
    <w:rsid w:val="00377726"/>
    <w:rsid w:val="00377ED3"/>
    <w:rsid w:val="003800B9"/>
    <w:rsid w:val="003800CA"/>
    <w:rsid w:val="003803A7"/>
    <w:rsid w:val="00381076"/>
    <w:rsid w:val="00381894"/>
    <w:rsid w:val="00383DDE"/>
    <w:rsid w:val="00383DE3"/>
    <w:rsid w:val="00383EE1"/>
    <w:rsid w:val="00384825"/>
    <w:rsid w:val="00384CDC"/>
    <w:rsid w:val="00384F93"/>
    <w:rsid w:val="0038532C"/>
    <w:rsid w:val="00386EEB"/>
    <w:rsid w:val="00387234"/>
    <w:rsid w:val="0039108C"/>
    <w:rsid w:val="00392217"/>
    <w:rsid w:val="00393453"/>
    <w:rsid w:val="00393F08"/>
    <w:rsid w:val="0039450B"/>
    <w:rsid w:val="00394841"/>
    <w:rsid w:val="00394C97"/>
    <w:rsid w:val="00394CAF"/>
    <w:rsid w:val="0039599D"/>
    <w:rsid w:val="0039641D"/>
    <w:rsid w:val="00396C2B"/>
    <w:rsid w:val="003A09BF"/>
    <w:rsid w:val="003A16ED"/>
    <w:rsid w:val="003A305C"/>
    <w:rsid w:val="003A3117"/>
    <w:rsid w:val="003A33F4"/>
    <w:rsid w:val="003A3739"/>
    <w:rsid w:val="003A4EAA"/>
    <w:rsid w:val="003A5CFC"/>
    <w:rsid w:val="003A5E49"/>
    <w:rsid w:val="003A686F"/>
    <w:rsid w:val="003A6DCE"/>
    <w:rsid w:val="003A7409"/>
    <w:rsid w:val="003B0316"/>
    <w:rsid w:val="003B0F44"/>
    <w:rsid w:val="003B4216"/>
    <w:rsid w:val="003B42FF"/>
    <w:rsid w:val="003B52C1"/>
    <w:rsid w:val="003B589A"/>
    <w:rsid w:val="003B58FF"/>
    <w:rsid w:val="003B63C6"/>
    <w:rsid w:val="003B65AA"/>
    <w:rsid w:val="003B677B"/>
    <w:rsid w:val="003B712F"/>
    <w:rsid w:val="003C0AD3"/>
    <w:rsid w:val="003C1006"/>
    <w:rsid w:val="003C1343"/>
    <w:rsid w:val="003C1870"/>
    <w:rsid w:val="003C246C"/>
    <w:rsid w:val="003C554D"/>
    <w:rsid w:val="003C5BAA"/>
    <w:rsid w:val="003C5D75"/>
    <w:rsid w:val="003C5FD1"/>
    <w:rsid w:val="003C695B"/>
    <w:rsid w:val="003C6A9C"/>
    <w:rsid w:val="003C718F"/>
    <w:rsid w:val="003C73C1"/>
    <w:rsid w:val="003C79C7"/>
    <w:rsid w:val="003D0564"/>
    <w:rsid w:val="003D1920"/>
    <w:rsid w:val="003D2127"/>
    <w:rsid w:val="003D22E7"/>
    <w:rsid w:val="003D4DC1"/>
    <w:rsid w:val="003D7693"/>
    <w:rsid w:val="003D76B3"/>
    <w:rsid w:val="003D7F75"/>
    <w:rsid w:val="003E171B"/>
    <w:rsid w:val="003E36FE"/>
    <w:rsid w:val="003E371C"/>
    <w:rsid w:val="003E49CA"/>
    <w:rsid w:val="003E4A97"/>
    <w:rsid w:val="003F0AD1"/>
    <w:rsid w:val="003F2530"/>
    <w:rsid w:val="003F3380"/>
    <w:rsid w:val="003F37CE"/>
    <w:rsid w:val="003F3F96"/>
    <w:rsid w:val="003F52CA"/>
    <w:rsid w:val="003F692D"/>
    <w:rsid w:val="003F7280"/>
    <w:rsid w:val="003F7E0A"/>
    <w:rsid w:val="004004CB"/>
    <w:rsid w:val="00404706"/>
    <w:rsid w:val="00404802"/>
    <w:rsid w:val="004065B5"/>
    <w:rsid w:val="00407512"/>
    <w:rsid w:val="0041209C"/>
    <w:rsid w:val="00413341"/>
    <w:rsid w:val="00413CA7"/>
    <w:rsid w:val="00414EAE"/>
    <w:rsid w:val="00416258"/>
    <w:rsid w:val="004165C7"/>
    <w:rsid w:val="004209A0"/>
    <w:rsid w:val="00421B8B"/>
    <w:rsid w:val="004222CA"/>
    <w:rsid w:val="00422399"/>
    <w:rsid w:val="00423AAA"/>
    <w:rsid w:val="004244EC"/>
    <w:rsid w:val="004249CF"/>
    <w:rsid w:val="00425309"/>
    <w:rsid w:val="0042536D"/>
    <w:rsid w:val="00426215"/>
    <w:rsid w:val="00426ED2"/>
    <w:rsid w:val="004275F8"/>
    <w:rsid w:val="00427647"/>
    <w:rsid w:val="00427A48"/>
    <w:rsid w:val="00427D8D"/>
    <w:rsid w:val="00430204"/>
    <w:rsid w:val="004309A6"/>
    <w:rsid w:val="00431AB2"/>
    <w:rsid w:val="00432460"/>
    <w:rsid w:val="00432B10"/>
    <w:rsid w:val="004365F6"/>
    <w:rsid w:val="00436C09"/>
    <w:rsid w:val="00436D1F"/>
    <w:rsid w:val="00440337"/>
    <w:rsid w:val="00440DBC"/>
    <w:rsid w:val="00440F09"/>
    <w:rsid w:val="0044121C"/>
    <w:rsid w:val="004431CC"/>
    <w:rsid w:val="004436B1"/>
    <w:rsid w:val="00443D92"/>
    <w:rsid w:val="00444D29"/>
    <w:rsid w:val="004460E1"/>
    <w:rsid w:val="004465AE"/>
    <w:rsid w:val="004500C6"/>
    <w:rsid w:val="00450120"/>
    <w:rsid w:val="00450D37"/>
    <w:rsid w:val="00450F94"/>
    <w:rsid w:val="00452531"/>
    <w:rsid w:val="00452EC7"/>
    <w:rsid w:val="00452ECE"/>
    <w:rsid w:val="00453107"/>
    <w:rsid w:val="0045395D"/>
    <w:rsid w:val="00454A68"/>
    <w:rsid w:val="00455079"/>
    <w:rsid w:val="0045580D"/>
    <w:rsid w:val="004559AB"/>
    <w:rsid w:val="00455BCF"/>
    <w:rsid w:val="004572E7"/>
    <w:rsid w:val="004600E3"/>
    <w:rsid w:val="00460EAD"/>
    <w:rsid w:val="004610B8"/>
    <w:rsid w:val="0046290A"/>
    <w:rsid w:val="004638A4"/>
    <w:rsid w:val="0046429F"/>
    <w:rsid w:val="00465862"/>
    <w:rsid w:val="00465D73"/>
    <w:rsid w:val="00466C53"/>
    <w:rsid w:val="00470212"/>
    <w:rsid w:val="00471330"/>
    <w:rsid w:val="00472AC4"/>
    <w:rsid w:val="004747A9"/>
    <w:rsid w:val="00475459"/>
    <w:rsid w:val="00476998"/>
    <w:rsid w:val="004770ED"/>
    <w:rsid w:val="0047746D"/>
    <w:rsid w:val="0048043D"/>
    <w:rsid w:val="00480A62"/>
    <w:rsid w:val="004822B4"/>
    <w:rsid w:val="0048297F"/>
    <w:rsid w:val="004838E2"/>
    <w:rsid w:val="00484E97"/>
    <w:rsid w:val="004856E9"/>
    <w:rsid w:val="00485A10"/>
    <w:rsid w:val="00485FC5"/>
    <w:rsid w:val="004879F0"/>
    <w:rsid w:val="00492D8F"/>
    <w:rsid w:val="00494C2D"/>
    <w:rsid w:val="00495611"/>
    <w:rsid w:val="00495BEB"/>
    <w:rsid w:val="00496101"/>
    <w:rsid w:val="004971B9"/>
    <w:rsid w:val="00497B93"/>
    <w:rsid w:val="004A299D"/>
    <w:rsid w:val="004A32E0"/>
    <w:rsid w:val="004A457B"/>
    <w:rsid w:val="004A612C"/>
    <w:rsid w:val="004A6938"/>
    <w:rsid w:val="004B0375"/>
    <w:rsid w:val="004B0D2A"/>
    <w:rsid w:val="004B1D3B"/>
    <w:rsid w:val="004B2AAF"/>
    <w:rsid w:val="004B2DE0"/>
    <w:rsid w:val="004B33B4"/>
    <w:rsid w:val="004B3570"/>
    <w:rsid w:val="004B3CE2"/>
    <w:rsid w:val="004B44E0"/>
    <w:rsid w:val="004B4BD0"/>
    <w:rsid w:val="004B4E0F"/>
    <w:rsid w:val="004B6CD2"/>
    <w:rsid w:val="004C002F"/>
    <w:rsid w:val="004C2426"/>
    <w:rsid w:val="004C29FB"/>
    <w:rsid w:val="004C30D1"/>
    <w:rsid w:val="004C3AA2"/>
    <w:rsid w:val="004C57E6"/>
    <w:rsid w:val="004C5BF1"/>
    <w:rsid w:val="004C6818"/>
    <w:rsid w:val="004C70C9"/>
    <w:rsid w:val="004D0200"/>
    <w:rsid w:val="004D05C0"/>
    <w:rsid w:val="004D0905"/>
    <w:rsid w:val="004D1400"/>
    <w:rsid w:val="004D3AB4"/>
    <w:rsid w:val="004D4BE0"/>
    <w:rsid w:val="004D557C"/>
    <w:rsid w:val="004D5791"/>
    <w:rsid w:val="004D6454"/>
    <w:rsid w:val="004E08AF"/>
    <w:rsid w:val="004E0A3E"/>
    <w:rsid w:val="004E0D88"/>
    <w:rsid w:val="004E1197"/>
    <w:rsid w:val="004E13D1"/>
    <w:rsid w:val="004E2548"/>
    <w:rsid w:val="004E3A1C"/>
    <w:rsid w:val="004E4A88"/>
    <w:rsid w:val="004E4DBF"/>
    <w:rsid w:val="004E542F"/>
    <w:rsid w:val="004E555E"/>
    <w:rsid w:val="004E5735"/>
    <w:rsid w:val="004F0EEF"/>
    <w:rsid w:val="004F1206"/>
    <w:rsid w:val="004F1647"/>
    <w:rsid w:val="004F1739"/>
    <w:rsid w:val="004F26E8"/>
    <w:rsid w:val="004F2954"/>
    <w:rsid w:val="004F30A1"/>
    <w:rsid w:val="004F45F2"/>
    <w:rsid w:val="004F6BE9"/>
    <w:rsid w:val="004F7206"/>
    <w:rsid w:val="004F7AD9"/>
    <w:rsid w:val="005001FC"/>
    <w:rsid w:val="00500552"/>
    <w:rsid w:val="005007AA"/>
    <w:rsid w:val="005010AD"/>
    <w:rsid w:val="00501DA3"/>
    <w:rsid w:val="00504BAF"/>
    <w:rsid w:val="00505111"/>
    <w:rsid w:val="00505B8E"/>
    <w:rsid w:val="00505D27"/>
    <w:rsid w:val="00507621"/>
    <w:rsid w:val="00507C1A"/>
    <w:rsid w:val="0051063A"/>
    <w:rsid w:val="00510CF0"/>
    <w:rsid w:val="00510F49"/>
    <w:rsid w:val="0051109D"/>
    <w:rsid w:val="00511210"/>
    <w:rsid w:val="0051133E"/>
    <w:rsid w:val="0051241D"/>
    <w:rsid w:val="0051492A"/>
    <w:rsid w:val="005162B5"/>
    <w:rsid w:val="005162F2"/>
    <w:rsid w:val="0051634F"/>
    <w:rsid w:val="00520432"/>
    <w:rsid w:val="00520D6E"/>
    <w:rsid w:val="00520D86"/>
    <w:rsid w:val="0052134A"/>
    <w:rsid w:val="005215C0"/>
    <w:rsid w:val="005215D6"/>
    <w:rsid w:val="00522B17"/>
    <w:rsid w:val="00523BA4"/>
    <w:rsid w:val="00523E7C"/>
    <w:rsid w:val="00523EDD"/>
    <w:rsid w:val="00524240"/>
    <w:rsid w:val="005243EE"/>
    <w:rsid w:val="005244DE"/>
    <w:rsid w:val="00530387"/>
    <w:rsid w:val="00530717"/>
    <w:rsid w:val="00530A3F"/>
    <w:rsid w:val="00531E74"/>
    <w:rsid w:val="00532453"/>
    <w:rsid w:val="005346E1"/>
    <w:rsid w:val="005348CE"/>
    <w:rsid w:val="00534F6D"/>
    <w:rsid w:val="0053707E"/>
    <w:rsid w:val="0053750F"/>
    <w:rsid w:val="00537781"/>
    <w:rsid w:val="00542C30"/>
    <w:rsid w:val="0054343E"/>
    <w:rsid w:val="00544FA5"/>
    <w:rsid w:val="00545363"/>
    <w:rsid w:val="0054597B"/>
    <w:rsid w:val="00545AB5"/>
    <w:rsid w:val="00546066"/>
    <w:rsid w:val="0055078A"/>
    <w:rsid w:val="005509B1"/>
    <w:rsid w:val="00554CDB"/>
    <w:rsid w:val="005561E2"/>
    <w:rsid w:val="0055774D"/>
    <w:rsid w:val="00557A40"/>
    <w:rsid w:val="00561801"/>
    <w:rsid w:val="005631DD"/>
    <w:rsid w:val="00563418"/>
    <w:rsid w:val="005638BF"/>
    <w:rsid w:val="00563D96"/>
    <w:rsid w:val="00566C37"/>
    <w:rsid w:val="00566E74"/>
    <w:rsid w:val="00572F10"/>
    <w:rsid w:val="00573CC1"/>
    <w:rsid w:val="00575794"/>
    <w:rsid w:val="00575B70"/>
    <w:rsid w:val="00576C4A"/>
    <w:rsid w:val="00576F98"/>
    <w:rsid w:val="00576FDB"/>
    <w:rsid w:val="0057729F"/>
    <w:rsid w:val="0057769F"/>
    <w:rsid w:val="00577C00"/>
    <w:rsid w:val="00577D0B"/>
    <w:rsid w:val="00577D5D"/>
    <w:rsid w:val="005800B0"/>
    <w:rsid w:val="00580B02"/>
    <w:rsid w:val="00580B1C"/>
    <w:rsid w:val="0058152A"/>
    <w:rsid w:val="00583459"/>
    <w:rsid w:val="005839A7"/>
    <w:rsid w:val="00583ED2"/>
    <w:rsid w:val="0058414C"/>
    <w:rsid w:val="005845E1"/>
    <w:rsid w:val="00584D1F"/>
    <w:rsid w:val="00585574"/>
    <w:rsid w:val="00586316"/>
    <w:rsid w:val="005863EE"/>
    <w:rsid w:val="00586820"/>
    <w:rsid w:val="005878CB"/>
    <w:rsid w:val="00587910"/>
    <w:rsid w:val="00590EA2"/>
    <w:rsid w:val="005910FE"/>
    <w:rsid w:val="00591C0B"/>
    <w:rsid w:val="005949BA"/>
    <w:rsid w:val="00594AAE"/>
    <w:rsid w:val="005951A0"/>
    <w:rsid w:val="00595517"/>
    <w:rsid w:val="00595581"/>
    <w:rsid w:val="00595B52"/>
    <w:rsid w:val="00596545"/>
    <w:rsid w:val="00596BE2"/>
    <w:rsid w:val="00597C2C"/>
    <w:rsid w:val="005A157D"/>
    <w:rsid w:val="005A24F0"/>
    <w:rsid w:val="005A3CAA"/>
    <w:rsid w:val="005A55A8"/>
    <w:rsid w:val="005A7C48"/>
    <w:rsid w:val="005B0F17"/>
    <w:rsid w:val="005B2921"/>
    <w:rsid w:val="005B5343"/>
    <w:rsid w:val="005B591F"/>
    <w:rsid w:val="005B7BE6"/>
    <w:rsid w:val="005B7C31"/>
    <w:rsid w:val="005C12A0"/>
    <w:rsid w:val="005C3B9F"/>
    <w:rsid w:val="005C3CF4"/>
    <w:rsid w:val="005C4C42"/>
    <w:rsid w:val="005C5402"/>
    <w:rsid w:val="005C715E"/>
    <w:rsid w:val="005C7425"/>
    <w:rsid w:val="005C7DDB"/>
    <w:rsid w:val="005D03E1"/>
    <w:rsid w:val="005D04E3"/>
    <w:rsid w:val="005D1292"/>
    <w:rsid w:val="005D178F"/>
    <w:rsid w:val="005D219A"/>
    <w:rsid w:val="005D239E"/>
    <w:rsid w:val="005D2A6A"/>
    <w:rsid w:val="005D30BC"/>
    <w:rsid w:val="005D377A"/>
    <w:rsid w:val="005D4BD9"/>
    <w:rsid w:val="005D5790"/>
    <w:rsid w:val="005D70AA"/>
    <w:rsid w:val="005D7161"/>
    <w:rsid w:val="005E051A"/>
    <w:rsid w:val="005E237B"/>
    <w:rsid w:val="005E31F3"/>
    <w:rsid w:val="005E34AB"/>
    <w:rsid w:val="005E35D3"/>
    <w:rsid w:val="005E3909"/>
    <w:rsid w:val="005E4ADC"/>
    <w:rsid w:val="005E52F4"/>
    <w:rsid w:val="005E5615"/>
    <w:rsid w:val="005E5985"/>
    <w:rsid w:val="005F0B79"/>
    <w:rsid w:val="005F15A8"/>
    <w:rsid w:val="005F2177"/>
    <w:rsid w:val="005F2CD5"/>
    <w:rsid w:val="005F4125"/>
    <w:rsid w:val="005F47A6"/>
    <w:rsid w:val="005F63E7"/>
    <w:rsid w:val="005F6B59"/>
    <w:rsid w:val="005F7034"/>
    <w:rsid w:val="005F74FB"/>
    <w:rsid w:val="005F7722"/>
    <w:rsid w:val="005F79D6"/>
    <w:rsid w:val="00601168"/>
    <w:rsid w:val="00601E14"/>
    <w:rsid w:val="00603636"/>
    <w:rsid w:val="006044D1"/>
    <w:rsid w:val="00604E3D"/>
    <w:rsid w:val="0060511E"/>
    <w:rsid w:val="00607363"/>
    <w:rsid w:val="00607F01"/>
    <w:rsid w:val="00610112"/>
    <w:rsid w:val="0061027F"/>
    <w:rsid w:val="0061267D"/>
    <w:rsid w:val="00612D76"/>
    <w:rsid w:val="00612E85"/>
    <w:rsid w:val="006139BE"/>
    <w:rsid w:val="0061473E"/>
    <w:rsid w:val="0061555A"/>
    <w:rsid w:val="0061595C"/>
    <w:rsid w:val="00615DBF"/>
    <w:rsid w:val="00616CD3"/>
    <w:rsid w:val="00617944"/>
    <w:rsid w:val="00617EA4"/>
    <w:rsid w:val="00621DFC"/>
    <w:rsid w:val="006227B2"/>
    <w:rsid w:val="00622987"/>
    <w:rsid w:val="00622E99"/>
    <w:rsid w:val="00623699"/>
    <w:rsid w:val="00623709"/>
    <w:rsid w:val="006238D2"/>
    <w:rsid w:val="0062414F"/>
    <w:rsid w:val="00625829"/>
    <w:rsid w:val="00626CC0"/>
    <w:rsid w:val="00626DD0"/>
    <w:rsid w:val="006279DF"/>
    <w:rsid w:val="0063070A"/>
    <w:rsid w:val="006313BA"/>
    <w:rsid w:val="006317E8"/>
    <w:rsid w:val="006338A0"/>
    <w:rsid w:val="00635D70"/>
    <w:rsid w:val="006404B9"/>
    <w:rsid w:val="00640EF5"/>
    <w:rsid w:val="00641254"/>
    <w:rsid w:val="006424A8"/>
    <w:rsid w:val="0064315F"/>
    <w:rsid w:val="0064352B"/>
    <w:rsid w:val="006450FA"/>
    <w:rsid w:val="00645593"/>
    <w:rsid w:val="00645772"/>
    <w:rsid w:val="00645CCD"/>
    <w:rsid w:val="006463D9"/>
    <w:rsid w:val="00646E69"/>
    <w:rsid w:val="00647C18"/>
    <w:rsid w:val="00647DDE"/>
    <w:rsid w:val="00650941"/>
    <w:rsid w:val="006519D9"/>
    <w:rsid w:val="00651B26"/>
    <w:rsid w:val="006531EA"/>
    <w:rsid w:val="00654455"/>
    <w:rsid w:val="006549BF"/>
    <w:rsid w:val="006551BE"/>
    <w:rsid w:val="00655C0D"/>
    <w:rsid w:val="006577AF"/>
    <w:rsid w:val="00661645"/>
    <w:rsid w:val="006619CE"/>
    <w:rsid w:val="00663435"/>
    <w:rsid w:val="00663A39"/>
    <w:rsid w:val="00663FD8"/>
    <w:rsid w:val="00664518"/>
    <w:rsid w:val="006648B5"/>
    <w:rsid w:val="00664940"/>
    <w:rsid w:val="006655A3"/>
    <w:rsid w:val="0066580A"/>
    <w:rsid w:val="00666E78"/>
    <w:rsid w:val="00666FDE"/>
    <w:rsid w:val="0067012D"/>
    <w:rsid w:val="0067130B"/>
    <w:rsid w:val="00671496"/>
    <w:rsid w:val="00671549"/>
    <w:rsid w:val="006723A5"/>
    <w:rsid w:val="0067283C"/>
    <w:rsid w:val="0067304A"/>
    <w:rsid w:val="0067597B"/>
    <w:rsid w:val="00675D26"/>
    <w:rsid w:val="0067752E"/>
    <w:rsid w:val="00680EDF"/>
    <w:rsid w:val="00681DA5"/>
    <w:rsid w:val="00684191"/>
    <w:rsid w:val="00684FCC"/>
    <w:rsid w:val="0068567B"/>
    <w:rsid w:val="0068599B"/>
    <w:rsid w:val="00685E1A"/>
    <w:rsid w:val="00685E8C"/>
    <w:rsid w:val="006863D5"/>
    <w:rsid w:val="00686B74"/>
    <w:rsid w:val="00687C9B"/>
    <w:rsid w:val="00690069"/>
    <w:rsid w:val="00690AB5"/>
    <w:rsid w:val="00691B45"/>
    <w:rsid w:val="00691B55"/>
    <w:rsid w:val="00691C59"/>
    <w:rsid w:val="00692538"/>
    <w:rsid w:val="00692CE3"/>
    <w:rsid w:val="00692DB6"/>
    <w:rsid w:val="00693783"/>
    <w:rsid w:val="0069452B"/>
    <w:rsid w:val="00695C4D"/>
    <w:rsid w:val="00696567"/>
    <w:rsid w:val="00697C38"/>
    <w:rsid w:val="006A0439"/>
    <w:rsid w:val="006A21A7"/>
    <w:rsid w:val="006A286A"/>
    <w:rsid w:val="006A2F5E"/>
    <w:rsid w:val="006A375A"/>
    <w:rsid w:val="006A3E81"/>
    <w:rsid w:val="006A6BAA"/>
    <w:rsid w:val="006A6C69"/>
    <w:rsid w:val="006B05B6"/>
    <w:rsid w:val="006B0B93"/>
    <w:rsid w:val="006B0EF9"/>
    <w:rsid w:val="006B189A"/>
    <w:rsid w:val="006B18A7"/>
    <w:rsid w:val="006B26E9"/>
    <w:rsid w:val="006B3314"/>
    <w:rsid w:val="006B4AC2"/>
    <w:rsid w:val="006B63A6"/>
    <w:rsid w:val="006C20C3"/>
    <w:rsid w:val="006C2F83"/>
    <w:rsid w:val="006C3770"/>
    <w:rsid w:val="006C40F3"/>
    <w:rsid w:val="006C579D"/>
    <w:rsid w:val="006C5E94"/>
    <w:rsid w:val="006C6DE6"/>
    <w:rsid w:val="006D0078"/>
    <w:rsid w:val="006D03C8"/>
    <w:rsid w:val="006D07DE"/>
    <w:rsid w:val="006D12A8"/>
    <w:rsid w:val="006D1628"/>
    <w:rsid w:val="006D1BA4"/>
    <w:rsid w:val="006D25C0"/>
    <w:rsid w:val="006D2DA2"/>
    <w:rsid w:val="006D3414"/>
    <w:rsid w:val="006D4535"/>
    <w:rsid w:val="006D67F8"/>
    <w:rsid w:val="006D7C01"/>
    <w:rsid w:val="006E0867"/>
    <w:rsid w:val="006E12AD"/>
    <w:rsid w:val="006E24ED"/>
    <w:rsid w:val="006E2513"/>
    <w:rsid w:val="006E2586"/>
    <w:rsid w:val="006E25E8"/>
    <w:rsid w:val="006E2DC8"/>
    <w:rsid w:val="006E5106"/>
    <w:rsid w:val="006E60B3"/>
    <w:rsid w:val="006E6DED"/>
    <w:rsid w:val="006E7FD5"/>
    <w:rsid w:val="006F0723"/>
    <w:rsid w:val="006F1105"/>
    <w:rsid w:val="006F1324"/>
    <w:rsid w:val="006F14AC"/>
    <w:rsid w:val="006F19BE"/>
    <w:rsid w:val="006F23FA"/>
    <w:rsid w:val="006F2D3F"/>
    <w:rsid w:val="006F37CA"/>
    <w:rsid w:val="006F43AC"/>
    <w:rsid w:val="006F4BEF"/>
    <w:rsid w:val="00700E00"/>
    <w:rsid w:val="00701B54"/>
    <w:rsid w:val="00701FDF"/>
    <w:rsid w:val="007026B6"/>
    <w:rsid w:val="00702BE0"/>
    <w:rsid w:val="00703045"/>
    <w:rsid w:val="00703152"/>
    <w:rsid w:val="0070348C"/>
    <w:rsid w:val="007042E0"/>
    <w:rsid w:val="00704A77"/>
    <w:rsid w:val="0070614E"/>
    <w:rsid w:val="0070676F"/>
    <w:rsid w:val="00707D43"/>
    <w:rsid w:val="007101DF"/>
    <w:rsid w:val="0071251F"/>
    <w:rsid w:val="007126D8"/>
    <w:rsid w:val="0071304C"/>
    <w:rsid w:val="00713109"/>
    <w:rsid w:val="00713EE9"/>
    <w:rsid w:val="00714B84"/>
    <w:rsid w:val="007157F7"/>
    <w:rsid w:val="00716B9C"/>
    <w:rsid w:val="00717033"/>
    <w:rsid w:val="00721AF8"/>
    <w:rsid w:val="00723704"/>
    <w:rsid w:val="00725127"/>
    <w:rsid w:val="00726B35"/>
    <w:rsid w:val="007271B1"/>
    <w:rsid w:val="00731FE2"/>
    <w:rsid w:val="007331CC"/>
    <w:rsid w:val="0073450C"/>
    <w:rsid w:val="0073477B"/>
    <w:rsid w:val="00734E09"/>
    <w:rsid w:val="00734F09"/>
    <w:rsid w:val="00735A66"/>
    <w:rsid w:val="00735F89"/>
    <w:rsid w:val="0073636D"/>
    <w:rsid w:val="007375E2"/>
    <w:rsid w:val="00740848"/>
    <w:rsid w:val="00740860"/>
    <w:rsid w:val="00740B29"/>
    <w:rsid w:val="00740C95"/>
    <w:rsid w:val="00740DC1"/>
    <w:rsid w:val="00740E8B"/>
    <w:rsid w:val="00741807"/>
    <w:rsid w:val="00741CEC"/>
    <w:rsid w:val="00744E6A"/>
    <w:rsid w:val="00746BEC"/>
    <w:rsid w:val="007472D2"/>
    <w:rsid w:val="0075064A"/>
    <w:rsid w:val="00750B72"/>
    <w:rsid w:val="007527AA"/>
    <w:rsid w:val="00753C3F"/>
    <w:rsid w:val="00753E11"/>
    <w:rsid w:val="00756191"/>
    <w:rsid w:val="00760499"/>
    <w:rsid w:val="00760E32"/>
    <w:rsid w:val="00760F98"/>
    <w:rsid w:val="0076222B"/>
    <w:rsid w:val="0076230C"/>
    <w:rsid w:val="00762A8B"/>
    <w:rsid w:val="007650A5"/>
    <w:rsid w:val="00766D02"/>
    <w:rsid w:val="00767282"/>
    <w:rsid w:val="00770096"/>
    <w:rsid w:val="00770A5F"/>
    <w:rsid w:val="007714A2"/>
    <w:rsid w:val="00771B0A"/>
    <w:rsid w:val="007724CA"/>
    <w:rsid w:val="0077251F"/>
    <w:rsid w:val="007741DA"/>
    <w:rsid w:val="00774723"/>
    <w:rsid w:val="00774A49"/>
    <w:rsid w:val="00774EAD"/>
    <w:rsid w:val="00775447"/>
    <w:rsid w:val="007759E1"/>
    <w:rsid w:val="00775A81"/>
    <w:rsid w:val="00777CBA"/>
    <w:rsid w:val="00777FD3"/>
    <w:rsid w:val="00780072"/>
    <w:rsid w:val="00781542"/>
    <w:rsid w:val="007822C6"/>
    <w:rsid w:val="00782374"/>
    <w:rsid w:val="00783BB8"/>
    <w:rsid w:val="00783CF5"/>
    <w:rsid w:val="007849F4"/>
    <w:rsid w:val="007854B6"/>
    <w:rsid w:val="00785EE6"/>
    <w:rsid w:val="007863A7"/>
    <w:rsid w:val="007866DE"/>
    <w:rsid w:val="00786C0E"/>
    <w:rsid w:val="00786DAF"/>
    <w:rsid w:val="00786F5C"/>
    <w:rsid w:val="0078729A"/>
    <w:rsid w:val="007873D8"/>
    <w:rsid w:val="007904A2"/>
    <w:rsid w:val="00791C08"/>
    <w:rsid w:val="00792783"/>
    <w:rsid w:val="00794757"/>
    <w:rsid w:val="0079603B"/>
    <w:rsid w:val="007974D4"/>
    <w:rsid w:val="007A0659"/>
    <w:rsid w:val="007A0676"/>
    <w:rsid w:val="007A29A5"/>
    <w:rsid w:val="007A36AE"/>
    <w:rsid w:val="007A3ED1"/>
    <w:rsid w:val="007A3FE3"/>
    <w:rsid w:val="007A7DA8"/>
    <w:rsid w:val="007B0C7E"/>
    <w:rsid w:val="007B14E7"/>
    <w:rsid w:val="007B23EB"/>
    <w:rsid w:val="007B28F6"/>
    <w:rsid w:val="007B3008"/>
    <w:rsid w:val="007B3340"/>
    <w:rsid w:val="007B46C9"/>
    <w:rsid w:val="007B490A"/>
    <w:rsid w:val="007B4C7A"/>
    <w:rsid w:val="007B4EDD"/>
    <w:rsid w:val="007B68E5"/>
    <w:rsid w:val="007C0CA0"/>
    <w:rsid w:val="007C0F54"/>
    <w:rsid w:val="007C1208"/>
    <w:rsid w:val="007C3A50"/>
    <w:rsid w:val="007C3A51"/>
    <w:rsid w:val="007C3CBC"/>
    <w:rsid w:val="007C4673"/>
    <w:rsid w:val="007C4DC4"/>
    <w:rsid w:val="007C6C1E"/>
    <w:rsid w:val="007D06A5"/>
    <w:rsid w:val="007D18E1"/>
    <w:rsid w:val="007D21B2"/>
    <w:rsid w:val="007D329D"/>
    <w:rsid w:val="007D461A"/>
    <w:rsid w:val="007D4742"/>
    <w:rsid w:val="007D4A24"/>
    <w:rsid w:val="007D55AB"/>
    <w:rsid w:val="007D58A9"/>
    <w:rsid w:val="007D64D2"/>
    <w:rsid w:val="007E0990"/>
    <w:rsid w:val="007E127F"/>
    <w:rsid w:val="007E1EFF"/>
    <w:rsid w:val="007E206D"/>
    <w:rsid w:val="007E2A0F"/>
    <w:rsid w:val="007E3338"/>
    <w:rsid w:val="007E33E2"/>
    <w:rsid w:val="007E53CD"/>
    <w:rsid w:val="007E72ED"/>
    <w:rsid w:val="007F0515"/>
    <w:rsid w:val="007F06A0"/>
    <w:rsid w:val="007F091C"/>
    <w:rsid w:val="007F21F2"/>
    <w:rsid w:val="007F2E7D"/>
    <w:rsid w:val="007F4FC6"/>
    <w:rsid w:val="007F5290"/>
    <w:rsid w:val="007F6D7D"/>
    <w:rsid w:val="007F7BAF"/>
    <w:rsid w:val="008005F4"/>
    <w:rsid w:val="008018F1"/>
    <w:rsid w:val="0080241B"/>
    <w:rsid w:val="00802C42"/>
    <w:rsid w:val="00803871"/>
    <w:rsid w:val="00804344"/>
    <w:rsid w:val="0080481C"/>
    <w:rsid w:val="00807B28"/>
    <w:rsid w:val="00811A58"/>
    <w:rsid w:val="00811D0F"/>
    <w:rsid w:val="00812456"/>
    <w:rsid w:val="00812BC3"/>
    <w:rsid w:val="00812F52"/>
    <w:rsid w:val="008130D9"/>
    <w:rsid w:val="0081323E"/>
    <w:rsid w:val="00813F9D"/>
    <w:rsid w:val="008146AE"/>
    <w:rsid w:val="00814F5F"/>
    <w:rsid w:val="00815CD1"/>
    <w:rsid w:val="00816703"/>
    <w:rsid w:val="00816C07"/>
    <w:rsid w:val="0081705E"/>
    <w:rsid w:val="00817970"/>
    <w:rsid w:val="00817F24"/>
    <w:rsid w:val="00820036"/>
    <w:rsid w:val="00820484"/>
    <w:rsid w:val="00820D21"/>
    <w:rsid w:val="00820FB4"/>
    <w:rsid w:val="00824417"/>
    <w:rsid w:val="008250AA"/>
    <w:rsid w:val="00825507"/>
    <w:rsid w:val="00826413"/>
    <w:rsid w:val="00826BE8"/>
    <w:rsid w:val="008273CC"/>
    <w:rsid w:val="00827594"/>
    <w:rsid w:val="008276B3"/>
    <w:rsid w:val="00827915"/>
    <w:rsid w:val="00827C04"/>
    <w:rsid w:val="008304A4"/>
    <w:rsid w:val="0083075F"/>
    <w:rsid w:val="00830AD6"/>
    <w:rsid w:val="0083119C"/>
    <w:rsid w:val="00832211"/>
    <w:rsid w:val="00832F11"/>
    <w:rsid w:val="008332B4"/>
    <w:rsid w:val="008345E8"/>
    <w:rsid w:val="00835947"/>
    <w:rsid w:val="00835983"/>
    <w:rsid w:val="0084174D"/>
    <w:rsid w:val="00842B80"/>
    <w:rsid w:val="008431F8"/>
    <w:rsid w:val="0084394D"/>
    <w:rsid w:val="00844C56"/>
    <w:rsid w:val="008456FF"/>
    <w:rsid w:val="008463FA"/>
    <w:rsid w:val="00846937"/>
    <w:rsid w:val="00847338"/>
    <w:rsid w:val="00847E65"/>
    <w:rsid w:val="00850298"/>
    <w:rsid w:val="008504C3"/>
    <w:rsid w:val="00851342"/>
    <w:rsid w:val="008519EB"/>
    <w:rsid w:val="008531A7"/>
    <w:rsid w:val="00853C0E"/>
    <w:rsid w:val="00853EEE"/>
    <w:rsid w:val="00855FB5"/>
    <w:rsid w:val="00856276"/>
    <w:rsid w:val="00856D59"/>
    <w:rsid w:val="00856F59"/>
    <w:rsid w:val="008570AA"/>
    <w:rsid w:val="008573C1"/>
    <w:rsid w:val="0086106C"/>
    <w:rsid w:val="008610AD"/>
    <w:rsid w:val="0086299B"/>
    <w:rsid w:val="00863102"/>
    <w:rsid w:val="0086400F"/>
    <w:rsid w:val="00865078"/>
    <w:rsid w:val="00867D5C"/>
    <w:rsid w:val="0087061D"/>
    <w:rsid w:val="00870859"/>
    <w:rsid w:val="00870FB1"/>
    <w:rsid w:val="00871C70"/>
    <w:rsid w:val="00872757"/>
    <w:rsid w:val="00872FF7"/>
    <w:rsid w:val="008744CE"/>
    <w:rsid w:val="008746EF"/>
    <w:rsid w:val="008809D7"/>
    <w:rsid w:val="0088158C"/>
    <w:rsid w:val="008816F3"/>
    <w:rsid w:val="008838B6"/>
    <w:rsid w:val="00883EE1"/>
    <w:rsid w:val="00885ED3"/>
    <w:rsid w:val="00886ACC"/>
    <w:rsid w:val="00886D14"/>
    <w:rsid w:val="008871F2"/>
    <w:rsid w:val="00887A5A"/>
    <w:rsid w:val="00887D45"/>
    <w:rsid w:val="00890A64"/>
    <w:rsid w:val="0089175F"/>
    <w:rsid w:val="00891ED9"/>
    <w:rsid w:val="00892C28"/>
    <w:rsid w:val="00892FF0"/>
    <w:rsid w:val="00893B95"/>
    <w:rsid w:val="00893BD3"/>
    <w:rsid w:val="00894701"/>
    <w:rsid w:val="00895213"/>
    <w:rsid w:val="008958A7"/>
    <w:rsid w:val="008960F4"/>
    <w:rsid w:val="00896EF5"/>
    <w:rsid w:val="00897A2A"/>
    <w:rsid w:val="008A18B1"/>
    <w:rsid w:val="008A1BD5"/>
    <w:rsid w:val="008A41AE"/>
    <w:rsid w:val="008A59AF"/>
    <w:rsid w:val="008A5EFC"/>
    <w:rsid w:val="008A69A5"/>
    <w:rsid w:val="008A6AB0"/>
    <w:rsid w:val="008A7576"/>
    <w:rsid w:val="008A7C31"/>
    <w:rsid w:val="008B0541"/>
    <w:rsid w:val="008B0D4E"/>
    <w:rsid w:val="008B0E55"/>
    <w:rsid w:val="008B1607"/>
    <w:rsid w:val="008B1C46"/>
    <w:rsid w:val="008B202A"/>
    <w:rsid w:val="008B266A"/>
    <w:rsid w:val="008B3389"/>
    <w:rsid w:val="008B645E"/>
    <w:rsid w:val="008C1B16"/>
    <w:rsid w:val="008C2450"/>
    <w:rsid w:val="008C2627"/>
    <w:rsid w:val="008C2672"/>
    <w:rsid w:val="008C365D"/>
    <w:rsid w:val="008C370D"/>
    <w:rsid w:val="008C4629"/>
    <w:rsid w:val="008C5F0E"/>
    <w:rsid w:val="008C60A1"/>
    <w:rsid w:val="008C7100"/>
    <w:rsid w:val="008C7349"/>
    <w:rsid w:val="008C7FBB"/>
    <w:rsid w:val="008D1C3A"/>
    <w:rsid w:val="008D2EDE"/>
    <w:rsid w:val="008D304C"/>
    <w:rsid w:val="008D3C4F"/>
    <w:rsid w:val="008E1B8C"/>
    <w:rsid w:val="008E31B5"/>
    <w:rsid w:val="008E31F0"/>
    <w:rsid w:val="008E3549"/>
    <w:rsid w:val="008E3FE6"/>
    <w:rsid w:val="008E4158"/>
    <w:rsid w:val="008E4544"/>
    <w:rsid w:val="008E483B"/>
    <w:rsid w:val="008E53F6"/>
    <w:rsid w:val="008E5699"/>
    <w:rsid w:val="008E66DF"/>
    <w:rsid w:val="008E6BFF"/>
    <w:rsid w:val="008E726E"/>
    <w:rsid w:val="008E7852"/>
    <w:rsid w:val="008E7B3B"/>
    <w:rsid w:val="008F1E2D"/>
    <w:rsid w:val="008F2259"/>
    <w:rsid w:val="008F24BC"/>
    <w:rsid w:val="008F24C7"/>
    <w:rsid w:val="008F3B65"/>
    <w:rsid w:val="008F405A"/>
    <w:rsid w:val="008F50E8"/>
    <w:rsid w:val="008F6B02"/>
    <w:rsid w:val="008F7054"/>
    <w:rsid w:val="008F799D"/>
    <w:rsid w:val="00902A57"/>
    <w:rsid w:val="00903287"/>
    <w:rsid w:val="009034A8"/>
    <w:rsid w:val="009034DE"/>
    <w:rsid w:val="0090450D"/>
    <w:rsid w:val="009071C8"/>
    <w:rsid w:val="009075E0"/>
    <w:rsid w:val="00907FEC"/>
    <w:rsid w:val="00910752"/>
    <w:rsid w:val="00911BEF"/>
    <w:rsid w:val="00911FD3"/>
    <w:rsid w:val="00912390"/>
    <w:rsid w:val="0091261E"/>
    <w:rsid w:val="00913734"/>
    <w:rsid w:val="00913A18"/>
    <w:rsid w:val="00914511"/>
    <w:rsid w:val="00914549"/>
    <w:rsid w:val="00915E53"/>
    <w:rsid w:val="0091602D"/>
    <w:rsid w:val="009164E3"/>
    <w:rsid w:val="00916555"/>
    <w:rsid w:val="0091771B"/>
    <w:rsid w:val="00920752"/>
    <w:rsid w:val="00920AA4"/>
    <w:rsid w:val="009214CC"/>
    <w:rsid w:val="0092239C"/>
    <w:rsid w:val="0092257F"/>
    <w:rsid w:val="009229D7"/>
    <w:rsid w:val="00923398"/>
    <w:rsid w:val="00923CB3"/>
    <w:rsid w:val="00923DC8"/>
    <w:rsid w:val="00923ED2"/>
    <w:rsid w:val="00923FF1"/>
    <w:rsid w:val="00924F72"/>
    <w:rsid w:val="0092510C"/>
    <w:rsid w:val="00925FD5"/>
    <w:rsid w:val="00926498"/>
    <w:rsid w:val="0092691C"/>
    <w:rsid w:val="00926A81"/>
    <w:rsid w:val="00926B6F"/>
    <w:rsid w:val="00927C2B"/>
    <w:rsid w:val="00930D26"/>
    <w:rsid w:val="00932381"/>
    <w:rsid w:val="00932B6D"/>
    <w:rsid w:val="009338C7"/>
    <w:rsid w:val="00935CE8"/>
    <w:rsid w:val="00936135"/>
    <w:rsid w:val="00936505"/>
    <w:rsid w:val="009374F3"/>
    <w:rsid w:val="00940498"/>
    <w:rsid w:val="009420A3"/>
    <w:rsid w:val="00943BFA"/>
    <w:rsid w:val="00943CF4"/>
    <w:rsid w:val="009459F3"/>
    <w:rsid w:val="009463CA"/>
    <w:rsid w:val="00947D90"/>
    <w:rsid w:val="00947F0C"/>
    <w:rsid w:val="009501A2"/>
    <w:rsid w:val="0095045B"/>
    <w:rsid w:val="009504DB"/>
    <w:rsid w:val="009524CE"/>
    <w:rsid w:val="009529BB"/>
    <w:rsid w:val="00952B27"/>
    <w:rsid w:val="00953107"/>
    <w:rsid w:val="0095496D"/>
    <w:rsid w:val="00955E87"/>
    <w:rsid w:val="00956E52"/>
    <w:rsid w:val="009571BE"/>
    <w:rsid w:val="00957F1F"/>
    <w:rsid w:val="00960CFA"/>
    <w:rsid w:val="009611C5"/>
    <w:rsid w:val="0096248E"/>
    <w:rsid w:val="009632C7"/>
    <w:rsid w:val="00963653"/>
    <w:rsid w:val="009644D8"/>
    <w:rsid w:val="00964573"/>
    <w:rsid w:val="00966342"/>
    <w:rsid w:val="0096636B"/>
    <w:rsid w:val="00967B37"/>
    <w:rsid w:val="00971A5B"/>
    <w:rsid w:val="00971B73"/>
    <w:rsid w:val="00971CD8"/>
    <w:rsid w:val="00972967"/>
    <w:rsid w:val="00975171"/>
    <w:rsid w:val="00983504"/>
    <w:rsid w:val="00984522"/>
    <w:rsid w:val="00984821"/>
    <w:rsid w:val="009855DB"/>
    <w:rsid w:val="00991912"/>
    <w:rsid w:val="00992142"/>
    <w:rsid w:val="009923AD"/>
    <w:rsid w:val="009952FF"/>
    <w:rsid w:val="009963D2"/>
    <w:rsid w:val="00997A8B"/>
    <w:rsid w:val="009A0537"/>
    <w:rsid w:val="009A29B4"/>
    <w:rsid w:val="009A46B7"/>
    <w:rsid w:val="009A4956"/>
    <w:rsid w:val="009A54A6"/>
    <w:rsid w:val="009B1892"/>
    <w:rsid w:val="009B1FC3"/>
    <w:rsid w:val="009B21C0"/>
    <w:rsid w:val="009B34F7"/>
    <w:rsid w:val="009B385A"/>
    <w:rsid w:val="009B3FBE"/>
    <w:rsid w:val="009B45C9"/>
    <w:rsid w:val="009B5222"/>
    <w:rsid w:val="009B59D3"/>
    <w:rsid w:val="009B5DC4"/>
    <w:rsid w:val="009B61EF"/>
    <w:rsid w:val="009B6C19"/>
    <w:rsid w:val="009B6E15"/>
    <w:rsid w:val="009B6FF0"/>
    <w:rsid w:val="009C1575"/>
    <w:rsid w:val="009C28C9"/>
    <w:rsid w:val="009C2C0A"/>
    <w:rsid w:val="009C2E69"/>
    <w:rsid w:val="009C4F9D"/>
    <w:rsid w:val="009C54F9"/>
    <w:rsid w:val="009C5D65"/>
    <w:rsid w:val="009C6C71"/>
    <w:rsid w:val="009C6F62"/>
    <w:rsid w:val="009D136E"/>
    <w:rsid w:val="009D3111"/>
    <w:rsid w:val="009D34BB"/>
    <w:rsid w:val="009D4E63"/>
    <w:rsid w:val="009D58C9"/>
    <w:rsid w:val="009D6629"/>
    <w:rsid w:val="009D7F76"/>
    <w:rsid w:val="009E08A9"/>
    <w:rsid w:val="009E1240"/>
    <w:rsid w:val="009E2209"/>
    <w:rsid w:val="009E3108"/>
    <w:rsid w:val="009E3571"/>
    <w:rsid w:val="009E3F12"/>
    <w:rsid w:val="009E704F"/>
    <w:rsid w:val="009F0519"/>
    <w:rsid w:val="009F0A17"/>
    <w:rsid w:val="009F146C"/>
    <w:rsid w:val="009F1758"/>
    <w:rsid w:val="009F322F"/>
    <w:rsid w:val="009F35C3"/>
    <w:rsid w:val="009F62B3"/>
    <w:rsid w:val="009F7563"/>
    <w:rsid w:val="009F781E"/>
    <w:rsid w:val="009F7C45"/>
    <w:rsid w:val="009F7D36"/>
    <w:rsid w:val="00A00809"/>
    <w:rsid w:val="00A033C6"/>
    <w:rsid w:val="00A03768"/>
    <w:rsid w:val="00A0546D"/>
    <w:rsid w:val="00A0561F"/>
    <w:rsid w:val="00A0647E"/>
    <w:rsid w:val="00A0775B"/>
    <w:rsid w:val="00A10EDF"/>
    <w:rsid w:val="00A114E7"/>
    <w:rsid w:val="00A11CCF"/>
    <w:rsid w:val="00A11E12"/>
    <w:rsid w:val="00A12864"/>
    <w:rsid w:val="00A14121"/>
    <w:rsid w:val="00A15B77"/>
    <w:rsid w:val="00A1689A"/>
    <w:rsid w:val="00A17FC2"/>
    <w:rsid w:val="00A20CED"/>
    <w:rsid w:val="00A228CE"/>
    <w:rsid w:val="00A22EDF"/>
    <w:rsid w:val="00A241A8"/>
    <w:rsid w:val="00A249D6"/>
    <w:rsid w:val="00A24B17"/>
    <w:rsid w:val="00A25F8B"/>
    <w:rsid w:val="00A26396"/>
    <w:rsid w:val="00A26683"/>
    <w:rsid w:val="00A27BF2"/>
    <w:rsid w:val="00A3114D"/>
    <w:rsid w:val="00A3176E"/>
    <w:rsid w:val="00A31DDF"/>
    <w:rsid w:val="00A32D6C"/>
    <w:rsid w:val="00A32EA1"/>
    <w:rsid w:val="00A32FA1"/>
    <w:rsid w:val="00A3363A"/>
    <w:rsid w:val="00A341AC"/>
    <w:rsid w:val="00A34245"/>
    <w:rsid w:val="00A34EE6"/>
    <w:rsid w:val="00A350A5"/>
    <w:rsid w:val="00A3602E"/>
    <w:rsid w:val="00A36635"/>
    <w:rsid w:val="00A36A32"/>
    <w:rsid w:val="00A36EB4"/>
    <w:rsid w:val="00A37691"/>
    <w:rsid w:val="00A3790A"/>
    <w:rsid w:val="00A4037F"/>
    <w:rsid w:val="00A40956"/>
    <w:rsid w:val="00A41B7F"/>
    <w:rsid w:val="00A42E61"/>
    <w:rsid w:val="00A43144"/>
    <w:rsid w:val="00A43F39"/>
    <w:rsid w:val="00A43FEB"/>
    <w:rsid w:val="00A449A9"/>
    <w:rsid w:val="00A46582"/>
    <w:rsid w:val="00A46EB5"/>
    <w:rsid w:val="00A47C53"/>
    <w:rsid w:val="00A52188"/>
    <w:rsid w:val="00A528E8"/>
    <w:rsid w:val="00A539C2"/>
    <w:rsid w:val="00A54137"/>
    <w:rsid w:val="00A549AE"/>
    <w:rsid w:val="00A54A19"/>
    <w:rsid w:val="00A554CF"/>
    <w:rsid w:val="00A5619D"/>
    <w:rsid w:val="00A563B2"/>
    <w:rsid w:val="00A60C8F"/>
    <w:rsid w:val="00A60F11"/>
    <w:rsid w:val="00A61D23"/>
    <w:rsid w:val="00A62DD6"/>
    <w:rsid w:val="00A63A84"/>
    <w:rsid w:val="00A6414A"/>
    <w:rsid w:val="00A642D0"/>
    <w:rsid w:val="00A65A1E"/>
    <w:rsid w:val="00A66523"/>
    <w:rsid w:val="00A70269"/>
    <w:rsid w:val="00A703E3"/>
    <w:rsid w:val="00A719E4"/>
    <w:rsid w:val="00A71FDB"/>
    <w:rsid w:val="00A72A10"/>
    <w:rsid w:val="00A7383D"/>
    <w:rsid w:val="00A74726"/>
    <w:rsid w:val="00A75E9B"/>
    <w:rsid w:val="00A75F60"/>
    <w:rsid w:val="00A766DD"/>
    <w:rsid w:val="00A76DA8"/>
    <w:rsid w:val="00A77593"/>
    <w:rsid w:val="00A77BAE"/>
    <w:rsid w:val="00A80629"/>
    <w:rsid w:val="00A80C4C"/>
    <w:rsid w:val="00A8184A"/>
    <w:rsid w:val="00A830FA"/>
    <w:rsid w:val="00A83574"/>
    <w:rsid w:val="00A84719"/>
    <w:rsid w:val="00A8483B"/>
    <w:rsid w:val="00A8517A"/>
    <w:rsid w:val="00A8548C"/>
    <w:rsid w:val="00A85E89"/>
    <w:rsid w:val="00A86147"/>
    <w:rsid w:val="00A86D9B"/>
    <w:rsid w:val="00A90B5F"/>
    <w:rsid w:val="00A91F53"/>
    <w:rsid w:val="00A91F61"/>
    <w:rsid w:val="00A92117"/>
    <w:rsid w:val="00A92AD6"/>
    <w:rsid w:val="00A9370B"/>
    <w:rsid w:val="00A93A54"/>
    <w:rsid w:val="00A93BF8"/>
    <w:rsid w:val="00A9490F"/>
    <w:rsid w:val="00A949AC"/>
    <w:rsid w:val="00A94ECE"/>
    <w:rsid w:val="00A95092"/>
    <w:rsid w:val="00A95F14"/>
    <w:rsid w:val="00A971EF"/>
    <w:rsid w:val="00AA3258"/>
    <w:rsid w:val="00AA38CE"/>
    <w:rsid w:val="00AA3B0B"/>
    <w:rsid w:val="00AA466F"/>
    <w:rsid w:val="00AA4BFD"/>
    <w:rsid w:val="00AA4FCD"/>
    <w:rsid w:val="00AA5933"/>
    <w:rsid w:val="00AA60D4"/>
    <w:rsid w:val="00AA7025"/>
    <w:rsid w:val="00AA7626"/>
    <w:rsid w:val="00AA7C1F"/>
    <w:rsid w:val="00AB025B"/>
    <w:rsid w:val="00AB0664"/>
    <w:rsid w:val="00AB098F"/>
    <w:rsid w:val="00AB09B4"/>
    <w:rsid w:val="00AB105B"/>
    <w:rsid w:val="00AB1CEF"/>
    <w:rsid w:val="00AB4D65"/>
    <w:rsid w:val="00AB5700"/>
    <w:rsid w:val="00AC0774"/>
    <w:rsid w:val="00AC1F97"/>
    <w:rsid w:val="00AC2449"/>
    <w:rsid w:val="00AC2AA9"/>
    <w:rsid w:val="00AC478A"/>
    <w:rsid w:val="00AC5728"/>
    <w:rsid w:val="00AC5B50"/>
    <w:rsid w:val="00AC5F83"/>
    <w:rsid w:val="00AC6443"/>
    <w:rsid w:val="00AC70E6"/>
    <w:rsid w:val="00AC7C91"/>
    <w:rsid w:val="00AD1475"/>
    <w:rsid w:val="00AD1930"/>
    <w:rsid w:val="00AD29F4"/>
    <w:rsid w:val="00AD2E62"/>
    <w:rsid w:val="00AD312C"/>
    <w:rsid w:val="00AD40DF"/>
    <w:rsid w:val="00AD43F3"/>
    <w:rsid w:val="00AD44D7"/>
    <w:rsid w:val="00AD4ED2"/>
    <w:rsid w:val="00AD517A"/>
    <w:rsid w:val="00AD57F5"/>
    <w:rsid w:val="00AD69B1"/>
    <w:rsid w:val="00AD6BEC"/>
    <w:rsid w:val="00AD7690"/>
    <w:rsid w:val="00AE08B7"/>
    <w:rsid w:val="00AE1599"/>
    <w:rsid w:val="00AE19EC"/>
    <w:rsid w:val="00AE321A"/>
    <w:rsid w:val="00AE3DEC"/>
    <w:rsid w:val="00AE4B17"/>
    <w:rsid w:val="00AE50D5"/>
    <w:rsid w:val="00AE5209"/>
    <w:rsid w:val="00AE5F20"/>
    <w:rsid w:val="00AE6F8C"/>
    <w:rsid w:val="00AE7C05"/>
    <w:rsid w:val="00AF072B"/>
    <w:rsid w:val="00AF1475"/>
    <w:rsid w:val="00AF1960"/>
    <w:rsid w:val="00AF2096"/>
    <w:rsid w:val="00AF2365"/>
    <w:rsid w:val="00AF36C5"/>
    <w:rsid w:val="00AF3C23"/>
    <w:rsid w:val="00AF40AF"/>
    <w:rsid w:val="00AF7358"/>
    <w:rsid w:val="00AF75CF"/>
    <w:rsid w:val="00AF7602"/>
    <w:rsid w:val="00AF79AB"/>
    <w:rsid w:val="00B00260"/>
    <w:rsid w:val="00B02DE6"/>
    <w:rsid w:val="00B041F2"/>
    <w:rsid w:val="00B05B1A"/>
    <w:rsid w:val="00B06AE7"/>
    <w:rsid w:val="00B07A94"/>
    <w:rsid w:val="00B10585"/>
    <w:rsid w:val="00B1217F"/>
    <w:rsid w:val="00B123CC"/>
    <w:rsid w:val="00B12957"/>
    <w:rsid w:val="00B130DB"/>
    <w:rsid w:val="00B137B9"/>
    <w:rsid w:val="00B14552"/>
    <w:rsid w:val="00B14C61"/>
    <w:rsid w:val="00B15384"/>
    <w:rsid w:val="00B15FCD"/>
    <w:rsid w:val="00B17132"/>
    <w:rsid w:val="00B2058E"/>
    <w:rsid w:val="00B20CF7"/>
    <w:rsid w:val="00B2192E"/>
    <w:rsid w:val="00B2210D"/>
    <w:rsid w:val="00B22695"/>
    <w:rsid w:val="00B23D36"/>
    <w:rsid w:val="00B2422E"/>
    <w:rsid w:val="00B2430E"/>
    <w:rsid w:val="00B246E6"/>
    <w:rsid w:val="00B24E05"/>
    <w:rsid w:val="00B25270"/>
    <w:rsid w:val="00B25B95"/>
    <w:rsid w:val="00B27044"/>
    <w:rsid w:val="00B27D90"/>
    <w:rsid w:val="00B31658"/>
    <w:rsid w:val="00B3241E"/>
    <w:rsid w:val="00B32DE0"/>
    <w:rsid w:val="00B32EBA"/>
    <w:rsid w:val="00B336AF"/>
    <w:rsid w:val="00B337E7"/>
    <w:rsid w:val="00B3434B"/>
    <w:rsid w:val="00B34780"/>
    <w:rsid w:val="00B36FCA"/>
    <w:rsid w:val="00B37FE3"/>
    <w:rsid w:val="00B40319"/>
    <w:rsid w:val="00B409DF"/>
    <w:rsid w:val="00B419E0"/>
    <w:rsid w:val="00B42247"/>
    <w:rsid w:val="00B42C19"/>
    <w:rsid w:val="00B43159"/>
    <w:rsid w:val="00B43215"/>
    <w:rsid w:val="00B442A5"/>
    <w:rsid w:val="00B4503C"/>
    <w:rsid w:val="00B5041D"/>
    <w:rsid w:val="00B50F8F"/>
    <w:rsid w:val="00B51A39"/>
    <w:rsid w:val="00B52B1B"/>
    <w:rsid w:val="00B53F8D"/>
    <w:rsid w:val="00B54CF3"/>
    <w:rsid w:val="00B55623"/>
    <w:rsid w:val="00B55CF9"/>
    <w:rsid w:val="00B55F56"/>
    <w:rsid w:val="00B568F6"/>
    <w:rsid w:val="00B57FDC"/>
    <w:rsid w:val="00B6010A"/>
    <w:rsid w:val="00B61EA2"/>
    <w:rsid w:val="00B62AE9"/>
    <w:rsid w:val="00B63429"/>
    <w:rsid w:val="00B643E2"/>
    <w:rsid w:val="00B645B6"/>
    <w:rsid w:val="00B64A00"/>
    <w:rsid w:val="00B64C13"/>
    <w:rsid w:val="00B64FF7"/>
    <w:rsid w:val="00B667C7"/>
    <w:rsid w:val="00B6786D"/>
    <w:rsid w:val="00B67A15"/>
    <w:rsid w:val="00B70397"/>
    <w:rsid w:val="00B70AE3"/>
    <w:rsid w:val="00B72254"/>
    <w:rsid w:val="00B7242D"/>
    <w:rsid w:val="00B733CB"/>
    <w:rsid w:val="00B74C0E"/>
    <w:rsid w:val="00B7502E"/>
    <w:rsid w:val="00B75355"/>
    <w:rsid w:val="00B75848"/>
    <w:rsid w:val="00B76A12"/>
    <w:rsid w:val="00B771AB"/>
    <w:rsid w:val="00B771B4"/>
    <w:rsid w:val="00B82233"/>
    <w:rsid w:val="00B82BB1"/>
    <w:rsid w:val="00B82EF1"/>
    <w:rsid w:val="00B831F5"/>
    <w:rsid w:val="00B83473"/>
    <w:rsid w:val="00B83A8B"/>
    <w:rsid w:val="00B85756"/>
    <w:rsid w:val="00B86D48"/>
    <w:rsid w:val="00B86D67"/>
    <w:rsid w:val="00B86E7B"/>
    <w:rsid w:val="00B87378"/>
    <w:rsid w:val="00B90437"/>
    <w:rsid w:val="00B91C80"/>
    <w:rsid w:val="00B9446F"/>
    <w:rsid w:val="00B947EB"/>
    <w:rsid w:val="00B94B9D"/>
    <w:rsid w:val="00B951DE"/>
    <w:rsid w:val="00B96138"/>
    <w:rsid w:val="00B9711B"/>
    <w:rsid w:val="00B97A66"/>
    <w:rsid w:val="00B97DAA"/>
    <w:rsid w:val="00BA06E0"/>
    <w:rsid w:val="00BA16CE"/>
    <w:rsid w:val="00BA2BEE"/>
    <w:rsid w:val="00BA2CC0"/>
    <w:rsid w:val="00BA3545"/>
    <w:rsid w:val="00BA4836"/>
    <w:rsid w:val="00BA4E9E"/>
    <w:rsid w:val="00BA6F94"/>
    <w:rsid w:val="00BA76DC"/>
    <w:rsid w:val="00BB0669"/>
    <w:rsid w:val="00BB0AAA"/>
    <w:rsid w:val="00BB0E78"/>
    <w:rsid w:val="00BB21F5"/>
    <w:rsid w:val="00BB357A"/>
    <w:rsid w:val="00BB5BC1"/>
    <w:rsid w:val="00BB6553"/>
    <w:rsid w:val="00BC0D51"/>
    <w:rsid w:val="00BC0E75"/>
    <w:rsid w:val="00BC187E"/>
    <w:rsid w:val="00BC195F"/>
    <w:rsid w:val="00BC32C5"/>
    <w:rsid w:val="00BC3FD2"/>
    <w:rsid w:val="00BC43BD"/>
    <w:rsid w:val="00BC564E"/>
    <w:rsid w:val="00BC5C14"/>
    <w:rsid w:val="00BC6686"/>
    <w:rsid w:val="00BC75E3"/>
    <w:rsid w:val="00BD0115"/>
    <w:rsid w:val="00BD0209"/>
    <w:rsid w:val="00BD02D3"/>
    <w:rsid w:val="00BD033D"/>
    <w:rsid w:val="00BD1AB7"/>
    <w:rsid w:val="00BD28C4"/>
    <w:rsid w:val="00BD2FD3"/>
    <w:rsid w:val="00BD3810"/>
    <w:rsid w:val="00BD4551"/>
    <w:rsid w:val="00BD4A52"/>
    <w:rsid w:val="00BD5CB5"/>
    <w:rsid w:val="00BD6E01"/>
    <w:rsid w:val="00BD7450"/>
    <w:rsid w:val="00BD7E09"/>
    <w:rsid w:val="00BE10ED"/>
    <w:rsid w:val="00BE15EB"/>
    <w:rsid w:val="00BE274A"/>
    <w:rsid w:val="00BE3DDF"/>
    <w:rsid w:val="00BE48DE"/>
    <w:rsid w:val="00BE4A02"/>
    <w:rsid w:val="00BE5374"/>
    <w:rsid w:val="00BE5949"/>
    <w:rsid w:val="00BF039B"/>
    <w:rsid w:val="00BF0B15"/>
    <w:rsid w:val="00BF404D"/>
    <w:rsid w:val="00BF44B3"/>
    <w:rsid w:val="00BF45C4"/>
    <w:rsid w:val="00BF6480"/>
    <w:rsid w:val="00BF6D92"/>
    <w:rsid w:val="00BF7BFD"/>
    <w:rsid w:val="00C0000E"/>
    <w:rsid w:val="00C020D9"/>
    <w:rsid w:val="00C022C2"/>
    <w:rsid w:val="00C02B7A"/>
    <w:rsid w:val="00C03A41"/>
    <w:rsid w:val="00C045CC"/>
    <w:rsid w:val="00C051A1"/>
    <w:rsid w:val="00C0672B"/>
    <w:rsid w:val="00C07695"/>
    <w:rsid w:val="00C078AA"/>
    <w:rsid w:val="00C10536"/>
    <w:rsid w:val="00C10582"/>
    <w:rsid w:val="00C10792"/>
    <w:rsid w:val="00C10E7C"/>
    <w:rsid w:val="00C110AD"/>
    <w:rsid w:val="00C114B0"/>
    <w:rsid w:val="00C1198B"/>
    <w:rsid w:val="00C126CD"/>
    <w:rsid w:val="00C12750"/>
    <w:rsid w:val="00C12D0B"/>
    <w:rsid w:val="00C13978"/>
    <w:rsid w:val="00C13A73"/>
    <w:rsid w:val="00C1442A"/>
    <w:rsid w:val="00C14439"/>
    <w:rsid w:val="00C14692"/>
    <w:rsid w:val="00C148EB"/>
    <w:rsid w:val="00C14D1F"/>
    <w:rsid w:val="00C14EEF"/>
    <w:rsid w:val="00C1541F"/>
    <w:rsid w:val="00C156E6"/>
    <w:rsid w:val="00C15916"/>
    <w:rsid w:val="00C159C5"/>
    <w:rsid w:val="00C16EDA"/>
    <w:rsid w:val="00C16F49"/>
    <w:rsid w:val="00C174D0"/>
    <w:rsid w:val="00C17559"/>
    <w:rsid w:val="00C17604"/>
    <w:rsid w:val="00C17721"/>
    <w:rsid w:val="00C2033E"/>
    <w:rsid w:val="00C208B5"/>
    <w:rsid w:val="00C2151E"/>
    <w:rsid w:val="00C2362F"/>
    <w:rsid w:val="00C24F92"/>
    <w:rsid w:val="00C27853"/>
    <w:rsid w:val="00C31955"/>
    <w:rsid w:val="00C32369"/>
    <w:rsid w:val="00C32736"/>
    <w:rsid w:val="00C32ECC"/>
    <w:rsid w:val="00C331A3"/>
    <w:rsid w:val="00C33FBB"/>
    <w:rsid w:val="00C344BD"/>
    <w:rsid w:val="00C36AB4"/>
    <w:rsid w:val="00C37839"/>
    <w:rsid w:val="00C40245"/>
    <w:rsid w:val="00C4029B"/>
    <w:rsid w:val="00C40F11"/>
    <w:rsid w:val="00C41187"/>
    <w:rsid w:val="00C416F2"/>
    <w:rsid w:val="00C4182F"/>
    <w:rsid w:val="00C426D4"/>
    <w:rsid w:val="00C4277D"/>
    <w:rsid w:val="00C4310C"/>
    <w:rsid w:val="00C4545F"/>
    <w:rsid w:val="00C461D2"/>
    <w:rsid w:val="00C46380"/>
    <w:rsid w:val="00C46B93"/>
    <w:rsid w:val="00C500CB"/>
    <w:rsid w:val="00C505E3"/>
    <w:rsid w:val="00C50DDA"/>
    <w:rsid w:val="00C50FB3"/>
    <w:rsid w:val="00C520F8"/>
    <w:rsid w:val="00C527D9"/>
    <w:rsid w:val="00C53D20"/>
    <w:rsid w:val="00C54666"/>
    <w:rsid w:val="00C5544D"/>
    <w:rsid w:val="00C56015"/>
    <w:rsid w:val="00C57AB0"/>
    <w:rsid w:val="00C60BDA"/>
    <w:rsid w:val="00C627A6"/>
    <w:rsid w:val="00C630BA"/>
    <w:rsid w:val="00C64083"/>
    <w:rsid w:val="00C64388"/>
    <w:rsid w:val="00C64954"/>
    <w:rsid w:val="00C650AF"/>
    <w:rsid w:val="00C6560F"/>
    <w:rsid w:val="00C65863"/>
    <w:rsid w:val="00C65F0D"/>
    <w:rsid w:val="00C663F9"/>
    <w:rsid w:val="00C670E2"/>
    <w:rsid w:val="00C67CEE"/>
    <w:rsid w:val="00C70404"/>
    <w:rsid w:val="00C70A75"/>
    <w:rsid w:val="00C746D0"/>
    <w:rsid w:val="00C75AB9"/>
    <w:rsid w:val="00C75C44"/>
    <w:rsid w:val="00C80554"/>
    <w:rsid w:val="00C80685"/>
    <w:rsid w:val="00C81A36"/>
    <w:rsid w:val="00C823E1"/>
    <w:rsid w:val="00C83CB0"/>
    <w:rsid w:val="00C8474D"/>
    <w:rsid w:val="00C84AE9"/>
    <w:rsid w:val="00C857BC"/>
    <w:rsid w:val="00C86165"/>
    <w:rsid w:val="00C86759"/>
    <w:rsid w:val="00C874B5"/>
    <w:rsid w:val="00C87B7B"/>
    <w:rsid w:val="00C90E7E"/>
    <w:rsid w:val="00C9173D"/>
    <w:rsid w:val="00C922D6"/>
    <w:rsid w:val="00C92738"/>
    <w:rsid w:val="00C937C2"/>
    <w:rsid w:val="00C9486D"/>
    <w:rsid w:val="00C951A5"/>
    <w:rsid w:val="00C95673"/>
    <w:rsid w:val="00C9670C"/>
    <w:rsid w:val="00C96C48"/>
    <w:rsid w:val="00C96EBA"/>
    <w:rsid w:val="00CA0789"/>
    <w:rsid w:val="00CA0F7A"/>
    <w:rsid w:val="00CA160E"/>
    <w:rsid w:val="00CA23BC"/>
    <w:rsid w:val="00CA276C"/>
    <w:rsid w:val="00CA3167"/>
    <w:rsid w:val="00CA3A85"/>
    <w:rsid w:val="00CA4493"/>
    <w:rsid w:val="00CA4780"/>
    <w:rsid w:val="00CA5813"/>
    <w:rsid w:val="00CA626F"/>
    <w:rsid w:val="00CA7E2C"/>
    <w:rsid w:val="00CB0014"/>
    <w:rsid w:val="00CB2092"/>
    <w:rsid w:val="00CB224B"/>
    <w:rsid w:val="00CB3C70"/>
    <w:rsid w:val="00CB4428"/>
    <w:rsid w:val="00CB54CA"/>
    <w:rsid w:val="00CB69DD"/>
    <w:rsid w:val="00CB6A03"/>
    <w:rsid w:val="00CB77FE"/>
    <w:rsid w:val="00CB7C6B"/>
    <w:rsid w:val="00CB7EBA"/>
    <w:rsid w:val="00CC016C"/>
    <w:rsid w:val="00CC177E"/>
    <w:rsid w:val="00CC2582"/>
    <w:rsid w:val="00CC2FE6"/>
    <w:rsid w:val="00CC313E"/>
    <w:rsid w:val="00CC3E12"/>
    <w:rsid w:val="00CC5DEF"/>
    <w:rsid w:val="00CC60F3"/>
    <w:rsid w:val="00CC7AD1"/>
    <w:rsid w:val="00CC7E39"/>
    <w:rsid w:val="00CD0335"/>
    <w:rsid w:val="00CD06FA"/>
    <w:rsid w:val="00CD07B6"/>
    <w:rsid w:val="00CD23DF"/>
    <w:rsid w:val="00CD2401"/>
    <w:rsid w:val="00CD340D"/>
    <w:rsid w:val="00CD4AF2"/>
    <w:rsid w:val="00CD5570"/>
    <w:rsid w:val="00CD5F18"/>
    <w:rsid w:val="00CE0E08"/>
    <w:rsid w:val="00CE1616"/>
    <w:rsid w:val="00CE18EA"/>
    <w:rsid w:val="00CE2E59"/>
    <w:rsid w:val="00CE40C7"/>
    <w:rsid w:val="00CE4728"/>
    <w:rsid w:val="00CE4D6B"/>
    <w:rsid w:val="00CE5688"/>
    <w:rsid w:val="00CE5969"/>
    <w:rsid w:val="00CE59EF"/>
    <w:rsid w:val="00CF15B4"/>
    <w:rsid w:val="00CF1EE1"/>
    <w:rsid w:val="00CF2212"/>
    <w:rsid w:val="00CF3D24"/>
    <w:rsid w:val="00D005D8"/>
    <w:rsid w:val="00D009FA"/>
    <w:rsid w:val="00D015C2"/>
    <w:rsid w:val="00D02388"/>
    <w:rsid w:val="00D0297F"/>
    <w:rsid w:val="00D0348A"/>
    <w:rsid w:val="00D0390A"/>
    <w:rsid w:val="00D03E38"/>
    <w:rsid w:val="00D03F52"/>
    <w:rsid w:val="00D04125"/>
    <w:rsid w:val="00D04FAF"/>
    <w:rsid w:val="00D06158"/>
    <w:rsid w:val="00D067B1"/>
    <w:rsid w:val="00D06AB0"/>
    <w:rsid w:val="00D070F9"/>
    <w:rsid w:val="00D073EB"/>
    <w:rsid w:val="00D10258"/>
    <w:rsid w:val="00D10679"/>
    <w:rsid w:val="00D1086C"/>
    <w:rsid w:val="00D11322"/>
    <w:rsid w:val="00D1142D"/>
    <w:rsid w:val="00D114B7"/>
    <w:rsid w:val="00D12DCB"/>
    <w:rsid w:val="00D146A1"/>
    <w:rsid w:val="00D150E7"/>
    <w:rsid w:val="00D16B05"/>
    <w:rsid w:val="00D16F68"/>
    <w:rsid w:val="00D171AE"/>
    <w:rsid w:val="00D1742E"/>
    <w:rsid w:val="00D17BDF"/>
    <w:rsid w:val="00D207D7"/>
    <w:rsid w:val="00D213E5"/>
    <w:rsid w:val="00D23373"/>
    <w:rsid w:val="00D2358E"/>
    <w:rsid w:val="00D24D0D"/>
    <w:rsid w:val="00D257E0"/>
    <w:rsid w:val="00D2657D"/>
    <w:rsid w:val="00D26BE4"/>
    <w:rsid w:val="00D27065"/>
    <w:rsid w:val="00D27909"/>
    <w:rsid w:val="00D27C7D"/>
    <w:rsid w:val="00D27F02"/>
    <w:rsid w:val="00D303B4"/>
    <w:rsid w:val="00D30693"/>
    <w:rsid w:val="00D3195F"/>
    <w:rsid w:val="00D31BA8"/>
    <w:rsid w:val="00D31DAD"/>
    <w:rsid w:val="00D326F2"/>
    <w:rsid w:val="00D327C9"/>
    <w:rsid w:val="00D33556"/>
    <w:rsid w:val="00D33817"/>
    <w:rsid w:val="00D34EFC"/>
    <w:rsid w:val="00D34F1E"/>
    <w:rsid w:val="00D34FDD"/>
    <w:rsid w:val="00D35168"/>
    <w:rsid w:val="00D36611"/>
    <w:rsid w:val="00D37FF1"/>
    <w:rsid w:val="00D414FC"/>
    <w:rsid w:val="00D4393D"/>
    <w:rsid w:val="00D44071"/>
    <w:rsid w:val="00D44403"/>
    <w:rsid w:val="00D4478F"/>
    <w:rsid w:val="00D4699F"/>
    <w:rsid w:val="00D479FA"/>
    <w:rsid w:val="00D525DA"/>
    <w:rsid w:val="00D52B30"/>
    <w:rsid w:val="00D551BB"/>
    <w:rsid w:val="00D55EA8"/>
    <w:rsid w:val="00D571F8"/>
    <w:rsid w:val="00D57775"/>
    <w:rsid w:val="00D57AF5"/>
    <w:rsid w:val="00D6049E"/>
    <w:rsid w:val="00D6062B"/>
    <w:rsid w:val="00D6144F"/>
    <w:rsid w:val="00D619EA"/>
    <w:rsid w:val="00D63026"/>
    <w:rsid w:val="00D639C2"/>
    <w:rsid w:val="00D63E20"/>
    <w:rsid w:val="00D64E7C"/>
    <w:rsid w:val="00D65265"/>
    <w:rsid w:val="00D66281"/>
    <w:rsid w:val="00D67261"/>
    <w:rsid w:val="00D67F04"/>
    <w:rsid w:val="00D700CA"/>
    <w:rsid w:val="00D70BB2"/>
    <w:rsid w:val="00D71D0F"/>
    <w:rsid w:val="00D73F5C"/>
    <w:rsid w:val="00D753AC"/>
    <w:rsid w:val="00D75ED3"/>
    <w:rsid w:val="00D75F2E"/>
    <w:rsid w:val="00D7630A"/>
    <w:rsid w:val="00D77DC3"/>
    <w:rsid w:val="00D808C9"/>
    <w:rsid w:val="00D811F0"/>
    <w:rsid w:val="00D813DF"/>
    <w:rsid w:val="00D819F8"/>
    <w:rsid w:val="00D82111"/>
    <w:rsid w:val="00D82B7C"/>
    <w:rsid w:val="00D91A54"/>
    <w:rsid w:val="00D939B0"/>
    <w:rsid w:val="00D9403D"/>
    <w:rsid w:val="00D94151"/>
    <w:rsid w:val="00D94240"/>
    <w:rsid w:val="00D94CD7"/>
    <w:rsid w:val="00D954B5"/>
    <w:rsid w:val="00D95815"/>
    <w:rsid w:val="00D964D2"/>
    <w:rsid w:val="00D96CC7"/>
    <w:rsid w:val="00D96D0C"/>
    <w:rsid w:val="00D975BF"/>
    <w:rsid w:val="00DA082F"/>
    <w:rsid w:val="00DA14EF"/>
    <w:rsid w:val="00DA447E"/>
    <w:rsid w:val="00DA6503"/>
    <w:rsid w:val="00DA6BBB"/>
    <w:rsid w:val="00DA7623"/>
    <w:rsid w:val="00DB0352"/>
    <w:rsid w:val="00DB2608"/>
    <w:rsid w:val="00DB3C35"/>
    <w:rsid w:val="00DB4A2F"/>
    <w:rsid w:val="00DB4C8F"/>
    <w:rsid w:val="00DB6B64"/>
    <w:rsid w:val="00DB7600"/>
    <w:rsid w:val="00DC14EF"/>
    <w:rsid w:val="00DC209A"/>
    <w:rsid w:val="00DC2634"/>
    <w:rsid w:val="00DC27CF"/>
    <w:rsid w:val="00DC2D24"/>
    <w:rsid w:val="00DC2EA1"/>
    <w:rsid w:val="00DC353E"/>
    <w:rsid w:val="00DC391D"/>
    <w:rsid w:val="00DC3EA2"/>
    <w:rsid w:val="00DC4130"/>
    <w:rsid w:val="00DC6877"/>
    <w:rsid w:val="00DC7DDA"/>
    <w:rsid w:val="00DD009C"/>
    <w:rsid w:val="00DD106D"/>
    <w:rsid w:val="00DD1105"/>
    <w:rsid w:val="00DD1B54"/>
    <w:rsid w:val="00DD1D79"/>
    <w:rsid w:val="00DD21AB"/>
    <w:rsid w:val="00DD256A"/>
    <w:rsid w:val="00DD37BC"/>
    <w:rsid w:val="00DD554A"/>
    <w:rsid w:val="00DD71E1"/>
    <w:rsid w:val="00DE06CD"/>
    <w:rsid w:val="00DE1616"/>
    <w:rsid w:val="00DE260E"/>
    <w:rsid w:val="00DE2B48"/>
    <w:rsid w:val="00DE2B51"/>
    <w:rsid w:val="00DE3EF9"/>
    <w:rsid w:val="00DE470D"/>
    <w:rsid w:val="00DE4FF5"/>
    <w:rsid w:val="00DE5BB4"/>
    <w:rsid w:val="00DE5CA4"/>
    <w:rsid w:val="00DE5FEF"/>
    <w:rsid w:val="00DE7C74"/>
    <w:rsid w:val="00DE7CD0"/>
    <w:rsid w:val="00DE7D9C"/>
    <w:rsid w:val="00DF032C"/>
    <w:rsid w:val="00DF081A"/>
    <w:rsid w:val="00DF2937"/>
    <w:rsid w:val="00DF35D7"/>
    <w:rsid w:val="00DF3DE0"/>
    <w:rsid w:val="00DF4ABB"/>
    <w:rsid w:val="00DF4FFD"/>
    <w:rsid w:val="00DF5FC3"/>
    <w:rsid w:val="00DF6201"/>
    <w:rsid w:val="00DF631B"/>
    <w:rsid w:val="00DF680B"/>
    <w:rsid w:val="00DF6B82"/>
    <w:rsid w:val="00DF7589"/>
    <w:rsid w:val="00DF7C7A"/>
    <w:rsid w:val="00E001BB"/>
    <w:rsid w:val="00E00D7C"/>
    <w:rsid w:val="00E019CC"/>
    <w:rsid w:val="00E022EF"/>
    <w:rsid w:val="00E04517"/>
    <w:rsid w:val="00E05D16"/>
    <w:rsid w:val="00E06327"/>
    <w:rsid w:val="00E064DC"/>
    <w:rsid w:val="00E06866"/>
    <w:rsid w:val="00E07ADE"/>
    <w:rsid w:val="00E07C01"/>
    <w:rsid w:val="00E07FE0"/>
    <w:rsid w:val="00E11078"/>
    <w:rsid w:val="00E11DC8"/>
    <w:rsid w:val="00E13C2F"/>
    <w:rsid w:val="00E153EE"/>
    <w:rsid w:val="00E15D0D"/>
    <w:rsid w:val="00E17689"/>
    <w:rsid w:val="00E2125C"/>
    <w:rsid w:val="00E2168E"/>
    <w:rsid w:val="00E21B69"/>
    <w:rsid w:val="00E22B0F"/>
    <w:rsid w:val="00E22F7E"/>
    <w:rsid w:val="00E2310E"/>
    <w:rsid w:val="00E23ECC"/>
    <w:rsid w:val="00E26671"/>
    <w:rsid w:val="00E26913"/>
    <w:rsid w:val="00E26C7C"/>
    <w:rsid w:val="00E26EF1"/>
    <w:rsid w:val="00E27492"/>
    <w:rsid w:val="00E27B3E"/>
    <w:rsid w:val="00E307E3"/>
    <w:rsid w:val="00E307E9"/>
    <w:rsid w:val="00E31469"/>
    <w:rsid w:val="00E3168B"/>
    <w:rsid w:val="00E31935"/>
    <w:rsid w:val="00E31AF2"/>
    <w:rsid w:val="00E31DBA"/>
    <w:rsid w:val="00E32991"/>
    <w:rsid w:val="00E33C17"/>
    <w:rsid w:val="00E34323"/>
    <w:rsid w:val="00E34F1A"/>
    <w:rsid w:val="00E34FE1"/>
    <w:rsid w:val="00E35602"/>
    <w:rsid w:val="00E3569E"/>
    <w:rsid w:val="00E3654C"/>
    <w:rsid w:val="00E37B6C"/>
    <w:rsid w:val="00E405A9"/>
    <w:rsid w:val="00E41805"/>
    <w:rsid w:val="00E42B77"/>
    <w:rsid w:val="00E43292"/>
    <w:rsid w:val="00E43293"/>
    <w:rsid w:val="00E4333C"/>
    <w:rsid w:val="00E4386E"/>
    <w:rsid w:val="00E4538B"/>
    <w:rsid w:val="00E454F9"/>
    <w:rsid w:val="00E45DCF"/>
    <w:rsid w:val="00E47D42"/>
    <w:rsid w:val="00E50388"/>
    <w:rsid w:val="00E50A00"/>
    <w:rsid w:val="00E50C4E"/>
    <w:rsid w:val="00E51891"/>
    <w:rsid w:val="00E53105"/>
    <w:rsid w:val="00E53841"/>
    <w:rsid w:val="00E53900"/>
    <w:rsid w:val="00E53B22"/>
    <w:rsid w:val="00E548C6"/>
    <w:rsid w:val="00E54C21"/>
    <w:rsid w:val="00E554D7"/>
    <w:rsid w:val="00E554DF"/>
    <w:rsid w:val="00E5565C"/>
    <w:rsid w:val="00E55800"/>
    <w:rsid w:val="00E55D52"/>
    <w:rsid w:val="00E606DA"/>
    <w:rsid w:val="00E60AFA"/>
    <w:rsid w:val="00E61511"/>
    <w:rsid w:val="00E6195D"/>
    <w:rsid w:val="00E61FCA"/>
    <w:rsid w:val="00E62F4F"/>
    <w:rsid w:val="00E6431D"/>
    <w:rsid w:val="00E6446C"/>
    <w:rsid w:val="00E647D1"/>
    <w:rsid w:val="00E6497E"/>
    <w:rsid w:val="00E656A9"/>
    <w:rsid w:val="00E65920"/>
    <w:rsid w:val="00E6597D"/>
    <w:rsid w:val="00E65A12"/>
    <w:rsid w:val="00E668A9"/>
    <w:rsid w:val="00E679C5"/>
    <w:rsid w:val="00E67A17"/>
    <w:rsid w:val="00E70182"/>
    <w:rsid w:val="00E709C9"/>
    <w:rsid w:val="00E70BB5"/>
    <w:rsid w:val="00E71037"/>
    <w:rsid w:val="00E71807"/>
    <w:rsid w:val="00E719C7"/>
    <w:rsid w:val="00E71BDA"/>
    <w:rsid w:val="00E80A68"/>
    <w:rsid w:val="00E811B2"/>
    <w:rsid w:val="00E81F28"/>
    <w:rsid w:val="00E834BD"/>
    <w:rsid w:val="00E83A3A"/>
    <w:rsid w:val="00E84067"/>
    <w:rsid w:val="00E841CC"/>
    <w:rsid w:val="00E85557"/>
    <w:rsid w:val="00E915AD"/>
    <w:rsid w:val="00E936BA"/>
    <w:rsid w:val="00E939FC"/>
    <w:rsid w:val="00E94E8A"/>
    <w:rsid w:val="00E96918"/>
    <w:rsid w:val="00EA0FB6"/>
    <w:rsid w:val="00EA29D2"/>
    <w:rsid w:val="00EA2C8F"/>
    <w:rsid w:val="00EA3423"/>
    <w:rsid w:val="00EA3EE3"/>
    <w:rsid w:val="00EA3F26"/>
    <w:rsid w:val="00EA4989"/>
    <w:rsid w:val="00EA4FAE"/>
    <w:rsid w:val="00EA648D"/>
    <w:rsid w:val="00EA76A7"/>
    <w:rsid w:val="00EA78A1"/>
    <w:rsid w:val="00EA7E35"/>
    <w:rsid w:val="00EB1447"/>
    <w:rsid w:val="00EB155F"/>
    <w:rsid w:val="00EB1A48"/>
    <w:rsid w:val="00EB256F"/>
    <w:rsid w:val="00EB2846"/>
    <w:rsid w:val="00EB2B43"/>
    <w:rsid w:val="00EB49CB"/>
    <w:rsid w:val="00EB4F82"/>
    <w:rsid w:val="00EB51C3"/>
    <w:rsid w:val="00EB5751"/>
    <w:rsid w:val="00EB5899"/>
    <w:rsid w:val="00EB637A"/>
    <w:rsid w:val="00EC05B3"/>
    <w:rsid w:val="00EC1A0D"/>
    <w:rsid w:val="00EC1B25"/>
    <w:rsid w:val="00EC35D8"/>
    <w:rsid w:val="00EC3DD5"/>
    <w:rsid w:val="00EC5BF4"/>
    <w:rsid w:val="00EC6CBA"/>
    <w:rsid w:val="00EC710A"/>
    <w:rsid w:val="00ED0072"/>
    <w:rsid w:val="00ED050D"/>
    <w:rsid w:val="00ED1736"/>
    <w:rsid w:val="00ED1863"/>
    <w:rsid w:val="00ED236D"/>
    <w:rsid w:val="00ED2A6A"/>
    <w:rsid w:val="00ED4F89"/>
    <w:rsid w:val="00ED69A4"/>
    <w:rsid w:val="00ED7089"/>
    <w:rsid w:val="00ED7607"/>
    <w:rsid w:val="00EE0583"/>
    <w:rsid w:val="00EE0CB3"/>
    <w:rsid w:val="00EE101D"/>
    <w:rsid w:val="00EE1170"/>
    <w:rsid w:val="00EE13F0"/>
    <w:rsid w:val="00EE1C12"/>
    <w:rsid w:val="00EE2302"/>
    <w:rsid w:val="00EE23A2"/>
    <w:rsid w:val="00EE2DD6"/>
    <w:rsid w:val="00EE4EC5"/>
    <w:rsid w:val="00EE55F2"/>
    <w:rsid w:val="00EE5AE4"/>
    <w:rsid w:val="00EE5D3A"/>
    <w:rsid w:val="00EF00A3"/>
    <w:rsid w:val="00EF1CBD"/>
    <w:rsid w:val="00EF248A"/>
    <w:rsid w:val="00EF4B83"/>
    <w:rsid w:val="00EF4C25"/>
    <w:rsid w:val="00F00D32"/>
    <w:rsid w:val="00F013EB"/>
    <w:rsid w:val="00F01479"/>
    <w:rsid w:val="00F0177F"/>
    <w:rsid w:val="00F01D9B"/>
    <w:rsid w:val="00F01F01"/>
    <w:rsid w:val="00F02AFD"/>
    <w:rsid w:val="00F02C96"/>
    <w:rsid w:val="00F033A0"/>
    <w:rsid w:val="00F04694"/>
    <w:rsid w:val="00F05AFB"/>
    <w:rsid w:val="00F06009"/>
    <w:rsid w:val="00F06129"/>
    <w:rsid w:val="00F071E3"/>
    <w:rsid w:val="00F07316"/>
    <w:rsid w:val="00F0748B"/>
    <w:rsid w:val="00F07822"/>
    <w:rsid w:val="00F07878"/>
    <w:rsid w:val="00F07C96"/>
    <w:rsid w:val="00F10F42"/>
    <w:rsid w:val="00F11632"/>
    <w:rsid w:val="00F11FBF"/>
    <w:rsid w:val="00F12FCD"/>
    <w:rsid w:val="00F135CC"/>
    <w:rsid w:val="00F13B2B"/>
    <w:rsid w:val="00F14973"/>
    <w:rsid w:val="00F14DE8"/>
    <w:rsid w:val="00F14E7E"/>
    <w:rsid w:val="00F15842"/>
    <w:rsid w:val="00F1600C"/>
    <w:rsid w:val="00F16394"/>
    <w:rsid w:val="00F177F9"/>
    <w:rsid w:val="00F178A0"/>
    <w:rsid w:val="00F203E4"/>
    <w:rsid w:val="00F20AD5"/>
    <w:rsid w:val="00F217F9"/>
    <w:rsid w:val="00F2193F"/>
    <w:rsid w:val="00F231EE"/>
    <w:rsid w:val="00F23E1D"/>
    <w:rsid w:val="00F2497C"/>
    <w:rsid w:val="00F25C31"/>
    <w:rsid w:val="00F270FF"/>
    <w:rsid w:val="00F27848"/>
    <w:rsid w:val="00F30F5C"/>
    <w:rsid w:val="00F31D7D"/>
    <w:rsid w:val="00F32EBE"/>
    <w:rsid w:val="00F34E04"/>
    <w:rsid w:val="00F35409"/>
    <w:rsid w:val="00F35B04"/>
    <w:rsid w:val="00F36267"/>
    <w:rsid w:val="00F36542"/>
    <w:rsid w:val="00F378EE"/>
    <w:rsid w:val="00F40C4B"/>
    <w:rsid w:val="00F41A34"/>
    <w:rsid w:val="00F42CC7"/>
    <w:rsid w:val="00F42CDA"/>
    <w:rsid w:val="00F42DD6"/>
    <w:rsid w:val="00F44241"/>
    <w:rsid w:val="00F45562"/>
    <w:rsid w:val="00F504AC"/>
    <w:rsid w:val="00F50741"/>
    <w:rsid w:val="00F5099E"/>
    <w:rsid w:val="00F510FE"/>
    <w:rsid w:val="00F516A6"/>
    <w:rsid w:val="00F51AEB"/>
    <w:rsid w:val="00F51BF2"/>
    <w:rsid w:val="00F5294A"/>
    <w:rsid w:val="00F52BFB"/>
    <w:rsid w:val="00F54438"/>
    <w:rsid w:val="00F56016"/>
    <w:rsid w:val="00F56605"/>
    <w:rsid w:val="00F5716E"/>
    <w:rsid w:val="00F5754A"/>
    <w:rsid w:val="00F57F48"/>
    <w:rsid w:val="00F6206C"/>
    <w:rsid w:val="00F62AF4"/>
    <w:rsid w:val="00F62D25"/>
    <w:rsid w:val="00F63015"/>
    <w:rsid w:val="00F63CF4"/>
    <w:rsid w:val="00F64C12"/>
    <w:rsid w:val="00F64D68"/>
    <w:rsid w:val="00F64E0E"/>
    <w:rsid w:val="00F654AB"/>
    <w:rsid w:val="00F65C21"/>
    <w:rsid w:val="00F66506"/>
    <w:rsid w:val="00F6671B"/>
    <w:rsid w:val="00F67097"/>
    <w:rsid w:val="00F6799F"/>
    <w:rsid w:val="00F67F52"/>
    <w:rsid w:val="00F709C4"/>
    <w:rsid w:val="00F70C7E"/>
    <w:rsid w:val="00F7149E"/>
    <w:rsid w:val="00F719DB"/>
    <w:rsid w:val="00F71FF9"/>
    <w:rsid w:val="00F72B55"/>
    <w:rsid w:val="00F72E5D"/>
    <w:rsid w:val="00F752D0"/>
    <w:rsid w:val="00F75B1E"/>
    <w:rsid w:val="00F763C4"/>
    <w:rsid w:val="00F8053A"/>
    <w:rsid w:val="00F8279C"/>
    <w:rsid w:val="00F82881"/>
    <w:rsid w:val="00F83242"/>
    <w:rsid w:val="00F83FDE"/>
    <w:rsid w:val="00F8402A"/>
    <w:rsid w:val="00F84AC5"/>
    <w:rsid w:val="00F84BE2"/>
    <w:rsid w:val="00F84D2C"/>
    <w:rsid w:val="00F85414"/>
    <w:rsid w:val="00F858F6"/>
    <w:rsid w:val="00F86867"/>
    <w:rsid w:val="00F86C2B"/>
    <w:rsid w:val="00F91068"/>
    <w:rsid w:val="00F931F4"/>
    <w:rsid w:val="00F93506"/>
    <w:rsid w:val="00F94A25"/>
    <w:rsid w:val="00F955DE"/>
    <w:rsid w:val="00F96815"/>
    <w:rsid w:val="00F979EF"/>
    <w:rsid w:val="00F97B98"/>
    <w:rsid w:val="00FA0696"/>
    <w:rsid w:val="00FA0BD9"/>
    <w:rsid w:val="00FA102F"/>
    <w:rsid w:val="00FA1145"/>
    <w:rsid w:val="00FA156F"/>
    <w:rsid w:val="00FA1B8A"/>
    <w:rsid w:val="00FA2504"/>
    <w:rsid w:val="00FA5348"/>
    <w:rsid w:val="00FA5EC3"/>
    <w:rsid w:val="00FA6D5A"/>
    <w:rsid w:val="00FA6DF6"/>
    <w:rsid w:val="00FB05B9"/>
    <w:rsid w:val="00FB0610"/>
    <w:rsid w:val="00FB1DF8"/>
    <w:rsid w:val="00FB27A5"/>
    <w:rsid w:val="00FB287E"/>
    <w:rsid w:val="00FB2A6D"/>
    <w:rsid w:val="00FB2E59"/>
    <w:rsid w:val="00FB3FA1"/>
    <w:rsid w:val="00FB5A87"/>
    <w:rsid w:val="00FB6709"/>
    <w:rsid w:val="00FB7779"/>
    <w:rsid w:val="00FC0819"/>
    <w:rsid w:val="00FC0D9B"/>
    <w:rsid w:val="00FC2051"/>
    <w:rsid w:val="00FC2422"/>
    <w:rsid w:val="00FC45E7"/>
    <w:rsid w:val="00FC4700"/>
    <w:rsid w:val="00FC5B3A"/>
    <w:rsid w:val="00FC613E"/>
    <w:rsid w:val="00FC6C96"/>
    <w:rsid w:val="00FC77FC"/>
    <w:rsid w:val="00FD00F1"/>
    <w:rsid w:val="00FD1CEF"/>
    <w:rsid w:val="00FD1D4C"/>
    <w:rsid w:val="00FD2D8D"/>
    <w:rsid w:val="00FD2FDA"/>
    <w:rsid w:val="00FD3091"/>
    <w:rsid w:val="00FD43D6"/>
    <w:rsid w:val="00FD5D07"/>
    <w:rsid w:val="00FD6144"/>
    <w:rsid w:val="00FD619B"/>
    <w:rsid w:val="00FD73F4"/>
    <w:rsid w:val="00FE0FCD"/>
    <w:rsid w:val="00FE19C1"/>
    <w:rsid w:val="00FE216E"/>
    <w:rsid w:val="00FE2A34"/>
    <w:rsid w:val="00FE3658"/>
    <w:rsid w:val="00FE408F"/>
    <w:rsid w:val="00FE49ED"/>
    <w:rsid w:val="00FE5B7C"/>
    <w:rsid w:val="00FE5FE2"/>
    <w:rsid w:val="00FE631B"/>
    <w:rsid w:val="00FE6557"/>
    <w:rsid w:val="00FE6ED0"/>
    <w:rsid w:val="00FE7434"/>
    <w:rsid w:val="00FE750D"/>
    <w:rsid w:val="00FF00F0"/>
    <w:rsid w:val="00FF0841"/>
    <w:rsid w:val="00FF25B9"/>
    <w:rsid w:val="00FF2F0D"/>
    <w:rsid w:val="00FF3926"/>
    <w:rsid w:val="00FF3AB6"/>
    <w:rsid w:val="00FF3E26"/>
    <w:rsid w:val="00FF43D6"/>
    <w:rsid w:val="00FF5BDB"/>
    <w:rsid w:val="0283DF34"/>
    <w:rsid w:val="02D55C5B"/>
    <w:rsid w:val="03E2BA7B"/>
    <w:rsid w:val="06C20199"/>
    <w:rsid w:val="091B755D"/>
    <w:rsid w:val="0CD8AC8D"/>
    <w:rsid w:val="0DB8A59F"/>
    <w:rsid w:val="0EE1977E"/>
    <w:rsid w:val="105653E6"/>
    <w:rsid w:val="1259E658"/>
    <w:rsid w:val="174C5A5B"/>
    <w:rsid w:val="188057FC"/>
    <w:rsid w:val="1982852F"/>
    <w:rsid w:val="198F6D6C"/>
    <w:rsid w:val="215C10B8"/>
    <w:rsid w:val="2316BE77"/>
    <w:rsid w:val="2408B441"/>
    <w:rsid w:val="29266EFF"/>
    <w:rsid w:val="2B66F7DF"/>
    <w:rsid w:val="31127446"/>
    <w:rsid w:val="3187C630"/>
    <w:rsid w:val="3FBDD66F"/>
    <w:rsid w:val="4B395EC8"/>
    <w:rsid w:val="4C4E05D5"/>
    <w:rsid w:val="4E9569EF"/>
    <w:rsid w:val="4EDB1EF8"/>
    <w:rsid w:val="50BC89A1"/>
    <w:rsid w:val="5126D55E"/>
    <w:rsid w:val="5346BA1B"/>
    <w:rsid w:val="5441414E"/>
    <w:rsid w:val="57DF2042"/>
    <w:rsid w:val="5E4B9CD6"/>
    <w:rsid w:val="5F2AC841"/>
    <w:rsid w:val="602AC241"/>
    <w:rsid w:val="69458215"/>
    <w:rsid w:val="69BBBA09"/>
    <w:rsid w:val="6D67C0B4"/>
    <w:rsid w:val="6EBE3716"/>
    <w:rsid w:val="6F844A68"/>
    <w:rsid w:val="7082101C"/>
    <w:rsid w:val="71B8ACFF"/>
    <w:rsid w:val="75FB0784"/>
    <w:rsid w:val="7A2FBB04"/>
    <w:rsid w:val="7DEA605C"/>
    <w:rsid w:val="7F5F0A46"/>
  </w:rsids>
  <m:mathPr>
    <m:mathFont m:val="Cambria Math"/>
    <m:brkBin m:val="before"/>
    <m:brkBinSub m:val="--"/>
    <m:smallFrac m:val="0"/>
    <m:dispDef/>
    <m:lMargin m:val="0"/>
    <m:rMargin m:val="0"/>
    <m:defJc m:val="centerGroup"/>
    <m:wrapIndent m:val="1440"/>
    <m:intLim m:val="subSup"/>
    <m:naryLim m:val="undOvr"/>
  </m:mathPr>
  <w:themeFontLang w:val="nb-NO"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8D21A05"/>
  <w15:docId w15:val="{95D0E159-AFD6-481E-BF64-7F032E65E50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nb-NO"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qFormat="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lsdException w:name="Closing" w:semiHidden="1" w:unhideWhenUsed="1"/>
    <w:lsdException w:name="Signature" w:semiHidden="1" w:unhideWhenUsed="1"/>
    <w:lsdException w:name="Default Paragraph Font" w:semiHidden="1" w:uiPriority="1" w:unhideWhenUsed="1"/>
    <w:lsdException w:name="Body Text" w:semiHidden="1" w:uiPriority="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A54A6"/>
    <w:pPr>
      <w:spacing w:after="0" w:line="240" w:lineRule="auto"/>
    </w:pPr>
    <w:rPr>
      <w:rFonts w:ascii="Arial" w:eastAsia="Times New Roman" w:hAnsi="Arial" w:cs="Times New Roman"/>
      <w:sz w:val="20"/>
      <w:szCs w:val="24"/>
    </w:rPr>
  </w:style>
  <w:style w:type="paragraph" w:styleId="Overskrift1">
    <w:name w:val="heading 1"/>
    <w:aliases w:val="Overskrift 1: for maldokument"/>
    <w:basedOn w:val="Overskrift"/>
    <w:next w:val="Normal"/>
    <w:link w:val="Overskrift1Tegn"/>
    <w:uiPriority w:val="9"/>
    <w:qFormat/>
    <w:rsid w:val="00443D92"/>
    <w:pPr>
      <w:keepNext/>
      <w:numPr>
        <w:numId w:val="44"/>
      </w:numPr>
      <w:spacing w:before="0" w:after="0"/>
      <w:outlineLvl w:val="0"/>
    </w:pPr>
    <w:rPr>
      <w:color w:val="000000" w:themeColor="text1"/>
    </w:rPr>
  </w:style>
  <w:style w:type="paragraph" w:styleId="Overskrift2">
    <w:name w:val="heading 2"/>
    <w:basedOn w:val="Normal"/>
    <w:next w:val="Normal"/>
    <w:link w:val="Overskrift2Tegn"/>
    <w:autoRedefine/>
    <w:qFormat/>
    <w:rsid w:val="003D2127"/>
    <w:pPr>
      <w:numPr>
        <w:ilvl w:val="1"/>
        <w:numId w:val="44"/>
      </w:numPr>
      <w:outlineLvl w:val="1"/>
    </w:pPr>
    <w:rPr>
      <w:b/>
      <w:bCs/>
      <w:color w:val="000000" w:themeColor="text1"/>
    </w:rPr>
  </w:style>
  <w:style w:type="paragraph" w:styleId="Overskrift3">
    <w:name w:val="heading 3"/>
    <w:basedOn w:val="Tittel"/>
    <w:next w:val="Normal"/>
    <w:link w:val="Overskrift3Tegn"/>
    <w:qFormat/>
    <w:rsid w:val="00A3602E"/>
    <w:pPr>
      <w:numPr>
        <w:ilvl w:val="2"/>
        <w:numId w:val="44"/>
      </w:numPr>
    </w:pPr>
  </w:style>
  <w:style w:type="paragraph" w:styleId="Overskrift4">
    <w:name w:val="heading 4"/>
    <w:basedOn w:val="Normal"/>
    <w:next w:val="Normal"/>
    <w:link w:val="Overskrift4Tegn"/>
    <w:autoRedefine/>
    <w:uiPriority w:val="9"/>
    <w:qFormat/>
    <w:rsid w:val="00145EE6"/>
    <w:pPr>
      <w:numPr>
        <w:ilvl w:val="3"/>
        <w:numId w:val="44"/>
      </w:numPr>
      <w:outlineLvl w:val="3"/>
    </w:pPr>
    <w:rPr>
      <w:rFonts w:eastAsia="Yu Gothic Light" w:cstheme="majorBidi"/>
      <w:b/>
      <w:lang w:eastAsia="nb-NO"/>
    </w:rPr>
  </w:style>
  <w:style w:type="paragraph" w:styleId="Overskrift5">
    <w:name w:val="heading 5"/>
    <w:basedOn w:val="Normal"/>
    <w:next w:val="Normal"/>
    <w:link w:val="Overskrift5Tegn"/>
    <w:uiPriority w:val="9"/>
    <w:qFormat/>
    <w:rsid w:val="00F11632"/>
    <w:pPr>
      <w:keepNext/>
      <w:numPr>
        <w:ilvl w:val="4"/>
        <w:numId w:val="44"/>
      </w:numPr>
      <w:overflowPunct w:val="0"/>
      <w:autoSpaceDE w:val="0"/>
      <w:autoSpaceDN w:val="0"/>
      <w:adjustRightInd w:val="0"/>
      <w:spacing w:before="40"/>
      <w:textAlignment w:val="baseline"/>
      <w:outlineLvl w:val="4"/>
    </w:pPr>
    <w:rPr>
      <w:b/>
      <w:lang w:eastAsia="nb-NO"/>
    </w:rPr>
  </w:style>
  <w:style w:type="paragraph" w:styleId="Overskrift6">
    <w:name w:val="heading 6"/>
    <w:basedOn w:val="Normal"/>
    <w:next w:val="Normal"/>
    <w:link w:val="Overskrift6Tegn"/>
    <w:autoRedefine/>
    <w:uiPriority w:val="9"/>
    <w:unhideWhenUsed/>
    <w:qFormat/>
    <w:rsid w:val="00A241A8"/>
    <w:pPr>
      <w:keepNext/>
      <w:keepLines/>
      <w:numPr>
        <w:ilvl w:val="5"/>
        <w:numId w:val="44"/>
      </w:numPr>
      <w:outlineLvl w:val="5"/>
    </w:pPr>
    <w:rPr>
      <w:rFonts w:eastAsiaTheme="majorEastAsia"/>
      <w:b/>
      <w:bCs/>
      <w:color w:val="000000" w:themeColor="text1"/>
    </w:rPr>
  </w:style>
  <w:style w:type="paragraph" w:styleId="Overskrift7">
    <w:name w:val="heading 7"/>
    <w:basedOn w:val="Normal"/>
    <w:next w:val="Normal"/>
    <w:link w:val="Overskrift7Tegn"/>
    <w:uiPriority w:val="9"/>
    <w:unhideWhenUsed/>
    <w:qFormat/>
    <w:rsid w:val="00511210"/>
    <w:pPr>
      <w:keepNext/>
      <w:keepLines/>
      <w:spacing w:before="40"/>
      <w:outlineLvl w:val="6"/>
    </w:pPr>
    <w:rPr>
      <w:rFonts w:asciiTheme="majorHAnsi" w:eastAsiaTheme="majorEastAsia" w:hAnsiTheme="majorHAnsi" w:cstheme="majorBidi"/>
      <w:i/>
      <w:iCs/>
      <w:color w:val="243F60" w:themeColor="accent1" w:themeShade="7F"/>
    </w:rPr>
  </w:style>
  <w:style w:type="paragraph" w:styleId="Overskrift8">
    <w:name w:val="heading 8"/>
    <w:basedOn w:val="Normal"/>
    <w:next w:val="Normal"/>
    <w:link w:val="Overskrift8Tegn"/>
    <w:uiPriority w:val="9"/>
    <w:unhideWhenUsed/>
    <w:qFormat/>
    <w:rsid w:val="00511210"/>
    <w:pPr>
      <w:keepNext/>
      <w:keepLines/>
      <w:spacing w:before="40"/>
      <w:outlineLvl w:val="7"/>
    </w:pPr>
    <w:rPr>
      <w:rFonts w:asciiTheme="majorHAnsi" w:eastAsiaTheme="majorEastAsia" w:hAnsiTheme="majorHAnsi" w:cstheme="majorBidi"/>
      <w:color w:val="272727" w:themeColor="text1" w:themeTint="D8"/>
      <w:sz w:val="21"/>
      <w:szCs w:val="21"/>
    </w:rPr>
  </w:style>
  <w:style w:type="paragraph" w:styleId="Overskrift9">
    <w:name w:val="heading 9"/>
    <w:basedOn w:val="Normal"/>
    <w:next w:val="Normal"/>
    <w:link w:val="Overskrift9Tegn"/>
    <w:uiPriority w:val="9"/>
    <w:unhideWhenUsed/>
    <w:qFormat/>
    <w:rsid w:val="00511210"/>
    <w:pPr>
      <w:keepNext/>
      <w:keepLines/>
      <w:spacing w:before="40"/>
      <w:outlineLvl w:val="8"/>
    </w:pPr>
    <w:rPr>
      <w:rFonts w:asciiTheme="majorHAnsi" w:eastAsiaTheme="majorEastAsia" w:hAnsiTheme="majorHAnsi" w:cstheme="majorBidi"/>
      <w:i/>
      <w:iCs/>
      <w:color w:val="272727" w:themeColor="text1" w:themeTint="D8"/>
      <w:sz w:val="21"/>
      <w:szCs w:val="21"/>
    </w:rPr>
  </w:style>
  <w:style w:type="character" w:default="1" w:styleId="Standardskriftforavsnitt">
    <w:name w:val="Default Paragraph Font"/>
    <w:uiPriority w:val="1"/>
    <w:semiHidden/>
    <w:unhideWhenUsed/>
    <w:rPr>
      <w:lang w:val="nb-NO"/>
    </w:rPr>
  </w:style>
  <w:style w:type="table" w:default="1" w:styleId="Vanligtabell">
    <w:name w:val="Normal Table"/>
    <w:uiPriority w:val="99"/>
    <w:semiHidden/>
    <w:unhideWhenUsed/>
    <w:tblPr>
      <w:tblInd w:w="0" w:type="dxa"/>
      <w:tblCellMar>
        <w:top w:w="0" w:type="dxa"/>
        <w:left w:w="108" w:type="dxa"/>
        <w:bottom w:w="0" w:type="dxa"/>
        <w:right w:w="108" w:type="dxa"/>
      </w:tblCellMar>
    </w:tblPr>
  </w:style>
  <w:style w:type="numbering" w:default="1" w:styleId="Ingenliste">
    <w:name w:val="No List"/>
    <w:uiPriority w:val="99"/>
    <w:semiHidden/>
    <w:unhideWhenUsed/>
  </w:style>
  <w:style w:type="paragraph" w:styleId="Topptekst">
    <w:name w:val="header"/>
    <w:basedOn w:val="Normal"/>
    <w:link w:val="TopptekstTegn"/>
    <w:uiPriority w:val="99"/>
    <w:qFormat/>
    <w:rsid w:val="007F5290"/>
    <w:pPr>
      <w:tabs>
        <w:tab w:val="center" w:pos="4536"/>
        <w:tab w:val="right" w:pos="9072"/>
      </w:tabs>
    </w:pPr>
  </w:style>
  <w:style w:type="character" w:customStyle="1" w:styleId="TopptekstTegn">
    <w:name w:val="Topptekst Tegn"/>
    <w:basedOn w:val="Standardskriftforavsnitt"/>
    <w:link w:val="Topptekst"/>
    <w:uiPriority w:val="99"/>
    <w:rsid w:val="00C60BDA"/>
    <w:rPr>
      <w:rFonts w:ascii="Arial" w:eastAsia="Times New Roman" w:hAnsi="Arial" w:cs="Times New Roman"/>
      <w:sz w:val="20"/>
      <w:szCs w:val="24"/>
      <w:lang w:val="nb-NO"/>
    </w:rPr>
  </w:style>
  <w:style w:type="paragraph" w:styleId="Bunntekst">
    <w:name w:val="footer"/>
    <w:basedOn w:val="Normal"/>
    <w:link w:val="BunntekstTegn"/>
    <w:uiPriority w:val="99"/>
    <w:rsid w:val="007F5290"/>
    <w:pPr>
      <w:tabs>
        <w:tab w:val="center" w:pos="4536"/>
        <w:tab w:val="right" w:pos="9072"/>
      </w:tabs>
    </w:pPr>
  </w:style>
  <w:style w:type="character" w:customStyle="1" w:styleId="BunntekstTegn">
    <w:name w:val="Bunntekst Tegn"/>
    <w:basedOn w:val="Standardskriftforavsnitt"/>
    <w:link w:val="Bunntekst"/>
    <w:uiPriority w:val="99"/>
    <w:rsid w:val="00EC1A0D"/>
    <w:rPr>
      <w:rFonts w:ascii="Arial" w:eastAsia="Times New Roman" w:hAnsi="Arial" w:cs="Times New Roman"/>
      <w:sz w:val="20"/>
      <w:szCs w:val="24"/>
      <w:lang w:val="nb-NO"/>
    </w:rPr>
  </w:style>
  <w:style w:type="table" w:styleId="Tabellrutenett">
    <w:name w:val="Table Grid"/>
    <w:basedOn w:val="Vanligtabell"/>
    <w:rsid w:val="007F5290"/>
    <w:pPr>
      <w:spacing w:after="0" w:line="240" w:lineRule="auto"/>
    </w:pPr>
    <w:rPr>
      <w:rFonts w:ascii="Times New Roman" w:eastAsia="Times New Roman" w:hAnsi="Times New Roman" w:cs="Times New Roman"/>
      <w:sz w:val="20"/>
      <w:szCs w:val="20"/>
      <w:lang w:eastAsia="nb-NO"/>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bletekst">
    <w:name w:val="Balloon Text"/>
    <w:basedOn w:val="Normal"/>
    <w:link w:val="BobletekstTegn"/>
    <w:uiPriority w:val="99"/>
    <w:rsid w:val="007F5290"/>
    <w:rPr>
      <w:rFonts w:ascii="Tahoma" w:hAnsi="Tahoma" w:cs="Tahoma"/>
      <w:sz w:val="16"/>
      <w:szCs w:val="16"/>
    </w:rPr>
  </w:style>
  <w:style w:type="character" w:customStyle="1" w:styleId="BobletekstTegn">
    <w:name w:val="Bobletekst Tegn"/>
    <w:basedOn w:val="Standardskriftforavsnitt"/>
    <w:link w:val="Bobletekst"/>
    <w:uiPriority w:val="99"/>
    <w:rsid w:val="007F5290"/>
    <w:rPr>
      <w:rFonts w:ascii="Tahoma" w:eastAsia="Times New Roman" w:hAnsi="Tahoma" w:cs="Tahoma"/>
      <w:sz w:val="16"/>
      <w:szCs w:val="16"/>
      <w:lang w:val="nb-NO"/>
    </w:rPr>
  </w:style>
  <w:style w:type="character" w:customStyle="1" w:styleId="Ledetekst">
    <w:name w:val="Ledetekst"/>
    <w:basedOn w:val="Standardskriftforavsnitt"/>
    <w:qFormat/>
    <w:rsid w:val="00193745"/>
    <w:rPr>
      <w:sz w:val="18"/>
      <w:lang w:val="nb-NO"/>
    </w:rPr>
  </w:style>
  <w:style w:type="character" w:customStyle="1" w:styleId="Overskrift1Tegn">
    <w:name w:val="Overskrift 1 Tegn"/>
    <w:aliases w:val="Overskrift 1: for maldokument Tegn"/>
    <w:basedOn w:val="Standardskriftforavsnitt"/>
    <w:link w:val="Overskrift1"/>
    <w:uiPriority w:val="9"/>
    <w:rsid w:val="00443D92"/>
    <w:rPr>
      <w:rFonts w:ascii="Arial" w:eastAsia="Times New Roman" w:hAnsi="Arial" w:cs="Times New Roman"/>
      <w:b/>
      <w:color w:val="000000" w:themeColor="text1"/>
      <w:sz w:val="28"/>
      <w:szCs w:val="24"/>
      <w:lang w:val="nb-NO"/>
    </w:rPr>
  </w:style>
  <w:style w:type="character" w:styleId="Plassholdertekst">
    <w:name w:val="Placeholder Text"/>
    <w:basedOn w:val="Standardskriftforavsnitt"/>
    <w:uiPriority w:val="99"/>
    <w:semiHidden/>
    <w:rsid w:val="007F5290"/>
    <w:rPr>
      <w:color w:val="808080"/>
      <w:lang w:val="nb-NO"/>
    </w:rPr>
  </w:style>
  <w:style w:type="character" w:customStyle="1" w:styleId="Overskrift2Tegn">
    <w:name w:val="Overskrift 2 Tegn"/>
    <w:basedOn w:val="Standardskriftforavsnitt"/>
    <w:link w:val="Overskrift2"/>
    <w:rsid w:val="003D2127"/>
    <w:rPr>
      <w:rFonts w:ascii="Arial" w:eastAsia="Times New Roman" w:hAnsi="Arial" w:cs="Times New Roman"/>
      <w:b/>
      <w:bCs/>
      <w:color w:val="000000" w:themeColor="text1"/>
      <w:sz w:val="20"/>
      <w:szCs w:val="24"/>
      <w:lang w:val="nb-NO"/>
    </w:rPr>
  </w:style>
  <w:style w:type="paragraph" w:customStyle="1" w:styleId="Dokumenttekst">
    <w:name w:val="Dokumenttekst"/>
    <w:basedOn w:val="Normal"/>
    <w:rsid w:val="002D4483"/>
  </w:style>
  <w:style w:type="character" w:styleId="Hyperkobling">
    <w:name w:val="Hyperlink"/>
    <w:basedOn w:val="Standardskriftforavsnitt"/>
    <w:uiPriority w:val="99"/>
    <w:rsid w:val="002D4483"/>
    <w:rPr>
      <w:color w:val="0000FF"/>
      <w:u w:val="single"/>
      <w:lang w:val="nb-NO"/>
    </w:rPr>
  </w:style>
  <w:style w:type="character" w:styleId="Sidetall">
    <w:name w:val="page number"/>
    <w:basedOn w:val="Standardskriftforavsnitt"/>
    <w:rsid w:val="007F5290"/>
    <w:rPr>
      <w:lang w:val="nb-NO"/>
    </w:rPr>
  </w:style>
  <w:style w:type="paragraph" w:customStyle="1" w:styleId="Address">
    <w:name w:val="Address"/>
    <w:basedOn w:val="Normal"/>
    <w:next w:val="Normal"/>
    <w:rsid w:val="007F5290"/>
    <w:rPr>
      <w:noProof/>
    </w:rPr>
  </w:style>
  <w:style w:type="paragraph" w:customStyle="1" w:styleId="Addressee">
    <w:name w:val="Addressee"/>
    <w:basedOn w:val="Normal"/>
    <w:next w:val="Address"/>
    <w:rsid w:val="007F5290"/>
    <w:rPr>
      <w:noProof/>
    </w:rPr>
  </w:style>
  <w:style w:type="paragraph" w:styleId="Brdtekst">
    <w:name w:val="Body Text"/>
    <w:basedOn w:val="Normal"/>
    <w:link w:val="BrdtekstTegn"/>
    <w:uiPriority w:val="1"/>
    <w:rsid w:val="007F5290"/>
    <w:pPr>
      <w:spacing w:after="120"/>
    </w:pPr>
  </w:style>
  <w:style w:type="character" w:customStyle="1" w:styleId="BrdtekstTegn">
    <w:name w:val="Brødtekst Tegn"/>
    <w:basedOn w:val="Standardskriftforavsnitt"/>
    <w:link w:val="Brdtekst"/>
    <w:uiPriority w:val="1"/>
    <w:rsid w:val="007F5290"/>
    <w:rPr>
      <w:rFonts w:ascii="Arial" w:eastAsia="Times New Roman" w:hAnsi="Arial" w:cs="Times New Roman"/>
      <w:sz w:val="20"/>
      <w:szCs w:val="24"/>
      <w:lang w:val="nb-NO"/>
    </w:rPr>
  </w:style>
  <w:style w:type="paragraph" w:styleId="Bildetekst">
    <w:name w:val="caption"/>
    <w:basedOn w:val="Normal"/>
    <w:next w:val="Normal"/>
    <w:rsid w:val="007F5290"/>
    <w:pPr>
      <w:overflowPunct w:val="0"/>
      <w:autoSpaceDE w:val="0"/>
      <w:autoSpaceDN w:val="0"/>
      <w:adjustRightInd w:val="0"/>
      <w:textAlignment w:val="baseline"/>
    </w:pPr>
    <w:rPr>
      <w:b/>
      <w:bCs/>
      <w:lang w:eastAsia="nb-NO"/>
    </w:rPr>
  </w:style>
  <w:style w:type="paragraph" w:styleId="Merknadstekst">
    <w:name w:val="annotation text"/>
    <w:basedOn w:val="Normal"/>
    <w:link w:val="MerknadstekstTegn"/>
    <w:uiPriority w:val="99"/>
    <w:rsid w:val="007F5290"/>
    <w:pPr>
      <w:overflowPunct w:val="0"/>
      <w:autoSpaceDE w:val="0"/>
      <w:autoSpaceDN w:val="0"/>
      <w:adjustRightInd w:val="0"/>
      <w:textAlignment w:val="baseline"/>
    </w:pPr>
    <w:rPr>
      <w:lang w:eastAsia="nb-NO"/>
    </w:rPr>
  </w:style>
  <w:style w:type="character" w:customStyle="1" w:styleId="MerknadstekstTegn">
    <w:name w:val="Merknadstekst Tegn"/>
    <w:basedOn w:val="Standardskriftforavsnitt"/>
    <w:link w:val="Merknadstekst"/>
    <w:uiPriority w:val="99"/>
    <w:rsid w:val="007F5290"/>
    <w:rPr>
      <w:rFonts w:ascii="Arial" w:eastAsia="Times New Roman" w:hAnsi="Arial" w:cs="Times New Roman"/>
      <w:sz w:val="20"/>
      <w:szCs w:val="24"/>
      <w:lang w:val="nb-NO" w:eastAsia="nb-NO"/>
    </w:rPr>
  </w:style>
  <w:style w:type="paragraph" w:styleId="Dokumentkart">
    <w:name w:val="Document Map"/>
    <w:basedOn w:val="Normal"/>
    <w:link w:val="DokumentkartTegn"/>
    <w:semiHidden/>
    <w:rsid w:val="007F5290"/>
    <w:pPr>
      <w:shd w:val="clear" w:color="auto" w:fill="000080"/>
    </w:pPr>
    <w:rPr>
      <w:rFonts w:ascii="Tahoma" w:hAnsi="Tahoma" w:cs="Tahoma"/>
    </w:rPr>
  </w:style>
  <w:style w:type="character" w:customStyle="1" w:styleId="DokumentkartTegn">
    <w:name w:val="Dokumentkart Tegn"/>
    <w:basedOn w:val="Standardskriftforavsnitt"/>
    <w:link w:val="Dokumentkart"/>
    <w:semiHidden/>
    <w:rsid w:val="007F5290"/>
    <w:rPr>
      <w:rFonts w:ascii="Tahoma" w:eastAsia="Times New Roman" w:hAnsi="Tahoma" w:cs="Tahoma"/>
      <w:sz w:val="20"/>
      <w:szCs w:val="24"/>
      <w:shd w:val="clear" w:color="auto" w:fill="000080"/>
      <w:lang w:val="nb-NO"/>
    </w:rPr>
  </w:style>
  <w:style w:type="character" w:customStyle="1" w:styleId="emailstyle15">
    <w:name w:val="emailstyle15"/>
    <w:basedOn w:val="Standardskriftforavsnitt"/>
    <w:semiHidden/>
    <w:rsid w:val="007F5290"/>
    <w:rPr>
      <w:rFonts w:ascii="Arial" w:hAnsi="Arial" w:cs="Arial"/>
      <w:color w:val="000000"/>
      <w:sz w:val="20"/>
      <w:lang w:val="nb-NO"/>
    </w:rPr>
  </w:style>
  <w:style w:type="character" w:customStyle="1" w:styleId="Overskrift3Tegn">
    <w:name w:val="Overskrift 3 Tegn"/>
    <w:basedOn w:val="Standardskriftforavsnitt"/>
    <w:link w:val="Overskrift3"/>
    <w:rsid w:val="00A3602E"/>
    <w:rPr>
      <w:rFonts w:ascii="Arial" w:eastAsiaTheme="majorEastAsia" w:hAnsi="Arial" w:cstheme="majorBidi"/>
      <w:b/>
      <w:sz w:val="26"/>
      <w:szCs w:val="52"/>
      <w:shd w:val="clear" w:color="auto" w:fill="FFFFFF" w:themeFill="background1"/>
      <w:lang w:val="nb-NO"/>
    </w:rPr>
  </w:style>
  <w:style w:type="character" w:customStyle="1" w:styleId="Overskrift4Tegn">
    <w:name w:val="Overskrift 4 Tegn"/>
    <w:basedOn w:val="Standardskriftforavsnitt"/>
    <w:link w:val="Overskrift4"/>
    <w:uiPriority w:val="9"/>
    <w:rsid w:val="00145EE6"/>
    <w:rPr>
      <w:rFonts w:ascii="Arial" w:eastAsia="Yu Gothic Light" w:hAnsi="Arial" w:cstheme="majorBidi"/>
      <w:b/>
      <w:sz w:val="20"/>
      <w:szCs w:val="24"/>
      <w:lang w:val="nb-NO" w:eastAsia="nb-NO"/>
    </w:rPr>
  </w:style>
  <w:style w:type="character" w:customStyle="1" w:styleId="Overskrift5Tegn">
    <w:name w:val="Overskrift 5 Tegn"/>
    <w:basedOn w:val="Standardskriftforavsnitt"/>
    <w:link w:val="Overskrift5"/>
    <w:uiPriority w:val="9"/>
    <w:rsid w:val="00F11632"/>
    <w:rPr>
      <w:rFonts w:ascii="Arial" w:eastAsia="Times New Roman" w:hAnsi="Arial" w:cs="Times New Roman"/>
      <w:b/>
      <w:sz w:val="20"/>
      <w:szCs w:val="24"/>
      <w:lang w:val="nb-NO" w:eastAsia="nb-NO"/>
    </w:rPr>
  </w:style>
  <w:style w:type="paragraph" w:customStyle="1" w:styleId="Overskrift">
    <w:name w:val="Overskrift"/>
    <w:basedOn w:val="Normal"/>
    <w:rsid w:val="007F5290"/>
    <w:pPr>
      <w:spacing w:before="120" w:after="240"/>
    </w:pPr>
    <w:rPr>
      <w:b/>
      <w:sz w:val="28"/>
    </w:rPr>
  </w:style>
  <w:style w:type="paragraph" w:customStyle="1" w:styleId="Parafering">
    <w:name w:val="Parafering"/>
    <w:basedOn w:val="Normal"/>
    <w:next w:val="Normal"/>
    <w:rsid w:val="007F5290"/>
    <w:pPr>
      <w:tabs>
        <w:tab w:val="left" w:pos="5103"/>
      </w:tabs>
    </w:pPr>
  </w:style>
  <w:style w:type="paragraph" w:customStyle="1" w:styleId="SVVLedetekst">
    <w:name w:val="SVV Ledetekst"/>
    <w:basedOn w:val="Normal"/>
    <w:next w:val="Normal"/>
    <w:rsid w:val="007F5290"/>
    <w:rPr>
      <w:sz w:val="16"/>
    </w:rPr>
  </w:style>
  <w:style w:type="paragraph" w:customStyle="1" w:styleId="SVVmalnavn">
    <w:name w:val="SVV malnavn"/>
    <w:basedOn w:val="Normal"/>
    <w:next w:val="Normal"/>
    <w:rsid w:val="007F5290"/>
    <w:rPr>
      <w:b/>
    </w:rPr>
  </w:style>
  <w:style w:type="paragraph" w:customStyle="1" w:styleId="SVVsuperscript">
    <w:name w:val="SVV superscript"/>
    <w:basedOn w:val="Normal"/>
    <w:rsid w:val="007F5290"/>
    <w:rPr>
      <w:sz w:val="16"/>
      <w:vertAlign w:val="superscript"/>
    </w:rPr>
  </w:style>
  <w:style w:type="paragraph" w:styleId="Tittel">
    <w:name w:val="Title"/>
    <w:aliases w:val="Rett nr 3"/>
    <w:basedOn w:val="Normal"/>
    <w:next w:val="Normal"/>
    <w:link w:val="TittelTegn"/>
    <w:autoRedefine/>
    <w:rsid w:val="00317964"/>
    <w:pPr>
      <w:shd w:val="clear" w:color="auto" w:fill="FFFFFF" w:themeFill="background1"/>
      <w:contextualSpacing/>
      <w:outlineLvl w:val="2"/>
    </w:pPr>
    <w:rPr>
      <w:rFonts w:eastAsiaTheme="majorEastAsia" w:cstheme="majorBidi"/>
      <w:b/>
      <w:sz w:val="26"/>
      <w:szCs w:val="52"/>
    </w:rPr>
  </w:style>
  <w:style w:type="character" w:customStyle="1" w:styleId="TittelTegn">
    <w:name w:val="Tittel Tegn"/>
    <w:aliases w:val="Rett nr 3 Tegn"/>
    <w:basedOn w:val="Standardskriftforavsnitt"/>
    <w:link w:val="Tittel"/>
    <w:rsid w:val="00317964"/>
    <w:rPr>
      <w:rFonts w:ascii="Arial" w:eastAsiaTheme="majorEastAsia" w:hAnsi="Arial" w:cstheme="majorBidi"/>
      <w:b/>
      <w:sz w:val="26"/>
      <w:szCs w:val="52"/>
      <w:shd w:val="clear" w:color="auto" w:fill="FFFFFF" w:themeFill="background1"/>
      <w:lang w:val="nb-NO"/>
    </w:rPr>
  </w:style>
  <w:style w:type="paragraph" w:styleId="Avsenderadresse">
    <w:name w:val="envelope return"/>
    <w:basedOn w:val="Normal"/>
    <w:uiPriority w:val="99"/>
    <w:semiHidden/>
    <w:unhideWhenUsed/>
    <w:rsid w:val="00511210"/>
    <w:rPr>
      <w:rFonts w:asciiTheme="majorHAnsi" w:eastAsiaTheme="majorEastAsia" w:hAnsiTheme="majorHAnsi" w:cstheme="majorBidi"/>
    </w:rPr>
  </w:style>
  <w:style w:type="paragraph" w:styleId="Bibliografi">
    <w:name w:val="Bibliography"/>
    <w:basedOn w:val="Normal"/>
    <w:next w:val="Normal"/>
    <w:uiPriority w:val="37"/>
    <w:semiHidden/>
    <w:unhideWhenUsed/>
    <w:rsid w:val="00511210"/>
  </w:style>
  <w:style w:type="paragraph" w:styleId="Blokktekst">
    <w:name w:val="Block Text"/>
    <w:basedOn w:val="Normal"/>
    <w:uiPriority w:val="99"/>
    <w:semiHidden/>
    <w:unhideWhenUsed/>
    <w:rsid w:val="00511210"/>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character" w:styleId="Boktittel">
    <w:name w:val="Book Title"/>
    <w:basedOn w:val="Standardskriftforavsnitt"/>
    <w:uiPriority w:val="33"/>
    <w:qFormat/>
    <w:rsid w:val="00511210"/>
    <w:rPr>
      <w:b/>
      <w:bCs/>
      <w:i/>
      <w:iCs/>
      <w:spacing w:val="5"/>
      <w:lang w:val="nb-NO"/>
    </w:rPr>
  </w:style>
  <w:style w:type="paragraph" w:styleId="Brdtekst-frsteinnrykk">
    <w:name w:val="Body Text First Indent"/>
    <w:basedOn w:val="Brdtekst"/>
    <w:link w:val="Brdtekst-frsteinnrykkTegn"/>
    <w:uiPriority w:val="99"/>
    <w:semiHidden/>
    <w:unhideWhenUsed/>
    <w:rsid w:val="00511210"/>
    <w:pPr>
      <w:spacing w:after="0"/>
      <w:ind w:firstLine="360"/>
    </w:pPr>
  </w:style>
  <w:style w:type="character" w:customStyle="1" w:styleId="Brdtekst-frsteinnrykkTegn">
    <w:name w:val="Brødtekst - første innrykk Tegn"/>
    <w:basedOn w:val="BrdtekstTegn"/>
    <w:link w:val="Brdtekst-frsteinnrykk"/>
    <w:uiPriority w:val="99"/>
    <w:semiHidden/>
    <w:rsid w:val="00511210"/>
    <w:rPr>
      <w:rFonts w:ascii="Arial" w:eastAsia="Times New Roman" w:hAnsi="Arial" w:cs="Times New Roman"/>
      <w:sz w:val="20"/>
      <w:szCs w:val="24"/>
      <w:lang w:val="nb-NO"/>
    </w:rPr>
  </w:style>
  <w:style w:type="paragraph" w:styleId="Brdtekstinnrykk">
    <w:name w:val="Body Text Indent"/>
    <w:basedOn w:val="Normal"/>
    <w:link w:val="BrdtekstinnrykkTegn"/>
    <w:uiPriority w:val="99"/>
    <w:semiHidden/>
    <w:unhideWhenUsed/>
    <w:rsid w:val="00511210"/>
    <w:pPr>
      <w:spacing w:after="120"/>
      <w:ind w:left="283"/>
    </w:pPr>
  </w:style>
  <w:style w:type="character" w:customStyle="1" w:styleId="BrdtekstinnrykkTegn">
    <w:name w:val="Brødtekstinnrykk Tegn"/>
    <w:basedOn w:val="Standardskriftforavsnitt"/>
    <w:link w:val="Brdtekstinnrykk"/>
    <w:uiPriority w:val="99"/>
    <w:semiHidden/>
    <w:rsid w:val="00511210"/>
    <w:rPr>
      <w:rFonts w:ascii="Arial" w:eastAsia="Times New Roman" w:hAnsi="Arial" w:cs="Times New Roman"/>
      <w:sz w:val="20"/>
      <w:szCs w:val="24"/>
      <w:lang w:val="nb-NO"/>
    </w:rPr>
  </w:style>
  <w:style w:type="paragraph" w:styleId="Brdtekst-frsteinnrykk2">
    <w:name w:val="Body Text First Indent 2"/>
    <w:basedOn w:val="Brdtekstinnrykk"/>
    <w:link w:val="Brdtekst-frsteinnrykk2Tegn"/>
    <w:uiPriority w:val="99"/>
    <w:semiHidden/>
    <w:unhideWhenUsed/>
    <w:rsid w:val="00511210"/>
    <w:pPr>
      <w:spacing w:after="0"/>
      <w:ind w:left="360" w:firstLine="360"/>
    </w:pPr>
  </w:style>
  <w:style w:type="character" w:customStyle="1" w:styleId="Brdtekst-frsteinnrykk2Tegn">
    <w:name w:val="Brødtekst - første innrykk 2 Tegn"/>
    <w:basedOn w:val="BrdtekstinnrykkTegn"/>
    <w:link w:val="Brdtekst-frsteinnrykk2"/>
    <w:uiPriority w:val="99"/>
    <w:semiHidden/>
    <w:rsid w:val="00511210"/>
    <w:rPr>
      <w:rFonts w:ascii="Arial" w:eastAsia="Times New Roman" w:hAnsi="Arial" w:cs="Times New Roman"/>
      <w:sz w:val="20"/>
      <w:szCs w:val="24"/>
      <w:lang w:val="nb-NO"/>
    </w:rPr>
  </w:style>
  <w:style w:type="paragraph" w:styleId="Brdtekst2">
    <w:name w:val="Body Text 2"/>
    <w:basedOn w:val="Normal"/>
    <w:link w:val="Brdtekst2Tegn"/>
    <w:uiPriority w:val="99"/>
    <w:semiHidden/>
    <w:unhideWhenUsed/>
    <w:rsid w:val="00511210"/>
    <w:pPr>
      <w:spacing w:after="120" w:line="480" w:lineRule="auto"/>
    </w:pPr>
  </w:style>
  <w:style w:type="character" w:customStyle="1" w:styleId="Brdtekst2Tegn">
    <w:name w:val="Brødtekst 2 Tegn"/>
    <w:basedOn w:val="Standardskriftforavsnitt"/>
    <w:link w:val="Brdtekst2"/>
    <w:uiPriority w:val="99"/>
    <w:semiHidden/>
    <w:rsid w:val="00511210"/>
    <w:rPr>
      <w:rFonts w:ascii="Arial" w:eastAsia="Times New Roman" w:hAnsi="Arial" w:cs="Times New Roman"/>
      <w:sz w:val="20"/>
      <w:szCs w:val="24"/>
      <w:lang w:val="nb-NO"/>
    </w:rPr>
  </w:style>
  <w:style w:type="paragraph" w:styleId="Brdtekst3">
    <w:name w:val="Body Text 3"/>
    <w:basedOn w:val="Normal"/>
    <w:link w:val="Brdtekst3Tegn"/>
    <w:uiPriority w:val="99"/>
    <w:semiHidden/>
    <w:unhideWhenUsed/>
    <w:rsid w:val="00511210"/>
    <w:pPr>
      <w:spacing w:after="120"/>
    </w:pPr>
    <w:rPr>
      <w:sz w:val="16"/>
      <w:szCs w:val="16"/>
    </w:rPr>
  </w:style>
  <w:style w:type="character" w:customStyle="1" w:styleId="Brdtekst3Tegn">
    <w:name w:val="Brødtekst 3 Tegn"/>
    <w:basedOn w:val="Standardskriftforavsnitt"/>
    <w:link w:val="Brdtekst3"/>
    <w:uiPriority w:val="99"/>
    <w:semiHidden/>
    <w:rsid w:val="00511210"/>
    <w:rPr>
      <w:rFonts w:ascii="Arial" w:eastAsia="Times New Roman" w:hAnsi="Arial" w:cs="Times New Roman"/>
      <w:sz w:val="16"/>
      <w:szCs w:val="16"/>
      <w:lang w:val="nb-NO"/>
    </w:rPr>
  </w:style>
  <w:style w:type="paragraph" w:styleId="Brdtekstinnrykk2">
    <w:name w:val="Body Text Indent 2"/>
    <w:basedOn w:val="Normal"/>
    <w:link w:val="Brdtekstinnrykk2Tegn"/>
    <w:uiPriority w:val="99"/>
    <w:semiHidden/>
    <w:unhideWhenUsed/>
    <w:rsid w:val="00511210"/>
    <w:pPr>
      <w:spacing w:after="120" w:line="480" w:lineRule="auto"/>
      <w:ind w:left="283"/>
    </w:pPr>
  </w:style>
  <w:style w:type="character" w:customStyle="1" w:styleId="Brdtekstinnrykk2Tegn">
    <w:name w:val="Brødtekstinnrykk 2 Tegn"/>
    <w:basedOn w:val="Standardskriftforavsnitt"/>
    <w:link w:val="Brdtekstinnrykk2"/>
    <w:uiPriority w:val="99"/>
    <w:semiHidden/>
    <w:rsid w:val="00511210"/>
    <w:rPr>
      <w:rFonts w:ascii="Arial" w:eastAsia="Times New Roman" w:hAnsi="Arial" w:cs="Times New Roman"/>
      <w:sz w:val="20"/>
      <w:szCs w:val="24"/>
      <w:lang w:val="nb-NO"/>
    </w:rPr>
  </w:style>
  <w:style w:type="paragraph" w:styleId="Brdtekstinnrykk3">
    <w:name w:val="Body Text Indent 3"/>
    <w:basedOn w:val="Normal"/>
    <w:link w:val="Brdtekstinnrykk3Tegn"/>
    <w:uiPriority w:val="99"/>
    <w:semiHidden/>
    <w:unhideWhenUsed/>
    <w:rsid w:val="00511210"/>
    <w:pPr>
      <w:spacing w:after="120"/>
      <w:ind w:left="283"/>
    </w:pPr>
    <w:rPr>
      <w:sz w:val="16"/>
      <w:szCs w:val="16"/>
    </w:rPr>
  </w:style>
  <w:style w:type="character" w:customStyle="1" w:styleId="Brdtekstinnrykk3Tegn">
    <w:name w:val="Brødtekstinnrykk 3 Tegn"/>
    <w:basedOn w:val="Standardskriftforavsnitt"/>
    <w:link w:val="Brdtekstinnrykk3"/>
    <w:uiPriority w:val="99"/>
    <w:semiHidden/>
    <w:rsid w:val="00511210"/>
    <w:rPr>
      <w:rFonts w:ascii="Arial" w:eastAsia="Times New Roman" w:hAnsi="Arial" w:cs="Times New Roman"/>
      <w:sz w:val="16"/>
      <w:szCs w:val="16"/>
      <w:lang w:val="nb-NO"/>
    </w:rPr>
  </w:style>
  <w:style w:type="paragraph" w:styleId="Dato">
    <w:name w:val="Date"/>
    <w:basedOn w:val="Normal"/>
    <w:next w:val="Normal"/>
    <w:link w:val="DatoTegn"/>
    <w:uiPriority w:val="99"/>
    <w:semiHidden/>
    <w:unhideWhenUsed/>
    <w:rsid w:val="00511210"/>
  </w:style>
  <w:style w:type="character" w:customStyle="1" w:styleId="DatoTegn">
    <w:name w:val="Dato Tegn"/>
    <w:basedOn w:val="Standardskriftforavsnitt"/>
    <w:link w:val="Dato"/>
    <w:uiPriority w:val="99"/>
    <w:semiHidden/>
    <w:rsid w:val="00511210"/>
    <w:rPr>
      <w:rFonts w:ascii="Arial" w:eastAsia="Times New Roman" w:hAnsi="Arial" w:cs="Times New Roman"/>
      <w:sz w:val="20"/>
      <w:szCs w:val="24"/>
      <w:lang w:val="nb-NO"/>
    </w:rPr>
  </w:style>
  <w:style w:type="table" w:styleId="Enkelttabell1">
    <w:name w:val="Table Simple 1"/>
    <w:basedOn w:val="Vanligtabell"/>
    <w:uiPriority w:val="99"/>
    <w:semiHidden/>
    <w:unhideWhenUsed/>
    <w:rsid w:val="00511210"/>
    <w:pPr>
      <w:spacing w:after="0" w:line="240" w:lineRule="auto"/>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tabell2">
    <w:name w:val="Table Simple 2"/>
    <w:basedOn w:val="Vanligtabell"/>
    <w:uiPriority w:val="99"/>
    <w:semiHidden/>
    <w:unhideWhenUsed/>
    <w:rsid w:val="00511210"/>
    <w:pPr>
      <w:spacing w:after="0" w:line="240" w:lineRule="auto"/>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tabell3">
    <w:name w:val="Table Simple 3"/>
    <w:basedOn w:val="Vanligtabell"/>
    <w:uiPriority w:val="99"/>
    <w:semiHidden/>
    <w:unhideWhenUsed/>
    <w:rsid w:val="00511210"/>
    <w:pPr>
      <w:spacing w:after="0" w:line="240" w:lineRule="auto"/>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Tegn"/>
    <w:uiPriority w:val="99"/>
    <w:semiHidden/>
    <w:unhideWhenUsed/>
    <w:rsid w:val="00511210"/>
  </w:style>
  <w:style w:type="character" w:customStyle="1" w:styleId="E-postsignaturTegn">
    <w:name w:val="E-postsignatur Tegn"/>
    <w:basedOn w:val="Standardskriftforavsnitt"/>
    <w:link w:val="E-postsignatur"/>
    <w:uiPriority w:val="99"/>
    <w:semiHidden/>
    <w:rsid w:val="00511210"/>
    <w:rPr>
      <w:rFonts w:ascii="Arial" w:eastAsia="Times New Roman" w:hAnsi="Arial" w:cs="Times New Roman"/>
      <w:sz w:val="20"/>
      <w:szCs w:val="24"/>
      <w:lang w:val="nb-NO"/>
    </w:rPr>
  </w:style>
  <w:style w:type="table" w:styleId="Fargerikliste">
    <w:name w:val="Colorful List"/>
    <w:basedOn w:val="Vanligtabell"/>
    <w:uiPriority w:val="72"/>
    <w:semiHidden/>
    <w:unhideWhenUsed/>
    <w:rsid w:val="00511210"/>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argeriklisteuthevingsfarge1">
    <w:name w:val="Colorful List Accent 1"/>
    <w:basedOn w:val="Vanligtabell"/>
    <w:uiPriority w:val="72"/>
    <w:semiHidden/>
    <w:unhideWhenUsed/>
    <w:rsid w:val="00511210"/>
    <w:pPr>
      <w:spacing w:after="0" w:line="240" w:lineRule="auto"/>
    </w:pPr>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Fargeriklisteuthevingsfarge2">
    <w:name w:val="Colorful List Accent 2"/>
    <w:basedOn w:val="Vanligtabell"/>
    <w:uiPriority w:val="72"/>
    <w:semiHidden/>
    <w:unhideWhenUsed/>
    <w:rsid w:val="00511210"/>
    <w:pPr>
      <w:spacing w:after="0" w:line="240" w:lineRule="auto"/>
    </w:pPr>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Fargeriklisteuthevingsfarge3">
    <w:name w:val="Colorful List Accent 3"/>
    <w:basedOn w:val="Vanligtabell"/>
    <w:uiPriority w:val="72"/>
    <w:semiHidden/>
    <w:unhideWhenUsed/>
    <w:rsid w:val="00511210"/>
    <w:pPr>
      <w:spacing w:after="0" w:line="240" w:lineRule="auto"/>
    </w:pPr>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Fargeriklisteuthevingsfarge4">
    <w:name w:val="Colorful List Accent 4"/>
    <w:basedOn w:val="Vanligtabell"/>
    <w:uiPriority w:val="72"/>
    <w:semiHidden/>
    <w:unhideWhenUsed/>
    <w:rsid w:val="00511210"/>
    <w:pPr>
      <w:spacing w:after="0" w:line="240" w:lineRule="auto"/>
    </w:pPr>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Fargeriklisteuthevingsfarge5">
    <w:name w:val="Colorful List Accent 5"/>
    <w:basedOn w:val="Vanligtabell"/>
    <w:uiPriority w:val="72"/>
    <w:semiHidden/>
    <w:unhideWhenUsed/>
    <w:rsid w:val="00511210"/>
    <w:pPr>
      <w:spacing w:after="0" w:line="240" w:lineRule="auto"/>
    </w:pPr>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Fargeriklisteuthevingsfarge6">
    <w:name w:val="Colorful List Accent 6"/>
    <w:basedOn w:val="Vanligtabell"/>
    <w:uiPriority w:val="72"/>
    <w:semiHidden/>
    <w:unhideWhenUsed/>
    <w:rsid w:val="00511210"/>
    <w:pPr>
      <w:spacing w:after="0" w:line="240" w:lineRule="auto"/>
    </w:pPr>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Fargerikskyggelegging">
    <w:name w:val="Colorful Shading"/>
    <w:basedOn w:val="Vanligtabell"/>
    <w:uiPriority w:val="71"/>
    <w:semiHidden/>
    <w:unhideWhenUsed/>
    <w:rsid w:val="00511210"/>
    <w:pPr>
      <w:spacing w:after="0" w:line="240" w:lineRule="auto"/>
    </w:pPr>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argerikskyggelegginguthevingsfarge1">
    <w:name w:val="Colorful Shading Accent 1"/>
    <w:basedOn w:val="Vanligtabell"/>
    <w:uiPriority w:val="71"/>
    <w:semiHidden/>
    <w:unhideWhenUsed/>
    <w:rsid w:val="00511210"/>
    <w:pPr>
      <w:spacing w:after="0" w:line="240" w:lineRule="auto"/>
    </w:pPr>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Fargerikskyggelegginguthevingsfarge2">
    <w:name w:val="Colorful Shading Accent 2"/>
    <w:basedOn w:val="Vanligtabell"/>
    <w:uiPriority w:val="71"/>
    <w:semiHidden/>
    <w:unhideWhenUsed/>
    <w:rsid w:val="00511210"/>
    <w:pPr>
      <w:spacing w:after="0" w:line="240" w:lineRule="auto"/>
    </w:pPr>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Fargerikskyggelegginguthevingsfarge3">
    <w:name w:val="Colorful Shading Accent 3"/>
    <w:basedOn w:val="Vanligtabell"/>
    <w:uiPriority w:val="71"/>
    <w:semiHidden/>
    <w:unhideWhenUsed/>
    <w:rsid w:val="00511210"/>
    <w:pPr>
      <w:spacing w:after="0" w:line="240" w:lineRule="auto"/>
    </w:pPr>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Fargerikskyggelegginguthevingsfarge4">
    <w:name w:val="Colorful Shading Accent 4"/>
    <w:basedOn w:val="Vanligtabell"/>
    <w:uiPriority w:val="71"/>
    <w:semiHidden/>
    <w:unhideWhenUsed/>
    <w:rsid w:val="00511210"/>
    <w:pPr>
      <w:spacing w:after="0" w:line="240" w:lineRule="auto"/>
    </w:pPr>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Fargerikskyggelegginguthevingsfarge5">
    <w:name w:val="Colorful Shading Accent 5"/>
    <w:basedOn w:val="Vanligtabell"/>
    <w:uiPriority w:val="71"/>
    <w:semiHidden/>
    <w:unhideWhenUsed/>
    <w:rsid w:val="00511210"/>
    <w:pPr>
      <w:spacing w:after="0" w:line="240" w:lineRule="auto"/>
    </w:pPr>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Fargerikskyggelegginguthevingsfarge6">
    <w:name w:val="Colorful Shading Accent 6"/>
    <w:basedOn w:val="Vanligtabell"/>
    <w:uiPriority w:val="71"/>
    <w:semiHidden/>
    <w:unhideWhenUsed/>
    <w:rsid w:val="00511210"/>
    <w:pPr>
      <w:spacing w:after="0" w:line="240" w:lineRule="auto"/>
    </w:pPr>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Fargeriktrutenett">
    <w:name w:val="Colorful Grid"/>
    <w:basedOn w:val="Vanligtabell"/>
    <w:uiPriority w:val="73"/>
    <w:semiHidden/>
    <w:unhideWhenUsed/>
    <w:rsid w:val="0051121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argeriktrutenettuthevingsfarge1">
    <w:name w:val="Colorful Grid Accent 1"/>
    <w:basedOn w:val="Vanligtabell"/>
    <w:uiPriority w:val="73"/>
    <w:semiHidden/>
    <w:unhideWhenUsed/>
    <w:rsid w:val="0051121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Fargeriktrutenettuthevingsfarge2">
    <w:name w:val="Colorful Grid Accent 2"/>
    <w:basedOn w:val="Vanligtabell"/>
    <w:uiPriority w:val="73"/>
    <w:semiHidden/>
    <w:unhideWhenUsed/>
    <w:rsid w:val="0051121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Fargeriktrutenettuthevingsfarge3">
    <w:name w:val="Colorful Grid Accent 3"/>
    <w:basedOn w:val="Vanligtabell"/>
    <w:uiPriority w:val="73"/>
    <w:semiHidden/>
    <w:unhideWhenUsed/>
    <w:rsid w:val="0051121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Fargeriktrutenettuthevingsfarge4">
    <w:name w:val="Colorful Grid Accent 4"/>
    <w:basedOn w:val="Vanligtabell"/>
    <w:uiPriority w:val="73"/>
    <w:semiHidden/>
    <w:unhideWhenUsed/>
    <w:rsid w:val="0051121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Fargeriktrutenettuthevingsfarge5">
    <w:name w:val="Colorful Grid Accent 5"/>
    <w:basedOn w:val="Vanligtabell"/>
    <w:uiPriority w:val="73"/>
    <w:semiHidden/>
    <w:unhideWhenUsed/>
    <w:rsid w:val="0051121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Fargeriktrutenettuthevingsfarge6">
    <w:name w:val="Colorful Grid Accent 6"/>
    <w:basedOn w:val="Vanligtabell"/>
    <w:uiPriority w:val="73"/>
    <w:semiHidden/>
    <w:unhideWhenUsed/>
    <w:rsid w:val="0051121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paragraph" w:styleId="Figurliste">
    <w:name w:val="table of figures"/>
    <w:basedOn w:val="Normal"/>
    <w:next w:val="Normal"/>
    <w:uiPriority w:val="99"/>
    <w:semiHidden/>
    <w:unhideWhenUsed/>
    <w:rsid w:val="00511210"/>
  </w:style>
  <w:style w:type="character" w:styleId="Fotnotereferanse">
    <w:name w:val="footnote reference"/>
    <w:basedOn w:val="Standardskriftforavsnitt"/>
    <w:uiPriority w:val="99"/>
    <w:semiHidden/>
    <w:unhideWhenUsed/>
    <w:rsid w:val="00511210"/>
    <w:rPr>
      <w:vertAlign w:val="superscript"/>
      <w:lang w:val="nb-NO"/>
    </w:rPr>
  </w:style>
  <w:style w:type="paragraph" w:styleId="Fotnotetekst">
    <w:name w:val="footnote text"/>
    <w:basedOn w:val="Normal"/>
    <w:link w:val="FotnotetekstTegn"/>
    <w:uiPriority w:val="99"/>
    <w:semiHidden/>
    <w:unhideWhenUsed/>
    <w:rsid w:val="00511210"/>
  </w:style>
  <w:style w:type="character" w:customStyle="1" w:styleId="FotnotetekstTegn">
    <w:name w:val="Fotnotetekst Tegn"/>
    <w:basedOn w:val="Standardskriftforavsnitt"/>
    <w:link w:val="Fotnotetekst"/>
    <w:uiPriority w:val="99"/>
    <w:semiHidden/>
    <w:rsid w:val="00511210"/>
    <w:rPr>
      <w:rFonts w:ascii="Arial" w:eastAsia="Times New Roman" w:hAnsi="Arial" w:cs="Times New Roman"/>
      <w:sz w:val="20"/>
      <w:szCs w:val="24"/>
      <w:lang w:val="nb-NO"/>
    </w:rPr>
  </w:style>
  <w:style w:type="character" w:styleId="Fulgthyperkobling">
    <w:name w:val="FollowedHyperlink"/>
    <w:basedOn w:val="Standardskriftforavsnitt"/>
    <w:uiPriority w:val="99"/>
    <w:semiHidden/>
    <w:unhideWhenUsed/>
    <w:rsid w:val="00511210"/>
    <w:rPr>
      <w:color w:val="800080" w:themeColor="followedHyperlink"/>
      <w:u w:val="single"/>
      <w:lang w:val="nb-NO"/>
    </w:rPr>
  </w:style>
  <w:style w:type="paragraph" w:styleId="Hilsen">
    <w:name w:val="Closing"/>
    <w:basedOn w:val="Normal"/>
    <w:link w:val="HilsenTegn"/>
    <w:uiPriority w:val="99"/>
    <w:semiHidden/>
    <w:unhideWhenUsed/>
    <w:rsid w:val="00511210"/>
    <w:pPr>
      <w:ind w:left="4252"/>
    </w:pPr>
  </w:style>
  <w:style w:type="character" w:customStyle="1" w:styleId="HilsenTegn">
    <w:name w:val="Hilsen Tegn"/>
    <w:basedOn w:val="Standardskriftforavsnitt"/>
    <w:link w:val="Hilsen"/>
    <w:uiPriority w:val="99"/>
    <w:semiHidden/>
    <w:rsid w:val="00511210"/>
    <w:rPr>
      <w:rFonts w:ascii="Arial" w:eastAsia="Times New Roman" w:hAnsi="Arial" w:cs="Times New Roman"/>
      <w:sz w:val="20"/>
      <w:szCs w:val="24"/>
      <w:lang w:val="nb-NO"/>
    </w:rPr>
  </w:style>
  <w:style w:type="paragraph" w:styleId="HTML-adresse">
    <w:name w:val="HTML Address"/>
    <w:basedOn w:val="Normal"/>
    <w:link w:val="HTML-adresseTegn"/>
    <w:uiPriority w:val="99"/>
    <w:semiHidden/>
    <w:unhideWhenUsed/>
    <w:rsid w:val="00511210"/>
    <w:rPr>
      <w:i/>
      <w:iCs/>
    </w:rPr>
  </w:style>
  <w:style w:type="character" w:customStyle="1" w:styleId="HTML-adresseTegn">
    <w:name w:val="HTML-adresse Tegn"/>
    <w:basedOn w:val="Standardskriftforavsnitt"/>
    <w:link w:val="HTML-adresse"/>
    <w:uiPriority w:val="99"/>
    <w:semiHidden/>
    <w:rsid w:val="00511210"/>
    <w:rPr>
      <w:rFonts w:ascii="Arial" w:eastAsia="Times New Roman" w:hAnsi="Arial" w:cs="Times New Roman"/>
      <w:i/>
      <w:iCs/>
      <w:sz w:val="20"/>
      <w:szCs w:val="24"/>
      <w:lang w:val="nb-NO"/>
    </w:rPr>
  </w:style>
  <w:style w:type="character" w:styleId="HTML-akronym">
    <w:name w:val="HTML Acronym"/>
    <w:basedOn w:val="Standardskriftforavsnitt"/>
    <w:uiPriority w:val="99"/>
    <w:semiHidden/>
    <w:unhideWhenUsed/>
    <w:rsid w:val="00511210"/>
    <w:rPr>
      <w:lang w:val="nb-NO"/>
    </w:rPr>
  </w:style>
  <w:style w:type="character" w:styleId="HTML-definisjon">
    <w:name w:val="HTML Definition"/>
    <w:basedOn w:val="Standardskriftforavsnitt"/>
    <w:uiPriority w:val="99"/>
    <w:semiHidden/>
    <w:unhideWhenUsed/>
    <w:rsid w:val="00511210"/>
    <w:rPr>
      <w:i/>
      <w:iCs/>
      <w:lang w:val="nb-NO"/>
    </w:rPr>
  </w:style>
  <w:style w:type="character" w:styleId="HTML-eksempel">
    <w:name w:val="HTML Sample"/>
    <w:basedOn w:val="Standardskriftforavsnitt"/>
    <w:uiPriority w:val="99"/>
    <w:semiHidden/>
    <w:unhideWhenUsed/>
    <w:rsid w:val="00511210"/>
    <w:rPr>
      <w:rFonts w:ascii="Consolas" w:hAnsi="Consolas"/>
      <w:sz w:val="24"/>
      <w:szCs w:val="24"/>
      <w:lang w:val="nb-NO"/>
    </w:rPr>
  </w:style>
  <w:style w:type="paragraph" w:styleId="HTML-forhndsformatert">
    <w:name w:val="HTML Preformatted"/>
    <w:basedOn w:val="Normal"/>
    <w:link w:val="HTML-forhndsformatertTegn"/>
    <w:uiPriority w:val="99"/>
    <w:semiHidden/>
    <w:unhideWhenUsed/>
    <w:rsid w:val="00511210"/>
    <w:rPr>
      <w:rFonts w:ascii="Consolas" w:hAnsi="Consolas"/>
    </w:rPr>
  </w:style>
  <w:style w:type="character" w:customStyle="1" w:styleId="HTML-forhndsformatertTegn">
    <w:name w:val="HTML-forhåndsformatert Tegn"/>
    <w:basedOn w:val="Standardskriftforavsnitt"/>
    <w:link w:val="HTML-forhndsformatert"/>
    <w:uiPriority w:val="99"/>
    <w:semiHidden/>
    <w:rsid w:val="00511210"/>
    <w:rPr>
      <w:rFonts w:ascii="Consolas" w:eastAsia="Times New Roman" w:hAnsi="Consolas" w:cs="Times New Roman"/>
      <w:sz w:val="20"/>
      <w:szCs w:val="24"/>
      <w:lang w:val="nb-NO"/>
    </w:rPr>
  </w:style>
  <w:style w:type="character" w:styleId="HTML-kode">
    <w:name w:val="HTML Code"/>
    <w:basedOn w:val="Standardskriftforavsnitt"/>
    <w:uiPriority w:val="99"/>
    <w:semiHidden/>
    <w:unhideWhenUsed/>
    <w:rsid w:val="00511210"/>
    <w:rPr>
      <w:rFonts w:ascii="Consolas" w:hAnsi="Consolas"/>
      <w:sz w:val="20"/>
      <w:szCs w:val="20"/>
      <w:lang w:val="nb-NO"/>
    </w:rPr>
  </w:style>
  <w:style w:type="character" w:styleId="HTML-sitat">
    <w:name w:val="HTML Cite"/>
    <w:basedOn w:val="Standardskriftforavsnitt"/>
    <w:uiPriority w:val="99"/>
    <w:semiHidden/>
    <w:unhideWhenUsed/>
    <w:rsid w:val="00511210"/>
    <w:rPr>
      <w:i/>
      <w:iCs/>
      <w:lang w:val="nb-NO"/>
    </w:rPr>
  </w:style>
  <w:style w:type="character" w:styleId="HTML-skrivemaskin">
    <w:name w:val="HTML Typewriter"/>
    <w:basedOn w:val="Standardskriftforavsnitt"/>
    <w:uiPriority w:val="99"/>
    <w:semiHidden/>
    <w:unhideWhenUsed/>
    <w:rsid w:val="00511210"/>
    <w:rPr>
      <w:rFonts w:ascii="Consolas" w:hAnsi="Consolas"/>
      <w:sz w:val="20"/>
      <w:szCs w:val="20"/>
      <w:lang w:val="nb-NO"/>
    </w:rPr>
  </w:style>
  <w:style w:type="character" w:styleId="HTML-tastatur">
    <w:name w:val="HTML Keyboard"/>
    <w:basedOn w:val="Standardskriftforavsnitt"/>
    <w:uiPriority w:val="99"/>
    <w:semiHidden/>
    <w:unhideWhenUsed/>
    <w:rsid w:val="00511210"/>
    <w:rPr>
      <w:rFonts w:ascii="Consolas" w:hAnsi="Consolas"/>
      <w:sz w:val="20"/>
      <w:szCs w:val="20"/>
      <w:lang w:val="nb-NO"/>
    </w:rPr>
  </w:style>
  <w:style w:type="character" w:styleId="HTML-variabel">
    <w:name w:val="HTML Variable"/>
    <w:basedOn w:val="Standardskriftforavsnitt"/>
    <w:uiPriority w:val="99"/>
    <w:semiHidden/>
    <w:unhideWhenUsed/>
    <w:rsid w:val="00511210"/>
    <w:rPr>
      <w:i/>
      <w:iCs/>
      <w:lang w:val="nb-NO"/>
    </w:rPr>
  </w:style>
  <w:style w:type="paragraph" w:styleId="Indeks1">
    <w:name w:val="index 1"/>
    <w:basedOn w:val="Normal"/>
    <w:next w:val="Normal"/>
    <w:autoRedefine/>
    <w:uiPriority w:val="99"/>
    <w:semiHidden/>
    <w:unhideWhenUsed/>
    <w:rsid w:val="00511210"/>
    <w:pPr>
      <w:ind w:left="200" w:hanging="200"/>
    </w:pPr>
  </w:style>
  <w:style w:type="paragraph" w:styleId="Indeks2">
    <w:name w:val="index 2"/>
    <w:basedOn w:val="Normal"/>
    <w:next w:val="Normal"/>
    <w:autoRedefine/>
    <w:uiPriority w:val="99"/>
    <w:semiHidden/>
    <w:unhideWhenUsed/>
    <w:rsid w:val="00511210"/>
    <w:pPr>
      <w:ind w:left="400" w:hanging="200"/>
    </w:pPr>
  </w:style>
  <w:style w:type="paragraph" w:styleId="Indeks3">
    <w:name w:val="index 3"/>
    <w:basedOn w:val="Normal"/>
    <w:next w:val="Normal"/>
    <w:autoRedefine/>
    <w:uiPriority w:val="99"/>
    <w:semiHidden/>
    <w:unhideWhenUsed/>
    <w:rsid w:val="00511210"/>
    <w:pPr>
      <w:ind w:left="600" w:hanging="200"/>
    </w:pPr>
  </w:style>
  <w:style w:type="paragraph" w:styleId="Indeks4">
    <w:name w:val="index 4"/>
    <w:basedOn w:val="Normal"/>
    <w:next w:val="Normal"/>
    <w:autoRedefine/>
    <w:uiPriority w:val="99"/>
    <w:semiHidden/>
    <w:unhideWhenUsed/>
    <w:rsid w:val="00511210"/>
    <w:pPr>
      <w:ind w:left="800" w:hanging="200"/>
    </w:pPr>
  </w:style>
  <w:style w:type="paragraph" w:styleId="Indeks5">
    <w:name w:val="index 5"/>
    <w:basedOn w:val="Normal"/>
    <w:next w:val="Normal"/>
    <w:autoRedefine/>
    <w:uiPriority w:val="99"/>
    <w:semiHidden/>
    <w:unhideWhenUsed/>
    <w:rsid w:val="00511210"/>
    <w:pPr>
      <w:ind w:left="1000" w:hanging="200"/>
    </w:pPr>
  </w:style>
  <w:style w:type="paragraph" w:styleId="Indeks6">
    <w:name w:val="index 6"/>
    <w:basedOn w:val="Normal"/>
    <w:next w:val="Normal"/>
    <w:autoRedefine/>
    <w:uiPriority w:val="99"/>
    <w:semiHidden/>
    <w:unhideWhenUsed/>
    <w:rsid w:val="00511210"/>
    <w:pPr>
      <w:ind w:left="1200" w:hanging="200"/>
    </w:pPr>
  </w:style>
  <w:style w:type="paragraph" w:styleId="Indeks7">
    <w:name w:val="index 7"/>
    <w:basedOn w:val="Normal"/>
    <w:next w:val="Normal"/>
    <w:autoRedefine/>
    <w:uiPriority w:val="99"/>
    <w:semiHidden/>
    <w:unhideWhenUsed/>
    <w:rsid w:val="00511210"/>
    <w:pPr>
      <w:ind w:left="1400" w:hanging="200"/>
    </w:pPr>
  </w:style>
  <w:style w:type="paragraph" w:styleId="Indeks8">
    <w:name w:val="index 8"/>
    <w:basedOn w:val="Normal"/>
    <w:next w:val="Normal"/>
    <w:autoRedefine/>
    <w:uiPriority w:val="99"/>
    <w:semiHidden/>
    <w:unhideWhenUsed/>
    <w:rsid w:val="00511210"/>
    <w:pPr>
      <w:ind w:left="1600" w:hanging="200"/>
    </w:pPr>
  </w:style>
  <w:style w:type="paragraph" w:styleId="Indeks9">
    <w:name w:val="index 9"/>
    <w:basedOn w:val="Normal"/>
    <w:next w:val="Normal"/>
    <w:autoRedefine/>
    <w:uiPriority w:val="99"/>
    <w:semiHidden/>
    <w:unhideWhenUsed/>
    <w:rsid w:val="00511210"/>
    <w:pPr>
      <w:ind w:left="1800" w:hanging="200"/>
    </w:pPr>
  </w:style>
  <w:style w:type="paragraph" w:styleId="Ingenmellomrom">
    <w:name w:val="No Spacing"/>
    <w:link w:val="IngenmellomromTegn"/>
    <w:uiPriority w:val="1"/>
    <w:rsid w:val="00511210"/>
    <w:pPr>
      <w:spacing w:after="0" w:line="240" w:lineRule="auto"/>
    </w:pPr>
    <w:rPr>
      <w:rFonts w:ascii="Lucida Sans Unicode" w:eastAsia="Times New Roman" w:hAnsi="Lucida Sans Unicode" w:cs="Times New Roman"/>
      <w:sz w:val="20"/>
      <w:szCs w:val="20"/>
    </w:rPr>
  </w:style>
  <w:style w:type="paragraph" w:styleId="INNH1">
    <w:name w:val="toc 1"/>
    <w:basedOn w:val="Normal"/>
    <w:next w:val="Normal"/>
    <w:link w:val="INNH1Tegn"/>
    <w:autoRedefine/>
    <w:uiPriority w:val="39"/>
    <w:unhideWhenUsed/>
    <w:qFormat/>
    <w:rsid w:val="00A830FA"/>
    <w:pPr>
      <w:tabs>
        <w:tab w:val="right" w:pos="357"/>
        <w:tab w:val="right" w:leader="dot" w:pos="8777"/>
      </w:tabs>
      <w:spacing w:before="240" w:after="100"/>
    </w:pPr>
    <w:rPr>
      <w:b/>
    </w:rPr>
  </w:style>
  <w:style w:type="paragraph" w:styleId="INNH2">
    <w:name w:val="toc 2"/>
    <w:basedOn w:val="Normal"/>
    <w:next w:val="Normal"/>
    <w:link w:val="INNH2Tegn"/>
    <w:autoRedefine/>
    <w:uiPriority w:val="39"/>
    <w:unhideWhenUsed/>
    <w:qFormat/>
    <w:rsid w:val="00BC32C5"/>
    <w:pPr>
      <w:tabs>
        <w:tab w:val="right" w:pos="8777"/>
      </w:tabs>
      <w:spacing w:after="100"/>
    </w:pPr>
    <w:rPr>
      <w:color w:val="0B0080"/>
      <w:u w:val="single"/>
      <w14:textFill>
        <w14:solidFill>
          <w14:srgbClr w14:val="0B0080">
            <w14:lumMod w14:val="60000"/>
            <w14:lumOff w14:val="40000"/>
          </w14:srgbClr>
        </w14:solidFill>
      </w14:textFill>
    </w:rPr>
  </w:style>
  <w:style w:type="paragraph" w:styleId="INNH3">
    <w:name w:val="toc 3"/>
    <w:basedOn w:val="Normal"/>
    <w:next w:val="Normal"/>
    <w:autoRedefine/>
    <w:uiPriority w:val="39"/>
    <w:unhideWhenUsed/>
    <w:rsid w:val="00FD5D07"/>
    <w:pPr>
      <w:tabs>
        <w:tab w:val="left" w:pos="1000"/>
        <w:tab w:val="right" w:leader="dot" w:pos="8777"/>
      </w:tabs>
      <w:spacing w:after="100"/>
      <w:ind w:left="284"/>
    </w:pPr>
    <w:rPr>
      <w:b/>
    </w:rPr>
  </w:style>
  <w:style w:type="paragraph" w:styleId="INNH4">
    <w:name w:val="toc 4"/>
    <w:basedOn w:val="Normal"/>
    <w:next w:val="Normal"/>
    <w:autoRedefine/>
    <w:uiPriority w:val="39"/>
    <w:unhideWhenUsed/>
    <w:rsid w:val="00511210"/>
    <w:pPr>
      <w:spacing w:after="100"/>
      <w:ind w:left="600"/>
    </w:pPr>
  </w:style>
  <w:style w:type="paragraph" w:styleId="INNH5">
    <w:name w:val="toc 5"/>
    <w:basedOn w:val="Normal"/>
    <w:next w:val="Normal"/>
    <w:autoRedefine/>
    <w:uiPriority w:val="39"/>
    <w:unhideWhenUsed/>
    <w:rsid w:val="00511210"/>
    <w:pPr>
      <w:spacing w:after="100"/>
      <w:ind w:left="800"/>
    </w:pPr>
  </w:style>
  <w:style w:type="paragraph" w:styleId="INNH6">
    <w:name w:val="toc 6"/>
    <w:basedOn w:val="Normal"/>
    <w:next w:val="Normal"/>
    <w:autoRedefine/>
    <w:uiPriority w:val="39"/>
    <w:unhideWhenUsed/>
    <w:rsid w:val="00511210"/>
    <w:pPr>
      <w:spacing w:after="100"/>
      <w:ind w:left="1000"/>
    </w:pPr>
  </w:style>
  <w:style w:type="paragraph" w:styleId="INNH7">
    <w:name w:val="toc 7"/>
    <w:basedOn w:val="Normal"/>
    <w:next w:val="Normal"/>
    <w:autoRedefine/>
    <w:uiPriority w:val="39"/>
    <w:unhideWhenUsed/>
    <w:rsid w:val="00511210"/>
    <w:pPr>
      <w:spacing w:after="100"/>
      <w:ind w:left="1200"/>
    </w:pPr>
  </w:style>
  <w:style w:type="paragraph" w:styleId="INNH8">
    <w:name w:val="toc 8"/>
    <w:basedOn w:val="Normal"/>
    <w:next w:val="Normal"/>
    <w:autoRedefine/>
    <w:uiPriority w:val="39"/>
    <w:unhideWhenUsed/>
    <w:rsid w:val="00511210"/>
    <w:pPr>
      <w:spacing w:after="100"/>
      <w:ind w:left="1400"/>
    </w:pPr>
  </w:style>
  <w:style w:type="paragraph" w:styleId="INNH9">
    <w:name w:val="toc 9"/>
    <w:basedOn w:val="Normal"/>
    <w:next w:val="Normal"/>
    <w:autoRedefine/>
    <w:uiPriority w:val="39"/>
    <w:unhideWhenUsed/>
    <w:rsid w:val="00511210"/>
    <w:pPr>
      <w:spacing w:after="100"/>
      <w:ind w:left="1600"/>
    </w:pPr>
  </w:style>
  <w:style w:type="paragraph" w:styleId="Innledendehilsen">
    <w:name w:val="Salutation"/>
    <w:basedOn w:val="Normal"/>
    <w:next w:val="Normal"/>
    <w:link w:val="InnledendehilsenTegn"/>
    <w:uiPriority w:val="99"/>
    <w:semiHidden/>
    <w:unhideWhenUsed/>
    <w:rsid w:val="00511210"/>
  </w:style>
  <w:style w:type="character" w:customStyle="1" w:styleId="InnledendehilsenTegn">
    <w:name w:val="Innledende hilsen Tegn"/>
    <w:basedOn w:val="Standardskriftforavsnitt"/>
    <w:link w:val="Innledendehilsen"/>
    <w:uiPriority w:val="99"/>
    <w:semiHidden/>
    <w:rsid w:val="00511210"/>
    <w:rPr>
      <w:rFonts w:ascii="Arial" w:eastAsia="Times New Roman" w:hAnsi="Arial" w:cs="Times New Roman"/>
      <w:sz w:val="20"/>
      <w:szCs w:val="24"/>
      <w:lang w:val="nb-NO"/>
    </w:rPr>
  </w:style>
  <w:style w:type="paragraph" w:styleId="Kildeliste">
    <w:name w:val="table of authorities"/>
    <w:basedOn w:val="Normal"/>
    <w:next w:val="Normal"/>
    <w:uiPriority w:val="99"/>
    <w:semiHidden/>
    <w:unhideWhenUsed/>
    <w:rsid w:val="00511210"/>
    <w:pPr>
      <w:ind w:left="200" w:hanging="200"/>
    </w:pPr>
  </w:style>
  <w:style w:type="paragraph" w:styleId="Kildelisteoverskrift">
    <w:name w:val="toa heading"/>
    <w:basedOn w:val="Normal"/>
    <w:next w:val="Normal"/>
    <w:uiPriority w:val="99"/>
    <w:semiHidden/>
    <w:unhideWhenUsed/>
    <w:rsid w:val="00511210"/>
    <w:pPr>
      <w:spacing w:before="120"/>
    </w:pPr>
    <w:rPr>
      <w:rFonts w:asciiTheme="majorHAnsi" w:eastAsiaTheme="majorEastAsia" w:hAnsiTheme="majorHAnsi" w:cstheme="majorBidi"/>
      <w:b/>
      <w:bCs/>
    </w:rPr>
  </w:style>
  <w:style w:type="paragraph" w:styleId="Kommentaremne">
    <w:name w:val="annotation subject"/>
    <w:basedOn w:val="Merknadstekst"/>
    <w:next w:val="Merknadstekst"/>
    <w:link w:val="KommentaremneTegn"/>
    <w:uiPriority w:val="99"/>
    <w:semiHidden/>
    <w:unhideWhenUsed/>
    <w:rsid w:val="00511210"/>
    <w:pPr>
      <w:overflowPunct/>
      <w:autoSpaceDE/>
      <w:autoSpaceDN/>
      <w:adjustRightInd/>
      <w:textAlignment w:val="auto"/>
    </w:pPr>
    <w:rPr>
      <w:b/>
      <w:bCs/>
      <w:lang w:eastAsia="en-US"/>
    </w:rPr>
  </w:style>
  <w:style w:type="character" w:customStyle="1" w:styleId="KommentaremneTegn">
    <w:name w:val="Kommentaremne Tegn"/>
    <w:basedOn w:val="MerknadstekstTegn"/>
    <w:link w:val="Kommentaremne"/>
    <w:uiPriority w:val="99"/>
    <w:semiHidden/>
    <w:rsid w:val="00511210"/>
    <w:rPr>
      <w:rFonts w:ascii="Arial" w:eastAsia="Times New Roman" w:hAnsi="Arial" w:cs="Times New Roman"/>
      <w:b/>
      <w:bCs/>
      <w:sz w:val="20"/>
      <w:szCs w:val="24"/>
      <w:lang w:val="nb-NO" w:eastAsia="nb-NO"/>
    </w:rPr>
  </w:style>
  <w:style w:type="paragraph" w:styleId="Konvoluttadresse">
    <w:name w:val="envelope address"/>
    <w:basedOn w:val="Normal"/>
    <w:uiPriority w:val="99"/>
    <w:semiHidden/>
    <w:unhideWhenUsed/>
    <w:rsid w:val="00511210"/>
    <w:pPr>
      <w:framePr w:w="7920" w:h="1980" w:hRule="exact" w:hSpace="141" w:wrap="auto" w:hAnchor="page" w:xAlign="center" w:yAlign="bottom"/>
      <w:ind w:left="2880"/>
    </w:pPr>
    <w:rPr>
      <w:rFonts w:asciiTheme="majorHAnsi" w:eastAsiaTheme="majorEastAsia" w:hAnsiTheme="majorHAnsi" w:cstheme="majorBidi"/>
    </w:rPr>
  </w:style>
  <w:style w:type="character" w:styleId="Linjenummer">
    <w:name w:val="line number"/>
    <w:basedOn w:val="Standardskriftforavsnitt"/>
    <w:uiPriority w:val="99"/>
    <w:semiHidden/>
    <w:unhideWhenUsed/>
    <w:rsid w:val="00511210"/>
    <w:rPr>
      <w:lang w:val="nb-NO"/>
    </w:rPr>
  </w:style>
  <w:style w:type="paragraph" w:styleId="Liste">
    <w:name w:val="List"/>
    <w:basedOn w:val="Normal"/>
    <w:uiPriority w:val="99"/>
    <w:semiHidden/>
    <w:unhideWhenUsed/>
    <w:rsid w:val="00511210"/>
    <w:pPr>
      <w:ind w:left="283" w:hanging="283"/>
      <w:contextualSpacing/>
    </w:pPr>
  </w:style>
  <w:style w:type="paragraph" w:styleId="Liste-forts">
    <w:name w:val="List Continue"/>
    <w:basedOn w:val="Normal"/>
    <w:uiPriority w:val="99"/>
    <w:semiHidden/>
    <w:unhideWhenUsed/>
    <w:rsid w:val="00511210"/>
    <w:pPr>
      <w:spacing w:after="120"/>
      <w:ind w:left="283"/>
      <w:contextualSpacing/>
    </w:pPr>
  </w:style>
  <w:style w:type="paragraph" w:styleId="Liste-forts2">
    <w:name w:val="List Continue 2"/>
    <w:basedOn w:val="Normal"/>
    <w:uiPriority w:val="99"/>
    <w:semiHidden/>
    <w:unhideWhenUsed/>
    <w:rsid w:val="00511210"/>
    <w:pPr>
      <w:spacing w:after="120"/>
      <w:ind w:left="566"/>
      <w:contextualSpacing/>
    </w:pPr>
  </w:style>
  <w:style w:type="paragraph" w:styleId="Liste-forts3">
    <w:name w:val="List Continue 3"/>
    <w:basedOn w:val="Normal"/>
    <w:uiPriority w:val="99"/>
    <w:semiHidden/>
    <w:unhideWhenUsed/>
    <w:rsid w:val="00511210"/>
    <w:pPr>
      <w:spacing w:after="120"/>
      <w:ind w:left="849"/>
      <w:contextualSpacing/>
    </w:pPr>
  </w:style>
  <w:style w:type="paragraph" w:styleId="Liste-forts4">
    <w:name w:val="List Continue 4"/>
    <w:basedOn w:val="Normal"/>
    <w:uiPriority w:val="99"/>
    <w:semiHidden/>
    <w:unhideWhenUsed/>
    <w:rsid w:val="00511210"/>
    <w:pPr>
      <w:spacing w:after="120"/>
      <w:ind w:left="1132"/>
      <w:contextualSpacing/>
    </w:pPr>
  </w:style>
  <w:style w:type="paragraph" w:styleId="Liste-forts5">
    <w:name w:val="List Continue 5"/>
    <w:basedOn w:val="Normal"/>
    <w:uiPriority w:val="99"/>
    <w:semiHidden/>
    <w:unhideWhenUsed/>
    <w:rsid w:val="00511210"/>
    <w:pPr>
      <w:spacing w:after="120"/>
      <w:ind w:left="1415"/>
      <w:contextualSpacing/>
    </w:pPr>
  </w:style>
  <w:style w:type="paragraph" w:styleId="Liste2">
    <w:name w:val="List 2"/>
    <w:basedOn w:val="Normal"/>
    <w:uiPriority w:val="99"/>
    <w:semiHidden/>
    <w:unhideWhenUsed/>
    <w:rsid w:val="00511210"/>
    <w:pPr>
      <w:ind w:left="566" w:hanging="283"/>
      <w:contextualSpacing/>
    </w:pPr>
  </w:style>
  <w:style w:type="paragraph" w:styleId="Liste3">
    <w:name w:val="List 3"/>
    <w:basedOn w:val="Normal"/>
    <w:uiPriority w:val="99"/>
    <w:semiHidden/>
    <w:unhideWhenUsed/>
    <w:rsid w:val="00511210"/>
    <w:pPr>
      <w:ind w:left="849" w:hanging="283"/>
      <w:contextualSpacing/>
    </w:pPr>
  </w:style>
  <w:style w:type="paragraph" w:styleId="Liste4">
    <w:name w:val="List 4"/>
    <w:basedOn w:val="Normal"/>
    <w:uiPriority w:val="99"/>
    <w:semiHidden/>
    <w:unhideWhenUsed/>
    <w:rsid w:val="00511210"/>
    <w:pPr>
      <w:ind w:left="1132" w:hanging="283"/>
      <w:contextualSpacing/>
    </w:pPr>
  </w:style>
  <w:style w:type="paragraph" w:styleId="Liste5">
    <w:name w:val="List 5"/>
    <w:basedOn w:val="Normal"/>
    <w:uiPriority w:val="99"/>
    <w:semiHidden/>
    <w:unhideWhenUsed/>
    <w:rsid w:val="00511210"/>
    <w:pPr>
      <w:ind w:left="1415" w:hanging="283"/>
      <w:contextualSpacing/>
    </w:pPr>
  </w:style>
  <w:style w:type="paragraph" w:styleId="Listeavsnitt">
    <w:name w:val="List Paragraph"/>
    <w:basedOn w:val="Normal"/>
    <w:uiPriority w:val="34"/>
    <w:qFormat/>
    <w:rsid w:val="00511210"/>
    <w:pPr>
      <w:ind w:left="720"/>
      <w:contextualSpacing/>
    </w:pPr>
  </w:style>
  <w:style w:type="table" w:styleId="Listetabell1lys">
    <w:name w:val="List Table 1 Light"/>
    <w:basedOn w:val="Vanligtabell"/>
    <w:uiPriority w:val="46"/>
    <w:rsid w:val="00511210"/>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etabell1lysuthevingsfarge1">
    <w:name w:val="List Table 1 Light Accent 1"/>
    <w:basedOn w:val="Vanligtabell"/>
    <w:uiPriority w:val="46"/>
    <w:rsid w:val="00511210"/>
    <w:pPr>
      <w:spacing w:after="0" w:line="240" w:lineRule="auto"/>
    </w:pPr>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etabell1lysuthevingsfarge2">
    <w:name w:val="List Table 1 Light Accent 2"/>
    <w:basedOn w:val="Vanligtabell"/>
    <w:uiPriority w:val="46"/>
    <w:rsid w:val="00511210"/>
    <w:pPr>
      <w:spacing w:after="0" w:line="240" w:lineRule="auto"/>
    </w:pPr>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etabell1lysuthevingsfarge3">
    <w:name w:val="List Table 1 Light Accent 3"/>
    <w:basedOn w:val="Vanligtabell"/>
    <w:uiPriority w:val="46"/>
    <w:rsid w:val="00511210"/>
    <w:pPr>
      <w:spacing w:after="0" w:line="240" w:lineRule="auto"/>
    </w:pPr>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etabell1lysuthevingsfarge4">
    <w:name w:val="List Table 1 Light Accent 4"/>
    <w:basedOn w:val="Vanligtabell"/>
    <w:uiPriority w:val="46"/>
    <w:rsid w:val="00511210"/>
    <w:pPr>
      <w:spacing w:after="0" w:line="240" w:lineRule="auto"/>
    </w:pPr>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etabell1lysuthevingsfarge5">
    <w:name w:val="List Table 1 Light Accent 5"/>
    <w:basedOn w:val="Vanligtabell"/>
    <w:uiPriority w:val="46"/>
    <w:rsid w:val="00511210"/>
    <w:pPr>
      <w:spacing w:after="0" w:line="240" w:lineRule="auto"/>
    </w:pPr>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etabell1lysuthevingsfarge6">
    <w:name w:val="List Table 1 Light Accent 6"/>
    <w:basedOn w:val="Vanligtabell"/>
    <w:uiPriority w:val="46"/>
    <w:rsid w:val="00511210"/>
    <w:pPr>
      <w:spacing w:after="0" w:line="240" w:lineRule="auto"/>
    </w:pPr>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etabell2">
    <w:name w:val="List Table 2"/>
    <w:basedOn w:val="Vanligtabell"/>
    <w:uiPriority w:val="47"/>
    <w:rsid w:val="00511210"/>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etabell2uthevingsfarge1">
    <w:name w:val="List Table 2 Accent 1"/>
    <w:basedOn w:val="Vanligtabell"/>
    <w:uiPriority w:val="47"/>
    <w:rsid w:val="00511210"/>
    <w:pPr>
      <w:spacing w:after="0" w:line="240" w:lineRule="auto"/>
    </w:pPr>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etabell2uthevingsfarge2">
    <w:name w:val="List Table 2 Accent 2"/>
    <w:basedOn w:val="Vanligtabell"/>
    <w:uiPriority w:val="47"/>
    <w:rsid w:val="00511210"/>
    <w:pPr>
      <w:spacing w:after="0" w:line="240" w:lineRule="auto"/>
    </w:pPr>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etabell2uthevingsfarge3">
    <w:name w:val="List Table 2 Accent 3"/>
    <w:basedOn w:val="Vanligtabell"/>
    <w:uiPriority w:val="47"/>
    <w:rsid w:val="00511210"/>
    <w:pPr>
      <w:spacing w:after="0" w:line="240" w:lineRule="auto"/>
    </w:pPr>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etabell2uthevingsfarge4">
    <w:name w:val="List Table 2 Accent 4"/>
    <w:basedOn w:val="Vanligtabell"/>
    <w:uiPriority w:val="47"/>
    <w:rsid w:val="00511210"/>
    <w:pPr>
      <w:spacing w:after="0" w:line="240" w:lineRule="auto"/>
    </w:pPr>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etabell2uthevingsfarge5">
    <w:name w:val="List Table 2 Accent 5"/>
    <w:basedOn w:val="Vanligtabell"/>
    <w:uiPriority w:val="47"/>
    <w:rsid w:val="00511210"/>
    <w:pPr>
      <w:spacing w:after="0" w:line="240" w:lineRule="auto"/>
    </w:pPr>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etabell2uthevingsfarge6">
    <w:name w:val="List Table 2 Accent 6"/>
    <w:basedOn w:val="Vanligtabell"/>
    <w:uiPriority w:val="47"/>
    <w:rsid w:val="00511210"/>
    <w:pPr>
      <w:spacing w:after="0" w:line="240" w:lineRule="auto"/>
    </w:pPr>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etabell3">
    <w:name w:val="List Table 3"/>
    <w:basedOn w:val="Vanligtabell"/>
    <w:uiPriority w:val="48"/>
    <w:rsid w:val="00511210"/>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etabell3uthevingsfarge1">
    <w:name w:val="List Table 3 Accent 1"/>
    <w:basedOn w:val="Vanligtabell"/>
    <w:uiPriority w:val="48"/>
    <w:rsid w:val="00511210"/>
    <w:pPr>
      <w:spacing w:after="0" w:line="240" w:lineRule="auto"/>
    </w:pPr>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etabell3uthevingsfarge2">
    <w:name w:val="List Table 3 Accent 2"/>
    <w:basedOn w:val="Vanligtabell"/>
    <w:uiPriority w:val="48"/>
    <w:rsid w:val="00511210"/>
    <w:pPr>
      <w:spacing w:after="0" w:line="240" w:lineRule="auto"/>
    </w:pPr>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etabell3uthevingsfarge3">
    <w:name w:val="List Table 3 Accent 3"/>
    <w:basedOn w:val="Vanligtabell"/>
    <w:uiPriority w:val="48"/>
    <w:rsid w:val="00511210"/>
    <w:pPr>
      <w:spacing w:after="0" w:line="240" w:lineRule="auto"/>
    </w:pPr>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etabell3uthevingsfarge4">
    <w:name w:val="List Table 3 Accent 4"/>
    <w:basedOn w:val="Vanligtabell"/>
    <w:uiPriority w:val="48"/>
    <w:rsid w:val="00511210"/>
    <w:pPr>
      <w:spacing w:after="0" w:line="240" w:lineRule="auto"/>
    </w:pPr>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etabell3uthevingsfarge5">
    <w:name w:val="List Table 3 Accent 5"/>
    <w:basedOn w:val="Vanligtabell"/>
    <w:uiPriority w:val="48"/>
    <w:rsid w:val="00511210"/>
    <w:pPr>
      <w:spacing w:after="0" w:line="240" w:lineRule="auto"/>
    </w:pPr>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etabell3uthevingsfarge6">
    <w:name w:val="List Table 3 Accent 6"/>
    <w:basedOn w:val="Vanligtabell"/>
    <w:uiPriority w:val="48"/>
    <w:rsid w:val="00511210"/>
    <w:pPr>
      <w:spacing w:after="0" w:line="240" w:lineRule="auto"/>
    </w:pPr>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etabell4">
    <w:name w:val="List Table 4"/>
    <w:basedOn w:val="Vanligtabell"/>
    <w:uiPriority w:val="49"/>
    <w:rsid w:val="00511210"/>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etabell4uthevingsfarge1">
    <w:name w:val="List Table 4 Accent 1"/>
    <w:basedOn w:val="Vanligtabell"/>
    <w:uiPriority w:val="49"/>
    <w:rsid w:val="00511210"/>
    <w:pPr>
      <w:spacing w:after="0" w:line="240" w:lineRule="auto"/>
    </w:p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etabell4uthevingsfarge2">
    <w:name w:val="List Table 4 Accent 2"/>
    <w:basedOn w:val="Vanligtabell"/>
    <w:uiPriority w:val="49"/>
    <w:rsid w:val="00511210"/>
    <w:pPr>
      <w:spacing w:after="0" w:line="240" w:lineRule="auto"/>
    </w:p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etabell4uthevingsfarge3">
    <w:name w:val="List Table 4 Accent 3"/>
    <w:basedOn w:val="Vanligtabell"/>
    <w:uiPriority w:val="49"/>
    <w:rsid w:val="00511210"/>
    <w:pPr>
      <w:spacing w:after="0" w:line="240" w:lineRule="auto"/>
    </w:p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etabell4uthevingsfarge4">
    <w:name w:val="List Table 4 Accent 4"/>
    <w:basedOn w:val="Vanligtabell"/>
    <w:uiPriority w:val="49"/>
    <w:rsid w:val="00511210"/>
    <w:pPr>
      <w:spacing w:after="0" w:line="240" w:lineRule="auto"/>
    </w:p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etabell4uthevingsfarge5">
    <w:name w:val="List Table 4 Accent 5"/>
    <w:basedOn w:val="Vanligtabell"/>
    <w:uiPriority w:val="49"/>
    <w:rsid w:val="00511210"/>
    <w:pPr>
      <w:spacing w:after="0" w:line="240" w:lineRule="auto"/>
    </w:p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etabell4uthevingsfarge6">
    <w:name w:val="List Table 4 Accent 6"/>
    <w:basedOn w:val="Vanligtabell"/>
    <w:uiPriority w:val="49"/>
    <w:rsid w:val="00511210"/>
    <w:pPr>
      <w:spacing w:after="0" w:line="240" w:lineRule="auto"/>
    </w:p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etabell5mrk">
    <w:name w:val="List Table 5 Dark"/>
    <w:basedOn w:val="Vanligtabell"/>
    <w:uiPriority w:val="50"/>
    <w:rsid w:val="00511210"/>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1">
    <w:name w:val="List Table 5 Dark Accent 1"/>
    <w:basedOn w:val="Vanligtabell"/>
    <w:uiPriority w:val="50"/>
    <w:rsid w:val="00511210"/>
    <w:pPr>
      <w:spacing w:after="0" w:line="240" w:lineRule="auto"/>
    </w:pPr>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2">
    <w:name w:val="List Table 5 Dark Accent 2"/>
    <w:basedOn w:val="Vanligtabell"/>
    <w:uiPriority w:val="50"/>
    <w:rsid w:val="00511210"/>
    <w:pPr>
      <w:spacing w:after="0" w:line="240" w:lineRule="auto"/>
    </w:pPr>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3">
    <w:name w:val="List Table 5 Dark Accent 3"/>
    <w:basedOn w:val="Vanligtabell"/>
    <w:uiPriority w:val="50"/>
    <w:rsid w:val="00511210"/>
    <w:pPr>
      <w:spacing w:after="0" w:line="240" w:lineRule="auto"/>
    </w:pPr>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4">
    <w:name w:val="List Table 5 Dark Accent 4"/>
    <w:basedOn w:val="Vanligtabell"/>
    <w:uiPriority w:val="50"/>
    <w:rsid w:val="00511210"/>
    <w:pPr>
      <w:spacing w:after="0" w:line="240" w:lineRule="auto"/>
    </w:pPr>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5">
    <w:name w:val="List Table 5 Dark Accent 5"/>
    <w:basedOn w:val="Vanligtabell"/>
    <w:uiPriority w:val="50"/>
    <w:rsid w:val="00511210"/>
    <w:pPr>
      <w:spacing w:after="0" w:line="240" w:lineRule="auto"/>
    </w:pPr>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6">
    <w:name w:val="List Table 5 Dark Accent 6"/>
    <w:basedOn w:val="Vanligtabell"/>
    <w:uiPriority w:val="50"/>
    <w:rsid w:val="00511210"/>
    <w:pPr>
      <w:spacing w:after="0" w:line="240" w:lineRule="auto"/>
    </w:pPr>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6fargerik">
    <w:name w:val="List Table 6 Colorful"/>
    <w:basedOn w:val="Vanligtabell"/>
    <w:uiPriority w:val="51"/>
    <w:rsid w:val="00511210"/>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etabell6fargerikuthevingsfarge1">
    <w:name w:val="List Table 6 Colorful Accent 1"/>
    <w:basedOn w:val="Vanligtabell"/>
    <w:uiPriority w:val="51"/>
    <w:rsid w:val="00511210"/>
    <w:pPr>
      <w:spacing w:after="0" w:line="240" w:lineRule="auto"/>
    </w:pPr>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etabell6fargerikuthevingsfarge2">
    <w:name w:val="List Table 6 Colorful Accent 2"/>
    <w:basedOn w:val="Vanligtabell"/>
    <w:uiPriority w:val="51"/>
    <w:rsid w:val="00511210"/>
    <w:pPr>
      <w:spacing w:after="0" w:line="240" w:lineRule="auto"/>
    </w:pPr>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etabell6fargerikuthevingsfarge3">
    <w:name w:val="List Table 6 Colorful Accent 3"/>
    <w:basedOn w:val="Vanligtabell"/>
    <w:uiPriority w:val="51"/>
    <w:rsid w:val="00511210"/>
    <w:pPr>
      <w:spacing w:after="0" w:line="240" w:lineRule="auto"/>
    </w:pPr>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etabell6fargerikuthevingsfarge4">
    <w:name w:val="List Table 6 Colorful Accent 4"/>
    <w:basedOn w:val="Vanligtabell"/>
    <w:uiPriority w:val="51"/>
    <w:rsid w:val="00511210"/>
    <w:pPr>
      <w:spacing w:after="0" w:line="240" w:lineRule="auto"/>
    </w:pPr>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etabell6fargerikuthevingsfarge5">
    <w:name w:val="List Table 6 Colorful Accent 5"/>
    <w:basedOn w:val="Vanligtabell"/>
    <w:uiPriority w:val="51"/>
    <w:rsid w:val="00511210"/>
    <w:pPr>
      <w:spacing w:after="0" w:line="240" w:lineRule="auto"/>
    </w:pPr>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etabell6fargerikuthevingsfarge6">
    <w:name w:val="List Table 6 Colorful Accent 6"/>
    <w:basedOn w:val="Vanligtabell"/>
    <w:uiPriority w:val="51"/>
    <w:rsid w:val="00511210"/>
    <w:pPr>
      <w:spacing w:after="0" w:line="240" w:lineRule="auto"/>
    </w:pPr>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etabell7fargerik">
    <w:name w:val="List Table 7 Colorful"/>
    <w:basedOn w:val="Vanligtabell"/>
    <w:uiPriority w:val="52"/>
    <w:rsid w:val="00511210"/>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1">
    <w:name w:val="List Table 7 Colorful Accent 1"/>
    <w:basedOn w:val="Vanligtabell"/>
    <w:uiPriority w:val="52"/>
    <w:rsid w:val="00511210"/>
    <w:pPr>
      <w:spacing w:after="0" w:line="240" w:lineRule="auto"/>
    </w:pPr>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2">
    <w:name w:val="List Table 7 Colorful Accent 2"/>
    <w:basedOn w:val="Vanligtabell"/>
    <w:uiPriority w:val="52"/>
    <w:rsid w:val="00511210"/>
    <w:pPr>
      <w:spacing w:after="0" w:line="240" w:lineRule="auto"/>
    </w:pPr>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3">
    <w:name w:val="List Table 7 Colorful Accent 3"/>
    <w:basedOn w:val="Vanligtabell"/>
    <w:uiPriority w:val="52"/>
    <w:rsid w:val="00511210"/>
    <w:pPr>
      <w:spacing w:after="0" w:line="240" w:lineRule="auto"/>
    </w:pPr>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4">
    <w:name w:val="List Table 7 Colorful Accent 4"/>
    <w:basedOn w:val="Vanligtabell"/>
    <w:uiPriority w:val="52"/>
    <w:rsid w:val="00511210"/>
    <w:pPr>
      <w:spacing w:after="0" w:line="240" w:lineRule="auto"/>
    </w:pPr>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5">
    <w:name w:val="List Table 7 Colorful Accent 5"/>
    <w:basedOn w:val="Vanligtabell"/>
    <w:uiPriority w:val="52"/>
    <w:rsid w:val="00511210"/>
    <w:pPr>
      <w:spacing w:after="0" w:line="240" w:lineRule="auto"/>
    </w:pPr>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6">
    <w:name w:val="List Table 7 Colorful Accent 6"/>
    <w:basedOn w:val="Vanligtabell"/>
    <w:uiPriority w:val="52"/>
    <w:rsid w:val="00511210"/>
    <w:pPr>
      <w:spacing w:after="0" w:line="240" w:lineRule="auto"/>
    </w:pPr>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ysliste">
    <w:name w:val="Light List"/>
    <w:basedOn w:val="Vanligtabell"/>
    <w:uiPriority w:val="61"/>
    <w:semiHidden/>
    <w:unhideWhenUsed/>
    <w:rsid w:val="00511210"/>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yslisteuthevingsfarge1">
    <w:name w:val="Light List Accent 1"/>
    <w:basedOn w:val="Vanligtabell"/>
    <w:uiPriority w:val="61"/>
    <w:semiHidden/>
    <w:unhideWhenUsed/>
    <w:rsid w:val="00511210"/>
    <w:pPr>
      <w:spacing w:after="0" w:line="240" w:lineRule="auto"/>
    </w:p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yslisteuthevingsfarge2">
    <w:name w:val="Light List Accent 2"/>
    <w:basedOn w:val="Vanligtabell"/>
    <w:uiPriority w:val="61"/>
    <w:semiHidden/>
    <w:unhideWhenUsed/>
    <w:rsid w:val="00511210"/>
    <w:pPr>
      <w:spacing w:after="0" w:line="240" w:lineRule="auto"/>
    </w:p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yslisteuthevingsfarge3">
    <w:name w:val="Light List Accent 3"/>
    <w:basedOn w:val="Vanligtabell"/>
    <w:uiPriority w:val="61"/>
    <w:semiHidden/>
    <w:unhideWhenUsed/>
    <w:rsid w:val="00511210"/>
    <w:pPr>
      <w:spacing w:after="0" w:line="240" w:lineRule="auto"/>
    </w:p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yslisteuthevingsfarge4">
    <w:name w:val="Light List Accent 4"/>
    <w:basedOn w:val="Vanligtabell"/>
    <w:uiPriority w:val="61"/>
    <w:semiHidden/>
    <w:unhideWhenUsed/>
    <w:rsid w:val="00511210"/>
    <w:pPr>
      <w:spacing w:after="0" w:line="240" w:lineRule="auto"/>
    </w:p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yslisteuthevingsfarge5">
    <w:name w:val="Light List Accent 5"/>
    <w:basedOn w:val="Vanligtabell"/>
    <w:uiPriority w:val="61"/>
    <w:semiHidden/>
    <w:unhideWhenUsed/>
    <w:rsid w:val="00511210"/>
    <w:pPr>
      <w:spacing w:after="0" w:line="240" w:lineRule="auto"/>
    </w:p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yslisteuthevingsfarge6">
    <w:name w:val="Light List Accent 6"/>
    <w:basedOn w:val="Vanligtabell"/>
    <w:uiPriority w:val="61"/>
    <w:semiHidden/>
    <w:unhideWhenUsed/>
    <w:rsid w:val="00511210"/>
    <w:pPr>
      <w:spacing w:after="0" w:line="240" w:lineRule="auto"/>
    </w:p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ysskyggelegging">
    <w:name w:val="Light Shading"/>
    <w:basedOn w:val="Vanligtabell"/>
    <w:uiPriority w:val="60"/>
    <w:semiHidden/>
    <w:unhideWhenUsed/>
    <w:rsid w:val="00511210"/>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ysskyggelegginguthevingsfarge1">
    <w:name w:val="Light Shading Accent 1"/>
    <w:basedOn w:val="Vanligtabell"/>
    <w:uiPriority w:val="60"/>
    <w:semiHidden/>
    <w:unhideWhenUsed/>
    <w:rsid w:val="00511210"/>
    <w:pPr>
      <w:spacing w:after="0" w:line="240" w:lineRule="auto"/>
    </w:pPr>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ysskyggelegginguthevingsfarge2">
    <w:name w:val="Light Shading Accent 2"/>
    <w:basedOn w:val="Vanligtabell"/>
    <w:uiPriority w:val="60"/>
    <w:semiHidden/>
    <w:unhideWhenUsed/>
    <w:rsid w:val="00511210"/>
    <w:pPr>
      <w:spacing w:after="0" w:line="240" w:lineRule="auto"/>
    </w:pPr>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ysskyggelegginguthevingsfarge3">
    <w:name w:val="Light Shading Accent 3"/>
    <w:basedOn w:val="Vanligtabell"/>
    <w:uiPriority w:val="60"/>
    <w:semiHidden/>
    <w:unhideWhenUsed/>
    <w:rsid w:val="00511210"/>
    <w:pPr>
      <w:spacing w:after="0" w:line="240" w:lineRule="auto"/>
    </w:pPr>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ysskyggelegginguthevingsfarge4">
    <w:name w:val="Light Shading Accent 4"/>
    <w:basedOn w:val="Vanligtabell"/>
    <w:uiPriority w:val="60"/>
    <w:semiHidden/>
    <w:unhideWhenUsed/>
    <w:rsid w:val="00511210"/>
    <w:pPr>
      <w:spacing w:after="0" w:line="240" w:lineRule="auto"/>
    </w:pPr>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ysskyggelegginguthevingsfarge5">
    <w:name w:val="Light Shading Accent 5"/>
    <w:basedOn w:val="Vanligtabell"/>
    <w:uiPriority w:val="60"/>
    <w:semiHidden/>
    <w:unhideWhenUsed/>
    <w:rsid w:val="00511210"/>
    <w:pPr>
      <w:spacing w:after="0" w:line="240" w:lineRule="auto"/>
    </w:pPr>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ysskyggelegginguthevingsfarge6">
    <w:name w:val="Light Shading Accent 6"/>
    <w:basedOn w:val="Vanligtabell"/>
    <w:uiPriority w:val="60"/>
    <w:semiHidden/>
    <w:unhideWhenUsed/>
    <w:rsid w:val="00511210"/>
    <w:pPr>
      <w:spacing w:after="0" w:line="240" w:lineRule="auto"/>
    </w:pPr>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table" w:styleId="Lystrutenett">
    <w:name w:val="Light Grid"/>
    <w:basedOn w:val="Vanligtabell"/>
    <w:uiPriority w:val="62"/>
    <w:semiHidden/>
    <w:unhideWhenUsed/>
    <w:rsid w:val="00511210"/>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ystrutenettuthevingsfarge1">
    <w:name w:val="Light Grid Accent 1"/>
    <w:basedOn w:val="Vanligtabell"/>
    <w:uiPriority w:val="62"/>
    <w:semiHidden/>
    <w:unhideWhenUsed/>
    <w:rsid w:val="00511210"/>
    <w:pPr>
      <w:spacing w:after="0" w:line="240" w:lineRule="auto"/>
    </w:p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ystrutenettuthevingsfarge2">
    <w:name w:val="Light Grid Accent 2"/>
    <w:basedOn w:val="Vanligtabell"/>
    <w:uiPriority w:val="62"/>
    <w:semiHidden/>
    <w:unhideWhenUsed/>
    <w:rsid w:val="00511210"/>
    <w:pPr>
      <w:spacing w:after="0" w:line="240" w:lineRule="auto"/>
    </w:p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ystrutenettuthevingsfarge3">
    <w:name w:val="Light Grid Accent 3"/>
    <w:basedOn w:val="Vanligtabell"/>
    <w:uiPriority w:val="62"/>
    <w:semiHidden/>
    <w:unhideWhenUsed/>
    <w:rsid w:val="00511210"/>
    <w:pPr>
      <w:spacing w:after="0" w:line="240" w:lineRule="auto"/>
    </w:p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ystrutenettuthevingsfarge4">
    <w:name w:val="Light Grid Accent 4"/>
    <w:basedOn w:val="Vanligtabell"/>
    <w:uiPriority w:val="62"/>
    <w:semiHidden/>
    <w:unhideWhenUsed/>
    <w:rsid w:val="00511210"/>
    <w:pPr>
      <w:spacing w:after="0" w:line="240" w:lineRule="auto"/>
    </w:p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ystrutenettuthevingsfarge5">
    <w:name w:val="Light Grid Accent 5"/>
    <w:basedOn w:val="Vanligtabell"/>
    <w:uiPriority w:val="62"/>
    <w:semiHidden/>
    <w:unhideWhenUsed/>
    <w:rsid w:val="00511210"/>
    <w:pPr>
      <w:spacing w:after="0" w:line="240" w:lineRule="auto"/>
    </w:p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ystrutenettuthevingsfarge6">
    <w:name w:val="Light Grid Accent 6"/>
    <w:basedOn w:val="Vanligtabell"/>
    <w:uiPriority w:val="62"/>
    <w:semiHidden/>
    <w:unhideWhenUsed/>
    <w:rsid w:val="00511210"/>
    <w:pPr>
      <w:spacing w:after="0" w:line="240" w:lineRule="auto"/>
    </w:p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paragraph" w:styleId="Makrotekst">
    <w:name w:val="macro"/>
    <w:link w:val="MakrotekstTegn"/>
    <w:uiPriority w:val="99"/>
    <w:semiHidden/>
    <w:unhideWhenUsed/>
    <w:rsid w:val="00511210"/>
    <w:pPr>
      <w:tabs>
        <w:tab w:val="left" w:pos="480"/>
        <w:tab w:val="left" w:pos="960"/>
        <w:tab w:val="left" w:pos="1440"/>
        <w:tab w:val="left" w:pos="1920"/>
        <w:tab w:val="left" w:pos="2400"/>
        <w:tab w:val="left" w:pos="2880"/>
        <w:tab w:val="left" w:pos="3360"/>
        <w:tab w:val="left" w:pos="3840"/>
        <w:tab w:val="left" w:pos="4320"/>
      </w:tabs>
      <w:spacing w:after="0" w:line="240" w:lineRule="auto"/>
    </w:pPr>
    <w:rPr>
      <w:rFonts w:ascii="Consolas" w:eastAsia="Times New Roman" w:hAnsi="Consolas" w:cs="Times New Roman"/>
      <w:sz w:val="20"/>
      <w:szCs w:val="20"/>
    </w:rPr>
  </w:style>
  <w:style w:type="character" w:customStyle="1" w:styleId="MakrotekstTegn">
    <w:name w:val="Makrotekst Tegn"/>
    <w:basedOn w:val="Standardskriftforavsnitt"/>
    <w:link w:val="Makrotekst"/>
    <w:uiPriority w:val="99"/>
    <w:semiHidden/>
    <w:rsid w:val="00511210"/>
    <w:rPr>
      <w:rFonts w:ascii="Consolas" w:eastAsia="Times New Roman" w:hAnsi="Consolas" w:cs="Times New Roman"/>
      <w:sz w:val="20"/>
      <w:szCs w:val="20"/>
      <w:lang w:val="nb-NO"/>
    </w:rPr>
  </w:style>
  <w:style w:type="paragraph" w:styleId="Meldingshode">
    <w:name w:val="Message Header"/>
    <w:basedOn w:val="Normal"/>
    <w:link w:val="MeldingshodeTegn"/>
    <w:uiPriority w:val="99"/>
    <w:semiHidden/>
    <w:unhideWhenUsed/>
    <w:rsid w:val="00511210"/>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rPr>
  </w:style>
  <w:style w:type="character" w:customStyle="1" w:styleId="MeldingshodeTegn">
    <w:name w:val="Meldingshode Tegn"/>
    <w:basedOn w:val="Standardskriftforavsnitt"/>
    <w:link w:val="Meldingshode"/>
    <w:uiPriority w:val="99"/>
    <w:semiHidden/>
    <w:rsid w:val="00511210"/>
    <w:rPr>
      <w:rFonts w:asciiTheme="majorHAnsi" w:eastAsiaTheme="majorEastAsia" w:hAnsiTheme="majorHAnsi" w:cstheme="majorBidi"/>
      <w:sz w:val="20"/>
      <w:szCs w:val="24"/>
      <w:shd w:val="pct20" w:color="auto" w:fill="auto"/>
      <w:lang w:val="nb-NO"/>
    </w:rPr>
  </w:style>
  <w:style w:type="character" w:styleId="Merknadsreferanse">
    <w:name w:val="annotation reference"/>
    <w:basedOn w:val="Standardskriftforavsnitt"/>
    <w:uiPriority w:val="99"/>
    <w:semiHidden/>
    <w:unhideWhenUsed/>
    <w:rsid w:val="00511210"/>
    <w:rPr>
      <w:sz w:val="16"/>
      <w:szCs w:val="16"/>
      <w:lang w:val="nb-NO"/>
    </w:rPr>
  </w:style>
  <w:style w:type="table" w:styleId="Middelsliste1">
    <w:name w:val="Medium List 1"/>
    <w:basedOn w:val="Vanligtabell"/>
    <w:uiPriority w:val="65"/>
    <w:semiHidden/>
    <w:unhideWhenUsed/>
    <w:rsid w:val="00511210"/>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iddelsliste1uthevingsfarge1">
    <w:name w:val="Medium List 1 Accent 1"/>
    <w:basedOn w:val="Vanligtabell"/>
    <w:uiPriority w:val="65"/>
    <w:semiHidden/>
    <w:unhideWhenUsed/>
    <w:rsid w:val="00511210"/>
    <w:pPr>
      <w:spacing w:after="0" w:line="240" w:lineRule="auto"/>
    </w:pPr>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iddelsliste1uthevingsfarge2">
    <w:name w:val="Medium List 1 Accent 2"/>
    <w:basedOn w:val="Vanligtabell"/>
    <w:uiPriority w:val="65"/>
    <w:semiHidden/>
    <w:unhideWhenUsed/>
    <w:rsid w:val="00511210"/>
    <w:pPr>
      <w:spacing w:after="0" w:line="240" w:lineRule="auto"/>
    </w:pPr>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iddelsliste1uthevingsfarge3">
    <w:name w:val="Medium List 1 Accent 3"/>
    <w:basedOn w:val="Vanligtabell"/>
    <w:uiPriority w:val="65"/>
    <w:semiHidden/>
    <w:unhideWhenUsed/>
    <w:rsid w:val="00511210"/>
    <w:pPr>
      <w:spacing w:after="0" w:line="240" w:lineRule="auto"/>
    </w:pPr>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iddelsliste1uthevingsfarge4">
    <w:name w:val="Medium List 1 Accent 4"/>
    <w:basedOn w:val="Vanligtabell"/>
    <w:uiPriority w:val="65"/>
    <w:semiHidden/>
    <w:unhideWhenUsed/>
    <w:rsid w:val="00511210"/>
    <w:pPr>
      <w:spacing w:after="0" w:line="240" w:lineRule="auto"/>
    </w:pPr>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iddelsliste1uthevingsfarge5">
    <w:name w:val="Medium List 1 Accent 5"/>
    <w:basedOn w:val="Vanligtabell"/>
    <w:uiPriority w:val="65"/>
    <w:semiHidden/>
    <w:unhideWhenUsed/>
    <w:rsid w:val="00511210"/>
    <w:pPr>
      <w:spacing w:after="0" w:line="240" w:lineRule="auto"/>
    </w:pPr>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iddelsliste1uthevingsfarge6">
    <w:name w:val="Medium List 1 Accent 6"/>
    <w:basedOn w:val="Vanligtabell"/>
    <w:uiPriority w:val="65"/>
    <w:semiHidden/>
    <w:unhideWhenUsed/>
    <w:rsid w:val="00511210"/>
    <w:pPr>
      <w:spacing w:after="0" w:line="240" w:lineRule="auto"/>
    </w:pPr>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iddelsliste2">
    <w:name w:val="Medium List 2"/>
    <w:basedOn w:val="Vanligtabell"/>
    <w:uiPriority w:val="66"/>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1">
    <w:name w:val="Medium List 2 Accent 1"/>
    <w:basedOn w:val="Vanligtabell"/>
    <w:uiPriority w:val="66"/>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2">
    <w:name w:val="Medium List 2 Accent 2"/>
    <w:basedOn w:val="Vanligtabell"/>
    <w:uiPriority w:val="66"/>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3">
    <w:name w:val="Medium List 2 Accent 3"/>
    <w:basedOn w:val="Vanligtabell"/>
    <w:uiPriority w:val="66"/>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4">
    <w:name w:val="Medium List 2 Accent 4"/>
    <w:basedOn w:val="Vanligtabell"/>
    <w:uiPriority w:val="66"/>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5">
    <w:name w:val="Medium List 2 Accent 5"/>
    <w:basedOn w:val="Vanligtabell"/>
    <w:uiPriority w:val="66"/>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6">
    <w:name w:val="Medium List 2 Accent 6"/>
    <w:basedOn w:val="Vanligtabell"/>
    <w:uiPriority w:val="66"/>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rutenett1">
    <w:name w:val="Medium Grid 1"/>
    <w:basedOn w:val="Vanligtabell"/>
    <w:uiPriority w:val="67"/>
    <w:semiHidden/>
    <w:unhideWhenUsed/>
    <w:rsid w:val="00511210"/>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iddelsrutenett1uthevingsfarge1">
    <w:name w:val="Medium Grid 1 Accent 1"/>
    <w:basedOn w:val="Vanligtabell"/>
    <w:uiPriority w:val="67"/>
    <w:semiHidden/>
    <w:unhideWhenUsed/>
    <w:rsid w:val="00511210"/>
    <w:pPr>
      <w:spacing w:after="0" w:line="240" w:lineRule="auto"/>
    </w:p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iddelsrutenett1uthevingsfarge2">
    <w:name w:val="Medium Grid 1 Accent 2"/>
    <w:basedOn w:val="Vanligtabell"/>
    <w:uiPriority w:val="67"/>
    <w:semiHidden/>
    <w:unhideWhenUsed/>
    <w:rsid w:val="00511210"/>
    <w:pPr>
      <w:spacing w:after="0" w:line="240" w:lineRule="auto"/>
    </w:pPr>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iddelsrutenett1uthevingsfarge3">
    <w:name w:val="Medium Grid 1 Accent 3"/>
    <w:basedOn w:val="Vanligtabell"/>
    <w:uiPriority w:val="67"/>
    <w:semiHidden/>
    <w:unhideWhenUsed/>
    <w:rsid w:val="00511210"/>
    <w:pPr>
      <w:spacing w:after="0" w:line="240" w:lineRule="auto"/>
    </w:pPr>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iddelsrutenett1uthevingsfarge4">
    <w:name w:val="Medium Grid 1 Accent 4"/>
    <w:basedOn w:val="Vanligtabell"/>
    <w:uiPriority w:val="67"/>
    <w:semiHidden/>
    <w:unhideWhenUsed/>
    <w:rsid w:val="00511210"/>
    <w:pPr>
      <w:spacing w:after="0" w:line="240" w:lineRule="auto"/>
    </w:pPr>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iddelsrutenett1uthevingsfarge5">
    <w:name w:val="Medium Grid 1 Accent 5"/>
    <w:basedOn w:val="Vanligtabell"/>
    <w:uiPriority w:val="67"/>
    <w:semiHidden/>
    <w:unhideWhenUsed/>
    <w:rsid w:val="00511210"/>
    <w:pPr>
      <w:spacing w:after="0" w:line="240" w:lineRule="auto"/>
    </w:pPr>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iddelsrutenett1uthevingsfarge6">
    <w:name w:val="Medium Grid 1 Accent 6"/>
    <w:basedOn w:val="Vanligtabell"/>
    <w:uiPriority w:val="67"/>
    <w:semiHidden/>
    <w:unhideWhenUsed/>
    <w:rsid w:val="00511210"/>
    <w:pPr>
      <w:spacing w:after="0" w:line="240" w:lineRule="auto"/>
    </w:pPr>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iddelsrutenett2">
    <w:name w:val="Medium Grid 2"/>
    <w:basedOn w:val="Vanligtabell"/>
    <w:uiPriority w:val="68"/>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iddelsrutenett2uthevingsfarge1">
    <w:name w:val="Medium Grid 2 Accent 1"/>
    <w:basedOn w:val="Vanligtabell"/>
    <w:uiPriority w:val="68"/>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iddelsrutenett2uthevingsfarge2">
    <w:name w:val="Medium Grid 2 Accent 2"/>
    <w:basedOn w:val="Vanligtabell"/>
    <w:uiPriority w:val="68"/>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iddelsrutenett2uthevingsfarge3">
    <w:name w:val="Medium Grid 2 Accent 3"/>
    <w:basedOn w:val="Vanligtabell"/>
    <w:uiPriority w:val="68"/>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iddelsrutenett2uthevingsfarge4">
    <w:name w:val="Medium Grid 2 Accent 4"/>
    <w:basedOn w:val="Vanligtabell"/>
    <w:uiPriority w:val="68"/>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iddelsrutenett2uthevingsfarge5">
    <w:name w:val="Medium Grid 2 Accent 5"/>
    <w:basedOn w:val="Vanligtabell"/>
    <w:uiPriority w:val="68"/>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iddelsrutenett2uthevingsfarge6">
    <w:name w:val="Medium Grid 2 Accent 6"/>
    <w:basedOn w:val="Vanligtabell"/>
    <w:uiPriority w:val="68"/>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iddelsrutenett3">
    <w:name w:val="Medium Grid 3"/>
    <w:basedOn w:val="Vanligtabell"/>
    <w:uiPriority w:val="69"/>
    <w:semiHidden/>
    <w:unhideWhenUsed/>
    <w:rsid w:val="0051121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iddelsrutenett3uthevingsfarge1">
    <w:name w:val="Medium Grid 3 Accent 1"/>
    <w:basedOn w:val="Vanligtabell"/>
    <w:uiPriority w:val="69"/>
    <w:semiHidden/>
    <w:unhideWhenUsed/>
    <w:rsid w:val="0051121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iddelsrutenett3uthevingsfarge2">
    <w:name w:val="Medium Grid 3 Accent 2"/>
    <w:basedOn w:val="Vanligtabell"/>
    <w:uiPriority w:val="69"/>
    <w:semiHidden/>
    <w:unhideWhenUsed/>
    <w:rsid w:val="0051121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iddelsrutenett3uthevingsfarge3">
    <w:name w:val="Medium Grid 3 Accent 3"/>
    <w:basedOn w:val="Vanligtabell"/>
    <w:uiPriority w:val="69"/>
    <w:semiHidden/>
    <w:unhideWhenUsed/>
    <w:rsid w:val="0051121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iddelsrutenett3uthevingsfarge4">
    <w:name w:val="Medium Grid 3 Accent 4"/>
    <w:basedOn w:val="Vanligtabell"/>
    <w:uiPriority w:val="69"/>
    <w:semiHidden/>
    <w:unhideWhenUsed/>
    <w:rsid w:val="0051121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iddelsrutenett3uthevingsfarge5">
    <w:name w:val="Medium Grid 3 Accent 5"/>
    <w:basedOn w:val="Vanligtabell"/>
    <w:uiPriority w:val="69"/>
    <w:semiHidden/>
    <w:unhideWhenUsed/>
    <w:rsid w:val="0051121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iddelsrutenett3uthevingsfarge6">
    <w:name w:val="Medium Grid 3 Accent 6"/>
    <w:basedOn w:val="Vanligtabell"/>
    <w:uiPriority w:val="69"/>
    <w:semiHidden/>
    <w:unhideWhenUsed/>
    <w:rsid w:val="0051121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iddelsskyggelegging1">
    <w:name w:val="Medium Shading 1"/>
    <w:basedOn w:val="Vanligtabell"/>
    <w:uiPriority w:val="63"/>
    <w:semiHidden/>
    <w:unhideWhenUsed/>
    <w:rsid w:val="00511210"/>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iddelsskyggelegging1uthevingsfarge1">
    <w:name w:val="Medium Shading 1 Accent 1"/>
    <w:basedOn w:val="Vanligtabell"/>
    <w:uiPriority w:val="63"/>
    <w:semiHidden/>
    <w:unhideWhenUsed/>
    <w:rsid w:val="00511210"/>
    <w:pPr>
      <w:spacing w:after="0" w:line="240" w:lineRule="auto"/>
    </w:p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iddelsskyggelegging1uthevingsfarge2">
    <w:name w:val="Medium Shading 1 Accent 2"/>
    <w:basedOn w:val="Vanligtabell"/>
    <w:uiPriority w:val="63"/>
    <w:semiHidden/>
    <w:unhideWhenUsed/>
    <w:rsid w:val="00511210"/>
    <w:pPr>
      <w:spacing w:after="0" w:line="240" w:lineRule="auto"/>
    </w:pPr>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iddelsskyggelegging1uthevingsfarge3">
    <w:name w:val="Medium Shading 1 Accent 3"/>
    <w:basedOn w:val="Vanligtabell"/>
    <w:uiPriority w:val="63"/>
    <w:semiHidden/>
    <w:unhideWhenUsed/>
    <w:rsid w:val="00511210"/>
    <w:pPr>
      <w:spacing w:after="0" w:line="240" w:lineRule="auto"/>
    </w:pPr>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iddelsskyggelegging1uthevingsfarge4">
    <w:name w:val="Medium Shading 1 Accent 4"/>
    <w:basedOn w:val="Vanligtabell"/>
    <w:uiPriority w:val="63"/>
    <w:semiHidden/>
    <w:unhideWhenUsed/>
    <w:rsid w:val="00511210"/>
    <w:pPr>
      <w:spacing w:after="0" w:line="240" w:lineRule="auto"/>
    </w:pPr>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iddelsskyggelegging1uthevingsfarge5">
    <w:name w:val="Medium Shading 1 Accent 5"/>
    <w:basedOn w:val="Vanligtabell"/>
    <w:uiPriority w:val="63"/>
    <w:semiHidden/>
    <w:unhideWhenUsed/>
    <w:rsid w:val="00511210"/>
    <w:pPr>
      <w:spacing w:after="0" w:line="240" w:lineRule="auto"/>
    </w:pPr>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iddelsskyggelegging1uthevingsfarge6">
    <w:name w:val="Medium Shading 1 Accent 6"/>
    <w:basedOn w:val="Vanligtabell"/>
    <w:uiPriority w:val="63"/>
    <w:semiHidden/>
    <w:unhideWhenUsed/>
    <w:rsid w:val="00511210"/>
    <w:pPr>
      <w:spacing w:after="0" w:line="240" w:lineRule="auto"/>
    </w:pPr>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iddelsskyggelegging2">
    <w:name w:val="Medium Shading 2"/>
    <w:basedOn w:val="Vanligtabell"/>
    <w:uiPriority w:val="64"/>
    <w:semiHidden/>
    <w:unhideWhenUsed/>
    <w:rsid w:val="0051121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1">
    <w:name w:val="Medium Shading 2 Accent 1"/>
    <w:basedOn w:val="Vanligtabell"/>
    <w:uiPriority w:val="64"/>
    <w:semiHidden/>
    <w:unhideWhenUsed/>
    <w:rsid w:val="0051121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2">
    <w:name w:val="Medium Shading 2 Accent 2"/>
    <w:basedOn w:val="Vanligtabell"/>
    <w:uiPriority w:val="64"/>
    <w:semiHidden/>
    <w:unhideWhenUsed/>
    <w:rsid w:val="0051121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3">
    <w:name w:val="Medium Shading 2 Accent 3"/>
    <w:basedOn w:val="Vanligtabell"/>
    <w:uiPriority w:val="64"/>
    <w:semiHidden/>
    <w:unhideWhenUsed/>
    <w:rsid w:val="0051121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4">
    <w:name w:val="Medium Shading 2 Accent 4"/>
    <w:basedOn w:val="Vanligtabell"/>
    <w:uiPriority w:val="64"/>
    <w:semiHidden/>
    <w:unhideWhenUsed/>
    <w:rsid w:val="0051121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5">
    <w:name w:val="Medium Shading 2 Accent 5"/>
    <w:basedOn w:val="Vanligtabell"/>
    <w:uiPriority w:val="64"/>
    <w:semiHidden/>
    <w:unhideWhenUsed/>
    <w:rsid w:val="0051121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6">
    <w:name w:val="Medium Shading 2 Accent 6"/>
    <w:basedOn w:val="Vanligtabell"/>
    <w:uiPriority w:val="64"/>
    <w:semiHidden/>
    <w:unhideWhenUsed/>
    <w:rsid w:val="0051121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rkliste">
    <w:name w:val="Dark List"/>
    <w:basedOn w:val="Vanligtabell"/>
    <w:uiPriority w:val="70"/>
    <w:semiHidden/>
    <w:unhideWhenUsed/>
    <w:rsid w:val="00511210"/>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euthevingsfarge1">
    <w:name w:val="Dark List Accent 1"/>
    <w:basedOn w:val="Vanligtabell"/>
    <w:uiPriority w:val="70"/>
    <w:semiHidden/>
    <w:unhideWhenUsed/>
    <w:rsid w:val="00511210"/>
    <w:pPr>
      <w:spacing w:after="0" w:line="240" w:lineRule="auto"/>
    </w:pPr>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Mrklisteuthevingsfarge2">
    <w:name w:val="Dark List Accent 2"/>
    <w:basedOn w:val="Vanligtabell"/>
    <w:uiPriority w:val="70"/>
    <w:semiHidden/>
    <w:unhideWhenUsed/>
    <w:rsid w:val="00511210"/>
    <w:pPr>
      <w:spacing w:after="0" w:line="240" w:lineRule="auto"/>
    </w:pPr>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Mrklisteuthevingsfarge3">
    <w:name w:val="Dark List Accent 3"/>
    <w:basedOn w:val="Vanligtabell"/>
    <w:uiPriority w:val="70"/>
    <w:semiHidden/>
    <w:unhideWhenUsed/>
    <w:rsid w:val="00511210"/>
    <w:pPr>
      <w:spacing w:after="0" w:line="240" w:lineRule="auto"/>
    </w:pPr>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Mrklisteuthevingsfarge4">
    <w:name w:val="Dark List Accent 4"/>
    <w:basedOn w:val="Vanligtabell"/>
    <w:uiPriority w:val="70"/>
    <w:semiHidden/>
    <w:unhideWhenUsed/>
    <w:rsid w:val="00511210"/>
    <w:pPr>
      <w:spacing w:after="0" w:line="240" w:lineRule="auto"/>
    </w:pPr>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Mrklisteuthevingsfarge5">
    <w:name w:val="Dark List Accent 5"/>
    <w:basedOn w:val="Vanligtabell"/>
    <w:uiPriority w:val="70"/>
    <w:semiHidden/>
    <w:unhideWhenUsed/>
    <w:rsid w:val="00511210"/>
    <w:pPr>
      <w:spacing w:after="0" w:line="240" w:lineRule="auto"/>
    </w:pPr>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Mrklisteuthevingsfarge6">
    <w:name w:val="Dark List Accent 6"/>
    <w:basedOn w:val="Vanligtabell"/>
    <w:uiPriority w:val="70"/>
    <w:semiHidden/>
    <w:unhideWhenUsed/>
    <w:rsid w:val="00511210"/>
    <w:pPr>
      <w:spacing w:after="0" w:line="240" w:lineRule="auto"/>
    </w:pPr>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NormalWeb">
    <w:name w:val="Normal (Web)"/>
    <w:basedOn w:val="Normal"/>
    <w:uiPriority w:val="99"/>
    <w:unhideWhenUsed/>
    <w:rsid w:val="00511210"/>
  </w:style>
  <w:style w:type="paragraph" w:styleId="Notatoverskrift">
    <w:name w:val="Note Heading"/>
    <w:basedOn w:val="Normal"/>
    <w:next w:val="Normal"/>
    <w:link w:val="NotatoverskriftTegn"/>
    <w:uiPriority w:val="99"/>
    <w:semiHidden/>
    <w:unhideWhenUsed/>
    <w:rsid w:val="00511210"/>
  </w:style>
  <w:style w:type="character" w:customStyle="1" w:styleId="NotatoverskriftTegn">
    <w:name w:val="Notatoverskrift Tegn"/>
    <w:basedOn w:val="Standardskriftforavsnitt"/>
    <w:link w:val="Notatoverskrift"/>
    <w:uiPriority w:val="99"/>
    <w:semiHidden/>
    <w:rsid w:val="00511210"/>
    <w:rPr>
      <w:rFonts w:ascii="Arial" w:eastAsia="Times New Roman" w:hAnsi="Arial" w:cs="Times New Roman"/>
      <w:sz w:val="20"/>
      <w:szCs w:val="24"/>
      <w:lang w:val="nb-NO"/>
    </w:rPr>
  </w:style>
  <w:style w:type="paragraph" w:styleId="Nummerertliste">
    <w:name w:val="List Number"/>
    <w:basedOn w:val="Normal"/>
    <w:uiPriority w:val="99"/>
    <w:semiHidden/>
    <w:unhideWhenUsed/>
    <w:rsid w:val="00511210"/>
    <w:pPr>
      <w:numPr>
        <w:numId w:val="1"/>
      </w:numPr>
      <w:contextualSpacing/>
    </w:pPr>
  </w:style>
  <w:style w:type="paragraph" w:styleId="Nummerertliste2">
    <w:name w:val="List Number 2"/>
    <w:basedOn w:val="Normal"/>
    <w:uiPriority w:val="99"/>
    <w:semiHidden/>
    <w:unhideWhenUsed/>
    <w:rsid w:val="00511210"/>
    <w:pPr>
      <w:numPr>
        <w:numId w:val="2"/>
      </w:numPr>
      <w:contextualSpacing/>
    </w:pPr>
  </w:style>
  <w:style w:type="paragraph" w:styleId="Nummerertliste3">
    <w:name w:val="List Number 3"/>
    <w:basedOn w:val="Normal"/>
    <w:uiPriority w:val="99"/>
    <w:semiHidden/>
    <w:unhideWhenUsed/>
    <w:rsid w:val="00511210"/>
    <w:pPr>
      <w:numPr>
        <w:numId w:val="3"/>
      </w:numPr>
      <w:contextualSpacing/>
    </w:pPr>
  </w:style>
  <w:style w:type="paragraph" w:styleId="Nummerertliste4">
    <w:name w:val="List Number 4"/>
    <w:basedOn w:val="Normal"/>
    <w:uiPriority w:val="99"/>
    <w:semiHidden/>
    <w:unhideWhenUsed/>
    <w:rsid w:val="00511210"/>
    <w:pPr>
      <w:numPr>
        <w:numId w:val="4"/>
      </w:numPr>
      <w:contextualSpacing/>
    </w:pPr>
  </w:style>
  <w:style w:type="paragraph" w:styleId="Nummerertliste5">
    <w:name w:val="List Number 5"/>
    <w:basedOn w:val="Normal"/>
    <w:uiPriority w:val="99"/>
    <w:semiHidden/>
    <w:unhideWhenUsed/>
    <w:rsid w:val="00511210"/>
    <w:pPr>
      <w:numPr>
        <w:numId w:val="5"/>
      </w:numPr>
      <w:contextualSpacing/>
    </w:pPr>
  </w:style>
  <w:style w:type="character" w:customStyle="1" w:styleId="Overskrift6Tegn">
    <w:name w:val="Overskrift 6 Tegn"/>
    <w:basedOn w:val="Standardskriftforavsnitt"/>
    <w:link w:val="Overskrift6"/>
    <w:uiPriority w:val="9"/>
    <w:rsid w:val="00A241A8"/>
    <w:rPr>
      <w:rFonts w:ascii="Arial" w:eastAsiaTheme="majorEastAsia" w:hAnsi="Arial" w:cs="Times New Roman"/>
      <w:b/>
      <w:bCs/>
      <w:color w:val="000000" w:themeColor="text1"/>
      <w:sz w:val="20"/>
      <w:szCs w:val="24"/>
      <w:lang w:val="nb-NO"/>
    </w:rPr>
  </w:style>
  <w:style w:type="character" w:customStyle="1" w:styleId="Overskrift7Tegn">
    <w:name w:val="Overskrift 7 Tegn"/>
    <w:basedOn w:val="Standardskriftforavsnitt"/>
    <w:link w:val="Overskrift7"/>
    <w:uiPriority w:val="9"/>
    <w:rsid w:val="00511210"/>
    <w:rPr>
      <w:rFonts w:asciiTheme="majorHAnsi" w:eastAsiaTheme="majorEastAsia" w:hAnsiTheme="majorHAnsi" w:cstheme="majorBidi"/>
      <w:i/>
      <w:iCs/>
      <w:color w:val="243F60" w:themeColor="accent1" w:themeShade="7F"/>
      <w:sz w:val="20"/>
      <w:szCs w:val="24"/>
      <w:lang w:val="nb-NO"/>
    </w:rPr>
  </w:style>
  <w:style w:type="character" w:customStyle="1" w:styleId="Overskrift8Tegn">
    <w:name w:val="Overskrift 8 Tegn"/>
    <w:basedOn w:val="Standardskriftforavsnitt"/>
    <w:link w:val="Overskrift8"/>
    <w:uiPriority w:val="9"/>
    <w:rsid w:val="00511210"/>
    <w:rPr>
      <w:rFonts w:asciiTheme="majorHAnsi" w:eastAsiaTheme="majorEastAsia" w:hAnsiTheme="majorHAnsi" w:cstheme="majorBidi"/>
      <w:color w:val="272727" w:themeColor="text1" w:themeTint="D8"/>
      <w:sz w:val="21"/>
      <w:szCs w:val="21"/>
      <w:lang w:val="nb-NO"/>
    </w:rPr>
  </w:style>
  <w:style w:type="character" w:customStyle="1" w:styleId="Overskrift9Tegn">
    <w:name w:val="Overskrift 9 Tegn"/>
    <w:basedOn w:val="Standardskriftforavsnitt"/>
    <w:link w:val="Overskrift9"/>
    <w:uiPriority w:val="9"/>
    <w:rsid w:val="00511210"/>
    <w:rPr>
      <w:rFonts w:asciiTheme="majorHAnsi" w:eastAsiaTheme="majorEastAsia" w:hAnsiTheme="majorHAnsi" w:cstheme="majorBidi"/>
      <w:i/>
      <w:iCs/>
      <w:color w:val="272727" w:themeColor="text1" w:themeTint="D8"/>
      <w:sz w:val="21"/>
      <w:szCs w:val="21"/>
      <w:lang w:val="nb-NO"/>
    </w:rPr>
  </w:style>
  <w:style w:type="paragraph" w:styleId="Overskriftforinnholdsfortegnelse">
    <w:name w:val="TOC Heading"/>
    <w:basedOn w:val="Overskrift1"/>
    <w:next w:val="Normal"/>
    <w:uiPriority w:val="39"/>
    <w:unhideWhenUsed/>
    <w:qFormat/>
    <w:rsid w:val="00511210"/>
    <w:pPr>
      <w:keepLines/>
      <w:spacing w:before="240"/>
      <w:outlineLvl w:val="9"/>
    </w:pPr>
    <w:rPr>
      <w:rFonts w:asciiTheme="majorHAnsi" w:eastAsiaTheme="majorEastAsia" w:hAnsiTheme="majorHAnsi" w:cstheme="majorBidi"/>
      <w:b w:val="0"/>
      <w:color w:val="365F91" w:themeColor="accent1" w:themeShade="BF"/>
      <w:sz w:val="32"/>
      <w:szCs w:val="32"/>
    </w:rPr>
  </w:style>
  <w:style w:type="paragraph" w:styleId="Punktliste">
    <w:name w:val="List Bullet"/>
    <w:basedOn w:val="Normal"/>
    <w:uiPriority w:val="99"/>
    <w:semiHidden/>
    <w:unhideWhenUsed/>
    <w:rsid w:val="00511210"/>
    <w:pPr>
      <w:numPr>
        <w:numId w:val="6"/>
      </w:numPr>
      <w:contextualSpacing/>
    </w:pPr>
  </w:style>
  <w:style w:type="paragraph" w:styleId="Punktliste2">
    <w:name w:val="List Bullet 2"/>
    <w:basedOn w:val="Normal"/>
    <w:uiPriority w:val="99"/>
    <w:semiHidden/>
    <w:unhideWhenUsed/>
    <w:rsid w:val="00511210"/>
    <w:pPr>
      <w:numPr>
        <w:numId w:val="7"/>
      </w:numPr>
      <w:contextualSpacing/>
    </w:pPr>
  </w:style>
  <w:style w:type="paragraph" w:styleId="Punktliste3">
    <w:name w:val="List Bullet 3"/>
    <w:basedOn w:val="Normal"/>
    <w:uiPriority w:val="99"/>
    <w:semiHidden/>
    <w:unhideWhenUsed/>
    <w:rsid w:val="00511210"/>
    <w:pPr>
      <w:numPr>
        <w:numId w:val="8"/>
      </w:numPr>
      <w:contextualSpacing/>
    </w:pPr>
  </w:style>
  <w:style w:type="paragraph" w:styleId="Punktliste4">
    <w:name w:val="List Bullet 4"/>
    <w:basedOn w:val="Normal"/>
    <w:uiPriority w:val="99"/>
    <w:semiHidden/>
    <w:unhideWhenUsed/>
    <w:rsid w:val="00511210"/>
    <w:pPr>
      <w:numPr>
        <w:numId w:val="9"/>
      </w:numPr>
      <w:contextualSpacing/>
    </w:pPr>
  </w:style>
  <w:style w:type="paragraph" w:styleId="Punktliste5">
    <w:name w:val="List Bullet 5"/>
    <w:basedOn w:val="Normal"/>
    <w:uiPriority w:val="99"/>
    <w:semiHidden/>
    <w:unhideWhenUsed/>
    <w:rsid w:val="00511210"/>
    <w:pPr>
      <w:numPr>
        <w:numId w:val="10"/>
      </w:numPr>
      <w:contextualSpacing/>
    </w:pPr>
  </w:style>
  <w:style w:type="paragraph" w:styleId="Rentekst">
    <w:name w:val="Plain Text"/>
    <w:basedOn w:val="Normal"/>
    <w:link w:val="RentekstTegn"/>
    <w:uiPriority w:val="99"/>
    <w:semiHidden/>
    <w:unhideWhenUsed/>
    <w:rsid w:val="00511210"/>
    <w:rPr>
      <w:rFonts w:ascii="Consolas" w:hAnsi="Consolas"/>
      <w:sz w:val="21"/>
      <w:szCs w:val="21"/>
    </w:rPr>
  </w:style>
  <w:style w:type="character" w:customStyle="1" w:styleId="RentekstTegn">
    <w:name w:val="Ren tekst Tegn"/>
    <w:basedOn w:val="Standardskriftforavsnitt"/>
    <w:link w:val="Rentekst"/>
    <w:uiPriority w:val="99"/>
    <w:semiHidden/>
    <w:rsid w:val="00511210"/>
    <w:rPr>
      <w:rFonts w:ascii="Consolas" w:eastAsia="Times New Roman" w:hAnsi="Consolas" w:cs="Times New Roman"/>
      <w:sz w:val="21"/>
      <w:szCs w:val="21"/>
      <w:lang w:val="nb-NO"/>
    </w:rPr>
  </w:style>
  <w:style w:type="table" w:styleId="Rutenettabell1lysuthevingsfarge1">
    <w:name w:val="Grid Table 1 Light Accent 1"/>
    <w:basedOn w:val="Vanligtabell"/>
    <w:uiPriority w:val="46"/>
    <w:rsid w:val="00511210"/>
    <w:pPr>
      <w:spacing w:after="0" w:line="240" w:lineRule="auto"/>
    </w:pPr>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Rutenettabell1lysuthevingsfarge2">
    <w:name w:val="Grid Table 1 Light Accent 2"/>
    <w:basedOn w:val="Vanligtabell"/>
    <w:uiPriority w:val="46"/>
    <w:rsid w:val="00511210"/>
    <w:pPr>
      <w:spacing w:after="0" w:line="240" w:lineRule="auto"/>
    </w:pPr>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Rutenettabell1lysuthevingsfarge3">
    <w:name w:val="Grid Table 1 Light Accent 3"/>
    <w:basedOn w:val="Vanligtabell"/>
    <w:uiPriority w:val="46"/>
    <w:rsid w:val="00511210"/>
    <w:pPr>
      <w:spacing w:after="0" w:line="240" w:lineRule="auto"/>
    </w:pPr>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Rutenettabell1lysuthevingsfarge4">
    <w:name w:val="Grid Table 1 Light Accent 4"/>
    <w:basedOn w:val="Vanligtabell"/>
    <w:uiPriority w:val="46"/>
    <w:rsid w:val="00511210"/>
    <w:pPr>
      <w:spacing w:after="0" w:line="240" w:lineRule="auto"/>
    </w:pPr>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Rutenettabell1lysuthevingsfarge5">
    <w:name w:val="Grid Table 1 Light Accent 5"/>
    <w:basedOn w:val="Vanligtabell"/>
    <w:uiPriority w:val="46"/>
    <w:rsid w:val="00511210"/>
    <w:pPr>
      <w:spacing w:after="0" w:line="240" w:lineRule="auto"/>
    </w:pPr>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Rutenettabell1lysuthevingsfarge6">
    <w:name w:val="Grid Table 1 Light Accent 6"/>
    <w:basedOn w:val="Vanligtabell"/>
    <w:uiPriority w:val="46"/>
    <w:rsid w:val="00511210"/>
    <w:pPr>
      <w:spacing w:after="0" w:line="240" w:lineRule="auto"/>
    </w:pPr>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Rutenettabell2">
    <w:name w:val="Grid Table 2"/>
    <w:basedOn w:val="Vanligtabell"/>
    <w:uiPriority w:val="47"/>
    <w:rsid w:val="00511210"/>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enettabell2uthevingsfarge1">
    <w:name w:val="Grid Table 2 Accent 1"/>
    <w:basedOn w:val="Vanligtabell"/>
    <w:uiPriority w:val="47"/>
    <w:rsid w:val="00511210"/>
    <w:pPr>
      <w:spacing w:after="0" w:line="240" w:lineRule="auto"/>
    </w:pPr>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Rutenettabell2uthevingsfarge2">
    <w:name w:val="Grid Table 2 Accent 2"/>
    <w:basedOn w:val="Vanligtabell"/>
    <w:uiPriority w:val="47"/>
    <w:rsid w:val="00511210"/>
    <w:pPr>
      <w:spacing w:after="0" w:line="240" w:lineRule="auto"/>
    </w:pPr>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Rutenettabell2uthevingsfarge3">
    <w:name w:val="Grid Table 2 Accent 3"/>
    <w:basedOn w:val="Vanligtabell"/>
    <w:uiPriority w:val="47"/>
    <w:rsid w:val="00511210"/>
    <w:pPr>
      <w:spacing w:after="0" w:line="240" w:lineRule="auto"/>
    </w:pPr>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Rutenettabell2uthevingsfarge4">
    <w:name w:val="Grid Table 2 Accent 4"/>
    <w:basedOn w:val="Vanligtabell"/>
    <w:uiPriority w:val="47"/>
    <w:rsid w:val="00511210"/>
    <w:pPr>
      <w:spacing w:after="0" w:line="240" w:lineRule="auto"/>
    </w:pPr>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Rutenettabell2uthevingsfarge5">
    <w:name w:val="Grid Table 2 Accent 5"/>
    <w:basedOn w:val="Vanligtabell"/>
    <w:uiPriority w:val="47"/>
    <w:rsid w:val="00511210"/>
    <w:pPr>
      <w:spacing w:after="0" w:line="240" w:lineRule="auto"/>
    </w:pPr>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Rutenettabell2uthevingsfarge6">
    <w:name w:val="Grid Table 2 Accent 6"/>
    <w:basedOn w:val="Vanligtabell"/>
    <w:uiPriority w:val="47"/>
    <w:rsid w:val="00511210"/>
    <w:pPr>
      <w:spacing w:after="0" w:line="240" w:lineRule="auto"/>
    </w:pPr>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Rutenettabell3">
    <w:name w:val="Grid Table 3"/>
    <w:basedOn w:val="Vanligtabell"/>
    <w:uiPriority w:val="48"/>
    <w:rsid w:val="00511210"/>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enettabell3uthevingsfarge1">
    <w:name w:val="Grid Table 3 Accent 1"/>
    <w:basedOn w:val="Vanligtabell"/>
    <w:uiPriority w:val="48"/>
    <w:rsid w:val="00511210"/>
    <w:pPr>
      <w:spacing w:after="0" w:line="240" w:lineRule="auto"/>
    </w:p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Rutenettabell3uthevingsfarge2">
    <w:name w:val="Grid Table 3 Accent 2"/>
    <w:basedOn w:val="Vanligtabell"/>
    <w:uiPriority w:val="48"/>
    <w:rsid w:val="00511210"/>
    <w:pPr>
      <w:spacing w:after="0" w:line="240" w:lineRule="auto"/>
    </w:p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Rutenettabell3uthevingsfarge3">
    <w:name w:val="Grid Table 3 Accent 3"/>
    <w:basedOn w:val="Vanligtabell"/>
    <w:uiPriority w:val="48"/>
    <w:rsid w:val="00511210"/>
    <w:pPr>
      <w:spacing w:after="0" w:line="240" w:lineRule="auto"/>
    </w:p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Rutenettabell3uthevingsfarge4">
    <w:name w:val="Grid Table 3 Accent 4"/>
    <w:basedOn w:val="Vanligtabell"/>
    <w:uiPriority w:val="48"/>
    <w:rsid w:val="00511210"/>
    <w:pPr>
      <w:spacing w:after="0" w:line="240" w:lineRule="auto"/>
    </w:p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Rutenettabell3uthevingsfarge5">
    <w:name w:val="Grid Table 3 Accent 5"/>
    <w:basedOn w:val="Vanligtabell"/>
    <w:uiPriority w:val="48"/>
    <w:rsid w:val="00511210"/>
    <w:pPr>
      <w:spacing w:after="0" w:line="240" w:lineRule="auto"/>
    </w:p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Rutenettabell3uthevingsfarge6">
    <w:name w:val="Grid Table 3 Accent 6"/>
    <w:basedOn w:val="Vanligtabell"/>
    <w:uiPriority w:val="48"/>
    <w:rsid w:val="00511210"/>
    <w:pPr>
      <w:spacing w:after="0" w:line="240" w:lineRule="auto"/>
    </w:p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Rutenettabell4">
    <w:name w:val="Grid Table 4"/>
    <w:basedOn w:val="Vanligtabell"/>
    <w:uiPriority w:val="49"/>
    <w:rsid w:val="00511210"/>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enettabell4uthevingsfarge1">
    <w:name w:val="Grid Table 4 Accent 1"/>
    <w:basedOn w:val="Vanligtabell"/>
    <w:uiPriority w:val="49"/>
    <w:rsid w:val="00511210"/>
    <w:pPr>
      <w:spacing w:after="0" w:line="240" w:lineRule="auto"/>
    </w:p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Rutenettabell4uthevingsfarge2">
    <w:name w:val="Grid Table 4 Accent 2"/>
    <w:basedOn w:val="Vanligtabell"/>
    <w:uiPriority w:val="49"/>
    <w:rsid w:val="00511210"/>
    <w:pPr>
      <w:spacing w:after="0" w:line="240" w:lineRule="auto"/>
    </w:p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Rutenettabell4uthevingsfarge3">
    <w:name w:val="Grid Table 4 Accent 3"/>
    <w:basedOn w:val="Vanligtabell"/>
    <w:uiPriority w:val="49"/>
    <w:rsid w:val="00511210"/>
    <w:pPr>
      <w:spacing w:after="0" w:line="240" w:lineRule="auto"/>
    </w:p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Rutenettabell4uthevingsfarge4">
    <w:name w:val="Grid Table 4 Accent 4"/>
    <w:basedOn w:val="Vanligtabell"/>
    <w:uiPriority w:val="49"/>
    <w:rsid w:val="00511210"/>
    <w:pPr>
      <w:spacing w:after="0" w:line="240" w:lineRule="auto"/>
    </w:p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Rutenettabell4uthevingsfarge5">
    <w:name w:val="Grid Table 4 Accent 5"/>
    <w:basedOn w:val="Vanligtabell"/>
    <w:uiPriority w:val="49"/>
    <w:rsid w:val="00511210"/>
    <w:pPr>
      <w:spacing w:after="0" w:line="240" w:lineRule="auto"/>
    </w:p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Rutenettabell4uthevingsfarge6">
    <w:name w:val="Grid Table 4 Accent 6"/>
    <w:basedOn w:val="Vanligtabell"/>
    <w:uiPriority w:val="49"/>
    <w:rsid w:val="00511210"/>
    <w:pPr>
      <w:spacing w:after="0" w:line="240" w:lineRule="auto"/>
    </w:p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Rutenettabell5mrk">
    <w:name w:val="Grid Table 5 Dark"/>
    <w:basedOn w:val="Vanligtabell"/>
    <w:uiPriority w:val="50"/>
    <w:rsid w:val="0051121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enettabell5mrkuthevingsfarge1">
    <w:name w:val="Grid Table 5 Dark Accent 1"/>
    <w:basedOn w:val="Vanligtabell"/>
    <w:uiPriority w:val="50"/>
    <w:rsid w:val="0051121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Rutenettabell5mrkuthevingsfarge2">
    <w:name w:val="Grid Table 5 Dark Accent 2"/>
    <w:basedOn w:val="Vanligtabell"/>
    <w:uiPriority w:val="50"/>
    <w:rsid w:val="0051121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Rutenettabell5mrkuthevingsfarge3">
    <w:name w:val="Grid Table 5 Dark Accent 3"/>
    <w:basedOn w:val="Vanligtabell"/>
    <w:uiPriority w:val="50"/>
    <w:rsid w:val="0051121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Rutenettabell5mrkuthevingsfarge4">
    <w:name w:val="Grid Table 5 Dark Accent 4"/>
    <w:basedOn w:val="Vanligtabell"/>
    <w:uiPriority w:val="50"/>
    <w:rsid w:val="0051121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Rutenettabell5mrkuthevingsfarge5">
    <w:name w:val="Grid Table 5 Dark Accent 5"/>
    <w:basedOn w:val="Vanligtabell"/>
    <w:uiPriority w:val="50"/>
    <w:rsid w:val="0051121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Rutenettabell5mrkuthevingsfarge6">
    <w:name w:val="Grid Table 5 Dark Accent 6"/>
    <w:basedOn w:val="Vanligtabell"/>
    <w:uiPriority w:val="50"/>
    <w:rsid w:val="0051121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Rutenettabell6fargerik">
    <w:name w:val="Grid Table 6 Colorful"/>
    <w:basedOn w:val="Vanligtabell"/>
    <w:uiPriority w:val="51"/>
    <w:rsid w:val="00511210"/>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enettabell6fargerikuthevingsfarge1">
    <w:name w:val="Grid Table 6 Colorful Accent 1"/>
    <w:basedOn w:val="Vanligtabell"/>
    <w:uiPriority w:val="51"/>
    <w:rsid w:val="00511210"/>
    <w:pPr>
      <w:spacing w:after="0" w:line="240" w:lineRule="auto"/>
    </w:pPr>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Rutenettabell6fargerikuthevingsfarge2">
    <w:name w:val="Grid Table 6 Colorful Accent 2"/>
    <w:basedOn w:val="Vanligtabell"/>
    <w:uiPriority w:val="51"/>
    <w:rsid w:val="00511210"/>
    <w:pPr>
      <w:spacing w:after="0" w:line="240" w:lineRule="auto"/>
    </w:pPr>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Rutenettabell6fargerikuthevingsfarge3">
    <w:name w:val="Grid Table 6 Colorful Accent 3"/>
    <w:basedOn w:val="Vanligtabell"/>
    <w:uiPriority w:val="51"/>
    <w:rsid w:val="00511210"/>
    <w:pPr>
      <w:spacing w:after="0" w:line="240" w:lineRule="auto"/>
    </w:pPr>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Rutenettabell6fargerikuthevingsfarge4">
    <w:name w:val="Grid Table 6 Colorful Accent 4"/>
    <w:basedOn w:val="Vanligtabell"/>
    <w:uiPriority w:val="51"/>
    <w:rsid w:val="00511210"/>
    <w:pPr>
      <w:spacing w:after="0" w:line="240" w:lineRule="auto"/>
    </w:pPr>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Rutenettabell6fargerikuthevingsfarge5">
    <w:name w:val="Grid Table 6 Colorful Accent 5"/>
    <w:basedOn w:val="Vanligtabell"/>
    <w:uiPriority w:val="51"/>
    <w:rsid w:val="00511210"/>
    <w:pPr>
      <w:spacing w:after="0" w:line="240" w:lineRule="auto"/>
    </w:pPr>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Rutenettabell6fargerikuthevingsfarge6">
    <w:name w:val="Grid Table 6 Colorful Accent 6"/>
    <w:basedOn w:val="Vanligtabell"/>
    <w:uiPriority w:val="51"/>
    <w:rsid w:val="00511210"/>
    <w:pPr>
      <w:spacing w:after="0" w:line="240" w:lineRule="auto"/>
    </w:pPr>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Rutenettabell7fargerik">
    <w:name w:val="Grid Table 7 Colorful"/>
    <w:basedOn w:val="Vanligtabell"/>
    <w:uiPriority w:val="52"/>
    <w:rsid w:val="00511210"/>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enettabell7fargerikuthevingsfarge1">
    <w:name w:val="Grid Table 7 Colorful Accent 1"/>
    <w:basedOn w:val="Vanligtabell"/>
    <w:uiPriority w:val="52"/>
    <w:rsid w:val="00511210"/>
    <w:pPr>
      <w:spacing w:after="0" w:line="240" w:lineRule="auto"/>
    </w:pPr>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Rutenettabell7fargerikuthevingsfarge2">
    <w:name w:val="Grid Table 7 Colorful Accent 2"/>
    <w:basedOn w:val="Vanligtabell"/>
    <w:uiPriority w:val="52"/>
    <w:rsid w:val="00511210"/>
    <w:pPr>
      <w:spacing w:after="0" w:line="240" w:lineRule="auto"/>
    </w:pPr>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Rutenettabell7fargerikuthevingsfarge3">
    <w:name w:val="Grid Table 7 Colorful Accent 3"/>
    <w:basedOn w:val="Vanligtabell"/>
    <w:uiPriority w:val="52"/>
    <w:rsid w:val="00511210"/>
    <w:pPr>
      <w:spacing w:after="0" w:line="240" w:lineRule="auto"/>
    </w:pPr>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Rutenettabell7fargerikuthevingsfarge4">
    <w:name w:val="Grid Table 7 Colorful Accent 4"/>
    <w:basedOn w:val="Vanligtabell"/>
    <w:uiPriority w:val="52"/>
    <w:rsid w:val="00511210"/>
    <w:pPr>
      <w:spacing w:after="0" w:line="240" w:lineRule="auto"/>
    </w:pPr>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Rutenettabell7fargerikuthevingsfarge5">
    <w:name w:val="Grid Table 7 Colorful Accent 5"/>
    <w:basedOn w:val="Vanligtabell"/>
    <w:uiPriority w:val="52"/>
    <w:rsid w:val="00511210"/>
    <w:pPr>
      <w:spacing w:after="0" w:line="240" w:lineRule="auto"/>
    </w:pPr>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Rutenettabell7fargerikuthevingsfarge6">
    <w:name w:val="Grid Table 7 Colorful Accent 6"/>
    <w:basedOn w:val="Vanligtabell"/>
    <w:uiPriority w:val="52"/>
    <w:rsid w:val="00511210"/>
    <w:pPr>
      <w:spacing w:after="0" w:line="240" w:lineRule="auto"/>
    </w:pPr>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Rutenettabelllys">
    <w:name w:val="Grid Table Light"/>
    <w:basedOn w:val="Vanligtabell"/>
    <w:uiPriority w:val="40"/>
    <w:rsid w:val="00511210"/>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Rutenettabell1lys">
    <w:name w:val="Grid Table 1 Light"/>
    <w:basedOn w:val="Vanligtabell"/>
    <w:uiPriority w:val="46"/>
    <w:rsid w:val="00511210"/>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paragraph" w:styleId="Sitat">
    <w:name w:val="Quote"/>
    <w:basedOn w:val="Normal"/>
    <w:next w:val="Normal"/>
    <w:link w:val="SitatTegn"/>
    <w:uiPriority w:val="29"/>
    <w:qFormat/>
    <w:rsid w:val="00511210"/>
    <w:pPr>
      <w:spacing w:before="200" w:after="160"/>
      <w:ind w:left="864" w:right="864"/>
      <w:jc w:val="center"/>
    </w:pPr>
    <w:rPr>
      <w:i/>
      <w:iCs/>
      <w:color w:val="404040" w:themeColor="text1" w:themeTint="BF"/>
    </w:rPr>
  </w:style>
  <w:style w:type="character" w:customStyle="1" w:styleId="SitatTegn">
    <w:name w:val="Sitat Tegn"/>
    <w:basedOn w:val="Standardskriftforavsnitt"/>
    <w:link w:val="Sitat"/>
    <w:uiPriority w:val="29"/>
    <w:rsid w:val="00511210"/>
    <w:rPr>
      <w:rFonts w:ascii="Arial" w:eastAsia="Times New Roman" w:hAnsi="Arial" w:cs="Times New Roman"/>
      <w:i/>
      <w:iCs/>
      <w:color w:val="404040" w:themeColor="text1" w:themeTint="BF"/>
      <w:sz w:val="20"/>
      <w:szCs w:val="24"/>
      <w:lang w:val="nb-NO"/>
    </w:rPr>
  </w:style>
  <w:style w:type="character" w:styleId="Sluttnotereferanse">
    <w:name w:val="endnote reference"/>
    <w:basedOn w:val="Standardskriftforavsnitt"/>
    <w:uiPriority w:val="99"/>
    <w:semiHidden/>
    <w:unhideWhenUsed/>
    <w:rsid w:val="00511210"/>
    <w:rPr>
      <w:vertAlign w:val="superscript"/>
      <w:lang w:val="nb-NO"/>
    </w:rPr>
  </w:style>
  <w:style w:type="paragraph" w:styleId="Sluttnotetekst">
    <w:name w:val="endnote text"/>
    <w:basedOn w:val="Normal"/>
    <w:link w:val="SluttnotetekstTegn"/>
    <w:uiPriority w:val="99"/>
    <w:semiHidden/>
    <w:unhideWhenUsed/>
    <w:rsid w:val="00511210"/>
  </w:style>
  <w:style w:type="character" w:customStyle="1" w:styleId="SluttnotetekstTegn">
    <w:name w:val="Sluttnotetekst Tegn"/>
    <w:basedOn w:val="Standardskriftforavsnitt"/>
    <w:link w:val="Sluttnotetekst"/>
    <w:uiPriority w:val="99"/>
    <w:semiHidden/>
    <w:rsid w:val="00511210"/>
    <w:rPr>
      <w:rFonts w:ascii="Arial" w:eastAsia="Times New Roman" w:hAnsi="Arial" w:cs="Times New Roman"/>
      <w:sz w:val="20"/>
      <w:szCs w:val="24"/>
      <w:lang w:val="nb-NO"/>
    </w:rPr>
  </w:style>
  <w:style w:type="character" w:styleId="Sterk">
    <w:name w:val="Strong"/>
    <w:basedOn w:val="Standardskriftforavsnitt"/>
    <w:uiPriority w:val="22"/>
    <w:qFormat/>
    <w:rsid w:val="00511210"/>
    <w:rPr>
      <w:b/>
      <w:bCs/>
      <w:lang w:val="nb-NO"/>
    </w:rPr>
  </w:style>
  <w:style w:type="character" w:styleId="Sterkreferanse">
    <w:name w:val="Intense Reference"/>
    <w:basedOn w:val="Standardskriftforavsnitt"/>
    <w:uiPriority w:val="32"/>
    <w:qFormat/>
    <w:rsid w:val="00511210"/>
    <w:rPr>
      <w:b/>
      <w:bCs/>
      <w:smallCaps/>
      <w:color w:val="4F81BD" w:themeColor="accent1"/>
      <w:spacing w:val="5"/>
      <w:lang w:val="nb-NO"/>
    </w:rPr>
  </w:style>
  <w:style w:type="character" w:styleId="Sterkutheving">
    <w:name w:val="Intense Emphasis"/>
    <w:basedOn w:val="Standardskriftforavsnitt"/>
    <w:uiPriority w:val="21"/>
    <w:qFormat/>
    <w:rsid w:val="00511210"/>
    <w:rPr>
      <w:i/>
      <w:iCs/>
      <w:color w:val="4F81BD" w:themeColor="accent1"/>
      <w:lang w:val="nb-NO"/>
    </w:rPr>
  </w:style>
  <w:style w:type="paragraph" w:styleId="Sterktsitat">
    <w:name w:val="Intense Quote"/>
    <w:basedOn w:val="Normal"/>
    <w:next w:val="Normal"/>
    <w:link w:val="SterktsitatTegn"/>
    <w:uiPriority w:val="30"/>
    <w:qFormat/>
    <w:rsid w:val="00511210"/>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SterktsitatTegn">
    <w:name w:val="Sterkt sitat Tegn"/>
    <w:basedOn w:val="Standardskriftforavsnitt"/>
    <w:link w:val="Sterktsitat"/>
    <w:uiPriority w:val="30"/>
    <w:rsid w:val="00511210"/>
    <w:rPr>
      <w:rFonts w:ascii="Arial" w:eastAsia="Times New Roman" w:hAnsi="Arial" w:cs="Times New Roman"/>
      <w:i/>
      <w:iCs/>
      <w:color w:val="4F81BD" w:themeColor="accent1"/>
      <w:sz w:val="20"/>
      <w:szCs w:val="24"/>
      <w:lang w:val="nb-NO"/>
    </w:rPr>
  </w:style>
  <w:style w:type="paragraph" w:styleId="Stikkordregisteroverskrift">
    <w:name w:val="index heading"/>
    <w:basedOn w:val="Normal"/>
    <w:next w:val="Indeks1"/>
    <w:uiPriority w:val="99"/>
    <w:semiHidden/>
    <w:unhideWhenUsed/>
    <w:rsid w:val="00511210"/>
    <w:rPr>
      <w:rFonts w:asciiTheme="majorHAnsi" w:eastAsiaTheme="majorEastAsia" w:hAnsiTheme="majorHAnsi" w:cstheme="majorBidi"/>
      <w:b/>
      <w:bCs/>
    </w:rPr>
  </w:style>
  <w:style w:type="character" w:styleId="Svakreferanse">
    <w:name w:val="Subtle Reference"/>
    <w:basedOn w:val="Standardskriftforavsnitt"/>
    <w:uiPriority w:val="31"/>
    <w:qFormat/>
    <w:rsid w:val="00511210"/>
    <w:rPr>
      <w:smallCaps/>
      <w:color w:val="5A5A5A" w:themeColor="text1" w:themeTint="A5"/>
      <w:lang w:val="nb-NO"/>
    </w:rPr>
  </w:style>
  <w:style w:type="character" w:styleId="Svakutheving">
    <w:name w:val="Subtle Emphasis"/>
    <w:basedOn w:val="Standardskriftforavsnitt"/>
    <w:uiPriority w:val="19"/>
    <w:rsid w:val="00511210"/>
    <w:rPr>
      <w:i/>
      <w:iCs/>
      <w:color w:val="404040" w:themeColor="text1" w:themeTint="BF"/>
      <w:lang w:val="nb-NO"/>
    </w:rPr>
  </w:style>
  <w:style w:type="table" w:styleId="Tabell-3D-effekt1">
    <w:name w:val="Table 3D effects 1"/>
    <w:basedOn w:val="Vanligtabell"/>
    <w:uiPriority w:val="99"/>
    <w:semiHidden/>
    <w:unhideWhenUsed/>
    <w:rsid w:val="00511210"/>
    <w:pPr>
      <w:spacing w:after="0" w:line="240" w:lineRule="auto"/>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3D-effekt2">
    <w:name w:val="Table 3D effects 2"/>
    <w:basedOn w:val="Vanligtabell"/>
    <w:uiPriority w:val="99"/>
    <w:semiHidden/>
    <w:unhideWhenUsed/>
    <w:rsid w:val="00511210"/>
    <w:pPr>
      <w:spacing w:after="0" w:line="240" w:lineRule="auto"/>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3D-effekt3">
    <w:name w:val="Table 3D effects 3"/>
    <w:basedOn w:val="Vanligtabell"/>
    <w:uiPriority w:val="99"/>
    <w:semiHidden/>
    <w:unhideWhenUsed/>
    <w:rsid w:val="00511210"/>
    <w:pPr>
      <w:spacing w:after="0" w:line="240" w:lineRule="auto"/>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elegant">
    <w:name w:val="Table Elegant"/>
    <w:basedOn w:val="Vanligtabell"/>
    <w:uiPriority w:val="99"/>
    <w:semiHidden/>
    <w:unhideWhenUsed/>
    <w:rsid w:val="00511210"/>
    <w:pPr>
      <w:spacing w:after="0" w:line="240" w:lineRule="auto"/>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ell-fargerik1">
    <w:name w:val="Table Colorful 1"/>
    <w:basedOn w:val="Vanligtabell"/>
    <w:uiPriority w:val="99"/>
    <w:semiHidden/>
    <w:unhideWhenUsed/>
    <w:rsid w:val="00511210"/>
    <w:pPr>
      <w:spacing w:after="0" w:line="240" w:lineRule="auto"/>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ell-fargerik2">
    <w:name w:val="Table Colorful 2"/>
    <w:basedOn w:val="Vanligtabell"/>
    <w:uiPriority w:val="99"/>
    <w:semiHidden/>
    <w:unhideWhenUsed/>
    <w:rsid w:val="00511210"/>
    <w:pPr>
      <w:spacing w:after="0" w:line="240" w:lineRule="auto"/>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ell-fargerik3">
    <w:name w:val="Table Colorful 3"/>
    <w:basedOn w:val="Vanligtabell"/>
    <w:uiPriority w:val="99"/>
    <w:semiHidden/>
    <w:unhideWhenUsed/>
    <w:rsid w:val="00511210"/>
    <w:pPr>
      <w:spacing w:after="0" w:line="240" w:lineRule="auto"/>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ell-klassisk1">
    <w:name w:val="Table Classic 1"/>
    <w:basedOn w:val="Vanligtabell"/>
    <w:uiPriority w:val="99"/>
    <w:semiHidden/>
    <w:unhideWhenUsed/>
    <w:rsid w:val="00511210"/>
    <w:pPr>
      <w:spacing w:after="0" w:line="240" w:lineRule="auto"/>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klassisk2">
    <w:name w:val="Table Classic 2"/>
    <w:basedOn w:val="Vanligtabell"/>
    <w:uiPriority w:val="99"/>
    <w:semiHidden/>
    <w:unhideWhenUsed/>
    <w:rsid w:val="00511210"/>
    <w:pPr>
      <w:spacing w:after="0" w:line="240" w:lineRule="auto"/>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ell-klassisk3">
    <w:name w:val="Table Classic 3"/>
    <w:basedOn w:val="Vanligtabell"/>
    <w:uiPriority w:val="99"/>
    <w:semiHidden/>
    <w:unhideWhenUsed/>
    <w:rsid w:val="00511210"/>
    <w:pPr>
      <w:spacing w:after="0" w:line="240" w:lineRule="auto"/>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ell-klassisk4">
    <w:name w:val="Table Classic 4"/>
    <w:basedOn w:val="Vanligtabell"/>
    <w:uiPriority w:val="99"/>
    <w:semiHidden/>
    <w:unhideWhenUsed/>
    <w:rsid w:val="00511210"/>
    <w:pPr>
      <w:spacing w:after="0" w:line="240" w:lineRule="auto"/>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ell-moderne">
    <w:name w:val="Table Contemporary"/>
    <w:basedOn w:val="Vanligtabell"/>
    <w:uiPriority w:val="99"/>
    <w:semiHidden/>
    <w:unhideWhenUsed/>
    <w:rsid w:val="00511210"/>
    <w:pPr>
      <w:spacing w:after="0" w:line="240" w:lineRule="auto"/>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ell-profesjonell">
    <w:name w:val="Table Professional"/>
    <w:basedOn w:val="Vanligtabell"/>
    <w:uiPriority w:val="99"/>
    <w:semiHidden/>
    <w:unhideWhenUsed/>
    <w:rsid w:val="00511210"/>
    <w:pPr>
      <w:spacing w:after="0" w:line="240" w:lineRule="auto"/>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ell-svak1">
    <w:name w:val="Table Subtle 1"/>
    <w:basedOn w:val="Vanligtabell"/>
    <w:uiPriority w:val="99"/>
    <w:semiHidden/>
    <w:unhideWhenUsed/>
    <w:rsid w:val="00511210"/>
    <w:pPr>
      <w:spacing w:after="0" w:line="240" w:lineRule="auto"/>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svak2">
    <w:name w:val="Table Subtle 2"/>
    <w:basedOn w:val="Vanligtabell"/>
    <w:uiPriority w:val="99"/>
    <w:semiHidden/>
    <w:unhideWhenUsed/>
    <w:rsid w:val="00511210"/>
    <w:pPr>
      <w:spacing w:after="0" w:line="240" w:lineRule="auto"/>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Web1">
    <w:name w:val="Table Web 1"/>
    <w:basedOn w:val="Vanligtabell"/>
    <w:uiPriority w:val="99"/>
    <w:semiHidden/>
    <w:unhideWhenUsed/>
    <w:rsid w:val="00511210"/>
    <w:pPr>
      <w:spacing w:after="0" w:line="240" w:lineRule="auto"/>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l-Web2">
    <w:name w:val="Table Web 2"/>
    <w:basedOn w:val="Vanligtabell"/>
    <w:uiPriority w:val="99"/>
    <w:semiHidden/>
    <w:unhideWhenUsed/>
    <w:rsid w:val="00511210"/>
    <w:pPr>
      <w:spacing w:after="0" w:line="240" w:lineRule="auto"/>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l-Web3">
    <w:name w:val="Table Web 3"/>
    <w:basedOn w:val="Vanligtabell"/>
    <w:uiPriority w:val="99"/>
    <w:semiHidden/>
    <w:unhideWhenUsed/>
    <w:rsid w:val="00511210"/>
    <w:pPr>
      <w:spacing w:after="0" w:line="240" w:lineRule="auto"/>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liste1">
    <w:name w:val="Table List 1"/>
    <w:basedOn w:val="Vanligtabell"/>
    <w:uiPriority w:val="99"/>
    <w:semiHidden/>
    <w:unhideWhenUsed/>
    <w:rsid w:val="00511210"/>
    <w:pPr>
      <w:spacing w:after="0" w:line="240" w:lineRule="auto"/>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e2">
    <w:name w:val="Table List 2"/>
    <w:basedOn w:val="Vanligtabell"/>
    <w:uiPriority w:val="99"/>
    <w:semiHidden/>
    <w:unhideWhenUsed/>
    <w:rsid w:val="00511210"/>
    <w:pPr>
      <w:spacing w:after="0" w:line="240" w:lineRule="auto"/>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e3">
    <w:name w:val="Table List 3"/>
    <w:basedOn w:val="Vanligtabell"/>
    <w:uiPriority w:val="99"/>
    <w:semiHidden/>
    <w:unhideWhenUsed/>
    <w:rsid w:val="00511210"/>
    <w:pPr>
      <w:spacing w:after="0" w:line="240" w:lineRule="auto"/>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e4">
    <w:name w:val="Table List 4"/>
    <w:basedOn w:val="Vanligtabell"/>
    <w:uiPriority w:val="99"/>
    <w:semiHidden/>
    <w:unhideWhenUsed/>
    <w:rsid w:val="00511210"/>
    <w:pPr>
      <w:spacing w:after="0" w:line="240" w:lineRule="auto"/>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e5">
    <w:name w:val="Table List 5"/>
    <w:basedOn w:val="Vanligtabell"/>
    <w:uiPriority w:val="99"/>
    <w:semiHidden/>
    <w:unhideWhenUsed/>
    <w:rsid w:val="00511210"/>
    <w:pPr>
      <w:spacing w:after="0" w:line="240" w:lineRule="auto"/>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e6">
    <w:name w:val="Table List 6"/>
    <w:basedOn w:val="Vanligtabell"/>
    <w:uiPriority w:val="99"/>
    <w:semiHidden/>
    <w:unhideWhenUsed/>
    <w:rsid w:val="00511210"/>
    <w:pPr>
      <w:spacing w:after="0" w:line="240" w:lineRule="auto"/>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e7">
    <w:name w:val="Table List 7"/>
    <w:basedOn w:val="Vanligtabell"/>
    <w:uiPriority w:val="99"/>
    <w:semiHidden/>
    <w:unhideWhenUsed/>
    <w:rsid w:val="00511210"/>
    <w:pPr>
      <w:spacing w:after="0" w:line="240" w:lineRule="auto"/>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e8">
    <w:name w:val="Table List 8"/>
    <w:basedOn w:val="Vanligtabell"/>
    <w:uiPriority w:val="99"/>
    <w:semiHidden/>
    <w:unhideWhenUsed/>
    <w:rsid w:val="00511210"/>
    <w:pPr>
      <w:spacing w:after="0" w:line="240" w:lineRule="auto"/>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kolonne1">
    <w:name w:val="Table Columns 1"/>
    <w:basedOn w:val="Vanligtabell"/>
    <w:uiPriority w:val="99"/>
    <w:semiHidden/>
    <w:unhideWhenUsed/>
    <w:rsid w:val="00511210"/>
    <w:pPr>
      <w:spacing w:after="0" w:line="240" w:lineRule="auto"/>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kolonne2">
    <w:name w:val="Table Columns 2"/>
    <w:basedOn w:val="Vanligtabell"/>
    <w:uiPriority w:val="99"/>
    <w:semiHidden/>
    <w:unhideWhenUsed/>
    <w:rsid w:val="00511210"/>
    <w:pPr>
      <w:spacing w:after="0" w:line="240" w:lineRule="auto"/>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kolonne3">
    <w:name w:val="Table Columns 3"/>
    <w:basedOn w:val="Vanligtabell"/>
    <w:uiPriority w:val="99"/>
    <w:semiHidden/>
    <w:unhideWhenUsed/>
    <w:rsid w:val="00511210"/>
    <w:pPr>
      <w:spacing w:after="0" w:line="240" w:lineRule="auto"/>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kolonne4">
    <w:name w:val="Table Columns 4"/>
    <w:basedOn w:val="Vanligtabell"/>
    <w:uiPriority w:val="99"/>
    <w:semiHidden/>
    <w:unhideWhenUsed/>
    <w:rsid w:val="00511210"/>
    <w:pPr>
      <w:spacing w:after="0" w:line="240" w:lineRule="auto"/>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kolonne5">
    <w:name w:val="Table Columns 5"/>
    <w:basedOn w:val="Vanligtabell"/>
    <w:uiPriority w:val="99"/>
    <w:semiHidden/>
    <w:unhideWhenUsed/>
    <w:rsid w:val="00511210"/>
    <w:pPr>
      <w:spacing w:after="0" w:line="240" w:lineRule="auto"/>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rutenett1">
    <w:name w:val="Table Grid 1"/>
    <w:basedOn w:val="Vanligtabell"/>
    <w:uiPriority w:val="99"/>
    <w:semiHidden/>
    <w:unhideWhenUsed/>
    <w:rsid w:val="00511210"/>
    <w:pPr>
      <w:spacing w:after="0" w:line="240" w:lineRule="auto"/>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enett2">
    <w:name w:val="Table Grid 2"/>
    <w:basedOn w:val="Vanligtabell"/>
    <w:uiPriority w:val="99"/>
    <w:semiHidden/>
    <w:unhideWhenUsed/>
    <w:rsid w:val="00511210"/>
    <w:pPr>
      <w:spacing w:after="0" w:line="240" w:lineRule="auto"/>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enett3">
    <w:name w:val="Table Grid 3"/>
    <w:basedOn w:val="Vanligtabell"/>
    <w:uiPriority w:val="99"/>
    <w:semiHidden/>
    <w:unhideWhenUsed/>
    <w:rsid w:val="00511210"/>
    <w:pPr>
      <w:spacing w:after="0" w:line="240" w:lineRule="auto"/>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enett4">
    <w:name w:val="Table Grid 4"/>
    <w:basedOn w:val="Vanligtabell"/>
    <w:uiPriority w:val="99"/>
    <w:semiHidden/>
    <w:unhideWhenUsed/>
    <w:rsid w:val="00511210"/>
    <w:pPr>
      <w:spacing w:after="0" w:line="240" w:lineRule="auto"/>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enett5">
    <w:name w:val="Table Grid 5"/>
    <w:basedOn w:val="Vanligtabell"/>
    <w:uiPriority w:val="99"/>
    <w:semiHidden/>
    <w:unhideWhenUsed/>
    <w:rsid w:val="00511210"/>
    <w:pPr>
      <w:spacing w:after="0" w:line="240" w:lineRule="auto"/>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enett6">
    <w:name w:val="Table Grid 6"/>
    <w:basedOn w:val="Vanligtabell"/>
    <w:uiPriority w:val="99"/>
    <w:semiHidden/>
    <w:unhideWhenUsed/>
    <w:rsid w:val="00511210"/>
    <w:pPr>
      <w:spacing w:after="0" w:line="240" w:lineRule="auto"/>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enett7">
    <w:name w:val="Table Grid 7"/>
    <w:basedOn w:val="Vanligtabell"/>
    <w:uiPriority w:val="99"/>
    <w:semiHidden/>
    <w:unhideWhenUsed/>
    <w:rsid w:val="00511210"/>
    <w:pPr>
      <w:spacing w:after="0" w:line="240" w:lineRule="auto"/>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enett8">
    <w:name w:val="Table Grid 8"/>
    <w:basedOn w:val="Vanligtabell"/>
    <w:uiPriority w:val="99"/>
    <w:semiHidden/>
    <w:unhideWhenUsed/>
    <w:rsid w:val="00511210"/>
    <w:pPr>
      <w:spacing w:after="0" w:line="240" w:lineRule="auto"/>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temaer">
    <w:name w:val="Table Theme"/>
    <w:basedOn w:val="Vanligtabell"/>
    <w:uiPriority w:val="99"/>
    <w:semiHidden/>
    <w:unhideWhenUsed/>
    <w:rsid w:val="0051121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skrift">
    <w:name w:val="Signature"/>
    <w:basedOn w:val="Normal"/>
    <w:link w:val="UnderskriftTegn"/>
    <w:uiPriority w:val="99"/>
    <w:semiHidden/>
    <w:unhideWhenUsed/>
    <w:rsid w:val="00511210"/>
    <w:pPr>
      <w:ind w:left="4252"/>
    </w:pPr>
  </w:style>
  <w:style w:type="character" w:customStyle="1" w:styleId="UnderskriftTegn">
    <w:name w:val="Underskrift Tegn"/>
    <w:basedOn w:val="Standardskriftforavsnitt"/>
    <w:link w:val="Underskrift"/>
    <w:uiPriority w:val="99"/>
    <w:semiHidden/>
    <w:rsid w:val="00511210"/>
    <w:rPr>
      <w:rFonts w:ascii="Arial" w:eastAsia="Times New Roman" w:hAnsi="Arial" w:cs="Times New Roman"/>
      <w:sz w:val="20"/>
      <w:szCs w:val="24"/>
      <w:lang w:val="nb-NO"/>
    </w:rPr>
  </w:style>
  <w:style w:type="paragraph" w:styleId="Undertittel">
    <w:name w:val="Subtitle"/>
    <w:basedOn w:val="Normal"/>
    <w:next w:val="Normal"/>
    <w:link w:val="UndertittelTegn"/>
    <w:uiPriority w:val="11"/>
    <w:rsid w:val="00511210"/>
    <w:pPr>
      <w:numPr>
        <w:ilvl w:val="1"/>
      </w:numPr>
      <w:spacing w:after="160"/>
    </w:pPr>
    <w:rPr>
      <w:rFonts w:asciiTheme="minorHAnsi" w:eastAsiaTheme="minorEastAsia" w:hAnsiTheme="minorHAnsi" w:cstheme="minorBidi"/>
      <w:color w:val="5A5A5A" w:themeColor="text1" w:themeTint="A5"/>
      <w:spacing w:val="15"/>
      <w:sz w:val="22"/>
      <w:szCs w:val="22"/>
    </w:rPr>
  </w:style>
  <w:style w:type="character" w:customStyle="1" w:styleId="UndertittelTegn">
    <w:name w:val="Undertittel Tegn"/>
    <w:basedOn w:val="Standardskriftforavsnitt"/>
    <w:link w:val="Undertittel"/>
    <w:uiPriority w:val="11"/>
    <w:rsid w:val="00511210"/>
    <w:rPr>
      <w:rFonts w:eastAsiaTheme="minorEastAsia"/>
      <w:color w:val="5A5A5A" w:themeColor="text1" w:themeTint="A5"/>
      <w:spacing w:val="15"/>
      <w:lang w:val="nb-NO"/>
    </w:rPr>
  </w:style>
  <w:style w:type="character" w:styleId="Utheving">
    <w:name w:val="Emphasis"/>
    <w:basedOn w:val="Standardskriftforavsnitt"/>
    <w:uiPriority w:val="20"/>
    <w:rsid w:val="00511210"/>
    <w:rPr>
      <w:i/>
      <w:iCs/>
      <w:lang w:val="nb-NO"/>
    </w:rPr>
  </w:style>
  <w:style w:type="paragraph" w:styleId="Vanliginnrykk">
    <w:name w:val="Normal Indent"/>
    <w:basedOn w:val="Normal"/>
    <w:uiPriority w:val="99"/>
    <w:semiHidden/>
    <w:unhideWhenUsed/>
    <w:rsid w:val="00511210"/>
    <w:pPr>
      <w:ind w:left="708"/>
    </w:pPr>
  </w:style>
  <w:style w:type="table" w:styleId="Vanligtabell1">
    <w:name w:val="Plain Table 1"/>
    <w:basedOn w:val="Vanligtabell"/>
    <w:uiPriority w:val="41"/>
    <w:rsid w:val="00511210"/>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Vanligtabell2">
    <w:name w:val="Plain Table 2"/>
    <w:basedOn w:val="Vanligtabell"/>
    <w:uiPriority w:val="42"/>
    <w:rsid w:val="00511210"/>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Vanligtabell3">
    <w:name w:val="Plain Table 3"/>
    <w:basedOn w:val="Vanligtabell"/>
    <w:uiPriority w:val="43"/>
    <w:rsid w:val="00511210"/>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Vanligtabell4">
    <w:name w:val="Plain Table 4"/>
    <w:basedOn w:val="Vanligtabell"/>
    <w:uiPriority w:val="44"/>
    <w:rsid w:val="00511210"/>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Vanligtabell5">
    <w:name w:val="Plain Table 5"/>
    <w:basedOn w:val="Vanligtabell"/>
    <w:uiPriority w:val="45"/>
    <w:rsid w:val="00511210"/>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Tabellrutenett10">
    <w:name w:val="Tabellrutenett1"/>
    <w:basedOn w:val="Vanligtabell"/>
    <w:next w:val="Tabellrutenett"/>
    <w:rsid w:val="00F02AFD"/>
    <w:pPr>
      <w:spacing w:after="0" w:line="240" w:lineRule="auto"/>
    </w:pPr>
    <w:rPr>
      <w:rFonts w:ascii="Times New Roman" w:eastAsia="Times New Roman" w:hAnsi="Times New Roman" w:cs="Times New Roman"/>
      <w:sz w:val="20"/>
      <w:szCs w:val="20"/>
      <w:lang w:eastAsia="nb-NO"/>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lrutenett20">
    <w:name w:val="Tabellrutenett2"/>
    <w:basedOn w:val="Vanligtabell"/>
    <w:next w:val="Tabellrutenett"/>
    <w:uiPriority w:val="59"/>
    <w:rsid w:val="000D4FCC"/>
    <w:pPr>
      <w:spacing w:after="0" w:line="240" w:lineRule="auto"/>
    </w:pPr>
    <w:rPr>
      <w:rFonts w:ascii="Times New Roman" w:eastAsia="Times New Roman" w:hAnsi="Times New Roman" w:cs="Times New Roman"/>
      <w:sz w:val="20"/>
      <w:szCs w:val="20"/>
      <w:lang w:eastAsia="nb-NO"/>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lrutenett30">
    <w:name w:val="Tabellrutenett3"/>
    <w:basedOn w:val="Vanligtabell"/>
    <w:next w:val="Tabellrutenett"/>
    <w:uiPriority w:val="59"/>
    <w:rsid w:val="000D4FCC"/>
    <w:pPr>
      <w:spacing w:after="0" w:line="240" w:lineRule="auto"/>
    </w:pPr>
    <w:rPr>
      <w:rFonts w:ascii="Times New Roman" w:eastAsia="Times New Roman" w:hAnsi="Times New Roman" w:cs="Times New Roman"/>
      <w:sz w:val="20"/>
      <w:szCs w:val="20"/>
      <w:lang w:eastAsia="nb-NO"/>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Emneknagg">
    <w:name w:val="Hashtag"/>
    <w:basedOn w:val="Standardskriftforavsnitt"/>
    <w:uiPriority w:val="99"/>
    <w:semiHidden/>
    <w:unhideWhenUsed/>
    <w:rsid w:val="00B43215"/>
    <w:rPr>
      <w:color w:val="2B579A"/>
      <w:shd w:val="clear" w:color="auto" w:fill="E1DFDD"/>
      <w:lang w:val="nb-NO"/>
    </w:rPr>
  </w:style>
  <w:style w:type="character" w:styleId="Omtale">
    <w:name w:val="Mention"/>
    <w:basedOn w:val="Standardskriftforavsnitt"/>
    <w:uiPriority w:val="99"/>
    <w:semiHidden/>
    <w:unhideWhenUsed/>
    <w:rsid w:val="00B43215"/>
    <w:rPr>
      <w:color w:val="2B579A"/>
      <w:shd w:val="clear" w:color="auto" w:fill="E1DFDD"/>
      <w:lang w:val="nb-NO"/>
    </w:rPr>
  </w:style>
  <w:style w:type="character" w:styleId="Smarthyperkobling">
    <w:name w:val="Smart Hyperlink"/>
    <w:basedOn w:val="Standardskriftforavsnitt"/>
    <w:uiPriority w:val="99"/>
    <w:semiHidden/>
    <w:unhideWhenUsed/>
    <w:rsid w:val="00B43215"/>
    <w:rPr>
      <w:u w:val="dotted"/>
      <w:lang w:val="nb-NO"/>
    </w:rPr>
  </w:style>
  <w:style w:type="character" w:styleId="Smartkobling">
    <w:name w:val="Smart Link"/>
    <w:basedOn w:val="Standardskriftforavsnitt"/>
    <w:uiPriority w:val="99"/>
    <w:semiHidden/>
    <w:unhideWhenUsed/>
    <w:rsid w:val="00B43215"/>
    <w:rPr>
      <w:color w:val="0000FF"/>
      <w:u w:val="single"/>
      <w:shd w:val="clear" w:color="auto" w:fill="F3F2F1"/>
      <w:lang w:val="nb-NO"/>
    </w:rPr>
  </w:style>
  <w:style w:type="character" w:styleId="Ulstomtale">
    <w:name w:val="Unresolved Mention"/>
    <w:basedOn w:val="Standardskriftforavsnitt"/>
    <w:uiPriority w:val="99"/>
    <w:semiHidden/>
    <w:unhideWhenUsed/>
    <w:rsid w:val="00B43215"/>
    <w:rPr>
      <w:color w:val="605E5C"/>
      <w:shd w:val="clear" w:color="auto" w:fill="E1DFDD"/>
      <w:lang w:val="nb-NO"/>
    </w:rPr>
  </w:style>
  <w:style w:type="numbering" w:customStyle="1" w:styleId="Ingenliste1">
    <w:name w:val="Ingen liste1"/>
    <w:next w:val="Ingenliste"/>
    <w:uiPriority w:val="99"/>
    <w:semiHidden/>
    <w:unhideWhenUsed/>
    <w:rsid w:val="001835EA"/>
  </w:style>
  <w:style w:type="character" w:customStyle="1" w:styleId="IngenmellomromTegn">
    <w:name w:val="Ingen mellomrom Tegn"/>
    <w:link w:val="Ingenmellomrom"/>
    <w:uiPriority w:val="1"/>
    <w:rsid w:val="001835EA"/>
    <w:rPr>
      <w:rFonts w:ascii="Lucida Sans Unicode" w:eastAsia="Times New Roman" w:hAnsi="Lucida Sans Unicode" w:cs="Times New Roman"/>
      <w:sz w:val="20"/>
      <w:szCs w:val="20"/>
    </w:rPr>
  </w:style>
  <w:style w:type="paragraph" w:styleId="Revisjon">
    <w:name w:val="Revision"/>
    <w:hidden/>
    <w:uiPriority w:val="99"/>
    <w:semiHidden/>
    <w:rsid w:val="001835EA"/>
    <w:pPr>
      <w:spacing w:after="0" w:line="240" w:lineRule="auto"/>
    </w:pPr>
    <w:rPr>
      <w:rFonts w:ascii="Times New Roman" w:eastAsia="Times New Roman" w:hAnsi="Times New Roman" w:cs="Times New Roman"/>
      <w:sz w:val="24"/>
      <w:szCs w:val="24"/>
    </w:rPr>
  </w:style>
  <w:style w:type="paragraph" w:customStyle="1" w:styleId="Stil12">
    <w:name w:val="Stil12"/>
    <w:basedOn w:val="Normal"/>
    <w:rsid w:val="001835EA"/>
    <w:pPr>
      <w:keepNext/>
      <w:spacing w:before="240" w:after="60"/>
      <w:ind w:left="180"/>
    </w:pPr>
    <w:rPr>
      <w:rFonts w:eastAsia="Calibri" w:cs="Arial"/>
      <w:b/>
      <w:bCs/>
      <w:sz w:val="22"/>
      <w:szCs w:val="22"/>
      <w:lang w:eastAsia="nb-NO"/>
    </w:rPr>
  </w:style>
  <w:style w:type="paragraph" w:customStyle="1" w:styleId="AADFGInnrykk">
    <w:name w:val="A ADFG Innrykk"/>
    <w:basedOn w:val="Normal"/>
    <w:uiPriority w:val="99"/>
    <w:rsid w:val="001835EA"/>
    <w:pPr>
      <w:overflowPunct w:val="0"/>
      <w:autoSpaceDE w:val="0"/>
      <w:autoSpaceDN w:val="0"/>
      <w:adjustRightInd w:val="0"/>
      <w:ind w:left="567" w:hanging="567"/>
      <w:textAlignment w:val="baseline"/>
    </w:pPr>
    <w:rPr>
      <w:sz w:val="22"/>
      <w:lang w:eastAsia="nb-NO"/>
    </w:rPr>
  </w:style>
  <w:style w:type="paragraph" w:customStyle="1" w:styleId="Default">
    <w:name w:val="Default"/>
    <w:rsid w:val="001835EA"/>
    <w:pPr>
      <w:autoSpaceDE w:val="0"/>
      <w:autoSpaceDN w:val="0"/>
      <w:adjustRightInd w:val="0"/>
      <w:spacing w:after="0" w:line="240" w:lineRule="auto"/>
    </w:pPr>
    <w:rPr>
      <w:rFonts w:ascii="Arial" w:hAnsi="Arial" w:cs="Arial"/>
      <w:color w:val="000000"/>
      <w:sz w:val="24"/>
      <w:szCs w:val="24"/>
    </w:rPr>
  </w:style>
  <w:style w:type="paragraph" w:customStyle="1" w:styleId="STYBrdtekstnormal">
    <w:name w:val="STY Brødtekst/normal"/>
    <w:basedOn w:val="Normal"/>
    <w:link w:val="STYBrdtekstnormalChar"/>
    <w:rsid w:val="001835EA"/>
    <w:pPr>
      <w:widowControl w:val="0"/>
      <w:tabs>
        <w:tab w:val="left" w:pos="595"/>
        <w:tab w:val="left" w:pos="1191"/>
        <w:tab w:val="left" w:pos="1786"/>
        <w:tab w:val="left" w:pos="2381"/>
        <w:tab w:val="left" w:pos="2977"/>
        <w:tab w:val="left" w:pos="3572"/>
        <w:tab w:val="left" w:pos="4168"/>
        <w:tab w:val="left" w:pos="4763"/>
        <w:tab w:val="left" w:pos="5358"/>
        <w:tab w:val="left" w:pos="5954"/>
        <w:tab w:val="left" w:pos="6549"/>
        <w:tab w:val="left" w:pos="7144"/>
        <w:tab w:val="left" w:pos="7740"/>
        <w:tab w:val="left" w:pos="8335"/>
        <w:tab w:val="left" w:pos="8930"/>
        <w:tab w:val="left" w:pos="9299"/>
      </w:tabs>
      <w:spacing w:after="260" w:line="260" w:lineRule="exact"/>
    </w:pPr>
    <w:rPr>
      <w:rFonts w:eastAsia="Calibri"/>
      <w:sz w:val="21"/>
      <w:szCs w:val="22"/>
    </w:rPr>
  </w:style>
  <w:style w:type="character" w:customStyle="1" w:styleId="STYBrdtekstnormalChar">
    <w:name w:val="STY Brødtekst/normal Char"/>
    <w:link w:val="STYBrdtekstnormal"/>
    <w:rsid w:val="001835EA"/>
    <w:rPr>
      <w:rFonts w:ascii="Arial" w:eastAsia="Calibri" w:hAnsi="Arial" w:cs="Times New Roman"/>
      <w:sz w:val="21"/>
    </w:rPr>
  </w:style>
  <w:style w:type="paragraph" w:customStyle="1" w:styleId="Supplerendestandardtekst">
    <w:name w:val="Supplerende standardtekst"/>
    <w:basedOn w:val="Normal"/>
    <w:autoRedefine/>
    <w:rsid w:val="001835EA"/>
    <w:pPr>
      <w:shd w:val="clear" w:color="auto" w:fill="FFFFFF"/>
      <w:overflowPunct w:val="0"/>
      <w:autoSpaceDE w:val="0"/>
      <w:autoSpaceDN w:val="0"/>
      <w:adjustRightInd w:val="0"/>
    </w:pPr>
    <w:rPr>
      <w:rFonts w:ascii="Calibri" w:hAnsi="Calibri" w:cs="Calibri"/>
      <w:i/>
      <w:lang w:eastAsia="nb-NO"/>
    </w:rPr>
  </w:style>
  <w:style w:type="paragraph" w:customStyle="1" w:styleId="Kontraktsmalniv2">
    <w:name w:val="Kontraktsmal nivå 2"/>
    <w:basedOn w:val="Normal"/>
    <w:rsid w:val="001835EA"/>
    <w:pPr>
      <w:keepNext/>
      <w:numPr>
        <w:numId w:val="11"/>
      </w:numPr>
      <w:tabs>
        <w:tab w:val="num" w:pos="926"/>
      </w:tabs>
      <w:spacing w:before="720" w:after="240"/>
      <w:ind w:left="720" w:hanging="720"/>
    </w:pPr>
    <w:rPr>
      <w:rFonts w:eastAsia="Calibri" w:cs="Arial"/>
      <w:b/>
      <w:bCs/>
      <w:color w:val="2E74B5"/>
      <w:lang w:eastAsia="zh-TW"/>
    </w:rPr>
  </w:style>
  <w:style w:type="character" w:customStyle="1" w:styleId="Kontraktsmalniv3Tegn">
    <w:name w:val="Kontraktsmal nivå 3 Tegn"/>
    <w:basedOn w:val="Standardskriftforavsnitt"/>
    <w:link w:val="Kontraktsmalniv3"/>
    <w:locked/>
    <w:rsid w:val="001835EA"/>
    <w:rPr>
      <w:rFonts w:ascii="Arial" w:hAnsi="Arial" w:cs="Arial"/>
      <w:b/>
      <w:bCs/>
      <w:color w:val="5B9BD5"/>
      <w:lang w:val="nb-NO" w:eastAsia="zh-TW"/>
    </w:rPr>
  </w:style>
  <w:style w:type="paragraph" w:customStyle="1" w:styleId="Kontraktsmalniv3">
    <w:name w:val="Kontraktsmal nivå 3"/>
    <w:basedOn w:val="Normal"/>
    <w:link w:val="Kontraktsmalniv3Tegn"/>
    <w:rsid w:val="001835EA"/>
    <w:pPr>
      <w:keepNext/>
      <w:numPr>
        <w:ilvl w:val="1"/>
        <w:numId w:val="11"/>
      </w:numPr>
      <w:spacing w:before="320" w:after="120"/>
      <w:ind w:left="576" w:hanging="576"/>
    </w:pPr>
    <w:rPr>
      <w:rFonts w:eastAsiaTheme="minorHAnsi" w:cs="Arial"/>
      <w:b/>
      <w:bCs/>
      <w:color w:val="5B9BD5"/>
      <w:sz w:val="22"/>
      <w:szCs w:val="22"/>
      <w:lang w:eastAsia="zh-TW"/>
    </w:rPr>
  </w:style>
  <w:style w:type="paragraph" w:customStyle="1" w:styleId="SVVstor">
    <w:name w:val="SVV stor"/>
    <w:basedOn w:val="Normal"/>
    <w:uiPriority w:val="9"/>
    <w:rsid w:val="001835EA"/>
    <w:pPr>
      <w:spacing w:after="80"/>
    </w:pPr>
    <w:rPr>
      <w:rFonts w:eastAsia="Lucida Sans Unicode"/>
      <w:sz w:val="96"/>
      <w:szCs w:val="22"/>
    </w:rPr>
  </w:style>
  <w:style w:type="paragraph" w:customStyle="1" w:styleId="AADFG">
    <w:name w:val="A ADFG"/>
    <w:basedOn w:val="Normal"/>
    <w:link w:val="AADFGTegn"/>
    <w:rsid w:val="001835EA"/>
    <w:pPr>
      <w:overflowPunct w:val="0"/>
      <w:autoSpaceDE w:val="0"/>
      <w:autoSpaceDN w:val="0"/>
      <w:adjustRightInd w:val="0"/>
      <w:textAlignment w:val="baseline"/>
    </w:pPr>
    <w:rPr>
      <w:sz w:val="22"/>
      <w:lang w:eastAsia="nb-NO"/>
    </w:rPr>
  </w:style>
  <w:style w:type="character" w:customStyle="1" w:styleId="AADFGTegn">
    <w:name w:val="A ADFG Tegn"/>
    <w:link w:val="AADFG"/>
    <w:rsid w:val="001835EA"/>
    <w:rPr>
      <w:rFonts w:ascii="Arial" w:eastAsia="Times New Roman" w:hAnsi="Arial" w:cs="Times New Roman"/>
      <w:szCs w:val="24"/>
      <w:lang w:eastAsia="nb-NO"/>
    </w:rPr>
  </w:style>
  <w:style w:type="paragraph" w:customStyle="1" w:styleId="AADFGOvInnrykk">
    <w:name w:val="A ADFG Ov Innrykk"/>
    <w:basedOn w:val="Normal"/>
    <w:rsid w:val="001835EA"/>
    <w:pPr>
      <w:overflowPunct w:val="0"/>
      <w:autoSpaceDE w:val="0"/>
      <w:autoSpaceDN w:val="0"/>
      <w:adjustRightInd w:val="0"/>
      <w:ind w:left="567" w:hanging="567"/>
      <w:textAlignment w:val="baseline"/>
    </w:pPr>
    <w:rPr>
      <w:rFonts w:ascii="Times New Roman Bold" w:hAnsi="Times New Roman Bold"/>
      <w:b/>
      <w:lang w:eastAsia="nb-NO"/>
    </w:rPr>
  </w:style>
  <w:style w:type="paragraph" w:customStyle="1" w:styleId="Overskrift11">
    <w:name w:val="Overskrift 11"/>
    <w:basedOn w:val="Normal"/>
    <w:rsid w:val="001835EA"/>
    <w:pPr>
      <w:ind w:left="432" w:hanging="432"/>
    </w:pPr>
  </w:style>
  <w:style w:type="paragraph" w:customStyle="1" w:styleId="Overskrift21">
    <w:name w:val="Overskrift 21"/>
    <w:basedOn w:val="Normal"/>
    <w:rsid w:val="001835EA"/>
  </w:style>
  <w:style w:type="paragraph" w:customStyle="1" w:styleId="Overskrift31">
    <w:name w:val="Overskrift 31"/>
    <w:basedOn w:val="Normal"/>
    <w:rsid w:val="001835EA"/>
    <w:pPr>
      <w:ind w:left="1146" w:hanging="720"/>
    </w:pPr>
  </w:style>
  <w:style w:type="paragraph" w:customStyle="1" w:styleId="Overskrift41">
    <w:name w:val="Overskrift 41"/>
    <w:basedOn w:val="Normal"/>
    <w:rsid w:val="001835EA"/>
    <w:pPr>
      <w:ind w:left="864" w:hanging="864"/>
    </w:pPr>
  </w:style>
  <w:style w:type="paragraph" w:customStyle="1" w:styleId="Overskrift51">
    <w:name w:val="Overskrift 51"/>
    <w:basedOn w:val="Normal"/>
    <w:rsid w:val="001835EA"/>
    <w:pPr>
      <w:ind w:left="1008" w:hanging="1008"/>
    </w:pPr>
  </w:style>
  <w:style w:type="paragraph" w:customStyle="1" w:styleId="Overskrift61">
    <w:name w:val="Overskrift 61"/>
    <w:basedOn w:val="Normal"/>
    <w:rsid w:val="001835EA"/>
    <w:pPr>
      <w:numPr>
        <w:ilvl w:val="5"/>
        <w:numId w:val="12"/>
      </w:numPr>
    </w:pPr>
  </w:style>
  <w:style w:type="paragraph" w:customStyle="1" w:styleId="Overskrift71">
    <w:name w:val="Overskrift 71"/>
    <w:basedOn w:val="Normal"/>
    <w:rsid w:val="001835EA"/>
    <w:pPr>
      <w:numPr>
        <w:ilvl w:val="6"/>
        <w:numId w:val="12"/>
      </w:numPr>
    </w:pPr>
  </w:style>
  <w:style w:type="paragraph" w:customStyle="1" w:styleId="Overskrift81">
    <w:name w:val="Overskrift 81"/>
    <w:basedOn w:val="Normal"/>
    <w:rsid w:val="001835EA"/>
    <w:pPr>
      <w:numPr>
        <w:ilvl w:val="7"/>
        <w:numId w:val="12"/>
      </w:numPr>
    </w:pPr>
  </w:style>
  <w:style w:type="paragraph" w:customStyle="1" w:styleId="Overskrift91">
    <w:name w:val="Overskrift 91"/>
    <w:basedOn w:val="Normal"/>
    <w:rsid w:val="001835EA"/>
    <w:pPr>
      <w:numPr>
        <w:ilvl w:val="8"/>
        <w:numId w:val="12"/>
      </w:numPr>
    </w:pPr>
  </w:style>
  <w:style w:type="paragraph" w:customStyle="1" w:styleId="Rentekst1">
    <w:name w:val="Ren tekst1"/>
    <w:basedOn w:val="Normal"/>
    <w:next w:val="Rentekst"/>
    <w:uiPriority w:val="99"/>
    <w:semiHidden/>
    <w:unhideWhenUsed/>
    <w:rsid w:val="001835EA"/>
    <w:rPr>
      <w:rFonts w:eastAsia="Calibri" w:cs="Lucida Sans Unicode"/>
      <w:sz w:val="22"/>
      <w:szCs w:val="22"/>
    </w:rPr>
  </w:style>
  <w:style w:type="character" w:customStyle="1" w:styleId="Fulgthyperkobling1">
    <w:name w:val="Fulgt hyperkobling1"/>
    <w:basedOn w:val="Standardskriftforavsnitt"/>
    <w:uiPriority w:val="99"/>
    <w:semiHidden/>
    <w:unhideWhenUsed/>
    <w:rsid w:val="001835EA"/>
    <w:rPr>
      <w:color w:val="954F72"/>
      <w:u w:val="single"/>
      <w:lang w:val="nb-NO"/>
    </w:rPr>
  </w:style>
  <w:style w:type="character" w:customStyle="1" w:styleId="Overskrift7Tegn1">
    <w:name w:val="Overskrift 7 Tegn1"/>
    <w:basedOn w:val="Standardskriftforavsnitt"/>
    <w:uiPriority w:val="9"/>
    <w:semiHidden/>
    <w:rsid w:val="001835EA"/>
    <w:rPr>
      <w:rFonts w:ascii="Calibri Light" w:eastAsia="Times New Roman" w:hAnsi="Calibri Light" w:cs="Times New Roman"/>
      <w:i/>
      <w:iCs/>
      <w:color w:val="1F4D78"/>
      <w:sz w:val="24"/>
      <w:szCs w:val="24"/>
      <w:lang w:val="nb-NO"/>
    </w:rPr>
  </w:style>
  <w:style w:type="character" w:customStyle="1" w:styleId="Overskrift8Tegn1">
    <w:name w:val="Overskrift 8 Tegn1"/>
    <w:basedOn w:val="Standardskriftforavsnitt"/>
    <w:uiPriority w:val="9"/>
    <w:semiHidden/>
    <w:rsid w:val="001835EA"/>
    <w:rPr>
      <w:rFonts w:ascii="Calibri Light" w:eastAsia="Times New Roman" w:hAnsi="Calibri Light" w:cs="Times New Roman"/>
      <w:color w:val="272727"/>
      <w:sz w:val="21"/>
      <w:szCs w:val="21"/>
      <w:lang w:val="nb-NO"/>
    </w:rPr>
  </w:style>
  <w:style w:type="character" w:customStyle="1" w:styleId="Overskrift9Tegn1">
    <w:name w:val="Overskrift 9 Tegn1"/>
    <w:basedOn w:val="Standardskriftforavsnitt"/>
    <w:uiPriority w:val="9"/>
    <w:semiHidden/>
    <w:rsid w:val="001835EA"/>
    <w:rPr>
      <w:rFonts w:ascii="Calibri Light" w:eastAsia="Times New Roman" w:hAnsi="Calibri Light" w:cs="Times New Roman"/>
      <w:i/>
      <w:iCs/>
      <w:color w:val="272727"/>
      <w:sz w:val="21"/>
      <w:szCs w:val="21"/>
      <w:lang w:val="nb-NO"/>
    </w:rPr>
  </w:style>
  <w:style w:type="character" w:customStyle="1" w:styleId="RentekstTegn1">
    <w:name w:val="Ren tekst Tegn1"/>
    <w:basedOn w:val="Standardskriftforavsnitt"/>
    <w:uiPriority w:val="99"/>
    <w:semiHidden/>
    <w:rsid w:val="001835EA"/>
    <w:rPr>
      <w:rFonts w:ascii="Consolas" w:eastAsia="Times New Roman" w:hAnsi="Consolas" w:cs="Consolas"/>
      <w:sz w:val="21"/>
      <w:szCs w:val="21"/>
      <w:lang w:val="nb-NO"/>
    </w:rPr>
  </w:style>
  <w:style w:type="character" w:customStyle="1" w:styleId="INNH2Tegn">
    <w:name w:val="INNH 2 Tegn"/>
    <w:basedOn w:val="Standardskriftforavsnitt"/>
    <w:link w:val="INNH2"/>
    <w:uiPriority w:val="39"/>
    <w:rsid w:val="00BC32C5"/>
    <w:rPr>
      <w:rFonts w:ascii="Arial" w:eastAsia="Times New Roman" w:hAnsi="Arial" w:cs="Times New Roman"/>
      <w:color w:val="0B0080"/>
      <w:sz w:val="20"/>
      <w:szCs w:val="24"/>
      <w:u w:val="single"/>
      <w:lang w:val="nb-NO"/>
      <w14:textFill>
        <w14:solidFill>
          <w14:srgbClr w14:val="0B0080">
            <w14:lumMod w14:val="60000"/>
            <w14:lumOff w14:val="40000"/>
          </w14:srgbClr>
        </w14:solidFill>
      </w14:textFill>
    </w:rPr>
  </w:style>
  <w:style w:type="character" w:customStyle="1" w:styleId="INNH1Tegn">
    <w:name w:val="INNH 1 Tegn"/>
    <w:basedOn w:val="Standardskriftforavsnitt"/>
    <w:link w:val="INNH1"/>
    <w:uiPriority w:val="39"/>
    <w:rsid w:val="00A830FA"/>
    <w:rPr>
      <w:rFonts w:ascii="Arial" w:eastAsia="Times New Roman" w:hAnsi="Arial" w:cs="Times New Roman"/>
      <w:b/>
      <w:sz w:val="20"/>
      <w:szCs w:val="24"/>
      <w:lang w:val="nb-NO"/>
    </w:rPr>
  </w:style>
  <w:style w:type="numbering" w:styleId="111111">
    <w:name w:val="Outline List 2"/>
    <w:basedOn w:val="Ingenliste"/>
    <w:uiPriority w:val="99"/>
    <w:semiHidden/>
    <w:unhideWhenUsed/>
    <w:rsid w:val="001835EA"/>
    <w:pPr>
      <w:numPr>
        <w:numId w:val="13"/>
      </w:numPr>
    </w:pPr>
  </w:style>
  <w:style w:type="numbering" w:customStyle="1" w:styleId="1og2">
    <w:name w:val="1 og 2"/>
    <w:uiPriority w:val="99"/>
    <w:rsid w:val="004D05C0"/>
    <w:pPr>
      <w:numPr>
        <w:numId w:val="50"/>
      </w:numPr>
    </w:pPr>
  </w:style>
  <w:style w:type="paragraph" w:customStyle="1" w:styleId="paragraph">
    <w:name w:val="paragraph"/>
    <w:basedOn w:val="Normal"/>
    <w:rsid w:val="007126D8"/>
    <w:pPr>
      <w:spacing w:before="100" w:beforeAutospacing="1" w:after="100" w:afterAutospacing="1"/>
    </w:pPr>
    <w:rPr>
      <w:lang w:eastAsia="nb-NO"/>
    </w:rPr>
  </w:style>
  <w:style w:type="character" w:customStyle="1" w:styleId="normaltextrun">
    <w:name w:val="normaltextrun"/>
    <w:basedOn w:val="Standardskriftforavsnitt"/>
    <w:rsid w:val="007126D8"/>
    <w:rPr>
      <w:lang w:val="nb-NO"/>
    </w:rPr>
  </w:style>
  <w:style w:type="character" w:customStyle="1" w:styleId="eop">
    <w:name w:val="eop"/>
    <w:basedOn w:val="Standardskriftforavsnitt"/>
    <w:rsid w:val="007126D8"/>
    <w:rPr>
      <w:lang w:val="nb-NO"/>
    </w:rPr>
  </w:style>
  <w:style w:type="character" w:customStyle="1" w:styleId="spellingerror">
    <w:name w:val="spellingerror"/>
    <w:basedOn w:val="Standardskriftforavsnitt"/>
    <w:rsid w:val="007126D8"/>
    <w:rPr>
      <w:lang w:val="nb-NO"/>
    </w:rPr>
  </w:style>
  <w:style w:type="paragraph" w:customStyle="1" w:styleId="TableParagraph">
    <w:name w:val="Table Paragraph"/>
    <w:basedOn w:val="Normal"/>
    <w:uiPriority w:val="1"/>
    <w:qFormat/>
    <w:rsid w:val="008A7C31"/>
    <w:pPr>
      <w:widowControl w:val="0"/>
      <w:autoSpaceDE w:val="0"/>
      <w:autoSpaceDN w:val="0"/>
      <w:spacing w:line="275" w:lineRule="exact"/>
      <w:ind w:left="15"/>
      <w:jc w:val="center"/>
    </w:pPr>
    <w:rPr>
      <w:rFonts w:ascii="Times New Roman" w:hAnsi="Times New Roman"/>
      <w:sz w:val="22"/>
      <w:szCs w:val="22"/>
    </w:rPr>
  </w:style>
  <w:style w:type="table" w:customStyle="1" w:styleId="TableNormal1">
    <w:name w:val="Table Normal1"/>
    <w:uiPriority w:val="2"/>
    <w:semiHidden/>
    <w:qFormat/>
    <w:rsid w:val="008A7C31"/>
    <w:pPr>
      <w:widowControl w:val="0"/>
      <w:autoSpaceDE w:val="0"/>
      <w:autoSpaceDN w:val="0"/>
      <w:spacing w:after="0" w:line="240" w:lineRule="auto"/>
    </w:pPr>
    <w:tblPr>
      <w:tblCellMar>
        <w:top w:w="0" w:type="dxa"/>
        <w:left w:w="0" w:type="dxa"/>
        <w:bottom w:w="0" w:type="dxa"/>
        <w:right w:w="0" w:type="dxa"/>
      </w:tblCellMar>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8909267">
      <w:bodyDiv w:val="1"/>
      <w:marLeft w:val="0"/>
      <w:marRight w:val="0"/>
      <w:marTop w:val="0"/>
      <w:marBottom w:val="0"/>
      <w:divBdr>
        <w:top w:val="none" w:sz="0" w:space="0" w:color="auto"/>
        <w:left w:val="none" w:sz="0" w:space="0" w:color="auto"/>
        <w:bottom w:val="none" w:sz="0" w:space="0" w:color="auto"/>
        <w:right w:val="none" w:sz="0" w:space="0" w:color="auto"/>
      </w:divBdr>
    </w:div>
    <w:div w:id="305356066">
      <w:bodyDiv w:val="1"/>
      <w:marLeft w:val="0"/>
      <w:marRight w:val="0"/>
      <w:marTop w:val="0"/>
      <w:marBottom w:val="0"/>
      <w:divBdr>
        <w:top w:val="none" w:sz="0" w:space="0" w:color="auto"/>
        <w:left w:val="none" w:sz="0" w:space="0" w:color="auto"/>
        <w:bottom w:val="none" w:sz="0" w:space="0" w:color="auto"/>
        <w:right w:val="none" w:sz="0" w:space="0" w:color="auto"/>
      </w:divBdr>
    </w:div>
    <w:div w:id="344089560">
      <w:bodyDiv w:val="1"/>
      <w:marLeft w:val="0"/>
      <w:marRight w:val="0"/>
      <w:marTop w:val="0"/>
      <w:marBottom w:val="0"/>
      <w:divBdr>
        <w:top w:val="none" w:sz="0" w:space="0" w:color="auto"/>
        <w:left w:val="none" w:sz="0" w:space="0" w:color="auto"/>
        <w:bottom w:val="none" w:sz="0" w:space="0" w:color="auto"/>
        <w:right w:val="none" w:sz="0" w:space="0" w:color="auto"/>
      </w:divBdr>
    </w:div>
    <w:div w:id="367607748">
      <w:bodyDiv w:val="1"/>
      <w:marLeft w:val="0"/>
      <w:marRight w:val="0"/>
      <w:marTop w:val="0"/>
      <w:marBottom w:val="0"/>
      <w:divBdr>
        <w:top w:val="none" w:sz="0" w:space="0" w:color="auto"/>
        <w:left w:val="none" w:sz="0" w:space="0" w:color="auto"/>
        <w:bottom w:val="none" w:sz="0" w:space="0" w:color="auto"/>
        <w:right w:val="none" w:sz="0" w:space="0" w:color="auto"/>
      </w:divBdr>
    </w:div>
    <w:div w:id="599146978">
      <w:bodyDiv w:val="1"/>
      <w:marLeft w:val="0"/>
      <w:marRight w:val="0"/>
      <w:marTop w:val="0"/>
      <w:marBottom w:val="0"/>
      <w:divBdr>
        <w:top w:val="none" w:sz="0" w:space="0" w:color="auto"/>
        <w:left w:val="none" w:sz="0" w:space="0" w:color="auto"/>
        <w:bottom w:val="none" w:sz="0" w:space="0" w:color="auto"/>
        <w:right w:val="none" w:sz="0" w:space="0" w:color="auto"/>
      </w:divBdr>
      <w:divsChild>
        <w:div w:id="14581300">
          <w:marLeft w:val="0"/>
          <w:marRight w:val="0"/>
          <w:marTop w:val="0"/>
          <w:marBottom w:val="0"/>
          <w:divBdr>
            <w:top w:val="none" w:sz="0" w:space="0" w:color="auto"/>
            <w:left w:val="none" w:sz="0" w:space="0" w:color="auto"/>
            <w:bottom w:val="none" w:sz="0" w:space="0" w:color="auto"/>
            <w:right w:val="none" w:sz="0" w:space="0" w:color="auto"/>
          </w:divBdr>
        </w:div>
        <w:div w:id="498161994">
          <w:marLeft w:val="0"/>
          <w:marRight w:val="0"/>
          <w:marTop w:val="0"/>
          <w:marBottom w:val="0"/>
          <w:divBdr>
            <w:top w:val="none" w:sz="0" w:space="0" w:color="auto"/>
            <w:left w:val="none" w:sz="0" w:space="0" w:color="auto"/>
            <w:bottom w:val="none" w:sz="0" w:space="0" w:color="auto"/>
            <w:right w:val="none" w:sz="0" w:space="0" w:color="auto"/>
          </w:divBdr>
        </w:div>
        <w:div w:id="537476237">
          <w:marLeft w:val="0"/>
          <w:marRight w:val="0"/>
          <w:marTop w:val="0"/>
          <w:marBottom w:val="0"/>
          <w:divBdr>
            <w:top w:val="none" w:sz="0" w:space="0" w:color="auto"/>
            <w:left w:val="none" w:sz="0" w:space="0" w:color="auto"/>
            <w:bottom w:val="none" w:sz="0" w:space="0" w:color="auto"/>
            <w:right w:val="none" w:sz="0" w:space="0" w:color="auto"/>
          </w:divBdr>
        </w:div>
        <w:div w:id="1205404968">
          <w:marLeft w:val="0"/>
          <w:marRight w:val="0"/>
          <w:marTop w:val="0"/>
          <w:marBottom w:val="0"/>
          <w:divBdr>
            <w:top w:val="none" w:sz="0" w:space="0" w:color="auto"/>
            <w:left w:val="none" w:sz="0" w:space="0" w:color="auto"/>
            <w:bottom w:val="none" w:sz="0" w:space="0" w:color="auto"/>
            <w:right w:val="none" w:sz="0" w:space="0" w:color="auto"/>
          </w:divBdr>
        </w:div>
        <w:div w:id="1340353296">
          <w:marLeft w:val="0"/>
          <w:marRight w:val="0"/>
          <w:marTop w:val="0"/>
          <w:marBottom w:val="0"/>
          <w:divBdr>
            <w:top w:val="none" w:sz="0" w:space="0" w:color="auto"/>
            <w:left w:val="none" w:sz="0" w:space="0" w:color="auto"/>
            <w:bottom w:val="none" w:sz="0" w:space="0" w:color="auto"/>
            <w:right w:val="none" w:sz="0" w:space="0" w:color="auto"/>
          </w:divBdr>
        </w:div>
        <w:div w:id="1605111083">
          <w:marLeft w:val="0"/>
          <w:marRight w:val="0"/>
          <w:marTop w:val="0"/>
          <w:marBottom w:val="0"/>
          <w:divBdr>
            <w:top w:val="none" w:sz="0" w:space="0" w:color="auto"/>
            <w:left w:val="none" w:sz="0" w:space="0" w:color="auto"/>
            <w:bottom w:val="none" w:sz="0" w:space="0" w:color="auto"/>
            <w:right w:val="none" w:sz="0" w:space="0" w:color="auto"/>
          </w:divBdr>
        </w:div>
      </w:divsChild>
    </w:div>
    <w:div w:id="713235851">
      <w:bodyDiv w:val="1"/>
      <w:marLeft w:val="0"/>
      <w:marRight w:val="0"/>
      <w:marTop w:val="0"/>
      <w:marBottom w:val="0"/>
      <w:divBdr>
        <w:top w:val="none" w:sz="0" w:space="0" w:color="auto"/>
        <w:left w:val="none" w:sz="0" w:space="0" w:color="auto"/>
        <w:bottom w:val="none" w:sz="0" w:space="0" w:color="auto"/>
        <w:right w:val="none" w:sz="0" w:space="0" w:color="auto"/>
      </w:divBdr>
    </w:div>
    <w:div w:id="824247058">
      <w:bodyDiv w:val="1"/>
      <w:marLeft w:val="0"/>
      <w:marRight w:val="0"/>
      <w:marTop w:val="0"/>
      <w:marBottom w:val="0"/>
      <w:divBdr>
        <w:top w:val="none" w:sz="0" w:space="0" w:color="auto"/>
        <w:left w:val="none" w:sz="0" w:space="0" w:color="auto"/>
        <w:bottom w:val="none" w:sz="0" w:space="0" w:color="auto"/>
        <w:right w:val="none" w:sz="0" w:space="0" w:color="auto"/>
      </w:divBdr>
    </w:div>
    <w:div w:id="852450141">
      <w:bodyDiv w:val="1"/>
      <w:marLeft w:val="0"/>
      <w:marRight w:val="0"/>
      <w:marTop w:val="0"/>
      <w:marBottom w:val="0"/>
      <w:divBdr>
        <w:top w:val="none" w:sz="0" w:space="0" w:color="auto"/>
        <w:left w:val="none" w:sz="0" w:space="0" w:color="auto"/>
        <w:bottom w:val="none" w:sz="0" w:space="0" w:color="auto"/>
        <w:right w:val="none" w:sz="0" w:space="0" w:color="auto"/>
      </w:divBdr>
    </w:div>
    <w:div w:id="867182706">
      <w:bodyDiv w:val="1"/>
      <w:marLeft w:val="0"/>
      <w:marRight w:val="0"/>
      <w:marTop w:val="0"/>
      <w:marBottom w:val="0"/>
      <w:divBdr>
        <w:top w:val="none" w:sz="0" w:space="0" w:color="auto"/>
        <w:left w:val="none" w:sz="0" w:space="0" w:color="auto"/>
        <w:bottom w:val="none" w:sz="0" w:space="0" w:color="auto"/>
        <w:right w:val="none" w:sz="0" w:space="0" w:color="auto"/>
      </w:divBdr>
    </w:div>
    <w:div w:id="923800379">
      <w:bodyDiv w:val="1"/>
      <w:marLeft w:val="0"/>
      <w:marRight w:val="0"/>
      <w:marTop w:val="0"/>
      <w:marBottom w:val="0"/>
      <w:divBdr>
        <w:top w:val="none" w:sz="0" w:space="0" w:color="auto"/>
        <w:left w:val="none" w:sz="0" w:space="0" w:color="auto"/>
        <w:bottom w:val="none" w:sz="0" w:space="0" w:color="auto"/>
        <w:right w:val="none" w:sz="0" w:space="0" w:color="auto"/>
      </w:divBdr>
    </w:div>
    <w:div w:id="969365583">
      <w:bodyDiv w:val="1"/>
      <w:marLeft w:val="0"/>
      <w:marRight w:val="0"/>
      <w:marTop w:val="0"/>
      <w:marBottom w:val="0"/>
      <w:divBdr>
        <w:top w:val="none" w:sz="0" w:space="0" w:color="auto"/>
        <w:left w:val="none" w:sz="0" w:space="0" w:color="auto"/>
        <w:bottom w:val="none" w:sz="0" w:space="0" w:color="auto"/>
        <w:right w:val="none" w:sz="0" w:space="0" w:color="auto"/>
      </w:divBdr>
    </w:div>
    <w:div w:id="1092704252">
      <w:bodyDiv w:val="1"/>
      <w:marLeft w:val="0"/>
      <w:marRight w:val="0"/>
      <w:marTop w:val="0"/>
      <w:marBottom w:val="0"/>
      <w:divBdr>
        <w:top w:val="none" w:sz="0" w:space="0" w:color="auto"/>
        <w:left w:val="none" w:sz="0" w:space="0" w:color="auto"/>
        <w:bottom w:val="none" w:sz="0" w:space="0" w:color="auto"/>
        <w:right w:val="none" w:sz="0" w:space="0" w:color="auto"/>
      </w:divBdr>
    </w:div>
    <w:div w:id="1199053532">
      <w:bodyDiv w:val="1"/>
      <w:marLeft w:val="0"/>
      <w:marRight w:val="0"/>
      <w:marTop w:val="0"/>
      <w:marBottom w:val="0"/>
      <w:divBdr>
        <w:top w:val="none" w:sz="0" w:space="0" w:color="auto"/>
        <w:left w:val="none" w:sz="0" w:space="0" w:color="auto"/>
        <w:bottom w:val="none" w:sz="0" w:space="0" w:color="auto"/>
        <w:right w:val="none" w:sz="0" w:space="0" w:color="auto"/>
      </w:divBdr>
    </w:div>
    <w:div w:id="1211577826">
      <w:bodyDiv w:val="1"/>
      <w:marLeft w:val="0"/>
      <w:marRight w:val="0"/>
      <w:marTop w:val="0"/>
      <w:marBottom w:val="0"/>
      <w:divBdr>
        <w:top w:val="none" w:sz="0" w:space="0" w:color="auto"/>
        <w:left w:val="none" w:sz="0" w:space="0" w:color="auto"/>
        <w:bottom w:val="none" w:sz="0" w:space="0" w:color="auto"/>
        <w:right w:val="none" w:sz="0" w:space="0" w:color="auto"/>
      </w:divBdr>
    </w:div>
    <w:div w:id="1327787652">
      <w:bodyDiv w:val="1"/>
      <w:marLeft w:val="0"/>
      <w:marRight w:val="0"/>
      <w:marTop w:val="0"/>
      <w:marBottom w:val="0"/>
      <w:divBdr>
        <w:top w:val="none" w:sz="0" w:space="0" w:color="auto"/>
        <w:left w:val="none" w:sz="0" w:space="0" w:color="auto"/>
        <w:bottom w:val="none" w:sz="0" w:space="0" w:color="auto"/>
        <w:right w:val="none" w:sz="0" w:space="0" w:color="auto"/>
      </w:divBdr>
    </w:div>
    <w:div w:id="1342197628">
      <w:bodyDiv w:val="1"/>
      <w:marLeft w:val="0"/>
      <w:marRight w:val="0"/>
      <w:marTop w:val="0"/>
      <w:marBottom w:val="0"/>
      <w:divBdr>
        <w:top w:val="none" w:sz="0" w:space="0" w:color="auto"/>
        <w:left w:val="none" w:sz="0" w:space="0" w:color="auto"/>
        <w:bottom w:val="none" w:sz="0" w:space="0" w:color="auto"/>
        <w:right w:val="none" w:sz="0" w:space="0" w:color="auto"/>
      </w:divBdr>
    </w:div>
    <w:div w:id="1371033543">
      <w:bodyDiv w:val="1"/>
      <w:marLeft w:val="0"/>
      <w:marRight w:val="0"/>
      <w:marTop w:val="0"/>
      <w:marBottom w:val="0"/>
      <w:divBdr>
        <w:top w:val="none" w:sz="0" w:space="0" w:color="auto"/>
        <w:left w:val="none" w:sz="0" w:space="0" w:color="auto"/>
        <w:bottom w:val="none" w:sz="0" w:space="0" w:color="auto"/>
        <w:right w:val="none" w:sz="0" w:space="0" w:color="auto"/>
      </w:divBdr>
    </w:div>
    <w:div w:id="1372611260">
      <w:bodyDiv w:val="1"/>
      <w:marLeft w:val="0"/>
      <w:marRight w:val="0"/>
      <w:marTop w:val="0"/>
      <w:marBottom w:val="0"/>
      <w:divBdr>
        <w:top w:val="none" w:sz="0" w:space="0" w:color="auto"/>
        <w:left w:val="none" w:sz="0" w:space="0" w:color="auto"/>
        <w:bottom w:val="none" w:sz="0" w:space="0" w:color="auto"/>
        <w:right w:val="none" w:sz="0" w:space="0" w:color="auto"/>
      </w:divBdr>
    </w:div>
    <w:div w:id="1445342274">
      <w:bodyDiv w:val="1"/>
      <w:marLeft w:val="0"/>
      <w:marRight w:val="0"/>
      <w:marTop w:val="0"/>
      <w:marBottom w:val="0"/>
      <w:divBdr>
        <w:top w:val="none" w:sz="0" w:space="0" w:color="auto"/>
        <w:left w:val="none" w:sz="0" w:space="0" w:color="auto"/>
        <w:bottom w:val="none" w:sz="0" w:space="0" w:color="auto"/>
        <w:right w:val="none" w:sz="0" w:space="0" w:color="auto"/>
      </w:divBdr>
    </w:div>
    <w:div w:id="1504277627">
      <w:bodyDiv w:val="1"/>
      <w:marLeft w:val="0"/>
      <w:marRight w:val="0"/>
      <w:marTop w:val="0"/>
      <w:marBottom w:val="0"/>
      <w:divBdr>
        <w:top w:val="none" w:sz="0" w:space="0" w:color="auto"/>
        <w:left w:val="none" w:sz="0" w:space="0" w:color="auto"/>
        <w:bottom w:val="none" w:sz="0" w:space="0" w:color="auto"/>
        <w:right w:val="none" w:sz="0" w:space="0" w:color="auto"/>
      </w:divBdr>
    </w:div>
    <w:div w:id="1621105278">
      <w:bodyDiv w:val="1"/>
      <w:marLeft w:val="0"/>
      <w:marRight w:val="0"/>
      <w:marTop w:val="0"/>
      <w:marBottom w:val="0"/>
      <w:divBdr>
        <w:top w:val="none" w:sz="0" w:space="0" w:color="auto"/>
        <w:left w:val="none" w:sz="0" w:space="0" w:color="auto"/>
        <w:bottom w:val="none" w:sz="0" w:space="0" w:color="auto"/>
        <w:right w:val="none" w:sz="0" w:space="0" w:color="auto"/>
      </w:divBdr>
    </w:div>
    <w:div w:id="1766531867">
      <w:bodyDiv w:val="1"/>
      <w:marLeft w:val="0"/>
      <w:marRight w:val="0"/>
      <w:marTop w:val="0"/>
      <w:marBottom w:val="0"/>
      <w:divBdr>
        <w:top w:val="none" w:sz="0" w:space="0" w:color="auto"/>
        <w:left w:val="none" w:sz="0" w:space="0" w:color="auto"/>
        <w:bottom w:val="none" w:sz="0" w:space="0" w:color="auto"/>
        <w:right w:val="none" w:sz="0" w:space="0" w:color="auto"/>
      </w:divBdr>
    </w:div>
    <w:div w:id="1929264264">
      <w:bodyDiv w:val="1"/>
      <w:marLeft w:val="0"/>
      <w:marRight w:val="0"/>
      <w:marTop w:val="0"/>
      <w:marBottom w:val="0"/>
      <w:divBdr>
        <w:top w:val="none" w:sz="0" w:space="0" w:color="auto"/>
        <w:left w:val="none" w:sz="0" w:space="0" w:color="auto"/>
        <w:bottom w:val="none" w:sz="0" w:space="0" w:color="auto"/>
        <w:right w:val="none" w:sz="0" w:space="0" w:color="auto"/>
      </w:divBdr>
    </w:div>
    <w:div w:id="1934969459">
      <w:bodyDiv w:val="1"/>
      <w:marLeft w:val="0"/>
      <w:marRight w:val="0"/>
      <w:marTop w:val="0"/>
      <w:marBottom w:val="0"/>
      <w:divBdr>
        <w:top w:val="none" w:sz="0" w:space="0" w:color="auto"/>
        <w:left w:val="none" w:sz="0" w:space="0" w:color="auto"/>
        <w:bottom w:val="none" w:sz="0" w:space="0" w:color="auto"/>
        <w:right w:val="none" w:sz="0" w:space="0" w:color="auto"/>
      </w:divBdr>
    </w:div>
    <w:div w:id="201159164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eader" Target="header3.xml"/><Relationship Id="rId26" Type="http://schemas.openxmlformats.org/officeDocument/2006/relationships/hyperlink" Target="https://www.skatteetaten.no" TargetMode="External"/><Relationship Id="rId39" Type="http://schemas.openxmlformats.org/officeDocument/2006/relationships/header" Target="header15.xml"/><Relationship Id="rId21" Type="http://schemas.openxmlformats.org/officeDocument/2006/relationships/header" Target="header5.xml"/><Relationship Id="rId34" Type="http://schemas.openxmlformats.org/officeDocument/2006/relationships/hyperlink" Target="https://www.vegvesen.no/fag/teknologi/nasjonal-vegdatabank/registrere-data-i-nvdb/objektliste/" TargetMode="External"/><Relationship Id="rId42" Type="http://schemas.openxmlformats.org/officeDocument/2006/relationships/header" Target="header18.xml"/><Relationship Id="rId47" Type="http://schemas.openxmlformats.org/officeDocument/2006/relationships/header" Target="header22.xml"/><Relationship Id="rId50" Type="http://schemas.openxmlformats.org/officeDocument/2006/relationships/header" Target="header23.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hyperlink" Target="https://www.vegvesen.no/fag/publikasjoner/handboker/handboker-fullstendig-liste/" TargetMode="External"/><Relationship Id="rId29" Type="http://schemas.openxmlformats.org/officeDocument/2006/relationships/header" Target="header10.xml"/><Relationship Id="rId11" Type="http://schemas.openxmlformats.org/officeDocument/2006/relationships/footnotes" Target="footnotes.xml"/><Relationship Id="rId24" Type="http://schemas.openxmlformats.org/officeDocument/2006/relationships/hyperlink" Target="https://eu.eu-supply.com/login.asp?B=VEGVESEN" TargetMode="External"/><Relationship Id="rId32" Type="http://schemas.openxmlformats.org/officeDocument/2006/relationships/header" Target="header13.xml"/><Relationship Id="rId37" Type="http://schemas.openxmlformats.org/officeDocument/2006/relationships/hyperlink" Target="https://www.vegvesen.no/fag/veg-og-gate/konkurranser-og-kontraktsdokumenter/generelle-kontraktsdokumenter/" TargetMode="External"/><Relationship Id="rId40" Type="http://schemas.openxmlformats.org/officeDocument/2006/relationships/header" Target="header16.xml"/><Relationship Id="rId45" Type="http://schemas.openxmlformats.org/officeDocument/2006/relationships/header" Target="header21.xml"/><Relationship Id="rId53" Type="http://schemas.openxmlformats.org/officeDocument/2006/relationships/theme" Target="theme/theme1.xml"/><Relationship Id="rId5" Type="http://schemas.openxmlformats.org/officeDocument/2006/relationships/customXml" Target="../customXml/item5.xml"/><Relationship Id="rId10" Type="http://schemas.openxmlformats.org/officeDocument/2006/relationships/webSettings" Target="webSettings.xml"/><Relationship Id="rId19" Type="http://schemas.openxmlformats.org/officeDocument/2006/relationships/footer" Target="footer2.xml"/><Relationship Id="rId31" Type="http://schemas.openxmlformats.org/officeDocument/2006/relationships/header" Target="header12.xml"/><Relationship Id="rId44" Type="http://schemas.openxmlformats.org/officeDocument/2006/relationships/header" Target="header20.xml"/><Relationship Id="rId52"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header" Target="header6.xml"/><Relationship Id="rId27" Type="http://schemas.openxmlformats.org/officeDocument/2006/relationships/hyperlink" Target="https://www.altinn.no" TargetMode="External"/><Relationship Id="rId30" Type="http://schemas.openxmlformats.org/officeDocument/2006/relationships/header" Target="header11.xml"/><Relationship Id="rId35" Type="http://schemas.openxmlformats.org/officeDocument/2006/relationships/hyperlink" Target="https://www.vegvesen.no/fag/teknologi/nasjonal-vegdatabank/registrere-data-i-nvdb/datafangst/" TargetMode="External"/><Relationship Id="rId43" Type="http://schemas.openxmlformats.org/officeDocument/2006/relationships/header" Target="header19.xml"/><Relationship Id="rId48" Type="http://schemas.openxmlformats.org/officeDocument/2006/relationships/image" Target="media/image2.png"/><Relationship Id="rId8" Type="http://schemas.openxmlformats.org/officeDocument/2006/relationships/styles" Target="styles.xml"/><Relationship Id="rId51" Type="http://schemas.openxmlformats.org/officeDocument/2006/relationships/fontTable" Target="fontTable.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eader" Target="header2.xml"/><Relationship Id="rId25" Type="http://schemas.openxmlformats.org/officeDocument/2006/relationships/header" Target="header8.xml"/><Relationship Id="rId33" Type="http://schemas.openxmlformats.org/officeDocument/2006/relationships/header" Target="header14.xml"/><Relationship Id="rId38" Type="http://schemas.openxmlformats.org/officeDocument/2006/relationships/hyperlink" Target="https://eur-lex.europa.eu/legal-content/DA/TXT/PDF/?uri=CELEX:32019R0807&amp;from=EN" TargetMode="External"/><Relationship Id="rId46" Type="http://schemas.openxmlformats.org/officeDocument/2006/relationships/footer" Target="footer3.xml"/><Relationship Id="rId20" Type="http://schemas.openxmlformats.org/officeDocument/2006/relationships/header" Target="header4.xml"/><Relationship Id="rId41" Type="http://schemas.openxmlformats.org/officeDocument/2006/relationships/header" Target="header17.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yperlink" Target="https://www.vegvesen.no/fag/veg-og-gate/prosjektering-og-bygging/generelle-kontraktsdokumenter/" TargetMode="External"/><Relationship Id="rId23" Type="http://schemas.openxmlformats.org/officeDocument/2006/relationships/header" Target="header7.xml"/><Relationship Id="rId28" Type="http://schemas.openxmlformats.org/officeDocument/2006/relationships/header" Target="header9.xml"/><Relationship Id="rId36" Type="http://schemas.openxmlformats.org/officeDocument/2006/relationships/hyperlink" Target="http://www.vegvesen.no/om+statens+vegvesen/kontakt+oss/for-leverandorer/faktura-til-statens-vegvesen" TargetMode="External"/><Relationship Id="rId49" Type="http://schemas.openxmlformats.org/officeDocument/2006/relationships/image" Target="media/image3.png"/></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https://sakarkiv.vegvesen.no/biz/v2-pbr/docprod/templates/SVV%20Krav-%20og%20Hjelpedokument.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elt"/>
          <w:gallery w:val="placeholder"/>
        </w:category>
        <w:types>
          <w:type w:val="bbPlcHdr"/>
        </w:types>
        <w:behaviors>
          <w:behavior w:val="content"/>
        </w:behaviors>
        <w:guid w:val="{C6227C18-A54D-438C-B72B-101D42116B4A}"/>
      </w:docPartPr>
      <w:docPartBody>
        <w:p w:rsidR="00FA1145" w:rsidRDefault="00FA1145">
          <w:r w:rsidRPr="005E298C">
            <w:rPr>
              <w:rStyle w:val="Plassholdertekst"/>
            </w:rPr>
            <w:t>Klikk eller trykk her for å skrive inn tekst.</w:t>
          </w:r>
        </w:p>
      </w:docPartBody>
    </w:docPart>
    <w:docPart>
      <w:docPartPr>
        <w:name w:val="6A55A77113BF49CCAE4005DDA8D2A930"/>
        <w:category>
          <w:name w:val="Generelt"/>
          <w:gallery w:val="placeholder"/>
        </w:category>
        <w:types>
          <w:type w:val="bbPlcHdr"/>
        </w:types>
        <w:behaviors>
          <w:behavior w:val="content"/>
        </w:behaviors>
        <w:guid w:val="{02C5CD26-E00D-4329-ADD8-793BAB2A8C4D}"/>
      </w:docPartPr>
      <w:docPartBody>
        <w:p w:rsidR="009F322F" w:rsidRDefault="00FD1D4C" w:rsidP="00FD1D4C">
          <w:pPr>
            <w:pStyle w:val="6A55A77113BF49CCAE4005DDA8D2A930"/>
          </w:pPr>
          <w:r w:rsidRPr="00CC177E">
            <w:rPr>
              <w:rStyle w:val="Plassholdertekst"/>
            </w:rPr>
            <w:t>K</w:t>
          </w:r>
          <w:r>
            <w:rPr>
              <w:rStyle w:val="Plassholdertekst"/>
            </w:rPr>
            <w:t>likk for å skrive inn merknader</w:t>
          </w:r>
        </w:p>
      </w:docPartBody>
    </w:docPart>
    <w:docPart>
      <w:docPartPr>
        <w:name w:val="1D8F8111F9B14C10A09BFB8C952B8E2A"/>
        <w:category>
          <w:name w:val="Generelt"/>
          <w:gallery w:val="placeholder"/>
        </w:category>
        <w:types>
          <w:type w:val="bbPlcHdr"/>
        </w:types>
        <w:behaviors>
          <w:behavior w:val="content"/>
        </w:behaviors>
        <w:guid w:val="{2EEF80C6-B32A-4ECD-890E-936C3F88867C}"/>
      </w:docPartPr>
      <w:docPartBody>
        <w:p w:rsidR="009F322F" w:rsidRDefault="00FD1D4C" w:rsidP="00FD1D4C">
          <w:pPr>
            <w:pStyle w:val="1D8F8111F9B14C10A09BFB8C952B8E2A"/>
          </w:pPr>
          <w:r w:rsidRPr="00A43D9E">
            <w:rPr>
              <w:rStyle w:val="Plassholdertekst"/>
            </w:rPr>
            <w:t>Angi eventuelt innhold som du vil gjenta, inkludert andre innholdskontroller. Du kan også sette inn denne kontrollen rundt tabellrader for å gjenta deler av en tabell.</w:t>
          </w:r>
        </w:p>
      </w:docPartBody>
    </w:docPart>
    <w:docPart>
      <w:docPartPr>
        <w:name w:val="217563110B0F47989BBBFB0CE2656365"/>
        <w:category>
          <w:name w:val="Generelt"/>
          <w:gallery w:val="placeholder"/>
        </w:category>
        <w:types>
          <w:type w:val="bbPlcHdr"/>
        </w:types>
        <w:behaviors>
          <w:behavior w:val="content"/>
        </w:behaviors>
        <w:guid w:val="{E5882F52-B15C-4123-9694-069A2D54CB68}"/>
      </w:docPartPr>
      <w:docPartBody>
        <w:p w:rsidR="009F322F" w:rsidRDefault="00FD1D4C" w:rsidP="00FD1D4C">
          <w:pPr>
            <w:pStyle w:val="217563110B0F47989BBBFB0CE2656365"/>
          </w:pPr>
          <w:r>
            <w:rPr>
              <w:rStyle w:val="Plassholdertekst"/>
            </w:rPr>
            <w:t>Fyll inn</w:t>
          </w:r>
        </w:p>
      </w:docPartBody>
    </w:docPart>
    <w:docPart>
      <w:docPartPr>
        <w:name w:val="FE78A8F4C4E34D4B8FAAA43970C13734"/>
        <w:category>
          <w:name w:val="Generelt"/>
          <w:gallery w:val="placeholder"/>
        </w:category>
        <w:types>
          <w:type w:val="bbPlcHdr"/>
        </w:types>
        <w:behaviors>
          <w:behavior w:val="content"/>
        </w:behaviors>
        <w:guid w:val="{0F5135AD-73DD-4A9E-81F6-4FFD80182C07}"/>
      </w:docPartPr>
      <w:docPartBody>
        <w:p w:rsidR="009F322F" w:rsidRDefault="00FD1D4C" w:rsidP="00FD1D4C">
          <w:pPr>
            <w:pStyle w:val="FE78A8F4C4E34D4B8FAAA43970C13734"/>
          </w:pPr>
          <w:r w:rsidRPr="00E02569">
            <w:rPr>
              <w:rStyle w:val="Plassholdertekst"/>
            </w:rPr>
            <w:t>Klikk eller trykk her for å skrive inn tekst.</w:t>
          </w:r>
        </w:p>
      </w:docPartBody>
    </w:docPart>
    <w:docPart>
      <w:docPartPr>
        <w:name w:val="CED39FC804FA42258002844B2BF7A731"/>
        <w:category>
          <w:name w:val="Generelt"/>
          <w:gallery w:val="placeholder"/>
        </w:category>
        <w:types>
          <w:type w:val="bbPlcHdr"/>
        </w:types>
        <w:behaviors>
          <w:behavior w:val="content"/>
        </w:behaviors>
        <w:guid w:val="{12D2ED69-134C-49C3-890F-78BAB17C1458}"/>
      </w:docPartPr>
      <w:docPartBody>
        <w:p w:rsidR="009F322F" w:rsidRDefault="00FD1D4C" w:rsidP="00FD1D4C">
          <w:pPr>
            <w:pStyle w:val="CED39FC804FA42258002844B2BF7A731"/>
          </w:pPr>
          <w:r w:rsidRPr="0073450C">
            <w:t>Godkjent dato</w:t>
          </w:r>
        </w:p>
      </w:docPartBody>
    </w:docPart>
    <w:docPart>
      <w:docPartPr>
        <w:name w:val="9F7B7F6EDD904CAE8EB44BD9E8452C06"/>
        <w:category>
          <w:name w:val="Generelt"/>
          <w:gallery w:val="placeholder"/>
        </w:category>
        <w:types>
          <w:type w:val="bbPlcHdr"/>
        </w:types>
        <w:behaviors>
          <w:behavior w:val="content"/>
        </w:behaviors>
        <w:guid w:val="{BC500562-0CF7-403E-A2D4-A4BEFBDAD86B}"/>
      </w:docPartPr>
      <w:docPartBody>
        <w:p w:rsidR="009F322F" w:rsidRDefault="00FD1D4C" w:rsidP="00FD1D4C">
          <w:pPr>
            <w:pStyle w:val="9F7B7F6EDD904CAE8EB44BD9E8452C06"/>
          </w:pPr>
          <w:r w:rsidRPr="00070028">
            <w:rPr>
              <w:rStyle w:val="Plassholderteks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Lucida Sans Unicode">
    <w:panose1 w:val="020B0602030504020204"/>
    <w:charset w:val="00"/>
    <w:family w:val="swiss"/>
    <w:pitch w:val="variable"/>
    <w:sig w:usb0="80000AFF" w:usb1="0000396B" w:usb2="00000000" w:usb3="00000000" w:csb0="000000B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Yu Gothic Light">
    <w:panose1 w:val="020B0300000000000000"/>
    <w:charset w:val="80"/>
    <w:family w:val="swiss"/>
    <w:pitch w:val="variable"/>
    <w:sig w:usb0="E00002FF" w:usb1="2AC7FDFF" w:usb2="00000016"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Consolas">
    <w:panose1 w:val="020B0609020204030204"/>
    <w:charset w:val="00"/>
    <w:family w:val="modern"/>
    <w:pitch w:val="fixed"/>
    <w:sig w:usb0="E00006FF" w:usb1="0000FCFF" w:usb2="00000001" w:usb3="00000000" w:csb0="0000019F" w:csb1="00000000"/>
  </w:font>
  <w:font w:name="Times New Roman Bold">
    <w:altName w:val="Times New Roman"/>
    <w:charset w:val="00"/>
    <w:family w:val="roman"/>
    <w:pitch w:val="variable"/>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7761D0"/>
    <w:rsid w:val="00006D0F"/>
    <w:rsid w:val="00022B17"/>
    <w:rsid w:val="00023822"/>
    <w:rsid w:val="00024541"/>
    <w:rsid w:val="0002699D"/>
    <w:rsid w:val="000324F2"/>
    <w:rsid w:val="00034DC0"/>
    <w:rsid w:val="0004390B"/>
    <w:rsid w:val="000477D0"/>
    <w:rsid w:val="00053061"/>
    <w:rsid w:val="000657B5"/>
    <w:rsid w:val="00073B0E"/>
    <w:rsid w:val="00075D38"/>
    <w:rsid w:val="00075D67"/>
    <w:rsid w:val="00076678"/>
    <w:rsid w:val="00082B92"/>
    <w:rsid w:val="00093B26"/>
    <w:rsid w:val="000A0609"/>
    <w:rsid w:val="000B1393"/>
    <w:rsid w:val="000B2991"/>
    <w:rsid w:val="000B4714"/>
    <w:rsid w:val="000C4266"/>
    <w:rsid w:val="000C7D0D"/>
    <w:rsid w:val="000D0E80"/>
    <w:rsid w:val="000E42B3"/>
    <w:rsid w:val="000F5B48"/>
    <w:rsid w:val="00111E71"/>
    <w:rsid w:val="0011221E"/>
    <w:rsid w:val="001136C6"/>
    <w:rsid w:val="00121A92"/>
    <w:rsid w:val="001225FD"/>
    <w:rsid w:val="0013085C"/>
    <w:rsid w:val="00140DDA"/>
    <w:rsid w:val="00152406"/>
    <w:rsid w:val="00155B90"/>
    <w:rsid w:val="00160108"/>
    <w:rsid w:val="001646F3"/>
    <w:rsid w:val="00171309"/>
    <w:rsid w:val="0017513C"/>
    <w:rsid w:val="00176849"/>
    <w:rsid w:val="001801B7"/>
    <w:rsid w:val="00192038"/>
    <w:rsid w:val="001C29EE"/>
    <w:rsid w:val="001D163A"/>
    <w:rsid w:val="001D233B"/>
    <w:rsid w:val="001F1EB7"/>
    <w:rsid w:val="00200FB8"/>
    <w:rsid w:val="00204703"/>
    <w:rsid w:val="002055F6"/>
    <w:rsid w:val="002156B3"/>
    <w:rsid w:val="00235F56"/>
    <w:rsid w:val="00246954"/>
    <w:rsid w:val="002547B3"/>
    <w:rsid w:val="00257EE1"/>
    <w:rsid w:val="00267C70"/>
    <w:rsid w:val="00270E7D"/>
    <w:rsid w:val="0027582A"/>
    <w:rsid w:val="00283EA0"/>
    <w:rsid w:val="00293CFC"/>
    <w:rsid w:val="002A56D2"/>
    <w:rsid w:val="002A6D66"/>
    <w:rsid w:val="002B34C3"/>
    <w:rsid w:val="002B6EF1"/>
    <w:rsid w:val="002C0E5E"/>
    <w:rsid w:val="002C12D2"/>
    <w:rsid w:val="002C18C5"/>
    <w:rsid w:val="002C3CF9"/>
    <w:rsid w:val="002C72E7"/>
    <w:rsid w:val="002C7BBC"/>
    <w:rsid w:val="002D2CAE"/>
    <w:rsid w:val="002D72C0"/>
    <w:rsid w:val="002F4FFA"/>
    <w:rsid w:val="002F7D83"/>
    <w:rsid w:val="00315CE5"/>
    <w:rsid w:val="00333F7E"/>
    <w:rsid w:val="00344310"/>
    <w:rsid w:val="0036202B"/>
    <w:rsid w:val="0037203C"/>
    <w:rsid w:val="00375FEC"/>
    <w:rsid w:val="00380073"/>
    <w:rsid w:val="003800CA"/>
    <w:rsid w:val="003875FD"/>
    <w:rsid w:val="00387FF0"/>
    <w:rsid w:val="003A77B4"/>
    <w:rsid w:val="003B5D3E"/>
    <w:rsid w:val="003D08EC"/>
    <w:rsid w:val="003D4955"/>
    <w:rsid w:val="0040777B"/>
    <w:rsid w:val="004134E3"/>
    <w:rsid w:val="004207EE"/>
    <w:rsid w:val="004275F8"/>
    <w:rsid w:val="00427A48"/>
    <w:rsid w:val="00432DDA"/>
    <w:rsid w:val="00433AA7"/>
    <w:rsid w:val="00451115"/>
    <w:rsid w:val="00476E3D"/>
    <w:rsid w:val="00477B11"/>
    <w:rsid w:val="00485B12"/>
    <w:rsid w:val="004A67A8"/>
    <w:rsid w:val="004C71B7"/>
    <w:rsid w:val="004D623E"/>
    <w:rsid w:val="004D7A19"/>
    <w:rsid w:val="004E4F8F"/>
    <w:rsid w:val="004F2F0A"/>
    <w:rsid w:val="0050007E"/>
    <w:rsid w:val="00503E66"/>
    <w:rsid w:val="005065C8"/>
    <w:rsid w:val="00510F49"/>
    <w:rsid w:val="00522A4B"/>
    <w:rsid w:val="00523E69"/>
    <w:rsid w:val="00536AC6"/>
    <w:rsid w:val="00541E94"/>
    <w:rsid w:val="005528DD"/>
    <w:rsid w:val="00555D66"/>
    <w:rsid w:val="00562A3F"/>
    <w:rsid w:val="005631DD"/>
    <w:rsid w:val="00573329"/>
    <w:rsid w:val="00582A5E"/>
    <w:rsid w:val="005A22E2"/>
    <w:rsid w:val="005A2549"/>
    <w:rsid w:val="005B4932"/>
    <w:rsid w:val="005C3CF4"/>
    <w:rsid w:val="005D3148"/>
    <w:rsid w:val="005D5DBF"/>
    <w:rsid w:val="005E1F75"/>
    <w:rsid w:val="005E5615"/>
    <w:rsid w:val="005F1A5D"/>
    <w:rsid w:val="005F2177"/>
    <w:rsid w:val="005F5229"/>
    <w:rsid w:val="005F7F48"/>
    <w:rsid w:val="005F7FE3"/>
    <w:rsid w:val="006065D4"/>
    <w:rsid w:val="00607F01"/>
    <w:rsid w:val="0061578A"/>
    <w:rsid w:val="00631244"/>
    <w:rsid w:val="00635E1C"/>
    <w:rsid w:val="00657921"/>
    <w:rsid w:val="00660436"/>
    <w:rsid w:val="006652FF"/>
    <w:rsid w:val="00674243"/>
    <w:rsid w:val="00680000"/>
    <w:rsid w:val="00685E1A"/>
    <w:rsid w:val="00697196"/>
    <w:rsid w:val="006B1FC4"/>
    <w:rsid w:val="006B3510"/>
    <w:rsid w:val="006B50BD"/>
    <w:rsid w:val="006C0F9B"/>
    <w:rsid w:val="006C1FAF"/>
    <w:rsid w:val="006E2E83"/>
    <w:rsid w:val="006F0AAB"/>
    <w:rsid w:val="006F3B10"/>
    <w:rsid w:val="006F4137"/>
    <w:rsid w:val="00735209"/>
    <w:rsid w:val="00741266"/>
    <w:rsid w:val="00753293"/>
    <w:rsid w:val="00755742"/>
    <w:rsid w:val="007761D0"/>
    <w:rsid w:val="00785A57"/>
    <w:rsid w:val="00794027"/>
    <w:rsid w:val="007954C9"/>
    <w:rsid w:val="007B23EB"/>
    <w:rsid w:val="007B36F4"/>
    <w:rsid w:val="007D329D"/>
    <w:rsid w:val="007E445D"/>
    <w:rsid w:val="007F0381"/>
    <w:rsid w:val="007F241B"/>
    <w:rsid w:val="007F5A08"/>
    <w:rsid w:val="00803871"/>
    <w:rsid w:val="00804819"/>
    <w:rsid w:val="00810B30"/>
    <w:rsid w:val="008307C6"/>
    <w:rsid w:val="00831232"/>
    <w:rsid w:val="008555B2"/>
    <w:rsid w:val="008573C1"/>
    <w:rsid w:val="00857E93"/>
    <w:rsid w:val="0086070D"/>
    <w:rsid w:val="00875B83"/>
    <w:rsid w:val="00882941"/>
    <w:rsid w:val="00882951"/>
    <w:rsid w:val="00893FAA"/>
    <w:rsid w:val="008B0C85"/>
    <w:rsid w:val="008B63ED"/>
    <w:rsid w:val="008C2627"/>
    <w:rsid w:val="008D2EB3"/>
    <w:rsid w:val="008D6145"/>
    <w:rsid w:val="008E76B4"/>
    <w:rsid w:val="008F4BFB"/>
    <w:rsid w:val="008F76D3"/>
    <w:rsid w:val="00905E6B"/>
    <w:rsid w:val="00907BA3"/>
    <w:rsid w:val="00917B5F"/>
    <w:rsid w:val="00936817"/>
    <w:rsid w:val="00950EE9"/>
    <w:rsid w:val="00953725"/>
    <w:rsid w:val="009613C2"/>
    <w:rsid w:val="009618E6"/>
    <w:rsid w:val="00974409"/>
    <w:rsid w:val="00977BC1"/>
    <w:rsid w:val="009800E4"/>
    <w:rsid w:val="00995140"/>
    <w:rsid w:val="0099518A"/>
    <w:rsid w:val="009B396C"/>
    <w:rsid w:val="009B6FF0"/>
    <w:rsid w:val="009C28C4"/>
    <w:rsid w:val="009C2A66"/>
    <w:rsid w:val="009C4C70"/>
    <w:rsid w:val="009D6D28"/>
    <w:rsid w:val="009D77D0"/>
    <w:rsid w:val="009F322F"/>
    <w:rsid w:val="00A04EEF"/>
    <w:rsid w:val="00A06550"/>
    <w:rsid w:val="00A21F48"/>
    <w:rsid w:val="00A23E0E"/>
    <w:rsid w:val="00A254C8"/>
    <w:rsid w:val="00A309A2"/>
    <w:rsid w:val="00A350F8"/>
    <w:rsid w:val="00A37934"/>
    <w:rsid w:val="00A576D4"/>
    <w:rsid w:val="00A664B7"/>
    <w:rsid w:val="00A8363E"/>
    <w:rsid w:val="00AA28B9"/>
    <w:rsid w:val="00AB2E60"/>
    <w:rsid w:val="00AC3508"/>
    <w:rsid w:val="00AC44C2"/>
    <w:rsid w:val="00AE38DE"/>
    <w:rsid w:val="00AF7B28"/>
    <w:rsid w:val="00B02DE6"/>
    <w:rsid w:val="00B07C39"/>
    <w:rsid w:val="00B21737"/>
    <w:rsid w:val="00B45B66"/>
    <w:rsid w:val="00B47871"/>
    <w:rsid w:val="00B635E9"/>
    <w:rsid w:val="00B64FA7"/>
    <w:rsid w:val="00B82A57"/>
    <w:rsid w:val="00B82BB1"/>
    <w:rsid w:val="00B83C42"/>
    <w:rsid w:val="00B92495"/>
    <w:rsid w:val="00B968BF"/>
    <w:rsid w:val="00BA389B"/>
    <w:rsid w:val="00BE4D8C"/>
    <w:rsid w:val="00BE6EF2"/>
    <w:rsid w:val="00BF043D"/>
    <w:rsid w:val="00BF0D8B"/>
    <w:rsid w:val="00BF6207"/>
    <w:rsid w:val="00C011AC"/>
    <w:rsid w:val="00C03554"/>
    <w:rsid w:val="00C16EDA"/>
    <w:rsid w:val="00C41583"/>
    <w:rsid w:val="00C50D6E"/>
    <w:rsid w:val="00C56E96"/>
    <w:rsid w:val="00C6064C"/>
    <w:rsid w:val="00C644A4"/>
    <w:rsid w:val="00C6549B"/>
    <w:rsid w:val="00C66AC8"/>
    <w:rsid w:val="00C80984"/>
    <w:rsid w:val="00C81FF2"/>
    <w:rsid w:val="00C82778"/>
    <w:rsid w:val="00C87EAB"/>
    <w:rsid w:val="00C91C55"/>
    <w:rsid w:val="00CB691D"/>
    <w:rsid w:val="00CC0FAD"/>
    <w:rsid w:val="00CC7D50"/>
    <w:rsid w:val="00CD3CD6"/>
    <w:rsid w:val="00CD52B7"/>
    <w:rsid w:val="00CE6388"/>
    <w:rsid w:val="00CF519E"/>
    <w:rsid w:val="00CF67BA"/>
    <w:rsid w:val="00D17CE1"/>
    <w:rsid w:val="00D37617"/>
    <w:rsid w:val="00D47707"/>
    <w:rsid w:val="00D50C8B"/>
    <w:rsid w:val="00D56EF0"/>
    <w:rsid w:val="00D64BB4"/>
    <w:rsid w:val="00D65596"/>
    <w:rsid w:val="00D85B15"/>
    <w:rsid w:val="00D933AB"/>
    <w:rsid w:val="00DB0398"/>
    <w:rsid w:val="00DB2564"/>
    <w:rsid w:val="00DB546A"/>
    <w:rsid w:val="00DC2AB4"/>
    <w:rsid w:val="00DC6D3C"/>
    <w:rsid w:val="00DF2BBF"/>
    <w:rsid w:val="00DF400E"/>
    <w:rsid w:val="00DF6B82"/>
    <w:rsid w:val="00E019CC"/>
    <w:rsid w:val="00E05705"/>
    <w:rsid w:val="00E13C2F"/>
    <w:rsid w:val="00E566AB"/>
    <w:rsid w:val="00E63767"/>
    <w:rsid w:val="00E679C5"/>
    <w:rsid w:val="00E7547E"/>
    <w:rsid w:val="00E90A9F"/>
    <w:rsid w:val="00E9411F"/>
    <w:rsid w:val="00EC24D5"/>
    <w:rsid w:val="00ED1288"/>
    <w:rsid w:val="00ED7D0F"/>
    <w:rsid w:val="00EF02C0"/>
    <w:rsid w:val="00EF3F2B"/>
    <w:rsid w:val="00EF4B83"/>
    <w:rsid w:val="00F0051C"/>
    <w:rsid w:val="00F03515"/>
    <w:rsid w:val="00F07E13"/>
    <w:rsid w:val="00F10E0B"/>
    <w:rsid w:val="00F1341F"/>
    <w:rsid w:val="00F1547D"/>
    <w:rsid w:val="00F270FF"/>
    <w:rsid w:val="00F4221B"/>
    <w:rsid w:val="00F62AF4"/>
    <w:rsid w:val="00F630DD"/>
    <w:rsid w:val="00F80DCE"/>
    <w:rsid w:val="00F82ADF"/>
    <w:rsid w:val="00F83910"/>
    <w:rsid w:val="00F95072"/>
    <w:rsid w:val="00FA1145"/>
    <w:rsid w:val="00FA5695"/>
    <w:rsid w:val="00FA6D5A"/>
    <w:rsid w:val="00FA73CA"/>
    <w:rsid w:val="00FB77C4"/>
    <w:rsid w:val="00FC64E4"/>
    <w:rsid w:val="00FD0124"/>
    <w:rsid w:val="00FD0EBF"/>
    <w:rsid w:val="00FD1D4C"/>
    <w:rsid w:val="00FD20BB"/>
    <w:rsid w:val="00FD42A0"/>
    <w:rsid w:val="00FE0592"/>
    <w:rsid w:val="00FE155D"/>
    <w:rsid w:val="00FE1F58"/>
    <w:rsid w:val="00FF3926"/>
    <w:rsid w:val="00FF6373"/>
  </w:rsids>
  <m:mathPr>
    <m:mathFont m:val="Cambria Math"/>
    <m:brkBin m:val="before"/>
    <m:brkBinSub m:val="--"/>
    <m:smallFrac m:val="0"/>
    <m:dispDef/>
    <m:lMargin m:val="0"/>
    <m:rMargin m:val="0"/>
    <m:defJc m:val="centerGroup"/>
    <m:wrapIndent m:val="1440"/>
    <m:intLim m:val="subSup"/>
    <m:naryLim m:val="undOvr"/>
  </m:mathPr>
  <w:themeFontLang w:val="nb-NO"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nb-NO" w:eastAsia="nb-NO"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761D0"/>
    <w:rPr>
      <w:rFonts w:cs="Times New Roman"/>
      <w:sz w:val="3276"/>
      <w:szCs w:val="3276"/>
    </w:rPr>
  </w:style>
  <w:style w:type="character" w:default="1" w:styleId="Standardskriftforavsnitt">
    <w:name w:val="Default Paragraph Font"/>
    <w:uiPriority w:val="1"/>
    <w:semiHidden/>
    <w:unhideWhenUsed/>
  </w:style>
  <w:style w:type="table" w:default="1" w:styleId="Vanligtabell">
    <w:name w:val="Normal Table"/>
    <w:uiPriority w:val="99"/>
    <w:semiHidden/>
    <w:unhideWhenUsed/>
    <w:tblPr>
      <w:tblInd w:w="0" w:type="dxa"/>
      <w:tblCellMar>
        <w:top w:w="0" w:type="dxa"/>
        <w:left w:w="108" w:type="dxa"/>
        <w:bottom w:w="0" w:type="dxa"/>
        <w:right w:w="108" w:type="dxa"/>
      </w:tblCellMar>
    </w:tblPr>
  </w:style>
  <w:style w:type="numbering" w:default="1" w:styleId="Ingenliste">
    <w:name w:val="No List"/>
    <w:uiPriority w:val="99"/>
    <w:semiHidden/>
    <w:unhideWhenUsed/>
  </w:style>
  <w:style w:type="character" w:styleId="Plassholdertekst">
    <w:name w:val="Placeholder Text"/>
    <w:basedOn w:val="Standardskriftforavsnitt"/>
    <w:uiPriority w:val="99"/>
    <w:semiHidden/>
    <w:rsid w:val="00A254C8"/>
    <w:rPr>
      <w:color w:val="808080"/>
      <w:lang w:val="nb-NO"/>
    </w:rPr>
  </w:style>
  <w:style w:type="paragraph" w:customStyle="1" w:styleId="6A55A77113BF49CCAE4005DDA8D2A930">
    <w:name w:val="6A55A77113BF49CCAE4005DDA8D2A930"/>
    <w:rsid w:val="00FD1D4C"/>
    <w:pPr>
      <w:spacing w:after="160" w:line="259" w:lineRule="auto"/>
    </w:pPr>
  </w:style>
  <w:style w:type="paragraph" w:customStyle="1" w:styleId="1D8F8111F9B14C10A09BFB8C952B8E2A">
    <w:name w:val="1D8F8111F9B14C10A09BFB8C952B8E2A"/>
    <w:rsid w:val="00FD1D4C"/>
    <w:pPr>
      <w:spacing w:after="160" w:line="259" w:lineRule="auto"/>
    </w:pPr>
  </w:style>
  <w:style w:type="paragraph" w:customStyle="1" w:styleId="217563110B0F47989BBBFB0CE2656365">
    <w:name w:val="217563110B0F47989BBBFB0CE2656365"/>
    <w:rsid w:val="00FD1D4C"/>
    <w:pPr>
      <w:spacing w:after="160" w:line="259" w:lineRule="auto"/>
    </w:pPr>
  </w:style>
  <w:style w:type="paragraph" w:customStyle="1" w:styleId="FE78A8F4C4E34D4B8FAAA43970C13734">
    <w:name w:val="FE78A8F4C4E34D4B8FAAA43970C13734"/>
    <w:rsid w:val="00FD1D4C"/>
    <w:pPr>
      <w:spacing w:after="160" w:line="259" w:lineRule="auto"/>
    </w:pPr>
  </w:style>
  <w:style w:type="paragraph" w:customStyle="1" w:styleId="CED39FC804FA42258002844B2BF7A731">
    <w:name w:val="CED39FC804FA42258002844B2BF7A731"/>
    <w:rsid w:val="00FD1D4C"/>
    <w:pPr>
      <w:spacing w:after="160" w:line="259" w:lineRule="auto"/>
    </w:pPr>
  </w:style>
  <w:style w:type="paragraph" w:customStyle="1" w:styleId="9F7B7F6EDD904CAE8EB44BD9E8452C06">
    <w:name w:val="9F7B7F6EDD904CAE8EB44BD9E8452C06"/>
    <w:rsid w:val="00FD1D4C"/>
    <w:pPr>
      <w:spacing w:after="160" w:line="259" w:lineRule="auto"/>
    </w:p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D2708C91B17B9B4B900A54557596C73C" ma:contentTypeVersion="6" ma:contentTypeDescription="Opprett et nytt dokument." ma:contentTypeScope="" ma:versionID="5d670fd9d6cf13cdc91a3c02817cc237">
  <xsd:schema xmlns:xsd="http://www.w3.org/2001/XMLSchema" xmlns:xs="http://www.w3.org/2001/XMLSchema" xmlns:p="http://schemas.microsoft.com/office/2006/metadata/properties" xmlns:ns2="beae3e8e-208c-4b8a-be05-3e30f474ae01" xmlns:ns3="ae0bccca-83f7-48f6-8075-9614aef82b5e" targetNamespace="http://schemas.microsoft.com/office/2006/metadata/properties" ma:root="true" ma:fieldsID="0f28695f950547d1a62eabb5c880c4ed" ns2:_="" ns3:_="">
    <xsd:import namespace="beae3e8e-208c-4b8a-be05-3e30f474ae01"/>
    <xsd:import namespace="ae0bccca-83f7-48f6-8075-9614aef82b5e"/>
    <xsd:element name="properties">
      <xsd:complexType>
        <xsd:sequence>
          <xsd:element name="documentManagement">
            <xsd:complexType>
              <xsd:all>
                <xsd:element ref="ns2:h491b3e5757f4a00a7c25d6edb0ba887" minOccurs="0"/>
                <xsd:element ref="ns2:TaxCatchAll" minOccurs="0"/>
                <xsd:element ref="ns2:TaxCatchAllLabel" minOccurs="0"/>
                <xsd:element ref="ns2:Sak_x0020_Mime_x0020_360" minOccurs="0"/>
                <xsd:element ref="ns2:mdd69e788dc1498dbcc1a53e4b12ec9a" minOccurs="0"/>
                <xsd:element ref="ns2:m3df137df2ca43aeb5a0ac4f577ac654" minOccurs="0"/>
                <xsd:element ref="ns2:Status_x005f_x0020_journalf_x005f_x00f8_ring"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ae3e8e-208c-4b8a-be05-3e30f474ae01" elementFormDefault="qualified">
    <xsd:import namespace="http://schemas.microsoft.com/office/2006/documentManagement/types"/>
    <xsd:import namespace="http://schemas.microsoft.com/office/infopath/2007/PartnerControls"/>
    <xsd:element name="h491b3e5757f4a00a7c25d6edb0ba887" ma:index="8" nillable="true" ma:taxonomy="true" ma:internalName="h491b3e5757f4a00a7c25d6edb0ba887" ma:taxonomyFieldName="Organisasjonsenhet" ma:displayName="Organisasjonsenhet" ma:default="2;#Kontrakt og marked Utbygging|f677affa-5960-4eec-8953-b3343ad93c64" ma:fieldId="{1491b3e5-757f-4a00-a7c2-5d6edb0ba887}" ma:taxonomyMulti="true" ma:sspId="4c297bfe-2ddf-49c0-b48d-5e3f9de3295d" ma:termSetId="b03cc634-47d7-450d-b53d-2863e925e782"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50c4c132-c4b1-4a9e-a0da-715ce7f7a5ba}" ma:internalName="TaxCatchAll" ma:showField="CatchAllData" ma:web="42e58d5f-8804-4246-aa6d-d73046cbb079">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50c4c132-c4b1-4a9e-a0da-715ce7f7a5ba}" ma:internalName="TaxCatchAllLabel" ma:readOnly="true" ma:showField="CatchAllDataLabel" ma:web="42e58d5f-8804-4246-aa6d-d73046cbb079">
      <xsd:complexType>
        <xsd:complexContent>
          <xsd:extension base="dms:MultiChoiceLookup">
            <xsd:sequence>
              <xsd:element name="Value" type="dms:Lookup" maxOccurs="unbounded" minOccurs="0" nillable="true"/>
            </xsd:sequence>
          </xsd:extension>
        </xsd:complexContent>
      </xsd:complexType>
    </xsd:element>
    <xsd:element name="Sak_x0020_Mime_x0020_360" ma:index="12" nillable="true" ma:displayName="Sak Mime 360" ma:format="Hyperlink" ma:internalName="Sak_x0020_Mime_x0020_360">
      <xsd:complexType>
        <xsd:complexContent>
          <xsd:extension base="dms:URL">
            <xsd:sequence>
              <xsd:element name="Url" type="dms:ValidUrl" minOccurs="0" nillable="true"/>
              <xsd:element name="Description" type="xsd:string" nillable="true"/>
            </xsd:sequence>
          </xsd:extension>
        </xsd:complexContent>
      </xsd:complexType>
    </xsd:element>
    <xsd:element name="mdd69e788dc1498dbcc1a53e4b12ec9a" ma:index="13" ma:taxonomy="true" ma:internalName="mdd69e788dc1498dbcc1a53e4b12ec9a" ma:taxonomyFieldName="Dokumentstatus" ma:displayName="Dokumentstatus" ma:default="1;#Under arbeid|f39d8bcc-2a80-4417-a67a-9134b0a418c4" ma:fieldId="{6dd69e78-8dc1-498d-bcc1-a53e4b12ec9a}" ma:sspId="4c297bfe-2ddf-49c0-b48d-5e3f9de3295d" ma:termSetId="79c2f50f-9c9d-4b9a-9024-7430fd4a1c78" ma:anchorId="00000000-0000-0000-0000-000000000000" ma:open="false" ma:isKeyword="false">
      <xsd:complexType>
        <xsd:sequence>
          <xsd:element ref="pc:Terms" minOccurs="0" maxOccurs="1"/>
        </xsd:sequence>
      </xsd:complexType>
    </xsd:element>
    <xsd:element name="m3df137df2ca43aeb5a0ac4f577ac654" ma:index="15" nillable="true" ma:taxonomy="true" ma:internalName="m3df137df2ca43aeb5a0ac4f577ac654" ma:taxonomyFieldName="Prosessomr_x00e5_der" ma:displayName="Prosessområder" ma:default="" ma:fieldId="{63df137d-f2ca-43ae-b5a0-ac4f577ac654}" ma:sspId="4c297bfe-2ddf-49c0-b48d-5e3f9de3295d" ma:termSetId="2583bc30-ab2c-419c-b519-aebcd66245c1" ma:anchorId="00000000-0000-0000-0000-000000000000" ma:open="false" ma:isKeyword="false">
      <xsd:complexType>
        <xsd:sequence>
          <xsd:element ref="pc:Terms" minOccurs="0" maxOccurs="1"/>
        </xsd:sequence>
      </xsd:complexType>
    </xsd:element>
    <xsd:element name="Status_x005f_x0020_journalf_x005f_x00f8_ring" ma:index="17" nillable="true" ma:displayName="Status journalføring" ma:internalName="Status_x0020_journalf_x00f8_ring">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e0bccca-83f7-48f6-8075-9614aef82b5e"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holdstype"/>
        <xsd:element ref="dc:title" minOccurs="0" maxOccurs="1" ma:index="4" ma:displayName="Tit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gbs:GrowBusinessDocument xmlns:gbs="http://www.software-innovation.no/growBusinessDocument" gbs:officeVersion="2007" gbs:sourceId="8921259" gbs:entity="Document" gbs:templateDesignerVersion="3.1 F">
  <gbs:Lists>
    <gbs:SingleLines>
      <gbs:ToVersion gbs:name="Godkjennere" gbs:removeList="False" gbs:row-separator="&#10;" gbs:field-separator=", " gbs:loadFromGrowBusiness="Always" gbs:saveInGrowBusiness="False" gbs:removeContentControl="0">
        <gbs:DisplayField gbs:key="10000">
        </gbs:DisplayField>
        <gbs:ToVersion.ToLastWorkplan.ToActivityContact.Name/>
        <gbs:ToVersion.ToLastWorkplan.ToActivityContact.ToContact.SearchName/>
        <gbs:Criteria xmlns:gbs="http://www.software-innovation.no/growBusinessDocument" gbs:operator="and">
          <gbs:Criterion gbs:field="//ToLastWorkplan::ActivityStatus" gbs:operator="=">50021</gbs:Criterion>
          <gbs:Criterion gbs:field="::Recno" gbs:operator="=">{{currentVerId}}</gbs:Criterion>
          <gbs:Criterion gbs:field="//ToLastWorkplan//FromOthersToMe::ActivityStatus" gbs:operator="=">50021</gbs:Criterion>
        </gbs:Criteria>
      </gbs:ToVersion>
      <gbs:ToVersion gbs:name="Revisjonsstatus" gbs:removeList="False" gbs:loadFromGrowBusiness="Always" gbs:saveInGrowBusiness="False" gbs:removeContentControl="0">
        <gbs:DisplayField gbs:key="10001">
        </gbs:DisplayField>
        <gbs:ToVersion.ToDocumentStatus.Description/>
        <gbs:Criteria xmlns:gbs="http://www.software-innovation.no/growBusinessDocument" gbs:operator="and">
          <gbs:Criterion gbs:field="::Recno" gbs:operator="=">{{currentVerId}}</gbs:Criterion>
          <gbs:Criterion gbs:field="//ToDocumentStatus::Recno" gbs:operator="in">50000,101,104</gbs:Criterion>
        </gbs:Criteria>
      </gbs:ToVersion>
      <gbs:ToVersion gbs:name="Godkjennerliste2" gbs:removeList="False" gbs:row-separator="&#10;" gbs:field-separator=", " gbs:loadFromGrowBusiness="Always" gbs:saveInGrowBusiness="False" gbs:removeContentControl="0">
        <gbs:DisplayField gbs:key="10002">
        </gbs:DisplayField>
        <gbs:ToVersion.ToLastWorkplan.FromMeToOthers.OurRef.Name/>
        <gbs:ToVersion.ToLastWorkplan.FromMeToOthers.ToOrgUnit.SearchName/>
        <gbs:Criteria gbs:operator="and">
          <gbs:Criterion gbs:field="::Recno" gbs:operator="=">{{currentVerId}}</gbs:Criterion>
          <gbs:Criterion gbs:field="//ToLastWorkplan//FromMeToOthers::ActivityStatus" gbs:operator="=">50021</gbs:Criterion>
        </gbs:Criteria>
      </gbs:ToVersion>
    </gbs:SingleLines>
    <gbs:MultipleLines>
    </gbs:MultipleLines>
  </gbs:Lists>
  <gbs:ToVersionJOINEX.ClosedDate gbs:loadFromGrowBusiness="Always" gbs:saveInGrowBusiness="False" gbs:connected="true" gbs:recno="" gbs:entity="" gbs:datatype="date" gbs:key="10003" gbs:removeContentControl="0" gbs:joinex="[JOINEX=[Recno]={{currentVerId}};JOIN=EQUAL]">
  </gbs:ToVersionJOINEX.ClosedDate>
  <gbs:ToDocumentType.Description gbs:loadFromGrowBusiness="OnEdit" gbs:saveInGrowBusiness="False" gbs:connected="true" gbs:recno="" gbs:entity="" gbs:datatype="string" gbs:key="10004" gbs:removeContentControl="0">Internt krav</gbs:ToDocumentType.Description>
  <gbs:ToDocumentCategory.Description gbs:loadFromGrowBusiness="OnEdit" gbs:saveInGrowBusiness="False" gbs:connected="true" gbs:recno="" gbs:entity="" gbs:datatype="string" gbs:key="10005" gbs:removeContentControl="0">Annet - internt krav</gbs:ToDocumentCategory.Description>
  <gbs:Notes gbs:loadFromGrowBusiness="OnEdit" gbs:saveInGrowBusiness="True" gbs:connected="true" gbs:recno="" gbs:entity="" gbs:datatype="note" gbs:key="10006" gbs:removeContentControl="0">
  </gbs:Notes>
  <gbs:UnofficialTitle gbs:loadFromGrowBusiness="OnEdit" gbs:saveInGrowBusiness="True" gbs:connected="true" gbs:recno="" gbs:entity="" gbs:datatype="string" gbs:key="10007" gbs:removeContentControl="0">Maldokument byggekontrakter - Over EØS-terskelverdi – NS8405 – Konkurranse med forhandling</gbs:UnofficialTitle>
  <gbs:ToOrgUnit.StructureNumber gbs:loadFromGrowBusiness="OnProduce" gbs:saveInGrowBusiness="False" gbs:connected="true" gbs:recno="" gbs:entity="" gbs:datatype="string" gbs:key="10008">506M744437M744546M744550M</gbs:ToOrgUnit.StructureNumber>
  <gbs:OurRef.Name gbs:loadFromGrowBusiness="OnEdit" gbs:saveInGrowBusiness="False" gbs:connected="true" gbs:recno="" gbs:entity="" gbs:datatype="string" gbs:key="10009" gbs:removeContentControl="0"/>
  <gbs:ToOrgUnit.SearchName gbs:loadFromGrowBusiness="OnEdit" gbs:saveInGrowBusiness="False" gbs:connected="true" gbs:recno="" gbs:entity="" gbs:datatype="string" gbs:key="10010" gbs:removeContentControl="0">BEA00 Kontrakt og marked Utbygging</gbs:ToOrgUnit.SearchName>
  <gbs:ToJournalStatus.Code gbs:loadFromGrowBusiness="OnProduce" gbs:saveInGrowBusiness="False" gbs:connected="true" gbs:recno="" gbs:entity="" gbs:datatype="string" gbs:key="10011">J</gbs:ToJournalStatus.Code>
</gbs:GrowBusinessDocument>
</file>

<file path=customXml/item3.xml><?xml version="1.0" encoding="utf-8"?>
<?mso-contentType ?>
<SharedContentType xmlns="Microsoft.SharePoint.Taxonomy.ContentTypeSync" SourceId="4c297bfe-2ddf-49c0-b48d-5e3f9de3295d" ContentTypeId="0x0101" PreviousValue="false"/>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Status_x005f_x0020_journalf_x005f_x00f8_ring xmlns="beae3e8e-208c-4b8a-be05-3e30f474ae01" xsi:nil="true"/>
    <h491b3e5757f4a00a7c25d6edb0ba887 xmlns="beae3e8e-208c-4b8a-be05-3e30f474ae01">
      <Terms xmlns="http://schemas.microsoft.com/office/infopath/2007/PartnerControls">
        <TermInfo xmlns="http://schemas.microsoft.com/office/infopath/2007/PartnerControls">
          <TermName xmlns="http://schemas.microsoft.com/office/infopath/2007/PartnerControls">Kontrakt og marked Utbygging</TermName>
          <TermId xmlns="http://schemas.microsoft.com/office/infopath/2007/PartnerControls">f677affa-5960-4eec-8953-b3343ad93c64</TermId>
        </TermInfo>
      </Terms>
    </h491b3e5757f4a00a7c25d6edb0ba887>
    <TaxCatchAll xmlns="beae3e8e-208c-4b8a-be05-3e30f474ae01">
      <Value>2</Value>
      <Value>1</Value>
    </TaxCatchAll>
    <m3df137df2ca43aeb5a0ac4f577ac654 xmlns="beae3e8e-208c-4b8a-be05-3e30f474ae01">
      <Terms xmlns="http://schemas.microsoft.com/office/infopath/2007/PartnerControls"/>
    </m3df137df2ca43aeb5a0ac4f577ac654>
    <Sak_x0020_Mime_x0020_360 xmlns="beae3e8e-208c-4b8a-be05-3e30f474ae01">
      <Url xsi:nil="true"/>
      <Description xsi:nil="true"/>
    </Sak_x0020_Mime_x0020_360>
    <mdd69e788dc1498dbcc1a53e4b12ec9a xmlns="beae3e8e-208c-4b8a-be05-3e30f474ae01">
      <Terms xmlns="http://schemas.microsoft.com/office/infopath/2007/PartnerControls">
        <TermInfo xmlns="http://schemas.microsoft.com/office/infopath/2007/PartnerControls">
          <TermName xmlns="http://schemas.microsoft.com/office/infopath/2007/PartnerControls">Under arbeid</TermName>
          <TermId xmlns="http://schemas.microsoft.com/office/infopath/2007/PartnerControls">f39d8bcc-2a80-4417-a67a-9134b0a418c4</TermId>
        </TermInfo>
      </Terms>
    </mdd69e788dc1498dbcc1a53e4b12ec9a>
  </documentManagement>
</p:propertie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BA65F22F-6874-439A-BEE6-081E5398DE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ae3e8e-208c-4b8a-be05-3e30f474ae01"/>
    <ds:schemaRef ds:uri="ae0bccca-83f7-48f6-8075-9614aef82b5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FC92DAA-4341-4F86-BF25-483B2F66629D}">
  <ds:schemaRefs>
    <ds:schemaRef ds:uri="http://www.software-innovation.no/growBusinessDocument"/>
  </ds:schemaRefs>
</ds:datastoreItem>
</file>

<file path=customXml/itemProps3.xml><?xml version="1.0" encoding="utf-8"?>
<ds:datastoreItem xmlns:ds="http://schemas.openxmlformats.org/officeDocument/2006/customXml" ds:itemID="{0768E9BF-A676-4D19-A221-091A0BC1B807}">
  <ds:schemaRefs>
    <ds:schemaRef ds:uri="Microsoft.SharePoint.Taxonomy.ContentTypeSync"/>
  </ds:schemaRefs>
</ds:datastoreItem>
</file>

<file path=customXml/itemProps4.xml><?xml version="1.0" encoding="utf-8"?>
<ds:datastoreItem xmlns:ds="http://schemas.openxmlformats.org/officeDocument/2006/customXml" ds:itemID="{F3107605-CC46-4579-9A7A-D5872DBD1622}">
  <ds:schemaRefs>
    <ds:schemaRef ds:uri="http://schemas.microsoft.com/sharepoint/v3/contenttype/forms"/>
  </ds:schemaRefs>
</ds:datastoreItem>
</file>

<file path=customXml/itemProps5.xml><?xml version="1.0" encoding="utf-8"?>
<ds:datastoreItem xmlns:ds="http://schemas.openxmlformats.org/officeDocument/2006/customXml" ds:itemID="{2B1AD5DD-3554-4DB3-9949-B3B27595D6DF}">
  <ds:schemaRefs>
    <ds:schemaRef ds:uri="http://schemas.microsoft.com/office/2006/metadata/properties"/>
    <ds:schemaRef ds:uri="http://schemas.microsoft.com/office/infopath/2007/PartnerControls"/>
    <ds:schemaRef ds:uri="beae3e8e-208c-4b8a-be05-3e30f474ae01"/>
  </ds:schemaRefs>
</ds:datastoreItem>
</file>

<file path=customXml/itemProps6.xml><?xml version="1.0" encoding="utf-8"?>
<ds:datastoreItem xmlns:ds="http://schemas.openxmlformats.org/officeDocument/2006/customXml" ds:itemID="{AC13712E-8324-4397-9BE2-7A4C723E973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SVV%20Krav-%20og%20Hjelpedokument</Template>
  <TotalTime>216</TotalTime>
  <Pages>113</Pages>
  <Words>35114</Words>
  <Characters>226491</Characters>
  <Application>Microsoft Office Word</Application>
  <DocSecurity>0</DocSecurity>
  <Lines>6863</Lines>
  <Paragraphs>3583</Paragraphs>
  <ScaleCrop>false</ScaleCrop>
  <HeadingPairs>
    <vt:vector size="2" baseType="variant">
      <vt:variant>
        <vt:lpstr>Tittel</vt:lpstr>
      </vt:variant>
      <vt:variant>
        <vt:i4>1</vt:i4>
      </vt:variant>
    </vt:vector>
  </HeadingPairs>
  <TitlesOfParts>
    <vt:vector size="1" baseType="lpstr">
      <vt:lpstr/>
    </vt:vector>
  </TitlesOfParts>
  <Company>Statens vegvesen</Company>
  <LinksUpToDate>false</LinksUpToDate>
  <CharactersWithSpaces>258022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Mal for Innholdsmaler</dc:subject>
  <dc:creator>Eli Marie Hoftun Kvæstad EILKVA</dc:creator>
  <cp:keywords/>
  <dc:description/>
  <cp:lastModifiedBy>Agnethe Helen Grønvik</cp:lastModifiedBy>
  <cp:revision>9</cp:revision>
  <cp:lastPrinted>2011-09-22T06:12:00Z</cp:lastPrinted>
  <dcterms:created xsi:type="dcterms:W3CDTF">2026-02-05T14:02:00Z</dcterms:created>
  <dcterms:modified xsi:type="dcterms:W3CDTF">2026-07-02T14:20:00Z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ce37f87-bb34-4c36-b4d0-c38c85b01b16_Enabled">
    <vt:lpwstr>true</vt:lpwstr>
  </property>
  <property fmtid="{D5CDD505-2E9C-101B-9397-08002B2CF9AE}" pid="3" name="MSIP_Label_6ce37f87-bb34-4c36-b4d0-c38c85b01b16_SetDate">
    <vt:lpwstr>2021-03-26T09:18:07Z</vt:lpwstr>
  </property>
  <property fmtid="{D5CDD505-2E9C-101B-9397-08002B2CF9AE}" pid="4" name="MSIP_Label_6ce37f87-bb34-4c36-b4d0-c38c85b01b16_Method">
    <vt:lpwstr>Privileged</vt:lpwstr>
  </property>
  <property fmtid="{D5CDD505-2E9C-101B-9397-08002B2CF9AE}" pid="5" name="MSIP_Label_6ce37f87-bb34-4c36-b4d0-c38c85b01b16_Name">
    <vt:lpwstr>General</vt:lpwstr>
  </property>
  <property fmtid="{D5CDD505-2E9C-101B-9397-08002B2CF9AE}" pid="6" name="MSIP_Label_6ce37f87-bb34-4c36-b4d0-c38c85b01b16_SiteId">
    <vt:lpwstr>38856954-ed55-49f7-8bdd-738ffbbfd390</vt:lpwstr>
  </property>
  <property fmtid="{D5CDD505-2E9C-101B-9397-08002B2CF9AE}" pid="7" name="MSIP_Label_6ce37f87-bb34-4c36-b4d0-c38c85b01b16_ActionId">
    <vt:lpwstr>784a660c-f3fd-4037-8863-2838a46bf5d1</vt:lpwstr>
  </property>
  <property fmtid="{D5CDD505-2E9C-101B-9397-08002B2CF9AE}" pid="8" name="MSIP_Label_6ce37f87-bb34-4c36-b4d0-c38c85b01b16_ContentBits">
    <vt:lpwstr>0</vt:lpwstr>
  </property>
  <property fmtid="{D5CDD505-2E9C-101B-9397-08002B2CF9AE}" pid="9" name="templateFilePath">
    <vt:lpwstr>c:\windows\system32\inetsrv\SVV Krav- og Hjelpedokument.dotm</vt:lpwstr>
  </property>
  <property fmtid="{D5CDD505-2E9C-101B-9397-08002B2CF9AE}" pid="10" name="filePathOneNote">
    <vt:lpwstr>
    </vt:lpwstr>
  </property>
  <property fmtid="{D5CDD505-2E9C-101B-9397-08002B2CF9AE}" pid="11" name="comment">
    <vt:lpwstr>Maldokument byggekontrakter - Over EØS-terskelverdi – NS8405 – Konkurranse med forhandling</vt:lpwstr>
  </property>
  <property fmtid="{D5CDD505-2E9C-101B-9397-08002B2CF9AE}" pid="12" name="sourceId">
    <vt:lpwstr>{0(8)}</vt:lpwstr>
  </property>
  <property fmtid="{D5CDD505-2E9C-101B-9397-08002B2CF9AE}" pid="13" name="module">
    <vt:lpwstr>{0(9)}</vt:lpwstr>
  </property>
  <property fmtid="{D5CDD505-2E9C-101B-9397-08002B2CF9AE}" pid="14" name="customParams">
    <vt:lpwstr>
    </vt:lpwstr>
  </property>
  <property fmtid="{D5CDD505-2E9C-101B-9397-08002B2CF9AE}" pid="15" name="server">
    <vt:lpwstr>sakarkiv.vegvesen.no</vt:lpwstr>
  </property>
  <property fmtid="{D5CDD505-2E9C-101B-9397-08002B2CF9AE}" pid="16" name="externalUser">
    <vt:lpwstr>
    </vt:lpwstr>
  </property>
  <property fmtid="{D5CDD505-2E9C-101B-9397-08002B2CF9AE}" pid="17" name="option">
    <vt:lpwstr>true</vt:lpwstr>
  </property>
  <property fmtid="{D5CDD505-2E9C-101B-9397-08002B2CF9AE}" pid="18" name="SVVOperationStatus">
    <vt:bool>true</vt:bool>
  </property>
  <property fmtid="{D5CDD505-2E9C-101B-9397-08002B2CF9AE}" pid="19" name="Has360Connection">
    <vt:lpwstr>True</vt:lpwstr>
  </property>
  <property fmtid="{D5CDD505-2E9C-101B-9397-08002B2CF9AE}" pid="20" name="LanguageID">
    <vt:lpwstr>1044</vt:lpwstr>
  </property>
  <property fmtid="{D5CDD505-2E9C-101B-9397-08002B2CF9AE}" pid="21" name="sipTrackRevision">
    <vt:lpwstr>false</vt:lpwstr>
  </property>
  <property fmtid="{D5CDD505-2E9C-101B-9397-08002B2CF9AE}" pid="22" name="docId">
    <vt:lpwstr>8921259</vt:lpwstr>
  </property>
  <property fmtid="{D5CDD505-2E9C-101B-9397-08002B2CF9AE}" pid="23" name="verId">
    <vt:lpwstr>7595965</vt:lpwstr>
  </property>
  <property fmtid="{D5CDD505-2E9C-101B-9397-08002B2CF9AE}" pid="24" name="templateId">
    <vt:lpwstr>300009</vt:lpwstr>
  </property>
  <property fmtid="{D5CDD505-2E9C-101B-9397-08002B2CF9AE}" pid="25" name="createdBy">
    <vt:lpwstr>Eli Marie Hoftun Kvæstad EILKVA</vt:lpwstr>
  </property>
  <property fmtid="{D5CDD505-2E9C-101B-9397-08002B2CF9AE}" pid="26" name="modifiedBy">
    <vt:lpwstr>Eli Marie Hoftun Kvæstad EILKVA</vt:lpwstr>
  </property>
  <property fmtid="{D5CDD505-2E9C-101B-9397-08002B2CF9AE}" pid="27" name="serverName">
    <vt:lpwstr>
    </vt:lpwstr>
  </property>
  <property fmtid="{D5CDD505-2E9C-101B-9397-08002B2CF9AE}" pid="28" name="protocol">
    <vt:lpwstr>
    </vt:lpwstr>
  </property>
  <property fmtid="{D5CDD505-2E9C-101B-9397-08002B2CF9AE}" pid="29" name="site">
    <vt:lpwstr>
    </vt:lpwstr>
  </property>
  <property fmtid="{D5CDD505-2E9C-101B-9397-08002B2CF9AE}" pid="30" name="fileId">
    <vt:lpwstr>16600586</vt:lpwstr>
  </property>
  <property fmtid="{D5CDD505-2E9C-101B-9397-08002B2CF9AE}" pid="31" name="currentVerId">
    <vt:lpwstr>7595965</vt:lpwstr>
  </property>
  <property fmtid="{D5CDD505-2E9C-101B-9397-08002B2CF9AE}" pid="32" name="fileName">
    <vt:lpwstr>2780 Maldokument byggekontrakter - Over EØS-terskelverdi – NS8405 – Konkurranse med fo 16600586_7595965_0.DOCX</vt:lpwstr>
  </property>
  <property fmtid="{D5CDD505-2E9C-101B-9397-08002B2CF9AE}" pid="33" name="filePath">
    <vt:lpwstr>
    </vt:lpwstr>
  </property>
  <property fmtid="{D5CDD505-2E9C-101B-9397-08002B2CF9AE}" pid="34" name="Operation">
    <vt:lpwstr>CheckoutFile</vt:lpwstr>
  </property>
  <property fmtid="{D5CDD505-2E9C-101B-9397-08002B2CF9AE}" pid="35" name="ContentTypeId">
    <vt:lpwstr>0x010100D2708C91B17B9B4B900A54557596C73C</vt:lpwstr>
  </property>
  <property fmtid="{D5CDD505-2E9C-101B-9397-08002B2CF9AE}" pid="36" name="Dokumentstatus">
    <vt:lpwstr>1;#Under arbeid|f39d8bcc-2a80-4417-a67a-9134b0a418c4</vt:lpwstr>
  </property>
  <property fmtid="{D5CDD505-2E9C-101B-9397-08002B2CF9AE}" pid="37" name="Prosessområder">
    <vt:lpwstr/>
  </property>
  <property fmtid="{D5CDD505-2E9C-101B-9397-08002B2CF9AE}" pid="38" name="Organisasjonsenhet">
    <vt:lpwstr>2;#Kontrakt og marked Utbygging|f677affa-5960-4eec-8953-b3343ad93c64</vt:lpwstr>
  </property>
  <property fmtid="{D5CDD505-2E9C-101B-9397-08002B2CF9AE}" pid="39" name="Prosessomr_x00e5_der">
    <vt:lpwstr/>
  </property>
</Properties>
</file>