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footer2.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006D9BC" w14:textId="5CC211B0" w:rsidR="00FD09F5" w:rsidRPr="00E11796" w:rsidRDefault="00FD09F5" w:rsidP="00F07822">
      <w:pPr>
        <w:rPr>
          <w:b/>
          <w:bCs/>
        </w:rPr>
      </w:pPr>
    </w:p>
    <w:p w14:paraId="49379DDC" w14:textId="77777777" w:rsidR="0063294F" w:rsidRPr="00E11796" w:rsidRDefault="0063294F" w:rsidP="00F07822">
      <w:pPr>
        <w:rPr>
          <w:b/>
          <w:bCs/>
        </w:rPr>
      </w:pPr>
    </w:p>
    <w:p w14:paraId="759945D2" w14:textId="77777777" w:rsidR="0063294F" w:rsidRPr="00E11796" w:rsidRDefault="0063294F" w:rsidP="00F07822">
      <w:pPr>
        <w:rPr>
          <w:b/>
          <w:bCs/>
        </w:rPr>
      </w:pPr>
    </w:p>
    <w:p w14:paraId="0ACD0AA1" w14:textId="77777777" w:rsidR="0063294F" w:rsidRPr="00E11796" w:rsidRDefault="0063294F" w:rsidP="00F07822">
      <w:pPr>
        <w:rPr>
          <w:b/>
          <w:bCs/>
        </w:rPr>
      </w:pPr>
    </w:p>
    <w:p w14:paraId="35C4DDA7" w14:textId="77777777" w:rsidR="0063294F" w:rsidRPr="00E11796" w:rsidRDefault="0063294F" w:rsidP="00F07822">
      <w:pPr>
        <w:rPr>
          <w:b/>
          <w:bCs/>
        </w:rPr>
      </w:pPr>
    </w:p>
    <w:p w14:paraId="5B014613" w14:textId="77777777" w:rsidR="008332B4" w:rsidRPr="00E11796" w:rsidRDefault="008332B4" w:rsidP="00F07822"/>
    <w:p w14:paraId="59086FAE" w14:textId="77777777" w:rsidR="008332B4" w:rsidRPr="00E11796" w:rsidRDefault="008332B4" w:rsidP="00F07822"/>
    <w:p w14:paraId="67D68558" w14:textId="48F2AF00" w:rsidR="00B64FF7" w:rsidRPr="00E11796" w:rsidRDefault="00B64FF7" w:rsidP="00F07822">
      <w:pPr>
        <w:rPr>
          <w:b/>
          <w:bCs/>
          <w:color w:val="000000" w:themeColor="text1"/>
          <w:sz w:val="48"/>
          <w:szCs w:val="48"/>
        </w:rPr>
      </w:pPr>
      <w:r w:rsidRPr="00E11796">
        <w:rPr>
          <w:b/>
          <w:bCs/>
          <w:color w:val="000000" w:themeColor="text1"/>
          <w:sz w:val="48"/>
          <w:szCs w:val="48"/>
        </w:rPr>
        <w:t>Konkurransegrunnlag</w:t>
      </w:r>
    </w:p>
    <w:p w14:paraId="2BC6636D" w14:textId="77777777" w:rsidR="00B64FF7" w:rsidRPr="00E11796" w:rsidRDefault="00B64FF7" w:rsidP="00F07822">
      <w:pPr>
        <w:rPr>
          <w:color w:val="000000" w:themeColor="text1"/>
        </w:rPr>
      </w:pPr>
    </w:p>
    <w:p w14:paraId="74E119FF" w14:textId="5E584487" w:rsidR="00B64FF7" w:rsidRPr="00E11796" w:rsidRDefault="00B64FF7" w:rsidP="00F07822">
      <w:r w:rsidRPr="00E11796">
        <w:rPr>
          <w:b/>
          <w:bCs/>
          <w:color w:val="000000" w:themeColor="text1"/>
          <w:sz w:val="40"/>
          <w:szCs w:val="40"/>
        </w:rPr>
        <w:t>Prosjekt</w:t>
      </w:r>
      <w:r w:rsidRPr="00E11796">
        <w:rPr>
          <w:b/>
          <w:bCs/>
          <w:sz w:val="40"/>
          <w:szCs w:val="40"/>
        </w:rPr>
        <w:t>:</w:t>
      </w:r>
      <w:r w:rsidR="008332B4" w:rsidRPr="00E11796">
        <w:t xml:space="preserve"> </w:t>
      </w:r>
      <w:sdt>
        <w:sdtPr>
          <w:rPr>
            <w:b/>
            <w:bCs/>
            <w:sz w:val="40"/>
            <w:szCs w:val="40"/>
            <w:highlight w:val="lightGray"/>
          </w:rPr>
          <w:alias w:val="Prosjektnavn"/>
          <w:tag w:val="Prosjektnavn"/>
          <w:id w:val="1923210563"/>
          <w:placeholder>
            <w:docPart w:val="DefaultPlaceholder_-1854013440"/>
          </w:placeholder>
          <w15:appearance w15:val="hidden"/>
          <w:text/>
        </w:sdtPr>
        <w:sdtEndPr/>
        <w:sdtContent>
          <w:r w:rsidR="00C266CB" w:rsidRPr="00E11796">
            <w:rPr>
              <w:b/>
              <w:bCs/>
              <w:sz w:val="40"/>
              <w:szCs w:val="40"/>
              <w:highlight w:val="lightGray"/>
            </w:rPr>
            <w:t>Prosjektnavn</w:t>
          </w:r>
        </w:sdtContent>
      </w:sdt>
    </w:p>
    <w:p w14:paraId="7AAF3DD3" w14:textId="77777777" w:rsidR="00B64FF7" w:rsidRPr="00E11796" w:rsidRDefault="00B64FF7" w:rsidP="00F07822">
      <w:pPr>
        <w:rPr>
          <w:color w:val="000000" w:themeColor="text1"/>
        </w:rPr>
      </w:pPr>
    </w:p>
    <w:p w14:paraId="52AB1CA9" w14:textId="77777777" w:rsidR="00B64FF7" w:rsidRPr="00E11796" w:rsidRDefault="00B64FF7" w:rsidP="00F07822">
      <w:pPr>
        <w:rPr>
          <w:sz w:val="40"/>
          <w:szCs w:val="40"/>
        </w:rPr>
      </w:pPr>
      <w:r w:rsidRPr="00E11796">
        <w:rPr>
          <w:b/>
          <w:bCs/>
          <w:color w:val="000000" w:themeColor="text1"/>
          <w:sz w:val="40"/>
          <w:szCs w:val="40"/>
        </w:rPr>
        <w:t>Parsell</w:t>
      </w:r>
      <w:r w:rsidRPr="00E11796">
        <w:rPr>
          <w:b/>
          <w:bCs/>
          <w:sz w:val="40"/>
          <w:szCs w:val="40"/>
        </w:rPr>
        <w:t xml:space="preserve">: </w:t>
      </w:r>
      <w:r w:rsidRPr="00E11796">
        <w:rPr>
          <w:b/>
          <w:bCs/>
          <w:sz w:val="40"/>
          <w:szCs w:val="40"/>
          <w:highlight w:val="lightGray"/>
        </w:rPr>
        <w:t>Xxxxxx</w:t>
      </w:r>
      <w:r w:rsidRPr="00E11796">
        <w:rPr>
          <w:b/>
          <w:bCs/>
          <w:sz w:val="40"/>
          <w:szCs w:val="40"/>
        </w:rPr>
        <w:t xml:space="preserve"> - </w:t>
      </w:r>
      <w:r w:rsidRPr="00E11796">
        <w:rPr>
          <w:b/>
          <w:bCs/>
          <w:sz w:val="40"/>
          <w:szCs w:val="40"/>
          <w:highlight w:val="lightGray"/>
        </w:rPr>
        <w:t>Xxxxxx</w:t>
      </w:r>
      <w:r w:rsidRPr="00E11796">
        <w:rPr>
          <w:sz w:val="40"/>
          <w:szCs w:val="40"/>
        </w:rPr>
        <w:t xml:space="preserve"> </w:t>
      </w:r>
    </w:p>
    <w:p w14:paraId="460B3D6A" w14:textId="77777777" w:rsidR="00B64FF7" w:rsidRPr="00E11796" w:rsidRDefault="00B64FF7" w:rsidP="00F07822">
      <w:pPr>
        <w:rPr>
          <w:color w:val="000000" w:themeColor="text1"/>
        </w:rPr>
      </w:pPr>
    </w:p>
    <w:p w14:paraId="03B37703" w14:textId="77777777" w:rsidR="00B64FF7" w:rsidRPr="00E11796" w:rsidRDefault="00B64FF7" w:rsidP="00F07822">
      <w:pPr>
        <w:rPr>
          <w:color w:val="000000" w:themeColor="text1"/>
        </w:rPr>
      </w:pPr>
    </w:p>
    <w:p w14:paraId="63724499" w14:textId="77777777" w:rsidR="00B64FF7" w:rsidRPr="00E11796" w:rsidRDefault="00B64FF7" w:rsidP="00F07822">
      <w:pPr>
        <w:rPr>
          <w:color w:val="000000" w:themeColor="text1"/>
        </w:rPr>
      </w:pPr>
    </w:p>
    <w:p w14:paraId="26D0DD4B" w14:textId="45A8B9F1" w:rsidR="008332B4" w:rsidRPr="00E11796" w:rsidRDefault="008332B4" w:rsidP="00F07822">
      <w:pPr>
        <w:rPr>
          <w:color w:val="000000" w:themeColor="text1"/>
        </w:rPr>
      </w:pPr>
    </w:p>
    <w:p w14:paraId="13FCB937" w14:textId="615A216F" w:rsidR="008332B4" w:rsidRPr="00E11796" w:rsidRDefault="008332B4" w:rsidP="00F07822">
      <w:pPr>
        <w:rPr>
          <w:color w:val="000000" w:themeColor="text1"/>
        </w:rPr>
      </w:pPr>
    </w:p>
    <w:p w14:paraId="59C190D7" w14:textId="71DE690F" w:rsidR="008332B4" w:rsidRPr="00E11796" w:rsidRDefault="008332B4" w:rsidP="00F07822">
      <w:pPr>
        <w:rPr>
          <w:color w:val="000000" w:themeColor="text1"/>
        </w:rPr>
      </w:pPr>
    </w:p>
    <w:p w14:paraId="7C71664C" w14:textId="528BCFAE" w:rsidR="008332B4" w:rsidRPr="00E11796" w:rsidRDefault="008332B4" w:rsidP="00F07822">
      <w:pPr>
        <w:rPr>
          <w:color w:val="000000" w:themeColor="text1"/>
        </w:rPr>
      </w:pPr>
    </w:p>
    <w:p w14:paraId="17D4D88A" w14:textId="5B83D915" w:rsidR="008332B4" w:rsidRPr="00E11796" w:rsidRDefault="008332B4" w:rsidP="00F07822">
      <w:pPr>
        <w:rPr>
          <w:color w:val="000000" w:themeColor="text1"/>
        </w:rPr>
      </w:pPr>
    </w:p>
    <w:p w14:paraId="6C2BE83F" w14:textId="6B79AF1F" w:rsidR="008332B4" w:rsidRPr="00E11796" w:rsidRDefault="008332B4" w:rsidP="00F07822">
      <w:pPr>
        <w:rPr>
          <w:color w:val="000000" w:themeColor="text1"/>
        </w:rPr>
      </w:pPr>
    </w:p>
    <w:p w14:paraId="36402A61" w14:textId="77777777" w:rsidR="008332B4" w:rsidRPr="00E11796" w:rsidRDefault="008332B4" w:rsidP="00F07822">
      <w:pPr>
        <w:rPr>
          <w:color w:val="000000" w:themeColor="text1"/>
        </w:rPr>
      </w:pPr>
    </w:p>
    <w:p w14:paraId="6AC87266" w14:textId="77777777" w:rsidR="00B64FF7" w:rsidRPr="00E11796" w:rsidRDefault="00B64FF7" w:rsidP="00F07822">
      <w:pPr>
        <w:rPr>
          <w:color w:val="000000" w:themeColor="text1"/>
        </w:rPr>
      </w:pPr>
      <w:r w:rsidRPr="00E11796">
        <w:rPr>
          <w:b/>
          <w:bCs/>
          <w:color w:val="000000" w:themeColor="text1"/>
        </w:rPr>
        <w:t>Tilbudsnummer</w:t>
      </w:r>
      <w:r w:rsidRPr="00E11796">
        <w:rPr>
          <w:color w:val="000000" w:themeColor="text1"/>
        </w:rPr>
        <w:t xml:space="preserve">: </w:t>
      </w:r>
      <w:r w:rsidRPr="00E11796">
        <w:rPr>
          <w:color w:val="000000" w:themeColor="text1"/>
          <w:highlight w:val="lightGray"/>
        </w:rPr>
        <w:t>Xxxxxxx / Xxxxxx</w:t>
      </w:r>
    </w:p>
    <w:p w14:paraId="08460229" w14:textId="77777777" w:rsidR="00B64FF7" w:rsidRPr="00E11796" w:rsidRDefault="00B64FF7" w:rsidP="00F07822">
      <w:pPr>
        <w:rPr>
          <w:color w:val="000000" w:themeColor="text1"/>
        </w:rPr>
      </w:pPr>
    </w:p>
    <w:p w14:paraId="67A08D43" w14:textId="77777777" w:rsidR="00B64FF7" w:rsidRPr="00E11796" w:rsidRDefault="00B64FF7" w:rsidP="00F07822">
      <w:pPr>
        <w:rPr>
          <w:color w:val="000000" w:themeColor="text1"/>
        </w:rPr>
      </w:pPr>
    </w:p>
    <w:p w14:paraId="734149DE" w14:textId="6D775C60" w:rsidR="00B64FF7" w:rsidRPr="00E11796" w:rsidRDefault="00B64FF7" w:rsidP="00F07822">
      <w:pPr>
        <w:rPr>
          <w:color w:val="000000" w:themeColor="text1"/>
        </w:rPr>
      </w:pPr>
    </w:p>
    <w:p w14:paraId="61E19D9C" w14:textId="77777777" w:rsidR="0063294F" w:rsidRPr="00E11796" w:rsidRDefault="0063294F" w:rsidP="00F07822">
      <w:pPr>
        <w:rPr>
          <w:color w:val="000000" w:themeColor="text1"/>
        </w:rPr>
      </w:pPr>
    </w:p>
    <w:p w14:paraId="6B119AC0" w14:textId="77777777" w:rsidR="0063294F" w:rsidRPr="00E11796" w:rsidRDefault="0063294F" w:rsidP="00F07822">
      <w:pPr>
        <w:rPr>
          <w:color w:val="000000" w:themeColor="text1"/>
        </w:rPr>
      </w:pPr>
    </w:p>
    <w:p w14:paraId="45FA4741" w14:textId="2D8C6959" w:rsidR="008332B4" w:rsidRPr="00E11796" w:rsidRDefault="008332B4" w:rsidP="00F07822">
      <w:pPr>
        <w:rPr>
          <w:color w:val="000000" w:themeColor="text1"/>
        </w:rPr>
      </w:pPr>
    </w:p>
    <w:p w14:paraId="7EB241E9" w14:textId="17978BE5" w:rsidR="008332B4" w:rsidRPr="00E11796" w:rsidRDefault="008332B4" w:rsidP="00F07822">
      <w:pPr>
        <w:rPr>
          <w:color w:val="000000" w:themeColor="text1"/>
        </w:rPr>
      </w:pPr>
    </w:p>
    <w:p w14:paraId="727EBFAD" w14:textId="038C43FE" w:rsidR="008332B4" w:rsidRPr="00E11796" w:rsidRDefault="008332B4" w:rsidP="00F07822">
      <w:pPr>
        <w:rPr>
          <w:color w:val="000000" w:themeColor="text1"/>
        </w:rPr>
      </w:pPr>
    </w:p>
    <w:p w14:paraId="0A8FD711" w14:textId="77777777" w:rsidR="001747C0" w:rsidRPr="00E11796" w:rsidRDefault="001747C0" w:rsidP="00F07822">
      <w:pPr>
        <w:rPr>
          <w:color w:val="000000" w:themeColor="text1"/>
        </w:rPr>
      </w:pPr>
    </w:p>
    <w:p w14:paraId="67B66BD3" w14:textId="77777777" w:rsidR="001747C0" w:rsidRPr="00E11796" w:rsidRDefault="001747C0" w:rsidP="00F07822">
      <w:pPr>
        <w:rPr>
          <w:color w:val="000000" w:themeColor="text1"/>
        </w:rPr>
      </w:pPr>
    </w:p>
    <w:p w14:paraId="4A417C58" w14:textId="77777777" w:rsidR="001747C0" w:rsidRPr="00E11796" w:rsidRDefault="001747C0" w:rsidP="00F07822">
      <w:pPr>
        <w:rPr>
          <w:color w:val="000000" w:themeColor="text1"/>
        </w:rPr>
      </w:pPr>
    </w:p>
    <w:p w14:paraId="3F7B528F" w14:textId="77777777" w:rsidR="001747C0" w:rsidRPr="00E11796" w:rsidRDefault="001747C0" w:rsidP="00F07822">
      <w:pPr>
        <w:rPr>
          <w:color w:val="000000" w:themeColor="text1"/>
        </w:rPr>
      </w:pPr>
    </w:p>
    <w:p w14:paraId="25D144CE" w14:textId="77777777" w:rsidR="001747C0" w:rsidRPr="00E11796" w:rsidRDefault="001747C0" w:rsidP="00F07822">
      <w:pPr>
        <w:rPr>
          <w:color w:val="000000" w:themeColor="text1"/>
        </w:rPr>
      </w:pPr>
    </w:p>
    <w:p w14:paraId="7DC606DE" w14:textId="77777777" w:rsidR="001747C0" w:rsidRPr="00E11796" w:rsidRDefault="001747C0" w:rsidP="00F07822">
      <w:pPr>
        <w:rPr>
          <w:color w:val="000000" w:themeColor="text1"/>
        </w:rPr>
      </w:pPr>
    </w:p>
    <w:p w14:paraId="22EC250B" w14:textId="77777777" w:rsidR="001747C0" w:rsidRPr="00E11796" w:rsidRDefault="001747C0" w:rsidP="00F07822">
      <w:pPr>
        <w:rPr>
          <w:color w:val="000000" w:themeColor="text1"/>
        </w:rPr>
      </w:pPr>
    </w:p>
    <w:p w14:paraId="22F0EC4E" w14:textId="77777777" w:rsidR="001747C0" w:rsidRPr="00E11796" w:rsidRDefault="001747C0" w:rsidP="00F07822">
      <w:pPr>
        <w:rPr>
          <w:color w:val="000000" w:themeColor="text1"/>
        </w:rPr>
      </w:pPr>
    </w:p>
    <w:p w14:paraId="547DBB3A" w14:textId="77777777" w:rsidR="001747C0" w:rsidRPr="00E11796" w:rsidRDefault="001747C0" w:rsidP="00F07822">
      <w:pPr>
        <w:rPr>
          <w:color w:val="000000" w:themeColor="text1"/>
        </w:rPr>
      </w:pPr>
    </w:p>
    <w:p w14:paraId="4C06057C" w14:textId="77777777" w:rsidR="001747C0" w:rsidRPr="00E11796" w:rsidRDefault="001747C0" w:rsidP="00F07822">
      <w:pPr>
        <w:rPr>
          <w:color w:val="000000" w:themeColor="text1"/>
        </w:rPr>
      </w:pPr>
    </w:p>
    <w:p w14:paraId="2C04930A" w14:textId="77777777" w:rsidR="001747C0" w:rsidRPr="00E11796" w:rsidRDefault="001747C0" w:rsidP="00F07822">
      <w:pPr>
        <w:rPr>
          <w:color w:val="000000" w:themeColor="text1"/>
        </w:rPr>
      </w:pPr>
    </w:p>
    <w:p w14:paraId="56D69D7D" w14:textId="77777777" w:rsidR="001747C0" w:rsidRPr="00E11796" w:rsidRDefault="001747C0" w:rsidP="00F07822">
      <w:pPr>
        <w:rPr>
          <w:color w:val="000000" w:themeColor="text1"/>
        </w:rPr>
      </w:pPr>
    </w:p>
    <w:p w14:paraId="3719095E" w14:textId="5689276D" w:rsidR="008332B4" w:rsidRPr="00E11796" w:rsidRDefault="008332B4" w:rsidP="00F07822">
      <w:pPr>
        <w:rPr>
          <w:color w:val="000000" w:themeColor="text1"/>
        </w:rPr>
      </w:pPr>
    </w:p>
    <w:p w14:paraId="66BA56FD" w14:textId="15A81250" w:rsidR="008332B4" w:rsidRPr="00E11796" w:rsidRDefault="008332B4" w:rsidP="00F07822">
      <w:pPr>
        <w:rPr>
          <w:color w:val="000000" w:themeColor="text1"/>
        </w:rPr>
      </w:pPr>
    </w:p>
    <w:p w14:paraId="6BD337D7" w14:textId="77777777" w:rsidR="008332B4" w:rsidRPr="00E11796" w:rsidRDefault="008332B4" w:rsidP="00F07822">
      <w:pPr>
        <w:rPr>
          <w:color w:val="000000" w:themeColor="text1"/>
        </w:rPr>
      </w:pPr>
    </w:p>
    <w:p w14:paraId="2DCD16A9" w14:textId="679CB9B8" w:rsidR="0063294F" w:rsidRPr="00E11796" w:rsidRDefault="0063294F" w:rsidP="004065B5">
      <w:pPr>
        <w:rPr>
          <w:color w:val="000000" w:themeColor="text1"/>
          <w:szCs w:val="20"/>
        </w:rPr>
      </w:pPr>
      <w:r w:rsidRPr="00E11796">
        <w:rPr>
          <w:color w:val="000000" w:themeColor="text1"/>
          <w:szCs w:val="20"/>
        </w:rPr>
        <w:t>B</w:t>
      </w:r>
      <w:r w:rsidR="00B64FF7" w:rsidRPr="00E11796">
        <w:rPr>
          <w:color w:val="000000" w:themeColor="text1"/>
          <w:szCs w:val="20"/>
        </w:rPr>
        <w:t>yggekontrakter - Over EØS-terskelverdi – NS840</w:t>
      </w:r>
      <w:r w:rsidR="008F5C1C" w:rsidRPr="00E11796">
        <w:rPr>
          <w:color w:val="000000" w:themeColor="text1"/>
          <w:szCs w:val="20"/>
        </w:rPr>
        <w:t>7</w:t>
      </w:r>
      <w:r w:rsidR="00B64FF7" w:rsidRPr="00E11796">
        <w:rPr>
          <w:color w:val="000000" w:themeColor="text1"/>
          <w:szCs w:val="20"/>
        </w:rPr>
        <w:t xml:space="preserve"> – Konkurranse med forhandling</w:t>
      </w:r>
      <w:r w:rsidRPr="00E11796">
        <w:rPr>
          <w:color w:val="000000" w:themeColor="text1"/>
          <w:szCs w:val="20"/>
        </w:rPr>
        <w:t xml:space="preserve"> - UTB</w:t>
      </w:r>
    </w:p>
    <w:p w14:paraId="74C471BA" w14:textId="77777777" w:rsidR="006422CD" w:rsidRPr="00E11796" w:rsidRDefault="0063294F" w:rsidP="004065B5">
      <w:r w:rsidRPr="00E11796">
        <w:rPr>
          <w:color w:val="000000" w:themeColor="text1"/>
          <w:szCs w:val="20"/>
        </w:rPr>
        <w:t xml:space="preserve">Versjon: </w:t>
      </w:r>
      <w:r w:rsidRPr="00E11796">
        <w:t>0</w:t>
      </w:r>
      <w:r w:rsidR="006422CD" w:rsidRPr="00E11796">
        <w:t>3</w:t>
      </w:r>
      <w:r w:rsidRPr="00E11796">
        <w:t>.0</w:t>
      </w:r>
      <w:r w:rsidR="006422CD" w:rsidRPr="00E11796">
        <w:t>7</w:t>
      </w:r>
      <w:r w:rsidRPr="00E11796">
        <w:t>.2026.</w:t>
      </w:r>
    </w:p>
    <w:p w14:paraId="1EDEC73C" w14:textId="77777777" w:rsidR="006422CD" w:rsidRPr="00E11796" w:rsidRDefault="006422CD" w:rsidP="004065B5"/>
    <w:p w14:paraId="24A7BB8F" w14:textId="0B7ADC0F" w:rsidR="006422CD" w:rsidRPr="00E11796" w:rsidRDefault="006422CD" w:rsidP="006422CD">
      <w:pPr>
        <w:spacing w:after="200" w:line="276" w:lineRule="auto"/>
      </w:pPr>
      <w:r w:rsidRPr="00E11796">
        <w:rPr>
          <w:highlight w:val="lightGray"/>
        </w:rPr>
        <w:t>VEILEDNINGSTEKST (SLETTES FØR UTLYSNING): Redigering i mal bør gjøres i skrivebordformat, det er oppdaget at formateringen ikke alltid henger med i teams og i nettleser format.</w:t>
      </w:r>
    </w:p>
    <w:p w14:paraId="486EFCA9" w14:textId="2BD4FAD6" w:rsidR="002C0DA9" w:rsidRPr="00E11796" w:rsidRDefault="00870859" w:rsidP="004065B5">
      <w:pPr>
        <w:rPr>
          <w:color w:val="000000" w:themeColor="text1"/>
          <w:szCs w:val="20"/>
        </w:rPr>
      </w:pPr>
      <w:r w:rsidRPr="00E11796">
        <w:br w:type="page"/>
      </w:r>
    </w:p>
    <w:p w14:paraId="24299158" w14:textId="55340547" w:rsidR="00887D45" w:rsidRPr="00E11796" w:rsidRDefault="00F763C4" w:rsidP="00B22695">
      <w:pPr>
        <w:pStyle w:val="Overskrift1"/>
      </w:pPr>
      <w:bookmarkStart w:id="0" w:name="_Ref90906442"/>
      <w:bookmarkStart w:id="1" w:name="_Ref90906455"/>
      <w:bookmarkStart w:id="2" w:name="_Ref90906531"/>
      <w:bookmarkStart w:id="3" w:name="_Ref90906551"/>
      <w:bookmarkStart w:id="4" w:name="_Ref90969398"/>
      <w:bookmarkStart w:id="5" w:name="_Ref90969408"/>
      <w:bookmarkStart w:id="6" w:name="_Ref90969417"/>
      <w:bookmarkStart w:id="7" w:name="_Ref90969576"/>
      <w:bookmarkStart w:id="8" w:name="_Ref90970372"/>
      <w:bookmarkStart w:id="9" w:name="_Ref90970379"/>
      <w:bookmarkStart w:id="10" w:name="_Ref90970665"/>
      <w:bookmarkStart w:id="11" w:name="_Ref90970691"/>
      <w:bookmarkStart w:id="12" w:name="_Ref90970698"/>
      <w:bookmarkStart w:id="13" w:name="_Ref90970703"/>
      <w:bookmarkStart w:id="14" w:name="_Ref90970923"/>
      <w:bookmarkStart w:id="15" w:name="_Ref90970926"/>
      <w:bookmarkStart w:id="16" w:name="_Toc92971865"/>
      <w:bookmarkStart w:id="17" w:name="_Toc93493638"/>
      <w:bookmarkStart w:id="18" w:name="_Toc93493915"/>
      <w:bookmarkStart w:id="19" w:name="_Toc93495364"/>
      <w:bookmarkStart w:id="20" w:name="_Toc93495742"/>
      <w:bookmarkStart w:id="21" w:name="_Toc93496362"/>
      <w:bookmarkStart w:id="22" w:name="_Toc93560374"/>
      <w:bookmarkStart w:id="23" w:name="_Toc93907931"/>
      <w:bookmarkStart w:id="24" w:name="_Toc93907950"/>
      <w:bookmarkStart w:id="25" w:name="_Toc93907969"/>
      <w:bookmarkStart w:id="26" w:name="_Toc93907988"/>
      <w:bookmarkStart w:id="27" w:name="_Toc94272010"/>
      <w:bookmarkStart w:id="28" w:name="_Toc94792274"/>
      <w:bookmarkStart w:id="29" w:name="_Toc94792293"/>
      <w:bookmarkStart w:id="30" w:name="_Toc94792312"/>
      <w:bookmarkStart w:id="31" w:name="_Toc94792331"/>
      <w:bookmarkStart w:id="32" w:name="_Toc95824004"/>
      <w:bookmarkStart w:id="33" w:name="_Toc95824023"/>
      <w:bookmarkStart w:id="34" w:name="_Toc95824042"/>
      <w:bookmarkStart w:id="35" w:name="_Toc95824061"/>
      <w:bookmarkStart w:id="36" w:name="_Toc96504089"/>
      <w:bookmarkStart w:id="37" w:name="_Toc96504107"/>
      <w:bookmarkStart w:id="38" w:name="_Toc96504125"/>
      <w:bookmarkStart w:id="39" w:name="_Toc96504143"/>
      <w:bookmarkStart w:id="40" w:name="_Toc97120818"/>
      <w:bookmarkStart w:id="41" w:name="_Toc97120836"/>
      <w:bookmarkStart w:id="42" w:name="_Toc97120854"/>
      <w:bookmarkStart w:id="43" w:name="_Toc97120872"/>
      <w:bookmarkStart w:id="44" w:name="_Toc97126784"/>
      <w:bookmarkStart w:id="45" w:name="_Toc97126802"/>
      <w:bookmarkStart w:id="46" w:name="_Toc97126820"/>
      <w:bookmarkStart w:id="47" w:name="_Toc97126838"/>
      <w:bookmarkStart w:id="48" w:name="_Toc97127275"/>
      <w:bookmarkStart w:id="49" w:name="_Toc97298023"/>
      <w:bookmarkStart w:id="50" w:name="_Toc97298041"/>
      <w:bookmarkStart w:id="51" w:name="_Toc97298059"/>
      <w:bookmarkStart w:id="52" w:name="_Toc97298077"/>
      <w:bookmarkStart w:id="53" w:name="_Toc97298095"/>
      <w:bookmarkStart w:id="54" w:name="_Toc97300357"/>
      <w:bookmarkStart w:id="55" w:name="_Toc157420126"/>
      <w:bookmarkStart w:id="56" w:name="_Toc157674013"/>
      <w:bookmarkStart w:id="57" w:name="_Toc164408037"/>
      <w:bookmarkStart w:id="58" w:name="_Toc164856071"/>
      <w:bookmarkStart w:id="59" w:name="_Toc165975322"/>
      <w:bookmarkStart w:id="60" w:name="_Toc175130389"/>
      <w:bookmarkStart w:id="61" w:name="_Toc176773526"/>
      <w:bookmarkStart w:id="62" w:name="_Toc177108339"/>
      <w:bookmarkStart w:id="63" w:name="_Toc233896928"/>
      <w:r w:rsidRPr="00E11796">
        <w:lastRenderedPageBreak/>
        <w:t>Prosjektinformasjon</w:t>
      </w:r>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p>
    <w:p w14:paraId="05856DCE" w14:textId="36008A0E" w:rsidR="00E4386E" w:rsidRPr="00E11796" w:rsidRDefault="002D1230" w:rsidP="000F5670">
      <w:pPr>
        <w:ind w:firstLine="357"/>
        <w:rPr>
          <w:b/>
          <w:bCs/>
          <w:sz w:val="26"/>
          <w:szCs w:val="26"/>
        </w:rPr>
      </w:pPr>
      <w:bookmarkStart w:id="64" w:name="_Ref90969457"/>
      <w:bookmarkStart w:id="65" w:name="_Ref90969470"/>
      <w:bookmarkStart w:id="66" w:name="_Ref90969624"/>
      <w:bookmarkStart w:id="67" w:name="_Ref90969636"/>
      <w:bookmarkStart w:id="68" w:name="_Ref90970392"/>
      <w:bookmarkStart w:id="69" w:name="_Ref90970395"/>
      <w:bookmarkStart w:id="70" w:name="_Ref90982870"/>
      <w:bookmarkStart w:id="71" w:name="_Ref90982880"/>
      <w:bookmarkStart w:id="72" w:name="_Ref90982886"/>
      <w:bookmarkStart w:id="73" w:name="_Ref90982914"/>
      <w:bookmarkStart w:id="74" w:name="_Ref90982918"/>
      <w:r w:rsidRPr="00E11796">
        <w:rPr>
          <w:b/>
          <w:bCs/>
          <w:sz w:val="26"/>
          <w:szCs w:val="26"/>
        </w:rPr>
        <w:t>I</w:t>
      </w:r>
      <w:r w:rsidR="00F763C4" w:rsidRPr="00E11796">
        <w:rPr>
          <w:b/>
          <w:bCs/>
          <w:sz w:val="26"/>
          <w:szCs w:val="26"/>
        </w:rPr>
        <w:t>nnholdsliste</w:t>
      </w:r>
      <w:bookmarkEnd w:id="64"/>
      <w:bookmarkEnd w:id="65"/>
      <w:bookmarkEnd w:id="66"/>
      <w:bookmarkEnd w:id="67"/>
      <w:bookmarkEnd w:id="68"/>
      <w:bookmarkEnd w:id="69"/>
      <w:bookmarkEnd w:id="70"/>
      <w:bookmarkEnd w:id="71"/>
      <w:bookmarkEnd w:id="72"/>
      <w:bookmarkEnd w:id="73"/>
      <w:bookmarkEnd w:id="74"/>
    </w:p>
    <w:p w14:paraId="4DBD0CC2" w14:textId="35839346" w:rsidR="002F1BA5" w:rsidRPr="00E11796" w:rsidRDefault="002F1BA5" w:rsidP="001B6709">
      <w:pPr>
        <w:tabs>
          <w:tab w:val="left" w:pos="357"/>
        </w:tabs>
        <w:ind w:firstLine="357"/>
        <w:rPr>
          <w:b/>
          <w:bCs/>
          <w:sz w:val="26"/>
          <w:szCs w:val="26"/>
        </w:rPr>
      </w:pPr>
    </w:p>
    <w:p w14:paraId="5D2C6C3A" w14:textId="77777777" w:rsidR="00B87E90" w:rsidRDefault="00520D6E">
      <w:pPr>
        <w:pStyle w:val="INNH1"/>
        <w:rPr>
          <w:rFonts w:asciiTheme="minorHAnsi" w:eastAsiaTheme="minorEastAsia" w:hAnsiTheme="minorHAnsi" w:cstheme="minorBidi"/>
          <w:b w:val="0"/>
          <w:noProof/>
          <w:kern w:val="2"/>
          <w:sz w:val="24"/>
          <w:lang w:eastAsia="nb-NO"/>
          <w14:ligatures w14:val="standardContextual"/>
        </w:rPr>
      </w:pPr>
      <w:r w:rsidRPr="00E11796">
        <w:fldChar w:fldCharType="begin"/>
      </w:r>
      <w:r w:rsidRPr="00E11796">
        <w:instrText xml:space="preserve"> TOC \o "1-2" \n \p \u \h *MERGEFORMAT </w:instrText>
      </w:r>
      <w:r w:rsidRPr="00E11796">
        <w:fldChar w:fldCharType="separate"/>
      </w:r>
      <w:hyperlink w:anchor="_Toc233896928" w:history="1">
        <w:r w:rsidR="00B87E90" w:rsidRPr="00397107">
          <w:rPr>
            <w:rStyle w:val="Hyperkobling"/>
            <w:rFonts w:ascii="Times New Roman" w:hAnsi="Times New Roman"/>
            <w:bCs/>
            <w:noProof/>
            <w14:scene3d>
              <w14:camera w14:prst="orthographicFront"/>
              <w14:lightRig w14:rig="threePt" w14:dir="t">
                <w14:rot w14:lat="0" w14:lon="0" w14:rev="0"/>
              </w14:lightRig>
            </w14:scene3d>
          </w:rPr>
          <w:t>A</w:t>
        </w:r>
        <w:r w:rsidR="00B87E90" w:rsidRPr="00397107">
          <w:rPr>
            <w:rStyle w:val="Hyperkobling"/>
            <w:noProof/>
          </w:rPr>
          <w:t xml:space="preserve"> Prosjektinformasjon</w:t>
        </w:r>
      </w:hyperlink>
    </w:p>
    <w:p w14:paraId="0C40C8DC"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29" w:history="1">
        <w:r w:rsidRPr="00397107">
          <w:rPr>
            <w:rStyle w:val="Hyperkobling"/>
            <w:noProof/>
          </w:rPr>
          <w:t>A1 Innbydelse til konkurranse med forhandling</w:t>
        </w:r>
      </w:hyperlink>
    </w:p>
    <w:p w14:paraId="2C6666F5"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30" w:history="1">
        <w:r w:rsidRPr="00397107">
          <w:rPr>
            <w:rStyle w:val="Hyperkobling"/>
            <w:noProof/>
          </w:rPr>
          <w:t>A2 Orientering om prosjektet</w:t>
        </w:r>
      </w:hyperlink>
    </w:p>
    <w:p w14:paraId="6F887FF8" w14:textId="77777777" w:rsidR="00B87E90" w:rsidRDefault="00B87E90">
      <w:pPr>
        <w:pStyle w:val="INNH1"/>
        <w:rPr>
          <w:rFonts w:asciiTheme="minorHAnsi" w:eastAsiaTheme="minorEastAsia" w:hAnsiTheme="minorHAnsi" w:cstheme="minorBidi"/>
          <w:b w:val="0"/>
          <w:noProof/>
          <w:kern w:val="2"/>
          <w:sz w:val="24"/>
          <w:lang w:eastAsia="nb-NO"/>
          <w14:ligatures w14:val="standardContextual"/>
        </w:rPr>
      </w:pPr>
      <w:hyperlink w:anchor="_Toc233896931" w:history="1">
        <w:r w:rsidRPr="00397107">
          <w:rPr>
            <w:rStyle w:val="Hyperkobling"/>
            <w:rFonts w:ascii="Times New Roman" w:hAnsi="Times New Roman"/>
            <w:bCs/>
            <w:noProof/>
            <w14:scene3d>
              <w14:camera w14:prst="orthographicFront"/>
              <w14:lightRig w14:rig="threePt" w14:dir="t">
                <w14:rot w14:lat="0" w14:lon="0" w14:rev="0"/>
              </w14:lightRig>
            </w14:scene3d>
          </w:rPr>
          <w:t>B</w:t>
        </w:r>
        <w:r w:rsidRPr="00397107">
          <w:rPr>
            <w:rStyle w:val="Hyperkobling"/>
            <w:noProof/>
          </w:rPr>
          <w:t xml:space="preserve"> Konkurranseregler</w:t>
        </w:r>
      </w:hyperlink>
    </w:p>
    <w:p w14:paraId="62A24B6C"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32" w:history="1">
        <w:r w:rsidRPr="00397107">
          <w:rPr>
            <w:rStyle w:val="Hyperkobling"/>
            <w:noProof/>
          </w:rPr>
          <w:t>B1 Konkurranseregler</w:t>
        </w:r>
      </w:hyperlink>
    </w:p>
    <w:p w14:paraId="073451AB"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33" w:history="1">
        <w:r w:rsidRPr="00397107">
          <w:rPr>
            <w:rStyle w:val="Hyperkobling"/>
            <w:noProof/>
          </w:rPr>
          <w:t>B2 Krav til entreprenørens kvalifikasjoner</w:t>
        </w:r>
      </w:hyperlink>
    </w:p>
    <w:p w14:paraId="7D2DC204"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34" w:history="1">
        <w:r w:rsidRPr="00397107">
          <w:rPr>
            <w:rStyle w:val="Hyperkobling"/>
            <w:noProof/>
          </w:rPr>
          <w:t>B3 Krav til tilbud og spesielle konkurranseregler</w:t>
        </w:r>
      </w:hyperlink>
    </w:p>
    <w:p w14:paraId="5F791CCC" w14:textId="77777777" w:rsidR="00B87E90" w:rsidRDefault="00B87E90">
      <w:pPr>
        <w:pStyle w:val="INNH1"/>
        <w:rPr>
          <w:rFonts w:asciiTheme="minorHAnsi" w:eastAsiaTheme="minorEastAsia" w:hAnsiTheme="minorHAnsi" w:cstheme="minorBidi"/>
          <w:b w:val="0"/>
          <w:noProof/>
          <w:kern w:val="2"/>
          <w:sz w:val="24"/>
          <w:lang w:eastAsia="nb-NO"/>
          <w14:ligatures w14:val="standardContextual"/>
        </w:rPr>
      </w:pPr>
      <w:hyperlink w:anchor="_Toc233896935" w:history="1">
        <w:r w:rsidRPr="00397107">
          <w:rPr>
            <w:rStyle w:val="Hyperkobling"/>
            <w:rFonts w:ascii="Times New Roman" w:hAnsi="Times New Roman"/>
            <w:bCs/>
            <w:noProof/>
            <w14:scene3d>
              <w14:camera w14:prst="orthographicFront"/>
              <w14:lightRig w14:rig="threePt" w14:dir="t">
                <w14:rot w14:lat="0" w14:lon="0" w14:rev="0"/>
              </w14:lightRig>
            </w14:scene3d>
          </w:rPr>
          <w:t>C</w:t>
        </w:r>
        <w:r w:rsidRPr="00397107">
          <w:rPr>
            <w:rStyle w:val="Hyperkobling"/>
            <w:noProof/>
          </w:rPr>
          <w:t xml:space="preserve"> Kontraktsbestemmelser NS 8407:2011</w:t>
        </w:r>
      </w:hyperlink>
    </w:p>
    <w:p w14:paraId="44529600"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36" w:history="1">
        <w:r w:rsidRPr="00397107">
          <w:rPr>
            <w:rStyle w:val="Hyperkobling"/>
            <w:noProof/>
          </w:rPr>
          <w:t>C1 Alminnelige kontraktsbestemmelser</w:t>
        </w:r>
      </w:hyperlink>
    </w:p>
    <w:p w14:paraId="2F515A50"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37" w:history="1">
        <w:r w:rsidRPr="00397107">
          <w:rPr>
            <w:rStyle w:val="Hyperkobling"/>
            <w:noProof/>
          </w:rPr>
          <w:t>C2 Spesielle kontraktsbestemmelser for bygging, Statens vegvesen</w:t>
        </w:r>
      </w:hyperlink>
    </w:p>
    <w:p w14:paraId="5F028082"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38" w:history="1">
        <w:r w:rsidRPr="00397107">
          <w:rPr>
            <w:rStyle w:val="Hyperkobling"/>
            <w:noProof/>
          </w:rPr>
          <w:t>C3 Avtaledokument</w:t>
        </w:r>
      </w:hyperlink>
    </w:p>
    <w:p w14:paraId="7E08E612" w14:textId="77777777" w:rsidR="00B87E90" w:rsidRDefault="00B87E90">
      <w:pPr>
        <w:pStyle w:val="INNH1"/>
        <w:rPr>
          <w:rFonts w:asciiTheme="minorHAnsi" w:eastAsiaTheme="minorEastAsia" w:hAnsiTheme="minorHAnsi" w:cstheme="minorBidi"/>
          <w:b w:val="0"/>
          <w:noProof/>
          <w:kern w:val="2"/>
          <w:sz w:val="24"/>
          <w:lang w:eastAsia="nb-NO"/>
          <w14:ligatures w14:val="standardContextual"/>
        </w:rPr>
      </w:pPr>
      <w:hyperlink w:anchor="_Toc233896939" w:history="1">
        <w:r w:rsidRPr="00397107">
          <w:rPr>
            <w:rStyle w:val="Hyperkobling"/>
            <w:rFonts w:ascii="Times New Roman" w:hAnsi="Times New Roman"/>
            <w:bCs/>
            <w:noProof/>
            <w14:scene3d>
              <w14:camera w14:prst="orthographicFront"/>
              <w14:lightRig w14:rig="threePt" w14:dir="t">
                <w14:rot w14:lat="0" w14:lon="0" w14:rev="0"/>
              </w14:lightRig>
            </w14:scene3d>
          </w:rPr>
          <w:t>D</w:t>
        </w:r>
        <w:r w:rsidRPr="00397107">
          <w:rPr>
            <w:rStyle w:val="Hyperkobling"/>
            <w:noProof/>
          </w:rPr>
          <w:t xml:space="preserve"> Beskrivende del</w:t>
        </w:r>
      </w:hyperlink>
    </w:p>
    <w:p w14:paraId="366F417E"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40" w:history="1">
        <w:r w:rsidRPr="00397107">
          <w:rPr>
            <w:rStyle w:val="Hyperkobling"/>
            <w:noProof/>
          </w:rPr>
          <w:t>D1 Beskrivelse</w:t>
        </w:r>
      </w:hyperlink>
    </w:p>
    <w:p w14:paraId="6530497A"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41" w:history="1">
        <w:r w:rsidRPr="00397107">
          <w:rPr>
            <w:rStyle w:val="Hyperkobling"/>
            <w:noProof/>
          </w:rPr>
          <w:t>D2 Omfang og mengdefortegnelse</w:t>
        </w:r>
      </w:hyperlink>
    </w:p>
    <w:p w14:paraId="087FAAD6"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42" w:history="1">
        <w:r w:rsidRPr="00397107">
          <w:rPr>
            <w:rStyle w:val="Hyperkobling"/>
            <w:noProof/>
          </w:rPr>
          <w:t>D3 Prosjekteringsgrunnlag og kravspesifikasjon</w:t>
        </w:r>
      </w:hyperlink>
    </w:p>
    <w:p w14:paraId="24C97B3B"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43" w:history="1">
        <w:r w:rsidRPr="00397107">
          <w:rPr>
            <w:rStyle w:val="Hyperkobling"/>
            <w:noProof/>
          </w:rPr>
          <w:t>D4 Standard beskrivelse for totalentreprise</w:t>
        </w:r>
      </w:hyperlink>
    </w:p>
    <w:p w14:paraId="608955B5"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44" w:history="1">
        <w:r w:rsidRPr="00397107">
          <w:rPr>
            <w:rStyle w:val="Hyperkobling"/>
            <w:noProof/>
          </w:rPr>
          <w:t>D5 Beskrivelse med enhetspriser</w:t>
        </w:r>
      </w:hyperlink>
    </w:p>
    <w:p w14:paraId="0FA9E157"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45" w:history="1">
        <w:r w:rsidRPr="00397107">
          <w:rPr>
            <w:rStyle w:val="Hyperkobling"/>
            <w:noProof/>
          </w:rPr>
          <w:t>D6 Vedlegg</w:t>
        </w:r>
      </w:hyperlink>
    </w:p>
    <w:p w14:paraId="03367F41" w14:textId="77777777" w:rsidR="00B87E90" w:rsidRDefault="00B87E90">
      <w:pPr>
        <w:pStyle w:val="INNH1"/>
        <w:rPr>
          <w:rFonts w:asciiTheme="minorHAnsi" w:eastAsiaTheme="minorEastAsia" w:hAnsiTheme="minorHAnsi" w:cstheme="minorBidi"/>
          <w:b w:val="0"/>
          <w:noProof/>
          <w:kern w:val="2"/>
          <w:sz w:val="24"/>
          <w:lang w:eastAsia="nb-NO"/>
          <w14:ligatures w14:val="standardContextual"/>
        </w:rPr>
      </w:pPr>
      <w:hyperlink w:anchor="_Toc233896946" w:history="1">
        <w:r w:rsidRPr="00397107">
          <w:rPr>
            <w:rStyle w:val="Hyperkobling"/>
            <w:rFonts w:ascii="Times New Roman" w:hAnsi="Times New Roman"/>
            <w:bCs/>
            <w:noProof/>
            <w14:scene3d>
              <w14:camera w14:prst="orthographicFront"/>
              <w14:lightRig w14:rig="threePt" w14:dir="t">
                <w14:rot w14:lat="0" w14:lon="0" w14:rev="0"/>
              </w14:lightRig>
            </w14:scene3d>
          </w:rPr>
          <w:t>E</w:t>
        </w:r>
        <w:r w:rsidRPr="00397107">
          <w:rPr>
            <w:rStyle w:val="Hyperkobling"/>
            <w:noProof/>
          </w:rPr>
          <w:t xml:space="preserve"> Svardokumenter</w:t>
        </w:r>
      </w:hyperlink>
    </w:p>
    <w:p w14:paraId="5CBCA060"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47" w:history="1">
        <w:r w:rsidRPr="00397107">
          <w:rPr>
            <w:rStyle w:val="Hyperkobling"/>
            <w:noProof/>
          </w:rPr>
          <w:t>E1 Svardokumenter for entreprenørs forespørsel om deltakelse</w:t>
        </w:r>
      </w:hyperlink>
    </w:p>
    <w:p w14:paraId="4B6172D2" w14:textId="77777777" w:rsidR="00B87E90" w:rsidRDefault="00B87E90">
      <w:pPr>
        <w:pStyle w:val="INNH2"/>
        <w:rPr>
          <w:rFonts w:asciiTheme="minorHAnsi" w:eastAsiaTheme="minorEastAsia" w:hAnsiTheme="minorHAnsi" w:cstheme="minorBidi"/>
          <w:noProof/>
          <w:color w:val="auto"/>
          <w:kern w:val="2"/>
          <w:sz w:val="24"/>
          <w:u w:val="none"/>
          <w:lang w:eastAsia="nb-NO"/>
          <w14:ligatures w14:val="standardContextual"/>
        </w:rPr>
      </w:pPr>
      <w:hyperlink w:anchor="_Toc233896948" w:history="1">
        <w:r w:rsidRPr="00397107">
          <w:rPr>
            <w:rStyle w:val="Hyperkobling"/>
            <w:noProof/>
          </w:rPr>
          <w:t>E2 Svardokumenter for entreprenørens tilbud</w:t>
        </w:r>
      </w:hyperlink>
    </w:p>
    <w:p w14:paraId="747EBB00" w14:textId="77777777" w:rsidR="00B87E90" w:rsidRDefault="00B87E90">
      <w:pPr>
        <w:pStyle w:val="INNH1"/>
        <w:rPr>
          <w:rFonts w:asciiTheme="minorHAnsi" w:eastAsiaTheme="minorEastAsia" w:hAnsiTheme="minorHAnsi" w:cstheme="minorBidi"/>
          <w:b w:val="0"/>
          <w:noProof/>
          <w:kern w:val="2"/>
          <w:sz w:val="24"/>
          <w:lang w:eastAsia="nb-NO"/>
          <w14:ligatures w14:val="standardContextual"/>
        </w:rPr>
      </w:pPr>
      <w:hyperlink w:anchor="_Toc233896949" w:history="1">
        <w:r w:rsidRPr="00397107">
          <w:rPr>
            <w:rStyle w:val="Hyperkobling"/>
            <w:rFonts w:ascii="Times New Roman" w:hAnsi="Times New Roman"/>
            <w:bCs/>
            <w:noProof/>
            <w14:scene3d>
              <w14:camera w14:prst="orthographicFront"/>
              <w14:lightRig w14:rig="threePt" w14:dir="t">
                <w14:rot w14:lat="0" w14:lon="0" w14:rev="0"/>
              </w14:lightRig>
            </w14:scene3d>
          </w:rPr>
          <w:t>F</w:t>
        </w:r>
        <w:r w:rsidRPr="00397107">
          <w:rPr>
            <w:rStyle w:val="Hyperkobling"/>
            <w:noProof/>
          </w:rPr>
          <w:t xml:space="preserve"> Informasjon</w:t>
        </w:r>
      </w:hyperlink>
    </w:p>
    <w:p w14:paraId="6FAF21BB" w14:textId="3CD8F19A" w:rsidR="001A36CA" w:rsidRPr="00E11796" w:rsidRDefault="00520D6E" w:rsidP="00372C5C">
      <w:pPr>
        <w:tabs>
          <w:tab w:val="left" w:pos="357"/>
        </w:tabs>
        <w:rPr>
          <w:b/>
        </w:rPr>
      </w:pPr>
      <w:r w:rsidRPr="00E11796">
        <w:rPr>
          <w:b/>
        </w:rPr>
        <w:fldChar w:fldCharType="end"/>
      </w:r>
    </w:p>
    <w:p w14:paraId="5A2CDAFB" w14:textId="0FE4DAF3" w:rsidR="00EB69C9" w:rsidRPr="00E11796" w:rsidRDefault="00EB69C9" w:rsidP="00372C5C">
      <w:pPr>
        <w:tabs>
          <w:tab w:val="left" w:pos="357"/>
        </w:tabs>
        <w:rPr>
          <w:b/>
        </w:rPr>
      </w:pPr>
    </w:p>
    <w:p w14:paraId="59B05333" w14:textId="73306C29" w:rsidR="00EB69C9" w:rsidRPr="00E11796" w:rsidRDefault="00EB69C9" w:rsidP="00372C5C">
      <w:pPr>
        <w:tabs>
          <w:tab w:val="left" w:pos="357"/>
        </w:tabs>
        <w:rPr>
          <w:b/>
        </w:rPr>
      </w:pPr>
    </w:p>
    <w:p w14:paraId="23B263A5" w14:textId="77777777" w:rsidR="00EB69C9" w:rsidRPr="00E11796" w:rsidRDefault="00EB69C9" w:rsidP="00372C5C">
      <w:pPr>
        <w:tabs>
          <w:tab w:val="left" w:pos="357"/>
        </w:tabs>
      </w:pPr>
    </w:p>
    <w:p w14:paraId="2D2B0287" w14:textId="77777777" w:rsidR="00EB69C9" w:rsidRPr="00E11796" w:rsidRDefault="00EB69C9" w:rsidP="00F16394">
      <w:pPr>
        <w:tabs>
          <w:tab w:val="left" w:pos="284"/>
          <w:tab w:val="left" w:pos="357"/>
        </w:tabs>
        <w:rPr>
          <w:b/>
          <w:bCs/>
          <w:sz w:val="28"/>
          <w:szCs w:val="28"/>
        </w:rPr>
        <w:sectPr w:rsidR="00EB69C9" w:rsidRPr="00E11796" w:rsidSect="00DE7D9C">
          <w:headerReference w:type="default" r:id="rId12"/>
          <w:footerReference w:type="default" r:id="rId13"/>
          <w:type w:val="continuous"/>
          <w:pgSz w:w="11906" w:h="16838" w:code="9"/>
          <w:pgMar w:top="1400" w:right="1418" w:bottom="1077" w:left="1701" w:header="709" w:footer="709" w:gutter="0"/>
          <w:pgNumType w:start="1"/>
          <w:cols w:space="708"/>
          <w:titlePg/>
          <w:docGrid w:linePitch="360"/>
        </w:sectPr>
      </w:pPr>
    </w:p>
    <w:p w14:paraId="3F3E64B4" w14:textId="1BF52424" w:rsidR="001B68C9" w:rsidRPr="00E11796" w:rsidRDefault="006D03C8" w:rsidP="00F16394">
      <w:pPr>
        <w:tabs>
          <w:tab w:val="left" w:pos="284"/>
          <w:tab w:val="left" w:pos="357"/>
        </w:tabs>
        <w:rPr>
          <w:b/>
          <w:bCs/>
          <w:sz w:val="28"/>
          <w:szCs w:val="28"/>
        </w:rPr>
      </w:pPr>
      <w:r w:rsidRPr="00E11796">
        <w:rPr>
          <w:b/>
          <w:bCs/>
          <w:sz w:val="28"/>
          <w:szCs w:val="28"/>
        </w:rPr>
        <w:lastRenderedPageBreak/>
        <w:t>A</w:t>
      </w:r>
      <w:r w:rsidR="00F16394" w:rsidRPr="00E11796">
        <w:rPr>
          <w:b/>
          <w:bCs/>
          <w:sz w:val="28"/>
          <w:szCs w:val="28"/>
        </w:rPr>
        <w:tab/>
      </w:r>
      <w:r w:rsidR="00F16394" w:rsidRPr="00E11796">
        <w:rPr>
          <w:b/>
          <w:bCs/>
          <w:sz w:val="28"/>
          <w:szCs w:val="28"/>
        </w:rPr>
        <w:tab/>
      </w:r>
      <w:r w:rsidR="001B68C9" w:rsidRPr="00E11796">
        <w:rPr>
          <w:b/>
          <w:bCs/>
          <w:sz w:val="28"/>
          <w:szCs w:val="28"/>
        </w:rPr>
        <w:t>Prosjektinformasjon</w:t>
      </w:r>
    </w:p>
    <w:p w14:paraId="57AA26A1" w14:textId="53B9F8DB" w:rsidR="001B68C9" w:rsidRPr="00E11796" w:rsidRDefault="001B68C9" w:rsidP="00E30B62">
      <w:pPr>
        <w:pStyle w:val="Overskrift2"/>
      </w:pPr>
      <w:bookmarkStart w:id="75" w:name="_Ref90971137"/>
      <w:bookmarkStart w:id="76" w:name="_Ref90971149"/>
      <w:bookmarkStart w:id="77" w:name="_Ref90971222"/>
      <w:bookmarkStart w:id="78" w:name="_Ref90971229"/>
      <w:bookmarkStart w:id="79" w:name="_Ref90971232"/>
      <w:bookmarkStart w:id="80" w:name="_Ref90971582"/>
      <w:bookmarkStart w:id="81" w:name="_Ref90971587"/>
      <w:bookmarkStart w:id="82" w:name="_Ref90971592"/>
      <w:bookmarkStart w:id="83" w:name="_Ref90986656"/>
      <w:bookmarkStart w:id="84" w:name="_Ref90986660"/>
      <w:bookmarkStart w:id="85" w:name="_Ref90986804"/>
      <w:bookmarkStart w:id="86" w:name="_Ref90986807"/>
      <w:bookmarkStart w:id="87" w:name="_Ref90987092"/>
      <w:bookmarkStart w:id="88" w:name="_Ref90987103"/>
      <w:bookmarkStart w:id="89" w:name="_Ref91056760"/>
      <w:bookmarkStart w:id="90" w:name="_Ref91056764"/>
      <w:bookmarkStart w:id="91" w:name="_Toc92971867"/>
      <w:bookmarkStart w:id="92" w:name="_Toc93493640"/>
      <w:bookmarkStart w:id="93" w:name="_Toc93493917"/>
      <w:bookmarkStart w:id="94" w:name="_Toc93495366"/>
      <w:bookmarkStart w:id="95" w:name="_Toc93495744"/>
      <w:bookmarkStart w:id="96" w:name="_Toc93496364"/>
      <w:bookmarkStart w:id="97" w:name="_Toc93560376"/>
      <w:bookmarkStart w:id="98" w:name="_Toc93907933"/>
      <w:bookmarkStart w:id="99" w:name="_Toc93907952"/>
      <w:bookmarkStart w:id="100" w:name="_Toc93907971"/>
      <w:bookmarkStart w:id="101" w:name="_Toc93907990"/>
      <w:bookmarkStart w:id="102" w:name="_Toc94272012"/>
      <w:bookmarkStart w:id="103" w:name="_Toc94792276"/>
      <w:bookmarkStart w:id="104" w:name="_Toc94792295"/>
      <w:bookmarkStart w:id="105" w:name="_Toc94792314"/>
      <w:bookmarkStart w:id="106" w:name="_Toc94792333"/>
      <w:bookmarkStart w:id="107" w:name="_Toc95824006"/>
      <w:bookmarkStart w:id="108" w:name="_Toc95824025"/>
      <w:bookmarkStart w:id="109" w:name="_Toc95824044"/>
      <w:bookmarkStart w:id="110" w:name="_Toc95824063"/>
      <w:bookmarkStart w:id="111" w:name="_Toc96504091"/>
      <w:bookmarkStart w:id="112" w:name="_Toc96504109"/>
      <w:bookmarkStart w:id="113" w:name="_Toc96504127"/>
      <w:bookmarkStart w:id="114" w:name="_Toc96504145"/>
      <w:bookmarkStart w:id="115" w:name="_Toc97120820"/>
      <w:bookmarkStart w:id="116" w:name="_Toc97120838"/>
      <w:bookmarkStart w:id="117" w:name="_Toc97120856"/>
      <w:bookmarkStart w:id="118" w:name="_Toc97120874"/>
      <w:bookmarkStart w:id="119" w:name="_Toc97126786"/>
      <w:bookmarkStart w:id="120" w:name="_Toc97126804"/>
      <w:bookmarkStart w:id="121" w:name="_Toc97126822"/>
      <w:bookmarkStart w:id="122" w:name="_Toc97126840"/>
      <w:bookmarkStart w:id="123" w:name="_Toc97127277"/>
      <w:bookmarkStart w:id="124" w:name="_Toc97298025"/>
      <w:bookmarkStart w:id="125" w:name="_Toc97298043"/>
      <w:bookmarkStart w:id="126" w:name="_Toc97298061"/>
      <w:bookmarkStart w:id="127" w:name="_Toc97298079"/>
      <w:bookmarkStart w:id="128" w:name="_Toc97298097"/>
      <w:bookmarkStart w:id="129" w:name="_Toc97300359"/>
      <w:bookmarkStart w:id="130" w:name="_Toc157420127"/>
      <w:bookmarkStart w:id="131" w:name="_Toc157674014"/>
      <w:bookmarkStart w:id="132" w:name="_Toc164408038"/>
      <w:bookmarkStart w:id="133" w:name="_Toc164856072"/>
      <w:bookmarkStart w:id="134" w:name="_Toc165975323"/>
      <w:bookmarkStart w:id="135" w:name="_Toc175130390"/>
      <w:bookmarkStart w:id="136" w:name="_Toc176773527"/>
      <w:bookmarkStart w:id="137" w:name="_Toc177108340"/>
      <w:bookmarkStart w:id="138" w:name="_Toc233896929"/>
      <w:r w:rsidRPr="00E11796">
        <w:t xml:space="preserve">Innbydelse til </w:t>
      </w:r>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r w:rsidR="00D27F02" w:rsidRPr="00E11796">
        <w:t>konkurranse med forhandling</w:t>
      </w:r>
      <w:bookmarkEnd w:id="130"/>
      <w:bookmarkEnd w:id="131"/>
      <w:bookmarkEnd w:id="132"/>
      <w:bookmarkEnd w:id="133"/>
      <w:bookmarkEnd w:id="134"/>
      <w:bookmarkEnd w:id="135"/>
      <w:bookmarkEnd w:id="136"/>
      <w:bookmarkEnd w:id="137"/>
      <w:bookmarkEnd w:id="138"/>
    </w:p>
    <w:p w14:paraId="3598D524" w14:textId="77777777" w:rsidR="001B68C9" w:rsidRPr="00E11796" w:rsidRDefault="001B68C9" w:rsidP="001B68C9"/>
    <w:p w14:paraId="38BAC8CF" w14:textId="47DB1622" w:rsidR="001B68C9" w:rsidRPr="00E11796" w:rsidRDefault="001B68C9" w:rsidP="004A33B2">
      <w:r w:rsidRPr="00E11796">
        <w:t>Statens vegvesen Utbygging inviterer til konkurranse</w:t>
      </w:r>
      <w:r w:rsidR="00AF072B" w:rsidRPr="00E11796">
        <w:t xml:space="preserve"> med forhandling</w:t>
      </w:r>
      <w:r w:rsidRPr="00E11796">
        <w:t xml:space="preserve"> om følgende kontraktarbeid:</w:t>
      </w:r>
      <w:r w:rsidR="004A33B2" w:rsidRPr="00E11796">
        <w:t xml:space="preserve"> </w:t>
      </w:r>
      <w:r w:rsidR="004A33B2" w:rsidRPr="00E11796">
        <w:rPr>
          <w:highlight w:val="lightGray"/>
        </w:rPr>
        <w:t>Xxxxxx</w:t>
      </w:r>
    </w:p>
    <w:p w14:paraId="349C597C" w14:textId="77777777" w:rsidR="00910752" w:rsidRPr="00E11796" w:rsidRDefault="00910752" w:rsidP="004A33B2">
      <w:pPr>
        <w:rPr>
          <w:highlight w:val="yellow"/>
        </w:rPr>
      </w:pPr>
    </w:p>
    <w:p w14:paraId="7CD3A68E" w14:textId="7BD306CD" w:rsidR="00910752" w:rsidRPr="00E11796" w:rsidRDefault="00910752" w:rsidP="004A33B2">
      <w:r w:rsidRPr="00E11796">
        <w:t>Byggherre forutsetter at entreprenøren setter seg inn i</w:t>
      </w:r>
      <w:r w:rsidR="00AC6C80" w:rsidRPr="00E11796">
        <w:t xml:space="preserve"> gjeldende sanksjonslovgivning implementert i sanksjonsloven av 16. april 2021 nr. 18 med tilhørende forskrifter («sanksjonslovgivningen»),</w:t>
      </w:r>
      <w:r w:rsidRPr="00E11796">
        <w:t xml:space="preserve"> og de endringer som til enhver tid skulle bli vedtatt, og tar hensyn til gjeldende sanksjonslovgivning</w:t>
      </w:r>
      <w:r w:rsidRPr="00E11796" w:rsidDel="008D12F3">
        <w:t xml:space="preserve"> </w:t>
      </w:r>
      <w:r w:rsidRPr="00E11796">
        <w:t xml:space="preserve">ved utarbeidelse av forespørsel om deltakelse, utarbeidelse av tilbud og ved gjennomføring av kontrakt. </w:t>
      </w:r>
    </w:p>
    <w:p w14:paraId="3C9C6656" w14:textId="77777777" w:rsidR="00910752" w:rsidRPr="00E11796" w:rsidRDefault="00910752" w:rsidP="004A33B2"/>
    <w:p w14:paraId="6B436A3C" w14:textId="3CA21515" w:rsidR="00910752" w:rsidRPr="00E11796" w:rsidRDefault="00910752" w:rsidP="004A33B2">
      <w:r w:rsidRPr="00E11796">
        <w:t xml:space="preserve">Entreprenørene må også påregne at byggherre vil be </w:t>
      </w:r>
      <w:r w:rsidR="00E850A5" w:rsidRPr="00E11796">
        <w:t xml:space="preserve">kontraktsmedhjelpere </w:t>
      </w:r>
      <w:r w:rsidRPr="00E11796">
        <w:t xml:space="preserve">som engasjeres etter kontraktsinngåelse om å bekrefte at de overholder </w:t>
      </w:r>
      <w:r w:rsidR="002D1BFE" w:rsidRPr="00E11796">
        <w:t>sanksjonslovgivning</w:t>
      </w:r>
      <w:r w:rsidR="00AC6C80" w:rsidRPr="00E11796">
        <w:t>en</w:t>
      </w:r>
      <w:r w:rsidRPr="00E11796">
        <w:t xml:space="preserve">. Videre må entreprenør påregne at byggherre vil kunne be om dokumentasjon på hvem som er reelle rettighetshavere i </w:t>
      </w:r>
      <w:r w:rsidR="00D2497A" w:rsidRPr="00E11796">
        <w:t>kontraktsmedhjelper</w:t>
      </w:r>
      <w:r w:rsidR="00D810BE" w:rsidRPr="00E11796">
        <w:t>e</w:t>
      </w:r>
      <w:r w:rsidR="00D2497A" w:rsidRPr="00E11796">
        <w:t xml:space="preserve"> </w:t>
      </w:r>
      <w:r w:rsidRPr="00E11796">
        <w:t xml:space="preserve">som engasjeres etter kontraktsinngåelse. </w:t>
      </w:r>
    </w:p>
    <w:p w14:paraId="1038207E" w14:textId="77777777" w:rsidR="00870859" w:rsidRPr="00E11796" w:rsidRDefault="00870859" w:rsidP="004A33B2">
      <w:pPr>
        <w:rPr>
          <w:highlight w:val="yellow"/>
        </w:rPr>
      </w:pPr>
    </w:p>
    <w:p w14:paraId="6994F1DD" w14:textId="2982BE3B" w:rsidR="00F67097" w:rsidRPr="00E11796" w:rsidRDefault="00F67097" w:rsidP="004A33B2">
      <w:r w:rsidRPr="00E11796">
        <w:t xml:space="preserve">Anskaffelsen gjennomføres med prosedyren konkurranse med forhandling. Vi viser til konkurransegrunnlagets B3 for utfyllende bestemmelser om gjennomføringen av konkurransen, herunder også konkurransens tildelingskriterier og tilhørende dokumentasjonskrav.  </w:t>
      </w:r>
    </w:p>
    <w:p w14:paraId="120FA4BF" w14:textId="77777777" w:rsidR="00F67097" w:rsidRPr="00E11796" w:rsidRDefault="00F67097" w:rsidP="004A33B2"/>
    <w:p w14:paraId="7D2FF7B8" w14:textId="318BE082" w:rsidR="00F67097" w:rsidRPr="00E11796" w:rsidRDefault="00F67097" w:rsidP="004A33B2">
      <w:r w:rsidRPr="00E11796">
        <w:t xml:space="preserve">Statens vegvesen ønsker tilbud fra entreprenører med de kvalifikasjoner som er nødvendige for å oppfylle kontrakten. I denne konkurransen vil det bli gjennomført en prekvalifisering før tilbuds-/forhandlingsfasen. Det vises til konkurransegrunnlagets B2 for utfyllende bestemmelser om prekvalifiseringen, herunder også konkurransens kvalifikasjonskrav med tilhørende dokumentasjonskrav. </w:t>
      </w:r>
    </w:p>
    <w:p w14:paraId="343F40DC" w14:textId="77777777" w:rsidR="00F67097" w:rsidRPr="00E11796" w:rsidRDefault="00F67097" w:rsidP="004A33B2"/>
    <w:p w14:paraId="731402E2" w14:textId="0A6EA74A" w:rsidR="004E13D1" w:rsidRPr="00E11796" w:rsidRDefault="00F67097" w:rsidP="004A33B2">
      <w:pPr>
        <w:rPr>
          <w:color w:val="000000" w:themeColor="text1"/>
        </w:rPr>
      </w:pPr>
      <w:r w:rsidRPr="00E11796">
        <w:t xml:space="preserve">Konkurransen gjennomføres i henhold til lov om offentlige anskaffelser (LOV 2016-06-17-73 med </w:t>
      </w:r>
      <w:r w:rsidR="001744C3" w:rsidRPr="00E11796">
        <w:t>eventuelt</w:t>
      </w:r>
      <w:r w:rsidRPr="00E11796">
        <w:t xml:space="preserve"> senere endringer, heretter benevnt som «anskaffelsesloven») samt forskrift om offentlige anskaffelser (FOR 2016-08-12-974 med senere endringer, heretter benevnt som</w:t>
      </w:r>
      <w:r w:rsidRPr="00E11796">
        <w:rPr>
          <w:color w:val="000000" w:themeColor="text1"/>
        </w:rPr>
        <w:t xml:space="preserve"> «anskaffelsesforskriften»). </w:t>
      </w:r>
    </w:p>
    <w:p w14:paraId="3EB5C369" w14:textId="77777777" w:rsidR="00F67097" w:rsidRPr="00E11796" w:rsidRDefault="00F67097" w:rsidP="001F62E9"/>
    <w:p w14:paraId="5E166830" w14:textId="590AF78B" w:rsidR="00F67097" w:rsidRPr="00E11796" w:rsidRDefault="00F67097" w:rsidP="00870859">
      <w:pPr>
        <w:spacing w:after="200"/>
        <w:rPr>
          <w:color w:val="000000" w:themeColor="text1"/>
        </w:rPr>
      </w:pPr>
      <w:r w:rsidRPr="00E11796">
        <w:rPr>
          <w:color w:val="000000" w:themeColor="text1"/>
        </w:rPr>
        <w:t>Følgende legges til grunn:</w:t>
      </w:r>
    </w:p>
    <w:tbl>
      <w:tblPr>
        <w:tblStyle w:val="Tabellrutenet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388"/>
        <w:gridCol w:w="4389"/>
      </w:tblGrid>
      <w:tr w:rsidR="00450F94" w:rsidRPr="00E11796" w14:paraId="0C616019" w14:textId="77777777" w:rsidTr="00450F94">
        <w:tc>
          <w:tcPr>
            <w:tcW w:w="4388" w:type="dxa"/>
          </w:tcPr>
          <w:p w14:paraId="2ACC3688" w14:textId="6FE0B13A" w:rsidR="00947D90" w:rsidRPr="00E11796" w:rsidRDefault="00947D90" w:rsidP="001F62E9">
            <w:pPr>
              <w:rPr>
                <w:color w:val="000000" w:themeColor="text1"/>
              </w:rPr>
            </w:pPr>
            <w:r w:rsidRPr="00E11796">
              <w:rPr>
                <w:color w:val="000000" w:themeColor="text1"/>
              </w:rPr>
              <w:t>Type anskaffelse:</w:t>
            </w:r>
          </w:p>
        </w:tc>
        <w:tc>
          <w:tcPr>
            <w:tcW w:w="4389" w:type="dxa"/>
          </w:tcPr>
          <w:p w14:paraId="7754D44C" w14:textId="69318710" w:rsidR="00947D90" w:rsidRPr="00E11796" w:rsidRDefault="00947D90" w:rsidP="001F62E9">
            <w:pPr>
              <w:rPr>
                <w:color w:val="000000" w:themeColor="text1"/>
              </w:rPr>
            </w:pPr>
            <w:r w:rsidRPr="00E11796">
              <w:rPr>
                <w:color w:val="000000" w:themeColor="text1"/>
              </w:rPr>
              <w:t>Bygg-/anleggsarbeider</w:t>
            </w:r>
          </w:p>
        </w:tc>
      </w:tr>
      <w:tr w:rsidR="00450F94" w:rsidRPr="00E11796" w14:paraId="29EA7DC8" w14:textId="77777777" w:rsidTr="00450F94">
        <w:tc>
          <w:tcPr>
            <w:tcW w:w="4388" w:type="dxa"/>
          </w:tcPr>
          <w:p w14:paraId="0EB0558F" w14:textId="12E1C545" w:rsidR="00947D90" w:rsidRPr="00E11796" w:rsidRDefault="00947D90" w:rsidP="001F62E9">
            <w:pPr>
              <w:rPr>
                <w:color w:val="000000" w:themeColor="text1"/>
              </w:rPr>
            </w:pPr>
            <w:r w:rsidRPr="00E11796">
              <w:rPr>
                <w:color w:val="000000" w:themeColor="text1"/>
              </w:rPr>
              <w:t>Over terskel:</w:t>
            </w:r>
          </w:p>
        </w:tc>
        <w:tc>
          <w:tcPr>
            <w:tcW w:w="4389" w:type="dxa"/>
          </w:tcPr>
          <w:p w14:paraId="1DCF0473" w14:textId="60B2DD9D" w:rsidR="00947D90" w:rsidRPr="00E11796" w:rsidRDefault="00947D90" w:rsidP="001F62E9">
            <w:pPr>
              <w:rPr>
                <w:color w:val="000000" w:themeColor="text1"/>
              </w:rPr>
            </w:pPr>
            <w:r w:rsidRPr="00E11796">
              <w:rPr>
                <w:color w:val="000000" w:themeColor="text1"/>
              </w:rPr>
              <w:t>Iht anskaffelsesforskriften §5-3</w:t>
            </w:r>
          </w:p>
        </w:tc>
      </w:tr>
      <w:tr w:rsidR="00450F94" w:rsidRPr="00E11796" w14:paraId="64F0A52C" w14:textId="77777777" w:rsidTr="00450F94">
        <w:tc>
          <w:tcPr>
            <w:tcW w:w="4388" w:type="dxa"/>
          </w:tcPr>
          <w:p w14:paraId="00ABA9A6" w14:textId="71A9D727" w:rsidR="00947D90" w:rsidRPr="00E11796" w:rsidRDefault="00947D90" w:rsidP="001F62E9">
            <w:pPr>
              <w:rPr>
                <w:color w:val="000000" w:themeColor="text1"/>
              </w:rPr>
            </w:pPr>
            <w:r w:rsidRPr="00E11796">
              <w:rPr>
                <w:color w:val="000000" w:themeColor="text1"/>
              </w:rPr>
              <w:t>Anskaffelsesprosedyre:</w:t>
            </w:r>
          </w:p>
        </w:tc>
        <w:tc>
          <w:tcPr>
            <w:tcW w:w="4389" w:type="dxa"/>
          </w:tcPr>
          <w:p w14:paraId="5497F722" w14:textId="5608524D" w:rsidR="00947D90" w:rsidRPr="00E11796" w:rsidRDefault="00B36FCA" w:rsidP="001F62E9">
            <w:pPr>
              <w:rPr>
                <w:color w:val="000000" w:themeColor="text1"/>
              </w:rPr>
            </w:pPr>
            <w:r w:rsidRPr="00E11796">
              <w:rPr>
                <w:color w:val="000000" w:themeColor="text1"/>
              </w:rPr>
              <w:t>Konkurranse med forhandling, iht. anskaffelsesforskriften. § 13-1 jf. § 13-2</w:t>
            </w:r>
          </w:p>
        </w:tc>
      </w:tr>
    </w:tbl>
    <w:p w14:paraId="0BC6D4D2" w14:textId="77777777" w:rsidR="00F67097" w:rsidRPr="00E11796" w:rsidRDefault="00F67097" w:rsidP="009E3F12"/>
    <w:p w14:paraId="65DF304A" w14:textId="65F59D60" w:rsidR="00F67097" w:rsidRPr="00E11796" w:rsidRDefault="00F67097" w:rsidP="004A33B2">
      <w:r w:rsidRPr="00E11796">
        <w:t xml:space="preserve">Konkurransen gjennomføres ved bruk av Statens vegvesens konkurransegjennomføringsverktøy (KGV). Innlevering av forespørsler om deltakelse i konkurransen, tilbudsinnlevering og all annen kommunikasjon, skjer via KGV, se B1. </w:t>
      </w:r>
    </w:p>
    <w:p w14:paraId="3E4C79F7" w14:textId="45842F69" w:rsidR="00F67097" w:rsidRPr="00E11796" w:rsidRDefault="00F67097" w:rsidP="004A33B2"/>
    <w:p w14:paraId="6DA4E5B3" w14:textId="0C3B2431" w:rsidR="008F5C1C" w:rsidRPr="00E11796" w:rsidRDefault="004A33B2" w:rsidP="004A33B2">
      <w:pPr>
        <w:rPr>
          <w:highlight w:val="lightGray"/>
        </w:rPr>
      </w:pPr>
      <w:r w:rsidRPr="00E11796">
        <w:t xml:space="preserve">Tilbudskonferanse vil finne sted </w:t>
      </w:r>
      <w:r w:rsidRPr="00E11796">
        <w:rPr>
          <w:highlight w:val="lightGray"/>
        </w:rPr>
        <w:t>dd-mm-åååå med møtested Xxxxxx</w:t>
      </w:r>
      <w:r w:rsidRPr="00E11796">
        <w:t xml:space="preserve">, kl. </w:t>
      </w:r>
      <w:r w:rsidRPr="00E11796">
        <w:rPr>
          <w:highlight w:val="lightGray"/>
        </w:rPr>
        <w:t>tt.mm</w:t>
      </w:r>
      <w:r w:rsidRPr="00E11796">
        <w:t>.</w:t>
      </w:r>
      <w:r w:rsidRPr="00E11796">
        <w:tab/>
      </w:r>
    </w:p>
    <w:p w14:paraId="7B6849CF" w14:textId="0457CDCD" w:rsidR="00F67097" w:rsidRPr="00E11796" w:rsidRDefault="00F67097" w:rsidP="004A33B2">
      <w:r w:rsidRPr="00E11796">
        <w:rPr>
          <w:highlight w:val="lightGray"/>
        </w:rPr>
        <w:t xml:space="preserve">Tilbudskonferanse </w:t>
      </w:r>
      <w:r w:rsidR="008F5C1C" w:rsidRPr="00E11796">
        <w:rPr>
          <w:highlight w:val="lightGray"/>
        </w:rPr>
        <w:t>vil</w:t>
      </w:r>
      <w:r w:rsidRPr="00E11796">
        <w:rPr>
          <w:highlight w:val="lightGray"/>
        </w:rPr>
        <w:t xml:space="preserve"> bli gjennomført digitalt.</w:t>
      </w:r>
    </w:p>
    <w:p w14:paraId="377EE21A" w14:textId="77777777" w:rsidR="006A7C6B" w:rsidRPr="00E11796" w:rsidRDefault="006A7C6B" w:rsidP="004A33B2"/>
    <w:p w14:paraId="580B9EF9" w14:textId="69E0C189" w:rsidR="008F5C1C" w:rsidRPr="00E11796" w:rsidRDefault="00F67097" w:rsidP="004A33B2">
      <w:r w:rsidRPr="00E11796">
        <w:t xml:space="preserve">Påmelding til tilbudskonferansen skjer via KGV. </w:t>
      </w:r>
    </w:p>
    <w:p w14:paraId="06BCF4E6" w14:textId="1C14CDA0" w:rsidR="00870859" w:rsidRPr="00E11796" w:rsidRDefault="00F67097" w:rsidP="004A33B2">
      <w:r w:rsidRPr="00E11796">
        <w:t xml:space="preserve">Alle frister i konkurransen er angitt i KGV. </w:t>
      </w:r>
    </w:p>
    <w:p w14:paraId="65213369" w14:textId="77777777" w:rsidR="008F5C1C" w:rsidRPr="00E11796" w:rsidRDefault="008F5C1C" w:rsidP="004A33B2"/>
    <w:p w14:paraId="11763BDB" w14:textId="77777777" w:rsidR="004660E9" w:rsidRPr="00E11796" w:rsidRDefault="004660E9" w:rsidP="004660E9">
      <w:r w:rsidRPr="00E11796">
        <w:t>Byggherre har følgende tentative fremdriftsplan for anskaffelsen:</w:t>
      </w:r>
    </w:p>
    <w:tbl>
      <w:tblPr>
        <w:tblStyle w:val="Tabellrutenett"/>
        <w:tblW w:w="0" w:type="auto"/>
        <w:tblLook w:val="04A0" w:firstRow="1" w:lastRow="0" w:firstColumn="1" w:lastColumn="0" w:noHBand="0" w:noVBand="1"/>
      </w:tblPr>
      <w:tblGrid>
        <w:gridCol w:w="6799"/>
        <w:gridCol w:w="1978"/>
      </w:tblGrid>
      <w:tr w:rsidR="004660E9" w:rsidRPr="00E11796" w14:paraId="37B84F5A" w14:textId="77777777" w:rsidTr="00C95A23">
        <w:tc>
          <w:tcPr>
            <w:tcW w:w="6799" w:type="dxa"/>
          </w:tcPr>
          <w:p w14:paraId="7FE30869" w14:textId="77777777" w:rsidR="004660E9" w:rsidRPr="00E11796" w:rsidRDefault="004660E9" w:rsidP="00C95A23">
            <w:pPr>
              <w:rPr>
                <w:b/>
                <w:bCs/>
              </w:rPr>
            </w:pPr>
            <w:r w:rsidRPr="00E11796">
              <w:rPr>
                <w:b/>
                <w:bCs/>
              </w:rPr>
              <w:t>Planlagte milepæler</w:t>
            </w:r>
          </w:p>
        </w:tc>
        <w:tc>
          <w:tcPr>
            <w:tcW w:w="1978" w:type="dxa"/>
          </w:tcPr>
          <w:p w14:paraId="43C6ABC4" w14:textId="77777777" w:rsidR="004660E9" w:rsidRPr="00E11796" w:rsidRDefault="004660E9" w:rsidP="00C95A23">
            <w:pPr>
              <w:rPr>
                <w:b/>
                <w:bCs/>
              </w:rPr>
            </w:pPr>
            <w:r w:rsidRPr="00E11796">
              <w:rPr>
                <w:b/>
                <w:bCs/>
              </w:rPr>
              <w:t>Tentative datoer</w:t>
            </w:r>
          </w:p>
        </w:tc>
      </w:tr>
      <w:tr w:rsidR="004660E9" w:rsidRPr="00E11796" w14:paraId="080C344C" w14:textId="77777777" w:rsidTr="00C95A23">
        <w:tc>
          <w:tcPr>
            <w:tcW w:w="6799" w:type="dxa"/>
          </w:tcPr>
          <w:p w14:paraId="34C8FEAC" w14:textId="77777777" w:rsidR="004660E9" w:rsidRPr="00E11796" w:rsidRDefault="004660E9" w:rsidP="00C95A23">
            <w:r w:rsidRPr="00E11796">
              <w:t>Tilbudskonferanse for interesserte entreprenører</w:t>
            </w:r>
          </w:p>
        </w:tc>
        <w:tc>
          <w:tcPr>
            <w:tcW w:w="1978" w:type="dxa"/>
          </w:tcPr>
          <w:p w14:paraId="1DDED132" w14:textId="77777777" w:rsidR="004660E9" w:rsidRPr="00E11796" w:rsidRDefault="004660E9" w:rsidP="00C95A23"/>
        </w:tc>
      </w:tr>
      <w:tr w:rsidR="004660E9" w:rsidRPr="00E11796" w14:paraId="20AC7F68" w14:textId="77777777" w:rsidTr="00C95A23">
        <w:tc>
          <w:tcPr>
            <w:tcW w:w="6799" w:type="dxa"/>
          </w:tcPr>
          <w:p w14:paraId="573F05E0" w14:textId="77777777" w:rsidR="004660E9" w:rsidRPr="00E11796" w:rsidRDefault="004660E9" w:rsidP="00C95A23">
            <w:r w:rsidRPr="00E11796">
              <w:t>Frist for innlevering av forespørsel om deltakelse i konkurransen</w:t>
            </w:r>
          </w:p>
        </w:tc>
        <w:tc>
          <w:tcPr>
            <w:tcW w:w="1978" w:type="dxa"/>
          </w:tcPr>
          <w:p w14:paraId="27D13A0B" w14:textId="77777777" w:rsidR="004660E9" w:rsidRPr="00E11796" w:rsidRDefault="004660E9" w:rsidP="00C95A23"/>
        </w:tc>
      </w:tr>
      <w:tr w:rsidR="004660E9" w:rsidRPr="00E11796" w14:paraId="5B8832E6" w14:textId="77777777" w:rsidTr="00C95A23">
        <w:tc>
          <w:tcPr>
            <w:tcW w:w="6799" w:type="dxa"/>
          </w:tcPr>
          <w:p w14:paraId="14A0703B" w14:textId="77777777" w:rsidR="004660E9" w:rsidRPr="00E11796" w:rsidRDefault="004660E9" w:rsidP="00C95A23">
            <w:r w:rsidRPr="00E11796">
              <w:t>Meddelelse om kvalifisering og invitasjon til utvalgte kvalifiserte entreprenører om å inngi tilbud</w:t>
            </w:r>
          </w:p>
        </w:tc>
        <w:tc>
          <w:tcPr>
            <w:tcW w:w="1978" w:type="dxa"/>
          </w:tcPr>
          <w:p w14:paraId="69FE4ACB" w14:textId="77777777" w:rsidR="004660E9" w:rsidRPr="00E11796" w:rsidRDefault="004660E9" w:rsidP="00C95A23">
            <w:r w:rsidRPr="00E11796">
              <w:t>&lt;Måned&gt;</w:t>
            </w:r>
          </w:p>
        </w:tc>
      </w:tr>
      <w:tr w:rsidR="004660E9" w:rsidRPr="00E11796" w14:paraId="19688026" w14:textId="77777777" w:rsidTr="00C95A23">
        <w:tc>
          <w:tcPr>
            <w:tcW w:w="6799" w:type="dxa"/>
          </w:tcPr>
          <w:p w14:paraId="131583A4" w14:textId="77777777" w:rsidR="004660E9" w:rsidRPr="00E11796" w:rsidRDefault="004660E9" w:rsidP="00C95A23">
            <w:r w:rsidRPr="00E11796">
              <w:t>Separate avklaringsmøter med inviterte entreprenører</w:t>
            </w:r>
          </w:p>
        </w:tc>
        <w:tc>
          <w:tcPr>
            <w:tcW w:w="1978" w:type="dxa"/>
          </w:tcPr>
          <w:p w14:paraId="3B67D523" w14:textId="77777777" w:rsidR="004660E9" w:rsidRPr="00E11796" w:rsidRDefault="004660E9" w:rsidP="00C95A23">
            <w:r w:rsidRPr="00E11796">
              <w:t>Periode: &lt;dato&gt;-&lt;dato&gt;</w:t>
            </w:r>
          </w:p>
        </w:tc>
      </w:tr>
      <w:tr w:rsidR="004660E9" w:rsidRPr="00E11796" w14:paraId="6E741D37" w14:textId="77777777" w:rsidTr="00C95A23">
        <w:tc>
          <w:tcPr>
            <w:tcW w:w="6799" w:type="dxa"/>
          </w:tcPr>
          <w:p w14:paraId="590902E0" w14:textId="77777777" w:rsidR="004660E9" w:rsidRPr="00E11796" w:rsidRDefault="004660E9" w:rsidP="00C95A23">
            <w:r w:rsidRPr="00E11796">
              <w:t>Frist for innlevering av første tilbud</w:t>
            </w:r>
          </w:p>
        </w:tc>
        <w:tc>
          <w:tcPr>
            <w:tcW w:w="1978" w:type="dxa"/>
          </w:tcPr>
          <w:p w14:paraId="49C039BE" w14:textId="77777777" w:rsidR="004660E9" w:rsidRPr="00E11796" w:rsidRDefault="004660E9" w:rsidP="00C95A23"/>
        </w:tc>
      </w:tr>
      <w:tr w:rsidR="004660E9" w:rsidRPr="00E11796" w14:paraId="27B534A7" w14:textId="77777777" w:rsidTr="00C95A23">
        <w:tc>
          <w:tcPr>
            <w:tcW w:w="6799" w:type="dxa"/>
          </w:tcPr>
          <w:p w14:paraId="7791B619" w14:textId="77777777" w:rsidR="004660E9" w:rsidRPr="00E11796" w:rsidRDefault="004660E9" w:rsidP="00C95A23">
            <w:r w:rsidRPr="00E11796">
              <w:t>Separate forhandlingsmøter med entreprenører som har inngitt tilbud</w:t>
            </w:r>
          </w:p>
        </w:tc>
        <w:tc>
          <w:tcPr>
            <w:tcW w:w="1978" w:type="dxa"/>
          </w:tcPr>
          <w:p w14:paraId="2C03C54F" w14:textId="77777777" w:rsidR="004660E9" w:rsidRPr="00E11796" w:rsidRDefault="004660E9" w:rsidP="00C95A23">
            <w:r w:rsidRPr="00E11796">
              <w:t>Periode: &lt;dato&gt;-&lt;dato&gt;</w:t>
            </w:r>
          </w:p>
        </w:tc>
      </w:tr>
      <w:tr w:rsidR="004660E9" w:rsidRPr="00E11796" w14:paraId="7D63707E" w14:textId="77777777" w:rsidTr="00C95A23">
        <w:tc>
          <w:tcPr>
            <w:tcW w:w="6799" w:type="dxa"/>
            <w:shd w:val="clear" w:color="auto" w:fill="D9D9D9" w:themeFill="background1" w:themeFillShade="D9"/>
          </w:tcPr>
          <w:p w14:paraId="6DB1B30C" w14:textId="77777777" w:rsidR="004660E9" w:rsidRPr="00E11796" w:rsidRDefault="004660E9" w:rsidP="00C95A23">
            <w:r w:rsidRPr="00E11796">
              <w:lastRenderedPageBreak/>
              <w:t>Frist for innlevering av andre tilbud</w:t>
            </w:r>
          </w:p>
        </w:tc>
        <w:tc>
          <w:tcPr>
            <w:tcW w:w="1978" w:type="dxa"/>
            <w:shd w:val="clear" w:color="auto" w:fill="D9D9D9" w:themeFill="background1" w:themeFillShade="D9"/>
          </w:tcPr>
          <w:p w14:paraId="552EBF08" w14:textId="77777777" w:rsidR="004660E9" w:rsidRPr="00E11796" w:rsidRDefault="004660E9" w:rsidP="00C95A23"/>
        </w:tc>
      </w:tr>
      <w:tr w:rsidR="004660E9" w:rsidRPr="00E11796" w14:paraId="27D3C46F" w14:textId="77777777" w:rsidTr="00C95A23">
        <w:tc>
          <w:tcPr>
            <w:tcW w:w="6799" w:type="dxa"/>
            <w:shd w:val="clear" w:color="auto" w:fill="D9D9D9" w:themeFill="background1" w:themeFillShade="D9"/>
          </w:tcPr>
          <w:p w14:paraId="6ADF82C3" w14:textId="77777777" w:rsidR="004660E9" w:rsidRPr="00E11796" w:rsidRDefault="004660E9" w:rsidP="00C95A23">
            <w:r w:rsidRPr="00E11796">
              <w:t>Separate forhandlingsmøter med entreprenører som har inngitt tilbud</w:t>
            </w:r>
          </w:p>
        </w:tc>
        <w:tc>
          <w:tcPr>
            <w:tcW w:w="1978" w:type="dxa"/>
            <w:shd w:val="clear" w:color="auto" w:fill="D9D9D9" w:themeFill="background1" w:themeFillShade="D9"/>
          </w:tcPr>
          <w:p w14:paraId="1BA86FBF" w14:textId="77777777" w:rsidR="004660E9" w:rsidRPr="00E11796" w:rsidRDefault="004660E9" w:rsidP="00C95A23">
            <w:r w:rsidRPr="00E11796">
              <w:t>Periode: &lt;dato&gt;-&lt;dato&gt;</w:t>
            </w:r>
          </w:p>
        </w:tc>
      </w:tr>
      <w:tr w:rsidR="004660E9" w:rsidRPr="00E11796" w14:paraId="49AAF3A6" w14:textId="77777777" w:rsidTr="00C95A23">
        <w:tc>
          <w:tcPr>
            <w:tcW w:w="6799" w:type="dxa"/>
          </w:tcPr>
          <w:p w14:paraId="0223AC32" w14:textId="77777777" w:rsidR="004660E9" w:rsidRPr="00E11796" w:rsidRDefault="004660E9" w:rsidP="00C95A23">
            <w:r w:rsidRPr="00E11796">
              <w:t>Frist for innlevering av endelig tilbud</w:t>
            </w:r>
          </w:p>
        </w:tc>
        <w:tc>
          <w:tcPr>
            <w:tcW w:w="1978" w:type="dxa"/>
          </w:tcPr>
          <w:p w14:paraId="2D91B3C9" w14:textId="77777777" w:rsidR="004660E9" w:rsidRPr="00E11796" w:rsidRDefault="004660E9" w:rsidP="00C95A23"/>
        </w:tc>
      </w:tr>
      <w:tr w:rsidR="004660E9" w:rsidRPr="00E11796" w14:paraId="35960648" w14:textId="77777777" w:rsidTr="00C95A23">
        <w:tc>
          <w:tcPr>
            <w:tcW w:w="6799" w:type="dxa"/>
          </w:tcPr>
          <w:p w14:paraId="3E51F8AD" w14:textId="77777777" w:rsidR="004660E9" w:rsidRPr="00E11796" w:rsidRDefault="004660E9" w:rsidP="00C95A23"/>
        </w:tc>
        <w:tc>
          <w:tcPr>
            <w:tcW w:w="1978" w:type="dxa"/>
          </w:tcPr>
          <w:p w14:paraId="69BDE8BA" w14:textId="77777777" w:rsidR="004660E9" w:rsidRPr="00E11796" w:rsidRDefault="004660E9" w:rsidP="00C95A23"/>
        </w:tc>
      </w:tr>
      <w:tr w:rsidR="004660E9" w:rsidRPr="00E11796" w14:paraId="7F20A7D4" w14:textId="77777777" w:rsidTr="00C95A23">
        <w:tc>
          <w:tcPr>
            <w:tcW w:w="6799" w:type="dxa"/>
          </w:tcPr>
          <w:p w14:paraId="577BC269" w14:textId="77777777" w:rsidR="004660E9" w:rsidRPr="00E11796" w:rsidRDefault="004660E9" w:rsidP="00C95A23">
            <w:r w:rsidRPr="00E11796">
              <w:t>Kontraktsignering</w:t>
            </w:r>
          </w:p>
        </w:tc>
        <w:tc>
          <w:tcPr>
            <w:tcW w:w="1978" w:type="dxa"/>
          </w:tcPr>
          <w:p w14:paraId="41DE1035" w14:textId="77777777" w:rsidR="004660E9" w:rsidRPr="00E11796" w:rsidRDefault="004660E9" w:rsidP="00C95A23">
            <w:r w:rsidRPr="00E11796">
              <w:t>Innen vedståelsesfristens utløp</w:t>
            </w:r>
          </w:p>
        </w:tc>
      </w:tr>
    </w:tbl>
    <w:p w14:paraId="22D36368" w14:textId="77777777" w:rsidR="004660E9" w:rsidRPr="00E11796" w:rsidRDefault="004660E9" w:rsidP="004660E9">
      <w:pPr>
        <w:spacing w:after="200"/>
        <w:rPr>
          <w:color w:val="000000" w:themeColor="text1"/>
        </w:rPr>
      </w:pPr>
    </w:p>
    <w:p w14:paraId="22995C22" w14:textId="77777777" w:rsidR="004660E9" w:rsidRPr="00E11796" w:rsidRDefault="004660E9" w:rsidP="004660E9">
      <w:pPr>
        <w:spacing w:after="200"/>
        <w:rPr>
          <w:color w:val="000000" w:themeColor="text1"/>
        </w:rPr>
      </w:pPr>
      <w:r w:rsidRPr="00E11796">
        <w:rPr>
          <w:color w:val="000000" w:themeColor="text1"/>
        </w:rPr>
        <w:t xml:space="preserve">Det gjøres for ordens skyld oppmerksom på at fremdriftsplanen over er tentativ, og at avvik fra denne ikke gir krav på fristforlengelse eller økonomisk kompensasjon. </w:t>
      </w:r>
    </w:p>
    <w:p w14:paraId="399908AB" w14:textId="77777777" w:rsidR="008F5C1C" w:rsidRPr="00E11796" w:rsidRDefault="008F5C1C" w:rsidP="001F62E9">
      <w:pPr>
        <w:spacing w:after="200"/>
        <w:rPr>
          <w:color w:val="000000" w:themeColor="text1"/>
        </w:rPr>
      </w:pPr>
    </w:p>
    <w:p w14:paraId="53E8234A" w14:textId="65B4CE5E" w:rsidR="00BD1AB7" w:rsidRPr="00E11796" w:rsidRDefault="001F62E9" w:rsidP="001F62E9">
      <w:pPr>
        <w:spacing w:after="200"/>
        <w:rPr>
          <w:color w:val="000000" w:themeColor="text1"/>
        </w:rPr>
      </w:pPr>
      <w:r w:rsidRPr="00E11796">
        <w:rPr>
          <w:color w:val="000000" w:themeColor="text1"/>
        </w:rPr>
        <w:t xml:space="preserve">Statens vegvesen Utbygging, </w:t>
      </w:r>
      <w:r w:rsidR="00930D26" w:rsidRPr="00E11796">
        <w:rPr>
          <w:highlight w:val="lightGray"/>
        </w:rPr>
        <w:t>dd-mm-åååå</w:t>
      </w:r>
    </w:p>
    <w:p w14:paraId="0993611C" w14:textId="77777777" w:rsidR="00BD1AB7" w:rsidRPr="00E11796" w:rsidRDefault="00BD1AB7" w:rsidP="008570AA">
      <w:pPr>
        <w:rPr>
          <w:color w:val="000000" w:themeColor="text1"/>
        </w:rPr>
      </w:pPr>
      <w:r w:rsidRPr="00E11796">
        <w:rPr>
          <w:color w:val="000000" w:themeColor="text1"/>
        </w:rPr>
        <w:t>_______________________________________________</w:t>
      </w:r>
    </w:p>
    <w:p w14:paraId="5F6D2333" w14:textId="503898E9" w:rsidR="00BD1AB7" w:rsidRPr="00E11796" w:rsidRDefault="001F62E9" w:rsidP="00053D1C">
      <w:pPr>
        <w:spacing w:after="200"/>
        <w:rPr>
          <w:color w:val="000000" w:themeColor="text1"/>
        </w:rPr>
      </w:pPr>
      <w:r w:rsidRPr="00E11796">
        <w:rPr>
          <w:color w:val="000000" w:themeColor="text1"/>
        </w:rPr>
        <w:t>Underskrift</w:t>
      </w:r>
    </w:p>
    <w:p w14:paraId="04B62CBC" w14:textId="77777777" w:rsidR="00EB69C9" w:rsidRPr="00E11796" w:rsidRDefault="00EB69C9" w:rsidP="00EB69C9"/>
    <w:p w14:paraId="0712BF57" w14:textId="570F6583" w:rsidR="00EB69C9" w:rsidRPr="00E11796" w:rsidRDefault="00EB69C9" w:rsidP="00EB69C9">
      <w:pPr>
        <w:sectPr w:rsidR="00EB69C9" w:rsidRPr="00E11796" w:rsidSect="00EB69C9">
          <w:headerReference w:type="default" r:id="rId14"/>
          <w:pgSz w:w="11906" w:h="16838" w:code="9"/>
          <w:pgMar w:top="1400" w:right="1418" w:bottom="1077" w:left="1701" w:header="709" w:footer="709" w:gutter="0"/>
          <w:pgNumType w:start="1"/>
          <w:cols w:space="708"/>
          <w:docGrid w:linePitch="360"/>
        </w:sectPr>
      </w:pPr>
    </w:p>
    <w:p w14:paraId="651F3430" w14:textId="37B8752C" w:rsidR="006D03C8" w:rsidRPr="00E11796" w:rsidRDefault="006D03C8" w:rsidP="00345CDB">
      <w:pPr>
        <w:tabs>
          <w:tab w:val="left" w:pos="284"/>
        </w:tabs>
        <w:rPr>
          <w:b/>
          <w:bCs/>
          <w:sz w:val="28"/>
          <w:szCs w:val="28"/>
        </w:rPr>
      </w:pPr>
      <w:r w:rsidRPr="00E11796">
        <w:rPr>
          <w:b/>
          <w:bCs/>
          <w:sz w:val="28"/>
          <w:szCs w:val="28"/>
        </w:rPr>
        <w:lastRenderedPageBreak/>
        <w:t>A</w:t>
      </w:r>
      <w:r w:rsidR="00345CDB" w:rsidRPr="00E11796">
        <w:rPr>
          <w:b/>
          <w:bCs/>
          <w:sz w:val="28"/>
          <w:szCs w:val="28"/>
        </w:rPr>
        <w:tab/>
      </w:r>
      <w:r w:rsidRPr="00E11796">
        <w:rPr>
          <w:b/>
          <w:bCs/>
          <w:sz w:val="28"/>
          <w:szCs w:val="28"/>
        </w:rPr>
        <w:t>Prosjektinformasjon</w:t>
      </w:r>
    </w:p>
    <w:p w14:paraId="1E39D085" w14:textId="0A2C83B9" w:rsidR="00814F5F" w:rsidRPr="00E11796" w:rsidRDefault="006D03C8" w:rsidP="00E30B62">
      <w:pPr>
        <w:pStyle w:val="Overskrift2"/>
      </w:pPr>
      <w:bookmarkStart w:id="139" w:name="_Ref90971433"/>
      <w:bookmarkStart w:id="140" w:name="_Ref90971444"/>
      <w:bookmarkStart w:id="141" w:name="_Ref90971653"/>
      <w:bookmarkStart w:id="142" w:name="_Ref90971661"/>
      <w:bookmarkStart w:id="143" w:name="_Ref90971915"/>
      <w:bookmarkStart w:id="144" w:name="_Ref90971926"/>
      <w:bookmarkStart w:id="145" w:name="_Ref90971932"/>
      <w:bookmarkStart w:id="146" w:name="_Ref90986899"/>
      <w:bookmarkStart w:id="147" w:name="_Ref90986902"/>
      <w:bookmarkStart w:id="148" w:name="_Ref90987159"/>
      <w:bookmarkStart w:id="149" w:name="_Ref90987161"/>
      <w:bookmarkStart w:id="150" w:name="_Ref90988194"/>
      <w:bookmarkStart w:id="151" w:name="_Ref90988197"/>
      <w:bookmarkStart w:id="152" w:name="_Toc92971868"/>
      <w:bookmarkStart w:id="153" w:name="_Toc93493641"/>
      <w:bookmarkStart w:id="154" w:name="_Toc93493918"/>
      <w:bookmarkStart w:id="155" w:name="_Toc93495367"/>
      <w:bookmarkStart w:id="156" w:name="_Toc93495745"/>
      <w:bookmarkStart w:id="157" w:name="_Toc93496365"/>
      <w:bookmarkStart w:id="158" w:name="_Toc93560377"/>
      <w:bookmarkStart w:id="159" w:name="_Toc93907934"/>
      <w:bookmarkStart w:id="160" w:name="_Toc93907953"/>
      <w:bookmarkStart w:id="161" w:name="_Toc93907972"/>
      <w:bookmarkStart w:id="162" w:name="_Toc93907991"/>
      <w:bookmarkStart w:id="163" w:name="_Toc94272013"/>
      <w:bookmarkStart w:id="164" w:name="_Toc94792277"/>
      <w:bookmarkStart w:id="165" w:name="_Toc94792296"/>
      <w:bookmarkStart w:id="166" w:name="_Toc94792315"/>
      <w:bookmarkStart w:id="167" w:name="_Toc94792334"/>
      <w:bookmarkStart w:id="168" w:name="_Toc95824007"/>
      <w:bookmarkStart w:id="169" w:name="_Toc95824026"/>
      <w:bookmarkStart w:id="170" w:name="_Toc95824045"/>
      <w:bookmarkStart w:id="171" w:name="_Toc95824064"/>
      <w:bookmarkStart w:id="172" w:name="_Toc96504092"/>
      <w:bookmarkStart w:id="173" w:name="_Toc96504110"/>
      <w:bookmarkStart w:id="174" w:name="_Toc96504128"/>
      <w:bookmarkStart w:id="175" w:name="_Toc96504146"/>
      <w:bookmarkStart w:id="176" w:name="_Toc97120821"/>
      <w:bookmarkStart w:id="177" w:name="_Toc97120839"/>
      <w:bookmarkStart w:id="178" w:name="_Toc97120857"/>
      <w:bookmarkStart w:id="179" w:name="_Toc97120875"/>
      <w:bookmarkStart w:id="180" w:name="_Toc97126787"/>
      <w:bookmarkStart w:id="181" w:name="_Toc97126805"/>
      <w:bookmarkStart w:id="182" w:name="_Toc97126823"/>
      <w:bookmarkStart w:id="183" w:name="_Toc97126841"/>
      <w:bookmarkStart w:id="184" w:name="_Toc97127278"/>
      <w:bookmarkStart w:id="185" w:name="_Toc97298026"/>
      <w:bookmarkStart w:id="186" w:name="_Toc97298044"/>
      <w:bookmarkStart w:id="187" w:name="_Toc97298062"/>
      <w:bookmarkStart w:id="188" w:name="_Toc97298080"/>
      <w:bookmarkStart w:id="189" w:name="_Toc97298098"/>
      <w:bookmarkStart w:id="190" w:name="_Toc97300360"/>
      <w:bookmarkStart w:id="191" w:name="_Toc157420128"/>
      <w:bookmarkStart w:id="192" w:name="_Toc157674015"/>
      <w:bookmarkStart w:id="193" w:name="_Toc164408039"/>
      <w:bookmarkStart w:id="194" w:name="_Toc164856073"/>
      <w:bookmarkStart w:id="195" w:name="_Toc165975324"/>
      <w:bookmarkStart w:id="196" w:name="_Toc175130391"/>
      <w:bookmarkStart w:id="197" w:name="_Toc176773528"/>
      <w:bookmarkStart w:id="198" w:name="_Toc177108341"/>
      <w:bookmarkStart w:id="199" w:name="_Toc233896930"/>
      <w:r w:rsidRPr="00E11796">
        <w:t>Orientering om prosjektet</w:t>
      </w:r>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p>
    <w:p w14:paraId="68C5FB10" w14:textId="77777777" w:rsidR="00E548C6" w:rsidRPr="00E11796" w:rsidRDefault="00E548C6" w:rsidP="00E548C6">
      <w:bookmarkStart w:id="200" w:name="_Hlk121232745"/>
    </w:p>
    <w:p w14:paraId="6E5822A5" w14:textId="26727AE2" w:rsidR="00E548C6" w:rsidRPr="00E11796" w:rsidRDefault="00E548C6" w:rsidP="00E548C6">
      <w:pPr>
        <w:rPr>
          <w:b/>
          <w:bCs/>
          <w:sz w:val="26"/>
          <w:szCs w:val="26"/>
        </w:rPr>
      </w:pPr>
      <w:r w:rsidRPr="00E11796">
        <w:rPr>
          <w:b/>
          <w:bCs/>
          <w:sz w:val="26"/>
          <w:szCs w:val="26"/>
        </w:rPr>
        <w:t>Innhold</w:t>
      </w:r>
    </w:p>
    <w:p w14:paraId="2C6696FF" w14:textId="36BA72DF" w:rsidR="00B87E90" w:rsidRDefault="006E7FD5">
      <w:pPr>
        <w:pStyle w:val="INNH3"/>
        <w:rPr>
          <w:rFonts w:asciiTheme="minorHAnsi" w:eastAsiaTheme="minorEastAsia" w:hAnsiTheme="minorHAnsi" w:cstheme="minorBidi"/>
          <w:b w:val="0"/>
          <w:noProof/>
          <w:kern w:val="2"/>
          <w:sz w:val="24"/>
          <w:lang w:eastAsia="nb-NO"/>
          <w14:ligatures w14:val="standardContextual"/>
        </w:rPr>
      </w:pPr>
      <w:r w:rsidRPr="00E11796">
        <w:fldChar w:fldCharType="begin"/>
      </w:r>
      <w:r w:rsidRPr="00E11796">
        <w:instrText xml:space="preserve"> TOC \b A3 \o "1-3" \h \z \u  \* MERGEFORMAT </w:instrText>
      </w:r>
      <w:r w:rsidRPr="00E11796">
        <w:fldChar w:fldCharType="separate"/>
      </w:r>
      <w:hyperlink w:anchor="_Toc233896918" w:history="1">
        <w:r w:rsidR="00B87E90" w:rsidRPr="0061109C">
          <w:rPr>
            <w:rStyle w:val="Hyperkobling"/>
            <w:rFonts w:ascii="Times New Roman" w:hAnsi="Times New Roman"/>
            <w:noProof/>
          </w:rPr>
          <w:t>1.</w:t>
        </w:r>
        <w:r w:rsidR="00B87E90">
          <w:rPr>
            <w:rFonts w:asciiTheme="minorHAnsi" w:eastAsiaTheme="minorEastAsia" w:hAnsiTheme="minorHAnsi" w:cstheme="minorBidi"/>
            <w:b w:val="0"/>
            <w:noProof/>
            <w:kern w:val="2"/>
            <w:sz w:val="24"/>
            <w:lang w:eastAsia="nb-NO"/>
            <w14:ligatures w14:val="standardContextual"/>
          </w:rPr>
          <w:tab/>
        </w:r>
        <w:r w:rsidR="00B87E90" w:rsidRPr="0061109C">
          <w:rPr>
            <w:rStyle w:val="Hyperkobling"/>
            <w:noProof/>
          </w:rPr>
          <w:t>Arbeidenes art og omfang</w:t>
        </w:r>
        <w:r w:rsidR="00B87E90">
          <w:rPr>
            <w:noProof/>
            <w:webHidden/>
          </w:rPr>
          <w:tab/>
        </w:r>
        <w:r w:rsidR="00B87E90">
          <w:rPr>
            <w:noProof/>
            <w:webHidden/>
          </w:rPr>
          <w:fldChar w:fldCharType="begin"/>
        </w:r>
        <w:r w:rsidR="00B87E90">
          <w:rPr>
            <w:noProof/>
            <w:webHidden/>
          </w:rPr>
          <w:instrText xml:space="preserve"> PAGEREF _Toc233896918 \h </w:instrText>
        </w:r>
        <w:r w:rsidR="00B87E90">
          <w:rPr>
            <w:noProof/>
            <w:webHidden/>
          </w:rPr>
        </w:r>
        <w:r w:rsidR="00B87E90">
          <w:rPr>
            <w:noProof/>
            <w:webHidden/>
          </w:rPr>
          <w:fldChar w:fldCharType="separate"/>
        </w:r>
        <w:r w:rsidR="00B87E90">
          <w:rPr>
            <w:noProof/>
            <w:webHidden/>
          </w:rPr>
          <w:t>1</w:t>
        </w:r>
        <w:r w:rsidR="00B87E90">
          <w:rPr>
            <w:noProof/>
            <w:webHidden/>
          </w:rPr>
          <w:fldChar w:fldCharType="end"/>
        </w:r>
      </w:hyperlink>
    </w:p>
    <w:p w14:paraId="76BB86E8" w14:textId="02041C84"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19" w:history="1">
        <w:r w:rsidRPr="0061109C">
          <w:rPr>
            <w:rStyle w:val="Hyperkobling"/>
            <w:rFonts w:ascii="Times New Roman" w:hAnsi="Times New Roman"/>
            <w:noProof/>
          </w:rPr>
          <w:t>2.</w:t>
        </w:r>
        <w:r>
          <w:rPr>
            <w:rFonts w:asciiTheme="minorHAnsi" w:eastAsiaTheme="minorEastAsia" w:hAnsiTheme="minorHAnsi" w:cstheme="minorBidi"/>
            <w:b w:val="0"/>
            <w:noProof/>
            <w:kern w:val="2"/>
            <w:sz w:val="24"/>
            <w:lang w:eastAsia="nb-NO"/>
            <w14:ligatures w14:val="standardContextual"/>
          </w:rPr>
          <w:tab/>
        </w:r>
        <w:r w:rsidRPr="0061109C">
          <w:rPr>
            <w:rStyle w:val="Hyperkobling"/>
            <w:noProof/>
          </w:rPr>
          <w:t>Entrepriseform</w:t>
        </w:r>
        <w:r>
          <w:rPr>
            <w:noProof/>
            <w:webHidden/>
          </w:rPr>
          <w:tab/>
        </w:r>
        <w:r>
          <w:rPr>
            <w:noProof/>
            <w:webHidden/>
          </w:rPr>
          <w:fldChar w:fldCharType="begin"/>
        </w:r>
        <w:r>
          <w:rPr>
            <w:noProof/>
            <w:webHidden/>
          </w:rPr>
          <w:instrText xml:space="preserve"> PAGEREF _Toc233896919 \h </w:instrText>
        </w:r>
        <w:r>
          <w:rPr>
            <w:noProof/>
            <w:webHidden/>
          </w:rPr>
        </w:r>
        <w:r>
          <w:rPr>
            <w:noProof/>
            <w:webHidden/>
          </w:rPr>
          <w:fldChar w:fldCharType="separate"/>
        </w:r>
        <w:r>
          <w:rPr>
            <w:noProof/>
            <w:webHidden/>
          </w:rPr>
          <w:t>1</w:t>
        </w:r>
        <w:r>
          <w:rPr>
            <w:noProof/>
            <w:webHidden/>
          </w:rPr>
          <w:fldChar w:fldCharType="end"/>
        </w:r>
      </w:hyperlink>
    </w:p>
    <w:p w14:paraId="13335D0F" w14:textId="47A51492"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20" w:history="1">
        <w:r w:rsidRPr="0061109C">
          <w:rPr>
            <w:rStyle w:val="Hyperkobling"/>
            <w:rFonts w:ascii="Times New Roman" w:hAnsi="Times New Roman"/>
            <w:noProof/>
          </w:rPr>
          <w:t>3.</w:t>
        </w:r>
        <w:r>
          <w:rPr>
            <w:rFonts w:asciiTheme="minorHAnsi" w:eastAsiaTheme="minorEastAsia" w:hAnsiTheme="minorHAnsi" w:cstheme="minorBidi"/>
            <w:b w:val="0"/>
            <w:noProof/>
            <w:kern w:val="2"/>
            <w:sz w:val="24"/>
            <w:lang w:eastAsia="nb-NO"/>
            <w14:ligatures w14:val="standardContextual"/>
          </w:rPr>
          <w:tab/>
        </w:r>
        <w:r w:rsidRPr="0061109C">
          <w:rPr>
            <w:rStyle w:val="Hyperkobling"/>
            <w:noProof/>
          </w:rPr>
          <w:t>Tidspunkt for igangsettelse og tidsfrister</w:t>
        </w:r>
        <w:r>
          <w:rPr>
            <w:noProof/>
            <w:webHidden/>
          </w:rPr>
          <w:tab/>
        </w:r>
        <w:r>
          <w:rPr>
            <w:noProof/>
            <w:webHidden/>
          </w:rPr>
          <w:fldChar w:fldCharType="begin"/>
        </w:r>
        <w:r>
          <w:rPr>
            <w:noProof/>
            <w:webHidden/>
          </w:rPr>
          <w:instrText xml:space="preserve"> PAGEREF _Toc233896920 \h </w:instrText>
        </w:r>
        <w:r>
          <w:rPr>
            <w:noProof/>
            <w:webHidden/>
          </w:rPr>
        </w:r>
        <w:r>
          <w:rPr>
            <w:noProof/>
            <w:webHidden/>
          </w:rPr>
          <w:fldChar w:fldCharType="separate"/>
        </w:r>
        <w:r>
          <w:rPr>
            <w:noProof/>
            <w:webHidden/>
          </w:rPr>
          <w:t>1</w:t>
        </w:r>
        <w:r>
          <w:rPr>
            <w:noProof/>
            <w:webHidden/>
          </w:rPr>
          <w:fldChar w:fldCharType="end"/>
        </w:r>
      </w:hyperlink>
    </w:p>
    <w:p w14:paraId="3485B5C8" w14:textId="29981D1F"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21" w:history="1">
        <w:r w:rsidRPr="0061109C">
          <w:rPr>
            <w:rStyle w:val="Hyperkobling"/>
            <w:rFonts w:ascii="Times New Roman" w:hAnsi="Times New Roman"/>
            <w:noProof/>
          </w:rPr>
          <w:t>4.</w:t>
        </w:r>
        <w:r>
          <w:rPr>
            <w:rFonts w:asciiTheme="minorHAnsi" w:eastAsiaTheme="minorEastAsia" w:hAnsiTheme="minorHAnsi" w:cstheme="minorBidi"/>
            <w:b w:val="0"/>
            <w:noProof/>
            <w:kern w:val="2"/>
            <w:sz w:val="24"/>
            <w:lang w:eastAsia="nb-NO"/>
            <w14:ligatures w14:val="standardContextual"/>
          </w:rPr>
          <w:tab/>
        </w:r>
        <w:r w:rsidRPr="0061109C">
          <w:rPr>
            <w:rStyle w:val="Hyperkobling"/>
            <w:noProof/>
          </w:rPr>
          <w:t>Avvik i kontraktens rammebetingelser</w:t>
        </w:r>
        <w:r>
          <w:rPr>
            <w:noProof/>
            <w:webHidden/>
          </w:rPr>
          <w:tab/>
        </w:r>
        <w:r>
          <w:rPr>
            <w:noProof/>
            <w:webHidden/>
          </w:rPr>
          <w:fldChar w:fldCharType="begin"/>
        </w:r>
        <w:r>
          <w:rPr>
            <w:noProof/>
            <w:webHidden/>
          </w:rPr>
          <w:instrText xml:space="preserve"> PAGEREF _Toc233896921 \h </w:instrText>
        </w:r>
        <w:r>
          <w:rPr>
            <w:noProof/>
            <w:webHidden/>
          </w:rPr>
        </w:r>
        <w:r>
          <w:rPr>
            <w:noProof/>
            <w:webHidden/>
          </w:rPr>
          <w:fldChar w:fldCharType="separate"/>
        </w:r>
        <w:r>
          <w:rPr>
            <w:noProof/>
            <w:webHidden/>
          </w:rPr>
          <w:t>1</w:t>
        </w:r>
        <w:r>
          <w:rPr>
            <w:noProof/>
            <w:webHidden/>
          </w:rPr>
          <w:fldChar w:fldCharType="end"/>
        </w:r>
      </w:hyperlink>
    </w:p>
    <w:p w14:paraId="089B8F61" w14:textId="1E85C881"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22" w:history="1">
        <w:r w:rsidRPr="0061109C">
          <w:rPr>
            <w:rStyle w:val="Hyperkobling"/>
            <w:rFonts w:ascii="Times New Roman" w:hAnsi="Times New Roman"/>
            <w:noProof/>
          </w:rPr>
          <w:t>5.</w:t>
        </w:r>
        <w:r>
          <w:rPr>
            <w:rFonts w:asciiTheme="minorHAnsi" w:eastAsiaTheme="minorEastAsia" w:hAnsiTheme="minorHAnsi" w:cstheme="minorBidi"/>
            <w:b w:val="0"/>
            <w:noProof/>
            <w:kern w:val="2"/>
            <w:sz w:val="24"/>
            <w:lang w:eastAsia="nb-NO"/>
            <w14:ligatures w14:val="standardContextual"/>
          </w:rPr>
          <w:tab/>
        </w:r>
        <w:r w:rsidRPr="0061109C">
          <w:rPr>
            <w:rStyle w:val="Hyperkobling"/>
            <w:noProof/>
          </w:rPr>
          <w:t>Forskudd</w:t>
        </w:r>
        <w:r>
          <w:rPr>
            <w:noProof/>
            <w:webHidden/>
          </w:rPr>
          <w:tab/>
        </w:r>
        <w:r>
          <w:rPr>
            <w:noProof/>
            <w:webHidden/>
          </w:rPr>
          <w:fldChar w:fldCharType="begin"/>
        </w:r>
        <w:r>
          <w:rPr>
            <w:noProof/>
            <w:webHidden/>
          </w:rPr>
          <w:instrText xml:space="preserve"> PAGEREF _Toc233896922 \h </w:instrText>
        </w:r>
        <w:r>
          <w:rPr>
            <w:noProof/>
            <w:webHidden/>
          </w:rPr>
        </w:r>
        <w:r>
          <w:rPr>
            <w:noProof/>
            <w:webHidden/>
          </w:rPr>
          <w:fldChar w:fldCharType="separate"/>
        </w:r>
        <w:r>
          <w:rPr>
            <w:noProof/>
            <w:webHidden/>
          </w:rPr>
          <w:t>1</w:t>
        </w:r>
        <w:r>
          <w:rPr>
            <w:noProof/>
            <w:webHidden/>
          </w:rPr>
          <w:fldChar w:fldCharType="end"/>
        </w:r>
      </w:hyperlink>
    </w:p>
    <w:p w14:paraId="52D827EC" w14:textId="2CB57339"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23" w:history="1">
        <w:r w:rsidRPr="0061109C">
          <w:rPr>
            <w:rStyle w:val="Hyperkobling"/>
            <w:rFonts w:ascii="Times New Roman" w:hAnsi="Times New Roman"/>
            <w:noProof/>
          </w:rPr>
          <w:t>6.</w:t>
        </w:r>
        <w:r>
          <w:rPr>
            <w:rFonts w:asciiTheme="minorHAnsi" w:eastAsiaTheme="minorEastAsia" w:hAnsiTheme="minorHAnsi" w:cstheme="minorBidi"/>
            <w:b w:val="0"/>
            <w:noProof/>
            <w:kern w:val="2"/>
            <w:sz w:val="24"/>
            <w:lang w:eastAsia="nb-NO"/>
            <w14:ligatures w14:val="standardContextual"/>
          </w:rPr>
          <w:tab/>
        </w:r>
        <w:r w:rsidRPr="0061109C">
          <w:rPr>
            <w:rStyle w:val="Hyperkobling"/>
            <w:noProof/>
          </w:rPr>
          <w:t>Engasjerte rådgivere</w:t>
        </w:r>
        <w:r>
          <w:rPr>
            <w:noProof/>
            <w:webHidden/>
          </w:rPr>
          <w:tab/>
        </w:r>
        <w:r>
          <w:rPr>
            <w:noProof/>
            <w:webHidden/>
          </w:rPr>
          <w:fldChar w:fldCharType="begin"/>
        </w:r>
        <w:r>
          <w:rPr>
            <w:noProof/>
            <w:webHidden/>
          </w:rPr>
          <w:instrText xml:space="preserve"> PAGEREF _Toc233896923 \h </w:instrText>
        </w:r>
        <w:r>
          <w:rPr>
            <w:noProof/>
            <w:webHidden/>
          </w:rPr>
        </w:r>
        <w:r>
          <w:rPr>
            <w:noProof/>
            <w:webHidden/>
          </w:rPr>
          <w:fldChar w:fldCharType="separate"/>
        </w:r>
        <w:r>
          <w:rPr>
            <w:noProof/>
            <w:webHidden/>
          </w:rPr>
          <w:t>1</w:t>
        </w:r>
        <w:r>
          <w:rPr>
            <w:noProof/>
            <w:webHidden/>
          </w:rPr>
          <w:fldChar w:fldCharType="end"/>
        </w:r>
      </w:hyperlink>
    </w:p>
    <w:p w14:paraId="49805E9A" w14:textId="7C28EB03"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24" w:history="1">
        <w:r w:rsidRPr="0061109C">
          <w:rPr>
            <w:rStyle w:val="Hyperkobling"/>
            <w:rFonts w:ascii="Times New Roman" w:hAnsi="Times New Roman"/>
            <w:noProof/>
          </w:rPr>
          <w:t>7.</w:t>
        </w:r>
        <w:r>
          <w:rPr>
            <w:rFonts w:asciiTheme="minorHAnsi" w:eastAsiaTheme="minorEastAsia" w:hAnsiTheme="minorHAnsi" w:cstheme="minorBidi"/>
            <w:b w:val="0"/>
            <w:noProof/>
            <w:kern w:val="2"/>
            <w:sz w:val="24"/>
            <w:lang w:eastAsia="nb-NO"/>
            <w14:ligatures w14:val="standardContextual"/>
          </w:rPr>
          <w:tab/>
        </w:r>
        <w:r w:rsidRPr="0061109C">
          <w:rPr>
            <w:rStyle w:val="Hyperkobling"/>
            <w:noProof/>
          </w:rPr>
          <w:t>Byggherrens organisering av HMS-arbeidet</w:t>
        </w:r>
        <w:r>
          <w:rPr>
            <w:noProof/>
            <w:webHidden/>
          </w:rPr>
          <w:tab/>
        </w:r>
        <w:r>
          <w:rPr>
            <w:noProof/>
            <w:webHidden/>
          </w:rPr>
          <w:fldChar w:fldCharType="begin"/>
        </w:r>
        <w:r>
          <w:rPr>
            <w:noProof/>
            <w:webHidden/>
          </w:rPr>
          <w:instrText xml:space="preserve"> PAGEREF _Toc233896924 \h </w:instrText>
        </w:r>
        <w:r>
          <w:rPr>
            <w:noProof/>
            <w:webHidden/>
          </w:rPr>
        </w:r>
        <w:r>
          <w:rPr>
            <w:noProof/>
            <w:webHidden/>
          </w:rPr>
          <w:fldChar w:fldCharType="separate"/>
        </w:r>
        <w:r>
          <w:rPr>
            <w:noProof/>
            <w:webHidden/>
          </w:rPr>
          <w:t>1</w:t>
        </w:r>
        <w:r>
          <w:rPr>
            <w:noProof/>
            <w:webHidden/>
          </w:rPr>
          <w:fldChar w:fldCharType="end"/>
        </w:r>
      </w:hyperlink>
    </w:p>
    <w:p w14:paraId="5CBA19ED" w14:textId="7222B63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25" w:history="1">
        <w:r w:rsidRPr="0061109C">
          <w:rPr>
            <w:rStyle w:val="Hyperkobling"/>
            <w:rFonts w:ascii="Times New Roman" w:hAnsi="Times New Roman"/>
            <w:noProof/>
          </w:rPr>
          <w:t>8.</w:t>
        </w:r>
        <w:r>
          <w:rPr>
            <w:rFonts w:asciiTheme="minorHAnsi" w:eastAsiaTheme="minorEastAsia" w:hAnsiTheme="minorHAnsi" w:cstheme="minorBidi"/>
            <w:b w:val="0"/>
            <w:noProof/>
            <w:kern w:val="2"/>
            <w:sz w:val="24"/>
            <w:lang w:eastAsia="nb-NO"/>
            <w14:ligatures w14:val="standardContextual"/>
          </w:rPr>
          <w:tab/>
        </w:r>
        <w:r w:rsidRPr="0061109C">
          <w:rPr>
            <w:rStyle w:val="Hyperkobling"/>
            <w:noProof/>
          </w:rPr>
          <w:t>Byggeplassens og anleggsområdets beliggenhet og adkomstmuligheter</w:t>
        </w:r>
        <w:r>
          <w:rPr>
            <w:noProof/>
            <w:webHidden/>
          </w:rPr>
          <w:tab/>
        </w:r>
        <w:r>
          <w:rPr>
            <w:noProof/>
            <w:webHidden/>
          </w:rPr>
          <w:fldChar w:fldCharType="begin"/>
        </w:r>
        <w:r>
          <w:rPr>
            <w:noProof/>
            <w:webHidden/>
          </w:rPr>
          <w:instrText xml:space="preserve"> PAGEREF _Toc233896925 \h </w:instrText>
        </w:r>
        <w:r>
          <w:rPr>
            <w:noProof/>
            <w:webHidden/>
          </w:rPr>
        </w:r>
        <w:r>
          <w:rPr>
            <w:noProof/>
            <w:webHidden/>
          </w:rPr>
          <w:fldChar w:fldCharType="separate"/>
        </w:r>
        <w:r>
          <w:rPr>
            <w:noProof/>
            <w:webHidden/>
          </w:rPr>
          <w:t>1</w:t>
        </w:r>
        <w:r>
          <w:rPr>
            <w:noProof/>
            <w:webHidden/>
          </w:rPr>
          <w:fldChar w:fldCharType="end"/>
        </w:r>
      </w:hyperlink>
    </w:p>
    <w:p w14:paraId="6A818D16" w14:textId="23308B22"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26" w:history="1">
        <w:r w:rsidRPr="0061109C">
          <w:rPr>
            <w:rStyle w:val="Hyperkobling"/>
            <w:rFonts w:ascii="Times New Roman" w:hAnsi="Times New Roman"/>
            <w:noProof/>
          </w:rPr>
          <w:t>9.</w:t>
        </w:r>
        <w:r>
          <w:rPr>
            <w:rFonts w:asciiTheme="minorHAnsi" w:eastAsiaTheme="minorEastAsia" w:hAnsiTheme="minorHAnsi" w:cstheme="minorBidi"/>
            <w:b w:val="0"/>
            <w:noProof/>
            <w:kern w:val="2"/>
            <w:sz w:val="24"/>
            <w:lang w:eastAsia="nb-NO"/>
            <w14:ligatures w14:val="standardContextual"/>
          </w:rPr>
          <w:tab/>
        </w:r>
        <w:r w:rsidRPr="0061109C">
          <w:rPr>
            <w:rStyle w:val="Hyperkobling"/>
            <w:noProof/>
          </w:rPr>
          <w:t>Andre entrepriser eller byggherrens egne arbeider</w:t>
        </w:r>
        <w:r>
          <w:rPr>
            <w:noProof/>
            <w:webHidden/>
          </w:rPr>
          <w:tab/>
        </w:r>
        <w:r>
          <w:rPr>
            <w:noProof/>
            <w:webHidden/>
          </w:rPr>
          <w:fldChar w:fldCharType="begin"/>
        </w:r>
        <w:r>
          <w:rPr>
            <w:noProof/>
            <w:webHidden/>
          </w:rPr>
          <w:instrText xml:space="preserve"> PAGEREF _Toc233896926 \h </w:instrText>
        </w:r>
        <w:r>
          <w:rPr>
            <w:noProof/>
            <w:webHidden/>
          </w:rPr>
        </w:r>
        <w:r>
          <w:rPr>
            <w:noProof/>
            <w:webHidden/>
          </w:rPr>
          <w:fldChar w:fldCharType="separate"/>
        </w:r>
        <w:r>
          <w:rPr>
            <w:noProof/>
            <w:webHidden/>
          </w:rPr>
          <w:t>1</w:t>
        </w:r>
        <w:r>
          <w:rPr>
            <w:noProof/>
            <w:webHidden/>
          </w:rPr>
          <w:fldChar w:fldCharType="end"/>
        </w:r>
      </w:hyperlink>
    </w:p>
    <w:p w14:paraId="070E65BA" w14:textId="43BD7EF4"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27" w:history="1">
        <w:r w:rsidRPr="0061109C">
          <w:rPr>
            <w:rStyle w:val="Hyperkobling"/>
            <w:rFonts w:ascii="Times New Roman" w:hAnsi="Times New Roman"/>
            <w:noProof/>
            <w:highlight w:val="lightGray"/>
          </w:rPr>
          <w:t>10.</w:t>
        </w:r>
        <w:r>
          <w:rPr>
            <w:rFonts w:asciiTheme="minorHAnsi" w:eastAsiaTheme="minorEastAsia" w:hAnsiTheme="minorHAnsi" w:cstheme="minorBidi"/>
            <w:b w:val="0"/>
            <w:noProof/>
            <w:kern w:val="2"/>
            <w:sz w:val="24"/>
            <w:lang w:eastAsia="nb-NO"/>
            <w14:ligatures w14:val="standardContextual"/>
          </w:rPr>
          <w:tab/>
        </w:r>
        <w:r w:rsidRPr="0061109C">
          <w:rPr>
            <w:rStyle w:val="Hyperkobling"/>
            <w:noProof/>
            <w:highlight w:val="lightGray"/>
          </w:rPr>
          <w:t>Spesielle forhold</w:t>
        </w:r>
        <w:r>
          <w:rPr>
            <w:noProof/>
            <w:webHidden/>
          </w:rPr>
          <w:tab/>
        </w:r>
        <w:r>
          <w:rPr>
            <w:noProof/>
            <w:webHidden/>
          </w:rPr>
          <w:fldChar w:fldCharType="begin"/>
        </w:r>
        <w:r>
          <w:rPr>
            <w:noProof/>
            <w:webHidden/>
          </w:rPr>
          <w:instrText xml:space="preserve"> PAGEREF _Toc233896927 \h </w:instrText>
        </w:r>
        <w:r>
          <w:rPr>
            <w:noProof/>
            <w:webHidden/>
          </w:rPr>
        </w:r>
        <w:r>
          <w:rPr>
            <w:noProof/>
            <w:webHidden/>
          </w:rPr>
          <w:fldChar w:fldCharType="separate"/>
        </w:r>
        <w:r>
          <w:rPr>
            <w:noProof/>
            <w:webHidden/>
          </w:rPr>
          <w:t>1</w:t>
        </w:r>
        <w:r>
          <w:rPr>
            <w:noProof/>
            <w:webHidden/>
          </w:rPr>
          <w:fldChar w:fldCharType="end"/>
        </w:r>
      </w:hyperlink>
    </w:p>
    <w:p w14:paraId="6452E817" w14:textId="4E615727" w:rsidR="00EB69C9" w:rsidRPr="00E11796" w:rsidRDefault="006E7FD5" w:rsidP="00EB69C9">
      <w:r w:rsidRPr="00E11796">
        <w:fldChar w:fldCharType="end"/>
      </w:r>
      <w:bookmarkStart w:id="201" w:name="_Toc94530621"/>
      <w:bookmarkStart w:id="202" w:name="A3"/>
      <w:bookmarkEnd w:id="200"/>
    </w:p>
    <w:p w14:paraId="6826B5F4" w14:textId="77777777" w:rsidR="00EB69C9" w:rsidRPr="00E11796" w:rsidRDefault="00EB69C9" w:rsidP="00EB69C9"/>
    <w:p w14:paraId="0BA331FA" w14:textId="77777777" w:rsidR="00EB69C9" w:rsidRPr="00E11796" w:rsidRDefault="00EB69C9" w:rsidP="00EB69C9"/>
    <w:p w14:paraId="1CEA5FEE" w14:textId="35940C28" w:rsidR="00EB69C9" w:rsidRPr="00E11796" w:rsidRDefault="00EB69C9" w:rsidP="00EB69C9">
      <w:pPr>
        <w:sectPr w:rsidR="00EB69C9" w:rsidRPr="00E11796" w:rsidSect="00EB69C9">
          <w:headerReference w:type="default" r:id="rId15"/>
          <w:pgSz w:w="11906" w:h="16838" w:code="9"/>
          <w:pgMar w:top="1400" w:right="1418" w:bottom="1077" w:left="1701" w:header="709" w:footer="709" w:gutter="0"/>
          <w:pgNumType w:start="1"/>
          <w:cols w:space="708"/>
          <w:docGrid w:linePitch="360"/>
        </w:sectPr>
      </w:pPr>
    </w:p>
    <w:p w14:paraId="389C392D" w14:textId="5A0CF2A8" w:rsidR="009E3F12" w:rsidRPr="00E11796" w:rsidRDefault="009E3F12" w:rsidP="00EB69C9">
      <w:pPr>
        <w:pStyle w:val="Overskrift3"/>
      </w:pPr>
      <w:bookmarkStart w:id="203" w:name="_Toc233896918"/>
      <w:r w:rsidRPr="00E11796">
        <w:lastRenderedPageBreak/>
        <w:t>Arbeidenes art og omfang</w:t>
      </w:r>
      <w:bookmarkEnd w:id="201"/>
      <w:bookmarkEnd w:id="203"/>
    </w:p>
    <w:p w14:paraId="2885E75D" w14:textId="7670CFD5" w:rsidR="009E3F12" w:rsidRPr="00E11796" w:rsidRDefault="008F5C1C" w:rsidP="006A7C6B">
      <w:r w:rsidRPr="00E11796">
        <w:rPr>
          <w:highlight w:val="lightGray"/>
        </w:rPr>
        <w:t>Skriv inn overordnet informasjon om prosjektet</w:t>
      </w:r>
      <w:r w:rsidR="004A33B2" w:rsidRPr="00E11796">
        <w:rPr>
          <w:highlight w:val="lightGray"/>
        </w:rPr>
        <w:t>.</w:t>
      </w:r>
    </w:p>
    <w:p w14:paraId="5D9F8698" w14:textId="77777777" w:rsidR="008F5C1C" w:rsidRPr="00E11796" w:rsidRDefault="008F5C1C" w:rsidP="008F5C1C"/>
    <w:p w14:paraId="34099B13" w14:textId="63037D17" w:rsidR="009E3F12" w:rsidRPr="00E11796" w:rsidRDefault="00D257E0" w:rsidP="00426ED2">
      <w:pPr>
        <w:pStyle w:val="Overskrift3"/>
      </w:pPr>
      <w:bookmarkStart w:id="204" w:name="_Toc94530622"/>
      <w:bookmarkStart w:id="205" w:name="_Toc233896919"/>
      <w:r w:rsidRPr="00E11796">
        <w:t>E</w:t>
      </w:r>
      <w:r w:rsidR="009E3F12" w:rsidRPr="00E11796">
        <w:t>ntrepriseform</w:t>
      </w:r>
      <w:bookmarkEnd w:id="205"/>
      <w:r w:rsidR="009E3F12" w:rsidRPr="00E11796">
        <w:t xml:space="preserve"> </w:t>
      </w:r>
      <w:bookmarkEnd w:id="204"/>
    </w:p>
    <w:p w14:paraId="6F8EFBE5" w14:textId="6F5C2DF0" w:rsidR="009E3F12" w:rsidRPr="00E11796" w:rsidRDefault="009E3F12" w:rsidP="006A7C6B">
      <w:r w:rsidRPr="00E11796">
        <w:t>Entrepriseform er</w:t>
      </w:r>
      <w:r w:rsidR="008F5C1C" w:rsidRPr="00E11796">
        <w:t xml:space="preserve"> totalentreprise</w:t>
      </w:r>
      <w:r w:rsidRPr="00E11796">
        <w:t>.</w:t>
      </w:r>
    </w:p>
    <w:p w14:paraId="5B6271C8" w14:textId="77777777" w:rsidR="009E3F12" w:rsidRPr="00E11796" w:rsidRDefault="009E3F12" w:rsidP="006A7C6B"/>
    <w:p w14:paraId="3400B3AD" w14:textId="77777777" w:rsidR="000839B8" w:rsidRPr="00E11796" w:rsidRDefault="000839B8" w:rsidP="00C16F49"/>
    <w:p w14:paraId="1F868E09" w14:textId="4F98A7CC" w:rsidR="009E3F12" w:rsidRPr="00E11796" w:rsidRDefault="009E3F12" w:rsidP="00426ED2">
      <w:pPr>
        <w:pStyle w:val="Overskrift3"/>
      </w:pPr>
      <w:bookmarkStart w:id="206" w:name="_Toc94530623"/>
      <w:bookmarkStart w:id="207" w:name="_Toc233896920"/>
      <w:r w:rsidRPr="00E11796">
        <w:t>Tidspunkt for igangsettelse og tidsfrister</w:t>
      </w:r>
      <w:bookmarkEnd w:id="206"/>
      <w:bookmarkEnd w:id="207"/>
    </w:p>
    <w:p w14:paraId="0803B734" w14:textId="06F3E838" w:rsidR="009E3F12" w:rsidRPr="00E11796" w:rsidRDefault="009E3F12" w:rsidP="006A7C6B">
      <w:r w:rsidRPr="00E11796">
        <w:t>Arbeidet kan settes i gang når avtale er inngått og garantierklæring og kopi av forsikringsbevis er levert byggherren. Det vises i tillegg til utfyllende krav under punktene om samhandling, kvalitetsplan, HMS og fremdriftsplan i C.</w:t>
      </w:r>
    </w:p>
    <w:p w14:paraId="119807C1" w14:textId="77777777" w:rsidR="009E3F12" w:rsidRPr="00E11796" w:rsidRDefault="009E3F12" w:rsidP="006A7C6B"/>
    <w:p w14:paraId="106E43FE" w14:textId="195875FA" w:rsidR="009E3F12" w:rsidRPr="00E11796" w:rsidRDefault="009E3F12" w:rsidP="006A7C6B">
      <w:r w:rsidRPr="00E11796">
        <w:t xml:space="preserve">Frist for ferdigstillelse er </w:t>
      </w:r>
      <w:r w:rsidR="00930D26" w:rsidRPr="00E11796">
        <w:rPr>
          <w:highlight w:val="lightGray"/>
        </w:rPr>
        <w:t>dd-mm-åååå</w:t>
      </w:r>
      <w:r w:rsidR="00E11796">
        <w:t>.</w:t>
      </w:r>
    </w:p>
    <w:p w14:paraId="713328AF" w14:textId="77777777" w:rsidR="009E3F12" w:rsidRPr="00E11796" w:rsidRDefault="009E3F12" w:rsidP="006A7C6B">
      <w:r w:rsidRPr="00E11796">
        <w:t xml:space="preserve">Følgende delfrister gjelder: </w:t>
      </w:r>
      <w:bookmarkStart w:id="208" w:name="_Hlk120779810"/>
      <w:r w:rsidRPr="00E11796">
        <w:rPr>
          <w:highlight w:val="lightGray"/>
        </w:rPr>
        <w:t>Xxxxxx</w:t>
      </w:r>
      <w:bookmarkEnd w:id="208"/>
    </w:p>
    <w:p w14:paraId="6AC50710" w14:textId="77777777" w:rsidR="009E3F12" w:rsidRPr="00E11796" w:rsidRDefault="009E3F12" w:rsidP="006A7C6B"/>
    <w:p w14:paraId="23ACE015" w14:textId="77777777" w:rsidR="009E3F12" w:rsidRPr="00E11796" w:rsidRDefault="009E3F12" w:rsidP="006A7C6B">
      <w:pPr>
        <w:rPr>
          <w:highlight w:val="lightGray"/>
        </w:rPr>
      </w:pPr>
      <w:r w:rsidRPr="00E11796">
        <w:rPr>
          <w:i/>
          <w:highlight w:val="lightGray"/>
        </w:rPr>
        <w:t>ALTERNATIV TIL ALL TEKST OVENFOR I PUNKTET</w:t>
      </w:r>
      <w:r w:rsidRPr="00E11796">
        <w:rPr>
          <w:highlight w:val="lightGray"/>
        </w:rPr>
        <w:t>:</w:t>
      </w:r>
    </w:p>
    <w:p w14:paraId="3A1D556E" w14:textId="768137D6" w:rsidR="009E3F12" w:rsidRPr="00E11796" w:rsidRDefault="009E3F12" w:rsidP="006A7C6B">
      <w:pPr>
        <w:rPr>
          <w:highlight w:val="lightGray"/>
        </w:rPr>
      </w:pPr>
      <w:r w:rsidRPr="00E11796">
        <w:rPr>
          <w:highlight w:val="lightGray"/>
        </w:rPr>
        <w:t xml:space="preserve">Arbeidet kan settes i gang etter </w:t>
      </w:r>
      <w:r w:rsidR="00930D26" w:rsidRPr="00E11796">
        <w:rPr>
          <w:highlight w:val="lightGray"/>
        </w:rPr>
        <w:t>dd-mm-åååå</w:t>
      </w:r>
      <w:r w:rsidRPr="00E11796">
        <w:rPr>
          <w:highlight w:val="lightGray"/>
        </w:rPr>
        <w:t>, såfremt garantierklæring og kopi av forsikringsbevis er levert byggherren. Det vises i tillegg til utfyllende krav under punktene om samhandling, kvalitetsplan, HMS og fremdriftsplan i C.</w:t>
      </w:r>
    </w:p>
    <w:p w14:paraId="12632199" w14:textId="47E5DD7E" w:rsidR="009E3F12" w:rsidRPr="00E11796" w:rsidRDefault="009E3F12" w:rsidP="006A7C6B">
      <w:pPr>
        <w:rPr>
          <w:highlight w:val="lightGray"/>
        </w:rPr>
      </w:pPr>
      <w:r w:rsidRPr="00E11796">
        <w:rPr>
          <w:highlight w:val="lightGray"/>
        </w:rPr>
        <w:t xml:space="preserve">Frist for ferdigstillelse er </w:t>
      </w:r>
      <w:r w:rsidR="00930D26" w:rsidRPr="00E11796">
        <w:rPr>
          <w:highlight w:val="lightGray"/>
        </w:rPr>
        <w:t>dd-mm-åååå</w:t>
      </w:r>
      <w:r w:rsidRPr="00E11796">
        <w:rPr>
          <w:highlight w:val="lightGray"/>
        </w:rPr>
        <w:t>.</w:t>
      </w:r>
    </w:p>
    <w:p w14:paraId="000CACBF" w14:textId="2057DE24" w:rsidR="009E3F12" w:rsidRPr="00E11796" w:rsidRDefault="009E3F12" w:rsidP="006A7C6B">
      <w:r w:rsidRPr="00E11796">
        <w:rPr>
          <w:highlight w:val="lightGray"/>
        </w:rPr>
        <w:t>Følgende delfrister gjelder: Xxxxxx</w:t>
      </w:r>
    </w:p>
    <w:p w14:paraId="014BDDC7" w14:textId="77777777" w:rsidR="009E3F12" w:rsidRPr="00E11796" w:rsidRDefault="009E3F12" w:rsidP="00C16F49"/>
    <w:p w14:paraId="5687CC39" w14:textId="27DAE583" w:rsidR="009E3F12" w:rsidRPr="00E11796" w:rsidRDefault="009E3F12" w:rsidP="00426ED2">
      <w:pPr>
        <w:pStyle w:val="Overskrift3"/>
      </w:pPr>
      <w:bookmarkStart w:id="209" w:name="_Toc94530624"/>
      <w:bookmarkStart w:id="210" w:name="_Toc233896921"/>
      <w:r w:rsidRPr="00E11796">
        <w:t>Avvik i kontraktens rammebetingelser</w:t>
      </w:r>
      <w:bookmarkEnd w:id="209"/>
      <w:bookmarkEnd w:id="210"/>
    </w:p>
    <w:p w14:paraId="32B27F4A" w14:textId="77777777" w:rsidR="009E3F12" w:rsidRPr="00E11796" w:rsidRDefault="009E3F12" w:rsidP="006A7C6B">
      <w:pPr>
        <w:rPr>
          <w:highlight w:val="lightGray"/>
        </w:rPr>
      </w:pPr>
      <w:r w:rsidRPr="00E11796">
        <w:rPr>
          <w:highlight w:val="lightGray"/>
        </w:rPr>
        <w:t>DERSOM BEVILGNINGER OG BEVILGNINGSTAKT KAN HA BETYDNING FOR FRAMDRIFTSTEMPO:</w:t>
      </w:r>
    </w:p>
    <w:p w14:paraId="04CA1B38" w14:textId="77777777" w:rsidR="009E3F12" w:rsidRPr="00E11796" w:rsidRDefault="009E3F12" w:rsidP="006A7C6B">
      <w:pPr>
        <w:rPr>
          <w:highlight w:val="lightGray"/>
        </w:rPr>
      </w:pPr>
      <w:r w:rsidRPr="00E11796">
        <w:rPr>
          <w:highlight w:val="lightGray"/>
        </w:rPr>
        <w:t>Disponible midler til entreprenør:</w:t>
      </w:r>
    </w:p>
    <w:p w14:paraId="5882E4F2" w14:textId="65F1C179" w:rsidR="009E3F12" w:rsidRPr="00E11796" w:rsidRDefault="009E3F12" w:rsidP="006A7C6B">
      <w:r w:rsidRPr="00E11796">
        <w:rPr>
          <w:highlight w:val="lightGray"/>
        </w:rPr>
        <w:t>Xxxxxx</w:t>
      </w:r>
    </w:p>
    <w:p w14:paraId="3095FB32" w14:textId="77777777" w:rsidR="009E3F12" w:rsidRPr="00E11796" w:rsidRDefault="009E3F12" w:rsidP="006A7C6B"/>
    <w:p w14:paraId="04D27A7E" w14:textId="77777777" w:rsidR="009E3F12" w:rsidRPr="00E11796" w:rsidRDefault="009E3F12" w:rsidP="006A7C6B">
      <w:r w:rsidRPr="00E11796">
        <w:t>Hvis myndighetenes bevilgninger tilsier avvik i kontraktens utførelse, skal det forhandles om eventuelle økonomiske konsekvenser. Entreprenøren har ikke rett til å heve kontrakten ved mindre vesentlig endring av bevilgningstakt.</w:t>
      </w:r>
    </w:p>
    <w:p w14:paraId="19B1F8A3" w14:textId="77777777" w:rsidR="009E3F12" w:rsidRPr="00E11796" w:rsidRDefault="009E3F12" w:rsidP="00C16F49"/>
    <w:p w14:paraId="5B9C35EB" w14:textId="4737DBDF" w:rsidR="009E3F12" w:rsidRPr="00E11796" w:rsidRDefault="009E3F12" w:rsidP="00426ED2">
      <w:pPr>
        <w:pStyle w:val="Overskrift3"/>
      </w:pPr>
      <w:bookmarkStart w:id="211" w:name="_Toc94530625"/>
      <w:bookmarkStart w:id="212" w:name="_Toc233896922"/>
      <w:r w:rsidRPr="00E11796">
        <w:t>Forskudd</w:t>
      </w:r>
      <w:bookmarkEnd w:id="211"/>
      <w:bookmarkEnd w:id="212"/>
    </w:p>
    <w:p w14:paraId="1ABD0039" w14:textId="5331BEA0" w:rsidR="003E371C" w:rsidRPr="00E11796" w:rsidRDefault="003E371C" w:rsidP="006A7C6B">
      <w:bookmarkStart w:id="213" w:name="_Hlk82454462"/>
      <w:r w:rsidRPr="00E11796">
        <w:t>Det kan om ønskelig utbetales forskudd, se C2.</w:t>
      </w:r>
      <w:bookmarkEnd w:id="213"/>
    </w:p>
    <w:p w14:paraId="4C59D19E" w14:textId="77777777" w:rsidR="00777CBA" w:rsidRPr="00E11796" w:rsidRDefault="00777CBA" w:rsidP="00C16F49">
      <w:pPr>
        <w:rPr>
          <w:strike/>
        </w:rPr>
      </w:pPr>
    </w:p>
    <w:p w14:paraId="28C6BBAC" w14:textId="25931D55" w:rsidR="00675D26" w:rsidRPr="00E11796" w:rsidRDefault="00675D26" w:rsidP="00426ED2">
      <w:pPr>
        <w:pStyle w:val="Overskrift3"/>
      </w:pPr>
      <w:bookmarkStart w:id="214" w:name="_Toc94530626"/>
      <w:bookmarkStart w:id="215" w:name="_Toc233896923"/>
      <w:r w:rsidRPr="00E11796">
        <w:t>Engasjerte rådgivere</w:t>
      </w:r>
      <w:bookmarkEnd w:id="214"/>
      <w:bookmarkEnd w:id="215"/>
    </w:p>
    <w:p w14:paraId="51C58464" w14:textId="25BFB48B" w:rsidR="000364F0" w:rsidRPr="00E11796" w:rsidRDefault="00675D26" w:rsidP="00E11796">
      <w:r w:rsidRPr="00E11796">
        <w:t>Alle henvendelser mellom entreprenøren og byggherrens engasjerte rådgivere skal gå gjennom byggherrens representant, dersom annet ikke er tydelig bestemt.</w:t>
      </w:r>
    </w:p>
    <w:p w14:paraId="45F39BAD" w14:textId="77777777" w:rsidR="000364F0" w:rsidRPr="00E11796" w:rsidRDefault="000364F0" w:rsidP="00C16F49">
      <w:pPr>
        <w:spacing w:line="276" w:lineRule="auto"/>
      </w:pPr>
    </w:p>
    <w:p w14:paraId="176C5C32" w14:textId="11FA061E" w:rsidR="00675D26" w:rsidRPr="00E11796" w:rsidRDefault="00675D26" w:rsidP="00426ED2">
      <w:pPr>
        <w:pStyle w:val="Overskrift3"/>
      </w:pPr>
      <w:bookmarkStart w:id="216" w:name="_Toc94530627"/>
      <w:bookmarkStart w:id="217" w:name="_Toc233896924"/>
      <w:r w:rsidRPr="00E11796">
        <w:t>Byggherrens organisering av HMS-arbeidet</w:t>
      </w:r>
      <w:bookmarkEnd w:id="216"/>
      <w:bookmarkEnd w:id="217"/>
    </w:p>
    <w:p w14:paraId="3319A00A" w14:textId="43ED726C" w:rsidR="00675D26" w:rsidRPr="00E11796" w:rsidRDefault="00675D26" w:rsidP="006A7C6B">
      <w:r w:rsidRPr="00E11796">
        <w:t>Byggherrens organisering av HMS-arbeidet er vist i plan for sikkerhet, helse og arbeidsmiljø (SHA-planen)</w:t>
      </w:r>
      <w:r w:rsidR="00C67BB6" w:rsidRPr="00E11796">
        <w:t xml:space="preserve"> og plan for ytre miljø (YM-planen)</w:t>
      </w:r>
      <w:r w:rsidRPr="00E11796">
        <w:t xml:space="preserve">. </w:t>
      </w:r>
      <w:r w:rsidR="0045495E" w:rsidRPr="00E11796">
        <w:t>Disse</w:t>
      </w:r>
      <w:r w:rsidRPr="00E11796">
        <w:t xml:space="preserve"> planen</w:t>
      </w:r>
      <w:r w:rsidR="00C67BB6" w:rsidRPr="00E11796">
        <w:t>e</w:t>
      </w:r>
      <w:r w:rsidRPr="00E11796">
        <w:t xml:space="preserve"> finnes som del av konkurransegrunnlaget i D.</w:t>
      </w:r>
    </w:p>
    <w:p w14:paraId="791D6A1C" w14:textId="77777777" w:rsidR="00675D26" w:rsidRPr="00E11796" w:rsidRDefault="00675D26" w:rsidP="00C16F49">
      <w:pPr>
        <w:spacing w:line="276" w:lineRule="auto"/>
      </w:pPr>
    </w:p>
    <w:p w14:paraId="787CA323" w14:textId="60E2752E" w:rsidR="00675D26" w:rsidRPr="00E11796" w:rsidRDefault="00675D26" w:rsidP="00426ED2">
      <w:pPr>
        <w:pStyle w:val="Overskrift3"/>
      </w:pPr>
      <w:bookmarkStart w:id="218" w:name="_Toc94530628"/>
      <w:bookmarkStart w:id="219" w:name="_Toc233896925"/>
      <w:r w:rsidRPr="00E11796">
        <w:t>Byggeplassens og anleggsområdets beliggenhet og adkomstmuligheter</w:t>
      </w:r>
      <w:bookmarkEnd w:id="218"/>
      <w:bookmarkEnd w:id="219"/>
    </w:p>
    <w:p w14:paraId="608B765D" w14:textId="77777777" w:rsidR="00675D26" w:rsidRPr="00E11796" w:rsidRDefault="00675D26" w:rsidP="006A7C6B">
      <w:r w:rsidRPr="00E11796">
        <w:rPr>
          <w:highlight w:val="lightGray"/>
        </w:rPr>
        <w:t>Xxxxxx</w:t>
      </w:r>
    </w:p>
    <w:p w14:paraId="6148C957" w14:textId="77777777" w:rsidR="00675D26" w:rsidRPr="00E11796" w:rsidRDefault="00675D26" w:rsidP="00C16F49">
      <w:pPr>
        <w:spacing w:line="276" w:lineRule="auto"/>
      </w:pPr>
    </w:p>
    <w:p w14:paraId="4060FC9A" w14:textId="4DF2E5B2" w:rsidR="00675D26" w:rsidRPr="00E11796" w:rsidRDefault="00675D26" w:rsidP="00426ED2">
      <w:pPr>
        <w:pStyle w:val="Overskrift3"/>
      </w:pPr>
      <w:bookmarkStart w:id="220" w:name="_Toc94530629"/>
      <w:bookmarkStart w:id="221" w:name="_Toc233896926"/>
      <w:r w:rsidRPr="00E11796">
        <w:t>Andre entrepriser eller byggherrens egne arbeider</w:t>
      </w:r>
      <w:bookmarkEnd w:id="220"/>
      <w:bookmarkEnd w:id="221"/>
    </w:p>
    <w:p w14:paraId="63C76C4C" w14:textId="77777777" w:rsidR="00675D26" w:rsidRPr="00E11796" w:rsidRDefault="00675D26" w:rsidP="006A7C6B">
      <w:pPr>
        <w:rPr>
          <w:highlight w:val="lightGray"/>
        </w:rPr>
      </w:pPr>
      <w:r w:rsidRPr="00E11796">
        <w:rPr>
          <w:highlight w:val="lightGray"/>
        </w:rPr>
        <w:t>Xxxxxx</w:t>
      </w:r>
    </w:p>
    <w:p w14:paraId="74927CF8" w14:textId="77777777" w:rsidR="00675D26" w:rsidRPr="00E11796" w:rsidRDefault="00675D26" w:rsidP="00C16F49">
      <w:pPr>
        <w:spacing w:line="276" w:lineRule="auto"/>
      </w:pPr>
    </w:p>
    <w:p w14:paraId="32D11C5F" w14:textId="327BAF8A" w:rsidR="00675D26" w:rsidRPr="00E11796" w:rsidRDefault="00675D26" w:rsidP="00426ED2">
      <w:pPr>
        <w:pStyle w:val="Overskrift3"/>
        <w:rPr>
          <w:highlight w:val="lightGray"/>
        </w:rPr>
      </w:pPr>
      <w:bookmarkStart w:id="222" w:name="_Toc94530630"/>
      <w:bookmarkStart w:id="223" w:name="_Toc233896927"/>
      <w:r w:rsidRPr="00E11796">
        <w:rPr>
          <w:highlight w:val="lightGray"/>
        </w:rPr>
        <w:t>Spesielle forhold</w:t>
      </w:r>
      <w:bookmarkEnd w:id="222"/>
      <w:bookmarkEnd w:id="223"/>
    </w:p>
    <w:p w14:paraId="4E0A1EDE" w14:textId="08541D50" w:rsidR="004A33B2" w:rsidRPr="00E11796" w:rsidRDefault="004A33B2" w:rsidP="008C1549">
      <w:pPr>
        <w:pStyle w:val="Overskrift4"/>
        <w:rPr>
          <w:highlight w:val="lightGray"/>
        </w:rPr>
      </w:pPr>
      <w:r w:rsidRPr="00E11796">
        <w:rPr>
          <w:highlight w:val="lightGray"/>
        </w:rPr>
        <w:t>Xxxxxx</w:t>
      </w:r>
    </w:p>
    <w:p w14:paraId="60C2F840" w14:textId="03FC44C9" w:rsidR="00960CFA" w:rsidRPr="00E11796" w:rsidRDefault="00675D26" w:rsidP="006A7C6B">
      <w:bookmarkStart w:id="224" w:name="_Hlk120779497"/>
      <w:r w:rsidRPr="00E11796">
        <w:rPr>
          <w:highlight w:val="lightGray"/>
        </w:rPr>
        <w:t>Xxxxxx</w:t>
      </w:r>
      <w:bookmarkEnd w:id="224"/>
    </w:p>
    <w:p w14:paraId="45C480BC" w14:textId="398E6395" w:rsidR="00960CFA" w:rsidRPr="00E11796" w:rsidRDefault="004A33B2" w:rsidP="008C1549">
      <w:pPr>
        <w:pStyle w:val="Overskrift4"/>
        <w:rPr>
          <w:highlight w:val="lightGray"/>
        </w:rPr>
      </w:pPr>
      <w:r w:rsidRPr="00E11796">
        <w:rPr>
          <w:highlight w:val="lightGray"/>
        </w:rPr>
        <w:t>Xxxxxx</w:t>
      </w:r>
    </w:p>
    <w:p w14:paraId="0DB5DA77" w14:textId="77777777" w:rsidR="00EB69C9" w:rsidRPr="00E11796" w:rsidRDefault="004A33B2" w:rsidP="00EB69C9">
      <w:r w:rsidRPr="00E11796">
        <w:rPr>
          <w:highlight w:val="lightGray"/>
        </w:rPr>
        <w:t>Xxxxxx</w:t>
      </w:r>
      <w:bookmarkStart w:id="225" w:name="_Ref90972040"/>
      <w:bookmarkStart w:id="226" w:name="_Ref90972043"/>
      <w:bookmarkStart w:id="227" w:name="_Ref90972202"/>
      <w:bookmarkStart w:id="228" w:name="_Ref90972207"/>
      <w:bookmarkStart w:id="229" w:name="_Ref90976084"/>
      <w:bookmarkStart w:id="230" w:name="_Ref90976089"/>
      <w:bookmarkStart w:id="231" w:name="_Ref90976270"/>
      <w:bookmarkStart w:id="232" w:name="_Ref90976274"/>
      <w:bookmarkStart w:id="233" w:name="_Ref90980083"/>
      <w:bookmarkStart w:id="234" w:name="_Ref90980105"/>
      <w:bookmarkStart w:id="235" w:name="_Ref90980110"/>
      <w:bookmarkStart w:id="236" w:name="_Ref90980226"/>
      <w:bookmarkStart w:id="237" w:name="_Ref90980229"/>
      <w:bookmarkStart w:id="238" w:name="_Ref90982601"/>
      <w:bookmarkStart w:id="239" w:name="_Ref90982604"/>
      <w:bookmarkStart w:id="240" w:name="_Ref91053999"/>
      <w:bookmarkStart w:id="241" w:name="_Ref91054007"/>
      <w:bookmarkStart w:id="242" w:name="_Ref91056954"/>
      <w:bookmarkStart w:id="243" w:name="_Ref91056957"/>
      <w:bookmarkStart w:id="244" w:name="_Toc92971869"/>
      <w:bookmarkStart w:id="245" w:name="_Toc93493642"/>
      <w:bookmarkStart w:id="246" w:name="_Toc93493919"/>
      <w:bookmarkStart w:id="247" w:name="_Toc93495368"/>
      <w:bookmarkStart w:id="248" w:name="_Toc93495746"/>
      <w:bookmarkStart w:id="249" w:name="_Toc93496366"/>
      <w:bookmarkStart w:id="250" w:name="_Toc93560378"/>
      <w:bookmarkStart w:id="251" w:name="_Toc93907935"/>
      <w:bookmarkStart w:id="252" w:name="_Toc93907954"/>
      <w:bookmarkStart w:id="253" w:name="_Toc93907973"/>
      <w:bookmarkStart w:id="254" w:name="_Toc93907992"/>
      <w:bookmarkStart w:id="255" w:name="_Toc94272014"/>
      <w:bookmarkStart w:id="256" w:name="_Toc94792278"/>
      <w:bookmarkStart w:id="257" w:name="_Toc94792297"/>
      <w:bookmarkStart w:id="258" w:name="_Toc94792316"/>
      <w:bookmarkStart w:id="259" w:name="_Toc94792335"/>
      <w:bookmarkStart w:id="260" w:name="_Toc95824008"/>
      <w:bookmarkStart w:id="261" w:name="_Toc95824027"/>
      <w:bookmarkStart w:id="262" w:name="_Toc95824046"/>
      <w:bookmarkStart w:id="263" w:name="_Toc95824065"/>
      <w:bookmarkStart w:id="264" w:name="_Toc96504093"/>
      <w:bookmarkStart w:id="265" w:name="_Toc96504111"/>
      <w:bookmarkStart w:id="266" w:name="_Toc96504129"/>
      <w:bookmarkStart w:id="267" w:name="_Toc96504147"/>
      <w:bookmarkStart w:id="268" w:name="_Toc97120822"/>
      <w:bookmarkStart w:id="269" w:name="_Toc97120840"/>
      <w:bookmarkStart w:id="270" w:name="_Toc97120858"/>
      <w:bookmarkStart w:id="271" w:name="_Toc97120876"/>
      <w:bookmarkStart w:id="272" w:name="_Toc97126788"/>
      <w:bookmarkStart w:id="273" w:name="_Toc97126806"/>
      <w:bookmarkStart w:id="274" w:name="_Toc97126824"/>
      <w:bookmarkStart w:id="275" w:name="_Toc97126842"/>
      <w:bookmarkStart w:id="276" w:name="_Toc97127279"/>
      <w:bookmarkStart w:id="277" w:name="_Toc97298027"/>
      <w:bookmarkStart w:id="278" w:name="_Toc97298045"/>
      <w:bookmarkStart w:id="279" w:name="_Toc97298063"/>
      <w:bookmarkStart w:id="280" w:name="_Toc97298081"/>
      <w:bookmarkStart w:id="281" w:name="_Toc97298099"/>
      <w:bookmarkStart w:id="282" w:name="_Toc97300361"/>
      <w:bookmarkEnd w:id="202"/>
    </w:p>
    <w:p w14:paraId="6DE41694" w14:textId="77777777" w:rsidR="00EB69C9" w:rsidRPr="00E11796" w:rsidRDefault="00EB69C9" w:rsidP="00EB69C9"/>
    <w:p w14:paraId="5E70B40F" w14:textId="77777777" w:rsidR="00EB69C9" w:rsidRPr="00E11796" w:rsidRDefault="00EB69C9" w:rsidP="00EB69C9"/>
    <w:p w14:paraId="3F1812D0" w14:textId="77777777" w:rsidR="00EB69C9" w:rsidRPr="00E11796" w:rsidRDefault="00EB69C9" w:rsidP="00EB69C9"/>
    <w:p w14:paraId="5FB29EC9" w14:textId="77777777" w:rsidR="00EB69C9" w:rsidRPr="00E11796" w:rsidRDefault="00EB69C9" w:rsidP="00EB69C9"/>
    <w:p w14:paraId="5885E752" w14:textId="0A8D0983" w:rsidR="00EB69C9" w:rsidRPr="00E11796" w:rsidRDefault="00EB69C9" w:rsidP="00EB69C9">
      <w:pPr>
        <w:sectPr w:rsidR="00EB69C9" w:rsidRPr="00E11796" w:rsidSect="00EB69C9">
          <w:headerReference w:type="default" r:id="rId16"/>
          <w:pgSz w:w="11906" w:h="16838" w:code="9"/>
          <w:pgMar w:top="1400" w:right="1418" w:bottom="1077" w:left="1701" w:header="709" w:footer="709" w:gutter="0"/>
          <w:pgNumType w:start="1"/>
          <w:cols w:space="708"/>
          <w:docGrid w:linePitch="360"/>
        </w:sectPr>
      </w:pPr>
    </w:p>
    <w:p w14:paraId="1B439B55" w14:textId="1D5C6AA7" w:rsidR="001F1C8D" w:rsidRPr="00E11796" w:rsidRDefault="001F1C8D" w:rsidP="00EB69C9">
      <w:pPr>
        <w:pStyle w:val="Overskrift1"/>
      </w:pPr>
      <w:bookmarkStart w:id="283" w:name="_Toc157420129"/>
      <w:bookmarkStart w:id="284" w:name="_Toc157674016"/>
      <w:bookmarkStart w:id="285" w:name="_Toc164408040"/>
      <w:bookmarkStart w:id="286" w:name="_Toc164856074"/>
      <w:bookmarkStart w:id="287" w:name="_Toc165975325"/>
      <w:bookmarkStart w:id="288" w:name="_Toc175130392"/>
      <w:bookmarkStart w:id="289" w:name="_Toc176773529"/>
      <w:bookmarkStart w:id="290" w:name="_Toc177108342"/>
      <w:bookmarkStart w:id="291" w:name="_Toc233896931"/>
      <w:r w:rsidRPr="00E11796">
        <w:lastRenderedPageBreak/>
        <w:t>Konkurranseregler</w:t>
      </w:r>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p>
    <w:p w14:paraId="7F37DD84" w14:textId="3F31457F" w:rsidR="00960CFA" w:rsidRPr="00E11796" w:rsidRDefault="00960CFA" w:rsidP="00E30B62">
      <w:pPr>
        <w:pStyle w:val="Overskrift2"/>
      </w:pPr>
      <w:bookmarkStart w:id="292" w:name="_Toc94272015"/>
      <w:bookmarkStart w:id="293" w:name="_Toc94792279"/>
      <w:bookmarkStart w:id="294" w:name="_Toc94792298"/>
      <w:bookmarkStart w:id="295" w:name="_Toc94792317"/>
      <w:bookmarkStart w:id="296" w:name="_Toc94792336"/>
      <w:bookmarkStart w:id="297" w:name="_Toc95824009"/>
      <w:bookmarkStart w:id="298" w:name="_Toc95824028"/>
      <w:bookmarkStart w:id="299" w:name="_Toc95824047"/>
      <w:bookmarkStart w:id="300" w:name="_Toc95824066"/>
      <w:bookmarkStart w:id="301" w:name="_Toc96504094"/>
      <w:bookmarkStart w:id="302" w:name="_Toc96504112"/>
      <w:bookmarkStart w:id="303" w:name="_Toc96504130"/>
      <w:bookmarkStart w:id="304" w:name="_Toc96504148"/>
      <w:bookmarkStart w:id="305" w:name="_Toc97120823"/>
      <w:bookmarkStart w:id="306" w:name="_Toc97120841"/>
      <w:bookmarkStart w:id="307" w:name="_Toc97120859"/>
      <w:bookmarkStart w:id="308" w:name="_Toc97120877"/>
      <w:bookmarkStart w:id="309" w:name="_Toc97126789"/>
      <w:bookmarkStart w:id="310" w:name="_Toc97126807"/>
      <w:bookmarkStart w:id="311" w:name="_Toc97126825"/>
      <w:bookmarkStart w:id="312" w:name="_Toc97126843"/>
      <w:bookmarkStart w:id="313" w:name="_Toc97127280"/>
      <w:bookmarkStart w:id="314" w:name="_Toc97298028"/>
      <w:bookmarkStart w:id="315" w:name="_Toc97298046"/>
      <w:bookmarkStart w:id="316" w:name="_Toc97298064"/>
      <w:bookmarkStart w:id="317" w:name="_Toc97298082"/>
      <w:bookmarkStart w:id="318" w:name="_Toc97298100"/>
      <w:bookmarkStart w:id="319" w:name="_Toc97300362"/>
      <w:bookmarkStart w:id="320" w:name="_Toc157420130"/>
      <w:bookmarkStart w:id="321" w:name="_Toc157674017"/>
      <w:bookmarkStart w:id="322" w:name="_Toc164408041"/>
      <w:bookmarkStart w:id="323" w:name="_Toc164856075"/>
      <w:bookmarkStart w:id="324" w:name="_Toc165975326"/>
      <w:bookmarkStart w:id="325" w:name="_Toc175130393"/>
      <w:bookmarkStart w:id="326" w:name="_Toc176773530"/>
      <w:bookmarkStart w:id="327" w:name="_Toc177108343"/>
      <w:bookmarkStart w:id="328" w:name="_Ref90972089"/>
      <w:bookmarkStart w:id="329" w:name="_Ref90972095"/>
      <w:bookmarkStart w:id="330" w:name="_Ref90976094"/>
      <w:bookmarkStart w:id="331" w:name="_Ref90976098"/>
      <w:bookmarkStart w:id="332" w:name="_Ref90976250"/>
      <w:bookmarkStart w:id="333" w:name="_Ref90980126"/>
      <w:bookmarkStart w:id="334" w:name="_Ref90980129"/>
      <w:bookmarkStart w:id="335" w:name="_Ref90988674"/>
      <w:bookmarkStart w:id="336" w:name="_Ref90988678"/>
      <w:bookmarkStart w:id="337" w:name="_Toc233896932"/>
      <w:r w:rsidRPr="00E11796">
        <w:t>Konkurranseregler</w:t>
      </w:r>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37"/>
    </w:p>
    <w:p w14:paraId="6043F0CD" w14:textId="77777777" w:rsidR="00B130DB" w:rsidRPr="00E11796" w:rsidRDefault="00B130DB" w:rsidP="00B130DB"/>
    <w:p w14:paraId="53A594C3" w14:textId="201FCE3E" w:rsidR="00101142" w:rsidRPr="00E11796" w:rsidRDefault="00596545" w:rsidP="00B22695">
      <w:pPr>
        <w:rPr>
          <w:b/>
          <w:sz w:val="26"/>
          <w:szCs w:val="26"/>
        </w:rPr>
      </w:pPr>
      <w:r w:rsidRPr="00E11796">
        <w:rPr>
          <w:b/>
          <w:sz w:val="26"/>
          <w:szCs w:val="26"/>
        </w:rPr>
        <w:t>Innhold</w:t>
      </w:r>
      <w:bookmarkStart w:id="338" w:name="_Ref90988657"/>
      <w:bookmarkStart w:id="339" w:name="_Ref90972329"/>
      <w:bookmarkStart w:id="340" w:name="_Ref90972335"/>
      <w:bookmarkStart w:id="341" w:name="_Ref90976303"/>
      <w:bookmarkStart w:id="342" w:name="_Ref90976307"/>
      <w:bookmarkStart w:id="343" w:name="_Ref90980242"/>
      <w:bookmarkStart w:id="344" w:name="_Ref90980255"/>
      <w:bookmarkStart w:id="345" w:name="_Ref90982433"/>
      <w:bookmarkStart w:id="346" w:name="_Ref90982436"/>
      <w:bookmarkEnd w:id="328"/>
      <w:bookmarkEnd w:id="329"/>
      <w:bookmarkEnd w:id="330"/>
      <w:bookmarkEnd w:id="331"/>
      <w:bookmarkEnd w:id="332"/>
      <w:bookmarkEnd w:id="333"/>
      <w:bookmarkEnd w:id="334"/>
      <w:bookmarkEnd w:id="335"/>
      <w:bookmarkEnd w:id="336"/>
    </w:p>
    <w:p w14:paraId="5DF64361" w14:textId="74105564" w:rsidR="00B87E90" w:rsidRDefault="008A41AE">
      <w:pPr>
        <w:pStyle w:val="INNH3"/>
        <w:rPr>
          <w:rFonts w:asciiTheme="minorHAnsi" w:eastAsiaTheme="minorEastAsia" w:hAnsiTheme="minorHAnsi" w:cstheme="minorBidi"/>
          <w:b w:val="0"/>
          <w:noProof/>
          <w:kern w:val="2"/>
          <w:sz w:val="24"/>
          <w:lang w:eastAsia="nb-NO"/>
          <w14:ligatures w14:val="standardContextual"/>
        </w:rPr>
      </w:pPr>
      <w:r w:rsidRPr="00E11796">
        <w:fldChar w:fldCharType="begin"/>
      </w:r>
      <w:r w:rsidRPr="00E11796">
        <w:instrText xml:space="preserve"> TOC \b B1 \o "1-</w:instrText>
      </w:r>
      <w:r w:rsidR="00E53900" w:rsidRPr="00E11796">
        <w:instrText>4</w:instrText>
      </w:r>
      <w:r w:rsidRPr="00E11796">
        <w:instrText xml:space="preserve">" \h \z \u \* MERGEFORMAT </w:instrText>
      </w:r>
      <w:r w:rsidRPr="00E11796">
        <w:fldChar w:fldCharType="separate"/>
      </w:r>
      <w:hyperlink w:anchor="_Toc233896950" w:history="1">
        <w:r w:rsidR="00B87E90" w:rsidRPr="00906117">
          <w:rPr>
            <w:rStyle w:val="Hyperkobling"/>
            <w:rFonts w:ascii="Times New Roman" w:hAnsi="Times New Roman"/>
            <w:noProof/>
          </w:rPr>
          <w:t>1.</w:t>
        </w:r>
        <w:r w:rsidR="00B87E90">
          <w:rPr>
            <w:rFonts w:asciiTheme="minorHAnsi" w:eastAsiaTheme="minorEastAsia" w:hAnsiTheme="minorHAnsi" w:cstheme="minorBidi"/>
            <w:b w:val="0"/>
            <w:noProof/>
            <w:kern w:val="2"/>
            <w:sz w:val="24"/>
            <w:lang w:eastAsia="nb-NO"/>
            <w14:ligatures w14:val="standardContextual"/>
          </w:rPr>
          <w:tab/>
        </w:r>
        <w:r w:rsidR="00B87E90" w:rsidRPr="00906117">
          <w:rPr>
            <w:rStyle w:val="Hyperkobling"/>
            <w:noProof/>
          </w:rPr>
          <w:t>Konkurranseregler</w:t>
        </w:r>
        <w:r w:rsidR="00B87E90">
          <w:rPr>
            <w:noProof/>
            <w:webHidden/>
          </w:rPr>
          <w:tab/>
        </w:r>
        <w:r w:rsidR="00B87E90">
          <w:rPr>
            <w:noProof/>
            <w:webHidden/>
          </w:rPr>
          <w:fldChar w:fldCharType="begin"/>
        </w:r>
        <w:r w:rsidR="00B87E90">
          <w:rPr>
            <w:noProof/>
            <w:webHidden/>
          </w:rPr>
          <w:instrText xml:space="preserve"> PAGEREF _Toc233896950 \h </w:instrText>
        </w:r>
        <w:r w:rsidR="00B87E90">
          <w:rPr>
            <w:noProof/>
            <w:webHidden/>
          </w:rPr>
        </w:r>
        <w:r w:rsidR="00B87E90">
          <w:rPr>
            <w:noProof/>
            <w:webHidden/>
          </w:rPr>
          <w:fldChar w:fldCharType="separate"/>
        </w:r>
        <w:r w:rsidR="00B87E90">
          <w:rPr>
            <w:noProof/>
            <w:webHidden/>
          </w:rPr>
          <w:t>1</w:t>
        </w:r>
        <w:r w:rsidR="00B87E90">
          <w:rPr>
            <w:noProof/>
            <w:webHidden/>
          </w:rPr>
          <w:fldChar w:fldCharType="end"/>
        </w:r>
      </w:hyperlink>
    </w:p>
    <w:p w14:paraId="4B83CEAF" w14:textId="36D735B0"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51" w:history="1">
        <w:r w:rsidRPr="00906117">
          <w:rPr>
            <w:rStyle w:val="Hyperkobling"/>
            <w:rFonts w:ascii="Times New Roman" w:hAnsi="Times New Roman"/>
            <w:noProof/>
          </w:rPr>
          <w:t>2.</w:t>
        </w:r>
        <w:r>
          <w:rPr>
            <w:rFonts w:asciiTheme="minorHAnsi" w:eastAsiaTheme="minorEastAsia" w:hAnsiTheme="minorHAnsi" w:cstheme="minorBidi"/>
            <w:b w:val="0"/>
            <w:noProof/>
            <w:kern w:val="2"/>
            <w:sz w:val="24"/>
            <w:lang w:eastAsia="nb-NO"/>
            <w14:ligatures w14:val="standardContextual"/>
          </w:rPr>
          <w:tab/>
        </w:r>
        <w:r w:rsidRPr="00906117">
          <w:rPr>
            <w:rStyle w:val="Hyperkobling"/>
            <w:noProof/>
          </w:rPr>
          <w:t>Prosedyre</w:t>
        </w:r>
        <w:r>
          <w:rPr>
            <w:noProof/>
            <w:webHidden/>
          </w:rPr>
          <w:tab/>
        </w:r>
        <w:r>
          <w:rPr>
            <w:noProof/>
            <w:webHidden/>
          </w:rPr>
          <w:fldChar w:fldCharType="begin"/>
        </w:r>
        <w:r>
          <w:rPr>
            <w:noProof/>
            <w:webHidden/>
          </w:rPr>
          <w:instrText xml:space="preserve"> PAGEREF _Toc233896951 \h </w:instrText>
        </w:r>
        <w:r>
          <w:rPr>
            <w:noProof/>
            <w:webHidden/>
          </w:rPr>
        </w:r>
        <w:r>
          <w:rPr>
            <w:noProof/>
            <w:webHidden/>
          </w:rPr>
          <w:fldChar w:fldCharType="separate"/>
        </w:r>
        <w:r>
          <w:rPr>
            <w:noProof/>
            <w:webHidden/>
          </w:rPr>
          <w:t>1</w:t>
        </w:r>
        <w:r>
          <w:rPr>
            <w:noProof/>
            <w:webHidden/>
          </w:rPr>
          <w:fldChar w:fldCharType="end"/>
        </w:r>
      </w:hyperlink>
    </w:p>
    <w:p w14:paraId="1A9CDF60" w14:textId="45D1E349"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52" w:history="1">
        <w:r w:rsidRPr="00906117">
          <w:rPr>
            <w:rStyle w:val="Hyperkobling"/>
            <w:rFonts w:ascii="Times New Roman" w:hAnsi="Times New Roman"/>
            <w:noProof/>
          </w:rPr>
          <w:t>3.</w:t>
        </w:r>
        <w:r>
          <w:rPr>
            <w:rFonts w:asciiTheme="minorHAnsi" w:eastAsiaTheme="minorEastAsia" w:hAnsiTheme="minorHAnsi" w:cstheme="minorBidi"/>
            <w:b w:val="0"/>
            <w:noProof/>
            <w:kern w:val="2"/>
            <w:sz w:val="24"/>
            <w:lang w:eastAsia="nb-NO"/>
            <w14:ligatures w14:val="standardContextual"/>
          </w:rPr>
          <w:tab/>
        </w:r>
        <w:r w:rsidRPr="00906117">
          <w:rPr>
            <w:rStyle w:val="Hyperkobling"/>
            <w:noProof/>
          </w:rPr>
          <w:t>Byggherrens konkurransegjennomføringsverktøy (KGV)</w:t>
        </w:r>
        <w:r>
          <w:rPr>
            <w:noProof/>
            <w:webHidden/>
          </w:rPr>
          <w:tab/>
        </w:r>
        <w:r>
          <w:rPr>
            <w:noProof/>
            <w:webHidden/>
          </w:rPr>
          <w:fldChar w:fldCharType="begin"/>
        </w:r>
        <w:r>
          <w:rPr>
            <w:noProof/>
            <w:webHidden/>
          </w:rPr>
          <w:instrText xml:space="preserve"> PAGEREF _Toc233896952 \h </w:instrText>
        </w:r>
        <w:r>
          <w:rPr>
            <w:noProof/>
            <w:webHidden/>
          </w:rPr>
        </w:r>
        <w:r>
          <w:rPr>
            <w:noProof/>
            <w:webHidden/>
          </w:rPr>
          <w:fldChar w:fldCharType="separate"/>
        </w:r>
        <w:r>
          <w:rPr>
            <w:noProof/>
            <w:webHidden/>
          </w:rPr>
          <w:t>1</w:t>
        </w:r>
        <w:r>
          <w:rPr>
            <w:noProof/>
            <w:webHidden/>
          </w:rPr>
          <w:fldChar w:fldCharType="end"/>
        </w:r>
      </w:hyperlink>
    </w:p>
    <w:p w14:paraId="0F322A83" w14:textId="1E6DB47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53" w:history="1">
        <w:r w:rsidRPr="00906117">
          <w:rPr>
            <w:rStyle w:val="Hyperkobling"/>
            <w:rFonts w:ascii="Times New Roman" w:hAnsi="Times New Roman"/>
            <w:noProof/>
          </w:rPr>
          <w:t>3.1.</w:t>
        </w:r>
        <w:r w:rsidRPr="00906117">
          <w:rPr>
            <w:rStyle w:val="Hyperkobling"/>
            <w:noProof/>
          </w:rPr>
          <w:t xml:space="preserve"> Bruk av KGV til gjennomføring av konkurransen</w:t>
        </w:r>
        <w:r>
          <w:rPr>
            <w:noProof/>
            <w:webHidden/>
          </w:rPr>
          <w:tab/>
        </w:r>
        <w:r>
          <w:rPr>
            <w:noProof/>
            <w:webHidden/>
          </w:rPr>
          <w:fldChar w:fldCharType="begin"/>
        </w:r>
        <w:r>
          <w:rPr>
            <w:noProof/>
            <w:webHidden/>
          </w:rPr>
          <w:instrText xml:space="preserve"> PAGEREF _Toc233896953 \h </w:instrText>
        </w:r>
        <w:r>
          <w:rPr>
            <w:noProof/>
            <w:webHidden/>
          </w:rPr>
        </w:r>
        <w:r>
          <w:rPr>
            <w:noProof/>
            <w:webHidden/>
          </w:rPr>
          <w:fldChar w:fldCharType="separate"/>
        </w:r>
        <w:r>
          <w:rPr>
            <w:noProof/>
            <w:webHidden/>
          </w:rPr>
          <w:t>1</w:t>
        </w:r>
        <w:r>
          <w:rPr>
            <w:noProof/>
            <w:webHidden/>
          </w:rPr>
          <w:fldChar w:fldCharType="end"/>
        </w:r>
      </w:hyperlink>
    </w:p>
    <w:p w14:paraId="1295A5C1" w14:textId="3C98281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54" w:history="1">
        <w:r w:rsidRPr="00906117">
          <w:rPr>
            <w:rStyle w:val="Hyperkobling"/>
            <w:rFonts w:ascii="Times New Roman" w:hAnsi="Times New Roman"/>
            <w:noProof/>
          </w:rPr>
          <w:t>3.2.</w:t>
        </w:r>
        <w:r w:rsidRPr="00906117">
          <w:rPr>
            <w:rStyle w:val="Hyperkobling"/>
            <w:noProof/>
          </w:rPr>
          <w:t xml:space="preserve"> Tilgjengeliggjøring av konkurransegrunnlag</w:t>
        </w:r>
        <w:r>
          <w:rPr>
            <w:noProof/>
            <w:webHidden/>
          </w:rPr>
          <w:tab/>
        </w:r>
        <w:r>
          <w:rPr>
            <w:noProof/>
            <w:webHidden/>
          </w:rPr>
          <w:fldChar w:fldCharType="begin"/>
        </w:r>
        <w:r>
          <w:rPr>
            <w:noProof/>
            <w:webHidden/>
          </w:rPr>
          <w:instrText xml:space="preserve"> PAGEREF _Toc233896954 \h </w:instrText>
        </w:r>
        <w:r>
          <w:rPr>
            <w:noProof/>
            <w:webHidden/>
          </w:rPr>
        </w:r>
        <w:r>
          <w:rPr>
            <w:noProof/>
            <w:webHidden/>
          </w:rPr>
          <w:fldChar w:fldCharType="separate"/>
        </w:r>
        <w:r>
          <w:rPr>
            <w:noProof/>
            <w:webHidden/>
          </w:rPr>
          <w:t>1</w:t>
        </w:r>
        <w:r>
          <w:rPr>
            <w:noProof/>
            <w:webHidden/>
          </w:rPr>
          <w:fldChar w:fldCharType="end"/>
        </w:r>
      </w:hyperlink>
    </w:p>
    <w:p w14:paraId="12049F81" w14:textId="05A4589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55" w:history="1">
        <w:r w:rsidRPr="00906117">
          <w:rPr>
            <w:rStyle w:val="Hyperkobling"/>
            <w:rFonts w:ascii="Times New Roman" w:hAnsi="Times New Roman"/>
            <w:noProof/>
          </w:rPr>
          <w:t>3.3.</w:t>
        </w:r>
        <w:r w:rsidRPr="00906117">
          <w:rPr>
            <w:rStyle w:val="Hyperkobling"/>
            <w:noProof/>
          </w:rPr>
          <w:t xml:space="preserve"> Kommunikasjon</w:t>
        </w:r>
        <w:r>
          <w:rPr>
            <w:noProof/>
            <w:webHidden/>
          </w:rPr>
          <w:tab/>
        </w:r>
        <w:r>
          <w:rPr>
            <w:noProof/>
            <w:webHidden/>
          </w:rPr>
          <w:fldChar w:fldCharType="begin"/>
        </w:r>
        <w:r>
          <w:rPr>
            <w:noProof/>
            <w:webHidden/>
          </w:rPr>
          <w:instrText xml:space="preserve"> PAGEREF _Toc233896955 \h </w:instrText>
        </w:r>
        <w:r>
          <w:rPr>
            <w:noProof/>
            <w:webHidden/>
          </w:rPr>
        </w:r>
        <w:r>
          <w:rPr>
            <w:noProof/>
            <w:webHidden/>
          </w:rPr>
          <w:fldChar w:fldCharType="separate"/>
        </w:r>
        <w:r>
          <w:rPr>
            <w:noProof/>
            <w:webHidden/>
          </w:rPr>
          <w:t>1</w:t>
        </w:r>
        <w:r>
          <w:rPr>
            <w:noProof/>
            <w:webHidden/>
          </w:rPr>
          <w:fldChar w:fldCharType="end"/>
        </w:r>
      </w:hyperlink>
    </w:p>
    <w:p w14:paraId="5667C8CA" w14:textId="7594D7C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56" w:history="1">
        <w:r w:rsidRPr="00906117">
          <w:rPr>
            <w:rStyle w:val="Hyperkobling"/>
            <w:rFonts w:ascii="Times New Roman" w:hAnsi="Times New Roman"/>
            <w:noProof/>
          </w:rPr>
          <w:t>3.4.</w:t>
        </w:r>
        <w:r w:rsidRPr="00906117">
          <w:rPr>
            <w:rStyle w:val="Hyperkobling"/>
            <w:noProof/>
          </w:rPr>
          <w:t xml:space="preserve"> Innlevering av forespørsel om deltakelse og tilbud i KGV</w:t>
        </w:r>
        <w:r>
          <w:rPr>
            <w:noProof/>
            <w:webHidden/>
          </w:rPr>
          <w:tab/>
        </w:r>
        <w:r>
          <w:rPr>
            <w:noProof/>
            <w:webHidden/>
          </w:rPr>
          <w:fldChar w:fldCharType="begin"/>
        </w:r>
        <w:r>
          <w:rPr>
            <w:noProof/>
            <w:webHidden/>
          </w:rPr>
          <w:instrText xml:space="preserve"> PAGEREF _Toc233896956 \h </w:instrText>
        </w:r>
        <w:r>
          <w:rPr>
            <w:noProof/>
            <w:webHidden/>
          </w:rPr>
        </w:r>
        <w:r>
          <w:rPr>
            <w:noProof/>
            <w:webHidden/>
          </w:rPr>
          <w:fldChar w:fldCharType="separate"/>
        </w:r>
        <w:r>
          <w:rPr>
            <w:noProof/>
            <w:webHidden/>
          </w:rPr>
          <w:t>1</w:t>
        </w:r>
        <w:r>
          <w:rPr>
            <w:noProof/>
            <w:webHidden/>
          </w:rPr>
          <w:fldChar w:fldCharType="end"/>
        </w:r>
      </w:hyperlink>
    </w:p>
    <w:p w14:paraId="668EDEAC" w14:textId="0D703BFD"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57" w:history="1">
        <w:r w:rsidRPr="00906117">
          <w:rPr>
            <w:rStyle w:val="Hyperkobling"/>
            <w:rFonts w:ascii="Times New Roman" w:hAnsi="Times New Roman"/>
            <w:noProof/>
          </w:rPr>
          <w:t>4.</w:t>
        </w:r>
        <w:r>
          <w:rPr>
            <w:rFonts w:asciiTheme="minorHAnsi" w:eastAsiaTheme="minorEastAsia" w:hAnsiTheme="minorHAnsi" w:cstheme="minorBidi"/>
            <w:b w:val="0"/>
            <w:noProof/>
            <w:kern w:val="2"/>
            <w:sz w:val="24"/>
            <w:lang w:eastAsia="nb-NO"/>
            <w14:ligatures w14:val="standardContextual"/>
          </w:rPr>
          <w:tab/>
        </w:r>
        <w:r w:rsidRPr="00906117">
          <w:rPr>
            <w:rStyle w:val="Hyperkobling"/>
            <w:noProof/>
          </w:rPr>
          <w:t>Rettelse, supplering eller endring av konkurransegrunnlaget</w:t>
        </w:r>
        <w:r>
          <w:rPr>
            <w:noProof/>
            <w:webHidden/>
          </w:rPr>
          <w:tab/>
        </w:r>
        <w:r>
          <w:rPr>
            <w:noProof/>
            <w:webHidden/>
          </w:rPr>
          <w:fldChar w:fldCharType="begin"/>
        </w:r>
        <w:r>
          <w:rPr>
            <w:noProof/>
            <w:webHidden/>
          </w:rPr>
          <w:instrText xml:space="preserve"> PAGEREF _Toc233896957 \h </w:instrText>
        </w:r>
        <w:r>
          <w:rPr>
            <w:noProof/>
            <w:webHidden/>
          </w:rPr>
        </w:r>
        <w:r>
          <w:rPr>
            <w:noProof/>
            <w:webHidden/>
          </w:rPr>
          <w:fldChar w:fldCharType="separate"/>
        </w:r>
        <w:r>
          <w:rPr>
            <w:noProof/>
            <w:webHidden/>
          </w:rPr>
          <w:t>2</w:t>
        </w:r>
        <w:r>
          <w:rPr>
            <w:noProof/>
            <w:webHidden/>
          </w:rPr>
          <w:fldChar w:fldCharType="end"/>
        </w:r>
      </w:hyperlink>
    </w:p>
    <w:p w14:paraId="12015EE7" w14:textId="6D0FA86B"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58" w:history="1">
        <w:r w:rsidRPr="00906117">
          <w:rPr>
            <w:rStyle w:val="Hyperkobling"/>
            <w:rFonts w:ascii="Times New Roman" w:hAnsi="Times New Roman"/>
            <w:noProof/>
          </w:rPr>
          <w:t>5.</w:t>
        </w:r>
        <w:r>
          <w:rPr>
            <w:rFonts w:asciiTheme="minorHAnsi" w:eastAsiaTheme="minorEastAsia" w:hAnsiTheme="minorHAnsi" w:cstheme="minorBidi"/>
            <w:b w:val="0"/>
            <w:noProof/>
            <w:kern w:val="2"/>
            <w:sz w:val="24"/>
            <w:lang w:eastAsia="nb-NO"/>
            <w14:ligatures w14:val="standardContextual"/>
          </w:rPr>
          <w:tab/>
        </w:r>
        <w:r w:rsidRPr="00906117">
          <w:rPr>
            <w:rStyle w:val="Hyperkobling"/>
            <w:noProof/>
          </w:rPr>
          <w:t>Risiko for egen forståelse av konkurransegrunnlaget og varsling om mangler/uklarheter</w:t>
        </w:r>
        <w:r>
          <w:rPr>
            <w:noProof/>
            <w:webHidden/>
          </w:rPr>
          <w:tab/>
        </w:r>
        <w:r>
          <w:rPr>
            <w:noProof/>
            <w:webHidden/>
          </w:rPr>
          <w:fldChar w:fldCharType="begin"/>
        </w:r>
        <w:r>
          <w:rPr>
            <w:noProof/>
            <w:webHidden/>
          </w:rPr>
          <w:instrText xml:space="preserve"> PAGEREF _Toc233896958 \h </w:instrText>
        </w:r>
        <w:r>
          <w:rPr>
            <w:noProof/>
            <w:webHidden/>
          </w:rPr>
        </w:r>
        <w:r>
          <w:rPr>
            <w:noProof/>
            <w:webHidden/>
          </w:rPr>
          <w:fldChar w:fldCharType="separate"/>
        </w:r>
        <w:r>
          <w:rPr>
            <w:noProof/>
            <w:webHidden/>
          </w:rPr>
          <w:t>2</w:t>
        </w:r>
        <w:r>
          <w:rPr>
            <w:noProof/>
            <w:webHidden/>
          </w:rPr>
          <w:fldChar w:fldCharType="end"/>
        </w:r>
      </w:hyperlink>
    </w:p>
    <w:p w14:paraId="59A28567" w14:textId="4C0E3A0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59" w:history="1">
        <w:r w:rsidRPr="00906117">
          <w:rPr>
            <w:rStyle w:val="Hyperkobling"/>
            <w:rFonts w:ascii="Times New Roman" w:hAnsi="Times New Roman"/>
            <w:noProof/>
          </w:rPr>
          <w:t>6.</w:t>
        </w:r>
        <w:r>
          <w:rPr>
            <w:rFonts w:asciiTheme="minorHAnsi" w:eastAsiaTheme="minorEastAsia" w:hAnsiTheme="minorHAnsi" w:cstheme="minorBidi"/>
            <w:b w:val="0"/>
            <w:noProof/>
            <w:kern w:val="2"/>
            <w:sz w:val="24"/>
            <w:lang w:eastAsia="nb-NO"/>
            <w14:ligatures w14:val="standardContextual"/>
          </w:rPr>
          <w:tab/>
        </w:r>
        <w:r w:rsidRPr="00906117">
          <w:rPr>
            <w:rStyle w:val="Hyperkobling"/>
            <w:noProof/>
          </w:rPr>
          <w:t>Kompensasjon ved deltakelse i konkurransen</w:t>
        </w:r>
        <w:r>
          <w:rPr>
            <w:noProof/>
            <w:webHidden/>
          </w:rPr>
          <w:tab/>
        </w:r>
        <w:r>
          <w:rPr>
            <w:noProof/>
            <w:webHidden/>
          </w:rPr>
          <w:fldChar w:fldCharType="begin"/>
        </w:r>
        <w:r>
          <w:rPr>
            <w:noProof/>
            <w:webHidden/>
          </w:rPr>
          <w:instrText xml:space="preserve"> PAGEREF _Toc233896959 \h </w:instrText>
        </w:r>
        <w:r>
          <w:rPr>
            <w:noProof/>
            <w:webHidden/>
          </w:rPr>
        </w:r>
        <w:r>
          <w:rPr>
            <w:noProof/>
            <w:webHidden/>
          </w:rPr>
          <w:fldChar w:fldCharType="separate"/>
        </w:r>
        <w:r>
          <w:rPr>
            <w:noProof/>
            <w:webHidden/>
          </w:rPr>
          <w:t>2</w:t>
        </w:r>
        <w:r>
          <w:rPr>
            <w:noProof/>
            <w:webHidden/>
          </w:rPr>
          <w:fldChar w:fldCharType="end"/>
        </w:r>
      </w:hyperlink>
    </w:p>
    <w:p w14:paraId="4AE4B72E" w14:textId="0334751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60" w:history="1">
        <w:r w:rsidRPr="00906117">
          <w:rPr>
            <w:rStyle w:val="Hyperkobling"/>
            <w:rFonts w:ascii="Times New Roman" w:hAnsi="Times New Roman"/>
            <w:noProof/>
          </w:rPr>
          <w:t>6.1.</w:t>
        </w:r>
        <w:r w:rsidRPr="00906117">
          <w:rPr>
            <w:rStyle w:val="Hyperkobling"/>
            <w:noProof/>
          </w:rPr>
          <w:t xml:space="preserve"> Kompensasjon for forespørselen om deltakelse i konkurransen</w:t>
        </w:r>
        <w:r>
          <w:rPr>
            <w:noProof/>
            <w:webHidden/>
          </w:rPr>
          <w:tab/>
        </w:r>
        <w:r>
          <w:rPr>
            <w:noProof/>
            <w:webHidden/>
          </w:rPr>
          <w:fldChar w:fldCharType="begin"/>
        </w:r>
        <w:r>
          <w:rPr>
            <w:noProof/>
            <w:webHidden/>
          </w:rPr>
          <w:instrText xml:space="preserve"> PAGEREF _Toc233896960 \h </w:instrText>
        </w:r>
        <w:r>
          <w:rPr>
            <w:noProof/>
            <w:webHidden/>
          </w:rPr>
        </w:r>
        <w:r>
          <w:rPr>
            <w:noProof/>
            <w:webHidden/>
          </w:rPr>
          <w:fldChar w:fldCharType="separate"/>
        </w:r>
        <w:r>
          <w:rPr>
            <w:noProof/>
            <w:webHidden/>
          </w:rPr>
          <w:t>2</w:t>
        </w:r>
        <w:r>
          <w:rPr>
            <w:noProof/>
            <w:webHidden/>
          </w:rPr>
          <w:fldChar w:fldCharType="end"/>
        </w:r>
      </w:hyperlink>
    </w:p>
    <w:p w14:paraId="435435BB" w14:textId="0F41C06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61" w:history="1">
        <w:r w:rsidRPr="00906117">
          <w:rPr>
            <w:rStyle w:val="Hyperkobling"/>
            <w:rFonts w:ascii="Times New Roman" w:hAnsi="Times New Roman"/>
            <w:noProof/>
          </w:rPr>
          <w:t>6.2.</w:t>
        </w:r>
        <w:r w:rsidRPr="00906117">
          <w:rPr>
            <w:rStyle w:val="Hyperkobling"/>
            <w:noProof/>
          </w:rPr>
          <w:t xml:space="preserve"> Kompensasjon for deltakelse i konkurransen</w:t>
        </w:r>
        <w:r>
          <w:rPr>
            <w:noProof/>
            <w:webHidden/>
          </w:rPr>
          <w:tab/>
        </w:r>
        <w:r>
          <w:rPr>
            <w:noProof/>
            <w:webHidden/>
          </w:rPr>
          <w:fldChar w:fldCharType="begin"/>
        </w:r>
        <w:r>
          <w:rPr>
            <w:noProof/>
            <w:webHidden/>
          </w:rPr>
          <w:instrText xml:space="preserve"> PAGEREF _Toc233896961 \h </w:instrText>
        </w:r>
        <w:r>
          <w:rPr>
            <w:noProof/>
            <w:webHidden/>
          </w:rPr>
        </w:r>
        <w:r>
          <w:rPr>
            <w:noProof/>
            <w:webHidden/>
          </w:rPr>
          <w:fldChar w:fldCharType="separate"/>
        </w:r>
        <w:r>
          <w:rPr>
            <w:noProof/>
            <w:webHidden/>
          </w:rPr>
          <w:t>2</w:t>
        </w:r>
        <w:r>
          <w:rPr>
            <w:noProof/>
            <w:webHidden/>
          </w:rPr>
          <w:fldChar w:fldCharType="end"/>
        </w:r>
      </w:hyperlink>
    </w:p>
    <w:p w14:paraId="109E0E7E" w14:textId="438013B9"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62" w:history="1">
        <w:r w:rsidRPr="00906117">
          <w:rPr>
            <w:rStyle w:val="Hyperkobling"/>
            <w:rFonts w:ascii="Times New Roman" w:hAnsi="Times New Roman"/>
            <w:noProof/>
          </w:rPr>
          <w:t>7.</w:t>
        </w:r>
        <w:r>
          <w:rPr>
            <w:rFonts w:asciiTheme="minorHAnsi" w:eastAsiaTheme="minorEastAsia" w:hAnsiTheme="minorHAnsi" w:cstheme="minorBidi"/>
            <w:b w:val="0"/>
            <w:noProof/>
            <w:kern w:val="2"/>
            <w:sz w:val="24"/>
            <w:lang w:eastAsia="nb-NO"/>
            <w14:ligatures w14:val="standardContextual"/>
          </w:rPr>
          <w:tab/>
        </w:r>
        <w:r w:rsidRPr="00906117">
          <w:rPr>
            <w:rStyle w:val="Hyperkobling"/>
            <w:noProof/>
          </w:rPr>
          <w:t>Språkkrav</w:t>
        </w:r>
        <w:r>
          <w:rPr>
            <w:noProof/>
            <w:webHidden/>
          </w:rPr>
          <w:tab/>
        </w:r>
        <w:r>
          <w:rPr>
            <w:noProof/>
            <w:webHidden/>
          </w:rPr>
          <w:fldChar w:fldCharType="begin"/>
        </w:r>
        <w:r>
          <w:rPr>
            <w:noProof/>
            <w:webHidden/>
          </w:rPr>
          <w:instrText xml:space="preserve"> PAGEREF _Toc233896962 \h </w:instrText>
        </w:r>
        <w:r>
          <w:rPr>
            <w:noProof/>
            <w:webHidden/>
          </w:rPr>
        </w:r>
        <w:r>
          <w:rPr>
            <w:noProof/>
            <w:webHidden/>
          </w:rPr>
          <w:fldChar w:fldCharType="separate"/>
        </w:r>
        <w:r>
          <w:rPr>
            <w:noProof/>
            <w:webHidden/>
          </w:rPr>
          <w:t>2</w:t>
        </w:r>
        <w:r>
          <w:rPr>
            <w:noProof/>
            <w:webHidden/>
          </w:rPr>
          <w:fldChar w:fldCharType="end"/>
        </w:r>
      </w:hyperlink>
    </w:p>
    <w:p w14:paraId="1A9EBD29" w14:textId="38D7F42C"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63" w:history="1">
        <w:r w:rsidRPr="00906117">
          <w:rPr>
            <w:rStyle w:val="Hyperkobling"/>
            <w:rFonts w:ascii="Times New Roman" w:hAnsi="Times New Roman"/>
            <w:noProof/>
          </w:rPr>
          <w:t>8.</w:t>
        </w:r>
        <w:r>
          <w:rPr>
            <w:rFonts w:asciiTheme="minorHAnsi" w:eastAsiaTheme="minorEastAsia" w:hAnsiTheme="minorHAnsi" w:cstheme="minorBidi"/>
            <w:b w:val="0"/>
            <w:noProof/>
            <w:kern w:val="2"/>
            <w:sz w:val="24"/>
            <w:lang w:eastAsia="nb-NO"/>
            <w14:ligatures w14:val="standardContextual"/>
          </w:rPr>
          <w:tab/>
        </w:r>
        <w:r w:rsidRPr="00906117">
          <w:rPr>
            <w:rStyle w:val="Hyperkobling"/>
            <w:noProof/>
          </w:rPr>
          <w:t>Avvik</w:t>
        </w:r>
        <w:r>
          <w:rPr>
            <w:noProof/>
            <w:webHidden/>
          </w:rPr>
          <w:tab/>
        </w:r>
        <w:r>
          <w:rPr>
            <w:noProof/>
            <w:webHidden/>
          </w:rPr>
          <w:fldChar w:fldCharType="begin"/>
        </w:r>
        <w:r>
          <w:rPr>
            <w:noProof/>
            <w:webHidden/>
          </w:rPr>
          <w:instrText xml:space="preserve"> PAGEREF _Toc233896963 \h </w:instrText>
        </w:r>
        <w:r>
          <w:rPr>
            <w:noProof/>
            <w:webHidden/>
          </w:rPr>
        </w:r>
        <w:r>
          <w:rPr>
            <w:noProof/>
            <w:webHidden/>
          </w:rPr>
          <w:fldChar w:fldCharType="separate"/>
        </w:r>
        <w:r>
          <w:rPr>
            <w:noProof/>
            <w:webHidden/>
          </w:rPr>
          <w:t>3</w:t>
        </w:r>
        <w:r>
          <w:rPr>
            <w:noProof/>
            <w:webHidden/>
          </w:rPr>
          <w:fldChar w:fldCharType="end"/>
        </w:r>
      </w:hyperlink>
    </w:p>
    <w:p w14:paraId="56CB8903" w14:textId="6D67F75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64" w:history="1">
        <w:r w:rsidRPr="00906117">
          <w:rPr>
            <w:rStyle w:val="Hyperkobling"/>
            <w:rFonts w:ascii="Times New Roman" w:hAnsi="Times New Roman"/>
            <w:noProof/>
          </w:rPr>
          <w:t>9.</w:t>
        </w:r>
        <w:r>
          <w:rPr>
            <w:rFonts w:asciiTheme="minorHAnsi" w:eastAsiaTheme="minorEastAsia" w:hAnsiTheme="minorHAnsi" w:cstheme="minorBidi"/>
            <w:b w:val="0"/>
            <w:noProof/>
            <w:kern w:val="2"/>
            <w:sz w:val="24"/>
            <w:lang w:eastAsia="nb-NO"/>
            <w14:ligatures w14:val="standardContextual"/>
          </w:rPr>
          <w:tab/>
        </w:r>
        <w:r w:rsidRPr="00906117">
          <w:rPr>
            <w:rStyle w:val="Hyperkobling"/>
            <w:noProof/>
          </w:rPr>
          <w:t>Avklaringer</w:t>
        </w:r>
        <w:r>
          <w:rPr>
            <w:noProof/>
            <w:webHidden/>
          </w:rPr>
          <w:tab/>
        </w:r>
        <w:r>
          <w:rPr>
            <w:noProof/>
            <w:webHidden/>
          </w:rPr>
          <w:fldChar w:fldCharType="begin"/>
        </w:r>
        <w:r>
          <w:rPr>
            <w:noProof/>
            <w:webHidden/>
          </w:rPr>
          <w:instrText xml:space="preserve"> PAGEREF _Toc233896964 \h </w:instrText>
        </w:r>
        <w:r>
          <w:rPr>
            <w:noProof/>
            <w:webHidden/>
          </w:rPr>
        </w:r>
        <w:r>
          <w:rPr>
            <w:noProof/>
            <w:webHidden/>
          </w:rPr>
          <w:fldChar w:fldCharType="separate"/>
        </w:r>
        <w:r>
          <w:rPr>
            <w:noProof/>
            <w:webHidden/>
          </w:rPr>
          <w:t>3</w:t>
        </w:r>
        <w:r>
          <w:rPr>
            <w:noProof/>
            <w:webHidden/>
          </w:rPr>
          <w:fldChar w:fldCharType="end"/>
        </w:r>
      </w:hyperlink>
    </w:p>
    <w:p w14:paraId="59541DFE" w14:textId="453A652F"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65" w:history="1">
        <w:r w:rsidRPr="00906117">
          <w:rPr>
            <w:rStyle w:val="Hyperkobling"/>
            <w:rFonts w:ascii="Times New Roman" w:hAnsi="Times New Roman"/>
            <w:noProof/>
          </w:rPr>
          <w:t>10.</w:t>
        </w:r>
        <w:r>
          <w:rPr>
            <w:rFonts w:asciiTheme="minorHAnsi" w:eastAsiaTheme="minorEastAsia" w:hAnsiTheme="minorHAnsi" w:cstheme="minorBidi"/>
            <w:b w:val="0"/>
            <w:noProof/>
            <w:kern w:val="2"/>
            <w:sz w:val="24"/>
            <w:lang w:eastAsia="nb-NO"/>
            <w14:ligatures w14:val="standardContextual"/>
          </w:rPr>
          <w:tab/>
        </w:r>
        <w:r w:rsidRPr="00906117">
          <w:rPr>
            <w:rStyle w:val="Hyperkobling"/>
            <w:noProof/>
          </w:rPr>
          <w:t>Klage til Klagenemnda for offentlige anskaffelser</w:t>
        </w:r>
        <w:r>
          <w:rPr>
            <w:noProof/>
            <w:webHidden/>
          </w:rPr>
          <w:tab/>
        </w:r>
        <w:r>
          <w:rPr>
            <w:noProof/>
            <w:webHidden/>
          </w:rPr>
          <w:fldChar w:fldCharType="begin"/>
        </w:r>
        <w:r>
          <w:rPr>
            <w:noProof/>
            <w:webHidden/>
          </w:rPr>
          <w:instrText xml:space="preserve"> PAGEREF _Toc233896965 \h </w:instrText>
        </w:r>
        <w:r>
          <w:rPr>
            <w:noProof/>
            <w:webHidden/>
          </w:rPr>
        </w:r>
        <w:r>
          <w:rPr>
            <w:noProof/>
            <w:webHidden/>
          </w:rPr>
          <w:fldChar w:fldCharType="separate"/>
        </w:r>
        <w:r>
          <w:rPr>
            <w:noProof/>
            <w:webHidden/>
          </w:rPr>
          <w:t>3</w:t>
        </w:r>
        <w:r>
          <w:rPr>
            <w:noProof/>
            <w:webHidden/>
          </w:rPr>
          <w:fldChar w:fldCharType="end"/>
        </w:r>
      </w:hyperlink>
    </w:p>
    <w:p w14:paraId="0B0F7451" w14:textId="3689B0BE"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66" w:history="1">
        <w:r w:rsidRPr="00906117">
          <w:rPr>
            <w:rStyle w:val="Hyperkobling"/>
            <w:rFonts w:ascii="Times New Roman" w:hAnsi="Times New Roman"/>
            <w:noProof/>
          </w:rPr>
          <w:t>11.</w:t>
        </w:r>
        <w:r>
          <w:rPr>
            <w:rFonts w:asciiTheme="minorHAnsi" w:eastAsiaTheme="minorEastAsia" w:hAnsiTheme="minorHAnsi" w:cstheme="minorBidi"/>
            <w:b w:val="0"/>
            <w:noProof/>
            <w:kern w:val="2"/>
            <w:sz w:val="24"/>
            <w:lang w:eastAsia="nb-NO"/>
            <w14:ligatures w14:val="standardContextual"/>
          </w:rPr>
          <w:tab/>
        </w:r>
        <w:r w:rsidRPr="00906117">
          <w:rPr>
            <w:rStyle w:val="Hyperkobling"/>
            <w:noProof/>
          </w:rPr>
          <w:t>Avlysning av konkurransen</w:t>
        </w:r>
        <w:r>
          <w:rPr>
            <w:noProof/>
            <w:webHidden/>
          </w:rPr>
          <w:tab/>
        </w:r>
        <w:r>
          <w:rPr>
            <w:noProof/>
            <w:webHidden/>
          </w:rPr>
          <w:fldChar w:fldCharType="begin"/>
        </w:r>
        <w:r>
          <w:rPr>
            <w:noProof/>
            <w:webHidden/>
          </w:rPr>
          <w:instrText xml:space="preserve"> PAGEREF _Toc233896966 \h </w:instrText>
        </w:r>
        <w:r>
          <w:rPr>
            <w:noProof/>
            <w:webHidden/>
          </w:rPr>
        </w:r>
        <w:r>
          <w:rPr>
            <w:noProof/>
            <w:webHidden/>
          </w:rPr>
          <w:fldChar w:fldCharType="separate"/>
        </w:r>
        <w:r>
          <w:rPr>
            <w:noProof/>
            <w:webHidden/>
          </w:rPr>
          <w:t>3</w:t>
        </w:r>
        <w:r>
          <w:rPr>
            <w:noProof/>
            <w:webHidden/>
          </w:rPr>
          <w:fldChar w:fldCharType="end"/>
        </w:r>
      </w:hyperlink>
    </w:p>
    <w:p w14:paraId="1DA0F561" w14:textId="6AEDEF23" w:rsidR="00ED236D" w:rsidRPr="00E11796" w:rsidRDefault="008A41AE" w:rsidP="00B22695">
      <w:r w:rsidRPr="00E11796">
        <w:fldChar w:fldCharType="end"/>
      </w:r>
    </w:p>
    <w:p w14:paraId="3967B7C1" w14:textId="77777777" w:rsidR="00EB69C9" w:rsidRPr="00E11796" w:rsidRDefault="00EB69C9" w:rsidP="00EB69C9">
      <w:bookmarkStart w:id="347" w:name="_Toc94605691"/>
      <w:bookmarkStart w:id="348" w:name="B1"/>
      <w:bookmarkEnd w:id="338"/>
      <w:bookmarkEnd w:id="339"/>
      <w:bookmarkEnd w:id="340"/>
      <w:bookmarkEnd w:id="341"/>
      <w:bookmarkEnd w:id="342"/>
      <w:bookmarkEnd w:id="343"/>
      <w:bookmarkEnd w:id="344"/>
      <w:bookmarkEnd w:id="345"/>
      <w:bookmarkEnd w:id="346"/>
    </w:p>
    <w:p w14:paraId="13FDD352" w14:textId="77777777" w:rsidR="00EB69C9" w:rsidRPr="00E11796" w:rsidRDefault="00EB69C9" w:rsidP="00EB69C9"/>
    <w:p w14:paraId="4BDB8792" w14:textId="77777777" w:rsidR="00EB69C9" w:rsidRPr="00E11796" w:rsidRDefault="00EB69C9" w:rsidP="00EB69C9"/>
    <w:p w14:paraId="39EB8D20" w14:textId="7125A298" w:rsidR="00EB69C9" w:rsidRPr="00E11796" w:rsidRDefault="00EB69C9" w:rsidP="00EB69C9">
      <w:pPr>
        <w:sectPr w:rsidR="00EB69C9" w:rsidRPr="00E11796" w:rsidSect="000C19D9">
          <w:headerReference w:type="default" r:id="rId17"/>
          <w:headerReference w:type="first" r:id="rId18"/>
          <w:pgSz w:w="11906" w:h="16838" w:code="9"/>
          <w:pgMar w:top="1400" w:right="1418" w:bottom="1077" w:left="1701" w:header="709" w:footer="709" w:gutter="0"/>
          <w:pgNumType w:start="1"/>
          <w:cols w:space="708"/>
          <w:docGrid w:linePitch="360"/>
        </w:sectPr>
      </w:pPr>
    </w:p>
    <w:p w14:paraId="62F62317" w14:textId="51A4C035" w:rsidR="00675D26" w:rsidRPr="00E11796" w:rsidRDefault="00EE101D" w:rsidP="00426ED2">
      <w:pPr>
        <w:pStyle w:val="Overskrift3"/>
      </w:pPr>
      <w:bookmarkStart w:id="349" w:name="_Toc233896950"/>
      <w:r w:rsidRPr="00E11796">
        <w:lastRenderedPageBreak/>
        <w:t>K</w:t>
      </w:r>
      <w:r w:rsidR="00675D26" w:rsidRPr="00E11796">
        <w:t>onkurranseregler</w:t>
      </w:r>
      <w:bookmarkEnd w:id="347"/>
      <w:bookmarkEnd w:id="349"/>
      <w:r w:rsidR="00675D26" w:rsidRPr="00E11796">
        <w:t xml:space="preserve"> </w:t>
      </w:r>
    </w:p>
    <w:p w14:paraId="17AD1E9F" w14:textId="77777777" w:rsidR="00675D26" w:rsidRPr="00E11796" w:rsidRDefault="00675D26" w:rsidP="006A7C6B">
      <w:r w:rsidRPr="00E11796">
        <w:t>For denne konkurransen gjelder anskaffelsesloven og anskaffelsesforskriften del I og del III, med de suppleringer og tillegg som er gitt i følgende dokumenter:</w:t>
      </w:r>
    </w:p>
    <w:p w14:paraId="677C7780" w14:textId="77777777" w:rsidR="00675D26" w:rsidRPr="00E11796" w:rsidRDefault="00675D26" w:rsidP="006A7C6B"/>
    <w:p w14:paraId="1371D602" w14:textId="77777777" w:rsidR="004A33B2" w:rsidRPr="00E11796" w:rsidRDefault="004A33B2" w:rsidP="00840AD9">
      <w:pPr>
        <w:pStyle w:val="Listeavsnitt"/>
        <w:numPr>
          <w:ilvl w:val="0"/>
          <w:numId w:val="30"/>
        </w:numPr>
      </w:pPr>
      <w:r w:rsidRPr="00E11796">
        <w:t xml:space="preserve">Kapittel </w:t>
      </w:r>
      <w:r w:rsidRPr="00E11796">
        <w:rPr>
          <w:b/>
        </w:rPr>
        <w:t>B1</w:t>
      </w:r>
      <w:r w:rsidRPr="00E11796">
        <w:t xml:space="preserve"> Generelle konkurranseregler, som inneholder en beskrivelse av de generelle konkurransereglene. </w:t>
      </w:r>
    </w:p>
    <w:p w14:paraId="112BCC97" w14:textId="6D5F2757" w:rsidR="004A33B2" w:rsidRPr="00E11796" w:rsidRDefault="004A33B2" w:rsidP="00840AD9">
      <w:pPr>
        <w:pStyle w:val="Listeavsnitt"/>
        <w:numPr>
          <w:ilvl w:val="0"/>
          <w:numId w:val="30"/>
        </w:numPr>
      </w:pPr>
      <w:bookmarkStart w:id="350" w:name="_Hlk89260917"/>
      <w:r w:rsidRPr="00E11796">
        <w:t xml:space="preserve">Kapittel </w:t>
      </w:r>
      <w:r w:rsidRPr="00E11796">
        <w:rPr>
          <w:b/>
        </w:rPr>
        <w:t>B2</w:t>
      </w:r>
      <w:r w:rsidRPr="00E11796">
        <w:t xml:space="preserve"> </w:t>
      </w:r>
      <w:r w:rsidR="004660E9" w:rsidRPr="00E11796">
        <w:t>Krav til entreprenørenes kvalifikasjoner</w:t>
      </w:r>
      <w:r w:rsidRPr="00E11796">
        <w:t xml:space="preserve">, som inneholder kvalifikasjonskrav og bestemmelser om utvelgelse. </w:t>
      </w:r>
    </w:p>
    <w:bookmarkEnd w:id="350"/>
    <w:p w14:paraId="585489BB" w14:textId="77777777" w:rsidR="004A33B2" w:rsidRPr="00E11796" w:rsidRDefault="004A33B2" w:rsidP="00840AD9">
      <w:pPr>
        <w:pStyle w:val="Listeavsnitt"/>
        <w:numPr>
          <w:ilvl w:val="0"/>
          <w:numId w:val="30"/>
        </w:numPr>
      </w:pPr>
      <w:r w:rsidRPr="00E11796">
        <w:t xml:space="preserve">Kapittel </w:t>
      </w:r>
      <w:r w:rsidRPr="00E11796">
        <w:rPr>
          <w:b/>
        </w:rPr>
        <w:t>B3</w:t>
      </w:r>
      <w:r w:rsidRPr="00E11796">
        <w:t xml:space="preserve"> Gjennomføringen av tilbudsfase, herunder forhandlinger og byggherrens valg av tilbud, som inneholder tildelingskriteriene og de øvrige konkurransereglene.</w:t>
      </w:r>
    </w:p>
    <w:p w14:paraId="396BF5A6" w14:textId="70A73C2D" w:rsidR="00344ED9" w:rsidRPr="00E11796" w:rsidRDefault="00344ED9" w:rsidP="006A7C6B"/>
    <w:p w14:paraId="1809EF72" w14:textId="77777777" w:rsidR="00511CAC" w:rsidRPr="00E11796" w:rsidRDefault="00344ED9" w:rsidP="006A7C6B">
      <w:r w:rsidRPr="00E11796">
        <w:t xml:space="preserve">Byggherre gjør videre oppmerksom på at sanksjonslovgivningen medfører begrensninger av hvilke selskap som byggherre kan tildele og gjennomføre av kontrakter med. </w:t>
      </w:r>
    </w:p>
    <w:p w14:paraId="09A1A057" w14:textId="22F6C3AB" w:rsidR="00344ED9" w:rsidRPr="00E11796" w:rsidRDefault="005E6746" w:rsidP="006A7C6B">
      <w:r w:rsidRPr="00E11796">
        <w:t>Entreprenører som rammes av sanksjonslovgivningens forbud eller som har underentreprenører/underleverandører som omfattes av sanksjonslovgivningens forbud risikerer avvisning/ krav om utskifting av underentreprenør/underleverandør.</w:t>
      </w:r>
    </w:p>
    <w:p w14:paraId="11C5CC48" w14:textId="77777777" w:rsidR="005E6746" w:rsidRPr="00E11796" w:rsidRDefault="005E6746" w:rsidP="006A7C6B"/>
    <w:p w14:paraId="797B5236" w14:textId="77777777" w:rsidR="00344ED9" w:rsidRPr="00E11796" w:rsidRDefault="00344ED9" w:rsidP="006A7C6B">
      <w:r w:rsidRPr="00E11796">
        <w:t>Byggherre kan avvise tilbud fra virksomheter som ikke er rettighetshavere etter anskaffelsesloven § 3.</w:t>
      </w:r>
    </w:p>
    <w:p w14:paraId="37104A0D" w14:textId="77777777" w:rsidR="00675D26" w:rsidRPr="00E11796" w:rsidRDefault="00675D26" w:rsidP="006A7C6B"/>
    <w:p w14:paraId="06F5B0AA" w14:textId="5FDCC1EE" w:rsidR="00675D26" w:rsidRPr="00E11796" w:rsidRDefault="00675D26" w:rsidP="00426ED2">
      <w:pPr>
        <w:pStyle w:val="Overskrift3"/>
      </w:pPr>
      <w:bookmarkStart w:id="351" w:name="_Toc94605692"/>
      <w:bookmarkStart w:id="352" w:name="_Toc233896951"/>
      <w:r w:rsidRPr="00E11796">
        <w:t>Prosedyre</w:t>
      </w:r>
      <w:bookmarkEnd w:id="351"/>
      <w:bookmarkEnd w:id="352"/>
    </w:p>
    <w:p w14:paraId="67FD7861" w14:textId="0E4E4EC7" w:rsidR="007B3008" w:rsidRPr="00E11796" w:rsidRDefault="004A33B2" w:rsidP="006A7C6B">
      <w:r w:rsidRPr="00E11796">
        <w:t>Konkurransen gjennomføres etter prosedyren konkurranse med forhandling.</w:t>
      </w:r>
    </w:p>
    <w:p w14:paraId="6D30DE9D" w14:textId="77777777" w:rsidR="004A33B2" w:rsidRPr="00E11796" w:rsidRDefault="004A33B2" w:rsidP="006A7C6B"/>
    <w:p w14:paraId="7BBB5097" w14:textId="1506495D" w:rsidR="00675D26" w:rsidRPr="00E11796" w:rsidRDefault="00150818" w:rsidP="00426ED2">
      <w:pPr>
        <w:pStyle w:val="Overskrift3"/>
      </w:pPr>
      <w:bookmarkStart w:id="353" w:name="_Toc94605693"/>
      <w:bookmarkStart w:id="354" w:name="_Toc233896952"/>
      <w:r w:rsidRPr="00E11796">
        <w:t>Byggherrens</w:t>
      </w:r>
      <w:r w:rsidR="00675D26" w:rsidRPr="00E11796">
        <w:t xml:space="preserve"> konkurransegjennomføringsverktøy (KGV)</w:t>
      </w:r>
      <w:bookmarkEnd w:id="353"/>
      <w:bookmarkEnd w:id="354"/>
    </w:p>
    <w:p w14:paraId="5C0FA1B2" w14:textId="7307AB7E" w:rsidR="00675D26" w:rsidRPr="00E11796" w:rsidRDefault="00675D26" w:rsidP="008C1549">
      <w:pPr>
        <w:pStyle w:val="Overskrift4"/>
      </w:pPr>
      <w:bookmarkStart w:id="355" w:name="_Toc94605694"/>
      <w:bookmarkStart w:id="356" w:name="_Toc233896953"/>
      <w:r w:rsidRPr="00E11796">
        <w:t>Bruk av KGV til gjennomføring av konkurransen</w:t>
      </w:r>
      <w:bookmarkEnd w:id="355"/>
      <w:bookmarkEnd w:id="356"/>
    </w:p>
    <w:p w14:paraId="7B944187" w14:textId="6255DD77" w:rsidR="004A33B2" w:rsidRPr="00E11796" w:rsidRDefault="004A33B2" w:rsidP="006A7C6B">
      <w:r w:rsidRPr="00E11796">
        <w:t xml:space="preserve">Konkurransen gjennomføres ved bruk av KGV. Innlogging i KGV gjøres via følgende </w:t>
      </w:r>
      <w:r w:rsidR="0014624A" w:rsidRPr="00E11796">
        <w:t>i</w:t>
      </w:r>
      <w:r w:rsidRPr="00E11796">
        <w:t>nternettadresse:</w:t>
      </w:r>
    </w:p>
    <w:p w14:paraId="409D031C" w14:textId="250F9411" w:rsidR="00675D26" w:rsidRPr="00E11796" w:rsidRDefault="00675D26" w:rsidP="005C305C">
      <w:pPr>
        <w:spacing w:before="120"/>
      </w:pPr>
      <w:hyperlink r:id="rId19" w:history="1">
        <w:r w:rsidRPr="00E11796">
          <w:rPr>
            <w:rStyle w:val="Hyperkobling"/>
          </w:rPr>
          <w:t>https://eu.eu-supply.com/login.asp?B=VEGVESEN</w:t>
        </w:r>
      </w:hyperlink>
    </w:p>
    <w:p w14:paraId="628D0EB4" w14:textId="77777777" w:rsidR="00675D26" w:rsidRPr="00E11796" w:rsidRDefault="00675D26" w:rsidP="006A7C6B"/>
    <w:p w14:paraId="5879FECF" w14:textId="0F86DC94" w:rsidR="00675D26" w:rsidRPr="00E11796" w:rsidRDefault="00675D26" w:rsidP="008C1549">
      <w:pPr>
        <w:pStyle w:val="Overskrift4"/>
      </w:pPr>
      <w:bookmarkStart w:id="357" w:name="_Toc94605695"/>
      <w:bookmarkStart w:id="358" w:name="_Toc233896954"/>
      <w:r w:rsidRPr="00E11796">
        <w:t>Tilgjengeliggjøring av konkurransegrunnlag</w:t>
      </w:r>
      <w:bookmarkEnd w:id="357"/>
      <w:bookmarkEnd w:id="358"/>
    </w:p>
    <w:p w14:paraId="5B3128DC" w14:textId="31AA4D2D" w:rsidR="00675D26" w:rsidRPr="00E11796" w:rsidRDefault="00675D26" w:rsidP="006A7C6B">
      <w:pPr>
        <w:rPr>
          <w:color w:val="000000" w:themeColor="text1"/>
        </w:rPr>
      </w:pPr>
      <w:r w:rsidRPr="00E11796">
        <w:t xml:space="preserve">Konkurransegrunnlaget vil være tilgjengelig for </w:t>
      </w:r>
      <w:r w:rsidR="008D3B1D" w:rsidRPr="00E11796">
        <w:t>entreprenørene</w:t>
      </w:r>
      <w:r w:rsidRPr="00E11796">
        <w:t xml:space="preserve"> i KGV.</w:t>
      </w:r>
    </w:p>
    <w:p w14:paraId="07F95BB6" w14:textId="77777777" w:rsidR="00675D26" w:rsidRPr="00E11796" w:rsidRDefault="00675D26" w:rsidP="006A7C6B">
      <w:pPr>
        <w:rPr>
          <w:color w:val="000000" w:themeColor="text1"/>
        </w:rPr>
      </w:pPr>
    </w:p>
    <w:p w14:paraId="04401C27" w14:textId="43C8E2E5" w:rsidR="00675D26" w:rsidRPr="00E11796" w:rsidRDefault="00675D26" w:rsidP="008C1549">
      <w:pPr>
        <w:pStyle w:val="Overskrift4"/>
      </w:pPr>
      <w:bookmarkStart w:id="359" w:name="_Toc94605696"/>
      <w:bookmarkStart w:id="360" w:name="_Toc233896955"/>
      <w:r w:rsidRPr="00E11796">
        <w:t>Kommunikasjon</w:t>
      </w:r>
      <w:bookmarkEnd w:id="359"/>
      <w:bookmarkEnd w:id="360"/>
      <w:r w:rsidRPr="00E11796">
        <w:t xml:space="preserve"> </w:t>
      </w:r>
    </w:p>
    <w:p w14:paraId="2A84BF23" w14:textId="6AD3E716" w:rsidR="00675D26" w:rsidRPr="00E11796" w:rsidRDefault="00675D26" w:rsidP="006A7C6B">
      <w:r w:rsidRPr="00E11796">
        <w:t xml:space="preserve">All skriftlig kommunikasjon og informasjonsutveksling mellom </w:t>
      </w:r>
      <w:r w:rsidR="006A7C6B" w:rsidRPr="00E11796">
        <w:t>byggherre</w:t>
      </w:r>
      <w:r w:rsidRPr="00E11796">
        <w:t xml:space="preserve"> og </w:t>
      </w:r>
      <w:r w:rsidR="006A7C6B" w:rsidRPr="00E11796">
        <w:t>entreprenør</w:t>
      </w:r>
      <w:r w:rsidRPr="00E11796">
        <w:t xml:space="preserve"> i forbindelse med konkurransen skal skje ved bruk av KGV, med mindre </w:t>
      </w:r>
      <w:r w:rsidR="006A7C6B" w:rsidRPr="00E11796">
        <w:t>byg</w:t>
      </w:r>
      <w:r w:rsidR="00922F6D" w:rsidRPr="00E11796">
        <w:t>g</w:t>
      </w:r>
      <w:r w:rsidR="006A7C6B" w:rsidRPr="00E11796">
        <w:t>herre</w:t>
      </w:r>
      <w:r w:rsidRPr="00E11796">
        <w:t xml:space="preserve"> beslutter en annen kommunikasjonsform.</w:t>
      </w:r>
    </w:p>
    <w:p w14:paraId="41A579AE" w14:textId="77777777" w:rsidR="00675D26" w:rsidRPr="00E11796" w:rsidRDefault="00675D26" w:rsidP="006A7C6B"/>
    <w:p w14:paraId="0439EB7F" w14:textId="01B2AF8A" w:rsidR="00675D26" w:rsidRPr="00E11796" w:rsidRDefault="006A7C6B" w:rsidP="006A7C6B">
      <w:r w:rsidRPr="00E11796">
        <w:t>Byggherre</w:t>
      </w:r>
      <w:r w:rsidR="00675D26" w:rsidRPr="00E11796">
        <w:t xml:space="preserve"> vil publisere eventuelle spørsmål og svar i konkurransen i anonymisert form i KGV.</w:t>
      </w:r>
    </w:p>
    <w:p w14:paraId="6EDCA9E8" w14:textId="77777777" w:rsidR="0014624A" w:rsidRPr="00E11796" w:rsidRDefault="0014624A" w:rsidP="006A7C6B"/>
    <w:p w14:paraId="1285C04F" w14:textId="0CB54FD3" w:rsidR="00675D26" w:rsidRPr="00E11796" w:rsidRDefault="00675D26" w:rsidP="008C1549">
      <w:pPr>
        <w:pStyle w:val="Overskrift4"/>
      </w:pPr>
      <w:bookmarkStart w:id="361" w:name="_Toc94605697"/>
      <w:bookmarkStart w:id="362" w:name="_Toc233896956"/>
      <w:r w:rsidRPr="00E11796">
        <w:t>Innlevering av forespørsel om deltakelse og tilbud i KGV</w:t>
      </w:r>
      <w:bookmarkEnd w:id="361"/>
      <w:bookmarkEnd w:id="362"/>
    </w:p>
    <w:p w14:paraId="302F4767" w14:textId="4B1AB5D7" w:rsidR="00675D26" w:rsidRPr="00E11796" w:rsidRDefault="006A7C6B" w:rsidP="006A7C6B">
      <w:r w:rsidRPr="00E11796">
        <w:t>Entreprenørens</w:t>
      </w:r>
      <w:r w:rsidR="00675D26" w:rsidRPr="00E11796">
        <w:t xml:space="preserve"> forespørsel om deltakelse i konkurransen (jf. B2) og </w:t>
      </w:r>
      <w:r w:rsidRPr="00E11796">
        <w:t>entreprenørens</w:t>
      </w:r>
      <w:r w:rsidR="00675D26" w:rsidRPr="00E11796">
        <w:t xml:space="preserve"> tilbud (jf. B3) skal leveres i KGV.</w:t>
      </w:r>
    </w:p>
    <w:p w14:paraId="20D316CF" w14:textId="77777777" w:rsidR="00675D26" w:rsidRPr="00E11796" w:rsidRDefault="00675D26" w:rsidP="006A7C6B"/>
    <w:p w14:paraId="5D1EB540" w14:textId="5F74C1E2" w:rsidR="00675D26" w:rsidRPr="00E11796" w:rsidRDefault="00675D26" w:rsidP="006A7C6B">
      <w:r w:rsidRPr="00E11796">
        <w:t>Frist for innlevering av forespørsel om deltakelse og tilbud fremgår av KGV og i</w:t>
      </w:r>
    </w:p>
    <w:p w14:paraId="7E1C3EF9" w14:textId="77777777" w:rsidR="00675D26" w:rsidRPr="00E11796" w:rsidRDefault="00675D26" w:rsidP="006A7C6B">
      <w:r w:rsidRPr="00E11796">
        <w:t>B2 og B3. Ved motstrid gjelder fristene som fremgår av KGV.</w:t>
      </w:r>
    </w:p>
    <w:p w14:paraId="1CA8D7C9" w14:textId="77777777" w:rsidR="00675D26" w:rsidRPr="00E11796" w:rsidRDefault="00675D26" w:rsidP="006A7C6B"/>
    <w:p w14:paraId="146B0148" w14:textId="140F12DB" w:rsidR="00675D26" w:rsidRPr="00E11796" w:rsidRDefault="006A7C6B" w:rsidP="006A7C6B">
      <w:r w:rsidRPr="00E11796">
        <w:t>Entreprenøren</w:t>
      </w:r>
      <w:r w:rsidR="00675D26" w:rsidRPr="00E11796">
        <w:t xml:space="preserve"> er ansvarlig for at komplett forespørsel om deltakelse i konkurransen og</w:t>
      </w:r>
    </w:p>
    <w:p w14:paraId="681CD0AA" w14:textId="77777777" w:rsidR="00675D26" w:rsidRPr="00E11796" w:rsidRDefault="00675D26" w:rsidP="006A7C6B">
      <w:r w:rsidRPr="00E11796">
        <w:t>komplett tilbud blir levert innenfor de angitte tidsfristene.</w:t>
      </w:r>
    </w:p>
    <w:p w14:paraId="347DFBBA" w14:textId="77777777" w:rsidR="00675D26" w:rsidRPr="00E11796" w:rsidRDefault="00675D26" w:rsidP="006A7C6B"/>
    <w:p w14:paraId="1F8A16E2" w14:textId="05FD66B2" w:rsidR="00675D26" w:rsidRPr="00E11796" w:rsidRDefault="00675D26" w:rsidP="006A7C6B">
      <w:r w:rsidRPr="00E11796">
        <w:t>Forespørsel om deltakelse i konkurransen og tilbud ansees som rettidig levert dersom disse</w:t>
      </w:r>
      <w:r w:rsidR="0067304A" w:rsidRPr="00E11796">
        <w:t xml:space="preserve"> </w:t>
      </w:r>
      <w:r w:rsidRPr="00E11796">
        <w:t>er levert i KGV innen fristens utløp. Innlevering på annen måte eller for sent innlevert</w:t>
      </w:r>
      <w:r w:rsidR="0067304A" w:rsidRPr="00E11796">
        <w:t xml:space="preserve"> </w:t>
      </w:r>
      <w:r w:rsidRPr="00E11796">
        <w:t>forespørsel om deltakelse og for sent innleverte tilbud vil medføre avvisning.</w:t>
      </w:r>
    </w:p>
    <w:p w14:paraId="0F9C9294" w14:textId="77777777" w:rsidR="00675D26" w:rsidRPr="00E11796" w:rsidRDefault="00675D26" w:rsidP="006A7C6B"/>
    <w:p w14:paraId="04AFED45" w14:textId="34F81EED" w:rsidR="00675D26" w:rsidRPr="00E11796" w:rsidRDefault="006A7C6B" w:rsidP="006A7C6B">
      <w:r w:rsidRPr="00E11796">
        <w:t>Byggherre</w:t>
      </w:r>
      <w:r w:rsidR="00675D26" w:rsidRPr="00E11796">
        <w:t xml:space="preserve"> anbefaler at </w:t>
      </w:r>
      <w:r w:rsidRPr="00E11796">
        <w:t>entreprenøren</w:t>
      </w:r>
      <w:r w:rsidR="00675D26" w:rsidRPr="00E11796">
        <w:t xml:space="preserve"> starter med utfylling og opplasting av</w:t>
      </w:r>
    </w:p>
    <w:p w14:paraId="6C2E17B3" w14:textId="77777777" w:rsidR="00675D26" w:rsidRPr="00E11796" w:rsidRDefault="00675D26" w:rsidP="006A7C6B">
      <w:r w:rsidRPr="00E11796">
        <w:t>dokumenter i KGV i god tid før utløp av angitte frister for innlevering.</w:t>
      </w:r>
    </w:p>
    <w:p w14:paraId="3F50319A" w14:textId="77777777" w:rsidR="00675D26" w:rsidRPr="00E11796" w:rsidRDefault="00675D26" w:rsidP="006A7C6B"/>
    <w:p w14:paraId="45500547" w14:textId="6F104C51" w:rsidR="00675D26" w:rsidRPr="00E11796" w:rsidRDefault="006A7C6B" w:rsidP="006A7C6B">
      <w:r w:rsidRPr="00E11796">
        <w:lastRenderedPageBreak/>
        <w:t>Byggherre</w:t>
      </w:r>
      <w:r w:rsidR="00675D26" w:rsidRPr="00E11796">
        <w:t xml:space="preserve"> gjør </w:t>
      </w:r>
      <w:r w:rsidRPr="00E11796">
        <w:t>entreprenørene</w:t>
      </w:r>
      <w:r w:rsidR="00675D26" w:rsidRPr="00E11796">
        <w:t xml:space="preserve"> oppmerksom på at hver enkelt fil ikke kan være større enn 2,14 Gigabyte (GB).</w:t>
      </w:r>
      <w:r w:rsidR="007B3008" w:rsidRPr="00E11796">
        <w:t xml:space="preserve"> </w:t>
      </w:r>
      <w:r w:rsidR="00675D26" w:rsidRPr="00E11796">
        <w:t xml:space="preserve">Filer som er større enn dette må deles i flere filer. Videre må </w:t>
      </w:r>
      <w:r w:rsidRPr="00E11796">
        <w:t>entreprenørene</w:t>
      </w:r>
      <w:r w:rsidR="00675D26" w:rsidRPr="00E11796">
        <w:t xml:space="preserve"> merke seg at systemet ikke tillater mer enn 200 mapper i forbindelse med innlevering.</w:t>
      </w:r>
    </w:p>
    <w:p w14:paraId="29E753E2" w14:textId="77777777" w:rsidR="00675D26" w:rsidRPr="00E11796" w:rsidRDefault="00675D26" w:rsidP="006A7C6B"/>
    <w:p w14:paraId="2A89BC7A" w14:textId="34BCF3EF" w:rsidR="00675D26" w:rsidRPr="00E11796" w:rsidRDefault="00675D26" w:rsidP="00426ED2">
      <w:pPr>
        <w:pStyle w:val="Overskrift3"/>
      </w:pPr>
      <w:bookmarkStart w:id="363" w:name="_Toc94605698"/>
      <w:bookmarkStart w:id="364" w:name="_Toc233896957"/>
      <w:r w:rsidRPr="00E11796">
        <w:t>Rettelse, supplering eller endring av konkurransegrunnlaget</w:t>
      </w:r>
      <w:bookmarkEnd w:id="363"/>
      <w:bookmarkEnd w:id="364"/>
    </w:p>
    <w:p w14:paraId="011050B7" w14:textId="49C44817" w:rsidR="00675D26" w:rsidRPr="00E11796" w:rsidRDefault="00675D26" w:rsidP="006A7C6B">
      <w:r w:rsidRPr="00E11796">
        <w:t xml:space="preserve">Før tilbudsfristens utløp kan </w:t>
      </w:r>
      <w:r w:rsidR="006A7C6B" w:rsidRPr="00E11796">
        <w:t xml:space="preserve">byggherre </w:t>
      </w:r>
      <w:r w:rsidRPr="00E11796">
        <w:t xml:space="preserve">foreta rettelser, suppleringer og endringer av konkurransegrunnlaget som ikke er vesentlige, jf. anskaffelsesforskriften § 14-2 (1). Rettelser, suppleringer og endringer av konkurransegrunnlaget vil bli publisert </w:t>
      </w:r>
      <w:r w:rsidR="00E11796">
        <w:t xml:space="preserve">av byggherre </w:t>
      </w:r>
      <w:r w:rsidRPr="00E11796">
        <w:t xml:space="preserve">via </w:t>
      </w:r>
      <w:r w:rsidR="006A7C6B" w:rsidRPr="00E11796">
        <w:t>KGV</w:t>
      </w:r>
      <w:r w:rsidRPr="00E11796">
        <w:t xml:space="preserve">, jf. punkt 3 ovenfor. </w:t>
      </w:r>
    </w:p>
    <w:p w14:paraId="69F53F64" w14:textId="77777777" w:rsidR="00675D26" w:rsidRPr="00E11796" w:rsidRDefault="00675D26" w:rsidP="006A7C6B"/>
    <w:p w14:paraId="008DC10A" w14:textId="7DEE695D" w:rsidR="00675D26" w:rsidRPr="00E11796" w:rsidRDefault="006A7C6B" w:rsidP="006A7C6B">
      <w:r w:rsidRPr="00E11796">
        <w:t>Byggherre</w:t>
      </w:r>
      <w:r w:rsidR="00675D26" w:rsidRPr="00E11796">
        <w:t xml:space="preserve"> kan ikke foreta vesentlige endringer av konkurransegrunnlaget eller på annen måte vesentlig endre forutsetningene for konkurransen.</w:t>
      </w:r>
    </w:p>
    <w:p w14:paraId="5933562D" w14:textId="77777777" w:rsidR="00675D26" w:rsidRPr="00E11796" w:rsidRDefault="00675D26" w:rsidP="006A7C6B"/>
    <w:p w14:paraId="217DE95F" w14:textId="7266891B" w:rsidR="00675D26" w:rsidRPr="00E11796" w:rsidRDefault="006A7C6B" w:rsidP="006A7C6B">
      <w:r w:rsidRPr="00E11796">
        <w:t>Entreprenør</w:t>
      </w:r>
      <w:r w:rsidR="00675D26" w:rsidRPr="00E11796">
        <w:t xml:space="preserve"> skal ta hensyn til alle publiserte/utsendte endringer av</w:t>
      </w:r>
      <w:r w:rsidR="0067304A" w:rsidRPr="00E11796">
        <w:t xml:space="preserve"> </w:t>
      </w:r>
      <w:r w:rsidR="00675D26" w:rsidRPr="00E11796">
        <w:t>konkurransegrunnlaget.</w:t>
      </w:r>
    </w:p>
    <w:p w14:paraId="766EAB77" w14:textId="77777777" w:rsidR="00675D26" w:rsidRPr="00E11796" w:rsidRDefault="00675D26" w:rsidP="006A7C6B"/>
    <w:p w14:paraId="0EB4D8CA" w14:textId="700DBA73" w:rsidR="00675D26" w:rsidRPr="00E11796" w:rsidRDefault="00675D26" w:rsidP="00426ED2">
      <w:pPr>
        <w:pStyle w:val="Overskrift3"/>
      </w:pPr>
      <w:bookmarkStart w:id="365" w:name="_Toc94605699"/>
      <w:bookmarkStart w:id="366" w:name="_Toc233896958"/>
      <w:r w:rsidRPr="00E11796">
        <w:t>Risiko for egen forståelse av konkurransegrunnlaget og varsling om mangler/uklarheter</w:t>
      </w:r>
      <w:bookmarkEnd w:id="365"/>
      <w:bookmarkEnd w:id="366"/>
      <w:r w:rsidRPr="00E11796">
        <w:t xml:space="preserve"> </w:t>
      </w:r>
    </w:p>
    <w:p w14:paraId="4AED67DE" w14:textId="62F6371B" w:rsidR="00675D26" w:rsidRPr="00E11796" w:rsidRDefault="006A7C6B" w:rsidP="006A709B">
      <w:r w:rsidRPr="00E11796">
        <w:t>Byggherre</w:t>
      </w:r>
      <w:r w:rsidR="00675D26" w:rsidRPr="00E11796">
        <w:t xml:space="preserve"> forventer at </w:t>
      </w:r>
      <w:r w:rsidR="006A709B" w:rsidRPr="00E11796">
        <w:t>entreprenør</w:t>
      </w:r>
      <w:r w:rsidR="00E11796">
        <w:t>en</w:t>
      </w:r>
      <w:r w:rsidR="00675D26" w:rsidRPr="00E11796">
        <w:t xml:space="preserve"> setter seg godt inn i hele konkurransegrunnlaget. </w:t>
      </w:r>
    </w:p>
    <w:p w14:paraId="10B6891E" w14:textId="77777777" w:rsidR="00675D26" w:rsidRPr="00E11796" w:rsidRDefault="00675D26" w:rsidP="006A709B"/>
    <w:p w14:paraId="45B6F2BB" w14:textId="143AA6B6" w:rsidR="00675D26" w:rsidRPr="00E11796" w:rsidRDefault="00675D26" w:rsidP="006A709B">
      <w:r w:rsidRPr="00E11796">
        <w:t xml:space="preserve">Det understrekes at </w:t>
      </w:r>
      <w:r w:rsidR="006A709B" w:rsidRPr="00E11796">
        <w:t>entreprenøren</w:t>
      </w:r>
      <w:r w:rsidRPr="00E11796">
        <w:t xml:space="preserve"> bærer risikoen for sin egen forståelse av konkurransegrunnlaget. </w:t>
      </w:r>
      <w:r w:rsidR="006A709B" w:rsidRPr="00E11796">
        <w:t>Entreprenøren</w:t>
      </w:r>
      <w:r w:rsidRPr="00E11796">
        <w:t xml:space="preserve"> kan ikke senere gjøre gjeldende forhold han burde blitt oppmerksom på. </w:t>
      </w:r>
    </w:p>
    <w:p w14:paraId="168AB791" w14:textId="77777777" w:rsidR="00675D26" w:rsidRPr="00E11796" w:rsidRDefault="00675D26" w:rsidP="006A709B"/>
    <w:p w14:paraId="3BA7A3E7" w14:textId="679AF221" w:rsidR="00675D26" w:rsidRPr="00E11796" w:rsidRDefault="00675D26" w:rsidP="006A709B">
      <w:r w:rsidRPr="00E11796">
        <w:t xml:space="preserve">Dersom en </w:t>
      </w:r>
      <w:r w:rsidR="006A709B" w:rsidRPr="00E11796">
        <w:t>entreprenør</w:t>
      </w:r>
      <w:r w:rsidRPr="00E11796">
        <w:t xml:space="preserve"> oppdager mangler eller uklarheter i konkurransegrunnlaget, skal han umiddelbart varsle </w:t>
      </w:r>
      <w:r w:rsidR="00150818" w:rsidRPr="00E11796">
        <w:t>byggherren</w:t>
      </w:r>
      <w:r w:rsidRPr="00E11796">
        <w:t xml:space="preserve"> om dette</w:t>
      </w:r>
      <w:r w:rsidR="006A709B" w:rsidRPr="00E11796">
        <w:t xml:space="preserve"> via KGV</w:t>
      </w:r>
      <w:r w:rsidRPr="00E11796">
        <w:t xml:space="preserve">. </w:t>
      </w:r>
    </w:p>
    <w:p w14:paraId="3767C41F" w14:textId="77777777" w:rsidR="00F52D0A" w:rsidRPr="00E11796" w:rsidRDefault="00F52D0A" w:rsidP="006A709B"/>
    <w:p w14:paraId="2947BB32" w14:textId="77777777" w:rsidR="00675D26" w:rsidRPr="00E11796" w:rsidRDefault="00675D26" w:rsidP="006A709B"/>
    <w:p w14:paraId="3FE544AE" w14:textId="26470117" w:rsidR="00675D26" w:rsidRPr="00E11796" w:rsidRDefault="00675D26" w:rsidP="00426ED2">
      <w:pPr>
        <w:pStyle w:val="Overskrift3"/>
      </w:pPr>
      <w:bookmarkStart w:id="367" w:name="_Toc94605700"/>
      <w:bookmarkStart w:id="368" w:name="_Toc233896959"/>
      <w:r w:rsidRPr="00E11796">
        <w:t>Kompensasjon ved deltakelse i konkurransen</w:t>
      </w:r>
      <w:bookmarkEnd w:id="367"/>
      <w:bookmarkEnd w:id="368"/>
    </w:p>
    <w:p w14:paraId="5988A70B" w14:textId="701EB5A3" w:rsidR="00675D26" w:rsidRPr="00E11796" w:rsidRDefault="00675D26" w:rsidP="008C1549">
      <w:pPr>
        <w:pStyle w:val="Overskrift4"/>
      </w:pPr>
      <w:bookmarkStart w:id="369" w:name="_Toc94605701"/>
      <w:bookmarkStart w:id="370" w:name="_Toc233896960"/>
      <w:r w:rsidRPr="00E11796">
        <w:t>Kompensasjon for forespørselen om deltakelse i konkurransen</w:t>
      </w:r>
      <w:bookmarkEnd w:id="369"/>
      <w:bookmarkEnd w:id="370"/>
    </w:p>
    <w:p w14:paraId="6A7D370C" w14:textId="0751A4DD" w:rsidR="00675D26" w:rsidRPr="00E11796" w:rsidRDefault="006A709B" w:rsidP="006A709B">
      <w:r w:rsidRPr="00E11796">
        <w:t>Byggherre</w:t>
      </w:r>
      <w:r w:rsidR="00675D26" w:rsidRPr="00E11796">
        <w:t xml:space="preserve"> dekker ikke kostnader for utarbeidelse av forespørselen om deltakelse i</w:t>
      </w:r>
    </w:p>
    <w:p w14:paraId="60B5B055" w14:textId="77777777" w:rsidR="00675D26" w:rsidRPr="00E11796" w:rsidRDefault="00675D26" w:rsidP="006A709B">
      <w:r w:rsidRPr="00E11796">
        <w:t>konkurransen.</w:t>
      </w:r>
    </w:p>
    <w:p w14:paraId="353A9914" w14:textId="77777777" w:rsidR="00675D26" w:rsidRPr="00E11796" w:rsidRDefault="00675D26" w:rsidP="006A709B"/>
    <w:p w14:paraId="240F52D5" w14:textId="652B29EB" w:rsidR="00675D26" w:rsidRPr="00E11796" w:rsidRDefault="00675D26" w:rsidP="008C1549">
      <w:pPr>
        <w:pStyle w:val="Overskrift4"/>
      </w:pPr>
      <w:bookmarkStart w:id="371" w:name="_Toc94605702"/>
      <w:bookmarkStart w:id="372" w:name="_Toc233896961"/>
      <w:r w:rsidRPr="00E11796">
        <w:t>Kompensasjon for deltakelse i konkurransen</w:t>
      </w:r>
      <w:bookmarkEnd w:id="371"/>
      <w:bookmarkEnd w:id="372"/>
    </w:p>
    <w:p w14:paraId="29306DD4" w14:textId="1BB64028" w:rsidR="006A709B" w:rsidRPr="00E11796" w:rsidRDefault="006A709B" w:rsidP="006A709B">
      <w:r w:rsidRPr="00E11796">
        <w:rPr>
          <w:highlight w:val="lightGray"/>
        </w:rPr>
        <w:t>Alternativ 1:</w:t>
      </w:r>
      <w:r w:rsidRPr="00E11796">
        <w:t xml:space="preserve"> De utvalgte entreprenører som blir invitert til å levere tilbud, men som ikke tildeles kontrakten, vil bli honorert med kr </w:t>
      </w:r>
      <w:r w:rsidRPr="00E11796">
        <w:rPr>
          <w:highlight w:val="lightGray"/>
        </w:rPr>
        <w:t>X</w:t>
      </w:r>
      <w:r w:rsidR="00E11796">
        <w:rPr>
          <w:highlight w:val="lightGray"/>
        </w:rPr>
        <w:t>xxxx</w:t>
      </w:r>
      <w:r w:rsidRPr="00E11796">
        <w:rPr>
          <w:highlight w:val="lightGray"/>
        </w:rPr>
        <w:t xml:space="preserve"> (beløp av</w:t>
      </w:r>
      <w:r w:rsidR="00F52D0A" w:rsidRPr="00E11796">
        <w:rPr>
          <w:highlight w:val="lightGray"/>
        </w:rPr>
        <w:t>klares</w:t>
      </w:r>
      <w:r w:rsidRPr="00E11796">
        <w:rPr>
          <w:highlight w:val="lightGray"/>
        </w:rPr>
        <w:t xml:space="preserve"> med KM)</w:t>
      </w:r>
      <w:r w:rsidRPr="00E11796">
        <w:t xml:space="preserve"> inkl</w:t>
      </w:r>
      <w:r w:rsidR="00E11796">
        <w:t>usiv</w:t>
      </w:r>
      <w:r w:rsidRPr="00E11796">
        <w:t xml:space="preserve"> eventuell mva. for deltakelse i konkurransen dersom alle de følgende tilleggsvilkårene er oppfylt:</w:t>
      </w:r>
    </w:p>
    <w:p w14:paraId="41F231DC" w14:textId="77777777" w:rsidR="006A709B" w:rsidRPr="00E11796" w:rsidRDefault="006A709B" w:rsidP="006A709B"/>
    <w:p w14:paraId="53D5FEF0" w14:textId="12387D26" w:rsidR="006A709B" w:rsidRPr="00E11796" w:rsidRDefault="006A709B" w:rsidP="006A709B">
      <w:r w:rsidRPr="00E11796">
        <w:t>Har deltatt i alle møter og avklaringer før første tilbudsfrist jf. B3 punkt 2.</w:t>
      </w:r>
    </w:p>
    <w:p w14:paraId="35AEB62A" w14:textId="30983ED9" w:rsidR="006A709B" w:rsidRPr="00E11796" w:rsidRDefault="006A709B" w:rsidP="006A709B">
      <w:r w:rsidRPr="00E11796">
        <w:t xml:space="preserve">Har deltatt i alle forhandlingsmøter jf. B3 punkt </w:t>
      </w:r>
      <w:r w:rsidR="00C72546" w:rsidRPr="00E11796">
        <w:t>7</w:t>
      </w:r>
      <w:r w:rsidRPr="00E11796">
        <w:t>.</w:t>
      </w:r>
    </w:p>
    <w:p w14:paraId="21335AA9" w14:textId="37DD08FD" w:rsidR="006A709B" w:rsidRPr="00E11796" w:rsidRDefault="006A709B" w:rsidP="006A709B">
      <w:r w:rsidRPr="00E11796">
        <w:t>Har levert et endelig tilbud som ikke avvises.</w:t>
      </w:r>
    </w:p>
    <w:p w14:paraId="4A29B7F9" w14:textId="77777777" w:rsidR="006A709B" w:rsidRPr="00E11796" w:rsidRDefault="006A709B" w:rsidP="006A709B"/>
    <w:p w14:paraId="3D83963C" w14:textId="12FC58DE" w:rsidR="006A709B" w:rsidRPr="00E11796" w:rsidRDefault="006A709B" w:rsidP="006A709B">
      <w:r w:rsidRPr="00E11796">
        <w:t>Ut over eventuell kompensasjon etter første ledd må entreprenøren selv dekke alle</w:t>
      </w:r>
    </w:p>
    <w:p w14:paraId="7C276046" w14:textId="0D0A72D8" w:rsidR="006A709B" w:rsidRPr="00E11796" w:rsidRDefault="006A709B" w:rsidP="006A709B">
      <w:r w:rsidRPr="00E11796">
        <w:t>kostnader han påføres ved å delta i konkurransen.</w:t>
      </w:r>
    </w:p>
    <w:p w14:paraId="64E476EC" w14:textId="318BB02D" w:rsidR="006A709B" w:rsidRPr="00E11796" w:rsidRDefault="006A709B" w:rsidP="006A709B"/>
    <w:p w14:paraId="6AEB6C67" w14:textId="77777777" w:rsidR="00E11796" w:rsidRDefault="006A709B" w:rsidP="006A709B">
      <w:pPr>
        <w:rPr>
          <w:highlight w:val="lightGray"/>
        </w:rPr>
      </w:pPr>
      <w:r w:rsidRPr="00E11796">
        <w:rPr>
          <w:highlight w:val="lightGray"/>
        </w:rPr>
        <w:t xml:space="preserve">Alternativ 2: </w:t>
      </w:r>
    </w:p>
    <w:p w14:paraId="56F27D65" w14:textId="0B0F7440" w:rsidR="006A709B" w:rsidRPr="00E11796" w:rsidRDefault="006A709B" w:rsidP="006A709B">
      <w:r w:rsidRPr="00E11796">
        <w:rPr>
          <w:highlight w:val="lightGray"/>
        </w:rPr>
        <w:t>Kostnader for utarbeidelse av tilbud bæres av den enkelte entreprenør.</w:t>
      </w:r>
    </w:p>
    <w:p w14:paraId="13053D3E" w14:textId="77777777" w:rsidR="00675D26" w:rsidRPr="00E11796" w:rsidRDefault="00675D26" w:rsidP="006A709B"/>
    <w:p w14:paraId="24CFAF74" w14:textId="2778CD40" w:rsidR="00675D26" w:rsidRPr="00E11796" w:rsidRDefault="00675D26" w:rsidP="00426ED2">
      <w:pPr>
        <w:pStyle w:val="Overskrift3"/>
      </w:pPr>
      <w:bookmarkStart w:id="373" w:name="_Toc94605704"/>
      <w:bookmarkStart w:id="374" w:name="_Toc233896962"/>
      <w:r w:rsidRPr="00E11796">
        <w:t>Språkkrav</w:t>
      </w:r>
      <w:bookmarkEnd w:id="373"/>
      <w:bookmarkEnd w:id="374"/>
    </w:p>
    <w:p w14:paraId="1B392691" w14:textId="393AD3E9" w:rsidR="006A709B" w:rsidRPr="00E11796" w:rsidRDefault="006A709B" w:rsidP="006A709B">
      <w:pPr>
        <w:rPr>
          <w:highlight w:val="lightGray"/>
        </w:rPr>
      </w:pPr>
      <w:r w:rsidRPr="00E11796">
        <w:t xml:space="preserve">Forespørsel om deltakelse i konkurransen skal utformes på norsk. </w:t>
      </w:r>
      <w:r w:rsidRPr="00E11796">
        <w:rPr>
          <w:highlight w:val="lightGray"/>
        </w:rPr>
        <w:t>Unntak gjelder for deler av forespørselen, der all dokumentasjon i henhold til følgende punkter kan være utformet på norsk, engelsk, dansk eller svensk:</w:t>
      </w:r>
    </w:p>
    <w:p w14:paraId="7A895733" w14:textId="7A84C2A0" w:rsidR="006A709B" w:rsidRPr="00E11796" w:rsidRDefault="006A709B" w:rsidP="006A709B">
      <w:pPr>
        <w:rPr>
          <w:highlight w:val="lightGray"/>
        </w:rPr>
      </w:pPr>
      <w:r w:rsidRPr="00E11796">
        <w:rPr>
          <w:highlight w:val="lightGray"/>
        </w:rPr>
        <w:t>B2 punkt 2.2 (firmaattest)</w:t>
      </w:r>
    </w:p>
    <w:p w14:paraId="01E32728" w14:textId="0BBE4A6C" w:rsidR="006A709B" w:rsidRPr="00E11796" w:rsidRDefault="006A709B" w:rsidP="006A709B">
      <w:pPr>
        <w:rPr>
          <w:highlight w:val="lightGray"/>
        </w:rPr>
      </w:pPr>
      <w:r w:rsidRPr="00E11796">
        <w:rPr>
          <w:highlight w:val="lightGray"/>
        </w:rPr>
        <w:t>B2 punkt 2.3 (regnskapsopplysninger)</w:t>
      </w:r>
    </w:p>
    <w:p w14:paraId="0261E51A" w14:textId="1E4663A3" w:rsidR="006A709B" w:rsidRPr="00E11796" w:rsidRDefault="006A709B" w:rsidP="006A709B">
      <w:pPr>
        <w:rPr>
          <w:highlight w:val="lightGray"/>
        </w:rPr>
      </w:pPr>
      <w:r w:rsidRPr="00E11796">
        <w:rPr>
          <w:highlight w:val="lightGray"/>
        </w:rPr>
        <w:t>B2 punkt 2.5 (kvalitets- og miljøstyringssystemer)</w:t>
      </w:r>
    </w:p>
    <w:p w14:paraId="009ED970" w14:textId="67E7EDD6" w:rsidR="006A709B" w:rsidRPr="00E11796" w:rsidRDefault="006A709B" w:rsidP="006A709B">
      <w:r w:rsidRPr="00E11796">
        <w:rPr>
          <w:highlight w:val="lightGray"/>
        </w:rPr>
        <w:t>B2 punkt 3.2 (skatteattester)</w:t>
      </w:r>
    </w:p>
    <w:p w14:paraId="690850A2" w14:textId="77777777" w:rsidR="006A709B" w:rsidRPr="00E11796" w:rsidRDefault="006A709B" w:rsidP="006A709B"/>
    <w:p w14:paraId="4A7F2CFE" w14:textId="77777777" w:rsidR="004660E9" w:rsidRPr="00E11796" w:rsidRDefault="004660E9" w:rsidP="004660E9">
      <w:pPr>
        <w:spacing w:line="276" w:lineRule="auto"/>
      </w:pPr>
      <w:r w:rsidRPr="00E11796">
        <w:t xml:space="preserve">Dokumentasjon under B2 punkt 2.4 skal leveres både på norsk og engelsk dersom kontraktene det vises til er utført utenfor Norge. </w:t>
      </w:r>
    </w:p>
    <w:p w14:paraId="630AA77F" w14:textId="77777777" w:rsidR="004660E9" w:rsidRPr="00E11796" w:rsidRDefault="004660E9" w:rsidP="006A709B"/>
    <w:p w14:paraId="7F0A3CD7" w14:textId="77777777" w:rsidR="006A709B" w:rsidRPr="00E11796" w:rsidRDefault="006A709B" w:rsidP="006A709B">
      <w:r w:rsidRPr="00E11796">
        <w:t>Konkurransefasen gjennomføres på norsk og tilbudet med tilhørende dokumenter skal utformes på norsk, med mindre annet klart er angitt i konkurransedokumentene.</w:t>
      </w:r>
    </w:p>
    <w:p w14:paraId="46CD0881" w14:textId="77777777" w:rsidR="006A709B" w:rsidRPr="00E11796" w:rsidRDefault="006A709B" w:rsidP="006A709B"/>
    <w:p w14:paraId="62599D79" w14:textId="430E65C8" w:rsidR="00675D26" w:rsidRPr="00E11796" w:rsidRDefault="006A709B" w:rsidP="006A709B">
      <w:r w:rsidRPr="00E11796">
        <w:t>Kontrakt mellom byggherre og valgte entreprenør vil bli inngått på norsk.</w:t>
      </w:r>
    </w:p>
    <w:p w14:paraId="1A638EBD" w14:textId="77777777" w:rsidR="006A709B" w:rsidRPr="00E11796" w:rsidRDefault="006A709B" w:rsidP="006A709B"/>
    <w:p w14:paraId="22FB210C" w14:textId="3B28BC6F" w:rsidR="00675D26" w:rsidRPr="00E11796" w:rsidRDefault="00675D26" w:rsidP="00426ED2">
      <w:pPr>
        <w:pStyle w:val="Overskrift3"/>
      </w:pPr>
      <w:bookmarkStart w:id="375" w:name="_Toc94605705"/>
      <w:bookmarkStart w:id="376" w:name="_Toc233896963"/>
      <w:r w:rsidRPr="00E11796">
        <w:t>Avvik</w:t>
      </w:r>
      <w:bookmarkEnd w:id="375"/>
      <w:bookmarkEnd w:id="376"/>
    </w:p>
    <w:p w14:paraId="172F8707" w14:textId="4D8FE68E" w:rsidR="00675D26" w:rsidRPr="00E11796" w:rsidRDefault="00675D26" w:rsidP="006A709B">
      <w:r w:rsidRPr="00E11796">
        <w:t xml:space="preserve">Eventuelle avvik fra konkurransegrunnlaget i tilbudet skal fremgå uttrykkelig av </w:t>
      </w:r>
      <w:r w:rsidR="006A709B" w:rsidRPr="00E11796">
        <w:t>entreprenørens</w:t>
      </w:r>
      <w:r w:rsidRPr="00E11796">
        <w:t xml:space="preserve"> tilbudsbrev</w:t>
      </w:r>
      <w:r w:rsidR="00DF6D78" w:rsidRPr="00E11796">
        <w:t xml:space="preserve"> og skal være presist og entydig beskrevet i tilbudsbrevet slik at </w:t>
      </w:r>
      <w:r w:rsidR="00E11796">
        <w:t>b</w:t>
      </w:r>
      <w:r w:rsidR="00DF6D78" w:rsidRPr="00E11796">
        <w:t xml:space="preserve">yggherren kan vurdere avviket uten kontakt med </w:t>
      </w:r>
      <w:r w:rsidR="00E00FF0" w:rsidRPr="00E11796">
        <w:t>e</w:t>
      </w:r>
      <w:r w:rsidR="00DF6D78" w:rsidRPr="00E11796">
        <w:t>ntreprenøren</w:t>
      </w:r>
      <w:r w:rsidRPr="00E11796">
        <w:t xml:space="preserve">. </w:t>
      </w:r>
      <w:r w:rsidR="006A709B" w:rsidRPr="00E11796">
        <w:t>Entreprenøren</w:t>
      </w:r>
      <w:r w:rsidRPr="00E11796">
        <w:t xml:space="preserve"> kan ikke gjøre gjeldende avvik som ikke fremkommer av tilbudsbrevet. Eventuelle avvik skal prises av </w:t>
      </w:r>
      <w:r w:rsidR="006A709B" w:rsidRPr="00E11796">
        <w:t>entreprenøren</w:t>
      </w:r>
      <w:r w:rsidRPr="00E11796">
        <w:t>.</w:t>
      </w:r>
    </w:p>
    <w:p w14:paraId="155BDDD4" w14:textId="77777777" w:rsidR="00675D26" w:rsidRPr="00E11796" w:rsidRDefault="00675D26" w:rsidP="006A709B"/>
    <w:p w14:paraId="0059D008" w14:textId="34DF89DE" w:rsidR="00675D26" w:rsidRPr="00E11796" w:rsidRDefault="00675D26" w:rsidP="006A709B">
      <w:r w:rsidRPr="00E11796">
        <w:t xml:space="preserve">Avvik som ikke er prissatt </w:t>
      </w:r>
      <w:r w:rsidR="00C66AAD" w:rsidRPr="00E11796">
        <w:t>kan</w:t>
      </w:r>
      <w:r w:rsidRPr="00E11796">
        <w:t xml:space="preserve"> bli kostnadsmessig vurdert av </w:t>
      </w:r>
      <w:r w:rsidR="006A709B" w:rsidRPr="00E11796">
        <w:t>byggherre</w:t>
      </w:r>
      <w:r w:rsidRPr="00E11796">
        <w:t xml:space="preserve"> i forbindelse med valg av tilbud. </w:t>
      </w:r>
      <w:r w:rsidR="0096018E" w:rsidRPr="00E11796">
        <w:t xml:space="preserve">Endelig tilbud </w:t>
      </w:r>
      <w:r w:rsidRPr="00E11796">
        <w:t>med vesentlige avvik vil bli avvist, jf. anskaffelsesforskriften § 24-8 (1) bokstav b.</w:t>
      </w:r>
    </w:p>
    <w:p w14:paraId="108E775C" w14:textId="77777777" w:rsidR="00675D26" w:rsidRPr="00E11796" w:rsidRDefault="00675D26" w:rsidP="006A709B"/>
    <w:p w14:paraId="5829E3FA" w14:textId="77777777" w:rsidR="003C6CC6" w:rsidRPr="00E11796" w:rsidRDefault="003C6CC6" w:rsidP="006A709B"/>
    <w:p w14:paraId="4485BD98" w14:textId="755895D9" w:rsidR="00675D26" w:rsidRPr="00E11796" w:rsidRDefault="00675D26" w:rsidP="00426ED2">
      <w:pPr>
        <w:pStyle w:val="Overskrift3"/>
      </w:pPr>
      <w:bookmarkStart w:id="377" w:name="_Toc94605706"/>
      <w:bookmarkStart w:id="378" w:name="_Toc233896964"/>
      <w:r w:rsidRPr="00E11796">
        <w:t>Avklaringer</w:t>
      </w:r>
      <w:bookmarkEnd w:id="377"/>
      <w:bookmarkEnd w:id="378"/>
      <w:r w:rsidRPr="00E11796">
        <w:t xml:space="preserve"> </w:t>
      </w:r>
    </w:p>
    <w:p w14:paraId="59C748C4" w14:textId="4E6261B6" w:rsidR="00675D26" w:rsidRPr="00E11796" w:rsidRDefault="00675D26" w:rsidP="006A709B">
      <w:r w:rsidRPr="00E11796">
        <w:t>Eventuelle avklaringer vil bli gjennomført i tråd med anskaffelsesforskriftens bestemmelser, jf. § 23-5.</w:t>
      </w:r>
    </w:p>
    <w:p w14:paraId="4D3F5D5F" w14:textId="77777777" w:rsidR="00675D26" w:rsidRPr="00E11796" w:rsidRDefault="00675D26" w:rsidP="006A709B"/>
    <w:p w14:paraId="12EDDB02" w14:textId="4CE4648C" w:rsidR="00675D26" w:rsidRPr="00E11796" w:rsidRDefault="00675D26" w:rsidP="00426ED2">
      <w:pPr>
        <w:pStyle w:val="Overskrift3"/>
      </w:pPr>
      <w:bookmarkStart w:id="379" w:name="_Toc94605707"/>
      <w:bookmarkStart w:id="380" w:name="_Toc233896965"/>
      <w:r w:rsidRPr="00E11796">
        <w:t>Klage til Klagenemnda for offentlige anskaffelser</w:t>
      </w:r>
      <w:bookmarkEnd w:id="379"/>
      <w:bookmarkEnd w:id="380"/>
    </w:p>
    <w:p w14:paraId="77EF1207" w14:textId="12EAA254" w:rsidR="006A709B" w:rsidRDefault="004448A9" w:rsidP="006A709B">
      <w:r w:rsidRPr="00E11796">
        <w:t>Ved klage til Klagenemda for offentlige anskaffelser skal følgende angivelse benyttes: Statens vegvesen v/Utbygging.</w:t>
      </w:r>
    </w:p>
    <w:p w14:paraId="3C3844ED" w14:textId="77777777" w:rsidR="00E11796" w:rsidRPr="00E11796" w:rsidRDefault="00E11796" w:rsidP="006A709B"/>
    <w:p w14:paraId="559AAAC0" w14:textId="181D4D85" w:rsidR="00675D26" w:rsidRPr="00E11796" w:rsidRDefault="00675D26" w:rsidP="00426ED2">
      <w:pPr>
        <w:pStyle w:val="Overskrift3"/>
      </w:pPr>
      <w:bookmarkStart w:id="381" w:name="_Toc94605708"/>
      <w:bookmarkStart w:id="382" w:name="_Toc233896966"/>
      <w:r w:rsidRPr="00E11796">
        <w:t>Avlysning av konkurransen</w:t>
      </w:r>
      <w:bookmarkEnd w:id="381"/>
      <w:bookmarkEnd w:id="382"/>
    </w:p>
    <w:p w14:paraId="44498A3D" w14:textId="71300ACE" w:rsidR="00EB69C9" w:rsidRPr="00E11796" w:rsidRDefault="00675D26" w:rsidP="00EB69C9">
      <w:r w:rsidRPr="00E11796">
        <w:t xml:space="preserve">Dersom det foreligger saklig grunn kan </w:t>
      </w:r>
      <w:r w:rsidR="006A709B" w:rsidRPr="00E11796">
        <w:t>byggherre</w:t>
      </w:r>
      <w:r w:rsidRPr="00E11796">
        <w:t xml:space="preserve"> avlyse konkurransen med øyeblikkelig virkning.</w:t>
      </w:r>
      <w:bookmarkEnd w:id="348"/>
    </w:p>
    <w:p w14:paraId="485516D7" w14:textId="77777777" w:rsidR="00EB69C9" w:rsidRPr="00E11796" w:rsidRDefault="00EB69C9" w:rsidP="00EB69C9"/>
    <w:p w14:paraId="12E32882" w14:textId="77777777" w:rsidR="00EB69C9" w:rsidRPr="00E11796" w:rsidRDefault="00EB69C9" w:rsidP="00EB69C9"/>
    <w:p w14:paraId="24BEA9E2" w14:textId="77777777" w:rsidR="00EB69C9" w:rsidRPr="00E11796" w:rsidRDefault="00EB69C9" w:rsidP="00EB69C9">
      <w:pPr>
        <w:rPr>
          <w:b/>
          <w:sz w:val="28"/>
          <w:szCs w:val="28"/>
        </w:rPr>
        <w:sectPr w:rsidR="00EB69C9" w:rsidRPr="00E11796" w:rsidSect="000C19D9">
          <w:headerReference w:type="default" r:id="rId20"/>
          <w:pgSz w:w="11906" w:h="16838" w:code="9"/>
          <w:pgMar w:top="1400" w:right="1418" w:bottom="1077" w:left="1701" w:header="709" w:footer="709" w:gutter="0"/>
          <w:pgNumType w:start="1"/>
          <w:cols w:space="708"/>
          <w:docGrid w:linePitch="360"/>
        </w:sectPr>
      </w:pPr>
    </w:p>
    <w:p w14:paraId="6AD72B49" w14:textId="248163EC" w:rsidR="00C4277D" w:rsidRPr="00E11796" w:rsidRDefault="00A554CF" w:rsidP="00EB69C9">
      <w:pPr>
        <w:rPr>
          <w:b/>
          <w:sz w:val="28"/>
          <w:szCs w:val="28"/>
        </w:rPr>
      </w:pPr>
      <w:r w:rsidRPr="00E11796">
        <w:rPr>
          <w:b/>
          <w:sz w:val="28"/>
          <w:szCs w:val="28"/>
        </w:rPr>
        <w:lastRenderedPageBreak/>
        <w:t>B</w:t>
      </w:r>
      <w:r w:rsidRPr="00E11796">
        <w:rPr>
          <w:b/>
          <w:sz w:val="28"/>
          <w:szCs w:val="28"/>
        </w:rPr>
        <w:tab/>
      </w:r>
      <w:r w:rsidR="00C4277D" w:rsidRPr="00E11796">
        <w:rPr>
          <w:b/>
          <w:sz w:val="28"/>
          <w:szCs w:val="28"/>
        </w:rPr>
        <w:t>Konkurranseregler</w:t>
      </w:r>
    </w:p>
    <w:p w14:paraId="4FADDF29" w14:textId="6BEC294D" w:rsidR="00C4277D" w:rsidRPr="00E11796" w:rsidRDefault="00C4277D" w:rsidP="00E30B62">
      <w:pPr>
        <w:pStyle w:val="Overskrift2"/>
      </w:pPr>
      <w:bookmarkStart w:id="383" w:name="_Ref90972416"/>
      <w:bookmarkStart w:id="384" w:name="_Ref90972420"/>
      <w:bookmarkStart w:id="385" w:name="_Ref90972538"/>
      <w:bookmarkStart w:id="386" w:name="_Ref90972544"/>
      <w:bookmarkStart w:id="387" w:name="_Ref90972557"/>
      <w:bookmarkStart w:id="388" w:name="_Ref90972560"/>
      <w:bookmarkStart w:id="389" w:name="_Ref90976410"/>
      <w:bookmarkStart w:id="390" w:name="_Ref90976413"/>
      <w:bookmarkStart w:id="391" w:name="_Ref90976442"/>
      <w:bookmarkStart w:id="392" w:name="_Ref90976446"/>
      <w:bookmarkStart w:id="393" w:name="_Ref90980316"/>
      <w:bookmarkStart w:id="394" w:name="_Ref90980319"/>
      <w:bookmarkStart w:id="395" w:name="_Ref90980399"/>
      <w:bookmarkStart w:id="396" w:name="_Ref90980403"/>
      <w:bookmarkStart w:id="397" w:name="_Ref90988830"/>
      <w:bookmarkStart w:id="398" w:name="_Ref90988834"/>
      <w:bookmarkStart w:id="399" w:name="_Toc92971871"/>
      <w:bookmarkStart w:id="400" w:name="_Toc93493644"/>
      <w:bookmarkStart w:id="401" w:name="_Toc93493921"/>
      <w:bookmarkStart w:id="402" w:name="_Toc93495370"/>
      <w:bookmarkStart w:id="403" w:name="_Toc93495748"/>
      <w:bookmarkStart w:id="404" w:name="_Toc93496368"/>
      <w:bookmarkStart w:id="405" w:name="_Toc93560380"/>
      <w:bookmarkStart w:id="406" w:name="_Toc93907937"/>
      <w:bookmarkStart w:id="407" w:name="_Toc93907956"/>
      <w:bookmarkStart w:id="408" w:name="_Toc93907975"/>
      <w:bookmarkStart w:id="409" w:name="_Toc93907994"/>
      <w:bookmarkStart w:id="410" w:name="_Toc94272016"/>
      <w:bookmarkStart w:id="411" w:name="_Toc94792280"/>
      <w:bookmarkStart w:id="412" w:name="_Toc94792299"/>
      <w:bookmarkStart w:id="413" w:name="_Toc94792318"/>
      <w:bookmarkStart w:id="414" w:name="_Toc94792337"/>
      <w:bookmarkStart w:id="415" w:name="_Toc95824010"/>
      <w:bookmarkStart w:id="416" w:name="_Toc95824029"/>
      <w:bookmarkStart w:id="417" w:name="_Toc95824048"/>
      <w:bookmarkStart w:id="418" w:name="_Toc95824067"/>
      <w:bookmarkStart w:id="419" w:name="_Toc96504095"/>
      <w:bookmarkStart w:id="420" w:name="_Toc96504113"/>
      <w:bookmarkStart w:id="421" w:name="_Toc96504131"/>
      <w:bookmarkStart w:id="422" w:name="_Toc96504149"/>
      <w:bookmarkStart w:id="423" w:name="_Toc97120824"/>
      <w:bookmarkStart w:id="424" w:name="_Toc97120842"/>
      <w:bookmarkStart w:id="425" w:name="_Toc97120860"/>
      <w:bookmarkStart w:id="426" w:name="_Toc97120878"/>
      <w:bookmarkStart w:id="427" w:name="_Toc97126790"/>
      <w:bookmarkStart w:id="428" w:name="_Toc97126808"/>
      <w:bookmarkStart w:id="429" w:name="_Toc97126826"/>
      <w:bookmarkStart w:id="430" w:name="_Toc97126844"/>
      <w:bookmarkStart w:id="431" w:name="_Toc97127281"/>
      <w:bookmarkStart w:id="432" w:name="_Toc97298029"/>
      <w:bookmarkStart w:id="433" w:name="_Toc97298047"/>
      <w:bookmarkStart w:id="434" w:name="_Toc97298065"/>
      <w:bookmarkStart w:id="435" w:name="_Toc97298083"/>
      <w:bookmarkStart w:id="436" w:name="_Toc97298101"/>
      <w:bookmarkStart w:id="437" w:name="_Toc97300363"/>
      <w:bookmarkStart w:id="438" w:name="_Toc157420131"/>
      <w:bookmarkStart w:id="439" w:name="_Toc157674018"/>
      <w:bookmarkStart w:id="440" w:name="_Toc164408042"/>
      <w:bookmarkStart w:id="441" w:name="_Toc164856076"/>
      <w:bookmarkStart w:id="442" w:name="_Toc165975327"/>
      <w:bookmarkStart w:id="443" w:name="_Toc175130394"/>
      <w:bookmarkStart w:id="444" w:name="_Toc176773531"/>
      <w:bookmarkStart w:id="445" w:name="_Toc177108344"/>
      <w:bookmarkStart w:id="446" w:name="_Toc233896933"/>
      <w:r w:rsidRPr="00E11796">
        <w:t xml:space="preserve">Krav til </w:t>
      </w:r>
      <w:r w:rsidR="00D91162" w:rsidRPr="00E11796">
        <w:t>entreprenøren</w:t>
      </w:r>
      <w:r w:rsidRPr="00E11796">
        <w:t>s kvalifikasjoner</w:t>
      </w:r>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p>
    <w:p w14:paraId="75C6FB53" w14:textId="2D1E6DE8" w:rsidR="00952B27" w:rsidRPr="00E11796" w:rsidRDefault="00952B27" w:rsidP="00952B27"/>
    <w:p w14:paraId="036B22F8" w14:textId="1F628548" w:rsidR="00952B27" w:rsidRPr="00E11796" w:rsidRDefault="00952B27" w:rsidP="00952B27">
      <w:pPr>
        <w:rPr>
          <w:b/>
          <w:sz w:val="26"/>
          <w:szCs w:val="26"/>
        </w:rPr>
      </w:pPr>
      <w:r w:rsidRPr="00E11796">
        <w:rPr>
          <w:b/>
          <w:sz w:val="26"/>
          <w:szCs w:val="26"/>
        </w:rPr>
        <w:t>Innhold</w:t>
      </w:r>
    </w:p>
    <w:p w14:paraId="7ACE327A" w14:textId="19671CD6" w:rsidR="00B87E90" w:rsidRDefault="00952B27">
      <w:pPr>
        <w:pStyle w:val="INNH3"/>
        <w:rPr>
          <w:rFonts w:asciiTheme="minorHAnsi" w:eastAsiaTheme="minorEastAsia" w:hAnsiTheme="minorHAnsi" w:cstheme="minorBidi"/>
          <w:b w:val="0"/>
          <w:noProof/>
          <w:kern w:val="2"/>
          <w:sz w:val="24"/>
          <w:lang w:eastAsia="nb-NO"/>
          <w14:ligatures w14:val="standardContextual"/>
        </w:rPr>
      </w:pPr>
      <w:r w:rsidRPr="00E11796">
        <w:fldChar w:fldCharType="begin"/>
      </w:r>
      <w:r w:rsidRPr="00E11796">
        <w:instrText xml:space="preserve"> TOC \b B2 \o "1-</w:instrText>
      </w:r>
      <w:r w:rsidR="00E31469" w:rsidRPr="00E11796">
        <w:instrText>5</w:instrText>
      </w:r>
      <w:r w:rsidRPr="00E11796">
        <w:instrText xml:space="preserve">" \h \z \u \* MERGEFORMAT </w:instrText>
      </w:r>
      <w:r w:rsidRPr="00E11796">
        <w:fldChar w:fldCharType="separate"/>
      </w:r>
      <w:hyperlink w:anchor="_Toc233896967" w:history="1">
        <w:r w:rsidR="00B87E90" w:rsidRPr="00953D48">
          <w:rPr>
            <w:rStyle w:val="Hyperkobling"/>
            <w:rFonts w:ascii="Times New Roman" w:hAnsi="Times New Roman"/>
            <w:noProof/>
          </w:rPr>
          <w:t>1.</w:t>
        </w:r>
        <w:r w:rsidR="00B87E90">
          <w:rPr>
            <w:rFonts w:asciiTheme="minorHAnsi" w:eastAsiaTheme="minorEastAsia" w:hAnsiTheme="minorHAnsi" w:cstheme="minorBidi"/>
            <w:b w:val="0"/>
            <w:noProof/>
            <w:kern w:val="2"/>
            <w:sz w:val="24"/>
            <w:lang w:eastAsia="nb-NO"/>
            <w14:ligatures w14:val="standardContextual"/>
          </w:rPr>
          <w:tab/>
        </w:r>
        <w:r w:rsidR="00B87E90" w:rsidRPr="00953D48">
          <w:rPr>
            <w:rStyle w:val="Hyperkobling"/>
            <w:noProof/>
          </w:rPr>
          <w:t>Om kapittel B2</w:t>
        </w:r>
        <w:r w:rsidR="00B87E90">
          <w:rPr>
            <w:noProof/>
            <w:webHidden/>
          </w:rPr>
          <w:tab/>
        </w:r>
        <w:r w:rsidR="00B87E90">
          <w:rPr>
            <w:noProof/>
            <w:webHidden/>
          </w:rPr>
          <w:fldChar w:fldCharType="begin"/>
        </w:r>
        <w:r w:rsidR="00B87E90">
          <w:rPr>
            <w:noProof/>
            <w:webHidden/>
          </w:rPr>
          <w:instrText xml:space="preserve"> PAGEREF _Toc233896967 \h </w:instrText>
        </w:r>
        <w:r w:rsidR="00B87E90">
          <w:rPr>
            <w:noProof/>
            <w:webHidden/>
          </w:rPr>
        </w:r>
        <w:r w:rsidR="00B87E90">
          <w:rPr>
            <w:noProof/>
            <w:webHidden/>
          </w:rPr>
          <w:fldChar w:fldCharType="separate"/>
        </w:r>
        <w:r w:rsidR="00B87E90">
          <w:rPr>
            <w:noProof/>
            <w:webHidden/>
          </w:rPr>
          <w:t>1</w:t>
        </w:r>
        <w:r w:rsidR="00B87E90">
          <w:rPr>
            <w:noProof/>
            <w:webHidden/>
          </w:rPr>
          <w:fldChar w:fldCharType="end"/>
        </w:r>
      </w:hyperlink>
    </w:p>
    <w:p w14:paraId="5373761E" w14:textId="15A21E3C"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68" w:history="1">
        <w:r w:rsidRPr="00953D48">
          <w:rPr>
            <w:rStyle w:val="Hyperkobling"/>
            <w:rFonts w:ascii="Times New Roman" w:hAnsi="Times New Roman"/>
            <w:noProof/>
          </w:rPr>
          <w:t>2.</w:t>
        </w:r>
        <w:r>
          <w:rPr>
            <w:rFonts w:asciiTheme="minorHAnsi" w:eastAsiaTheme="minorEastAsia" w:hAnsiTheme="minorHAnsi" w:cstheme="minorBidi"/>
            <w:b w:val="0"/>
            <w:noProof/>
            <w:kern w:val="2"/>
            <w:sz w:val="24"/>
            <w:lang w:eastAsia="nb-NO"/>
            <w14:ligatures w14:val="standardContextual"/>
          </w:rPr>
          <w:tab/>
        </w:r>
        <w:r w:rsidRPr="00953D48">
          <w:rPr>
            <w:rStyle w:val="Hyperkobling"/>
            <w:noProof/>
          </w:rPr>
          <w:t>Kvalifikasjonskrav</w:t>
        </w:r>
        <w:r>
          <w:rPr>
            <w:noProof/>
            <w:webHidden/>
          </w:rPr>
          <w:tab/>
        </w:r>
        <w:r>
          <w:rPr>
            <w:noProof/>
            <w:webHidden/>
          </w:rPr>
          <w:fldChar w:fldCharType="begin"/>
        </w:r>
        <w:r>
          <w:rPr>
            <w:noProof/>
            <w:webHidden/>
          </w:rPr>
          <w:instrText xml:space="preserve"> PAGEREF _Toc233896968 \h </w:instrText>
        </w:r>
        <w:r>
          <w:rPr>
            <w:noProof/>
            <w:webHidden/>
          </w:rPr>
        </w:r>
        <w:r>
          <w:rPr>
            <w:noProof/>
            <w:webHidden/>
          </w:rPr>
          <w:fldChar w:fldCharType="separate"/>
        </w:r>
        <w:r>
          <w:rPr>
            <w:noProof/>
            <w:webHidden/>
          </w:rPr>
          <w:t>1</w:t>
        </w:r>
        <w:r>
          <w:rPr>
            <w:noProof/>
            <w:webHidden/>
          </w:rPr>
          <w:fldChar w:fldCharType="end"/>
        </w:r>
      </w:hyperlink>
    </w:p>
    <w:p w14:paraId="0F874A39" w14:textId="38C2493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69" w:history="1">
        <w:r w:rsidRPr="00953D48">
          <w:rPr>
            <w:rStyle w:val="Hyperkobling"/>
            <w:rFonts w:ascii="Times New Roman" w:hAnsi="Times New Roman"/>
            <w:noProof/>
          </w:rPr>
          <w:t>2.1.</w:t>
        </w:r>
        <w:r w:rsidRPr="00953D48">
          <w:rPr>
            <w:rStyle w:val="Hyperkobling"/>
            <w:noProof/>
          </w:rPr>
          <w:t xml:space="preserve"> Generelt</w:t>
        </w:r>
        <w:r>
          <w:rPr>
            <w:noProof/>
            <w:webHidden/>
          </w:rPr>
          <w:tab/>
        </w:r>
        <w:r>
          <w:rPr>
            <w:noProof/>
            <w:webHidden/>
          </w:rPr>
          <w:fldChar w:fldCharType="begin"/>
        </w:r>
        <w:r>
          <w:rPr>
            <w:noProof/>
            <w:webHidden/>
          </w:rPr>
          <w:instrText xml:space="preserve"> PAGEREF _Toc233896969 \h </w:instrText>
        </w:r>
        <w:r>
          <w:rPr>
            <w:noProof/>
            <w:webHidden/>
          </w:rPr>
        </w:r>
        <w:r>
          <w:rPr>
            <w:noProof/>
            <w:webHidden/>
          </w:rPr>
          <w:fldChar w:fldCharType="separate"/>
        </w:r>
        <w:r>
          <w:rPr>
            <w:noProof/>
            <w:webHidden/>
          </w:rPr>
          <w:t>1</w:t>
        </w:r>
        <w:r>
          <w:rPr>
            <w:noProof/>
            <w:webHidden/>
          </w:rPr>
          <w:fldChar w:fldCharType="end"/>
        </w:r>
      </w:hyperlink>
    </w:p>
    <w:p w14:paraId="543720B5" w14:textId="6F4D116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70" w:history="1">
        <w:r w:rsidRPr="00953D48">
          <w:rPr>
            <w:rStyle w:val="Hyperkobling"/>
            <w:rFonts w:ascii="Times New Roman" w:hAnsi="Times New Roman"/>
            <w:noProof/>
          </w:rPr>
          <w:t>2.2.</w:t>
        </w:r>
        <w:r w:rsidRPr="00953D48">
          <w:rPr>
            <w:rStyle w:val="Hyperkobling"/>
            <w:noProof/>
          </w:rPr>
          <w:t xml:space="preserve"> Entreprenørens organisatoriske og juridiske stilling</w:t>
        </w:r>
        <w:r>
          <w:rPr>
            <w:noProof/>
            <w:webHidden/>
          </w:rPr>
          <w:tab/>
        </w:r>
        <w:r>
          <w:rPr>
            <w:noProof/>
            <w:webHidden/>
          </w:rPr>
          <w:fldChar w:fldCharType="begin"/>
        </w:r>
        <w:r>
          <w:rPr>
            <w:noProof/>
            <w:webHidden/>
          </w:rPr>
          <w:instrText xml:space="preserve"> PAGEREF _Toc233896970 \h </w:instrText>
        </w:r>
        <w:r>
          <w:rPr>
            <w:noProof/>
            <w:webHidden/>
          </w:rPr>
        </w:r>
        <w:r>
          <w:rPr>
            <w:noProof/>
            <w:webHidden/>
          </w:rPr>
          <w:fldChar w:fldCharType="separate"/>
        </w:r>
        <w:r>
          <w:rPr>
            <w:noProof/>
            <w:webHidden/>
          </w:rPr>
          <w:t>1</w:t>
        </w:r>
        <w:r>
          <w:rPr>
            <w:noProof/>
            <w:webHidden/>
          </w:rPr>
          <w:fldChar w:fldCharType="end"/>
        </w:r>
      </w:hyperlink>
    </w:p>
    <w:p w14:paraId="61EE9BD7" w14:textId="08353D4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71" w:history="1">
        <w:r w:rsidRPr="00953D48">
          <w:rPr>
            <w:rStyle w:val="Hyperkobling"/>
            <w:rFonts w:ascii="Times New Roman" w:hAnsi="Times New Roman"/>
            <w:noProof/>
          </w:rPr>
          <w:t>2.3.</w:t>
        </w:r>
        <w:r w:rsidRPr="00953D48">
          <w:rPr>
            <w:rStyle w:val="Hyperkobling"/>
            <w:noProof/>
          </w:rPr>
          <w:t xml:space="preserve"> Entreprenørens økonomiske og finansielle kapasitet</w:t>
        </w:r>
        <w:r>
          <w:rPr>
            <w:noProof/>
            <w:webHidden/>
          </w:rPr>
          <w:tab/>
        </w:r>
        <w:r>
          <w:rPr>
            <w:noProof/>
            <w:webHidden/>
          </w:rPr>
          <w:fldChar w:fldCharType="begin"/>
        </w:r>
        <w:r>
          <w:rPr>
            <w:noProof/>
            <w:webHidden/>
          </w:rPr>
          <w:instrText xml:space="preserve"> PAGEREF _Toc233896971 \h </w:instrText>
        </w:r>
        <w:r>
          <w:rPr>
            <w:noProof/>
            <w:webHidden/>
          </w:rPr>
        </w:r>
        <w:r>
          <w:rPr>
            <w:noProof/>
            <w:webHidden/>
          </w:rPr>
          <w:fldChar w:fldCharType="separate"/>
        </w:r>
        <w:r>
          <w:rPr>
            <w:noProof/>
            <w:webHidden/>
          </w:rPr>
          <w:t>1</w:t>
        </w:r>
        <w:r>
          <w:rPr>
            <w:noProof/>
            <w:webHidden/>
          </w:rPr>
          <w:fldChar w:fldCharType="end"/>
        </w:r>
      </w:hyperlink>
    </w:p>
    <w:p w14:paraId="19DD6A03" w14:textId="59AE9E4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72" w:history="1">
        <w:r w:rsidRPr="00953D48">
          <w:rPr>
            <w:rStyle w:val="Hyperkobling"/>
            <w:rFonts w:ascii="Times New Roman" w:hAnsi="Times New Roman"/>
            <w:noProof/>
          </w:rPr>
          <w:t>2.4.</w:t>
        </w:r>
        <w:r w:rsidRPr="00953D48">
          <w:rPr>
            <w:rStyle w:val="Hyperkobling"/>
            <w:noProof/>
          </w:rPr>
          <w:t xml:space="preserve"> Entreprenørens tekniske og faglige kvalifikasjoner</w:t>
        </w:r>
        <w:r>
          <w:rPr>
            <w:noProof/>
            <w:webHidden/>
          </w:rPr>
          <w:tab/>
        </w:r>
        <w:r>
          <w:rPr>
            <w:noProof/>
            <w:webHidden/>
          </w:rPr>
          <w:fldChar w:fldCharType="begin"/>
        </w:r>
        <w:r>
          <w:rPr>
            <w:noProof/>
            <w:webHidden/>
          </w:rPr>
          <w:instrText xml:space="preserve"> PAGEREF _Toc233896972 \h </w:instrText>
        </w:r>
        <w:r>
          <w:rPr>
            <w:noProof/>
            <w:webHidden/>
          </w:rPr>
        </w:r>
        <w:r>
          <w:rPr>
            <w:noProof/>
            <w:webHidden/>
          </w:rPr>
          <w:fldChar w:fldCharType="separate"/>
        </w:r>
        <w:r>
          <w:rPr>
            <w:noProof/>
            <w:webHidden/>
          </w:rPr>
          <w:t>2</w:t>
        </w:r>
        <w:r>
          <w:rPr>
            <w:noProof/>
            <w:webHidden/>
          </w:rPr>
          <w:fldChar w:fldCharType="end"/>
        </w:r>
      </w:hyperlink>
    </w:p>
    <w:p w14:paraId="5E38C5F0" w14:textId="0F0817D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73" w:history="1">
        <w:r w:rsidRPr="00953D48">
          <w:rPr>
            <w:rStyle w:val="Hyperkobling"/>
            <w:rFonts w:ascii="Times New Roman" w:hAnsi="Times New Roman"/>
            <w:noProof/>
          </w:rPr>
          <w:t>2.5.</w:t>
        </w:r>
        <w:r w:rsidRPr="00953D48">
          <w:rPr>
            <w:rStyle w:val="Hyperkobling"/>
            <w:noProof/>
          </w:rPr>
          <w:t xml:space="preserve"> Miljø og kvalitet</w:t>
        </w:r>
        <w:r>
          <w:rPr>
            <w:noProof/>
            <w:webHidden/>
          </w:rPr>
          <w:tab/>
        </w:r>
        <w:r>
          <w:rPr>
            <w:noProof/>
            <w:webHidden/>
          </w:rPr>
          <w:fldChar w:fldCharType="begin"/>
        </w:r>
        <w:r>
          <w:rPr>
            <w:noProof/>
            <w:webHidden/>
          </w:rPr>
          <w:instrText xml:space="preserve"> PAGEREF _Toc233896973 \h </w:instrText>
        </w:r>
        <w:r>
          <w:rPr>
            <w:noProof/>
            <w:webHidden/>
          </w:rPr>
        </w:r>
        <w:r>
          <w:rPr>
            <w:noProof/>
            <w:webHidden/>
          </w:rPr>
          <w:fldChar w:fldCharType="separate"/>
        </w:r>
        <w:r>
          <w:rPr>
            <w:noProof/>
            <w:webHidden/>
          </w:rPr>
          <w:t>2</w:t>
        </w:r>
        <w:r>
          <w:rPr>
            <w:noProof/>
            <w:webHidden/>
          </w:rPr>
          <w:fldChar w:fldCharType="end"/>
        </w:r>
      </w:hyperlink>
    </w:p>
    <w:p w14:paraId="430E61A7" w14:textId="401FDF4F"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6974" w:history="1">
        <w:r w:rsidRPr="00953D48">
          <w:rPr>
            <w:rStyle w:val="Hyperkobling"/>
            <w:rFonts w:ascii="Times New Roman" w:hAnsi="Times New Roman"/>
            <w:noProof/>
          </w:rPr>
          <w:t>2.5.1.</w:t>
        </w:r>
        <w:r w:rsidRPr="00953D48">
          <w:rPr>
            <w:rStyle w:val="Hyperkobling"/>
            <w:noProof/>
          </w:rPr>
          <w:t xml:space="preserve"> Ledelsessystem for miljø</w:t>
        </w:r>
        <w:r>
          <w:rPr>
            <w:noProof/>
            <w:webHidden/>
          </w:rPr>
          <w:tab/>
        </w:r>
        <w:r>
          <w:rPr>
            <w:noProof/>
            <w:webHidden/>
          </w:rPr>
          <w:fldChar w:fldCharType="begin"/>
        </w:r>
        <w:r>
          <w:rPr>
            <w:noProof/>
            <w:webHidden/>
          </w:rPr>
          <w:instrText xml:space="preserve"> PAGEREF _Toc233896974 \h </w:instrText>
        </w:r>
        <w:r>
          <w:rPr>
            <w:noProof/>
            <w:webHidden/>
          </w:rPr>
        </w:r>
        <w:r>
          <w:rPr>
            <w:noProof/>
            <w:webHidden/>
          </w:rPr>
          <w:fldChar w:fldCharType="separate"/>
        </w:r>
        <w:r>
          <w:rPr>
            <w:noProof/>
            <w:webHidden/>
          </w:rPr>
          <w:t>2</w:t>
        </w:r>
        <w:r>
          <w:rPr>
            <w:noProof/>
            <w:webHidden/>
          </w:rPr>
          <w:fldChar w:fldCharType="end"/>
        </w:r>
      </w:hyperlink>
    </w:p>
    <w:p w14:paraId="19C518DD" w14:textId="60697537"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6975" w:history="1">
        <w:r w:rsidRPr="00953D48">
          <w:rPr>
            <w:rStyle w:val="Hyperkobling"/>
            <w:rFonts w:ascii="Times New Roman" w:hAnsi="Times New Roman"/>
            <w:noProof/>
          </w:rPr>
          <w:t>2.5.2.</w:t>
        </w:r>
        <w:r w:rsidRPr="00953D48">
          <w:rPr>
            <w:rStyle w:val="Hyperkobling"/>
            <w:noProof/>
          </w:rPr>
          <w:t xml:space="preserve"> Ledelsessystem for kvalitet</w:t>
        </w:r>
        <w:r>
          <w:rPr>
            <w:noProof/>
            <w:webHidden/>
          </w:rPr>
          <w:tab/>
        </w:r>
        <w:r>
          <w:rPr>
            <w:noProof/>
            <w:webHidden/>
          </w:rPr>
          <w:fldChar w:fldCharType="begin"/>
        </w:r>
        <w:r>
          <w:rPr>
            <w:noProof/>
            <w:webHidden/>
          </w:rPr>
          <w:instrText xml:space="preserve"> PAGEREF _Toc233896975 \h </w:instrText>
        </w:r>
        <w:r>
          <w:rPr>
            <w:noProof/>
            <w:webHidden/>
          </w:rPr>
        </w:r>
        <w:r>
          <w:rPr>
            <w:noProof/>
            <w:webHidden/>
          </w:rPr>
          <w:fldChar w:fldCharType="separate"/>
        </w:r>
        <w:r>
          <w:rPr>
            <w:noProof/>
            <w:webHidden/>
          </w:rPr>
          <w:t>3</w:t>
        </w:r>
        <w:r>
          <w:rPr>
            <w:noProof/>
            <w:webHidden/>
          </w:rPr>
          <w:fldChar w:fldCharType="end"/>
        </w:r>
      </w:hyperlink>
    </w:p>
    <w:p w14:paraId="39579DEB" w14:textId="6E9B28DF"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76" w:history="1">
        <w:r w:rsidRPr="00953D48">
          <w:rPr>
            <w:rStyle w:val="Hyperkobling"/>
            <w:rFonts w:ascii="Times New Roman" w:hAnsi="Times New Roman"/>
            <w:noProof/>
          </w:rPr>
          <w:t>3.</w:t>
        </w:r>
        <w:r>
          <w:rPr>
            <w:rFonts w:asciiTheme="minorHAnsi" w:eastAsiaTheme="minorEastAsia" w:hAnsiTheme="minorHAnsi" w:cstheme="minorBidi"/>
            <w:b w:val="0"/>
            <w:noProof/>
            <w:kern w:val="2"/>
            <w:sz w:val="24"/>
            <w:lang w:eastAsia="nb-NO"/>
            <w14:ligatures w14:val="standardContextual"/>
          </w:rPr>
          <w:tab/>
        </w:r>
        <w:r w:rsidRPr="00953D48">
          <w:rPr>
            <w:rStyle w:val="Hyperkobling"/>
            <w:noProof/>
          </w:rPr>
          <w:t>Øvrige bestemmelser</w:t>
        </w:r>
        <w:r>
          <w:rPr>
            <w:noProof/>
            <w:webHidden/>
          </w:rPr>
          <w:tab/>
        </w:r>
        <w:r>
          <w:rPr>
            <w:noProof/>
            <w:webHidden/>
          </w:rPr>
          <w:fldChar w:fldCharType="begin"/>
        </w:r>
        <w:r>
          <w:rPr>
            <w:noProof/>
            <w:webHidden/>
          </w:rPr>
          <w:instrText xml:space="preserve"> PAGEREF _Toc233896976 \h </w:instrText>
        </w:r>
        <w:r>
          <w:rPr>
            <w:noProof/>
            <w:webHidden/>
          </w:rPr>
        </w:r>
        <w:r>
          <w:rPr>
            <w:noProof/>
            <w:webHidden/>
          </w:rPr>
          <w:fldChar w:fldCharType="separate"/>
        </w:r>
        <w:r>
          <w:rPr>
            <w:noProof/>
            <w:webHidden/>
          </w:rPr>
          <w:t>3</w:t>
        </w:r>
        <w:r>
          <w:rPr>
            <w:noProof/>
            <w:webHidden/>
          </w:rPr>
          <w:fldChar w:fldCharType="end"/>
        </w:r>
      </w:hyperlink>
    </w:p>
    <w:p w14:paraId="71520CB8" w14:textId="16490F1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77" w:history="1">
        <w:r w:rsidRPr="00953D48">
          <w:rPr>
            <w:rStyle w:val="Hyperkobling"/>
            <w:rFonts w:ascii="Times New Roman" w:hAnsi="Times New Roman"/>
            <w:noProof/>
          </w:rPr>
          <w:t>3.1.</w:t>
        </w:r>
        <w:r w:rsidRPr="00953D48">
          <w:rPr>
            <w:rStyle w:val="Hyperkobling"/>
            <w:noProof/>
          </w:rPr>
          <w:t xml:space="preserve"> Dokumentasjon for fravær av avvisningsgrunner</w:t>
        </w:r>
        <w:r>
          <w:rPr>
            <w:noProof/>
            <w:webHidden/>
          </w:rPr>
          <w:tab/>
        </w:r>
        <w:r>
          <w:rPr>
            <w:noProof/>
            <w:webHidden/>
          </w:rPr>
          <w:fldChar w:fldCharType="begin"/>
        </w:r>
        <w:r>
          <w:rPr>
            <w:noProof/>
            <w:webHidden/>
          </w:rPr>
          <w:instrText xml:space="preserve"> PAGEREF _Toc233896977 \h </w:instrText>
        </w:r>
        <w:r>
          <w:rPr>
            <w:noProof/>
            <w:webHidden/>
          </w:rPr>
        </w:r>
        <w:r>
          <w:rPr>
            <w:noProof/>
            <w:webHidden/>
          </w:rPr>
          <w:fldChar w:fldCharType="separate"/>
        </w:r>
        <w:r>
          <w:rPr>
            <w:noProof/>
            <w:webHidden/>
          </w:rPr>
          <w:t>3</w:t>
        </w:r>
        <w:r>
          <w:rPr>
            <w:noProof/>
            <w:webHidden/>
          </w:rPr>
          <w:fldChar w:fldCharType="end"/>
        </w:r>
      </w:hyperlink>
    </w:p>
    <w:p w14:paraId="73BEF291" w14:textId="1E3EC52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78" w:history="1">
        <w:r w:rsidRPr="00953D48">
          <w:rPr>
            <w:rStyle w:val="Hyperkobling"/>
            <w:rFonts w:ascii="Times New Roman" w:hAnsi="Times New Roman"/>
            <w:noProof/>
          </w:rPr>
          <w:t>3.2.</w:t>
        </w:r>
        <w:r w:rsidRPr="00953D48">
          <w:rPr>
            <w:rStyle w:val="Hyperkobling"/>
            <w:noProof/>
          </w:rPr>
          <w:t xml:space="preserve"> Skatteattester</w:t>
        </w:r>
        <w:r>
          <w:rPr>
            <w:noProof/>
            <w:webHidden/>
          </w:rPr>
          <w:tab/>
        </w:r>
        <w:r>
          <w:rPr>
            <w:noProof/>
            <w:webHidden/>
          </w:rPr>
          <w:fldChar w:fldCharType="begin"/>
        </w:r>
        <w:r>
          <w:rPr>
            <w:noProof/>
            <w:webHidden/>
          </w:rPr>
          <w:instrText xml:space="preserve"> PAGEREF _Toc233896978 \h </w:instrText>
        </w:r>
        <w:r>
          <w:rPr>
            <w:noProof/>
            <w:webHidden/>
          </w:rPr>
        </w:r>
        <w:r>
          <w:rPr>
            <w:noProof/>
            <w:webHidden/>
          </w:rPr>
          <w:fldChar w:fldCharType="separate"/>
        </w:r>
        <w:r>
          <w:rPr>
            <w:noProof/>
            <w:webHidden/>
          </w:rPr>
          <w:t>3</w:t>
        </w:r>
        <w:r>
          <w:rPr>
            <w:noProof/>
            <w:webHidden/>
          </w:rPr>
          <w:fldChar w:fldCharType="end"/>
        </w:r>
      </w:hyperlink>
    </w:p>
    <w:p w14:paraId="7F6C8B19" w14:textId="5291671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79" w:history="1">
        <w:r w:rsidRPr="00953D48">
          <w:rPr>
            <w:rStyle w:val="Hyperkobling"/>
            <w:rFonts w:ascii="Times New Roman" w:hAnsi="Times New Roman"/>
            <w:noProof/>
          </w:rPr>
          <w:t>3.3.</w:t>
        </w:r>
        <w:r w:rsidRPr="00953D48">
          <w:rPr>
            <w:rStyle w:val="Hyperkobling"/>
            <w:noProof/>
          </w:rPr>
          <w:t xml:space="preserve"> Fullmakt for innhenting av utvidet skatteattest</w:t>
        </w:r>
        <w:r>
          <w:rPr>
            <w:noProof/>
            <w:webHidden/>
          </w:rPr>
          <w:tab/>
        </w:r>
        <w:r>
          <w:rPr>
            <w:noProof/>
            <w:webHidden/>
          </w:rPr>
          <w:fldChar w:fldCharType="begin"/>
        </w:r>
        <w:r>
          <w:rPr>
            <w:noProof/>
            <w:webHidden/>
          </w:rPr>
          <w:instrText xml:space="preserve"> PAGEREF _Toc233896979 \h </w:instrText>
        </w:r>
        <w:r>
          <w:rPr>
            <w:noProof/>
            <w:webHidden/>
          </w:rPr>
        </w:r>
        <w:r>
          <w:rPr>
            <w:noProof/>
            <w:webHidden/>
          </w:rPr>
          <w:fldChar w:fldCharType="separate"/>
        </w:r>
        <w:r>
          <w:rPr>
            <w:noProof/>
            <w:webHidden/>
          </w:rPr>
          <w:t>4</w:t>
        </w:r>
        <w:r>
          <w:rPr>
            <w:noProof/>
            <w:webHidden/>
          </w:rPr>
          <w:fldChar w:fldCharType="end"/>
        </w:r>
      </w:hyperlink>
    </w:p>
    <w:p w14:paraId="022149FA" w14:textId="580B579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80" w:history="1">
        <w:r w:rsidRPr="00953D48">
          <w:rPr>
            <w:rStyle w:val="Hyperkobling"/>
            <w:rFonts w:ascii="Times New Roman" w:hAnsi="Times New Roman"/>
            <w:noProof/>
          </w:rPr>
          <w:t>3.4.</w:t>
        </w:r>
        <w:r w:rsidRPr="00953D48">
          <w:rPr>
            <w:rStyle w:val="Hyperkobling"/>
            <w:noProof/>
          </w:rPr>
          <w:t xml:space="preserve"> Redegjørelse for eierskap og kontroll</w:t>
        </w:r>
        <w:r>
          <w:rPr>
            <w:noProof/>
            <w:webHidden/>
          </w:rPr>
          <w:tab/>
        </w:r>
        <w:r>
          <w:rPr>
            <w:noProof/>
            <w:webHidden/>
          </w:rPr>
          <w:fldChar w:fldCharType="begin"/>
        </w:r>
        <w:r>
          <w:rPr>
            <w:noProof/>
            <w:webHidden/>
          </w:rPr>
          <w:instrText xml:space="preserve"> PAGEREF _Toc233896980 \h </w:instrText>
        </w:r>
        <w:r>
          <w:rPr>
            <w:noProof/>
            <w:webHidden/>
          </w:rPr>
        </w:r>
        <w:r>
          <w:rPr>
            <w:noProof/>
            <w:webHidden/>
          </w:rPr>
          <w:fldChar w:fldCharType="separate"/>
        </w:r>
        <w:r>
          <w:rPr>
            <w:noProof/>
            <w:webHidden/>
          </w:rPr>
          <w:t>4</w:t>
        </w:r>
        <w:r>
          <w:rPr>
            <w:noProof/>
            <w:webHidden/>
          </w:rPr>
          <w:fldChar w:fldCharType="end"/>
        </w:r>
      </w:hyperlink>
    </w:p>
    <w:p w14:paraId="521FB417" w14:textId="31AE650D"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81" w:history="1">
        <w:r w:rsidRPr="00953D48">
          <w:rPr>
            <w:rStyle w:val="Hyperkobling"/>
            <w:rFonts w:ascii="Times New Roman" w:hAnsi="Times New Roman"/>
            <w:noProof/>
          </w:rPr>
          <w:t>4.</w:t>
        </w:r>
        <w:r>
          <w:rPr>
            <w:rFonts w:asciiTheme="minorHAnsi" w:eastAsiaTheme="minorEastAsia" w:hAnsiTheme="minorHAnsi" w:cstheme="minorBidi"/>
            <w:b w:val="0"/>
            <w:noProof/>
            <w:kern w:val="2"/>
            <w:sz w:val="24"/>
            <w:lang w:eastAsia="nb-NO"/>
            <w14:ligatures w14:val="standardContextual"/>
          </w:rPr>
          <w:tab/>
        </w:r>
        <w:r w:rsidRPr="00953D48">
          <w:rPr>
            <w:rStyle w:val="Hyperkobling"/>
            <w:noProof/>
          </w:rPr>
          <w:t>Støtte fra andre virksomheter og deltakelse i fellesskap</w:t>
        </w:r>
        <w:r>
          <w:rPr>
            <w:noProof/>
            <w:webHidden/>
          </w:rPr>
          <w:tab/>
        </w:r>
        <w:r>
          <w:rPr>
            <w:noProof/>
            <w:webHidden/>
          </w:rPr>
          <w:fldChar w:fldCharType="begin"/>
        </w:r>
        <w:r>
          <w:rPr>
            <w:noProof/>
            <w:webHidden/>
          </w:rPr>
          <w:instrText xml:space="preserve"> PAGEREF _Toc233896981 \h </w:instrText>
        </w:r>
        <w:r>
          <w:rPr>
            <w:noProof/>
            <w:webHidden/>
          </w:rPr>
        </w:r>
        <w:r>
          <w:rPr>
            <w:noProof/>
            <w:webHidden/>
          </w:rPr>
          <w:fldChar w:fldCharType="separate"/>
        </w:r>
        <w:r>
          <w:rPr>
            <w:noProof/>
            <w:webHidden/>
          </w:rPr>
          <w:t>4</w:t>
        </w:r>
        <w:r>
          <w:rPr>
            <w:noProof/>
            <w:webHidden/>
          </w:rPr>
          <w:fldChar w:fldCharType="end"/>
        </w:r>
      </w:hyperlink>
    </w:p>
    <w:p w14:paraId="254CC002" w14:textId="3E5479F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82" w:history="1">
        <w:r w:rsidRPr="00953D48">
          <w:rPr>
            <w:rStyle w:val="Hyperkobling"/>
            <w:rFonts w:ascii="Times New Roman" w:hAnsi="Times New Roman"/>
            <w:noProof/>
          </w:rPr>
          <w:t>4.1.</w:t>
        </w:r>
        <w:r w:rsidRPr="00953D48">
          <w:rPr>
            <w:rStyle w:val="Hyperkobling"/>
            <w:noProof/>
          </w:rPr>
          <w:t xml:space="preserve"> Støtte fra andre virksomheter for oppfyllelse av kvalifikasjonskrav</w:t>
        </w:r>
        <w:r>
          <w:rPr>
            <w:noProof/>
            <w:webHidden/>
          </w:rPr>
          <w:tab/>
        </w:r>
        <w:r>
          <w:rPr>
            <w:noProof/>
            <w:webHidden/>
          </w:rPr>
          <w:fldChar w:fldCharType="begin"/>
        </w:r>
        <w:r>
          <w:rPr>
            <w:noProof/>
            <w:webHidden/>
          </w:rPr>
          <w:instrText xml:space="preserve"> PAGEREF _Toc233896982 \h </w:instrText>
        </w:r>
        <w:r>
          <w:rPr>
            <w:noProof/>
            <w:webHidden/>
          </w:rPr>
        </w:r>
        <w:r>
          <w:rPr>
            <w:noProof/>
            <w:webHidden/>
          </w:rPr>
          <w:fldChar w:fldCharType="separate"/>
        </w:r>
        <w:r>
          <w:rPr>
            <w:noProof/>
            <w:webHidden/>
          </w:rPr>
          <w:t>4</w:t>
        </w:r>
        <w:r>
          <w:rPr>
            <w:noProof/>
            <w:webHidden/>
          </w:rPr>
          <w:fldChar w:fldCharType="end"/>
        </w:r>
      </w:hyperlink>
    </w:p>
    <w:p w14:paraId="0C6EDB8E" w14:textId="09A48E2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83" w:history="1">
        <w:r w:rsidRPr="00953D48">
          <w:rPr>
            <w:rStyle w:val="Hyperkobling"/>
            <w:rFonts w:ascii="Times New Roman" w:hAnsi="Times New Roman"/>
            <w:noProof/>
          </w:rPr>
          <w:t>4.2.</w:t>
        </w:r>
        <w:r w:rsidRPr="00953D48">
          <w:rPr>
            <w:rStyle w:val="Hyperkobling"/>
            <w:noProof/>
          </w:rPr>
          <w:t xml:space="preserve"> Fellesskap av entreprenører</w:t>
        </w:r>
        <w:r>
          <w:rPr>
            <w:noProof/>
            <w:webHidden/>
          </w:rPr>
          <w:tab/>
        </w:r>
        <w:r>
          <w:rPr>
            <w:noProof/>
            <w:webHidden/>
          </w:rPr>
          <w:fldChar w:fldCharType="begin"/>
        </w:r>
        <w:r>
          <w:rPr>
            <w:noProof/>
            <w:webHidden/>
          </w:rPr>
          <w:instrText xml:space="preserve"> PAGEREF _Toc233896983 \h </w:instrText>
        </w:r>
        <w:r>
          <w:rPr>
            <w:noProof/>
            <w:webHidden/>
          </w:rPr>
        </w:r>
        <w:r>
          <w:rPr>
            <w:noProof/>
            <w:webHidden/>
          </w:rPr>
          <w:fldChar w:fldCharType="separate"/>
        </w:r>
        <w:r>
          <w:rPr>
            <w:noProof/>
            <w:webHidden/>
          </w:rPr>
          <w:t>5</w:t>
        </w:r>
        <w:r>
          <w:rPr>
            <w:noProof/>
            <w:webHidden/>
          </w:rPr>
          <w:fldChar w:fldCharType="end"/>
        </w:r>
      </w:hyperlink>
    </w:p>
    <w:p w14:paraId="13E98D5D" w14:textId="5D4CBC45"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84" w:history="1">
        <w:r w:rsidRPr="00953D48">
          <w:rPr>
            <w:rStyle w:val="Hyperkobling"/>
            <w:rFonts w:ascii="Times New Roman" w:hAnsi="Times New Roman"/>
            <w:noProof/>
          </w:rPr>
          <w:t>5.</w:t>
        </w:r>
        <w:r>
          <w:rPr>
            <w:rFonts w:asciiTheme="minorHAnsi" w:eastAsiaTheme="minorEastAsia" w:hAnsiTheme="minorHAnsi" w:cstheme="minorBidi"/>
            <w:b w:val="0"/>
            <w:noProof/>
            <w:kern w:val="2"/>
            <w:sz w:val="24"/>
            <w:lang w:eastAsia="nb-NO"/>
            <w14:ligatures w14:val="standardContextual"/>
          </w:rPr>
          <w:tab/>
        </w:r>
        <w:r w:rsidRPr="00953D48">
          <w:rPr>
            <w:rStyle w:val="Hyperkobling"/>
            <w:noProof/>
          </w:rPr>
          <w:t>Særlig om nyetablerte entreprenører</w:t>
        </w:r>
        <w:r>
          <w:rPr>
            <w:noProof/>
            <w:webHidden/>
          </w:rPr>
          <w:tab/>
        </w:r>
        <w:r>
          <w:rPr>
            <w:noProof/>
            <w:webHidden/>
          </w:rPr>
          <w:fldChar w:fldCharType="begin"/>
        </w:r>
        <w:r>
          <w:rPr>
            <w:noProof/>
            <w:webHidden/>
          </w:rPr>
          <w:instrText xml:space="preserve"> PAGEREF _Toc233896984 \h </w:instrText>
        </w:r>
        <w:r>
          <w:rPr>
            <w:noProof/>
            <w:webHidden/>
          </w:rPr>
        </w:r>
        <w:r>
          <w:rPr>
            <w:noProof/>
            <w:webHidden/>
          </w:rPr>
          <w:fldChar w:fldCharType="separate"/>
        </w:r>
        <w:r>
          <w:rPr>
            <w:noProof/>
            <w:webHidden/>
          </w:rPr>
          <w:t>5</w:t>
        </w:r>
        <w:r>
          <w:rPr>
            <w:noProof/>
            <w:webHidden/>
          </w:rPr>
          <w:fldChar w:fldCharType="end"/>
        </w:r>
      </w:hyperlink>
    </w:p>
    <w:p w14:paraId="01E0D3CC" w14:textId="0FF87FC2"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85" w:history="1">
        <w:r w:rsidRPr="00953D48">
          <w:rPr>
            <w:rStyle w:val="Hyperkobling"/>
            <w:rFonts w:ascii="Times New Roman" w:hAnsi="Times New Roman"/>
            <w:noProof/>
          </w:rPr>
          <w:t>6.</w:t>
        </w:r>
        <w:r>
          <w:rPr>
            <w:rFonts w:asciiTheme="minorHAnsi" w:eastAsiaTheme="minorEastAsia" w:hAnsiTheme="minorHAnsi" w:cstheme="minorBidi"/>
            <w:b w:val="0"/>
            <w:noProof/>
            <w:kern w:val="2"/>
            <w:sz w:val="24"/>
            <w:lang w:eastAsia="nb-NO"/>
            <w14:ligatures w14:val="standardContextual"/>
          </w:rPr>
          <w:tab/>
        </w:r>
        <w:r w:rsidRPr="00953D48">
          <w:rPr>
            <w:rStyle w:val="Hyperkobling"/>
            <w:noProof/>
          </w:rPr>
          <w:t>Krav til entreprenørens forespørsel om deltakelse i konkurransen</w:t>
        </w:r>
        <w:r>
          <w:rPr>
            <w:noProof/>
            <w:webHidden/>
          </w:rPr>
          <w:tab/>
        </w:r>
        <w:r>
          <w:rPr>
            <w:noProof/>
            <w:webHidden/>
          </w:rPr>
          <w:fldChar w:fldCharType="begin"/>
        </w:r>
        <w:r>
          <w:rPr>
            <w:noProof/>
            <w:webHidden/>
          </w:rPr>
          <w:instrText xml:space="preserve"> PAGEREF _Toc233896985 \h </w:instrText>
        </w:r>
        <w:r>
          <w:rPr>
            <w:noProof/>
            <w:webHidden/>
          </w:rPr>
        </w:r>
        <w:r>
          <w:rPr>
            <w:noProof/>
            <w:webHidden/>
          </w:rPr>
          <w:fldChar w:fldCharType="separate"/>
        </w:r>
        <w:r>
          <w:rPr>
            <w:noProof/>
            <w:webHidden/>
          </w:rPr>
          <w:t>6</w:t>
        </w:r>
        <w:r>
          <w:rPr>
            <w:noProof/>
            <w:webHidden/>
          </w:rPr>
          <w:fldChar w:fldCharType="end"/>
        </w:r>
      </w:hyperlink>
    </w:p>
    <w:p w14:paraId="2929F6A1" w14:textId="6E693F9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86" w:history="1">
        <w:r w:rsidRPr="00953D48">
          <w:rPr>
            <w:rStyle w:val="Hyperkobling"/>
            <w:rFonts w:ascii="Times New Roman" w:hAnsi="Times New Roman"/>
            <w:noProof/>
          </w:rPr>
          <w:t>6.1.</w:t>
        </w:r>
        <w:r w:rsidRPr="00953D48">
          <w:rPr>
            <w:rStyle w:val="Hyperkobling"/>
            <w:noProof/>
          </w:rPr>
          <w:t xml:space="preserve"> Det europeiske egenerklæringsskjemaet (ESPD)</w:t>
        </w:r>
        <w:r>
          <w:rPr>
            <w:noProof/>
            <w:webHidden/>
          </w:rPr>
          <w:tab/>
        </w:r>
        <w:r>
          <w:rPr>
            <w:noProof/>
            <w:webHidden/>
          </w:rPr>
          <w:fldChar w:fldCharType="begin"/>
        </w:r>
        <w:r>
          <w:rPr>
            <w:noProof/>
            <w:webHidden/>
          </w:rPr>
          <w:instrText xml:space="preserve"> PAGEREF _Toc233896986 \h </w:instrText>
        </w:r>
        <w:r>
          <w:rPr>
            <w:noProof/>
            <w:webHidden/>
          </w:rPr>
        </w:r>
        <w:r>
          <w:rPr>
            <w:noProof/>
            <w:webHidden/>
          </w:rPr>
          <w:fldChar w:fldCharType="separate"/>
        </w:r>
        <w:r>
          <w:rPr>
            <w:noProof/>
            <w:webHidden/>
          </w:rPr>
          <w:t>6</w:t>
        </w:r>
        <w:r>
          <w:rPr>
            <w:noProof/>
            <w:webHidden/>
          </w:rPr>
          <w:fldChar w:fldCharType="end"/>
        </w:r>
      </w:hyperlink>
    </w:p>
    <w:p w14:paraId="49E736D6" w14:textId="0F77693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87" w:history="1">
        <w:r w:rsidRPr="00953D48">
          <w:rPr>
            <w:rStyle w:val="Hyperkobling"/>
            <w:rFonts w:ascii="Times New Roman" w:hAnsi="Times New Roman"/>
            <w:noProof/>
          </w:rPr>
          <w:t>6.2.</w:t>
        </w:r>
        <w:r w:rsidRPr="00953D48">
          <w:rPr>
            <w:rStyle w:val="Hyperkobling"/>
            <w:noProof/>
          </w:rPr>
          <w:t xml:space="preserve"> Krav til entreprenørens dokumentasjon av kvalifikasjonskravene</w:t>
        </w:r>
        <w:r>
          <w:rPr>
            <w:noProof/>
            <w:webHidden/>
          </w:rPr>
          <w:tab/>
        </w:r>
        <w:r>
          <w:rPr>
            <w:noProof/>
            <w:webHidden/>
          </w:rPr>
          <w:fldChar w:fldCharType="begin"/>
        </w:r>
        <w:r>
          <w:rPr>
            <w:noProof/>
            <w:webHidden/>
          </w:rPr>
          <w:instrText xml:space="preserve"> PAGEREF _Toc233896987 \h </w:instrText>
        </w:r>
        <w:r>
          <w:rPr>
            <w:noProof/>
            <w:webHidden/>
          </w:rPr>
        </w:r>
        <w:r>
          <w:rPr>
            <w:noProof/>
            <w:webHidden/>
          </w:rPr>
          <w:fldChar w:fldCharType="separate"/>
        </w:r>
        <w:r>
          <w:rPr>
            <w:noProof/>
            <w:webHidden/>
          </w:rPr>
          <w:t>6</w:t>
        </w:r>
        <w:r>
          <w:rPr>
            <w:noProof/>
            <w:webHidden/>
          </w:rPr>
          <w:fldChar w:fldCharType="end"/>
        </w:r>
      </w:hyperlink>
    </w:p>
    <w:p w14:paraId="462F9100" w14:textId="1ADB8022"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88" w:history="1">
        <w:r w:rsidRPr="00953D48">
          <w:rPr>
            <w:rStyle w:val="Hyperkobling"/>
            <w:rFonts w:ascii="Times New Roman" w:hAnsi="Times New Roman"/>
            <w:noProof/>
          </w:rPr>
          <w:t>7.</w:t>
        </w:r>
        <w:r>
          <w:rPr>
            <w:rFonts w:asciiTheme="minorHAnsi" w:eastAsiaTheme="minorEastAsia" w:hAnsiTheme="minorHAnsi" w:cstheme="minorBidi"/>
            <w:b w:val="0"/>
            <w:noProof/>
            <w:kern w:val="2"/>
            <w:sz w:val="24"/>
            <w:lang w:eastAsia="nb-NO"/>
            <w14:ligatures w14:val="standardContextual"/>
          </w:rPr>
          <w:tab/>
        </w:r>
        <w:r w:rsidRPr="00953D48">
          <w:rPr>
            <w:rStyle w:val="Hyperkobling"/>
            <w:noProof/>
          </w:rPr>
          <w:t>Frist for innlevering av forespørsel om deltakelse i konkurransen</w:t>
        </w:r>
        <w:r>
          <w:rPr>
            <w:noProof/>
            <w:webHidden/>
          </w:rPr>
          <w:tab/>
        </w:r>
        <w:r>
          <w:rPr>
            <w:noProof/>
            <w:webHidden/>
          </w:rPr>
          <w:fldChar w:fldCharType="begin"/>
        </w:r>
        <w:r>
          <w:rPr>
            <w:noProof/>
            <w:webHidden/>
          </w:rPr>
          <w:instrText xml:space="preserve"> PAGEREF _Toc233896988 \h </w:instrText>
        </w:r>
        <w:r>
          <w:rPr>
            <w:noProof/>
            <w:webHidden/>
          </w:rPr>
        </w:r>
        <w:r>
          <w:rPr>
            <w:noProof/>
            <w:webHidden/>
          </w:rPr>
          <w:fldChar w:fldCharType="separate"/>
        </w:r>
        <w:r>
          <w:rPr>
            <w:noProof/>
            <w:webHidden/>
          </w:rPr>
          <w:t>6</w:t>
        </w:r>
        <w:r>
          <w:rPr>
            <w:noProof/>
            <w:webHidden/>
          </w:rPr>
          <w:fldChar w:fldCharType="end"/>
        </w:r>
      </w:hyperlink>
    </w:p>
    <w:p w14:paraId="29DA7E00" w14:textId="39FB85E9"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89" w:history="1">
        <w:r w:rsidRPr="00953D48">
          <w:rPr>
            <w:rStyle w:val="Hyperkobling"/>
            <w:rFonts w:ascii="Times New Roman" w:hAnsi="Times New Roman"/>
            <w:noProof/>
          </w:rPr>
          <w:t>8.</w:t>
        </w:r>
        <w:r>
          <w:rPr>
            <w:rFonts w:asciiTheme="minorHAnsi" w:eastAsiaTheme="minorEastAsia" w:hAnsiTheme="minorHAnsi" w:cstheme="minorBidi"/>
            <w:b w:val="0"/>
            <w:noProof/>
            <w:kern w:val="2"/>
            <w:sz w:val="24"/>
            <w:lang w:eastAsia="nb-NO"/>
            <w14:ligatures w14:val="standardContextual"/>
          </w:rPr>
          <w:tab/>
        </w:r>
        <w:r w:rsidRPr="00953D48">
          <w:rPr>
            <w:rStyle w:val="Hyperkobling"/>
            <w:noProof/>
          </w:rPr>
          <w:t>Utvelgelse av entreprenører</w:t>
        </w:r>
        <w:r>
          <w:rPr>
            <w:noProof/>
            <w:webHidden/>
          </w:rPr>
          <w:tab/>
        </w:r>
        <w:r>
          <w:rPr>
            <w:noProof/>
            <w:webHidden/>
          </w:rPr>
          <w:fldChar w:fldCharType="begin"/>
        </w:r>
        <w:r>
          <w:rPr>
            <w:noProof/>
            <w:webHidden/>
          </w:rPr>
          <w:instrText xml:space="preserve"> PAGEREF _Toc233896989 \h </w:instrText>
        </w:r>
        <w:r>
          <w:rPr>
            <w:noProof/>
            <w:webHidden/>
          </w:rPr>
        </w:r>
        <w:r>
          <w:rPr>
            <w:noProof/>
            <w:webHidden/>
          </w:rPr>
          <w:fldChar w:fldCharType="separate"/>
        </w:r>
        <w:r>
          <w:rPr>
            <w:noProof/>
            <w:webHidden/>
          </w:rPr>
          <w:t>6</w:t>
        </w:r>
        <w:r>
          <w:rPr>
            <w:noProof/>
            <w:webHidden/>
          </w:rPr>
          <w:fldChar w:fldCharType="end"/>
        </w:r>
      </w:hyperlink>
    </w:p>
    <w:p w14:paraId="3E20870A" w14:textId="04918F7B"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90" w:history="1">
        <w:r w:rsidRPr="00953D48">
          <w:rPr>
            <w:rStyle w:val="Hyperkobling"/>
            <w:rFonts w:ascii="Times New Roman" w:hAnsi="Times New Roman"/>
            <w:noProof/>
          </w:rPr>
          <w:t>9.</w:t>
        </w:r>
        <w:r>
          <w:rPr>
            <w:rFonts w:asciiTheme="minorHAnsi" w:eastAsiaTheme="minorEastAsia" w:hAnsiTheme="minorHAnsi" w:cstheme="minorBidi"/>
            <w:b w:val="0"/>
            <w:noProof/>
            <w:kern w:val="2"/>
            <w:sz w:val="24"/>
            <w:lang w:eastAsia="nb-NO"/>
            <w14:ligatures w14:val="standardContextual"/>
          </w:rPr>
          <w:tab/>
        </w:r>
        <w:r w:rsidRPr="00953D48">
          <w:rPr>
            <w:rStyle w:val="Hyperkobling"/>
            <w:noProof/>
          </w:rPr>
          <w:t>Frist for begjæring om midlertidig forføyning</w:t>
        </w:r>
        <w:r>
          <w:rPr>
            <w:noProof/>
            <w:webHidden/>
          </w:rPr>
          <w:tab/>
        </w:r>
        <w:r>
          <w:rPr>
            <w:noProof/>
            <w:webHidden/>
          </w:rPr>
          <w:fldChar w:fldCharType="begin"/>
        </w:r>
        <w:r>
          <w:rPr>
            <w:noProof/>
            <w:webHidden/>
          </w:rPr>
          <w:instrText xml:space="preserve"> PAGEREF _Toc233896990 \h </w:instrText>
        </w:r>
        <w:r>
          <w:rPr>
            <w:noProof/>
            <w:webHidden/>
          </w:rPr>
        </w:r>
        <w:r>
          <w:rPr>
            <w:noProof/>
            <w:webHidden/>
          </w:rPr>
          <w:fldChar w:fldCharType="separate"/>
        </w:r>
        <w:r>
          <w:rPr>
            <w:noProof/>
            <w:webHidden/>
          </w:rPr>
          <w:t>7</w:t>
        </w:r>
        <w:r>
          <w:rPr>
            <w:noProof/>
            <w:webHidden/>
          </w:rPr>
          <w:fldChar w:fldCharType="end"/>
        </w:r>
      </w:hyperlink>
    </w:p>
    <w:p w14:paraId="6D838F81" w14:textId="00E95797" w:rsidR="00EB69C9" w:rsidRPr="00E11796" w:rsidRDefault="00952B27" w:rsidP="00EB69C9">
      <w:r w:rsidRPr="00E11796">
        <w:fldChar w:fldCharType="end"/>
      </w:r>
      <w:bookmarkStart w:id="447" w:name="_Toc94532206"/>
      <w:bookmarkStart w:id="448" w:name="B2"/>
    </w:p>
    <w:p w14:paraId="3F364FFB" w14:textId="77777777" w:rsidR="00EB69C9" w:rsidRPr="00E11796" w:rsidRDefault="00EB69C9" w:rsidP="00EB69C9"/>
    <w:p w14:paraId="4B6AA3F1" w14:textId="77777777" w:rsidR="00EB69C9" w:rsidRPr="00E11796" w:rsidRDefault="00EB69C9" w:rsidP="00EB69C9"/>
    <w:p w14:paraId="0C9C3B43" w14:textId="133DF848" w:rsidR="00EB69C9" w:rsidRPr="00E11796" w:rsidRDefault="00EB69C9" w:rsidP="00EB69C9">
      <w:pPr>
        <w:sectPr w:rsidR="00EB69C9" w:rsidRPr="00E11796" w:rsidSect="006605A8">
          <w:headerReference w:type="default" r:id="rId21"/>
          <w:pgSz w:w="11906" w:h="16838" w:code="9"/>
          <w:pgMar w:top="1400" w:right="1418" w:bottom="1077" w:left="1701" w:header="709" w:footer="709" w:gutter="0"/>
          <w:pgNumType w:start="1"/>
          <w:cols w:space="708"/>
          <w:docGrid w:linePitch="360"/>
        </w:sectPr>
      </w:pPr>
    </w:p>
    <w:p w14:paraId="07A662DC" w14:textId="080745EC" w:rsidR="00DF032C" w:rsidRPr="00E11796" w:rsidRDefault="00DF032C" w:rsidP="00EB69C9">
      <w:pPr>
        <w:pStyle w:val="Overskrift3"/>
      </w:pPr>
      <w:bookmarkStart w:id="449" w:name="_Toc233896967"/>
      <w:r w:rsidRPr="00E11796">
        <w:lastRenderedPageBreak/>
        <w:t>Om kapittel B2</w:t>
      </w:r>
      <w:bookmarkEnd w:id="447"/>
      <w:bookmarkEnd w:id="449"/>
    </w:p>
    <w:p w14:paraId="152B4626" w14:textId="5EE3C40C" w:rsidR="00DF032C" w:rsidRPr="00E11796" w:rsidRDefault="00DF032C" w:rsidP="00E00BA9">
      <w:r w:rsidRPr="00E11796">
        <w:t>B2 inneholder konkurransens kvalifikasjonskrav og bestemmelser for forespørsel</w:t>
      </w:r>
    </w:p>
    <w:p w14:paraId="382EEA6F" w14:textId="63ABB8CF" w:rsidR="00DF032C" w:rsidRPr="00E11796" w:rsidRDefault="00DF032C" w:rsidP="00E00BA9">
      <w:r w:rsidRPr="00E11796">
        <w:t xml:space="preserve">om deltakelse i konkurransen. </w:t>
      </w:r>
    </w:p>
    <w:p w14:paraId="7AE47ADD" w14:textId="77777777" w:rsidR="00DF032C" w:rsidRPr="00E11796" w:rsidRDefault="00DF032C" w:rsidP="00E00BA9"/>
    <w:p w14:paraId="2A4A689F" w14:textId="5D7EBF06" w:rsidR="00DF032C" w:rsidRPr="00E11796" w:rsidRDefault="00DF032C" w:rsidP="00E00BA9">
      <w:r w:rsidRPr="00E11796">
        <w:t xml:space="preserve">Alle paragrafhenvisninger i B2 er til anskaffelsesforskriften, om ikke annet er angitt. </w:t>
      </w:r>
    </w:p>
    <w:p w14:paraId="66CA0488" w14:textId="77777777" w:rsidR="00DF032C" w:rsidRPr="00E11796" w:rsidRDefault="00DF032C" w:rsidP="00E00BA9"/>
    <w:p w14:paraId="6F1CBA68" w14:textId="1F00AF13" w:rsidR="00DF032C" w:rsidRPr="00E11796" w:rsidRDefault="00DF032C" w:rsidP="004244EC">
      <w:pPr>
        <w:pStyle w:val="Overskrift3"/>
      </w:pPr>
      <w:bookmarkStart w:id="450" w:name="_Toc94532207"/>
      <w:bookmarkStart w:id="451" w:name="_Toc233896968"/>
      <w:r w:rsidRPr="00E11796">
        <w:t>Kvalifikasjonskrav</w:t>
      </w:r>
      <w:bookmarkEnd w:id="450"/>
      <w:bookmarkEnd w:id="451"/>
    </w:p>
    <w:p w14:paraId="3C28224A" w14:textId="02385D3C" w:rsidR="00DF032C" w:rsidRPr="00E11796" w:rsidRDefault="00DF032C" w:rsidP="008C1549">
      <w:pPr>
        <w:pStyle w:val="Overskrift4"/>
      </w:pPr>
      <w:bookmarkStart w:id="452" w:name="_Toc94532208"/>
      <w:bookmarkStart w:id="453" w:name="_Toc233896969"/>
      <w:r w:rsidRPr="00E11796">
        <w:t>Generelt</w:t>
      </w:r>
      <w:bookmarkEnd w:id="452"/>
      <w:bookmarkEnd w:id="453"/>
    </w:p>
    <w:p w14:paraId="6AB84A1F" w14:textId="796E41D6" w:rsidR="00DF032C" w:rsidRPr="00E11796" w:rsidRDefault="00DF032C" w:rsidP="00E00BA9">
      <w:r w:rsidRPr="00E11796">
        <w:t>Kvalifikasjonskravene for konkurransen er angitt i</w:t>
      </w:r>
      <w:r w:rsidR="00937C08" w:rsidRPr="00E11796">
        <w:t xml:space="preserve"> </w:t>
      </w:r>
      <w:r w:rsidRPr="00E11796">
        <w:t xml:space="preserve">punkt 2.2 til 2.5 nedenfor. Hvert enkelt kvalifikasjonskrav må være oppfylt for at </w:t>
      </w:r>
      <w:r w:rsidR="00E00BA9" w:rsidRPr="00E11796">
        <w:t>entreprenøren</w:t>
      </w:r>
      <w:r w:rsidRPr="00E11796">
        <w:t xml:space="preserve"> vil bli vurdert som kvalifisert.</w:t>
      </w:r>
    </w:p>
    <w:p w14:paraId="3B006DEA" w14:textId="77777777" w:rsidR="00DF032C" w:rsidRPr="00E11796" w:rsidRDefault="00DF032C" w:rsidP="00E00BA9"/>
    <w:p w14:paraId="1A857E01" w14:textId="45AAD9F7" w:rsidR="00DF032C" w:rsidRPr="00E11796" w:rsidRDefault="00E00BA9" w:rsidP="00E00BA9">
      <w:r w:rsidRPr="00E11796">
        <w:t>Entreprenører</w:t>
      </w:r>
      <w:r w:rsidR="00DF032C" w:rsidRPr="00E11796">
        <w:t xml:space="preserve"> som ikke tilfredsstiller kvalifikasjonskravene vil bli avvist, jf. § 24-2 (1) bokstav a). </w:t>
      </w:r>
    </w:p>
    <w:p w14:paraId="0E3FB798" w14:textId="77777777" w:rsidR="00DF032C" w:rsidRPr="00E11796" w:rsidRDefault="00DF032C" w:rsidP="00E00BA9"/>
    <w:p w14:paraId="3D7303C8" w14:textId="2CEE2672" w:rsidR="00DF032C" w:rsidRPr="00E11796" w:rsidRDefault="00E00BA9" w:rsidP="008C1549">
      <w:pPr>
        <w:pStyle w:val="Overskrift4"/>
      </w:pPr>
      <w:bookmarkStart w:id="454" w:name="_Toc94532209"/>
      <w:bookmarkStart w:id="455" w:name="_Toc233896970"/>
      <w:r w:rsidRPr="00E11796">
        <w:t>Entreprenørens</w:t>
      </w:r>
      <w:r w:rsidR="00DF032C" w:rsidRPr="00E11796">
        <w:t xml:space="preserve"> organisatoriske og juridiske stilling</w:t>
      </w:r>
      <w:bookmarkEnd w:id="454"/>
      <w:bookmarkEnd w:id="455"/>
    </w:p>
    <w:p w14:paraId="0064E707" w14:textId="07D19A9B" w:rsidR="00DF032C" w:rsidRPr="00E11796" w:rsidRDefault="00DF032C" w:rsidP="00E00BA9">
      <w:pPr>
        <w:rPr>
          <w:b/>
        </w:rPr>
      </w:pPr>
      <w:r w:rsidRPr="00E11796">
        <w:rPr>
          <w:b/>
        </w:rPr>
        <w:t>Kvalifikasjonskrav:</w:t>
      </w:r>
    </w:p>
    <w:p w14:paraId="39FFA314" w14:textId="1B7A61EB" w:rsidR="00DF032C" w:rsidRPr="00E11796" w:rsidRDefault="00E00BA9" w:rsidP="00E00BA9">
      <w:r w:rsidRPr="00E11796">
        <w:t>Entreprenøren</w:t>
      </w:r>
      <w:r w:rsidR="00DF032C" w:rsidRPr="00E11796">
        <w:t xml:space="preserve"> skal være et lovlig etablert foretak eller bestå av et fellesskap av</w:t>
      </w:r>
    </w:p>
    <w:p w14:paraId="1F1FFE33" w14:textId="38260A95" w:rsidR="00DF032C" w:rsidRPr="00E11796" w:rsidRDefault="00E00BA9" w:rsidP="00E00BA9">
      <w:r w:rsidRPr="00E11796">
        <w:t>entreprenører</w:t>
      </w:r>
      <w:r w:rsidR="00DF032C" w:rsidRPr="00E11796">
        <w:t xml:space="preserve"> som er lovlig etablerte foretak.</w:t>
      </w:r>
    </w:p>
    <w:p w14:paraId="2967BAC7" w14:textId="77777777" w:rsidR="00DF032C" w:rsidRPr="00E11796" w:rsidRDefault="00DF032C" w:rsidP="00E00BA9"/>
    <w:p w14:paraId="0B752C61" w14:textId="4F7BF8EE" w:rsidR="00DF032C" w:rsidRPr="00E11796" w:rsidRDefault="00DF032C" w:rsidP="00E00BA9">
      <w:r w:rsidRPr="00E11796">
        <w:t xml:space="preserve">Kravet gjelder også virksomheter som </w:t>
      </w:r>
      <w:r w:rsidR="00E00BA9" w:rsidRPr="00E11796">
        <w:t>entreprenøren</w:t>
      </w:r>
      <w:r w:rsidRPr="00E11796">
        <w:t xml:space="preserve"> støtter seg på, jf. punkt 4.1</w:t>
      </w:r>
      <w:r w:rsidR="000F2A5E" w:rsidRPr="00E11796">
        <w:t xml:space="preserve"> nedenfor</w:t>
      </w:r>
      <w:r w:rsidRPr="00E11796">
        <w:t>.</w:t>
      </w:r>
    </w:p>
    <w:p w14:paraId="2B4B92E4" w14:textId="57A919E9" w:rsidR="00344ED9" w:rsidRPr="00E11796" w:rsidRDefault="00344ED9" w:rsidP="00E00BA9"/>
    <w:p w14:paraId="0D53F270" w14:textId="3AC19477" w:rsidR="00344ED9" w:rsidRPr="00E11796" w:rsidRDefault="00E00BA9" w:rsidP="00E00BA9">
      <w:r w:rsidRPr="00E11796">
        <w:t>Entreprenøren</w:t>
      </w:r>
      <w:r w:rsidR="00344ED9" w:rsidRPr="00E11796">
        <w:t xml:space="preserve"> skal ikke være en enhet som rammes av</w:t>
      </w:r>
      <w:r w:rsidR="00ED194B" w:rsidRPr="00E11796">
        <w:t xml:space="preserve"> forbudet i</w:t>
      </w:r>
      <w:r w:rsidR="005239BF" w:rsidRPr="00E11796">
        <w:t xml:space="preserve"> sanksjonsforskrift</w:t>
      </w:r>
      <w:r w:rsidR="005F58E5" w:rsidRPr="00E11796">
        <w:t xml:space="preserve"> Ukraina</w:t>
      </w:r>
      <w:r w:rsidR="00ED194B" w:rsidRPr="00E11796">
        <w:t xml:space="preserve"> </w:t>
      </w:r>
      <w:r w:rsidR="00344ED9" w:rsidRPr="00E11796">
        <w:t>§ 8n</w:t>
      </w:r>
      <w:r w:rsidR="00E00FF0" w:rsidRPr="00E11796">
        <w:t>, og skal heller ikke støtte seg på virksomheter i strid med § 8n</w:t>
      </w:r>
      <w:r w:rsidR="00344ED9" w:rsidRPr="00E11796">
        <w:t xml:space="preserve">. </w:t>
      </w:r>
    </w:p>
    <w:p w14:paraId="29342EAD" w14:textId="77777777" w:rsidR="00DF032C" w:rsidRPr="00E11796" w:rsidRDefault="00DF032C" w:rsidP="00E00BA9">
      <w:pPr>
        <w:rPr>
          <w:highlight w:val="lightGray"/>
        </w:rPr>
      </w:pPr>
    </w:p>
    <w:p w14:paraId="6861C235" w14:textId="4D43E56A" w:rsidR="00DF032C" w:rsidRPr="00E11796" w:rsidRDefault="00DF032C" w:rsidP="00E00BA9">
      <w:pPr>
        <w:rPr>
          <w:b/>
        </w:rPr>
      </w:pPr>
      <w:r w:rsidRPr="00E11796">
        <w:rPr>
          <w:b/>
        </w:rPr>
        <w:t>Dokumentasjonskrav:</w:t>
      </w:r>
    </w:p>
    <w:p w14:paraId="6947515A" w14:textId="1BA70892" w:rsidR="00E00BA9" w:rsidRPr="00E11796" w:rsidRDefault="00DF032C" w:rsidP="00840AD9">
      <w:pPr>
        <w:pStyle w:val="Listeavsnitt"/>
        <w:numPr>
          <w:ilvl w:val="0"/>
          <w:numId w:val="31"/>
        </w:numPr>
      </w:pPr>
      <w:r w:rsidRPr="00E11796">
        <w:t xml:space="preserve">Attest fra Foretaksregistret eller tilsvarende attest for lovbestemt registrering i det land hvor </w:t>
      </w:r>
      <w:r w:rsidR="00E00BA9" w:rsidRPr="00E11796">
        <w:t>entreprenøren</w:t>
      </w:r>
      <w:r w:rsidRPr="00E11796">
        <w:t xml:space="preserve"> eller de virksomheter som i fellesskap vil utgjøre </w:t>
      </w:r>
      <w:r w:rsidR="00E00BA9" w:rsidRPr="00E11796">
        <w:t>entreprenøren</w:t>
      </w:r>
      <w:r w:rsidRPr="00E11796">
        <w:t>, jf.</w:t>
      </w:r>
      <w:r w:rsidR="007E18D8" w:rsidRPr="00E11796">
        <w:t xml:space="preserve"> </w:t>
      </w:r>
      <w:r w:rsidRPr="00E11796">
        <w:t xml:space="preserve">punkt 4.2, er etablert, samt tilsvarende attest for alle virksomheter som </w:t>
      </w:r>
      <w:r w:rsidR="00E00BA9" w:rsidRPr="00E11796">
        <w:t xml:space="preserve">entreprenøren </w:t>
      </w:r>
      <w:r w:rsidRPr="00E11796">
        <w:t>støtter seg på for å bli kvalifisert, jf. punkt 4.1.</w:t>
      </w:r>
    </w:p>
    <w:p w14:paraId="453FB7F2" w14:textId="7446A6FB" w:rsidR="00E00BA9" w:rsidRPr="00E11796" w:rsidRDefault="00DF032C" w:rsidP="00840AD9">
      <w:pPr>
        <w:pStyle w:val="Listeavsnitt"/>
        <w:numPr>
          <w:ilvl w:val="0"/>
          <w:numId w:val="31"/>
        </w:numPr>
      </w:pPr>
      <w:r w:rsidRPr="00E11796">
        <w:t>Utfylt tabell i E1 punkt 3.2</w:t>
      </w:r>
      <w:r w:rsidR="00364836">
        <w:t>,</w:t>
      </w:r>
      <w:r w:rsidRPr="00E11796">
        <w:t xml:space="preserve"> eventuelt utfylt punkt 3.3 og 3.4.</w:t>
      </w:r>
    </w:p>
    <w:p w14:paraId="571433A5" w14:textId="165E060B" w:rsidR="00E00BA9" w:rsidRPr="00E11796" w:rsidRDefault="00344ED9" w:rsidP="00840AD9">
      <w:pPr>
        <w:pStyle w:val="Listeavsnitt"/>
        <w:numPr>
          <w:ilvl w:val="0"/>
          <w:numId w:val="31"/>
        </w:numPr>
      </w:pPr>
      <w:r w:rsidRPr="00E11796">
        <w:rPr>
          <w:rFonts w:eastAsia="Calibri"/>
        </w:rPr>
        <w:t>Utfylt egenerklæring om forholdet til gjeldende sanksjonslovgivning</w:t>
      </w:r>
      <w:r w:rsidR="00364836">
        <w:rPr>
          <w:rFonts w:eastAsia="Calibri"/>
        </w:rPr>
        <w:t>,</w:t>
      </w:r>
      <w:r w:rsidR="00A23600" w:rsidRPr="00E11796">
        <w:rPr>
          <w:rFonts w:eastAsia="Calibri"/>
        </w:rPr>
        <w:t xml:space="preserve"> jf. E1 punkt</w:t>
      </w:r>
      <w:r w:rsidR="00A60D21" w:rsidRPr="00E11796">
        <w:rPr>
          <w:rFonts w:eastAsia="Calibri"/>
        </w:rPr>
        <w:t xml:space="preserve"> 3.</w:t>
      </w:r>
      <w:r w:rsidR="00470866" w:rsidRPr="00E11796">
        <w:rPr>
          <w:rFonts w:eastAsia="Calibri"/>
        </w:rPr>
        <w:t>6</w:t>
      </w:r>
      <w:r w:rsidRPr="00E11796">
        <w:rPr>
          <w:rFonts w:eastAsia="Calibri"/>
        </w:rPr>
        <w:t xml:space="preserve">. </w:t>
      </w:r>
    </w:p>
    <w:p w14:paraId="3FC7C909" w14:textId="5A508EBF" w:rsidR="000364F0" w:rsidRPr="00E11796" w:rsidRDefault="00344ED9" w:rsidP="00E11796">
      <w:pPr>
        <w:pStyle w:val="Listeavsnitt"/>
        <w:numPr>
          <w:ilvl w:val="0"/>
          <w:numId w:val="31"/>
        </w:numPr>
      </w:pPr>
      <w:r w:rsidRPr="00E11796">
        <w:rPr>
          <w:rFonts w:eastAsia="Calibri"/>
        </w:rPr>
        <w:t xml:space="preserve">Etter forespørsel fra byggherre skal </w:t>
      </w:r>
      <w:r w:rsidR="00E00BA9" w:rsidRPr="00E11796">
        <w:rPr>
          <w:rFonts w:eastAsia="Calibri"/>
        </w:rPr>
        <w:t>entreprenøren</w:t>
      </w:r>
      <w:r w:rsidRPr="00E11796">
        <w:rPr>
          <w:rFonts w:eastAsia="Calibri"/>
        </w:rPr>
        <w:t xml:space="preserve"> dokumentere </w:t>
      </w:r>
      <w:r w:rsidRPr="00E11796">
        <w:t xml:space="preserve">hvem som er reelle rettighetshavere i </w:t>
      </w:r>
      <w:r w:rsidR="00E00BA9" w:rsidRPr="00E11796">
        <w:t>entreprenøren</w:t>
      </w:r>
      <w:r w:rsidRPr="00E11796">
        <w:t xml:space="preserve">, selskaper i </w:t>
      </w:r>
      <w:r w:rsidR="00E00BA9" w:rsidRPr="00E11796">
        <w:t>entreprenøren</w:t>
      </w:r>
      <w:r w:rsidRPr="00E11796">
        <w:t xml:space="preserve">s konsern eller selskaper som </w:t>
      </w:r>
      <w:r w:rsidR="00E00BA9" w:rsidRPr="00E11796">
        <w:t>entreprenøren</w:t>
      </w:r>
      <w:r w:rsidRPr="00E11796">
        <w:t xml:space="preserve"> har kontrollerende eierskap eller myndighet i, selskap som </w:t>
      </w:r>
      <w:r w:rsidR="00E00BA9" w:rsidRPr="00E11796">
        <w:t>entreprenøren</w:t>
      </w:r>
      <w:r w:rsidRPr="00E11796">
        <w:t xml:space="preserve"> støtter seg på, kontraktmedhjelpere og enhver annen i leverandørkjeden, samt informasjon om hvem som er daglig leder, styreleder og andre ledende ansatte hos </w:t>
      </w:r>
      <w:r w:rsidR="00E00BA9" w:rsidRPr="00E11796">
        <w:t>entreprenøren</w:t>
      </w:r>
      <w:r w:rsidRPr="00E11796">
        <w:t>.</w:t>
      </w:r>
    </w:p>
    <w:p w14:paraId="11141708" w14:textId="77777777" w:rsidR="000364F0" w:rsidRPr="00E11796" w:rsidRDefault="000364F0" w:rsidP="00D27909">
      <w:pPr>
        <w:shd w:val="clear" w:color="auto" w:fill="FFFFFF" w:themeFill="background1"/>
      </w:pPr>
    </w:p>
    <w:p w14:paraId="3904C9CC" w14:textId="2793FD74" w:rsidR="00DF032C" w:rsidRPr="00E11796" w:rsidRDefault="00E00BA9" w:rsidP="008C1549">
      <w:pPr>
        <w:pStyle w:val="Overskrift4"/>
      </w:pPr>
      <w:bookmarkStart w:id="456" w:name="_Toc94532210"/>
      <w:bookmarkStart w:id="457" w:name="_Toc233896971"/>
      <w:r w:rsidRPr="00E11796">
        <w:t>Entreprenørens</w:t>
      </w:r>
      <w:r w:rsidR="00DF032C" w:rsidRPr="00E11796">
        <w:t xml:space="preserve"> økonomiske og finansielle kapasitet</w:t>
      </w:r>
      <w:bookmarkEnd w:id="456"/>
      <w:bookmarkEnd w:id="457"/>
    </w:p>
    <w:p w14:paraId="2FA3F017" w14:textId="1CBED1FD" w:rsidR="00DF032C" w:rsidRPr="00E11796" w:rsidRDefault="00DF032C" w:rsidP="00E00BA9">
      <w:pPr>
        <w:rPr>
          <w:b/>
        </w:rPr>
      </w:pPr>
      <w:r w:rsidRPr="00E11796">
        <w:rPr>
          <w:b/>
        </w:rPr>
        <w:t>Kvalifikasjonskrav:</w:t>
      </w:r>
    </w:p>
    <w:p w14:paraId="3F3E662A" w14:textId="0DA9BDA6" w:rsidR="00DF032C" w:rsidRPr="00E11796" w:rsidRDefault="00E00BA9" w:rsidP="00E00BA9">
      <w:r w:rsidRPr="00E11796">
        <w:t>Entreprenøren</w:t>
      </w:r>
      <w:r w:rsidR="00DF032C" w:rsidRPr="00E11796">
        <w:t xml:space="preserve"> skal ha tilstrekkelig økonomisk og finansiell kapasitet for å gjennomføre kontrakten, og skal i tillegg også oppfylle følgende krav:</w:t>
      </w:r>
    </w:p>
    <w:p w14:paraId="57E241DB" w14:textId="77777777" w:rsidR="00DF032C" w:rsidRPr="00E11796" w:rsidRDefault="00DF032C" w:rsidP="00E00BA9"/>
    <w:p w14:paraId="4C09F03E" w14:textId="18AF06CA" w:rsidR="00E00BA9" w:rsidRPr="00E11796" w:rsidRDefault="00E00BA9" w:rsidP="00840AD9">
      <w:pPr>
        <w:pStyle w:val="Listeavsnitt"/>
        <w:numPr>
          <w:ilvl w:val="0"/>
          <w:numId w:val="32"/>
        </w:numPr>
      </w:pPr>
      <w:r w:rsidRPr="00E11796">
        <w:t>Entreprenøre</w:t>
      </w:r>
      <w:r w:rsidR="00DF032C" w:rsidRPr="00E11796">
        <w:t>n skal ha en egenkapital på minimum NOK</w:t>
      </w:r>
      <w:r w:rsidRPr="00E11796">
        <w:t xml:space="preserve"> </w:t>
      </w:r>
      <w:r w:rsidRPr="00E11796">
        <w:rPr>
          <w:highlight w:val="lightGray"/>
        </w:rPr>
        <w:t>Xxxxxx.</w:t>
      </w:r>
    </w:p>
    <w:p w14:paraId="7874F68A" w14:textId="5362DB7F" w:rsidR="00E00BA9" w:rsidRPr="00E11796" w:rsidRDefault="00E00BA9" w:rsidP="00840AD9">
      <w:pPr>
        <w:pStyle w:val="Listeavsnitt"/>
        <w:numPr>
          <w:ilvl w:val="0"/>
          <w:numId w:val="32"/>
        </w:numPr>
      </w:pPr>
      <w:r w:rsidRPr="00E11796">
        <w:t>Entreprenøren</w:t>
      </w:r>
      <w:r w:rsidR="00DF032C" w:rsidRPr="00E11796">
        <w:t xml:space="preserve"> skal ha en egenkapitalandel i prosent på minst 10 %.</w:t>
      </w:r>
    </w:p>
    <w:p w14:paraId="18D87B09" w14:textId="6F8795D9" w:rsidR="00DF032C" w:rsidRPr="00E11796" w:rsidRDefault="00E00BA9" w:rsidP="00840AD9">
      <w:pPr>
        <w:pStyle w:val="Listeavsnitt"/>
        <w:numPr>
          <w:ilvl w:val="0"/>
          <w:numId w:val="32"/>
        </w:numPr>
      </w:pPr>
      <w:r w:rsidRPr="00E11796">
        <w:t>Entreprenøren</w:t>
      </w:r>
      <w:r w:rsidR="00DF032C" w:rsidRPr="00E11796">
        <w:t xml:space="preserve"> skal ha en gjennomsnittlig årlig omsetning på minimum NOK</w:t>
      </w:r>
      <w:r w:rsidRPr="00E11796">
        <w:rPr>
          <w:highlight w:val="lightGray"/>
        </w:rPr>
        <w:t xml:space="preserve"> Xxxxxx</w:t>
      </w:r>
      <w:r w:rsidRPr="00E11796">
        <w:t xml:space="preserve"> </w:t>
      </w:r>
      <w:r w:rsidR="00DF032C" w:rsidRPr="00E11796">
        <w:t>de tre siste regnskapsår.</w:t>
      </w:r>
    </w:p>
    <w:p w14:paraId="43F4D0CD" w14:textId="77777777" w:rsidR="00DF032C" w:rsidRPr="00E11796" w:rsidRDefault="00DF032C" w:rsidP="00E00BA9"/>
    <w:p w14:paraId="0088EFA2" w14:textId="7926BF6C" w:rsidR="00DF032C" w:rsidRPr="00E11796" w:rsidRDefault="00DF032C" w:rsidP="00E00BA9">
      <w:pPr>
        <w:rPr>
          <w:b/>
        </w:rPr>
      </w:pPr>
      <w:r w:rsidRPr="00E11796">
        <w:rPr>
          <w:b/>
        </w:rPr>
        <w:t>Dokumentasjonskrav:</w:t>
      </w:r>
    </w:p>
    <w:p w14:paraId="48D600B0" w14:textId="24C6D33F" w:rsidR="00E00BA9" w:rsidRPr="00E11796" w:rsidRDefault="00E00BA9" w:rsidP="00840AD9">
      <w:pPr>
        <w:pStyle w:val="Listeavsnitt"/>
        <w:numPr>
          <w:ilvl w:val="0"/>
          <w:numId w:val="33"/>
        </w:numPr>
      </w:pPr>
      <w:r w:rsidRPr="00E11796">
        <w:t xml:space="preserve">Entreprenørens årsregnskap, årsberetning og revisjonsberetning for de siste tre år og nyere opplysninger (kvartalsregnskaper) som har betydning for </w:t>
      </w:r>
      <w:r w:rsidR="00790B4B" w:rsidRPr="00E11796">
        <w:t>entreprenøren</w:t>
      </w:r>
      <w:r w:rsidRPr="00E11796">
        <w:t>s regnskapstall.</w:t>
      </w:r>
    </w:p>
    <w:p w14:paraId="44746A9D" w14:textId="3CB9467C" w:rsidR="00E00BA9" w:rsidRPr="00E11796" w:rsidRDefault="00E00BA9" w:rsidP="00840AD9">
      <w:pPr>
        <w:pStyle w:val="Listeavsnitt"/>
        <w:numPr>
          <w:ilvl w:val="0"/>
          <w:numId w:val="33"/>
        </w:numPr>
      </w:pPr>
      <w:r w:rsidRPr="00E11796">
        <w:t xml:space="preserve">En kortfattet redegjørelse vedrørende informasjon om økonomiske forhold eller tap som ikke er dokumentert andre steder, og som kreves dokumentert i henhold til norske og/eller internasjonale regnskapsstandarder. Redegjørelsen skal også omfatte eventuelle hendelser av betydning som har inntruffet etter siste reviderte årsregnskap. </w:t>
      </w:r>
    </w:p>
    <w:p w14:paraId="4D96BCE1" w14:textId="1AEA8935" w:rsidR="00E00BA9" w:rsidRPr="00E11796" w:rsidRDefault="00E00BA9" w:rsidP="00840AD9">
      <w:pPr>
        <w:pStyle w:val="Listeavsnitt"/>
        <w:numPr>
          <w:ilvl w:val="0"/>
          <w:numId w:val="33"/>
        </w:numPr>
      </w:pPr>
      <w:r w:rsidRPr="00E11796">
        <w:t xml:space="preserve">En oversikt over eventuelle nylig gjennomførte, pågående eller forestående skattemessige eller offentlige gjennomganger av </w:t>
      </w:r>
      <w:r w:rsidR="00790B4B" w:rsidRPr="00E11796">
        <w:t>entreprenøren</w:t>
      </w:r>
      <w:r w:rsidRPr="00E11796">
        <w:t xml:space="preserve">s virksomhet. </w:t>
      </w:r>
    </w:p>
    <w:p w14:paraId="475C0563" w14:textId="6673F7A8" w:rsidR="00DF032C" w:rsidRPr="00E11796" w:rsidRDefault="00E00BA9" w:rsidP="00840AD9">
      <w:pPr>
        <w:pStyle w:val="Listeavsnitt"/>
        <w:numPr>
          <w:ilvl w:val="0"/>
          <w:numId w:val="33"/>
        </w:numPr>
      </w:pPr>
      <w:r w:rsidRPr="00E11796">
        <w:t>Utfylt tabell i E1 punkt 4.</w:t>
      </w:r>
    </w:p>
    <w:p w14:paraId="0D9F01A2" w14:textId="77777777" w:rsidR="00E00BA9" w:rsidRPr="00E11796" w:rsidRDefault="00E00BA9" w:rsidP="00E00BA9">
      <w:pPr>
        <w:pStyle w:val="Listeavsnitt"/>
      </w:pPr>
    </w:p>
    <w:p w14:paraId="4175EF66" w14:textId="5B8FDC2D" w:rsidR="00DF032C" w:rsidRPr="00E11796" w:rsidRDefault="00DF032C" w:rsidP="00E00BA9">
      <w:r w:rsidRPr="00E11796">
        <w:lastRenderedPageBreak/>
        <w:t xml:space="preserve">Dersom </w:t>
      </w:r>
      <w:r w:rsidR="00790B4B" w:rsidRPr="00E11796">
        <w:t>entreprenøren</w:t>
      </w:r>
      <w:r w:rsidRPr="00E11796">
        <w:t xml:space="preserve"> har saklig grunn til ikke å fremlegge den dokumentasjonen </w:t>
      </w:r>
      <w:r w:rsidR="00790B4B" w:rsidRPr="00E11796">
        <w:t>byggherren</w:t>
      </w:r>
      <w:r w:rsidRPr="00E11796">
        <w:t xml:space="preserve"> har krevd, kan han dokumentere sin økonomiske og finansielle kapasitet ved å fremlegge ethvert annet dokument som har relevans til foretakets regnskapstall/økonomi og som </w:t>
      </w:r>
      <w:r w:rsidR="00790B4B" w:rsidRPr="00E11796">
        <w:t>byggherre</w:t>
      </w:r>
      <w:r w:rsidRPr="00E11796">
        <w:t xml:space="preserve"> anser egnet. </w:t>
      </w:r>
      <w:r w:rsidR="00790B4B" w:rsidRPr="00E11796">
        <w:t xml:space="preserve">Entreprenøren </w:t>
      </w:r>
      <w:r w:rsidRPr="00E11796">
        <w:t xml:space="preserve">skal begrunne hvorfor han ikke kan fremlegge den dokumentasjonen </w:t>
      </w:r>
      <w:r w:rsidR="00790B4B" w:rsidRPr="00E11796">
        <w:t>byggherre</w:t>
      </w:r>
      <w:r w:rsidRPr="00E11796">
        <w:t xml:space="preserve"> har krevd.</w:t>
      </w:r>
    </w:p>
    <w:p w14:paraId="1D32080D" w14:textId="77777777" w:rsidR="00C1541F" w:rsidRPr="00E11796" w:rsidRDefault="00C1541F" w:rsidP="00E00BA9"/>
    <w:p w14:paraId="7E7AE03F" w14:textId="70EB016F" w:rsidR="001F64C7" w:rsidRPr="00E11796" w:rsidRDefault="00790B4B" w:rsidP="008C1549">
      <w:pPr>
        <w:pStyle w:val="Overskrift4"/>
      </w:pPr>
      <w:bookmarkStart w:id="458" w:name="_Toc94532211"/>
      <w:bookmarkStart w:id="459" w:name="_Toc233896972"/>
      <w:r w:rsidRPr="00E11796">
        <w:t>Entreprenøren</w:t>
      </w:r>
      <w:r w:rsidR="00DF032C" w:rsidRPr="00E11796">
        <w:t>s tekniske og faglige kvalifikasjoner</w:t>
      </w:r>
      <w:bookmarkEnd w:id="458"/>
      <w:bookmarkEnd w:id="459"/>
      <w:r w:rsidR="00DF032C" w:rsidRPr="00E11796">
        <w:t xml:space="preserve"> </w:t>
      </w:r>
    </w:p>
    <w:p w14:paraId="0078359F" w14:textId="4AF9BB96" w:rsidR="00DF032C" w:rsidRPr="00E11796" w:rsidRDefault="00DF032C" w:rsidP="00D23DB8">
      <w:pPr>
        <w:rPr>
          <w:b/>
        </w:rPr>
      </w:pPr>
      <w:r w:rsidRPr="00E11796">
        <w:rPr>
          <w:b/>
        </w:rPr>
        <w:t xml:space="preserve">Kvalifikasjonskrav: </w:t>
      </w:r>
    </w:p>
    <w:p w14:paraId="5C8868FF" w14:textId="77ED3CE7" w:rsidR="000B6F37" w:rsidRPr="00E11796" w:rsidRDefault="000B6F37" w:rsidP="000B6F37">
      <w:r w:rsidRPr="00E11796">
        <w:t xml:space="preserve">Entreprenøren skal ha tilstrekkelig erfaring med </w:t>
      </w:r>
      <w:r w:rsidR="00E00FF0" w:rsidRPr="00E11796">
        <w:t xml:space="preserve">styring og </w:t>
      </w:r>
      <w:r w:rsidRPr="00E11796">
        <w:t>gjennomføring av vegprosjekter av relevant art og vanskelighetsgrad.</w:t>
      </w:r>
    </w:p>
    <w:p w14:paraId="1862B45E" w14:textId="77777777" w:rsidR="00DD66DC" w:rsidRPr="00E11796" w:rsidRDefault="00DD66DC" w:rsidP="000B6F37"/>
    <w:p w14:paraId="1EADD0C8" w14:textId="4ECA8E10" w:rsidR="00DF032C" w:rsidRPr="00E11796" w:rsidRDefault="00DD66DC" w:rsidP="000B6F37">
      <w:r w:rsidRPr="00E11796">
        <w:t>Entreprenøren</w:t>
      </w:r>
      <w:r w:rsidR="000B6F37" w:rsidRPr="00E11796">
        <w:t xml:space="preserve"> skal i tillegg ha tilstrekkelig erfaring av relevant art og vanskelighetsgrad fra følgende sentrale arbeider</w:t>
      </w:r>
      <w:r w:rsidR="00E00FF0" w:rsidRPr="00E11796">
        <w:t>:</w:t>
      </w:r>
    </w:p>
    <w:p w14:paraId="1275732F" w14:textId="77777777" w:rsidR="00DF032C" w:rsidRPr="00E11796" w:rsidRDefault="00DF032C" w:rsidP="00D23DB8"/>
    <w:p w14:paraId="1BC2F185" w14:textId="77777777" w:rsidR="00D23DB8" w:rsidRPr="00E11796" w:rsidRDefault="00DF032C" w:rsidP="001D1D45">
      <w:pPr>
        <w:pStyle w:val="Listeavsnitt"/>
        <w:numPr>
          <w:ilvl w:val="0"/>
          <w:numId w:val="34"/>
        </w:numPr>
        <w:rPr>
          <w:highlight w:val="lightGray"/>
        </w:rPr>
      </w:pPr>
      <w:r w:rsidRPr="00E11796">
        <w:rPr>
          <w:highlight w:val="lightGray"/>
        </w:rPr>
        <w:t>Xxxxxx</w:t>
      </w:r>
    </w:p>
    <w:p w14:paraId="23973599" w14:textId="77777777" w:rsidR="00D23DB8" w:rsidRPr="00E11796" w:rsidRDefault="00DF032C" w:rsidP="001D1D45">
      <w:pPr>
        <w:pStyle w:val="Listeavsnitt"/>
        <w:numPr>
          <w:ilvl w:val="0"/>
          <w:numId w:val="34"/>
        </w:numPr>
        <w:rPr>
          <w:highlight w:val="lightGray"/>
        </w:rPr>
      </w:pPr>
      <w:r w:rsidRPr="00E11796">
        <w:rPr>
          <w:highlight w:val="lightGray"/>
        </w:rPr>
        <w:t>Xxxxxx</w:t>
      </w:r>
    </w:p>
    <w:p w14:paraId="08BDB9D2" w14:textId="5E8EB3DE" w:rsidR="00DF032C" w:rsidRPr="00E11796" w:rsidRDefault="00DF032C" w:rsidP="001D1D45">
      <w:pPr>
        <w:pStyle w:val="Listeavsnitt"/>
        <w:numPr>
          <w:ilvl w:val="0"/>
          <w:numId w:val="34"/>
        </w:numPr>
        <w:rPr>
          <w:highlight w:val="lightGray"/>
        </w:rPr>
      </w:pPr>
      <w:r w:rsidRPr="00E11796">
        <w:rPr>
          <w:highlight w:val="lightGray"/>
        </w:rPr>
        <w:t>Xxxxxx</w:t>
      </w:r>
    </w:p>
    <w:p w14:paraId="718E73DE" w14:textId="77777777" w:rsidR="00DF032C" w:rsidRPr="00E11796" w:rsidRDefault="00DF032C" w:rsidP="00D23DB8"/>
    <w:p w14:paraId="7A6EB4F5" w14:textId="3A4C4BC4" w:rsidR="00DF032C" w:rsidRPr="00E11796" w:rsidRDefault="00D23DB8" w:rsidP="00D23DB8">
      <w:r w:rsidRPr="00E11796">
        <w:t>Entreprenøren</w:t>
      </w:r>
      <w:r w:rsidR="00DF032C" w:rsidRPr="00E11796">
        <w:t xml:space="preserve"> skal selv ha erfaring fra utførelsen av de sentrale arbeidene som nevnt ovenfor. Hvis </w:t>
      </w:r>
      <w:r w:rsidRPr="00E11796">
        <w:t>entreprenøren</w:t>
      </w:r>
      <w:r w:rsidR="00DF032C" w:rsidRPr="00E11796">
        <w:t xml:space="preserve"> kun har erfaring fra, for eksempel å styre </w:t>
      </w:r>
      <w:r w:rsidR="00047C77" w:rsidRPr="00E11796">
        <w:t>kontraktmedhjelpere</w:t>
      </w:r>
      <w:r w:rsidR="00DF032C" w:rsidRPr="00E11796">
        <w:t xml:space="preserve">, må </w:t>
      </w:r>
      <w:r w:rsidRPr="00E11796">
        <w:t>entreprenøren</w:t>
      </w:r>
      <w:r w:rsidR="00DF032C" w:rsidRPr="00E11796">
        <w:t xml:space="preserve"> støtte seg på andre virksomheter som har den nødvendige erfaringen fra utførelse av de aktuelle sentrale arbeidene, se </w:t>
      </w:r>
      <w:r w:rsidR="00364836">
        <w:t>punkt</w:t>
      </w:r>
      <w:r w:rsidR="00DF032C" w:rsidRPr="00E11796">
        <w:t>. 4.1.</w:t>
      </w:r>
    </w:p>
    <w:p w14:paraId="12CE38E4" w14:textId="77777777" w:rsidR="00DA447E" w:rsidRPr="00E11796" w:rsidRDefault="00DA447E" w:rsidP="00D23DB8"/>
    <w:p w14:paraId="04210302" w14:textId="77777777" w:rsidR="00DF032C" w:rsidRPr="00E11796" w:rsidRDefault="00DF032C" w:rsidP="00D23DB8">
      <w:pPr>
        <w:rPr>
          <w:b/>
        </w:rPr>
      </w:pPr>
      <w:r w:rsidRPr="00E11796">
        <w:rPr>
          <w:b/>
        </w:rPr>
        <w:t>Dokumentasjonskrav:</w:t>
      </w:r>
    </w:p>
    <w:p w14:paraId="017D273E" w14:textId="415AED84" w:rsidR="00DF032C" w:rsidRPr="00E11796" w:rsidRDefault="00CA00BC" w:rsidP="0094672F">
      <w:pPr>
        <w:pStyle w:val="Listeavsnitt"/>
        <w:numPr>
          <w:ilvl w:val="0"/>
          <w:numId w:val="73"/>
        </w:numPr>
      </w:pPr>
      <w:r w:rsidRPr="00E11796">
        <w:t xml:space="preserve">En liste over inntil </w:t>
      </w:r>
      <w:r w:rsidRPr="00E11796">
        <w:rPr>
          <w:highlight w:val="lightGray"/>
        </w:rPr>
        <w:t>8</w:t>
      </w:r>
      <w:r w:rsidRPr="00E11796">
        <w:t xml:space="preserve"> og ikke mindre enn </w:t>
      </w:r>
      <w:r w:rsidR="00364448" w:rsidRPr="00E11796">
        <w:rPr>
          <w:highlight w:val="lightGray"/>
        </w:rPr>
        <w:t>3</w:t>
      </w:r>
      <w:r w:rsidR="00364448" w:rsidRPr="00E11796">
        <w:t xml:space="preserve"> </w:t>
      </w:r>
      <w:r w:rsidRPr="00E11796">
        <w:t xml:space="preserve">kontrakter som </w:t>
      </w:r>
      <w:r w:rsidR="004174CF" w:rsidRPr="00E11796">
        <w:t>entreprenøre</w:t>
      </w:r>
      <w:r w:rsidRPr="00E11796">
        <w:t xml:space="preserve">n har gjennomført eller gjennomfører i løpet av de siste fem årene regnet fra </w:t>
      </w:r>
      <w:r w:rsidR="00473AD4" w:rsidRPr="00E11796">
        <w:t>frist for innlevering av forespørsel om deltakelse i konkurransen</w:t>
      </w:r>
      <w:r w:rsidRPr="00E11796">
        <w:t xml:space="preserve">. Minimums- og maksimumsbegrensningen gjelder totalt antall referanseprosjekter, og er lik uavhengig av om </w:t>
      </w:r>
      <w:r w:rsidR="004174CF" w:rsidRPr="00E11796">
        <w:t>entreprenøren</w:t>
      </w:r>
      <w:r w:rsidRPr="00E11796">
        <w:t xml:space="preserve"> selv oppfyller kvalifikasjonskravet alene eller støtter seg på andre for å oppfylle kvalifikasjonskravet.</w:t>
      </w:r>
      <w:r w:rsidR="00AC19C1" w:rsidRPr="00E11796">
        <w:t xml:space="preserve"> </w:t>
      </w:r>
      <w:bookmarkStart w:id="460" w:name="_Hlk211252132"/>
      <w:r w:rsidR="00AC19C1" w:rsidRPr="00E11796">
        <w:t>De opplistede referanseprosjektene skal samlet dokumentere oppfyllelse av kvalifikasjonskravet</w:t>
      </w:r>
      <w:bookmarkEnd w:id="460"/>
      <w:r w:rsidR="00AC19C1" w:rsidRPr="00E11796">
        <w:t>.</w:t>
      </w:r>
      <w:r w:rsidRPr="00E11796">
        <w:t xml:space="preserve"> </w:t>
      </w:r>
      <w:r w:rsidR="00DF032C" w:rsidRPr="00E11796">
        <w:t>Listen skal, jf. skjema inntatt i E1 punkt 5</w:t>
      </w:r>
      <w:r w:rsidR="008C51A4" w:rsidRPr="00E11796">
        <w:t>.1</w:t>
      </w:r>
      <w:r w:rsidR="00DF032C" w:rsidRPr="00E11796">
        <w:t xml:space="preserve">, inneholde følgende for hver av kontraktene: </w:t>
      </w:r>
    </w:p>
    <w:p w14:paraId="39571BE3" w14:textId="77777777" w:rsidR="00DF032C" w:rsidRPr="00E11796" w:rsidRDefault="00DF032C" w:rsidP="00D23DB8"/>
    <w:p w14:paraId="5DD5AD4E" w14:textId="55B8F71B" w:rsidR="00DF032C" w:rsidRPr="00E11796" w:rsidRDefault="00DF032C" w:rsidP="0094672F">
      <w:pPr>
        <w:pStyle w:val="Listeavsnitt"/>
        <w:numPr>
          <w:ilvl w:val="0"/>
          <w:numId w:val="72"/>
        </w:numPr>
      </w:pPr>
      <w:r w:rsidRPr="00E11796">
        <w:t>Navn på mottaker (oppdragsgiver)</w:t>
      </w:r>
    </w:p>
    <w:p w14:paraId="69666678" w14:textId="33EC9961" w:rsidR="00DF032C" w:rsidRPr="00E11796" w:rsidRDefault="00DF032C" w:rsidP="0094672F">
      <w:pPr>
        <w:pStyle w:val="Listeavsnitt"/>
        <w:numPr>
          <w:ilvl w:val="0"/>
          <w:numId w:val="72"/>
        </w:numPr>
      </w:pPr>
      <w:r w:rsidRPr="00E11796">
        <w:t>Beskrivelse av hva kontraktarbeidene gikk ut på, herunder relevansen i forhold til kvalifikasjonskravet.</w:t>
      </w:r>
    </w:p>
    <w:p w14:paraId="18760155" w14:textId="631693CF" w:rsidR="00DF032C" w:rsidRPr="00E11796" w:rsidRDefault="00DF032C" w:rsidP="0094672F">
      <w:pPr>
        <w:pStyle w:val="Listeavsnitt"/>
        <w:numPr>
          <w:ilvl w:val="0"/>
          <w:numId w:val="72"/>
        </w:numPr>
      </w:pPr>
      <w:r w:rsidRPr="00E11796">
        <w:t xml:space="preserve">Hvilke arbeider som ble utført av </w:t>
      </w:r>
      <w:r w:rsidR="00262CDF" w:rsidRPr="00E11796">
        <w:t>entreprenør</w:t>
      </w:r>
      <w:r w:rsidRPr="00E11796">
        <w:t>en selv, og hvilke arbeider som ble utført av</w:t>
      </w:r>
      <w:r w:rsidR="00262CDF" w:rsidRPr="00E11796">
        <w:t xml:space="preserve"> </w:t>
      </w:r>
      <w:r w:rsidRPr="00E11796">
        <w:t>kontraktsmedhjelpere.</w:t>
      </w:r>
    </w:p>
    <w:p w14:paraId="021DD766" w14:textId="1E651DD1" w:rsidR="00DF032C" w:rsidRPr="00E11796" w:rsidRDefault="00DF032C" w:rsidP="0094672F">
      <w:pPr>
        <w:pStyle w:val="Listeavsnitt"/>
        <w:numPr>
          <w:ilvl w:val="0"/>
          <w:numId w:val="72"/>
        </w:numPr>
      </w:pPr>
      <w:r w:rsidRPr="00E11796">
        <w:t>Tidspunkt for leveransen.</w:t>
      </w:r>
    </w:p>
    <w:p w14:paraId="4DDD1C66" w14:textId="2835AB2D" w:rsidR="00DF032C" w:rsidRPr="00E11796" w:rsidRDefault="00DF032C" w:rsidP="0094672F">
      <w:pPr>
        <w:pStyle w:val="Listeavsnitt"/>
        <w:numPr>
          <w:ilvl w:val="0"/>
          <w:numId w:val="72"/>
        </w:numPr>
      </w:pPr>
      <w:r w:rsidRPr="00E11796">
        <w:t>Kontraktens verdi.</w:t>
      </w:r>
    </w:p>
    <w:p w14:paraId="369765AD" w14:textId="19EEC987" w:rsidR="00DF032C" w:rsidRDefault="00364836" w:rsidP="0094672F">
      <w:pPr>
        <w:pStyle w:val="Listeavsnitt"/>
        <w:numPr>
          <w:ilvl w:val="0"/>
          <w:numId w:val="72"/>
        </w:numPr>
      </w:pPr>
      <w:r>
        <w:t>Referanseperson/k</w:t>
      </w:r>
      <w:r w:rsidR="00DF032C" w:rsidRPr="00E11796">
        <w:t xml:space="preserve">ontaktperson hos oppdragsgiver med kontaktdata (telefonnummer og e-postadresse), og angivelse av vedkommende sin rolle hos </w:t>
      </w:r>
      <w:r>
        <w:t>byggherre</w:t>
      </w:r>
      <w:r w:rsidR="00DF032C" w:rsidRPr="00E11796">
        <w:t xml:space="preserve"> under kontrakten. </w:t>
      </w:r>
      <w:r>
        <w:t>Referanseperson/k</w:t>
      </w:r>
      <w:r w:rsidR="006957FF" w:rsidRPr="00E11796">
        <w:t>ontaktpersonen vil kunne bli kontaktet for å verifisere a</w:t>
      </w:r>
      <w:r w:rsidR="00CE698D" w:rsidRPr="00E11796">
        <w:t xml:space="preserve">t opplysningene i skjemaet er korrekte. </w:t>
      </w:r>
      <w:r w:rsidR="00D23DB8" w:rsidRPr="00E11796">
        <w:t>Entreprenøren</w:t>
      </w:r>
      <w:r w:rsidR="00DF032C" w:rsidRPr="00E11796">
        <w:t xml:space="preserve"> er ansvarlig for at </w:t>
      </w:r>
      <w:r>
        <w:t>referanse/</w:t>
      </w:r>
      <w:r w:rsidR="5C69DEAD" w:rsidRPr="00E11796">
        <w:t>kontakt</w:t>
      </w:r>
      <w:r w:rsidR="00DF032C" w:rsidRPr="00E11796">
        <w:t>personen er tilgjengelig.</w:t>
      </w:r>
    </w:p>
    <w:p w14:paraId="3BF00D35" w14:textId="77777777" w:rsidR="00364836" w:rsidRPr="00E11796" w:rsidRDefault="00364836" w:rsidP="00364836">
      <w:pPr>
        <w:pStyle w:val="Listeavsnitt"/>
      </w:pPr>
    </w:p>
    <w:p w14:paraId="396B0B5E" w14:textId="18F7FB33" w:rsidR="008C705D" w:rsidRPr="00E11796" w:rsidRDefault="00B95518" w:rsidP="0094672F">
      <w:pPr>
        <w:pStyle w:val="Listeavsnitt"/>
        <w:numPr>
          <w:ilvl w:val="0"/>
          <w:numId w:val="73"/>
        </w:numPr>
      </w:pPr>
      <w:r w:rsidRPr="00E11796">
        <w:t xml:space="preserve">Utfylt skjema i E1 punkt </w:t>
      </w:r>
      <w:r w:rsidR="00FE4EB1" w:rsidRPr="00E11796">
        <w:t>5.1</w:t>
      </w:r>
      <w:r w:rsidR="00A20263" w:rsidRPr="00E11796">
        <w:t>.</w:t>
      </w:r>
      <w:r w:rsidR="00DE5C3B" w:rsidRPr="00E11796">
        <w:t xml:space="preserve"> </w:t>
      </w:r>
    </w:p>
    <w:p w14:paraId="310641DC" w14:textId="77777777" w:rsidR="008C705D" w:rsidRPr="00E11796" w:rsidRDefault="008C705D" w:rsidP="000B6F37"/>
    <w:p w14:paraId="40949209" w14:textId="26258656" w:rsidR="00677ECE" w:rsidRPr="00E11796" w:rsidRDefault="00677ECE" w:rsidP="0050115A">
      <w:pPr>
        <w:pStyle w:val="Overskrift4"/>
      </w:pPr>
      <w:bookmarkStart w:id="461" w:name="_Toc94532217"/>
      <w:bookmarkStart w:id="462" w:name="_Toc233896973"/>
      <w:r w:rsidRPr="00E11796">
        <w:t>Miljø og kvalitet</w:t>
      </w:r>
      <w:bookmarkEnd w:id="462"/>
    </w:p>
    <w:p w14:paraId="7281129C" w14:textId="6E07E978" w:rsidR="00DF032C" w:rsidRPr="00E11796" w:rsidRDefault="00E34ECE" w:rsidP="00677ECE">
      <w:pPr>
        <w:pStyle w:val="Overskrift5"/>
      </w:pPr>
      <w:bookmarkStart w:id="463" w:name="_Toc233896974"/>
      <w:r w:rsidRPr="00E11796">
        <w:t>Ledelsessystem for miljø</w:t>
      </w:r>
      <w:bookmarkEnd w:id="461"/>
      <w:bookmarkEnd w:id="463"/>
    </w:p>
    <w:p w14:paraId="5CB3D2BF" w14:textId="77777777" w:rsidR="00DF032C" w:rsidRPr="00E11796" w:rsidRDefault="00DF032C" w:rsidP="000B6F37">
      <w:pPr>
        <w:rPr>
          <w:b/>
        </w:rPr>
      </w:pPr>
      <w:r w:rsidRPr="00E11796">
        <w:rPr>
          <w:b/>
        </w:rPr>
        <w:t>Kvalifikasjonskrav:</w:t>
      </w:r>
    </w:p>
    <w:p w14:paraId="79A8CEC3" w14:textId="452BFE8B" w:rsidR="00DF032C" w:rsidRPr="00E11796" w:rsidRDefault="000B6F37" w:rsidP="000B6F37">
      <w:r w:rsidRPr="00E11796">
        <w:t>Entreprenøren</w:t>
      </w:r>
      <w:r w:rsidR="00DF032C" w:rsidRPr="00E11796">
        <w:t xml:space="preserve"> skal være sertifisert etter ISO 14001 (2015), EMAS (EU Eco-Management and Audit Scheme for environmental management), eller Miljøfyrtårn, med relevans for tilsvarende samferdselsprosjekter.  </w:t>
      </w:r>
    </w:p>
    <w:p w14:paraId="5C1105D3" w14:textId="77777777" w:rsidR="00DF032C" w:rsidRPr="00E11796" w:rsidRDefault="00DF032C" w:rsidP="000B6F37">
      <w:pPr>
        <w:rPr>
          <w:color w:val="000000" w:themeColor="text1"/>
        </w:rPr>
      </w:pPr>
    </w:p>
    <w:p w14:paraId="14195A94" w14:textId="77777777" w:rsidR="00DF032C" w:rsidRPr="00E11796" w:rsidRDefault="00DF032C" w:rsidP="000B6F37">
      <w:pPr>
        <w:rPr>
          <w:b/>
          <w:color w:val="000000" w:themeColor="text1"/>
        </w:rPr>
      </w:pPr>
      <w:r w:rsidRPr="00E11796">
        <w:rPr>
          <w:b/>
          <w:color w:val="000000" w:themeColor="text1"/>
        </w:rPr>
        <w:t>Dokumentasjonskrav:</w:t>
      </w:r>
    </w:p>
    <w:p w14:paraId="4AA995E0" w14:textId="0B69DFE6" w:rsidR="00DF032C" w:rsidRPr="00E11796" w:rsidRDefault="00DF032C" w:rsidP="0094672F">
      <w:pPr>
        <w:pStyle w:val="Listeavsnitt"/>
        <w:numPr>
          <w:ilvl w:val="0"/>
          <w:numId w:val="35"/>
        </w:numPr>
      </w:pPr>
      <w:r w:rsidRPr="00E11796">
        <w:t xml:space="preserve">Attest utstedt av uavhengig organ som dokumenterer at </w:t>
      </w:r>
      <w:r w:rsidR="000B6F37" w:rsidRPr="00E11796">
        <w:t>entreprenøren</w:t>
      </w:r>
      <w:r w:rsidRPr="00E11796">
        <w:t xml:space="preserve"> er sertifisert i henhold til ISO 14001 (2015), EMAS (EU Eco-Management and Audit Scheme for environmental managment) eller Miljøfyrtårn. Det uavhengige organet må være akkreditert av Norsk akkreditering eller tilsvarende organer i andre EØS-stater.</w:t>
      </w:r>
    </w:p>
    <w:p w14:paraId="66E7894A" w14:textId="232AC977" w:rsidR="00DF032C" w:rsidRPr="00E11796" w:rsidRDefault="00E6446C" w:rsidP="0094672F">
      <w:pPr>
        <w:pStyle w:val="Listeavsnitt"/>
        <w:numPr>
          <w:ilvl w:val="0"/>
          <w:numId w:val="35"/>
        </w:numPr>
      </w:pPr>
      <w:bookmarkStart w:id="464" w:name="_Hlk112309438"/>
      <w:r w:rsidRPr="00E11796">
        <w:lastRenderedPageBreak/>
        <w:t xml:space="preserve">Annen dokumentasjon for tilsvarende miljøledelsestiltak aksepteres dersom </w:t>
      </w:r>
      <w:r w:rsidR="000B6F37" w:rsidRPr="00E11796">
        <w:t>entreprenøren</w:t>
      </w:r>
      <w:r w:rsidRPr="00E11796">
        <w:t xml:space="preserve"> ikke har mulighet til å få slike attester innen fristen, og dette ikke skyldes </w:t>
      </w:r>
      <w:r w:rsidR="000B6F37" w:rsidRPr="00E11796">
        <w:t>entreprenøren</w:t>
      </w:r>
      <w:r w:rsidRPr="00E11796">
        <w:t xml:space="preserve"> selv. Dette forutsetter at </w:t>
      </w:r>
      <w:r w:rsidR="000B6F37" w:rsidRPr="00E11796">
        <w:t>entreprenøren</w:t>
      </w:r>
      <w:r w:rsidRPr="00E11796">
        <w:t xml:space="preserve"> dokumenterer at disse tiltakene tilsvarer de etterspurte miljøsystemene eller – standardene. </w:t>
      </w:r>
      <w:r w:rsidR="000B6F37" w:rsidRPr="00E11796">
        <w:t>Entreprenøren</w:t>
      </w:r>
      <w:r w:rsidRPr="00E11796">
        <w:t xml:space="preserve"> skal begrunne hvorfor han ikke hadde mulighet til å få slike attester innen fristen, og hva dette skyldes.</w:t>
      </w:r>
    </w:p>
    <w:bookmarkEnd w:id="464"/>
    <w:p w14:paraId="5B8AD0B2" w14:textId="77777777" w:rsidR="00DF032C" w:rsidRPr="00E11796" w:rsidRDefault="00DF032C" w:rsidP="000B6F37"/>
    <w:p w14:paraId="77751D52" w14:textId="01B869F6" w:rsidR="00DF032C" w:rsidRPr="00E11796" w:rsidRDefault="005B6943" w:rsidP="00304601">
      <w:pPr>
        <w:pStyle w:val="Overskrift5"/>
      </w:pPr>
      <w:bookmarkStart w:id="465" w:name="_Toc94532218"/>
      <w:bookmarkStart w:id="466" w:name="_Toc233896975"/>
      <w:r w:rsidRPr="00E11796">
        <w:t>Ledelsessystem for kvalitet</w:t>
      </w:r>
      <w:bookmarkEnd w:id="465"/>
      <w:bookmarkEnd w:id="466"/>
    </w:p>
    <w:p w14:paraId="62F2B8C4" w14:textId="77777777" w:rsidR="00DF032C" w:rsidRPr="00E11796" w:rsidRDefault="00DF032C" w:rsidP="000B6F37">
      <w:pPr>
        <w:rPr>
          <w:b/>
        </w:rPr>
      </w:pPr>
      <w:r w:rsidRPr="00E11796">
        <w:rPr>
          <w:b/>
        </w:rPr>
        <w:t>Kvalifikasjonskrav:</w:t>
      </w:r>
    </w:p>
    <w:p w14:paraId="14A7194A" w14:textId="0183EA1C" w:rsidR="00DF032C" w:rsidRPr="00E11796" w:rsidRDefault="000B6F37" w:rsidP="000B6F37">
      <w:r w:rsidRPr="00E11796">
        <w:t>Entreprenøren</w:t>
      </w:r>
      <w:r w:rsidR="00DF032C" w:rsidRPr="00E11796">
        <w:t xml:space="preserve"> skal være sertifisert etter ISO 9001 (2015), med relevans for tilsvarende samferdselsprosjekter.  </w:t>
      </w:r>
    </w:p>
    <w:p w14:paraId="6981D671" w14:textId="77777777" w:rsidR="00DF032C" w:rsidRPr="00E11796" w:rsidRDefault="00DF032C" w:rsidP="000B6F37"/>
    <w:p w14:paraId="350C8D7C" w14:textId="77777777" w:rsidR="00DF032C" w:rsidRPr="00E11796" w:rsidRDefault="00DF032C" w:rsidP="000B6F37">
      <w:pPr>
        <w:rPr>
          <w:b/>
          <w:color w:val="000000" w:themeColor="text1"/>
        </w:rPr>
      </w:pPr>
      <w:r w:rsidRPr="00E11796">
        <w:rPr>
          <w:b/>
          <w:color w:val="000000" w:themeColor="text1"/>
        </w:rPr>
        <w:t xml:space="preserve">Dokumentasjonskrav: </w:t>
      </w:r>
    </w:p>
    <w:p w14:paraId="28F58FE6" w14:textId="58C41768" w:rsidR="00DF032C" w:rsidRPr="00E11796" w:rsidRDefault="00DF032C" w:rsidP="0094672F">
      <w:pPr>
        <w:pStyle w:val="Listeavsnitt"/>
        <w:numPr>
          <w:ilvl w:val="0"/>
          <w:numId w:val="36"/>
        </w:numPr>
      </w:pPr>
      <w:r w:rsidRPr="00E11796">
        <w:t xml:space="preserve">Attest utstedt av uavhengig organ som dokumenterer at </w:t>
      </w:r>
      <w:r w:rsidR="000B6F37" w:rsidRPr="00E11796">
        <w:t>entreprenøren</w:t>
      </w:r>
      <w:r w:rsidRPr="00E11796">
        <w:t xml:space="preserve"> er sertifisert i henhold til ISO 9001 (2015). Det uavhengige organet må være akkreditert av Norsk akkreditering eller tilsvarende organer i andre EØS-stater.</w:t>
      </w:r>
    </w:p>
    <w:p w14:paraId="6F9E334F" w14:textId="21062835" w:rsidR="00DF032C" w:rsidRPr="00E11796" w:rsidRDefault="00E6446C" w:rsidP="0094672F">
      <w:pPr>
        <w:pStyle w:val="Listeavsnitt"/>
        <w:numPr>
          <w:ilvl w:val="0"/>
          <w:numId w:val="36"/>
        </w:numPr>
      </w:pPr>
      <w:bookmarkStart w:id="467" w:name="_Hlk112309451"/>
      <w:r w:rsidRPr="00E11796">
        <w:t xml:space="preserve">Annen dokumentasjon for tilsvarende kvalitetssikringstiltak aksepteres dersom </w:t>
      </w:r>
      <w:r w:rsidR="000B6F37" w:rsidRPr="00E11796">
        <w:t>entreprenøren</w:t>
      </w:r>
      <w:r w:rsidRPr="00E11796">
        <w:t xml:space="preserve"> ikke har mulighet til å få slike attester innen fristen, og dette ikke skyldes </w:t>
      </w:r>
      <w:r w:rsidR="000B6F37" w:rsidRPr="00E11796">
        <w:t>entreprenøren</w:t>
      </w:r>
      <w:r w:rsidRPr="00E11796">
        <w:t xml:space="preserve"> selv. Dette forutsetter at </w:t>
      </w:r>
      <w:r w:rsidR="000B6F37" w:rsidRPr="00E11796">
        <w:t>entreprenøren</w:t>
      </w:r>
      <w:r w:rsidRPr="00E11796">
        <w:t xml:space="preserve"> dokumenterer at disse tiltakene tilsvarer ISO 9001 (2015). </w:t>
      </w:r>
      <w:r w:rsidR="000B6F37" w:rsidRPr="00E11796">
        <w:t>Entreprenøren</w:t>
      </w:r>
      <w:r w:rsidRPr="00E11796">
        <w:t xml:space="preserve"> skal begrunne hvorfor han ikke hadde mulighet til å få slik attest innen fristen, og hva dette skyldes.</w:t>
      </w:r>
      <w:bookmarkEnd w:id="467"/>
    </w:p>
    <w:p w14:paraId="232345DA" w14:textId="77777777" w:rsidR="00DF032C" w:rsidRPr="00E11796" w:rsidRDefault="00DF032C" w:rsidP="000B6F37"/>
    <w:p w14:paraId="1B3B8241" w14:textId="71ABD0D3" w:rsidR="00DF032C" w:rsidRPr="00E11796" w:rsidRDefault="00DF032C" w:rsidP="00304601">
      <w:pPr>
        <w:pStyle w:val="Overskrift3"/>
      </w:pPr>
      <w:bookmarkStart w:id="468" w:name="_Toc94532219"/>
      <w:bookmarkStart w:id="469" w:name="_Toc233896976"/>
      <w:r w:rsidRPr="00E11796">
        <w:t>Øvrige bestemmelser</w:t>
      </w:r>
      <w:bookmarkEnd w:id="468"/>
      <w:bookmarkEnd w:id="469"/>
      <w:r w:rsidRPr="00E11796">
        <w:t xml:space="preserve"> </w:t>
      </w:r>
    </w:p>
    <w:p w14:paraId="5500CB15" w14:textId="6C1B6E93" w:rsidR="00DF032C" w:rsidRPr="00E11796" w:rsidRDefault="00DF032C" w:rsidP="008C1549">
      <w:pPr>
        <w:pStyle w:val="Overskrift4"/>
      </w:pPr>
      <w:bookmarkStart w:id="470" w:name="_Toc94532220"/>
      <w:bookmarkStart w:id="471" w:name="_Toc233896977"/>
      <w:r w:rsidRPr="00E11796">
        <w:t>Dokumentasjon for fravær av avvisningsgrunner</w:t>
      </w:r>
      <w:bookmarkEnd w:id="470"/>
      <w:bookmarkEnd w:id="471"/>
    </w:p>
    <w:p w14:paraId="1A7BCBCF" w14:textId="7CDE468A" w:rsidR="00DF032C" w:rsidRPr="00E11796" w:rsidRDefault="00DF032C" w:rsidP="00EB2AB1">
      <w:r w:rsidRPr="00E11796">
        <w:t xml:space="preserve">Bestemmelsene om avvisning på grunn av forhold ved </w:t>
      </w:r>
      <w:r w:rsidR="000B6F37" w:rsidRPr="00E11796">
        <w:t>entreprenøren</w:t>
      </w:r>
      <w:r w:rsidRPr="00E11796">
        <w:t xml:space="preserve"> fremgår av anskaffelsesforskriften § 24-2. Det europeiske egenerklæringsskjemaet (ESPD) gjelder som foreløpig dokumentasjon bl.a. for at det ikke foreligger slike avvisningsgrunner.</w:t>
      </w:r>
    </w:p>
    <w:p w14:paraId="1A467C40" w14:textId="77777777" w:rsidR="00DF032C" w:rsidRPr="00E11796" w:rsidRDefault="00DF032C" w:rsidP="00EB2AB1"/>
    <w:p w14:paraId="1D1951A2" w14:textId="0CD43F7B" w:rsidR="00DF032C" w:rsidRPr="00E11796" w:rsidRDefault="00DF032C" w:rsidP="00EB2AB1">
      <w:r w:rsidRPr="00E11796">
        <w:t xml:space="preserve">Ytterligere krav til dokumentasjon for fravær av avvisningsgrunner fremgår av anskaffelsesforskriften § 24-7, eventuelt også § 24-5 (1) dersom dokumentasjon av slike tiltak er aktuelt. Dokumentasjonen skal leveres i tråd med kommunikasjonsbestemmelsene angitt i B1 og i henhold til den frist som </w:t>
      </w:r>
      <w:r w:rsidR="00DD66DC" w:rsidRPr="00E11796">
        <w:t xml:space="preserve">byggherre </w:t>
      </w:r>
      <w:r w:rsidRPr="00E11796">
        <w:t xml:space="preserve">fastsetter, for det tilfelle </w:t>
      </w:r>
      <w:r w:rsidR="00DD66DC" w:rsidRPr="00E11796">
        <w:t xml:space="preserve">byggherre </w:t>
      </w:r>
      <w:r w:rsidRPr="00E11796">
        <w:t xml:space="preserve">krever dette fremlagt. Attester som nevnt i § 24-7 (1) bokstav a) og b) skal ikke være eldre enn 6 måneder regnet fra </w:t>
      </w:r>
      <w:r w:rsidR="00F979EF" w:rsidRPr="00E11796">
        <w:t>frist for levering av forespørsel om deltakelse i konkurransen</w:t>
      </w:r>
      <w:r w:rsidRPr="00E11796">
        <w:t>.</w:t>
      </w:r>
    </w:p>
    <w:p w14:paraId="6F5D7809" w14:textId="77777777" w:rsidR="00DF032C" w:rsidRPr="00E11796" w:rsidRDefault="00DF032C" w:rsidP="00EB2AB1"/>
    <w:p w14:paraId="6FD2D658" w14:textId="2D5EB225" w:rsidR="00DF032C" w:rsidRPr="00E11796" w:rsidRDefault="00DF032C" w:rsidP="00EB2AB1">
      <w:r w:rsidRPr="00E11796">
        <w:t xml:space="preserve">Dersom de nødvendige attester/dokumenter for å dokumentere fravær av avvisningsgrunner ikke utstedes i </w:t>
      </w:r>
      <w:r w:rsidR="00DD66DC" w:rsidRPr="00E11796">
        <w:t>entreprenørens</w:t>
      </w:r>
      <w:r w:rsidRPr="00E11796">
        <w:t xml:space="preserve"> hjemstat eller den staten hvor han er etablert, eller dersom de ikke dekker alle avvisningsgrunnene som nevnt i anskaffelsesforskriften § 24-2 (1) bokstav b, (2) og (3) bokstav a og b, gjelder det utfylte ESPD skjemaet som dokumentasjon for disse forholdene.</w:t>
      </w:r>
    </w:p>
    <w:p w14:paraId="0675EF86" w14:textId="77777777" w:rsidR="00DF032C" w:rsidRPr="00E11796" w:rsidRDefault="00DF032C" w:rsidP="00EB2AB1"/>
    <w:p w14:paraId="75729D66" w14:textId="1481D9E6" w:rsidR="00DF032C" w:rsidRPr="00E11796" w:rsidRDefault="00DD66DC" w:rsidP="00EB2AB1">
      <w:r w:rsidRPr="00E11796">
        <w:t>Byggherre</w:t>
      </w:r>
      <w:r w:rsidR="00DF032C" w:rsidRPr="00E11796">
        <w:t xml:space="preserve"> vil kunne foreta egne undersøkelser knyttet til </w:t>
      </w:r>
      <w:r w:rsidRPr="00E11796">
        <w:t>entreprenørens</w:t>
      </w:r>
      <w:r w:rsidR="00DF032C" w:rsidRPr="00E11796">
        <w:t xml:space="preserve"> virksomhet, herunder deltakere i et</w:t>
      </w:r>
      <w:r w:rsidR="002A6B4D" w:rsidRPr="00E11796">
        <w:t>t</w:t>
      </w:r>
      <w:r w:rsidR="00DF032C" w:rsidRPr="00E11796">
        <w:t xml:space="preserve"> leverandørfellesskap og støttede virksomheter til </w:t>
      </w:r>
      <w:r w:rsidR="002A6B4D" w:rsidRPr="00E11796">
        <w:t>entreprenøren</w:t>
      </w:r>
      <w:r w:rsidR="00DF032C" w:rsidRPr="00E11796">
        <w:t xml:space="preserve">, samt øvrige forhold som er relevant for å vurdere hvorvidt </w:t>
      </w:r>
      <w:r w:rsidR="00843721" w:rsidRPr="00E11796">
        <w:t>entreprenøren</w:t>
      </w:r>
      <w:r w:rsidR="00DF032C" w:rsidRPr="00E11796">
        <w:t xml:space="preserve"> kan kvalifiseres.</w:t>
      </w:r>
    </w:p>
    <w:p w14:paraId="490D5B53" w14:textId="77777777" w:rsidR="00DF032C" w:rsidRPr="00E11796" w:rsidRDefault="00DF032C" w:rsidP="00EB2AB1"/>
    <w:p w14:paraId="20755001" w14:textId="034D9879" w:rsidR="00DF032C" w:rsidRPr="00E11796" w:rsidRDefault="00DF032C" w:rsidP="008C1549">
      <w:pPr>
        <w:pStyle w:val="Overskrift4"/>
      </w:pPr>
      <w:bookmarkStart w:id="472" w:name="_Toc94532221"/>
      <w:bookmarkStart w:id="473" w:name="_Toc233896978"/>
      <w:r w:rsidRPr="00E11796">
        <w:t>Skatteattester</w:t>
      </w:r>
      <w:bookmarkEnd w:id="473"/>
      <w:r w:rsidRPr="00E11796">
        <w:t xml:space="preserve"> </w:t>
      </w:r>
      <w:bookmarkEnd w:id="472"/>
    </w:p>
    <w:p w14:paraId="4F8AE977" w14:textId="78317BCB" w:rsidR="00DF032C" w:rsidRPr="00E11796" w:rsidRDefault="00DD66DC" w:rsidP="00EB2AB1">
      <w:r w:rsidRPr="00E11796">
        <w:t>Entreprenøren</w:t>
      </w:r>
      <w:r w:rsidR="00DF032C" w:rsidRPr="00E11796">
        <w:t xml:space="preserve"> skal sammen med forespørselen fremlegge skatt- og merverdiavgiftsattest. Attesten må være utstedt av kompetent organ i </w:t>
      </w:r>
      <w:r w:rsidRPr="00E11796">
        <w:t>entreprenørens</w:t>
      </w:r>
      <w:r w:rsidR="00DF032C" w:rsidRPr="00E11796">
        <w:t xml:space="preserve"> hjemstat eller det land hvor </w:t>
      </w:r>
      <w:r w:rsidRPr="00E11796">
        <w:t>entreprenøren</w:t>
      </w:r>
      <w:r w:rsidR="00DF032C" w:rsidRPr="00E11796">
        <w:t xml:space="preserve"> er etablert som viser at </w:t>
      </w:r>
      <w:r w:rsidRPr="00E11796">
        <w:t>entreprenøren</w:t>
      </w:r>
      <w:r w:rsidR="00DF032C" w:rsidRPr="00E11796">
        <w:t xml:space="preserve"> har oppfylt sine forpliktelser til å betale skatter, avgifter og trygdeavgifter.</w:t>
      </w:r>
    </w:p>
    <w:p w14:paraId="1D670419" w14:textId="77777777" w:rsidR="00DD66DC" w:rsidRPr="00E11796" w:rsidRDefault="00DD66DC" w:rsidP="00EB2AB1"/>
    <w:p w14:paraId="04C18155" w14:textId="0C465871" w:rsidR="00DD66DC" w:rsidRPr="00E11796" w:rsidRDefault="00DD66DC" w:rsidP="00EB2AB1">
      <w:r w:rsidRPr="00E11796">
        <w:t xml:space="preserve">Attesten skal ved forespørsel om fremleggelse ikke være eldre enn 6 måneder. </w:t>
      </w:r>
    </w:p>
    <w:p w14:paraId="1F2B4F6D" w14:textId="77777777" w:rsidR="00DF032C" w:rsidRPr="00E11796" w:rsidRDefault="00DF032C" w:rsidP="00EB2AB1"/>
    <w:p w14:paraId="5B92D03A" w14:textId="6B553CBD" w:rsidR="00DF032C" w:rsidRPr="00E11796" w:rsidRDefault="00DF032C" w:rsidP="00EB2AB1">
      <w:r w:rsidRPr="00E11796">
        <w:t xml:space="preserve">For de tilfeller at attesten som nevnt i forrige ledd ikke utstedes i </w:t>
      </w:r>
      <w:r w:rsidR="00DD66DC" w:rsidRPr="00E11796">
        <w:t>entreprenørens</w:t>
      </w:r>
      <w:r w:rsidRPr="00E11796">
        <w:t xml:space="preserve"> hjemland eller den staten hvor </w:t>
      </w:r>
      <w:r w:rsidR="00DD66DC" w:rsidRPr="00E11796">
        <w:t>entreprenøren</w:t>
      </w:r>
      <w:r w:rsidRPr="00E11796">
        <w:t xml:space="preserve"> er etablert eller dersom de ikke dekker alle avvisningsgrunnene som nevnt i anskaffelsesforskriften § 24-2 (1) bokstav b) og (3) bokstav a), skal </w:t>
      </w:r>
      <w:r w:rsidR="00DD66DC" w:rsidRPr="00E11796">
        <w:t>entreprenøren</w:t>
      </w:r>
      <w:r w:rsidRPr="00E11796">
        <w:t xml:space="preserve"> fremlegge en erklæring avgitt under ed eller en forsikring avgitt for et kompetent organ i </w:t>
      </w:r>
      <w:r w:rsidR="00DD66DC" w:rsidRPr="00E11796">
        <w:t>entreprenørens</w:t>
      </w:r>
      <w:r w:rsidRPr="00E11796">
        <w:t xml:space="preserve"> hjemstat eller den stat hvor </w:t>
      </w:r>
      <w:r w:rsidR="00DD66DC" w:rsidRPr="00E11796">
        <w:t xml:space="preserve">entreprenøren </w:t>
      </w:r>
      <w:r w:rsidRPr="00E11796">
        <w:t xml:space="preserve">er etablert, som bekrefter at slike forhold ikke foreligger, jf. anskaffelsesforskriften § 24-7 (2).  </w:t>
      </w:r>
    </w:p>
    <w:p w14:paraId="21D30684" w14:textId="7BF07077" w:rsidR="00DF032C" w:rsidRPr="00E11796" w:rsidRDefault="00DF032C" w:rsidP="00EB2AB1"/>
    <w:p w14:paraId="37ADCD78" w14:textId="3CD7E71A" w:rsidR="00DF032C" w:rsidRPr="00E11796" w:rsidRDefault="00DF032C" w:rsidP="00EB2AB1">
      <w:r w:rsidRPr="00E11796">
        <w:t xml:space="preserve">For norske </w:t>
      </w:r>
      <w:r w:rsidR="00DD66DC" w:rsidRPr="00E11796">
        <w:t>entreprenører</w:t>
      </w:r>
      <w:r w:rsidRPr="00E11796">
        <w:t xml:space="preserve"> bestilles attesten via skatteetatens hjemmesider, </w:t>
      </w:r>
      <w:hyperlink r:id="rId22" w:history="1">
        <w:r w:rsidR="00364836" w:rsidRPr="00BD1EFB">
          <w:rPr>
            <w:rStyle w:val="Hyperkobling"/>
          </w:rPr>
          <w:t>https://www.skatteetaten.no</w:t>
        </w:r>
      </w:hyperlink>
      <w:r w:rsidR="007026B6" w:rsidRPr="00E11796">
        <w:t xml:space="preserve"> </w:t>
      </w:r>
      <w:r w:rsidRPr="00E11796">
        <w:t xml:space="preserve">og via </w:t>
      </w:r>
      <w:hyperlink r:id="rId23" w:history="1">
        <w:r w:rsidR="00364836" w:rsidRPr="00BD1EFB">
          <w:rPr>
            <w:rStyle w:val="Hyperkobling"/>
          </w:rPr>
          <w:t>https://www</w:t>
        </w:r>
        <w:r w:rsidR="00364836" w:rsidRPr="00BD1EFB">
          <w:rPr>
            <w:rStyle w:val="Hyperkobling"/>
          </w:rPr>
          <w:t>.</w:t>
        </w:r>
        <w:r w:rsidR="00364836" w:rsidRPr="00BD1EFB">
          <w:rPr>
            <w:rStyle w:val="Hyperkobling"/>
          </w:rPr>
          <w:t>altinn.no</w:t>
        </w:r>
      </w:hyperlink>
    </w:p>
    <w:p w14:paraId="04A3BFA7" w14:textId="77777777" w:rsidR="00DF032C" w:rsidRPr="00E11796" w:rsidRDefault="00DF032C" w:rsidP="00EB2AB1"/>
    <w:p w14:paraId="18FC2C48" w14:textId="269EE489" w:rsidR="00DF032C" w:rsidRPr="00E11796" w:rsidRDefault="00DD66DC" w:rsidP="00EB2AB1">
      <w:r w:rsidRPr="00E11796">
        <w:t>Byggherre</w:t>
      </w:r>
      <w:r w:rsidR="00DF032C" w:rsidRPr="00E11796">
        <w:t xml:space="preserve"> ber alle </w:t>
      </w:r>
      <w:r w:rsidRPr="00E11796">
        <w:t>entreprenørene</w:t>
      </w:r>
      <w:r w:rsidR="00DF032C" w:rsidRPr="00E11796">
        <w:t xml:space="preserve"> være oppmerksomme på at dersom man blir tildelt kontrakten, vil </w:t>
      </w:r>
      <w:r w:rsidRPr="00E11796">
        <w:t>byggherre</w:t>
      </w:r>
      <w:r w:rsidR="00DF032C" w:rsidRPr="00E11796">
        <w:t xml:space="preserve"> be om å få fremlagt tilsvarende skatt- og merverdiavgiftsattest som </w:t>
      </w:r>
      <w:r w:rsidRPr="00E11796">
        <w:t>entreprenøren</w:t>
      </w:r>
      <w:r w:rsidR="00DF032C" w:rsidRPr="00E11796">
        <w:t xml:space="preserve"> selv har fremlagt, for enhver </w:t>
      </w:r>
      <w:r w:rsidR="002A6B4D" w:rsidRPr="00E11796">
        <w:t xml:space="preserve">kontraktmedhjelper </w:t>
      </w:r>
      <w:r w:rsidR="00DF032C" w:rsidRPr="00E11796">
        <w:t>som vil utføre arbeider under kontrakten for mer enn NOK 500 000,- eks</w:t>
      </w:r>
      <w:r w:rsidR="00423112" w:rsidRPr="00E11796">
        <w:t>kl</w:t>
      </w:r>
      <w:r w:rsidR="00DF032C" w:rsidRPr="00E11796">
        <w:t xml:space="preserve">. mva., jf. anskaffelsesforskriften § 7-2 tredje ledd. </w:t>
      </w:r>
    </w:p>
    <w:p w14:paraId="0F4F8D95" w14:textId="77777777" w:rsidR="00E874AB" w:rsidRPr="00E11796" w:rsidRDefault="00E874AB" w:rsidP="00EB2AB1"/>
    <w:p w14:paraId="1D3B8BFE" w14:textId="77777777" w:rsidR="00DF032C" w:rsidRPr="00E11796" w:rsidRDefault="00DF032C" w:rsidP="00EB2AB1"/>
    <w:p w14:paraId="10764DD7" w14:textId="724E9A0A" w:rsidR="00DF032C" w:rsidRPr="00E11796" w:rsidRDefault="00DF032C" w:rsidP="008C1549">
      <w:pPr>
        <w:pStyle w:val="Overskrift4"/>
      </w:pPr>
      <w:bookmarkStart w:id="474" w:name="_Toc94532222"/>
      <w:bookmarkStart w:id="475" w:name="_Toc233896979"/>
      <w:r w:rsidRPr="00E11796">
        <w:t>Fullmakt for innhenting av utvidet skatteattest</w:t>
      </w:r>
      <w:bookmarkEnd w:id="474"/>
      <w:bookmarkEnd w:id="475"/>
    </w:p>
    <w:p w14:paraId="2594FE49" w14:textId="061C2961" w:rsidR="00DF032C" w:rsidRPr="00E11796" w:rsidRDefault="00DF032C" w:rsidP="00EB2AB1">
      <w:r w:rsidRPr="00E11796">
        <w:t xml:space="preserve">Som et ledd i Statens vegvesens kamp mot arbeidslivskriminalitet, herunder svart arbeid og sosial dumping, er det inngått en samarbeidsavtale mellom Statens vegvesen og Skatteetaten. I denne forbindelse krever Statens vegvesen av alle sine </w:t>
      </w:r>
      <w:r w:rsidR="00EB2AB1" w:rsidRPr="00E11796">
        <w:t>entreprenører</w:t>
      </w:r>
      <w:r w:rsidRPr="00E11796">
        <w:t xml:space="preserve"> en signert fullmakt som gir Statens vegvesen en utvidet rett til et ubegrenset antall ganger å innhente opplysninger om sine </w:t>
      </w:r>
      <w:r w:rsidR="002A6B4D" w:rsidRPr="00E11796">
        <w:t>kontraktmedhjelpere</w:t>
      </w:r>
      <w:r w:rsidR="00057ABA" w:rsidRPr="00E11796">
        <w:t>s</w:t>
      </w:r>
      <w:r w:rsidR="002A6B4D" w:rsidRPr="00E11796">
        <w:t xml:space="preserve"> </w:t>
      </w:r>
      <w:r w:rsidRPr="00E11796">
        <w:t xml:space="preserve">og underleverandørers skatte- og avgiftsmessige forhold som angitt i fullmakten. </w:t>
      </w:r>
    </w:p>
    <w:p w14:paraId="5FEBED71" w14:textId="77777777" w:rsidR="00DF032C" w:rsidRPr="00E11796" w:rsidRDefault="00DF032C" w:rsidP="00EB2AB1"/>
    <w:p w14:paraId="7900E75B" w14:textId="3345DF36" w:rsidR="00DF032C" w:rsidRPr="00E11796" w:rsidRDefault="00EB2AB1" w:rsidP="00EB2AB1">
      <w:r w:rsidRPr="00E11796">
        <w:t xml:space="preserve">Dersom vinnende entreprenør ikke allerede har en gyldig signert fullmakt registrert hos Statens vegvesen, skal fullmakt signeres av vinnende </w:t>
      </w:r>
      <w:r w:rsidR="00C27A6B" w:rsidRPr="00E11796">
        <w:t>entreprenør</w:t>
      </w:r>
      <w:r w:rsidRPr="00E11796">
        <w:t xml:space="preserve"> etter at tildelingsbrev er mottatt, men før kontraktsignering. </w:t>
      </w:r>
      <w:r w:rsidR="00DF032C" w:rsidRPr="00E11796">
        <w:t xml:space="preserve">Fullmakten sendes til vinnende </w:t>
      </w:r>
      <w:r w:rsidRPr="00E11796">
        <w:t>entreprenør</w:t>
      </w:r>
      <w:r w:rsidR="00DF032C" w:rsidRPr="00E11796">
        <w:t xml:space="preserve"> sammen med tildelingsbrevet. Signert fullmakt sammen med fargekopi av pass, bankkort, førerkort eller nasjonalt ID-kort (sistnevnte for statsborgere innen EU/EØS/EFTA), skal returneres til </w:t>
      </w:r>
      <w:r w:rsidR="00973228" w:rsidRPr="00E11796">
        <w:t xml:space="preserve">Statens vegvesen </w:t>
      </w:r>
      <w:r w:rsidR="00DF032C" w:rsidRPr="00E11796">
        <w:t>så raskt som mulig og innen 3 virkedager. Fødselsnummer kan slettes på kopi av ID-dokumentasjon, slik at bare fødselsdato fremkommer.</w:t>
      </w:r>
    </w:p>
    <w:p w14:paraId="32B8900F" w14:textId="77777777" w:rsidR="00DF032C" w:rsidRPr="00E11796" w:rsidRDefault="00DF032C" w:rsidP="00EB2AB1"/>
    <w:p w14:paraId="335D83BA" w14:textId="32FEB078" w:rsidR="00DF032C" w:rsidRPr="00E11796" w:rsidRDefault="008B7332" w:rsidP="00EB2AB1">
      <w:r w:rsidRPr="00E11796">
        <w:t>Det gjøres oppmerksom på at kravet om signert fullmakt også gjelder for alle entreprenørens kontraktsmedhjelpere</w:t>
      </w:r>
      <w:r w:rsidR="007A4BF2" w:rsidRPr="00E11796">
        <w:t xml:space="preserve">. </w:t>
      </w:r>
      <w:r w:rsidRPr="00E11796">
        <w:t>Entreprenøren skal kontraktsfeste signeringsplikten nedover i kjeden. Signert fullmakt skal foreligge fra både entreprenør og kontraktsmedhjelper før signering av kontrakt. Signert fullmakt fra øvrige kontraktsmedhjelpere må være levert og godkjent av byggherre før de kan benyttes i kontrakten/prosjektet</w:t>
      </w:r>
      <w:r w:rsidR="00364836">
        <w:t>.</w:t>
      </w:r>
    </w:p>
    <w:p w14:paraId="6BD44238" w14:textId="77777777" w:rsidR="008B7332" w:rsidRPr="00E11796" w:rsidRDefault="008B7332" w:rsidP="00EB2AB1"/>
    <w:p w14:paraId="259349D1" w14:textId="65BBAC77" w:rsidR="00DF032C" w:rsidRPr="00E11796" w:rsidRDefault="00EB2AB1" w:rsidP="00EB2AB1">
      <w:r w:rsidRPr="00E11796">
        <w:t>Byggherre</w:t>
      </w:r>
      <w:r w:rsidR="00DF032C" w:rsidRPr="00E11796">
        <w:t xml:space="preserve"> gjør oppmerksom på at det kan være aktuelt å avvise den </w:t>
      </w:r>
      <w:r w:rsidRPr="00E11796">
        <w:t>entreprenør</w:t>
      </w:r>
      <w:r w:rsidR="00DF032C" w:rsidRPr="00E11796">
        <w:t xml:space="preserve"> og eventuelle </w:t>
      </w:r>
      <w:r w:rsidR="0088506A" w:rsidRPr="00E11796">
        <w:t xml:space="preserve">kontraktsmedhjelpere </w:t>
      </w:r>
      <w:r w:rsidR="00DF032C" w:rsidRPr="00E11796">
        <w:t>som i tildelingsbrevet er innstilt som vinner av konkurransen, dersom det etter tildeling, men forut for signering av kontrakt, mottas opplysninger fra Skatteetaten om manglende oppfyllelse av skatte- og avgift</w:t>
      </w:r>
      <w:r w:rsidR="0088506A" w:rsidRPr="00E11796">
        <w:t>s</w:t>
      </w:r>
      <w:r w:rsidR="00DF032C" w:rsidRPr="00E11796">
        <w:t xml:space="preserve">forpliktelser mv. Tildelingen kan derfor ikke anses endelig før det foreligger en vurdering av de innhentede opplysninger som ikke endrer </w:t>
      </w:r>
      <w:r w:rsidRPr="00E11796">
        <w:t>byggherrens</w:t>
      </w:r>
      <w:r w:rsidR="00DF032C" w:rsidRPr="00E11796">
        <w:t xml:space="preserve"> tildelingsbeslutning. </w:t>
      </w:r>
    </w:p>
    <w:p w14:paraId="1E83A933" w14:textId="77777777" w:rsidR="00DF032C" w:rsidRPr="00E11796" w:rsidRDefault="00DF032C" w:rsidP="00EB2AB1"/>
    <w:p w14:paraId="3BFECDF0" w14:textId="411676AF" w:rsidR="00DF032C" w:rsidRPr="00E11796" w:rsidRDefault="00DF032C" w:rsidP="00EB2AB1">
      <w:r w:rsidRPr="00E11796">
        <w:t xml:space="preserve">Det presiseres at hvis det ikke mottas signert fullmakt fra </w:t>
      </w:r>
      <w:r w:rsidR="00EB2AB1" w:rsidRPr="00E11796">
        <w:t>entreprenør</w:t>
      </w:r>
      <w:r w:rsidRPr="00E11796">
        <w:t xml:space="preserve"> og eventuelle </w:t>
      </w:r>
      <w:r w:rsidR="00F64DA8" w:rsidRPr="00E11796">
        <w:t xml:space="preserve">kontraktsmedhjelper </w:t>
      </w:r>
      <w:r w:rsidRPr="00E11796">
        <w:t xml:space="preserve">som er benyttet i kvalifiseringen, vil dette kunne anses som et vesentlig forbehold til kontrakten som vil medføre at både </w:t>
      </w:r>
      <w:r w:rsidR="00EB2AB1" w:rsidRPr="00E11796">
        <w:t>entreprenør</w:t>
      </w:r>
      <w:r w:rsidRPr="00E11796">
        <w:t xml:space="preserve"> og eventuelle </w:t>
      </w:r>
      <w:r w:rsidR="00F64DA8" w:rsidRPr="00E11796">
        <w:t xml:space="preserve">kontraktsmedhjelpere </w:t>
      </w:r>
      <w:r w:rsidRPr="00E11796">
        <w:t>avvises fra konkurransen.</w:t>
      </w:r>
    </w:p>
    <w:p w14:paraId="4CB270C9" w14:textId="26A9D958" w:rsidR="00344ED9" w:rsidRPr="00E11796" w:rsidRDefault="00344ED9" w:rsidP="00EB2AB1"/>
    <w:p w14:paraId="5D03D032" w14:textId="3A640355" w:rsidR="00344ED9" w:rsidRPr="00E11796" w:rsidRDefault="00344ED9" w:rsidP="008C1549">
      <w:pPr>
        <w:pStyle w:val="Overskrift4"/>
      </w:pPr>
      <w:bookmarkStart w:id="476" w:name="_Toc233896980"/>
      <w:r w:rsidRPr="00E11796">
        <w:t>Redegjørelse for eierskap og kontroll</w:t>
      </w:r>
      <w:bookmarkEnd w:id="476"/>
    </w:p>
    <w:p w14:paraId="29E099F0" w14:textId="798EC8B1" w:rsidR="00344ED9" w:rsidRPr="00E11796" w:rsidRDefault="00EB2AB1" w:rsidP="00EB2AB1">
      <w:r w:rsidRPr="00E11796">
        <w:t>Entreprenør</w:t>
      </w:r>
      <w:r w:rsidR="00344ED9" w:rsidRPr="00E11796">
        <w:t xml:space="preserve"> som innstilles til kontrakt må, før kontraktsinngåelse, påregne å redegjøre for forhold som sannsynliggjør at </w:t>
      </w:r>
      <w:r w:rsidRPr="00E11796">
        <w:t>entreprenøren</w:t>
      </w:r>
      <w:r w:rsidR="00344ED9" w:rsidRPr="00E11796">
        <w:t xml:space="preserve"> vil handle i overensstemmelse med sanksjonslovgivningen. Herunder vil det måtte redegjøres for eierskap og kontroll ved </w:t>
      </w:r>
      <w:r w:rsidRPr="00E11796">
        <w:t>entreprenør</w:t>
      </w:r>
      <w:r w:rsidR="00344ED9" w:rsidRPr="00E11796">
        <w:t xml:space="preserve"> selv, selskaper i </w:t>
      </w:r>
      <w:r w:rsidRPr="00E11796">
        <w:t>entreprenør</w:t>
      </w:r>
      <w:r w:rsidR="00344ED9" w:rsidRPr="00E11796">
        <w:t xml:space="preserve">s konsern eller som </w:t>
      </w:r>
      <w:r w:rsidRPr="00E11796">
        <w:t>entreprenør</w:t>
      </w:r>
      <w:r w:rsidR="00344ED9" w:rsidRPr="00E11796">
        <w:t xml:space="preserve"> har kontrollerende eierskap eller myndighet i, selskap </w:t>
      </w:r>
      <w:r w:rsidRPr="00E11796">
        <w:t>entreprenøren</w:t>
      </w:r>
      <w:r w:rsidR="00344ED9" w:rsidRPr="00E11796">
        <w:t xml:space="preserve"> støtter seg på, kontraktsmedhjelpere og enhver annen i leverandørkjeden. </w:t>
      </w:r>
      <w:r w:rsidRPr="00E11796">
        <w:t>Entreprenør</w:t>
      </w:r>
      <w:r w:rsidR="00344ED9" w:rsidRPr="00E11796">
        <w:t xml:space="preserve"> skal også redegjøre for hvem som er daglig leder, styreleder og andre ledende ansatte hos </w:t>
      </w:r>
      <w:r w:rsidRPr="00E11796">
        <w:t>entreprenør</w:t>
      </w:r>
      <w:r w:rsidR="00344ED9" w:rsidRPr="00E11796">
        <w:t xml:space="preserve"> og i de nevnte selskaper.</w:t>
      </w:r>
    </w:p>
    <w:p w14:paraId="712FC9DF" w14:textId="77777777" w:rsidR="008C705D" w:rsidRPr="00E11796" w:rsidRDefault="008C705D" w:rsidP="00EB2AB1"/>
    <w:p w14:paraId="165137AF" w14:textId="77777777" w:rsidR="008C705D" w:rsidRPr="00E11796" w:rsidRDefault="008C705D" w:rsidP="00EB2AB1"/>
    <w:p w14:paraId="2E18A8CD" w14:textId="77777777" w:rsidR="008C705D" w:rsidRPr="00E11796" w:rsidRDefault="008C705D" w:rsidP="00EB2AB1"/>
    <w:p w14:paraId="392F43CF" w14:textId="77777777" w:rsidR="00DF032C" w:rsidRPr="00E11796" w:rsidRDefault="00DF032C" w:rsidP="00EB2AB1"/>
    <w:p w14:paraId="65492AF2" w14:textId="5633F3BA" w:rsidR="00DF032C" w:rsidRPr="00E11796" w:rsidRDefault="00DF032C" w:rsidP="00304601">
      <w:pPr>
        <w:pStyle w:val="Overskrift3"/>
      </w:pPr>
      <w:bookmarkStart w:id="477" w:name="_Toc94532223"/>
      <w:bookmarkStart w:id="478" w:name="_Toc233896981"/>
      <w:r w:rsidRPr="00E11796">
        <w:t>Støtte fra andre virksomheter og deltakelse i fellesskap</w:t>
      </w:r>
      <w:bookmarkEnd w:id="477"/>
      <w:bookmarkEnd w:id="478"/>
    </w:p>
    <w:p w14:paraId="43018272" w14:textId="4C785A88" w:rsidR="00DF032C" w:rsidRPr="00E11796" w:rsidRDefault="00DF032C" w:rsidP="008C1549">
      <w:pPr>
        <w:pStyle w:val="Overskrift4"/>
      </w:pPr>
      <w:bookmarkStart w:id="479" w:name="_Toc94532224"/>
      <w:bookmarkStart w:id="480" w:name="_Toc233896982"/>
      <w:r w:rsidRPr="00E11796">
        <w:t>Støtte fra andre virksomheter for oppfyllelse av kvalifikasjonskrav</w:t>
      </w:r>
      <w:bookmarkEnd w:id="479"/>
      <w:bookmarkEnd w:id="480"/>
    </w:p>
    <w:p w14:paraId="2BF624E9" w14:textId="57167AE0" w:rsidR="00DF032C" w:rsidRPr="00E11796" w:rsidRDefault="009928A1" w:rsidP="009928A1">
      <w:r w:rsidRPr="00E11796">
        <w:t>Entreprenøren</w:t>
      </w:r>
      <w:r w:rsidR="00DF032C" w:rsidRPr="00E11796">
        <w:t xml:space="preserve"> kan om nødvendig støtte seg på andre virksomheters kapasitet for å oppfylle kravene til økonomisk og finansiell kapasitet og/eller kravene til tekniske og faglige kvalifikasjoner som er gjengitt i punkt 2.3 og 2.4 ovenfor, jf.</w:t>
      </w:r>
      <w:r w:rsidR="00226ED6" w:rsidRPr="00E11796">
        <w:t xml:space="preserve"> </w:t>
      </w:r>
      <w:r w:rsidR="00DF032C" w:rsidRPr="00E11796">
        <w:t xml:space="preserve">§ 16-10 (1). </w:t>
      </w:r>
    </w:p>
    <w:p w14:paraId="1CF2BBCA" w14:textId="77777777" w:rsidR="00DF032C" w:rsidRPr="00E11796" w:rsidRDefault="00DF032C" w:rsidP="009928A1"/>
    <w:p w14:paraId="271AF041" w14:textId="719047E6" w:rsidR="00DF032C" w:rsidRPr="00E11796" w:rsidRDefault="00DF032C" w:rsidP="009928A1">
      <w:r w:rsidRPr="00E11796">
        <w:t>Følgende dokumentasjon skal leveres:</w:t>
      </w:r>
    </w:p>
    <w:p w14:paraId="6F14585C" w14:textId="49A39220" w:rsidR="00DF032C" w:rsidRPr="00E11796" w:rsidRDefault="00DF032C" w:rsidP="0094672F">
      <w:pPr>
        <w:pStyle w:val="Listeavsnitt"/>
        <w:numPr>
          <w:ilvl w:val="0"/>
          <w:numId w:val="37"/>
        </w:numPr>
        <w:ind w:left="360"/>
      </w:pPr>
      <w:r w:rsidRPr="00E11796">
        <w:lastRenderedPageBreak/>
        <w:t xml:space="preserve">Dokumentasjon som viser at </w:t>
      </w:r>
      <w:r w:rsidR="009928A1" w:rsidRPr="00E11796">
        <w:t>entreprenøren</w:t>
      </w:r>
      <w:r w:rsidRPr="00E11796">
        <w:t xml:space="preserve"> råder over de nødvendige ressursene til virksomhetene han støtter seg på, for eksempel ved å fremlegge en forpliktelseserklæring fra disse virksomhetene.</w:t>
      </w:r>
    </w:p>
    <w:p w14:paraId="3D59037C" w14:textId="77777777" w:rsidR="00F11632" w:rsidRPr="00E11796" w:rsidRDefault="00F11632" w:rsidP="009928A1"/>
    <w:p w14:paraId="7A8EB99B" w14:textId="50A255D2" w:rsidR="00DF032C" w:rsidRPr="00E11796" w:rsidRDefault="00DF032C" w:rsidP="0094672F">
      <w:pPr>
        <w:pStyle w:val="Listeavsnitt"/>
        <w:numPr>
          <w:ilvl w:val="0"/>
          <w:numId w:val="37"/>
        </w:numPr>
        <w:ind w:left="360"/>
      </w:pPr>
      <w:r w:rsidRPr="00E11796">
        <w:t xml:space="preserve">Hver sine versjoner av det europeiske egenerklæringsskjemaet (ESPD) som en del av forespørselen om å delta i konkurransen, jf. punkt 6. </w:t>
      </w:r>
    </w:p>
    <w:p w14:paraId="507356A2" w14:textId="77777777" w:rsidR="00DF032C" w:rsidRPr="00E11796" w:rsidRDefault="00DF032C" w:rsidP="009928A1"/>
    <w:p w14:paraId="6DCFE54F" w14:textId="77777777" w:rsidR="0010241F" w:rsidRPr="00E11796" w:rsidRDefault="0010241F" w:rsidP="0094672F">
      <w:pPr>
        <w:pStyle w:val="Listeavsnitt"/>
        <w:numPr>
          <w:ilvl w:val="0"/>
          <w:numId w:val="82"/>
        </w:numPr>
      </w:pPr>
      <w:r w:rsidRPr="00E11796">
        <w:t>Dokumentasjon som viser at virksomheten(e), som entreprenøren støtter seg på, er lovlig etablerte foretak, jf. punkt 2.2. Egenerklæring om forholdet til gjeldende sanksjonslovgivning kreves ikke av støttende virksomheter, siden entreprenøren i sin egenerklæring bekrefter at det ikke benyttes støttende virksomheter i strid med sanksjonsforskriften § 8n.</w:t>
      </w:r>
    </w:p>
    <w:p w14:paraId="5756D66A" w14:textId="77777777" w:rsidR="00975353" w:rsidRPr="00E11796" w:rsidRDefault="00975353" w:rsidP="00AB5BDE">
      <w:pPr>
        <w:pStyle w:val="Listeavsnitt"/>
      </w:pPr>
    </w:p>
    <w:p w14:paraId="002D08E2" w14:textId="6BC65030" w:rsidR="00975353" w:rsidRPr="00E11796" w:rsidRDefault="00975353" w:rsidP="0094672F">
      <w:pPr>
        <w:pStyle w:val="Listeavsnitt"/>
        <w:numPr>
          <w:ilvl w:val="0"/>
          <w:numId w:val="37"/>
        </w:numPr>
        <w:ind w:left="360"/>
      </w:pPr>
      <w:r w:rsidRPr="00E11796">
        <w:t>Der entreprenøren støtter seg på kapasiteten til andre virksomheter for å oppfylle kravene til økonomisk og finansiell kapasitet, må det leveres en signert solidaransvarserklæring, jf. § 16-10 (4), samt dokumentasjon som viser oppfyllelse av</w:t>
      </w:r>
      <w:r w:rsidR="0051368B" w:rsidRPr="00E11796">
        <w:t xml:space="preserve"> </w:t>
      </w:r>
      <w:r w:rsidRPr="00E11796">
        <w:t>kravet</w:t>
      </w:r>
      <w:r w:rsidR="00993D46" w:rsidRPr="00E11796">
        <w:t xml:space="preserve">, jf. </w:t>
      </w:r>
      <w:r w:rsidR="00364836">
        <w:t xml:space="preserve">punkt </w:t>
      </w:r>
      <w:r w:rsidR="00993D46" w:rsidRPr="00E11796">
        <w:t>2.3.</w:t>
      </w:r>
    </w:p>
    <w:p w14:paraId="5D53A494" w14:textId="14E1CCA7" w:rsidR="006B2961" w:rsidRPr="00E11796" w:rsidRDefault="006B2961" w:rsidP="002E7E37">
      <w:pPr>
        <w:pStyle w:val="Listeavsnitt"/>
      </w:pPr>
    </w:p>
    <w:p w14:paraId="2866C82B" w14:textId="46C86B72" w:rsidR="006B2961" w:rsidRPr="00E11796" w:rsidRDefault="006B2961" w:rsidP="0094672F">
      <w:pPr>
        <w:pStyle w:val="Listeavsnitt"/>
        <w:numPr>
          <w:ilvl w:val="0"/>
          <w:numId w:val="37"/>
        </w:numPr>
        <w:ind w:left="360"/>
      </w:pPr>
      <w:r w:rsidRPr="00E11796">
        <w:t>Der entreprenøren støtte</w:t>
      </w:r>
      <w:r w:rsidR="00364836">
        <w:t>r</w:t>
      </w:r>
      <w:r w:rsidRPr="00E11796">
        <w:t xml:space="preserve"> seg på kapasiteten til andre virksomheter for å oppfylle kravene til </w:t>
      </w:r>
      <w:r w:rsidR="00A05E82" w:rsidRPr="00E11796">
        <w:t>relevant erfaring,</w:t>
      </w:r>
      <w:r w:rsidR="00300728" w:rsidRPr="00E11796">
        <w:t xml:space="preserve"> må det leveres dokumentasjon </w:t>
      </w:r>
      <w:r w:rsidR="00C717AB" w:rsidRPr="00E11796">
        <w:t>som viser oppfyllelse av de aktuelle delene av kravene</w:t>
      </w:r>
      <w:r w:rsidR="00300728" w:rsidRPr="00E11796">
        <w:t xml:space="preserve">, jf. </w:t>
      </w:r>
      <w:r w:rsidR="00364836">
        <w:t xml:space="preserve">punkt </w:t>
      </w:r>
      <w:r w:rsidR="00300728" w:rsidRPr="00E11796">
        <w:t>2.4.</w:t>
      </w:r>
    </w:p>
    <w:p w14:paraId="250ACF29" w14:textId="77777777" w:rsidR="00DF032C" w:rsidRPr="00E11796" w:rsidRDefault="00DF032C" w:rsidP="009928A1"/>
    <w:p w14:paraId="2ABA2B5E" w14:textId="40289687" w:rsidR="00DF032C" w:rsidRPr="00E11796" w:rsidRDefault="00DF032C" w:rsidP="009928A1">
      <w:r w:rsidRPr="00E11796">
        <w:t xml:space="preserve">Dersom en </w:t>
      </w:r>
      <w:r w:rsidR="009928A1" w:rsidRPr="00E11796">
        <w:t>entreprenør</w:t>
      </w:r>
      <w:r w:rsidRPr="00E11796">
        <w:t xml:space="preserve"> støtter seg på kapasiteten til andre virksomheter for å oppfylle kravene til relevant erfaring</w:t>
      </w:r>
      <w:r w:rsidR="00364836">
        <w:t>,</w:t>
      </w:r>
      <w:r w:rsidRPr="00E11796">
        <w:t xml:space="preserve"> jf. punkt 2.4</w:t>
      </w:r>
      <w:r w:rsidR="00364836">
        <w:t>,</w:t>
      </w:r>
      <w:r w:rsidRPr="00E11796">
        <w:t xml:space="preserve"> skal disse virksomhetene utføre tjenestene eller bygge- og anleggsarbeidene som krever slike kvalifikasjoner, jf. § 16-10 (5).</w:t>
      </w:r>
    </w:p>
    <w:p w14:paraId="431E75F6" w14:textId="77777777" w:rsidR="00DF032C" w:rsidRPr="00E11796" w:rsidRDefault="00DF032C" w:rsidP="009928A1"/>
    <w:p w14:paraId="02A03CC8" w14:textId="6A82741E" w:rsidR="00DF032C" w:rsidRPr="00E11796" w:rsidRDefault="00DF032C" w:rsidP="008C1549">
      <w:pPr>
        <w:pStyle w:val="Overskrift4"/>
      </w:pPr>
      <w:bookmarkStart w:id="481" w:name="_Toc94532225"/>
      <w:bookmarkStart w:id="482" w:name="_Hlk112065107"/>
      <w:bookmarkStart w:id="483" w:name="_Toc233896983"/>
      <w:r w:rsidRPr="00E11796">
        <w:t xml:space="preserve">Fellesskap av </w:t>
      </w:r>
      <w:bookmarkEnd w:id="481"/>
      <w:r w:rsidR="009928A1" w:rsidRPr="00E11796">
        <w:t>entreprenører</w:t>
      </w:r>
      <w:bookmarkEnd w:id="483"/>
    </w:p>
    <w:p w14:paraId="58487309" w14:textId="07955264" w:rsidR="00DF032C" w:rsidRPr="00E11796" w:rsidRDefault="00DF032C" w:rsidP="009928A1">
      <w:r w:rsidRPr="00E11796">
        <w:t xml:space="preserve">Flere </w:t>
      </w:r>
      <w:r w:rsidR="009928A1" w:rsidRPr="00E11796">
        <w:t>entreprenører</w:t>
      </w:r>
      <w:r w:rsidRPr="00E11796">
        <w:t xml:space="preserve"> kan delta i konkurransen i fellesskap, jf. § 16-11. Fellesskapet må sørge for nødvendig dokumentasjon av at alle kvalifikasjonskravene er oppfylt.</w:t>
      </w:r>
    </w:p>
    <w:p w14:paraId="6E720AD1" w14:textId="77777777" w:rsidR="00DF032C" w:rsidRPr="00E11796" w:rsidRDefault="00DF032C" w:rsidP="009928A1"/>
    <w:p w14:paraId="2815F002" w14:textId="430D4BE9" w:rsidR="00DF032C" w:rsidRPr="00E11796" w:rsidRDefault="009928A1" w:rsidP="009928A1">
      <w:r w:rsidRPr="00E11796">
        <w:t>Byggherre</w:t>
      </w:r>
      <w:r w:rsidR="00DF032C" w:rsidRPr="00E11796">
        <w:t xml:space="preserve"> vil vurdere hver enkelt </w:t>
      </w:r>
      <w:r w:rsidRPr="00E11796">
        <w:t>entreprenør</w:t>
      </w:r>
      <w:r w:rsidR="00DF032C" w:rsidRPr="00E11796">
        <w:t xml:space="preserve"> i fellesskapet opp mot bestemmelsene om avvisning, jf. § 24-2, dette med unntak av bestemmelsen i § 24-2 (1) bokstav a) oppfyllelse av kvalifikasjonskrav, som vil bli anvendt på fellesskapet samlet sett.</w:t>
      </w:r>
    </w:p>
    <w:p w14:paraId="6CA54EC5" w14:textId="77777777" w:rsidR="00DF032C" w:rsidRPr="00E11796" w:rsidRDefault="00DF032C" w:rsidP="009928A1"/>
    <w:p w14:paraId="1CCBD7CD" w14:textId="3DD03577" w:rsidR="00DF032C" w:rsidRPr="00E11796" w:rsidRDefault="009928A1" w:rsidP="009928A1">
      <w:r w:rsidRPr="00E11796">
        <w:t>Entreprenøren</w:t>
      </w:r>
      <w:r w:rsidR="00DF032C" w:rsidRPr="00E11796">
        <w:t xml:space="preserve">e som deltar i fellesskap, vil bli vurdert under ett for kvalifikasjonskravene. Kvalifikasjonskravene i punkt 2.2 og punkt 3, skal likevel oppfylles av den enkelte </w:t>
      </w:r>
      <w:r w:rsidRPr="00E11796">
        <w:t>entreprenør</w:t>
      </w:r>
      <w:r w:rsidR="00DF032C" w:rsidRPr="00E11796">
        <w:t xml:space="preserve">. </w:t>
      </w:r>
      <w:r w:rsidRPr="00E11796">
        <w:t>Byggherre</w:t>
      </w:r>
      <w:r w:rsidR="00B70AE3" w:rsidRPr="00E11796">
        <w:t xml:space="preserve"> krever at den deltaker som oppfyller det enkelte av kravene til tekniske og faglige kvalifikasjoner i 2.4 også skal utføre de arbeider som krever slike kvalifikasjoner. </w:t>
      </w:r>
    </w:p>
    <w:bookmarkEnd w:id="482"/>
    <w:p w14:paraId="53228D3E" w14:textId="77777777" w:rsidR="00DF032C" w:rsidRPr="00E11796" w:rsidRDefault="00DF032C" w:rsidP="009928A1"/>
    <w:p w14:paraId="6F915F15" w14:textId="7E7EC23A" w:rsidR="00DF032C" w:rsidRPr="00E11796" w:rsidRDefault="00DF032C" w:rsidP="009928A1">
      <w:r w:rsidRPr="00E11796">
        <w:t xml:space="preserve">Felleskapet av </w:t>
      </w:r>
      <w:r w:rsidR="009928A1" w:rsidRPr="00E11796">
        <w:t>entreprenører</w:t>
      </w:r>
      <w:r w:rsidRPr="00E11796">
        <w:t xml:space="preserve"> kan om nødvendig støtte seg på andre virksomheter i henhold til punkt 4.1 for å oppfylle kvalifikasjonskravene. </w:t>
      </w:r>
    </w:p>
    <w:p w14:paraId="36F9A77C" w14:textId="540AFEB8" w:rsidR="00DF032C" w:rsidRPr="00E11796" w:rsidRDefault="00DF032C" w:rsidP="009928A1"/>
    <w:p w14:paraId="229B0775" w14:textId="2B97D539" w:rsidR="00DF032C" w:rsidRPr="00E11796" w:rsidRDefault="00DF032C" w:rsidP="009928A1">
      <w:r w:rsidRPr="00E11796">
        <w:t>Følgende dokumentasjon skal leveres:</w:t>
      </w:r>
    </w:p>
    <w:p w14:paraId="4B6BB600" w14:textId="2DD4F3A2" w:rsidR="00DF032C" w:rsidRPr="00E11796" w:rsidRDefault="00DF032C" w:rsidP="0094672F">
      <w:pPr>
        <w:pStyle w:val="Listeavsnitt"/>
        <w:numPr>
          <w:ilvl w:val="0"/>
          <w:numId w:val="38"/>
        </w:numPr>
        <w:ind w:left="360"/>
      </w:pPr>
      <w:r w:rsidRPr="00E11796">
        <w:t xml:space="preserve">Hver av de virksomheter som deltar i arbeidsfellesskapet, skal levere europeisk egenerklæringsskjema (ESPD) som en del av </w:t>
      </w:r>
      <w:r w:rsidR="00383DDE" w:rsidRPr="00E11796">
        <w:t>forespørselen</w:t>
      </w:r>
      <w:r w:rsidRPr="00E11796">
        <w:t xml:space="preserve">, jf. punkt 6. </w:t>
      </w:r>
    </w:p>
    <w:p w14:paraId="09AA1AA8" w14:textId="77777777" w:rsidR="00F11632" w:rsidRPr="00E11796" w:rsidRDefault="00F11632" w:rsidP="009928A1"/>
    <w:p w14:paraId="5FAFD13F" w14:textId="7EB4A359" w:rsidR="00DF032C" w:rsidRPr="00E11796" w:rsidRDefault="00DF032C" w:rsidP="0094672F">
      <w:pPr>
        <w:pStyle w:val="Listeavsnitt"/>
        <w:numPr>
          <w:ilvl w:val="0"/>
          <w:numId w:val="38"/>
        </w:numPr>
        <w:ind w:left="360"/>
      </w:pPr>
      <w:r w:rsidRPr="00E11796">
        <w:t>Redegjørelse om felleskapet, herunder den enkelte deltakers rolle.</w:t>
      </w:r>
    </w:p>
    <w:p w14:paraId="72EB8298" w14:textId="77777777" w:rsidR="00F11632" w:rsidRPr="00E11796" w:rsidRDefault="00F11632" w:rsidP="009928A1"/>
    <w:p w14:paraId="2302394A" w14:textId="54833624" w:rsidR="00DF032C" w:rsidRPr="00E11796" w:rsidRDefault="00DF032C" w:rsidP="0094672F">
      <w:pPr>
        <w:pStyle w:val="Listeavsnitt"/>
        <w:numPr>
          <w:ilvl w:val="0"/>
          <w:numId w:val="38"/>
        </w:numPr>
        <w:ind w:left="360"/>
      </w:pPr>
      <w:r w:rsidRPr="00E11796">
        <w:t xml:space="preserve">Erklæring om solidaransvar ovenfor </w:t>
      </w:r>
      <w:r w:rsidR="009928A1" w:rsidRPr="00E11796">
        <w:t>byggherren</w:t>
      </w:r>
      <w:r w:rsidR="00F11632" w:rsidRPr="00E11796">
        <w:t>.</w:t>
      </w:r>
    </w:p>
    <w:p w14:paraId="7DD3295B" w14:textId="77777777" w:rsidR="00F11632" w:rsidRPr="00E11796" w:rsidRDefault="00F11632" w:rsidP="009928A1"/>
    <w:p w14:paraId="275C98D6" w14:textId="0E26300B" w:rsidR="00DF032C" w:rsidRPr="00E11796" w:rsidRDefault="00DF032C" w:rsidP="0094672F">
      <w:pPr>
        <w:pStyle w:val="Listeavsnitt"/>
        <w:numPr>
          <w:ilvl w:val="0"/>
          <w:numId w:val="38"/>
        </w:numPr>
        <w:ind w:left="360"/>
      </w:pPr>
      <w:r w:rsidRPr="00E11796">
        <w:t xml:space="preserve">Samme dokumentasjon som for individuelle </w:t>
      </w:r>
      <w:r w:rsidR="009928A1" w:rsidRPr="00E11796">
        <w:t>entreprenører</w:t>
      </w:r>
      <w:r w:rsidRPr="00E11796">
        <w:t xml:space="preserve"> skal leveres for hver enkelt </w:t>
      </w:r>
      <w:r w:rsidR="009928A1" w:rsidRPr="00E11796">
        <w:t>entreprenør</w:t>
      </w:r>
      <w:r w:rsidRPr="00E11796">
        <w:t xml:space="preserve"> som deltar i fellesskapet.</w:t>
      </w:r>
    </w:p>
    <w:p w14:paraId="26601220" w14:textId="77777777" w:rsidR="00DF032C" w:rsidRPr="00E11796" w:rsidRDefault="00DF032C" w:rsidP="009928A1"/>
    <w:p w14:paraId="4EA41AEF" w14:textId="7691D936" w:rsidR="00DF032C" w:rsidRPr="00E11796" w:rsidRDefault="00DF032C" w:rsidP="00304601">
      <w:pPr>
        <w:pStyle w:val="Overskrift3"/>
      </w:pPr>
      <w:bookmarkStart w:id="484" w:name="_Toc94532226"/>
      <w:bookmarkStart w:id="485" w:name="_Toc233896984"/>
      <w:r w:rsidRPr="00E11796">
        <w:t xml:space="preserve">Særlig om nyetablerte </w:t>
      </w:r>
      <w:bookmarkEnd w:id="484"/>
      <w:r w:rsidR="009928A1" w:rsidRPr="00E11796">
        <w:t>entreprenører</w:t>
      </w:r>
      <w:bookmarkEnd w:id="485"/>
      <w:r w:rsidRPr="00E11796">
        <w:t xml:space="preserve"> </w:t>
      </w:r>
    </w:p>
    <w:p w14:paraId="08AA1D57" w14:textId="257E31EF" w:rsidR="00DF032C" w:rsidRPr="00E11796" w:rsidRDefault="00DF032C" w:rsidP="009928A1">
      <w:r w:rsidRPr="00E11796">
        <w:t>En</w:t>
      </w:r>
      <w:r w:rsidR="009928A1" w:rsidRPr="00E11796">
        <w:t xml:space="preserve"> entreprenør</w:t>
      </w:r>
      <w:r w:rsidRPr="00E11796">
        <w:t xml:space="preserve"> som er nyetablert og som ikke kan framlegge all dokumentasjon som påkrevet under punkt 6 nedenfor, må være særlig nøye med å dokumentere og sannsynliggjøre at han likevel har forutsetninger for å gjennomføre kontrakten.</w:t>
      </w:r>
      <w:r w:rsidR="00C43291" w:rsidRPr="00E11796">
        <w:t xml:space="preserve"> Også </w:t>
      </w:r>
      <w:r w:rsidR="005E6746" w:rsidRPr="00E11796">
        <w:t>entreprenører</w:t>
      </w:r>
      <w:r w:rsidR="00C43291" w:rsidRPr="00E11796">
        <w:t xml:space="preserve"> som har etablert seg innenfor et nytt fagområde kan anses som nyetablerte</w:t>
      </w:r>
      <w:r w:rsidR="000F5ACA" w:rsidRPr="00E11796">
        <w:t>.</w:t>
      </w:r>
    </w:p>
    <w:p w14:paraId="01345645" w14:textId="77777777" w:rsidR="00DF032C" w:rsidRPr="00E11796" w:rsidRDefault="00DF032C" w:rsidP="009928A1"/>
    <w:p w14:paraId="4FDE495E" w14:textId="60520E62" w:rsidR="00DF032C" w:rsidRPr="00E11796" w:rsidRDefault="00DF032C" w:rsidP="009928A1">
      <w:r w:rsidRPr="00E11796">
        <w:t xml:space="preserve">Det er særlig viktig at slike </w:t>
      </w:r>
      <w:r w:rsidR="009928A1" w:rsidRPr="00E11796">
        <w:t>entreprenører</w:t>
      </w:r>
      <w:r w:rsidRPr="00E11796">
        <w:t xml:space="preserve"> kan dokumentere en tilstrekkelig stor arbeidsstyrke for gjennomføring av kontrakten, herunder faglig og teknisk kompetanse. For nyetablerte </w:t>
      </w:r>
      <w:r w:rsidR="009928A1" w:rsidRPr="00E11796">
        <w:lastRenderedPageBreak/>
        <w:t>entreprenører</w:t>
      </w:r>
      <w:r w:rsidRPr="00E11796">
        <w:t xml:space="preserve"> presiseres det at det er </w:t>
      </w:r>
      <w:r w:rsidR="009928A1" w:rsidRPr="00E11796">
        <w:t>entreprenørens</w:t>
      </w:r>
      <w:r w:rsidRPr="00E11796">
        <w:t xml:space="preserve"> evne som sådan til å gjennomføre kontrakten som vurderes, ikke enkeltpersoners kompetanse isolert sett. </w:t>
      </w:r>
    </w:p>
    <w:p w14:paraId="1DB16CC0" w14:textId="77777777" w:rsidR="00DF032C" w:rsidRPr="00E11796" w:rsidRDefault="00DF032C" w:rsidP="009928A1"/>
    <w:p w14:paraId="3AA5B946" w14:textId="539E658B" w:rsidR="00DF032C" w:rsidRPr="00E11796" w:rsidRDefault="00DF032C" w:rsidP="009928A1">
      <w:r w:rsidRPr="00E11796">
        <w:t xml:space="preserve">Dersom en nyetablert </w:t>
      </w:r>
      <w:r w:rsidR="009928A1" w:rsidRPr="00E11796">
        <w:t xml:space="preserve">entreprenør </w:t>
      </w:r>
      <w:r w:rsidRPr="00E11796">
        <w:t xml:space="preserve">har erfaring fra kontrakter, skal de mest relevante kontraktene som </w:t>
      </w:r>
      <w:r w:rsidR="009928A1" w:rsidRPr="00E11796">
        <w:t>entreprenøren</w:t>
      </w:r>
      <w:r w:rsidRPr="00E11796">
        <w:t xml:space="preserve"> måtte ha erfaring fra, fylles ut i henhold til dokumentasjonskravene i punkt 2. Dette selv om kontraktene er av en slik art at de ikke oppfyller de nærmere angitte kravene.    </w:t>
      </w:r>
    </w:p>
    <w:p w14:paraId="02C17CC3" w14:textId="77777777" w:rsidR="00DF032C" w:rsidRPr="00E11796" w:rsidRDefault="00DF032C" w:rsidP="009928A1"/>
    <w:p w14:paraId="53DBFF82" w14:textId="21D27729" w:rsidR="00DF032C" w:rsidRPr="00E11796" w:rsidRDefault="00DF032C" w:rsidP="009928A1">
      <w:r w:rsidRPr="00E11796">
        <w:t xml:space="preserve">Manglende eller utilstrekkelig dokumentasjon på ett eller flere kriterier kan medføre at </w:t>
      </w:r>
      <w:r w:rsidR="009928A1" w:rsidRPr="00E11796">
        <w:t>entreprenøren</w:t>
      </w:r>
      <w:r w:rsidRPr="00E11796">
        <w:t xml:space="preserve"> blir avvist. Mangelfull eller uriktig utfylt svarskjema vil også kunne medføre avvisning.</w:t>
      </w:r>
    </w:p>
    <w:p w14:paraId="39E600AF" w14:textId="77777777" w:rsidR="00DF032C" w:rsidRPr="00E11796" w:rsidRDefault="00DF032C" w:rsidP="009928A1"/>
    <w:p w14:paraId="47B51DFA" w14:textId="4522396A" w:rsidR="00DF032C" w:rsidRPr="00E11796" w:rsidRDefault="00DF032C" w:rsidP="00304601">
      <w:pPr>
        <w:pStyle w:val="Overskrift3"/>
      </w:pPr>
      <w:bookmarkStart w:id="486" w:name="_Toc94532227"/>
      <w:bookmarkStart w:id="487" w:name="_Toc233896985"/>
      <w:r w:rsidRPr="00E11796">
        <w:t xml:space="preserve">Krav til </w:t>
      </w:r>
      <w:r w:rsidR="009928A1" w:rsidRPr="00E11796">
        <w:t>entreprenørens</w:t>
      </w:r>
      <w:r w:rsidRPr="00E11796">
        <w:t xml:space="preserve"> forespørsel om deltakelse i konkurransen</w:t>
      </w:r>
      <w:bookmarkEnd w:id="486"/>
      <w:bookmarkEnd w:id="487"/>
    </w:p>
    <w:p w14:paraId="0A4BE8F3" w14:textId="094EF6E0" w:rsidR="00DF032C" w:rsidRPr="00E11796" w:rsidRDefault="00DF032C" w:rsidP="008C1549">
      <w:pPr>
        <w:pStyle w:val="Overskrift4"/>
      </w:pPr>
      <w:bookmarkStart w:id="488" w:name="_Toc94532228"/>
      <w:bookmarkStart w:id="489" w:name="_Toc233896986"/>
      <w:r w:rsidRPr="00E11796">
        <w:t>Det europeiske egenerklæringsskjemaet (ESPD)</w:t>
      </w:r>
      <w:bookmarkEnd w:id="488"/>
      <w:bookmarkEnd w:id="489"/>
    </w:p>
    <w:p w14:paraId="1D345FB0" w14:textId="788F6E08" w:rsidR="00DF032C" w:rsidRPr="00E11796" w:rsidRDefault="009928A1" w:rsidP="0045185D">
      <w:r w:rsidRPr="00E11796">
        <w:t xml:space="preserve">Byggherre </w:t>
      </w:r>
      <w:r w:rsidR="00DF032C" w:rsidRPr="00E11796">
        <w:t xml:space="preserve">har i forbindelse med kunngjøringen av konkurransen tilgjengeliggjort et ESPD-skjema, som alle </w:t>
      </w:r>
      <w:r w:rsidRPr="00E11796">
        <w:t>entreprenørene</w:t>
      </w:r>
      <w:r w:rsidR="00DF032C" w:rsidRPr="00E11796">
        <w:t xml:space="preserve"> skal fylle ut og levere sammen med forespørselen om å delta i konkurransen.  </w:t>
      </w:r>
    </w:p>
    <w:p w14:paraId="7D479942" w14:textId="77777777" w:rsidR="00DF032C" w:rsidRPr="00E11796" w:rsidRDefault="00DF032C" w:rsidP="0045185D"/>
    <w:p w14:paraId="3ECF6D44" w14:textId="52404BDB" w:rsidR="00DF032C" w:rsidRPr="00E11796" w:rsidRDefault="00DF032C" w:rsidP="0045185D">
      <w:r w:rsidRPr="00E11796">
        <w:t xml:space="preserve">Dersom flere </w:t>
      </w:r>
      <w:r w:rsidR="009928A1" w:rsidRPr="00E11796">
        <w:t>entreprenører</w:t>
      </w:r>
      <w:r w:rsidRPr="00E11796">
        <w:t xml:space="preserve"> deltar i konkurransen i fellesskap og/eller </w:t>
      </w:r>
      <w:r w:rsidR="009928A1" w:rsidRPr="00E11796">
        <w:t>entreprenøre</w:t>
      </w:r>
      <w:r w:rsidRPr="00E11796">
        <w:t xml:space="preserve">n(e) støtter seg på kapasitet til andre virksomheter, skal det utfylles et skjema pr. virksomhet. </w:t>
      </w:r>
    </w:p>
    <w:p w14:paraId="369F9FF2" w14:textId="77777777" w:rsidR="00DF032C" w:rsidRPr="00E11796" w:rsidRDefault="00DF032C" w:rsidP="0045185D"/>
    <w:p w14:paraId="24C7E361" w14:textId="44ACDA01" w:rsidR="00DF032C" w:rsidRPr="00E11796" w:rsidRDefault="00DF032C" w:rsidP="008C1549">
      <w:pPr>
        <w:pStyle w:val="Overskrift4"/>
      </w:pPr>
      <w:bookmarkStart w:id="490" w:name="_Toc94532229"/>
      <w:bookmarkStart w:id="491" w:name="_Toc233896987"/>
      <w:r w:rsidRPr="00E11796">
        <w:t xml:space="preserve">Krav til </w:t>
      </w:r>
      <w:r w:rsidR="009928A1" w:rsidRPr="00E11796">
        <w:t>entreprenørens</w:t>
      </w:r>
      <w:r w:rsidRPr="00E11796">
        <w:t xml:space="preserve"> dokumentasjon av kvalifikasjonskravene</w:t>
      </w:r>
      <w:bookmarkEnd w:id="490"/>
      <w:bookmarkEnd w:id="491"/>
    </w:p>
    <w:p w14:paraId="236AB943" w14:textId="7578CD7B" w:rsidR="00DF032C" w:rsidRPr="00E11796" w:rsidRDefault="009928A1" w:rsidP="0045185D">
      <w:r w:rsidRPr="00E11796">
        <w:t>Entreprenøren</w:t>
      </w:r>
      <w:r w:rsidR="00DF032C" w:rsidRPr="00E11796">
        <w:t xml:space="preserve"> skal i forespørselen om å delta i konkurransen dokumentere oppfyllelse av kvalifikasjonskravene gjennom: </w:t>
      </w:r>
    </w:p>
    <w:p w14:paraId="5051FB95" w14:textId="77777777" w:rsidR="00DF032C" w:rsidRPr="00E11796" w:rsidRDefault="00DF032C" w:rsidP="0045185D"/>
    <w:p w14:paraId="197FDDC8" w14:textId="78CC72AC" w:rsidR="0045185D" w:rsidRPr="00E11796" w:rsidRDefault="00DF032C" w:rsidP="0094672F">
      <w:pPr>
        <w:pStyle w:val="Listeavsnitt"/>
        <w:numPr>
          <w:ilvl w:val="0"/>
          <w:numId w:val="39"/>
        </w:numPr>
      </w:pPr>
      <w:r w:rsidRPr="00E11796">
        <w:t>Utfylt ESPD-skjema.</w:t>
      </w:r>
    </w:p>
    <w:p w14:paraId="73554223" w14:textId="0E1A8ADD" w:rsidR="0045185D" w:rsidRPr="00E11796" w:rsidRDefault="00DF032C" w:rsidP="0094672F">
      <w:pPr>
        <w:pStyle w:val="Listeavsnitt"/>
        <w:numPr>
          <w:ilvl w:val="0"/>
          <w:numId w:val="39"/>
        </w:numPr>
      </w:pPr>
      <w:r w:rsidRPr="00E11796">
        <w:t>Utfylt svarskjema, slik dette er angitt i E1.</w:t>
      </w:r>
    </w:p>
    <w:p w14:paraId="5D9DE98E" w14:textId="51439CCF" w:rsidR="00DF032C" w:rsidRPr="00E11796" w:rsidRDefault="00DF032C" w:rsidP="0094672F">
      <w:pPr>
        <w:pStyle w:val="Listeavsnitt"/>
        <w:numPr>
          <w:ilvl w:val="0"/>
          <w:numId w:val="39"/>
        </w:numPr>
      </w:pPr>
      <w:r w:rsidRPr="00E11796">
        <w:t>Skatteattest, jf. punkt 3.2 ovenfor.</w:t>
      </w:r>
    </w:p>
    <w:p w14:paraId="0E15D03E" w14:textId="77777777" w:rsidR="00DF032C" w:rsidRPr="00E11796" w:rsidRDefault="00DF032C" w:rsidP="0045185D"/>
    <w:p w14:paraId="75E2A453" w14:textId="1E889B55" w:rsidR="00DF032C" w:rsidRPr="00E11796" w:rsidRDefault="00DF032C" w:rsidP="0045185D">
      <w:r w:rsidRPr="00E11796">
        <w:t>Dokumentasjon som etterspørres i henhold til nr. 1, 2 og 3 skal leveres som en del av forespørselen om å delta i konkurransen innen fristen, jf. punkt 7.</w:t>
      </w:r>
    </w:p>
    <w:p w14:paraId="12C70123" w14:textId="77777777" w:rsidR="00DF032C" w:rsidRPr="00E11796" w:rsidRDefault="00DF032C" w:rsidP="0045185D"/>
    <w:p w14:paraId="77834E4A" w14:textId="44EC2E3B" w:rsidR="00DF032C" w:rsidRPr="00E11796" w:rsidRDefault="00DF032C" w:rsidP="0045185D">
      <w:r w:rsidRPr="00E11796">
        <w:t xml:space="preserve">Innsendte vedlegg/dokumenter skal navngis og nummeres tydelig i forhold til det kvalifikasjonskrav vedlegget/dokumentet hører inn under, slik dette fremkommer av E1. </w:t>
      </w:r>
    </w:p>
    <w:p w14:paraId="035F5E07" w14:textId="77777777" w:rsidR="00DF032C" w:rsidRPr="00E11796" w:rsidRDefault="00DF032C" w:rsidP="0045185D"/>
    <w:p w14:paraId="7CA6F0CE" w14:textId="77777777" w:rsidR="00DF032C" w:rsidRPr="00E11796" w:rsidRDefault="00DF032C" w:rsidP="0045185D">
      <w:r w:rsidRPr="00E11796">
        <w:t xml:space="preserve">Det er viktig for bedømmelsen at opplysningene i dokumentasjonen er korrekt og fullstendig. Uriktige, misvisende eller manglende opplysninger kan medføre avvisning, jf. § 24-2 (3) bokstav g. </w:t>
      </w:r>
    </w:p>
    <w:p w14:paraId="2B710CDE" w14:textId="77777777" w:rsidR="00DF032C" w:rsidRPr="00E11796" w:rsidRDefault="00DF032C" w:rsidP="0045185D"/>
    <w:p w14:paraId="2B076835" w14:textId="032E061F" w:rsidR="00DF032C" w:rsidRPr="00E11796" w:rsidRDefault="009928A1" w:rsidP="0045185D">
      <w:r w:rsidRPr="00E11796">
        <w:t>Byggherrens</w:t>
      </w:r>
      <w:r w:rsidR="00DF032C" w:rsidRPr="00E11796">
        <w:t xml:space="preserve"> vurdering av om </w:t>
      </w:r>
      <w:r w:rsidRPr="00E11796">
        <w:t>entreprenørene</w:t>
      </w:r>
      <w:r w:rsidR="00DF032C" w:rsidRPr="00E11796">
        <w:t xml:space="preserve"> oppfyller kvalifikasjonskravene vil som utgangspunkt kun bli gjennomført basert på innlevert dokumentasjon, herunder eventuelle oppgitte referanser. </w:t>
      </w:r>
      <w:r w:rsidRPr="00E11796">
        <w:t>Byggherre</w:t>
      </w:r>
      <w:r w:rsidR="00DF032C" w:rsidRPr="00E11796">
        <w:t xml:space="preserve"> forbeholder seg likevel retten til å legge vekt på eventuelle egne</w:t>
      </w:r>
      <w:r w:rsidR="00EA315B" w:rsidRPr="00E11796">
        <w:t xml:space="preserve"> </w:t>
      </w:r>
      <w:r w:rsidR="00DF032C" w:rsidRPr="00E11796">
        <w:t>erfaringer</w:t>
      </w:r>
      <w:r w:rsidR="001E6E49">
        <w:t xml:space="preserve"> (positive og negative)</w:t>
      </w:r>
      <w:r w:rsidR="00EA315B" w:rsidRPr="00E11796">
        <w:t xml:space="preserve"> </w:t>
      </w:r>
      <w:r w:rsidR="00DF032C" w:rsidRPr="00E11796">
        <w:t xml:space="preserve">med </w:t>
      </w:r>
      <w:r w:rsidRPr="00E11796">
        <w:t>entreprenøren</w:t>
      </w:r>
      <w:r w:rsidR="00DF032C" w:rsidRPr="00E11796">
        <w:t xml:space="preserve"> og ev</w:t>
      </w:r>
      <w:r w:rsidR="00556A4E" w:rsidRPr="00E11796">
        <w:t>entuelle</w:t>
      </w:r>
      <w:r w:rsidR="00DF032C" w:rsidRPr="00E11796">
        <w:t xml:space="preserve"> samarbeidende foretak, jf. punkt 4. Tilsvarende gjelder for andre offentlige </w:t>
      </w:r>
      <w:r w:rsidRPr="00E11796">
        <w:t>byggherrers</w:t>
      </w:r>
      <w:r w:rsidR="00DF032C" w:rsidRPr="00E11796">
        <w:t xml:space="preserve"> erfaringer. </w:t>
      </w:r>
    </w:p>
    <w:p w14:paraId="5D4814B2" w14:textId="77777777" w:rsidR="00DF032C" w:rsidRPr="00E11796" w:rsidRDefault="00DF032C" w:rsidP="0045185D"/>
    <w:p w14:paraId="314ED691" w14:textId="207F19BC" w:rsidR="00DF032C" w:rsidRPr="00E11796" w:rsidRDefault="00DF032C" w:rsidP="00304601">
      <w:pPr>
        <w:pStyle w:val="Overskrift3"/>
      </w:pPr>
      <w:bookmarkStart w:id="492" w:name="_Toc94532230"/>
      <w:bookmarkStart w:id="493" w:name="_Toc233896988"/>
      <w:r w:rsidRPr="00E11796">
        <w:t>Frist for innlevering av forespørsel om deltakelse i konkurransen</w:t>
      </w:r>
      <w:bookmarkEnd w:id="492"/>
      <w:bookmarkEnd w:id="493"/>
    </w:p>
    <w:p w14:paraId="388A53B7" w14:textId="77777777" w:rsidR="00DF032C" w:rsidRPr="00E11796" w:rsidRDefault="00DF032C" w:rsidP="0045185D">
      <w:r w:rsidRPr="00E11796">
        <w:t>Frist for levering av forespørsel om deltakelse i konkurransen er:</w:t>
      </w:r>
    </w:p>
    <w:p w14:paraId="2DBA618F" w14:textId="77777777" w:rsidR="00DF032C" w:rsidRPr="00E11796" w:rsidRDefault="00DF032C" w:rsidP="0045185D"/>
    <w:p w14:paraId="623D68C3" w14:textId="5571E19B" w:rsidR="00DF032C" w:rsidRPr="00E11796" w:rsidRDefault="00EC3DD5" w:rsidP="0045185D">
      <w:pPr>
        <w:rPr>
          <w:b/>
        </w:rPr>
      </w:pPr>
      <w:r w:rsidRPr="00E11796">
        <w:rPr>
          <w:b/>
          <w:highlight w:val="lightGray"/>
        </w:rPr>
        <w:tab/>
      </w:r>
      <w:r w:rsidR="00930D26" w:rsidRPr="00E11796">
        <w:rPr>
          <w:b/>
          <w:highlight w:val="lightGray"/>
        </w:rPr>
        <w:t>dd-mm-åååå,</w:t>
      </w:r>
      <w:r w:rsidR="00DF032C" w:rsidRPr="00E11796">
        <w:rPr>
          <w:b/>
          <w:highlight w:val="lightGray"/>
        </w:rPr>
        <w:t xml:space="preserve"> kl. </w:t>
      </w:r>
      <w:r w:rsidR="006422CD" w:rsidRPr="00E11796">
        <w:rPr>
          <w:b/>
          <w:highlight w:val="lightGray"/>
        </w:rPr>
        <w:t>12</w:t>
      </w:r>
      <w:r w:rsidR="00DF032C" w:rsidRPr="00E11796">
        <w:rPr>
          <w:b/>
          <w:highlight w:val="lightGray"/>
        </w:rPr>
        <w:t>.</w:t>
      </w:r>
      <w:r w:rsidR="006422CD" w:rsidRPr="00E11796">
        <w:rPr>
          <w:b/>
          <w:highlight w:val="lightGray"/>
        </w:rPr>
        <w:t>00</w:t>
      </w:r>
      <w:r w:rsidR="00DF032C" w:rsidRPr="00E11796">
        <w:rPr>
          <w:b/>
          <w:highlight w:val="lightGray"/>
        </w:rPr>
        <w:t xml:space="preserve"> norsk tid</w:t>
      </w:r>
    </w:p>
    <w:p w14:paraId="6A1F77B5" w14:textId="77777777" w:rsidR="00DF032C" w:rsidRPr="00E11796" w:rsidRDefault="00DF032C" w:rsidP="0045185D"/>
    <w:p w14:paraId="43BA7D01" w14:textId="1E54C873" w:rsidR="00DF032C" w:rsidRPr="00E11796" w:rsidRDefault="00DF032C" w:rsidP="0045185D">
      <w:r w:rsidRPr="00E11796">
        <w:t>Forespørselen om deltakelse i konkurransen skal leveres i KGV, jf. B1 punkt 3.</w:t>
      </w:r>
    </w:p>
    <w:p w14:paraId="2ADE2D03" w14:textId="77777777" w:rsidR="00304601" w:rsidRPr="00E11796" w:rsidRDefault="00304601" w:rsidP="00304601"/>
    <w:p w14:paraId="05D95744" w14:textId="78084A47" w:rsidR="00DF032C" w:rsidRPr="00E11796" w:rsidRDefault="00DF032C" w:rsidP="00304601">
      <w:pPr>
        <w:pStyle w:val="Overskrift3"/>
      </w:pPr>
      <w:bookmarkStart w:id="494" w:name="_Toc94532232"/>
      <w:bookmarkStart w:id="495" w:name="_Toc233896989"/>
      <w:r w:rsidRPr="00E11796">
        <w:t xml:space="preserve">Utvelgelse av </w:t>
      </w:r>
      <w:bookmarkEnd w:id="494"/>
      <w:r w:rsidR="0045185D" w:rsidRPr="00E11796">
        <w:t>entreprenør</w:t>
      </w:r>
      <w:r w:rsidR="001E6E49">
        <w:t>er</w:t>
      </w:r>
      <w:bookmarkEnd w:id="495"/>
    </w:p>
    <w:p w14:paraId="4E33D859" w14:textId="1E9132E0" w:rsidR="00DF032C" w:rsidRPr="00E11796" w:rsidRDefault="00DF032C" w:rsidP="00DF032C">
      <w:r w:rsidRPr="00E11796">
        <w:t xml:space="preserve">For denne konkurransen vil </w:t>
      </w:r>
      <w:r w:rsidR="0045185D" w:rsidRPr="00E11796">
        <w:t>byggherre</w:t>
      </w:r>
      <w:r w:rsidRPr="00E11796">
        <w:t xml:space="preserve"> velge ut </w:t>
      </w:r>
      <w:r w:rsidRPr="00E11796">
        <w:rPr>
          <w:highlight w:val="lightGray"/>
        </w:rPr>
        <w:t>X</w:t>
      </w:r>
      <w:r w:rsidRPr="00E11796">
        <w:t xml:space="preserve"> kvalifiserte </w:t>
      </w:r>
      <w:r w:rsidR="0045185D" w:rsidRPr="00E11796">
        <w:t>entreprenør</w:t>
      </w:r>
      <w:r w:rsidR="001E6E49">
        <w:t>er</w:t>
      </w:r>
      <w:r w:rsidRPr="00E11796">
        <w:t xml:space="preserve"> som vil bli</w:t>
      </w:r>
    </w:p>
    <w:p w14:paraId="35FFAD44" w14:textId="6E9E2197" w:rsidR="00DF032C" w:rsidRPr="00E11796" w:rsidRDefault="00DF032C" w:rsidP="00DF032C">
      <w:r w:rsidRPr="00E11796">
        <w:t>invitert til å inngi tilbud og delta i forhandlingene, jf. konkurransegrunnlagets B3.</w:t>
      </w:r>
    </w:p>
    <w:p w14:paraId="2CA6E8DD" w14:textId="77777777" w:rsidR="00DF032C" w:rsidRPr="00E11796" w:rsidRDefault="00DF032C" w:rsidP="00DF032C"/>
    <w:p w14:paraId="1A4033FD" w14:textId="72FB4CF2" w:rsidR="00DF032C" w:rsidRPr="00E11796" w:rsidRDefault="00DF032C" w:rsidP="00DF032C">
      <w:r w:rsidRPr="00E11796">
        <w:t xml:space="preserve">Utvelgelsen blant de kvalifiserte </w:t>
      </w:r>
      <w:r w:rsidR="0045185D" w:rsidRPr="00E11796">
        <w:t>entreprenør</w:t>
      </w:r>
      <w:r w:rsidRPr="00E11796">
        <w:t xml:space="preserve"> vil skje ut fra </w:t>
      </w:r>
      <w:r w:rsidR="0045185D" w:rsidRPr="00E11796">
        <w:t>byggherrens</w:t>
      </w:r>
      <w:r w:rsidRPr="00E11796">
        <w:t xml:space="preserve"> evaluering av</w:t>
      </w:r>
    </w:p>
    <w:p w14:paraId="2C173240" w14:textId="37BD0C1A" w:rsidR="00DF032C" w:rsidRPr="00E11796" w:rsidRDefault="00DF032C" w:rsidP="00DF032C">
      <w:r w:rsidRPr="00E11796">
        <w:t xml:space="preserve">hvem av de kvalifiserte </w:t>
      </w:r>
      <w:r w:rsidR="006B754F" w:rsidRPr="00E11796">
        <w:t>entreprenørene</w:t>
      </w:r>
      <w:r w:rsidRPr="00E11796">
        <w:t xml:space="preserve"> som best oppfyller følgende utvelgelseskriterium:</w:t>
      </w:r>
    </w:p>
    <w:p w14:paraId="10EF83B7" w14:textId="77777777" w:rsidR="00DF032C" w:rsidRPr="00E11796" w:rsidRDefault="00DF032C" w:rsidP="00DF032C"/>
    <w:p w14:paraId="4F9CBB60" w14:textId="3C6B67D5" w:rsidR="00DF032C" w:rsidRPr="00E11796" w:rsidRDefault="006B754F" w:rsidP="00840AD9">
      <w:pPr>
        <w:pStyle w:val="Listeavsnitt"/>
        <w:numPr>
          <w:ilvl w:val="0"/>
          <w:numId w:val="17"/>
        </w:numPr>
      </w:pPr>
      <w:r w:rsidRPr="00E11796">
        <w:t>Entreprenørens</w:t>
      </w:r>
      <w:r w:rsidR="00DF032C" w:rsidRPr="00E11796">
        <w:t xml:space="preserve"> tekniske og faglige kvalifikasjoner iht. kvalifikasjonskrav punkt 2.4.</w:t>
      </w:r>
    </w:p>
    <w:p w14:paraId="4ACD3F0C" w14:textId="77777777" w:rsidR="00DF032C" w:rsidRPr="00E11796" w:rsidRDefault="00DF032C" w:rsidP="00DF032C"/>
    <w:p w14:paraId="3EF87BC9" w14:textId="69420437" w:rsidR="00DF032C" w:rsidRPr="00E11796" w:rsidRDefault="00DF032C" w:rsidP="00DF032C">
      <w:r w:rsidRPr="00E11796">
        <w:lastRenderedPageBreak/>
        <w:t>Vurderingen vil bli basert på dokumentasjonen for tilsvarende kvalifikasjonskrav, jf. punkt 2.4.</w:t>
      </w:r>
    </w:p>
    <w:p w14:paraId="6DD93F48" w14:textId="77777777" w:rsidR="00DF032C" w:rsidRPr="00E11796" w:rsidRDefault="00DF032C" w:rsidP="00DF032C"/>
    <w:p w14:paraId="425DA4F7" w14:textId="3A34C640" w:rsidR="00DF032C" w:rsidRPr="00E11796" w:rsidRDefault="00DF032C" w:rsidP="00304601">
      <w:pPr>
        <w:pStyle w:val="Overskrift3"/>
      </w:pPr>
      <w:bookmarkStart w:id="496" w:name="_Toc94532233"/>
      <w:bookmarkStart w:id="497" w:name="_Toc233896990"/>
      <w:r w:rsidRPr="00E11796">
        <w:t>Frist for begjæring om midlertidig forføyning</w:t>
      </w:r>
      <w:bookmarkEnd w:id="496"/>
      <w:bookmarkEnd w:id="497"/>
    </w:p>
    <w:p w14:paraId="2D8C6E26" w14:textId="65AC9DB9" w:rsidR="00B27044" w:rsidRPr="00E11796" w:rsidRDefault="00DF032C" w:rsidP="00E65674">
      <w:r w:rsidRPr="00E11796">
        <w:t xml:space="preserve">En begjæring om midlertidig forføyning mot </w:t>
      </w:r>
      <w:r w:rsidR="006B754F" w:rsidRPr="00E11796">
        <w:t>byggherre</w:t>
      </w:r>
      <w:r w:rsidR="001E6E49">
        <w:t>n</w:t>
      </w:r>
      <w:r w:rsidR="006B754F" w:rsidRPr="00E11796">
        <w:t>s</w:t>
      </w:r>
      <w:r w:rsidRPr="00E11796">
        <w:t xml:space="preserve"> beslutning om å avvise en forespørsel om å delta i konkurransen, eller ikke å velge ut en </w:t>
      </w:r>
      <w:r w:rsidR="00D24595" w:rsidRPr="00E11796">
        <w:t>entreprenør</w:t>
      </w:r>
      <w:r w:rsidRPr="00E11796">
        <w:t xml:space="preserve">, må fremsettes innen 15 dager regnet fra dagen etter </w:t>
      </w:r>
      <w:r w:rsidR="003632D5" w:rsidRPr="00E11796">
        <w:t>byggherren</w:t>
      </w:r>
      <w:r w:rsidRPr="00E11796">
        <w:t xml:space="preserve"> sender en meddelelse om avvisning eller utvelgelse</w:t>
      </w:r>
      <w:r w:rsidR="00EB69C9" w:rsidRPr="00E11796">
        <w:t>.</w:t>
      </w:r>
    </w:p>
    <w:p w14:paraId="7B619CD4" w14:textId="778028A8" w:rsidR="00EB69C9" w:rsidRPr="00E11796" w:rsidRDefault="00EB69C9" w:rsidP="00E65674"/>
    <w:bookmarkEnd w:id="448"/>
    <w:p w14:paraId="31F780D4" w14:textId="6F8D1BEB" w:rsidR="004D3DB4" w:rsidRPr="00E11796" w:rsidRDefault="004D3DB4" w:rsidP="00304601">
      <w:pPr>
        <w:tabs>
          <w:tab w:val="left" w:pos="357"/>
        </w:tabs>
        <w:rPr>
          <w:b/>
          <w:sz w:val="28"/>
          <w:szCs w:val="28"/>
        </w:rPr>
        <w:sectPr w:rsidR="004D3DB4" w:rsidRPr="00E11796" w:rsidSect="006605A8">
          <w:headerReference w:type="default" r:id="rId24"/>
          <w:pgSz w:w="11906" w:h="16838" w:code="9"/>
          <w:pgMar w:top="1400" w:right="1418" w:bottom="1077" w:left="1701" w:header="709" w:footer="709" w:gutter="0"/>
          <w:pgNumType w:start="1"/>
          <w:cols w:space="708"/>
          <w:docGrid w:linePitch="360"/>
        </w:sectPr>
      </w:pPr>
    </w:p>
    <w:p w14:paraId="106A2F2D" w14:textId="0AB82682" w:rsidR="00304601" w:rsidRPr="00E11796" w:rsidRDefault="00304601" w:rsidP="00304601">
      <w:pPr>
        <w:tabs>
          <w:tab w:val="left" w:pos="357"/>
        </w:tabs>
        <w:rPr>
          <w:b/>
          <w:sz w:val="28"/>
          <w:szCs w:val="28"/>
        </w:rPr>
      </w:pPr>
      <w:r w:rsidRPr="00E11796">
        <w:rPr>
          <w:b/>
          <w:sz w:val="28"/>
          <w:szCs w:val="28"/>
        </w:rPr>
        <w:lastRenderedPageBreak/>
        <w:t>B</w:t>
      </w:r>
      <w:r w:rsidRPr="00E11796">
        <w:rPr>
          <w:b/>
          <w:sz w:val="28"/>
          <w:szCs w:val="28"/>
        </w:rPr>
        <w:tab/>
        <w:t>Konkurranseregler</w:t>
      </w:r>
    </w:p>
    <w:p w14:paraId="50162943" w14:textId="7D519D80" w:rsidR="00304601" w:rsidRPr="00E11796" w:rsidRDefault="00304601" w:rsidP="00E30B62">
      <w:pPr>
        <w:pStyle w:val="Overskrift2"/>
      </w:pPr>
      <w:bookmarkStart w:id="498" w:name="_Ref90973639"/>
      <w:bookmarkStart w:id="499" w:name="_Ref90973644"/>
      <w:bookmarkStart w:id="500" w:name="_Ref90973695"/>
      <w:bookmarkStart w:id="501" w:name="_Ref90973705"/>
      <w:bookmarkStart w:id="502" w:name="_Ref90976499"/>
      <w:bookmarkStart w:id="503" w:name="_Ref90976502"/>
      <w:bookmarkStart w:id="504" w:name="_Ref90976531"/>
      <w:bookmarkStart w:id="505" w:name="_Ref90976536"/>
      <w:bookmarkStart w:id="506" w:name="_Ref90980501"/>
      <w:bookmarkStart w:id="507" w:name="_Ref90980504"/>
      <w:bookmarkStart w:id="508" w:name="_Ref90980608"/>
      <w:bookmarkStart w:id="509" w:name="_Ref90980615"/>
      <w:bookmarkStart w:id="510" w:name="_Ref90982574"/>
      <w:bookmarkStart w:id="511" w:name="_Ref90982577"/>
      <w:bookmarkStart w:id="512" w:name="_Ref91054032"/>
      <w:bookmarkStart w:id="513" w:name="_Ref91054040"/>
      <w:bookmarkStart w:id="514" w:name="_Ref91055143"/>
      <w:bookmarkStart w:id="515" w:name="_Ref91055149"/>
      <w:bookmarkStart w:id="516" w:name="_Ref91056923"/>
      <w:bookmarkStart w:id="517" w:name="_Ref91056929"/>
      <w:bookmarkStart w:id="518" w:name="_Toc92971872"/>
      <w:bookmarkStart w:id="519" w:name="_Toc93493645"/>
      <w:bookmarkStart w:id="520" w:name="_Toc93493922"/>
      <w:bookmarkStart w:id="521" w:name="_Toc93495371"/>
      <w:bookmarkStart w:id="522" w:name="_Toc93495749"/>
      <w:bookmarkStart w:id="523" w:name="_Toc93496369"/>
      <w:bookmarkStart w:id="524" w:name="_Toc93560381"/>
      <w:bookmarkStart w:id="525" w:name="_Toc93907938"/>
      <w:bookmarkStart w:id="526" w:name="_Toc93907957"/>
      <w:bookmarkStart w:id="527" w:name="_Toc93907976"/>
      <w:bookmarkStart w:id="528" w:name="_Toc93907995"/>
      <w:bookmarkStart w:id="529" w:name="_Toc94272017"/>
      <w:bookmarkStart w:id="530" w:name="_Toc94792281"/>
      <w:bookmarkStart w:id="531" w:name="_Toc94792300"/>
      <w:bookmarkStart w:id="532" w:name="_Toc94792319"/>
      <w:bookmarkStart w:id="533" w:name="_Toc94792338"/>
      <w:bookmarkStart w:id="534" w:name="_Toc95824011"/>
      <w:bookmarkStart w:id="535" w:name="_Toc95824030"/>
      <w:bookmarkStart w:id="536" w:name="_Toc95824049"/>
      <w:bookmarkStart w:id="537" w:name="_Toc95824068"/>
      <w:bookmarkStart w:id="538" w:name="_Toc96504096"/>
      <w:bookmarkStart w:id="539" w:name="_Toc96504114"/>
      <w:bookmarkStart w:id="540" w:name="_Toc96504132"/>
      <w:bookmarkStart w:id="541" w:name="_Toc96504150"/>
      <w:bookmarkStart w:id="542" w:name="_Toc97120825"/>
      <w:bookmarkStart w:id="543" w:name="_Toc97120843"/>
      <w:bookmarkStart w:id="544" w:name="_Toc97120861"/>
      <w:bookmarkStart w:id="545" w:name="_Toc97120879"/>
      <w:bookmarkStart w:id="546" w:name="_Toc97126791"/>
      <w:bookmarkStart w:id="547" w:name="_Toc97126809"/>
      <w:bookmarkStart w:id="548" w:name="_Toc97126827"/>
      <w:bookmarkStart w:id="549" w:name="_Toc97126845"/>
      <w:bookmarkStart w:id="550" w:name="_Toc97127282"/>
      <w:bookmarkStart w:id="551" w:name="_Toc97298030"/>
      <w:bookmarkStart w:id="552" w:name="_Toc97298048"/>
      <w:bookmarkStart w:id="553" w:name="_Toc97298066"/>
      <w:bookmarkStart w:id="554" w:name="_Toc97298084"/>
      <w:bookmarkStart w:id="555" w:name="_Toc97298102"/>
      <w:bookmarkStart w:id="556" w:name="_Toc97300364"/>
      <w:bookmarkStart w:id="557" w:name="_Toc157420132"/>
      <w:bookmarkStart w:id="558" w:name="_Toc157674019"/>
      <w:bookmarkStart w:id="559" w:name="_Toc164408043"/>
      <w:bookmarkStart w:id="560" w:name="_Toc164856077"/>
      <w:bookmarkStart w:id="561" w:name="_Toc165975328"/>
      <w:bookmarkStart w:id="562" w:name="_Toc175130395"/>
      <w:bookmarkStart w:id="563" w:name="_Toc176773532"/>
      <w:bookmarkStart w:id="564" w:name="_Toc177108345"/>
      <w:bookmarkStart w:id="565" w:name="_Toc233896934"/>
      <w:r w:rsidRPr="00E11796">
        <w:t>Krav til tilbud og spesielle konkurranseregler</w:t>
      </w:r>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p>
    <w:p w14:paraId="3F14359B" w14:textId="41B33816" w:rsidR="00952B27" w:rsidRPr="00E11796" w:rsidRDefault="00952B27" w:rsidP="00952B27"/>
    <w:p w14:paraId="137B8746" w14:textId="2CA5BBCE" w:rsidR="00952B27" w:rsidRPr="00E11796" w:rsidRDefault="00952B27" w:rsidP="00952B27">
      <w:pPr>
        <w:rPr>
          <w:b/>
          <w:sz w:val="26"/>
          <w:szCs w:val="26"/>
        </w:rPr>
      </w:pPr>
      <w:r w:rsidRPr="00E11796">
        <w:rPr>
          <w:b/>
          <w:sz w:val="26"/>
          <w:szCs w:val="26"/>
        </w:rPr>
        <w:t>Innhold</w:t>
      </w:r>
    </w:p>
    <w:p w14:paraId="55219898" w14:textId="4AFA2A3E" w:rsidR="00B87E90" w:rsidRDefault="001C3238">
      <w:pPr>
        <w:pStyle w:val="INNH3"/>
        <w:rPr>
          <w:rFonts w:asciiTheme="minorHAnsi" w:eastAsiaTheme="minorEastAsia" w:hAnsiTheme="minorHAnsi" w:cstheme="minorBidi"/>
          <w:b w:val="0"/>
          <w:noProof/>
          <w:kern w:val="2"/>
          <w:sz w:val="24"/>
          <w:lang w:eastAsia="nb-NO"/>
          <w14:ligatures w14:val="standardContextual"/>
        </w:rPr>
      </w:pPr>
      <w:r w:rsidRPr="00E11796">
        <w:fldChar w:fldCharType="begin"/>
      </w:r>
      <w:r w:rsidRPr="00E11796">
        <w:instrText xml:space="preserve"> TOC \b B3 \o "1-4" \h \z \u \t \* MERGEFORMAT  \* MERGEFORMAT </w:instrText>
      </w:r>
      <w:r w:rsidRPr="00E11796">
        <w:fldChar w:fldCharType="separate"/>
      </w:r>
      <w:hyperlink w:anchor="_Toc233896991" w:history="1">
        <w:r w:rsidR="00B87E90" w:rsidRPr="00FE1093">
          <w:rPr>
            <w:rStyle w:val="Hyperkobling"/>
            <w:rFonts w:ascii="Times New Roman" w:hAnsi="Times New Roman"/>
            <w:noProof/>
          </w:rPr>
          <w:t>1.</w:t>
        </w:r>
        <w:r w:rsidR="00B87E90">
          <w:rPr>
            <w:rFonts w:asciiTheme="minorHAnsi" w:eastAsiaTheme="minorEastAsia" w:hAnsiTheme="minorHAnsi" w:cstheme="minorBidi"/>
            <w:b w:val="0"/>
            <w:noProof/>
            <w:kern w:val="2"/>
            <w:sz w:val="24"/>
            <w:lang w:eastAsia="nb-NO"/>
            <w14:ligatures w14:val="standardContextual"/>
          </w:rPr>
          <w:tab/>
        </w:r>
        <w:r w:rsidR="00B87E90" w:rsidRPr="00FE1093">
          <w:rPr>
            <w:rStyle w:val="Hyperkobling"/>
            <w:noProof/>
          </w:rPr>
          <w:t>Generelt om konkurransegrunnlagets kapittel B3</w:t>
        </w:r>
        <w:r w:rsidR="00B87E90">
          <w:rPr>
            <w:noProof/>
            <w:webHidden/>
          </w:rPr>
          <w:tab/>
        </w:r>
        <w:r w:rsidR="00B87E90">
          <w:rPr>
            <w:noProof/>
            <w:webHidden/>
          </w:rPr>
          <w:fldChar w:fldCharType="begin"/>
        </w:r>
        <w:r w:rsidR="00B87E90">
          <w:rPr>
            <w:noProof/>
            <w:webHidden/>
          </w:rPr>
          <w:instrText xml:space="preserve"> PAGEREF _Toc233896991 \h </w:instrText>
        </w:r>
        <w:r w:rsidR="00B87E90">
          <w:rPr>
            <w:noProof/>
            <w:webHidden/>
          </w:rPr>
        </w:r>
        <w:r w:rsidR="00B87E90">
          <w:rPr>
            <w:noProof/>
            <w:webHidden/>
          </w:rPr>
          <w:fldChar w:fldCharType="separate"/>
        </w:r>
        <w:r w:rsidR="00B87E90">
          <w:rPr>
            <w:noProof/>
            <w:webHidden/>
          </w:rPr>
          <w:t>1</w:t>
        </w:r>
        <w:r w:rsidR="00B87E90">
          <w:rPr>
            <w:noProof/>
            <w:webHidden/>
          </w:rPr>
          <w:fldChar w:fldCharType="end"/>
        </w:r>
      </w:hyperlink>
    </w:p>
    <w:p w14:paraId="04E7E4D3" w14:textId="1F35E31E"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92" w:history="1">
        <w:r w:rsidRPr="00FE1093">
          <w:rPr>
            <w:rStyle w:val="Hyperkobling"/>
            <w:rFonts w:ascii="Times New Roman" w:hAnsi="Times New Roman"/>
            <w:noProof/>
          </w:rPr>
          <w:t>2.</w:t>
        </w:r>
        <w:r>
          <w:rPr>
            <w:rFonts w:asciiTheme="minorHAnsi" w:eastAsiaTheme="minorEastAsia" w:hAnsiTheme="minorHAnsi" w:cstheme="minorBidi"/>
            <w:b w:val="0"/>
            <w:noProof/>
            <w:kern w:val="2"/>
            <w:sz w:val="24"/>
            <w:lang w:eastAsia="nb-NO"/>
            <w14:ligatures w14:val="standardContextual"/>
          </w:rPr>
          <w:tab/>
        </w:r>
        <w:r w:rsidRPr="00FE1093">
          <w:rPr>
            <w:rStyle w:val="Hyperkobling"/>
            <w:noProof/>
          </w:rPr>
          <w:t>Møter og avklaringer før første tilbudsfrist</w:t>
        </w:r>
        <w:r>
          <w:rPr>
            <w:noProof/>
            <w:webHidden/>
          </w:rPr>
          <w:tab/>
        </w:r>
        <w:r>
          <w:rPr>
            <w:noProof/>
            <w:webHidden/>
          </w:rPr>
          <w:fldChar w:fldCharType="begin"/>
        </w:r>
        <w:r>
          <w:rPr>
            <w:noProof/>
            <w:webHidden/>
          </w:rPr>
          <w:instrText xml:space="preserve"> PAGEREF _Toc233896992 \h </w:instrText>
        </w:r>
        <w:r>
          <w:rPr>
            <w:noProof/>
            <w:webHidden/>
          </w:rPr>
        </w:r>
        <w:r>
          <w:rPr>
            <w:noProof/>
            <w:webHidden/>
          </w:rPr>
          <w:fldChar w:fldCharType="separate"/>
        </w:r>
        <w:r>
          <w:rPr>
            <w:noProof/>
            <w:webHidden/>
          </w:rPr>
          <w:t>1</w:t>
        </w:r>
        <w:r>
          <w:rPr>
            <w:noProof/>
            <w:webHidden/>
          </w:rPr>
          <w:fldChar w:fldCharType="end"/>
        </w:r>
      </w:hyperlink>
    </w:p>
    <w:p w14:paraId="4F4231D1" w14:textId="26840457"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93" w:history="1">
        <w:r w:rsidRPr="00FE1093">
          <w:rPr>
            <w:rStyle w:val="Hyperkobling"/>
            <w:rFonts w:ascii="Times New Roman" w:hAnsi="Times New Roman"/>
            <w:noProof/>
          </w:rPr>
          <w:t>3.</w:t>
        </w:r>
        <w:r>
          <w:rPr>
            <w:rFonts w:asciiTheme="minorHAnsi" w:eastAsiaTheme="minorEastAsia" w:hAnsiTheme="minorHAnsi" w:cstheme="minorBidi"/>
            <w:b w:val="0"/>
            <w:noProof/>
            <w:kern w:val="2"/>
            <w:sz w:val="24"/>
            <w:lang w:eastAsia="nb-NO"/>
            <w14:ligatures w14:val="standardContextual"/>
          </w:rPr>
          <w:tab/>
        </w:r>
        <w:r w:rsidRPr="00FE1093">
          <w:rPr>
            <w:rStyle w:val="Hyperkobling"/>
            <w:noProof/>
          </w:rPr>
          <w:t>Frister</w:t>
        </w:r>
        <w:r>
          <w:rPr>
            <w:noProof/>
            <w:webHidden/>
          </w:rPr>
          <w:tab/>
        </w:r>
        <w:r>
          <w:rPr>
            <w:noProof/>
            <w:webHidden/>
          </w:rPr>
          <w:fldChar w:fldCharType="begin"/>
        </w:r>
        <w:r>
          <w:rPr>
            <w:noProof/>
            <w:webHidden/>
          </w:rPr>
          <w:instrText xml:space="preserve"> PAGEREF _Toc233896993 \h </w:instrText>
        </w:r>
        <w:r>
          <w:rPr>
            <w:noProof/>
            <w:webHidden/>
          </w:rPr>
        </w:r>
        <w:r>
          <w:rPr>
            <w:noProof/>
            <w:webHidden/>
          </w:rPr>
          <w:fldChar w:fldCharType="separate"/>
        </w:r>
        <w:r>
          <w:rPr>
            <w:noProof/>
            <w:webHidden/>
          </w:rPr>
          <w:t>1</w:t>
        </w:r>
        <w:r>
          <w:rPr>
            <w:noProof/>
            <w:webHidden/>
          </w:rPr>
          <w:fldChar w:fldCharType="end"/>
        </w:r>
      </w:hyperlink>
    </w:p>
    <w:p w14:paraId="397DFD7C" w14:textId="783AAB7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94" w:history="1">
        <w:r w:rsidRPr="00FE1093">
          <w:rPr>
            <w:rStyle w:val="Hyperkobling"/>
            <w:rFonts w:ascii="Times New Roman" w:hAnsi="Times New Roman"/>
            <w:noProof/>
          </w:rPr>
          <w:t>3.1.</w:t>
        </w:r>
        <w:r w:rsidRPr="00FE1093">
          <w:rPr>
            <w:rStyle w:val="Hyperkobling"/>
            <w:noProof/>
          </w:rPr>
          <w:t xml:space="preserve"> Tilbudsfrist</w:t>
        </w:r>
        <w:r>
          <w:rPr>
            <w:noProof/>
            <w:webHidden/>
          </w:rPr>
          <w:tab/>
        </w:r>
        <w:r>
          <w:rPr>
            <w:noProof/>
            <w:webHidden/>
          </w:rPr>
          <w:fldChar w:fldCharType="begin"/>
        </w:r>
        <w:r>
          <w:rPr>
            <w:noProof/>
            <w:webHidden/>
          </w:rPr>
          <w:instrText xml:space="preserve"> PAGEREF _Toc233896994 \h </w:instrText>
        </w:r>
        <w:r>
          <w:rPr>
            <w:noProof/>
            <w:webHidden/>
          </w:rPr>
        </w:r>
        <w:r>
          <w:rPr>
            <w:noProof/>
            <w:webHidden/>
          </w:rPr>
          <w:fldChar w:fldCharType="separate"/>
        </w:r>
        <w:r>
          <w:rPr>
            <w:noProof/>
            <w:webHidden/>
          </w:rPr>
          <w:t>1</w:t>
        </w:r>
        <w:r>
          <w:rPr>
            <w:noProof/>
            <w:webHidden/>
          </w:rPr>
          <w:fldChar w:fldCharType="end"/>
        </w:r>
      </w:hyperlink>
    </w:p>
    <w:p w14:paraId="317260BB" w14:textId="5654C004"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6995" w:history="1">
        <w:r w:rsidRPr="00FE1093">
          <w:rPr>
            <w:rStyle w:val="Hyperkobling"/>
            <w:rFonts w:ascii="Times New Roman" w:hAnsi="Times New Roman"/>
            <w:noProof/>
          </w:rPr>
          <w:t>3.2.</w:t>
        </w:r>
        <w:r w:rsidRPr="00FE1093">
          <w:rPr>
            <w:rStyle w:val="Hyperkobling"/>
            <w:noProof/>
          </w:rPr>
          <w:t xml:space="preserve"> Vedståelsesfrist</w:t>
        </w:r>
        <w:r>
          <w:rPr>
            <w:noProof/>
            <w:webHidden/>
          </w:rPr>
          <w:tab/>
        </w:r>
        <w:r>
          <w:rPr>
            <w:noProof/>
            <w:webHidden/>
          </w:rPr>
          <w:fldChar w:fldCharType="begin"/>
        </w:r>
        <w:r>
          <w:rPr>
            <w:noProof/>
            <w:webHidden/>
          </w:rPr>
          <w:instrText xml:space="preserve"> PAGEREF _Toc233896995 \h </w:instrText>
        </w:r>
        <w:r>
          <w:rPr>
            <w:noProof/>
            <w:webHidden/>
          </w:rPr>
        </w:r>
        <w:r>
          <w:rPr>
            <w:noProof/>
            <w:webHidden/>
          </w:rPr>
          <w:fldChar w:fldCharType="separate"/>
        </w:r>
        <w:r>
          <w:rPr>
            <w:noProof/>
            <w:webHidden/>
          </w:rPr>
          <w:t>1</w:t>
        </w:r>
        <w:r>
          <w:rPr>
            <w:noProof/>
            <w:webHidden/>
          </w:rPr>
          <w:fldChar w:fldCharType="end"/>
        </w:r>
      </w:hyperlink>
    </w:p>
    <w:p w14:paraId="0BF5A1E1" w14:textId="0971493F"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96" w:history="1">
        <w:r w:rsidRPr="00FE1093">
          <w:rPr>
            <w:rStyle w:val="Hyperkobling"/>
            <w:rFonts w:ascii="Times New Roman" w:hAnsi="Times New Roman"/>
            <w:noProof/>
          </w:rPr>
          <w:t>4.</w:t>
        </w:r>
        <w:r>
          <w:rPr>
            <w:rFonts w:asciiTheme="minorHAnsi" w:eastAsiaTheme="minorEastAsia" w:hAnsiTheme="minorHAnsi" w:cstheme="minorBidi"/>
            <w:b w:val="0"/>
            <w:noProof/>
            <w:kern w:val="2"/>
            <w:sz w:val="24"/>
            <w:lang w:eastAsia="nb-NO"/>
            <w14:ligatures w14:val="standardContextual"/>
          </w:rPr>
          <w:tab/>
        </w:r>
        <w:r w:rsidRPr="00FE1093">
          <w:rPr>
            <w:rStyle w:val="Hyperkobling"/>
            <w:noProof/>
          </w:rPr>
          <w:t>Krav til utforming av entreprenørens tilbud</w:t>
        </w:r>
        <w:r>
          <w:rPr>
            <w:noProof/>
            <w:webHidden/>
          </w:rPr>
          <w:tab/>
        </w:r>
        <w:r>
          <w:rPr>
            <w:noProof/>
            <w:webHidden/>
          </w:rPr>
          <w:fldChar w:fldCharType="begin"/>
        </w:r>
        <w:r>
          <w:rPr>
            <w:noProof/>
            <w:webHidden/>
          </w:rPr>
          <w:instrText xml:space="preserve"> PAGEREF _Toc233896996 \h </w:instrText>
        </w:r>
        <w:r>
          <w:rPr>
            <w:noProof/>
            <w:webHidden/>
          </w:rPr>
        </w:r>
        <w:r>
          <w:rPr>
            <w:noProof/>
            <w:webHidden/>
          </w:rPr>
          <w:fldChar w:fldCharType="separate"/>
        </w:r>
        <w:r>
          <w:rPr>
            <w:noProof/>
            <w:webHidden/>
          </w:rPr>
          <w:t>1</w:t>
        </w:r>
        <w:r>
          <w:rPr>
            <w:noProof/>
            <w:webHidden/>
          </w:rPr>
          <w:fldChar w:fldCharType="end"/>
        </w:r>
      </w:hyperlink>
    </w:p>
    <w:p w14:paraId="694FF433" w14:textId="41FB87F0"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97" w:history="1">
        <w:r w:rsidRPr="00FE1093">
          <w:rPr>
            <w:rStyle w:val="Hyperkobling"/>
            <w:rFonts w:ascii="Times New Roman" w:hAnsi="Times New Roman"/>
            <w:noProof/>
          </w:rPr>
          <w:t>5.</w:t>
        </w:r>
        <w:r>
          <w:rPr>
            <w:rFonts w:asciiTheme="minorHAnsi" w:eastAsiaTheme="minorEastAsia" w:hAnsiTheme="minorHAnsi" w:cstheme="minorBidi"/>
            <w:b w:val="0"/>
            <w:noProof/>
            <w:kern w:val="2"/>
            <w:sz w:val="24"/>
            <w:lang w:eastAsia="nb-NO"/>
            <w14:ligatures w14:val="standardContextual"/>
          </w:rPr>
          <w:tab/>
        </w:r>
        <w:r w:rsidRPr="00FE1093">
          <w:rPr>
            <w:rStyle w:val="Hyperkobling"/>
            <w:noProof/>
          </w:rPr>
          <w:t>Alternative tilbud</w:t>
        </w:r>
        <w:r>
          <w:rPr>
            <w:noProof/>
            <w:webHidden/>
          </w:rPr>
          <w:tab/>
        </w:r>
        <w:r>
          <w:rPr>
            <w:noProof/>
            <w:webHidden/>
          </w:rPr>
          <w:fldChar w:fldCharType="begin"/>
        </w:r>
        <w:r>
          <w:rPr>
            <w:noProof/>
            <w:webHidden/>
          </w:rPr>
          <w:instrText xml:space="preserve"> PAGEREF _Toc233896997 \h </w:instrText>
        </w:r>
        <w:r>
          <w:rPr>
            <w:noProof/>
            <w:webHidden/>
          </w:rPr>
        </w:r>
        <w:r>
          <w:rPr>
            <w:noProof/>
            <w:webHidden/>
          </w:rPr>
          <w:fldChar w:fldCharType="separate"/>
        </w:r>
        <w:r>
          <w:rPr>
            <w:noProof/>
            <w:webHidden/>
          </w:rPr>
          <w:t>1</w:t>
        </w:r>
        <w:r>
          <w:rPr>
            <w:noProof/>
            <w:webHidden/>
          </w:rPr>
          <w:fldChar w:fldCharType="end"/>
        </w:r>
      </w:hyperlink>
    </w:p>
    <w:p w14:paraId="3B5842F6" w14:textId="72E12244"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98" w:history="1">
        <w:r w:rsidRPr="00FE1093">
          <w:rPr>
            <w:rStyle w:val="Hyperkobling"/>
            <w:rFonts w:ascii="Times New Roman" w:hAnsi="Times New Roman"/>
            <w:noProof/>
          </w:rPr>
          <w:t>6.</w:t>
        </w:r>
        <w:r>
          <w:rPr>
            <w:rFonts w:asciiTheme="minorHAnsi" w:eastAsiaTheme="minorEastAsia" w:hAnsiTheme="minorHAnsi" w:cstheme="minorBidi"/>
            <w:b w:val="0"/>
            <w:noProof/>
            <w:kern w:val="2"/>
            <w:sz w:val="24"/>
            <w:lang w:eastAsia="nb-NO"/>
            <w14:ligatures w14:val="standardContextual"/>
          </w:rPr>
          <w:tab/>
        </w:r>
        <w:r w:rsidRPr="00FE1093">
          <w:rPr>
            <w:rStyle w:val="Hyperkobling"/>
            <w:noProof/>
          </w:rPr>
          <w:t>Taktisk prising</w:t>
        </w:r>
        <w:r>
          <w:rPr>
            <w:noProof/>
            <w:webHidden/>
          </w:rPr>
          <w:tab/>
        </w:r>
        <w:r>
          <w:rPr>
            <w:noProof/>
            <w:webHidden/>
          </w:rPr>
          <w:fldChar w:fldCharType="begin"/>
        </w:r>
        <w:r>
          <w:rPr>
            <w:noProof/>
            <w:webHidden/>
          </w:rPr>
          <w:instrText xml:space="preserve"> PAGEREF _Toc233896998 \h </w:instrText>
        </w:r>
        <w:r>
          <w:rPr>
            <w:noProof/>
            <w:webHidden/>
          </w:rPr>
        </w:r>
        <w:r>
          <w:rPr>
            <w:noProof/>
            <w:webHidden/>
          </w:rPr>
          <w:fldChar w:fldCharType="separate"/>
        </w:r>
        <w:r>
          <w:rPr>
            <w:noProof/>
            <w:webHidden/>
          </w:rPr>
          <w:t>1</w:t>
        </w:r>
        <w:r>
          <w:rPr>
            <w:noProof/>
            <w:webHidden/>
          </w:rPr>
          <w:fldChar w:fldCharType="end"/>
        </w:r>
      </w:hyperlink>
    </w:p>
    <w:p w14:paraId="440DA990" w14:textId="2A6BBA19"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6999" w:history="1">
        <w:r w:rsidRPr="00FE1093">
          <w:rPr>
            <w:rStyle w:val="Hyperkobling"/>
            <w:rFonts w:ascii="Times New Roman" w:hAnsi="Times New Roman"/>
            <w:noProof/>
          </w:rPr>
          <w:t>7.</w:t>
        </w:r>
        <w:r>
          <w:rPr>
            <w:rFonts w:asciiTheme="minorHAnsi" w:eastAsiaTheme="minorEastAsia" w:hAnsiTheme="minorHAnsi" w:cstheme="minorBidi"/>
            <w:b w:val="0"/>
            <w:noProof/>
            <w:kern w:val="2"/>
            <w:sz w:val="24"/>
            <w:lang w:eastAsia="nb-NO"/>
            <w14:ligatures w14:val="standardContextual"/>
          </w:rPr>
          <w:tab/>
        </w:r>
        <w:r w:rsidRPr="00FE1093">
          <w:rPr>
            <w:rStyle w:val="Hyperkobling"/>
            <w:noProof/>
          </w:rPr>
          <w:t>Gjennomføring av forhandlinger</w:t>
        </w:r>
        <w:r>
          <w:rPr>
            <w:noProof/>
            <w:webHidden/>
          </w:rPr>
          <w:tab/>
        </w:r>
        <w:r>
          <w:rPr>
            <w:noProof/>
            <w:webHidden/>
          </w:rPr>
          <w:fldChar w:fldCharType="begin"/>
        </w:r>
        <w:r>
          <w:rPr>
            <w:noProof/>
            <w:webHidden/>
          </w:rPr>
          <w:instrText xml:space="preserve"> PAGEREF _Toc233896999 \h </w:instrText>
        </w:r>
        <w:r>
          <w:rPr>
            <w:noProof/>
            <w:webHidden/>
          </w:rPr>
        </w:r>
        <w:r>
          <w:rPr>
            <w:noProof/>
            <w:webHidden/>
          </w:rPr>
          <w:fldChar w:fldCharType="separate"/>
        </w:r>
        <w:r>
          <w:rPr>
            <w:noProof/>
            <w:webHidden/>
          </w:rPr>
          <w:t>2</w:t>
        </w:r>
        <w:r>
          <w:rPr>
            <w:noProof/>
            <w:webHidden/>
          </w:rPr>
          <w:fldChar w:fldCharType="end"/>
        </w:r>
      </w:hyperlink>
    </w:p>
    <w:p w14:paraId="5B2EDD1E" w14:textId="030A98C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00" w:history="1">
        <w:r w:rsidRPr="00FE1093">
          <w:rPr>
            <w:rStyle w:val="Hyperkobling"/>
            <w:rFonts w:ascii="Times New Roman" w:hAnsi="Times New Roman"/>
            <w:noProof/>
          </w:rPr>
          <w:t>8.</w:t>
        </w:r>
        <w:r>
          <w:rPr>
            <w:rFonts w:asciiTheme="minorHAnsi" w:eastAsiaTheme="minorEastAsia" w:hAnsiTheme="minorHAnsi" w:cstheme="minorBidi"/>
            <w:b w:val="0"/>
            <w:noProof/>
            <w:kern w:val="2"/>
            <w:sz w:val="24"/>
            <w:lang w:eastAsia="nb-NO"/>
            <w14:ligatures w14:val="standardContextual"/>
          </w:rPr>
          <w:tab/>
        </w:r>
        <w:r w:rsidRPr="00FE1093">
          <w:rPr>
            <w:rStyle w:val="Hyperkobling"/>
            <w:noProof/>
          </w:rPr>
          <w:t>Grunnlag for tildeling av kontrakt – tildelingskriterier</w:t>
        </w:r>
        <w:r>
          <w:rPr>
            <w:noProof/>
            <w:webHidden/>
          </w:rPr>
          <w:tab/>
        </w:r>
        <w:r>
          <w:rPr>
            <w:noProof/>
            <w:webHidden/>
          </w:rPr>
          <w:fldChar w:fldCharType="begin"/>
        </w:r>
        <w:r>
          <w:rPr>
            <w:noProof/>
            <w:webHidden/>
          </w:rPr>
          <w:instrText xml:space="preserve"> PAGEREF _Toc233897000 \h </w:instrText>
        </w:r>
        <w:r>
          <w:rPr>
            <w:noProof/>
            <w:webHidden/>
          </w:rPr>
        </w:r>
        <w:r>
          <w:rPr>
            <w:noProof/>
            <w:webHidden/>
          </w:rPr>
          <w:fldChar w:fldCharType="separate"/>
        </w:r>
        <w:r>
          <w:rPr>
            <w:noProof/>
            <w:webHidden/>
          </w:rPr>
          <w:t>2</w:t>
        </w:r>
        <w:r>
          <w:rPr>
            <w:noProof/>
            <w:webHidden/>
          </w:rPr>
          <w:fldChar w:fldCharType="end"/>
        </w:r>
      </w:hyperlink>
    </w:p>
    <w:p w14:paraId="2FE59FA4" w14:textId="6D47ADA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01" w:history="1">
        <w:r w:rsidRPr="00FE1093">
          <w:rPr>
            <w:rStyle w:val="Hyperkobling"/>
            <w:rFonts w:ascii="Times New Roman" w:hAnsi="Times New Roman"/>
            <w:noProof/>
          </w:rPr>
          <w:t>8.1.</w:t>
        </w:r>
        <w:r w:rsidRPr="00FE1093">
          <w:rPr>
            <w:rStyle w:val="Hyperkobling"/>
            <w:noProof/>
          </w:rPr>
          <w:t xml:space="preserve"> Fremgangsmåte ved valg av tilbud – beregning av konkurransesum</w:t>
        </w:r>
        <w:r>
          <w:rPr>
            <w:noProof/>
            <w:webHidden/>
          </w:rPr>
          <w:tab/>
        </w:r>
        <w:r>
          <w:rPr>
            <w:noProof/>
            <w:webHidden/>
          </w:rPr>
          <w:fldChar w:fldCharType="begin"/>
        </w:r>
        <w:r>
          <w:rPr>
            <w:noProof/>
            <w:webHidden/>
          </w:rPr>
          <w:instrText xml:space="preserve"> PAGEREF _Toc233897001 \h </w:instrText>
        </w:r>
        <w:r>
          <w:rPr>
            <w:noProof/>
            <w:webHidden/>
          </w:rPr>
        </w:r>
        <w:r>
          <w:rPr>
            <w:noProof/>
            <w:webHidden/>
          </w:rPr>
          <w:fldChar w:fldCharType="separate"/>
        </w:r>
        <w:r>
          <w:rPr>
            <w:noProof/>
            <w:webHidden/>
          </w:rPr>
          <w:t>2</w:t>
        </w:r>
        <w:r>
          <w:rPr>
            <w:noProof/>
            <w:webHidden/>
          </w:rPr>
          <w:fldChar w:fldCharType="end"/>
        </w:r>
      </w:hyperlink>
    </w:p>
    <w:p w14:paraId="172A24F5" w14:textId="5EDB27B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02" w:history="1">
        <w:r w:rsidRPr="00FE1093">
          <w:rPr>
            <w:rStyle w:val="Hyperkobling"/>
            <w:rFonts w:ascii="Times New Roman" w:hAnsi="Times New Roman"/>
            <w:noProof/>
          </w:rPr>
          <w:t>8.2.</w:t>
        </w:r>
        <w:r w:rsidRPr="00FE1093">
          <w:rPr>
            <w:rStyle w:val="Hyperkobling"/>
            <w:noProof/>
          </w:rPr>
          <w:t xml:space="preserve"> Kriterium K1: Tilbudssum</w:t>
        </w:r>
        <w:r>
          <w:rPr>
            <w:noProof/>
            <w:webHidden/>
          </w:rPr>
          <w:tab/>
        </w:r>
        <w:r>
          <w:rPr>
            <w:noProof/>
            <w:webHidden/>
          </w:rPr>
          <w:fldChar w:fldCharType="begin"/>
        </w:r>
        <w:r>
          <w:rPr>
            <w:noProof/>
            <w:webHidden/>
          </w:rPr>
          <w:instrText xml:space="preserve"> PAGEREF _Toc233897002 \h </w:instrText>
        </w:r>
        <w:r>
          <w:rPr>
            <w:noProof/>
            <w:webHidden/>
          </w:rPr>
        </w:r>
        <w:r>
          <w:rPr>
            <w:noProof/>
            <w:webHidden/>
          </w:rPr>
          <w:fldChar w:fldCharType="separate"/>
        </w:r>
        <w:r>
          <w:rPr>
            <w:noProof/>
            <w:webHidden/>
          </w:rPr>
          <w:t>3</w:t>
        </w:r>
        <w:r>
          <w:rPr>
            <w:noProof/>
            <w:webHidden/>
          </w:rPr>
          <w:fldChar w:fldCharType="end"/>
        </w:r>
      </w:hyperlink>
    </w:p>
    <w:p w14:paraId="46D87E54" w14:textId="71D339B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03" w:history="1">
        <w:r w:rsidRPr="00FE1093">
          <w:rPr>
            <w:rStyle w:val="Hyperkobling"/>
            <w:rFonts w:ascii="Times New Roman" w:eastAsiaTheme="majorEastAsia" w:hAnsi="Times New Roman"/>
            <w:noProof/>
          </w:rPr>
          <w:t>8.3.</w:t>
        </w:r>
        <w:r w:rsidRPr="00FE1093">
          <w:rPr>
            <w:rStyle w:val="Hyperkobling"/>
            <w:noProof/>
          </w:rPr>
          <w:t xml:space="preserve"> Kriterium K2: </w:t>
        </w:r>
        <w:r w:rsidRPr="00FE1093">
          <w:rPr>
            <w:rStyle w:val="Hyperkobling"/>
            <w:noProof/>
            <w:highlight w:val="lightGray"/>
          </w:rPr>
          <w:t>Organisering og tilbudt nøkkelpersonell</w:t>
        </w:r>
        <w:r>
          <w:rPr>
            <w:noProof/>
            <w:webHidden/>
          </w:rPr>
          <w:tab/>
        </w:r>
        <w:r>
          <w:rPr>
            <w:noProof/>
            <w:webHidden/>
          </w:rPr>
          <w:fldChar w:fldCharType="begin"/>
        </w:r>
        <w:r>
          <w:rPr>
            <w:noProof/>
            <w:webHidden/>
          </w:rPr>
          <w:instrText xml:space="preserve"> PAGEREF _Toc233897003 \h </w:instrText>
        </w:r>
        <w:r>
          <w:rPr>
            <w:noProof/>
            <w:webHidden/>
          </w:rPr>
        </w:r>
        <w:r>
          <w:rPr>
            <w:noProof/>
            <w:webHidden/>
          </w:rPr>
          <w:fldChar w:fldCharType="separate"/>
        </w:r>
        <w:r>
          <w:rPr>
            <w:noProof/>
            <w:webHidden/>
          </w:rPr>
          <w:t>3</w:t>
        </w:r>
        <w:r>
          <w:rPr>
            <w:noProof/>
            <w:webHidden/>
          </w:rPr>
          <w:fldChar w:fldCharType="end"/>
        </w:r>
      </w:hyperlink>
    </w:p>
    <w:p w14:paraId="7A73469C" w14:textId="2981015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04" w:history="1">
        <w:r w:rsidRPr="00FE1093">
          <w:rPr>
            <w:rStyle w:val="Hyperkobling"/>
            <w:rFonts w:ascii="Times New Roman" w:hAnsi="Times New Roman"/>
            <w:noProof/>
          </w:rPr>
          <w:t>8.4.</w:t>
        </w:r>
        <w:r w:rsidRPr="00FE1093">
          <w:rPr>
            <w:rStyle w:val="Hyperkobling"/>
            <w:noProof/>
          </w:rPr>
          <w:t xml:space="preserve"> Kriterium K3: </w:t>
        </w:r>
        <w:r w:rsidRPr="00FE1093">
          <w:rPr>
            <w:rStyle w:val="Hyperkobling"/>
            <w:noProof/>
            <w:highlight w:val="lightGray"/>
          </w:rPr>
          <w:t>Gjennomføring av oppdraget</w:t>
        </w:r>
        <w:r>
          <w:rPr>
            <w:noProof/>
            <w:webHidden/>
          </w:rPr>
          <w:tab/>
        </w:r>
        <w:r>
          <w:rPr>
            <w:noProof/>
            <w:webHidden/>
          </w:rPr>
          <w:fldChar w:fldCharType="begin"/>
        </w:r>
        <w:r>
          <w:rPr>
            <w:noProof/>
            <w:webHidden/>
          </w:rPr>
          <w:instrText xml:space="preserve"> PAGEREF _Toc233897004 \h </w:instrText>
        </w:r>
        <w:r>
          <w:rPr>
            <w:noProof/>
            <w:webHidden/>
          </w:rPr>
        </w:r>
        <w:r>
          <w:rPr>
            <w:noProof/>
            <w:webHidden/>
          </w:rPr>
          <w:fldChar w:fldCharType="separate"/>
        </w:r>
        <w:r>
          <w:rPr>
            <w:noProof/>
            <w:webHidden/>
          </w:rPr>
          <w:t>4</w:t>
        </w:r>
        <w:r>
          <w:rPr>
            <w:noProof/>
            <w:webHidden/>
          </w:rPr>
          <w:fldChar w:fldCharType="end"/>
        </w:r>
      </w:hyperlink>
    </w:p>
    <w:p w14:paraId="3368D6AB" w14:textId="443FB27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05" w:history="1">
        <w:r w:rsidRPr="00FE1093">
          <w:rPr>
            <w:rStyle w:val="Hyperkobling"/>
            <w:rFonts w:ascii="Times New Roman" w:hAnsi="Times New Roman"/>
            <w:noProof/>
          </w:rPr>
          <w:t>8.5.</w:t>
        </w:r>
        <w:r w:rsidRPr="00FE1093">
          <w:rPr>
            <w:rStyle w:val="Hyperkobling"/>
            <w:noProof/>
          </w:rPr>
          <w:t xml:space="preserve"> Kriterium K4: </w:t>
        </w:r>
        <w:r w:rsidRPr="00FE1093">
          <w:rPr>
            <w:rStyle w:val="Hyperkobling"/>
            <w:noProof/>
            <w:highlight w:val="lightGray"/>
          </w:rPr>
          <w:t>Ivaretagelse ytre miljø og reduksjon av klimagassutslipp i prosjektet</w:t>
        </w:r>
        <w:r>
          <w:rPr>
            <w:noProof/>
            <w:webHidden/>
          </w:rPr>
          <w:tab/>
        </w:r>
        <w:r>
          <w:rPr>
            <w:noProof/>
            <w:webHidden/>
          </w:rPr>
          <w:fldChar w:fldCharType="begin"/>
        </w:r>
        <w:r>
          <w:rPr>
            <w:noProof/>
            <w:webHidden/>
          </w:rPr>
          <w:instrText xml:space="preserve"> PAGEREF _Toc233897005 \h </w:instrText>
        </w:r>
        <w:r>
          <w:rPr>
            <w:noProof/>
            <w:webHidden/>
          </w:rPr>
        </w:r>
        <w:r>
          <w:rPr>
            <w:noProof/>
            <w:webHidden/>
          </w:rPr>
          <w:fldChar w:fldCharType="separate"/>
        </w:r>
        <w:r>
          <w:rPr>
            <w:noProof/>
            <w:webHidden/>
          </w:rPr>
          <w:t>5</w:t>
        </w:r>
        <w:r>
          <w:rPr>
            <w:noProof/>
            <w:webHidden/>
          </w:rPr>
          <w:fldChar w:fldCharType="end"/>
        </w:r>
      </w:hyperlink>
    </w:p>
    <w:p w14:paraId="58002BAC" w14:textId="7CF5486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06" w:history="1">
        <w:r w:rsidRPr="00FE1093">
          <w:rPr>
            <w:rStyle w:val="Hyperkobling"/>
            <w:rFonts w:ascii="Times New Roman" w:hAnsi="Times New Roman"/>
            <w:noProof/>
            <w:highlight w:val="lightGray"/>
          </w:rPr>
          <w:t>8.6.</w:t>
        </w:r>
        <w:r w:rsidRPr="00FE1093">
          <w:rPr>
            <w:rStyle w:val="Hyperkobling"/>
            <w:noProof/>
            <w:highlight w:val="lightGray"/>
          </w:rPr>
          <w:t xml:space="preserve"> Kriterium K5: Anleggets kvalitet</w:t>
        </w:r>
        <w:r>
          <w:rPr>
            <w:noProof/>
            <w:webHidden/>
          </w:rPr>
          <w:tab/>
        </w:r>
        <w:r>
          <w:rPr>
            <w:noProof/>
            <w:webHidden/>
          </w:rPr>
          <w:fldChar w:fldCharType="begin"/>
        </w:r>
        <w:r>
          <w:rPr>
            <w:noProof/>
            <w:webHidden/>
          </w:rPr>
          <w:instrText xml:space="preserve"> PAGEREF _Toc233897006 \h </w:instrText>
        </w:r>
        <w:r>
          <w:rPr>
            <w:noProof/>
            <w:webHidden/>
          </w:rPr>
        </w:r>
        <w:r>
          <w:rPr>
            <w:noProof/>
            <w:webHidden/>
          </w:rPr>
          <w:fldChar w:fldCharType="separate"/>
        </w:r>
        <w:r>
          <w:rPr>
            <w:noProof/>
            <w:webHidden/>
          </w:rPr>
          <w:t>5</w:t>
        </w:r>
        <w:r>
          <w:rPr>
            <w:noProof/>
            <w:webHidden/>
          </w:rPr>
          <w:fldChar w:fldCharType="end"/>
        </w:r>
      </w:hyperlink>
    </w:p>
    <w:p w14:paraId="19983F40" w14:textId="2F814E22"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07" w:history="1">
        <w:r w:rsidRPr="00FE1093">
          <w:rPr>
            <w:rStyle w:val="Hyperkobling"/>
            <w:rFonts w:ascii="Times New Roman" w:hAnsi="Times New Roman"/>
            <w:noProof/>
          </w:rPr>
          <w:t>9.</w:t>
        </w:r>
        <w:r>
          <w:rPr>
            <w:rFonts w:asciiTheme="minorHAnsi" w:eastAsiaTheme="minorEastAsia" w:hAnsiTheme="minorHAnsi" w:cstheme="minorBidi"/>
            <w:b w:val="0"/>
            <w:noProof/>
            <w:kern w:val="2"/>
            <w:sz w:val="24"/>
            <w:lang w:eastAsia="nb-NO"/>
            <w14:ligatures w14:val="standardContextual"/>
          </w:rPr>
          <w:tab/>
        </w:r>
        <w:r w:rsidRPr="00FE1093">
          <w:rPr>
            <w:rStyle w:val="Hyperkobling"/>
            <w:noProof/>
          </w:rPr>
          <w:t>Avslutning av konkurransen</w:t>
        </w:r>
        <w:r>
          <w:rPr>
            <w:noProof/>
            <w:webHidden/>
          </w:rPr>
          <w:tab/>
        </w:r>
        <w:r>
          <w:rPr>
            <w:noProof/>
            <w:webHidden/>
          </w:rPr>
          <w:fldChar w:fldCharType="begin"/>
        </w:r>
        <w:r>
          <w:rPr>
            <w:noProof/>
            <w:webHidden/>
          </w:rPr>
          <w:instrText xml:space="preserve"> PAGEREF _Toc233897007 \h </w:instrText>
        </w:r>
        <w:r>
          <w:rPr>
            <w:noProof/>
            <w:webHidden/>
          </w:rPr>
        </w:r>
        <w:r>
          <w:rPr>
            <w:noProof/>
            <w:webHidden/>
          </w:rPr>
          <w:fldChar w:fldCharType="separate"/>
        </w:r>
        <w:r>
          <w:rPr>
            <w:noProof/>
            <w:webHidden/>
          </w:rPr>
          <w:t>6</w:t>
        </w:r>
        <w:r>
          <w:rPr>
            <w:noProof/>
            <w:webHidden/>
          </w:rPr>
          <w:fldChar w:fldCharType="end"/>
        </w:r>
      </w:hyperlink>
    </w:p>
    <w:p w14:paraId="00BF44F5" w14:textId="1078E7C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08" w:history="1">
        <w:r w:rsidRPr="00FE1093">
          <w:rPr>
            <w:rStyle w:val="Hyperkobling"/>
            <w:rFonts w:ascii="Times New Roman" w:hAnsi="Times New Roman"/>
            <w:noProof/>
          </w:rPr>
          <w:t>9.1.</w:t>
        </w:r>
        <w:r w:rsidRPr="00FE1093">
          <w:rPr>
            <w:rStyle w:val="Hyperkobling"/>
            <w:noProof/>
          </w:rPr>
          <w:t xml:space="preserve"> Meddelelse om valg av entreprenør</w:t>
        </w:r>
        <w:r>
          <w:rPr>
            <w:noProof/>
            <w:webHidden/>
          </w:rPr>
          <w:tab/>
        </w:r>
        <w:r>
          <w:rPr>
            <w:noProof/>
            <w:webHidden/>
          </w:rPr>
          <w:fldChar w:fldCharType="begin"/>
        </w:r>
        <w:r>
          <w:rPr>
            <w:noProof/>
            <w:webHidden/>
          </w:rPr>
          <w:instrText xml:space="preserve"> PAGEREF _Toc233897008 \h </w:instrText>
        </w:r>
        <w:r>
          <w:rPr>
            <w:noProof/>
            <w:webHidden/>
          </w:rPr>
        </w:r>
        <w:r>
          <w:rPr>
            <w:noProof/>
            <w:webHidden/>
          </w:rPr>
          <w:fldChar w:fldCharType="separate"/>
        </w:r>
        <w:r>
          <w:rPr>
            <w:noProof/>
            <w:webHidden/>
          </w:rPr>
          <w:t>6</w:t>
        </w:r>
        <w:r>
          <w:rPr>
            <w:noProof/>
            <w:webHidden/>
          </w:rPr>
          <w:fldChar w:fldCharType="end"/>
        </w:r>
      </w:hyperlink>
    </w:p>
    <w:p w14:paraId="44C52227" w14:textId="536E6BC4"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09" w:history="1">
        <w:r w:rsidRPr="00FE1093">
          <w:rPr>
            <w:rStyle w:val="Hyperkobling"/>
            <w:rFonts w:ascii="Times New Roman" w:hAnsi="Times New Roman"/>
            <w:noProof/>
          </w:rPr>
          <w:t>9.2.</w:t>
        </w:r>
        <w:r w:rsidRPr="00FE1093">
          <w:rPr>
            <w:rStyle w:val="Hyperkobling"/>
            <w:noProof/>
          </w:rPr>
          <w:t xml:space="preserve"> Karensperiode</w:t>
        </w:r>
        <w:r>
          <w:rPr>
            <w:noProof/>
            <w:webHidden/>
          </w:rPr>
          <w:tab/>
        </w:r>
        <w:r>
          <w:rPr>
            <w:noProof/>
            <w:webHidden/>
          </w:rPr>
          <w:fldChar w:fldCharType="begin"/>
        </w:r>
        <w:r>
          <w:rPr>
            <w:noProof/>
            <w:webHidden/>
          </w:rPr>
          <w:instrText xml:space="preserve"> PAGEREF _Toc233897009 \h </w:instrText>
        </w:r>
        <w:r>
          <w:rPr>
            <w:noProof/>
            <w:webHidden/>
          </w:rPr>
        </w:r>
        <w:r>
          <w:rPr>
            <w:noProof/>
            <w:webHidden/>
          </w:rPr>
          <w:fldChar w:fldCharType="separate"/>
        </w:r>
        <w:r>
          <w:rPr>
            <w:noProof/>
            <w:webHidden/>
          </w:rPr>
          <w:t>6</w:t>
        </w:r>
        <w:r>
          <w:rPr>
            <w:noProof/>
            <w:webHidden/>
          </w:rPr>
          <w:fldChar w:fldCharType="end"/>
        </w:r>
      </w:hyperlink>
    </w:p>
    <w:p w14:paraId="56492AC4" w14:textId="59BC0005" w:rsidR="00EB69C9" w:rsidRPr="00E11796" w:rsidRDefault="001C3238" w:rsidP="00EB69C9">
      <w:pPr>
        <w:sectPr w:rsidR="00EB69C9" w:rsidRPr="00E11796" w:rsidSect="006605A8">
          <w:headerReference w:type="default" r:id="rId25"/>
          <w:pgSz w:w="11906" w:h="16838" w:code="9"/>
          <w:pgMar w:top="1400" w:right="1418" w:bottom="1077" w:left="1701" w:header="709" w:footer="709" w:gutter="0"/>
          <w:pgNumType w:start="1"/>
          <w:cols w:space="708"/>
          <w:docGrid w:linePitch="360"/>
        </w:sectPr>
      </w:pPr>
      <w:r w:rsidRPr="00E11796">
        <w:fldChar w:fldCharType="end"/>
      </w:r>
      <w:bookmarkStart w:id="566" w:name="B3"/>
    </w:p>
    <w:p w14:paraId="694F83CA" w14:textId="790C178C" w:rsidR="0068567B" w:rsidRPr="00E11796" w:rsidRDefault="0068567B" w:rsidP="00EB69C9">
      <w:pPr>
        <w:pStyle w:val="Overskrift3"/>
      </w:pPr>
      <w:bookmarkStart w:id="567" w:name="_Toc233896991"/>
      <w:r w:rsidRPr="00E11796">
        <w:lastRenderedPageBreak/>
        <w:t>Generelt om konkurransegrunnlagets kapittel B3</w:t>
      </w:r>
      <w:bookmarkEnd w:id="567"/>
    </w:p>
    <w:p w14:paraId="2A7FDC23" w14:textId="4DDF179E" w:rsidR="0068567B" w:rsidRPr="00E11796" w:rsidRDefault="0068567B" w:rsidP="00E65674">
      <w:r w:rsidRPr="00E11796">
        <w:t xml:space="preserve">Reglene i dette kapittelet gjelder for gjennomføringen av konkurransen og </w:t>
      </w:r>
      <w:r w:rsidR="00E65674" w:rsidRPr="00E11796">
        <w:t>byggherrens</w:t>
      </w:r>
      <w:r w:rsidRPr="00E11796">
        <w:t xml:space="preserve"> valg av tilbud.</w:t>
      </w:r>
    </w:p>
    <w:p w14:paraId="062CF8F2" w14:textId="77777777" w:rsidR="0068567B" w:rsidRPr="00E11796" w:rsidRDefault="0068567B" w:rsidP="00E65674"/>
    <w:p w14:paraId="0657014F" w14:textId="04D9CC35" w:rsidR="0068567B" w:rsidRPr="00E11796" w:rsidRDefault="0068567B" w:rsidP="00304601">
      <w:pPr>
        <w:pStyle w:val="Overskrift3"/>
      </w:pPr>
      <w:bookmarkStart w:id="568" w:name="_Toc94532234"/>
      <w:bookmarkStart w:id="569" w:name="_Toc94606850"/>
      <w:bookmarkStart w:id="570" w:name="_Toc94607362"/>
      <w:bookmarkStart w:id="571" w:name="_Toc233896992"/>
      <w:r w:rsidRPr="00E11796">
        <w:t>Møter og avklaringer før første tilbudsfrist</w:t>
      </w:r>
      <w:bookmarkEnd w:id="568"/>
      <w:bookmarkEnd w:id="569"/>
      <w:bookmarkEnd w:id="570"/>
      <w:bookmarkEnd w:id="571"/>
      <w:r w:rsidRPr="00E11796">
        <w:t xml:space="preserve"> </w:t>
      </w:r>
    </w:p>
    <w:p w14:paraId="0A72B2F3" w14:textId="7E005B98" w:rsidR="0068567B" w:rsidRPr="00E11796" w:rsidRDefault="0068567B" w:rsidP="00E65674">
      <w:r w:rsidRPr="00E11796">
        <w:t>Forut for første tilbudsfrist, jf.</w:t>
      </w:r>
      <w:r w:rsidR="00735909" w:rsidRPr="00E11796">
        <w:t xml:space="preserve"> </w:t>
      </w:r>
      <w:r w:rsidRPr="00E11796">
        <w:t xml:space="preserve">punkt 3.1 nedenfor, vil </w:t>
      </w:r>
      <w:r w:rsidR="00E65674" w:rsidRPr="00E11796">
        <w:t>entreprenørene</w:t>
      </w:r>
      <w:r w:rsidRPr="00E11796">
        <w:t xml:space="preserve"> bli innkalt til </w:t>
      </w:r>
      <w:r w:rsidRPr="00E11796">
        <w:rPr>
          <w:highlight w:val="lightGray"/>
        </w:rPr>
        <w:t>et</w:t>
      </w:r>
      <w:r w:rsidRPr="00E11796">
        <w:t xml:space="preserve"> separat</w:t>
      </w:r>
      <w:r w:rsidR="005216BA" w:rsidRPr="00E11796">
        <w:t xml:space="preserve"> </w:t>
      </w:r>
      <w:r w:rsidR="005216BA" w:rsidRPr="00E11796">
        <w:rPr>
          <w:highlight w:val="lightGray"/>
        </w:rPr>
        <w:t>/ separate</w:t>
      </w:r>
      <w:r w:rsidRPr="00E11796">
        <w:t xml:space="preserve"> møte </w:t>
      </w:r>
      <w:r w:rsidR="005216BA" w:rsidRPr="00E11796">
        <w:rPr>
          <w:highlight w:val="lightGray"/>
        </w:rPr>
        <w:t>/ møter</w:t>
      </w:r>
      <w:r w:rsidR="005216BA" w:rsidRPr="00E11796">
        <w:t xml:space="preserve"> </w:t>
      </w:r>
      <w:r w:rsidRPr="00E11796">
        <w:t xml:space="preserve">med </w:t>
      </w:r>
      <w:r w:rsidR="00E65674" w:rsidRPr="00E11796">
        <w:t>byggherre</w:t>
      </w:r>
      <w:r w:rsidRPr="00E11796">
        <w:t>. Møtet</w:t>
      </w:r>
      <w:r w:rsidR="005216BA" w:rsidRPr="00E11796">
        <w:t xml:space="preserve"> </w:t>
      </w:r>
      <w:r w:rsidR="005216BA" w:rsidRPr="00E11796">
        <w:rPr>
          <w:highlight w:val="lightGray"/>
        </w:rPr>
        <w:t>/Møtene</w:t>
      </w:r>
      <w:r w:rsidRPr="00E11796">
        <w:t xml:space="preserve"> kan bli gjennomført digitalt</w:t>
      </w:r>
      <w:r w:rsidR="00E65674" w:rsidRPr="00E11796">
        <w:t>.</w:t>
      </w:r>
    </w:p>
    <w:p w14:paraId="2BA7AB66" w14:textId="77777777" w:rsidR="0084000A" w:rsidRPr="00E11796" w:rsidRDefault="0084000A" w:rsidP="00E65674"/>
    <w:p w14:paraId="6D47C26E" w14:textId="3F072887" w:rsidR="0068567B" w:rsidRPr="00E11796" w:rsidRDefault="0068567B" w:rsidP="00E65674">
      <w:r w:rsidRPr="00E11796">
        <w:t xml:space="preserve">Formålet er å sikre at alle </w:t>
      </w:r>
      <w:r w:rsidR="00E65674" w:rsidRPr="00E11796">
        <w:t>entreprenørene</w:t>
      </w:r>
      <w:r w:rsidRPr="00E11796">
        <w:t xml:space="preserve"> har en felles forståelse av de</w:t>
      </w:r>
    </w:p>
    <w:p w14:paraId="74FAF1F7" w14:textId="7B817CE9" w:rsidR="0068567B" w:rsidRPr="00E11796" w:rsidRDefault="0068567B" w:rsidP="00E65674">
      <w:r w:rsidRPr="00E11796">
        <w:t xml:space="preserve">forutsetninger som gjelder for konkurransen, slik at </w:t>
      </w:r>
      <w:r w:rsidR="00E65674" w:rsidRPr="00E11796">
        <w:t>entreprenørene</w:t>
      </w:r>
      <w:r w:rsidRPr="00E11796">
        <w:t xml:space="preserve"> får et best mulig grunnlag for å utarbeide tilbud i tråd med konkurransegrunnlagets bestemmelser.</w:t>
      </w:r>
    </w:p>
    <w:p w14:paraId="5A21823F" w14:textId="77777777" w:rsidR="0068567B" w:rsidRPr="00E11796" w:rsidRDefault="0068567B" w:rsidP="00E65674"/>
    <w:p w14:paraId="528E8BEB" w14:textId="368EB82E" w:rsidR="0068567B" w:rsidRPr="00E11796" w:rsidRDefault="00E65674" w:rsidP="00E65674">
      <w:r w:rsidRPr="00E11796">
        <w:t>Byggherre</w:t>
      </w:r>
      <w:r w:rsidR="0068567B" w:rsidRPr="00E11796">
        <w:t xml:space="preserve"> vil gjennomgå utvalgte deler av konkurransegrunnlaget, herunder prosjektinformasjon. </w:t>
      </w:r>
      <w:r w:rsidRPr="00E11796">
        <w:t>Byggherre</w:t>
      </w:r>
      <w:r w:rsidR="0068567B" w:rsidRPr="00E11796">
        <w:t xml:space="preserve"> oppfordrer </w:t>
      </w:r>
      <w:r w:rsidRPr="00E11796">
        <w:t>entreprenørene</w:t>
      </w:r>
      <w:r w:rsidR="0068567B" w:rsidRPr="00E11796">
        <w:t xml:space="preserve"> til å sette seg godt inn i konkurransegrunnlaget før møtet </w:t>
      </w:r>
      <w:r w:rsidR="005216BA" w:rsidRPr="00E11796">
        <w:rPr>
          <w:highlight w:val="lightGray"/>
        </w:rPr>
        <w:t>/ møtene</w:t>
      </w:r>
      <w:r w:rsidR="005216BA" w:rsidRPr="00E11796">
        <w:t xml:space="preserve"> </w:t>
      </w:r>
      <w:r w:rsidR="0068567B" w:rsidRPr="00E11796">
        <w:t xml:space="preserve">med </w:t>
      </w:r>
      <w:r w:rsidRPr="00E11796">
        <w:t>byggherre</w:t>
      </w:r>
      <w:r w:rsidR="0068567B" w:rsidRPr="00E11796">
        <w:t>.</w:t>
      </w:r>
    </w:p>
    <w:p w14:paraId="419A98D4" w14:textId="77777777" w:rsidR="0068567B" w:rsidRPr="00E11796" w:rsidRDefault="0068567B" w:rsidP="00E65674"/>
    <w:p w14:paraId="62E5CA6A" w14:textId="5777D0C0" w:rsidR="0068567B" w:rsidRPr="00E11796" w:rsidRDefault="0068567B" w:rsidP="00E65674">
      <w:r w:rsidRPr="00E11796">
        <w:t xml:space="preserve">Det understrekes at </w:t>
      </w:r>
      <w:r w:rsidR="00E65674" w:rsidRPr="00E11796">
        <w:t>byggherre</w:t>
      </w:r>
      <w:r w:rsidRPr="00E11796">
        <w:t xml:space="preserve"> overfor de øvrige </w:t>
      </w:r>
      <w:r w:rsidR="00E65674" w:rsidRPr="00E11796">
        <w:t>entreprenørene</w:t>
      </w:r>
      <w:r w:rsidRPr="00E11796">
        <w:t xml:space="preserve"> ikke kan avsløre</w:t>
      </w:r>
    </w:p>
    <w:p w14:paraId="249336B3" w14:textId="49134A75" w:rsidR="0068567B" w:rsidRPr="00E11796" w:rsidRDefault="0068567B" w:rsidP="00E65674">
      <w:r w:rsidRPr="00E11796">
        <w:t xml:space="preserve">fortrolige opplysninger som en </w:t>
      </w:r>
      <w:r w:rsidR="00E65674" w:rsidRPr="00E11796">
        <w:t>entreprenør</w:t>
      </w:r>
      <w:r w:rsidRPr="00E11796">
        <w:t xml:space="preserve"> gir </w:t>
      </w:r>
      <w:r w:rsidR="00E65674" w:rsidRPr="00E11796">
        <w:t>byggherre</w:t>
      </w:r>
      <w:r w:rsidRPr="00E11796">
        <w:t xml:space="preserve">, uten </w:t>
      </w:r>
      <w:r w:rsidR="00E65674" w:rsidRPr="00E11796">
        <w:t>entreprenørens</w:t>
      </w:r>
      <w:r w:rsidR="00D60611" w:rsidRPr="00E11796">
        <w:t xml:space="preserve"> skriftlige</w:t>
      </w:r>
      <w:r w:rsidRPr="00E11796">
        <w:t xml:space="preserve"> samtykke.</w:t>
      </w:r>
    </w:p>
    <w:p w14:paraId="3EA643F9" w14:textId="77777777" w:rsidR="0068567B" w:rsidRPr="00E11796" w:rsidRDefault="0068567B" w:rsidP="00E65674"/>
    <w:p w14:paraId="0B8A8439" w14:textId="14E89BD3" w:rsidR="0068567B" w:rsidRPr="00E11796" w:rsidRDefault="0068567B" w:rsidP="00304601">
      <w:pPr>
        <w:pStyle w:val="Overskrift3"/>
      </w:pPr>
      <w:bookmarkStart w:id="572" w:name="_Toc94532235"/>
      <w:bookmarkStart w:id="573" w:name="_Toc94606851"/>
      <w:bookmarkStart w:id="574" w:name="_Toc94607363"/>
      <w:bookmarkStart w:id="575" w:name="_Toc233896993"/>
      <w:r w:rsidRPr="00E11796">
        <w:t>Frister</w:t>
      </w:r>
      <w:bookmarkEnd w:id="572"/>
      <w:bookmarkEnd w:id="573"/>
      <w:bookmarkEnd w:id="574"/>
      <w:bookmarkEnd w:id="575"/>
    </w:p>
    <w:p w14:paraId="5BFF2D3C" w14:textId="74472E64" w:rsidR="0068567B" w:rsidRPr="00E11796" w:rsidRDefault="0068567B" w:rsidP="008C1549">
      <w:pPr>
        <w:pStyle w:val="Overskrift4"/>
      </w:pPr>
      <w:bookmarkStart w:id="576" w:name="_Toc94532236"/>
      <w:bookmarkStart w:id="577" w:name="_Toc233896994"/>
      <w:r w:rsidRPr="00E11796">
        <w:t>Tilbudsfrist</w:t>
      </w:r>
      <w:bookmarkEnd w:id="576"/>
      <w:bookmarkEnd w:id="577"/>
    </w:p>
    <w:p w14:paraId="67774F48" w14:textId="77777777" w:rsidR="0068567B" w:rsidRPr="00E11796" w:rsidRDefault="0068567B" w:rsidP="00E65674">
      <w:r w:rsidRPr="00E11796">
        <w:t xml:space="preserve">Frist for levering av første tilbud er: </w:t>
      </w:r>
    </w:p>
    <w:p w14:paraId="32443A62" w14:textId="77777777" w:rsidR="00930D26" w:rsidRPr="00E11796" w:rsidRDefault="00930D26" w:rsidP="00E65674"/>
    <w:p w14:paraId="386E4123" w14:textId="57589357" w:rsidR="0068567B" w:rsidRPr="00E11796" w:rsidRDefault="00930D26" w:rsidP="00E65674">
      <w:pPr>
        <w:rPr>
          <w:b/>
        </w:rPr>
      </w:pPr>
      <w:r w:rsidRPr="00E11796">
        <w:rPr>
          <w:b/>
          <w:highlight w:val="lightGray"/>
        </w:rPr>
        <w:t xml:space="preserve">dd-mm-åååå, </w:t>
      </w:r>
      <w:r w:rsidR="0068567B" w:rsidRPr="00E11796">
        <w:rPr>
          <w:b/>
          <w:highlight w:val="lightGray"/>
        </w:rPr>
        <w:t xml:space="preserve">kl. </w:t>
      </w:r>
      <w:r w:rsidR="006422CD" w:rsidRPr="00E11796">
        <w:rPr>
          <w:b/>
          <w:highlight w:val="lightGray"/>
        </w:rPr>
        <w:t>12</w:t>
      </w:r>
      <w:r w:rsidR="001E6E49">
        <w:rPr>
          <w:b/>
          <w:highlight w:val="lightGray"/>
        </w:rPr>
        <w:t>:</w:t>
      </w:r>
      <w:r w:rsidR="006422CD" w:rsidRPr="00E11796">
        <w:rPr>
          <w:b/>
          <w:highlight w:val="lightGray"/>
        </w:rPr>
        <w:t>00</w:t>
      </w:r>
      <w:r w:rsidRPr="00E11796">
        <w:rPr>
          <w:b/>
          <w:highlight w:val="lightGray"/>
        </w:rPr>
        <w:t xml:space="preserve"> norsk tid</w:t>
      </w:r>
    </w:p>
    <w:p w14:paraId="4B9694A4" w14:textId="77777777" w:rsidR="0068567B" w:rsidRPr="00E11796" w:rsidRDefault="0068567B" w:rsidP="00E65674"/>
    <w:p w14:paraId="6AD13756" w14:textId="77777777" w:rsidR="0068567B" w:rsidRPr="00E11796" w:rsidRDefault="0068567B" w:rsidP="00E65674">
      <w:r w:rsidRPr="00E11796">
        <w:t>Frist for eventuelle reviderte tilbud vil bli opplyst om i løpet av forhandlingen. Ved</w:t>
      </w:r>
    </w:p>
    <w:p w14:paraId="23200653" w14:textId="25A7525C" w:rsidR="0068567B" w:rsidRPr="00E11796" w:rsidRDefault="0068567B" w:rsidP="00E65674">
      <w:r w:rsidRPr="00E11796">
        <w:t xml:space="preserve">avslutning av forhandlingene vil </w:t>
      </w:r>
      <w:r w:rsidR="00E65674" w:rsidRPr="00E11796">
        <w:t>byggherre</w:t>
      </w:r>
      <w:r w:rsidRPr="00E11796">
        <w:t xml:space="preserve"> opplyse om frist for levering av endelig</w:t>
      </w:r>
      <w:r w:rsidR="001E6E49">
        <w:t xml:space="preserve"> </w:t>
      </w:r>
      <w:r w:rsidRPr="00E11796">
        <w:t>tilbud.</w:t>
      </w:r>
    </w:p>
    <w:p w14:paraId="1E9F6AA8" w14:textId="77777777" w:rsidR="0068567B" w:rsidRPr="00E11796" w:rsidRDefault="0068567B" w:rsidP="00E65674"/>
    <w:p w14:paraId="64CB73F7" w14:textId="5A828614" w:rsidR="0068567B" w:rsidRPr="00E11796" w:rsidRDefault="0068567B" w:rsidP="00E65674">
      <w:r w:rsidRPr="00E11796">
        <w:t xml:space="preserve">Tilbudet skal leveres i tråd med kommunikasjonsbestemmelsene angitt i B1. Tilbudet er rettidig levert dersom det er levert innen angitt frist og sted. </w:t>
      </w:r>
    </w:p>
    <w:p w14:paraId="6C2CA8C3" w14:textId="77777777" w:rsidR="0068567B" w:rsidRPr="00E11796" w:rsidRDefault="0068567B" w:rsidP="00E65674"/>
    <w:p w14:paraId="08533F79" w14:textId="08FF644C" w:rsidR="0068567B" w:rsidRPr="00E11796" w:rsidRDefault="0068567B" w:rsidP="00E65674">
      <w:r w:rsidRPr="00E11796">
        <w:t xml:space="preserve">For sent innlevert tilbud vil medføre avvisning fra konkurransen, </w:t>
      </w:r>
      <w:r w:rsidR="0013725F" w:rsidRPr="00E11796">
        <w:t>jf</w:t>
      </w:r>
      <w:r w:rsidR="001E6E49">
        <w:t>.</w:t>
      </w:r>
      <w:r w:rsidR="0013725F" w:rsidRPr="00E11796">
        <w:t xml:space="preserve"> </w:t>
      </w:r>
      <w:r w:rsidRPr="00E11796">
        <w:t>anskaffelsesforskriften § 24-1 (1) bokstav a).</w:t>
      </w:r>
    </w:p>
    <w:p w14:paraId="7CB6B788" w14:textId="77777777" w:rsidR="0068567B" w:rsidRPr="00E11796" w:rsidRDefault="0068567B" w:rsidP="00E65674"/>
    <w:p w14:paraId="08ABCD8D" w14:textId="69CB96A8" w:rsidR="0068567B" w:rsidRPr="00E11796" w:rsidRDefault="0068567B" w:rsidP="008C1549">
      <w:pPr>
        <w:pStyle w:val="Overskrift4"/>
      </w:pPr>
      <w:bookmarkStart w:id="578" w:name="_Toc94532237"/>
      <w:bookmarkStart w:id="579" w:name="_Toc233896995"/>
      <w:r w:rsidRPr="00E11796">
        <w:t>Vedståelsesfrist</w:t>
      </w:r>
      <w:bookmarkEnd w:id="578"/>
      <w:bookmarkEnd w:id="579"/>
    </w:p>
    <w:p w14:paraId="214DC4F2" w14:textId="77777777" w:rsidR="0010241F" w:rsidRPr="00E11796" w:rsidRDefault="0010241F" w:rsidP="0010241F">
      <w:r w:rsidRPr="00E11796">
        <w:t>I konkurransen vil et tilbud være bindende frem til fremsettelse av nytt revidert tilbud. Ved innlevering av revidert tilbud etter gjennomførte forhandlinger kreves det at entreprenøren innleverer ett komplett nytt tilbud. Dersom entreprenøren ikke ønsker å levere et revidert tilbud i konkurransen, må opprinnelig tilbud leveres på nytt innen siste tilbudsfrist for å være bindende. Når forhandlingene avsluttes og entreprenøren leverer sitt endelige tilbud, vil dette tilbudet være bindende frem til utløp av vedståelsesfristen.</w:t>
      </w:r>
    </w:p>
    <w:p w14:paraId="3F893C66" w14:textId="77777777" w:rsidR="0010241F" w:rsidRPr="00E11796" w:rsidRDefault="0010241F" w:rsidP="0010241F"/>
    <w:p w14:paraId="0EDEEFA5" w14:textId="77777777" w:rsidR="0010241F" w:rsidRPr="00E11796" w:rsidRDefault="0010241F" w:rsidP="0010241F">
      <w:r w:rsidRPr="00E11796">
        <w:t>Vedståelsesfristen er 8 uker etter frist for endelig tilbud.</w:t>
      </w:r>
    </w:p>
    <w:p w14:paraId="2E35B54C" w14:textId="425F8D43" w:rsidR="0068567B" w:rsidRPr="00E11796" w:rsidRDefault="0068567B" w:rsidP="00E65674">
      <w:pPr>
        <w:rPr>
          <w:color w:val="000000" w:themeColor="text1"/>
        </w:rPr>
      </w:pPr>
    </w:p>
    <w:p w14:paraId="5D78E7F8" w14:textId="246C5E48" w:rsidR="0068567B" w:rsidRPr="00E11796" w:rsidRDefault="0068567B" w:rsidP="00717033">
      <w:pPr>
        <w:pStyle w:val="Overskrift3"/>
      </w:pPr>
      <w:bookmarkStart w:id="580" w:name="_Toc94532238"/>
      <w:bookmarkStart w:id="581" w:name="_Toc94606852"/>
      <w:bookmarkStart w:id="582" w:name="_Toc94607364"/>
      <w:bookmarkStart w:id="583" w:name="_Toc233896996"/>
      <w:r w:rsidRPr="00E11796">
        <w:t xml:space="preserve">Krav til utforming av </w:t>
      </w:r>
      <w:r w:rsidR="00F07C36" w:rsidRPr="00E11796">
        <w:t>entreprenør</w:t>
      </w:r>
      <w:r w:rsidRPr="00E11796">
        <w:t>ens tilbud</w:t>
      </w:r>
      <w:bookmarkEnd w:id="580"/>
      <w:bookmarkEnd w:id="581"/>
      <w:bookmarkEnd w:id="582"/>
      <w:bookmarkEnd w:id="583"/>
      <w:r w:rsidRPr="00E11796">
        <w:t xml:space="preserve"> </w:t>
      </w:r>
    </w:p>
    <w:p w14:paraId="0267FA40" w14:textId="0B3F669C" w:rsidR="0068567B" w:rsidRPr="00E11796" w:rsidRDefault="00E65674" w:rsidP="00E65674">
      <w:r w:rsidRPr="00E11796">
        <w:rPr>
          <w:color w:val="000000" w:themeColor="text1"/>
        </w:rPr>
        <w:t>Entreprenørens</w:t>
      </w:r>
      <w:r w:rsidR="0068567B" w:rsidRPr="00E11796">
        <w:rPr>
          <w:color w:val="000000" w:themeColor="text1"/>
        </w:rPr>
        <w:t xml:space="preserve"> tilbud skal inngis på tilbudsskjemaer angitt i </w:t>
      </w:r>
      <w:r w:rsidR="0068567B" w:rsidRPr="00E11796">
        <w:t xml:space="preserve">E2. </w:t>
      </w:r>
      <w:r w:rsidRPr="00E11796">
        <w:t>Entreprenøren</w:t>
      </w:r>
      <w:r w:rsidR="0068567B" w:rsidRPr="00E11796">
        <w:t xml:space="preserve"> skal som del av tilbudet levere et forpliktende tilbudsbrev. </w:t>
      </w:r>
    </w:p>
    <w:p w14:paraId="69F824F7" w14:textId="77777777" w:rsidR="0068567B" w:rsidRPr="00E11796" w:rsidRDefault="0068567B" w:rsidP="00E65674"/>
    <w:p w14:paraId="6FAF0F04" w14:textId="77777777" w:rsidR="0068567B" w:rsidRPr="00E11796" w:rsidRDefault="0068567B" w:rsidP="00E65674">
      <w:r w:rsidRPr="00E11796">
        <w:t xml:space="preserve">Tilbudet skal være datert og underskrevet. </w:t>
      </w:r>
    </w:p>
    <w:p w14:paraId="29E003E4" w14:textId="77777777" w:rsidR="0068567B" w:rsidRPr="00E11796" w:rsidRDefault="0068567B" w:rsidP="00E65674"/>
    <w:p w14:paraId="120209FD" w14:textId="18828DFB" w:rsidR="0068567B" w:rsidRPr="00E11796" w:rsidRDefault="0068567B" w:rsidP="00E65674">
      <w:r w:rsidRPr="00E11796">
        <w:t xml:space="preserve">Ved innlevering av tilbud skal </w:t>
      </w:r>
      <w:r w:rsidR="00E65674" w:rsidRPr="00E11796">
        <w:t>entreprenøren</w:t>
      </w:r>
      <w:r w:rsidRPr="00E11796">
        <w:t xml:space="preserve"> levere et komplett tilbud.</w:t>
      </w:r>
    </w:p>
    <w:p w14:paraId="7345DF50" w14:textId="77777777" w:rsidR="0068567B" w:rsidRPr="00E11796" w:rsidRDefault="0068567B" w:rsidP="00E65674"/>
    <w:p w14:paraId="5A94E6F0" w14:textId="31DA19FD" w:rsidR="0068567B" w:rsidRPr="00E11796" w:rsidRDefault="0068567B" w:rsidP="00717033">
      <w:pPr>
        <w:pStyle w:val="Overskrift3"/>
      </w:pPr>
      <w:bookmarkStart w:id="584" w:name="_Toc94532239"/>
      <w:bookmarkStart w:id="585" w:name="_Toc94606853"/>
      <w:bookmarkStart w:id="586" w:name="_Toc94607365"/>
      <w:bookmarkStart w:id="587" w:name="_Toc233896997"/>
      <w:r w:rsidRPr="00E11796">
        <w:t>Alternative tilbud</w:t>
      </w:r>
      <w:bookmarkEnd w:id="584"/>
      <w:bookmarkEnd w:id="585"/>
      <w:bookmarkEnd w:id="586"/>
      <w:bookmarkEnd w:id="587"/>
    </w:p>
    <w:p w14:paraId="1D6C6E2A" w14:textId="77777777" w:rsidR="0068567B" w:rsidRPr="00E11796" w:rsidRDefault="0068567B" w:rsidP="00A7350C">
      <w:r w:rsidRPr="00E11796">
        <w:t>Det er ikke anledning til å gi alternative tilbud.</w:t>
      </w:r>
    </w:p>
    <w:p w14:paraId="63CB0717" w14:textId="77777777" w:rsidR="0068567B" w:rsidRPr="00E11796" w:rsidRDefault="0068567B" w:rsidP="00A7350C"/>
    <w:p w14:paraId="7EDBE248" w14:textId="7C8C1488" w:rsidR="0068567B" w:rsidRPr="00E11796" w:rsidRDefault="0068567B" w:rsidP="00717033">
      <w:pPr>
        <w:pStyle w:val="Overskrift3"/>
      </w:pPr>
      <w:bookmarkStart w:id="588" w:name="_Toc94532240"/>
      <w:bookmarkStart w:id="589" w:name="_Toc94606854"/>
      <w:bookmarkStart w:id="590" w:name="_Toc94607366"/>
      <w:bookmarkStart w:id="591" w:name="_Toc233896998"/>
      <w:r w:rsidRPr="00E11796">
        <w:t>Taktisk prising</w:t>
      </w:r>
      <w:bookmarkEnd w:id="588"/>
      <w:bookmarkEnd w:id="589"/>
      <w:bookmarkEnd w:id="590"/>
      <w:bookmarkEnd w:id="591"/>
    </w:p>
    <w:p w14:paraId="20D0BA06" w14:textId="01010893" w:rsidR="002E04A3" w:rsidRPr="00E11796" w:rsidRDefault="002E04A3" w:rsidP="00E42B26">
      <w:r w:rsidRPr="00E11796">
        <w:t xml:space="preserve">Tilbud skal prises i henhold til de retningslinjer som fremgår av kontrakten, jf. </w:t>
      </w:r>
      <w:r w:rsidR="009A1B9A" w:rsidRPr="00E11796">
        <w:t xml:space="preserve">innledningen i </w:t>
      </w:r>
      <w:r w:rsidRPr="00E11796">
        <w:t>R761</w:t>
      </w:r>
      <w:r w:rsidR="005509EF" w:rsidRPr="00E11796">
        <w:t xml:space="preserve"> </w:t>
      </w:r>
      <w:r w:rsidR="001E6E49">
        <w:t>Prosesskoden kapittel</w:t>
      </w:r>
      <w:r w:rsidRPr="00E11796">
        <w:t xml:space="preserve"> 4.3.</w:t>
      </w:r>
    </w:p>
    <w:p w14:paraId="027D2D62" w14:textId="77777777" w:rsidR="002E04A3" w:rsidRPr="00E11796" w:rsidRDefault="002E04A3" w:rsidP="00E42B26"/>
    <w:p w14:paraId="1742BABB" w14:textId="77777777" w:rsidR="002E04A3" w:rsidRPr="00E11796" w:rsidRDefault="002E04A3" w:rsidP="00E42B26">
      <w:r w:rsidRPr="00E11796">
        <w:t>Tilbud kan bli avvist når det er åpenbart misforhold mellom de enkelte tilbudte priser og det de skal dekke, slik at prisene ikke gjenspeiler de faktiske kostnadene.</w:t>
      </w:r>
    </w:p>
    <w:p w14:paraId="540DA18C" w14:textId="093EDBF6" w:rsidR="002E04A3" w:rsidRPr="00E11796" w:rsidRDefault="002E04A3" w:rsidP="00E42B26"/>
    <w:p w14:paraId="5C42CE8B" w14:textId="283F46C8" w:rsidR="002E04A3" w:rsidRPr="00E11796" w:rsidRDefault="002E04A3" w:rsidP="00E42B26">
      <w:r w:rsidRPr="00E11796">
        <w:t>Timepris for mannskap og maskiner, jf. E</w:t>
      </w:r>
      <w:r w:rsidR="00F02EAC" w:rsidRPr="00E11796">
        <w:t>2</w:t>
      </w:r>
      <w:r w:rsidRPr="00E11796">
        <w:t>, blir vurdert på samme måte som øvrige tilbudte priser.</w:t>
      </w:r>
    </w:p>
    <w:p w14:paraId="1A7052A4" w14:textId="77777777" w:rsidR="0068567B" w:rsidRPr="00E11796" w:rsidRDefault="0068567B" w:rsidP="00E42B26"/>
    <w:p w14:paraId="621F0E94" w14:textId="6B38E17C" w:rsidR="0068567B" w:rsidRPr="00E11796" w:rsidRDefault="0068567B" w:rsidP="00717033">
      <w:pPr>
        <w:pStyle w:val="Overskrift3"/>
      </w:pPr>
      <w:bookmarkStart w:id="592" w:name="_Toc94532242"/>
      <w:bookmarkStart w:id="593" w:name="_Toc94606856"/>
      <w:bookmarkStart w:id="594" w:name="_Toc94607368"/>
      <w:bookmarkStart w:id="595" w:name="_Toc233896999"/>
      <w:r w:rsidRPr="00E11796">
        <w:t>Gjennomføring av forhandlinger</w:t>
      </w:r>
      <w:bookmarkEnd w:id="592"/>
      <w:bookmarkEnd w:id="593"/>
      <w:bookmarkEnd w:id="594"/>
      <w:bookmarkEnd w:id="595"/>
    </w:p>
    <w:p w14:paraId="182EA07A" w14:textId="32F1A89C" w:rsidR="0068567B" w:rsidRPr="00E11796" w:rsidRDefault="00E65674" w:rsidP="00A7350C">
      <w:r w:rsidRPr="00E11796">
        <w:t>Byggherre</w:t>
      </w:r>
      <w:r w:rsidR="0068567B" w:rsidRPr="00E11796">
        <w:t xml:space="preserve"> vil gjennomføre forhandlinger med alle </w:t>
      </w:r>
      <w:r w:rsidRPr="00E11796">
        <w:t>entreprenører</w:t>
      </w:r>
      <w:r w:rsidR="0068567B" w:rsidRPr="00E11796">
        <w:t xml:space="preserve"> som rettidig har levert tilbud.</w:t>
      </w:r>
    </w:p>
    <w:p w14:paraId="4FCF2A2F" w14:textId="77777777" w:rsidR="0068567B" w:rsidRPr="00E11796" w:rsidRDefault="0068567B" w:rsidP="00A7350C"/>
    <w:p w14:paraId="599219F3" w14:textId="7B85FC7D" w:rsidR="0068567B" w:rsidRPr="00E11796" w:rsidRDefault="0068567B" w:rsidP="00A7350C">
      <w:r w:rsidRPr="00E11796">
        <w:t xml:space="preserve">Forhandlingene er i utgangspunktet planlagt gjennomført som ett eller flere separate, fysiske møter mellom </w:t>
      </w:r>
      <w:r w:rsidR="00E65674" w:rsidRPr="00E11796">
        <w:t>byggherre</w:t>
      </w:r>
      <w:r w:rsidRPr="00E11796">
        <w:t xml:space="preserve"> og hver av </w:t>
      </w:r>
      <w:r w:rsidR="00E65674" w:rsidRPr="00E11796">
        <w:t>entreprenørene</w:t>
      </w:r>
      <w:r w:rsidRPr="00E11796">
        <w:t xml:space="preserve"> i lokaler som </w:t>
      </w:r>
      <w:r w:rsidR="00E65674" w:rsidRPr="00E11796">
        <w:t>byggherren</w:t>
      </w:r>
      <w:r w:rsidRPr="00E11796">
        <w:t xml:space="preserve"> stiller til disposisjon. Møtene kan bli gjennomført digitalt. </w:t>
      </w:r>
    </w:p>
    <w:p w14:paraId="54FA670D" w14:textId="77777777" w:rsidR="0068567B" w:rsidRPr="00E11796" w:rsidRDefault="0068567B" w:rsidP="00A7350C"/>
    <w:p w14:paraId="25504D85" w14:textId="50392212" w:rsidR="0068567B" w:rsidRPr="00E11796" w:rsidRDefault="0068567B" w:rsidP="00A7350C">
      <w:r w:rsidRPr="00E11796">
        <w:t xml:space="preserve">Det understrekes at </w:t>
      </w:r>
      <w:r w:rsidR="00A7350C" w:rsidRPr="00E11796">
        <w:t>byggherre</w:t>
      </w:r>
      <w:r w:rsidRPr="00E11796">
        <w:t xml:space="preserve"> ikke kan, overfor de øvrige </w:t>
      </w:r>
      <w:r w:rsidR="00A7350C" w:rsidRPr="00E11796">
        <w:t>entreprenørene</w:t>
      </w:r>
      <w:r w:rsidRPr="00E11796">
        <w:t xml:space="preserve"> avsløre</w:t>
      </w:r>
    </w:p>
    <w:p w14:paraId="14BA9B18" w14:textId="6E6CB233" w:rsidR="0068567B" w:rsidRPr="00E11796" w:rsidRDefault="0068567B" w:rsidP="00A7350C">
      <w:r w:rsidRPr="00E11796">
        <w:t xml:space="preserve">løsninger eller andre fortrolige opplysninger som en </w:t>
      </w:r>
      <w:r w:rsidR="00A7350C" w:rsidRPr="00E11796">
        <w:t>entreprenør</w:t>
      </w:r>
      <w:r w:rsidRPr="00E11796">
        <w:t xml:space="preserve"> gir </w:t>
      </w:r>
      <w:r w:rsidR="00A7350C" w:rsidRPr="00E11796">
        <w:t>byggherre</w:t>
      </w:r>
      <w:r w:rsidRPr="00E11796">
        <w:t>, uten</w:t>
      </w:r>
    </w:p>
    <w:p w14:paraId="55DCAEE6" w14:textId="20A098C4" w:rsidR="0068567B" w:rsidRPr="00E11796" w:rsidRDefault="00A7350C" w:rsidP="00A7350C">
      <w:r w:rsidRPr="00E11796">
        <w:t>entreprenøren</w:t>
      </w:r>
      <w:r w:rsidR="0068567B" w:rsidRPr="00E11796">
        <w:t>s samtykke.</w:t>
      </w:r>
    </w:p>
    <w:p w14:paraId="0E2E9CD4" w14:textId="77777777" w:rsidR="0068567B" w:rsidRPr="00E11796" w:rsidRDefault="0068567B" w:rsidP="00A7350C"/>
    <w:p w14:paraId="2D431A61" w14:textId="0206447E" w:rsidR="0068567B" w:rsidRPr="00E11796" w:rsidRDefault="0068567B" w:rsidP="00A7350C">
      <w:r w:rsidRPr="00E11796">
        <w:t>Forhandlingene planlegges gjennomført i henhold til den foreløpige planen som angitt i konkurransegrunnlagets A</w:t>
      </w:r>
      <w:r w:rsidR="00A7350C" w:rsidRPr="00E11796">
        <w:t>1</w:t>
      </w:r>
      <w:r w:rsidRPr="00E11796">
        <w:t xml:space="preserve">. </w:t>
      </w:r>
      <w:r w:rsidR="00A7350C" w:rsidRPr="00E11796">
        <w:t>Byggherre</w:t>
      </w:r>
      <w:r w:rsidR="001E6E49">
        <w:t>n</w:t>
      </w:r>
      <w:r w:rsidR="00A7350C" w:rsidRPr="00E11796">
        <w:t xml:space="preserve"> </w:t>
      </w:r>
      <w:r w:rsidRPr="00E11796">
        <w:t>vil forbeholde seg retten til å gjennomføre ytterligere forhandlingsmøter og be om ytterligere reviderte tilbud ved behov.</w:t>
      </w:r>
    </w:p>
    <w:p w14:paraId="0257B8E9" w14:textId="77777777" w:rsidR="0068567B" w:rsidRPr="00E11796" w:rsidRDefault="0068567B" w:rsidP="00A7350C"/>
    <w:p w14:paraId="7A5D6290" w14:textId="77777777" w:rsidR="0068567B" w:rsidRPr="00E11796" w:rsidRDefault="0068567B" w:rsidP="00A7350C">
      <w:r w:rsidRPr="00E11796">
        <w:t>Nærmere informasjon om gjennomføringen av forhandlingen vil bli gitt i løpet av tilbudsfasen.</w:t>
      </w:r>
    </w:p>
    <w:p w14:paraId="6B9B16B0" w14:textId="77777777" w:rsidR="0068567B" w:rsidRPr="00E11796" w:rsidRDefault="0068567B" w:rsidP="00A7350C"/>
    <w:p w14:paraId="37C24FC1" w14:textId="0FAC7983" w:rsidR="0068567B" w:rsidRPr="00E11796" w:rsidRDefault="0068567B" w:rsidP="00A7350C">
      <w:r w:rsidRPr="00E11796">
        <w:t xml:space="preserve">Hensikten med forhandlingsmøtet er at </w:t>
      </w:r>
      <w:r w:rsidR="00A7350C" w:rsidRPr="00E11796">
        <w:t>entreprenørene</w:t>
      </w:r>
      <w:r w:rsidRPr="00E11796">
        <w:t xml:space="preserve"> skal få tilbakemeldinger som gjør at de kan levere et forbedret tilbud. </w:t>
      </w:r>
    </w:p>
    <w:p w14:paraId="347A75A8" w14:textId="77777777" w:rsidR="0068567B" w:rsidRPr="00E11796" w:rsidRDefault="0068567B" w:rsidP="00A7350C"/>
    <w:p w14:paraId="59008000" w14:textId="7FBECADC" w:rsidR="0068567B" w:rsidRPr="00E11796" w:rsidRDefault="0068567B" w:rsidP="00A7350C">
      <w:r w:rsidRPr="00E11796">
        <w:t xml:space="preserve">I forhandlingsmøtet vil </w:t>
      </w:r>
      <w:r w:rsidR="00A7350C" w:rsidRPr="00E11796">
        <w:t>byggherre</w:t>
      </w:r>
      <w:r w:rsidR="001E6E49">
        <w:t>n</w:t>
      </w:r>
      <w:r w:rsidRPr="00E11796">
        <w:t xml:space="preserve"> gi </w:t>
      </w:r>
      <w:r w:rsidR="00A7350C" w:rsidRPr="00E11796">
        <w:t>entreprenøren</w:t>
      </w:r>
      <w:r w:rsidRPr="00E11796">
        <w:t xml:space="preserve"> tilbakemelding på hvordan </w:t>
      </w:r>
      <w:r w:rsidR="00A7350C" w:rsidRPr="00E11796">
        <w:t>byggherre</w:t>
      </w:r>
      <w:r w:rsidR="001E6E49">
        <w:t>n</w:t>
      </w:r>
      <w:r w:rsidRPr="00E11796">
        <w:t xml:space="preserve"> har vurdert </w:t>
      </w:r>
      <w:r w:rsidR="00A7350C" w:rsidRPr="00E11796">
        <w:t>entreprenøren</w:t>
      </w:r>
      <w:r w:rsidRPr="00E11796">
        <w:t xml:space="preserve">s tilbud opp mot tildelingskriteriene. </w:t>
      </w:r>
    </w:p>
    <w:p w14:paraId="033B7544" w14:textId="77777777" w:rsidR="0068567B" w:rsidRPr="00E11796" w:rsidRDefault="0068567B" w:rsidP="00A7350C"/>
    <w:p w14:paraId="1B0E6F72" w14:textId="3740478C" w:rsidR="0068567B" w:rsidRPr="00E11796" w:rsidRDefault="0068567B" w:rsidP="00A7350C">
      <w:r w:rsidRPr="00E11796">
        <w:t xml:space="preserve">Forhandlingsfasen avsluttes ved at </w:t>
      </w:r>
      <w:r w:rsidR="00A7350C" w:rsidRPr="00E11796">
        <w:t>byggherre</w:t>
      </w:r>
      <w:r w:rsidRPr="00E11796">
        <w:t xml:space="preserve"> fastsetter en frist for innlevering av endelig tilbud. </w:t>
      </w:r>
    </w:p>
    <w:p w14:paraId="13D635AC" w14:textId="77777777" w:rsidR="0068567B" w:rsidRPr="00E11796" w:rsidRDefault="0068567B" w:rsidP="00A7350C"/>
    <w:p w14:paraId="1BD5B604" w14:textId="6E71727F" w:rsidR="0068567B" w:rsidRPr="00E11796" w:rsidRDefault="0068567B" w:rsidP="00717033">
      <w:pPr>
        <w:pStyle w:val="Overskrift3"/>
      </w:pPr>
      <w:bookmarkStart w:id="596" w:name="_Toc94532243"/>
      <w:bookmarkStart w:id="597" w:name="_Toc94606857"/>
      <w:bookmarkStart w:id="598" w:name="_Toc94607369"/>
      <w:bookmarkStart w:id="599" w:name="_Toc233897000"/>
      <w:r w:rsidRPr="00E11796">
        <w:t>Grunnlag for tildeling av kontrakt – tildelingskriterier</w:t>
      </w:r>
      <w:bookmarkEnd w:id="596"/>
      <w:bookmarkEnd w:id="597"/>
      <w:bookmarkEnd w:id="598"/>
      <w:bookmarkEnd w:id="599"/>
    </w:p>
    <w:p w14:paraId="70B48992" w14:textId="791C3A16" w:rsidR="0068567B" w:rsidRPr="00E11796" w:rsidRDefault="0068567B" w:rsidP="008C1549">
      <w:pPr>
        <w:pStyle w:val="Overskrift4"/>
      </w:pPr>
      <w:bookmarkStart w:id="600" w:name="_Toc94532244"/>
      <w:bookmarkStart w:id="601" w:name="_Toc233897001"/>
      <w:r w:rsidRPr="00E11796">
        <w:t>Fremgangsmåte ved valg av tilbud – beregning av konkurransesum</w:t>
      </w:r>
      <w:bookmarkEnd w:id="600"/>
      <w:bookmarkEnd w:id="601"/>
    </w:p>
    <w:p w14:paraId="590EA93D" w14:textId="729FAD45" w:rsidR="0068567B" w:rsidRPr="00E11796" w:rsidRDefault="0068567B" w:rsidP="00A7350C">
      <w:r w:rsidRPr="00E11796">
        <w:t>Kontrakt tildeles tilbyder med det tilbud som gir det beste forholdet mellom pris og kvalitet, jf. anskaffelsesforskriften § 18-1</w:t>
      </w:r>
      <w:r w:rsidR="001D3EC2" w:rsidRPr="00E11796">
        <w:t>(1)</w:t>
      </w:r>
      <w:r w:rsidRPr="00E11796">
        <w:t xml:space="preserve">. </w:t>
      </w:r>
    </w:p>
    <w:p w14:paraId="227F6519" w14:textId="77777777" w:rsidR="0068567B" w:rsidRPr="00E11796" w:rsidRDefault="0068567B" w:rsidP="00A7350C">
      <w:r w:rsidRPr="00E11796">
        <w:t>Følgende tildelingskriterier legges til grunn for evalueringen:</w:t>
      </w:r>
    </w:p>
    <w:p w14:paraId="0C56450E" w14:textId="77777777" w:rsidR="0068567B" w:rsidRPr="00E11796" w:rsidRDefault="0068567B" w:rsidP="00A7350C"/>
    <w:p w14:paraId="64A3DCCF" w14:textId="77777777" w:rsidR="0068567B" w:rsidRPr="00E11796" w:rsidRDefault="0068567B" w:rsidP="00A7350C">
      <w:r w:rsidRPr="00E11796">
        <w:t xml:space="preserve">K1: Tilbudssum </w:t>
      </w:r>
    </w:p>
    <w:p w14:paraId="7D5AF046" w14:textId="0814008F" w:rsidR="0068567B" w:rsidRPr="00E11796" w:rsidRDefault="0068567B" w:rsidP="00A7350C">
      <w:pPr>
        <w:rPr>
          <w:highlight w:val="lightGray"/>
        </w:rPr>
      </w:pPr>
      <w:r w:rsidRPr="00E11796">
        <w:rPr>
          <w:highlight w:val="lightGray"/>
        </w:rPr>
        <w:t xml:space="preserve">K2: </w:t>
      </w:r>
      <w:r w:rsidR="002721CF" w:rsidRPr="00E11796">
        <w:rPr>
          <w:highlight w:val="lightGray"/>
        </w:rPr>
        <w:t>Organisering og tilbudt nøkkelpersonell</w:t>
      </w:r>
      <w:r w:rsidRPr="00E11796">
        <w:rPr>
          <w:highlight w:val="lightGray"/>
        </w:rPr>
        <w:t xml:space="preserve"> </w:t>
      </w:r>
    </w:p>
    <w:p w14:paraId="24C0B008" w14:textId="0E2AA5E6" w:rsidR="0068567B" w:rsidRPr="00E11796" w:rsidRDefault="0068567B" w:rsidP="00A7350C">
      <w:pPr>
        <w:rPr>
          <w:highlight w:val="lightGray"/>
        </w:rPr>
      </w:pPr>
      <w:r w:rsidRPr="00E11796">
        <w:rPr>
          <w:highlight w:val="lightGray"/>
        </w:rPr>
        <w:t xml:space="preserve">K3: </w:t>
      </w:r>
      <w:r w:rsidR="002721CF" w:rsidRPr="00E11796">
        <w:rPr>
          <w:highlight w:val="lightGray"/>
        </w:rPr>
        <w:t>Gjennomføring av oppdraget</w:t>
      </w:r>
    </w:p>
    <w:p w14:paraId="152B17D6" w14:textId="5D772E7E" w:rsidR="002721CF" w:rsidRPr="00E11796" w:rsidRDefault="002721CF" w:rsidP="00A7350C">
      <w:pPr>
        <w:rPr>
          <w:highlight w:val="lightGray"/>
        </w:rPr>
      </w:pPr>
      <w:r w:rsidRPr="00E11796">
        <w:rPr>
          <w:highlight w:val="lightGray"/>
        </w:rPr>
        <w:t>K4: Ivaretagelse ytre miljø og reduksjon av klimagassutslipp i prosjektet</w:t>
      </w:r>
    </w:p>
    <w:p w14:paraId="403F81CC" w14:textId="047C86BE" w:rsidR="00A7350C" w:rsidRPr="00E11796" w:rsidRDefault="00A7350C" w:rsidP="00A7350C">
      <w:r w:rsidRPr="00E11796">
        <w:rPr>
          <w:highlight w:val="lightGray"/>
        </w:rPr>
        <w:t>K5: Anleggets kvalitet</w:t>
      </w:r>
    </w:p>
    <w:p w14:paraId="0F2DED77" w14:textId="77777777" w:rsidR="0068567B" w:rsidRPr="00E11796" w:rsidRDefault="0068567B" w:rsidP="00A7350C"/>
    <w:p w14:paraId="6FFB9770" w14:textId="194957A2" w:rsidR="0068567B" w:rsidRPr="00E11796" w:rsidRDefault="0068567B" w:rsidP="00A7350C">
      <w:r w:rsidRPr="00E11796">
        <w:t xml:space="preserve">I evalueringen vil </w:t>
      </w:r>
      <w:r w:rsidR="00A7350C" w:rsidRPr="00E11796">
        <w:t>byggherre</w:t>
      </w:r>
      <w:r w:rsidRPr="00E11796">
        <w:t xml:space="preserve"> vurdere tilbudene på grunnlag av tildelingskriteriene og</w:t>
      </w:r>
    </w:p>
    <w:p w14:paraId="21EDA025" w14:textId="77777777" w:rsidR="0068567B" w:rsidRPr="00E11796" w:rsidRDefault="0068567B" w:rsidP="00A7350C">
      <w:r w:rsidRPr="00E11796">
        <w:t xml:space="preserve">beregne hvert av tilbudenes </w:t>
      </w:r>
      <w:r w:rsidRPr="00E11796">
        <w:rPr>
          <w:i/>
        </w:rPr>
        <w:t>konkurransesum</w:t>
      </w:r>
      <w:r w:rsidRPr="00E11796">
        <w:t>. Tilbudet med den laveste</w:t>
      </w:r>
    </w:p>
    <w:p w14:paraId="34257A0B" w14:textId="28DF3278" w:rsidR="0068567B" w:rsidRPr="00E11796" w:rsidRDefault="0068567B" w:rsidP="00A7350C">
      <w:r w:rsidRPr="00E11796">
        <w:rPr>
          <w:i/>
        </w:rPr>
        <w:t>konkurransesummen</w:t>
      </w:r>
      <w:r w:rsidRPr="00E11796">
        <w:t xml:space="preserve"> vil gi det beste forholdet mellom pris og kvalitet, og </w:t>
      </w:r>
      <w:r w:rsidR="00A7350C" w:rsidRPr="00E11796">
        <w:t>entreprenøren</w:t>
      </w:r>
    </w:p>
    <w:p w14:paraId="1CC7C03B" w14:textId="77777777" w:rsidR="0068567B" w:rsidRPr="00E11796" w:rsidRDefault="0068567B" w:rsidP="00A7350C">
      <w:r w:rsidRPr="00E11796">
        <w:t xml:space="preserve">med lavest </w:t>
      </w:r>
      <w:r w:rsidRPr="00E11796">
        <w:rPr>
          <w:i/>
        </w:rPr>
        <w:t>konkurransesum</w:t>
      </w:r>
      <w:r w:rsidRPr="00E11796">
        <w:t xml:space="preserve"> vil derfor tildeles kontrakten.</w:t>
      </w:r>
    </w:p>
    <w:p w14:paraId="36264ECE" w14:textId="77777777" w:rsidR="0068567B" w:rsidRPr="00E11796" w:rsidRDefault="0068567B" w:rsidP="00A7350C"/>
    <w:p w14:paraId="76AA1797" w14:textId="38D5F116" w:rsidR="0068567B" w:rsidRPr="00E11796" w:rsidRDefault="0068567B" w:rsidP="00A7350C">
      <w:r w:rsidRPr="00E11796">
        <w:t xml:space="preserve">I beregningen av </w:t>
      </w:r>
      <w:r w:rsidRPr="00E11796">
        <w:rPr>
          <w:i/>
        </w:rPr>
        <w:t>konkurransesum</w:t>
      </w:r>
      <w:r w:rsidRPr="00E11796">
        <w:t xml:space="preserve"> </w:t>
      </w:r>
      <w:r w:rsidR="00A7350C" w:rsidRPr="00E11796">
        <w:t>vil byggherren</w:t>
      </w:r>
      <w:r w:rsidRPr="00E11796">
        <w:t xml:space="preserve"> fastsette en konkret verdi på</w:t>
      </w:r>
    </w:p>
    <w:p w14:paraId="7657E520" w14:textId="68FCC00E" w:rsidR="0068567B" w:rsidRPr="00E11796" w:rsidRDefault="00A7350C" w:rsidP="00A7350C">
      <w:r w:rsidRPr="00E11796">
        <w:t>entreprenøren</w:t>
      </w:r>
      <w:r w:rsidR="0068567B" w:rsidRPr="00E11796">
        <w:t xml:space="preserve">s besvarelse av tildelingskriteriene </w:t>
      </w:r>
      <w:r w:rsidR="0068567B" w:rsidRPr="00E11796">
        <w:rPr>
          <w:highlight w:val="lightGray"/>
        </w:rPr>
        <w:t>K2 – K</w:t>
      </w:r>
      <w:r w:rsidRPr="00E11796">
        <w:rPr>
          <w:highlight w:val="lightGray"/>
        </w:rPr>
        <w:t>5</w:t>
      </w:r>
      <w:r w:rsidR="00726B35" w:rsidRPr="00E11796">
        <w:t xml:space="preserve"> </w:t>
      </w:r>
      <w:r w:rsidR="0068567B" w:rsidRPr="00E11796">
        <w:t>innenfor de nærmere angitte</w:t>
      </w:r>
    </w:p>
    <w:p w14:paraId="24FE04C6" w14:textId="77777777" w:rsidR="0068567B" w:rsidRPr="00E11796" w:rsidRDefault="0068567B" w:rsidP="00A7350C">
      <w:r w:rsidRPr="00E11796">
        <w:t>verdigrenser. Den oppnådde verdien på det enkelte kriteriet kommer til fradrag til</w:t>
      </w:r>
    </w:p>
    <w:p w14:paraId="4009D50E" w14:textId="27351CAA" w:rsidR="0068567B" w:rsidRPr="00E11796" w:rsidRDefault="00A7350C" w:rsidP="00A7350C">
      <w:r w:rsidRPr="00E11796">
        <w:t>entreprenøren</w:t>
      </w:r>
      <w:r w:rsidR="0068567B" w:rsidRPr="00E11796">
        <w:t xml:space="preserve">s tilbudssum. </w:t>
      </w:r>
      <w:r w:rsidRPr="00E11796">
        <w:t>Entreprenørene</w:t>
      </w:r>
      <w:r w:rsidR="0068567B" w:rsidRPr="00E11796">
        <w:t xml:space="preserve"> honoreres bare for forhold som representerer en konkret og forpliktende merverdi i tilknytning til kontrakten. Et tilbud som ikke representerer noe merverdi for </w:t>
      </w:r>
      <w:r w:rsidRPr="00E11796">
        <w:t>byggherre</w:t>
      </w:r>
      <w:r w:rsidR="0068567B" w:rsidRPr="00E11796">
        <w:t xml:space="preserve"> vil ikke bli gitt noe fradrag. Øvrige fradrag vil bli fastsatt med utgangspunkt i disse ytterpunktene.</w:t>
      </w:r>
    </w:p>
    <w:p w14:paraId="543F4B9B" w14:textId="77777777" w:rsidR="0068567B" w:rsidRPr="00E11796" w:rsidRDefault="0068567B" w:rsidP="00A7350C"/>
    <w:p w14:paraId="1B446B21" w14:textId="77777777" w:rsidR="0068567B" w:rsidRPr="00E11796" w:rsidRDefault="0068567B" w:rsidP="00A7350C">
      <w:r w:rsidRPr="00E11796">
        <w:rPr>
          <w:i/>
        </w:rPr>
        <w:t>Konkurransesummen</w:t>
      </w:r>
      <w:r w:rsidRPr="00E11796">
        <w:t xml:space="preserve"> S beregnes på følgende måte:</w:t>
      </w:r>
    </w:p>
    <w:p w14:paraId="2ACE8118" w14:textId="77777777" w:rsidR="0068567B" w:rsidRPr="00E11796" w:rsidRDefault="0068567B" w:rsidP="00A7350C"/>
    <w:p w14:paraId="4F3B40B9" w14:textId="51C1AB12" w:rsidR="0068567B" w:rsidRPr="00E11796" w:rsidRDefault="0068567B" w:rsidP="00A7350C">
      <w:pPr>
        <w:rPr>
          <w:color w:val="000000" w:themeColor="text1"/>
        </w:rPr>
      </w:pPr>
      <w:r w:rsidRPr="00E11796">
        <w:rPr>
          <w:color w:val="000000" w:themeColor="text1"/>
        </w:rPr>
        <w:t xml:space="preserve">S = K1 – </w:t>
      </w:r>
      <w:r w:rsidRPr="00E11796">
        <w:rPr>
          <w:color w:val="000000" w:themeColor="text1"/>
          <w:highlight w:val="lightGray"/>
        </w:rPr>
        <w:t xml:space="preserve">K2 – K3 </w:t>
      </w:r>
      <w:r w:rsidR="002721CF" w:rsidRPr="00E11796">
        <w:rPr>
          <w:color w:val="000000" w:themeColor="text1"/>
          <w:highlight w:val="lightGray"/>
        </w:rPr>
        <w:t>– K4</w:t>
      </w:r>
      <w:r w:rsidR="00A7350C" w:rsidRPr="00E11796">
        <w:rPr>
          <w:color w:val="000000" w:themeColor="text1"/>
          <w:highlight w:val="lightGray"/>
        </w:rPr>
        <w:t>-K5</w:t>
      </w:r>
    </w:p>
    <w:p w14:paraId="7AB438A4" w14:textId="77777777" w:rsidR="003661DA" w:rsidRPr="00E11796" w:rsidRDefault="003661DA" w:rsidP="00A7350C">
      <w:pPr>
        <w:rPr>
          <w:color w:val="000000" w:themeColor="text1"/>
        </w:rPr>
      </w:pPr>
    </w:p>
    <w:p w14:paraId="71E2196F" w14:textId="77777777" w:rsidR="00F87BA1" w:rsidRPr="00E11796" w:rsidRDefault="003661DA" w:rsidP="00F35266">
      <w:pPr>
        <w:rPr>
          <w:color w:val="000000" w:themeColor="text1"/>
        </w:rPr>
      </w:pPr>
      <w:r w:rsidRPr="00E11796">
        <w:rPr>
          <w:color w:val="000000" w:themeColor="text1"/>
          <w:highlight w:val="lightGray"/>
        </w:rPr>
        <w:lastRenderedPageBreak/>
        <w:t>VEILEDNINGSTEKST</w:t>
      </w:r>
      <w:r w:rsidR="006012F4" w:rsidRPr="00E11796">
        <w:rPr>
          <w:color w:val="000000" w:themeColor="text1"/>
          <w:highlight w:val="lightGray"/>
        </w:rPr>
        <w:t xml:space="preserve"> (SLETTES FØR UTLYSNING)</w:t>
      </w:r>
      <w:r w:rsidRPr="00E11796">
        <w:rPr>
          <w:color w:val="000000" w:themeColor="text1"/>
          <w:highlight w:val="lightGray"/>
        </w:rPr>
        <w:t xml:space="preserve">: </w:t>
      </w:r>
      <w:r w:rsidR="00B347A3" w:rsidRPr="00E11796">
        <w:rPr>
          <w:color w:val="000000" w:themeColor="text1"/>
          <w:highlight w:val="lightGray"/>
        </w:rPr>
        <w:t>Utforming av tildelingskriterier for ivaretakelse av klima og miljø avklares i samråd med KM i det enkelte prosjek</w:t>
      </w:r>
      <w:r w:rsidR="001E2FB0" w:rsidRPr="00E11796">
        <w:rPr>
          <w:color w:val="000000" w:themeColor="text1"/>
          <w:highlight w:val="lightGray"/>
        </w:rPr>
        <w:t>t,</w:t>
      </w:r>
      <w:r w:rsidR="00C6281D" w:rsidRPr="00E11796">
        <w:rPr>
          <w:color w:val="000000" w:themeColor="text1"/>
          <w:highlight w:val="lightGray"/>
        </w:rPr>
        <w:t xml:space="preserve"> jf. </w:t>
      </w:r>
      <w:r w:rsidR="00D02CF1" w:rsidRPr="00E11796">
        <w:rPr>
          <w:color w:val="000000" w:themeColor="text1"/>
          <w:highlight w:val="lightGray"/>
        </w:rPr>
        <w:t xml:space="preserve">krav i </w:t>
      </w:r>
      <w:r w:rsidR="00C6281D" w:rsidRPr="00E11796">
        <w:rPr>
          <w:color w:val="000000" w:themeColor="text1"/>
          <w:highlight w:val="lightGray"/>
        </w:rPr>
        <w:t>anskaffelsesforskriften</w:t>
      </w:r>
      <w:r w:rsidR="001E2FB0" w:rsidRPr="00E11796">
        <w:rPr>
          <w:color w:val="000000" w:themeColor="text1"/>
          <w:highlight w:val="lightGray"/>
        </w:rPr>
        <w:t xml:space="preserve"> </w:t>
      </w:r>
      <w:r w:rsidR="00F35266" w:rsidRPr="00E11796">
        <w:rPr>
          <w:color w:val="000000" w:themeColor="text1"/>
          <w:highlight w:val="lightGray"/>
        </w:rPr>
        <w:t>§ 7-9</w:t>
      </w:r>
      <w:r w:rsidR="005F05F4" w:rsidRPr="00E11796">
        <w:rPr>
          <w:color w:val="000000" w:themeColor="text1"/>
          <w:highlight w:val="lightGray"/>
        </w:rPr>
        <w:t xml:space="preserve"> om </w:t>
      </w:r>
      <w:r w:rsidR="00F35266" w:rsidRPr="00E11796">
        <w:rPr>
          <w:color w:val="000000" w:themeColor="text1"/>
          <w:highlight w:val="lightGray"/>
        </w:rPr>
        <w:t>Klima- og miljøhensyn i offentlige anskaffelser</w:t>
      </w:r>
      <w:r w:rsidR="00754187" w:rsidRPr="00E11796">
        <w:rPr>
          <w:color w:val="000000" w:themeColor="text1"/>
          <w:highlight w:val="lightGray"/>
        </w:rPr>
        <w:t xml:space="preserve"> som s</w:t>
      </w:r>
      <w:r w:rsidR="00F35266" w:rsidRPr="00E11796">
        <w:rPr>
          <w:color w:val="000000" w:themeColor="text1"/>
          <w:highlight w:val="lightGray"/>
        </w:rPr>
        <w:t>kal vekte</w:t>
      </w:r>
      <w:r w:rsidR="00754187" w:rsidRPr="00E11796">
        <w:rPr>
          <w:color w:val="000000" w:themeColor="text1"/>
          <w:highlight w:val="lightGray"/>
        </w:rPr>
        <w:t xml:space="preserve">s </w:t>
      </w:r>
      <w:r w:rsidR="00F35266" w:rsidRPr="00E11796">
        <w:rPr>
          <w:color w:val="000000" w:themeColor="text1"/>
          <w:highlight w:val="lightGray"/>
        </w:rPr>
        <w:t>med minimum tretti prosent</w:t>
      </w:r>
      <w:r w:rsidR="00A86550" w:rsidRPr="00E11796">
        <w:rPr>
          <w:color w:val="000000" w:themeColor="text1"/>
          <w:highlight w:val="lightGray"/>
        </w:rPr>
        <w:t xml:space="preserve">. Alternativt kan </w:t>
      </w:r>
      <w:r w:rsidR="000A492B" w:rsidRPr="00E11796">
        <w:rPr>
          <w:color w:val="000000" w:themeColor="text1"/>
          <w:highlight w:val="lightGray"/>
        </w:rPr>
        <w:t>klima</w:t>
      </w:r>
      <w:r w:rsidR="00E05F37" w:rsidRPr="00E11796">
        <w:rPr>
          <w:color w:val="000000" w:themeColor="text1"/>
          <w:highlight w:val="lightGray"/>
        </w:rPr>
        <w:t>- og miljøkrav i kravspesifikasjonen</w:t>
      </w:r>
      <w:r w:rsidR="005C2099" w:rsidRPr="00E11796">
        <w:rPr>
          <w:color w:val="000000" w:themeColor="text1"/>
          <w:highlight w:val="lightGray"/>
        </w:rPr>
        <w:t xml:space="preserve"> </w:t>
      </w:r>
      <w:r w:rsidR="008D2B59" w:rsidRPr="00E11796">
        <w:rPr>
          <w:color w:val="000000" w:themeColor="text1"/>
          <w:highlight w:val="lightGray"/>
        </w:rPr>
        <w:t xml:space="preserve">på visse vilkår brukes istedenfor </w:t>
      </w:r>
      <w:r w:rsidR="00C12578" w:rsidRPr="00E11796">
        <w:rPr>
          <w:color w:val="000000" w:themeColor="text1"/>
          <w:highlight w:val="lightGray"/>
        </w:rPr>
        <w:t>tretti prosent</w:t>
      </w:r>
      <w:r w:rsidR="008D2B59" w:rsidRPr="00E11796">
        <w:rPr>
          <w:color w:val="000000" w:themeColor="text1"/>
          <w:highlight w:val="lightGray"/>
        </w:rPr>
        <w:t xml:space="preserve"> kravet</w:t>
      </w:r>
      <w:r w:rsidR="003E00ED" w:rsidRPr="00E11796">
        <w:rPr>
          <w:color w:val="000000" w:themeColor="text1"/>
          <w:highlight w:val="lightGray"/>
        </w:rPr>
        <w:t>.</w:t>
      </w:r>
    </w:p>
    <w:p w14:paraId="0D2B8D5C" w14:textId="77777777" w:rsidR="00F87BA1" w:rsidRPr="00E11796" w:rsidRDefault="00F87BA1" w:rsidP="00F35266">
      <w:pPr>
        <w:rPr>
          <w:color w:val="000000" w:themeColor="text1"/>
        </w:rPr>
      </w:pPr>
    </w:p>
    <w:p w14:paraId="6118B894" w14:textId="4E41F656" w:rsidR="003661DA" w:rsidRPr="00E11796" w:rsidRDefault="00F87BA1" w:rsidP="00F35266">
      <w:pPr>
        <w:rPr>
          <w:color w:val="000000" w:themeColor="text1"/>
        </w:rPr>
      </w:pPr>
      <w:r w:rsidRPr="00E11796">
        <w:rPr>
          <w:color w:val="000000" w:themeColor="text1"/>
          <w:highlight w:val="lightGray"/>
        </w:rPr>
        <w:t xml:space="preserve">VEILEDNINGSTEKST (SLETTES FØR UTLYSNING): Dersom prosjektet ønsker en side/ordbegrensning bør det angis under dokumentasjonskravet til det enkelte kriterium under. </w:t>
      </w:r>
      <w:r w:rsidR="003E00ED" w:rsidRPr="00E11796">
        <w:rPr>
          <w:color w:val="000000" w:themeColor="text1"/>
          <w:highlight w:val="lightGray"/>
        </w:rPr>
        <w:t xml:space="preserve"> </w:t>
      </w:r>
      <w:r w:rsidR="008D2B59" w:rsidRPr="00E11796">
        <w:rPr>
          <w:color w:val="000000" w:themeColor="text1"/>
          <w:highlight w:val="lightGray"/>
        </w:rPr>
        <w:t xml:space="preserve"> </w:t>
      </w:r>
      <w:r w:rsidR="00E05F37" w:rsidRPr="00E11796">
        <w:rPr>
          <w:color w:val="000000" w:themeColor="text1"/>
          <w:highlight w:val="lightGray"/>
        </w:rPr>
        <w:t xml:space="preserve"> </w:t>
      </w:r>
      <w:r w:rsidR="008D7AC9" w:rsidRPr="00E11796">
        <w:rPr>
          <w:color w:val="000000" w:themeColor="text1"/>
          <w:highlight w:val="lightGray"/>
        </w:rPr>
        <w:t xml:space="preserve"> </w:t>
      </w:r>
    </w:p>
    <w:p w14:paraId="2F2ECC3B" w14:textId="77777777" w:rsidR="0068567B" w:rsidRPr="00E11796" w:rsidRDefault="0068567B" w:rsidP="00A7350C"/>
    <w:p w14:paraId="315DB0CD" w14:textId="456E9B45" w:rsidR="0068567B" w:rsidRPr="00E11796" w:rsidRDefault="0068567B" w:rsidP="008C1549">
      <w:pPr>
        <w:pStyle w:val="Overskrift4"/>
      </w:pPr>
      <w:bookmarkStart w:id="602" w:name="_Toc94532245"/>
      <w:bookmarkStart w:id="603" w:name="_Toc233897002"/>
      <w:r w:rsidRPr="00E11796">
        <w:t>Kriterium K1: Tilbudssum</w:t>
      </w:r>
      <w:bookmarkEnd w:id="602"/>
      <w:bookmarkEnd w:id="603"/>
    </w:p>
    <w:p w14:paraId="7254793E" w14:textId="77777777" w:rsidR="0068567B" w:rsidRPr="00E11796" w:rsidRDefault="0068567B" w:rsidP="00A7350C">
      <w:pPr>
        <w:rPr>
          <w:b/>
        </w:rPr>
      </w:pPr>
      <w:r w:rsidRPr="00E11796">
        <w:rPr>
          <w:b/>
        </w:rPr>
        <w:t>Tildelingskriterium:</w:t>
      </w:r>
    </w:p>
    <w:p w14:paraId="6FDD0DC8" w14:textId="4450850F" w:rsidR="00A5619D" w:rsidRPr="00E11796" w:rsidRDefault="00F07C36" w:rsidP="00A7350C">
      <w:r w:rsidRPr="00E11796">
        <w:t>Entreprenø</w:t>
      </w:r>
      <w:r w:rsidR="0068567B" w:rsidRPr="00E11796">
        <w:t>rens tilbudssum</w:t>
      </w:r>
    </w:p>
    <w:p w14:paraId="7EA1219E" w14:textId="77777777" w:rsidR="0067304A" w:rsidRPr="00E11796" w:rsidRDefault="0067304A" w:rsidP="00A7350C"/>
    <w:p w14:paraId="18B0056B" w14:textId="7F6659F0" w:rsidR="00A5619D" w:rsidRPr="00E11796" w:rsidRDefault="00A5619D" w:rsidP="00A7350C">
      <w:pPr>
        <w:rPr>
          <w:b/>
        </w:rPr>
      </w:pPr>
      <w:r w:rsidRPr="00E11796">
        <w:rPr>
          <w:b/>
        </w:rPr>
        <w:t>Dokumentasjonskrav:</w:t>
      </w:r>
    </w:p>
    <w:p w14:paraId="0E0EEC45" w14:textId="0F0DAAFD" w:rsidR="00A46582" w:rsidRPr="00E11796" w:rsidRDefault="00A5619D" w:rsidP="00A7350C">
      <w:r w:rsidRPr="00E11796">
        <w:t>Følgende dokumentasjon skal leveres på følgende skjema i E2:</w:t>
      </w:r>
    </w:p>
    <w:p w14:paraId="3FC3D349" w14:textId="3E62C721" w:rsidR="00A7350C" w:rsidRPr="00E11796" w:rsidRDefault="00A767D3" w:rsidP="0094672F">
      <w:pPr>
        <w:pStyle w:val="Listeavsnitt"/>
        <w:numPr>
          <w:ilvl w:val="0"/>
          <w:numId w:val="40"/>
        </w:numPr>
      </w:pPr>
      <w:r w:rsidRPr="00E11796">
        <w:t>Utfylt prisskjema</w:t>
      </w:r>
      <w:r w:rsidR="00A5619D" w:rsidRPr="00E11796">
        <w:t>, jf. skjema</w:t>
      </w:r>
      <w:r w:rsidRPr="00E11796">
        <w:t>er i</w:t>
      </w:r>
      <w:r w:rsidR="004302F1" w:rsidRPr="00E11796">
        <w:t xml:space="preserve"> </w:t>
      </w:r>
      <w:r w:rsidR="00A5619D" w:rsidRPr="00E11796">
        <w:t>E2 punkt 1.</w:t>
      </w:r>
      <w:r w:rsidRPr="00E11796">
        <w:t>1.</w:t>
      </w:r>
      <w:r w:rsidR="0001146B" w:rsidRPr="00E11796">
        <w:t xml:space="preserve">1, </w:t>
      </w:r>
      <w:r w:rsidR="001B7CAC" w:rsidRPr="00E11796">
        <w:t>1.1.2 og 1.1.3.</w:t>
      </w:r>
    </w:p>
    <w:p w14:paraId="280B41C3" w14:textId="654CE9B1" w:rsidR="00A7350C" w:rsidRPr="00E11796" w:rsidRDefault="001B7CAC" w:rsidP="0094672F">
      <w:pPr>
        <w:pStyle w:val="Listeavsnitt"/>
        <w:numPr>
          <w:ilvl w:val="0"/>
          <w:numId w:val="40"/>
        </w:numPr>
      </w:pPr>
      <w:r w:rsidRPr="00E11796">
        <w:t xml:space="preserve">Utfylt prisskjema, </w:t>
      </w:r>
      <w:r w:rsidR="00A5619D" w:rsidRPr="00E11796">
        <w:t>jf. skjema</w:t>
      </w:r>
      <w:r w:rsidR="00BE1A17" w:rsidRPr="00E11796">
        <w:t>er i</w:t>
      </w:r>
      <w:r w:rsidR="00A5619D" w:rsidRPr="00E11796">
        <w:t xml:space="preserve"> E2 punkt </w:t>
      </w:r>
      <w:r w:rsidRPr="00E11796">
        <w:t>1.1.4</w:t>
      </w:r>
      <w:r w:rsidR="00A5619D" w:rsidRPr="00E11796">
        <w:t>.</w:t>
      </w:r>
    </w:p>
    <w:p w14:paraId="59C1B62C" w14:textId="2174AA9B" w:rsidR="00A5619D" w:rsidRPr="00E11796" w:rsidRDefault="00A5619D" w:rsidP="0094672F">
      <w:pPr>
        <w:pStyle w:val="Listeavsnitt"/>
        <w:numPr>
          <w:ilvl w:val="0"/>
          <w:numId w:val="40"/>
        </w:numPr>
      </w:pPr>
      <w:r w:rsidRPr="00E11796">
        <w:t>Utfylt skjema</w:t>
      </w:r>
      <w:r w:rsidR="00BE1A17" w:rsidRPr="00E11796">
        <w:t xml:space="preserve"> Kontraktssum og tilbudssum</w:t>
      </w:r>
      <w:r w:rsidRPr="00E11796">
        <w:t>, jf. skjema</w:t>
      </w:r>
      <w:r w:rsidR="00A0450D" w:rsidRPr="00E11796">
        <w:t xml:space="preserve"> i </w:t>
      </w:r>
      <w:r w:rsidRPr="00E11796">
        <w:t xml:space="preserve">E2 punkt </w:t>
      </w:r>
      <w:r w:rsidR="00430C0E" w:rsidRPr="00E11796">
        <w:t>1.2</w:t>
      </w:r>
      <w:r w:rsidRPr="00E11796">
        <w:t xml:space="preserve">.  </w:t>
      </w:r>
    </w:p>
    <w:p w14:paraId="7776984A" w14:textId="77777777" w:rsidR="00A5619D" w:rsidRPr="00E11796" w:rsidRDefault="00A5619D" w:rsidP="00A7350C"/>
    <w:p w14:paraId="1BBD34B7" w14:textId="08EBBF7A" w:rsidR="00A5619D" w:rsidRPr="00E11796" w:rsidRDefault="00A5619D" w:rsidP="00A7350C">
      <w:r w:rsidRPr="00E11796">
        <w:t>Kontrollregnet tilbudssum brukes som tilbudssum (K1) i beregningen av konkurransesum.</w:t>
      </w:r>
    </w:p>
    <w:p w14:paraId="571D6C5B" w14:textId="77777777" w:rsidR="00DF7589" w:rsidRPr="00E11796" w:rsidRDefault="00DF7589" w:rsidP="00A7350C"/>
    <w:p w14:paraId="449BFE43" w14:textId="77777777" w:rsidR="00A5619D" w:rsidRPr="00E11796" w:rsidRDefault="00A5619D" w:rsidP="00A7350C">
      <w:r w:rsidRPr="00E11796">
        <w:t>Eventuelle avvik kan bli tillagt vekt ved evalueringen.</w:t>
      </w:r>
    </w:p>
    <w:p w14:paraId="2F762981" w14:textId="77777777" w:rsidR="00A5619D" w:rsidRPr="00E11796" w:rsidRDefault="00A5619D" w:rsidP="00A7350C"/>
    <w:p w14:paraId="04B46AE7" w14:textId="66FCF113" w:rsidR="00221BDF" w:rsidRPr="00E11796" w:rsidRDefault="00221BDF" w:rsidP="008C1549">
      <w:pPr>
        <w:pStyle w:val="Overskrift4"/>
        <w:rPr>
          <w:rFonts w:eastAsiaTheme="majorEastAsia"/>
        </w:rPr>
      </w:pPr>
      <w:bookmarkStart w:id="604" w:name="_Toc233897003"/>
      <w:r w:rsidRPr="00E11796">
        <w:t xml:space="preserve">Kriterium K2: </w:t>
      </w:r>
      <w:bookmarkStart w:id="605" w:name="_Hlk90033420"/>
      <w:r w:rsidRPr="00E11796">
        <w:rPr>
          <w:highlight w:val="lightGray"/>
        </w:rPr>
        <w:t>Organisering og tilbudt nøkkelpersonell</w:t>
      </w:r>
      <w:bookmarkEnd w:id="604"/>
    </w:p>
    <w:bookmarkEnd w:id="605"/>
    <w:p w14:paraId="1875D6C5" w14:textId="77777777" w:rsidR="00221BDF" w:rsidRPr="00E11796" w:rsidRDefault="00221BDF" w:rsidP="00A7350C">
      <w:pPr>
        <w:rPr>
          <w:b/>
        </w:rPr>
      </w:pPr>
      <w:r w:rsidRPr="00E11796">
        <w:rPr>
          <w:b/>
        </w:rPr>
        <w:t>Tildelingskriterium:</w:t>
      </w:r>
    </w:p>
    <w:p w14:paraId="1B24B542" w14:textId="21F179E2" w:rsidR="00221BDF" w:rsidRPr="00E11796" w:rsidRDefault="00221BDF" w:rsidP="00A7350C">
      <w:r w:rsidRPr="00E11796">
        <w:t xml:space="preserve">Kvalitet på </w:t>
      </w:r>
      <w:r w:rsidR="00A7350C" w:rsidRPr="00E11796">
        <w:t>entreprenøren</w:t>
      </w:r>
      <w:r w:rsidRPr="00E11796">
        <w:t>s organisering av prosjektet og nøkkelpersonellets</w:t>
      </w:r>
      <w:r w:rsidR="00D10034" w:rsidRPr="00E11796">
        <w:t xml:space="preserve"> </w:t>
      </w:r>
      <w:r w:rsidRPr="00E11796">
        <w:t>kompetanse.</w:t>
      </w:r>
    </w:p>
    <w:p w14:paraId="6A4A5DD8" w14:textId="77777777" w:rsidR="00221BDF" w:rsidRPr="00E11796" w:rsidRDefault="00221BDF" w:rsidP="00A7350C"/>
    <w:p w14:paraId="41FF2280" w14:textId="77777777" w:rsidR="00221BDF" w:rsidRPr="00E11796" w:rsidRDefault="00221BDF" w:rsidP="00A7350C">
      <w:pPr>
        <w:rPr>
          <w:b/>
        </w:rPr>
      </w:pPr>
      <w:r w:rsidRPr="00E11796">
        <w:rPr>
          <w:b/>
        </w:rPr>
        <w:t>Dokumentasjonskrav:</w:t>
      </w:r>
    </w:p>
    <w:p w14:paraId="73DB6C14" w14:textId="77777777" w:rsidR="00221BDF" w:rsidRPr="00E11796" w:rsidRDefault="00221BDF" w:rsidP="00A7350C">
      <w:r w:rsidRPr="00E11796">
        <w:t>Følgende dokumentasjon skal leveres og merkes «K2»:</w:t>
      </w:r>
    </w:p>
    <w:p w14:paraId="43CE2477" w14:textId="77777777" w:rsidR="00221BDF" w:rsidRPr="00E11796" w:rsidRDefault="00221BDF" w:rsidP="00A7350C"/>
    <w:p w14:paraId="770DF6B1" w14:textId="05412675" w:rsidR="00221BDF" w:rsidRPr="00E11796" w:rsidRDefault="00221BDF" w:rsidP="0094672F">
      <w:pPr>
        <w:pStyle w:val="Listeavsnitt"/>
        <w:numPr>
          <w:ilvl w:val="0"/>
          <w:numId w:val="83"/>
        </w:numPr>
        <w:rPr>
          <w:rFonts w:eastAsia="Calibri"/>
        </w:rPr>
      </w:pPr>
      <w:r w:rsidRPr="00E11796">
        <w:rPr>
          <w:rFonts w:eastAsia="Calibri"/>
        </w:rPr>
        <w:t xml:space="preserve">En beskrivelse av </w:t>
      </w:r>
      <w:r w:rsidR="00A7350C" w:rsidRPr="00E11796">
        <w:rPr>
          <w:rFonts w:eastAsia="Calibri"/>
        </w:rPr>
        <w:t>entreprenøren</w:t>
      </w:r>
      <w:r w:rsidRPr="00E11796">
        <w:rPr>
          <w:rFonts w:eastAsia="Calibri"/>
        </w:rPr>
        <w:t>s prosjektorganisasjon for kontrakten,</w:t>
      </w:r>
      <w:r w:rsidR="00C92470" w:rsidRPr="00E11796">
        <w:rPr>
          <w:rFonts w:eastAsia="Calibri"/>
        </w:rPr>
        <w:t xml:space="preserve"> </w:t>
      </w:r>
      <w:r w:rsidRPr="00E11796">
        <w:t>herunder organisasjonsplan og nøkkelpersoner.</w:t>
      </w:r>
    </w:p>
    <w:p w14:paraId="7E6B96B9" w14:textId="1DA3B794" w:rsidR="00221BDF" w:rsidRPr="00E11796" w:rsidRDefault="00221BDF" w:rsidP="0094672F">
      <w:pPr>
        <w:pStyle w:val="Listeavsnitt"/>
        <w:numPr>
          <w:ilvl w:val="0"/>
          <w:numId w:val="83"/>
        </w:numPr>
        <w:rPr>
          <w:rFonts w:eastAsia="Calibri"/>
        </w:rPr>
      </w:pPr>
      <w:r w:rsidRPr="00E11796">
        <w:rPr>
          <w:rFonts w:eastAsia="Calibri"/>
        </w:rPr>
        <w:t>En beskrivelse av hvordan planlagt organisering, bemanning og kapasitet sørger for</w:t>
      </w:r>
      <w:r w:rsidR="00C92470" w:rsidRPr="00E11796">
        <w:rPr>
          <w:rFonts w:eastAsia="Calibri"/>
        </w:rPr>
        <w:t xml:space="preserve"> </w:t>
      </w:r>
      <w:r w:rsidRPr="00E11796">
        <w:t>effektiv styring av kontraktsarbeidet, både for planlagte aktiviteter og uforutsette</w:t>
      </w:r>
      <w:r w:rsidR="00C92470" w:rsidRPr="00E11796">
        <w:t xml:space="preserve"> </w:t>
      </w:r>
      <w:r w:rsidRPr="00E11796">
        <w:t>forhold</w:t>
      </w:r>
      <w:r w:rsidRPr="00E11796">
        <w:rPr>
          <w:lang w:eastAsia="nb-NO"/>
        </w:rPr>
        <w:t>.</w:t>
      </w:r>
    </w:p>
    <w:p w14:paraId="6538D065" w14:textId="3F10A127" w:rsidR="00221BDF" w:rsidRPr="00E11796" w:rsidRDefault="00221BDF" w:rsidP="0094672F">
      <w:pPr>
        <w:pStyle w:val="Listeavsnitt"/>
        <w:numPr>
          <w:ilvl w:val="0"/>
          <w:numId w:val="83"/>
        </w:numPr>
        <w:rPr>
          <w:rFonts w:eastAsia="Calibri"/>
        </w:rPr>
      </w:pPr>
      <w:r w:rsidRPr="00E11796">
        <w:rPr>
          <w:rFonts w:eastAsia="Calibri"/>
        </w:rPr>
        <w:t xml:space="preserve">CV på nøkkelpersonell for prosjektet. </w:t>
      </w:r>
    </w:p>
    <w:p w14:paraId="4AB882E7" w14:textId="77777777" w:rsidR="00C92470" w:rsidRPr="00E11796" w:rsidRDefault="00221BDF" w:rsidP="00C92470">
      <w:pPr>
        <w:ind w:left="680"/>
        <w:rPr>
          <w:rFonts w:eastAsia="Calibri"/>
        </w:rPr>
      </w:pPr>
      <w:r w:rsidRPr="00E11796">
        <w:rPr>
          <w:rFonts w:eastAsia="Calibri"/>
        </w:rPr>
        <w:t xml:space="preserve">Som </w:t>
      </w:r>
      <w:r w:rsidRPr="00E11796">
        <w:t>nøkkelpersonell for dette prosjektet defineres:</w:t>
      </w:r>
    </w:p>
    <w:p w14:paraId="30BE5744" w14:textId="1F3D577F" w:rsidR="00221BDF" w:rsidRPr="00E11796" w:rsidRDefault="00221BDF" w:rsidP="0094672F">
      <w:pPr>
        <w:pStyle w:val="Listeavsnitt"/>
        <w:numPr>
          <w:ilvl w:val="0"/>
          <w:numId w:val="84"/>
        </w:numPr>
        <w:rPr>
          <w:rFonts w:eastAsia="Calibri"/>
        </w:rPr>
      </w:pPr>
      <w:r w:rsidRPr="00E11796">
        <w:rPr>
          <w:highlight w:val="lightGray"/>
        </w:rPr>
        <w:t>Prosjektleder</w:t>
      </w:r>
    </w:p>
    <w:p w14:paraId="32B37495" w14:textId="4C7B86D4" w:rsidR="00172E7D" w:rsidRPr="00E11796" w:rsidRDefault="00172E7D" w:rsidP="0094672F">
      <w:pPr>
        <w:pStyle w:val="Listeavsnitt"/>
        <w:numPr>
          <w:ilvl w:val="0"/>
          <w:numId w:val="84"/>
        </w:numPr>
        <w:rPr>
          <w:highlight w:val="lightGray"/>
        </w:rPr>
      </w:pPr>
      <w:r w:rsidRPr="00E11796">
        <w:rPr>
          <w:highlight w:val="lightGray"/>
        </w:rPr>
        <w:t>Prosjekteringsleder</w:t>
      </w:r>
      <w:r w:rsidR="004072C2" w:rsidRPr="00E11796">
        <w:rPr>
          <w:highlight w:val="lightGray"/>
        </w:rPr>
        <w:t xml:space="preserve"> </w:t>
      </w:r>
    </w:p>
    <w:p w14:paraId="1126A0FA" w14:textId="0AF3D810" w:rsidR="00221BDF" w:rsidRPr="00E11796" w:rsidRDefault="00221BDF" w:rsidP="0094672F">
      <w:pPr>
        <w:pStyle w:val="Listeavsnitt"/>
        <w:numPr>
          <w:ilvl w:val="0"/>
          <w:numId w:val="84"/>
        </w:numPr>
        <w:rPr>
          <w:highlight w:val="lightGray"/>
        </w:rPr>
      </w:pPr>
      <w:r w:rsidRPr="00E11796">
        <w:rPr>
          <w:highlight w:val="lightGray"/>
        </w:rPr>
        <w:t>Anleggsleder tunnel</w:t>
      </w:r>
    </w:p>
    <w:p w14:paraId="11FA3F0F" w14:textId="51E291CC" w:rsidR="00221BDF" w:rsidRPr="00E11796" w:rsidRDefault="00221BDF" w:rsidP="0094672F">
      <w:pPr>
        <w:pStyle w:val="Listeavsnitt"/>
        <w:numPr>
          <w:ilvl w:val="0"/>
          <w:numId w:val="84"/>
        </w:numPr>
        <w:rPr>
          <w:highlight w:val="lightGray"/>
        </w:rPr>
      </w:pPr>
      <w:r w:rsidRPr="00E11796">
        <w:rPr>
          <w:highlight w:val="lightGray"/>
        </w:rPr>
        <w:t>Anleggsleder grunnarbeider og veg</w:t>
      </w:r>
    </w:p>
    <w:p w14:paraId="4851EAAE" w14:textId="6D34C062" w:rsidR="00221BDF" w:rsidRPr="00E11796" w:rsidRDefault="00221BDF" w:rsidP="0094672F">
      <w:pPr>
        <w:pStyle w:val="Listeavsnitt"/>
        <w:numPr>
          <w:ilvl w:val="0"/>
          <w:numId w:val="84"/>
        </w:numPr>
        <w:rPr>
          <w:highlight w:val="lightGray"/>
        </w:rPr>
      </w:pPr>
      <w:r w:rsidRPr="00E11796">
        <w:rPr>
          <w:highlight w:val="lightGray"/>
        </w:rPr>
        <w:t>Anleggsleder konstruksjoner</w:t>
      </w:r>
    </w:p>
    <w:p w14:paraId="09A4F2F3" w14:textId="1D0373AF" w:rsidR="00221BDF" w:rsidRPr="00E11796" w:rsidRDefault="00221BDF" w:rsidP="0094672F">
      <w:pPr>
        <w:pStyle w:val="Listeavsnitt"/>
        <w:numPr>
          <w:ilvl w:val="0"/>
          <w:numId w:val="84"/>
        </w:numPr>
        <w:rPr>
          <w:highlight w:val="lightGray"/>
        </w:rPr>
      </w:pPr>
      <w:r w:rsidRPr="00E11796">
        <w:rPr>
          <w:highlight w:val="lightGray"/>
        </w:rPr>
        <w:t xml:space="preserve">Ansvarlig trafikkavvikling </w:t>
      </w:r>
    </w:p>
    <w:p w14:paraId="180910AC" w14:textId="159D03B8" w:rsidR="00221BDF" w:rsidRPr="00E11796" w:rsidRDefault="00221BDF" w:rsidP="0094672F">
      <w:pPr>
        <w:pStyle w:val="Listeavsnitt"/>
        <w:numPr>
          <w:ilvl w:val="0"/>
          <w:numId w:val="84"/>
        </w:numPr>
        <w:rPr>
          <w:highlight w:val="lightGray"/>
        </w:rPr>
      </w:pPr>
      <w:r w:rsidRPr="00E11796">
        <w:rPr>
          <w:highlight w:val="lightGray"/>
        </w:rPr>
        <w:t xml:space="preserve">Ansvarlig styring og koordinering av </w:t>
      </w:r>
      <w:r w:rsidR="00F07C36" w:rsidRPr="00E11796">
        <w:rPr>
          <w:highlight w:val="lightGray"/>
        </w:rPr>
        <w:t>kontraktmedhjelpere</w:t>
      </w:r>
      <w:r w:rsidRPr="00E11796">
        <w:rPr>
          <w:highlight w:val="lightGray"/>
        </w:rPr>
        <w:t xml:space="preserve"> (hos </w:t>
      </w:r>
      <w:r w:rsidR="00F07C36" w:rsidRPr="00E11796">
        <w:rPr>
          <w:highlight w:val="lightGray"/>
        </w:rPr>
        <w:t>entreprenøren</w:t>
      </w:r>
      <w:r w:rsidRPr="00E11796">
        <w:rPr>
          <w:highlight w:val="lightGray"/>
        </w:rPr>
        <w:t>)</w:t>
      </w:r>
    </w:p>
    <w:p w14:paraId="57D7A14D" w14:textId="0AD102D6" w:rsidR="004072C2" w:rsidRPr="00E11796" w:rsidRDefault="004072C2" w:rsidP="0094672F">
      <w:pPr>
        <w:pStyle w:val="Listeavsnitt"/>
        <w:numPr>
          <w:ilvl w:val="0"/>
          <w:numId w:val="84"/>
        </w:numPr>
        <w:rPr>
          <w:highlight w:val="lightGray"/>
        </w:rPr>
      </w:pPr>
      <w:r w:rsidRPr="00E11796">
        <w:rPr>
          <w:highlight w:val="lightGray"/>
        </w:rPr>
        <w:t>Fagansvarlig prosjektering</w:t>
      </w:r>
    </w:p>
    <w:p w14:paraId="2ED15966" w14:textId="02319CBC" w:rsidR="00221BDF" w:rsidRPr="00E11796" w:rsidRDefault="00221BDF" w:rsidP="0094672F">
      <w:pPr>
        <w:pStyle w:val="Listeavsnitt"/>
        <w:numPr>
          <w:ilvl w:val="0"/>
          <w:numId w:val="84"/>
        </w:numPr>
        <w:rPr>
          <w:highlight w:val="lightGray"/>
        </w:rPr>
      </w:pPr>
      <w:r w:rsidRPr="00E11796">
        <w:rPr>
          <w:highlight w:val="lightGray"/>
        </w:rPr>
        <w:t>Fagansvarlig elektro</w:t>
      </w:r>
      <w:r w:rsidR="007A1CC8" w:rsidRPr="00E11796">
        <w:rPr>
          <w:highlight w:val="lightGray"/>
        </w:rPr>
        <w:t xml:space="preserve"> / automasjon</w:t>
      </w:r>
    </w:p>
    <w:p w14:paraId="305F5966" w14:textId="6A101F13" w:rsidR="00221BDF" w:rsidRPr="00E11796" w:rsidRDefault="00221BDF" w:rsidP="0094672F">
      <w:pPr>
        <w:pStyle w:val="Listeavsnitt"/>
        <w:numPr>
          <w:ilvl w:val="0"/>
          <w:numId w:val="84"/>
        </w:numPr>
        <w:rPr>
          <w:highlight w:val="lightGray"/>
        </w:rPr>
      </w:pPr>
      <w:r w:rsidRPr="00E11796">
        <w:rPr>
          <w:highlight w:val="lightGray"/>
        </w:rPr>
        <w:t>Fagansvarlig geologi</w:t>
      </w:r>
    </w:p>
    <w:p w14:paraId="54F5727F" w14:textId="348CB990" w:rsidR="00221BDF" w:rsidRPr="00E11796" w:rsidRDefault="00221BDF" w:rsidP="0094672F">
      <w:pPr>
        <w:pStyle w:val="Listeavsnitt"/>
        <w:numPr>
          <w:ilvl w:val="0"/>
          <w:numId w:val="84"/>
        </w:numPr>
        <w:rPr>
          <w:highlight w:val="lightGray"/>
        </w:rPr>
      </w:pPr>
      <w:r w:rsidRPr="00E11796">
        <w:rPr>
          <w:highlight w:val="lightGray"/>
        </w:rPr>
        <w:t>Fagansvarlig geoteknikk</w:t>
      </w:r>
    </w:p>
    <w:p w14:paraId="22A3D221" w14:textId="1364BB7F" w:rsidR="00782461" w:rsidRPr="00E11796" w:rsidRDefault="00782461" w:rsidP="0094672F">
      <w:pPr>
        <w:pStyle w:val="Listeavsnitt"/>
        <w:numPr>
          <w:ilvl w:val="0"/>
          <w:numId w:val="84"/>
        </w:numPr>
        <w:rPr>
          <w:highlight w:val="lightGray"/>
        </w:rPr>
      </w:pPr>
      <w:r w:rsidRPr="00E11796">
        <w:rPr>
          <w:highlight w:val="lightGray"/>
        </w:rPr>
        <w:t>Fagansvarlig YM</w:t>
      </w:r>
    </w:p>
    <w:p w14:paraId="64BBCEC7" w14:textId="39EA0951" w:rsidR="00782461" w:rsidRPr="00E11796" w:rsidRDefault="00782461" w:rsidP="0094672F">
      <w:pPr>
        <w:pStyle w:val="Listeavsnitt"/>
        <w:numPr>
          <w:ilvl w:val="0"/>
          <w:numId w:val="84"/>
        </w:numPr>
        <w:rPr>
          <w:highlight w:val="lightGray"/>
        </w:rPr>
      </w:pPr>
      <w:r w:rsidRPr="00E11796">
        <w:rPr>
          <w:highlight w:val="lightGray"/>
        </w:rPr>
        <w:t>Fagansvarlig HMS</w:t>
      </w:r>
    </w:p>
    <w:p w14:paraId="2D20F88C" w14:textId="39E50955" w:rsidR="00221BDF" w:rsidRPr="00E11796" w:rsidRDefault="00221BDF" w:rsidP="0094672F">
      <w:pPr>
        <w:pStyle w:val="Listeavsnitt"/>
        <w:numPr>
          <w:ilvl w:val="0"/>
          <w:numId w:val="84"/>
        </w:numPr>
        <w:rPr>
          <w:highlight w:val="lightGray"/>
        </w:rPr>
      </w:pPr>
      <w:r w:rsidRPr="00E11796">
        <w:rPr>
          <w:highlight w:val="lightGray"/>
        </w:rPr>
        <w:t>Kvalitetsleder</w:t>
      </w:r>
    </w:p>
    <w:p w14:paraId="0E8B4EC0" w14:textId="6D5C1788" w:rsidR="00221BDF" w:rsidRPr="00E11796" w:rsidRDefault="00221BDF" w:rsidP="0094672F">
      <w:pPr>
        <w:pStyle w:val="Listeavsnitt"/>
        <w:numPr>
          <w:ilvl w:val="0"/>
          <w:numId w:val="84"/>
        </w:numPr>
        <w:rPr>
          <w:highlight w:val="lightGray"/>
        </w:rPr>
      </w:pPr>
      <w:r w:rsidRPr="00E11796">
        <w:rPr>
          <w:highlight w:val="lightGray"/>
        </w:rPr>
        <w:t>Assessor for bærekraft (</w:t>
      </w:r>
      <w:r w:rsidR="00FA0CB7" w:rsidRPr="00E11796">
        <w:rPr>
          <w:highlight w:val="lightGray"/>
        </w:rPr>
        <w:t>BREEAM</w:t>
      </w:r>
      <w:r w:rsidR="00803D09" w:rsidRPr="00E11796">
        <w:rPr>
          <w:highlight w:val="lightGray"/>
        </w:rPr>
        <w:t xml:space="preserve"> Infrastructure</w:t>
      </w:r>
      <w:r w:rsidRPr="00E11796">
        <w:rPr>
          <w:highlight w:val="lightGray"/>
        </w:rPr>
        <w:t>)</w:t>
      </w:r>
    </w:p>
    <w:p w14:paraId="1158C27E" w14:textId="3C1CF6BE" w:rsidR="00221BDF" w:rsidRPr="00E11796" w:rsidRDefault="005D74EA" w:rsidP="0094672F">
      <w:pPr>
        <w:pStyle w:val="Listeavsnitt"/>
        <w:numPr>
          <w:ilvl w:val="0"/>
          <w:numId w:val="84"/>
        </w:numPr>
      </w:pPr>
      <w:r w:rsidRPr="00E11796">
        <w:rPr>
          <w:highlight w:val="lightGray"/>
        </w:rPr>
        <w:t>Xxxxxx</w:t>
      </w:r>
    </w:p>
    <w:p w14:paraId="0910C201" w14:textId="77777777" w:rsidR="00221BDF" w:rsidRPr="00E11796" w:rsidRDefault="00221BDF" w:rsidP="00A7350C"/>
    <w:p w14:paraId="62EF5543" w14:textId="5468B3FB" w:rsidR="00221BDF" w:rsidRPr="00E11796" w:rsidRDefault="00221BDF" w:rsidP="00A7350C">
      <w:pPr>
        <w:rPr>
          <w:lang w:eastAsia="nb-NO"/>
        </w:rPr>
      </w:pPr>
      <w:r w:rsidRPr="00E11796">
        <w:rPr>
          <w:lang w:eastAsia="nb-NO"/>
        </w:rPr>
        <w:t xml:space="preserve">For nøkkelpersonell gjelder minimumskrav til erfaring som angitt i C2 punkt </w:t>
      </w:r>
      <w:r w:rsidR="002478D5" w:rsidRPr="00E11796">
        <w:rPr>
          <w:lang w:eastAsia="nb-NO"/>
        </w:rPr>
        <w:t>10</w:t>
      </w:r>
      <w:r w:rsidRPr="00E11796">
        <w:rPr>
          <w:lang w:eastAsia="nb-NO"/>
        </w:rPr>
        <w:t>.</w:t>
      </w:r>
    </w:p>
    <w:p w14:paraId="12A6CE53" w14:textId="77777777" w:rsidR="00221BDF" w:rsidRPr="00E11796" w:rsidRDefault="00221BDF" w:rsidP="00A7350C"/>
    <w:p w14:paraId="2445F79B" w14:textId="77777777" w:rsidR="00221BDF" w:rsidRPr="00E11796" w:rsidRDefault="00221BDF" w:rsidP="00A7350C">
      <w:r w:rsidRPr="00E11796">
        <w:t>CV skal som minimum inneholde:</w:t>
      </w:r>
    </w:p>
    <w:p w14:paraId="2B38CAA7" w14:textId="685C157A" w:rsidR="00221BDF" w:rsidRPr="00E11796" w:rsidRDefault="00221BDF" w:rsidP="0094672F">
      <w:pPr>
        <w:pStyle w:val="Listeavsnitt"/>
        <w:numPr>
          <w:ilvl w:val="0"/>
          <w:numId w:val="41"/>
        </w:numPr>
      </w:pPr>
      <w:r w:rsidRPr="00E11796">
        <w:t>Utdanning, år, stillingsbetegnelse og ansvarsområder.</w:t>
      </w:r>
    </w:p>
    <w:p w14:paraId="3CC33E3D" w14:textId="4941FF45" w:rsidR="00221BDF" w:rsidRPr="00E11796" w:rsidRDefault="00221BDF" w:rsidP="0094672F">
      <w:pPr>
        <w:pStyle w:val="Listeavsnitt"/>
        <w:numPr>
          <w:ilvl w:val="0"/>
          <w:numId w:val="41"/>
        </w:numPr>
      </w:pPr>
      <w:r w:rsidRPr="00E11796">
        <w:t>Beskrivelse av tidligere utførte oppdrag med angivelse av byggherre, størrelse, verdi, type/art og medarbeiderens rolle.</w:t>
      </w:r>
    </w:p>
    <w:p w14:paraId="29376E46" w14:textId="77777777" w:rsidR="00221BDF" w:rsidRPr="00E11796" w:rsidRDefault="00221BDF" w:rsidP="00A7350C"/>
    <w:p w14:paraId="4E8E2B2D" w14:textId="77777777" w:rsidR="00221BDF" w:rsidRPr="00E11796" w:rsidRDefault="00221BDF" w:rsidP="00A7350C">
      <w:r w:rsidRPr="00E11796">
        <w:lastRenderedPageBreak/>
        <w:t>For nøkkelpersonell skal det leveres referanseliste med minimum 3 relevante</w:t>
      </w:r>
    </w:p>
    <w:p w14:paraId="3F1B3C95" w14:textId="17E2B429" w:rsidR="00221BDF" w:rsidRPr="00E11796" w:rsidRDefault="00221BDF" w:rsidP="00A7350C">
      <w:r w:rsidRPr="00E11796">
        <w:t>referanseprosjekter pr. nøkkelperson. Det skal oppgis</w:t>
      </w:r>
    </w:p>
    <w:p w14:paraId="12EFF4CD" w14:textId="77777777" w:rsidR="00221BDF" w:rsidRPr="00E11796" w:rsidRDefault="00221BDF" w:rsidP="00A7350C">
      <w:r w:rsidRPr="00E11796">
        <w:t>kontaktopplysninger (e-post og telefon) på referansene.</w:t>
      </w:r>
    </w:p>
    <w:p w14:paraId="26D4462B" w14:textId="77777777" w:rsidR="00C92470" w:rsidRPr="00E11796" w:rsidRDefault="00C92470" w:rsidP="00A7350C"/>
    <w:p w14:paraId="3B9311B0" w14:textId="7C33937E" w:rsidR="00036DBA" w:rsidRPr="00E11796" w:rsidRDefault="00036DBA" w:rsidP="00A7350C">
      <w:pPr>
        <w:rPr>
          <w:color w:val="000000" w:themeColor="text1"/>
          <w:highlight w:val="lightGray"/>
        </w:rPr>
      </w:pPr>
      <w:r w:rsidRPr="00E11796">
        <w:rPr>
          <w:color w:val="000000" w:themeColor="text1"/>
          <w:highlight w:val="lightGray"/>
        </w:rPr>
        <w:t>VEILEDNINGSTEKST (SLETTES FØR UTLYSNING):</w:t>
      </w:r>
      <w:r w:rsidRPr="00E11796">
        <w:rPr>
          <w:color w:val="000000" w:themeColor="text1"/>
        </w:rPr>
        <w:t xml:space="preserve"> </w:t>
      </w:r>
      <w:r w:rsidRPr="00E11796">
        <w:rPr>
          <w:color w:val="000000" w:themeColor="text1"/>
          <w:highlight w:val="lightGray"/>
        </w:rPr>
        <w:t>For BIM og Bree</w:t>
      </w:r>
      <w:r w:rsidR="00711E34" w:rsidRPr="00E11796">
        <w:rPr>
          <w:color w:val="000000" w:themeColor="text1"/>
          <w:highlight w:val="lightGray"/>
        </w:rPr>
        <w:t xml:space="preserve">am personell bør det vurderes å </w:t>
      </w:r>
      <w:r w:rsidR="00FC677E" w:rsidRPr="00E11796">
        <w:rPr>
          <w:color w:val="000000" w:themeColor="text1"/>
          <w:highlight w:val="lightGray"/>
        </w:rPr>
        <w:t>åpne for færre referanseprosjekt hvis de er av en viss varighet.</w:t>
      </w:r>
    </w:p>
    <w:p w14:paraId="1A8F19B1" w14:textId="77777777" w:rsidR="00221BDF" w:rsidRPr="00E11796" w:rsidRDefault="00221BDF" w:rsidP="00A7350C"/>
    <w:p w14:paraId="7ED95E22" w14:textId="77777777" w:rsidR="00221BDF" w:rsidRPr="00E11796" w:rsidRDefault="00221BDF" w:rsidP="00A7350C">
      <w:r w:rsidRPr="00E11796">
        <w:t>Byggherre forbeholder seg retten til å sjekke utvalgte referanser.</w:t>
      </w:r>
    </w:p>
    <w:p w14:paraId="73FD3F73" w14:textId="77777777" w:rsidR="00221BDF" w:rsidRPr="00E11796" w:rsidRDefault="00221BDF" w:rsidP="00A7350C"/>
    <w:p w14:paraId="55781DC8" w14:textId="77777777" w:rsidR="00221BDF" w:rsidRPr="00E11796" w:rsidRDefault="00221BDF" w:rsidP="00A7350C">
      <w:r w:rsidRPr="00E11796">
        <w:t>Byggherre forplikter seg kun til å sjekke én referanse for hver nøkkelperson fra hver</w:t>
      </w:r>
    </w:p>
    <w:p w14:paraId="7C1B56FF" w14:textId="77777777" w:rsidR="00221BDF" w:rsidRPr="00E11796" w:rsidRDefault="00221BDF" w:rsidP="00A7350C">
      <w:r w:rsidRPr="00E11796">
        <w:t>tilbyder.</w:t>
      </w:r>
    </w:p>
    <w:p w14:paraId="3FE57092" w14:textId="77777777" w:rsidR="00221BDF" w:rsidRPr="00E11796" w:rsidRDefault="00221BDF" w:rsidP="00A7350C"/>
    <w:p w14:paraId="601C554C" w14:textId="77777777" w:rsidR="00221BDF" w:rsidRPr="00E11796" w:rsidRDefault="00221BDF" w:rsidP="00A7350C">
      <w:r w:rsidRPr="00E11796">
        <w:t>Byggherre forbeholder seg retten til å vektlegge egen erfaring med tilbudt personell</w:t>
      </w:r>
    </w:p>
    <w:p w14:paraId="3A0130A8" w14:textId="77777777" w:rsidR="00221BDF" w:rsidRPr="00E11796" w:rsidRDefault="00221BDF" w:rsidP="00A7350C">
      <w:r w:rsidRPr="00E11796">
        <w:t>uavhengig av tilbyders oppgitte referanser.</w:t>
      </w:r>
    </w:p>
    <w:p w14:paraId="5AB47406" w14:textId="77777777" w:rsidR="00221BDF" w:rsidRPr="00E11796" w:rsidRDefault="00221BDF" w:rsidP="00A7350C"/>
    <w:p w14:paraId="7635CD1E" w14:textId="057D53AA" w:rsidR="00221BDF" w:rsidRPr="00E11796" w:rsidRDefault="005D74EA" w:rsidP="00A7350C">
      <w:r w:rsidRPr="00E11796">
        <w:t>Entreprenør</w:t>
      </w:r>
      <w:r w:rsidR="00221BDF" w:rsidRPr="00E11796">
        <w:t xml:space="preserve"> er ansvarlig for at oppgitte referansepersoner besvarer </w:t>
      </w:r>
      <w:r w:rsidR="001744C3" w:rsidRPr="00E11796">
        <w:t>eventuelt</w:t>
      </w:r>
      <w:r w:rsidR="00221BDF" w:rsidRPr="00E11796">
        <w:t xml:space="preserve"> henvendelse fra</w:t>
      </w:r>
      <w:r w:rsidR="00C92470" w:rsidRPr="00E11796">
        <w:t xml:space="preserve"> </w:t>
      </w:r>
      <w:r w:rsidR="00221BDF" w:rsidRPr="00E11796">
        <w:t>byggherre. Dersom oppgitte referanser ikke besvarer denne henvendelsen, purres en</w:t>
      </w:r>
    </w:p>
    <w:p w14:paraId="30A4DF05" w14:textId="2DFFBCBE" w:rsidR="00A5619D" w:rsidRPr="00E11796" w:rsidRDefault="00221BDF" w:rsidP="00A7350C">
      <w:r w:rsidRPr="00E11796">
        <w:t>gang på e-post. Dersom svar ikke mottas innen 3 dager etter purring vektes ikke referansen</w:t>
      </w:r>
      <w:r w:rsidR="0067304A" w:rsidRPr="00E11796">
        <w:t xml:space="preserve"> </w:t>
      </w:r>
      <w:r w:rsidRPr="00E11796">
        <w:t>i evalueringen.</w:t>
      </w:r>
    </w:p>
    <w:p w14:paraId="400C9FF4" w14:textId="77777777" w:rsidR="00A5619D" w:rsidRPr="00E11796" w:rsidRDefault="00A5619D" w:rsidP="00A7350C"/>
    <w:p w14:paraId="3F612503" w14:textId="77777777" w:rsidR="00A5619D" w:rsidRPr="00E11796" w:rsidRDefault="00A5619D" w:rsidP="00A7350C">
      <w:pPr>
        <w:rPr>
          <w:b/>
        </w:rPr>
      </w:pPr>
      <w:r w:rsidRPr="00E11796">
        <w:rPr>
          <w:b/>
        </w:rPr>
        <w:t>Fradragssum for vekting av kriterium K2</w:t>
      </w:r>
    </w:p>
    <w:p w14:paraId="0CD5C7F9" w14:textId="38B5F624" w:rsidR="00A5619D" w:rsidRPr="00E11796" w:rsidRDefault="00A5619D" w:rsidP="00A7350C">
      <w:r w:rsidRPr="00E11796">
        <w:t xml:space="preserve">Besvarelsen av K2 kan gi et fradrag med inntil kr. </w:t>
      </w:r>
      <w:r w:rsidRPr="00E11796">
        <w:rPr>
          <w:highlight w:val="lightGray"/>
        </w:rPr>
        <w:t>XX</w:t>
      </w:r>
      <w:r w:rsidR="00221BDF" w:rsidRPr="00E11796">
        <w:rPr>
          <w:highlight w:val="lightGray"/>
        </w:rPr>
        <w:t>XX</w:t>
      </w:r>
      <w:r w:rsidRPr="00E11796">
        <w:rPr>
          <w:highlight w:val="lightGray"/>
        </w:rPr>
        <w:t>X</w:t>
      </w:r>
      <w:r w:rsidR="006338A0" w:rsidRPr="00E11796">
        <w:t xml:space="preserve"> f</w:t>
      </w:r>
      <w:r w:rsidRPr="00E11796">
        <w:t xml:space="preserve">ra </w:t>
      </w:r>
      <w:r w:rsidR="005D74EA" w:rsidRPr="00E11796">
        <w:t>entreprenøren</w:t>
      </w:r>
      <w:r w:rsidRPr="00E11796">
        <w:t xml:space="preserve">s tilbudssum ved beregning av tilbudets konkurransesum. </w:t>
      </w:r>
      <w:r w:rsidR="005D74EA" w:rsidRPr="00E11796">
        <w:t>Entreprenøren</w:t>
      </w:r>
      <w:r w:rsidRPr="00E11796">
        <w:t xml:space="preserve"> honoreres bare for forhold som representerer en konkret og forpliktende merverdi i tilknytning til kontrakten. Et tilbud som ikke representerer noe merverdi for </w:t>
      </w:r>
      <w:r w:rsidR="005D74EA" w:rsidRPr="00E11796">
        <w:t>byggherre</w:t>
      </w:r>
      <w:r w:rsidRPr="00E11796">
        <w:t xml:space="preserve"> vil ikke bli gitt noe fradrag. Øvrige fradrag vil bli fastsatt med utgangspunkt i disse ytterpunktene.</w:t>
      </w:r>
    </w:p>
    <w:p w14:paraId="006553CF" w14:textId="77777777" w:rsidR="00A5619D" w:rsidRPr="00E11796" w:rsidRDefault="00A5619D" w:rsidP="00A7350C"/>
    <w:p w14:paraId="15F4732C" w14:textId="0CF8798B" w:rsidR="00221BDF" w:rsidRPr="00E11796" w:rsidRDefault="00221BDF" w:rsidP="008C1549">
      <w:pPr>
        <w:pStyle w:val="Overskrift4"/>
        <w:rPr>
          <w:szCs w:val="52"/>
        </w:rPr>
      </w:pPr>
      <w:bookmarkStart w:id="606" w:name="_Toc233897004"/>
      <w:r w:rsidRPr="00E11796">
        <w:t xml:space="preserve">Kriterium K3: </w:t>
      </w:r>
      <w:r w:rsidRPr="00E11796">
        <w:rPr>
          <w:highlight w:val="lightGray"/>
        </w:rPr>
        <w:t>Gjennomføring av oppdraget</w:t>
      </w:r>
      <w:bookmarkEnd w:id="606"/>
    </w:p>
    <w:p w14:paraId="55597986" w14:textId="77777777" w:rsidR="00221BDF" w:rsidRPr="00E11796" w:rsidRDefault="00221BDF" w:rsidP="005D74EA">
      <w:pPr>
        <w:rPr>
          <w:b/>
          <w:lang w:eastAsia="nb-NO"/>
        </w:rPr>
      </w:pPr>
      <w:r w:rsidRPr="00E11796">
        <w:rPr>
          <w:b/>
          <w:lang w:eastAsia="nb-NO"/>
        </w:rPr>
        <w:t>Tildelingskriterium:</w:t>
      </w:r>
    </w:p>
    <w:p w14:paraId="6497EE15" w14:textId="43116FF7" w:rsidR="00221BDF" w:rsidRPr="00E11796" w:rsidRDefault="005D74EA" w:rsidP="005D74EA">
      <w:pPr>
        <w:rPr>
          <w:lang w:eastAsia="nb-NO"/>
        </w:rPr>
      </w:pPr>
      <w:r w:rsidRPr="00E11796">
        <w:rPr>
          <w:lang w:eastAsia="nb-NO"/>
        </w:rPr>
        <w:t>Entreprenøren</w:t>
      </w:r>
      <w:r w:rsidR="00221BDF" w:rsidRPr="00E11796">
        <w:rPr>
          <w:lang w:eastAsia="nb-NO"/>
        </w:rPr>
        <w:t xml:space="preserve">s plan for gjennomføring av oppdraget herunder: </w:t>
      </w:r>
    </w:p>
    <w:p w14:paraId="339584C1" w14:textId="77777777" w:rsidR="00221BDF" w:rsidRPr="00E11796" w:rsidRDefault="00221BDF" w:rsidP="005D74EA">
      <w:pPr>
        <w:rPr>
          <w:lang w:eastAsia="nb-NO"/>
        </w:rPr>
      </w:pPr>
    </w:p>
    <w:p w14:paraId="0A8BC1CB" w14:textId="6AE63F29" w:rsidR="00221BDF" w:rsidRPr="00E11796" w:rsidRDefault="005D74EA" w:rsidP="0094672F">
      <w:pPr>
        <w:pStyle w:val="Listeavsnitt"/>
        <w:numPr>
          <w:ilvl w:val="0"/>
          <w:numId w:val="42"/>
        </w:numPr>
        <w:rPr>
          <w:lang w:eastAsia="nb-NO"/>
        </w:rPr>
      </w:pPr>
      <w:r w:rsidRPr="00E11796">
        <w:rPr>
          <w:lang w:eastAsia="nb-NO"/>
        </w:rPr>
        <w:t>Entreprenøren</w:t>
      </w:r>
      <w:r w:rsidR="00221BDF" w:rsidRPr="00E11796">
        <w:rPr>
          <w:lang w:eastAsia="nb-NO"/>
        </w:rPr>
        <w:t>s konkrete tiltak som sikrer at utfordringer i prosjektet ivaretas på en</w:t>
      </w:r>
      <w:r w:rsidRPr="00E11796">
        <w:rPr>
          <w:lang w:eastAsia="nb-NO"/>
        </w:rPr>
        <w:t xml:space="preserve"> </w:t>
      </w:r>
      <w:r w:rsidR="00221BDF" w:rsidRPr="00E11796">
        <w:rPr>
          <w:lang w:eastAsia="nb-NO"/>
        </w:rPr>
        <w:t>god måte</w:t>
      </w:r>
      <w:r w:rsidR="00890CD3" w:rsidRPr="00E11796">
        <w:rPr>
          <w:lang w:eastAsia="nb-NO"/>
        </w:rPr>
        <w:t>.</w:t>
      </w:r>
    </w:p>
    <w:p w14:paraId="2E96304F" w14:textId="012A511D" w:rsidR="00221BDF" w:rsidRPr="00E11796" w:rsidRDefault="00221BDF" w:rsidP="0094672F">
      <w:pPr>
        <w:pStyle w:val="Listeavsnitt"/>
        <w:numPr>
          <w:ilvl w:val="0"/>
          <w:numId w:val="42"/>
        </w:numPr>
        <w:rPr>
          <w:lang w:eastAsia="nb-NO"/>
        </w:rPr>
      </w:pPr>
      <w:r w:rsidRPr="00E11796">
        <w:rPr>
          <w:lang w:eastAsia="nb-NO"/>
        </w:rPr>
        <w:t xml:space="preserve">Kvalitet på fremdriftsplan og </w:t>
      </w:r>
      <w:r w:rsidR="005D74EA" w:rsidRPr="00E11796">
        <w:rPr>
          <w:lang w:eastAsia="nb-NO"/>
        </w:rPr>
        <w:t>entreprenørens</w:t>
      </w:r>
      <w:r w:rsidRPr="00E11796">
        <w:rPr>
          <w:lang w:eastAsia="nb-NO"/>
        </w:rPr>
        <w:t xml:space="preserve"> konkrete tiltak for å redusere risiko for oversittelse av kontraktens delfrister og sluttfrist.</w:t>
      </w:r>
    </w:p>
    <w:p w14:paraId="78F0A48F" w14:textId="79D13A91" w:rsidR="00221BDF" w:rsidRPr="00E11796" w:rsidRDefault="005D74EA" w:rsidP="0094672F">
      <w:pPr>
        <w:pStyle w:val="Listeavsnitt"/>
        <w:numPr>
          <w:ilvl w:val="0"/>
          <w:numId w:val="42"/>
        </w:numPr>
        <w:rPr>
          <w:lang w:eastAsia="nb-NO"/>
        </w:rPr>
      </w:pPr>
      <w:r w:rsidRPr="00E11796">
        <w:rPr>
          <w:lang w:eastAsia="nb-NO"/>
        </w:rPr>
        <w:t>Entreprenørens</w:t>
      </w:r>
      <w:r w:rsidR="00221BDF" w:rsidRPr="00E11796">
        <w:rPr>
          <w:lang w:eastAsia="nb-NO"/>
        </w:rPr>
        <w:t xml:space="preserve"> konkrete tiltak for å redusere risiko som gjelder sikkerhet, helse og</w:t>
      </w:r>
      <w:r w:rsidRPr="00E11796">
        <w:rPr>
          <w:lang w:eastAsia="nb-NO"/>
        </w:rPr>
        <w:t xml:space="preserve"> </w:t>
      </w:r>
      <w:r w:rsidR="00221BDF" w:rsidRPr="00E11796">
        <w:rPr>
          <w:lang w:eastAsia="nb-NO"/>
        </w:rPr>
        <w:t>arbeidsmiljø (SHA)</w:t>
      </w:r>
      <w:r w:rsidRPr="00E11796">
        <w:rPr>
          <w:lang w:eastAsia="nb-NO"/>
        </w:rPr>
        <w:t>.</w:t>
      </w:r>
    </w:p>
    <w:p w14:paraId="42E603A6" w14:textId="77777777" w:rsidR="00221BDF" w:rsidRPr="00E11796" w:rsidRDefault="00221BDF" w:rsidP="005D74EA">
      <w:pPr>
        <w:rPr>
          <w:lang w:eastAsia="nb-NO"/>
        </w:rPr>
      </w:pPr>
    </w:p>
    <w:p w14:paraId="0D26E155" w14:textId="77777777" w:rsidR="00221BDF" w:rsidRPr="00E11796" w:rsidRDefault="00221BDF" w:rsidP="005D74EA">
      <w:pPr>
        <w:rPr>
          <w:b/>
          <w:lang w:eastAsia="nb-NO"/>
        </w:rPr>
      </w:pPr>
      <w:r w:rsidRPr="00E11796">
        <w:rPr>
          <w:b/>
          <w:lang w:eastAsia="nb-NO"/>
        </w:rPr>
        <w:t>Dokumentasjonskrav:</w:t>
      </w:r>
    </w:p>
    <w:p w14:paraId="279F2E2E" w14:textId="77777777" w:rsidR="00221BDF" w:rsidRPr="00E11796" w:rsidRDefault="00221BDF" w:rsidP="005D74EA">
      <w:pPr>
        <w:rPr>
          <w:lang w:eastAsia="nb-NO"/>
        </w:rPr>
      </w:pPr>
      <w:r w:rsidRPr="00E11796">
        <w:rPr>
          <w:lang w:eastAsia="nb-NO"/>
        </w:rPr>
        <w:t>Følgende dokumentasjon skal leveres og merkes «K3»:</w:t>
      </w:r>
    </w:p>
    <w:p w14:paraId="20BB6C4F" w14:textId="77777777" w:rsidR="00221BDF" w:rsidRPr="00E11796" w:rsidRDefault="00221BDF" w:rsidP="005D74EA">
      <w:pPr>
        <w:rPr>
          <w:lang w:eastAsia="nb-NO"/>
        </w:rPr>
      </w:pPr>
    </w:p>
    <w:p w14:paraId="4200A89C" w14:textId="58246F4F" w:rsidR="00221BDF" w:rsidRPr="00E11796" w:rsidRDefault="00221BDF" w:rsidP="005D74EA">
      <w:pPr>
        <w:rPr>
          <w:lang w:eastAsia="nb-NO"/>
        </w:rPr>
      </w:pPr>
      <w:r w:rsidRPr="00E11796">
        <w:rPr>
          <w:lang w:eastAsia="nb-NO"/>
        </w:rPr>
        <w:t>Redegjørelse for gjennomføring av oppdraget, herunder:</w:t>
      </w:r>
    </w:p>
    <w:p w14:paraId="08CF1779" w14:textId="77777777" w:rsidR="005D74EA" w:rsidRPr="00E11796" w:rsidRDefault="005D74EA" w:rsidP="005D74EA">
      <w:pPr>
        <w:rPr>
          <w:lang w:eastAsia="nb-NO"/>
        </w:rPr>
      </w:pPr>
    </w:p>
    <w:p w14:paraId="2E51340D" w14:textId="7417F4BA" w:rsidR="00221BDF" w:rsidRPr="00E11796" w:rsidRDefault="00221BDF" w:rsidP="0094672F">
      <w:pPr>
        <w:pStyle w:val="Listeavsnitt"/>
        <w:numPr>
          <w:ilvl w:val="0"/>
          <w:numId w:val="43"/>
        </w:numPr>
        <w:rPr>
          <w:lang w:eastAsia="nb-NO"/>
        </w:rPr>
      </w:pPr>
      <w:r w:rsidRPr="00E11796">
        <w:rPr>
          <w:lang w:eastAsia="nb-NO"/>
        </w:rPr>
        <w:t xml:space="preserve">Beskrivelse av konkrete tiltak som sikrer at utfordringer i prosjektet ivaretas på en god måte. Identifiserte utfordringer er </w:t>
      </w:r>
      <w:r w:rsidRPr="00E11796">
        <w:rPr>
          <w:highlight w:val="lightGray"/>
          <w:lang w:eastAsia="nb-NO"/>
        </w:rPr>
        <w:t>X</w:t>
      </w:r>
      <w:r w:rsidR="005D74EA" w:rsidRPr="00E11796">
        <w:rPr>
          <w:highlight w:val="lightGray"/>
          <w:lang w:eastAsia="nb-NO"/>
        </w:rPr>
        <w:t>xxxxx</w:t>
      </w:r>
      <w:r w:rsidRPr="00E11796">
        <w:rPr>
          <w:lang w:eastAsia="nb-NO"/>
        </w:rPr>
        <w:t xml:space="preserve">. </w:t>
      </w:r>
      <w:r w:rsidR="005D74EA" w:rsidRPr="00E11796">
        <w:rPr>
          <w:lang w:eastAsia="nb-NO"/>
        </w:rPr>
        <w:t>Entreprenøren</w:t>
      </w:r>
      <w:r w:rsidRPr="00E11796">
        <w:rPr>
          <w:lang w:eastAsia="nb-NO"/>
        </w:rPr>
        <w:t xml:space="preserve"> skal </w:t>
      </w:r>
      <w:r w:rsidR="00AF79D5" w:rsidRPr="00E11796">
        <w:rPr>
          <w:lang w:eastAsia="nb-NO"/>
        </w:rPr>
        <w:t xml:space="preserve">i tillegg </w:t>
      </w:r>
      <w:r w:rsidRPr="00E11796">
        <w:rPr>
          <w:lang w:eastAsia="nb-NO"/>
        </w:rPr>
        <w:t>beskrive eventuelle ytterligere utfordringer og hvordan disse vil bli håndtert.</w:t>
      </w:r>
    </w:p>
    <w:p w14:paraId="3D63A7D5" w14:textId="577230CE" w:rsidR="00221BDF" w:rsidRPr="00E11796" w:rsidRDefault="00221BDF" w:rsidP="001E6E49">
      <w:pPr>
        <w:pStyle w:val="Listeavsnitt"/>
        <w:ind w:left="360"/>
        <w:rPr>
          <w:lang w:eastAsia="nb-NO"/>
        </w:rPr>
      </w:pPr>
      <w:r w:rsidRPr="00E11796">
        <w:rPr>
          <w:highlight w:val="lightGray"/>
          <w:lang w:eastAsia="nb-NO"/>
        </w:rPr>
        <w:t>(Eksempler for X</w:t>
      </w:r>
      <w:r w:rsidR="005D74EA" w:rsidRPr="00E11796">
        <w:rPr>
          <w:highlight w:val="lightGray"/>
          <w:lang w:eastAsia="nb-NO"/>
        </w:rPr>
        <w:t>xxxx</w:t>
      </w:r>
      <w:r w:rsidRPr="00E11796">
        <w:rPr>
          <w:highlight w:val="lightGray"/>
          <w:lang w:eastAsia="nb-NO"/>
        </w:rPr>
        <w:t xml:space="preserve">, fjernes før utlysning: anleggsadkomster, trafikkavvikling, massehåndtering, utførelse av konstruksjoner, håndtering av etater og naboer, VA-anlegget, styring av </w:t>
      </w:r>
      <w:r w:rsidR="00F07C36" w:rsidRPr="00E11796">
        <w:rPr>
          <w:highlight w:val="lightGray"/>
          <w:lang w:eastAsia="nb-NO"/>
        </w:rPr>
        <w:t>kontraktmedhjelpere</w:t>
      </w:r>
      <w:r w:rsidRPr="00E11796">
        <w:rPr>
          <w:highlight w:val="lightGray"/>
          <w:lang w:eastAsia="nb-NO"/>
        </w:rPr>
        <w:t xml:space="preserve"> og rådgivere og møtevirksomhet.)</w:t>
      </w:r>
      <w:r w:rsidRPr="00E11796">
        <w:rPr>
          <w:lang w:eastAsia="nb-NO"/>
        </w:rPr>
        <w:t xml:space="preserve"> </w:t>
      </w:r>
    </w:p>
    <w:p w14:paraId="7D0BF26D" w14:textId="0E694D3F" w:rsidR="00221BDF" w:rsidRPr="00E11796" w:rsidRDefault="00221BDF" w:rsidP="0094672F">
      <w:pPr>
        <w:pStyle w:val="Listeavsnitt"/>
        <w:numPr>
          <w:ilvl w:val="0"/>
          <w:numId w:val="43"/>
        </w:numPr>
        <w:rPr>
          <w:lang w:eastAsia="nb-NO"/>
        </w:rPr>
      </w:pPr>
      <w:r w:rsidRPr="00E11796">
        <w:rPr>
          <w:lang w:eastAsia="nb-NO"/>
        </w:rPr>
        <w:t>Fremdriftsplan med angivelse av prosjektets enkelte faser, hovedaktiviteter (med kalenderdatoer for start og slutt), kontraktens frister, tidskritiske avhengigheter, kritisk linje. Fremdriftsplanen skal være utarbeidet i MS Project eller tilsvarende og skal leveres både i originalt filformat og som -pdf. Redegjørelse for konkrete tiltak for å redusere risikoen for at kontraktens frister oversittes. Redegjørelsen skal knyttes opp mot fremdriftsplanen.</w:t>
      </w:r>
    </w:p>
    <w:p w14:paraId="5F37194D" w14:textId="46EAEE0E" w:rsidR="00221BDF" w:rsidRPr="00E11796" w:rsidRDefault="005D74EA" w:rsidP="0094672F">
      <w:pPr>
        <w:pStyle w:val="Listeavsnitt"/>
        <w:numPr>
          <w:ilvl w:val="0"/>
          <w:numId w:val="43"/>
        </w:numPr>
        <w:rPr>
          <w:lang w:eastAsia="nb-NO"/>
        </w:rPr>
      </w:pPr>
      <w:r w:rsidRPr="00E11796">
        <w:rPr>
          <w:lang w:eastAsia="nb-NO"/>
        </w:rPr>
        <w:t>Entreprenøren</w:t>
      </w:r>
      <w:r w:rsidR="00221BDF" w:rsidRPr="00E11796">
        <w:rPr>
          <w:lang w:eastAsia="nb-NO"/>
        </w:rPr>
        <w:t>s konkrete tiltak for å redusere risiko som gjelder sikkerhet, helse og</w:t>
      </w:r>
      <w:r w:rsidRPr="00E11796">
        <w:rPr>
          <w:lang w:eastAsia="nb-NO"/>
        </w:rPr>
        <w:t xml:space="preserve"> </w:t>
      </w:r>
      <w:r w:rsidR="00221BDF" w:rsidRPr="00E11796">
        <w:rPr>
          <w:lang w:eastAsia="nb-NO"/>
        </w:rPr>
        <w:t>arbeidsmiljø (SHA).</w:t>
      </w:r>
    </w:p>
    <w:p w14:paraId="6D7E5E83" w14:textId="6EC1BF16" w:rsidR="00A5619D" w:rsidRPr="00E11796" w:rsidRDefault="00A5619D" w:rsidP="005D74EA"/>
    <w:p w14:paraId="23FCADA5" w14:textId="77777777" w:rsidR="00A5619D" w:rsidRPr="00E11796" w:rsidRDefault="00A5619D" w:rsidP="005D74EA">
      <w:pPr>
        <w:rPr>
          <w:b/>
        </w:rPr>
      </w:pPr>
      <w:r w:rsidRPr="00E11796">
        <w:rPr>
          <w:b/>
        </w:rPr>
        <w:t>Fradragssum for vekting av kriterium K3</w:t>
      </w:r>
    </w:p>
    <w:p w14:paraId="2F9E55B4" w14:textId="4553BB60" w:rsidR="00A5619D" w:rsidRPr="00E11796" w:rsidRDefault="00A5619D" w:rsidP="005D74EA">
      <w:r w:rsidRPr="00E11796">
        <w:t xml:space="preserve">Besvarelsen av K3 kan gi et fradrag med inntil kr. </w:t>
      </w:r>
      <w:r w:rsidRPr="00E11796">
        <w:rPr>
          <w:highlight w:val="lightGray"/>
        </w:rPr>
        <w:t>X</w:t>
      </w:r>
      <w:r w:rsidR="005D74EA" w:rsidRPr="00E11796">
        <w:rPr>
          <w:highlight w:val="lightGray"/>
        </w:rPr>
        <w:t>xxxx</w:t>
      </w:r>
      <w:r w:rsidR="005D74EA" w:rsidRPr="00E11796">
        <w:t xml:space="preserve"> </w:t>
      </w:r>
      <w:r w:rsidRPr="00E11796">
        <w:t xml:space="preserve">fra </w:t>
      </w:r>
      <w:r w:rsidR="005D74EA" w:rsidRPr="00E11796">
        <w:t>entreprenørens</w:t>
      </w:r>
      <w:r w:rsidRPr="00E11796">
        <w:t xml:space="preserve"> tilbudssum ved beregning av tilbudets konkurransesum. </w:t>
      </w:r>
      <w:r w:rsidR="005D74EA" w:rsidRPr="00E11796">
        <w:t>Entreprenørene</w:t>
      </w:r>
      <w:r w:rsidRPr="00E11796">
        <w:t xml:space="preserve"> honoreres bare for forhold som representerer en konkret og forpliktende merverdi i tilknytning til kontrakten. Et tilbud som ikke </w:t>
      </w:r>
      <w:r w:rsidRPr="00E11796">
        <w:lastRenderedPageBreak/>
        <w:t xml:space="preserve">representerer noe merverdi for </w:t>
      </w:r>
      <w:r w:rsidR="005D74EA" w:rsidRPr="00E11796">
        <w:t>byggherre</w:t>
      </w:r>
      <w:r w:rsidRPr="00E11796">
        <w:t xml:space="preserve"> vil ikke bli gitt noe fradrag. Øvrige fradrag vil bli fastsatt med utgangspunkt i disse ytterpunktene.</w:t>
      </w:r>
    </w:p>
    <w:p w14:paraId="766F6CFC" w14:textId="15530B35" w:rsidR="00221BDF" w:rsidRPr="00E11796" w:rsidRDefault="00221BDF" w:rsidP="005D74EA"/>
    <w:p w14:paraId="7238236C" w14:textId="125D354E" w:rsidR="00221BDF" w:rsidRPr="00E11796" w:rsidRDefault="00221BDF" w:rsidP="008C1549">
      <w:pPr>
        <w:pStyle w:val="Overskrift4"/>
        <w:rPr>
          <w:sz w:val="26"/>
          <w:szCs w:val="26"/>
        </w:rPr>
      </w:pPr>
      <w:bookmarkStart w:id="607" w:name="_Toc233897005"/>
      <w:r w:rsidRPr="00E11796">
        <w:t xml:space="preserve">Kriterium K4: </w:t>
      </w:r>
      <w:bookmarkStart w:id="608" w:name="_Hlk90033467"/>
      <w:r w:rsidRPr="00E11796">
        <w:rPr>
          <w:highlight w:val="lightGray"/>
        </w:rPr>
        <w:t>Ivaretagelse ytre miljø og reduksjon av klimagassutslipp i prosjektet</w:t>
      </w:r>
      <w:bookmarkEnd w:id="607"/>
      <w:bookmarkEnd w:id="608"/>
    </w:p>
    <w:p w14:paraId="03A54A95" w14:textId="77777777" w:rsidR="00221BDF" w:rsidRPr="00E11796" w:rsidRDefault="00221BDF" w:rsidP="005D74EA">
      <w:pPr>
        <w:rPr>
          <w:b/>
          <w:lang w:eastAsia="nb-NO"/>
        </w:rPr>
      </w:pPr>
      <w:r w:rsidRPr="00E11796">
        <w:rPr>
          <w:b/>
          <w:lang w:eastAsia="nb-NO"/>
        </w:rPr>
        <w:t>Tildelingskriterium</w:t>
      </w:r>
    </w:p>
    <w:p w14:paraId="772AD79E" w14:textId="2785E65D" w:rsidR="00221BDF" w:rsidRPr="00E11796" w:rsidRDefault="000E5A99" w:rsidP="0094672F">
      <w:pPr>
        <w:pStyle w:val="Listeavsnitt"/>
        <w:numPr>
          <w:ilvl w:val="0"/>
          <w:numId w:val="44"/>
        </w:numPr>
        <w:rPr>
          <w:lang w:eastAsia="nb-NO"/>
        </w:rPr>
      </w:pPr>
      <w:r w:rsidRPr="00E11796">
        <w:rPr>
          <w:lang w:eastAsia="nb-NO"/>
        </w:rPr>
        <w:t>Entreprenøren</w:t>
      </w:r>
      <w:r w:rsidR="00221BDF" w:rsidRPr="00E11796">
        <w:rPr>
          <w:lang w:eastAsia="nb-NO"/>
        </w:rPr>
        <w:t>s ivaretakelse av ytre miljø på prosjektet, bl.a.:</w:t>
      </w:r>
    </w:p>
    <w:p w14:paraId="419ED005" w14:textId="007E6133" w:rsidR="00221BDF" w:rsidRPr="00E11796" w:rsidRDefault="00221BDF" w:rsidP="0094672F">
      <w:pPr>
        <w:pStyle w:val="Listeavsnitt"/>
        <w:numPr>
          <w:ilvl w:val="0"/>
          <w:numId w:val="45"/>
        </w:numPr>
        <w:rPr>
          <w:highlight w:val="lightGray"/>
          <w:lang w:eastAsia="nb-NO"/>
        </w:rPr>
      </w:pPr>
      <w:r w:rsidRPr="00E11796">
        <w:rPr>
          <w:highlight w:val="lightGray"/>
          <w:lang w:eastAsia="nb-NO"/>
        </w:rPr>
        <w:t>massehåndteringsplan</w:t>
      </w:r>
    </w:p>
    <w:p w14:paraId="049F20F8" w14:textId="6A6ADA00" w:rsidR="00221BDF" w:rsidRPr="00E11796" w:rsidRDefault="00221BDF" w:rsidP="0094672F">
      <w:pPr>
        <w:pStyle w:val="Listeavsnitt"/>
        <w:numPr>
          <w:ilvl w:val="0"/>
          <w:numId w:val="45"/>
        </w:numPr>
        <w:rPr>
          <w:highlight w:val="lightGray"/>
          <w:lang w:eastAsia="nb-NO"/>
        </w:rPr>
      </w:pPr>
      <w:r w:rsidRPr="00E11796">
        <w:rPr>
          <w:highlight w:val="lightGray"/>
          <w:lang w:eastAsia="nb-NO"/>
        </w:rPr>
        <w:t>utslipp til vann og grunn</w:t>
      </w:r>
    </w:p>
    <w:p w14:paraId="5CFD4E76" w14:textId="1B43438E" w:rsidR="00221BDF" w:rsidRPr="00E11796" w:rsidRDefault="00221BDF" w:rsidP="0094672F">
      <w:pPr>
        <w:pStyle w:val="Listeavsnitt"/>
        <w:numPr>
          <w:ilvl w:val="0"/>
          <w:numId w:val="45"/>
        </w:numPr>
        <w:rPr>
          <w:lang w:eastAsia="nb-NO"/>
        </w:rPr>
      </w:pPr>
      <w:r w:rsidRPr="00E11796">
        <w:rPr>
          <w:highlight w:val="lightGray"/>
          <w:lang w:eastAsia="nb-NO"/>
        </w:rPr>
        <w:t>anleggsstøy og -støv</w:t>
      </w:r>
    </w:p>
    <w:p w14:paraId="3826520D" w14:textId="7E8B0471" w:rsidR="00221BDF" w:rsidRPr="00E11796" w:rsidRDefault="000E5A99" w:rsidP="0094672F">
      <w:pPr>
        <w:pStyle w:val="Listeavsnitt"/>
        <w:numPr>
          <w:ilvl w:val="0"/>
          <w:numId w:val="44"/>
        </w:numPr>
        <w:rPr>
          <w:lang w:eastAsia="nb-NO"/>
        </w:rPr>
      </w:pPr>
      <w:r w:rsidRPr="00E11796">
        <w:t>Entreprenøren</w:t>
      </w:r>
      <w:r w:rsidR="00726B35" w:rsidRPr="00E11796">
        <w:t>s reduksjon av klimagassutslipp</w:t>
      </w:r>
      <w:r w:rsidR="00246C02" w:rsidRPr="00E11796">
        <w:rPr>
          <w:lang w:eastAsia="nb-NO"/>
        </w:rPr>
        <w:t xml:space="preserve">.  </w:t>
      </w:r>
    </w:p>
    <w:p w14:paraId="09B5A0C6" w14:textId="77777777" w:rsidR="00246C02" w:rsidRPr="00E11796" w:rsidRDefault="00246C02" w:rsidP="005D74EA">
      <w:pPr>
        <w:rPr>
          <w:highlight w:val="lightGray"/>
          <w:lang w:eastAsia="nb-NO"/>
        </w:rPr>
      </w:pPr>
    </w:p>
    <w:p w14:paraId="31269477" w14:textId="77777777" w:rsidR="00221BDF" w:rsidRPr="00E11796" w:rsidRDefault="00221BDF" w:rsidP="005D74EA">
      <w:pPr>
        <w:rPr>
          <w:b/>
          <w:lang w:eastAsia="nb-NO"/>
        </w:rPr>
      </w:pPr>
      <w:r w:rsidRPr="00E11796">
        <w:rPr>
          <w:b/>
          <w:lang w:eastAsia="nb-NO"/>
        </w:rPr>
        <w:t>Dokumentasjonskrav</w:t>
      </w:r>
    </w:p>
    <w:p w14:paraId="4A1AD208" w14:textId="2F4F7225" w:rsidR="002A3413" w:rsidRPr="00E11796" w:rsidRDefault="002A3413" w:rsidP="005D74EA">
      <w:pPr>
        <w:rPr>
          <w:color w:val="000000" w:themeColor="text1"/>
        </w:rPr>
      </w:pPr>
      <w:r w:rsidRPr="00E11796">
        <w:rPr>
          <w:color w:val="000000" w:themeColor="text1"/>
          <w:highlight w:val="lightGray"/>
        </w:rPr>
        <w:t>VEILEDNINGSTEKST (SLETTES FØR UTLYSNING): Dokumentasjonskravene må tilpasses de kriteriene som angis i tildelingskriteriet</w:t>
      </w:r>
      <w:r w:rsidR="00387AA9" w:rsidRPr="00E11796">
        <w:rPr>
          <w:color w:val="000000" w:themeColor="text1"/>
        </w:rPr>
        <w:t>.</w:t>
      </w:r>
      <w:r w:rsidRPr="00E11796">
        <w:rPr>
          <w:color w:val="000000" w:themeColor="text1"/>
        </w:rPr>
        <w:t xml:space="preserve"> </w:t>
      </w:r>
    </w:p>
    <w:p w14:paraId="460A716E" w14:textId="77777777" w:rsidR="002A3413" w:rsidRPr="00E11796" w:rsidRDefault="002A3413" w:rsidP="005D74EA">
      <w:pPr>
        <w:rPr>
          <w:b/>
          <w:lang w:eastAsia="nb-NO"/>
        </w:rPr>
      </w:pPr>
    </w:p>
    <w:p w14:paraId="301A679B" w14:textId="77777777" w:rsidR="00221BDF" w:rsidRPr="00E11796" w:rsidRDefault="00221BDF" w:rsidP="005D74EA">
      <w:pPr>
        <w:rPr>
          <w:lang w:eastAsia="nb-NO"/>
        </w:rPr>
      </w:pPr>
      <w:r w:rsidRPr="00E11796">
        <w:rPr>
          <w:lang w:eastAsia="nb-NO"/>
        </w:rPr>
        <w:t>Følgende dokumentasjon skal leveres og merkes «K4»:</w:t>
      </w:r>
    </w:p>
    <w:p w14:paraId="00057F01" w14:textId="77777777" w:rsidR="00221BDF" w:rsidRPr="00E11796" w:rsidRDefault="00221BDF" w:rsidP="005D74EA">
      <w:pPr>
        <w:rPr>
          <w:lang w:eastAsia="nb-NO"/>
        </w:rPr>
      </w:pPr>
    </w:p>
    <w:p w14:paraId="25EE157D" w14:textId="00E0827A" w:rsidR="002721CF" w:rsidRPr="00E11796" w:rsidRDefault="00221BDF" w:rsidP="0094672F">
      <w:pPr>
        <w:pStyle w:val="Listeavsnitt"/>
        <w:numPr>
          <w:ilvl w:val="0"/>
          <w:numId w:val="46"/>
        </w:numPr>
        <w:rPr>
          <w:lang w:eastAsia="nb-NO"/>
        </w:rPr>
      </w:pPr>
      <w:r w:rsidRPr="00E11796">
        <w:rPr>
          <w:lang w:eastAsia="nb-NO"/>
        </w:rPr>
        <w:t xml:space="preserve">Identifikasjon av risikoforhold vedrørende ytre miljø og beskrivelse av tiltak og plan for å redusere slik risiko. </w:t>
      </w:r>
    </w:p>
    <w:p w14:paraId="2F57D4CD" w14:textId="77777777" w:rsidR="00221BDF" w:rsidRPr="00E11796" w:rsidRDefault="00221BDF" w:rsidP="0094672F">
      <w:pPr>
        <w:pStyle w:val="Listeavsnitt"/>
        <w:numPr>
          <w:ilvl w:val="0"/>
          <w:numId w:val="46"/>
        </w:numPr>
        <w:rPr>
          <w:lang w:eastAsia="nb-NO"/>
        </w:rPr>
      </w:pPr>
      <w:r w:rsidRPr="00E11796">
        <w:rPr>
          <w:lang w:eastAsia="nb-NO"/>
        </w:rPr>
        <w:t>Klimagassutslipp</w:t>
      </w:r>
    </w:p>
    <w:p w14:paraId="578B800F" w14:textId="1D792320" w:rsidR="00221BDF" w:rsidRPr="00E11796" w:rsidRDefault="002576D7" w:rsidP="0094672F">
      <w:pPr>
        <w:pStyle w:val="Listeavsnitt"/>
        <w:numPr>
          <w:ilvl w:val="0"/>
          <w:numId w:val="47"/>
        </w:numPr>
        <w:rPr>
          <w:lang w:eastAsia="nb-NO"/>
        </w:rPr>
      </w:pPr>
      <w:r w:rsidRPr="00E11796">
        <w:rPr>
          <w:lang w:eastAsia="nb-NO"/>
        </w:rPr>
        <w:t xml:space="preserve">Forenklet </w:t>
      </w:r>
      <w:r w:rsidR="005D0FED" w:rsidRPr="00E11796">
        <w:rPr>
          <w:lang w:eastAsia="nb-NO"/>
        </w:rPr>
        <w:t>k</w:t>
      </w:r>
      <w:r w:rsidR="00221BDF" w:rsidRPr="00E11796">
        <w:rPr>
          <w:lang w:eastAsia="nb-NO"/>
        </w:rPr>
        <w:t xml:space="preserve">limagassbudsjett utformet i henhold til C2 </w:t>
      </w:r>
      <w:r w:rsidR="00246C02" w:rsidRPr="00E11796">
        <w:rPr>
          <w:lang w:eastAsia="nb-NO"/>
        </w:rPr>
        <w:t xml:space="preserve">punkt </w:t>
      </w:r>
      <w:r w:rsidR="00017EEC" w:rsidRPr="00E11796">
        <w:rPr>
          <w:lang w:eastAsia="nb-NO"/>
        </w:rPr>
        <w:t>42.5 flg</w:t>
      </w:r>
      <w:r w:rsidR="00221BDF" w:rsidRPr="00E11796">
        <w:rPr>
          <w:lang w:eastAsia="nb-NO"/>
        </w:rPr>
        <w:t xml:space="preserve">. </w:t>
      </w:r>
      <w:bookmarkStart w:id="609" w:name="_Hlk210985175"/>
      <w:r w:rsidR="005E6746" w:rsidRPr="00E11796">
        <w:rPr>
          <w:lang w:eastAsia="nb-NO"/>
        </w:rPr>
        <w:t>Entreprenøren</w:t>
      </w:r>
      <w:r w:rsidR="0004790A" w:rsidRPr="00E11796">
        <w:rPr>
          <w:lang w:eastAsia="nb-NO"/>
        </w:rPr>
        <w:t xml:space="preserve"> skal sammen med </w:t>
      </w:r>
      <w:r w:rsidRPr="00E11796">
        <w:rPr>
          <w:lang w:eastAsia="nb-NO"/>
        </w:rPr>
        <w:t xml:space="preserve">det forenklede </w:t>
      </w:r>
      <w:r w:rsidR="0004790A" w:rsidRPr="00E11796">
        <w:rPr>
          <w:lang w:eastAsia="nb-NO"/>
        </w:rPr>
        <w:t xml:space="preserve">klimagassbudsjettet levere en </w:t>
      </w:r>
      <w:r w:rsidR="00DD4FB5" w:rsidRPr="00E11796">
        <w:rPr>
          <w:lang w:eastAsia="nb-NO"/>
        </w:rPr>
        <w:t>beskrivelse</w:t>
      </w:r>
      <w:r w:rsidR="00C77B07" w:rsidRPr="00E11796">
        <w:rPr>
          <w:lang w:eastAsia="nb-NO"/>
        </w:rPr>
        <w:t xml:space="preserve"> som redegjør for hv</w:t>
      </w:r>
      <w:r w:rsidR="009307C2" w:rsidRPr="00E11796">
        <w:rPr>
          <w:lang w:eastAsia="nb-NO"/>
        </w:rPr>
        <w:t>ordan</w:t>
      </w:r>
      <w:r w:rsidRPr="00E11796">
        <w:rPr>
          <w:lang w:eastAsia="nb-NO"/>
        </w:rPr>
        <w:t xml:space="preserve"> det forenklede</w:t>
      </w:r>
      <w:r w:rsidR="009307C2" w:rsidRPr="00E11796">
        <w:rPr>
          <w:lang w:eastAsia="nb-NO"/>
        </w:rPr>
        <w:t xml:space="preserve"> klimagassbudsjettet skal kunne opp</w:t>
      </w:r>
      <w:r w:rsidR="00765C8F" w:rsidRPr="00E11796">
        <w:rPr>
          <w:lang w:eastAsia="nb-NO"/>
        </w:rPr>
        <w:t>nås</w:t>
      </w:r>
      <w:r w:rsidR="009307C2" w:rsidRPr="00E11796">
        <w:rPr>
          <w:lang w:eastAsia="nb-NO"/>
        </w:rPr>
        <w:t xml:space="preserve">. </w:t>
      </w:r>
      <w:bookmarkEnd w:id="609"/>
    </w:p>
    <w:p w14:paraId="1DBC9326" w14:textId="51F51384" w:rsidR="00221BDF" w:rsidRPr="00E11796" w:rsidRDefault="00221BDF" w:rsidP="0094672F">
      <w:pPr>
        <w:pStyle w:val="Listeavsnitt"/>
        <w:numPr>
          <w:ilvl w:val="0"/>
          <w:numId w:val="47"/>
        </w:numPr>
        <w:rPr>
          <w:lang w:eastAsia="nb-NO"/>
        </w:rPr>
      </w:pPr>
      <w:r w:rsidRPr="00E11796">
        <w:rPr>
          <w:lang w:eastAsia="nb-NO"/>
        </w:rPr>
        <w:t>Klimagassreduserende tiltak utover</w:t>
      </w:r>
      <w:r w:rsidR="00391BED" w:rsidRPr="00E11796">
        <w:rPr>
          <w:lang w:eastAsia="nb-NO"/>
        </w:rPr>
        <w:t xml:space="preserve"> det forenklede</w:t>
      </w:r>
      <w:r w:rsidRPr="00E11796">
        <w:rPr>
          <w:lang w:eastAsia="nb-NO"/>
        </w:rPr>
        <w:t xml:space="preserve"> </w:t>
      </w:r>
      <w:r w:rsidR="002721CF" w:rsidRPr="00E11796">
        <w:rPr>
          <w:lang w:eastAsia="nb-NO"/>
        </w:rPr>
        <w:t>klimagass</w:t>
      </w:r>
      <w:r w:rsidRPr="00E11796">
        <w:rPr>
          <w:lang w:eastAsia="nb-NO"/>
        </w:rPr>
        <w:t>budsjett og en beskrivelse av hvordan tiltakene skal gjennomføres.</w:t>
      </w:r>
      <w:r w:rsidR="002721CF" w:rsidRPr="00E11796">
        <w:rPr>
          <w:lang w:eastAsia="nb-NO"/>
        </w:rPr>
        <w:t xml:space="preserve"> Klimagassreduksjonen til hvert enkelt tiltak skal beregnes og vises i dokumentasjonen.</w:t>
      </w:r>
      <w:r w:rsidRPr="00E11796">
        <w:rPr>
          <w:lang w:eastAsia="nb-NO"/>
        </w:rPr>
        <w:t xml:space="preserve"> </w:t>
      </w:r>
    </w:p>
    <w:p w14:paraId="6665C828" w14:textId="77777777" w:rsidR="00221BDF" w:rsidRPr="00E11796" w:rsidRDefault="00221BDF" w:rsidP="005D74EA">
      <w:pPr>
        <w:rPr>
          <w:highlight w:val="lightGray"/>
          <w:lang w:eastAsia="nb-NO"/>
        </w:rPr>
      </w:pPr>
    </w:p>
    <w:p w14:paraId="042A596C" w14:textId="72F2DB39" w:rsidR="00221BDF" w:rsidRPr="00E11796" w:rsidRDefault="00221BDF" w:rsidP="005D74EA">
      <w:pPr>
        <w:rPr>
          <w:b/>
        </w:rPr>
      </w:pPr>
      <w:r w:rsidRPr="00E11796">
        <w:rPr>
          <w:b/>
        </w:rPr>
        <w:t>Fradragssum for vekting av kriterium K4</w:t>
      </w:r>
    </w:p>
    <w:p w14:paraId="1D3FC854" w14:textId="613353AE" w:rsidR="001B6404" w:rsidRPr="00E11796" w:rsidRDefault="002D076A" w:rsidP="005D74EA">
      <w:pPr>
        <w:rPr>
          <w:b/>
        </w:rPr>
      </w:pPr>
      <w:r w:rsidRPr="00E11796">
        <w:rPr>
          <w:color w:val="000000" w:themeColor="text1"/>
          <w:highlight w:val="lightGray"/>
        </w:rPr>
        <w:t xml:space="preserve">VEILEDNINGSTEKST (SLETTES FØR UTLYSNING): Vekting her må fastsettes ut i fra om man bruker forskriftens hovedregel </w:t>
      </w:r>
      <w:r w:rsidR="003214CD" w:rsidRPr="00E11796">
        <w:rPr>
          <w:color w:val="000000" w:themeColor="text1"/>
          <w:highlight w:val="lightGray"/>
        </w:rPr>
        <w:t xml:space="preserve">om 30% vekting </w:t>
      </w:r>
      <w:r w:rsidRPr="00E11796">
        <w:rPr>
          <w:color w:val="000000" w:themeColor="text1"/>
          <w:highlight w:val="lightGray"/>
        </w:rPr>
        <w:t>eller unntak, jf § 7-9. Det vises her til veileder om miljøkrav</w:t>
      </w:r>
      <w:r w:rsidR="003214CD" w:rsidRPr="00E11796">
        <w:rPr>
          <w:color w:val="000000" w:themeColor="text1"/>
          <w:highlight w:val="lightGray"/>
        </w:rPr>
        <w:t>.</w:t>
      </w:r>
    </w:p>
    <w:p w14:paraId="2DE1B1E4" w14:textId="268008AD" w:rsidR="00221BDF" w:rsidRPr="00E11796" w:rsidRDefault="00221BDF" w:rsidP="005D74EA">
      <w:pPr>
        <w:rPr>
          <w:lang w:eastAsia="nb-NO"/>
        </w:rPr>
      </w:pPr>
      <w:r w:rsidRPr="00E11796">
        <w:rPr>
          <w:lang w:eastAsia="nb-NO"/>
        </w:rPr>
        <w:t xml:space="preserve">Besvarelsen av K4 vil kunne gi et fradrag med inntil kr. </w:t>
      </w:r>
      <w:r w:rsidRPr="00E11796">
        <w:rPr>
          <w:highlight w:val="lightGray"/>
          <w:shd w:val="clear" w:color="auto" w:fill="D9D9D9" w:themeFill="background1" w:themeFillShade="D9"/>
          <w:lang w:eastAsia="nb-NO"/>
        </w:rPr>
        <w:t>X</w:t>
      </w:r>
      <w:r w:rsidR="000E5A99" w:rsidRPr="00E11796">
        <w:rPr>
          <w:highlight w:val="lightGray"/>
          <w:shd w:val="clear" w:color="auto" w:fill="D9D9D9" w:themeFill="background1" w:themeFillShade="D9"/>
          <w:lang w:eastAsia="nb-NO"/>
        </w:rPr>
        <w:t>xxxx</w:t>
      </w:r>
      <w:r w:rsidRPr="00E11796">
        <w:rPr>
          <w:lang w:eastAsia="nb-NO"/>
        </w:rPr>
        <w:t xml:space="preserve"> fra </w:t>
      </w:r>
      <w:r w:rsidR="000E5A99" w:rsidRPr="00E11796">
        <w:rPr>
          <w:lang w:eastAsia="nb-NO"/>
        </w:rPr>
        <w:t>entreprenørens</w:t>
      </w:r>
      <w:r w:rsidRPr="00E11796">
        <w:rPr>
          <w:lang w:eastAsia="nb-NO"/>
        </w:rPr>
        <w:t xml:space="preserve"> tilbudssum ved beregning av tilbudets konkurransesum. </w:t>
      </w:r>
      <w:r w:rsidR="000E5A99" w:rsidRPr="00E11796">
        <w:rPr>
          <w:lang w:eastAsia="nb-NO"/>
        </w:rPr>
        <w:t>Entreprenørene</w:t>
      </w:r>
      <w:r w:rsidRPr="00E11796">
        <w:rPr>
          <w:lang w:eastAsia="nb-NO"/>
        </w:rPr>
        <w:t xml:space="preserve"> honoreres bare for forhold som representerer en konkret og forpliktende merverdi i tilknytning til kontrakten. Et tilbud som ikke representerer noe merverdi for byggherre vil ikke bli gitt noe fradrag. Øvrige fradrag vil bli fastsatt med utgangspunkt i disse ytterpunktene.</w:t>
      </w:r>
    </w:p>
    <w:p w14:paraId="4FA17A3B" w14:textId="77777777" w:rsidR="008E7478" w:rsidRPr="00E11796" w:rsidRDefault="008E7478" w:rsidP="005D74EA">
      <w:pPr>
        <w:rPr>
          <w:lang w:eastAsia="nb-NO"/>
        </w:rPr>
      </w:pPr>
    </w:p>
    <w:p w14:paraId="7129FC27" w14:textId="1E0D5CC6" w:rsidR="008E7478" w:rsidRPr="00E11796" w:rsidRDefault="008E7478" w:rsidP="00ED2CC1">
      <w:pPr>
        <w:pStyle w:val="Overskrift4"/>
        <w:rPr>
          <w:highlight w:val="lightGray"/>
        </w:rPr>
      </w:pPr>
      <w:bookmarkStart w:id="610" w:name="_Toc233897006"/>
      <w:r w:rsidRPr="00E11796">
        <w:rPr>
          <w:highlight w:val="lightGray"/>
        </w:rPr>
        <w:t>Kriterium K5: Anleggets kvalitet</w:t>
      </w:r>
      <w:bookmarkEnd w:id="610"/>
      <w:r w:rsidRPr="00E11796">
        <w:rPr>
          <w:highlight w:val="lightGray"/>
        </w:rPr>
        <w:t xml:space="preserve"> </w:t>
      </w:r>
    </w:p>
    <w:p w14:paraId="72BB4C17" w14:textId="77777777" w:rsidR="008E7478" w:rsidRPr="00E11796" w:rsidRDefault="008E7478" w:rsidP="008E7478">
      <w:pPr>
        <w:rPr>
          <w:highlight w:val="lightGray"/>
        </w:rPr>
      </w:pPr>
    </w:p>
    <w:p w14:paraId="16630C2A" w14:textId="77777777" w:rsidR="008E7478" w:rsidRPr="00E11796" w:rsidRDefault="008E7478" w:rsidP="008E7478">
      <w:pPr>
        <w:rPr>
          <w:b/>
          <w:bCs/>
          <w:highlight w:val="lightGray"/>
          <w:u w:val="single"/>
        </w:rPr>
      </w:pPr>
      <w:r w:rsidRPr="00E11796">
        <w:rPr>
          <w:b/>
          <w:bCs/>
          <w:highlight w:val="lightGray"/>
          <w:u w:val="single"/>
        </w:rPr>
        <w:t>Tildelingskriterium</w:t>
      </w:r>
    </w:p>
    <w:p w14:paraId="70D659D5" w14:textId="77777777" w:rsidR="008E7478" w:rsidRPr="00E11796" w:rsidRDefault="008E7478" w:rsidP="006A49C7">
      <w:pPr>
        <w:rPr>
          <w:highlight w:val="lightGray"/>
        </w:rPr>
      </w:pPr>
      <w:r w:rsidRPr="00E11796">
        <w:rPr>
          <w:highlight w:val="lightGray"/>
        </w:rPr>
        <w:t>Anleggets kvalitet, herunder:</w:t>
      </w:r>
    </w:p>
    <w:p w14:paraId="6256113E" w14:textId="77777777" w:rsidR="006A49C7" w:rsidRPr="00E11796" w:rsidRDefault="006A49C7" w:rsidP="006A49C7">
      <w:pPr>
        <w:rPr>
          <w:highlight w:val="lightGray"/>
        </w:rPr>
      </w:pPr>
    </w:p>
    <w:p w14:paraId="0399C5C9" w14:textId="14631712" w:rsidR="00D33D8B" w:rsidRPr="00E11796" w:rsidRDefault="008E7478" w:rsidP="0094672F">
      <w:pPr>
        <w:pStyle w:val="Listeavsnitt"/>
        <w:numPr>
          <w:ilvl w:val="0"/>
          <w:numId w:val="79"/>
        </w:numPr>
        <w:rPr>
          <w:highlight w:val="lightGray"/>
        </w:rPr>
      </w:pPr>
      <w:r w:rsidRPr="00E11796">
        <w:rPr>
          <w:highlight w:val="lightGray"/>
        </w:rPr>
        <w:t>Estetisk kvalitet på portalområder for tunnelene, bruer, murer, landskap og grøntanlegg.</w:t>
      </w:r>
    </w:p>
    <w:p w14:paraId="62159FF1" w14:textId="45C22702" w:rsidR="008E7478" w:rsidRPr="00E11796" w:rsidRDefault="008E7478" w:rsidP="0094672F">
      <w:pPr>
        <w:pStyle w:val="Listeavsnitt"/>
        <w:numPr>
          <w:ilvl w:val="0"/>
          <w:numId w:val="79"/>
        </w:numPr>
        <w:rPr>
          <w:highlight w:val="lightGray"/>
        </w:rPr>
      </w:pPr>
      <w:r w:rsidRPr="00E11796">
        <w:rPr>
          <w:highlight w:val="lightGray"/>
        </w:rPr>
        <w:t>Anleggets robusthet og løsningsvalg for konstruksjoner, tunnel, veganlegg (inkl. VA og renseløsninger) og elektro-, ventilasjon og trafikkteknisk utstyr.</w:t>
      </w:r>
    </w:p>
    <w:p w14:paraId="72A5DE94" w14:textId="77777777" w:rsidR="008E7478" w:rsidRPr="00E11796" w:rsidRDefault="008E7478" w:rsidP="008E7478">
      <w:pPr>
        <w:rPr>
          <w:highlight w:val="lightGray"/>
        </w:rPr>
      </w:pPr>
    </w:p>
    <w:p w14:paraId="6058C189" w14:textId="5271729B" w:rsidR="008E7478" w:rsidRPr="00E11796" w:rsidRDefault="008E7478" w:rsidP="008E7478">
      <w:pPr>
        <w:rPr>
          <w:b/>
          <w:bCs/>
          <w:highlight w:val="lightGray"/>
          <w:u w:val="single"/>
        </w:rPr>
      </w:pPr>
      <w:r w:rsidRPr="00E11796">
        <w:rPr>
          <w:b/>
          <w:bCs/>
          <w:highlight w:val="lightGray"/>
          <w:u w:val="single"/>
        </w:rPr>
        <w:t>Dokumentasjonskrav:</w:t>
      </w:r>
    </w:p>
    <w:p w14:paraId="480582A8" w14:textId="1AA531D7" w:rsidR="008E7478" w:rsidRPr="00E11796" w:rsidRDefault="008E7478" w:rsidP="008E7478">
      <w:pPr>
        <w:rPr>
          <w:highlight w:val="lightGray"/>
        </w:rPr>
      </w:pPr>
      <w:r w:rsidRPr="00E11796">
        <w:rPr>
          <w:highlight w:val="lightGray"/>
        </w:rPr>
        <w:t>Følgende dokumentasjon skal leveres og merkes «K5»:</w:t>
      </w:r>
    </w:p>
    <w:p w14:paraId="1672315D" w14:textId="77777777" w:rsidR="008E7478" w:rsidRPr="00E11796" w:rsidRDefault="008E7478" w:rsidP="008E7478">
      <w:pPr>
        <w:rPr>
          <w:highlight w:val="lightGray"/>
        </w:rPr>
      </w:pPr>
    </w:p>
    <w:p w14:paraId="35DC7774" w14:textId="77777777" w:rsidR="008E7478" w:rsidRPr="00E11796" w:rsidRDefault="008E7478" w:rsidP="0094672F">
      <w:pPr>
        <w:pStyle w:val="Listeavsnitt"/>
        <w:numPr>
          <w:ilvl w:val="0"/>
          <w:numId w:val="78"/>
        </w:numPr>
        <w:spacing w:line="276" w:lineRule="auto"/>
        <w:ind w:left="426"/>
        <w:rPr>
          <w:highlight w:val="lightGray"/>
        </w:rPr>
      </w:pPr>
      <w:r w:rsidRPr="00E11796">
        <w:rPr>
          <w:highlight w:val="lightGray"/>
        </w:rPr>
        <w:t>Presentasjon som viser anleggets estetiske kvalitet, med særlig vekt på</w:t>
      </w:r>
      <w:r w:rsidRPr="00E11796">
        <w:rPr>
          <w:highlight w:val="lightGray"/>
        </w:rPr>
        <w:br/>
        <w:t>- Portalområder for tunnelene</w:t>
      </w:r>
      <w:r w:rsidRPr="00E11796">
        <w:rPr>
          <w:highlight w:val="lightGray"/>
        </w:rPr>
        <w:br/>
        <w:t>- Konstruksjoner/murer</w:t>
      </w:r>
      <w:r w:rsidRPr="00E11796">
        <w:rPr>
          <w:highlight w:val="lightGray"/>
        </w:rPr>
        <w:br/>
        <w:t>- Landskap og grøntanlegg</w:t>
      </w:r>
      <w:r w:rsidRPr="00E11796">
        <w:rPr>
          <w:highlight w:val="lightGray"/>
        </w:rPr>
        <w:br/>
      </w:r>
    </w:p>
    <w:p w14:paraId="65DF7F98" w14:textId="77777777" w:rsidR="008E7478" w:rsidRPr="00E11796" w:rsidRDefault="008E7478" w:rsidP="0094672F">
      <w:pPr>
        <w:pStyle w:val="Listeavsnitt"/>
        <w:numPr>
          <w:ilvl w:val="0"/>
          <w:numId w:val="78"/>
        </w:numPr>
        <w:spacing w:line="276" w:lineRule="auto"/>
        <w:ind w:left="426"/>
        <w:rPr>
          <w:highlight w:val="lightGray"/>
        </w:rPr>
      </w:pPr>
      <w:r w:rsidRPr="00E11796">
        <w:rPr>
          <w:highlight w:val="lightGray"/>
        </w:rPr>
        <w:t>Presentasjon som viser kvalitetsmessige robusthet av anlegget som gir merverdi i form av lave drift- og vedlikeholdskostnader og god regularitet for vegbrukerne i anleggets levetid, og med særlig vekt på slike løsninger for:</w:t>
      </w:r>
      <w:r w:rsidRPr="00E11796">
        <w:rPr>
          <w:highlight w:val="lightGray"/>
        </w:rPr>
        <w:br/>
        <w:t>- Konstruksjoner</w:t>
      </w:r>
      <w:r w:rsidRPr="00E11796">
        <w:rPr>
          <w:highlight w:val="lightGray"/>
        </w:rPr>
        <w:br/>
        <w:t>- Tunnel og veganlegg, inkl. trafikkteknisk utstyr, VA og renseløsninger</w:t>
      </w:r>
      <w:r w:rsidRPr="00E11796">
        <w:rPr>
          <w:highlight w:val="lightGray"/>
        </w:rPr>
        <w:br/>
      </w:r>
      <w:r w:rsidRPr="00E11796">
        <w:rPr>
          <w:highlight w:val="lightGray"/>
        </w:rPr>
        <w:lastRenderedPageBreak/>
        <w:t>- Elektro og ventilasjonanlegg</w:t>
      </w:r>
      <w:r w:rsidRPr="00E11796">
        <w:rPr>
          <w:highlight w:val="lightGray"/>
        </w:rPr>
        <w:br/>
      </w:r>
    </w:p>
    <w:p w14:paraId="4A2EDDFC" w14:textId="270D06BA" w:rsidR="008E7478" w:rsidRPr="00E11796" w:rsidRDefault="008E7478" w:rsidP="008E7478">
      <w:pPr>
        <w:rPr>
          <w:highlight w:val="lightGray"/>
          <w:u w:val="single"/>
        </w:rPr>
      </w:pPr>
      <w:r w:rsidRPr="00E11796">
        <w:rPr>
          <w:highlight w:val="lightGray"/>
          <w:u w:val="single"/>
        </w:rPr>
        <w:t>Fradragssum for vekting av kriterium K5:</w:t>
      </w:r>
    </w:p>
    <w:p w14:paraId="0306D861" w14:textId="5D043A35" w:rsidR="008E7478" w:rsidRPr="00E11796" w:rsidRDefault="008E7478" w:rsidP="008E7478">
      <w:r w:rsidRPr="00E11796">
        <w:rPr>
          <w:highlight w:val="lightGray"/>
        </w:rPr>
        <w:t xml:space="preserve">Besvarelse av K5 vil kunne gi et fradrag med inntil kr XXX fra </w:t>
      </w:r>
      <w:r w:rsidR="005E6746" w:rsidRPr="00E11796">
        <w:rPr>
          <w:highlight w:val="lightGray"/>
        </w:rPr>
        <w:t>entreprenør</w:t>
      </w:r>
      <w:r w:rsidRPr="00E11796">
        <w:rPr>
          <w:highlight w:val="lightGray"/>
        </w:rPr>
        <w:t xml:space="preserve">ens tilbudssum ved beregning av tilbudets konkurransesum. </w:t>
      </w:r>
      <w:r w:rsidR="005E6746" w:rsidRPr="00E11796">
        <w:rPr>
          <w:highlight w:val="lightGray"/>
        </w:rPr>
        <w:t>Entreprenørene</w:t>
      </w:r>
      <w:r w:rsidRPr="00E11796">
        <w:rPr>
          <w:highlight w:val="lightGray"/>
        </w:rPr>
        <w:t xml:space="preserve"> honoreres bare for forhold som representerer en konkret og forpliktende merverdi for kontrakten. Et tilbud som ikke representerer noe merverdi for oppdragsgiver vil ikke bli gitt noe fradrag. Øvrige fradrag vil bli fastsatt med utgangspunkt i disse ytterpunktene.</w:t>
      </w:r>
      <w:r w:rsidRPr="00E11796">
        <w:t xml:space="preserve">  </w:t>
      </w:r>
    </w:p>
    <w:p w14:paraId="38A7ADD2" w14:textId="77777777" w:rsidR="008E7478" w:rsidRPr="00E11796" w:rsidRDefault="008E7478" w:rsidP="008E7478">
      <w:pPr>
        <w:rPr>
          <w:lang w:eastAsia="nb-NO"/>
        </w:rPr>
      </w:pPr>
    </w:p>
    <w:p w14:paraId="05A3A29E" w14:textId="77777777" w:rsidR="00BF245F" w:rsidRPr="00E11796" w:rsidRDefault="00BF245F" w:rsidP="005D74EA">
      <w:pPr>
        <w:rPr>
          <w:lang w:eastAsia="nb-NO"/>
        </w:rPr>
      </w:pPr>
    </w:p>
    <w:p w14:paraId="684AAE29" w14:textId="77777777" w:rsidR="00A5619D" w:rsidRPr="00E11796" w:rsidRDefault="00A5619D" w:rsidP="005D74EA"/>
    <w:p w14:paraId="14083795" w14:textId="56370069" w:rsidR="00A5619D" w:rsidRPr="00E11796" w:rsidRDefault="00A5619D" w:rsidP="002C76EE">
      <w:pPr>
        <w:pStyle w:val="Overskrift3"/>
      </w:pPr>
      <w:bookmarkStart w:id="611" w:name="_Toc94532248"/>
      <w:bookmarkStart w:id="612" w:name="_Toc94606858"/>
      <w:bookmarkStart w:id="613" w:name="_Toc94607370"/>
      <w:bookmarkStart w:id="614" w:name="_Toc233897007"/>
      <w:r w:rsidRPr="00E11796">
        <w:t>Avslutning av konkurransen</w:t>
      </w:r>
      <w:bookmarkEnd w:id="611"/>
      <w:bookmarkEnd w:id="612"/>
      <w:bookmarkEnd w:id="613"/>
      <w:bookmarkEnd w:id="614"/>
    </w:p>
    <w:p w14:paraId="1A491D0F" w14:textId="6F9694AF" w:rsidR="00A5619D" w:rsidRPr="00E11796" w:rsidRDefault="00A5619D" w:rsidP="008C1549">
      <w:pPr>
        <w:pStyle w:val="Overskrift4"/>
      </w:pPr>
      <w:bookmarkStart w:id="615" w:name="_Toc94532249"/>
      <w:bookmarkStart w:id="616" w:name="_Toc233897008"/>
      <w:r w:rsidRPr="00E11796">
        <w:t xml:space="preserve">Meddelelse om valg av </w:t>
      </w:r>
      <w:bookmarkEnd w:id="615"/>
      <w:r w:rsidR="0075792C" w:rsidRPr="00E11796">
        <w:t>entreprenør</w:t>
      </w:r>
      <w:bookmarkEnd w:id="616"/>
    </w:p>
    <w:p w14:paraId="01EC7855" w14:textId="603A74A8" w:rsidR="00A5619D" w:rsidRPr="00E11796" w:rsidRDefault="003632D5" w:rsidP="000E5A99">
      <w:r w:rsidRPr="00E11796">
        <w:t>Byggherre</w:t>
      </w:r>
      <w:r w:rsidR="00A5619D" w:rsidRPr="00E11796">
        <w:t xml:space="preserve"> vil skriftlig informere alle kvalifiserte </w:t>
      </w:r>
      <w:r w:rsidR="000E5A99" w:rsidRPr="00E11796">
        <w:t>entreprenøre</w:t>
      </w:r>
      <w:r w:rsidR="00A5619D" w:rsidRPr="00E11796">
        <w:t xml:space="preserve">r i konkurransen om valg av </w:t>
      </w:r>
      <w:r w:rsidR="000E5A99" w:rsidRPr="00E11796">
        <w:t>entreprenør</w:t>
      </w:r>
      <w:r w:rsidR="00A5619D" w:rsidRPr="00E11796">
        <w:t xml:space="preserve"> for kontrakten. </w:t>
      </w:r>
    </w:p>
    <w:p w14:paraId="67D10AFA" w14:textId="77777777" w:rsidR="00A5619D" w:rsidRPr="00E11796" w:rsidRDefault="00A5619D" w:rsidP="000E5A99"/>
    <w:p w14:paraId="599EF835" w14:textId="7DFB7A93" w:rsidR="00A5619D" w:rsidRPr="00E11796" w:rsidRDefault="00A5619D" w:rsidP="008C1549">
      <w:pPr>
        <w:pStyle w:val="Overskrift4"/>
      </w:pPr>
      <w:bookmarkStart w:id="617" w:name="_Toc94532250"/>
      <w:bookmarkStart w:id="618" w:name="_Toc233897009"/>
      <w:r w:rsidRPr="00E11796">
        <w:t>Karensperiode</w:t>
      </w:r>
      <w:bookmarkEnd w:id="617"/>
      <w:bookmarkEnd w:id="618"/>
      <w:r w:rsidRPr="00E11796">
        <w:t xml:space="preserve"> </w:t>
      </w:r>
    </w:p>
    <w:p w14:paraId="61690BAA" w14:textId="567F0A2C" w:rsidR="00DA6503" w:rsidRPr="00E11796" w:rsidRDefault="00A5619D" w:rsidP="000E5A99">
      <w:r w:rsidRPr="00E11796">
        <w:t xml:space="preserve">Karensperioden er på 10 dager, regnet fra dagen etter meddelelsen etter punkt </w:t>
      </w:r>
      <w:r w:rsidR="000E5A99" w:rsidRPr="00E11796">
        <w:t>9</w:t>
      </w:r>
      <w:r w:rsidRPr="00E11796">
        <w:t xml:space="preserve">.1 ble sendt </w:t>
      </w:r>
      <w:r w:rsidR="000E5A99" w:rsidRPr="00E11796">
        <w:t>entreprenørene</w:t>
      </w:r>
      <w:r w:rsidRPr="00E11796">
        <w:t xml:space="preserve">. Før utløpet av karensperioden kan </w:t>
      </w:r>
      <w:r w:rsidR="000E5A99" w:rsidRPr="00E11796">
        <w:t xml:space="preserve">byggherre </w:t>
      </w:r>
      <w:r w:rsidRPr="00E11796">
        <w:t xml:space="preserve">ikke inngå kontrakt med den valgte </w:t>
      </w:r>
      <w:r w:rsidR="000E5A99" w:rsidRPr="00E11796">
        <w:t>entreprenør(</w:t>
      </w:r>
      <w:r w:rsidRPr="00E11796">
        <w:t>ene), jf. anskaffelsesforskriften § 25-</w:t>
      </w:r>
      <w:r w:rsidR="0067304A" w:rsidRPr="00E11796">
        <w:t>2.</w:t>
      </w:r>
      <w:bookmarkEnd w:id="566"/>
    </w:p>
    <w:p w14:paraId="1A78DF40" w14:textId="77777777" w:rsidR="00DA6503" w:rsidRPr="00E11796" w:rsidRDefault="00DA6503" w:rsidP="00A5619D"/>
    <w:p w14:paraId="4F055F1C" w14:textId="77777777" w:rsidR="008A6B88" w:rsidRPr="00E11796" w:rsidRDefault="008A6B88" w:rsidP="00A5619D"/>
    <w:p w14:paraId="11A78A85" w14:textId="77777777" w:rsidR="008A6B88" w:rsidRPr="00E11796" w:rsidRDefault="008A6B88" w:rsidP="00A5619D"/>
    <w:p w14:paraId="1F644EEE" w14:textId="77777777" w:rsidR="008A6B88" w:rsidRPr="00E11796" w:rsidRDefault="008A6B88" w:rsidP="00A5619D"/>
    <w:p w14:paraId="0F0D20A8" w14:textId="77777777" w:rsidR="00EB69C9" w:rsidRPr="00E11796" w:rsidRDefault="00EB69C9" w:rsidP="002C76EE">
      <w:pPr>
        <w:pStyle w:val="Overskrift1"/>
        <w:sectPr w:rsidR="00EB69C9" w:rsidRPr="00E11796" w:rsidSect="006605A8">
          <w:headerReference w:type="default" r:id="rId26"/>
          <w:pgSz w:w="11906" w:h="16838" w:code="9"/>
          <w:pgMar w:top="1400" w:right="1418" w:bottom="1077" w:left="1701" w:header="709" w:footer="709" w:gutter="0"/>
          <w:pgNumType w:start="1"/>
          <w:cols w:space="708"/>
          <w:docGrid w:linePitch="360"/>
        </w:sectPr>
      </w:pPr>
      <w:bookmarkStart w:id="619" w:name="_Ref90973838"/>
      <w:bookmarkStart w:id="620" w:name="_Ref90973842"/>
      <w:bookmarkStart w:id="621" w:name="_Ref90973977"/>
      <w:bookmarkStart w:id="622" w:name="_Ref90973983"/>
      <w:bookmarkStart w:id="623" w:name="_Ref90976597"/>
      <w:bookmarkStart w:id="624" w:name="_Ref90976601"/>
      <w:bookmarkStart w:id="625" w:name="_Ref90976721"/>
      <w:bookmarkStart w:id="626" w:name="_Ref90976724"/>
      <w:bookmarkStart w:id="627" w:name="_Ref90980703"/>
      <w:bookmarkStart w:id="628" w:name="_Ref90980706"/>
      <w:bookmarkStart w:id="629" w:name="_Ref90980874"/>
      <w:bookmarkStart w:id="630" w:name="_Ref90980877"/>
      <w:bookmarkStart w:id="631" w:name="_Ref90990615"/>
      <w:bookmarkStart w:id="632" w:name="_Ref91057062"/>
      <w:bookmarkStart w:id="633" w:name="_Ref91057064"/>
      <w:bookmarkStart w:id="634" w:name="_Toc92971873"/>
      <w:bookmarkStart w:id="635" w:name="_Toc93493646"/>
      <w:bookmarkStart w:id="636" w:name="_Toc93493923"/>
      <w:bookmarkStart w:id="637" w:name="_Toc93495372"/>
      <w:bookmarkStart w:id="638" w:name="_Toc93495750"/>
      <w:bookmarkStart w:id="639" w:name="_Toc93496370"/>
      <w:bookmarkStart w:id="640" w:name="_Toc93560382"/>
      <w:bookmarkStart w:id="641" w:name="_Toc93907939"/>
      <w:bookmarkStart w:id="642" w:name="_Toc93907958"/>
      <w:bookmarkStart w:id="643" w:name="_Toc93907977"/>
      <w:bookmarkStart w:id="644" w:name="_Toc93907996"/>
      <w:bookmarkStart w:id="645" w:name="_Toc94272018"/>
      <w:bookmarkStart w:id="646" w:name="_Toc94792282"/>
      <w:bookmarkStart w:id="647" w:name="_Toc94792301"/>
      <w:bookmarkStart w:id="648" w:name="_Toc94792320"/>
      <w:bookmarkStart w:id="649" w:name="_Toc94792339"/>
      <w:bookmarkStart w:id="650" w:name="_Toc95824012"/>
      <w:bookmarkStart w:id="651" w:name="_Toc95824031"/>
      <w:bookmarkStart w:id="652" w:name="_Toc95824050"/>
      <w:bookmarkStart w:id="653" w:name="_Toc95824069"/>
      <w:bookmarkStart w:id="654" w:name="_Toc96504097"/>
      <w:bookmarkStart w:id="655" w:name="_Toc96504115"/>
      <w:bookmarkStart w:id="656" w:name="_Toc96504133"/>
      <w:bookmarkStart w:id="657" w:name="_Toc96504151"/>
      <w:bookmarkStart w:id="658" w:name="_Toc97120826"/>
      <w:bookmarkStart w:id="659" w:name="_Toc97120844"/>
      <w:bookmarkStart w:id="660" w:name="_Toc97120862"/>
      <w:bookmarkStart w:id="661" w:name="_Toc97120880"/>
      <w:bookmarkStart w:id="662" w:name="_Toc97126792"/>
      <w:bookmarkStart w:id="663" w:name="_Toc97126810"/>
      <w:bookmarkStart w:id="664" w:name="_Toc97126828"/>
      <w:bookmarkStart w:id="665" w:name="_Toc97126846"/>
      <w:bookmarkStart w:id="666" w:name="_Toc97127283"/>
      <w:bookmarkStart w:id="667" w:name="_Toc97298031"/>
      <w:bookmarkStart w:id="668" w:name="_Toc97298049"/>
      <w:bookmarkStart w:id="669" w:name="_Toc97298067"/>
      <w:bookmarkStart w:id="670" w:name="_Toc97298085"/>
      <w:bookmarkStart w:id="671" w:name="_Toc97298103"/>
      <w:bookmarkStart w:id="672" w:name="_Toc97300365"/>
    </w:p>
    <w:p w14:paraId="36E0C801" w14:textId="5BF4F204" w:rsidR="00316276" w:rsidRPr="00E11796" w:rsidRDefault="00316276" w:rsidP="002C76EE">
      <w:pPr>
        <w:pStyle w:val="Overskrift1"/>
      </w:pPr>
      <w:bookmarkStart w:id="673" w:name="_Toc157420133"/>
      <w:bookmarkStart w:id="674" w:name="_Toc157674020"/>
      <w:bookmarkStart w:id="675" w:name="_Toc164408044"/>
      <w:bookmarkStart w:id="676" w:name="_Toc164856078"/>
      <w:bookmarkStart w:id="677" w:name="_Toc165975329"/>
      <w:bookmarkStart w:id="678" w:name="_Toc175130396"/>
      <w:bookmarkStart w:id="679" w:name="_Toc176773533"/>
      <w:bookmarkStart w:id="680" w:name="_Toc177108346"/>
      <w:bookmarkStart w:id="681" w:name="_Toc233896935"/>
      <w:r w:rsidRPr="00E11796">
        <w:lastRenderedPageBreak/>
        <w:t>Kontraktsbestemmelser NS 840</w:t>
      </w:r>
      <w:r w:rsidR="00462A6D" w:rsidRPr="00E11796">
        <w:t>7</w:t>
      </w:r>
      <w:r w:rsidRPr="00E11796">
        <w:t>:20</w:t>
      </w:r>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r w:rsidR="00462A6D" w:rsidRPr="00E11796">
        <w:t>11</w:t>
      </w:r>
      <w:bookmarkEnd w:id="673"/>
      <w:bookmarkEnd w:id="674"/>
      <w:bookmarkEnd w:id="675"/>
      <w:bookmarkEnd w:id="676"/>
      <w:bookmarkEnd w:id="677"/>
      <w:bookmarkEnd w:id="678"/>
      <w:bookmarkEnd w:id="679"/>
      <w:bookmarkEnd w:id="680"/>
      <w:bookmarkEnd w:id="681"/>
    </w:p>
    <w:p w14:paraId="0EFBACD0" w14:textId="149D9153" w:rsidR="000A0BCC" w:rsidRPr="00E11796" w:rsidRDefault="000A0BCC" w:rsidP="00E30B62">
      <w:pPr>
        <w:pStyle w:val="Overskrift2"/>
      </w:pPr>
      <w:bookmarkStart w:id="682" w:name="_Ref90973852"/>
      <w:bookmarkStart w:id="683" w:name="_Ref90973857"/>
      <w:bookmarkStart w:id="684" w:name="_Ref90976619"/>
      <w:bookmarkStart w:id="685" w:name="_Ref90976624"/>
      <w:bookmarkStart w:id="686" w:name="_Ref90980713"/>
      <w:bookmarkStart w:id="687" w:name="_Ref90980717"/>
      <w:bookmarkStart w:id="688" w:name="_Ref90982683"/>
      <w:bookmarkStart w:id="689" w:name="_Ref90982686"/>
      <w:bookmarkStart w:id="690" w:name="_Ref90989089"/>
      <w:bookmarkStart w:id="691" w:name="_Ref90989093"/>
      <w:bookmarkStart w:id="692" w:name="_Ref90990625"/>
      <w:bookmarkStart w:id="693" w:name="_Ref90990628"/>
      <w:bookmarkStart w:id="694" w:name="_Ref91057072"/>
      <w:bookmarkStart w:id="695" w:name="_Ref91057075"/>
      <w:bookmarkStart w:id="696" w:name="_Toc92971874"/>
      <w:bookmarkStart w:id="697" w:name="_Toc93493647"/>
      <w:bookmarkStart w:id="698" w:name="_Toc93493924"/>
      <w:bookmarkStart w:id="699" w:name="_Toc93495373"/>
      <w:bookmarkStart w:id="700" w:name="_Toc93495751"/>
      <w:bookmarkStart w:id="701" w:name="_Toc93496371"/>
      <w:bookmarkStart w:id="702" w:name="_Toc93560383"/>
      <w:bookmarkStart w:id="703" w:name="_Toc93907940"/>
      <w:bookmarkStart w:id="704" w:name="_Toc93907959"/>
      <w:bookmarkStart w:id="705" w:name="_Toc93907978"/>
      <w:bookmarkStart w:id="706" w:name="_Toc93907997"/>
      <w:bookmarkStart w:id="707" w:name="_Toc94272019"/>
      <w:bookmarkStart w:id="708" w:name="_Toc94792283"/>
      <w:bookmarkStart w:id="709" w:name="_Toc94792302"/>
      <w:bookmarkStart w:id="710" w:name="_Toc94792321"/>
      <w:bookmarkStart w:id="711" w:name="_Toc94792340"/>
      <w:bookmarkStart w:id="712" w:name="_Toc95824013"/>
      <w:bookmarkStart w:id="713" w:name="_Toc95824032"/>
      <w:bookmarkStart w:id="714" w:name="_Toc95824051"/>
      <w:bookmarkStart w:id="715" w:name="_Toc95824070"/>
      <w:bookmarkStart w:id="716" w:name="_Toc96504098"/>
      <w:bookmarkStart w:id="717" w:name="_Toc96504116"/>
      <w:bookmarkStart w:id="718" w:name="_Toc96504134"/>
      <w:bookmarkStart w:id="719" w:name="_Toc96504152"/>
      <w:bookmarkStart w:id="720" w:name="_Toc97120827"/>
      <w:bookmarkStart w:id="721" w:name="_Toc97120845"/>
      <w:bookmarkStart w:id="722" w:name="_Toc97120863"/>
      <w:bookmarkStart w:id="723" w:name="_Toc97120881"/>
      <w:bookmarkStart w:id="724" w:name="_Toc97126793"/>
      <w:bookmarkStart w:id="725" w:name="_Toc97126811"/>
      <w:bookmarkStart w:id="726" w:name="_Toc97126829"/>
      <w:bookmarkStart w:id="727" w:name="_Toc97126847"/>
      <w:bookmarkStart w:id="728" w:name="_Toc97127284"/>
      <w:bookmarkStart w:id="729" w:name="_Toc97298032"/>
      <w:bookmarkStart w:id="730" w:name="_Toc97298050"/>
      <w:bookmarkStart w:id="731" w:name="_Toc97298068"/>
      <w:bookmarkStart w:id="732" w:name="_Toc97298086"/>
      <w:bookmarkStart w:id="733" w:name="_Toc97298104"/>
      <w:bookmarkStart w:id="734" w:name="_Toc97300366"/>
      <w:bookmarkStart w:id="735" w:name="_Toc157420134"/>
      <w:bookmarkStart w:id="736" w:name="_Toc157674021"/>
      <w:bookmarkStart w:id="737" w:name="_Toc164408045"/>
      <w:bookmarkStart w:id="738" w:name="_Toc164856079"/>
      <w:bookmarkStart w:id="739" w:name="_Toc165975330"/>
      <w:bookmarkStart w:id="740" w:name="_Toc175130397"/>
      <w:bookmarkStart w:id="741" w:name="_Toc176773534"/>
      <w:bookmarkStart w:id="742" w:name="_Toc177108347"/>
      <w:bookmarkStart w:id="743" w:name="_Toc233896936"/>
      <w:r w:rsidRPr="00E11796">
        <w:t>Alminnelige kontraktsbestemmelser</w:t>
      </w:r>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p>
    <w:p w14:paraId="3826D450" w14:textId="706137B9" w:rsidR="00316276" w:rsidRPr="00E11796" w:rsidRDefault="000A0BCC" w:rsidP="00316276">
      <w:r w:rsidRPr="00E11796">
        <w:t>Som alminnelige kontraktsbestemmelser gjelder NS 840</w:t>
      </w:r>
      <w:r w:rsidR="00462A6D" w:rsidRPr="00E11796">
        <w:t>7</w:t>
      </w:r>
      <w:r w:rsidRPr="00E11796">
        <w:t>:20</w:t>
      </w:r>
      <w:r w:rsidR="00462A6D" w:rsidRPr="00E11796">
        <w:t>11</w:t>
      </w:r>
      <w:r w:rsidRPr="00E11796">
        <w:t xml:space="preserve"> </w:t>
      </w:r>
      <w:r w:rsidR="00462A6D" w:rsidRPr="00E11796">
        <w:t>Alminnelige kontraktsbestemmelser for totalentrepriser.</w:t>
      </w:r>
    </w:p>
    <w:p w14:paraId="2794C266" w14:textId="77777777" w:rsidR="00241D9A" w:rsidRPr="00E11796" w:rsidRDefault="00241D9A" w:rsidP="00316276"/>
    <w:p w14:paraId="75629ABE" w14:textId="77777777" w:rsidR="00EB69C9" w:rsidRPr="00E11796" w:rsidRDefault="00EB69C9" w:rsidP="002640B4">
      <w:pPr>
        <w:rPr>
          <w:b/>
          <w:sz w:val="28"/>
          <w:szCs w:val="28"/>
        </w:rPr>
        <w:sectPr w:rsidR="00EB69C9" w:rsidRPr="00E11796" w:rsidSect="006605A8">
          <w:headerReference w:type="default" r:id="rId27"/>
          <w:pgSz w:w="11906" w:h="16838" w:code="9"/>
          <w:pgMar w:top="1400" w:right="1418" w:bottom="1077" w:left="1701" w:header="709" w:footer="709" w:gutter="0"/>
          <w:pgNumType w:start="1"/>
          <w:cols w:space="708"/>
          <w:docGrid w:linePitch="360"/>
        </w:sectPr>
      </w:pPr>
    </w:p>
    <w:p w14:paraId="1CC695A1" w14:textId="02DA1FB0" w:rsidR="00316276" w:rsidRPr="00E11796" w:rsidRDefault="000A0BCC" w:rsidP="002640B4">
      <w:pPr>
        <w:rPr>
          <w:b/>
          <w:sz w:val="28"/>
          <w:szCs w:val="28"/>
        </w:rPr>
      </w:pPr>
      <w:r w:rsidRPr="00E11796">
        <w:rPr>
          <w:b/>
          <w:sz w:val="28"/>
          <w:szCs w:val="28"/>
        </w:rPr>
        <w:lastRenderedPageBreak/>
        <w:t>C</w:t>
      </w:r>
      <w:r w:rsidRPr="00E11796">
        <w:rPr>
          <w:b/>
          <w:sz w:val="28"/>
          <w:szCs w:val="28"/>
        </w:rPr>
        <w:tab/>
      </w:r>
      <w:r w:rsidR="00316276" w:rsidRPr="00E11796">
        <w:rPr>
          <w:b/>
          <w:sz w:val="28"/>
          <w:szCs w:val="28"/>
        </w:rPr>
        <w:t>Kontraktsbestemmelser NS 840</w:t>
      </w:r>
      <w:r w:rsidR="00462A6D" w:rsidRPr="00E11796">
        <w:rPr>
          <w:b/>
          <w:sz w:val="28"/>
          <w:szCs w:val="28"/>
        </w:rPr>
        <w:t>7</w:t>
      </w:r>
      <w:r w:rsidR="00316276" w:rsidRPr="00E11796">
        <w:rPr>
          <w:b/>
          <w:sz w:val="28"/>
          <w:szCs w:val="28"/>
        </w:rPr>
        <w:t>:20</w:t>
      </w:r>
      <w:r w:rsidR="00462A6D" w:rsidRPr="00E11796">
        <w:rPr>
          <w:b/>
          <w:sz w:val="28"/>
          <w:szCs w:val="28"/>
        </w:rPr>
        <w:t>11</w:t>
      </w:r>
    </w:p>
    <w:p w14:paraId="2D2B0346" w14:textId="1815B7C3" w:rsidR="00645593" w:rsidRPr="00E11796" w:rsidRDefault="00316276" w:rsidP="00E30B62">
      <w:pPr>
        <w:pStyle w:val="Overskrift2"/>
      </w:pPr>
      <w:bookmarkStart w:id="744" w:name="_Ref90973939"/>
      <w:bookmarkStart w:id="745" w:name="_Ref90973943"/>
      <w:bookmarkStart w:id="746" w:name="_Ref90973994"/>
      <w:bookmarkStart w:id="747" w:name="_Ref90973999"/>
      <w:bookmarkStart w:id="748" w:name="_Ref90976664"/>
      <w:bookmarkStart w:id="749" w:name="_Ref90976667"/>
      <w:bookmarkStart w:id="750" w:name="_Ref90976738"/>
      <w:bookmarkStart w:id="751" w:name="_Ref90976741"/>
      <w:bookmarkStart w:id="752" w:name="_Ref90980836"/>
      <w:bookmarkStart w:id="753" w:name="_Ref90980840"/>
      <w:bookmarkStart w:id="754" w:name="_Ref90980891"/>
      <w:bookmarkStart w:id="755" w:name="_Ref90980894"/>
      <w:bookmarkStart w:id="756" w:name="_Ref90990655"/>
      <w:bookmarkStart w:id="757" w:name="_Ref90990658"/>
      <w:bookmarkStart w:id="758" w:name="_Toc92971875"/>
      <w:bookmarkStart w:id="759" w:name="_Toc93493648"/>
      <w:bookmarkStart w:id="760" w:name="_Toc93493925"/>
      <w:bookmarkStart w:id="761" w:name="_Toc93495374"/>
      <w:bookmarkStart w:id="762" w:name="_Toc93495752"/>
      <w:bookmarkStart w:id="763" w:name="_Toc93496372"/>
      <w:bookmarkStart w:id="764" w:name="_Toc93560384"/>
      <w:bookmarkStart w:id="765" w:name="_Toc93907941"/>
      <w:bookmarkStart w:id="766" w:name="_Toc93907960"/>
      <w:bookmarkStart w:id="767" w:name="_Toc93907979"/>
      <w:bookmarkStart w:id="768" w:name="_Toc93907998"/>
      <w:bookmarkStart w:id="769" w:name="_Toc94272020"/>
      <w:bookmarkStart w:id="770" w:name="_Toc94792284"/>
      <w:bookmarkStart w:id="771" w:name="_Toc94792303"/>
      <w:bookmarkStart w:id="772" w:name="_Toc94792322"/>
      <w:bookmarkStart w:id="773" w:name="_Toc94792341"/>
      <w:bookmarkStart w:id="774" w:name="_Toc95824014"/>
      <w:bookmarkStart w:id="775" w:name="_Toc95824033"/>
      <w:bookmarkStart w:id="776" w:name="_Toc95824052"/>
      <w:bookmarkStart w:id="777" w:name="_Toc95824071"/>
      <w:bookmarkStart w:id="778" w:name="_Toc96504099"/>
      <w:bookmarkStart w:id="779" w:name="_Toc96504117"/>
      <w:bookmarkStart w:id="780" w:name="_Toc96504135"/>
      <w:bookmarkStart w:id="781" w:name="_Toc96504153"/>
      <w:bookmarkStart w:id="782" w:name="_Toc97120828"/>
      <w:bookmarkStart w:id="783" w:name="_Toc97120846"/>
      <w:bookmarkStart w:id="784" w:name="_Toc97120864"/>
      <w:bookmarkStart w:id="785" w:name="_Toc97120882"/>
      <w:bookmarkStart w:id="786" w:name="_Toc97126794"/>
      <w:bookmarkStart w:id="787" w:name="_Toc97126812"/>
      <w:bookmarkStart w:id="788" w:name="_Toc97126830"/>
      <w:bookmarkStart w:id="789" w:name="_Toc97126848"/>
      <w:bookmarkStart w:id="790" w:name="_Toc97127285"/>
      <w:bookmarkStart w:id="791" w:name="_Toc97298033"/>
      <w:bookmarkStart w:id="792" w:name="_Toc97298051"/>
      <w:bookmarkStart w:id="793" w:name="_Toc97298069"/>
      <w:bookmarkStart w:id="794" w:name="_Toc97298087"/>
      <w:bookmarkStart w:id="795" w:name="_Toc97298105"/>
      <w:bookmarkStart w:id="796" w:name="_Toc97300367"/>
      <w:bookmarkStart w:id="797" w:name="_Toc157420135"/>
      <w:bookmarkStart w:id="798" w:name="_Toc157674022"/>
      <w:bookmarkStart w:id="799" w:name="_Toc164408046"/>
      <w:bookmarkStart w:id="800" w:name="_Toc164856080"/>
      <w:bookmarkStart w:id="801" w:name="_Toc165975331"/>
      <w:bookmarkStart w:id="802" w:name="_Toc175130398"/>
      <w:bookmarkStart w:id="803" w:name="_Toc176773535"/>
      <w:bookmarkStart w:id="804" w:name="_Toc177108348"/>
      <w:bookmarkStart w:id="805" w:name="_Toc233896937"/>
      <w:r w:rsidRPr="00E11796">
        <w:t>Spesielle kontraktsbestemmelser for bygging, Statens vegvesen</w:t>
      </w:r>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p>
    <w:p w14:paraId="14377422" w14:textId="24FA4CEF" w:rsidR="00DE2B48" w:rsidRPr="00E11796" w:rsidRDefault="00DE2B48" w:rsidP="00DE2B48"/>
    <w:p w14:paraId="6B238784" w14:textId="77777777" w:rsidR="009F781E" w:rsidRPr="00E11796" w:rsidRDefault="009F781E" w:rsidP="009F781E">
      <w:pPr>
        <w:rPr>
          <w:b/>
          <w:sz w:val="26"/>
          <w:szCs w:val="26"/>
        </w:rPr>
      </w:pPr>
      <w:r w:rsidRPr="00E11796">
        <w:rPr>
          <w:b/>
          <w:sz w:val="26"/>
          <w:szCs w:val="26"/>
        </w:rPr>
        <w:t>Innhold</w:t>
      </w:r>
    </w:p>
    <w:p w14:paraId="3427A303" w14:textId="67A0375E" w:rsidR="00B87E90" w:rsidRDefault="001C3238">
      <w:pPr>
        <w:pStyle w:val="INNH3"/>
        <w:rPr>
          <w:rFonts w:asciiTheme="minorHAnsi" w:eastAsiaTheme="minorEastAsia" w:hAnsiTheme="minorHAnsi" w:cstheme="minorBidi"/>
          <w:b w:val="0"/>
          <w:noProof/>
          <w:kern w:val="2"/>
          <w:sz w:val="24"/>
          <w:lang w:eastAsia="nb-NO"/>
          <w14:ligatures w14:val="standardContextual"/>
        </w:rPr>
      </w:pPr>
      <w:r w:rsidRPr="00E11796">
        <w:fldChar w:fldCharType="begin"/>
      </w:r>
      <w:r w:rsidRPr="00E11796">
        <w:instrText xml:space="preserve"> TOC \b C2 \o "1-5" \h \z \u \* MERGEFORMAT </w:instrText>
      </w:r>
      <w:r w:rsidRPr="00E11796">
        <w:fldChar w:fldCharType="separate"/>
      </w:r>
      <w:hyperlink w:anchor="_Toc233897010" w:history="1">
        <w:r w:rsidR="00B87E90" w:rsidRPr="00E32B1B">
          <w:rPr>
            <w:rStyle w:val="Hyperkobling"/>
            <w:rFonts w:ascii="Times New Roman" w:hAnsi="Times New Roman"/>
            <w:noProof/>
          </w:rPr>
          <w:t>1.</w:t>
        </w:r>
        <w:r w:rsidR="00B87E90">
          <w:rPr>
            <w:rFonts w:asciiTheme="minorHAnsi" w:eastAsiaTheme="minorEastAsia" w:hAnsiTheme="minorHAnsi" w:cstheme="minorBidi"/>
            <w:b w:val="0"/>
            <w:noProof/>
            <w:kern w:val="2"/>
            <w:sz w:val="24"/>
            <w:lang w:eastAsia="nb-NO"/>
            <w14:ligatures w14:val="standardContextual"/>
          </w:rPr>
          <w:tab/>
        </w:r>
        <w:r w:rsidR="00B87E90" w:rsidRPr="00E32B1B">
          <w:rPr>
            <w:rStyle w:val="Hyperkobling"/>
            <w:noProof/>
          </w:rPr>
          <w:t>Definisjoner (se NS 8407 punkt 1)</w:t>
        </w:r>
        <w:r w:rsidR="00B87E90">
          <w:rPr>
            <w:noProof/>
            <w:webHidden/>
          </w:rPr>
          <w:tab/>
        </w:r>
        <w:r w:rsidR="00B87E90">
          <w:rPr>
            <w:noProof/>
            <w:webHidden/>
          </w:rPr>
          <w:fldChar w:fldCharType="begin"/>
        </w:r>
        <w:r w:rsidR="00B87E90">
          <w:rPr>
            <w:noProof/>
            <w:webHidden/>
          </w:rPr>
          <w:instrText xml:space="preserve"> PAGEREF _Toc233897010 \h </w:instrText>
        </w:r>
        <w:r w:rsidR="00B87E90">
          <w:rPr>
            <w:noProof/>
            <w:webHidden/>
          </w:rPr>
        </w:r>
        <w:r w:rsidR="00B87E90">
          <w:rPr>
            <w:noProof/>
            <w:webHidden/>
          </w:rPr>
          <w:fldChar w:fldCharType="separate"/>
        </w:r>
        <w:r w:rsidR="00B87E90">
          <w:rPr>
            <w:noProof/>
            <w:webHidden/>
          </w:rPr>
          <w:t>1</w:t>
        </w:r>
        <w:r w:rsidR="00B87E90">
          <w:rPr>
            <w:noProof/>
            <w:webHidden/>
          </w:rPr>
          <w:fldChar w:fldCharType="end"/>
        </w:r>
      </w:hyperlink>
    </w:p>
    <w:p w14:paraId="6FA5692D" w14:textId="23710B59"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11" w:history="1">
        <w:r w:rsidRPr="00E32B1B">
          <w:rPr>
            <w:rStyle w:val="Hyperkobling"/>
            <w:rFonts w:ascii="Times New Roman" w:hAnsi="Times New Roman"/>
            <w:noProof/>
          </w:rPr>
          <w:t>2.</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Mål for kontrakten</w:t>
        </w:r>
        <w:r>
          <w:rPr>
            <w:noProof/>
            <w:webHidden/>
          </w:rPr>
          <w:tab/>
        </w:r>
        <w:r>
          <w:rPr>
            <w:noProof/>
            <w:webHidden/>
          </w:rPr>
          <w:fldChar w:fldCharType="begin"/>
        </w:r>
        <w:r>
          <w:rPr>
            <w:noProof/>
            <w:webHidden/>
          </w:rPr>
          <w:instrText xml:space="preserve"> PAGEREF _Toc233897011 \h </w:instrText>
        </w:r>
        <w:r>
          <w:rPr>
            <w:noProof/>
            <w:webHidden/>
          </w:rPr>
        </w:r>
        <w:r>
          <w:rPr>
            <w:noProof/>
            <w:webHidden/>
          </w:rPr>
          <w:fldChar w:fldCharType="separate"/>
        </w:r>
        <w:r>
          <w:rPr>
            <w:noProof/>
            <w:webHidden/>
          </w:rPr>
          <w:t>1</w:t>
        </w:r>
        <w:r>
          <w:rPr>
            <w:noProof/>
            <w:webHidden/>
          </w:rPr>
          <w:fldChar w:fldCharType="end"/>
        </w:r>
      </w:hyperlink>
    </w:p>
    <w:p w14:paraId="37C0E14E" w14:textId="53AEA721"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12" w:history="1">
        <w:r w:rsidRPr="00E32B1B">
          <w:rPr>
            <w:rStyle w:val="Hyperkobling"/>
            <w:rFonts w:ascii="Times New Roman" w:hAnsi="Times New Roman"/>
            <w:noProof/>
          </w:rPr>
          <w:t>3.</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Opplysninger gitt i tilbudet</w:t>
        </w:r>
        <w:r>
          <w:rPr>
            <w:noProof/>
            <w:webHidden/>
          </w:rPr>
          <w:tab/>
        </w:r>
        <w:r>
          <w:rPr>
            <w:noProof/>
            <w:webHidden/>
          </w:rPr>
          <w:fldChar w:fldCharType="begin"/>
        </w:r>
        <w:r>
          <w:rPr>
            <w:noProof/>
            <w:webHidden/>
          </w:rPr>
          <w:instrText xml:space="preserve"> PAGEREF _Toc233897012 \h </w:instrText>
        </w:r>
        <w:r>
          <w:rPr>
            <w:noProof/>
            <w:webHidden/>
          </w:rPr>
        </w:r>
        <w:r>
          <w:rPr>
            <w:noProof/>
            <w:webHidden/>
          </w:rPr>
          <w:fldChar w:fldCharType="separate"/>
        </w:r>
        <w:r>
          <w:rPr>
            <w:noProof/>
            <w:webHidden/>
          </w:rPr>
          <w:t>1</w:t>
        </w:r>
        <w:r>
          <w:rPr>
            <w:noProof/>
            <w:webHidden/>
          </w:rPr>
          <w:fldChar w:fldCharType="end"/>
        </w:r>
      </w:hyperlink>
    </w:p>
    <w:p w14:paraId="7D902DD9" w14:textId="57282709"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13" w:history="1">
        <w:r w:rsidRPr="00E32B1B">
          <w:rPr>
            <w:rStyle w:val="Hyperkobling"/>
            <w:rFonts w:ascii="Times New Roman" w:hAnsi="Times New Roman"/>
            <w:noProof/>
          </w:rPr>
          <w:t>4.</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Tolkningsregler (Se NS8407 punkt 2)</w:t>
        </w:r>
        <w:r>
          <w:rPr>
            <w:noProof/>
            <w:webHidden/>
          </w:rPr>
          <w:tab/>
        </w:r>
        <w:r>
          <w:rPr>
            <w:noProof/>
            <w:webHidden/>
          </w:rPr>
          <w:fldChar w:fldCharType="begin"/>
        </w:r>
        <w:r>
          <w:rPr>
            <w:noProof/>
            <w:webHidden/>
          </w:rPr>
          <w:instrText xml:space="preserve"> PAGEREF _Toc233897013 \h </w:instrText>
        </w:r>
        <w:r>
          <w:rPr>
            <w:noProof/>
            <w:webHidden/>
          </w:rPr>
        </w:r>
        <w:r>
          <w:rPr>
            <w:noProof/>
            <w:webHidden/>
          </w:rPr>
          <w:fldChar w:fldCharType="separate"/>
        </w:r>
        <w:r>
          <w:rPr>
            <w:noProof/>
            <w:webHidden/>
          </w:rPr>
          <w:t>1</w:t>
        </w:r>
        <w:r>
          <w:rPr>
            <w:noProof/>
            <w:webHidden/>
          </w:rPr>
          <w:fldChar w:fldCharType="end"/>
        </w:r>
      </w:hyperlink>
    </w:p>
    <w:p w14:paraId="1F3BC6BC" w14:textId="3784A530"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14" w:history="1">
        <w:r w:rsidRPr="00E32B1B">
          <w:rPr>
            <w:rStyle w:val="Hyperkobling"/>
            <w:rFonts w:ascii="Times New Roman" w:hAnsi="Times New Roman"/>
            <w:noProof/>
          </w:rPr>
          <w:t>5.</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Kommunikasjon og samordning</w:t>
        </w:r>
        <w:r>
          <w:rPr>
            <w:noProof/>
            <w:webHidden/>
          </w:rPr>
          <w:tab/>
        </w:r>
        <w:r>
          <w:rPr>
            <w:noProof/>
            <w:webHidden/>
          </w:rPr>
          <w:fldChar w:fldCharType="begin"/>
        </w:r>
        <w:r>
          <w:rPr>
            <w:noProof/>
            <w:webHidden/>
          </w:rPr>
          <w:instrText xml:space="preserve"> PAGEREF _Toc233897014 \h </w:instrText>
        </w:r>
        <w:r>
          <w:rPr>
            <w:noProof/>
            <w:webHidden/>
          </w:rPr>
        </w:r>
        <w:r>
          <w:rPr>
            <w:noProof/>
            <w:webHidden/>
          </w:rPr>
          <w:fldChar w:fldCharType="separate"/>
        </w:r>
        <w:r>
          <w:rPr>
            <w:noProof/>
            <w:webHidden/>
          </w:rPr>
          <w:t>1</w:t>
        </w:r>
        <w:r>
          <w:rPr>
            <w:noProof/>
            <w:webHidden/>
          </w:rPr>
          <w:fldChar w:fldCharType="end"/>
        </w:r>
      </w:hyperlink>
    </w:p>
    <w:p w14:paraId="5343D929" w14:textId="0BAA397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15" w:history="1">
        <w:r w:rsidRPr="00E32B1B">
          <w:rPr>
            <w:rStyle w:val="Hyperkobling"/>
            <w:rFonts w:ascii="Times New Roman" w:hAnsi="Times New Roman"/>
            <w:noProof/>
          </w:rPr>
          <w:t>5.1.</w:t>
        </w:r>
        <w:r w:rsidRPr="00E32B1B">
          <w:rPr>
            <w:rStyle w:val="Hyperkobling"/>
            <w:noProof/>
          </w:rPr>
          <w:t xml:space="preserve"> Kommunikasjon mellom entreprenør og byggherre</w:t>
        </w:r>
        <w:r>
          <w:rPr>
            <w:noProof/>
            <w:webHidden/>
          </w:rPr>
          <w:tab/>
        </w:r>
        <w:r>
          <w:rPr>
            <w:noProof/>
            <w:webHidden/>
          </w:rPr>
          <w:fldChar w:fldCharType="begin"/>
        </w:r>
        <w:r>
          <w:rPr>
            <w:noProof/>
            <w:webHidden/>
          </w:rPr>
          <w:instrText xml:space="preserve"> PAGEREF _Toc233897015 \h </w:instrText>
        </w:r>
        <w:r>
          <w:rPr>
            <w:noProof/>
            <w:webHidden/>
          </w:rPr>
        </w:r>
        <w:r>
          <w:rPr>
            <w:noProof/>
            <w:webHidden/>
          </w:rPr>
          <w:fldChar w:fldCharType="separate"/>
        </w:r>
        <w:r>
          <w:rPr>
            <w:noProof/>
            <w:webHidden/>
          </w:rPr>
          <w:t>1</w:t>
        </w:r>
        <w:r>
          <w:rPr>
            <w:noProof/>
            <w:webHidden/>
          </w:rPr>
          <w:fldChar w:fldCharType="end"/>
        </w:r>
      </w:hyperlink>
    </w:p>
    <w:p w14:paraId="6CEEE2F1" w14:textId="440F0D8F"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16" w:history="1">
        <w:r w:rsidRPr="00E32B1B">
          <w:rPr>
            <w:rStyle w:val="Hyperkobling"/>
            <w:rFonts w:ascii="Times New Roman" w:hAnsi="Times New Roman"/>
            <w:noProof/>
          </w:rPr>
          <w:t>5.1.1.</w:t>
        </w:r>
        <w:r w:rsidRPr="00E32B1B">
          <w:rPr>
            <w:rStyle w:val="Hyperkobling"/>
            <w:noProof/>
          </w:rPr>
          <w:t xml:space="preserve"> Direkte og skriftlig kommunikasjon</w:t>
        </w:r>
        <w:r>
          <w:rPr>
            <w:noProof/>
            <w:webHidden/>
          </w:rPr>
          <w:tab/>
        </w:r>
        <w:r>
          <w:rPr>
            <w:noProof/>
            <w:webHidden/>
          </w:rPr>
          <w:fldChar w:fldCharType="begin"/>
        </w:r>
        <w:r>
          <w:rPr>
            <w:noProof/>
            <w:webHidden/>
          </w:rPr>
          <w:instrText xml:space="preserve"> PAGEREF _Toc233897016 \h </w:instrText>
        </w:r>
        <w:r>
          <w:rPr>
            <w:noProof/>
            <w:webHidden/>
          </w:rPr>
        </w:r>
        <w:r>
          <w:rPr>
            <w:noProof/>
            <w:webHidden/>
          </w:rPr>
          <w:fldChar w:fldCharType="separate"/>
        </w:r>
        <w:r>
          <w:rPr>
            <w:noProof/>
            <w:webHidden/>
          </w:rPr>
          <w:t>2</w:t>
        </w:r>
        <w:r>
          <w:rPr>
            <w:noProof/>
            <w:webHidden/>
          </w:rPr>
          <w:fldChar w:fldCharType="end"/>
        </w:r>
      </w:hyperlink>
    </w:p>
    <w:p w14:paraId="23852AB8" w14:textId="4C3CDAEF"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17" w:history="1">
        <w:r w:rsidRPr="00E32B1B">
          <w:rPr>
            <w:rStyle w:val="Hyperkobling"/>
            <w:rFonts w:ascii="Times New Roman" w:hAnsi="Times New Roman"/>
            <w:noProof/>
          </w:rPr>
          <w:t>5.1.2.</w:t>
        </w:r>
        <w:r w:rsidRPr="00E32B1B">
          <w:rPr>
            <w:rStyle w:val="Hyperkobling"/>
            <w:noProof/>
          </w:rPr>
          <w:t xml:space="preserve"> Kommunikasjon med byggherrens rådgivere</w:t>
        </w:r>
        <w:r>
          <w:rPr>
            <w:noProof/>
            <w:webHidden/>
          </w:rPr>
          <w:tab/>
        </w:r>
        <w:r>
          <w:rPr>
            <w:noProof/>
            <w:webHidden/>
          </w:rPr>
          <w:fldChar w:fldCharType="begin"/>
        </w:r>
        <w:r>
          <w:rPr>
            <w:noProof/>
            <w:webHidden/>
          </w:rPr>
          <w:instrText xml:space="preserve"> PAGEREF _Toc233897017 \h </w:instrText>
        </w:r>
        <w:r>
          <w:rPr>
            <w:noProof/>
            <w:webHidden/>
          </w:rPr>
        </w:r>
        <w:r>
          <w:rPr>
            <w:noProof/>
            <w:webHidden/>
          </w:rPr>
          <w:fldChar w:fldCharType="separate"/>
        </w:r>
        <w:r>
          <w:rPr>
            <w:noProof/>
            <w:webHidden/>
          </w:rPr>
          <w:t>2</w:t>
        </w:r>
        <w:r>
          <w:rPr>
            <w:noProof/>
            <w:webHidden/>
          </w:rPr>
          <w:fldChar w:fldCharType="end"/>
        </w:r>
      </w:hyperlink>
    </w:p>
    <w:p w14:paraId="46C48F5D" w14:textId="24FFA977"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18" w:history="1">
        <w:r w:rsidRPr="00E32B1B">
          <w:rPr>
            <w:rStyle w:val="Hyperkobling"/>
            <w:rFonts w:ascii="Times New Roman" w:hAnsi="Times New Roman"/>
            <w:noProof/>
          </w:rPr>
          <w:t>5.1.3.</w:t>
        </w:r>
        <w:r w:rsidRPr="00E32B1B">
          <w:rPr>
            <w:rStyle w:val="Hyperkobling"/>
            <w:noProof/>
          </w:rPr>
          <w:t xml:space="preserve"> Registrering i byggherrens elektroniske verktøy</w:t>
        </w:r>
        <w:r>
          <w:rPr>
            <w:noProof/>
            <w:webHidden/>
          </w:rPr>
          <w:tab/>
        </w:r>
        <w:r>
          <w:rPr>
            <w:noProof/>
            <w:webHidden/>
          </w:rPr>
          <w:fldChar w:fldCharType="begin"/>
        </w:r>
        <w:r>
          <w:rPr>
            <w:noProof/>
            <w:webHidden/>
          </w:rPr>
          <w:instrText xml:space="preserve"> PAGEREF _Toc233897018 \h </w:instrText>
        </w:r>
        <w:r>
          <w:rPr>
            <w:noProof/>
            <w:webHidden/>
          </w:rPr>
        </w:r>
        <w:r>
          <w:rPr>
            <w:noProof/>
            <w:webHidden/>
          </w:rPr>
          <w:fldChar w:fldCharType="separate"/>
        </w:r>
        <w:r>
          <w:rPr>
            <w:noProof/>
            <w:webHidden/>
          </w:rPr>
          <w:t>2</w:t>
        </w:r>
        <w:r>
          <w:rPr>
            <w:noProof/>
            <w:webHidden/>
          </w:rPr>
          <w:fldChar w:fldCharType="end"/>
        </w:r>
      </w:hyperlink>
    </w:p>
    <w:p w14:paraId="7DBCB74D" w14:textId="632930D1"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19" w:history="1">
        <w:r w:rsidRPr="00E32B1B">
          <w:rPr>
            <w:rStyle w:val="Hyperkobling"/>
            <w:rFonts w:ascii="Times New Roman" w:hAnsi="Times New Roman"/>
            <w:noProof/>
          </w:rPr>
          <w:t>5.1.4.</w:t>
        </w:r>
        <w:r w:rsidRPr="00E32B1B">
          <w:rPr>
            <w:rStyle w:val="Hyperkobling"/>
            <w:noProof/>
          </w:rPr>
          <w:t xml:space="preserve"> Språk</w:t>
        </w:r>
        <w:r>
          <w:rPr>
            <w:noProof/>
            <w:webHidden/>
          </w:rPr>
          <w:tab/>
        </w:r>
        <w:r>
          <w:rPr>
            <w:noProof/>
            <w:webHidden/>
          </w:rPr>
          <w:fldChar w:fldCharType="begin"/>
        </w:r>
        <w:r>
          <w:rPr>
            <w:noProof/>
            <w:webHidden/>
          </w:rPr>
          <w:instrText xml:space="preserve"> PAGEREF _Toc233897019 \h </w:instrText>
        </w:r>
        <w:r>
          <w:rPr>
            <w:noProof/>
            <w:webHidden/>
          </w:rPr>
        </w:r>
        <w:r>
          <w:rPr>
            <w:noProof/>
            <w:webHidden/>
          </w:rPr>
          <w:fldChar w:fldCharType="separate"/>
        </w:r>
        <w:r>
          <w:rPr>
            <w:noProof/>
            <w:webHidden/>
          </w:rPr>
          <w:t>2</w:t>
        </w:r>
        <w:r>
          <w:rPr>
            <w:noProof/>
            <w:webHidden/>
          </w:rPr>
          <w:fldChar w:fldCharType="end"/>
        </w:r>
      </w:hyperlink>
    </w:p>
    <w:p w14:paraId="4BD100FB" w14:textId="20805049"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20" w:history="1">
        <w:r w:rsidRPr="00E32B1B">
          <w:rPr>
            <w:rStyle w:val="Hyperkobling"/>
            <w:rFonts w:ascii="Times New Roman" w:hAnsi="Times New Roman"/>
            <w:noProof/>
          </w:rPr>
          <w:t>5.1.5.</w:t>
        </w:r>
        <w:r w:rsidRPr="00E32B1B">
          <w:rPr>
            <w:rStyle w:val="Hyperkobling"/>
            <w:noProof/>
          </w:rPr>
          <w:t xml:space="preserve"> Møtereferat</w:t>
        </w:r>
        <w:r>
          <w:rPr>
            <w:noProof/>
            <w:webHidden/>
          </w:rPr>
          <w:tab/>
        </w:r>
        <w:r>
          <w:rPr>
            <w:noProof/>
            <w:webHidden/>
          </w:rPr>
          <w:fldChar w:fldCharType="begin"/>
        </w:r>
        <w:r>
          <w:rPr>
            <w:noProof/>
            <w:webHidden/>
          </w:rPr>
          <w:instrText xml:space="preserve"> PAGEREF _Toc233897020 \h </w:instrText>
        </w:r>
        <w:r>
          <w:rPr>
            <w:noProof/>
            <w:webHidden/>
          </w:rPr>
        </w:r>
        <w:r>
          <w:rPr>
            <w:noProof/>
            <w:webHidden/>
          </w:rPr>
          <w:fldChar w:fldCharType="separate"/>
        </w:r>
        <w:r>
          <w:rPr>
            <w:noProof/>
            <w:webHidden/>
          </w:rPr>
          <w:t>2</w:t>
        </w:r>
        <w:r>
          <w:rPr>
            <w:noProof/>
            <w:webHidden/>
          </w:rPr>
          <w:fldChar w:fldCharType="end"/>
        </w:r>
      </w:hyperlink>
    </w:p>
    <w:p w14:paraId="2C1F6857" w14:textId="676AB10B"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21" w:history="1">
        <w:r w:rsidRPr="00E32B1B">
          <w:rPr>
            <w:rStyle w:val="Hyperkobling"/>
            <w:rFonts w:ascii="Times New Roman" w:hAnsi="Times New Roman"/>
            <w:noProof/>
          </w:rPr>
          <w:t>5.1.6.</w:t>
        </w:r>
        <w:r w:rsidRPr="00E32B1B">
          <w:rPr>
            <w:rStyle w:val="Hyperkobling"/>
            <w:noProof/>
          </w:rPr>
          <w:t xml:space="preserve"> Samhandlingsverktøy</w:t>
        </w:r>
        <w:r>
          <w:rPr>
            <w:noProof/>
            <w:webHidden/>
          </w:rPr>
          <w:tab/>
        </w:r>
        <w:r>
          <w:rPr>
            <w:noProof/>
            <w:webHidden/>
          </w:rPr>
          <w:fldChar w:fldCharType="begin"/>
        </w:r>
        <w:r>
          <w:rPr>
            <w:noProof/>
            <w:webHidden/>
          </w:rPr>
          <w:instrText xml:space="preserve"> PAGEREF _Toc233897021 \h </w:instrText>
        </w:r>
        <w:r>
          <w:rPr>
            <w:noProof/>
            <w:webHidden/>
          </w:rPr>
        </w:r>
        <w:r>
          <w:rPr>
            <w:noProof/>
            <w:webHidden/>
          </w:rPr>
          <w:fldChar w:fldCharType="separate"/>
        </w:r>
        <w:r>
          <w:rPr>
            <w:noProof/>
            <w:webHidden/>
          </w:rPr>
          <w:t>2</w:t>
        </w:r>
        <w:r>
          <w:rPr>
            <w:noProof/>
            <w:webHidden/>
          </w:rPr>
          <w:fldChar w:fldCharType="end"/>
        </w:r>
      </w:hyperlink>
    </w:p>
    <w:p w14:paraId="4BF28C33" w14:textId="21A24708"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22" w:history="1">
        <w:r w:rsidRPr="00E32B1B">
          <w:rPr>
            <w:rStyle w:val="Hyperkobling"/>
            <w:rFonts w:ascii="Times New Roman" w:hAnsi="Times New Roman"/>
            <w:noProof/>
          </w:rPr>
          <w:t>5.1.7.</w:t>
        </w:r>
        <w:r w:rsidRPr="00E32B1B">
          <w:rPr>
            <w:rStyle w:val="Hyperkobling"/>
            <w:noProof/>
          </w:rPr>
          <w:t xml:space="preserve"> Byggherrens øvrige systemer</w:t>
        </w:r>
        <w:r>
          <w:rPr>
            <w:noProof/>
            <w:webHidden/>
          </w:rPr>
          <w:tab/>
        </w:r>
        <w:r>
          <w:rPr>
            <w:noProof/>
            <w:webHidden/>
          </w:rPr>
          <w:fldChar w:fldCharType="begin"/>
        </w:r>
        <w:r>
          <w:rPr>
            <w:noProof/>
            <w:webHidden/>
          </w:rPr>
          <w:instrText xml:space="preserve"> PAGEREF _Toc233897022 \h </w:instrText>
        </w:r>
        <w:r>
          <w:rPr>
            <w:noProof/>
            <w:webHidden/>
          </w:rPr>
        </w:r>
        <w:r>
          <w:rPr>
            <w:noProof/>
            <w:webHidden/>
          </w:rPr>
          <w:fldChar w:fldCharType="separate"/>
        </w:r>
        <w:r>
          <w:rPr>
            <w:noProof/>
            <w:webHidden/>
          </w:rPr>
          <w:t>2</w:t>
        </w:r>
        <w:r>
          <w:rPr>
            <w:noProof/>
            <w:webHidden/>
          </w:rPr>
          <w:fldChar w:fldCharType="end"/>
        </w:r>
      </w:hyperlink>
    </w:p>
    <w:p w14:paraId="32F95C04" w14:textId="30011B31"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23" w:history="1">
        <w:r w:rsidRPr="00E32B1B">
          <w:rPr>
            <w:rStyle w:val="Hyperkobling"/>
            <w:rFonts w:ascii="Times New Roman" w:hAnsi="Times New Roman"/>
            <w:noProof/>
          </w:rPr>
          <w:t>5.1.8.</w:t>
        </w:r>
        <w:r w:rsidRPr="00E32B1B">
          <w:rPr>
            <w:rStyle w:val="Hyperkobling"/>
            <w:noProof/>
          </w:rPr>
          <w:t xml:space="preserve"> Partenes gjensidige opplysningsplikt</w:t>
        </w:r>
        <w:r>
          <w:rPr>
            <w:noProof/>
            <w:webHidden/>
          </w:rPr>
          <w:tab/>
        </w:r>
        <w:r>
          <w:rPr>
            <w:noProof/>
            <w:webHidden/>
          </w:rPr>
          <w:fldChar w:fldCharType="begin"/>
        </w:r>
        <w:r>
          <w:rPr>
            <w:noProof/>
            <w:webHidden/>
          </w:rPr>
          <w:instrText xml:space="preserve"> PAGEREF _Toc233897023 \h </w:instrText>
        </w:r>
        <w:r>
          <w:rPr>
            <w:noProof/>
            <w:webHidden/>
          </w:rPr>
        </w:r>
        <w:r>
          <w:rPr>
            <w:noProof/>
            <w:webHidden/>
          </w:rPr>
          <w:fldChar w:fldCharType="separate"/>
        </w:r>
        <w:r>
          <w:rPr>
            <w:noProof/>
            <w:webHidden/>
          </w:rPr>
          <w:t>2</w:t>
        </w:r>
        <w:r>
          <w:rPr>
            <w:noProof/>
            <w:webHidden/>
          </w:rPr>
          <w:fldChar w:fldCharType="end"/>
        </w:r>
      </w:hyperlink>
    </w:p>
    <w:p w14:paraId="234BD6FA" w14:textId="13F3AEC4"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24" w:history="1">
        <w:r w:rsidRPr="00E32B1B">
          <w:rPr>
            <w:rStyle w:val="Hyperkobling"/>
            <w:rFonts w:ascii="Times New Roman" w:hAnsi="Times New Roman"/>
            <w:noProof/>
          </w:rPr>
          <w:t>5.2.</w:t>
        </w:r>
        <w:r w:rsidRPr="00E32B1B">
          <w:rPr>
            <w:rStyle w:val="Hyperkobling"/>
            <w:noProof/>
          </w:rPr>
          <w:t xml:space="preserve"> Samordning og kommunikasjon med tredjepart</w:t>
        </w:r>
        <w:r>
          <w:rPr>
            <w:noProof/>
            <w:webHidden/>
          </w:rPr>
          <w:tab/>
        </w:r>
        <w:r>
          <w:rPr>
            <w:noProof/>
            <w:webHidden/>
          </w:rPr>
          <w:fldChar w:fldCharType="begin"/>
        </w:r>
        <w:r>
          <w:rPr>
            <w:noProof/>
            <w:webHidden/>
          </w:rPr>
          <w:instrText xml:space="preserve"> PAGEREF _Toc233897024 \h </w:instrText>
        </w:r>
        <w:r>
          <w:rPr>
            <w:noProof/>
            <w:webHidden/>
          </w:rPr>
        </w:r>
        <w:r>
          <w:rPr>
            <w:noProof/>
            <w:webHidden/>
          </w:rPr>
          <w:fldChar w:fldCharType="separate"/>
        </w:r>
        <w:r>
          <w:rPr>
            <w:noProof/>
            <w:webHidden/>
          </w:rPr>
          <w:t>3</w:t>
        </w:r>
        <w:r>
          <w:rPr>
            <w:noProof/>
            <w:webHidden/>
          </w:rPr>
          <w:fldChar w:fldCharType="end"/>
        </w:r>
      </w:hyperlink>
    </w:p>
    <w:p w14:paraId="2F830046" w14:textId="1E99CDB8"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25" w:history="1">
        <w:r w:rsidRPr="00E32B1B">
          <w:rPr>
            <w:rStyle w:val="Hyperkobling"/>
            <w:rFonts w:ascii="Times New Roman" w:hAnsi="Times New Roman"/>
            <w:noProof/>
          </w:rPr>
          <w:t>5.2.1.</w:t>
        </w:r>
        <w:r w:rsidRPr="00E32B1B">
          <w:rPr>
            <w:rStyle w:val="Hyperkobling"/>
            <w:noProof/>
          </w:rPr>
          <w:t xml:space="preserve"> Samordning</w:t>
        </w:r>
        <w:r>
          <w:rPr>
            <w:noProof/>
            <w:webHidden/>
          </w:rPr>
          <w:tab/>
        </w:r>
        <w:r>
          <w:rPr>
            <w:noProof/>
            <w:webHidden/>
          </w:rPr>
          <w:fldChar w:fldCharType="begin"/>
        </w:r>
        <w:r>
          <w:rPr>
            <w:noProof/>
            <w:webHidden/>
          </w:rPr>
          <w:instrText xml:space="preserve"> PAGEREF _Toc233897025 \h </w:instrText>
        </w:r>
        <w:r>
          <w:rPr>
            <w:noProof/>
            <w:webHidden/>
          </w:rPr>
        </w:r>
        <w:r>
          <w:rPr>
            <w:noProof/>
            <w:webHidden/>
          </w:rPr>
          <w:fldChar w:fldCharType="separate"/>
        </w:r>
        <w:r>
          <w:rPr>
            <w:noProof/>
            <w:webHidden/>
          </w:rPr>
          <w:t>3</w:t>
        </w:r>
        <w:r>
          <w:rPr>
            <w:noProof/>
            <w:webHidden/>
          </w:rPr>
          <w:fldChar w:fldCharType="end"/>
        </w:r>
      </w:hyperlink>
    </w:p>
    <w:p w14:paraId="4FAE53E5" w14:textId="79CC17DD"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26" w:history="1">
        <w:r w:rsidRPr="00E32B1B">
          <w:rPr>
            <w:rStyle w:val="Hyperkobling"/>
            <w:rFonts w:ascii="Times New Roman" w:hAnsi="Times New Roman"/>
            <w:noProof/>
          </w:rPr>
          <w:t>5.2.2.</w:t>
        </w:r>
        <w:r w:rsidRPr="00E32B1B">
          <w:rPr>
            <w:rStyle w:val="Hyperkobling"/>
            <w:noProof/>
          </w:rPr>
          <w:t xml:space="preserve"> Kommunikasjon med grunneiere, naboer og andre berørte tredjeparter</w:t>
        </w:r>
        <w:r>
          <w:rPr>
            <w:noProof/>
            <w:webHidden/>
          </w:rPr>
          <w:tab/>
        </w:r>
        <w:r>
          <w:rPr>
            <w:noProof/>
            <w:webHidden/>
          </w:rPr>
          <w:fldChar w:fldCharType="begin"/>
        </w:r>
        <w:r>
          <w:rPr>
            <w:noProof/>
            <w:webHidden/>
          </w:rPr>
          <w:instrText xml:space="preserve"> PAGEREF _Toc233897026 \h </w:instrText>
        </w:r>
        <w:r>
          <w:rPr>
            <w:noProof/>
            <w:webHidden/>
          </w:rPr>
        </w:r>
        <w:r>
          <w:rPr>
            <w:noProof/>
            <w:webHidden/>
          </w:rPr>
          <w:fldChar w:fldCharType="separate"/>
        </w:r>
        <w:r>
          <w:rPr>
            <w:noProof/>
            <w:webHidden/>
          </w:rPr>
          <w:t>3</w:t>
        </w:r>
        <w:r>
          <w:rPr>
            <w:noProof/>
            <w:webHidden/>
          </w:rPr>
          <w:fldChar w:fldCharType="end"/>
        </w:r>
      </w:hyperlink>
    </w:p>
    <w:p w14:paraId="6DD5698E" w14:textId="47BC028B"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27" w:history="1">
        <w:r w:rsidRPr="00E32B1B">
          <w:rPr>
            <w:rStyle w:val="Hyperkobling"/>
            <w:rFonts w:ascii="Times New Roman" w:hAnsi="Times New Roman"/>
            <w:noProof/>
          </w:rPr>
          <w:t>5.2.3.</w:t>
        </w:r>
        <w:r w:rsidRPr="00E32B1B">
          <w:rPr>
            <w:rStyle w:val="Hyperkobling"/>
            <w:noProof/>
          </w:rPr>
          <w:t xml:space="preserve"> Kontakt med media</w:t>
        </w:r>
        <w:r>
          <w:rPr>
            <w:noProof/>
            <w:webHidden/>
          </w:rPr>
          <w:tab/>
        </w:r>
        <w:r>
          <w:rPr>
            <w:noProof/>
            <w:webHidden/>
          </w:rPr>
          <w:fldChar w:fldCharType="begin"/>
        </w:r>
        <w:r>
          <w:rPr>
            <w:noProof/>
            <w:webHidden/>
          </w:rPr>
          <w:instrText xml:space="preserve"> PAGEREF _Toc233897027 \h </w:instrText>
        </w:r>
        <w:r>
          <w:rPr>
            <w:noProof/>
            <w:webHidden/>
          </w:rPr>
        </w:r>
        <w:r>
          <w:rPr>
            <w:noProof/>
            <w:webHidden/>
          </w:rPr>
          <w:fldChar w:fldCharType="separate"/>
        </w:r>
        <w:r>
          <w:rPr>
            <w:noProof/>
            <w:webHidden/>
          </w:rPr>
          <w:t>3</w:t>
        </w:r>
        <w:r>
          <w:rPr>
            <w:noProof/>
            <w:webHidden/>
          </w:rPr>
          <w:fldChar w:fldCharType="end"/>
        </w:r>
      </w:hyperlink>
    </w:p>
    <w:p w14:paraId="2F3F65F9" w14:textId="13F9A026"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28" w:history="1">
        <w:r w:rsidRPr="00E32B1B">
          <w:rPr>
            <w:rStyle w:val="Hyperkobling"/>
            <w:rFonts w:ascii="Times New Roman" w:hAnsi="Times New Roman"/>
            <w:noProof/>
          </w:rPr>
          <w:t>5.2.4.</w:t>
        </w:r>
        <w:r w:rsidRPr="00E32B1B">
          <w:rPr>
            <w:rStyle w:val="Hyperkobling"/>
            <w:noProof/>
          </w:rPr>
          <w:t xml:space="preserve"> Publikasjon av informasjon på digitale plattformer og annen deling av informasjon</w:t>
        </w:r>
        <w:r>
          <w:rPr>
            <w:noProof/>
            <w:webHidden/>
          </w:rPr>
          <w:tab/>
        </w:r>
        <w:r>
          <w:rPr>
            <w:noProof/>
            <w:webHidden/>
          </w:rPr>
          <w:fldChar w:fldCharType="begin"/>
        </w:r>
        <w:r>
          <w:rPr>
            <w:noProof/>
            <w:webHidden/>
          </w:rPr>
          <w:instrText xml:space="preserve"> PAGEREF _Toc233897028 \h </w:instrText>
        </w:r>
        <w:r>
          <w:rPr>
            <w:noProof/>
            <w:webHidden/>
          </w:rPr>
        </w:r>
        <w:r>
          <w:rPr>
            <w:noProof/>
            <w:webHidden/>
          </w:rPr>
          <w:fldChar w:fldCharType="separate"/>
        </w:r>
        <w:r>
          <w:rPr>
            <w:noProof/>
            <w:webHidden/>
          </w:rPr>
          <w:t>3</w:t>
        </w:r>
        <w:r>
          <w:rPr>
            <w:noProof/>
            <w:webHidden/>
          </w:rPr>
          <w:fldChar w:fldCharType="end"/>
        </w:r>
      </w:hyperlink>
    </w:p>
    <w:p w14:paraId="2E37BED3" w14:textId="09C2A037"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29" w:history="1">
        <w:r w:rsidRPr="00E32B1B">
          <w:rPr>
            <w:rStyle w:val="Hyperkobling"/>
            <w:rFonts w:ascii="Times New Roman" w:hAnsi="Times New Roman"/>
            <w:noProof/>
          </w:rPr>
          <w:t>6.</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Møter (Se NS8407 punkt 4)</w:t>
        </w:r>
        <w:r>
          <w:rPr>
            <w:noProof/>
            <w:webHidden/>
          </w:rPr>
          <w:tab/>
        </w:r>
        <w:r>
          <w:rPr>
            <w:noProof/>
            <w:webHidden/>
          </w:rPr>
          <w:fldChar w:fldCharType="begin"/>
        </w:r>
        <w:r>
          <w:rPr>
            <w:noProof/>
            <w:webHidden/>
          </w:rPr>
          <w:instrText xml:space="preserve"> PAGEREF _Toc233897029 \h </w:instrText>
        </w:r>
        <w:r>
          <w:rPr>
            <w:noProof/>
            <w:webHidden/>
          </w:rPr>
        </w:r>
        <w:r>
          <w:rPr>
            <w:noProof/>
            <w:webHidden/>
          </w:rPr>
          <w:fldChar w:fldCharType="separate"/>
        </w:r>
        <w:r>
          <w:rPr>
            <w:noProof/>
            <w:webHidden/>
          </w:rPr>
          <w:t>3</w:t>
        </w:r>
        <w:r>
          <w:rPr>
            <w:noProof/>
            <w:webHidden/>
          </w:rPr>
          <w:fldChar w:fldCharType="end"/>
        </w:r>
      </w:hyperlink>
    </w:p>
    <w:p w14:paraId="2BA0756D" w14:textId="47052BF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30" w:history="1">
        <w:r w:rsidRPr="00E32B1B">
          <w:rPr>
            <w:rStyle w:val="Hyperkobling"/>
            <w:rFonts w:ascii="Times New Roman" w:hAnsi="Times New Roman"/>
            <w:noProof/>
          </w:rPr>
          <w:t>6.1.</w:t>
        </w:r>
        <w:r w:rsidRPr="00E32B1B">
          <w:rPr>
            <w:rStyle w:val="Hyperkobling"/>
            <w:noProof/>
          </w:rPr>
          <w:t xml:space="preserve"> Oppstartmøte med tilhørende samhandlingsprosess</w:t>
        </w:r>
        <w:r>
          <w:rPr>
            <w:noProof/>
            <w:webHidden/>
          </w:rPr>
          <w:tab/>
        </w:r>
        <w:r>
          <w:rPr>
            <w:noProof/>
            <w:webHidden/>
          </w:rPr>
          <w:fldChar w:fldCharType="begin"/>
        </w:r>
        <w:r>
          <w:rPr>
            <w:noProof/>
            <w:webHidden/>
          </w:rPr>
          <w:instrText xml:space="preserve"> PAGEREF _Toc233897030 \h </w:instrText>
        </w:r>
        <w:r>
          <w:rPr>
            <w:noProof/>
            <w:webHidden/>
          </w:rPr>
        </w:r>
        <w:r>
          <w:rPr>
            <w:noProof/>
            <w:webHidden/>
          </w:rPr>
          <w:fldChar w:fldCharType="separate"/>
        </w:r>
        <w:r>
          <w:rPr>
            <w:noProof/>
            <w:webHidden/>
          </w:rPr>
          <w:t>3</w:t>
        </w:r>
        <w:r>
          <w:rPr>
            <w:noProof/>
            <w:webHidden/>
          </w:rPr>
          <w:fldChar w:fldCharType="end"/>
        </w:r>
      </w:hyperlink>
    </w:p>
    <w:p w14:paraId="45C5A918" w14:textId="05E5636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31" w:history="1">
        <w:r w:rsidRPr="00E32B1B">
          <w:rPr>
            <w:rStyle w:val="Hyperkobling"/>
            <w:rFonts w:ascii="Times New Roman" w:hAnsi="Times New Roman"/>
            <w:noProof/>
          </w:rPr>
          <w:t>6.2.</w:t>
        </w:r>
        <w:r w:rsidRPr="00E32B1B">
          <w:rPr>
            <w:rStyle w:val="Hyperkobling"/>
            <w:noProof/>
          </w:rPr>
          <w:t xml:space="preserve"> Prosjektledermøter</w:t>
        </w:r>
        <w:r>
          <w:rPr>
            <w:noProof/>
            <w:webHidden/>
          </w:rPr>
          <w:tab/>
        </w:r>
        <w:r>
          <w:rPr>
            <w:noProof/>
            <w:webHidden/>
          </w:rPr>
          <w:fldChar w:fldCharType="begin"/>
        </w:r>
        <w:r>
          <w:rPr>
            <w:noProof/>
            <w:webHidden/>
          </w:rPr>
          <w:instrText xml:space="preserve"> PAGEREF _Toc233897031 \h </w:instrText>
        </w:r>
        <w:r>
          <w:rPr>
            <w:noProof/>
            <w:webHidden/>
          </w:rPr>
        </w:r>
        <w:r>
          <w:rPr>
            <w:noProof/>
            <w:webHidden/>
          </w:rPr>
          <w:fldChar w:fldCharType="separate"/>
        </w:r>
        <w:r>
          <w:rPr>
            <w:noProof/>
            <w:webHidden/>
          </w:rPr>
          <w:t>4</w:t>
        </w:r>
        <w:r>
          <w:rPr>
            <w:noProof/>
            <w:webHidden/>
          </w:rPr>
          <w:fldChar w:fldCharType="end"/>
        </w:r>
      </w:hyperlink>
    </w:p>
    <w:p w14:paraId="4AF4D708" w14:textId="62D15EC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32" w:history="1">
        <w:r w:rsidRPr="00E32B1B">
          <w:rPr>
            <w:rStyle w:val="Hyperkobling"/>
            <w:rFonts w:ascii="Times New Roman" w:hAnsi="Times New Roman"/>
            <w:noProof/>
          </w:rPr>
          <w:t>6.3.</w:t>
        </w:r>
        <w:r w:rsidRPr="00E32B1B">
          <w:rPr>
            <w:rStyle w:val="Hyperkobling"/>
            <w:noProof/>
          </w:rPr>
          <w:t xml:space="preserve"> Samarbeidsmøter</w:t>
        </w:r>
        <w:r>
          <w:rPr>
            <w:noProof/>
            <w:webHidden/>
          </w:rPr>
          <w:tab/>
        </w:r>
        <w:r>
          <w:rPr>
            <w:noProof/>
            <w:webHidden/>
          </w:rPr>
          <w:fldChar w:fldCharType="begin"/>
        </w:r>
        <w:r>
          <w:rPr>
            <w:noProof/>
            <w:webHidden/>
          </w:rPr>
          <w:instrText xml:space="preserve"> PAGEREF _Toc233897032 \h </w:instrText>
        </w:r>
        <w:r>
          <w:rPr>
            <w:noProof/>
            <w:webHidden/>
          </w:rPr>
        </w:r>
        <w:r>
          <w:rPr>
            <w:noProof/>
            <w:webHidden/>
          </w:rPr>
          <w:fldChar w:fldCharType="separate"/>
        </w:r>
        <w:r>
          <w:rPr>
            <w:noProof/>
            <w:webHidden/>
          </w:rPr>
          <w:t>4</w:t>
        </w:r>
        <w:r>
          <w:rPr>
            <w:noProof/>
            <w:webHidden/>
          </w:rPr>
          <w:fldChar w:fldCharType="end"/>
        </w:r>
      </w:hyperlink>
    </w:p>
    <w:p w14:paraId="2DEA3B87" w14:textId="21CDB8D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33" w:history="1">
        <w:r w:rsidRPr="00E32B1B">
          <w:rPr>
            <w:rStyle w:val="Hyperkobling"/>
            <w:rFonts w:ascii="Times New Roman" w:hAnsi="Times New Roman"/>
            <w:noProof/>
          </w:rPr>
          <w:t>6.4.</w:t>
        </w:r>
        <w:r w:rsidRPr="00E32B1B">
          <w:rPr>
            <w:rStyle w:val="Hyperkobling"/>
            <w:noProof/>
          </w:rPr>
          <w:t xml:space="preserve"> Oppstartsmøter for kontroll og godkjenning konstruksjoner</w:t>
        </w:r>
        <w:r>
          <w:rPr>
            <w:noProof/>
            <w:webHidden/>
          </w:rPr>
          <w:tab/>
        </w:r>
        <w:r>
          <w:rPr>
            <w:noProof/>
            <w:webHidden/>
          </w:rPr>
          <w:fldChar w:fldCharType="begin"/>
        </w:r>
        <w:r>
          <w:rPr>
            <w:noProof/>
            <w:webHidden/>
          </w:rPr>
          <w:instrText xml:space="preserve"> PAGEREF _Toc233897033 \h </w:instrText>
        </w:r>
        <w:r>
          <w:rPr>
            <w:noProof/>
            <w:webHidden/>
          </w:rPr>
        </w:r>
        <w:r>
          <w:rPr>
            <w:noProof/>
            <w:webHidden/>
          </w:rPr>
          <w:fldChar w:fldCharType="separate"/>
        </w:r>
        <w:r>
          <w:rPr>
            <w:noProof/>
            <w:webHidden/>
          </w:rPr>
          <w:t>5</w:t>
        </w:r>
        <w:r>
          <w:rPr>
            <w:noProof/>
            <w:webHidden/>
          </w:rPr>
          <w:fldChar w:fldCharType="end"/>
        </w:r>
      </w:hyperlink>
    </w:p>
    <w:p w14:paraId="0DFA79EB" w14:textId="6B6BC53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34" w:history="1">
        <w:r w:rsidRPr="00E32B1B">
          <w:rPr>
            <w:rStyle w:val="Hyperkobling"/>
            <w:rFonts w:ascii="Times New Roman" w:hAnsi="Times New Roman"/>
            <w:noProof/>
          </w:rPr>
          <w:t>6.5.</w:t>
        </w:r>
        <w:r w:rsidRPr="00E32B1B">
          <w:rPr>
            <w:rStyle w:val="Hyperkobling"/>
            <w:noProof/>
          </w:rPr>
          <w:t xml:space="preserve"> Oppstartsmøte for risikofylte arbeider i prosjekterings- og byggefase</w:t>
        </w:r>
        <w:r>
          <w:rPr>
            <w:noProof/>
            <w:webHidden/>
          </w:rPr>
          <w:tab/>
        </w:r>
        <w:r>
          <w:rPr>
            <w:noProof/>
            <w:webHidden/>
          </w:rPr>
          <w:fldChar w:fldCharType="begin"/>
        </w:r>
        <w:r>
          <w:rPr>
            <w:noProof/>
            <w:webHidden/>
          </w:rPr>
          <w:instrText xml:space="preserve"> PAGEREF _Toc233897034 \h </w:instrText>
        </w:r>
        <w:r>
          <w:rPr>
            <w:noProof/>
            <w:webHidden/>
          </w:rPr>
        </w:r>
        <w:r>
          <w:rPr>
            <w:noProof/>
            <w:webHidden/>
          </w:rPr>
          <w:fldChar w:fldCharType="separate"/>
        </w:r>
        <w:r>
          <w:rPr>
            <w:noProof/>
            <w:webHidden/>
          </w:rPr>
          <w:t>5</w:t>
        </w:r>
        <w:r>
          <w:rPr>
            <w:noProof/>
            <w:webHidden/>
          </w:rPr>
          <w:fldChar w:fldCharType="end"/>
        </w:r>
      </w:hyperlink>
    </w:p>
    <w:p w14:paraId="5D23F7F9" w14:textId="75D5977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35" w:history="1">
        <w:r w:rsidRPr="00E32B1B">
          <w:rPr>
            <w:rStyle w:val="Hyperkobling"/>
            <w:rFonts w:ascii="Times New Roman" w:hAnsi="Times New Roman"/>
            <w:noProof/>
          </w:rPr>
          <w:t>6.6.</w:t>
        </w:r>
        <w:r w:rsidRPr="00E32B1B">
          <w:rPr>
            <w:rStyle w:val="Hyperkobling"/>
            <w:noProof/>
          </w:rPr>
          <w:t xml:space="preserve"> Faglige møter, samlinger og kurs</w:t>
        </w:r>
        <w:r>
          <w:rPr>
            <w:noProof/>
            <w:webHidden/>
          </w:rPr>
          <w:tab/>
        </w:r>
        <w:r>
          <w:rPr>
            <w:noProof/>
            <w:webHidden/>
          </w:rPr>
          <w:fldChar w:fldCharType="begin"/>
        </w:r>
        <w:r>
          <w:rPr>
            <w:noProof/>
            <w:webHidden/>
          </w:rPr>
          <w:instrText xml:space="preserve"> PAGEREF _Toc233897035 \h </w:instrText>
        </w:r>
        <w:r>
          <w:rPr>
            <w:noProof/>
            <w:webHidden/>
          </w:rPr>
        </w:r>
        <w:r>
          <w:rPr>
            <w:noProof/>
            <w:webHidden/>
          </w:rPr>
          <w:fldChar w:fldCharType="separate"/>
        </w:r>
        <w:r>
          <w:rPr>
            <w:noProof/>
            <w:webHidden/>
          </w:rPr>
          <w:t>5</w:t>
        </w:r>
        <w:r>
          <w:rPr>
            <w:noProof/>
            <w:webHidden/>
          </w:rPr>
          <w:fldChar w:fldCharType="end"/>
        </w:r>
      </w:hyperlink>
    </w:p>
    <w:p w14:paraId="47ECEFDC" w14:textId="6548D91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36" w:history="1">
        <w:r w:rsidRPr="00E32B1B">
          <w:rPr>
            <w:rStyle w:val="Hyperkobling"/>
            <w:rFonts w:ascii="Times New Roman" w:hAnsi="Times New Roman"/>
            <w:noProof/>
          </w:rPr>
          <w:t>6.7.</w:t>
        </w:r>
        <w:r w:rsidRPr="00E32B1B">
          <w:rPr>
            <w:rStyle w:val="Hyperkobling"/>
            <w:noProof/>
          </w:rPr>
          <w:t xml:space="preserve"> Byggherremøter (Se NS8407 punkt 4.2)</w:t>
        </w:r>
        <w:r>
          <w:rPr>
            <w:noProof/>
            <w:webHidden/>
          </w:rPr>
          <w:tab/>
        </w:r>
        <w:r>
          <w:rPr>
            <w:noProof/>
            <w:webHidden/>
          </w:rPr>
          <w:fldChar w:fldCharType="begin"/>
        </w:r>
        <w:r>
          <w:rPr>
            <w:noProof/>
            <w:webHidden/>
          </w:rPr>
          <w:instrText xml:space="preserve"> PAGEREF _Toc233897036 \h </w:instrText>
        </w:r>
        <w:r>
          <w:rPr>
            <w:noProof/>
            <w:webHidden/>
          </w:rPr>
        </w:r>
        <w:r>
          <w:rPr>
            <w:noProof/>
            <w:webHidden/>
          </w:rPr>
          <w:fldChar w:fldCharType="separate"/>
        </w:r>
        <w:r>
          <w:rPr>
            <w:noProof/>
            <w:webHidden/>
          </w:rPr>
          <w:t>6</w:t>
        </w:r>
        <w:r>
          <w:rPr>
            <w:noProof/>
            <w:webHidden/>
          </w:rPr>
          <w:fldChar w:fldCharType="end"/>
        </w:r>
      </w:hyperlink>
    </w:p>
    <w:p w14:paraId="67BAB40B" w14:textId="7C8D54B7"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37" w:history="1">
        <w:r w:rsidRPr="00E32B1B">
          <w:rPr>
            <w:rStyle w:val="Hyperkobling"/>
            <w:rFonts w:ascii="Times New Roman" w:hAnsi="Times New Roman"/>
            <w:noProof/>
          </w:rPr>
          <w:t>6.7.1.</w:t>
        </w:r>
        <w:r w:rsidRPr="00E32B1B">
          <w:rPr>
            <w:rStyle w:val="Hyperkobling"/>
            <w:noProof/>
          </w:rPr>
          <w:t xml:space="preserve"> Prosjekteringsmøter</w:t>
        </w:r>
        <w:r>
          <w:rPr>
            <w:noProof/>
            <w:webHidden/>
          </w:rPr>
          <w:tab/>
        </w:r>
        <w:r>
          <w:rPr>
            <w:noProof/>
            <w:webHidden/>
          </w:rPr>
          <w:fldChar w:fldCharType="begin"/>
        </w:r>
        <w:r>
          <w:rPr>
            <w:noProof/>
            <w:webHidden/>
          </w:rPr>
          <w:instrText xml:space="preserve"> PAGEREF _Toc233897037 \h </w:instrText>
        </w:r>
        <w:r>
          <w:rPr>
            <w:noProof/>
            <w:webHidden/>
          </w:rPr>
        </w:r>
        <w:r>
          <w:rPr>
            <w:noProof/>
            <w:webHidden/>
          </w:rPr>
          <w:fldChar w:fldCharType="separate"/>
        </w:r>
        <w:r>
          <w:rPr>
            <w:noProof/>
            <w:webHidden/>
          </w:rPr>
          <w:t>6</w:t>
        </w:r>
        <w:r>
          <w:rPr>
            <w:noProof/>
            <w:webHidden/>
          </w:rPr>
          <w:fldChar w:fldCharType="end"/>
        </w:r>
      </w:hyperlink>
    </w:p>
    <w:p w14:paraId="009A0422" w14:textId="44863604"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38" w:history="1">
        <w:r w:rsidRPr="00E32B1B">
          <w:rPr>
            <w:rStyle w:val="Hyperkobling"/>
            <w:rFonts w:ascii="Times New Roman" w:hAnsi="Times New Roman"/>
            <w:noProof/>
          </w:rPr>
          <w:t>6.7.2.</w:t>
        </w:r>
        <w:r w:rsidRPr="00E32B1B">
          <w:rPr>
            <w:rStyle w:val="Hyperkobling"/>
            <w:noProof/>
          </w:rPr>
          <w:t xml:space="preserve"> Ordinært byggherremøte</w:t>
        </w:r>
        <w:r>
          <w:rPr>
            <w:noProof/>
            <w:webHidden/>
          </w:rPr>
          <w:tab/>
        </w:r>
        <w:r>
          <w:rPr>
            <w:noProof/>
            <w:webHidden/>
          </w:rPr>
          <w:fldChar w:fldCharType="begin"/>
        </w:r>
        <w:r>
          <w:rPr>
            <w:noProof/>
            <w:webHidden/>
          </w:rPr>
          <w:instrText xml:space="preserve"> PAGEREF _Toc233897038 \h </w:instrText>
        </w:r>
        <w:r>
          <w:rPr>
            <w:noProof/>
            <w:webHidden/>
          </w:rPr>
        </w:r>
        <w:r>
          <w:rPr>
            <w:noProof/>
            <w:webHidden/>
          </w:rPr>
          <w:fldChar w:fldCharType="separate"/>
        </w:r>
        <w:r>
          <w:rPr>
            <w:noProof/>
            <w:webHidden/>
          </w:rPr>
          <w:t>6</w:t>
        </w:r>
        <w:r>
          <w:rPr>
            <w:noProof/>
            <w:webHidden/>
          </w:rPr>
          <w:fldChar w:fldCharType="end"/>
        </w:r>
      </w:hyperlink>
    </w:p>
    <w:p w14:paraId="2F9D42AD" w14:textId="1C95CD0C"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39" w:history="1">
        <w:r w:rsidRPr="00E32B1B">
          <w:rPr>
            <w:rStyle w:val="Hyperkobling"/>
            <w:rFonts w:ascii="Times New Roman" w:hAnsi="Times New Roman"/>
            <w:noProof/>
          </w:rPr>
          <w:t>6.7.3.</w:t>
        </w:r>
        <w:r w:rsidRPr="00E32B1B">
          <w:rPr>
            <w:rStyle w:val="Hyperkobling"/>
            <w:noProof/>
          </w:rPr>
          <w:t xml:space="preserve"> Økonomimøter</w:t>
        </w:r>
        <w:r>
          <w:rPr>
            <w:noProof/>
            <w:webHidden/>
          </w:rPr>
          <w:tab/>
        </w:r>
        <w:r>
          <w:rPr>
            <w:noProof/>
            <w:webHidden/>
          </w:rPr>
          <w:fldChar w:fldCharType="begin"/>
        </w:r>
        <w:r>
          <w:rPr>
            <w:noProof/>
            <w:webHidden/>
          </w:rPr>
          <w:instrText xml:space="preserve"> PAGEREF _Toc233897039 \h </w:instrText>
        </w:r>
        <w:r>
          <w:rPr>
            <w:noProof/>
            <w:webHidden/>
          </w:rPr>
        </w:r>
        <w:r>
          <w:rPr>
            <w:noProof/>
            <w:webHidden/>
          </w:rPr>
          <w:fldChar w:fldCharType="separate"/>
        </w:r>
        <w:r>
          <w:rPr>
            <w:noProof/>
            <w:webHidden/>
          </w:rPr>
          <w:t>6</w:t>
        </w:r>
        <w:r>
          <w:rPr>
            <w:noProof/>
            <w:webHidden/>
          </w:rPr>
          <w:fldChar w:fldCharType="end"/>
        </w:r>
      </w:hyperlink>
    </w:p>
    <w:p w14:paraId="3F13B4C6" w14:textId="16EB1142"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40" w:history="1">
        <w:r w:rsidRPr="00E32B1B">
          <w:rPr>
            <w:rStyle w:val="Hyperkobling"/>
            <w:rFonts w:ascii="Times New Roman" w:hAnsi="Times New Roman"/>
            <w:noProof/>
          </w:rPr>
          <w:t>6.7.4.</w:t>
        </w:r>
        <w:r w:rsidRPr="00E32B1B">
          <w:rPr>
            <w:rStyle w:val="Hyperkobling"/>
            <w:noProof/>
          </w:rPr>
          <w:t xml:space="preserve"> Fremdriftsmøter</w:t>
        </w:r>
        <w:r>
          <w:rPr>
            <w:noProof/>
            <w:webHidden/>
          </w:rPr>
          <w:tab/>
        </w:r>
        <w:r>
          <w:rPr>
            <w:noProof/>
            <w:webHidden/>
          </w:rPr>
          <w:fldChar w:fldCharType="begin"/>
        </w:r>
        <w:r>
          <w:rPr>
            <w:noProof/>
            <w:webHidden/>
          </w:rPr>
          <w:instrText xml:space="preserve"> PAGEREF _Toc233897040 \h </w:instrText>
        </w:r>
        <w:r>
          <w:rPr>
            <w:noProof/>
            <w:webHidden/>
          </w:rPr>
        </w:r>
        <w:r>
          <w:rPr>
            <w:noProof/>
            <w:webHidden/>
          </w:rPr>
          <w:fldChar w:fldCharType="separate"/>
        </w:r>
        <w:r>
          <w:rPr>
            <w:noProof/>
            <w:webHidden/>
          </w:rPr>
          <w:t>7</w:t>
        </w:r>
        <w:r>
          <w:rPr>
            <w:noProof/>
            <w:webHidden/>
          </w:rPr>
          <w:fldChar w:fldCharType="end"/>
        </w:r>
      </w:hyperlink>
    </w:p>
    <w:p w14:paraId="720AF1AC" w14:textId="05AC69E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41" w:history="1">
        <w:r w:rsidRPr="00E32B1B">
          <w:rPr>
            <w:rStyle w:val="Hyperkobling"/>
            <w:rFonts w:ascii="Times New Roman" w:hAnsi="Times New Roman"/>
            <w:noProof/>
          </w:rPr>
          <w:t>6.8.</w:t>
        </w:r>
        <w:r w:rsidRPr="00E32B1B">
          <w:rPr>
            <w:rStyle w:val="Hyperkobling"/>
            <w:noProof/>
          </w:rPr>
          <w:t xml:space="preserve"> Møter med kontraktsmedhjelpere (Se NS8407 punkt 4.3)</w:t>
        </w:r>
        <w:r>
          <w:rPr>
            <w:noProof/>
            <w:webHidden/>
          </w:rPr>
          <w:tab/>
        </w:r>
        <w:r>
          <w:rPr>
            <w:noProof/>
            <w:webHidden/>
          </w:rPr>
          <w:fldChar w:fldCharType="begin"/>
        </w:r>
        <w:r>
          <w:rPr>
            <w:noProof/>
            <w:webHidden/>
          </w:rPr>
          <w:instrText xml:space="preserve"> PAGEREF _Toc233897041 \h </w:instrText>
        </w:r>
        <w:r>
          <w:rPr>
            <w:noProof/>
            <w:webHidden/>
          </w:rPr>
        </w:r>
        <w:r>
          <w:rPr>
            <w:noProof/>
            <w:webHidden/>
          </w:rPr>
          <w:fldChar w:fldCharType="separate"/>
        </w:r>
        <w:r>
          <w:rPr>
            <w:noProof/>
            <w:webHidden/>
          </w:rPr>
          <w:t>7</w:t>
        </w:r>
        <w:r>
          <w:rPr>
            <w:noProof/>
            <w:webHidden/>
          </w:rPr>
          <w:fldChar w:fldCharType="end"/>
        </w:r>
      </w:hyperlink>
    </w:p>
    <w:p w14:paraId="28E63EA2" w14:textId="7D87AE9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42" w:history="1">
        <w:r w:rsidRPr="00E32B1B">
          <w:rPr>
            <w:rStyle w:val="Hyperkobling"/>
            <w:rFonts w:ascii="Times New Roman" w:hAnsi="Times New Roman"/>
            <w:noProof/>
          </w:rPr>
          <w:t>6.9.</w:t>
        </w:r>
        <w:r w:rsidRPr="00E32B1B">
          <w:rPr>
            <w:rStyle w:val="Hyperkobling"/>
            <w:noProof/>
          </w:rPr>
          <w:t xml:space="preserve"> Møter i kontaktgruppe elektro og automasjon</w:t>
        </w:r>
        <w:r>
          <w:rPr>
            <w:noProof/>
            <w:webHidden/>
          </w:rPr>
          <w:tab/>
        </w:r>
        <w:r>
          <w:rPr>
            <w:noProof/>
            <w:webHidden/>
          </w:rPr>
          <w:fldChar w:fldCharType="begin"/>
        </w:r>
        <w:r>
          <w:rPr>
            <w:noProof/>
            <w:webHidden/>
          </w:rPr>
          <w:instrText xml:space="preserve"> PAGEREF _Toc233897042 \h </w:instrText>
        </w:r>
        <w:r>
          <w:rPr>
            <w:noProof/>
            <w:webHidden/>
          </w:rPr>
        </w:r>
        <w:r>
          <w:rPr>
            <w:noProof/>
            <w:webHidden/>
          </w:rPr>
          <w:fldChar w:fldCharType="separate"/>
        </w:r>
        <w:r>
          <w:rPr>
            <w:noProof/>
            <w:webHidden/>
          </w:rPr>
          <w:t>7</w:t>
        </w:r>
        <w:r>
          <w:rPr>
            <w:noProof/>
            <w:webHidden/>
          </w:rPr>
          <w:fldChar w:fldCharType="end"/>
        </w:r>
      </w:hyperlink>
    </w:p>
    <w:p w14:paraId="23FD9D1A" w14:textId="76B7D5F7"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43" w:history="1">
        <w:r w:rsidRPr="00E32B1B">
          <w:rPr>
            <w:rStyle w:val="Hyperkobling"/>
            <w:rFonts w:ascii="Times New Roman" w:hAnsi="Times New Roman"/>
            <w:noProof/>
          </w:rPr>
          <w:t>7.</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Varsel og krav (Se NS8407 punkt 5)</w:t>
        </w:r>
        <w:r>
          <w:rPr>
            <w:noProof/>
            <w:webHidden/>
          </w:rPr>
          <w:tab/>
        </w:r>
        <w:r>
          <w:rPr>
            <w:noProof/>
            <w:webHidden/>
          </w:rPr>
          <w:fldChar w:fldCharType="begin"/>
        </w:r>
        <w:r>
          <w:rPr>
            <w:noProof/>
            <w:webHidden/>
          </w:rPr>
          <w:instrText xml:space="preserve"> PAGEREF _Toc233897043 \h </w:instrText>
        </w:r>
        <w:r>
          <w:rPr>
            <w:noProof/>
            <w:webHidden/>
          </w:rPr>
        </w:r>
        <w:r>
          <w:rPr>
            <w:noProof/>
            <w:webHidden/>
          </w:rPr>
          <w:fldChar w:fldCharType="separate"/>
        </w:r>
        <w:r>
          <w:rPr>
            <w:noProof/>
            <w:webHidden/>
          </w:rPr>
          <w:t>8</w:t>
        </w:r>
        <w:r>
          <w:rPr>
            <w:noProof/>
            <w:webHidden/>
          </w:rPr>
          <w:fldChar w:fldCharType="end"/>
        </w:r>
      </w:hyperlink>
    </w:p>
    <w:p w14:paraId="5380B687" w14:textId="4000B231"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44" w:history="1">
        <w:r w:rsidRPr="00E32B1B">
          <w:rPr>
            <w:rStyle w:val="Hyperkobling"/>
            <w:rFonts w:ascii="Times New Roman" w:hAnsi="Times New Roman"/>
            <w:noProof/>
          </w:rPr>
          <w:t>8.</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Partenes sikkerhetstillelse (Se NS8407 punkt 7)</w:t>
        </w:r>
        <w:r>
          <w:rPr>
            <w:noProof/>
            <w:webHidden/>
          </w:rPr>
          <w:tab/>
        </w:r>
        <w:r>
          <w:rPr>
            <w:noProof/>
            <w:webHidden/>
          </w:rPr>
          <w:fldChar w:fldCharType="begin"/>
        </w:r>
        <w:r>
          <w:rPr>
            <w:noProof/>
            <w:webHidden/>
          </w:rPr>
          <w:instrText xml:space="preserve"> PAGEREF _Toc233897044 \h </w:instrText>
        </w:r>
        <w:r>
          <w:rPr>
            <w:noProof/>
            <w:webHidden/>
          </w:rPr>
        </w:r>
        <w:r>
          <w:rPr>
            <w:noProof/>
            <w:webHidden/>
          </w:rPr>
          <w:fldChar w:fldCharType="separate"/>
        </w:r>
        <w:r>
          <w:rPr>
            <w:noProof/>
            <w:webHidden/>
          </w:rPr>
          <w:t>8</w:t>
        </w:r>
        <w:r>
          <w:rPr>
            <w:noProof/>
            <w:webHidden/>
          </w:rPr>
          <w:fldChar w:fldCharType="end"/>
        </w:r>
      </w:hyperlink>
    </w:p>
    <w:p w14:paraId="0BE728D8" w14:textId="040D04D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45" w:history="1">
        <w:r w:rsidRPr="00E32B1B">
          <w:rPr>
            <w:rStyle w:val="Hyperkobling"/>
            <w:rFonts w:ascii="Times New Roman" w:hAnsi="Times New Roman"/>
            <w:noProof/>
          </w:rPr>
          <w:t>8.1.</w:t>
        </w:r>
        <w:r w:rsidRPr="00E32B1B">
          <w:rPr>
            <w:rStyle w:val="Hyperkobling"/>
            <w:noProof/>
          </w:rPr>
          <w:t xml:space="preserve"> Entreprenørens sikkerhetsstillelse</w:t>
        </w:r>
        <w:r>
          <w:rPr>
            <w:noProof/>
            <w:webHidden/>
          </w:rPr>
          <w:tab/>
        </w:r>
        <w:r>
          <w:rPr>
            <w:noProof/>
            <w:webHidden/>
          </w:rPr>
          <w:fldChar w:fldCharType="begin"/>
        </w:r>
        <w:r>
          <w:rPr>
            <w:noProof/>
            <w:webHidden/>
          </w:rPr>
          <w:instrText xml:space="preserve"> PAGEREF _Toc233897045 \h </w:instrText>
        </w:r>
        <w:r>
          <w:rPr>
            <w:noProof/>
            <w:webHidden/>
          </w:rPr>
        </w:r>
        <w:r>
          <w:rPr>
            <w:noProof/>
            <w:webHidden/>
          </w:rPr>
          <w:fldChar w:fldCharType="separate"/>
        </w:r>
        <w:r>
          <w:rPr>
            <w:noProof/>
            <w:webHidden/>
          </w:rPr>
          <w:t>8</w:t>
        </w:r>
        <w:r>
          <w:rPr>
            <w:noProof/>
            <w:webHidden/>
          </w:rPr>
          <w:fldChar w:fldCharType="end"/>
        </w:r>
      </w:hyperlink>
    </w:p>
    <w:p w14:paraId="3E16AB1A" w14:textId="0F31CDC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46" w:history="1">
        <w:r w:rsidRPr="00E32B1B">
          <w:rPr>
            <w:rStyle w:val="Hyperkobling"/>
            <w:rFonts w:ascii="Times New Roman" w:hAnsi="Times New Roman"/>
            <w:noProof/>
          </w:rPr>
          <w:t>8.2.</w:t>
        </w:r>
        <w:r w:rsidRPr="00E32B1B">
          <w:rPr>
            <w:rStyle w:val="Hyperkobling"/>
            <w:noProof/>
          </w:rPr>
          <w:t xml:space="preserve"> Byggherrens sikkerhetsstillelse</w:t>
        </w:r>
        <w:r>
          <w:rPr>
            <w:noProof/>
            <w:webHidden/>
          </w:rPr>
          <w:tab/>
        </w:r>
        <w:r>
          <w:rPr>
            <w:noProof/>
            <w:webHidden/>
          </w:rPr>
          <w:fldChar w:fldCharType="begin"/>
        </w:r>
        <w:r>
          <w:rPr>
            <w:noProof/>
            <w:webHidden/>
          </w:rPr>
          <w:instrText xml:space="preserve"> PAGEREF _Toc233897046 \h </w:instrText>
        </w:r>
        <w:r>
          <w:rPr>
            <w:noProof/>
            <w:webHidden/>
          </w:rPr>
        </w:r>
        <w:r>
          <w:rPr>
            <w:noProof/>
            <w:webHidden/>
          </w:rPr>
          <w:fldChar w:fldCharType="separate"/>
        </w:r>
        <w:r>
          <w:rPr>
            <w:noProof/>
            <w:webHidden/>
          </w:rPr>
          <w:t>9</w:t>
        </w:r>
        <w:r>
          <w:rPr>
            <w:noProof/>
            <w:webHidden/>
          </w:rPr>
          <w:fldChar w:fldCharType="end"/>
        </w:r>
      </w:hyperlink>
    </w:p>
    <w:p w14:paraId="06AEECF9" w14:textId="1A813CE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47" w:history="1">
        <w:r w:rsidRPr="00E32B1B">
          <w:rPr>
            <w:rStyle w:val="Hyperkobling"/>
            <w:rFonts w:ascii="Times New Roman" w:hAnsi="Times New Roman"/>
            <w:noProof/>
          </w:rPr>
          <w:t>9.</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Forsikring (Se NS8407 punkt 8)</w:t>
        </w:r>
        <w:r>
          <w:rPr>
            <w:noProof/>
            <w:webHidden/>
          </w:rPr>
          <w:tab/>
        </w:r>
        <w:r>
          <w:rPr>
            <w:noProof/>
            <w:webHidden/>
          </w:rPr>
          <w:fldChar w:fldCharType="begin"/>
        </w:r>
        <w:r>
          <w:rPr>
            <w:noProof/>
            <w:webHidden/>
          </w:rPr>
          <w:instrText xml:space="preserve"> PAGEREF _Toc233897047 \h </w:instrText>
        </w:r>
        <w:r>
          <w:rPr>
            <w:noProof/>
            <w:webHidden/>
          </w:rPr>
        </w:r>
        <w:r>
          <w:rPr>
            <w:noProof/>
            <w:webHidden/>
          </w:rPr>
          <w:fldChar w:fldCharType="separate"/>
        </w:r>
        <w:r>
          <w:rPr>
            <w:noProof/>
            <w:webHidden/>
          </w:rPr>
          <w:t>9</w:t>
        </w:r>
        <w:r>
          <w:rPr>
            <w:noProof/>
            <w:webHidden/>
          </w:rPr>
          <w:fldChar w:fldCharType="end"/>
        </w:r>
      </w:hyperlink>
    </w:p>
    <w:p w14:paraId="7FC5CED7" w14:textId="07AA6F0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48" w:history="1">
        <w:r w:rsidRPr="00E32B1B">
          <w:rPr>
            <w:rStyle w:val="Hyperkobling"/>
            <w:rFonts w:ascii="Times New Roman" w:hAnsi="Times New Roman"/>
            <w:noProof/>
          </w:rPr>
          <w:t>9.1.</w:t>
        </w:r>
        <w:r w:rsidRPr="00E32B1B">
          <w:rPr>
            <w:rStyle w:val="Hyperkobling"/>
            <w:noProof/>
          </w:rPr>
          <w:t xml:space="preserve"> Entreprenørens plikt til å holde kontraktsgjenstanden mv. forsikret (Se NS8407 punkt 8.1)</w:t>
        </w:r>
        <w:r>
          <w:rPr>
            <w:noProof/>
            <w:webHidden/>
          </w:rPr>
          <w:tab/>
        </w:r>
        <w:r>
          <w:rPr>
            <w:noProof/>
            <w:webHidden/>
          </w:rPr>
          <w:fldChar w:fldCharType="begin"/>
        </w:r>
        <w:r>
          <w:rPr>
            <w:noProof/>
            <w:webHidden/>
          </w:rPr>
          <w:instrText xml:space="preserve"> PAGEREF _Toc233897048 \h </w:instrText>
        </w:r>
        <w:r>
          <w:rPr>
            <w:noProof/>
            <w:webHidden/>
          </w:rPr>
        </w:r>
        <w:r>
          <w:rPr>
            <w:noProof/>
            <w:webHidden/>
          </w:rPr>
          <w:fldChar w:fldCharType="separate"/>
        </w:r>
        <w:r>
          <w:rPr>
            <w:noProof/>
            <w:webHidden/>
          </w:rPr>
          <w:t>9</w:t>
        </w:r>
        <w:r>
          <w:rPr>
            <w:noProof/>
            <w:webHidden/>
          </w:rPr>
          <w:fldChar w:fldCharType="end"/>
        </w:r>
      </w:hyperlink>
    </w:p>
    <w:p w14:paraId="629D0BC2" w14:textId="47DFD36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49" w:history="1">
        <w:r w:rsidRPr="00E32B1B">
          <w:rPr>
            <w:rStyle w:val="Hyperkobling"/>
            <w:rFonts w:ascii="Times New Roman" w:hAnsi="Times New Roman"/>
            <w:noProof/>
          </w:rPr>
          <w:t>9.2.</w:t>
        </w:r>
        <w:r w:rsidRPr="00E32B1B">
          <w:rPr>
            <w:rStyle w:val="Hyperkobling"/>
            <w:noProof/>
          </w:rPr>
          <w:t xml:space="preserve"> Ansvarforsikring (Se NS8407 punkt 8.2)</w:t>
        </w:r>
        <w:r>
          <w:rPr>
            <w:noProof/>
            <w:webHidden/>
          </w:rPr>
          <w:tab/>
        </w:r>
        <w:r>
          <w:rPr>
            <w:noProof/>
            <w:webHidden/>
          </w:rPr>
          <w:fldChar w:fldCharType="begin"/>
        </w:r>
        <w:r>
          <w:rPr>
            <w:noProof/>
            <w:webHidden/>
          </w:rPr>
          <w:instrText xml:space="preserve"> PAGEREF _Toc233897049 \h </w:instrText>
        </w:r>
        <w:r>
          <w:rPr>
            <w:noProof/>
            <w:webHidden/>
          </w:rPr>
        </w:r>
        <w:r>
          <w:rPr>
            <w:noProof/>
            <w:webHidden/>
          </w:rPr>
          <w:fldChar w:fldCharType="separate"/>
        </w:r>
        <w:r>
          <w:rPr>
            <w:noProof/>
            <w:webHidden/>
          </w:rPr>
          <w:t>9</w:t>
        </w:r>
        <w:r>
          <w:rPr>
            <w:noProof/>
            <w:webHidden/>
          </w:rPr>
          <w:fldChar w:fldCharType="end"/>
        </w:r>
      </w:hyperlink>
    </w:p>
    <w:p w14:paraId="3DD902D8" w14:textId="42FE96E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50" w:history="1">
        <w:r w:rsidRPr="00E32B1B">
          <w:rPr>
            <w:rStyle w:val="Hyperkobling"/>
            <w:rFonts w:ascii="Times New Roman" w:hAnsi="Times New Roman"/>
            <w:noProof/>
          </w:rPr>
          <w:t>10.</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Entreprenørens representant og nøkkelpersonell</w:t>
        </w:r>
        <w:r>
          <w:rPr>
            <w:noProof/>
            <w:webHidden/>
          </w:rPr>
          <w:tab/>
        </w:r>
        <w:r>
          <w:rPr>
            <w:noProof/>
            <w:webHidden/>
          </w:rPr>
          <w:fldChar w:fldCharType="begin"/>
        </w:r>
        <w:r>
          <w:rPr>
            <w:noProof/>
            <w:webHidden/>
          </w:rPr>
          <w:instrText xml:space="preserve"> PAGEREF _Toc233897050 \h </w:instrText>
        </w:r>
        <w:r>
          <w:rPr>
            <w:noProof/>
            <w:webHidden/>
          </w:rPr>
        </w:r>
        <w:r>
          <w:rPr>
            <w:noProof/>
            <w:webHidden/>
          </w:rPr>
          <w:fldChar w:fldCharType="separate"/>
        </w:r>
        <w:r>
          <w:rPr>
            <w:noProof/>
            <w:webHidden/>
          </w:rPr>
          <w:t>9</w:t>
        </w:r>
        <w:r>
          <w:rPr>
            <w:noProof/>
            <w:webHidden/>
          </w:rPr>
          <w:fldChar w:fldCharType="end"/>
        </w:r>
      </w:hyperlink>
    </w:p>
    <w:p w14:paraId="494EEB7D" w14:textId="03F8340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51" w:history="1">
        <w:r w:rsidRPr="00E32B1B">
          <w:rPr>
            <w:rStyle w:val="Hyperkobling"/>
            <w:rFonts w:ascii="Times New Roman" w:hAnsi="Times New Roman"/>
            <w:noProof/>
          </w:rPr>
          <w:t>10.1.</w:t>
        </w:r>
        <w:r w:rsidRPr="00E32B1B">
          <w:rPr>
            <w:rStyle w:val="Hyperkobling"/>
            <w:noProof/>
          </w:rPr>
          <w:t xml:space="preserve"> Nøkkelpersonell</w:t>
        </w:r>
        <w:r>
          <w:rPr>
            <w:noProof/>
            <w:webHidden/>
          </w:rPr>
          <w:tab/>
        </w:r>
        <w:r>
          <w:rPr>
            <w:noProof/>
            <w:webHidden/>
          </w:rPr>
          <w:fldChar w:fldCharType="begin"/>
        </w:r>
        <w:r>
          <w:rPr>
            <w:noProof/>
            <w:webHidden/>
          </w:rPr>
          <w:instrText xml:space="preserve"> PAGEREF _Toc233897051 \h </w:instrText>
        </w:r>
        <w:r>
          <w:rPr>
            <w:noProof/>
            <w:webHidden/>
          </w:rPr>
        </w:r>
        <w:r>
          <w:rPr>
            <w:noProof/>
            <w:webHidden/>
          </w:rPr>
          <w:fldChar w:fldCharType="separate"/>
        </w:r>
        <w:r>
          <w:rPr>
            <w:noProof/>
            <w:webHidden/>
          </w:rPr>
          <w:t>9</w:t>
        </w:r>
        <w:r>
          <w:rPr>
            <w:noProof/>
            <w:webHidden/>
          </w:rPr>
          <w:fldChar w:fldCharType="end"/>
        </w:r>
      </w:hyperlink>
    </w:p>
    <w:p w14:paraId="73ACFE23" w14:textId="0609A57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52" w:history="1">
        <w:r w:rsidRPr="00E32B1B">
          <w:rPr>
            <w:rStyle w:val="Hyperkobling"/>
            <w:rFonts w:ascii="Times New Roman" w:hAnsi="Times New Roman"/>
            <w:noProof/>
          </w:rPr>
          <w:t>10.2.</w:t>
        </w:r>
        <w:r w:rsidRPr="00E32B1B">
          <w:rPr>
            <w:rStyle w:val="Hyperkobling"/>
            <w:noProof/>
          </w:rPr>
          <w:t xml:space="preserve"> Utskiftning av representant og nøkkelpersonell</w:t>
        </w:r>
        <w:r>
          <w:rPr>
            <w:noProof/>
            <w:webHidden/>
          </w:rPr>
          <w:tab/>
        </w:r>
        <w:r>
          <w:rPr>
            <w:noProof/>
            <w:webHidden/>
          </w:rPr>
          <w:fldChar w:fldCharType="begin"/>
        </w:r>
        <w:r>
          <w:rPr>
            <w:noProof/>
            <w:webHidden/>
          </w:rPr>
          <w:instrText xml:space="preserve"> PAGEREF _Toc233897052 \h </w:instrText>
        </w:r>
        <w:r>
          <w:rPr>
            <w:noProof/>
            <w:webHidden/>
          </w:rPr>
        </w:r>
        <w:r>
          <w:rPr>
            <w:noProof/>
            <w:webHidden/>
          </w:rPr>
          <w:fldChar w:fldCharType="separate"/>
        </w:r>
        <w:r>
          <w:rPr>
            <w:noProof/>
            <w:webHidden/>
          </w:rPr>
          <w:t>10</w:t>
        </w:r>
        <w:r>
          <w:rPr>
            <w:noProof/>
            <w:webHidden/>
          </w:rPr>
          <w:fldChar w:fldCharType="end"/>
        </w:r>
      </w:hyperlink>
    </w:p>
    <w:p w14:paraId="4E9E7BDA" w14:textId="56A4420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53" w:history="1">
        <w:r w:rsidRPr="00E32B1B">
          <w:rPr>
            <w:rStyle w:val="Hyperkobling"/>
            <w:rFonts w:ascii="Times New Roman" w:hAnsi="Times New Roman"/>
            <w:noProof/>
          </w:rPr>
          <w:t>10.3.</w:t>
        </w:r>
        <w:r w:rsidRPr="00E32B1B">
          <w:rPr>
            <w:rStyle w:val="Hyperkobling"/>
            <w:noProof/>
          </w:rPr>
          <w:t xml:space="preserve"> Entreprenørs representant (Se NS8407 punkt 9)</w:t>
        </w:r>
        <w:r>
          <w:rPr>
            <w:noProof/>
            <w:webHidden/>
          </w:rPr>
          <w:tab/>
        </w:r>
        <w:r>
          <w:rPr>
            <w:noProof/>
            <w:webHidden/>
          </w:rPr>
          <w:fldChar w:fldCharType="begin"/>
        </w:r>
        <w:r>
          <w:rPr>
            <w:noProof/>
            <w:webHidden/>
          </w:rPr>
          <w:instrText xml:space="preserve"> PAGEREF _Toc233897053 \h </w:instrText>
        </w:r>
        <w:r>
          <w:rPr>
            <w:noProof/>
            <w:webHidden/>
          </w:rPr>
        </w:r>
        <w:r>
          <w:rPr>
            <w:noProof/>
            <w:webHidden/>
          </w:rPr>
          <w:fldChar w:fldCharType="separate"/>
        </w:r>
        <w:r>
          <w:rPr>
            <w:noProof/>
            <w:webHidden/>
          </w:rPr>
          <w:t>10</w:t>
        </w:r>
        <w:r>
          <w:rPr>
            <w:noProof/>
            <w:webHidden/>
          </w:rPr>
          <w:fldChar w:fldCharType="end"/>
        </w:r>
      </w:hyperlink>
    </w:p>
    <w:p w14:paraId="31022CD8" w14:textId="2FBAE31A"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54" w:history="1">
        <w:r w:rsidRPr="00E32B1B">
          <w:rPr>
            <w:rStyle w:val="Hyperkobling"/>
            <w:rFonts w:ascii="Times New Roman" w:hAnsi="Times New Roman"/>
            <w:noProof/>
          </w:rPr>
          <w:t>11.</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Bestemmelser om arbeidstakere</w:t>
        </w:r>
        <w:r>
          <w:rPr>
            <w:noProof/>
            <w:webHidden/>
          </w:rPr>
          <w:tab/>
        </w:r>
        <w:r>
          <w:rPr>
            <w:noProof/>
            <w:webHidden/>
          </w:rPr>
          <w:fldChar w:fldCharType="begin"/>
        </w:r>
        <w:r>
          <w:rPr>
            <w:noProof/>
            <w:webHidden/>
          </w:rPr>
          <w:instrText xml:space="preserve"> PAGEREF _Toc233897054 \h </w:instrText>
        </w:r>
        <w:r>
          <w:rPr>
            <w:noProof/>
            <w:webHidden/>
          </w:rPr>
        </w:r>
        <w:r>
          <w:rPr>
            <w:noProof/>
            <w:webHidden/>
          </w:rPr>
          <w:fldChar w:fldCharType="separate"/>
        </w:r>
        <w:r>
          <w:rPr>
            <w:noProof/>
            <w:webHidden/>
          </w:rPr>
          <w:t>10</w:t>
        </w:r>
        <w:r>
          <w:rPr>
            <w:noProof/>
            <w:webHidden/>
          </w:rPr>
          <w:fldChar w:fldCharType="end"/>
        </w:r>
      </w:hyperlink>
    </w:p>
    <w:p w14:paraId="3B7F1B5B" w14:textId="394E090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55" w:history="1">
        <w:r w:rsidRPr="00E32B1B">
          <w:rPr>
            <w:rStyle w:val="Hyperkobling"/>
            <w:rFonts w:ascii="Times New Roman" w:hAnsi="Times New Roman"/>
            <w:noProof/>
          </w:rPr>
          <w:t>11.1.</w:t>
        </w:r>
        <w:r w:rsidRPr="00E32B1B">
          <w:rPr>
            <w:rStyle w:val="Hyperkobling"/>
            <w:noProof/>
          </w:rPr>
          <w:t xml:space="preserve"> Personell</w:t>
        </w:r>
        <w:r>
          <w:rPr>
            <w:noProof/>
            <w:webHidden/>
          </w:rPr>
          <w:tab/>
        </w:r>
        <w:r>
          <w:rPr>
            <w:noProof/>
            <w:webHidden/>
          </w:rPr>
          <w:fldChar w:fldCharType="begin"/>
        </w:r>
        <w:r>
          <w:rPr>
            <w:noProof/>
            <w:webHidden/>
          </w:rPr>
          <w:instrText xml:space="preserve"> PAGEREF _Toc233897055 \h </w:instrText>
        </w:r>
        <w:r>
          <w:rPr>
            <w:noProof/>
            <w:webHidden/>
          </w:rPr>
        </w:r>
        <w:r>
          <w:rPr>
            <w:noProof/>
            <w:webHidden/>
          </w:rPr>
          <w:fldChar w:fldCharType="separate"/>
        </w:r>
        <w:r>
          <w:rPr>
            <w:noProof/>
            <w:webHidden/>
          </w:rPr>
          <w:t>10</w:t>
        </w:r>
        <w:r>
          <w:rPr>
            <w:noProof/>
            <w:webHidden/>
          </w:rPr>
          <w:fldChar w:fldCharType="end"/>
        </w:r>
      </w:hyperlink>
    </w:p>
    <w:p w14:paraId="16495770" w14:textId="7ED252F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56" w:history="1">
        <w:r w:rsidRPr="00E32B1B">
          <w:rPr>
            <w:rStyle w:val="Hyperkobling"/>
            <w:rFonts w:ascii="Times New Roman" w:hAnsi="Times New Roman"/>
            <w:noProof/>
          </w:rPr>
          <w:t>11.2.</w:t>
        </w:r>
        <w:r w:rsidRPr="00E32B1B">
          <w:rPr>
            <w:rStyle w:val="Hyperkobling"/>
            <w:noProof/>
          </w:rPr>
          <w:t xml:space="preserve"> Lønns- og arbeidsvilkår</w:t>
        </w:r>
        <w:r>
          <w:rPr>
            <w:noProof/>
            <w:webHidden/>
          </w:rPr>
          <w:tab/>
        </w:r>
        <w:r>
          <w:rPr>
            <w:noProof/>
            <w:webHidden/>
          </w:rPr>
          <w:fldChar w:fldCharType="begin"/>
        </w:r>
        <w:r>
          <w:rPr>
            <w:noProof/>
            <w:webHidden/>
          </w:rPr>
          <w:instrText xml:space="preserve"> PAGEREF _Toc233897056 \h </w:instrText>
        </w:r>
        <w:r>
          <w:rPr>
            <w:noProof/>
            <w:webHidden/>
          </w:rPr>
        </w:r>
        <w:r>
          <w:rPr>
            <w:noProof/>
            <w:webHidden/>
          </w:rPr>
          <w:fldChar w:fldCharType="separate"/>
        </w:r>
        <w:r>
          <w:rPr>
            <w:noProof/>
            <w:webHidden/>
          </w:rPr>
          <w:t>11</w:t>
        </w:r>
        <w:r>
          <w:rPr>
            <w:noProof/>
            <w:webHidden/>
          </w:rPr>
          <w:fldChar w:fldCharType="end"/>
        </w:r>
      </w:hyperlink>
    </w:p>
    <w:p w14:paraId="16AC3450" w14:textId="576A532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57" w:history="1">
        <w:r w:rsidRPr="00E32B1B">
          <w:rPr>
            <w:rStyle w:val="Hyperkobling"/>
            <w:rFonts w:ascii="Times New Roman" w:hAnsi="Times New Roman"/>
            <w:noProof/>
          </w:rPr>
          <w:t>11.3.</w:t>
        </w:r>
        <w:r w:rsidRPr="00E32B1B">
          <w:rPr>
            <w:rStyle w:val="Hyperkobling"/>
            <w:noProof/>
          </w:rPr>
          <w:t xml:space="preserve"> Rapportering av utenlandsk virksomhet</w:t>
        </w:r>
        <w:r>
          <w:rPr>
            <w:noProof/>
            <w:webHidden/>
          </w:rPr>
          <w:tab/>
        </w:r>
        <w:r>
          <w:rPr>
            <w:noProof/>
            <w:webHidden/>
          </w:rPr>
          <w:fldChar w:fldCharType="begin"/>
        </w:r>
        <w:r>
          <w:rPr>
            <w:noProof/>
            <w:webHidden/>
          </w:rPr>
          <w:instrText xml:space="preserve"> PAGEREF _Toc233897057 \h </w:instrText>
        </w:r>
        <w:r>
          <w:rPr>
            <w:noProof/>
            <w:webHidden/>
          </w:rPr>
        </w:r>
        <w:r>
          <w:rPr>
            <w:noProof/>
            <w:webHidden/>
          </w:rPr>
          <w:fldChar w:fldCharType="separate"/>
        </w:r>
        <w:r>
          <w:rPr>
            <w:noProof/>
            <w:webHidden/>
          </w:rPr>
          <w:t>12</w:t>
        </w:r>
        <w:r>
          <w:rPr>
            <w:noProof/>
            <w:webHidden/>
          </w:rPr>
          <w:fldChar w:fldCharType="end"/>
        </w:r>
      </w:hyperlink>
    </w:p>
    <w:p w14:paraId="675FA59F" w14:textId="48FFB12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58" w:history="1">
        <w:r w:rsidRPr="00E32B1B">
          <w:rPr>
            <w:rStyle w:val="Hyperkobling"/>
            <w:rFonts w:ascii="Times New Roman" w:hAnsi="Times New Roman"/>
            <w:noProof/>
          </w:rPr>
          <w:t>11.4.</w:t>
        </w:r>
        <w:r w:rsidRPr="00E32B1B">
          <w:rPr>
            <w:rStyle w:val="Hyperkobling"/>
            <w:noProof/>
          </w:rPr>
          <w:t xml:space="preserve"> Språkkrav for arbeidstakere</w:t>
        </w:r>
        <w:r>
          <w:rPr>
            <w:noProof/>
            <w:webHidden/>
          </w:rPr>
          <w:tab/>
        </w:r>
        <w:r>
          <w:rPr>
            <w:noProof/>
            <w:webHidden/>
          </w:rPr>
          <w:fldChar w:fldCharType="begin"/>
        </w:r>
        <w:r>
          <w:rPr>
            <w:noProof/>
            <w:webHidden/>
          </w:rPr>
          <w:instrText xml:space="preserve"> PAGEREF _Toc233897058 \h </w:instrText>
        </w:r>
        <w:r>
          <w:rPr>
            <w:noProof/>
            <w:webHidden/>
          </w:rPr>
        </w:r>
        <w:r>
          <w:rPr>
            <w:noProof/>
            <w:webHidden/>
          </w:rPr>
          <w:fldChar w:fldCharType="separate"/>
        </w:r>
        <w:r>
          <w:rPr>
            <w:noProof/>
            <w:webHidden/>
          </w:rPr>
          <w:t>12</w:t>
        </w:r>
        <w:r>
          <w:rPr>
            <w:noProof/>
            <w:webHidden/>
          </w:rPr>
          <w:fldChar w:fldCharType="end"/>
        </w:r>
      </w:hyperlink>
    </w:p>
    <w:p w14:paraId="5B61A651" w14:textId="37740E6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59" w:history="1">
        <w:r w:rsidRPr="00E32B1B">
          <w:rPr>
            <w:rStyle w:val="Hyperkobling"/>
            <w:rFonts w:ascii="Times New Roman" w:hAnsi="Times New Roman"/>
            <w:noProof/>
          </w:rPr>
          <w:t>11.5.</w:t>
        </w:r>
        <w:r w:rsidRPr="00E32B1B">
          <w:rPr>
            <w:rStyle w:val="Hyperkobling"/>
            <w:noProof/>
          </w:rPr>
          <w:t xml:space="preserve"> Sanksjoner ved brudd på bestemmelsene i punkt 11</w:t>
        </w:r>
        <w:r>
          <w:rPr>
            <w:noProof/>
            <w:webHidden/>
          </w:rPr>
          <w:tab/>
        </w:r>
        <w:r>
          <w:rPr>
            <w:noProof/>
            <w:webHidden/>
          </w:rPr>
          <w:fldChar w:fldCharType="begin"/>
        </w:r>
        <w:r>
          <w:rPr>
            <w:noProof/>
            <w:webHidden/>
          </w:rPr>
          <w:instrText xml:space="preserve"> PAGEREF _Toc233897059 \h </w:instrText>
        </w:r>
        <w:r>
          <w:rPr>
            <w:noProof/>
            <w:webHidden/>
          </w:rPr>
        </w:r>
        <w:r>
          <w:rPr>
            <w:noProof/>
            <w:webHidden/>
          </w:rPr>
          <w:fldChar w:fldCharType="separate"/>
        </w:r>
        <w:r>
          <w:rPr>
            <w:noProof/>
            <w:webHidden/>
          </w:rPr>
          <w:t>13</w:t>
        </w:r>
        <w:r>
          <w:rPr>
            <w:noProof/>
            <w:webHidden/>
          </w:rPr>
          <w:fldChar w:fldCharType="end"/>
        </w:r>
      </w:hyperlink>
    </w:p>
    <w:p w14:paraId="4C365E4C" w14:textId="256D9611"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60" w:history="1">
        <w:r w:rsidRPr="00E32B1B">
          <w:rPr>
            <w:rStyle w:val="Hyperkobling"/>
            <w:rFonts w:ascii="Times New Roman" w:hAnsi="Times New Roman"/>
            <w:noProof/>
          </w:rPr>
          <w:t>12.</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Lærlinger</w:t>
        </w:r>
        <w:r>
          <w:rPr>
            <w:noProof/>
            <w:webHidden/>
          </w:rPr>
          <w:tab/>
        </w:r>
        <w:r>
          <w:rPr>
            <w:noProof/>
            <w:webHidden/>
          </w:rPr>
          <w:fldChar w:fldCharType="begin"/>
        </w:r>
        <w:r>
          <w:rPr>
            <w:noProof/>
            <w:webHidden/>
          </w:rPr>
          <w:instrText xml:space="preserve"> PAGEREF _Toc233897060 \h </w:instrText>
        </w:r>
        <w:r>
          <w:rPr>
            <w:noProof/>
            <w:webHidden/>
          </w:rPr>
        </w:r>
        <w:r>
          <w:rPr>
            <w:noProof/>
            <w:webHidden/>
          </w:rPr>
          <w:fldChar w:fldCharType="separate"/>
        </w:r>
        <w:r>
          <w:rPr>
            <w:noProof/>
            <w:webHidden/>
          </w:rPr>
          <w:t>14</w:t>
        </w:r>
        <w:r>
          <w:rPr>
            <w:noProof/>
            <w:webHidden/>
          </w:rPr>
          <w:fldChar w:fldCharType="end"/>
        </w:r>
      </w:hyperlink>
    </w:p>
    <w:p w14:paraId="5CCC6086" w14:textId="688A791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61" w:history="1">
        <w:r w:rsidRPr="00E32B1B">
          <w:rPr>
            <w:rStyle w:val="Hyperkobling"/>
            <w:rFonts w:ascii="Times New Roman" w:hAnsi="Times New Roman"/>
            <w:noProof/>
          </w:rPr>
          <w:t>12.1.</w:t>
        </w:r>
        <w:r w:rsidRPr="00E32B1B">
          <w:rPr>
            <w:rStyle w:val="Hyperkobling"/>
            <w:noProof/>
          </w:rPr>
          <w:t xml:space="preserve"> Krav om bruk av lærlinger</w:t>
        </w:r>
        <w:r>
          <w:rPr>
            <w:noProof/>
            <w:webHidden/>
          </w:rPr>
          <w:tab/>
        </w:r>
        <w:r>
          <w:rPr>
            <w:noProof/>
            <w:webHidden/>
          </w:rPr>
          <w:fldChar w:fldCharType="begin"/>
        </w:r>
        <w:r>
          <w:rPr>
            <w:noProof/>
            <w:webHidden/>
          </w:rPr>
          <w:instrText xml:space="preserve"> PAGEREF _Toc233897061 \h </w:instrText>
        </w:r>
        <w:r>
          <w:rPr>
            <w:noProof/>
            <w:webHidden/>
          </w:rPr>
        </w:r>
        <w:r>
          <w:rPr>
            <w:noProof/>
            <w:webHidden/>
          </w:rPr>
          <w:fldChar w:fldCharType="separate"/>
        </w:r>
        <w:r>
          <w:rPr>
            <w:noProof/>
            <w:webHidden/>
          </w:rPr>
          <w:t>14</w:t>
        </w:r>
        <w:r>
          <w:rPr>
            <w:noProof/>
            <w:webHidden/>
          </w:rPr>
          <w:fldChar w:fldCharType="end"/>
        </w:r>
      </w:hyperlink>
    </w:p>
    <w:p w14:paraId="279FE97F" w14:textId="4AC43494"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62" w:history="1">
        <w:r w:rsidRPr="00E32B1B">
          <w:rPr>
            <w:rStyle w:val="Hyperkobling"/>
            <w:rFonts w:ascii="Times New Roman" w:hAnsi="Times New Roman"/>
            <w:noProof/>
          </w:rPr>
          <w:t>12.2.</w:t>
        </w:r>
        <w:r w:rsidRPr="00E32B1B">
          <w:rPr>
            <w:rStyle w:val="Hyperkobling"/>
            <w:noProof/>
          </w:rPr>
          <w:t xml:space="preserve"> Krav om bruk av faglærte håndverkere</w:t>
        </w:r>
        <w:r>
          <w:rPr>
            <w:noProof/>
            <w:webHidden/>
          </w:rPr>
          <w:tab/>
        </w:r>
        <w:r>
          <w:rPr>
            <w:noProof/>
            <w:webHidden/>
          </w:rPr>
          <w:fldChar w:fldCharType="begin"/>
        </w:r>
        <w:r>
          <w:rPr>
            <w:noProof/>
            <w:webHidden/>
          </w:rPr>
          <w:instrText xml:space="preserve"> PAGEREF _Toc233897062 \h </w:instrText>
        </w:r>
        <w:r>
          <w:rPr>
            <w:noProof/>
            <w:webHidden/>
          </w:rPr>
        </w:r>
        <w:r>
          <w:rPr>
            <w:noProof/>
            <w:webHidden/>
          </w:rPr>
          <w:fldChar w:fldCharType="separate"/>
        </w:r>
        <w:r>
          <w:rPr>
            <w:noProof/>
            <w:webHidden/>
          </w:rPr>
          <w:t>14</w:t>
        </w:r>
        <w:r>
          <w:rPr>
            <w:noProof/>
            <w:webHidden/>
          </w:rPr>
          <w:fldChar w:fldCharType="end"/>
        </w:r>
      </w:hyperlink>
    </w:p>
    <w:p w14:paraId="3CCD676E" w14:textId="0777870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63" w:history="1">
        <w:r w:rsidRPr="00E32B1B">
          <w:rPr>
            <w:rStyle w:val="Hyperkobling"/>
            <w:rFonts w:ascii="Times New Roman" w:hAnsi="Times New Roman"/>
            <w:noProof/>
          </w:rPr>
          <w:t>13.</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Kontraktsmedhjelpere (Se NS8407 punkt 10)</w:t>
        </w:r>
        <w:r>
          <w:rPr>
            <w:noProof/>
            <w:webHidden/>
          </w:rPr>
          <w:tab/>
        </w:r>
        <w:r>
          <w:rPr>
            <w:noProof/>
            <w:webHidden/>
          </w:rPr>
          <w:fldChar w:fldCharType="begin"/>
        </w:r>
        <w:r>
          <w:rPr>
            <w:noProof/>
            <w:webHidden/>
          </w:rPr>
          <w:instrText xml:space="preserve"> PAGEREF _Toc233897063 \h </w:instrText>
        </w:r>
        <w:r>
          <w:rPr>
            <w:noProof/>
            <w:webHidden/>
          </w:rPr>
        </w:r>
        <w:r>
          <w:rPr>
            <w:noProof/>
            <w:webHidden/>
          </w:rPr>
          <w:fldChar w:fldCharType="separate"/>
        </w:r>
        <w:r>
          <w:rPr>
            <w:noProof/>
            <w:webHidden/>
          </w:rPr>
          <w:t>15</w:t>
        </w:r>
        <w:r>
          <w:rPr>
            <w:noProof/>
            <w:webHidden/>
          </w:rPr>
          <w:fldChar w:fldCharType="end"/>
        </w:r>
      </w:hyperlink>
    </w:p>
    <w:p w14:paraId="2F05CCF1" w14:textId="548805F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64" w:history="1">
        <w:r w:rsidRPr="00E32B1B">
          <w:rPr>
            <w:rStyle w:val="Hyperkobling"/>
            <w:rFonts w:ascii="Times New Roman" w:hAnsi="Times New Roman"/>
            <w:noProof/>
          </w:rPr>
          <w:t>13.1.</w:t>
        </w:r>
        <w:r w:rsidRPr="00E32B1B">
          <w:rPr>
            <w:rStyle w:val="Hyperkobling"/>
            <w:noProof/>
          </w:rPr>
          <w:t xml:space="preserve"> Valg av kontraktsmedhjelper</w:t>
        </w:r>
        <w:r>
          <w:rPr>
            <w:noProof/>
            <w:webHidden/>
          </w:rPr>
          <w:tab/>
        </w:r>
        <w:r>
          <w:rPr>
            <w:noProof/>
            <w:webHidden/>
          </w:rPr>
          <w:fldChar w:fldCharType="begin"/>
        </w:r>
        <w:r>
          <w:rPr>
            <w:noProof/>
            <w:webHidden/>
          </w:rPr>
          <w:instrText xml:space="preserve"> PAGEREF _Toc233897064 \h </w:instrText>
        </w:r>
        <w:r>
          <w:rPr>
            <w:noProof/>
            <w:webHidden/>
          </w:rPr>
        </w:r>
        <w:r>
          <w:rPr>
            <w:noProof/>
            <w:webHidden/>
          </w:rPr>
          <w:fldChar w:fldCharType="separate"/>
        </w:r>
        <w:r>
          <w:rPr>
            <w:noProof/>
            <w:webHidden/>
          </w:rPr>
          <w:t>15</w:t>
        </w:r>
        <w:r>
          <w:rPr>
            <w:noProof/>
            <w:webHidden/>
          </w:rPr>
          <w:fldChar w:fldCharType="end"/>
        </w:r>
      </w:hyperlink>
    </w:p>
    <w:p w14:paraId="0C93F532" w14:textId="172F8F7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65" w:history="1">
        <w:r w:rsidRPr="00E32B1B">
          <w:rPr>
            <w:rStyle w:val="Hyperkobling"/>
            <w:rFonts w:ascii="Times New Roman" w:hAnsi="Times New Roman"/>
            <w:noProof/>
          </w:rPr>
          <w:t>13.2.</w:t>
        </w:r>
        <w:r w:rsidRPr="00E32B1B">
          <w:rPr>
            <w:rStyle w:val="Hyperkobling"/>
            <w:noProof/>
          </w:rPr>
          <w:t xml:space="preserve"> Byggherrens rett til å nekte å godta entreprenørens valg av kontraktsmedhjelper</w:t>
        </w:r>
        <w:r>
          <w:rPr>
            <w:noProof/>
            <w:webHidden/>
          </w:rPr>
          <w:tab/>
        </w:r>
        <w:r>
          <w:rPr>
            <w:noProof/>
            <w:webHidden/>
          </w:rPr>
          <w:fldChar w:fldCharType="begin"/>
        </w:r>
        <w:r>
          <w:rPr>
            <w:noProof/>
            <w:webHidden/>
          </w:rPr>
          <w:instrText xml:space="preserve"> PAGEREF _Toc233897065 \h </w:instrText>
        </w:r>
        <w:r>
          <w:rPr>
            <w:noProof/>
            <w:webHidden/>
          </w:rPr>
        </w:r>
        <w:r>
          <w:rPr>
            <w:noProof/>
            <w:webHidden/>
          </w:rPr>
          <w:fldChar w:fldCharType="separate"/>
        </w:r>
        <w:r>
          <w:rPr>
            <w:noProof/>
            <w:webHidden/>
          </w:rPr>
          <w:t>16</w:t>
        </w:r>
        <w:r>
          <w:rPr>
            <w:noProof/>
            <w:webHidden/>
          </w:rPr>
          <w:fldChar w:fldCharType="end"/>
        </w:r>
      </w:hyperlink>
    </w:p>
    <w:p w14:paraId="2332491F" w14:textId="2BF32A3F"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66" w:history="1">
        <w:r w:rsidRPr="00E32B1B">
          <w:rPr>
            <w:rStyle w:val="Hyperkobling"/>
            <w:rFonts w:ascii="Times New Roman" w:hAnsi="Times New Roman"/>
            <w:noProof/>
          </w:rPr>
          <w:t>14.</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Tillatelser, løyver og dispensasjoner</w:t>
        </w:r>
        <w:r>
          <w:rPr>
            <w:noProof/>
            <w:webHidden/>
          </w:rPr>
          <w:tab/>
        </w:r>
        <w:r>
          <w:rPr>
            <w:noProof/>
            <w:webHidden/>
          </w:rPr>
          <w:fldChar w:fldCharType="begin"/>
        </w:r>
        <w:r>
          <w:rPr>
            <w:noProof/>
            <w:webHidden/>
          </w:rPr>
          <w:instrText xml:space="preserve"> PAGEREF _Toc233897066 \h </w:instrText>
        </w:r>
        <w:r>
          <w:rPr>
            <w:noProof/>
            <w:webHidden/>
          </w:rPr>
        </w:r>
        <w:r>
          <w:rPr>
            <w:noProof/>
            <w:webHidden/>
          </w:rPr>
          <w:fldChar w:fldCharType="separate"/>
        </w:r>
        <w:r>
          <w:rPr>
            <w:noProof/>
            <w:webHidden/>
          </w:rPr>
          <w:t>16</w:t>
        </w:r>
        <w:r>
          <w:rPr>
            <w:noProof/>
            <w:webHidden/>
          </w:rPr>
          <w:fldChar w:fldCharType="end"/>
        </w:r>
      </w:hyperlink>
    </w:p>
    <w:p w14:paraId="5B2BE873" w14:textId="1D63F1BE"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67" w:history="1">
        <w:r w:rsidRPr="00E32B1B">
          <w:rPr>
            <w:rStyle w:val="Hyperkobling"/>
            <w:rFonts w:ascii="Times New Roman" w:hAnsi="Times New Roman"/>
            <w:noProof/>
          </w:rPr>
          <w:t>15.</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Midlertidige avtaler med grunneiere</w:t>
        </w:r>
        <w:r>
          <w:rPr>
            <w:noProof/>
            <w:webHidden/>
          </w:rPr>
          <w:tab/>
        </w:r>
        <w:r>
          <w:rPr>
            <w:noProof/>
            <w:webHidden/>
          </w:rPr>
          <w:fldChar w:fldCharType="begin"/>
        </w:r>
        <w:r>
          <w:rPr>
            <w:noProof/>
            <w:webHidden/>
          </w:rPr>
          <w:instrText xml:space="preserve"> PAGEREF _Toc233897067 \h </w:instrText>
        </w:r>
        <w:r>
          <w:rPr>
            <w:noProof/>
            <w:webHidden/>
          </w:rPr>
        </w:r>
        <w:r>
          <w:rPr>
            <w:noProof/>
            <w:webHidden/>
          </w:rPr>
          <w:fldChar w:fldCharType="separate"/>
        </w:r>
        <w:r>
          <w:rPr>
            <w:noProof/>
            <w:webHidden/>
          </w:rPr>
          <w:t>16</w:t>
        </w:r>
        <w:r>
          <w:rPr>
            <w:noProof/>
            <w:webHidden/>
          </w:rPr>
          <w:fldChar w:fldCharType="end"/>
        </w:r>
      </w:hyperlink>
    </w:p>
    <w:p w14:paraId="3E817AD7" w14:textId="43F7A31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68" w:history="1">
        <w:r w:rsidRPr="00E32B1B">
          <w:rPr>
            <w:rStyle w:val="Hyperkobling"/>
            <w:rFonts w:ascii="Times New Roman" w:hAnsi="Times New Roman"/>
            <w:noProof/>
          </w:rPr>
          <w:t>16.</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Tiltransport av entreprenører og byggeplassadministrajon mv. (Se NS8407 punkt 12)</w:t>
        </w:r>
        <w:r>
          <w:rPr>
            <w:noProof/>
            <w:webHidden/>
          </w:rPr>
          <w:tab/>
        </w:r>
        <w:r>
          <w:rPr>
            <w:noProof/>
            <w:webHidden/>
          </w:rPr>
          <w:fldChar w:fldCharType="begin"/>
        </w:r>
        <w:r>
          <w:rPr>
            <w:noProof/>
            <w:webHidden/>
          </w:rPr>
          <w:instrText xml:space="preserve"> PAGEREF _Toc233897068 \h </w:instrText>
        </w:r>
        <w:r>
          <w:rPr>
            <w:noProof/>
            <w:webHidden/>
          </w:rPr>
        </w:r>
        <w:r>
          <w:rPr>
            <w:noProof/>
            <w:webHidden/>
          </w:rPr>
          <w:fldChar w:fldCharType="separate"/>
        </w:r>
        <w:r>
          <w:rPr>
            <w:noProof/>
            <w:webHidden/>
          </w:rPr>
          <w:t>16</w:t>
        </w:r>
        <w:r>
          <w:rPr>
            <w:noProof/>
            <w:webHidden/>
          </w:rPr>
          <w:fldChar w:fldCharType="end"/>
        </w:r>
      </w:hyperlink>
    </w:p>
    <w:p w14:paraId="085255A3" w14:textId="2FDA689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69" w:history="1">
        <w:r w:rsidRPr="00E32B1B">
          <w:rPr>
            <w:rStyle w:val="Hyperkobling"/>
            <w:rFonts w:ascii="Times New Roman" w:hAnsi="Times New Roman"/>
            <w:noProof/>
          </w:rPr>
          <w:t>16.1.</w:t>
        </w:r>
        <w:r w:rsidRPr="00E32B1B">
          <w:rPr>
            <w:rStyle w:val="Hyperkobling"/>
            <w:noProof/>
          </w:rPr>
          <w:t xml:space="preserve"> Tiltransport av sideentreprenør (Se NS8407 punkt 12.2)</w:t>
        </w:r>
        <w:r>
          <w:rPr>
            <w:noProof/>
            <w:webHidden/>
          </w:rPr>
          <w:tab/>
        </w:r>
        <w:r>
          <w:rPr>
            <w:noProof/>
            <w:webHidden/>
          </w:rPr>
          <w:fldChar w:fldCharType="begin"/>
        </w:r>
        <w:r>
          <w:rPr>
            <w:noProof/>
            <w:webHidden/>
          </w:rPr>
          <w:instrText xml:space="preserve"> PAGEREF _Toc233897069 \h </w:instrText>
        </w:r>
        <w:r>
          <w:rPr>
            <w:noProof/>
            <w:webHidden/>
          </w:rPr>
        </w:r>
        <w:r>
          <w:rPr>
            <w:noProof/>
            <w:webHidden/>
          </w:rPr>
          <w:fldChar w:fldCharType="separate"/>
        </w:r>
        <w:r>
          <w:rPr>
            <w:noProof/>
            <w:webHidden/>
          </w:rPr>
          <w:t>16</w:t>
        </w:r>
        <w:r>
          <w:rPr>
            <w:noProof/>
            <w:webHidden/>
          </w:rPr>
          <w:fldChar w:fldCharType="end"/>
        </w:r>
      </w:hyperlink>
    </w:p>
    <w:p w14:paraId="59AC0549" w14:textId="021FC34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70" w:history="1">
        <w:r w:rsidRPr="00E32B1B">
          <w:rPr>
            <w:rStyle w:val="Hyperkobling"/>
            <w:rFonts w:ascii="Times New Roman" w:hAnsi="Times New Roman"/>
            <w:noProof/>
          </w:rPr>
          <w:t>16.2.</w:t>
        </w:r>
        <w:r w:rsidRPr="00E32B1B">
          <w:rPr>
            <w:rStyle w:val="Hyperkobling"/>
            <w:noProof/>
          </w:rPr>
          <w:t xml:space="preserve"> Byggeplassadministrasjon og fremdriftskontroll av sideentreprenør</w:t>
        </w:r>
        <w:r>
          <w:rPr>
            <w:noProof/>
            <w:webHidden/>
          </w:rPr>
          <w:tab/>
        </w:r>
        <w:r>
          <w:rPr>
            <w:noProof/>
            <w:webHidden/>
          </w:rPr>
          <w:fldChar w:fldCharType="begin"/>
        </w:r>
        <w:r>
          <w:rPr>
            <w:noProof/>
            <w:webHidden/>
          </w:rPr>
          <w:instrText xml:space="preserve"> PAGEREF _Toc233897070 \h </w:instrText>
        </w:r>
        <w:r>
          <w:rPr>
            <w:noProof/>
            <w:webHidden/>
          </w:rPr>
        </w:r>
        <w:r>
          <w:rPr>
            <w:noProof/>
            <w:webHidden/>
          </w:rPr>
          <w:fldChar w:fldCharType="separate"/>
        </w:r>
        <w:r>
          <w:rPr>
            <w:noProof/>
            <w:webHidden/>
          </w:rPr>
          <w:t>16</w:t>
        </w:r>
        <w:r>
          <w:rPr>
            <w:noProof/>
            <w:webHidden/>
          </w:rPr>
          <w:fldChar w:fldCharType="end"/>
        </w:r>
      </w:hyperlink>
    </w:p>
    <w:p w14:paraId="3753AEC4" w14:textId="2731CDD5"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71" w:history="1">
        <w:r w:rsidRPr="00E32B1B">
          <w:rPr>
            <w:rStyle w:val="Hyperkobling"/>
            <w:rFonts w:ascii="Times New Roman" w:hAnsi="Times New Roman"/>
            <w:noProof/>
          </w:rPr>
          <w:t>17.</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Kontraktsgjenstanden (Se NS8407 punkt 14)</w:t>
        </w:r>
        <w:r>
          <w:rPr>
            <w:noProof/>
            <w:webHidden/>
          </w:rPr>
          <w:tab/>
        </w:r>
        <w:r>
          <w:rPr>
            <w:noProof/>
            <w:webHidden/>
          </w:rPr>
          <w:fldChar w:fldCharType="begin"/>
        </w:r>
        <w:r>
          <w:rPr>
            <w:noProof/>
            <w:webHidden/>
          </w:rPr>
          <w:instrText xml:space="preserve"> PAGEREF _Toc233897071 \h </w:instrText>
        </w:r>
        <w:r>
          <w:rPr>
            <w:noProof/>
            <w:webHidden/>
          </w:rPr>
        </w:r>
        <w:r>
          <w:rPr>
            <w:noProof/>
            <w:webHidden/>
          </w:rPr>
          <w:fldChar w:fldCharType="separate"/>
        </w:r>
        <w:r>
          <w:rPr>
            <w:noProof/>
            <w:webHidden/>
          </w:rPr>
          <w:t>16</w:t>
        </w:r>
        <w:r>
          <w:rPr>
            <w:noProof/>
            <w:webHidden/>
          </w:rPr>
          <w:fldChar w:fldCharType="end"/>
        </w:r>
      </w:hyperlink>
    </w:p>
    <w:p w14:paraId="2064689A" w14:textId="1A9FB7D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72" w:history="1">
        <w:r w:rsidRPr="00E32B1B">
          <w:rPr>
            <w:rStyle w:val="Hyperkobling"/>
            <w:rFonts w:ascii="Times New Roman" w:hAnsi="Times New Roman"/>
            <w:noProof/>
          </w:rPr>
          <w:t>17.1.</w:t>
        </w:r>
        <w:r w:rsidRPr="00E32B1B">
          <w:rPr>
            <w:rStyle w:val="Hyperkobling"/>
            <w:noProof/>
          </w:rPr>
          <w:t xml:space="preserve"> Avtalte krav</w:t>
        </w:r>
        <w:r>
          <w:rPr>
            <w:noProof/>
            <w:webHidden/>
          </w:rPr>
          <w:tab/>
        </w:r>
        <w:r>
          <w:rPr>
            <w:noProof/>
            <w:webHidden/>
          </w:rPr>
          <w:fldChar w:fldCharType="begin"/>
        </w:r>
        <w:r>
          <w:rPr>
            <w:noProof/>
            <w:webHidden/>
          </w:rPr>
          <w:instrText xml:space="preserve"> PAGEREF _Toc233897072 \h </w:instrText>
        </w:r>
        <w:r>
          <w:rPr>
            <w:noProof/>
            <w:webHidden/>
          </w:rPr>
        </w:r>
        <w:r>
          <w:rPr>
            <w:noProof/>
            <w:webHidden/>
          </w:rPr>
          <w:fldChar w:fldCharType="separate"/>
        </w:r>
        <w:r>
          <w:rPr>
            <w:noProof/>
            <w:webHidden/>
          </w:rPr>
          <w:t>16</w:t>
        </w:r>
        <w:r>
          <w:rPr>
            <w:noProof/>
            <w:webHidden/>
          </w:rPr>
          <w:fldChar w:fldCharType="end"/>
        </w:r>
      </w:hyperlink>
    </w:p>
    <w:p w14:paraId="470D95CA" w14:textId="6954D719"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73" w:history="1">
        <w:r w:rsidRPr="00E32B1B">
          <w:rPr>
            <w:rStyle w:val="Hyperkobling"/>
            <w:rFonts w:ascii="Times New Roman" w:hAnsi="Times New Roman"/>
            <w:noProof/>
          </w:rPr>
          <w:t>17.1.1.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_Toc233897073 \h </w:instrText>
        </w:r>
        <w:r>
          <w:rPr>
            <w:noProof/>
            <w:webHidden/>
          </w:rPr>
        </w:r>
        <w:r>
          <w:rPr>
            <w:noProof/>
            <w:webHidden/>
          </w:rPr>
          <w:fldChar w:fldCharType="separate"/>
        </w:r>
        <w:r>
          <w:rPr>
            <w:noProof/>
            <w:webHidden/>
          </w:rPr>
          <w:t>16</w:t>
        </w:r>
        <w:r>
          <w:rPr>
            <w:noProof/>
            <w:webHidden/>
          </w:rPr>
          <w:fldChar w:fldCharType="end"/>
        </w:r>
      </w:hyperlink>
    </w:p>
    <w:p w14:paraId="6F3848E9" w14:textId="28415DD6"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74" w:history="1">
        <w:r w:rsidRPr="00E32B1B">
          <w:rPr>
            <w:rStyle w:val="Hyperkobling"/>
            <w:rFonts w:ascii="Times New Roman" w:hAnsi="Times New Roman"/>
            <w:noProof/>
          </w:rPr>
          <w:t>17.1.2.</w:t>
        </w:r>
        <w:r w:rsidRPr="00E32B1B">
          <w:rPr>
            <w:rStyle w:val="Hyperkobling"/>
            <w:noProof/>
          </w:rPr>
          <w:t xml:space="preserve"> Arbeid som ikke er angitt med prosesser og enhetspriser, jf. D4</w:t>
        </w:r>
        <w:r>
          <w:rPr>
            <w:noProof/>
            <w:webHidden/>
          </w:rPr>
          <w:tab/>
        </w:r>
        <w:r>
          <w:rPr>
            <w:noProof/>
            <w:webHidden/>
          </w:rPr>
          <w:fldChar w:fldCharType="begin"/>
        </w:r>
        <w:r>
          <w:rPr>
            <w:noProof/>
            <w:webHidden/>
          </w:rPr>
          <w:instrText xml:space="preserve"> PAGEREF _Toc233897074 \h </w:instrText>
        </w:r>
        <w:r>
          <w:rPr>
            <w:noProof/>
            <w:webHidden/>
          </w:rPr>
        </w:r>
        <w:r>
          <w:rPr>
            <w:noProof/>
            <w:webHidden/>
          </w:rPr>
          <w:fldChar w:fldCharType="separate"/>
        </w:r>
        <w:r>
          <w:rPr>
            <w:noProof/>
            <w:webHidden/>
          </w:rPr>
          <w:t>16</w:t>
        </w:r>
        <w:r>
          <w:rPr>
            <w:noProof/>
            <w:webHidden/>
          </w:rPr>
          <w:fldChar w:fldCharType="end"/>
        </w:r>
      </w:hyperlink>
    </w:p>
    <w:p w14:paraId="5D520D60" w14:textId="62E4A5BC"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75" w:history="1">
        <w:r w:rsidRPr="00E32B1B">
          <w:rPr>
            <w:rStyle w:val="Hyperkobling"/>
            <w:rFonts w:ascii="Times New Roman" w:hAnsi="Times New Roman"/>
            <w:noProof/>
          </w:rPr>
          <w:t>17.1.3.</w:t>
        </w:r>
        <w:r w:rsidRPr="00E32B1B">
          <w:rPr>
            <w:rStyle w:val="Hyperkobling"/>
            <w:noProof/>
          </w:rPr>
          <w:t xml:space="preserve"> Arbeider angitt med prosesser og enhetspriser, jf. kapittel D5</w:t>
        </w:r>
        <w:r>
          <w:rPr>
            <w:noProof/>
            <w:webHidden/>
          </w:rPr>
          <w:tab/>
        </w:r>
        <w:r>
          <w:rPr>
            <w:noProof/>
            <w:webHidden/>
          </w:rPr>
          <w:fldChar w:fldCharType="begin"/>
        </w:r>
        <w:r>
          <w:rPr>
            <w:noProof/>
            <w:webHidden/>
          </w:rPr>
          <w:instrText xml:space="preserve"> PAGEREF _Toc233897075 \h </w:instrText>
        </w:r>
        <w:r>
          <w:rPr>
            <w:noProof/>
            <w:webHidden/>
          </w:rPr>
        </w:r>
        <w:r>
          <w:rPr>
            <w:noProof/>
            <w:webHidden/>
          </w:rPr>
          <w:fldChar w:fldCharType="separate"/>
        </w:r>
        <w:r>
          <w:rPr>
            <w:noProof/>
            <w:webHidden/>
          </w:rPr>
          <w:t>17</w:t>
        </w:r>
        <w:r>
          <w:rPr>
            <w:noProof/>
            <w:webHidden/>
          </w:rPr>
          <w:fldChar w:fldCharType="end"/>
        </w:r>
      </w:hyperlink>
    </w:p>
    <w:p w14:paraId="2FD80A19" w14:textId="1F533E7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76" w:history="1">
        <w:r w:rsidRPr="00E32B1B">
          <w:rPr>
            <w:rStyle w:val="Hyperkobling"/>
            <w:rFonts w:ascii="Times New Roman" w:hAnsi="Times New Roman"/>
            <w:noProof/>
          </w:rPr>
          <w:t>17.2.</w:t>
        </w:r>
        <w:r w:rsidRPr="00E32B1B">
          <w:rPr>
            <w:rStyle w:val="Hyperkobling"/>
            <w:noProof/>
          </w:rPr>
          <w:t xml:space="preserve"> Valg av løsninger</w:t>
        </w:r>
        <w:r>
          <w:rPr>
            <w:noProof/>
            <w:webHidden/>
          </w:rPr>
          <w:tab/>
        </w:r>
        <w:r>
          <w:rPr>
            <w:noProof/>
            <w:webHidden/>
          </w:rPr>
          <w:fldChar w:fldCharType="begin"/>
        </w:r>
        <w:r>
          <w:rPr>
            <w:noProof/>
            <w:webHidden/>
          </w:rPr>
          <w:instrText xml:space="preserve"> PAGEREF _Toc233897076 \h </w:instrText>
        </w:r>
        <w:r>
          <w:rPr>
            <w:noProof/>
            <w:webHidden/>
          </w:rPr>
        </w:r>
        <w:r>
          <w:rPr>
            <w:noProof/>
            <w:webHidden/>
          </w:rPr>
          <w:fldChar w:fldCharType="separate"/>
        </w:r>
        <w:r>
          <w:rPr>
            <w:noProof/>
            <w:webHidden/>
          </w:rPr>
          <w:t>17</w:t>
        </w:r>
        <w:r>
          <w:rPr>
            <w:noProof/>
            <w:webHidden/>
          </w:rPr>
          <w:fldChar w:fldCharType="end"/>
        </w:r>
      </w:hyperlink>
    </w:p>
    <w:p w14:paraId="0E081BFB" w14:textId="42817B4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77" w:history="1">
        <w:r w:rsidRPr="00E32B1B">
          <w:rPr>
            <w:rStyle w:val="Hyperkobling"/>
            <w:rFonts w:ascii="Times New Roman" w:hAnsi="Times New Roman"/>
            <w:noProof/>
          </w:rPr>
          <w:t>17.3.</w:t>
        </w:r>
        <w:r w:rsidRPr="00E32B1B">
          <w:rPr>
            <w:rStyle w:val="Hyperkobling"/>
            <w:noProof/>
          </w:rPr>
          <w:t xml:space="preserve"> Endring av kontraktens krav</w:t>
        </w:r>
        <w:r>
          <w:rPr>
            <w:noProof/>
            <w:webHidden/>
          </w:rPr>
          <w:tab/>
        </w:r>
        <w:r>
          <w:rPr>
            <w:noProof/>
            <w:webHidden/>
          </w:rPr>
          <w:fldChar w:fldCharType="begin"/>
        </w:r>
        <w:r>
          <w:rPr>
            <w:noProof/>
            <w:webHidden/>
          </w:rPr>
          <w:instrText xml:space="preserve"> PAGEREF _Toc233897077 \h </w:instrText>
        </w:r>
        <w:r>
          <w:rPr>
            <w:noProof/>
            <w:webHidden/>
          </w:rPr>
        </w:r>
        <w:r>
          <w:rPr>
            <w:noProof/>
            <w:webHidden/>
          </w:rPr>
          <w:fldChar w:fldCharType="separate"/>
        </w:r>
        <w:r>
          <w:rPr>
            <w:noProof/>
            <w:webHidden/>
          </w:rPr>
          <w:t>17</w:t>
        </w:r>
        <w:r>
          <w:rPr>
            <w:noProof/>
            <w:webHidden/>
          </w:rPr>
          <w:fldChar w:fldCharType="end"/>
        </w:r>
      </w:hyperlink>
    </w:p>
    <w:p w14:paraId="682616D1" w14:textId="2791377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78" w:history="1">
        <w:r w:rsidRPr="00E32B1B">
          <w:rPr>
            <w:rStyle w:val="Hyperkobling"/>
            <w:rFonts w:ascii="Times New Roman" w:hAnsi="Times New Roman"/>
            <w:noProof/>
          </w:rPr>
          <w:t>17.4.</w:t>
        </w:r>
        <w:r w:rsidRPr="00E32B1B">
          <w:rPr>
            <w:rStyle w:val="Hyperkobling"/>
            <w:noProof/>
          </w:rPr>
          <w:t xml:space="preserve"> Grunnervervsavtaler</w:t>
        </w:r>
        <w:r>
          <w:rPr>
            <w:noProof/>
            <w:webHidden/>
          </w:rPr>
          <w:tab/>
        </w:r>
        <w:r>
          <w:rPr>
            <w:noProof/>
            <w:webHidden/>
          </w:rPr>
          <w:fldChar w:fldCharType="begin"/>
        </w:r>
        <w:r>
          <w:rPr>
            <w:noProof/>
            <w:webHidden/>
          </w:rPr>
          <w:instrText xml:space="preserve"> PAGEREF _Toc233897078 \h </w:instrText>
        </w:r>
        <w:r>
          <w:rPr>
            <w:noProof/>
            <w:webHidden/>
          </w:rPr>
        </w:r>
        <w:r>
          <w:rPr>
            <w:noProof/>
            <w:webHidden/>
          </w:rPr>
          <w:fldChar w:fldCharType="separate"/>
        </w:r>
        <w:r>
          <w:rPr>
            <w:noProof/>
            <w:webHidden/>
          </w:rPr>
          <w:t>17</w:t>
        </w:r>
        <w:r>
          <w:rPr>
            <w:noProof/>
            <w:webHidden/>
          </w:rPr>
          <w:fldChar w:fldCharType="end"/>
        </w:r>
      </w:hyperlink>
    </w:p>
    <w:p w14:paraId="18463754" w14:textId="46A25266"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79" w:history="1">
        <w:r w:rsidRPr="00E32B1B">
          <w:rPr>
            <w:rStyle w:val="Hyperkobling"/>
            <w:rFonts w:ascii="Times New Roman" w:hAnsi="Times New Roman"/>
            <w:noProof/>
          </w:rPr>
          <w:t>18.</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Fremdrift og samordning (Se NS8407 punkt 21)</w:t>
        </w:r>
        <w:r>
          <w:rPr>
            <w:noProof/>
            <w:webHidden/>
          </w:rPr>
          <w:tab/>
        </w:r>
        <w:r>
          <w:rPr>
            <w:noProof/>
            <w:webHidden/>
          </w:rPr>
          <w:fldChar w:fldCharType="begin"/>
        </w:r>
        <w:r>
          <w:rPr>
            <w:noProof/>
            <w:webHidden/>
          </w:rPr>
          <w:instrText xml:space="preserve"> PAGEREF _Toc233897079 \h </w:instrText>
        </w:r>
        <w:r>
          <w:rPr>
            <w:noProof/>
            <w:webHidden/>
          </w:rPr>
        </w:r>
        <w:r>
          <w:rPr>
            <w:noProof/>
            <w:webHidden/>
          </w:rPr>
          <w:fldChar w:fldCharType="separate"/>
        </w:r>
        <w:r>
          <w:rPr>
            <w:noProof/>
            <w:webHidden/>
          </w:rPr>
          <w:t>17</w:t>
        </w:r>
        <w:r>
          <w:rPr>
            <w:noProof/>
            <w:webHidden/>
          </w:rPr>
          <w:fldChar w:fldCharType="end"/>
        </w:r>
      </w:hyperlink>
    </w:p>
    <w:p w14:paraId="58C55E77" w14:textId="1DEE022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80" w:history="1">
        <w:r w:rsidRPr="00E32B1B">
          <w:rPr>
            <w:rStyle w:val="Hyperkobling"/>
            <w:rFonts w:ascii="Times New Roman" w:hAnsi="Times New Roman"/>
            <w:noProof/>
          </w:rPr>
          <w:t>18.1.</w:t>
        </w:r>
        <w:r w:rsidRPr="00E32B1B">
          <w:rPr>
            <w:rStyle w:val="Hyperkobling"/>
            <w:noProof/>
          </w:rPr>
          <w:t xml:space="preserve"> Entreprenørens fremdriftsplan</w:t>
        </w:r>
        <w:r>
          <w:rPr>
            <w:noProof/>
            <w:webHidden/>
          </w:rPr>
          <w:tab/>
        </w:r>
        <w:r>
          <w:rPr>
            <w:noProof/>
            <w:webHidden/>
          </w:rPr>
          <w:fldChar w:fldCharType="begin"/>
        </w:r>
        <w:r>
          <w:rPr>
            <w:noProof/>
            <w:webHidden/>
          </w:rPr>
          <w:instrText xml:space="preserve"> PAGEREF _Toc233897080 \h </w:instrText>
        </w:r>
        <w:r>
          <w:rPr>
            <w:noProof/>
            <w:webHidden/>
          </w:rPr>
        </w:r>
        <w:r>
          <w:rPr>
            <w:noProof/>
            <w:webHidden/>
          </w:rPr>
          <w:fldChar w:fldCharType="separate"/>
        </w:r>
        <w:r>
          <w:rPr>
            <w:noProof/>
            <w:webHidden/>
          </w:rPr>
          <w:t>17</w:t>
        </w:r>
        <w:r>
          <w:rPr>
            <w:noProof/>
            <w:webHidden/>
          </w:rPr>
          <w:fldChar w:fldCharType="end"/>
        </w:r>
      </w:hyperlink>
    </w:p>
    <w:p w14:paraId="26C5E9FA" w14:textId="6D6C511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81" w:history="1">
        <w:r w:rsidRPr="00E32B1B">
          <w:rPr>
            <w:rStyle w:val="Hyperkobling"/>
            <w:rFonts w:ascii="Times New Roman" w:hAnsi="Times New Roman"/>
            <w:noProof/>
          </w:rPr>
          <w:t>18.2.</w:t>
        </w:r>
        <w:r w:rsidRPr="00E32B1B">
          <w:rPr>
            <w:rStyle w:val="Hyperkobling"/>
            <w:noProof/>
          </w:rPr>
          <w:t xml:space="preserve"> Ressursplan</w:t>
        </w:r>
        <w:r>
          <w:rPr>
            <w:noProof/>
            <w:webHidden/>
          </w:rPr>
          <w:tab/>
        </w:r>
        <w:r>
          <w:rPr>
            <w:noProof/>
            <w:webHidden/>
          </w:rPr>
          <w:fldChar w:fldCharType="begin"/>
        </w:r>
        <w:r>
          <w:rPr>
            <w:noProof/>
            <w:webHidden/>
          </w:rPr>
          <w:instrText xml:space="preserve"> PAGEREF _Toc233897081 \h </w:instrText>
        </w:r>
        <w:r>
          <w:rPr>
            <w:noProof/>
            <w:webHidden/>
          </w:rPr>
        </w:r>
        <w:r>
          <w:rPr>
            <w:noProof/>
            <w:webHidden/>
          </w:rPr>
          <w:fldChar w:fldCharType="separate"/>
        </w:r>
        <w:r>
          <w:rPr>
            <w:noProof/>
            <w:webHidden/>
          </w:rPr>
          <w:t>18</w:t>
        </w:r>
        <w:r>
          <w:rPr>
            <w:noProof/>
            <w:webHidden/>
          </w:rPr>
          <w:fldChar w:fldCharType="end"/>
        </w:r>
      </w:hyperlink>
    </w:p>
    <w:p w14:paraId="11ADE122" w14:textId="27D6765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82" w:history="1">
        <w:r w:rsidRPr="00E32B1B">
          <w:rPr>
            <w:rStyle w:val="Hyperkobling"/>
            <w:rFonts w:ascii="Times New Roman" w:hAnsi="Times New Roman"/>
            <w:noProof/>
          </w:rPr>
          <w:t>18.3.</w:t>
        </w:r>
        <w:r w:rsidRPr="00E32B1B">
          <w:rPr>
            <w:rStyle w:val="Hyperkobling"/>
            <w:noProof/>
          </w:rPr>
          <w:t xml:space="preserve"> Fremdriftsstatus og varsling</w:t>
        </w:r>
        <w:r>
          <w:rPr>
            <w:noProof/>
            <w:webHidden/>
          </w:rPr>
          <w:tab/>
        </w:r>
        <w:r>
          <w:rPr>
            <w:noProof/>
            <w:webHidden/>
          </w:rPr>
          <w:fldChar w:fldCharType="begin"/>
        </w:r>
        <w:r>
          <w:rPr>
            <w:noProof/>
            <w:webHidden/>
          </w:rPr>
          <w:instrText xml:space="preserve"> PAGEREF _Toc233897082 \h </w:instrText>
        </w:r>
        <w:r>
          <w:rPr>
            <w:noProof/>
            <w:webHidden/>
          </w:rPr>
        </w:r>
        <w:r>
          <w:rPr>
            <w:noProof/>
            <w:webHidden/>
          </w:rPr>
          <w:fldChar w:fldCharType="separate"/>
        </w:r>
        <w:r>
          <w:rPr>
            <w:noProof/>
            <w:webHidden/>
          </w:rPr>
          <w:t>18</w:t>
        </w:r>
        <w:r>
          <w:rPr>
            <w:noProof/>
            <w:webHidden/>
          </w:rPr>
          <w:fldChar w:fldCharType="end"/>
        </w:r>
      </w:hyperlink>
    </w:p>
    <w:p w14:paraId="56A28980" w14:textId="4AAA85E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83" w:history="1">
        <w:r w:rsidRPr="00E32B1B">
          <w:rPr>
            <w:rStyle w:val="Hyperkobling"/>
            <w:rFonts w:ascii="Times New Roman" w:hAnsi="Times New Roman"/>
            <w:noProof/>
          </w:rPr>
          <w:t>18.4.</w:t>
        </w:r>
        <w:r w:rsidRPr="00E32B1B">
          <w:rPr>
            <w:rStyle w:val="Hyperkobling"/>
            <w:noProof/>
          </w:rPr>
          <w:t xml:space="preserve"> Entreprenørens samordningsplikt (Se NS8407 punkt  21.4)</w:t>
        </w:r>
        <w:r>
          <w:rPr>
            <w:noProof/>
            <w:webHidden/>
          </w:rPr>
          <w:tab/>
        </w:r>
        <w:r>
          <w:rPr>
            <w:noProof/>
            <w:webHidden/>
          </w:rPr>
          <w:fldChar w:fldCharType="begin"/>
        </w:r>
        <w:r>
          <w:rPr>
            <w:noProof/>
            <w:webHidden/>
          </w:rPr>
          <w:instrText xml:space="preserve"> PAGEREF _Toc233897083 \h </w:instrText>
        </w:r>
        <w:r>
          <w:rPr>
            <w:noProof/>
            <w:webHidden/>
          </w:rPr>
        </w:r>
        <w:r>
          <w:rPr>
            <w:noProof/>
            <w:webHidden/>
          </w:rPr>
          <w:fldChar w:fldCharType="separate"/>
        </w:r>
        <w:r>
          <w:rPr>
            <w:noProof/>
            <w:webHidden/>
          </w:rPr>
          <w:t>18</w:t>
        </w:r>
        <w:r>
          <w:rPr>
            <w:noProof/>
            <w:webHidden/>
          </w:rPr>
          <w:fldChar w:fldCharType="end"/>
        </w:r>
      </w:hyperlink>
    </w:p>
    <w:p w14:paraId="3481DD86" w14:textId="271C719B"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084" w:history="1">
        <w:r w:rsidRPr="00E32B1B">
          <w:rPr>
            <w:rStyle w:val="Hyperkobling"/>
            <w:rFonts w:ascii="Times New Roman" w:hAnsi="Times New Roman"/>
            <w:noProof/>
          </w:rPr>
          <w:t>19.</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Ledelsessystem for kvalitet og HMS</w:t>
        </w:r>
        <w:r>
          <w:rPr>
            <w:noProof/>
            <w:webHidden/>
          </w:rPr>
          <w:tab/>
        </w:r>
        <w:r>
          <w:rPr>
            <w:noProof/>
            <w:webHidden/>
          </w:rPr>
          <w:fldChar w:fldCharType="begin"/>
        </w:r>
        <w:r>
          <w:rPr>
            <w:noProof/>
            <w:webHidden/>
          </w:rPr>
          <w:instrText xml:space="preserve"> PAGEREF _Toc233897084 \h </w:instrText>
        </w:r>
        <w:r>
          <w:rPr>
            <w:noProof/>
            <w:webHidden/>
          </w:rPr>
        </w:r>
        <w:r>
          <w:rPr>
            <w:noProof/>
            <w:webHidden/>
          </w:rPr>
          <w:fldChar w:fldCharType="separate"/>
        </w:r>
        <w:r>
          <w:rPr>
            <w:noProof/>
            <w:webHidden/>
          </w:rPr>
          <w:t>19</w:t>
        </w:r>
        <w:r>
          <w:rPr>
            <w:noProof/>
            <w:webHidden/>
          </w:rPr>
          <w:fldChar w:fldCharType="end"/>
        </w:r>
      </w:hyperlink>
    </w:p>
    <w:p w14:paraId="751C3857" w14:textId="5557C6F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85" w:history="1">
        <w:r w:rsidRPr="00E32B1B">
          <w:rPr>
            <w:rStyle w:val="Hyperkobling"/>
            <w:rFonts w:ascii="Times New Roman" w:hAnsi="Times New Roman"/>
            <w:noProof/>
          </w:rPr>
          <w:t>19.1.</w:t>
        </w:r>
        <w:r w:rsidRPr="00E32B1B">
          <w:rPr>
            <w:rStyle w:val="Hyperkobling"/>
            <w:noProof/>
          </w:rPr>
          <w:t xml:space="preserve"> Krav til ledelsessystem for kvalitet</w:t>
        </w:r>
        <w:r>
          <w:rPr>
            <w:noProof/>
            <w:webHidden/>
          </w:rPr>
          <w:tab/>
        </w:r>
        <w:r>
          <w:rPr>
            <w:noProof/>
            <w:webHidden/>
          </w:rPr>
          <w:fldChar w:fldCharType="begin"/>
        </w:r>
        <w:r>
          <w:rPr>
            <w:noProof/>
            <w:webHidden/>
          </w:rPr>
          <w:instrText xml:space="preserve"> PAGEREF _Toc233897085 \h </w:instrText>
        </w:r>
        <w:r>
          <w:rPr>
            <w:noProof/>
            <w:webHidden/>
          </w:rPr>
        </w:r>
        <w:r>
          <w:rPr>
            <w:noProof/>
            <w:webHidden/>
          </w:rPr>
          <w:fldChar w:fldCharType="separate"/>
        </w:r>
        <w:r>
          <w:rPr>
            <w:noProof/>
            <w:webHidden/>
          </w:rPr>
          <w:t>19</w:t>
        </w:r>
        <w:r>
          <w:rPr>
            <w:noProof/>
            <w:webHidden/>
          </w:rPr>
          <w:fldChar w:fldCharType="end"/>
        </w:r>
      </w:hyperlink>
    </w:p>
    <w:p w14:paraId="56AA5991" w14:textId="4BB8E734"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86" w:history="1">
        <w:r w:rsidRPr="00E32B1B">
          <w:rPr>
            <w:rStyle w:val="Hyperkobling"/>
            <w:rFonts w:ascii="Times New Roman" w:hAnsi="Times New Roman"/>
            <w:noProof/>
          </w:rPr>
          <w:t>19.2.</w:t>
        </w:r>
        <w:r w:rsidRPr="00E32B1B">
          <w:rPr>
            <w:rStyle w:val="Hyperkobling"/>
            <w:noProof/>
          </w:rPr>
          <w:t xml:space="preserve"> Kvalitetsplan</w:t>
        </w:r>
        <w:r>
          <w:rPr>
            <w:noProof/>
            <w:webHidden/>
          </w:rPr>
          <w:tab/>
        </w:r>
        <w:r>
          <w:rPr>
            <w:noProof/>
            <w:webHidden/>
          </w:rPr>
          <w:fldChar w:fldCharType="begin"/>
        </w:r>
        <w:r>
          <w:rPr>
            <w:noProof/>
            <w:webHidden/>
          </w:rPr>
          <w:instrText xml:space="preserve"> PAGEREF _Toc233897086 \h </w:instrText>
        </w:r>
        <w:r>
          <w:rPr>
            <w:noProof/>
            <w:webHidden/>
          </w:rPr>
        </w:r>
        <w:r>
          <w:rPr>
            <w:noProof/>
            <w:webHidden/>
          </w:rPr>
          <w:fldChar w:fldCharType="separate"/>
        </w:r>
        <w:r>
          <w:rPr>
            <w:noProof/>
            <w:webHidden/>
          </w:rPr>
          <w:t>19</w:t>
        </w:r>
        <w:r>
          <w:rPr>
            <w:noProof/>
            <w:webHidden/>
          </w:rPr>
          <w:fldChar w:fldCharType="end"/>
        </w:r>
      </w:hyperlink>
    </w:p>
    <w:p w14:paraId="603AE22C" w14:textId="53007BDD"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87" w:history="1">
        <w:r w:rsidRPr="00E32B1B">
          <w:rPr>
            <w:rStyle w:val="Hyperkobling"/>
            <w:rFonts w:ascii="Times New Roman" w:hAnsi="Times New Roman"/>
            <w:noProof/>
          </w:rPr>
          <w:t>19.2.1.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_Toc233897087 \h </w:instrText>
        </w:r>
        <w:r>
          <w:rPr>
            <w:noProof/>
            <w:webHidden/>
          </w:rPr>
        </w:r>
        <w:r>
          <w:rPr>
            <w:noProof/>
            <w:webHidden/>
          </w:rPr>
          <w:fldChar w:fldCharType="separate"/>
        </w:r>
        <w:r>
          <w:rPr>
            <w:noProof/>
            <w:webHidden/>
          </w:rPr>
          <w:t>19</w:t>
        </w:r>
        <w:r>
          <w:rPr>
            <w:noProof/>
            <w:webHidden/>
          </w:rPr>
          <w:fldChar w:fldCharType="end"/>
        </w:r>
      </w:hyperlink>
    </w:p>
    <w:p w14:paraId="4E038B4C" w14:textId="1748D95F"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88" w:history="1">
        <w:r w:rsidRPr="00E32B1B">
          <w:rPr>
            <w:rStyle w:val="Hyperkobling"/>
            <w:rFonts w:ascii="Times New Roman" w:hAnsi="Times New Roman"/>
            <w:noProof/>
          </w:rPr>
          <w:t>19.2.2.</w:t>
        </w:r>
        <w:r w:rsidRPr="00E32B1B">
          <w:rPr>
            <w:rStyle w:val="Hyperkobling"/>
            <w:noProof/>
          </w:rPr>
          <w:t xml:space="preserve"> Organisasjonsplan</w:t>
        </w:r>
        <w:r>
          <w:rPr>
            <w:noProof/>
            <w:webHidden/>
          </w:rPr>
          <w:tab/>
        </w:r>
        <w:r>
          <w:rPr>
            <w:noProof/>
            <w:webHidden/>
          </w:rPr>
          <w:fldChar w:fldCharType="begin"/>
        </w:r>
        <w:r>
          <w:rPr>
            <w:noProof/>
            <w:webHidden/>
          </w:rPr>
          <w:instrText xml:space="preserve"> PAGEREF _Toc233897088 \h </w:instrText>
        </w:r>
        <w:r>
          <w:rPr>
            <w:noProof/>
            <w:webHidden/>
          </w:rPr>
        </w:r>
        <w:r>
          <w:rPr>
            <w:noProof/>
            <w:webHidden/>
          </w:rPr>
          <w:fldChar w:fldCharType="separate"/>
        </w:r>
        <w:r>
          <w:rPr>
            <w:noProof/>
            <w:webHidden/>
          </w:rPr>
          <w:t>19</w:t>
        </w:r>
        <w:r>
          <w:rPr>
            <w:noProof/>
            <w:webHidden/>
          </w:rPr>
          <w:fldChar w:fldCharType="end"/>
        </w:r>
      </w:hyperlink>
    </w:p>
    <w:p w14:paraId="7903D03A" w14:textId="6BD42475"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89" w:history="1">
        <w:r w:rsidRPr="00E32B1B">
          <w:rPr>
            <w:rStyle w:val="Hyperkobling"/>
            <w:rFonts w:ascii="Times New Roman" w:hAnsi="Times New Roman"/>
            <w:noProof/>
          </w:rPr>
          <w:t>19.2.3.</w:t>
        </w:r>
        <w:r w:rsidRPr="00E32B1B">
          <w:rPr>
            <w:rStyle w:val="Hyperkobling"/>
            <w:noProof/>
          </w:rPr>
          <w:t xml:space="preserve"> Kontrollplan</w:t>
        </w:r>
        <w:r>
          <w:rPr>
            <w:noProof/>
            <w:webHidden/>
          </w:rPr>
          <w:tab/>
        </w:r>
        <w:r>
          <w:rPr>
            <w:noProof/>
            <w:webHidden/>
          </w:rPr>
          <w:fldChar w:fldCharType="begin"/>
        </w:r>
        <w:r>
          <w:rPr>
            <w:noProof/>
            <w:webHidden/>
          </w:rPr>
          <w:instrText xml:space="preserve"> PAGEREF _Toc233897089 \h </w:instrText>
        </w:r>
        <w:r>
          <w:rPr>
            <w:noProof/>
            <w:webHidden/>
          </w:rPr>
        </w:r>
        <w:r>
          <w:rPr>
            <w:noProof/>
            <w:webHidden/>
          </w:rPr>
          <w:fldChar w:fldCharType="separate"/>
        </w:r>
        <w:r>
          <w:rPr>
            <w:noProof/>
            <w:webHidden/>
          </w:rPr>
          <w:t>20</w:t>
        </w:r>
        <w:r>
          <w:rPr>
            <w:noProof/>
            <w:webHidden/>
          </w:rPr>
          <w:fldChar w:fldCharType="end"/>
        </w:r>
      </w:hyperlink>
    </w:p>
    <w:p w14:paraId="2258374F" w14:textId="2023AE0F"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90" w:history="1">
        <w:r w:rsidRPr="00E32B1B">
          <w:rPr>
            <w:rStyle w:val="Hyperkobling"/>
            <w:rFonts w:ascii="Times New Roman" w:hAnsi="Times New Roman"/>
            <w:noProof/>
          </w:rPr>
          <w:t>19.2.4.</w:t>
        </w:r>
        <w:r w:rsidRPr="00E32B1B">
          <w:rPr>
            <w:rStyle w:val="Hyperkobling"/>
            <w:noProof/>
          </w:rPr>
          <w:t xml:space="preserve"> Kvalitetsavvik</w:t>
        </w:r>
        <w:r>
          <w:rPr>
            <w:noProof/>
            <w:webHidden/>
          </w:rPr>
          <w:tab/>
        </w:r>
        <w:r>
          <w:rPr>
            <w:noProof/>
            <w:webHidden/>
          </w:rPr>
          <w:fldChar w:fldCharType="begin"/>
        </w:r>
        <w:r>
          <w:rPr>
            <w:noProof/>
            <w:webHidden/>
          </w:rPr>
          <w:instrText xml:space="preserve"> PAGEREF _Toc233897090 \h </w:instrText>
        </w:r>
        <w:r>
          <w:rPr>
            <w:noProof/>
            <w:webHidden/>
          </w:rPr>
        </w:r>
        <w:r>
          <w:rPr>
            <w:noProof/>
            <w:webHidden/>
          </w:rPr>
          <w:fldChar w:fldCharType="separate"/>
        </w:r>
        <w:r>
          <w:rPr>
            <w:noProof/>
            <w:webHidden/>
          </w:rPr>
          <w:t>20</w:t>
        </w:r>
        <w:r>
          <w:rPr>
            <w:noProof/>
            <w:webHidden/>
          </w:rPr>
          <w:fldChar w:fldCharType="end"/>
        </w:r>
      </w:hyperlink>
    </w:p>
    <w:p w14:paraId="2D4E9D74" w14:textId="0C8E0313"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91" w:history="1">
        <w:r w:rsidRPr="00E32B1B">
          <w:rPr>
            <w:rStyle w:val="Hyperkobling"/>
            <w:rFonts w:ascii="Times New Roman" w:hAnsi="Times New Roman"/>
            <w:noProof/>
          </w:rPr>
          <w:t>19.2.5.</w:t>
        </w:r>
        <w:r w:rsidRPr="00E32B1B">
          <w:rPr>
            <w:rStyle w:val="Hyperkobling"/>
            <w:noProof/>
          </w:rPr>
          <w:t xml:space="preserve"> Dokumentstyring</w:t>
        </w:r>
        <w:r>
          <w:rPr>
            <w:noProof/>
            <w:webHidden/>
          </w:rPr>
          <w:tab/>
        </w:r>
        <w:r>
          <w:rPr>
            <w:noProof/>
            <w:webHidden/>
          </w:rPr>
          <w:fldChar w:fldCharType="begin"/>
        </w:r>
        <w:r>
          <w:rPr>
            <w:noProof/>
            <w:webHidden/>
          </w:rPr>
          <w:instrText xml:space="preserve"> PAGEREF _Toc233897091 \h </w:instrText>
        </w:r>
        <w:r>
          <w:rPr>
            <w:noProof/>
            <w:webHidden/>
          </w:rPr>
        </w:r>
        <w:r>
          <w:rPr>
            <w:noProof/>
            <w:webHidden/>
          </w:rPr>
          <w:fldChar w:fldCharType="separate"/>
        </w:r>
        <w:r>
          <w:rPr>
            <w:noProof/>
            <w:webHidden/>
          </w:rPr>
          <w:t>20</w:t>
        </w:r>
        <w:r>
          <w:rPr>
            <w:noProof/>
            <w:webHidden/>
          </w:rPr>
          <w:fldChar w:fldCharType="end"/>
        </w:r>
      </w:hyperlink>
    </w:p>
    <w:p w14:paraId="3BFB371E" w14:textId="318257EB"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92" w:history="1">
        <w:r w:rsidRPr="00E32B1B">
          <w:rPr>
            <w:rStyle w:val="Hyperkobling"/>
            <w:rFonts w:ascii="Times New Roman" w:hAnsi="Times New Roman"/>
            <w:noProof/>
            <w:highlight w:val="lightGray"/>
          </w:rPr>
          <w:t>19.2.6.</w:t>
        </w:r>
        <w:r w:rsidRPr="00E32B1B">
          <w:rPr>
            <w:rStyle w:val="Hyperkobling"/>
            <w:noProof/>
            <w:highlight w:val="lightGray"/>
          </w:rPr>
          <w:t xml:space="preserve"> Entreprenørens revisjons- og verifikasjonsprogram</w:t>
        </w:r>
        <w:r>
          <w:rPr>
            <w:noProof/>
            <w:webHidden/>
          </w:rPr>
          <w:tab/>
        </w:r>
        <w:r>
          <w:rPr>
            <w:noProof/>
            <w:webHidden/>
          </w:rPr>
          <w:fldChar w:fldCharType="begin"/>
        </w:r>
        <w:r>
          <w:rPr>
            <w:noProof/>
            <w:webHidden/>
          </w:rPr>
          <w:instrText xml:space="preserve"> PAGEREF _Toc233897092 \h </w:instrText>
        </w:r>
        <w:r>
          <w:rPr>
            <w:noProof/>
            <w:webHidden/>
          </w:rPr>
        </w:r>
        <w:r>
          <w:rPr>
            <w:noProof/>
            <w:webHidden/>
          </w:rPr>
          <w:fldChar w:fldCharType="separate"/>
        </w:r>
        <w:r>
          <w:rPr>
            <w:noProof/>
            <w:webHidden/>
          </w:rPr>
          <w:t>21</w:t>
        </w:r>
        <w:r>
          <w:rPr>
            <w:noProof/>
            <w:webHidden/>
          </w:rPr>
          <w:fldChar w:fldCharType="end"/>
        </w:r>
      </w:hyperlink>
    </w:p>
    <w:p w14:paraId="2F7E5AC8" w14:textId="1D2A2D41"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93" w:history="1">
        <w:r w:rsidRPr="00E32B1B">
          <w:rPr>
            <w:rStyle w:val="Hyperkobling"/>
            <w:rFonts w:ascii="Times New Roman" w:hAnsi="Times New Roman"/>
            <w:noProof/>
          </w:rPr>
          <w:t>19.2.7.</w:t>
        </w:r>
        <w:r w:rsidRPr="00E32B1B">
          <w:rPr>
            <w:rStyle w:val="Hyperkobling"/>
            <w:noProof/>
          </w:rPr>
          <w:t xml:space="preserve"> Tekniske avklaringer</w:t>
        </w:r>
        <w:r>
          <w:rPr>
            <w:noProof/>
            <w:webHidden/>
          </w:rPr>
          <w:tab/>
        </w:r>
        <w:r>
          <w:rPr>
            <w:noProof/>
            <w:webHidden/>
          </w:rPr>
          <w:fldChar w:fldCharType="begin"/>
        </w:r>
        <w:r>
          <w:rPr>
            <w:noProof/>
            <w:webHidden/>
          </w:rPr>
          <w:instrText xml:space="preserve"> PAGEREF _Toc233897093 \h </w:instrText>
        </w:r>
        <w:r>
          <w:rPr>
            <w:noProof/>
            <w:webHidden/>
          </w:rPr>
        </w:r>
        <w:r>
          <w:rPr>
            <w:noProof/>
            <w:webHidden/>
          </w:rPr>
          <w:fldChar w:fldCharType="separate"/>
        </w:r>
        <w:r>
          <w:rPr>
            <w:noProof/>
            <w:webHidden/>
          </w:rPr>
          <w:t>21</w:t>
        </w:r>
        <w:r>
          <w:rPr>
            <w:noProof/>
            <w:webHidden/>
          </w:rPr>
          <w:fldChar w:fldCharType="end"/>
        </w:r>
      </w:hyperlink>
    </w:p>
    <w:p w14:paraId="1D6D7F2E" w14:textId="6461D9DE"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94" w:history="1">
        <w:r w:rsidRPr="00E32B1B">
          <w:rPr>
            <w:rStyle w:val="Hyperkobling"/>
            <w:rFonts w:ascii="Times New Roman" w:hAnsi="Times New Roman"/>
            <w:noProof/>
          </w:rPr>
          <w:t>19.2.8.</w:t>
        </w:r>
        <w:r w:rsidRPr="00E32B1B">
          <w:rPr>
            <w:rStyle w:val="Hyperkobling"/>
            <w:noProof/>
          </w:rPr>
          <w:t xml:space="preserve"> Uavhengig kontroll</w:t>
        </w:r>
        <w:r>
          <w:rPr>
            <w:noProof/>
            <w:webHidden/>
          </w:rPr>
          <w:tab/>
        </w:r>
        <w:r>
          <w:rPr>
            <w:noProof/>
            <w:webHidden/>
          </w:rPr>
          <w:fldChar w:fldCharType="begin"/>
        </w:r>
        <w:r>
          <w:rPr>
            <w:noProof/>
            <w:webHidden/>
          </w:rPr>
          <w:instrText xml:space="preserve"> PAGEREF _Toc233897094 \h </w:instrText>
        </w:r>
        <w:r>
          <w:rPr>
            <w:noProof/>
            <w:webHidden/>
          </w:rPr>
        </w:r>
        <w:r>
          <w:rPr>
            <w:noProof/>
            <w:webHidden/>
          </w:rPr>
          <w:fldChar w:fldCharType="separate"/>
        </w:r>
        <w:r>
          <w:rPr>
            <w:noProof/>
            <w:webHidden/>
          </w:rPr>
          <w:t>21</w:t>
        </w:r>
        <w:r>
          <w:rPr>
            <w:noProof/>
            <w:webHidden/>
          </w:rPr>
          <w:fldChar w:fldCharType="end"/>
        </w:r>
      </w:hyperlink>
    </w:p>
    <w:p w14:paraId="0CB4B6FF" w14:textId="4D7B991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95" w:history="1">
        <w:r w:rsidRPr="00E32B1B">
          <w:rPr>
            <w:rStyle w:val="Hyperkobling"/>
            <w:rFonts w:ascii="Times New Roman" w:hAnsi="Times New Roman"/>
            <w:noProof/>
          </w:rPr>
          <w:t>19.3.</w:t>
        </w:r>
        <w:r w:rsidRPr="00E32B1B">
          <w:rPr>
            <w:rStyle w:val="Hyperkobling"/>
            <w:noProof/>
          </w:rPr>
          <w:t xml:space="preserve"> Rapportering</w:t>
        </w:r>
        <w:r>
          <w:rPr>
            <w:noProof/>
            <w:webHidden/>
          </w:rPr>
          <w:tab/>
        </w:r>
        <w:r>
          <w:rPr>
            <w:noProof/>
            <w:webHidden/>
          </w:rPr>
          <w:fldChar w:fldCharType="begin"/>
        </w:r>
        <w:r>
          <w:rPr>
            <w:noProof/>
            <w:webHidden/>
          </w:rPr>
          <w:instrText xml:space="preserve"> PAGEREF _Toc233897095 \h </w:instrText>
        </w:r>
        <w:r>
          <w:rPr>
            <w:noProof/>
            <w:webHidden/>
          </w:rPr>
        </w:r>
        <w:r>
          <w:rPr>
            <w:noProof/>
            <w:webHidden/>
          </w:rPr>
          <w:fldChar w:fldCharType="separate"/>
        </w:r>
        <w:r>
          <w:rPr>
            <w:noProof/>
            <w:webHidden/>
          </w:rPr>
          <w:t>21</w:t>
        </w:r>
        <w:r>
          <w:rPr>
            <w:noProof/>
            <w:webHidden/>
          </w:rPr>
          <w:fldChar w:fldCharType="end"/>
        </w:r>
      </w:hyperlink>
    </w:p>
    <w:p w14:paraId="0BDCF95B" w14:textId="350C8181"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96" w:history="1">
        <w:r w:rsidRPr="00E32B1B">
          <w:rPr>
            <w:rStyle w:val="Hyperkobling"/>
            <w:rFonts w:ascii="Times New Roman" w:hAnsi="Times New Roman"/>
            <w:noProof/>
          </w:rPr>
          <w:t>19.3.1.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_Toc233897096 \h </w:instrText>
        </w:r>
        <w:r>
          <w:rPr>
            <w:noProof/>
            <w:webHidden/>
          </w:rPr>
        </w:r>
        <w:r>
          <w:rPr>
            <w:noProof/>
            <w:webHidden/>
          </w:rPr>
          <w:fldChar w:fldCharType="separate"/>
        </w:r>
        <w:r>
          <w:rPr>
            <w:noProof/>
            <w:webHidden/>
          </w:rPr>
          <w:t>21</w:t>
        </w:r>
        <w:r>
          <w:rPr>
            <w:noProof/>
            <w:webHidden/>
          </w:rPr>
          <w:fldChar w:fldCharType="end"/>
        </w:r>
      </w:hyperlink>
    </w:p>
    <w:p w14:paraId="3756CBAF" w14:textId="5C6D5910"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97" w:history="1">
        <w:r w:rsidRPr="00E32B1B">
          <w:rPr>
            <w:rStyle w:val="Hyperkobling"/>
            <w:rFonts w:ascii="Times New Roman" w:hAnsi="Times New Roman"/>
            <w:noProof/>
          </w:rPr>
          <w:t>19.3.2.</w:t>
        </w:r>
        <w:r w:rsidRPr="00E32B1B">
          <w:rPr>
            <w:rStyle w:val="Hyperkobling"/>
            <w:noProof/>
          </w:rPr>
          <w:t xml:space="preserve"> Månedsrapportering</w:t>
        </w:r>
        <w:r>
          <w:rPr>
            <w:noProof/>
            <w:webHidden/>
          </w:rPr>
          <w:tab/>
        </w:r>
        <w:r>
          <w:rPr>
            <w:noProof/>
            <w:webHidden/>
          </w:rPr>
          <w:fldChar w:fldCharType="begin"/>
        </w:r>
        <w:r>
          <w:rPr>
            <w:noProof/>
            <w:webHidden/>
          </w:rPr>
          <w:instrText xml:space="preserve"> PAGEREF _Toc233897097 \h </w:instrText>
        </w:r>
        <w:r>
          <w:rPr>
            <w:noProof/>
            <w:webHidden/>
          </w:rPr>
        </w:r>
        <w:r>
          <w:rPr>
            <w:noProof/>
            <w:webHidden/>
          </w:rPr>
          <w:fldChar w:fldCharType="separate"/>
        </w:r>
        <w:r>
          <w:rPr>
            <w:noProof/>
            <w:webHidden/>
          </w:rPr>
          <w:t>21</w:t>
        </w:r>
        <w:r>
          <w:rPr>
            <w:noProof/>
            <w:webHidden/>
          </w:rPr>
          <w:fldChar w:fldCharType="end"/>
        </w:r>
      </w:hyperlink>
    </w:p>
    <w:p w14:paraId="17D0D82F" w14:textId="692EBE98"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098" w:history="1">
        <w:r w:rsidRPr="00E32B1B">
          <w:rPr>
            <w:rStyle w:val="Hyperkobling"/>
            <w:rFonts w:ascii="Times New Roman" w:hAnsi="Times New Roman"/>
            <w:noProof/>
          </w:rPr>
          <w:t>19.3.3.</w:t>
        </w:r>
        <w:r w:rsidRPr="00E32B1B">
          <w:rPr>
            <w:rStyle w:val="Hyperkobling"/>
            <w:noProof/>
          </w:rPr>
          <w:t xml:space="preserve"> Årsrapport og sluttrapport ytre miljø</w:t>
        </w:r>
        <w:r>
          <w:rPr>
            <w:noProof/>
            <w:webHidden/>
          </w:rPr>
          <w:tab/>
        </w:r>
        <w:r>
          <w:rPr>
            <w:noProof/>
            <w:webHidden/>
          </w:rPr>
          <w:fldChar w:fldCharType="begin"/>
        </w:r>
        <w:r>
          <w:rPr>
            <w:noProof/>
            <w:webHidden/>
          </w:rPr>
          <w:instrText xml:space="preserve"> PAGEREF _Toc233897098 \h </w:instrText>
        </w:r>
        <w:r>
          <w:rPr>
            <w:noProof/>
            <w:webHidden/>
          </w:rPr>
        </w:r>
        <w:r>
          <w:rPr>
            <w:noProof/>
            <w:webHidden/>
          </w:rPr>
          <w:fldChar w:fldCharType="separate"/>
        </w:r>
        <w:r>
          <w:rPr>
            <w:noProof/>
            <w:webHidden/>
          </w:rPr>
          <w:t>22</w:t>
        </w:r>
        <w:r>
          <w:rPr>
            <w:noProof/>
            <w:webHidden/>
          </w:rPr>
          <w:fldChar w:fldCharType="end"/>
        </w:r>
      </w:hyperlink>
    </w:p>
    <w:p w14:paraId="42025439" w14:textId="1C7DA98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099" w:history="1">
        <w:r w:rsidRPr="00E32B1B">
          <w:rPr>
            <w:rStyle w:val="Hyperkobling"/>
            <w:rFonts w:ascii="Times New Roman" w:hAnsi="Times New Roman"/>
            <w:noProof/>
          </w:rPr>
          <w:t>19.4.</w:t>
        </w:r>
        <w:r w:rsidRPr="00E32B1B">
          <w:rPr>
            <w:rStyle w:val="Hyperkobling"/>
            <w:noProof/>
          </w:rPr>
          <w:t xml:space="preserve"> Arbeider med bruer, ferjekaier og andre bærende konstruksjoner</w:t>
        </w:r>
        <w:r>
          <w:rPr>
            <w:noProof/>
            <w:webHidden/>
          </w:rPr>
          <w:tab/>
        </w:r>
        <w:r>
          <w:rPr>
            <w:noProof/>
            <w:webHidden/>
          </w:rPr>
          <w:fldChar w:fldCharType="begin"/>
        </w:r>
        <w:r>
          <w:rPr>
            <w:noProof/>
            <w:webHidden/>
          </w:rPr>
          <w:instrText xml:space="preserve"> PAGEREF _Toc233897099 \h </w:instrText>
        </w:r>
        <w:r>
          <w:rPr>
            <w:noProof/>
            <w:webHidden/>
          </w:rPr>
        </w:r>
        <w:r>
          <w:rPr>
            <w:noProof/>
            <w:webHidden/>
          </w:rPr>
          <w:fldChar w:fldCharType="separate"/>
        </w:r>
        <w:r>
          <w:rPr>
            <w:noProof/>
            <w:webHidden/>
          </w:rPr>
          <w:t>23</w:t>
        </w:r>
        <w:r>
          <w:rPr>
            <w:noProof/>
            <w:webHidden/>
          </w:rPr>
          <w:fldChar w:fldCharType="end"/>
        </w:r>
      </w:hyperlink>
    </w:p>
    <w:p w14:paraId="6E65DDAE" w14:textId="6F985417"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00" w:history="1">
        <w:r w:rsidRPr="00E32B1B">
          <w:rPr>
            <w:rStyle w:val="Hyperkobling"/>
            <w:rFonts w:ascii="Times New Roman" w:hAnsi="Times New Roman"/>
            <w:noProof/>
          </w:rPr>
          <w:t>19.4.1.</w:t>
        </w:r>
        <w:r w:rsidRPr="00E32B1B">
          <w:rPr>
            <w:rStyle w:val="Hyperkobling"/>
            <w:noProof/>
          </w:rPr>
          <w:t xml:space="preserve"> Kvalitetssystem</w:t>
        </w:r>
        <w:r>
          <w:rPr>
            <w:noProof/>
            <w:webHidden/>
          </w:rPr>
          <w:tab/>
        </w:r>
        <w:r>
          <w:rPr>
            <w:noProof/>
            <w:webHidden/>
          </w:rPr>
          <w:fldChar w:fldCharType="begin"/>
        </w:r>
        <w:r>
          <w:rPr>
            <w:noProof/>
            <w:webHidden/>
          </w:rPr>
          <w:instrText xml:space="preserve"> PAGEREF _Toc233897100 \h </w:instrText>
        </w:r>
        <w:r>
          <w:rPr>
            <w:noProof/>
            <w:webHidden/>
          </w:rPr>
        </w:r>
        <w:r>
          <w:rPr>
            <w:noProof/>
            <w:webHidden/>
          </w:rPr>
          <w:fldChar w:fldCharType="separate"/>
        </w:r>
        <w:r>
          <w:rPr>
            <w:noProof/>
            <w:webHidden/>
          </w:rPr>
          <w:t>23</w:t>
        </w:r>
        <w:r>
          <w:rPr>
            <w:noProof/>
            <w:webHidden/>
          </w:rPr>
          <w:fldChar w:fldCharType="end"/>
        </w:r>
      </w:hyperlink>
    </w:p>
    <w:p w14:paraId="54F64748" w14:textId="1E47447F"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01" w:history="1">
        <w:r w:rsidRPr="00E32B1B">
          <w:rPr>
            <w:rStyle w:val="Hyperkobling"/>
            <w:rFonts w:ascii="Times New Roman" w:hAnsi="Times New Roman"/>
            <w:noProof/>
          </w:rPr>
          <w:t>19.4.2.</w:t>
        </w:r>
        <w:r w:rsidRPr="00E32B1B">
          <w:rPr>
            <w:rStyle w:val="Hyperkobling"/>
            <w:noProof/>
          </w:rPr>
          <w:t xml:space="preserve"> Spesielle kompetansekrav</w:t>
        </w:r>
        <w:r>
          <w:rPr>
            <w:noProof/>
            <w:webHidden/>
          </w:rPr>
          <w:tab/>
        </w:r>
        <w:r>
          <w:rPr>
            <w:noProof/>
            <w:webHidden/>
          </w:rPr>
          <w:fldChar w:fldCharType="begin"/>
        </w:r>
        <w:r>
          <w:rPr>
            <w:noProof/>
            <w:webHidden/>
          </w:rPr>
          <w:instrText xml:space="preserve"> PAGEREF _Toc233897101 \h </w:instrText>
        </w:r>
        <w:r>
          <w:rPr>
            <w:noProof/>
            <w:webHidden/>
          </w:rPr>
        </w:r>
        <w:r>
          <w:rPr>
            <w:noProof/>
            <w:webHidden/>
          </w:rPr>
          <w:fldChar w:fldCharType="separate"/>
        </w:r>
        <w:r>
          <w:rPr>
            <w:noProof/>
            <w:webHidden/>
          </w:rPr>
          <w:t>23</w:t>
        </w:r>
        <w:r>
          <w:rPr>
            <w:noProof/>
            <w:webHidden/>
          </w:rPr>
          <w:fldChar w:fldCharType="end"/>
        </w:r>
      </w:hyperlink>
    </w:p>
    <w:p w14:paraId="071984BA" w14:textId="4CDD3174"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02" w:history="1">
        <w:r w:rsidRPr="00E32B1B">
          <w:rPr>
            <w:rStyle w:val="Hyperkobling"/>
            <w:rFonts w:ascii="Times New Roman" w:hAnsi="Times New Roman"/>
            <w:noProof/>
          </w:rPr>
          <w:t>19.5.</w:t>
        </w:r>
        <w:r w:rsidRPr="00E32B1B">
          <w:rPr>
            <w:rStyle w:val="Hyperkobling"/>
            <w:noProof/>
          </w:rPr>
          <w:t xml:space="preserve"> Bestemmelser for asfaltarbeider</w:t>
        </w:r>
        <w:r>
          <w:rPr>
            <w:noProof/>
            <w:webHidden/>
          </w:rPr>
          <w:tab/>
        </w:r>
        <w:r>
          <w:rPr>
            <w:noProof/>
            <w:webHidden/>
          </w:rPr>
          <w:fldChar w:fldCharType="begin"/>
        </w:r>
        <w:r>
          <w:rPr>
            <w:noProof/>
            <w:webHidden/>
          </w:rPr>
          <w:instrText xml:space="preserve"> PAGEREF _Toc233897102 \h </w:instrText>
        </w:r>
        <w:r>
          <w:rPr>
            <w:noProof/>
            <w:webHidden/>
          </w:rPr>
        </w:r>
        <w:r>
          <w:rPr>
            <w:noProof/>
            <w:webHidden/>
          </w:rPr>
          <w:fldChar w:fldCharType="separate"/>
        </w:r>
        <w:r>
          <w:rPr>
            <w:noProof/>
            <w:webHidden/>
          </w:rPr>
          <w:t>24</w:t>
        </w:r>
        <w:r>
          <w:rPr>
            <w:noProof/>
            <w:webHidden/>
          </w:rPr>
          <w:fldChar w:fldCharType="end"/>
        </w:r>
      </w:hyperlink>
    </w:p>
    <w:p w14:paraId="790598CD" w14:textId="28D3AAD4"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03" w:history="1">
        <w:r w:rsidRPr="00E32B1B">
          <w:rPr>
            <w:rStyle w:val="Hyperkobling"/>
            <w:rFonts w:ascii="Times New Roman" w:hAnsi="Times New Roman"/>
            <w:noProof/>
          </w:rPr>
          <w:t>19.5.1.</w:t>
        </w:r>
        <w:r w:rsidRPr="00E32B1B">
          <w:rPr>
            <w:rStyle w:val="Hyperkobling"/>
            <w:noProof/>
          </w:rPr>
          <w:t xml:space="preserve"> Krav til dokumentasjon</w:t>
        </w:r>
        <w:r>
          <w:rPr>
            <w:noProof/>
            <w:webHidden/>
          </w:rPr>
          <w:tab/>
        </w:r>
        <w:r>
          <w:rPr>
            <w:noProof/>
            <w:webHidden/>
          </w:rPr>
          <w:fldChar w:fldCharType="begin"/>
        </w:r>
        <w:r>
          <w:rPr>
            <w:noProof/>
            <w:webHidden/>
          </w:rPr>
          <w:instrText xml:space="preserve"> PAGEREF _Toc233897103 \h </w:instrText>
        </w:r>
        <w:r>
          <w:rPr>
            <w:noProof/>
            <w:webHidden/>
          </w:rPr>
        </w:r>
        <w:r>
          <w:rPr>
            <w:noProof/>
            <w:webHidden/>
          </w:rPr>
          <w:fldChar w:fldCharType="separate"/>
        </w:r>
        <w:r>
          <w:rPr>
            <w:noProof/>
            <w:webHidden/>
          </w:rPr>
          <w:t>24</w:t>
        </w:r>
        <w:r>
          <w:rPr>
            <w:noProof/>
            <w:webHidden/>
          </w:rPr>
          <w:fldChar w:fldCharType="end"/>
        </w:r>
      </w:hyperlink>
    </w:p>
    <w:p w14:paraId="66C3EA61" w14:textId="4286A35C"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04" w:history="1">
        <w:r w:rsidRPr="00E32B1B">
          <w:rPr>
            <w:rStyle w:val="Hyperkobling"/>
            <w:rFonts w:ascii="Times New Roman" w:hAnsi="Times New Roman"/>
            <w:noProof/>
          </w:rPr>
          <w:t>19.5.2.</w:t>
        </w:r>
        <w:r w:rsidRPr="00E32B1B">
          <w:rPr>
            <w:rStyle w:val="Hyperkobling"/>
            <w:noProof/>
          </w:rPr>
          <w:t xml:space="preserve"> Polymermodifisert bitumen, PMB</w:t>
        </w:r>
        <w:r>
          <w:rPr>
            <w:noProof/>
            <w:webHidden/>
          </w:rPr>
          <w:tab/>
        </w:r>
        <w:r>
          <w:rPr>
            <w:noProof/>
            <w:webHidden/>
          </w:rPr>
          <w:fldChar w:fldCharType="begin"/>
        </w:r>
        <w:r>
          <w:rPr>
            <w:noProof/>
            <w:webHidden/>
          </w:rPr>
          <w:instrText xml:space="preserve"> PAGEREF _Toc233897104 \h </w:instrText>
        </w:r>
        <w:r>
          <w:rPr>
            <w:noProof/>
            <w:webHidden/>
          </w:rPr>
        </w:r>
        <w:r>
          <w:rPr>
            <w:noProof/>
            <w:webHidden/>
          </w:rPr>
          <w:fldChar w:fldCharType="separate"/>
        </w:r>
        <w:r>
          <w:rPr>
            <w:noProof/>
            <w:webHidden/>
          </w:rPr>
          <w:t>24</w:t>
        </w:r>
        <w:r>
          <w:rPr>
            <w:noProof/>
            <w:webHidden/>
          </w:rPr>
          <w:fldChar w:fldCharType="end"/>
        </w:r>
      </w:hyperlink>
    </w:p>
    <w:p w14:paraId="05037976" w14:textId="278FE7AD"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05" w:history="1">
        <w:r w:rsidRPr="00E32B1B">
          <w:rPr>
            <w:rStyle w:val="Hyperkobling"/>
            <w:rFonts w:ascii="Times New Roman" w:hAnsi="Times New Roman"/>
            <w:noProof/>
          </w:rPr>
          <w:t>19.5.3.</w:t>
        </w:r>
        <w:r w:rsidRPr="00E32B1B">
          <w:rPr>
            <w:rStyle w:val="Hyperkobling"/>
            <w:rFonts w:eastAsiaTheme="majorEastAsia"/>
            <w:noProof/>
          </w:rPr>
          <w:t xml:space="preserve"> Reklamasjonskontroll</w:t>
        </w:r>
        <w:r>
          <w:rPr>
            <w:noProof/>
            <w:webHidden/>
          </w:rPr>
          <w:tab/>
        </w:r>
        <w:r>
          <w:rPr>
            <w:noProof/>
            <w:webHidden/>
          </w:rPr>
          <w:fldChar w:fldCharType="begin"/>
        </w:r>
        <w:r>
          <w:rPr>
            <w:noProof/>
            <w:webHidden/>
          </w:rPr>
          <w:instrText xml:space="preserve"> PAGEREF _Toc233897105 \h </w:instrText>
        </w:r>
        <w:r>
          <w:rPr>
            <w:noProof/>
            <w:webHidden/>
          </w:rPr>
        </w:r>
        <w:r>
          <w:rPr>
            <w:noProof/>
            <w:webHidden/>
          </w:rPr>
          <w:fldChar w:fldCharType="separate"/>
        </w:r>
        <w:r>
          <w:rPr>
            <w:noProof/>
            <w:webHidden/>
          </w:rPr>
          <w:t>25</w:t>
        </w:r>
        <w:r>
          <w:rPr>
            <w:noProof/>
            <w:webHidden/>
          </w:rPr>
          <w:fldChar w:fldCharType="end"/>
        </w:r>
      </w:hyperlink>
    </w:p>
    <w:p w14:paraId="71575EC2" w14:textId="5E9330D8"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06" w:history="1">
        <w:r w:rsidRPr="00E32B1B">
          <w:rPr>
            <w:rStyle w:val="Hyperkobling"/>
            <w:rFonts w:ascii="Times New Roman" w:hAnsi="Times New Roman"/>
            <w:noProof/>
          </w:rPr>
          <w:t>19.5.4.</w:t>
        </w:r>
        <w:r w:rsidRPr="00E32B1B">
          <w:rPr>
            <w:rStyle w:val="Hyperkobling"/>
            <w:noProof/>
          </w:rPr>
          <w:t xml:space="preserve"> Regler ved mangler og avvik</w:t>
        </w:r>
        <w:r>
          <w:rPr>
            <w:noProof/>
            <w:webHidden/>
          </w:rPr>
          <w:tab/>
        </w:r>
        <w:r>
          <w:rPr>
            <w:noProof/>
            <w:webHidden/>
          </w:rPr>
          <w:fldChar w:fldCharType="begin"/>
        </w:r>
        <w:r>
          <w:rPr>
            <w:noProof/>
            <w:webHidden/>
          </w:rPr>
          <w:instrText xml:space="preserve"> PAGEREF _Toc233897106 \h </w:instrText>
        </w:r>
        <w:r>
          <w:rPr>
            <w:noProof/>
            <w:webHidden/>
          </w:rPr>
        </w:r>
        <w:r>
          <w:rPr>
            <w:noProof/>
            <w:webHidden/>
          </w:rPr>
          <w:fldChar w:fldCharType="separate"/>
        </w:r>
        <w:r>
          <w:rPr>
            <w:noProof/>
            <w:webHidden/>
          </w:rPr>
          <w:t>25</w:t>
        </w:r>
        <w:r>
          <w:rPr>
            <w:noProof/>
            <w:webHidden/>
          </w:rPr>
          <w:fldChar w:fldCharType="end"/>
        </w:r>
      </w:hyperlink>
    </w:p>
    <w:p w14:paraId="3FDB2FD6" w14:textId="6D9D077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07" w:history="1">
        <w:r w:rsidRPr="00E32B1B">
          <w:rPr>
            <w:rStyle w:val="Hyperkobling"/>
            <w:rFonts w:ascii="Times New Roman" w:hAnsi="Times New Roman"/>
            <w:noProof/>
          </w:rPr>
          <w:t>19.6.</w:t>
        </w:r>
        <w:r w:rsidRPr="00E32B1B">
          <w:rPr>
            <w:rStyle w:val="Hyperkobling"/>
            <w:noProof/>
          </w:rPr>
          <w:t xml:space="preserve"> Bestemmelser for elektroarbeider – Elektriske anlegg</w:t>
        </w:r>
        <w:r>
          <w:rPr>
            <w:noProof/>
            <w:webHidden/>
          </w:rPr>
          <w:tab/>
        </w:r>
        <w:r>
          <w:rPr>
            <w:noProof/>
            <w:webHidden/>
          </w:rPr>
          <w:fldChar w:fldCharType="begin"/>
        </w:r>
        <w:r>
          <w:rPr>
            <w:noProof/>
            <w:webHidden/>
          </w:rPr>
          <w:instrText xml:space="preserve"> PAGEREF _Toc233897107 \h </w:instrText>
        </w:r>
        <w:r>
          <w:rPr>
            <w:noProof/>
            <w:webHidden/>
          </w:rPr>
        </w:r>
        <w:r>
          <w:rPr>
            <w:noProof/>
            <w:webHidden/>
          </w:rPr>
          <w:fldChar w:fldCharType="separate"/>
        </w:r>
        <w:r>
          <w:rPr>
            <w:noProof/>
            <w:webHidden/>
          </w:rPr>
          <w:t>29</w:t>
        </w:r>
        <w:r>
          <w:rPr>
            <w:noProof/>
            <w:webHidden/>
          </w:rPr>
          <w:fldChar w:fldCharType="end"/>
        </w:r>
      </w:hyperlink>
    </w:p>
    <w:p w14:paraId="56C70C38" w14:textId="2135DB49"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08" w:history="1">
        <w:r w:rsidRPr="00E32B1B">
          <w:rPr>
            <w:rStyle w:val="Hyperkobling"/>
            <w:rFonts w:ascii="Times New Roman" w:hAnsi="Times New Roman"/>
            <w:noProof/>
          </w:rPr>
          <w:t>19.6.1.</w:t>
        </w:r>
        <w:r w:rsidRPr="00E32B1B">
          <w:rPr>
            <w:rStyle w:val="Hyperkobling"/>
            <w:noProof/>
          </w:rPr>
          <w:t xml:space="preserve"> Elektriske lavspenningsinstallasjoner</w:t>
        </w:r>
        <w:r>
          <w:rPr>
            <w:noProof/>
            <w:webHidden/>
          </w:rPr>
          <w:tab/>
        </w:r>
        <w:r>
          <w:rPr>
            <w:noProof/>
            <w:webHidden/>
          </w:rPr>
          <w:fldChar w:fldCharType="begin"/>
        </w:r>
        <w:r>
          <w:rPr>
            <w:noProof/>
            <w:webHidden/>
          </w:rPr>
          <w:instrText xml:space="preserve"> PAGEREF _Toc233897108 \h </w:instrText>
        </w:r>
        <w:r>
          <w:rPr>
            <w:noProof/>
            <w:webHidden/>
          </w:rPr>
        </w:r>
        <w:r>
          <w:rPr>
            <w:noProof/>
            <w:webHidden/>
          </w:rPr>
          <w:fldChar w:fldCharType="separate"/>
        </w:r>
        <w:r>
          <w:rPr>
            <w:noProof/>
            <w:webHidden/>
          </w:rPr>
          <w:t>29</w:t>
        </w:r>
        <w:r>
          <w:rPr>
            <w:noProof/>
            <w:webHidden/>
          </w:rPr>
          <w:fldChar w:fldCharType="end"/>
        </w:r>
      </w:hyperlink>
    </w:p>
    <w:p w14:paraId="2D2C9444" w14:textId="33C1A678"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09" w:history="1">
        <w:r w:rsidRPr="00E32B1B">
          <w:rPr>
            <w:rStyle w:val="Hyperkobling"/>
            <w:rFonts w:ascii="Times New Roman" w:hAnsi="Times New Roman"/>
            <w:noProof/>
          </w:rPr>
          <w:t>19.6.2.</w:t>
        </w:r>
        <w:r w:rsidRPr="00E32B1B">
          <w:rPr>
            <w:rStyle w:val="Hyperkobling"/>
            <w:noProof/>
          </w:rPr>
          <w:t xml:space="preserve"> Fordelinger</w:t>
        </w:r>
        <w:r>
          <w:rPr>
            <w:noProof/>
            <w:webHidden/>
          </w:rPr>
          <w:tab/>
        </w:r>
        <w:r>
          <w:rPr>
            <w:noProof/>
            <w:webHidden/>
          </w:rPr>
          <w:fldChar w:fldCharType="begin"/>
        </w:r>
        <w:r>
          <w:rPr>
            <w:noProof/>
            <w:webHidden/>
          </w:rPr>
          <w:instrText xml:space="preserve"> PAGEREF _Toc233897109 \h </w:instrText>
        </w:r>
        <w:r>
          <w:rPr>
            <w:noProof/>
            <w:webHidden/>
          </w:rPr>
        </w:r>
        <w:r>
          <w:rPr>
            <w:noProof/>
            <w:webHidden/>
          </w:rPr>
          <w:fldChar w:fldCharType="separate"/>
        </w:r>
        <w:r>
          <w:rPr>
            <w:noProof/>
            <w:webHidden/>
          </w:rPr>
          <w:t>29</w:t>
        </w:r>
        <w:r>
          <w:rPr>
            <w:noProof/>
            <w:webHidden/>
          </w:rPr>
          <w:fldChar w:fldCharType="end"/>
        </w:r>
      </w:hyperlink>
    </w:p>
    <w:p w14:paraId="2240B8F7" w14:textId="7B12A751"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10" w:history="1">
        <w:r w:rsidRPr="00E32B1B">
          <w:rPr>
            <w:rStyle w:val="Hyperkobling"/>
            <w:rFonts w:ascii="Times New Roman" w:hAnsi="Times New Roman"/>
            <w:noProof/>
          </w:rPr>
          <w:t>19.6.3.</w:t>
        </w:r>
        <w:r w:rsidRPr="00E32B1B">
          <w:rPr>
            <w:rStyle w:val="Hyperkobling"/>
            <w:noProof/>
          </w:rPr>
          <w:t xml:space="preserve"> Ekomanlegg</w:t>
        </w:r>
        <w:r>
          <w:rPr>
            <w:noProof/>
            <w:webHidden/>
          </w:rPr>
          <w:tab/>
        </w:r>
        <w:r>
          <w:rPr>
            <w:noProof/>
            <w:webHidden/>
          </w:rPr>
          <w:fldChar w:fldCharType="begin"/>
        </w:r>
        <w:r>
          <w:rPr>
            <w:noProof/>
            <w:webHidden/>
          </w:rPr>
          <w:instrText xml:space="preserve"> PAGEREF _Toc233897110 \h </w:instrText>
        </w:r>
        <w:r>
          <w:rPr>
            <w:noProof/>
            <w:webHidden/>
          </w:rPr>
        </w:r>
        <w:r>
          <w:rPr>
            <w:noProof/>
            <w:webHidden/>
          </w:rPr>
          <w:fldChar w:fldCharType="separate"/>
        </w:r>
        <w:r>
          <w:rPr>
            <w:noProof/>
            <w:webHidden/>
          </w:rPr>
          <w:t>29</w:t>
        </w:r>
        <w:r>
          <w:rPr>
            <w:noProof/>
            <w:webHidden/>
          </w:rPr>
          <w:fldChar w:fldCharType="end"/>
        </w:r>
      </w:hyperlink>
    </w:p>
    <w:p w14:paraId="2804A16A" w14:textId="2B9D0884"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11" w:history="1">
        <w:r w:rsidRPr="00E32B1B">
          <w:rPr>
            <w:rStyle w:val="Hyperkobling"/>
            <w:rFonts w:ascii="Times New Roman" w:hAnsi="Times New Roman"/>
            <w:noProof/>
          </w:rPr>
          <w:t>19.6.4.</w:t>
        </w:r>
        <w:r w:rsidRPr="00E32B1B">
          <w:rPr>
            <w:rStyle w:val="Hyperkobling"/>
            <w:noProof/>
          </w:rPr>
          <w:t xml:space="preserve"> Maskiner</w:t>
        </w:r>
        <w:r>
          <w:rPr>
            <w:noProof/>
            <w:webHidden/>
          </w:rPr>
          <w:tab/>
        </w:r>
        <w:r>
          <w:rPr>
            <w:noProof/>
            <w:webHidden/>
          </w:rPr>
          <w:fldChar w:fldCharType="begin"/>
        </w:r>
        <w:r>
          <w:rPr>
            <w:noProof/>
            <w:webHidden/>
          </w:rPr>
          <w:instrText xml:space="preserve"> PAGEREF _Toc233897111 \h </w:instrText>
        </w:r>
        <w:r>
          <w:rPr>
            <w:noProof/>
            <w:webHidden/>
          </w:rPr>
        </w:r>
        <w:r>
          <w:rPr>
            <w:noProof/>
            <w:webHidden/>
          </w:rPr>
          <w:fldChar w:fldCharType="separate"/>
        </w:r>
        <w:r>
          <w:rPr>
            <w:noProof/>
            <w:webHidden/>
          </w:rPr>
          <w:t>29</w:t>
        </w:r>
        <w:r>
          <w:rPr>
            <w:noProof/>
            <w:webHidden/>
          </w:rPr>
          <w:fldChar w:fldCharType="end"/>
        </w:r>
      </w:hyperlink>
    </w:p>
    <w:p w14:paraId="54B13680" w14:textId="6DF1DE09"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12" w:history="1">
        <w:r w:rsidRPr="00E32B1B">
          <w:rPr>
            <w:rStyle w:val="Hyperkobling"/>
            <w:rFonts w:ascii="Times New Roman" w:hAnsi="Times New Roman"/>
            <w:noProof/>
          </w:rPr>
          <w:t>20.</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Prosjektering, rådgivning mv. (Se NS8407 punkt 16)</w:t>
        </w:r>
        <w:r>
          <w:rPr>
            <w:noProof/>
            <w:webHidden/>
          </w:rPr>
          <w:tab/>
        </w:r>
        <w:r>
          <w:rPr>
            <w:noProof/>
            <w:webHidden/>
          </w:rPr>
          <w:fldChar w:fldCharType="begin"/>
        </w:r>
        <w:r>
          <w:rPr>
            <w:noProof/>
            <w:webHidden/>
          </w:rPr>
          <w:instrText xml:space="preserve"> PAGEREF _Toc233897112 \h </w:instrText>
        </w:r>
        <w:r>
          <w:rPr>
            <w:noProof/>
            <w:webHidden/>
          </w:rPr>
        </w:r>
        <w:r>
          <w:rPr>
            <w:noProof/>
            <w:webHidden/>
          </w:rPr>
          <w:fldChar w:fldCharType="separate"/>
        </w:r>
        <w:r>
          <w:rPr>
            <w:noProof/>
            <w:webHidden/>
          </w:rPr>
          <w:t>30</w:t>
        </w:r>
        <w:r>
          <w:rPr>
            <w:noProof/>
            <w:webHidden/>
          </w:rPr>
          <w:fldChar w:fldCharType="end"/>
        </w:r>
      </w:hyperlink>
    </w:p>
    <w:p w14:paraId="2D84A1EB" w14:textId="1387171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13" w:history="1">
        <w:r w:rsidRPr="00E32B1B">
          <w:rPr>
            <w:rStyle w:val="Hyperkobling"/>
            <w:rFonts w:ascii="Times New Roman" w:hAnsi="Times New Roman"/>
            <w:noProof/>
          </w:rPr>
          <w:t>20.1.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_Toc233897113 \h </w:instrText>
        </w:r>
        <w:r>
          <w:rPr>
            <w:noProof/>
            <w:webHidden/>
          </w:rPr>
        </w:r>
        <w:r>
          <w:rPr>
            <w:noProof/>
            <w:webHidden/>
          </w:rPr>
          <w:fldChar w:fldCharType="separate"/>
        </w:r>
        <w:r>
          <w:rPr>
            <w:noProof/>
            <w:webHidden/>
          </w:rPr>
          <w:t>30</w:t>
        </w:r>
        <w:r>
          <w:rPr>
            <w:noProof/>
            <w:webHidden/>
          </w:rPr>
          <w:fldChar w:fldCharType="end"/>
        </w:r>
      </w:hyperlink>
    </w:p>
    <w:p w14:paraId="544490E8" w14:textId="150EFDF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14" w:history="1">
        <w:r w:rsidRPr="00E32B1B">
          <w:rPr>
            <w:rStyle w:val="Hyperkobling"/>
            <w:rFonts w:ascii="Times New Roman" w:hAnsi="Times New Roman"/>
            <w:noProof/>
          </w:rPr>
          <w:t>20.2.</w:t>
        </w:r>
        <w:r w:rsidRPr="00E32B1B">
          <w:rPr>
            <w:rStyle w:val="Hyperkobling"/>
            <w:noProof/>
          </w:rPr>
          <w:t xml:space="preserve"> Prosjekterte data som skal leveres byggherren til gjennomsyn før bygging</w:t>
        </w:r>
        <w:r>
          <w:rPr>
            <w:noProof/>
            <w:webHidden/>
          </w:rPr>
          <w:tab/>
        </w:r>
        <w:r>
          <w:rPr>
            <w:noProof/>
            <w:webHidden/>
          </w:rPr>
          <w:fldChar w:fldCharType="begin"/>
        </w:r>
        <w:r>
          <w:rPr>
            <w:noProof/>
            <w:webHidden/>
          </w:rPr>
          <w:instrText xml:space="preserve"> PAGEREF _Toc233897114 \h </w:instrText>
        </w:r>
        <w:r>
          <w:rPr>
            <w:noProof/>
            <w:webHidden/>
          </w:rPr>
        </w:r>
        <w:r>
          <w:rPr>
            <w:noProof/>
            <w:webHidden/>
          </w:rPr>
          <w:fldChar w:fldCharType="separate"/>
        </w:r>
        <w:r>
          <w:rPr>
            <w:noProof/>
            <w:webHidden/>
          </w:rPr>
          <w:t>30</w:t>
        </w:r>
        <w:r>
          <w:rPr>
            <w:noProof/>
            <w:webHidden/>
          </w:rPr>
          <w:fldChar w:fldCharType="end"/>
        </w:r>
      </w:hyperlink>
    </w:p>
    <w:p w14:paraId="6577FAA2" w14:textId="1A9F0AB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15" w:history="1">
        <w:r w:rsidRPr="00E32B1B">
          <w:rPr>
            <w:rStyle w:val="Hyperkobling"/>
            <w:rFonts w:ascii="Times New Roman" w:hAnsi="Times New Roman"/>
            <w:noProof/>
          </w:rPr>
          <w:t>20.3.</w:t>
        </w:r>
        <w:r w:rsidRPr="00E32B1B">
          <w:rPr>
            <w:rStyle w:val="Hyperkobling"/>
            <w:noProof/>
          </w:rPr>
          <w:t xml:space="preserve"> Prosjekterte data som skal leveres til godkjenning før bygging</w:t>
        </w:r>
        <w:r>
          <w:rPr>
            <w:noProof/>
            <w:webHidden/>
          </w:rPr>
          <w:tab/>
        </w:r>
        <w:r>
          <w:rPr>
            <w:noProof/>
            <w:webHidden/>
          </w:rPr>
          <w:fldChar w:fldCharType="begin"/>
        </w:r>
        <w:r>
          <w:rPr>
            <w:noProof/>
            <w:webHidden/>
          </w:rPr>
          <w:instrText xml:space="preserve"> PAGEREF _Toc233897115 \h </w:instrText>
        </w:r>
        <w:r>
          <w:rPr>
            <w:noProof/>
            <w:webHidden/>
          </w:rPr>
        </w:r>
        <w:r>
          <w:rPr>
            <w:noProof/>
            <w:webHidden/>
          </w:rPr>
          <w:fldChar w:fldCharType="separate"/>
        </w:r>
        <w:r>
          <w:rPr>
            <w:noProof/>
            <w:webHidden/>
          </w:rPr>
          <w:t>30</w:t>
        </w:r>
        <w:r>
          <w:rPr>
            <w:noProof/>
            <w:webHidden/>
          </w:rPr>
          <w:fldChar w:fldCharType="end"/>
        </w:r>
      </w:hyperlink>
    </w:p>
    <w:p w14:paraId="46D6F756" w14:textId="33AE308A"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16" w:history="1">
        <w:r w:rsidRPr="00E32B1B">
          <w:rPr>
            <w:rStyle w:val="Hyperkobling"/>
            <w:rFonts w:ascii="Times New Roman" w:hAnsi="Times New Roman"/>
            <w:noProof/>
          </w:rPr>
          <w:t>20.3.1.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_Toc233897116 \h </w:instrText>
        </w:r>
        <w:r>
          <w:rPr>
            <w:noProof/>
            <w:webHidden/>
          </w:rPr>
        </w:r>
        <w:r>
          <w:rPr>
            <w:noProof/>
            <w:webHidden/>
          </w:rPr>
          <w:fldChar w:fldCharType="separate"/>
        </w:r>
        <w:r>
          <w:rPr>
            <w:noProof/>
            <w:webHidden/>
          </w:rPr>
          <w:t>30</w:t>
        </w:r>
        <w:r>
          <w:rPr>
            <w:noProof/>
            <w:webHidden/>
          </w:rPr>
          <w:fldChar w:fldCharType="end"/>
        </w:r>
      </w:hyperlink>
    </w:p>
    <w:p w14:paraId="3FDB79F4" w14:textId="6DAF1C5A"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17" w:history="1">
        <w:r w:rsidRPr="00E32B1B">
          <w:rPr>
            <w:rStyle w:val="Hyperkobling"/>
            <w:rFonts w:ascii="Times New Roman" w:hAnsi="Times New Roman"/>
            <w:noProof/>
          </w:rPr>
          <w:t>20.3.2.</w:t>
        </w:r>
        <w:r w:rsidRPr="00E32B1B">
          <w:rPr>
            <w:rStyle w:val="Hyperkobling"/>
            <w:noProof/>
          </w:rPr>
          <w:t xml:space="preserve"> Godkjenning av konstruksjoner</w:t>
        </w:r>
        <w:r>
          <w:rPr>
            <w:noProof/>
            <w:webHidden/>
          </w:rPr>
          <w:tab/>
        </w:r>
        <w:r>
          <w:rPr>
            <w:noProof/>
            <w:webHidden/>
          </w:rPr>
          <w:fldChar w:fldCharType="begin"/>
        </w:r>
        <w:r>
          <w:rPr>
            <w:noProof/>
            <w:webHidden/>
          </w:rPr>
          <w:instrText xml:space="preserve"> PAGEREF _Toc233897117 \h </w:instrText>
        </w:r>
        <w:r>
          <w:rPr>
            <w:noProof/>
            <w:webHidden/>
          </w:rPr>
        </w:r>
        <w:r>
          <w:rPr>
            <w:noProof/>
            <w:webHidden/>
          </w:rPr>
          <w:fldChar w:fldCharType="separate"/>
        </w:r>
        <w:r>
          <w:rPr>
            <w:noProof/>
            <w:webHidden/>
          </w:rPr>
          <w:t>30</w:t>
        </w:r>
        <w:r>
          <w:rPr>
            <w:noProof/>
            <w:webHidden/>
          </w:rPr>
          <w:fldChar w:fldCharType="end"/>
        </w:r>
      </w:hyperlink>
    </w:p>
    <w:p w14:paraId="61E26C11" w14:textId="28997CC2"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18" w:history="1">
        <w:r w:rsidRPr="00E32B1B">
          <w:rPr>
            <w:rStyle w:val="Hyperkobling"/>
            <w:rFonts w:ascii="Times New Roman" w:hAnsi="Times New Roman"/>
            <w:noProof/>
          </w:rPr>
          <w:t>20.3.3.</w:t>
        </w:r>
        <w:r w:rsidRPr="00E32B1B">
          <w:rPr>
            <w:rStyle w:val="Hyperkobling"/>
            <w:noProof/>
          </w:rPr>
          <w:t xml:space="preserve"> Sikkerhetsgodkjenning av tunnel</w:t>
        </w:r>
        <w:r>
          <w:rPr>
            <w:noProof/>
            <w:webHidden/>
          </w:rPr>
          <w:tab/>
        </w:r>
        <w:r>
          <w:rPr>
            <w:noProof/>
            <w:webHidden/>
          </w:rPr>
          <w:fldChar w:fldCharType="begin"/>
        </w:r>
        <w:r>
          <w:rPr>
            <w:noProof/>
            <w:webHidden/>
          </w:rPr>
          <w:instrText xml:space="preserve"> PAGEREF _Toc233897118 \h </w:instrText>
        </w:r>
        <w:r>
          <w:rPr>
            <w:noProof/>
            <w:webHidden/>
          </w:rPr>
        </w:r>
        <w:r>
          <w:rPr>
            <w:noProof/>
            <w:webHidden/>
          </w:rPr>
          <w:fldChar w:fldCharType="separate"/>
        </w:r>
        <w:r>
          <w:rPr>
            <w:noProof/>
            <w:webHidden/>
          </w:rPr>
          <w:t>30</w:t>
        </w:r>
        <w:r>
          <w:rPr>
            <w:noProof/>
            <w:webHidden/>
          </w:rPr>
          <w:fldChar w:fldCharType="end"/>
        </w:r>
      </w:hyperlink>
    </w:p>
    <w:p w14:paraId="4658ADA1" w14:textId="63313DB9"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19" w:history="1">
        <w:r w:rsidRPr="00E32B1B">
          <w:rPr>
            <w:rStyle w:val="Hyperkobling"/>
            <w:rFonts w:ascii="Times New Roman" w:hAnsi="Times New Roman"/>
            <w:noProof/>
          </w:rPr>
          <w:t>20.3.4.</w:t>
        </w:r>
        <w:r w:rsidRPr="00E32B1B">
          <w:rPr>
            <w:rStyle w:val="Hyperkobling"/>
            <w:noProof/>
          </w:rPr>
          <w:t xml:space="preserve"> Kommunal godkjenning</w:t>
        </w:r>
        <w:r>
          <w:rPr>
            <w:noProof/>
            <w:webHidden/>
          </w:rPr>
          <w:tab/>
        </w:r>
        <w:r>
          <w:rPr>
            <w:noProof/>
            <w:webHidden/>
          </w:rPr>
          <w:fldChar w:fldCharType="begin"/>
        </w:r>
        <w:r>
          <w:rPr>
            <w:noProof/>
            <w:webHidden/>
          </w:rPr>
          <w:instrText xml:space="preserve"> PAGEREF _Toc233897119 \h </w:instrText>
        </w:r>
        <w:r>
          <w:rPr>
            <w:noProof/>
            <w:webHidden/>
          </w:rPr>
        </w:r>
        <w:r>
          <w:rPr>
            <w:noProof/>
            <w:webHidden/>
          </w:rPr>
          <w:fldChar w:fldCharType="separate"/>
        </w:r>
        <w:r>
          <w:rPr>
            <w:noProof/>
            <w:webHidden/>
          </w:rPr>
          <w:t>30</w:t>
        </w:r>
        <w:r>
          <w:rPr>
            <w:noProof/>
            <w:webHidden/>
          </w:rPr>
          <w:fldChar w:fldCharType="end"/>
        </w:r>
      </w:hyperlink>
    </w:p>
    <w:p w14:paraId="5309D114" w14:textId="3F7D90F1"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20" w:history="1">
        <w:r w:rsidRPr="00E32B1B">
          <w:rPr>
            <w:rStyle w:val="Hyperkobling"/>
            <w:rFonts w:ascii="Times New Roman" w:hAnsi="Times New Roman"/>
            <w:noProof/>
          </w:rPr>
          <w:t>20.3.5.</w:t>
        </w:r>
        <w:r w:rsidRPr="00E32B1B">
          <w:rPr>
            <w:rStyle w:val="Hyperkobling"/>
            <w:noProof/>
          </w:rPr>
          <w:t xml:space="preserve"> Utslippstillatelse og vilkår i tillatelser etter annet regelverk</w:t>
        </w:r>
        <w:r>
          <w:rPr>
            <w:noProof/>
            <w:webHidden/>
          </w:rPr>
          <w:tab/>
        </w:r>
        <w:r>
          <w:rPr>
            <w:noProof/>
            <w:webHidden/>
          </w:rPr>
          <w:fldChar w:fldCharType="begin"/>
        </w:r>
        <w:r>
          <w:rPr>
            <w:noProof/>
            <w:webHidden/>
          </w:rPr>
          <w:instrText xml:space="preserve"> PAGEREF _Toc233897120 \h </w:instrText>
        </w:r>
        <w:r>
          <w:rPr>
            <w:noProof/>
            <w:webHidden/>
          </w:rPr>
        </w:r>
        <w:r>
          <w:rPr>
            <w:noProof/>
            <w:webHidden/>
          </w:rPr>
          <w:fldChar w:fldCharType="separate"/>
        </w:r>
        <w:r>
          <w:rPr>
            <w:noProof/>
            <w:webHidden/>
          </w:rPr>
          <w:t>30</w:t>
        </w:r>
        <w:r>
          <w:rPr>
            <w:noProof/>
            <w:webHidden/>
          </w:rPr>
          <w:fldChar w:fldCharType="end"/>
        </w:r>
      </w:hyperlink>
    </w:p>
    <w:p w14:paraId="3AA6D311" w14:textId="3E500F2C"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21" w:history="1">
        <w:r w:rsidRPr="00E32B1B">
          <w:rPr>
            <w:rStyle w:val="Hyperkobling"/>
            <w:rFonts w:ascii="Times New Roman" w:hAnsi="Times New Roman"/>
            <w:noProof/>
          </w:rPr>
          <w:t>20.3.6.</w:t>
        </w:r>
        <w:r w:rsidRPr="00E32B1B">
          <w:rPr>
            <w:rStyle w:val="Hyperkobling"/>
            <w:noProof/>
          </w:rPr>
          <w:t xml:space="preserve"> Andre forhold som krever godkjenning</w:t>
        </w:r>
        <w:r>
          <w:rPr>
            <w:noProof/>
            <w:webHidden/>
          </w:rPr>
          <w:tab/>
        </w:r>
        <w:r>
          <w:rPr>
            <w:noProof/>
            <w:webHidden/>
          </w:rPr>
          <w:fldChar w:fldCharType="begin"/>
        </w:r>
        <w:r>
          <w:rPr>
            <w:noProof/>
            <w:webHidden/>
          </w:rPr>
          <w:instrText xml:space="preserve"> PAGEREF _Toc233897121 \h </w:instrText>
        </w:r>
        <w:r>
          <w:rPr>
            <w:noProof/>
            <w:webHidden/>
          </w:rPr>
        </w:r>
        <w:r>
          <w:rPr>
            <w:noProof/>
            <w:webHidden/>
          </w:rPr>
          <w:fldChar w:fldCharType="separate"/>
        </w:r>
        <w:r>
          <w:rPr>
            <w:noProof/>
            <w:webHidden/>
          </w:rPr>
          <w:t>30</w:t>
        </w:r>
        <w:r>
          <w:rPr>
            <w:noProof/>
            <w:webHidden/>
          </w:rPr>
          <w:fldChar w:fldCharType="end"/>
        </w:r>
      </w:hyperlink>
    </w:p>
    <w:p w14:paraId="2CFC151C" w14:textId="0BEE8FF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22" w:history="1">
        <w:r w:rsidRPr="00E32B1B">
          <w:rPr>
            <w:rStyle w:val="Hyperkobling"/>
            <w:rFonts w:ascii="Times New Roman" w:hAnsi="Times New Roman"/>
            <w:noProof/>
          </w:rPr>
          <w:t>21.</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Forhold på byggeplassen (Se NS8407 punkt 18)</w:t>
        </w:r>
        <w:r>
          <w:rPr>
            <w:noProof/>
            <w:webHidden/>
          </w:rPr>
          <w:tab/>
        </w:r>
        <w:r>
          <w:rPr>
            <w:noProof/>
            <w:webHidden/>
          </w:rPr>
          <w:fldChar w:fldCharType="begin"/>
        </w:r>
        <w:r>
          <w:rPr>
            <w:noProof/>
            <w:webHidden/>
          </w:rPr>
          <w:instrText xml:space="preserve"> PAGEREF _Toc233897122 \h </w:instrText>
        </w:r>
        <w:r>
          <w:rPr>
            <w:noProof/>
            <w:webHidden/>
          </w:rPr>
        </w:r>
        <w:r>
          <w:rPr>
            <w:noProof/>
            <w:webHidden/>
          </w:rPr>
          <w:fldChar w:fldCharType="separate"/>
        </w:r>
        <w:r>
          <w:rPr>
            <w:noProof/>
            <w:webHidden/>
          </w:rPr>
          <w:t>31</w:t>
        </w:r>
        <w:r>
          <w:rPr>
            <w:noProof/>
            <w:webHidden/>
          </w:rPr>
          <w:fldChar w:fldCharType="end"/>
        </w:r>
      </w:hyperlink>
    </w:p>
    <w:p w14:paraId="5DC29628" w14:textId="0FF5597A"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23" w:history="1">
        <w:r w:rsidRPr="00E32B1B">
          <w:rPr>
            <w:rStyle w:val="Hyperkobling"/>
            <w:rFonts w:ascii="Times New Roman" w:hAnsi="Times New Roman"/>
            <w:noProof/>
          </w:rPr>
          <w:t>22.</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Skade på kontraktsgjenstanden mv. i byggetiden (Se NS8407 punkt 19)</w:t>
        </w:r>
        <w:r>
          <w:rPr>
            <w:noProof/>
            <w:webHidden/>
          </w:rPr>
          <w:tab/>
        </w:r>
        <w:r>
          <w:rPr>
            <w:noProof/>
            <w:webHidden/>
          </w:rPr>
          <w:fldChar w:fldCharType="begin"/>
        </w:r>
        <w:r>
          <w:rPr>
            <w:noProof/>
            <w:webHidden/>
          </w:rPr>
          <w:instrText xml:space="preserve"> PAGEREF _Toc233897123 \h </w:instrText>
        </w:r>
        <w:r>
          <w:rPr>
            <w:noProof/>
            <w:webHidden/>
          </w:rPr>
        </w:r>
        <w:r>
          <w:rPr>
            <w:noProof/>
            <w:webHidden/>
          </w:rPr>
          <w:fldChar w:fldCharType="separate"/>
        </w:r>
        <w:r>
          <w:rPr>
            <w:noProof/>
            <w:webHidden/>
          </w:rPr>
          <w:t>31</w:t>
        </w:r>
        <w:r>
          <w:rPr>
            <w:noProof/>
            <w:webHidden/>
          </w:rPr>
          <w:fldChar w:fldCharType="end"/>
        </w:r>
      </w:hyperlink>
    </w:p>
    <w:p w14:paraId="0D076536" w14:textId="1F6B3AC4"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24" w:history="1">
        <w:r w:rsidRPr="00E32B1B">
          <w:rPr>
            <w:rStyle w:val="Hyperkobling"/>
            <w:rFonts w:ascii="Times New Roman" w:hAnsi="Times New Roman"/>
            <w:noProof/>
          </w:rPr>
          <w:t>23.</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Byggherrens kontroll av entreprenørens ytelser</w:t>
        </w:r>
        <w:r>
          <w:rPr>
            <w:noProof/>
            <w:webHidden/>
          </w:rPr>
          <w:tab/>
        </w:r>
        <w:r>
          <w:rPr>
            <w:noProof/>
            <w:webHidden/>
          </w:rPr>
          <w:fldChar w:fldCharType="begin"/>
        </w:r>
        <w:r>
          <w:rPr>
            <w:noProof/>
            <w:webHidden/>
          </w:rPr>
          <w:instrText xml:space="preserve"> PAGEREF _Toc233897124 \h </w:instrText>
        </w:r>
        <w:r>
          <w:rPr>
            <w:noProof/>
            <w:webHidden/>
          </w:rPr>
        </w:r>
        <w:r>
          <w:rPr>
            <w:noProof/>
            <w:webHidden/>
          </w:rPr>
          <w:fldChar w:fldCharType="separate"/>
        </w:r>
        <w:r>
          <w:rPr>
            <w:noProof/>
            <w:webHidden/>
          </w:rPr>
          <w:t>31</w:t>
        </w:r>
        <w:r>
          <w:rPr>
            <w:noProof/>
            <w:webHidden/>
          </w:rPr>
          <w:fldChar w:fldCharType="end"/>
        </w:r>
      </w:hyperlink>
    </w:p>
    <w:p w14:paraId="6FC27293" w14:textId="57A744A2"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25" w:history="1">
        <w:r w:rsidRPr="00E32B1B">
          <w:rPr>
            <w:rStyle w:val="Hyperkobling"/>
            <w:rFonts w:ascii="Times New Roman" w:hAnsi="Times New Roman"/>
            <w:noProof/>
          </w:rPr>
          <w:t>24.</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Risiko for forhold ved grunnen (Se NS8407 punkt 23)</w:t>
        </w:r>
        <w:r>
          <w:rPr>
            <w:noProof/>
            <w:webHidden/>
          </w:rPr>
          <w:tab/>
        </w:r>
        <w:r>
          <w:rPr>
            <w:noProof/>
            <w:webHidden/>
          </w:rPr>
          <w:fldChar w:fldCharType="begin"/>
        </w:r>
        <w:r>
          <w:rPr>
            <w:noProof/>
            <w:webHidden/>
          </w:rPr>
          <w:instrText xml:space="preserve"> PAGEREF _Toc233897125 \h </w:instrText>
        </w:r>
        <w:r>
          <w:rPr>
            <w:noProof/>
            <w:webHidden/>
          </w:rPr>
        </w:r>
        <w:r>
          <w:rPr>
            <w:noProof/>
            <w:webHidden/>
          </w:rPr>
          <w:fldChar w:fldCharType="separate"/>
        </w:r>
        <w:r>
          <w:rPr>
            <w:noProof/>
            <w:webHidden/>
          </w:rPr>
          <w:t>31</w:t>
        </w:r>
        <w:r>
          <w:rPr>
            <w:noProof/>
            <w:webHidden/>
          </w:rPr>
          <w:fldChar w:fldCharType="end"/>
        </w:r>
      </w:hyperlink>
    </w:p>
    <w:p w14:paraId="11B266D1" w14:textId="095634A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26" w:history="1">
        <w:r w:rsidRPr="00E32B1B">
          <w:rPr>
            <w:rStyle w:val="Hyperkobling"/>
            <w:rFonts w:ascii="Times New Roman" w:hAnsi="Times New Roman"/>
            <w:noProof/>
          </w:rPr>
          <w:t>24.1.</w:t>
        </w:r>
        <w:r w:rsidRPr="00E32B1B">
          <w:rPr>
            <w:rStyle w:val="Hyperkobling"/>
            <w:noProof/>
          </w:rPr>
          <w:t xml:space="preserve"> Vesentlig avvik</w:t>
        </w:r>
        <w:r>
          <w:rPr>
            <w:noProof/>
            <w:webHidden/>
          </w:rPr>
          <w:tab/>
        </w:r>
        <w:r>
          <w:rPr>
            <w:noProof/>
            <w:webHidden/>
          </w:rPr>
          <w:fldChar w:fldCharType="begin"/>
        </w:r>
        <w:r>
          <w:rPr>
            <w:noProof/>
            <w:webHidden/>
          </w:rPr>
          <w:instrText xml:space="preserve"> PAGEREF _Toc233897126 \h </w:instrText>
        </w:r>
        <w:r>
          <w:rPr>
            <w:noProof/>
            <w:webHidden/>
          </w:rPr>
        </w:r>
        <w:r>
          <w:rPr>
            <w:noProof/>
            <w:webHidden/>
          </w:rPr>
          <w:fldChar w:fldCharType="separate"/>
        </w:r>
        <w:r>
          <w:rPr>
            <w:noProof/>
            <w:webHidden/>
          </w:rPr>
          <w:t>31</w:t>
        </w:r>
        <w:r>
          <w:rPr>
            <w:noProof/>
            <w:webHidden/>
          </w:rPr>
          <w:fldChar w:fldCharType="end"/>
        </w:r>
      </w:hyperlink>
    </w:p>
    <w:p w14:paraId="041F2BAF" w14:textId="63DDE8B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27" w:history="1">
        <w:r w:rsidRPr="00E32B1B">
          <w:rPr>
            <w:rStyle w:val="Hyperkobling"/>
            <w:rFonts w:ascii="Times New Roman" w:hAnsi="Times New Roman"/>
            <w:noProof/>
          </w:rPr>
          <w:t>24.2.</w:t>
        </w:r>
        <w:r w:rsidRPr="00E32B1B">
          <w:rPr>
            <w:rStyle w:val="Hyperkobling"/>
            <w:noProof/>
          </w:rPr>
          <w:t xml:space="preserve"> Grunnundersøkelser</w:t>
        </w:r>
        <w:r>
          <w:rPr>
            <w:noProof/>
            <w:webHidden/>
          </w:rPr>
          <w:tab/>
        </w:r>
        <w:r>
          <w:rPr>
            <w:noProof/>
            <w:webHidden/>
          </w:rPr>
          <w:fldChar w:fldCharType="begin"/>
        </w:r>
        <w:r>
          <w:rPr>
            <w:noProof/>
            <w:webHidden/>
          </w:rPr>
          <w:instrText xml:space="preserve"> PAGEREF _Toc233897127 \h </w:instrText>
        </w:r>
        <w:r>
          <w:rPr>
            <w:noProof/>
            <w:webHidden/>
          </w:rPr>
        </w:r>
        <w:r>
          <w:rPr>
            <w:noProof/>
            <w:webHidden/>
          </w:rPr>
          <w:fldChar w:fldCharType="separate"/>
        </w:r>
        <w:r>
          <w:rPr>
            <w:noProof/>
            <w:webHidden/>
          </w:rPr>
          <w:t>31</w:t>
        </w:r>
        <w:r>
          <w:rPr>
            <w:noProof/>
            <w:webHidden/>
          </w:rPr>
          <w:fldChar w:fldCharType="end"/>
        </w:r>
      </w:hyperlink>
    </w:p>
    <w:p w14:paraId="3ADB7E30" w14:textId="30104C6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28" w:history="1">
        <w:r w:rsidRPr="00E32B1B">
          <w:rPr>
            <w:rStyle w:val="Hyperkobling"/>
            <w:rFonts w:ascii="Times New Roman" w:hAnsi="Times New Roman"/>
            <w:noProof/>
          </w:rPr>
          <w:t>24.3.</w:t>
        </w:r>
        <w:r w:rsidRPr="00E32B1B">
          <w:rPr>
            <w:rStyle w:val="Hyperkobling"/>
            <w:noProof/>
          </w:rPr>
          <w:t xml:space="preserve"> Kabler og ledninger</w:t>
        </w:r>
        <w:r>
          <w:rPr>
            <w:noProof/>
            <w:webHidden/>
          </w:rPr>
          <w:tab/>
        </w:r>
        <w:r>
          <w:rPr>
            <w:noProof/>
            <w:webHidden/>
          </w:rPr>
          <w:fldChar w:fldCharType="begin"/>
        </w:r>
        <w:r>
          <w:rPr>
            <w:noProof/>
            <w:webHidden/>
          </w:rPr>
          <w:instrText xml:space="preserve"> PAGEREF _Toc233897128 \h </w:instrText>
        </w:r>
        <w:r>
          <w:rPr>
            <w:noProof/>
            <w:webHidden/>
          </w:rPr>
        </w:r>
        <w:r>
          <w:rPr>
            <w:noProof/>
            <w:webHidden/>
          </w:rPr>
          <w:fldChar w:fldCharType="separate"/>
        </w:r>
        <w:r>
          <w:rPr>
            <w:noProof/>
            <w:webHidden/>
          </w:rPr>
          <w:t>31</w:t>
        </w:r>
        <w:r>
          <w:rPr>
            <w:noProof/>
            <w:webHidden/>
          </w:rPr>
          <w:fldChar w:fldCharType="end"/>
        </w:r>
      </w:hyperlink>
    </w:p>
    <w:p w14:paraId="1184D853" w14:textId="42C1978D"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29" w:history="1">
        <w:r w:rsidRPr="00E32B1B">
          <w:rPr>
            <w:rStyle w:val="Hyperkobling"/>
            <w:rFonts w:ascii="Times New Roman" w:hAnsi="Times New Roman"/>
            <w:noProof/>
          </w:rPr>
          <w:t>25.</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Tidspunkt for byggherrens ytelser</w:t>
        </w:r>
        <w:r>
          <w:rPr>
            <w:noProof/>
            <w:webHidden/>
          </w:rPr>
          <w:tab/>
        </w:r>
        <w:r>
          <w:rPr>
            <w:noProof/>
            <w:webHidden/>
          </w:rPr>
          <w:fldChar w:fldCharType="begin"/>
        </w:r>
        <w:r>
          <w:rPr>
            <w:noProof/>
            <w:webHidden/>
          </w:rPr>
          <w:instrText xml:space="preserve"> PAGEREF _Toc233897129 \h </w:instrText>
        </w:r>
        <w:r>
          <w:rPr>
            <w:noProof/>
            <w:webHidden/>
          </w:rPr>
        </w:r>
        <w:r>
          <w:rPr>
            <w:noProof/>
            <w:webHidden/>
          </w:rPr>
          <w:fldChar w:fldCharType="separate"/>
        </w:r>
        <w:r>
          <w:rPr>
            <w:noProof/>
            <w:webHidden/>
          </w:rPr>
          <w:t>32</w:t>
        </w:r>
        <w:r>
          <w:rPr>
            <w:noProof/>
            <w:webHidden/>
          </w:rPr>
          <w:fldChar w:fldCharType="end"/>
        </w:r>
      </w:hyperlink>
    </w:p>
    <w:p w14:paraId="306B964F" w14:textId="7E2D179F"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30" w:history="1">
        <w:r w:rsidRPr="00E32B1B">
          <w:rPr>
            <w:rStyle w:val="Hyperkobling"/>
            <w:rFonts w:ascii="Times New Roman" w:hAnsi="Times New Roman"/>
            <w:noProof/>
          </w:rPr>
          <w:t>26.</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Byggherrens valg av løsninger og annen prosjektering (Se NS8407 punkt 24)</w:t>
        </w:r>
        <w:r>
          <w:rPr>
            <w:noProof/>
            <w:webHidden/>
          </w:rPr>
          <w:tab/>
        </w:r>
        <w:r>
          <w:rPr>
            <w:noProof/>
            <w:webHidden/>
          </w:rPr>
          <w:fldChar w:fldCharType="begin"/>
        </w:r>
        <w:r>
          <w:rPr>
            <w:noProof/>
            <w:webHidden/>
          </w:rPr>
          <w:instrText xml:space="preserve"> PAGEREF _Toc233897130 \h </w:instrText>
        </w:r>
        <w:r>
          <w:rPr>
            <w:noProof/>
            <w:webHidden/>
          </w:rPr>
        </w:r>
        <w:r>
          <w:rPr>
            <w:noProof/>
            <w:webHidden/>
          </w:rPr>
          <w:fldChar w:fldCharType="separate"/>
        </w:r>
        <w:r>
          <w:rPr>
            <w:noProof/>
            <w:webHidden/>
          </w:rPr>
          <w:t>32</w:t>
        </w:r>
        <w:r>
          <w:rPr>
            <w:noProof/>
            <w:webHidden/>
          </w:rPr>
          <w:fldChar w:fldCharType="end"/>
        </w:r>
      </w:hyperlink>
    </w:p>
    <w:p w14:paraId="2A722A58" w14:textId="75463474"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31" w:history="1">
        <w:r w:rsidRPr="00E32B1B">
          <w:rPr>
            <w:rStyle w:val="Hyperkobling"/>
            <w:rFonts w:ascii="Times New Roman" w:hAnsi="Times New Roman"/>
            <w:noProof/>
          </w:rPr>
          <w:t>27.</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Fastsettelse av vederlaget (Se NS8407 punkt 26)</w:t>
        </w:r>
        <w:r>
          <w:rPr>
            <w:noProof/>
            <w:webHidden/>
          </w:rPr>
          <w:tab/>
        </w:r>
        <w:r>
          <w:rPr>
            <w:noProof/>
            <w:webHidden/>
          </w:rPr>
          <w:fldChar w:fldCharType="begin"/>
        </w:r>
        <w:r>
          <w:rPr>
            <w:noProof/>
            <w:webHidden/>
          </w:rPr>
          <w:instrText xml:space="preserve"> PAGEREF _Toc233897131 \h </w:instrText>
        </w:r>
        <w:r>
          <w:rPr>
            <w:noProof/>
            <w:webHidden/>
          </w:rPr>
        </w:r>
        <w:r>
          <w:rPr>
            <w:noProof/>
            <w:webHidden/>
          </w:rPr>
          <w:fldChar w:fldCharType="separate"/>
        </w:r>
        <w:r>
          <w:rPr>
            <w:noProof/>
            <w:webHidden/>
          </w:rPr>
          <w:t>32</w:t>
        </w:r>
        <w:r>
          <w:rPr>
            <w:noProof/>
            <w:webHidden/>
          </w:rPr>
          <w:fldChar w:fldCharType="end"/>
        </w:r>
      </w:hyperlink>
    </w:p>
    <w:p w14:paraId="78CF3D0B" w14:textId="2C7A4C6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32" w:history="1">
        <w:r w:rsidRPr="00E32B1B">
          <w:rPr>
            <w:rStyle w:val="Hyperkobling"/>
            <w:rFonts w:ascii="Times New Roman" w:hAnsi="Times New Roman"/>
            <w:noProof/>
          </w:rPr>
          <w:t>27.1.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_Toc233897132 \h </w:instrText>
        </w:r>
        <w:r>
          <w:rPr>
            <w:noProof/>
            <w:webHidden/>
          </w:rPr>
        </w:r>
        <w:r>
          <w:rPr>
            <w:noProof/>
            <w:webHidden/>
          </w:rPr>
          <w:fldChar w:fldCharType="separate"/>
        </w:r>
        <w:r>
          <w:rPr>
            <w:noProof/>
            <w:webHidden/>
          </w:rPr>
          <w:t>32</w:t>
        </w:r>
        <w:r>
          <w:rPr>
            <w:noProof/>
            <w:webHidden/>
          </w:rPr>
          <w:fldChar w:fldCharType="end"/>
        </w:r>
      </w:hyperlink>
    </w:p>
    <w:p w14:paraId="4165CF59" w14:textId="18D23064"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33" w:history="1">
        <w:r w:rsidRPr="00E32B1B">
          <w:rPr>
            <w:rStyle w:val="Hyperkobling"/>
            <w:rFonts w:ascii="Times New Roman" w:hAnsi="Times New Roman"/>
            <w:noProof/>
          </w:rPr>
          <w:t>27.1.1.</w:t>
        </w:r>
        <w:r w:rsidRPr="00E32B1B">
          <w:rPr>
            <w:rStyle w:val="Hyperkobling"/>
            <w:noProof/>
          </w:rPr>
          <w:t xml:space="preserve"> Rundsummer</w:t>
        </w:r>
        <w:r>
          <w:rPr>
            <w:noProof/>
            <w:webHidden/>
          </w:rPr>
          <w:tab/>
        </w:r>
        <w:r>
          <w:rPr>
            <w:noProof/>
            <w:webHidden/>
          </w:rPr>
          <w:fldChar w:fldCharType="begin"/>
        </w:r>
        <w:r>
          <w:rPr>
            <w:noProof/>
            <w:webHidden/>
          </w:rPr>
          <w:instrText xml:space="preserve"> PAGEREF _Toc233897133 \h </w:instrText>
        </w:r>
        <w:r>
          <w:rPr>
            <w:noProof/>
            <w:webHidden/>
          </w:rPr>
        </w:r>
        <w:r>
          <w:rPr>
            <w:noProof/>
            <w:webHidden/>
          </w:rPr>
          <w:fldChar w:fldCharType="separate"/>
        </w:r>
        <w:r>
          <w:rPr>
            <w:noProof/>
            <w:webHidden/>
          </w:rPr>
          <w:t>32</w:t>
        </w:r>
        <w:r>
          <w:rPr>
            <w:noProof/>
            <w:webHidden/>
          </w:rPr>
          <w:fldChar w:fldCharType="end"/>
        </w:r>
      </w:hyperlink>
    </w:p>
    <w:p w14:paraId="79D06903" w14:textId="0CA01D02"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34" w:history="1">
        <w:r w:rsidRPr="00E32B1B">
          <w:rPr>
            <w:rStyle w:val="Hyperkobling"/>
            <w:rFonts w:ascii="Times New Roman" w:hAnsi="Times New Roman"/>
            <w:noProof/>
          </w:rPr>
          <w:t>27.1.2.</w:t>
        </w:r>
        <w:r w:rsidRPr="00E32B1B">
          <w:rPr>
            <w:rStyle w:val="Hyperkobling"/>
            <w:noProof/>
          </w:rPr>
          <w:t xml:space="preserve"> Regningsarbeider</w:t>
        </w:r>
        <w:r>
          <w:rPr>
            <w:noProof/>
            <w:webHidden/>
          </w:rPr>
          <w:tab/>
        </w:r>
        <w:r>
          <w:rPr>
            <w:noProof/>
            <w:webHidden/>
          </w:rPr>
          <w:fldChar w:fldCharType="begin"/>
        </w:r>
        <w:r>
          <w:rPr>
            <w:noProof/>
            <w:webHidden/>
          </w:rPr>
          <w:instrText xml:space="preserve"> PAGEREF _Toc233897134 \h </w:instrText>
        </w:r>
        <w:r>
          <w:rPr>
            <w:noProof/>
            <w:webHidden/>
          </w:rPr>
        </w:r>
        <w:r>
          <w:rPr>
            <w:noProof/>
            <w:webHidden/>
          </w:rPr>
          <w:fldChar w:fldCharType="separate"/>
        </w:r>
        <w:r>
          <w:rPr>
            <w:noProof/>
            <w:webHidden/>
          </w:rPr>
          <w:t>33</w:t>
        </w:r>
        <w:r>
          <w:rPr>
            <w:noProof/>
            <w:webHidden/>
          </w:rPr>
          <w:fldChar w:fldCharType="end"/>
        </w:r>
      </w:hyperlink>
    </w:p>
    <w:p w14:paraId="4B599692" w14:textId="20A24DE8"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35" w:history="1">
        <w:r w:rsidRPr="00E32B1B">
          <w:rPr>
            <w:rStyle w:val="Hyperkobling"/>
            <w:rFonts w:ascii="Times New Roman" w:hAnsi="Times New Roman"/>
            <w:noProof/>
            <w:highlight w:val="lightGray"/>
          </w:rPr>
          <w:t>27.1.3.</w:t>
        </w:r>
        <w:r w:rsidRPr="00E32B1B">
          <w:rPr>
            <w:rStyle w:val="Hyperkobling"/>
            <w:noProof/>
            <w:highlight w:val="lightGray"/>
          </w:rPr>
          <w:t xml:space="preserve"> Mengderegulerbare prosesser</w:t>
        </w:r>
        <w:r>
          <w:rPr>
            <w:noProof/>
            <w:webHidden/>
          </w:rPr>
          <w:tab/>
        </w:r>
        <w:r>
          <w:rPr>
            <w:noProof/>
            <w:webHidden/>
          </w:rPr>
          <w:fldChar w:fldCharType="begin"/>
        </w:r>
        <w:r>
          <w:rPr>
            <w:noProof/>
            <w:webHidden/>
          </w:rPr>
          <w:instrText xml:space="preserve"> PAGEREF _Toc233897135 \h </w:instrText>
        </w:r>
        <w:r>
          <w:rPr>
            <w:noProof/>
            <w:webHidden/>
          </w:rPr>
        </w:r>
        <w:r>
          <w:rPr>
            <w:noProof/>
            <w:webHidden/>
          </w:rPr>
          <w:fldChar w:fldCharType="separate"/>
        </w:r>
        <w:r>
          <w:rPr>
            <w:noProof/>
            <w:webHidden/>
          </w:rPr>
          <w:t>33</w:t>
        </w:r>
        <w:r>
          <w:rPr>
            <w:noProof/>
            <w:webHidden/>
          </w:rPr>
          <w:fldChar w:fldCharType="end"/>
        </w:r>
      </w:hyperlink>
    </w:p>
    <w:p w14:paraId="46F229E4" w14:textId="702AE82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36" w:history="1">
        <w:r w:rsidRPr="00E32B1B">
          <w:rPr>
            <w:rStyle w:val="Hyperkobling"/>
            <w:rFonts w:ascii="Times New Roman" w:hAnsi="Times New Roman"/>
            <w:noProof/>
          </w:rPr>
          <w:t>27.2.</w:t>
        </w:r>
        <w:r w:rsidRPr="00E32B1B">
          <w:rPr>
            <w:rStyle w:val="Hyperkobling"/>
            <w:noProof/>
          </w:rPr>
          <w:t xml:space="preserve"> Indeksregulering</w:t>
        </w:r>
        <w:r>
          <w:rPr>
            <w:noProof/>
            <w:webHidden/>
          </w:rPr>
          <w:tab/>
        </w:r>
        <w:r>
          <w:rPr>
            <w:noProof/>
            <w:webHidden/>
          </w:rPr>
          <w:fldChar w:fldCharType="begin"/>
        </w:r>
        <w:r>
          <w:rPr>
            <w:noProof/>
            <w:webHidden/>
          </w:rPr>
          <w:instrText xml:space="preserve"> PAGEREF _Toc233897136 \h </w:instrText>
        </w:r>
        <w:r>
          <w:rPr>
            <w:noProof/>
            <w:webHidden/>
          </w:rPr>
        </w:r>
        <w:r>
          <w:rPr>
            <w:noProof/>
            <w:webHidden/>
          </w:rPr>
          <w:fldChar w:fldCharType="separate"/>
        </w:r>
        <w:r>
          <w:rPr>
            <w:noProof/>
            <w:webHidden/>
          </w:rPr>
          <w:t>33</w:t>
        </w:r>
        <w:r>
          <w:rPr>
            <w:noProof/>
            <w:webHidden/>
          </w:rPr>
          <w:fldChar w:fldCharType="end"/>
        </w:r>
      </w:hyperlink>
    </w:p>
    <w:p w14:paraId="533DFB46" w14:textId="3366846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37" w:history="1">
        <w:r w:rsidRPr="00E32B1B">
          <w:rPr>
            <w:rStyle w:val="Hyperkobling"/>
            <w:rFonts w:ascii="Times New Roman" w:hAnsi="Times New Roman"/>
            <w:noProof/>
          </w:rPr>
          <w:t>28.</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Fakturering (Se NS8407 punkt 27)</w:t>
        </w:r>
        <w:r>
          <w:rPr>
            <w:noProof/>
            <w:webHidden/>
          </w:rPr>
          <w:tab/>
        </w:r>
        <w:r>
          <w:rPr>
            <w:noProof/>
            <w:webHidden/>
          </w:rPr>
          <w:fldChar w:fldCharType="begin"/>
        </w:r>
        <w:r>
          <w:rPr>
            <w:noProof/>
            <w:webHidden/>
          </w:rPr>
          <w:instrText xml:space="preserve"> PAGEREF _Toc233897137 \h </w:instrText>
        </w:r>
        <w:r>
          <w:rPr>
            <w:noProof/>
            <w:webHidden/>
          </w:rPr>
        </w:r>
        <w:r>
          <w:rPr>
            <w:noProof/>
            <w:webHidden/>
          </w:rPr>
          <w:fldChar w:fldCharType="separate"/>
        </w:r>
        <w:r>
          <w:rPr>
            <w:noProof/>
            <w:webHidden/>
          </w:rPr>
          <w:t>33</w:t>
        </w:r>
        <w:r>
          <w:rPr>
            <w:noProof/>
            <w:webHidden/>
          </w:rPr>
          <w:fldChar w:fldCharType="end"/>
        </w:r>
      </w:hyperlink>
    </w:p>
    <w:p w14:paraId="0BDD9868" w14:textId="319D16B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38" w:history="1">
        <w:r w:rsidRPr="00E32B1B">
          <w:rPr>
            <w:rStyle w:val="Hyperkobling"/>
            <w:rFonts w:ascii="Times New Roman" w:hAnsi="Times New Roman"/>
            <w:noProof/>
          </w:rPr>
          <w:t>28.1.</w:t>
        </w:r>
        <w:r w:rsidRPr="00E32B1B">
          <w:rPr>
            <w:rStyle w:val="Hyperkobling"/>
            <w:noProof/>
          </w:rPr>
          <w:t xml:space="preserve"> Avtalt fakturering</w:t>
        </w:r>
        <w:r>
          <w:rPr>
            <w:noProof/>
            <w:webHidden/>
          </w:rPr>
          <w:tab/>
        </w:r>
        <w:r>
          <w:rPr>
            <w:noProof/>
            <w:webHidden/>
          </w:rPr>
          <w:fldChar w:fldCharType="begin"/>
        </w:r>
        <w:r>
          <w:rPr>
            <w:noProof/>
            <w:webHidden/>
          </w:rPr>
          <w:instrText xml:space="preserve"> PAGEREF _Toc233897138 \h </w:instrText>
        </w:r>
        <w:r>
          <w:rPr>
            <w:noProof/>
            <w:webHidden/>
          </w:rPr>
        </w:r>
        <w:r>
          <w:rPr>
            <w:noProof/>
            <w:webHidden/>
          </w:rPr>
          <w:fldChar w:fldCharType="separate"/>
        </w:r>
        <w:r>
          <w:rPr>
            <w:noProof/>
            <w:webHidden/>
          </w:rPr>
          <w:t>33</w:t>
        </w:r>
        <w:r>
          <w:rPr>
            <w:noProof/>
            <w:webHidden/>
          </w:rPr>
          <w:fldChar w:fldCharType="end"/>
        </w:r>
      </w:hyperlink>
    </w:p>
    <w:p w14:paraId="4F2C7771" w14:textId="2149AC6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39" w:history="1">
        <w:r w:rsidRPr="00E32B1B">
          <w:rPr>
            <w:rStyle w:val="Hyperkobling"/>
            <w:rFonts w:ascii="Times New Roman" w:hAnsi="Times New Roman"/>
            <w:noProof/>
          </w:rPr>
          <w:t>28.2.</w:t>
        </w:r>
        <w:r w:rsidRPr="00E32B1B">
          <w:rPr>
            <w:rStyle w:val="Hyperkobling"/>
            <w:noProof/>
          </w:rPr>
          <w:t xml:space="preserve"> Forskudd</w:t>
        </w:r>
        <w:r>
          <w:rPr>
            <w:noProof/>
            <w:webHidden/>
          </w:rPr>
          <w:tab/>
        </w:r>
        <w:r>
          <w:rPr>
            <w:noProof/>
            <w:webHidden/>
          </w:rPr>
          <w:fldChar w:fldCharType="begin"/>
        </w:r>
        <w:r>
          <w:rPr>
            <w:noProof/>
            <w:webHidden/>
          </w:rPr>
          <w:instrText xml:space="preserve"> PAGEREF _Toc233897139 \h </w:instrText>
        </w:r>
        <w:r>
          <w:rPr>
            <w:noProof/>
            <w:webHidden/>
          </w:rPr>
        </w:r>
        <w:r>
          <w:rPr>
            <w:noProof/>
            <w:webHidden/>
          </w:rPr>
          <w:fldChar w:fldCharType="separate"/>
        </w:r>
        <w:r>
          <w:rPr>
            <w:noProof/>
            <w:webHidden/>
          </w:rPr>
          <w:t>33</w:t>
        </w:r>
        <w:r>
          <w:rPr>
            <w:noProof/>
            <w:webHidden/>
          </w:rPr>
          <w:fldChar w:fldCharType="end"/>
        </w:r>
      </w:hyperlink>
    </w:p>
    <w:p w14:paraId="77EF0396" w14:textId="1437F52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40" w:history="1">
        <w:r w:rsidRPr="00E32B1B">
          <w:rPr>
            <w:rStyle w:val="Hyperkobling"/>
            <w:rFonts w:ascii="Times New Roman" w:hAnsi="Times New Roman"/>
            <w:noProof/>
          </w:rPr>
          <w:t>28.3.</w:t>
        </w:r>
        <w:r w:rsidRPr="00E32B1B">
          <w:rPr>
            <w:rStyle w:val="Hyperkobling"/>
            <w:noProof/>
          </w:rPr>
          <w:t xml:space="preserve"> Faktureringsplan</w:t>
        </w:r>
        <w:r>
          <w:rPr>
            <w:noProof/>
            <w:webHidden/>
          </w:rPr>
          <w:tab/>
        </w:r>
        <w:r>
          <w:rPr>
            <w:noProof/>
            <w:webHidden/>
          </w:rPr>
          <w:fldChar w:fldCharType="begin"/>
        </w:r>
        <w:r>
          <w:rPr>
            <w:noProof/>
            <w:webHidden/>
          </w:rPr>
          <w:instrText xml:space="preserve"> PAGEREF _Toc233897140 \h </w:instrText>
        </w:r>
        <w:r>
          <w:rPr>
            <w:noProof/>
            <w:webHidden/>
          </w:rPr>
        </w:r>
        <w:r>
          <w:rPr>
            <w:noProof/>
            <w:webHidden/>
          </w:rPr>
          <w:fldChar w:fldCharType="separate"/>
        </w:r>
        <w:r>
          <w:rPr>
            <w:noProof/>
            <w:webHidden/>
          </w:rPr>
          <w:t>34</w:t>
        </w:r>
        <w:r>
          <w:rPr>
            <w:noProof/>
            <w:webHidden/>
          </w:rPr>
          <w:fldChar w:fldCharType="end"/>
        </w:r>
      </w:hyperlink>
    </w:p>
    <w:p w14:paraId="27699405" w14:textId="20A12E5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41" w:history="1">
        <w:r w:rsidRPr="00E32B1B">
          <w:rPr>
            <w:rStyle w:val="Hyperkobling"/>
            <w:rFonts w:ascii="Times New Roman" w:hAnsi="Times New Roman"/>
            <w:noProof/>
          </w:rPr>
          <w:t>28.4.</w:t>
        </w:r>
        <w:r w:rsidRPr="00E32B1B">
          <w:rPr>
            <w:rStyle w:val="Hyperkobling"/>
            <w:noProof/>
          </w:rPr>
          <w:t xml:space="preserve"> Dokumentasjon av fakturakravet</w:t>
        </w:r>
        <w:r>
          <w:rPr>
            <w:noProof/>
            <w:webHidden/>
          </w:rPr>
          <w:tab/>
        </w:r>
        <w:r>
          <w:rPr>
            <w:noProof/>
            <w:webHidden/>
          </w:rPr>
          <w:fldChar w:fldCharType="begin"/>
        </w:r>
        <w:r>
          <w:rPr>
            <w:noProof/>
            <w:webHidden/>
          </w:rPr>
          <w:instrText xml:space="preserve"> PAGEREF _Toc233897141 \h </w:instrText>
        </w:r>
        <w:r>
          <w:rPr>
            <w:noProof/>
            <w:webHidden/>
          </w:rPr>
        </w:r>
        <w:r>
          <w:rPr>
            <w:noProof/>
            <w:webHidden/>
          </w:rPr>
          <w:fldChar w:fldCharType="separate"/>
        </w:r>
        <w:r>
          <w:rPr>
            <w:noProof/>
            <w:webHidden/>
          </w:rPr>
          <w:t>34</w:t>
        </w:r>
        <w:r>
          <w:rPr>
            <w:noProof/>
            <w:webHidden/>
          </w:rPr>
          <w:fldChar w:fldCharType="end"/>
        </w:r>
      </w:hyperlink>
    </w:p>
    <w:p w14:paraId="1860477B" w14:textId="68456F8A"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42" w:history="1">
        <w:r w:rsidRPr="00E32B1B">
          <w:rPr>
            <w:rStyle w:val="Hyperkobling"/>
            <w:rFonts w:ascii="Times New Roman" w:hAnsi="Times New Roman"/>
            <w:noProof/>
          </w:rPr>
          <w:t>28.4.1.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_Toc233897142 \h </w:instrText>
        </w:r>
        <w:r>
          <w:rPr>
            <w:noProof/>
            <w:webHidden/>
          </w:rPr>
        </w:r>
        <w:r>
          <w:rPr>
            <w:noProof/>
            <w:webHidden/>
          </w:rPr>
          <w:fldChar w:fldCharType="separate"/>
        </w:r>
        <w:r>
          <w:rPr>
            <w:noProof/>
            <w:webHidden/>
          </w:rPr>
          <w:t>34</w:t>
        </w:r>
        <w:r>
          <w:rPr>
            <w:noProof/>
            <w:webHidden/>
          </w:rPr>
          <w:fldChar w:fldCharType="end"/>
        </w:r>
      </w:hyperlink>
    </w:p>
    <w:p w14:paraId="40A2EDFC" w14:textId="6485013F"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43" w:history="1">
        <w:r w:rsidRPr="00E32B1B">
          <w:rPr>
            <w:rStyle w:val="Hyperkobling"/>
            <w:rFonts w:ascii="Times New Roman" w:hAnsi="Times New Roman"/>
            <w:noProof/>
            <w:highlight w:val="lightGray"/>
          </w:rPr>
          <w:t>28.4.2.</w:t>
        </w:r>
        <w:r w:rsidRPr="00E32B1B">
          <w:rPr>
            <w:rStyle w:val="Hyperkobling"/>
            <w:noProof/>
            <w:highlight w:val="lightGray"/>
          </w:rPr>
          <w:t xml:space="preserve"> Dokumentasjon og kontroll av utførte mengder for mengderegulerbare prosesser</w:t>
        </w:r>
        <w:r>
          <w:rPr>
            <w:noProof/>
            <w:webHidden/>
          </w:rPr>
          <w:tab/>
        </w:r>
        <w:r>
          <w:rPr>
            <w:noProof/>
            <w:webHidden/>
          </w:rPr>
          <w:fldChar w:fldCharType="begin"/>
        </w:r>
        <w:r>
          <w:rPr>
            <w:noProof/>
            <w:webHidden/>
          </w:rPr>
          <w:instrText xml:space="preserve"> PAGEREF _Toc233897143 \h </w:instrText>
        </w:r>
        <w:r>
          <w:rPr>
            <w:noProof/>
            <w:webHidden/>
          </w:rPr>
        </w:r>
        <w:r>
          <w:rPr>
            <w:noProof/>
            <w:webHidden/>
          </w:rPr>
          <w:fldChar w:fldCharType="separate"/>
        </w:r>
        <w:r>
          <w:rPr>
            <w:noProof/>
            <w:webHidden/>
          </w:rPr>
          <w:t>35</w:t>
        </w:r>
        <w:r>
          <w:rPr>
            <w:noProof/>
            <w:webHidden/>
          </w:rPr>
          <w:fldChar w:fldCharType="end"/>
        </w:r>
      </w:hyperlink>
    </w:p>
    <w:p w14:paraId="4590AE25" w14:textId="2028C812"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44" w:history="1">
        <w:r w:rsidRPr="00E32B1B">
          <w:rPr>
            <w:rStyle w:val="Hyperkobling"/>
            <w:rFonts w:ascii="Times New Roman" w:hAnsi="Times New Roman"/>
            <w:noProof/>
          </w:rPr>
          <w:t>29.</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Generelle betalingsbestemmelser (Se NS8407 punkt 28)</w:t>
        </w:r>
        <w:r>
          <w:rPr>
            <w:noProof/>
            <w:webHidden/>
          </w:rPr>
          <w:tab/>
        </w:r>
        <w:r>
          <w:rPr>
            <w:noProof/>
            <w:webHidden/>
          </w:rPr>
          <w:fldChar w:fldCharType="begin"/>
        </w:r>
        <w:r>
          <w:rPr>
            <w:noProof/>
            <w:webHidden/>
          </w:rPr>
          <w:instrText xml:space="preserve"> PAGEREF _Toc233897144 \h </w:instrText>
        </w:r>
        <w:r>
          <w:rPr>
            <w:noProof/>
            <w:webHidden/>
          </w:rPr>
        </w:r>
        <w:r>
          <w:rPr>
            <w:noProof/>
            <w:webHidden/>
          </w:rPr>
          <w:fldChar w:fldCharType="separate"/>
        </w:r>
        <w:r>
          <w:rPr>
            <w:noProof/>
            <w:webHidden/>
          </w:rPr>
          <w:t>35</w:t>
        </w:r>
        <w:r>
          <w:rPr>
            <w:noProof/>
            <w:webHidden/>
          </w:rPr>
          <w:fldChar w:fldCharType="end"/>
        </w:r>
      </w:hyperlink>
    </w:p>
    <w:p w14:paraId="5A7593DC" w14:textId="4DC9B1DD"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45" w:history="1">
        <w:r w:rsidRPr="00E32B1B">
          <w:rPr>
            <w:rStyle w:val="Hyperkobling"/>
            <w:rFonts w:ascii="Times New Roman" w:hAnsi="Times New Roman"/>
            <w:noProof/>
          </w:rPr>
          <w:t>30.</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Særlige regler om regningsarbeid (Se NS8407 punkt 30)</w:t>
        </w:r>
        <w:r>
          <w:rPr>
            <w:noProof/>
            <w:webHidden/>
          </w:rPr>
          <w:tab/>
        </w:r>
        <w:r>
          <w:rPr>
            <w:noProof/>
            <w:webHidden/>
          </w:rPr>
          <w:fldChar w:fldCharType="begin"/>
        </w:r>
        <w:r>
          <w:rPr>
            <w:noProof/>
            <w:webHidden/>
          </w:rPr>
          <w:instrText xml:space="preserve"> PAGEREF _Toc233897145 \h </w:instrText>
        </w:r>
        <w:r>
          <w:rPr>
            <w:noProof/>
            <w:webHidden/>
          </w:rPr>
        </w:r>
        <w:r>
          <w:rPr>
            <w:noProof/>
            <w:webHidden/>
          </w:rPr>
          <w:fldChar w:fldCharType="separate"/>
        </w:r>
        <w:r>
          <w:rPr>
            <w:noProof/>
            <w:webHidden/>
          </w:rPr>
          <w:t>35</w:t>
        </w:r>
        <w:r>
          <w:rPr>
            <w:noProof/>
            <w:webHidden/>
          </w:rPr>
          <w:fldChar w:fldCharType="end"/>
        </w:r>
      </w:hyperlink>
    </w:p>
    <w:p w14:paraId="6BB657A1" w14:textId="5969999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46" w:history="1">
        <w:r w:rsidRPr="00E32B1B">
          <w:rPr>
            <w:rStyle w:val="Hyperkobling"/>
            <w:rFonts w:ascii="Times New Roman" w:hAnsi="Times New Roman"/>
            <w:noProof/>
          </w:rPr>
          <w:t>30.1.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_Toc233897146 \h </w:instrText>
        </w:r>
        <w:r>
          <w:rPr>
            <w:noProof/>
            <w:webHidden/>
          </w:rPr>
        </w:r>
        <w:r>
          <w:rPr>
            <w:noProof/>
            <w:webHidden/>
          </w:rPr>
          <w:fldChar w:fldCharType="separate"/>
        </w:r>
        <w:r>
          <w:rPr>
            <w:noProof/>
            <w:webHidden/>
          </w:rPr>
          <w:t>35</w:t>
        </w:r>
        <w:r>
          <w:rPr>
            <w:noProof/>
            <w:webHidden/>
          </w:rPr>
          <w:fldChar w:fldCharType="end"/>
        </w:r>
      </w:hyperlink>
    </w:p>
    <w:p w14:paraId="4D4CAD3B" w14:textId="21DEB5A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47" w:history="1">
        <w:r w:rsidRPr="00E32B1B">
          <w:rPr>
            <w:rStyle w:val="Hyperkobling"/>
            <w:rFonts w:ascii="Times New Roman" w:hAnsi="Times New Roman"/>
            <w:noProof/>
          </w:rPr>
          <w:t>30.2.</w:t>
        </w:r>
        <w:r w:rsidRPr="00E32B1B">
          <w:rPr>
            <w:rStyle w:val="Hyperkobling"/>
            <w:noProof/>
          </w:rPr>
          <w:t xml:space="preserve"> Timepriser prosjektering, mannskap og maskiner</w:t>
        </w:r>
        <w:r>
          <w:rPr>
            <w:noProof/>
            <w:webHidden/>
          </w:rPr>
          <w:tab/>
        </w:r>
        <w:r>
          <w:rPr>
            <w:noProof/>
            <w:webHidden/>
          </w:rPr>
          <w:fldChar w:fldCharType="begin"/>
        </w:r>
        <w:r>
          <w:rPr>
            <w:noProof/>
            <w:webHidden/>
          </w:rPr>
          <w:instrText xml:space="preserve"> PAGEREF _Toc233897147 \h </w:instrText>
        </w:r>
        <w:r>
          <w:rPr>
            <w:noProof/>
            <w:webHidden/>
          </w:rPr>
        </w:r>
        <w:r>
          <w:rPr>
            <w:noProof/>
            <w:webHidden/>
          </w:rPr>
          <w:fldChar w:fldCharType="separate"/>
        </w:r>
        <w:r>
          <w:rPr>
            <w:noProof/>
            <w:webHidden/>
          </w:rPr>
          <w:t>35</w:t>
        </w:r>
        <w:r>
          <w:rPr>
            <w:noProof/>
            <w:webHidden/>
          </w:rPr>
          <w:fldChar w:fldCharType="end"/>
        </w:r>
      </w:hyperlink>
    </w:p>
    <w:p w14:paraId="119E8016" w14:textId="3C4E44A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48" w:history="1">
        <w:r w:rsidRPr="00E32B1B">
          <w:rPr>
            <w:rStyle w:val="Hyperkobling"/>
            <w:rFonts w:ascii="Times New Roman" w:hAnsi="Times New Roman"/>
            <w:noProof/>
          </w:rPr>
          <w:t>30.3.</w:t>
        </w:r>
        <w:r w:rsidRPr="00E32B1B">
          <w:rPr>
            <w:rStyle w:val="Hyperkobling"/>
            <w:noProof/>
          </w:rPr>
          <w:t xml:space="preserve"> Materialer</w:t>
        </w:r>
        <w:r>
          <w:rPr>
            <w:noProof/>
            <w:webHidden/>
          </w:rPr>
          <w:tab/>
        </w:r>
        <w:r>
          <w:rPr>
            <w:noProof/>
            <w:webHidden/>
          </w:rPr>
          <w:fldChar w:fldCharType="begin"/>
        </w:r>
        <w:r>
          <w:rPr>
            <w:noProof/>
            <w:webHidden/>
          </w:rPr>
          <w:instrText xml:space="preserve"> PAGEREF _Toc233897148 \h </w:instrText>
        </w:r>
        <w:r>
          <w:rPr>
            <w:noProof/>
            <w:webHidden/>
          </w:rPr>
        </w:r>
        <w:r>
          <w:rPr>
            <w:noProof/>
            <w:webHidden/>
          </w:rPr>
          <w:fldChar w:fldCharType="separate"/>
        </w:r>
        <w:r>
          <w:rPr>
            <w:noProof/>
            <w:webHidden/>
          </w:rPr>
          <w:t>36</w:t>
        </w:r>
        <w:r>
          <w:rPr>
            <w:noProof/>
            <w:webHidden/>
          </w:rPr>
          <w:fldChar w:fldCharType="end"/>
        </w:r>
      </w:hyperlink>
    </w:p>
    <w:p w14:paraId="08A482B2" w14:textId="00498C7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49" w:history="1">
        <w:r w:rsidRPr="00E32B1B">
          <w:rPr>
            <w:rStyle w:val="Hyperkobling"/>
            <w:rFonts w:ascii="Times New Roman" w:hAnsi="Times New Roman"/>
            <w:noProof/>
          </w:rPr>
          <w:t>30.4.</w:t>
        </w:r>
        <w:r w:rsidRPr="00E32B1B">
          <w:rPr>
            <w:rStyle w:val="Hyperkobling"/>
            <w:noProof/>
          </w:rPr>
          <w:t xml:space="preserve"> Dokumentasjon og kontroll av utførte regningsarbeider</w:t>
        </w:r>
        <w:r>
          <w:rPr>
            <w:noProof/>
            <w:webHidden/>
          </w:rPr>
          <w:tab/>
        </w:r>
        <w:r>
          <w:rPr>
            <w:noProof/>
            <w:webHidden/>
          </w:rPr>
          <w:fldChar w:fldCharType="begin"/>
        </w:r>
        <w:r>
          <w:rPr>
            <w:noProof/>
            <w:webHidden/>
          </w:rPr>
          <w:instrText xml:space="preserve"> PAGEREF _Toc233897149 \h </w:instrText>
        </w:r>
        <w:r>
          <w:rPr>
            <w:noProof/>
            <w:webHidden/>
          </w:rPr>
        </w:r>
        <w:r>
          <w:rPr>
            <w:noProof/>
            <w:webHidden/>
          </w:rPr>
          <w:fldChar w:fldCharType="separate"/>
        </w:r>
        <w:r>
          <w:rPr>
            <w:noProof/>
            <w:webHidden/>
          </w:rPr>
          <w:t>36</w:t>
        </w:r>
        <w:r>
          <w:rPr>
            <w:noProof/>
            <w:webHidden/>
          </w:rPr>
          <w:fldChar w:fldCharType="end"/>
        </w:r>
      </w:hyperlink>
    </w:p>
    <w:p w14:paraId="2A368AB5" w14:textId="02F881C7"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50" w:history="1">
        <w:r w:rsidRPr="00E32B1B">
          <w:rPr>
            <w:rStyle w:val="Hyperkobling"/>
            <w:rFonts w:ascii="Times New Roman" w:hAnsi="Times New Roman"/>
            <w:noProof/>
          </w:rPr>
          <w:t>31.</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Beregning av forlenget drivetid i tunnel</w:t>
        </w:r>
        <w:r>
          <w:rPr>
            <w:noProof/>
            <w:webHidden/>
          </w:rPr>
          <w:tab/>
        </w:r>
        <w:r>
          <w:rPr>
            <w:noProof/>
            <w:webHidden/>
          </w:rPr>
          <w:fldChar w:fldCharType="begin"/>
        </w:r>
        <w:r>
          <w:rPr>
            <w:noProof/>
            <w:webHidden/>
          </w:rPr>
          <w:instrText xml:space="preserve"> PAGEREF _Toc233897150 \h </w:instrText>
        </w:r>
        <w:r>
          <w:rPr>
            <w:noProof/>
            <w:webHidden/>
          </w:rPr>
        </w:r>
        <w:r>
          <w:rPr>
            <w:noProof/>
            <w:webHidden/>
          </w:rPr>
          <w:fldChar w:fldCharType="separate"/>
        </w:r>
        <w:r>
          <w:rPr>
            <w:noProof/>
            <w:webHidden/>
          </w:rPr>
          <w:t>36</w:t>
        </w:r>
        <w:r>
          <w:rPr>
            <w:noProof/>
            <w:webHidden/>
          </w:rPr>
          <w:fldChar w:fldCharType="end"/>
        </w:r>
      </w:hyperlink>
    </w:p>
    <w:p w14:paraId="09740365" w14:textId="54C070B9"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51" w:history="1">
        <w:r w:rsidRPr="00E32B1B">
          <w:rPr>
            <w:rStyle w:val="Hyperkobling"/>
            <w:rFonts w:ascii="Times New Roman" w:hAnsi="Times New Roman"/>
            <w:noProof/>
          </w:rPr>
          <w:t>32.</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Forberedelse til overtakelse (Se NS8407 punkt 36)</w:t>
        </w:r>
        <w:r>
          <w:rPr>
            <w:noProof/>
            <w:webHidden/>
          </w:rPr>
          <w:tab/>
        </w:r>
        <w:r>
          <w:rPr>
            <w:noProof/>
            <w:webHidden/>
          </w:rPr>
          <w:fldChar w:fldCharType="begin"/>
        </w:r>
        <w:r>
          <w:rPr>
            <w:noProof/>
            <w:webHidden/>
          </w:rPr>
          <w:instrText xml:space="preserve"> PAGEREF _Toc233897151 \h </w:instrText>
        </w:r>
        <w:r>
          <w:rPr>
            <w:noProof/>
            <w:webHidden/>
          </w:rPr>
        </w:r>
        <w:r>
          <w:rPr>
            <w:noProof/>
            <w:webHidden/>
          </w:rPr>
          <w:fldChar w:fldCharType="separate"/>
        </w:r>
        <w:r>
          <w:rPr>
            <w:noProof/>
            <w:webHidden/>
          </w:rPr>
          <w:t>38</w:t>
        </w:r>
        <w:r>
          <w:rPr>
            <w:noProof/>
            <w:webHidden/>
          </w:rPr>
          <w:fldChar w:fldCharType="end"/>
        </w:r>
      </w:hyperlink>
    </w:p>
    <w:p w14:paraId="42B2F1AA" w14:textId="2D4ECA8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52" w:history="1">
        <w:r w:rsidRPr="00E32B1B">
          <w:rPr>
            <w:rStyle w:val="Hyperkobling"/>
            <w:rFonts w:ascii="Times New Roman" w:hAnsi="Times New Roman"/>
            <w:noProof/>
          </w:rPr>
          <w:t>32.1.</w:t>
        </w:r>
        <w:r w:rsidRPr="00E32B1B">
          <w:rPr>
            <w:rStyle w:val="Hyperkobling"/>
            <w:noProof/>
          </w:rPr>
          <w:t xml:space="preserve"> Testing og innregulering av tekniske anlegg m.m.</w:t>
        </w:r>
        <w:r>
          <w:rPr>
            <w:noProof/>
            <w:webHidden/>
          </w:rPr>
          <w:tab/>
        </w:r>
        <w:r>
          <w:rPr>
            <w:noProof/>
            <w:webHidden/>
          </w:rPr>
          <w:fldChar w:fldCharType="begin"/>
        </w:r>
        <w:r>
          <w:rPr>
            <w:noProof/>
            <w:webHidden/>
          </w:rPr>
          <w:instrText xml:space="preserve"> PAGEREF _Toc233897152 \h </w:instrText>
        </w:r>
        <w:r>
          <w:rPr>
            <w:noProof/>
            <w:webHidden/>
          </w:rPr>
        </w:r>
        <w:r>
          <w:rPr>
            <w:noProof/>
            <w:webHidden/>
          </w:rPr>
          <w:fldChar w:fldCharType="separate"/>
        </w:r>
        <w:r>
          <w:rPr>
            <w:noProof/>
            <w:webHidden/>
          </w:rPr>
          <w:t>38</w:t>
        </w:r>
        <w:r>
          <w:rPr>
            <w:noProof/>
            <w:webHidden/>
          </w:rPr>
          <w:fldChar w:fldCharType="end"/>
        </w:r>
      </w:hyperlink>
    </w:p>
    <w:p w14:paraId="65EDD488" w14:textId="7D112B2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53" w:history="1">
        <w:r w:rsidRPr="00E32B1B">
          <w:rPr>
            <w:rStyle w:val="Hyperkobling"/>
            <w:rFonts w:ascii="Times New Roman" w:hAnsi="Times New Roman"/>
            <w:noProof/>
          </w:rPr>
          <w:t>32.2.</w:t>
        </w:r>
        <w:r w:rsidRPr="00E32B1B">
          <w:rPr>
            <w:rStyle w:val="Hyperkobling"/>
            <w:noProof/>
          </w:rPr>
          <w:t xml:space="preserve"> Levering av sluttdokumentasjon</w:t>
        </w:r>
        <w:r>
          <w:rPr>
            <w:noProof/>
            <w:webHidden/>
          </w:rPr>
          <w:tab/>
        </w:r>
        <w:r>
          <w:rPr>
            <w:noProof/>
            <w:webHidden/>
          </w:rPr>
          <w:fldChar w:fldCharType="begin"/>
        </w:r>
        <w:r>
          <w:rPr>
            <w:noProof/>
            <w:webHidden/>
          </w:rPr>
          <w:instrText xml:space="preserve"> PAGEREF _Toc233897153 \h </w:instrText>
        </w:r>
        <w:r>
          <w:rPr>
            <w:noProof/>
            <w:webHidden/>
          </w:rPr>
        </w:r>
        <w:r>
          <w:rPr>
            <w:noProof/>
            <w:webHidden/>
          </w:rPr>
          <w:fldChar w:fldCharType="separate"/>
        </w:r>
        <w:r>
          <w:rPr>
            <w:noProof/>
            <w:webHidden/>
          </w:rPr>
          <w:t>38</w:t>
        </w:r>
        <w:r>
          <w:rPr>
            <w:noProof/>
            <w:webHidden/>
          </w:rPr>
          <w:fldChar w:fldCharType="end"/>
        </w:r>
      </w:hyperlink>
    </w:p>
    <w:p w14:paraId="6FFF5413" w14:textId="098352D1"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54" w:history="1">
        <w:r w:rsidRPr="00E32B1B">
          <w:rPr>
            <w:rStyle w:val="Hyperkobling"/>
            <w:rFonts w:ascii="Times New Roman" w:hAnsi="Times New Roman"/>
            <w:noProof/>
          </w:rPr>
          <w:t>33.</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Overtakelse (Se NS8407 punkt 37)</w:t>
        </w:r>
        <w:r>
          <w:rPr>
            <w:noProof/>
            <w:webHidden/>
          </w:rPr>
          <w:tab/>
        </w:r>
        <w:r>
          <w:rPr>
            <w:noProof/>
            <w:webHidden/>
          </w:rPr>
          <w:fldChar w:fldCharType="begin"/>
        </w:r>
        <w:r>
          <w:rPr>
            <w:noProof/>
            <w:webHidden/>
          </w:rPr>
          <w:instrText xml:space="preserve"> PAGEREF _Toc233897154 \h </w:instrText>
        </w:r>
        <w:r>
          <w:rPr>
            <w:noProof/>
            <w:webHidden/>
          </w:rPr>
        </w:r>
        <w:r>
          <w:rPr>
            <w:noProof/>
            <w:webHidden/>
          </w:rPr>
          <w:fldChar w:fldCharType="separate"/>
        </w:r>
        <w:r>
          <w:rPr>
            <w:noProof/>
            <w:webHidden/>
          </w:rPr>
          <w:t>38</w:t>
        </w:r>
        <w:r>
          <w:rPr>
            <w:noProof/>
            <w:webHidden/>
          </w:rPr>
          <w:fldChar w:fldCharType="end"/>
        </w:r>
      </w:hyperlink>
    </w:p>
    <w:p w14:paraId="3149419B" w14:textId="1DCDC4F6"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55" w:history="1">
        <w:r w:rsidRPr="00E32B1B">
          <w:rPr>
            <w:rStyle w:val="Hyperkobling"/>
            <w:rFonts w:ascii="Times New Roman" w:hAnsi="Times New Roman"/>
            <w:noProof/>
          </w:rPr>
          <w:t>34.</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Sluttoppgjør (Se NS8407 punkt 39)</w:t>
        </w:r>
        <w:r>
          <w:rPr>
            <w:noProof/>
            <w:webHidden/>
          </w:rPr>
          <w:tab/>
        </w:r>
        <w:r>
          <w:rPr>
            <w:noProof/>
            <w:webHidden/>
          </w:rPr>
          <w:fldChar w:fldCharType="begin"/>
        </w:r>
        <w:r>
          <w:rPr>
            <w:noProof/>
            <w:webHidden/>
          </w:rPr>
          <w:instrText xml:space="preserve"> PAGEREF _Toc233897155 \h </w:instrText>
        </w:r>
        <w:r>
          <w:rPr>
            <w:noProof/>
            <w:webHidden/>
          </w:rPr>
        </w:r>
        <w:r>
          <w:rPr>
            <w:noProof/>
            <w:webHidden/>
          </w:rPr>
          <w:fldChar w:fldCharType="separate"/>
        </w:r>
        <w:r>
          <w:rPr>
            <w:noProof/>
            <w:webHidden/>
          </w:rPr>
          <w:t>39</w:t>
        </w:r>
        <w:r>
          <w:rPr>
            <w:noProof/>
            <w:webHidden/>
          </w:rPr>
          <w:fldChar w:fldCharType="end"/>
        </w:r>
      </w:hyperlink>
    </w:p>
    <w:p w14:paraId="6266B5F1" w14:textId="663B685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56" w:history="1">
        <w:r w:rsidRPr="00E32B1B">
          <w:rPr>
            <w:rStyle w:val="Hyperkobling"/>
            <w:rFonts w:ascii="Times New Roman" w:hAnsi="Times New Roman"/>
            <w:noProof/>
          </w:rPr>
          <w:t>34.1.</w:t>
        </w:r>
        <w:r w:rsidRPr="00E32B1B">
          <w:rPr>
            <w:rStyle w:val="Hyperkobling"/>
            <w:noProof/>
          </w:rPr>
          <w:t xml:space="preserve"> Sluttoppstilling med sluttfaktura</w:t>
        </w:r>
        <w:r>
          <w:rPr>
            <w:noProof/>
            <w:webHidden/>
          </w:rPr>
          <w:tab/>
        </w:r>
        <w:r>
          <w:rPr>
            <w:noProof/>
            <w:webHidden/>
          </w:rPr>
          <w:fldChar w:fldCharType="begin"/>
        </w:r>
        <w:r>
          <w:rPr>
            <w:noProof/>
            <w:webHidden/>
          </w:rPr>
          <w:instrText xml:space="preserve"> PAGEREF _Toc233897156 \h </w:instrText>
        </w:r>
        <w:r>
          <w:rPr>
            <w:noProof/>
            <w:webHidden/>
          </w:rPr>
        </w:r>
        <w:r>
          <w:rPr>
            <w:noProof/>
            <w:webHidden/>
          </w:rPr>
          <w:fldChar w:fldCharType="separate"/>
        </w:r>
        <w:r>
          <w:rPr>
            <w:noProof/>
            <w:webHidden/>
          </w:rPr>
          <w:t>39</w:t>
        </w:r>
        <w:r>
          <w:rPr>
            <w:noProof/>
            <w:webHidden/>
          </w:rPr>
          <w:fldChar w:fldCharType="end"/>
        </w:r>
      </w:hyperlink>
    </w:p>
    <w:p w14:paraId="195EC834" w14:textId="7D490F4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57" w:history="1">
        <w:r w:rsidRPr="00E32B1B">
          <w:rPr>
            <w:rStyle w:val="Hyperkobling"/>
            <w:rFonts w:ascii="Times New Roman" w:hAnsi="Times New Roman"/>
            <w:noProof/>
          </w:rPr>
          <w:t>34.2.</w:t>
        </w:r>
        <w:r w:rsidRPr="00E32B1B">
          <w:rPr>
            <w:rStyle w:val="Hyperkobling"/>
            <w:noProof/>
          </w:rPr>
          <w:t xml:space="preserve"> Betaling av sluttfaktura</w:t>
        </w:r>
        <w:r>
          <w:rPr>
            <w:noProof/>
            <w:webHidden/>
          </w:rPr>
          <w:tab/>
        </w:r>
        <w:r>
          <w:rPr>
            <w:noProof/>
            <w:webHidden/>
          </w:rPr>
          <w:fldChar w:fldCharType="begin"/>
        </w:r>
        <w:r>
          <w:rPr>
            <w:noProof/>
            <w:webHidden/>
          </w:rPr>
          <w:instrText xml:space="preserve"> PAGEREF _Toc233897157 \h </w:instrText>
        </w:r>
        <w:r>
          <w:rPr>
            <w:noProof/>
            <w:webHidden/>
          </w:rPr>
        </w:r>
        <w:r>
          <w:rPr>
            <w:noProof/>
            <w:webHidden/>
          </w:rPr>
          <w:fldChar w:fldCharType="separate"/>
        </w:r>
        <w:r>
          <w:rPr>
            <w:noProof/>
            <w:webHidden/>
          </w:rPr>
          <w:t>39</w:t>
        </w:r>
        <w:r>
          <w:rPr>
            <w:noProof/>
            <w:webHidden/>
          </w:rPr>
          <w:fldChar w:fldCharType="end"/>
        </w:r>
      </w:hyperlink>
    </w:p>
    <w:p w14:paraId="64332AB6" w14:textId="78F45222"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58" w:history="1">
        <w:r w:rsidRPr="00E32B1B">
          <w:rPr>
            <w:rStyle w:val="Hyperkobling"/>
            <w:rFonts w:ascii="Times New Roman" w:hAnsi="Times New Roman"/>
            <w:noProof/>
          </w:rPr>
          <w:t>35.</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Tidligere ferdigstillelse og overskridelse av frister</w:t>
        </w:r>
        <w:r>
          <w:rPr>
            <w:noProof/>
            <w:webHidden/>
          </w:rPr>
          <w:tab/>
        </w:r>
        <w:r>
          <w:rPr>
            <w:noProof/>
            <w:webHidden/>
          </w:rPr>
          <w:fldChar w:fldCharType="begin"/>
        </w:r>
        <w:r>
          <w:rPr>
            <w:noProof/>
            <w:webHidden/>
          </w:rPr>
          <w:instrText xml:space="preserve"> PAGEREF _Toc233897158 \h </w:instrText>
        </w:r>
        <w:r>
          <w:rPr>
            <w:noProof/>
            <w:webHidden/>
          </w:rPr>
        </w:r>
        <w:r>
          <w:rPr>
            <w:noProof/>
            <w:webHidden/>
          </w:rPr>
          <w:fldChar w:fldCharType="separate"/>
        </w:r>
        <w:r>
          <w:rPr>
            <w:noProof/>
            <w:webHidden/>
          </w:rPr>
          <w:t>39</w:t>
        </w:r>
        <w:r>
          <w:rPr>
            <w:noProof/>
            <w:webHidden/>
          </w:rPr>
          <w:fldChar w:fldCharType="end"/>
        </w:r>
      </w:hyperlink>
    </w:p>
    <w:p w14:paraId="19FA6E52" w14:textId="2555C25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59" w:history="1">
        <w:r w:rsidRPr="00E32B1B">
          <w:rPr>
            <w:rStyle w:val="Hyperkobling"/>
            <w:rFonts w:ascii="Times New Roman" w:hAnsi="Times New Roman"/>
            <w:noProof/>
          </w:rPr>
          <w:t>35.1.</w:t>
        </w:r>
        <w:r w:rsidRPr="00E32B1B">
          <w:rPr>
            <w:rStyle w:val="Hyperkobling"/>
            <w:noProof/>
          </w:rPr>
          <w:t xml:space="preserve"> Tidligere ferdigstillelse</w:t>
        </w:r>
        <w:r>
          <w:rPr>
            <w:noProof/>
            <w:webHidden/>
          </w:rPr>
          <w:tab/>
        </w:r>
        <w:r>
          <w:rPr>
            <w:noProof/>
            <w:webHidden/>
          </w:rPr>
          <w:fldChar w:fldCharType="begin"/>
        </w:r>
        <w:r>
          <w:rPr>
            <w:noProof/>
            <w:webHidden/>
          </w:rPr>
          <w:instrText xml:space="preserve"> PAGEREF _Toc233897159 \h </w:instrText>
        </w:r>
        <w:r>
          <w:rPr>
            <w:noProof/>
            <w:webHidden/>
          </w:rPr>
        </w:r>
        <w:r>
          <w:rPr>
            <w:noProof/>
            <w:webHidden/>
          </w:rPr>
          <w:fldChar w:fldCharType="separate"/>
        </w:r>
        <w:r>
          <w:rPr>
            <w:noProof/>
            <w:webHidden/>
          </w:rPr>
          <w:t>39</w:t>
        </w:r>
        <w:r>
          <w:rPr>
            <w:noProof/>
            <w:webHidden/>
          </w:rPr>
          <w:fldChar w:fldCharType="end"/>
        </w:r>
      </w:hyperlink>
    </w:p>
    <w:p w14:paraId="37671056" w14:textId="21E7AAB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60" w:history="1">
        <w:r w:rsidRPr="00E32B1B">
          <w:rPr>
            <w:rStyle w:val="Hyperkobling"/>
            <w:rFonts w:ascii="Times New Roman" w:hAnsi="Times New Roman"/>
            <w:noProof/>
          </w:rPr>
          <w:t>35.2.</w:t>
        </w:r>
        <w:r w:rsidRPr="00E32B1B">
          <w:rPr>
            <w:rStyle w:val="Hyperkobling"/>
            <w:noProof/>
          </w:rPr>
          <w:t xml:space="preserve"> Overskridelse av frister</w:t>
        </w:r>
        <w:r>
          <w:rPr>
            <w:noProof/>
            <w:webHidden/>
          </w:rPr>
          <w:tab/>
        </w:r>
        <w:r>
          <w:rPr>
            <w:noProof/>
            <w:webHidden/>
          </w:rPr>
          <w:fldChar w:fldCharType="begin"/>
        </w:r>
        <w:r>
          <w:rPr>
            <w:noProof/>
            <w:webHidden/>
          </w:rPr>
          <w:instrText xml:space="preserve"> PAGEREF _Toc233897160 \h </w:instrText>
        </w:r>
        <w:r>
          <w:rPr>
            <w:noProof/>
            <w:webHidden/>
          </w:rPr>
        </w:r>
        <w:r>
          <w:rPr>
            <w:noProof/>
            <w:webHidden/>
          </w:rPr>
          <w:fldChar w:fldCharType="separate"/>
        </w:r>
        <w:r>
          <w:rPr>
            <w:noProof/>
            <w:webHidden/>
          </w:rPr>
          <w:t>39</w:t>
        </w:r>
        <w:r>
          <w:rPr>
            <w:noProof/>
            <w:webHidden/>
          </w:rPr>
          <w:fldChar w:fldCharType="end"/>
        </w:r>
      </w:hyperlink>
    </w:p>
    <w:p w14:paraId="07EA9733" w14:textId="1A6F80B1"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61" w:history="1">
        <w:r w:rsidRPr="00E32B1B">
          <w:rPr>
            <w:rStyle w:val="Hyperkobling"/>
            <w:rFonts w:ascii="Times New Roman" w:hAnsi="Times New Roman"/>
            <w:noProof/>
          </w:rPr>
          <w:t>35.2.1.</w:t>
        </w:r>
        <w:r w:rsidRPr="00E32B1B">
          <w:rPr>
            <w:rStyle w:val="Hyperkobling"/>
            <w:noProof/>
          </w:rPr>
          <w:t xml:space="preserve"> Byggherrens aksept av forlenget delfrist</w:t>
        </w:r>
        <w:r>
          <w:rPr>
            <w:noProof/>
            <w:webHidden/>
          </w:rPr>
          <w:tab/>
        </w:r>
        <w:r>
          <w:rPr>
            <w:noProof/>
            <w:webHidden/>
          </w:rPr>
          <w:fldChar w:fldCharType="begin"/>
        </w:r>
        <w:r>
          <w:rPr>
            <w:noProof/>
            <w:webHidden/>
          </w:rPr>
          <w:instrText xml:space="preserve"> PAGEREF _Toc233897161 \h </w:instrText>
        </w:r>
        <w:r>
          <w:rPr>
            <w:noProof/>
            <w:webHidden/>
          </w:rPr>
        </w:r>
        <w:r>
          <w:rPr>
            <w:noProof/>
            <w:webHidden/>
          </w:rPr>
          <w:fldChar w:fldCharType="separate"/>
        </w:r>
        <w:r>
          <w:rPr>
            <w:noProof/>
            <w:webHidden/>
          </w:rPr>
          <w:t>39</w:t>
        </w:r>
        <w:r>
          <w:rPr>
            <w:noProof/>
            <w:webHidden/>
          </w:rPr>
          <w:fldChar w:fldCharType="end"/>
        </w:r>
      </w:hyperlink>
    </w:p>
    <w:p w14:paraId="4DB73ED7" w14:textId="5DD1FA21"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62" w:history="1">
        <w:r w:rsidRPr="00E32B1B">
          <w:rPr>
            <w:rStyle w:val="Hyperkobling"/>
            <w:rFonts w:ascii="Times New Roman" w:hAnsi="Times New Roman"/>
            <w:noProof/>
          </w:rPr>
          <w:t>35.2.2.</w:t>
        </w:r>
        <w:r w:rsidRPr="00E32B1B">
          <w:rPr>
            <w:rStyle w:val="Hyperkobling"/>
            <w:noProof/>
          </w:rPr>
          <w:t xml:space="preserve"> Forsinkelse (Se NS8407 punkt 40)</w:t>
        </w:r>
        <w:r>
          <w:rPr>
            <w:noProof/>
            <w:webHidden/>
          </w:rPr>
          <w:tab/>
        </w:r>
        <w:r>
          <w:rPr>
            <w:noProof/>
            <w:webHidden/>
          </w:rPr>
          <w:fldChar w:fldCharType="begin"/>
        </w:r>
        <w:r>
          <w:rPr>
            <w:noProof/>
            <w:webHidden/>
          </w:rPr>
          <w:instrText xml:space="preserve"> PAGEREF _Toc233897162 \h </w:instrText>
        </w:r>
        <w:r>
          <w:rPr>
            <w:noProof/>
            <w:webHidden/>
          </w:rPr>
        </w:r>
        <w:r>
          <w:rPr>
            <w:noProof/>
            <w:webHidden/>
          </w:rPr>
          <w:fldChar w:fldCharType="separate"/>
        </w:r>
        <w:r>
          <w:rPr>
            <w:noProof/>
            <w:webHidden/>
          </w:rPr>
          <w:t>39</w:t>
        </w:r>
        <w:r>
          <w:rPr>
            <w:noProof/>
            <w:webHidden/>
          </w:rPr>
          <w:fldChar w:fldCharType="end"/>
        </w:r>
      </w:hyperlink>
    </w:p>
    <w:p w14:paraId="09F2AA9B" w14:textId="49F282A9"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63" w:history="1">
        <w:r w:rsidRPr="00E32B1B">
          <w:rPr>
            <w:rStyle w:val="Hyperkobling"/>
            <w:rFonts w:ascii="Times New Roman" w:hAnsi="Times New Roman"/>
            <w:noProof/>
          </w:rPr>
          <w:t>36.</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Avbestilling (Se NS8407 punkt 44)</w:t>
        </w:r>
        <w:r>
          <w:rPr>
            <w:noProof/>
            <w:webHidden/>
          </w:rPr>
          <w:tab/>
        </w:r>
        <w:r>
          <w:rPr>
            <w:noProof/>
            <w:webHidden/>
          </w:rPr>
          <w:fldChar w:fldCharType="begin"/>
        </w:r>
        <w:r>
          <w:rPr>
            <w:noProof/>
            <w:webHidden/>
          </w:rPr>
          <w:instrText xml:space="preserve"> PAGEREF _Toc233897163 \h </w:instrText>
        </w:r>
        <w:r>
          <w:rPr>
            <w:noProof/>
            <w:webHidden/>
          </w:rPr>
        </w:r>
        <w:r>
          <w:rPr>
            <w:noProof/>
            <w:webHidden/>
          </w:rPr>
          <w:fldChar w:fldCharType="separate"/>
        </w:r>
        <w:r>
          <w:rPr>
            <w:noProof/>
            <w:webHidden/>
          </w:rPr>
          <w:t>39</w:t>
        </w:r>
        <w:r>
          <w:rPr>
            <w:noProof/>
            <w:webHidden/>
          </w:rPr>
          <w:fldChar w:fldCharType="end"/>
        </w:r>
      </w:hyperlink>
    </w:p>
    <w:p w14:paraId="3D87B062" w14:textId="3CA7BC14"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64" w:history="1">
        <w:r w:rsidRPr="00E32B1B">
          <w:rPr>
            <w:rStyle w:val="Hyperkobling"/>
            <w:rFonts w:ascii="Times New Roman" w:hAnsi="Times New Roman"/>
            <w:noProof/>
          </w:rPr>
          <w:t>37.</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Heving (Se NS8407 punkt 46)</w:t>
        </w:r>
        <w:r>
          <w:rPr>
            <w:noProof/>
            <w:webHidden/>
          </w:rPr>
          <w:tab/>
        </w:r>
        <w:r>
          <w:rPr>
            <w:noProof/>
            <w:webHidden/>
          </w:rPr>
          <w:fldChar w:fldCharType="begin"/>
        </w:r>
        <w:r>
          <w:rPr>
            <w:noProof/>
            <w:webHidden/>
          </w:rPr>
          <w:instrText xml:space="preserve"> PAGEREF _Toc233897164 \h </w:instrText>
        </w:r>
        <w:r>
          <w:rPr>
            <w:noProof/>
            <w:webHidden/>
          </w:rPr>
        </w:r>
        <w:r>
          <w:rPr>
            <w:noProof/>
            <w:webHidden/>
          </w:rPr>
          <w:fldChar w:fldCharType="separate"/>
        </w:r>
        <w:r>
          <w:rPr>
            <w:noProof/>
            <w:webHidden/>
          </w:rPr>
          <w:t>39</w:t>
        </w:r>
        <w:r>
          <w:rPr>
            <w:noProof/>
            <w:webHidden/>
          </w:rPr>
          <w:fldChar w:fldCharType="end"/>
        </w:r>
      </w:hyperlink>
    </w:p>
    <w:p w14:paraId="198682A9" w14:textId="02119F4C"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65" w:history="1">
        <w:r w:rsidRPr="00E32B1B">
          <w:rPr>
            <w:rStyle w:val="Hyperkobling"/>
            <w:rFonts w:ascii="Times New Roman" w:hAnsi="Times New Roman"/>
            <w:noProof/>
          </w:rPr>
          <w:t>38.</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Rettigheter til prosjekteringsmaterialet og dokumenter (Se NS8407 punkt 47)</w:t>
        </w:r>
        <w:r>
          <w:rPr>
            <w:noProof/>
            <w:webHidden/>
          </w:rPr>
          <w:tab/>
        </w:r>
        <w:r>
          <w:rPr>
            <w:noProof/>
            <w:webHidden/>
          </w:rPr>
          <w:fldChar w:fldCharType="begin"/>
        </w:r>
        <w:r>
          <w:rPr>
            <w:noProof/>
            <w:webHidden/>
          </w:rPr>
          <w:instrText xml:space="preserve"> PAGEREF _Toc233897165 \h </w:instrText>
        </w:r>
        <w:r>
          <w:rPr>
            <w:noProof/>
            <w:webHidden/>
          </w:rPr>
        </w:r>
        <w:r>
          <w:rPr>
            <w:noProof/>
            <w:webHidden/>
          </w:rPr>
          <w:fldChar w:fldCharType="separate"/>
        </w:r>
        <w:r>
          <w:rPr>
            <w:noProof/>
            <w:webHidden/>
          </w:rPr>
          <w:t>39</w:t>
        </w:r>
        <w:r>
          <w:rPr>
            <w:noProof/>
            <w:webHidden/>
          </w:rPr>
          <w:fldChar w:fldCharType="end"/>
        </w:r>
      </w:hyperlink>
    </w:p>
    <w:p w14:paraId="584F45D0" w14:textId="492E52C5"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66" w:history="1">
        <w:r w:rsidRPr="00E32B1B">
          <w:rPr>
            <w:rStyle w:val="Hyperkobling"/>
            <w:rFonts w:ascii="Times New Roman" w:hAnsi="Times New Roman"/>
            <w:noProof/>
          </w:rPr>
          <w:t>39.</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Tvister (Se NS8407 punkt 50)</w:t>
        </w:r>
        <w:r>
          <w:rPr>
            <w:noProof/>
            <w:webHidden/>
          </w:rPr>
          <w:tab/>
        </w:r>
        <w:r>
          <w:rPr>
            <w:noProof/>
            <w:webHidden/>
          </w:rPr>
          <w:fldChar w:fldCharType="begin"/>
        </w:r>
        <w:r>
          <w:rPr>
            <w:noProof/>
            <w:webHidden/>
          </w:rPr>
          <w:instrText xml:space="preserve"> PAGEREF _Toc233897166 \h </w:instrText>
        </w:r>
        <w:r>
          <w:rPr>
            <w:noProof/>
            <w:webHidden/>
          </w:rPr>
        </w:r>
        <w:r>
          <w:rPr>
            <w:noProof/>
            <w:webHidden/>
          </w:rPr>
          <w:fldChar w:fldCharType="separate"/>
        </w:r>
        <w:r>
          <w:rPr>
            <w:noProof/>
            <w:webHidden/>
          </w:rPr>
          <w:t>40</w:t>
        </w:r>
        <w:r>
          <w:rPr>
            <w:noProof/>
            <w:webHidden/>
          </w:rPr>
          <w:fldChar w:fldCharType="end"/>
        </w:r>
      </w:hyperlink>
    </w:p>
    <w:p w14:paraId="74363425" w14:textId="1A7A815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67" w:history="1">
        <w:r w:rsidRPr="00E32B1B">
          <w:rPr>
            <w:rStyle w:val="Hyperkobling"/>
            <w:rFonts w:ascii="Times New Roman" w:hAnsi="Times New Roman"/>
            <w:noProof/>
          </w:rPr>
          <w:t>39.1.</w:t>
        </w:r>
        <w:r w:rsidRPr="00E32B1B">
          <w:rPr>
            <w:rStyle w:val="Hyperkobling"/>
            <w:noProof/>
          </w:rPr>
          <w:t xml:space="preserve"> Minnelige løsninger</w:t>
        </w:r>
        <w:r>
          <w:rPr>
            <w:noProof/>
            <w:webHidden/>
          </w:rPr>
          <w:tab/>
        </w:r>
        <w:r>
          <w:rPr>
            <w:noProof/>
            <w:webHidden/>
          </w:rPr>
          <w:fldChar w:fldCharType="begin"/>
        </w:r>
        <w:r>
          <w:rPr>
            <w:noProof/>
            <w:webHidden/>
          </w:rPr>
          <w:instrText xml:space="preserve"> PAGEREF _Toc233897167 \h </w:instrText>
        </w:r>
        <w:r>
          <w:rPr>
            <w:noProof/>
            <w:webHidden/>
          </w:rPr>
        </w:r>
        <w:r>
          <w:rPr>
            <w:noProof/>
            <w:webHidden/>
          </w:rPr>
          <w:fldChar w:fldCharType="separate"/>
        </w:r>
        <w:r>
          <w:rPr>
            <w:noProof/>
            <w:webHidden/>
          </w:rPr>
          <w:t>40</w:t>
        </w:r>
        <w:r>
          <w:rPr>
            <w:noProof/>
            <w:webHidden/>
          </w:rPr>
          <w:fldChar w:fldCharType="end"/>
        </w:r>
      </w:hyperlink>
    </w:p>
    <w:p w14:paraId="5E7B6BBF" w14:textId="38B43C1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68" w:history="1">
        <w:r w:rsidRPr="00E32B1B">
          <w:rPr>
            <w:rStyle w:val="Hyperkobling"/>
            <w:rFonts w:ascii="Times New Roman" w:hAnsi="Times New Roman"/>
            <w:noProof/>
          </w:rPr>
          <w:t>39.2.</w:t>
        </w:r>
        <w:r w:rsidRPr="00E32B1B">
          <w:rPr>
            <w:rStyle w:val="Hyperkobling"/>
            <w:noProof/>
          </w:rPr>
          <w:t xml:space="preserve"> Part ved søksmål</w:t>
        </w:r>
        <w:r>
          <w:rPr>
            <w:noProof/>
            <w:webHidden/>
          </w:rPr>
          <w:tab/>
        </w:r>
        <w:r>
          <w:rPr>
            <w:noProof/>
            <w:webHidden/>
          </w:rPr>
          <w:fldChar w:fldCharType="begin"/>
        </w:r>
        <w:r>
          <w:rPr>
            <w:noProof/>
            <w:webHidden/>
          </w:rPr>
          <w:instrText xml:space="preserve"> PAGEREF _Toc233897168 \h </w:instrText>
        </w:r>
        <w:r>
          <w:rPr>
            <w:noProof/>
            <w:webHidden/>
          </w:rPr>
        </w:r>
        <w:r>
          <w:rPr>
            <w:noProof/>
            <w:webHidden/>
          </w:rPr>
          <w:fldChar w:fldCharType="separate"/>
        </w:r>
        <w:r>
          <w:rPr>
            <w:noProof/>
            <w:webHidden/>
          </w:rPr>
          <w:t>42</w:t>
        </w:r>
        <w:r>
          <w:rPr>
            <w:noProof/>
            <w:webHidden/>
          </w:rPr>
          <w:fldChar w:fldCharType="end"/>
        </w:r>
      </w:hyperlink>
    </w:p>
    <w:p w14:paraId="3FE1656A" w14:textId="16D7243E"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69" w:history="1">
        <w:r w:rsidRPr="00E32B1B">
          <w:rPr>
            <w:rStyle w:val="Hyperkobling"/>
            <w:rFonts w:ascii="Times New Roman" w:hAnsi="Times New Roman"/>
            <w:noProof/>
          </w:rPr>
          <w:t>40.</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Sikkerhet, helse og arbeidsmiljø (SHA) og Ytre miljø (YM)</w:t>
        </w:r>
        <w:r>
          <w:rPr>
            <w:noProof/>
            <w:webHidden/>
          </w:rPr>
          <w:tab/>
        </w:r>
        <w:r>
          <w:rPr>
            <w:noProof/>
            <w:webHidden/>
          </w:rPr>
          <w:fldChar w:fldCharType="begin"/>
        </w:r>
        <w:r>
          <w:rPr>
            <w:noProof/>
            <w:webHidden/>
          </w:rPr>
          <w:instrText xml:space="preserve"> PAGEREF _Toc233897169 \h </w:instrText>
        </w:r>
        <w:r>
          <w:rPr>
            <w:noProof/>
            <w:webHidden/>
          </w:rPr>
        </w:r>
        <w:r>
          <w:rPr>
            <w:noProof/>
            <w:webHidden/>
          </w:rPr>
          <w:fldChar w:fldCharType="separate"/>
        </w:r>
        <w:r>
          <w:rPr>
            <w:noProof/>
            <w:webHidden/>
          </w:rPr>
          <w:t>42</w:t>
        </w:r>
        <w:r>
          <w:rPr>
            <w:noProof/>
            <w:webHidden/>
          </w:rPr>
          <w:fldChar w:fldCharType="end"/>
        </w:r>
      </w:hyperlink>
    </w:p>
    <w:p w14:paraId="44FC63FB" w14:textId="5870C25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70" w:history="1">
        <w:r w:rsidRPr="00E32B1B">
          <w:rPr>
            <w:rStyle w:val="Hyperkobling"/>
            <w:rFonts w:ascii="Times New Roman" w:hAnsi="Times New Roman"/>
            <w:noProof/>
          </w:rPr>
          <w:t>40.1.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_Toc233897170 \h </w:instrText>
        </w:r>
        <w:r>
          <w:rPr>
            <w:noProof/>
            <w:webHidden/>
          </w:rPr>
        </w:r>
        <w:r>
          <w:rPr>
            <w:noProof/>
            <w:webHidden/>
          </w:rPr>
          <w:fldChar w:fldCharType="separate"/>
        </w:r>
        <w:r>
          <w:rPr>
            <w:noProof/>
            <w:webHidden/>
          </w:rPr>
          <w:t>42</w:t>
        </w:r>
        <w:r>
          <w:rPr>
            <w:noProof/>
            <w:webHidden/>
          </w:rPr>
          <w:fldChar w:fldCharType="end"/>
        </w:r>
      </w:hyperlink>
    </w:p>
    <w:p w14:paraId="2194712C" w14:textId="2198FD5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71" w:history="1">
        <w:r w:rsidRPr="00E32B1B">
          <w:rPr>
            <w:rStyle w:val="Hyperkobling"/>
            <w:rFonts w:ascii="Times New Roman" w:hAnsi="Times New Roman"/>
            <w:noProof/>
          </w:rPr>
          <w:t>40.2.</w:t>
        </w:r>
        <w:r w:rsidRPr="00E32B1B">
          <w:rPr>
            <w:rStyle w:val="Hyperkobling"/>
            <w:noProof/>
          </w:rPr>
          <w:t xml:space="preserve"> System for rapportering og oppfølging av SHA, YM og seriøsitets</w:t>
        </w:r>
        <w:r>
          <w:rPr>
            <w:noProof/>
            <w:webHidden/>
          </w:rPr>
          <w:tab/>
        </w:r>
        <w:r>
          <w:rPr>
            <w:noProof/>
            <w:webHidden/>
          </w:rPr>
          <w:fldChar w:fldCharType="begin"/>
        </w:r>
        <w:r>
          <w:rPr>
            <w:noProof/>
            <w:webHidden/>
          </w:rPr>
          <w:instrText xml:space="preserve"> PAGEREF _Toc233897171 \h </w:instrText>
        </w:r>
        <w:r>
          <w:rPr>
            <w:noProof/>
            <w:webHidden/>
          </w:rPr>
        </w:r>
        <w:r>
          <w:rPr>
            <w:noProof/>
            <w:webHidden/>
          </w:rPr>
          <w:fldChar w:fldCharType="separate"/>
        </w:r>
        <w:r>
          <w:rPr>
            <w:noProof/>
            <w:webHidden/>
          </w:rPr>
          <w:t>43</w:t>
        </w:r>
        <w:r>
          <w:rPr>
            <w:noProof/>
            <w:webHidden/>
          </w:rPr>
          <w:fldChar w:fldCharType="end"/>
        </w:r>
      </w:hyperlink>
    </w:p>
    <w:p w14:paraId="56C6686B" w14:textId="65CDD8A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72" w:history="1">
        <w:r w:rsidRPr="00E32B1B">
          <w:rPr>
            <w:rStyle w:val="Hyperkobling"/>
            <w:rFonts w:ascii="Times New Roman" w:hAnsi="Times New Roman"/>
            <w:noProof/>
          </w:rPr>
          <w:t>40.3.</w:t>
        </w:r>
        <w:r w:rsidRPr="00E32B1B">
          <w:rPr>
            <w:rStyle w:val="Hyperkobling"/>
            <w:noProof/>
          </w:rPr>
          <w:t xml:space="preserve"> Plan for sikkerhet, helse og arbeidsmiljø (SHA-plan), ytre miljø (YM-plan) og risikovurdering</w:t>
        </w:r>
        <w:r>
          <w:rPr>
            <w:noProof/>
            <w:webHidden/>
          </w:rPr>
          <w:tab/>
        </w:r>
        <w:r>
          <w:rPr>
            <w:noProof/>
            <w:webHidden/>
          </w:rPr>
          <w:fldChar w:fldCharType="begin"/>
        </w:r>
        <w:r>
          <w:rPr>
            <w:noProof/>
            <w:webHidden/>
          </w:rPr>
          <w:instrText xml:space="preserve"> PAGEREF _Toc233897172 \h </w:instrText>
        </w:r>
        <w:r>
          <w:rPr>
            <w:noProof/>
            <w:webHidden/>
          </w:rPr>
        </w:r>
        <w:r>
          <w:rPr>
            <w:noProof/>
            <w:webHidden/>
          </w:rPr>
          <w:fldChar w:fldCharType="separate"/>
        </w:r>
        <w:r>
          <w:rPr>
            <w:noProof/>
            <w:webHidden/>
          </w:rPr>
          <w:t>43</w:t>
        </w:r>
        <w:r>
          <w:rPr>
            <w:noProof/>
            <w:webHidden/>
          </w:rPr>
          <w:fldChar w:fldCharType="end"/>
        </w:r>
      </w:hyperlink>
    </w:p>
    <w:p w14:paraId="14A0BCFF" w14:textId="3BCE0C5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73" w:history="1">
        <w:r w:rsidRPr="00E32B1B">
          <w:rPr>
            <w:rStyle w:val="Hyperkobling"/>
            <w:rFonts w:ascii="Times New Roman" w:hAnsi="Times New Roman"/>
            <w:noProof/>
          </w:rPr>
          <w:t>40.4.</w:t>
        </w:r>
        <w:r w:rsidRPr="00E32B1B">
          <w:rPr>
            <w:rStyle w:val="Hyperkobling"/>
            <w:noProof/>
          </w:rPr>
          <w:t xml:space="preserve"> Tiltak for å forebygge helseskader på grunn av eksponering for helseskadelig steinstøv</w:t>
        </w:r>
        <w:r>
          <w:rPr>
            <w:noProof/>
            <w:webHidden/>
          </w:rPr>
          <w:tab/>
        </w:r>
        <w:r>
          <w:rPr>
            <w:noProof/>
            <w:webHidden/>
          </w:rPr>
          <w:fldChar w:fldCharType="begin"/>
        </w:r>
        <w:r>
          <w:rPr>
            <w:noProof/>
            <w:webHidden/>
          </w:rPr>
          <w:instrText xml:space="preserve"> PAGEREF _Toc233897173 \h </w:instrText>
        </w:r>
        <w:r>
          <w:rPr>
            <w:noProof/>
            <w:webHidden/>
          </w:rPr>
        </w:r>
        <w:r>
          <w:rPr>
            <w:noProof/>
            <w:webHidden/>
          </w:rPr>
          <w:fldChar w:fldCharType="separate"/>
        </w:r>
        <w:r>
          <w:rPr>
            <w:noProof/>
            <w:webHidden/>
          </w:rPr>
          <w:t>43</w:t>
        </w:r>
        <w:r>
          <w:rPr>
            <w:noProof/>
            <w:webHidden/>
          </w:rPr>
          <w:fldChar w:fldCharType="end"/>
        </w:r>
      </w:hyperlink>
    </w:p>
    <w:p w14:paraId="757F3A3B" w14:textId="4A5DABD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74" w:history="1">
        <w:r w:rsidRPr="00E32B1B">
          <w:rPr>
            <w:rStyle w:val="Hyperkobling"/>
            <w:rFonts w:ascii="Times New Roman" w:hAnsi="Times New Roman"/>
            <w:noProof/>
          </w:rPr>
          <w:t>40.5.</w:t>
        </w:r>
        <w:r w:rsidRPr="00E32B1B">
          <w:rPr>
            <w:rStyle w:val="Hyperkobling"/>
            <w:noProof/>
          </w:rPr>
          <w:t xml:space="preserve"> Opplæring og kompetanse</w:t>
        </w:r>
        <w:r>
          <w:rPr>
            <w:noProof/>
            <w:webHidden/>
          </w:rPr>
          <w:tab/>
        </w:r>
        <w:r>
          <w:rPr>
            <w:noProof/>
            <w:webHidden/>
          </w:rPr>
          <w:fldChar w:fldCharType="begin"/>
        </w:r>
        <w:r>
          <w:rPr>
            <w:noProof/>
            <w:webHidden/>
          </w:rPr>
          <w:instrText xml:space="preserve"> PAGEREF _Toc233897174 \h </w:instrText>
        </w:r>
        <w:r>
          <w:rPr>
            <w:noProof/>
            <w:webHidden/>
          </w:rPr>
        </w:r>
        <w:r>
          <w:rPr>
            <w:noProof/>
            <w:webHidden/>
          </w:rPr>
          <w:fldChar w:fldCharType="separate"/>
        </w:r>
        <w:r>
          <w:rPr>
            <w:noProof/>
            <w:webHidden/>
          </w:rPr>
          <w:t>43</w:t>
        </w:r>
        <w:r>
          <w:rPr>
            <w:noProof/>
            <w:webHidden/>
          </w:rPr>
          <w:fldChar w:fldCharType="end"/>
        </w:r>
      </w:hyperlink>
    </w:p>
    <w:p w14:paraId="2CE9E118" w14:textId="6304AF8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75" w:history="1">
        <w:r w:rsidRPr="00E32B1B">
          <w:rPr>
            <w:rStyle w:val="Hyperkobling"/>
            <w:rFonts w:ascii="Times New Roman" w:hAnsi="Times New Roman"/>
            <w:noProof/>
          </w:rPr>
          <w:t>40.6.</w:t>
        </w:r>
        <w:r w:rsidRPr="00E32B1B">
          <w:rPr>
            <w:rStyle w:val="Hyperkobling"/>
            <w:noProof/>
          </w:rPr>
          <w:t xml:space="preserve"> Kjemiske produkter</w:t>
        </w:r>
        <w:r>
          <w:rPr>
            <w:noProof/>
            <w:webHidden/>
          </w:rPr>
          <w:tab/>
        </w:r>
        <w:r>
          <w:rPr>
            <w:noProof/>
            <w:webHidden/>
          </w:rPr>
          <w:fldChar w:fldCharType="begin"/>
        </w:r>
        <w:r>
          <w:rPr>
            <w:noProof/>
            <w:webHidden/>
          </w:rPr>
          <w:instrText xml:space="preserve"> PAGEREF _Toc233897175 \h </w:instrText>
        </w:r>
        <w:r>
          <w:rPr>
            <w:noProof/>
            <w:webHidden/>
          </w:rPr>
        </w:r>
        <w:r>
          <w:rPr>
            <w:noProof/>
            <w:webHidden/>
          </w:rPr>
          <w:fldChar w:fldCharType="separate"/>
        </w:r>
        <w:r>
          <w:rPr>
            <w:noProof/>
            <w:webHidden/>
          </w:rPr>
          <w:t>44</w:t>
        </w:r>
        <w:r>
          <w:rPr>
            <w:noProof/>
            <w:webHidden/>
          </w:rPr>
          <w:fldChar w:fldCharType="end"/>
        </w:r>
      </w:hyperlink>
    </w:p>
    <w:p w14:paraId="236D32B5" w14:textId="2FB8D44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76" w:history="1">
        <w:r w:rsidRPr="00E32B1B">
          <w:rPr>
            <w:rStyle w:val="Hyperkobling"/>
            <w:rFonts w:ascii="Times New Roman" w:hAnsi="Times New Roman"/>
            <w:noProof/>
          </w:rPr>
          <w:t>40.7.</w:t>
        </w:r>
        <w:r w:rsidRPr="00E32B1B">
          <w:rPr>
            <w:rStyle w:val="Hyperkobling"/>
            <w:noProof/>
          </w:rPr>
          <w:t xml:space="preserve"> Sikring av arbeidsstedet</w:t>
        </w:r>
        <w:r>
          <w:rPr>
            <w:noProof/>
            <w:webHidden/>
          </w:rPr>
          <w:tab/>
        </w:r>
        <w:r>
          <w:rPr>
            <w:noProof/>
            <w:webHidden/>
          </w:rPr>
          <w:fldChar w:fldCharType="begin"/>
        </w:r>
        <w:r>
          <w:rPr>
            <w:noProof/>
            <w:webHidden/>
          </w:rPr>
          <w:instrText xml:space="preserve"> PAGEREF _Toc233897176 \h </w:instrText>
        </w:r>
        <w:r>
          <w:rPr>
            <w:noProof/>
            <w:webHidden/>
          </w:rPr>
        </w:r>
        <w:r>
          <w:rPr>
            <w:noProof/>
            <w:webHidden/>
          </w:rPr>
          <w:fldChar w:fldCharType="separate"/>
        </w:r>
        <w:r>
          <w:rPr>
            <w:noProof/>
            <w:webHidden/>
          </w:rPr>
          <w:t>44</w:t>
        </w:r>
        <w:r>
          <w:rPr>
            <w:noProof/>
            <w:webHidden/>
          </w:rPr>
          <w:fldChar w:fldCharType="end"/>
        </w:r>
      </w:hyperlink>
    </w:p>
    <w:p w14:paraId="2F3F0D31" w14:textId="03AAE5E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77" w:history="1">
        <w:r w:rsidRPr="00E32B1B">
          <w:rPr>
            <w:rStyle w:val="Hyperkobling"/>
            <w:rFonts w:ascii="Times New Roman" w:hAnsi="Times New Roman"/>
            <w:noProof/>
          </w:rPr>
          <w:t>40.8.</w:t>
        </w:r>
        <w:r w:rsidRPr="00E32B1B">
          <w:rPr>
            <w:rStyle w:val="Hyperkobling"/>
            <w:noProof/>
          </w:rPr>
          <w:t xml:space="preserve"> Orden og renhold</w:t>
        </w:r>
        <w:r>
          <w:rPr>
            <w:noProof/>
            <w:webHidden/>
          </w:rPr>
          <w:tab/>
        </w:r>
        <w:r>
          <w:rPr>
            <w:noProof/>
            <w:webHidden/>
          </w:rPr>
          <w:fldChar w:fldCharType="begin"/>
        </w:r>
        <w:r>
          <w:rPr>
            <w:noProof/>
            <w:webHidden/>
          </w:rPr>
          <w:instrText xml:space="preserve"> PAGEREF _Toc233897177 \h </w:instrText>
        </w:r>
        <w:r>
          <w:rPr>
            <w:noProof/>
            <w:webHidden/>
          </w:rPr>
        </w:r>
        <w:r>
          <w:rPr>
            <w:noProof/>
            <w:webHidden/>
          </w:rPr>
          <w:fldChar w:fldCharType="separate"/>
        </w:r>
        <w:r>
          <w:rPr>
            <w:noProof/>
            <w:webHidden/>
          </w:rPr>
          <w:t>44</w:t>
        </w:r>
        <w:r>
          <w:rPr>
            <w:noProof/>
            <w:webHidden/>
          </w:rPr>
          <w:fldChar w:fldCharType="end"/>
        </w:r>
      </w:hyperlink>
    </w:p>
    <w:p w14:paraId="20E9D690" w14:textId="5E0327E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78" w:history="1">
        <w:r w:rsidRPr="00E32B1B">
          <w:rPr>
            <w:rStyle w:val="Hyperkobling"/>
            <w:rFonts w:ascii="Times New Roman" w:hAnsi="Times New Roman"/>
            <w:noProof/>
          </w:rPr>
          <w:t>40.9.</w:t>
        </w:r>
        <w:r w:rsidRPr="00E32B1B">
          <w:rPr>
            <w:rStyle w:val="Hyperkobling"/>
            <w:noProof/>
          </w:rPr>
          <w:t xml:space="preserve"> Vernerunder</w:t>
        </w:r>
        <w:r>
          <w:rPr>
            <w:noProof/>
            <w:webHidden/>
          </w:rPr>
          <w:tab/>
        </w:r>
        <w:r>
          <w:rPr>
            <w:noProof/>
            <w:webHidden/>
          </w:rPr>
          <w:fldChar w:fldCharType="begin"/>
        </w:r>
        <w:r>
          <w:rPr>
            <w:noProof/>
            <w:webHidden/>
          </w:rPr>
          <w:instrText xml:space="preserve"> PAGEREF _Toc233897178 \h </w:instrText>
        </w:r>
        <w:r>
          <w:rPr>
            <w:noProof/>
            <w:webHidden/>
          </w:rPr>
        </w:r>
        <w:r>
          <w:rPr>
            <w:noProof/>
            <w:webHidden/>
          </w:rPr>
          <w:fldChar w:fldCharType="separate"/>
        </w:r>
        <w:r>
          <w:rPr>
            <w:noProof/>
            <w:webHidden/>
          </w:rPr>
          <w:t>44</w:t>
        </w:r>
        <w:r>
          <w:rPr>
            <w:noProof/>
            <w:webHidden/>
          </w:rPr>
          <w:fldChar w:fldCharType="end"/>
        </w:r>
      </w:hyperlink>
    </w:p>
    <w:p w14:paraId="45D909E9" w14:textId="6C6130F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79" w:history="1">
        <w:r w:rsidRPr="00E32B1B">
          <w:rPr>
            <w:rStyle w:val="Hyperkobling"/>
            <w:rFonts w:ascii="Times New Roman" w:hAnsi="Times New Roman"/>
            <w:noProof/>
          </w:rPr>
          <w:t>41.</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Sikkerhet, helse og arbeidsmiljø (SHA)</w:t>
        </w:r>
        <w:r>
          <w:rPr>
            <w:noProof/>
            <w:webHidden/>
          </w:rPr>
          <w:tab/>
        </w:r>
        <w:r>
          <w:rPr>
            <w:noProof/>
            <w:webHidden/>
          </w:rPr>
          <w:fldChar w:fldCharType="begin"/>
        </w:r>
        <w:r>
          <w:rPr>
            <w:noProof/>
            <w:webHidden/>
          </w:rPr>
          <w:instrText xml:space="preserve"> PAGEREF _Toc233897179 \h </w:instrText>
        </w:r>
        <w:r>
          <w:rPr>
            <w:noProof/>
            <w:webHidden/>
          </w:rPr>
        </w:r>
        <w:r>
          <w:rPr>
            <w:noProof/>
            <w:webHidden/>
          </w:rPr>
          <w:fldChar w:fldCharType="separate"/>
        </w:r>
        <w:r>
          <w:rPr>
            <w:noProof/>
            <w:webHidden/>
          </w:rPr>
          <w:t>45</w:t>
        </w:r>
        <w:r>
          <w:rPr>
            <w:noProof/>
            <w:webHidden/>
          </w:rPr>
          <w:fldChar w:fldCharType="end"/>
        </w:r>
      </w:hyperlink>
    </w:p>
    <w:p w14:paraId="325E00F1" w14:textId="16D92C8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80" w:history="1">
        <w:r w:rsidRPr="00E32B1B">
          <w:rPr>
            <w:rStyle w:val="Hyperkobling"/>
            <w:rFonts w:ascii="Times New Roman" w:hAnsi="Times New Roman"/>
            <w:noProof/>
          </w:rPr>
          <w:t>41.1.</w:t>
        </w:r>
        <w:r w:rsidRPr="00E32B1B">
          <w:rPr>
            <w:rStyle w:val="Hyperkobling"/>
            <w:noProof/>
          </w:rPr>
          <w:t xml:space="preserve"> HMS-kort</w:t>
        </w:r>
        <w:r>
          <w:rPr>
            <w:noProof/>
            <w:webHidden/>
          </w:rPr>
          <w:tab/>
        </w:r>
        <w:r>
          <w:rPr>
            <w:noProof/>
            <w:webHidden/>
          </w:rPr>
          <w:fldChar w:fldCharType="begin"/>
        </w:r>
        <w:r>
          <w:rPr>
            <w:noProof/>
            <w:webHidden/>
          </w:rPr>
          <w:instrText xml:space="preserve"> PAGEREF _Toc233897180 \h </w:instrText>
        </w:r>
        <w:r>
          <w:rPr>
            <w:noProof/>
            <w:webHidden/>
          </w:rPr>
        </w:r>
        <w:r>
          <w:rPr>
            <w:noProof/>
            <w:webHidden/>
          </w:rPr>
          <w:fldChar w:fldCharType="separate"/>
        </w:r>
        <w:r>
          <w:rPr>
            <w:noProof/>
            <w:webHidden/>
          </w:rPr>
          <w:t>45</w:t>
        </w:r>
        <w:r>
          <w:rPr>
            <w:noProof/>
            <w:webHidden/>
          </w:rPr>
          <w:fldChar w:fldCharType="end"/>
        </w:r>
      </w:hyperlink>
    </w:p>
    <w:p w14:paraId="5B56FA76" w14:textId="7BD980D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81" w:history="1">
        <w:r w:rsidRPr="00E32B1B">
          <w:rPr>
            <w:rStyle w:val="Hyperkobling"/>
            <w:rFonts w:ascii="Times New Roman" w:hAnsi="Times New Roman"/>
            <w:noProof/>
          </w:rPr>
          <w:t>41.2.</w:t>
        </w:r>
        <w:r w:rsidRPr="00E32B1B">
          <w:rPr>
            <w:rStyle w:val="Hyperkobling"/>
            <w:noProof/>
          </w:rPr>
          <w:t xml:space="preserve"> Føring av oversiktsliste</w:t>
        </w:r>
        <w:r>
          <w:rPr>
            <w:noProof/>
            <w:webHidden/>
          </w:rPr>
          <w:tab/>
        </w:r>
        <w:r>
          <w:rPr>
            <w:noProof/>
            <w:webHidden/>
          </w:rPr>
          <w:fldChar w:fldCharType="begin"/>
        </w:r>
        <w:r>
          <w:rPr>
            <w:noProof/>
            <w:webHidden/>
          </w:rPr>
          <w:instrText xml:space="preserve"> PAGEREF _Toc233897181 \h </w:instrText>
        </w:r>
        <w:r>
          <w:rPr>
            <w:noProof/>
            <w:webHidden/>
          </w:rPr>
        </w:r>
        <w:r>
          <w:rPr>
            <w:noProof/>
            <w:webHidden/>
          </w:rPr>
          <w:fldChar w:fldCharType="separate"/>
        </w:r>
        <w:r>
          <w:rPr>
            <w:noProof/>
            <w:webHidden/>
          </w:rPr>
          <w:t>45</w:t>
        </w:r>
        <w:r>
          <w:rPr>
            <w:noProof/>
            <w:webHidden/>
          </w:rPr>
          <w:fldChar w:fldCharType="end"/>
        </w:r>
      </w:hyperlink>
    </w:p>
    <w:p w14:paraId="32D363B3" w14:textId="20A9007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82" w:history="1">
        <w:r w:rsidRPr="00E32B1B">
          <w:rPr>
            <w:rStyle w:val="Hyperkobling"/>
            <w:rFonts w:ascii="Times New Roman" w:hAnsi="Times New Roman"/>
            <w:noProof/>
          </w:rPr>
          <w:t>41.3.</w:t>
        </w:r>
        <w:r w:rsidRPr="00E32B1B">
          <w:rPr>
            <w:rStyle w:val="Hyperkobling"/>
            <w:noProof/>
          </w:rPr>
          <w:t xml:space="preserve"> Hovedbedrift og samordningsansvar</w:t>
        </w:r>
        <w:r>
          <w:rPr>
            <w:noProof/>
            <w:webHidden/>
          </w:rPr>
          <w:tab/>
        </w:r>
        <w:r>
          <w:rPr>
            <w:noProof/>
            <w:webHidden/>
          </w:rPr>
          <w:fldChar w:fldCharType="begin"/>
        </w:r>
        <w:r>
          <w:rPr>
            <w:noProof/>
            <w:webHidden/>
          </w:rPr>
          <w:instrText xml:space="preserve"> PAGEREF _Toc233897182 \h </w:instrText>
        </w:r>
        <w:r>
          <w:rPr>
            <w:noProof/>
            <w:webHidden/>
          </w:rPr>
        </w:r>
        <w:r>
          <w:rPr>
            <w:noProof/>
            <w:webHidden/>
          </w:rPr>
          <w:fldChar w:fldCharType="separate"/>
        </w:r>
        <w:r>
          <w:rPr>
            <w:noProof/>
            <w:webHidden/>
          </w:rPr>
          <w:t>45</w:t>
        </w:r>
        <w:r>
          <w:rPr>
            <w:noProof/>
            <w:webHidden/>
          </w:rPr>
          <w:fldChar w:fldCharType="end"/>
        </w:r>
      </w:hyperlink>
    </w:p>
    <w:p w14:paraId="72A493E7" w14:textId="7C5C04D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83" w:history="1">
        <w:r w:rsidRPr="00E32B1B">
          <w:rPr>
            <w:rStyle w:val="Hyperkobling"/>
            <w:rFonts w:ascii="Times New Roman" w:hAnsi="Times New Roman"/>
            <w:noProof/>
          </w:rPr>
          <w:t>41.4.</w:t>
        </w:r>
        <w:r w:rsidRPr="00E32B1B">
          <w:rPr>
            <w:rStyle w:val="Hyperkobling"/>
            <w:noProof/>
          </w:rPr>
          <w:t xml:space="preserve"> Besøkende til anleggsområdet</w:t>
        </w:r>
        <w:r>
          <w:rPr>
            <w:noProof/>
            <w:webHidden/>
          </w:rPr>
          <w:tab/>
        </w:r>
        <w:r>
          <w:rPr>
            <w:noProof/>
            <w:webHidden/>
          </w:rPr>
          <w:fldChar w:fldCharType="begin"/>
        </w:r>
        <w:r>
          <w:rPr>
            <w:noProof/>
            <w:webHidden/>
          </w:rPr>
          <w:instrText xml:space="preserve"> PAGEREF _Toc233897183 \h </w:instrText>
        </w:r>
        <w:r>
          <w:rPr>
            <w:noProof/>
            <w:webHidden/>
          </w:rPr>
        </w:r>
        <w:r>
          <w:rPr>
            <w:noProof/>
            <w:webHidden/>
          </w:rPr>
          <w:fldChar w:fldCharType="separate"/>
        </w:r>
        <w:r>
          <w:rPr>
            <w:noProof/>
            <w:webHidden/>
          </w:rPr>
          <w:t>45</w:t>
        </w:r>
        <w:r>
          <w:rPr>
            <w:noProof/>
            <w:webHidden/>
          </w:rPr>
          <w:fldChar w:fldCharType="end"/>
        </w:r>
      </w:hyperlink>
    </w:p>
    <w:p w14:paraId="2ECB08DE" w14:textId="676FBE9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84" w:history="1">
        <w:r w:rsidRPr="00E32B1B">
          <w:rPr>
            <w:rStyle w:val="Hyperkobling"/>
            <w:rFonts w:ascii="Times New Roman" w:hAnsi="Times New Roman"/>
            <w:noProof/>
          </w:rPr>
          <w:t>41.5.</w:t>
        </w:r>
        <w:r w:rsidRPr="00E32B1B">
          <w:rPr>
            <w:rStyle w:val="Hyperkobling"/>
            <w:noProof/>
          </w:rPr>
          <w:t xml:space="preserve"> Arbeidstid</w:t>
        </w:r>
        <w:r>
          <w:rPr>
            <w:noProof/>
            <w:webHidden/>
          </w:rPr>
          <w:tab/>
        </w:r>
        <w:r>
          <w:rPr>
            <w:noProof/>
            <w:webHidden/>
          </w:rPr>
          <w:fldChar w:fldCharType="begin"/>
        </w:r>
        <w:r>
          <w:rPr>
            <w:noProof/>
            <w:webHidden/>
          </w:rPr>
          <w:instrText xml:space="preserve"> PAGEREF _Toc233897184 \h </w:instrText>
        </w:r>
        <w:r>
          <w:rPr>
            <w:noProof/>
            <w:webHidden/>
          </w:rPr>
        </w:r>
        <w:r>
          <w:rPr>
            <w:noProof/>
            <w:webHidden/>
          </w:rPr>
          <w:fldChar w:fldCharType="separate"/>
        </w:r>
        <w:r>
          <w:rPr>
            <w:noProof/>
            <w:webHidden/>
          </w:rPr>
          <w:t>46</w:t>
        </w:r>
        <w:r>
          <w:rPr>
            <w:noProof/>
            <w:webHidden/>
          </w:rPr>
          <w:fldChar w:fldCharType="end"/>
        </w:r>
      </w:hyperlink>
    </w:p>
    <w:p w14:paraId="3E20018B" w14:textId="10EF888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85" w:history="1">
        <w:r w:rsidRPr="00E32B1B">
          <w:rPr>
            <w:rStyle w:val="Hyperkobling"/>
            <w:rFonts w:ascii="Times New Roman" w:hAnsi="Times New Roman"/>
            <w:noProof/>
          </w:rPr>
          <w:t>41.6.</w:t>
        </w:r>
        <w:r w:rsidRPr="00E32B1B">
          <w:rPr>
            <w:rStyle w:val="Hyperkobling"/>
            <w:noProof/>
          </w:rPr>
          <w:t xml:space="preserve"> Arbeidsvarsling</w:t>
        </w:r>
        <w:r>
          <w:rPr>
            <w:noProof/>
            <w:webHidden/>
          </w:rPr>
          <w:tab/>
        </w:r>
        <w:r>
          <w:rPr>
            <w:noProof/>
            <w:webHidden/>
          </w:rPr>
          <w:fldChar w:fldCharType="begin"/>
        </w:r>
        <w:r>
          <w:rPr>
            <w:noProof/>
            <w:webHidden/>
          </w:rPr>
          <w:instrText xml:space="preserve"> PAGEREF _Toc233897185 \h </w:instrText>
        </w:r>
        <w:r>
          <w:rPr>
            <w:noProof/>
            <w:webHidden/>
          </w:rPr>
        </w:r>
        <w:r>
          <w:rPr>
            <w:noProof/>
            <w:webHidden/>
          </w:rPr>
          <w:fldChar w:fldCharType="separate"/>
        </w:r>
        <w:r>
          <w:rPr>
            <w:noProof/>
            <w:webHidden/>
          </w:rPr>
          <w:t>46</w:t>
        </w:r>
        <w:r>
          <w:rPr>
            <w:noProof/>
            <w:webHidden/>
          </w:rPr>
          <w:fldChar w:fldCharType="end"/>
        </w:r>
      </w:hyperlink>
    </w:p>
    <w:p w14:paraId="6CE8039D" w14:textId="7180E50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86" w:history="1">
        <w:r w:rsidRPr="00E32B1B">
          <w:rPr>
            <w:rStyle w:val="Hyperkobling"/>
            <w:rFonts w:ascii="Times New Roman" w:hAnsi="Times New Roman"/>
            <w:noProof/>
          </w:rPr>
          <w:t>41.7.</w:t>
        </w:r>
        <w:r w:rsidRPr="00E32B1B">
          <w:rPr>
            <w:rStyle w:val="Hyperkobling"/>
            <w:noProof/>
          </w:rPr>
          <w:t xml:space="preserve"> Personlig verneutstyr og vernetøy</w:t>
        </w:r>
        <w:r>
          <w:rPr>
            <w:noProof/>
            <w:webHidden/>
          </w:rPr>
          <w:tab/>
        </w:r>
        <w:r>
          <w:rPr>
            <w:noProof/>
            <w:webHidden/>
          </w:rPr>
          <w:fldChar w:fldCharType="begin"/>
        </w:r>
        <w:r>
          <w:rPr>
            <w:noProof/>
            <w:webHidden/>
          </w:rPr>
          <w:instrText xml:space="preserve"> PAGEREF _Toc233897186 \h </w:instrText>
        </w:r>
        <w:r>
          <w:rPr>
            <w:noProof/>
            <w:webHidden/>
          </w:rPr>
        </w:r>
        <w:r>
          <w:rPr>
            <w:noProof/>
            <w:webHidden/>
          </w:rPr>
          <w:fldChar w:fldCharType="separate"/>
        </w:r>
        <w:r>
          <w:rPr>
            <w:noProof/>
            <w:webHidden/>
          </w:rPr>
          <w:t>46</w:t>
        </w:r>
        <w:r>
          <w:rPr>
            <w:noProof/>
            <w:webHidden/>
          </w:rPr>
          <w:fldChar w:fldCharType="end"/>
        </w:r>
      </w:hyperlink>
    </w:p>
    <w:p w14:paraId="1BDFA13D" w14:textId="3B08370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87" w:history="1">
        <w:r w:rsidRPr="00E32B1B">
          <w:rPr>
            <w:rStyle w:val="Hyperkobling"/>
            <w:rFonts w:ascii="Times New Roman" w:hAnsi="Times New Roman"/>
            <w:noProof/>
          </w:rPr>
          <w:t>41.8.</w:t>
        </w:r>
        <w:r w:rsidRPr="00E32B1B">
          <w:rPr>
            <w:rStyle w:val="Hyperkobling"/>
            <w:noProof/>
          </w:rPr>
          <w:t xml:space="preserve"> Merking og kontrollrutiner</w:t>
        </w:r>
        <w:r>
          <w:rPr>
            <w:noProof/>
            <w:webHidden/>
          </w:rPr>
          <w:tab/>
        </w:r>
        <w:r>
          <w:rPr>
            <w:noProof/>
            <w:webHidden/>
          </w:rPr>
          <w:fldChar w:fldCharType="begin"/>
        </w:r>
        <w:r>
          <w:rPr>
            <w:noProof/>
            <w:webHidden/>
          </w:rPr>
          <w:instrText xml:space="preserve"> PAGEREF _Toc233897187 \h </w:instrText>
        </w:r>
        <w:r>
          <w:rPr>
            <w:noProof/>
            <w:webHidden/>
          </w:rPr>
        </w:r>
        <w:r>
          <w:rPr>
            <w:noProof/>
            <w:webHidden/>
          </w:rPr>
          <w:fldChar w:fldCharType="separate"/>
        </w:r>
        <w:r>
          <w:rPr>
            <w:noProof/>
            <w:webHidden/>
          </w:rPr>
          <w:t>47</w:t>
        </w:r>
        <w:r>
          <w:rPr>
            <w:noProof/>
            <w:webHidden/>
          </w:rPr>
          <w:fldChar w:fldCharType="end"/>
        </w:r>
      </w:hyperlink>
    </w:p>
    <w:p w14:paraId="6D3956BB" w14:textId="00F3162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88" w:history="1">
        <w:r w:rsidRPr="00E32B1B">
          <w:rPr>
            <w:rStyle w:val="Hyperkobling"/>
            <w:rFonts w:ascii="Times New Roman" w:hAnsi="Times New Roman"/>
            <w:noProof/>
          </w:rPr>
          <w:t>41.9.</w:t>
        </w:r>
        <w:r w:rsidRPr="00E32B1B">
          <w:rPr>
            <w:rStyle w:val="Hyperkobling"/>
            <w:noProof/>
          </w:rPr>
          <w:t xml:space="preserve"> Sikkerhet, helse og arbeidsmiljø ved prosjekteringsarbeider</w:t>
        </w:r>
        <w:r>
          <w:rPr>
            <w:noProof/>
            <w:webHidden/>
          </w:rPr>
          <w:tab/>
        </w:r>
        <w:r>
          <w:rPr>
            <w:noProof/>
            <w:webHidden/>
          </w:rPr>
          <w:fldChar w:fldCharType="begin"/>
        </w:r>
        <w:r>
          <w:rPr>
            <w:noProof/>
            <w:webHidden/>
          </w:rPr>
          <w:instrText xml:space="preserve"> PAGEREF _Toc233897188 \h </w:instrText>
        </w:r>
        <w:r>
          <w:rPr>
            <w:noProof/>
            <w:webHidden/>
          </w:rPr>
        </w:r>
        <w:r>
          <w:rPr>
            <w:noProof/>
            <w:webHidden/>
          </w:rPr>
          <w:fldChar w:fldCharType="separate"/>
        </w:r>
        <w:r>
          <w:rPr>
            <w:noProof/>
            <w:webHidden/>
          </w:rPr>
          <w:t>47</w:t>
        </w:r>
        <w:r>
          <w:rPr>
            <w:noProof/>
            <w:webHidden/>
          </w:rPr>
          <w:fldChar w:fldCharType="end"/>
        </w:r>
      </w:hyperlink>
    </w:p>
    <w:p w14:paraId="4BC13F44" w14:textId="53927A1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89" w:history="1">
        <w:r w:rsidRPr="00E32B1B">
          <w:rPr>
            <w:rStyle w:val="Hyperkobling"/>
            <w:rFonts w:ascii="Times New Roman" w:hAnsi="Times New Roman"/>
            <w:noProof/>
          </w:rPr>
          <w:t>41.10.</w:t>
        </w:r>
        <w:r w:rsidRPr="00E32B1B">
          <w:rPr>
            <w:rStyle w:val="Hyperkobling"/>
            <w:noProof/>
          </w:rPr>
          <w:t xml:space="preserve"> Spesielle krav knyttet til sikkerhet, helse og arbeidsmiljø</w:t>
        </w:r>
        <w:r>
          <w:rPr>
            <w:noProof/>
            <w:webHidden/>
          </w:rPr>
          <w:tab/>
        </w:r>
        <w:r>
          <w:rPr>
            <w:noProof/>
            <w:webHidden/>
          </w:rPr>
          <w:fldChar w:fldCharType="begin"/>
        </w:r>
        <w:r>
          <w:rPr>
            <w:noProof/>
            <w:webHidden/>
          </w:rPr>
          <w:instrText xml:space="preserve"> PAGEREF _Toc233897189 \h </w:instrText>
        </w:r>
        <w:r>
          <w:rPr>
            <w:noProof/>
            <w:webHidden/>
          </w:rPr>
        </w:r>
        <w:r>
          <w:rPr>
            <w:noProof/>
            <w:webHidden/>
          </w:rPr>
          <w:fldChar w:fldCharType="separate"/>
        </w:r>
        <w:r>
          <w:rPr>
            <w:noProof/>
            <w:webHidden/>
          </w:rPr>
          <w:t>47</w:t>
        </w:r>
        <w:r>
          <w:rPr>
            <w:noProof/>
            <w:webHidden/>
          </w:rPr>
          <w:fldChar w:fldCharType="end"/>
        </w:r>
      </w:hyperlink>
    </w:p>
    <w:p w14:paraId="4FA4ECF1" w14:textId="4388934A"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90" w:history="1">
        <w:r w:rsidRPr="00E32B1B">
          <w:rPr>
            <w:rStyle w:val="Hyperkobling"/>
            <w:rFonts w:ascii="Times New Roman" w:hAnsi="Times New Roman"/>
            <w:noProof/>
          </w:rPr>
          <w:t>41.10.1.</w:t>
        </w:r>
        <w:r w:rsidRPr="00E32B1B">
          <w:rPr>
            <w:rStyle w:val="Hyperkobling"/>
            <w:noProof/>
          </w:rPr>
          <w:t xml:space="preserve"> Krav til sikkerhetsglass</w:t>
        </w:r>
        <w:r>
          <w:rPr>
            <w:noProof/>
            <w:webHidden/>
          </w:rPr>
          <w:tab/>
        </w:r>
        <w:r>
          <w:rPr>
            <w:noProof/>
            <w:webHidden/>
          </w:rPr>
          <w:fldChar w:fldCharType="begin"/>
        </w:r>
        <w:r>
          <w:rPr>
            <w:noProof/>
            <w:webHidden/>
          </w:rPr>
          <w:instrText xml:space="preserve"> PAGEREF _Toc233897190 \h </w:instrText>
        </w:r>
        <w:r>
          <w:rPr>
            <w:noProof/>
            <w:webHidden/>
          </w:rPr>
        </w:r>
        <w:r>
          <w:rPr>
            <w:noProof/>
            <w:webHidden/>
          </w:rPr>
          <w:fldChar w:fldCharType="separate"/>
        </w:r>
        <w:r>
          <w:rPr>
            <w:noProof/>
            <w:webHidden/>
          </w:rPr>
          <w:t>47</w:t>
        </w:r>
        <w:r>
          <w:rPr>
            <w:noProof/>
            <w:webHidden/>
          </w:rPr>
          <w:fldChar w:fldCharType="end"/>
        </w:r>
      </w:hyperlink>
    </w:p>
    <w:p w14:paraId="0522C035" w14:textId="09BE548E"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91" w:history="1">
        <w:r w:rsidRPr="00E32B1B">
          <w:rPr>
            <w:rStyle w:val="Hyperkobling"/>
            <w:rFonts w:ascii="Times New Roman" w:hAnsi="Times New Roman"/>
            <w:noProof/>
          </w:rPr>
          <w:t>41.10.2.</w:t>
        </w:r>
        <w:r w:rsidRPr="00E32B1B">
          <w:rPr>
            <w:rStyle w:val="Hyperkobling"/>
            <w:noProof/>
          </w:rPr>
          <w:t xml:space="preserve"> Krav til forsagerkurs</w:t>
        </w:r>
        <w:r>
          <w:rPr>
            <w:noProof/>
            <w:webHidden/>
          </w:rPr>
          <w:tab/>
        </w:r>
        <w:r>
          <w:rPr>
            <w:noProof/>
            <w:webHidden/>
          </w:rPr>
          <w:fldChar w:fldCharType="begin"/>
        </w:r>
        <w:r>
          <w:rPr>
            <w:noProof/>
            <w:webHidden/>
          </w:rPr>
          <w:instrText xml:space="preserve"> PAGEREF _Toc233897191 \h </w:instrText>
        </w:r>
        <w:r>
          <w:rPr>
            <w:noProof/>
            <w:webHidden/>
          </w:rPr>
        </w:r>
        <w:r>
          <w:rPr>
            <w:noProof/>
            <w:webHidden/>
          </w:rPr>
          <w:fldChar w:fldCharType="separate"/>
        </w:r>
        <w:r>
          <w:rPr>
            <w:noProof/>
            <w:webHidden/>
          </w:rPr>
          <w:t>47</w:t>
        </w:r>
        <w:r>
          <w:rPr>
            <w:noProof/>
            <w:webHidden/>
          </w:rPr>
          <w:fldChar w:fldCharType="end"/>
        </w:r>
      </w:hyperlink>
    </w:p>
    <w:p w14:paraId="21345EE3" w14:textId="55C77562"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92" w:history="1">
        <w:r w:rsidRPr="00E32B1B">
          <w:rPr>
            <w:rStyle w:val="Hyperkobling"/>
            <w:rFonts w:ascii="Times New Roman" w:hAnsi="Times New Roman"/>
            <w:noProof/>
            <w:highlight w:val="lightGray"/>
          </w:rPr>
          <w:t>41.10.3.</w:t>
        </w:r>
        <w:r w:rsidRPr="00E32B1B">
          <w:rPr>
            <w:rStyle w:val="Hyperkobling"/>
            <w:noProof/>
            <w:highlight w:val="lightGray"/>
          </w:rPr>
          <w:t xml:space="preserve"> Arbeid foran bomfeste</w:t>
        </w:r>
        <w:r>
          <w:rPr>
            <w:noProof/>
            <w:webHidden/>
          </w:rPr>
          <w:tab/>
        </w:r>
        <w:r>
          <w:rPr>
            <w:noProof/>
            <w:webHidden/>
          </w:rPr>
          <w:fldChar w:fldCharType="begin"/>
        </w:r>
        <w:r>
          <w:rPr>
            <w:noProof/>
            <w:webHidden/>
          </w:rPr>
          <w:instrText xml:space="preserve"> PAGEREF _Toc233897192 \h </w:instrText>
        </w:r>
        <w:r>
          <w:rPr>
            <w:noProof/>
            <w:webHidden/>
          </w:rPr>
        </w:r>
        <w:r>
          <w:rPr>
            <w:noProof/>
            <w:webHidden/>
          </w:rPr>
          <w:fldChar w:fldCharType="separate"/>
        </w:r>
        <w:r>
          <w:rPr>
            <w:noProof/>
            <w:webHidden/>
          </w:rPr>
          <w:t>48</w:t>
        </w:r>
        <w:r>
          <w:rPr>
            <w:noProof/>
            <w:webHidden/>
          </w:rPr>
          <w:fldChar w:fldCharType="end"/>
        </w:r>
      </w:hyperlink>
    </w:p>
    <w:p w14:paraId="7128F5B1" w14:textId="72590CBC"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193" w:history="1">
        <w:r w:rsidRPr="00E32B1B">
          <w:rPr>
            <w:rStyle w:val="Hyperkobling"/>
            <w:rFonts w:ascii="Times New Roman" w:hAnsi="Times New Roman"/>
            <w:noProof/>
            <w:highlight w:val="lightGray"/>
          </w:rPr>
          <w:t>41.10.4.</w:t>
        </w:r>
        <w:r w:rsidRPr="00E32B1B">
          <w:rPr>
            <w:rStyle w:val="Hyperkobling"/>
            <w:noProof/>
            <w:highlight w:val="lightGray"/>
          </w:rPr>
          <w:t xml:space="preserve"> Bruk av ledebil i tunnel</w:t>
        </w:r>
        <w:r>
          <w:rPr>
            <w:noProof/>
            <w:webHidden/>
          </w:rPr>
          <w:tab/>
        </w:r>
        <w:r>
          <w:rPr>
            <w:noProof/>
            <w:webHidden/>
          </w:rPr>
          <w:fldChar w:fldCharType="begin"/>
        </w:r>
        <w:r>
          <w:rPr>
            <w:noProof/>
            <w:webHidden/>
          </w:rPr>
          <w:instrText xml:space="preserve"> PAGEREF _Toc233897193 \h </w:instrText>
        </w:r>
        <w:r>
          <w:rPr>
            <w:noProof/>
            <w:webHidden/>
          </w:rPr>
        </w:r>
        <w:r>
          <w:rPr>
            <w:noProof/>
            <w:webHidden/>
          </w:rPr>
          <w:fldChar w:fldCharType="separate"/>
        </w:r>
        <w:r>
          <w:rPr>
            <w:noProof/>
            <w:webHidden/>
          </w:rPr>
          <w:t>48</w:t>
        </w:r>
        <w:r>
          <w:rPr>
            <w:noProof/>
            <w:webHidden/>
          </w:rPr>
          <w:fldChar w:fldCharType="end"/>
        </w:r>
      </w:hyperlink>
    </w:p>
    <w:p w14:paraId="4B666F3A" w14:textId="0DD0FA5B"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194" w:history="1">
        <w:r w:rsidRPr="00E32B1B">
          <w:rPr>
            <w:rStyle w:val="Hyperkobling"/>
            <w:rFonts w:ascii="Times New Roman" w:hAnsi="Times New Roman"/>
            <w:noProof/>
          </w:rPr>
          <w:t>42.</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Ytre miljø (YM)</w:t>
        </w:r>
        <w:r>
          <w:rPr>
            <w:noProof/>
            <w:webHidden/>
          </w:rPr>
          <w:tab/>
        </w:r>
        <w:r>
          <w:rPr>
            <w:noProof/>
            <w:webHidden/>
          </w:rPr>
          <w:fldChar w:fldCharType="begin"/>
        </w:r>
        <w:r>
          <w:rPr>
            <w:noProof/>
            <w:webHidden/>
          </w:rPr>
          <w:instrText xml:space="preserve"> PAGEREF _Toc233897194 \h </w:instrText>
        </w:r>
        <w:r>
          <w:rPr>
            <w:noProof/>
            <w:webHidden/>
          </w:rPr>
        </w:r>
        <w:r>
          <w:rPr>
            <w:noProof/>
            <w:webHidden/>
          </w:rPr>
          <w:fldChar w:fldCharType="separate"/>
        </w:r>
        <w:r>
          <w:rPr>
            <w:noProof/>
            <w:webHidden/>
          </w:rPr>
          <w:t>48</w:t>
        </w:r>
        <w:r>
          <w:rPr>
            <w:noProof/>
            <w:webHidden/>
          </w:rPr>
          <w:fldChar w:fldCharType="end"/>
        </w:r>
      </w:hyperlink>
    </w:p>
    <w:p w14:paraId="33C5DB83" w14:textId="0550739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95" w:history="1">
        <w:r w:rsidRPr="00E32B1B">
          <w:rPr>
            <w:rStyle w:val="Hyperkobling"/>
            <w:rFonts w:ascii="Times New Roman" w:hAnsi="Times New Roman"/>
            <w:noProof/>
          </w:rPr>
          <w:t>42.1.</w:t>
        </w:r>
        <w:r w:rsidRPr="00E32B1B">
          <w:rPr>
            <w:rStyle w:val="Hyperkobling"/>
            <w:noProof/>
          </w:rPr>
          <w:t xml:space="preserve"> Oppfølging av ytre miljø i kvalitetsplanen</w:t>
        </w:r>
        <w:r>
          <w:rPr>
            <w:noProof/>
            <w:webHidden/>
          </w:rPr>
          <w:tab/>
        </w:r>
        <w:r>
          <w:rPr>
            <w:noProof/>
            <w:webHidden/>
          </w:rPr>
          <w:fldChar w:fldCharType="begin"/>
        </w:r>
        <w:r>
          <w:rPr>
            <w:noProof/>
            <w:webHidden/>
          </w:rPr>
          <w:instrText xml:space="preserve"> PAGEREF _Toc233897195 \h </w:instrText>
        </w:r>
        <w:r>
          <w:rPr>
            <w:noProof/>
            <w:webHidden/>
          </w:rPr>
        </w:r>
        <w:r>
          <w:rPr>
            <w:noProof/>
            <w:webHidden/>
          </w:rPr>
          <w:fldChar w:fldCharType="separate"/>
        </w:r>
        <w:r>
          <w:rPr>
            <w:noProof/>
            <w:webHidden/>
          </w:rPr>
          <w:t>48</w:t>
        </w:r>
        <w:r>
          <w:rPr>
            <w:noProof/>
            <w:webHidden/>
          </w:rPr>
          <w:fldChar w:fldCharType="end"/>
        </w:r>
      </w:hyperlink>
    </w:p>
    <w:p w14:paraId="48830974" w14:textId="2D4E93F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96" w:history="1">
        <w:r w:rsidRPr="00E32B1B">
          <w:rPr>
            <w:rStyle w:val="Hyperkobling"/>
            <w:rFonts w:ascii="Times New Roman" w:hAnsi="Times New Roman"/>
            <w:noProof/>
          </w:rPr>
          <w:t>42.2.</w:t>
        </w:r>
        <w:r w:rsidRPr="00E32B1B">
          <w:rPr>
            <w:rStyle w:val="Hyperkobling"/>
            <w:noProof/>
          </w:rPr>
          <w:t xml:space="preserve"> Hensyn til omgivelsene</w:t>
        </w:r>
        <w:r>
          <w:rPr>
            <w:noProof/>
            <w:webHidden/>
          </w:rPr>
          <w:tab/>
        </w:r>
        <w:r>
          <w:rPr>
            <w:noProof/>
            <w:webHidden/>
          </w:rPr>
          <w:fldChar w:fldCharType="begin"/>
        </w:r>
        <w:r>
          <w:rPr>
            <w:noProof/>
            <w:webHidden/>
          </w:rPr>
          <w:instrText xml:space="preserve"> PAGEREF _Toc233897196 \h </w:instrText>
        </w:r>
        <w:r>
          <w:rPr>
            <w:noProof/>
            <w:webHidden/>
          </w:rPr>
        </w:r>
        <w:r>
          <w:rPr>
            <w:noProof/>
            <w:webHidden/>
          </w:rPr>
          <w:fldChar w:fldCharType="separate"/>
        </w:r>
        <w:r>
          <w:rPr>
            <w:noProof/>
            <w:webHidden/>
          </w:rPr>
          <w:t>48</w:t>
        </w:r>
        <w:r>
          <w:rPr>
            <w:noProof/>
            <w:webHidden/>
          </w:rPr>
          <w:fldChar w:fldCharType="end"/>
        </w:r>
      </w:hyperlink>
    </w:p>
    <w:p w14:paraId="660E9150" w14:textId="2FB1EEB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97" w:history="1">
        <w:r w:rsidRPr="00E32B1B">
          <w:rPr>
            <w:rStyle w:val="Hyperkobling"/>
            <w:rFonts w:ascii="Times New Roman" w:hAnsi="Times New Roman"/>
            <w:noProof/>
          </w:rPr>
          <w:t>42.3.</w:t>
        </w:r>
        <w:r w:rsidRPr="00E32B1B">
          <w:rPr>
            <w:rStyle w:val="Hyperkobling"/>
            <w:noProof/>
          </w:rPr>
          <w:t xml:space="preserve"> Gjenbruk og gjenvinning</w:t>
        </w:r>
        <w:r>
          <w:rPr>
            <w:noProof/>
            <w:webHidden/>
          </w:rPr>
          <w:tab/>
        </w:r>
        <w:r>
          <w:rPr>
            <w:noProof/>
            <w:webHidden/>
          </w:rPr>
          <w:fldChar w:fldCharType="begin"/>
        </w:r>
        <w:r>
          <w:rPr>
            <w:noProof/>
            <w:webHidden/>
          </w:rPr>
          <w:instrText xml:space="preserve"> PAGEREF _Toc233897197 \h </w:instrText>
        </w:r>
        <w:r>
          <w:rPr>
            <w:noProof/>
            <w:webHidden/>
          </w:rPr>
        </w:r>
        <w:r>
          <w:rPr>
            <w:noProof/>
            <w:webHidden/>
          </w:rPr>
          <w:fldChar w:fldCharType="separate"/>
        </w:r>
        <w:r>
          <w:rPr>
            <w:noProof/>
            <w:webHidden/>
          </w:rPr>
          <w:t>49</w:t>
        </w:r>
        <w:r>
          <w:rPr>
            <w:noProof/>
            <w:webHidden/>
          </w:rPr>
          <w:fldChar w:fldCharType="end"/>
        </w:r>
      </w:hyperlink>
    </w:p>
    <w:p w14:paraId="57E992A9" w14:textId="39845E9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98" w:history="1">
        <w:r w:rsidRPr="00E32B1B">
          <w:rPr>
            <w:rStyle w:val="Hyperkobling"/>
            <w:rFonts w:ascii="Times New Roman" w:hAnsi="Times New Roman"/>
            <w:noProof/>
          </w:rPr>
          <w:t>42.4.</w:t>
        </w:r>
        <w:r w:rsidRPr="00E32B1B">
          <w:rPr>
            <w:rStyle w:val="Hyperkobling"/>
            <w:noProof/>
          </w:rPr>
          <w:t xml:space="preserve"> Avfallshåndtering</w:t>
        </w:r>
        <w:r>
          <w:rPr>
            <w:noProof/>
            <w:webHidden/>
          </w:rPr>
          <w:tab/>
        </w:r>
        <w:r>
          <w:rPr>
            <w:noProof/>
            <w:webHidden/>
          </w:rPr>
          <w:fldChar w:fldCharType="begin"/>
        </w:r>
        <w:r>
          <w:rPr>
            <w:noProof/>
            <w:webHidden/>
          </w:rPr>
          <w:instrText xml:space="preserve"> PAGEREF _Toc233897198 \h </w:instrText>
        </w:r>
        <w:r>
          <w:rPr>
            <w:noProof/>
            <w:webHidden/>
          </w:rPr>
        </w:r>
        <w:r>
          <w:rPr>
            <w:noProof/>
            <w:webHidden/>
          </w:rPr>
          <w:fldChar w:fldCharType="separate"/>
        </w:r>
        <w:r>
          <w:rPr>
            <w:noProof/>
            <w:webHidden/>
          </w:rPr>
          <w:t>49</w:t>
        </w:r>
        <w:r>
          <w:rPr>
            <w:noProof/>
            <w:webHidden/>
          </w:rPr>
          <w:fldChar w:fldCharType="end"/>
        </w:r>
      </w:hyperlink>
    </w:p>
    <w:p w14:paraId="36AC4D1D" w14:textId="6A48315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199" w:history="1">
        <w:r w:rsidRPr="00E32B1B">
          <w:rPr>
            <w:rStyle w:val="Hyperkobling"/>
            <w:rFonts w:ascii="Times New Roman" w:hAnsi="Times New Roman"/>
            <w:noProof/>
          </w:rPr>
          <w:t>42.5.</w:t>
        </w:r>
        <w:r w:rsidRPr="00E32B1B">
          <w:rPr>
            <w:rStyle w:val="Hyperkobling"/>
            <w:noProof/>
          </w:rPr>
          <w:t xml:space="preserve"> Kontraktsarbeidenes klimagassutslipp</w:t>
        </w:r>
        <w:r>
          <w:rPr>
            <w:noProof/>
            <w:webHidden/>
          </w:rPr>
          <w:tab/>
        </w:r>
        <w:r>
          <w:rPr>
            <w:noProof/>
            <w:webHidden/>
          </w:rPr>
          <w:fldChar w:fldCharType="begin"/>
        </w:r>
        <w:r>
          <w:rPr>
            <w:noProof/>
            <w:webHidden/>
          </w:rPr>
          <w:instrText xml:space="preserve"> PAGEREF _Toc233897199 \h </w:instrText>
        </w:r>
        <w:r>
          <w:rPr>
            <w:noProof/>
            <w:webHidden/>
          </w:rPr>
        </w:r>
        <w:r>
          <w:rPr>
            <w:noProof/>
            <w:webHidden/>
          </w:rPr>
          <w:fldChar w:fldCharType="separate"/>
        </w:r>
        <w:r>
          <w:rPr>
            <w:noProof/>
            <w:webHidden/>
          </w:rPr>
          <w:t>50</w:t>
        </w:r>
        <w:r>
          <w:rPr>
            <w:noProof/>
            <w:webHidden/>
          </w:rPr>
          <w:fldChar w:fldCharType="end"/>
        </w:r>
      </w:hyperlink>
    </w:p>
    <w:p w14:paraId="0B1724B6" w14:textId="21ACB406"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00" w:history="1">
        <w:r w:rsidRPr="00E32B1B">
          <w:rPr>
            <w:rStyle w:val="Hyperkobling"/>
            <w:rFonts w:ascii="Times New Roman" w:hAnsi="Times New Roman"/>
            <w:noProof/>
          </w:rPr>
          <w:t>42.5.1.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_Toc233897200 \h </w:instrText>
        </w:r>
        <w:r>
          <w:rPr>
            <w:noProof/>
            <w:webHidden/>
          </w:rPr>
        </w:r>
        <w:r>
          <w:rPr>
            <w:noProof/>
            <w:webHidden/>
          </w:rPr>
          <w:fldChar w:fldCharType="separate"/>
        </w:r>
        <w:r>
          <w:rPr>
            <w:noProof/>
            <w:webHidden/>
          </w:rPr>
          <w:t>50</w:t>
        </w:r>
        <w:r>
          <w:rPr>
            <w:noProof/>
            <w:webHidden/>
          </w:rPr>
          <w:fldChar w:fldCharType="end"/>
        </w:r>
      </w:hyperlink>
    </w:p>
    <w:p w14:paraId="11E7FF0F" w14:textId="3554B926"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01" w:history="1">
        <w:r w:rsidRPr="00E32B1B">
          <w:rPr>
            <w:rStyle w:val="Hyperkobling"/>
            <w:rFonts w:ascii="Times New Roman" w:hAnsi="Times New Roman"/>
            <w:noProof/>
          </w:rPr>
          <w:t>42.5.2.</w:t>
        </w:r>
        <w:r w:rsidRPr="00E32B1B">
          <w:rPr>
            <w:rStyle w:val="Hyperkobling"/>
            <w:noProof/>
          </w:rPr>
          <w:t xml:space="preserve"> Miljødeklarasjon - Environmental Product Declaration (EPD)  </w:t>
        </w:r>
        <w:r>
          <w:rPr>
            <w:noProof/>
            <w:webHidden/>
          </w:rPr>
          <w:tab/>
        </w:r>
        <w:r>
          <w:rPr>
            <w:noProof/>
            <w:webHidden/>
          </w:rPr>
          <w:fldChar w:fldCharType="begin"/>
        </w:r>
        <w:r>
          <w:rPr>
            <w:noProof/>
            <w:webHidden/>
          </w:rPr>
          <w:instrText xml:space="preserve"> PAGEREF _Toc233897201 \h </w:instrText>
        </w:r>
        <w:r>
          <w:rPr>
            <w:noProof/>
            <w:webHidden/>
          </w:rPr>
        </w:r>
        <w:r>
          <w:rPr>
            <w:noProof/>
            <w:webHidden/>
          </w:rPr>
          <w:fldChar w:fldCharType="separate"/>
        </w:r>
        <w:r>
          <w:rPr>
            <w:noProof/>
            <w:webHidden/>
          </w:rPr>
          <w:t>50</w:t>
        </w:r>
        <w:r>
          <w:rPr>
            <w:noProof/>
            <w:webHidden/>
          </w:rPr>
          <w:fldChar w:fldCharType="end"/>
        </w:r>
      </w:hyperlink>
    </w:p>
    <w:p w14:paraId="0C30AAFC" w14:textId="20B5F89F"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02" w:history="1">
        <w:r w:rsidRPr="00E32B1B">
          <w:rPr>
            <w:rStyle w:val="Hyperkobling"/>
            <w:rFonts w:ascii="Times New Roman" w:hAnsi="Times New Roman"/>
            <w:noProof/>
          </w:rPr>
          <w:t>42.5.3.</w:t>
        </w:r>
        <w:r w:rsidRPr="00E32B1B">
          <w:rPr>
            <w:rStyle w:val="Hyperkobling"/>
            <w:noProof/>
          </w:rPr>
          <w:t xml:space="preserve"> Forenklet klimagassbudsjett- og regnskap, med bonus og trekk</w:t>
        </w:r>
        <w:r>
          <w:rPr>
            <w:noProof/>
            <w:webHidden/>
          </w:rPr>
          <w:tab/>
        </w:r>
        <w:r>
          <w:rPr>
            <w:noProof/>
            <w:webHidden/>
          </w:rPr>
          <w:fldChar w:fldCharType="begin"/>
        </w:r>
        <w:r>
          <w:rPr>
            <w:noProof/>
            <w:webHidden/>
          </w:rPr>
          <w:instrText xml:space="preserve"> PAGEREF _Toc233897202 \h </w:instrText>
        </w:r>
        <w:r>
          <w:rPr>
            <w:noProof/>
            <w:webHidden/>
          </w:rPr>
        </w:r>
        <w:r>
          <w:rPr>
            <w:noProof/>
            <w:webHidden/>
          </w:rPr>
          <w:fldChar w:fldCharType="separate"/>
        </w:r>
        <w:r>
          <w:rPr>
            <w:noProof/>
            <w:webHidden/>
          </w:rPr>
          <w:t>51</w:t>
        </w:r>
        <w:r>
          <w:rPr>
            <w:noProof/>
            <w:webHidden/>
          </w:rPr>
          <w:fldChar w:fldCharType="end"/>
        </w:r>
      </w:hyperlink>
    </w:p>
    <w:p w14:paraId="421C326E" w14:textId="747EE042"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03" w:history="1">
        <w:r w:rsidRPr="00E32B1B">
          <w:rPr>
            <w:rStyle w:val="Hyperkobling"/>
            <w:rFonts w:ascii="Times New Roman" w:hAnsi="Times New Roman"/>
            <w:noProof/>
            <w14:scene3d>
              <w14:camera w14:prst="orthographicFront"/>
              <w14:lightRig w14:rig="threePt" w14:dir="t">
                <w14:rot w14:lat="0" w14:lon="0" w14:rev="0"/>
              </w14:lightRig>
            </w14:scene3d>
          </w:rPr>
          <w:t>42.5.3.1.</w:t>
        </w:r>
        <w:r w:rsidRPr="00E32B1B">
          <w:rPr>
            <w:rStyle w:val="Hyperkobling"/>
            <w:noProof/>
          </w:rPr>
          <w:t xml:space="preserve"> Forenklet klimagassbudsjett</w:t>
        </w:r>
        <w:r>
          <w:rPr>
            <w:noProof/>
            <w:webHidden/>
          </w:rPr>
          <w:tab/>
        </w:r>
        <w:r>
          <w:rPr>
            <w:noProof/>
            <w:webHidden/>
          </w:rPr>
          <w:fldChar w:fldCharType="begin"/>
        </w:r>
        <w:r>
          <w:rPr>
            <w:noProof/>
            <w:webHidden/>
          </w:rPr>
          <w:instrText xml:space="preserve"> PAGEREF _Toc233897203 \h </w:instrText>
        </w:r>
        <w:r>
          <w:rPr>
            <w:noProof/>
            <w:webHidden/>
          </w:rPr>
        </w:r>
        <w:r>
          <w:rPr>
            <w:noProof/>
            <w:webHidden/>
          </w:rPr>
          <w:fldChar w:fldCharType="separate"/>
        </w:r>
        <w:r>
          <w:rPr>
            <w:noProof/>
            <w:webHidden/>
          </w:rPr>
          <w:t>51</w:t>
        </w:r>
        <w:r>
          <w:rPr>
            <w:noProof/>
            <w:webHidden/>
          </w:rPr>
          <w:fldChar w:fldCharType="end"/>
        </w:r>
      </w:hyperlink>
    </w:p>
    <w:p w14:paraId="4EC7783B" w14:textId="18CD9408"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04" w:history="1">
        <w:r w:rsidRPr="00E32B1B">
          <w:rPr>
            <w:rStyle w:val="Hyperkobling"/>
            <w:rFonts w:ascii="Times New Roman" w:hAnsi="Times New Roman"/>
            <w:noProof/>
            <w14:scene3d>
              <w14:camera w14:prst="orthographicFront"/>
              <w14:lightRig w14:rig="threePt" w14:dir="t">
                <w14:rot w14:lat="0" w14:lon="0" w14:rev="0"/>
              </w14:lightRig>
            </w14:scene3d>
          </w:rPr>
          <w:t>42.5.3.2.</w:t>
        </w:r>
        <w:r w:rsidRPr="00E32B1B">
          <w:rPr>
            <w:rStyle w:val="Hyperkobling"/>
            <w:noProof/>
          </w:rPr>
          <w:t xml:space="preserve"> Endringer i forenklet klimagassbudsjett</w:t>
        </w:r>
        <w:r>
          <w:rPr>
            <w:noProof/>
            <w:webHidden/>
          </w:rPr>
          <w:tab/>
        </w:r>
        <w:r>
          <w:rPr>
            <w:noProof/>
            <w:webHidden/>
          </w:rPr>
          <w:fldChar w:fldCharType="begin"/>
        </w:r>
        <w:r>
          <w:rPr>
            <w:noProof/>
            <w:webHidden/>
          </w:rPr>
          <w:instrText xml:space="preserve"> PAGEREF _Toc233897204 \h </w:instrText>
        </w:r>
        <w:r>
          <w:rPr>
            <w:noProof/>
            <w:webHidden/>
          </w:rPr>
        </w:r>
        <w:r>
          <w:rPr>
            <w:noProof/>
            <w:webHidden/>
          </w:rPr>
          <w:fldChar w:fldCharType="separate"/>
        </w:r>
        <w:r>
          <w:rPr>
            <w:noProof/>
            <w:webHidden/>
          </w:rPr>
          <w:t>51</w:t>
        </w:r>
        <w:r>
          <w:rPr>
            <w:noProof/>
            <w:webHidden/>
          </w:rPr>
          <w:fldChar w:fldCharType="end"/>
        </w:r>
      </w:hyperlink>
    </w:p>
    <w:p w14:paraId="555C5A35" w14:textId="2D7486B2"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05" w:history="1">
        <w:r w:rsidRPr="00E32B1B">
          <w:rPr>
            <w:rStyle w:val="Hyperkobling"/>
            <w:rFonts w:ascii="Times New Roman" w:hAnsi="Times New Roman"/>
            <w:noProof/>
            <w14:scene3d>
              <w14:camera w14:prst="orthographicFront"/>
              <w14:lightRig w14:rig="threePt" w14:dir="t">
                <w14:rot w14:lat="0" w14:lon="0" w14:rev="0"/>
              </w14:lightRig>
            </w14:scene3d>
          </w:rPr>
          <w:t>42.5.3.3.</w:t>
        </w:r>
        <w:r w:rsidRPr="00E32B1B">
          <w:rPr>
            <w:rStyle w:val="Hyperkobling"/>
            <w:noProof/>
          </w:rPr>
          <w:t xml:space="preserve"> Forenklet Klimagassregnskap</w:t>
        </w:r>
        <w:r>
          <w:rPr>
            <w:noProof/>
            <w:webHidden/>
          </w:rPr>
          <w:tab/>
        </w:r>
        <w:r>
          <w:rPr>
            <w:noProof/>
            <w:webHidden/>
          </w:rPr>
          <w:fldChar w:fldCharType="begin"/>
        </w:r>
        <w:r>
          <w:rPr>
            <w:noProof/>
            <w:webHidden/>
          </w:rPr>
          <w:instrText xml:space="preserve"> PAGEREF _Toc233897205 \h </w:instrText>
        </w:r>
        <w:r>
          <w:rPr>
            <w:noProof/>
            <w:webHidden/>
          </w:rPr>
        </w:r>
        <w:r>
          <w:rPr>
            <w:noProof/>
            <w:webHidden/>
          </w:rPr>
          <w:fldChar w:fldCharType="separate"/>
        </w:r>
        <w:r>
          <w:rPr>
            <w:noProof/>
            <w:webHidden/>
          </w:rPr>
          <w:t>51</w:t>
        </w:r>
        <w:r>
          <w:rPr>
            <w:noProof/>
            <w:webHidden/>
          </w:rPr>
          <w:fldChar w:fldCharType="end"/>
        </w:r>
      </w:hyperlink>
    </w:p>
    <w:p w14:paraId="52FD76E0" w14:textId="03785C54"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06" w:history="1">
        <w:r w:rsidRPr="00E32B1B">
          <w:rPr>
            <w:rStyle w:val="Hyperkobling"/>
            <w:rFonts w:ascii="Times New Roman" w:hAnsi="Times New Roman"/>
            <w:noProof/>
            <w14:scene3d>
              <w14:camera w14:prst="orthographicFront"/>
              <w14:lightRig w14:rig="threePt" w14:dir="t">
                <w14:rot w14:lat="0" w14:lon="0" w14:rev="0"/>
              </w14:lightRig>
            </w14:scene3d>
          </w:rPr>
          <w:t>42.5.3.4.</w:t>
        </w:r>
        <w:r w:rsidRPr="00E32B1B">
          <w:rPr>
            <w:rStyle w:val="Hyperkobling"/>
            <w:noProof/>
          </w:rPr>
          <w:t xml:space="preserve"> Klimabonus og -trekk   </w:t>
        </w:r>
        <w:r>
          <w:rPr>
            <w:noProof/>
            <w:webHidden/>
          </w:rPr>
          <w:tab/>
        </w:r>
        <w:r>
          <w:rPr>
            <w:noProof/>
            <w:webHidden/>
          </w:rPr>
          <w:fldChar w:fldCharType="begin"/>
        </w:r>
        <w:r>
          <w:rPr>
            <w:noProof/>
            <w:webHidden/>
          </w:rPr>
          <w:instrText xml:space="preserve"> PAGEREF _Toc233897206 \h </w:instrText>
        </w:r>
        <w:r>
          <w:rPr>
            <w:noProof/>
            <w:webHidden/>
          </w:rPr>
        </w:r>
        <w:r>
          <w:rPr>
            <w:noProof/>
            <w:webHidden/>
          </w:rPr>
          <w:fldChar w:fldCharType="separate"/>
        </w:r>
        <w:r>
          <w:rPr>
            <w:noProof/>
            <w:webHidden/>
          </w:rPr>
          <w:t>51</w:t>
        </w:r>
        <w:r>
          <w:rPr>
            <w:noProof/>
            <w:webHidden/>
          </w:rPr>
          <w:fldChar w:fldCharType="end"/>
        </w:r>
      </w:hyperlink>
    </w:p>
    <w:p w14:paraId="60C63E1F" w14:textId="6FA16C0D"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07" w:history="1">
        <w:r w:rsidRPr="00E32B1B">
          <w:rPr>
            <w:rStyle w:val="Hyperkobling"/>
            <w:rFonts w:ascii="Times New Roman" w:hAnsi="Times New Roman"/>
            <w:noProof/>
          </w:rPr>
          <w:t>42.5.4.</w:t>
        </w:r>
        <w:r w:rsidRPr="00E32B1B">
          <w:rPr>
            <w:rStyle w:val="Hyperkobling"/>
            <w:noProof/>
          </w:rPr>
          <w:t xml:space="preserve"> Klimagassbudsjett- og regnskap iht. VegLCA </w:t>
        </w:r>
        <w:r>
          <w:rPr>
            <w:noProof/>
            <w:webHidden/>
          </w:rPr>
          <w:tab/>
        </w:r>
        <w:r>
          <w:rPr>
            <w:noProof/>
            <w:webHidden/>
          </w:rPr>
          <w:fldChar w:fldCharType="begin"/>
        </w:r>
        <w:r>
          <w:rPr>
            <w:noProof/>
            <w:webHidden/>
          </w:rPr>
          <w:instrText xml:space="preserve"> PAGEREF _Toc233897207 \h </w:instrText>
        </w:r>
        <w:r>
          <w:rPr>
            <w:noProof/>
            <w:webHidden/>
          </w:rPr>
        </w:r>
        <w:r>
          <w:rPr>
            <w:noProof/>
            <w:webHidden/>
          </w:rPr>
          <w:fldChar w:fldCharType="separate"/>
        </w:r>
        <w:r>
          <w:rPr>
            <w:noProof/>
            <w:webHidden/>
          </w:rPr>
          <w:t>52</w:t>
        </w:r>
        <w:r>
          <w:rPr>
            <w:noProof/>
            <w:webHidden/>
          </w:rPr>
          <w:fldChar w:fldCharType="end"/>
        </w:r>
      </w:hyperlink>
    </w:p>
    <w:p w14:paraId="304A27CB" w14:textId="0DDEAD9B"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08" w:history="1">
        <w:r w:rsidRPr="00E32B1B">
          <w:rPr>
            <w:rStyle w:val="Hyperkobling"/>
            <w:rFonts w:ascii="Times New Roman" w:hAnsi="Times New Roman" w:cs="Segoe UI"/>
            <w:noProof/>
          </w:rPr>
          <w:t>42.5.5.</w:t>
        </w:r>
        <w:r w:rsidRPr="00E32B1B">
          <w:rPr>
            <w:rStyle w:val="Hyperkobling"/>
            <w:noProof/>
          </w:rPr>
          <w:t xml:space="preserve"> Utslippsrapport</w:t>
        </w:r>
        <w:r>
          <w:rPr>
            <w:noProof/>
            <w:webHidden/>
          </w:rPr>
          <w:tab/>
        </w:r>
        <w:r>
          <w:rPr>
            <w:noProof/>
            <w:webHidden/>
          </w:rPr>
          <w:fldChar w:fldCharType="begin"/>
        </w:r>
        <w:r>
          <w:rPr>
            <w:noProof/>
            <w:webHidden/>
          </w:rPr>
          <w:instrText xml:space="preserve"> PAGEREF _Toc233897208 \h </w:instrText>
        </w:r>
        <w:r>
          <w:rPr>
            <w:noProof/>
            <w:webHidden/>
          </w:rPr>
        </w:r>
        <w:r>
          <w:rPr>
            <w:noProof/>
            <w:webHidden/>
          </w:rPr>
          <w:fldChar w:fldCharType="separate"/>
        </w:r>
        <w:r>
          <w:rPr>
            <w:noProof/>
            <w:webHidden/>
          </w:rPr>
          <w:t>52</w:t>
        </w:r>
        <w:r>
          <w:rPr>
            <w:noProof/>
            <w:webHidden/>
          </w:rPr>
          <w:fldChar w:fldCharType="end"/>
        </w:r>
      </w:hyperlink>
    </w:p>
    <w:p w14:paraId="27E56C3E" w14:textId="27820F6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09" w:history="1">
        <w:r w:rsidRPr="00E32B1B">
          <w:rPr>
            <w:rStyle w:val="Hyperkobling"/>
            <w:rFonts w:ascii="Times New Roman" w:hAnsi="Times New Roman"/>
            <w:noProof/>
          </w:rPr>
          <w:t>42.6.</w:t>
        </w:r>
        <w:r w:rsidRPr="00E32B1B">
          <w:rPr>
            <w:rStyle w:val="Hyperkobling"/>
            <w:noProof/>
          </w:rPr>
          <w:t xml:space="preserve"> Krav til materialer</w:t>
        </w:r>
        <w:r>
          <w:rPr>
            <w:noProof/>
            <w:webHidden/>
          </w:rPr>
          <w:tab/>
        </w:r>
        <w:r>
          <w:rPr>
            <w:noProof/>
            <w:webHidden/>
          </w:rPr>
          <w:fldChar w:fldCharType="begin"/>
        </w:r>
        <w:r>
          <w:rPr>
            <w:noProof/>
            <w:webHidden/>
          </w:rPr>
          <w:instrText xml:space="preserve"> PAGEREF _Toc233897209 \h </w:instrText>
        </w:r>
        <w:r>
          <w:rPr>
            <w:noProof/>
            <w:webHidden/>
          </w:rPr>
        </w:r>
        <w:r>
          <w:rPr>
            <w:noProof/>
            <w:webHidden/>
          </w:rPr>
          <w:fldChar w:fldCharType="separate"/>
        </w:r>
        <w:r>
          <w:rPr>
            <w:noProof/>
            <w:webHidden/>
          </w:rPr>
          <w:t>52</w:t>
        </w:r>
        <w:r>
          <w:rPr>
            <w:noProof/>
            <w:webHidden/>
          </w:rPr>
          <w:fldChar w:fldCharType="end"/>
        </w:r>
      </w:hyperlink>
    </w:p>
    <w:p w14:paraId="277643AB" w14:textId="3942BB5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10" w:history="1">
        <w:r w:rsidRPr="00E32B1B">
          <w:rPr>
            <w:rStyle w:val="Hyperkobling"/>
            <w:rFonts w:ascii="Times New Roman" w:hAnsi="Times New Roman"/>
            <w:noProof/>
          </w:rPr>
          <w:t>42.7.</w:t>
        </w:r>
        <w:r w:rsidRPr="00E32B1B">
          <w:rPr>
            <w:rStyle w:val="Hyperkobling"/>
            <w:noProof/>
          </w:rPr>
          <w:t xml:space="preserve"> Krav til kjøretøy og maskiner</w:t>
        </w:r>
        <w:r>
          <w:rPr>
            <w:noProof/>
            <w:webHidden/>
          </w:rPr>
          <w:tab/>
        </w:r>
        <w:r>
          <w:rPr>
            <w:noProof/>
            <w:webHidden/>
          </w:rPr>
          <w:fldChar w:fldCharType="begin"/>
        </w:r>
        <w:r>
          <w:rPr>
            <w:noProof/>
            <w:webHidden/>
          </w:rPr>
          <w:instrText xml:space="preserve"> PAGEREF _Toc233897210 \h </w:instrText>
        </w:r>
        <w:r>
          <w:rPr>
            <w:noProof/>
            <w:webHidden/>
          </w:rPr>
        </w:r>
        <w:r>
          <w:rPr>
            <w:noProof/>
            <w:webHidden/>
          </w:rPr>
          <w:fldChar w:fldCharType="separate"/>
        </w:r>
        <w:r>
          <w:rPr>
            <w:noProof/>
            <w:webHidden/>
          </w:rPr>
          <w:t>52</w:t>
        </w:r>
        <w:r>
          <w:rPr>
            <w:noProof/>
            <w:webHidden/>
          </w:rPr>
          <w:fldChar w:fldCharType="end"/>
        </w:r>
      </w:hyperlink>
    </w:p>
    <w:p w14:paraId="7F0EB2FC" w14:textId="34A3E22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11" w:history="1">
        <w:r w:rsidRPr="00E32B1B">
          <w:rPr>
            <w:rStyle w:val="Hyperkobling"/>
            <w:rFonts w:ascii="Times New Roman" w:hAnsi="Times New Roman"/>
            <w:noProof/>
          </w:rPr>
          <w:t>42.8.</w:t>
        </w:r>
        <w:r w:rsidRPr="00E32B1B">
          <w:rPr>
            <w:rStyle w:val="Hyperkobling"/>
            <w:noProof/>
          </w:rPr>
          <w:t xml:space="preserve"> Arealbeslag</w:t>
        </w:r>
        <w:r>
          <w:rPr>
            <w:noProof/>
            <w:webHidden/>
          </w:rPr>
          <w:tab/>
        </w:r>
        <w:r>
          <w:rPr>
            <w:noProof/>
            <w:webHidden/>
          </w:rPr>
          <w:fldChar w:fldCharType="begin"/>
        </w:r>
        <w:r>
          <w:rPr>
            <w:noProof/>
            <w:webHidden/>
          </w:rPr>
          <w:instrText xml:space="preserve"> PAGEREF _Toc233897211 \h </w:instrText>
        </w:r>
        <w:r>
          <w:rPr>
            <w:noProof/>
            <w:webHidden/>
          </w:rPr>
        </w:r>
        <w:r>
          <w:rPr>
            <w:noProof/>
            <w:webHidden/>
          </w:rPr>
          <w:fldChar w:fldCharType="separate"/>
        </w:r>
        <w:r>
          <w:rPr>
            <w:noProof/>
            <w:webHidden/>
          </w:rPr>
          <w:t>53</w:t>
        </w:r>
        <w:r>
          <w:rPr>
            <w:noProof/>
            <w:webHidden/>
          </w:rPr>
          <w:fldChar w:fldCharType="end"/>
        </w:r>
      </w:hyperlink>
    </w:p>
    <w:p w14:paraId="71F572C4" w14:textId="2CE05FD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12" w:history="1">
        <w:r w:rsidRPr="00E32B1B">
          <w:rPr>
            <w:rStyle w:val="Hyperkobling"/>
            <w:rFonts w:ascii="Times New Roman" w:hAnsi="Times New Roman"/>
            <w:noProof/>
          </w:rPr>
          <w:t>42.9.</w:t>
        </w:r>
        <w:r w:rsidRPr="00E32B1B">
          <w:rPr>
            <w:rStyle w:val="Hyperkobling"/>
            <w:noProof/>
          </w:rPr>
          <w:t xml:space="preserve"> Bærekraftssertifisering – BREEAM Infrastructure</w:t>
        </w:r>
        <w:r>
          <w:rPr>
            <w:noProof/>
            <w:webHidden/>
          </w:rPr>
          <w:tab/>
        </w:r>
        <w:r>
          <w:rPr>
            <w:noProof/>
            <w:webHidden/>
          </w:rPr>
          <w:fldChar w:fldCharType="begin"/>
        </w:r>
        <w:r>
          <w:rPr>
            <w:noProof/>
            <w:webHidden/>
          </w:rPr>
          <w:instrText xml:space="preserve"> PAGEREF _Toc233897212 \h </w:instrText>
        </w:r>
        <w:r>
          <w:rPr>
            <w:noProof/>
            <w:webHidden/>
          </w:rPr>
        </w:r>
        <w:r>
          <w:rPr>
            <w:noProof/>
            <w:webHidden/>
          </w:rPr>
          <w:fldChar w:fldCharType="separate"/>
        </w:r>
        <w:r>
          <w:rPr>
            <w:noProof/>
            <w:webHidden/>
          </w:rPr>
          <w:t>53</w:t>
        </w:r>
        <w:r>
          <w:rPr>
            <w:noProof/>
            <w:webHidden/>
          </w:rPr>
          <w:fldChar w:fldCharType="end"/>
        </w:r>
      </w:hyperlink>
    </w:p>
    <w:p w14:paraId="7040C7E7" w14:textId="4805B37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13" w:history="1">
        <w:r w:rsidRPr="00E32B1B">
          <w:rPr>
            <w:rStyle w:val="Hyperkobling"/>
            <w:rFonts w:ascii="Times New Roman" w:hAnsi="Times New Roman"/>
            <w:noProof/>
          </w:rPr>
          <w:t>42.10.</w:t>
        </w:r>
        <w:r w:rsidRPr="00E32B1B">
          <w:rPr>
            <w:rStyle w:val="Hyperkobling"/>
            <w:noProof/>
          </w:rPr>
          <w:t xml:space="preserve"> Spesielle krav knyttet til ytre miljø</w:t>
        </w:r>
        <w:r>
          <w:rPr>
            <w:noProof/>
            <w:webHidden/>
          </w:rPr>
          <w:tab/>
        </w:r>
        <w:r>
          <w:rPr>
            <w:noProof/>
            <w:webHidden/>
          </w:rPr>
          <w:fldChar w:fldCharType="begin"/>
        </w:r>
        <w:r>
          <w:rPr>
            <w:noProof/>
            <w:webHidden/>
          </w:rPr>
          <w:instrText xml:space="preserve"> PAGEREF _Toc233897213 \h </w:instrText>
        </w:r>
        <w:r>
          <w:rPr>
            <w:noProof/>
            <w:webHidden/>
          </w:rPr>
        </w:r>
        <w:r>
          <w:rPr>
            <w:noProof/>
            <w:webHidden/>
          </w:rPr>
          <w:fldChar w:fldCharType="separate"/>
        </w:r>
        <w:r>
          <w:rPr>
            <w:noProof/>
            <w:webHidden/>
          </w:rPr>
          <w:t>53</w:t>
        </w:r>
        <w:r>
          <w:rPr>
            <w:noProof/>
            <w:webHidden/>
          </w:rPr>
          <w:fldChar w:fldCharType="end"/>
        </w:r>
      </w:hyperlink>
    </w:p>
    <w:p w14:paraId="0041EF1E" w14:textId="7A55AF7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14" w:history="1">
        <w:r w:rsidRPr="00E32B1B">
          <w:rPr>
            <w:rStyle w:val="Hyperkobling"/>
            <w:rFonts w:ascii="Times New Roman" w:hAnsi="Times New Roman"/>
            <w:noProof/>
          </w:rPr>
          <w:t>43.</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Fellesbestemmelser for SHA og YM</w:t>
        </w:r>
        <w:r>
          <w:rPr>
            <w:noProof/>
            <w:webHidden/>
          </w:rPr>
          <w:tab/>
        </w:r>
        <w:r>
          <w:rPr>
            <w:noProof/>
            <w:webHidden/>
          </w:rPr>
          <w:fldChar w:fldCharType="begin"/>
        </w:r>
        <w:r>
          <w:rPr>
            <w:noProof/>
            <w:webHidden/>
          </w:rPr>
          <w:instrText xml:space="preserve"> PAGEREF _Toc233897214 \h </w:instrText>
        </w:r>
        <w:r>
          <w:rPr>
            <w:noProof/>
            <w:webHidden/>
          </w:rPr>
        </w:r>
        <w:r>
          <w:rPr>
            <w:noProof/>
            <w:webHidden/>
          </w:rPr>
          <w:fldChar w:fldCharType="separate"/>
        </w:r>
        <w:r>
          <w:rPr>
            <w:noProof/>
            <w:webHidden/>
          </w:rPr>
          <w:t>53</w:t>
        </w:r>
        <w:r>
          <w:rPr>
            <w:noProof/>
            <w:webHidden/>
          </w:rPr>
          <w:fldChar w:fldCharType="end"/>
        </w:r>
      </w:hyperlink>
    </w:p>
    <w:p w14:paraId="7C7F11A9" w14:textId="70E585E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15" w:history="1">
        <w:r w:rsidRPr="00E32B1B">
          <w:rPr>
            <w:rStyle w:val="Hyperkobling"/>
            <w:rFonts w:ascii="Times New Roman" w:hAnsi="Times New Roman"/>
            <w:noProof/>
          </w:rPr>
          <w:t>43.1.</w:t>
        </w:r>
        <w:r w:rsidRPr="00E32B1B">
          <w:rPr>
            <w:rStyle w:val="Hyperkobling"/>
            <w:noProof/>
          </w:rPr>
          <w:t xml:space="preserve"> Beredskapsplan og øvelser</w:t>
        </w:r>
        <w:r>
          <w:rPr>
            <w:noProof/>
            <w:webHidden/>
          </w:rPr>
          <w:tab/>
        </w:r>
        <w:r>
          <w:rPr>
            <w:noProof/>
            <w:webHidden/>
          </w:rPr>
          <w:fldChar w:fldCharType="begin"/>
        </w:r>
        <w:r>
          <w:rPr>
            <w:noProof/>
            <w:webHidden/>
          </w:rPr>
          <w:instrText xml:space="preserve"> PAGEREF _Toc233897215 \h </w:instrText>
        </w:r>
        <w:r>
          <w:rPr>
            <w:noProof/>
            <w:webHidden/>
          </w:rPr>
        </w:r>
        <w:r>
          <w:rPr>
            <w:noProof/>
            <w:webHidden/>
          </w:rPr>
          <w:fldChar w:fldCharType="separate"/>
        </w:r>
        <w:r>
          <w:rPr>
            <w:noProof/>
            <w:webHidden/>
          </w:rPr>
          <w:t>53</w:t>
        </w:r>
        <w:r>
          <w:rPr>
            <w:noProof/>
            <w:webHidden/>
          </w:rPr>
          <w:fldChar w:fldCharType="end"/>
        </w:r>
      </w:hyperlink>
    </w:p>
    <w:p w14:paraId="31D57057" w14:textId="40C1C8F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16" w:history="1">
        <w:r w:rsidRPr="00E32B1B">
          <w:rPr>
            <w:rStyle w:val="Hyperkobling"/>
            <w:rFonts w:ascii="Times New Roman" w:hAnsi="Times New Roman"/>
            <w:noProof/>
          </w:rPr>
          <w:t>43.2.</w:t>
        </w:r>
        <w:r w:rsidRPr="00E32B1B">
          <w:rPr>
            <w:rStyle w:val="Hyperkobling"/>
            <w:noProof/>
          </w:rPr>
          <w:t xml:space="preserve"> Rapportering og oppfølging av uønskede hendelser</w:t>
        </w:r>
        <w:r>
          <w:rPr>
            <w:noProof/>
            <w:webHidden/>
          </w:rPr>
          <w:tab/>
        </w:r>
        <w:r>
          <w:rPr>
            <w:noProof/>
            <w:webHidden/>
          </w:rPr>
          <w:fldChar w:fldCharType="begin"/>
        </w:r>
        <w:r>
          <w:rPr>
            <w:noProof/>
            <w:webHidden/>
          </w:rPr>
          <w:instrText xml:space="preserve"> PAGEREF _Toc233897216 \h </w:instrText>
        </w:r>
        <w:r>
          <w:rPr>
            <w:noProof/>
            <w:webHidden/>
          </w:rPr>
        </w:r>
        <w:r>
          <w:rPr>
            <w:noProof/>
            <w:webHidden/>
          </w:rPr>
          <w:fldChar w:fldCharType="separate"/>
        </w:r>
        <w:r>
          <w:rPr>
            <w:noProof/>
            <w:webHidden/>
          </w:rPr>
          <w:t>54</w:t>
        </w:r>
        <w:r>
          <w:rPr>
            <w:noProof/>
            <w:webHidden/>
          </w:rPr>
          <w:fldChar w:fldCharType="end"/>
        </w:r>
      </w:hyperlink>
    </w:p>
    <w:p w14:paraId="644389B4" w14:textId="65E3FCE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17" w:history="1">
        <w:r w:rsidRPr="00E32B1B">
          <w:rPr>
            <w:rStyle w:val="Hyperkobling"/>
            <w:rFonts w:ascii="Times New Roman" w:hAnsi="Times New Roman"/>
            <w:noProof/>
          </w:rPr>
          <w:t>43.3.</w:t>
        </w:r>
        <w:r w:rsidRPr="00E32B1B">
          <w:rPr>
            <w:rStyle w:val="Hyperkobling"/>
            <w:noProof/>
          </w:rPr>
          <w:t xml:space="preserve"> Undersøkelse av dødsulykker og hendelser med stort risikopotensiale</w:t>
        </w:r>
        <w:r>
          <w:rPr>
            <w:noProof/>
            <w:webHidden/>
          </w:rPr>
          <w:tab/>
        </w:r>
        <w:r>
          <w:rPr>
            <w:noProof/>
            <w:webHidden/>
          </w:rPr>
          <w:fldChar w:fldCharType="begin"/>
        </w:r>
        <w:r>
          <w:rPr>
            <w:noProof/>
            <w:webHidden/>
          </w:rPr>
          <w:instrText xml:space="preserve"> PAGEREF _Toc233897217 \h </w:instrText>
        </w:r>
        <w:r>
          <w:rPr>
            <w:noProof/>
            <w:webHidden/>
          </w:rPr>
        </w:r>
        <w:r>
          <w:rPr>
            <w:noProof/>
            <w:webHidden/>
          </w:rPr>
          <w:fldChar w:fldCharType="separate"/>
        </w:r>
        <w:r>
          <w:rPr>
            <w:noProof/>
            <w:webHidden/>
          </w:rPr>
          <w:t>55</w:t>
        </w:r>
        <w:r>
          <w:rPr>
            <w:noProof/>
            <w:webHidden/>
          </w:rPr>
          <w:fldChar w:fldCharType="end"/>
        </w:r>
      </w:hyperlink>
    </w:p>
    <w:p w14:paraId="0E069EE7" w14:textId="3DA2BA4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18" w:history="1">
        <w:r w:rsidRPr="00E32B1B">
          <w:rPr>
            <w:rStyle w:val="Hyperkobling"/>
            <w:rFonts w:ascii="Times New Roman" w:hAnsi="Times New Roman"/>
            <w:noProof/>
          </w:rPr>
          <w:t>43.4.</w:t>
        </w:r>
        <w:r w:rsidRPr="00E32B1B">
          <w:rPr>
            <w:rStyle w:val="Hyperkobling"/>
            <w:noProof/>
          </w:rPr>
          <w:t xml:space="preserve"> Byggherrens sanksjonsrett</w:t>
        </w:r>
        <w:r>
          <w:rPr>
            <w:noProof/>
            <w:webHidden/>
          </w:rPr>
          <w:tab/>
        </w:r>
        <w:r>
          <w:rPr>
            <w:noProof/>
            <w:webHidden/>
          </w:rPr>
          <w:fldChar w:fldCharType="begin"/>
        </w:r>
        <w:r>
          <w:rPr>
            <w:noProof/>
            <w:webHidden/>
          </w:rPr>
          <w:instrText xml:space="preserve"> PAGEREF _Toc233897218 \h </w:instrText>
        </w:r>
        <w:r>
          <w:rPr>
            <w:noProof/>
            <w:webHidden/>
          </w:rPr>
        </w:r>
        <w:r>
          <w:rPr>
            <w:noProof/>
            <w:webHidden/>
          </w:rPr>
          <w:fldChar w:fldCharType="separate"/>
        </w:r>
        <w:r>
          <w:rPr>
            <w:noProof/>
            <w:webHidden/>
          </w:rPr>
          <w:t>55</w:t>
        </w:r>
        <w:r>
          <w:rPr>
            <w:noProof/>
            <w:webHidden/>
          </w:rPr>
          <w:fldChar w:fldCharType="end"/>
        </w:r>
      </w:hyperlink>
    </w:p>
    <w:p w14:paraId="2F0AB599" w14:textId="2FC127C0"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19" w:history="1">
        <w:r w:rsidRPr="00E32B1B">
          <w:rPr>
            <w:rStyle w:val="Hyperkobling"/>
            <w:rFonts w:ascii="Times New Roman" w:hAnsi="Times New Roman"/>
            <w:noProof/>
          </w:rPr>
          <w:t>44.</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Sprengningsarbeider</w:t>
        </w:r>
        <w:r>
          <w:rPr>
            <w:noProof/>
            <w:webHidden/>
          </w:rPr>
          <w:tab/>
        </w:r>
        <w:r>
          <w:rPr>
            <w:noProof/>
            <w:webHidden/>
          </w:rPr>
          <w:fldChar w:fldCharType="begin"/>
        </w:r>
        <w:r>
          <w:rPr>
            <w:noProof/>
            <w:webHidden/>
          </w:rPr>
          <w:instrText xml:space="preserve"> PAGEREF _Toc233897219 \h </w:instrText>
        </w:r>
        <w:r>
          <w:rPr>
            <w:noProof/>
            <w:webHidden/>
          </w:rPr>
        </w:r>
        <w:r>
          <w:rPr>
            <w:noProof/>
            <w:webHidden/>
          </w:rPr>
          <w:fldChar w:fldCharType="separate"/>
        </w:r>
        <w:r>
          <w:rPr>
            <w:noProof/>
            <w:webHidden/>
          </w:rPr>
          <w:t>55</w:t>
        </w:r>
        <w:r>
          <w:rPr>
            <w:noProof/>
            <w:webHidden/>
          </w:rPr>
          <w:fldChar w:fldCharType="end"/>
        </w:r>
      </w:hyperlink>
    </w:p>
    <w:p w14:paraId="48E57278" w14:textId="56E4A4D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20" w:history="1">
        <w:r w:rsidRPr="00E32B1B">
          <w:rPr>
            <w:rStyle w:val="Hyperkobling"/>
            <w:rFonts w:ascii="Times New Roman" w:hAnsi="Times New Roman"/>
            <w:noProof/>
          </w:rPr>
          <w:t>44.1.</w:t>
        </w:r>
        <w:r w:rsidRPr="00E32B1B">
          <w:rPr>
            <w:rStyle w:val="Hyperkobling"/>
            <w:noProof/>
          </w:rPr>
          <w:t xml:space="preserve"> Transport av sprengstoff</w:t>
        </w:r>
        <w:r>
          <w:rPr>
            <w:noProof/>
            <w:webHidden/>
          </w:rPr>
          <w:tab/>
        </w:r>
        <w:r>
          <w:rPr>
            <w:noProof/>
            <w:webHidden/>
          </w:rPr>
          <w:fldChar w:fldCharType="begin"/>
        </w:r>
        <w:r>
          <w:rPr>
            <w:noProof/>
            <w:webHidden/>
          </w:rPr>
          <w:instrText xml:space="preserve"> PAGEREF _Toc233897220 \h </w:instrText>
        </w:r>
        <w:r>
          <w:rPr>
            <w:noProof/>
            <w:webHidden/>
          </w:rPr>
        </w:r>
        <w:r>
          <w:rPr>
            <w:noProof/>
            <w:webHidden/>
          </w:rPr>
          <w:fldChar w:fldCharType="separate"/>
        </w:r>
        <w:r>
          <w:rPr>
            <w:noProof/>
            <w:webHidden/>
          </w:rPr>
          <w:t>55</w:t>
        </w:r>
        <w:r>
          <w:rPr>
            <w:noProof/>
            <w:webHidden/>
          </w:rPr>
          <w:fldChar w:fldCharType="end"/>
        </w:r>
      </w:hyperlink>
    </w:p>
    <w:p w14:paraId="25652ECD" w14:textId="73F2AEF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21" w:history="1">
        <w:r w:rsidRPr="00E32B1B">
          <w:rPr>
            <w:rStyle w:val="Hyperkobling"/>
            <w:rFonts w:ascii="Times New Roman" w:hAnsi="Times New Roman"/>
            <w:noProof/>
          </w:rPr>
          <w:t>44.2.</w:t>
        </w:r>
        <w:r w:rsidRPr="00E32B1B">
          <w:rPr>
            <w:rStyle w:val="Hyperkobling"/>
            <w:noProof/>
          </w:rPr>
          <w:t xml:space="preserve"> Sprengningsplaner</w:t>
        </w:r>
        <w:r>
          <w:rPr>
            <w:noProof/>
            <w:webHidden/>
          </w:rPr>
          <w:tab/>
        </w:r>
        <w:r>
          <w:rPr>
            <w:noProof/>
            <w:webHidden/>
          </w:rPr>
          <w:fldChar w:fldCharType="begin"/>
        </w:r>
        <w:r>
          <w:rPr>
            <w:noProof/>
            <w:webHidden/>
          </w:rPr>
          <w:instrText xml:space="preserve"> PAGEREF _Toc233897221 \h </w:instrText>
        </w:r>
        <w:r>
          <w:rPr>
            <w:noProof/>
            <w:webHidden/>
          </w:rPr>
        </w:r>
        <w:r>
          <w:rPr>
            <w:noProof/>
            <w:webHidden/>
          </w:rPr>
          <w:fldChar w:fldCharType="separate"/>
        </w:r>
        <w:r>
          <w:rPr>
            <w:noProof/>
            <w:webHidden/>
          </w:rPr>
          <w:t>55</w:t>
        </w:r>
        <w:r>
          <w:rPr>
            <w:noProof/>
            <w:webHidden/>
          </w:rPr>
          <w:fldChar w:fldCharType="end"/>
        </w:r>
      </w:hyperlink>
    </w:p>
    <w:p w14:paraId="35C133B5" w14:textId="1DF178A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22" w:history="1">
        <w:r w:rsidRPr="00E32B1B">
          <w:rPr>
            <w:rStyle w:val="Hyperkobling"/>
            <w:rFonts w:ascii="Times New Roman" w:hAnsi="Times New Roman"/>
            <w:noProof/>
          </w:rPr>
          <w:t>44.3.</w:t>
        </w:r>
        <w:r w:rsidRPr="00E32B1B">
          <w:rPr>
            <w:rStyle w:val="Hyperkobling"/>
            <w:noProof/>
          </w:rPr>
          <w:t xml:space="preserve"> Salveplaner</w:t>
        </w:r>
        <w:r>
          <w:rPr>
            <w:noProof/>
            <w:webHidden/>
          </w:rPr>
          <w:tab/>
        </w:r>
        <w:r>
          <w:rPr>
            <w:noProof/>
            <w:webHidden/>
          </w:rPr>
          <w:fldChar w:fldCharType="begin"/>
        </w:r>
        <w:r>
          <w:rPr>
            <w:noProof/>
            <w:webHidden/>
          </w:rPr>
          <w:instrText xml:space="preserve"> PAGEREF _Toc233897222 \h </w:instrText>
        </w:r>
        <w:r>
          <w:rPr>
            <w:noProof/>
            <w:webHidden/>
          </w:rPr>
        </w:r>
        <w:r>
          <w:rPr>
            <w:noProof/>
            <w:webHidden/>
          </w:rPr>
          <w:fldChar w:fldCharType="separate"/>
        </w:r>
        <w:r>
          <w:rPr>
            <w:noProof/>
            <w:webHidden/>
          </w:rPr>
          <w:t>55</w:t>
        </w:r>
        <w:r>
          <w:rPr>
            <w:noProof/>
            <w:webHidden/>
          </w:rPr>
          <w:fldChar w:fldCharType="end"/>
        </w:r>
      </w:hyperlink>
    </w:p>
    <w:p w14:paraId="4FE97A4C" w14:textId="740AB25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23" w:history="1">
        <w:r w:rsidRPr="00E32B1B">
          <w:rPr>
            <w:rStyle w:val="Hyperkobling"/>
            <w:rFonts w:ascii="Times New Roman" w:hAnsi="Times New Roman"/>
            <w:noProof/>
          </w:rPr>
          <w:t>44.4.</w:t>
        </w:r>
        <w:r w:rsidRPr="00E32B1B">
          <w:rPr>
            <w:rStyle w:val="Hyperkobling"/>
            <w:noProof/>
          </w:rPr>
          <w:t xml:space="preserve"> Bergsprengningsleder</w:t>
        </w:r>
        <w:r>
          <w:rPr>
            <w:noProof/>
            <w:webHidden/>
          </w:rPr>
          <w:tab/>
        </w:r>
        <w:r>
          <w:rPr>
            <w:noProof/>
            <w:webHidden/>
          </w:rPr>
          <w:fldChar w:fldCharType="begin"/>
        </w:r>
        <w:r>
          <w:rPr>
            <w:noProof/>
            <w:webHidden/>
          </w:rPr>
          <w:instrText xml:space="preserve"> PAGEREF _Toc233897223 \h </w:instrText>
        </w:r>
        <w:r>
          <w:rPr>
            <w:noProof/>
            <w:webHidden/>
          </w:rPr>
        </w:r>
        <w:r>
          <w:rPr>
            <w:noProof/>
            <w:webHidden/>
          </w:rPr>
          <w:fldChar w:fldCharType="separate"/>
        </w:r>
        <w:r>
          <w:rPr>
            <w:noProof/>
            <w:webHidden/>
          </w:rPr>
          <w:t>55</w:t>
        </w:r>
        <w:r>
          <w:rPr>
            <w:noProof/>
            <w:webHidden/>
          </w:rPr>
          <w:fldChar w:fldCharType="end"/>
        </w:r>
      </w:hyperlink>
    </w:p>
    <w:p w14:paraId="4B05A3C1" w14:textId="4AA01C0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24" w:history="1">
        <w:r w:rsidRPr="00E32B1B">
          <w:rPr>
            <w:rStyle w:val="Hyperkobling"/>
            <w:rFonts w:ascii="Times New Roman" w:hAnsi="Times New Roman"/>
            <w:noProof/>
          </w:rPr>
          <w:t>44.5.</w:t>
        </w:r>
        <w:r w:rsidRPr="00E32B1B">
          <w:rPr>
            <w:rStyle w:val="Hyperkobling"/>
            <w:noProof/>
          </w:rPr>
          <w:t xml:space="preserve"> Bergsprenger</w:t>
        </w:r>
        <w:r>
          <w:rPr>
            <w:noProof/>
            <w:webHidden/>
          </w:rPr>
          <w:tab/>
        </w:r>
        <w:r>
          <w:rPr>
            <w:noProof/>
            <w:webHidden/>
          </w:rPr>
          <w:fldChar w:fldCharType="begin"/>
        </w:r>
        <w:r>
          <w:rPr>
            <w:noProof/>
            <w:webHidden/>
          </w:rPr>
          <w:instrText xml:space="preserve"> PAGEREF _Toc233897224 \h </w:instrText>
        </w:r>
        <w:r>
          <w:rPr>
            <w:noProof/>
            <w:webHidden/>
          </w:rPr>
        </w:r>
        <w:r>
          <w:rPr>
            <w:noProof/>
            <w:webHidden/>
          </w:rPr>
          <w:fldChar w:fldCharType="separate"/>
        </w:r>
        <w:r>
          <w:rPr>
            <w:noProof/>
            <w:webHidden/>
          </w:rPr>
          <w:t>55</w:t>
        </w:r>
        <w:r>
          <w:rPr>
            <w:noProof/>
            <w:webHidden/>
          </w:rPr>
          <w:fldChar w:fldCharType="end"/>
        </w:r>
      </w:hyperlink>
    </w:p>
    <w:p w14:paraId="3267FD67" w14:textId="29DFEE2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25" w:history="1">
        <w:r w:rsidRPr="00E32B1B">
          <w:rPr>
            <w:rStyle w:val="Hyperkobling"/>
            <w:rFonts w:ascii="Times New Roman" w:hAnsi="Times New Roman"/>
            <w:noProof/>
          </w:rPr>
          <w:t>44.6.</w:t>
        </w:r>
        <w:r w:rsidRPr="00E32B1B">
          <w:rPr>
            <w:rStyle w:val="Hyperkobling"/>
            <w:noProof/>
          </w:rPr>
          <w:t xml:space="preserve"> Arbeid hvor det er mulighet for å påtreffe sprengstoff fra tidligere entreprise</w:t>
        </w:r>
        <w:r>
          <w:rPr>
            <w:noProof/>
            <w:webHidden/>
          </w:rPr>
          <w:tab/>
        </w:r>
        <w:r>
          <w:rPr>
            <w:noProof/>
            <w:webHidden/>
          </w:rPr>
          <w:fldChar w:fldCharType="begin"/>
        </w:r>
        <w:r>
          <w:rPr>
            <w:noProof/>
            <w:webHidden/>
          </w:rPr>
          <w:instrText xml:space="preserve"> PAGEREF _Toc233897225 \h </w:instrText>
        </w:r>
        <w:r>
          <w:rPr>
            <w:noProof/>
            <w:webHidden/>
          </w:rPr>
        </w:r>
        <w:r>
          <w:rPr>
            <w:noProof/>
            <w:webHidden/>
          </w:rPr>
          <w:fldChar w:fldCharType="separate"/>
        </w:r>
        <w:r>
          <w:rPr>
            <w:noProof/>
            <w:webHidden/>
          </w:rPr>
          <w:t>56</w:t>
        </w:r>
        <w:r>
          <w:rPr>
            <w:noProof/>
            <w:webHidden/>
          </w:rPr>
          <w:fldChar w:fldCharType="end"/>
        </w:r>
      </w:hyperlink>
    </w:p>
    <w:p w14:paraId="5A712D89" w14:textId="63150E8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26" w:history="1">
        <w:r w:rsidRPr="00E32B1B">
          <w:rPr>
            <w:rStyle w:val="Hyperkobling"/>
            <w:rFonts w:ascii="Times New Roman" w:hAnsi="Times New Roman"/>
            <w:noProof/>
          </w:rPr>
          <w:t>44.7.</w:t>
        </w:r>
        <w:r w:rsidRPr="00E32B1B">
          <w:rPr>
            <w:rStyle w:val="Hyperkobling"/>
            <w:noProof/>
          </w:rPr>
          <w:t xml:space="preserve"> Oppstartsmøter ved sprengningsarbeid</w:t>
        </w:r>
        <w:r>
          <w:rPr>
            <w:noProof/>
            <w:webHidden/>
          </w:rPr>
          <w:tab/>
        </w:r>
        <w:r>
          <w:rPr>
            <w:noProof/>
            <w:webHidden/>
          </w:rPr>
          <w:fldChar w:fldCharType="begin"/>
        </w:r>
        <w:r>
          <w:rPr>
            <w:noProof/>
            <w:webHidden/>
          </w:rPr>
          <w:instrText xml:space="preserve"> PAGEREF _Toc233897226 \h </w:instrText>
        </w:r>
        <w:r>
          <w:rPr>
            <w:noProof/>
            <w:webHidden/>
          </w:rPr>
        </w:r>
        <w:r>
          <w:rPr>
            <w:noProof/>
            <w:webHidden/>
          </w:rPr>
          <w:fldChar w:fldCharType="separate"/>
        </w:r>
        <w:r>
          <w:rPr>
            <w:noProof/>
            <w:webHidden/>
          </w:rPr>
          <w:t>56</w:t>
        </w:r>
        <w:r>
          <w:rPr>
            <w:noProof/>
            <w:webHidden/>
          </w:rPr>
          <w:fldChar w:fldCharType="end"/>
        </w:r>
      </w:hyperlink>
    </w:p>
    <w:p w14:paraId="42ECC7CC" w14:textId="5030234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27" w:history="1">
        <w:r w:rsidRPr="00E32B1B">
          <w:rPr>
            <w:rStyle w:val="Hyperkobling"/>
            <w:rFonts w:ascii="Times New Roman" w:hAnsi="Times New Roman"/>
            <w:noProof/>
          </w:rPr>
          <w:t>44.8.</w:t>
        </w:r>
        <w:r w:rsidRPr="00E32B1B">
          <w:rPr>
            <w:rStyle w:val="Hyperkobling"/>
            <w:noProof/>
          </w:rPr>
          <w:t xml:space="preserve"> Mobile borerigger – krav til vern mot bevegelige og roterende deler</w:t>
        </w:r>
        <w:r>
          <w:rPr>
            <w:noProof/>
            <w:webHidden/>
          </w:rPr>
          <w:tab/>
        </w:r>
        <w:r>
          <w:rPr>
            <w:noProof/>
            <w:webHidden/>
          </w:rPr>
          <w:fldChar w:fldCharType="begin"/>
        </w:r>
        <w:r>
          <w:rPr>
            <w:noProof/>
            <w:webHidden/>
          </w:rPr>
          <w:instrText xml:space="preserve"> PAGEREF _Toc233897227 \h </w:instrText>
        </w:r>
        <w:r>
          <w:rPr>
            <w:noProof/>
            <w:webHidden/>
          </w:rPr>
        </w:r>
        <w:r>
          <w:rPr>
            <w:noProof/>
            <w:webHidden/>
          </w:rPr>
          <w:fldChar w:fldCharType="separate"/>
        </w:r>
        <w:r>
          <w:rPr>
            <w:noProof/>
            <w:webHidden/>
          </w:rPr>
          <w:t>56</w:t>
        </w:r>
        <w:r>
          <w:rPr>
            <w:noProof/>
            <w:webHidden/>
          </w:rPr>
          <w:fldChar w:fldCharType="end"/>
        </w:r>
      </w:hyperlink>
    </w:p>
    <w:p w14:paraId="10B9AD96" w14:textId="333BF71C"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28" w:history="1">
        <w:r w:rsidRPr="00E32B1B">
          <w:rPr>
            <w:rStyle w:val="Hyperkobling"/>
            <w:rFonts w:ascii="Times New Roman" w:hAnsi="Times New Roman"/>
            <w:noProof/>
          </w:rPr>
          <w:t>45.</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Transport knyttet til kontrakten</w:t>
        </w:r>
        <w:r>
          <w:rPr>
            <w:noProof/>
            <w:webHidden/>
          </w:rPr>
          <w:tab/>
        </w:r>
        <w:r>
          <w:rPr>
            <w:noProof/>
            <w:webHidden/>
          </w:rPr>
          <w:fldChar w:fldCharType="begin"/>
        </w:r>
        <w:r>
          <w:rPr>
            <w:noProof/>
            <w:webHidden/>
          </w:rPr>
          <w:instrText xml:space="preserve"> PAGEREF _Toc233897228 \h </w:instrText>
        </w:r>
        <w:r>
          <w:rPr>
            <w:noProof/>
            <w:webHidden/>
          </w:rPr>
        </w:r>
        <w:r>
          <w:rPr>
            <w:noProof/>
            <w:webHidden/>
          </w:rPr>
          <w:fldChar w:fldCharType="separate"/>
        </w:r>
        <w:r>
          <w:rPr>
            <w:noProof/>
            <w:webHidden/>
          </w:rPr>
          <w:t>56</w:t>
        </w:r>
        <w:r>
          <w:rPr>
            <w:noProof/>
            <w:webHidden/>
          </w:rPr>
          <w:fldChar w:fldCharType="end"/>
        </w:r>
      </w:hyperlink>
    </w:p>
    <w:p w14:paraId="3E450A1E" w14:textId="3CD339A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29" w:history="1">
        <w:r w:rsidRPr="00E32B1B">
          <w:rPr>
            <w:rStyle w:val="Hyperkobling"/>
            <w:rFonts w:ascii="Times New Roman" w:hAnsi="Times New Roman"/>
            <w:noProof/>
          </w:rPr>
          <w:t>45.1.</w:t>
        </w:r>
        <w:r w:rsidRPr="00E32B1B">
          <w:rPr>
            <w:rStyle w:val="Hyperkobling"/>
            <w:noProof/>
          </w:rPr>
          <w:t xml:space="preserve"> Entreprenørens plikter for transport tilknyttet kontrakten</w:t>
        </w:r>
        <w:r>
          <w:rPr>
            <w:noProof/>
            <w:webHidden/>
          </w:rPr>
          <w:tab/>
        </w:r>
        <w:r>
          <w:rPr>
            <w:noProof/>
            <w:webHidden/>
          </w:rPr>
          <w:fldChar w:fldCharType="begin"/>
        </w:r>
        <w:r>
          <w:rPr>
            <w:noProof/>
            <w:webHidden/>
          </w:rPr>
          <w:instrText xml:space="preserve"> PAGEREF _Toc233897229 \h </w:instrText>
        </w:r>
        <w:r>
          <w:rPr>
            <w:noProof/>
            <w:webHidden/>
          </w:rPr>
        </w:r>
        <w:r>
          <w:rPr>
            <w:noProof/>
            <w:webHidden/>
          </w:rPr>
          <w:fldChar w:fldCharType="separate"/>
        </w:r>
        <w:r>
          <w:rPr>
            <w:noProof/>
            <w:webHidden/>
          </w:rPr>
          <w:t>56</w:t>
        </w:r>
        <w:r>
          <w:rPr>
            <w:noProof/>
            <w:webHidden/>
          </w:rPr>
          <w:fldChar w:fldCharType="end"/>
        </w:r>
      </w:hyperlink>
    </w:p>
    <w:p w14:paraId="79A1E455" w14:textId="611DF4F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30" w:history="1">
        <w:r w:rsidRPr="00E32B1B">
          <w:rPr>
            <w:rStyle w:val="Hyperkobling"/>
            <w:rFonts w:ascii="Times New Roman" w:hAnsi="Times New Roman"/>
            <w:noProof/>
          </w:rPr>
          <w:t>45.2.</w:t>
        </w:r>
        <w:r w:rsidRPr="00E32B1B">
          <w:rPr>
            <w:rStyle w:val="Hyperkobling"/>
            <w:noProof/>
          </w:rPr>
          <w:t xml:space="preserve"> Dokumentasjon og medvirkning til kontroll</w:t>
        </w:r>
        <w:r>
          <w:rPr>
            <w:noProof/>
            <w:webHidden/>
          </w:rPr>
          <w:tab/>
        </w:r>
        <w:r>
          <w:rPr>
            <w:noProof/>
            <w:webHidden/>
          </w:rPr>
          <w:fldChar w:fldCharType="begin"/>
        </w:r>
        <w:r>
          <w:rPr>
            <w:noProof/>
            <w:webHidden/>
          </w:rPr>
          <w:instrText xml:space="preserve"> PAGEREF _Toc233897230 \h </w:instrText>
        </w:r>
        <w:r>
          <w:rPr>
            <w:noProof/>
            <w:webHidden/>
          </w:rPr>
        </w:r>
        <w:r>
          <w:rPr>
            <w:noProof/>
            <w:webHidden/>
          </w:rPr>
          <w:fldChar w:fldCharType="separate"/>
        </w:r>
        <w:r>
          <w:rPr>
            <w:noProof/>
            <w:webHidden/>
          </w:rPr>
          <w:t>56</w:t>
        </w:r>
        <w:r>
          <w:rPr>
            <w:noProof/>
            <w:webHidden/>
          </w:rPr>
          <w:fldChar w:fldCharType="end"/>
        </w:r>
      </w:hyperlink>
    </w:p>
    <w:p w14:paraId="52C17D00" w14:textId="491EB91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31" w:history="1">
        <w:r w:rsidRPr="00E32B1B">
          <w:rPr>
            <w:rStyle w:val="Hyperkobling"/>
            <w:rFonts w:ascii="Times New Roman" w:hAnsi="Times New Roman"/>
            <w:noProof/>
          </w:rPr>
          <w:t>45.3.</w:t>
        </w:r>
        <w:r w:rsidRPr="00E32B1B">
          <w:rPr>
            <w:rStyle w:val="Hyperkobling"/>
            <w:noProof/>
          </w:rPr>
          <w:t xml:space="preserve"> Sanksjoner</w:t>
        </w:r>
        <w:r>
          <w:rPr>
            <w:noProof/>
            <w:webHidden/>
          </w:rPr>
          <w:tab/>
        </w:r>
        <w:r>
          <w:rPr>
            <w:noProof/>
            <w:webHidden/>
          </w:rPr>
          <w:fldChar w:fldCharType="begin"/>
        </w:r>
        <w:r>
          <w:rPr>
            <w:noProof/>
            <w:webHidden/>
          </w:rPr>
          <w:instrText xml:space="preserve"> PAGEREF _Toc233897231 \h </w:instrText>
        </w:r>
        <w:r>
          <w:rPr>
            <w:noProof/>
            <w:webHidden/>
          </w:rPr>
        </w:r>
        <w:r>
          <w:rPr>
            <w:noProof/>
            <w:webHidden/>
          </w:rPr>
          <w:fldChar w:fldCharType="separate"/>
        </w:r>
        <w:r>
          <w:rPr>
            <w:noProof/>
            <w:webHidden/>
          </w:rPr>
          <w:t>56</w:t>
        </w:r>
        <w:r>
          <w:rPr>
            <w:noProof/>
            <w:webHidden/>
          </w:rPr>
          <w:fldChar w:fldCharType="end"/>
        </w:r>
      </w:hyperlink>
    </w:p>
    <w:p w14:paraId="63E54708" w14:textId="01D2929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32" w:history="1">
        <w:r w:rsidRPr="00E32B1B">
          <w:rPr>
            <w:rStyle w:val="Hyperkobling"/>
            <w:rFonts w:ascii="Times New Roman" w:hAnsi="Times New Roman"/>
            <w:noProof/>
          </w:rPr>
          <w:t>45.4.</w:t>
        </w:r>
        <w:r w:rsidRPr="00E32B1B">
          <w:rPr>
            <w:rStyle w:val="Hyperkobling"/>
            <w:noProof/>
          </w:rPr>
          <w:t xml:space="preserve"> Utestengelse</w:t>
        </w:r>
        <w:r>
          <w:rPr>
            <w:noProof/>
            <w:webHidden/>
          </w:rPr>
          <w:tab/>
        </w:r>
        <w:r>
          <w:rPr>
            <w:noProof/>
            <w:webHidden/>
          </w:rPr>
          <w:fldChar w:fldCharType="begin"/>
        </w:r>
        <w:r>
          <w:rPr>
            <w:noProof/>
            <w:webHidden/>
          </w:rPr>
          <w:instrText xml:space="preserve"> PAGEREF _Toc233897232 \h </w:instrText>
        </w:r>
        <w:r>
          <w:rPr>
            <w:noProof/>
            <w:webHidden/>
          </w:rPr>
        </w:r>
        <w:r>
          <w:rPr>
            <w:noProof/>
            <w:webHidden/>
          </w:rPr>
          <w:fldChar w:fldCharType="separate"/>
        </w:r>
        <w:r>
          <w:rPr>
            <w:noProof/>
            <w:webHidden/>
          </w:rPr>
          <w:t>57</w:t>
        </w:r>
        <w:r>
          <w:rPr>
            <w:noProof/>
            <w:webHidden/>
          </w:rPr>
          <w:fldChar w:fldCharType="end"/>
        </w:r>
      </w:hyperlink>
    </w:p>
    <w:p w14:paraId="6DE2FC88" w14:textId="6AD27F1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33" w:history="1">
        <w:r w:rsidRPr="00E32B1B">
          <w:rPr>
            <w:rStyle w:val="Hyperkobling"/>
            <w:rFonts w:ascii="Times New Roman" w:hAnsi="Times New Roman"/>
            <w:noProof/>
          </w:rPr>
          <w:t>45.5.</w:t>
        </w:r>
        <w:r w:rsidRPr="00E32B1B">
          <w:rPr>
            <w:rStyle w:val="Hyperkobling"/>
            <w:noProof/>
          </w:rPr>
          <w:t xml:space="preserve"> Plikt til anmeldelse av straffbare brudd på vegtrafikkloven med forskrifter</w:t>
        </w:r>
        <w:r>
          <w:rPr>
            <w:noProof/>
            <w:webHidden/>
          </w:rPr>
          <w:tab/>
        </w:r>
        <w:r>
          <w:rPr>
            <w:noProof/>
            <w:webHidden/>
          </w:rPr>
          <w:fldChar w:fldCharType="begin"/>
        </w:r>
        <w:r>
          <w:rPr>
            <w:noProof/>
            <w:webHidden/>
          </w:rPr>
          <w:instrText xml:space="preserve"> PAGEREF _Toc233897233 \h </w:instrText>
        </w:r>
        <w:r>
          <w:rPr>
            <w:noProof/>
            <w:webHidden/>
          </w:rPr>
        </w:r>
        <w:r>
          <w:rPr>
            <w:noProof/>
            <w:webHidden/>
          </w:rPr>
          <w:fldChar w:fldCharType="separate"/>
        </w:r>
        <w:r>
          <w:rPr>
            <w:noProof/>
            <w:webHidden/>
          </w:rPr>
          <w:t>57</w:t>
        </w:r>
        <w:r>
          <w:rPr>
            <w:noProof/>
            <w:webHidden/>
          </w:rPr>
          <w:fldChar w:fldCharType="end"/>
        </w:r>
      </w:hyperlink>
    </w:p>
    <w:p w14:paraId="37FEEC8F" w14:textId="00F7D16E"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34" w:history="1">
        <w:r w:rsidRPr="00E32B1B">
          <w:rPr>
            <w:rStyle w:val="Hyperkobling"/>
            <w:rFonts w:ascii="Times New Roman" w:hAnsi="Times New Roman"/>
            <w:noProof/>
          </w:rPr>
          <w:t>46.</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Dokumentasjonsbestemmelser</w:t>
        </w:r>
        <w:r>
          <w:rPr>
            <w:noProof/>
            <w:webHidden/>
          </w:rPr>
          <w:tab/>
        </w:r>
        <w:r>
          <w:rPr>
            <w:noProof/>
            <w:webHidden/>
          </w:rPr>
          <w:fldChar w:fldCharType="begin"/>
        </w:r>
        <w:r>
          <w:rPr>
            <w:noProof/>
            <w:webHidden/>
          </w:rPr>
          <w:instrText xml:space="preserve"> PAGEREF _Toc233897234 \h </w:instrText>
        </w:r>
        <w:r>
          <w:rPr>
            <w:noProof/>
            <w:webHidden/>
          </w:rPr>
        </w:r>
        <w:r>
          <w:rPr>
            <w:noProof/>
            <w:webHidden/>
          </w:rPr>
          <w:fldChar w:fldCharType="separate"/>
        </w:r>
        <w:r>
          <w:rPr>
            <w:noProof/>
            <w:webHidden/>
          </w:rPr>
          <w:t>57</w:t>
        </w:r>
        <w:r>
          <w:rPr>
            <w:noProof/>
            <w:webHidden/>
          </w:rPr>
          <w:fldChar w:fldCharType="end"/>
        </w:r>
      </w:hyperlink>
    </w:p>
    <w:p w14:paraId="49C60D3B" w14:textId="6E3EC12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35" w:history="1">
        <w:r w:rsidRPr="00E32B1B">
          <w:rPr>
            <w:rStyle w:val="Hyperkobling"/>
            <w:rFonts w:ascii="Times New Roman" w:hAnsi="Times New Roman"/>
            <w:noProof/>
          </w:rPr>
          <w:t>46.1.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_Toc233897235 \h </w:instrText>
        </w:r>
        <w:r>
          <w:rPr>
            <w:noProof/>
            <w:webHidden/>
          </w:rPr>
        </w:r>
        <w:r>
          <w:rPr>
            <w:noProof/>
            <w:webHidden/>
          </w:rPr>
          <w:fldChar w:fldCharType="separate"/>
        </w:r>
        <w:r>
          <w:rPr>
            <w:noProof/>
            <w:webHidden/>
          </w:rPr>
          <w:t>57</w:t>
        </w:r>
        <w:r>
          <w:rPr>
            <w:noProof/>
            <w:webHidden/>
          </w:rPr>
          <w:fldChar w:fldCharType="end"/>
        </w:r>
      </w:hyperlink>
    </w:p>
    <w:p w14:paraId="4DF65DC2" w14:textId="7A8A3C1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36" w:history="1">
        <w:r w:rsidRPr="00E32B1B">
          <w:rPr>
            <w:rStyle w:val="Hyperkobling"/>
            <w:rFonts w:ascii="Times New Roman" w:hAnsi="Times New Roman"/>
            <w:noProof/>
          </w:rPr>
          <w:t>46.2.</w:t>
        </w:r>
        <w:r w:rsidRPr="00E32B1B">
          <w:rPr>
            <w:rStyle w:val="Hyperkobling"/>
            <w:noProof/>
          </w:rPr>
          <w:t xml:space="preserve"> Format</w:t>
        </w:r>
        <w:r>
          <w:rPr>
            <w:noProof/>
            <w:webHidden/>
          </w:rPr>
          <w:tab/>
        </w:r>
        <w:r>
          <w:rPr>
            <w:noProof/>
            <w:webHidden/>
          </w:rPr>
          <w:fldChar w:fldCharType="begin"/>
        </w:r>
        <w:r>
          <w:rPr>
            <w:noProof/>
            <w:webHidden/>
          </w:rPr>
          <w:instrText xml:space="preserve"> PAGEREF _Toc233897236 \h </w:instrText>
        </w:r>
        <w:r>
          <w:rPr>
            <w:noProof/>
            <w:webHidden/>
          </w:rPr>
        </w:r>
        <w:r>
          <w:rPr>
            <w:noProof/>
            <w:webHidden/>
          </w:rPr>
          <w:fldChar w:fldCharType="separate"/>
        </w:r>
        <w:r>
          <w:rPr>
            <w:noProof/>
            <w:webHidden/>
          </w:rPr>
          <w:t>57</w:t>
        </w:r>
        <w:r>
          <w:rPr>
            <w:noProof/>
            <w:webHidden/>
          </w:rPr>
          <w:fldChar w:fldCharType="end"/>
        </w:r>
      </w:hyperlink>
    </w:p>
    <w:p w14:paraId="7F77C6B2" w14:textId="778FA7E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37" w:history="1">
        <w:r w:rsidRPr="00E32B1B">
          <w:rPr>
            <w:rStyle w:val="Hyperkobling"/>
            <w:rFonts w:ascii="Times New Roman" w:hAnsi="Times New Roman"/>
            <w:noProof/>
          </w:rPr>
          <w:t>46.3.</w:t>
        </w:r>
        <w:r w:rsidRPr="00E32B1B">
          <w:rPr>
            <w:rStyle w:val="Hyperkobling"/>
            <w:noProof/>
          </w:rPr>
          <w:t xml:space="preserve"> Byggherrens tilgang til og innsyn i prosjektert og registrert dokumentasjon</w:t>
        </w:r>
        <w:r>
          <w:rPr>
            <w:noProof/>
            <w:webHidden/>
          </w:rPr>
          <w:tab/>
        </w:r>
        <w:r>
          <w:rPr>
            <w:noProof/>
            <w:webHidden/>
          </w:rPr>
          <w:fldChar w:fldCharType="begin"/>
        </w:r>
        <w:r>
          <w:rPr>
            <w:noProof/>
            <w:webHidden/>
          </w:rPr>
          <w:instrText xml:space="preserve"> PAGEREF _Toc233897237 \h </w:instrText>
        </w:r>
        <w:r>
          <w:rPr>
            <w:noProof/>
            <w:webHidden/>
          </w:rPr>
        </w:r>
        <w:r>
          <w:rPr>
            <w:noProof/>
            <w:webHidden/>
          </w:rPr>
          <w:fldChar w:fldCharType="separate"/>
        </w:r>
        <w:r>
          <w:rPr>
            <w:noProof/>
            <w:webHidden/>
          </w:rPr>
          <w:t>57</w:t>
        </w:r>
        <w:r>
          <w:rPr>
            <w:noProof/>
            <w:webHidden/>
          </w:rPr>
          <w:fldChar w:fldCharType="end"/>
        </w:r>
      </w:hyperlink>
    </w:p>
    <w:p w14:paraId="310E9818" w14:textId="25CFCDD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38" w:history="1">
        <w:r w:rsidRPr="00E32B1B">
          <w:rPr>
            <w:rStyle w:val="Hyperkobling"/>
            <w:rFonts w:ascii="Times New Roman" w:hAnsi="Times New Roman"/>
            <w:noProof/>
          </w:rPr>
          <w:t>46.4.</w:t>
        </w:r>
        <w:r w:rsidRPr="00E32B1B">
          <w:rPr>
            <w:rStyle w:val="Hyperkobling"/>
            <w:noProof/>
          </w:rPr>
          <w:t xml:space="preserve"> Dokumentasjon av kvalitet</w:t>
        </w:r>
        <w:r>
          <w:rPr>
            <w:noProof/>
            <w:webHidden/>
          </w:rPr>
          <w:tab/>
        </w:r>
        <w:r>
          <w:rPr>
            <w:noProof/>
            <w:webHidden/>
          </w:rPr>
          <w:fldChar w:fldCharType="begin"/>
        </w:r>
        <w:r>
          <w:rPr>
            <w:noProof/>
            <w:webHidden/>
          </w:rPr>
          <w:instrText xml:space="preserve"> PAGEREF _Toc233897238 \h </w:instrText>
        </w:r>
        <w:r>
          <w:rPr>
            <w:noProof/>
            <w:webHidden/>
          </w:rPr>
        </w:r>
        <w:r>
          <w:rPr>
            <w:noProof/>
            <w:webHidden/>
          </w:rPr>
          <w:fldChar w:fldCharType="separate"/>
        </w:r>
        <w:r>
          <w:rPr>
            <w:noProof/>
            <w:webHidden/>
          </w:rPr>
          <w:t>57</w:t>
        </w:r>
        <w:r>
          <w:rPr>
            <w:noProof/>
            <w:webHidden/>
          </w:rPr>
          <w:fldChar w:fldCharType="end"/>
        </w:r>
      </w:hyperlink>
    </w:p>
    <w:p w14:paraId="17EDAD42" w14:textId="0AAD6867"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39" w:history="1">
        <w:r w:rsidRPr="00E32B1B">
          <w:rPr>
            <w:rStyle w:val="Hyperkobling"/>
            <w:rFonts w:ascii="Times New Roman" w:hAnsi="Times New Roman"/>
            <w:noProof/>
          </w:rPr>
          <w:t>46.4.1.</w:t>
        </w:r>
        <w:r w:rsidRPr="00E32B1B">
          <w:rPr>
            <w:rStyle w:val="Hyperkobling"/>
            <w:noProof/>
          </w:rPr>
          <w:t xml:space="preserve"> Generelle krav</w:t>
        </w:r>
        <w:r>
          <w:rPr>
            <w:noProof/>
            <w:webHidden/>
          </w:rPr>
          <w:tab/>
        </w:r>
        <w:r>
          <w:rPr>
            <w:noProof/>
            <w:webHidden/>
          </w:rPr>
          <w:fldChar w:fldCharType="begin"/>
        </w:r>
        <w:r>
          <w:rPr>
            <w:noProof/>
            <w:webHidden/>
          </w:rPr>
          <w:instrText xml:space="preserve"> PAGEREF _Toc233897239 \h </w:instrText>
        </w:r>
        <w:r>
          <w:rPr>
            <w:noProof/>
            <w:webHidden/>
          </w:rPr>
        </w:r>
        <w:r>
          <w:rPr>
            <w:noProof/>
            <w:webHidden/>
          </w:rPr>
          <w:fldChar w:fldCharType="separate"/>
        </w:r>
        <w:r>
          <w:rPr>
            <w:noProof/>
            <w:webHidden/>
          </w:rPr>
          <w:t>58</w:t>
        </w:r>
        <w:r>
          <w:rPr>
            <w:noProof/>
            <w:webHidden/>
          </w:rPr>
          <w:fldChar w:fldCharType="end"/>
        </w:r>
      </w:hyperlink>
    </w:p>
    <w:p w14:paraId="141C7CF8" w14:textId="22BDF538"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40" w:history="1">
        <w:r w:rsidRPr="00E32B1B">
          <w:rPr>
            <w:rStyle w:val="Hyperkobling"/>
            <w:rFonts w:ascii="Times New Roman" w:hAnsi="Times New Roman"/>
            <w:noProof/>
          </w:rPr>
          <w:t>46.4.2.</w:t>
        </w:r>
        <w:r w:rsidRPr="00E32B1B">
          <w:rPr>
            <w:rStyle w:val="Hyperkobling"/>
            <w:noProof/>
          </w:rPr>
          <w:t xml:space="preserve"> Sjekklister</w:t>
        </w:r>
        <w:r>
          <w:rPr>
            <w:noProof/>
            <w:webHidden/>
          </w:rPr>
          <w:tab/>
        </w:r>
        <w:r>
          <w:rPr>
            <w:noProof/>
            <w:webHidden/>
          </w:rPr>
          <w:fldChar w:fldCharType="begin"/>
        </w:r>
        <w:r>
          <w:rPr>
            <w:noProof/>
            <w:webHidden/>
          </w:rPr>
          <w:instrText xml:space="preserve"> PAGEREF _Toc233897240 \h </w:instrText>
        </w:r>
        <w:r>
          <w:rPr>
            <w:noProof/>
            <w:webHidden/>
          </w:rPr>
        </w:r>
        <w:r>
          <w:rPr>
            <w:noProof/>
            <w:webHidden/>
          </w:rPr>
          <w:fldChar w:fldCharType="separate"/>
        </w:r>
        <w:r>
          <w:rPr>
            <w:noProof/>
            <w:webHidden/>
          </w:rPr>
          <w:t>58</w:t>
        </w:r>
        <w:r>
          <w:rPr>
            <w:noProof/>
            <w:webHidden/>
          </w:rPr>
          <w:fldChar w:fldCharType="end"/>
        </w:r>
      </w:hyperlink>
    </w:p>
    <w:p w14:paraId="23F2EE38" w14:textId="6337A29B"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41" w:history="1">
        <w:r w:rsidRPr="00E32B1B">
          <w:rPr>
            <w:rStyle w:val="Hyperkobling"/>
            <w:rFonts w:ascii="Times New Roman" w:hAnsi="Times New Roman"/>
            <w:noProof/>
          </w:rPr>
          <w:t>46.4.3.</w:t>
        </w:r>
        <w:r w:rsidRPr="00E32B1B">
          <w:rPr>
            <w:rStyle w:val="Hyperkobling"/>
            <w:noProof/>
          </w:rPr>
          <w:t xml:space="preserve"> Dokumentasjon av avvik</w:t>
        </w:r>
        <w:r>
          <w:rPr>
            <w:noProof/>
            <w:webHidden/>
          </w:rPr>
          <w:tab/>
        </w:r>
        <w:r>
          <w:rPr>
            <w:noProof/>
            <w:webHidden/>
          </w:rPr>
          <w:fldChar w:fldCharType="begin"/>
        </w:r>
        <w:r>
          <w:rPr>
            <w:noProof/>
            <w:webHidden/>
          </w:rPr>
          <w:instrText xml:space="preserve"> PAGEREF _Toc233897241 \h </w:instrText>
        </w:r>
        <w:r>
          <w:rPr>
            <w:noProof/>
            <w:webHidden/>
          </w:rPr>
        </w:r>
        <w:r>
          <w:rPr>
            <w:noProof/>
            <w:webHidden/>
          </w:rPr>
          <w:fldChar w:fldCharType="separate"/>
        </w:r>
        <w:r>
          <w:rPr>
            <w:noProof/>
            <w:webHidden/>
          </w:rPr>
          <w:t>58</w:t>
        </w:r>
        <w:r>
          <w:rPr>
            <w:noProof/>
            <w:webHidden/>
          </w:rPr>
          <w:fldChar w:fldCharType="end"/>
        </w:r>
      </w:hyperlink>
    </w:p>
    <w:p w14:paraId="39A98FB2" w14:textId="2C76168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42" w:history="1">
        <w:r w:rsidRPr="00E32B1B">
          <w:rPr>
            <w:rStyle w:val="Hyperkobling"/>
            <w:rFonts w:ascii="Times New Roman" w:hAnsi="Times New Roman"/>
            <w:noProof/>
          </w:rPr>
          <w:t>46.5.</w:t>
        </w:r>
        <w:r w:rsidRPr="00E32B1B">
          <w:rPr>
            <w:rStyle w:val="Hyperkobling"/>
            <w:noProof/>
          </w:rPr>
          <w:t xml:space="preserve"> Innmåling og registrering</w:t>
        </w:r>
        <w:r>
          <w:rPr>
            <w:noProof/>
            <w:webHidden/>
          </w:rPr>
          <w:tab/>
        </w:r>
        <w:r>
          <w:rPr>
            <w:noProof/>
            <w:webHidden/>
          </w:rPr>
          <w:fldChar w:fldCharType="begin"/>
        </w:r>
        <w:r>
          <w:rPr>
            <w:noProof/>
            <w:webHidden/>
          </w:rPr>
          <w:instrText xml:space="preserve"> PAGEREF _Toc233897242 \h </w:instrText>
        </w:r>
        <w:r>
          <w:rPr>
            <w:noProof/>
            <w:webHidden/>
          </w:rPr>
        </w:r>
        <w:r>
          <w:rPr>
            <w:noProof/>
            <w:webHidden/>
          </w:rPr>
          <w:fldChar w:fldCharType="separate"/>
        </w:r>
        <w:r>
          <w:rPr>
            <w:noProof/>
            <w:webHidden/>
          </w:rPr>
          <w:t>58</w:t>
        </w:r>
        <w:r>
          <w:rPr>
            <w:noProof/>
            <w:webHidden/>
          </w:rPr>
          <w:fldChar w:fldCharType="end"/>
        </w:r>
      </w:hyperlink>
    </w:p>
    <w:p w14:paraId="38FA5FBA" w14:textId="0E07291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43" w:history="1">
        <w:r w:rsidRPr="00E32B1B">
          <w:rPr>
            <w:rStyle w:val="Hyperkobling"/>
            <w:rFonts w:ascii="Times New Roman" w:hAnsi="Times New Roman"/>
            <w:noProof/>
          </w:rPr>
          <w:t>46.6.</w:t>
        </w:r>
        <w:r w:rsidRPr="00E32B1B">
          <w:rPr>
            <w:rStyle w:val="Hyperkobling"/>
            <w:noProof/>
          </w:rPr>
          <w:t xml:space="preserve"> Målinger, feltundersøkelser, laboratorieundersøkelser, beregninger, mv.</w:t>
        </w:r>
        <w:r>
          <w:rPr>
            <w:noProof/>
            <w:webHidden/>
          </w:rPr>
          <w:tab/>
        </w:r>
        <w:r>
          <w:rPr>
            <w:noProof/>
            <w:webHidden/>
          </w:rPr>
          <w:fldChar w:fldCharType="begin"/>
        </w:r>
        <w:r>
          <w:rPr>
            <w:noProof/>
            <w:webHidden/>
          </w:rPr>
          <w:instrText xml:space="preserve"> PAGEREF _Toc233897243 \h </w:instrText>
        </w:r>
        <w:r>
          <w:rPr>
            <w:noProof/>
            <w:webHidden/>
          </w:rPr>
        </w:r>
        <w:r>
          <w:rPr>
            <w:noProof/>
            <w:webHidden/>
          </w:rPr>
          <w:fldChar w:fldCharType="separate"/>
        </w:r>
        <w:r>
          <w:rPr>
            <w:noProof/>
            <w:webHidden/>
          </w:rPr>
          <w:t>58</w:t>
        </w:r>
        <w:r>
          <w:rPr>
            <w:noProof/>
            <w:webHidden/>
          </w:rPr>
          <w:fldChar w:fldCharType="end"/>
        </w:r>
      </w:hyperlink>
    </w:p>
    <w:p w14:paraId="78374805" w14:textId="3E4BE6E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44" w:history="1">
        <w:r w:rsidRPr="00E32B1B">
          <w:rPr>
            <w:rStyle w:val="Hyperkobling"/>
            <w:rFonts w:ascii="Times New Roman" w:hAnsi="Times New Roman"/>
            <w:noProof/>
          </w:rPr>
          <w:t>46.7.</w:t>
        </w:r>
        <w:r w:rsidRPr="00E32B1B">
          <w:rPr>
            <w:rStyle w:val="Hyperkobling"/>
            <w:noProof/>
          </w:rPr>
          <w:t xml:space="preserve"> Sluttdokumentasjon</w:t>
        </w:r>
        <w:r>
          <w:rPr>
            <w:noProof/>
            <w:webHidden/>
          </w:rPr>
          <w:tab/>
        </w:r>
        <w:r>
          <w:rPr>
            <w:noProof/>
            <w:webHidden/>
          </w:rPr>
          <w:fldChar w:fldCharType="begin"/>
        </w:r>
        <w:r>
          <w:rPr>
            <w:noProof/>
            <w:webHidden/>
          </w:rPr>
          <w:instrText xml:space="preserve"> PAGEREF _Toc233897244 \h </w:instrText>
        </w:r>
        <w:r>
          <w:rPr>
            <w:noProof/>
            <w:webHidden/>
          </w:rPr>
        </w:r>
        <w:r>
          <w:rPr>
            <w:noProof/>
            <w:webHidden/>
          </w:rPr>
          <w:fldChar w:fldCharType="separate"/>
        </w:r>
        <w:r>
          <w:rPr>
            <w:noProof/>
            <w:webHidden/>
          </w:rPr>
          <w:t>58</w:t>
        </w:r>
        <w:r>
          <w:rPr>
            <w:noProof/>
            <w:webHidden/>
          </w:rPr>
          <w:fldChar w:fldCharType="end"/>
        </w:r>
      </w:hyperlink>
    </w:p>
    <w:p w14:paraId="7BD2E5C4" w14:textId="3252D1C3"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45" w:history="1">
        <w:r w:rsidRPr="00E32B1B">
          <w:rPr>
            <w:rStyle w:val="Hyperkobling"/>
            <w:rFonts w:ascii="Times New Roman" w:hAnsi="Times New Roman"/>
            <w:noProof/>
          </w:rPr>
          <w:t>46.7.1.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_Toc233897245 \h </w:instrText>
        </w:r>
        <w:r>
          <w:rPr>
            <w:noProof/>
            <w:webHidden/>
          </w:rPr>
        </w:r>
        <w:r>
          <w:rPr>
            <w:noProof/>
            <w:webHidden/>
          </w:rPr>
          <w:fldChar w:fldCharType="separate"/>
        </w:r>
        <w:r>
          <w:rPr>
            <w:noProof/>
            <w:webHidden/>
          </w:rPr>
          <w:t>58</w:t>
        </w:r>
        <w:r>
          <w:rPr>
            <w:noProof/>
            <w:webHidden/>
          </w:rPr>
          <w:fldChar w:fldCharType="end"/>
        </w:r>
      </w:hyperlink>
    </w:p>
    <w:p w14:paraId="64C59D71" w14:textId="4D3DE118"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46" w:history="1">
        <w:r w:rsidRPr="00E32B1B">
          <w:rPr>
            <w:rStyle w:val="Hyperkobling"/>
            <w:rFonts w:ascii="Times New Roman" w:hAnsi="Times New Roman"/>
            <w:noProof/>
          </w:rPr>
          <w:t>46.7.2.</w:t>
        </w:r>
        <w:r w:rsidRPr="00E32B1B">
          <w:rPr>
            <w:rStyle w:val="Hyperkobling"/>
            <w:noProof/>
          </w:rPr>
          <w:t xml:space="preserve"> «Som utført-dokumentasjon»</w:t>
        </w:r>
        <w:r>
          <w:rPr>
            <w:noProof/>
            <w:webHidden/>
          </w:rPr>
          <w:tab/>
        </w:r>
        <w:r>
          <w:rPr>
            <w:noProof/>
            <w:webHidden/>
          </w:rPr>
          <w:fldChar w:fldCharType="begin"/>
        </w:r>
        <w:r>
          <w:rPr>
            <w:noProof/>
            <w:webHidden/>
          </w:rPr>
          <w:instrText xml:space="preserve"> PAGEREF _Toc233897246 \h </w:instrText>
        </w:r>
        <w:r>
          <w:rPr>
            <w:noProof/>
            <w:webHidden/>
          </w:rPr>
        </w:r>
        <w:r>
          <w:rPr>
            <w:noProof/>
            <w:webHidden/>
          </w:rPr>
          <w:fldChar w:fldCharType="separate"/>
        </w:r>
        <w:r>
          <w:rPr>
            <w:noProof/>
            <w:webHidden/>
          </w:rPr>
          <w:t>59</w:t>
        </w:r>
        <w:r>
          <w:rPr>
            <w:noProof/>
            <w:webHidden/>
          </w:rPr>
          <w:fldChar w:fldCharType="end"/>
        </w:r>
      </w:hyperlink>
    </w:p>
    <w:p w14:paraId="0C35E107" w14:textId="135472C3"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47" w:history="1">
        <w:r w:rsidRPr="00E32B1B">
          <w:rPr>
            <w:rStyle w:val="Hyperkobling"/>
            <w:rFonts w:ascii="Times New Roman" w:hAnsi="Times New Roman"/>
            <w:noProof/>
          </w:rPr>
          <w:t>46.7.3.</w:t>
        </w:r>
        <w:r w:rsidRPr="00E32B1B">
          <w:rPr>
            <w:rStyle w:val="Hyperkobling"/>
            <w:noProof/>
          </w:rPr>
          <w:t xml:space="preserve"> FDV-dokumentasjon</w:t>
        </w:r>
        <w:r>
          <w:rPr>
            <w:noProof/>
            <w:webHidden/>
          </w:rPr>
          <w:tab/>
        </w:r>
        <w:r>
          <w:rPr>
            <w:noProof/>
            <w:webHidden/>
          </w:rPr>
          <w:fldChar w:fldCharType="begin"/>
        </w:r>
        <w:r>
          <w:rPr>
            <w:noProof/>
            <w:webHidden/>
          </w:rPr>
          <w:instrText xml:space="preserve"> PAGEREF _Toc233897247 \h </w:instrText>
        </w:r>
        <w:r>
          <w:rPr>
            <w:noProof/>
            <w:webHidden/>
          </w:rPr>
        </w:r>
        <w:r>
          <w:rPr>
            <w:noProof/>
            <w:webHidden/>
          </w:rPr>
          <w:fldChar w:fldCharType="separate"/>
        </w:r>
        <w:r>
          <w:rPr>
            <w:noProof/>
            <w:webHidden/>
          </w:rPr>
          <w:t>59</w:t>
        </w:r>
        <w:r>
          <w:rPr>
            <w:noProof/>
            <w:webHidden/>
          </w:rPr>
          <w:fldChar w:fldCharType="end"/>
        </w:r>
      </w:hyperlink>
    </w:p>
    <w:p w14:paraId="0A068F61" w14:textId="486E1518"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48" w:history="1">
        <w:r w:rsidRPr="00E32B1B">
          <w:rPr>
            <w:rStyle w:val="Hyperkobling"/>
            <w:rFonts w:ascii="Times New Roman" w:hAnsi="Times New Roman"/>
            <w:noProof/>
          </w:rPr>
          <w:t>46.7.4.</w:t>
        </w:r>
        <w:r w:rsidRPr="00E32B1B">
          <w:rPr>
            <w:rStyle w:val="Hyperkobling"/>
            <w:noProof/>
          </w:rPr>
          <w:t xml:space="preserve"> Sluttdokumentasjon til NVDB og FKB</w:t>
        </w:r>
        <w:r>
          <w:rPr>
            <w:noProof/>
            <w:webHidden/>
          </w:rPr>
          <w:tab/>
        </w:r>
        <w:r>
          <w:rPr>
            <w:noProof/>
            <w:webHidden/>
          </w:rPr>
          <w:fldChar w:fldCharType="begin"/>
        </w:r>
        <w:r>
          <w:rPr>
            <w:noProof/>
            <w:webHidden/>
          </w:rPr>
          <w:instrText xml:space="preserve"> PAGEREF _Toc233897248 \h </w:instrText>
        </w:r>
        <w:r>
          <w:rPr>
            <w:noProof/>
            <w:webHidden/>
          </w:rPr>
        </w:r>
        <w:r>
          <w:rPr>
            <w:noProof/>
            <w:webHidden/>
          </w:rPr>
          <w:fldChar w:fldCharType="separate"/>
        </w:r>
        <w:r>
          <w:rPr>
            <w:noProof/>
            <w:webHidden/>
          </w:rPr>
          <w:t>59</w:t>
        </w:r>
        <w:r>
          <w:rPr>
            <w:noProof/>
            <w:webHidden/>
          </w:rPr>
          <w:fldChar w:fldCharType="end"/>
        </w:r>
      </w:hyperlink>
    </w:p>
    <w:p w14:paraId="38B73ACE" w14:textId="3058E23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49" w:history="1">
        <w:r w:rsidRPr="00E32B1B">
          <w:rPr>
            <w:rStyle w:val="Hyperkobling"/>
            <w:rFonts w:ascii="Times New Roman" w:hAnsi="Times New Roman"/>
            <w:noProof/>
          </w:rPr>
          <w:t>46.8.</w:t>
        </w:r>
        <w:r w:rsidRPr="00E32B1B">
          <w:rPr>
            <w:rStyle w:val="Hyperkobling"/>
            <w:noProof/>
          </w:rPr>
          <w:t xml:space="preserve"> Geoteknisk sluttrapport og dokumentasjon av prosjekterte og utførte geotekniske tiltak</w:t>
        </w:r>
        <w:r>
          <w:rPr>
            <w:noProof/>
            <w:webHidden/>
          </w:rPr>
          <w:tab/>
        </w:r>
        <w:r>
          <w:rPr>
            <w:noProof/>
            <w:webHidden/>
          </w:rPr>
          <w:fldChar w:fldCharType="begin"/>
        </w:r>
        <w:r>
          <w:rPr>
            <w:noProof/>
            <w:webHidden/>
          </w:rPr>
          <w:instrText xml:space="preserve"> PAGEREF _Toc233897249 \h </w:instrText>
        </w:r>
        <w:r>
          <w:rPr>
            <w:noProof/>
            <w:webHidden/>
          </w:rPr>
        </w:r>
        <w:r>
          <w:rPr>
            <w:noProof/>
            <w:webHidden/>
          </w:rPr>
          <w:fldChar w:fldCharType="separate"/>
        </w:r>
        <w:r>
          <w:rPr>
            <w:noProof/>
            <w:webHidden/>
          </w:rPr>
          <w:t>59</w:t>
        </w:r>
        <w:r>
          <w:rPr>
            <w:noProof/>
            <w:webHidden/>
          </w:rPr>
          <w:fldChar w:fldCharType="end"/>
        </w:r>
      </w:hyperlink>
    </w:p>
    <w:p w14:paraId="6857BE03" w14:textId="5350FC4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50" w:history="1">
        <w:r w:rsidRPr="00E32B1B">
          <w:rPr>
            <w:rStyle w:val="Hyperkobling"/>
            <w:rFonts w:ascii="Times New Roman" w:hAnsi="Times New Roman"/>
            <w:noProof/>
          </w:rPr>
          <w:t>46.9.</w:t>
        </w:r>
        <w:r w:rsidRPr="00E32B1B">
          <w:rPr>
            <w:rStyle w:val="Hyperkobling"/>
            <w:noProof/>
          </w:rPr>
          <w:t xml:space="preserve"> Geologisk sluttrapport med dokumentasjon av prosjekterte og utførte geologiske tiltak</w:t>
        </w:r>
        <w:r>
          <w:rPr>
            <w:noProof/>
            <w:webHidden/>
          </w:rPr>
          <w:tab/>
        </w:r>
        <w:r>
          <w:rPr>
            <w:noProof/>
            <w:webHidden/>
          </w:rPr>
          <w:fldChar w:fldCharType="begin"/>
        </w:r>
        <w:r>
          <w:rPr>
            <w:noProof/>
            <w:webHidden/>
          </w:rPr>
          <w:instrText xml:space="preserve"> PAGEREF _Toc233897250 \h </w:instrText>
        </w:r>
        <w:r>
          <w:rPr>
            <w:noProof/>
            <w:webHidden/>
          </w:rPr>
        </w:r>
        <w:r>
          <w:rPr>
            <w:noProof/>
            <w:webHidden/>
          </w:rPr>
          <w:fldChar w:fldCharType="separate"/>
        </w:r>
        <w:r>
          <w:rPr>
            <w:noProof/>
            <w:webHidden/>
          </w:rPr>
          <w:t>60</w:t>
        </w:r>
        <w:r>
          <w:rPr>
            <w:noProof/>
            <w:webHidden/>
          </w:rPr>
          <w:fldChar w:fldCharType="end"/>
        </w:r>
      </w:hyperlink>
    </w:p>
    <w:p w14:paraId="09215661" w14:textId="364DF73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51" w:history="1">
        <w:r w:rsidRPr="00E32B1B">
          <w:rPr>
            <w:rStyle w:val="Hyperkobling"/>
            <w:rFonts w:ascii="Times New Roman" w:hAnsi="Times New Roman"/>
            <w:noProof/>
          </w:rPr>
          <w:t>46.10.</w:t>
        </w:r>
        <w:r w:rsidRPr="00E32B1B">
          <w:rPr>
            <w:rStyle w:val="Hyperkobling"/>
            <w:noProof/>
          </w:rPr>
          <w:t xml:space="preserve"> Dokumentasjon for sikkerhetsgodkjenning av tunnel</w:t>
        </w:r>
        <w:r>
          <w:rPr>
            <w:noProof/>
            <w:webHidden/>
          </w:rPr>
          <w:tab/>
        </w:r>
        <w:r>
          <w:rPr>
            <w:noProof/>
            <w:webHidden/>
          </w:rPr>
          <w:fldChar w:fldCharType="begin"/>
        </w:r>
        <w:r>
          <w:rPr>
            <w:noProof/>
            <w:webHidden/>
          </w:rPr>
          <w:instrText xml:space="preserve"> PAGEREF _Toc233897251 \h </w:instrText>
        </w:r>
        <w:r>
          <w:rPr>
            <w:noProof/>
            <w:webHidden/>
          </w:rPr>
        </w:r>
        <w:r>
          <w:rPr>
            <w:noProof/>
            <w:webHidden/>
          </w:rPr>
          <w:fldChar w:fldCharType="separate"/>
        </w:r>
        <w:r>
          <w:rPr>
            <w:noProof/>
            <w:webHidden/>
          </w:rPr>
          <w:t>60</w:t>
        </w:r>
        <w:r>
          <w:rPr>
            <w:noProof/>
            <w:webHidden/>
          </w:rPr>
          <w:fldChar w:fldCharType="end"/>
        </w:r>
      </w:hyperlink>
    </w:p>
    <w:p w14:paraId="5EFB802F" w14:textId="082BE08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52" w:history="1">
        <w:r w:rsidRPr="00E32B1B">
          <w:rPr>
            <w:rStyle w:val="Hyperkobling"/>
            <w:rFonts w:ascii="Times New Roman" w:hAnsi="Times New Roman"/>
            <w:noProof/>
          </w:rPr>
          <w:t>46.11.</w:t>
        </w:r>
        <w:r w:rsidRPr="00E32B1B">
          <w:rPr>
            <w:rStyle w:val="Hyperkobling"/>
            <w:noProof/>
          </w:rPr>
          <w:t xml:space="preserve"> Bruer og andre konstruksjoner</w:t>
        </w:r>
        <w:r>
          <w:rPr>
            <w:noProof/>
            <w:webHidden/>
          </w:rPr>
          <w:tab/>
        </w:r>
        <w:r>
          <w:rPr>
            <w:noProof/>
            <w:webHidden/>
          </w:rPr>
          <w:fldChar w:fldCharType="begin"/>
        </w:r>
        <w:r>
          <w:rPr>
            <w:noProof/>
            <w:webHidden/>
          </w:rPr>
          <w:instrText xml:space="preserve"> PAGEREF _Toc233897252 \h </w:instrText>
        </w:r>
        <w:r>
          <w:rPr>
            <w:noProof/>
            <w:webHidden/>
          </w:rPr>
        </w:r>
        <w:r>
          <w:rPr>
            <w:noProof/>
            <w:webHidden/>
          </w:rPr>
          <w:fldChar w:fldCharType="separate"/>
        </w:r>
        <w:r>
          <w:rPr>
            <w:noProof/>
            <w:webHidden/>
          </w:rPr>
          <w:t>60</w:t>
        </w:r>
        <w:r>
          <w:rPr>
            <w:noProof/>
            <w:webHidden/>
          </w:rPr>
          <w:fldChar w:fldCharType="end"/>
        </w:r>
      </w:hyperlink>
    </w:p>
    <w:p w14:paraId="717166B5" w14:textId="45D6F1A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53" w:history="1">
        <w:r w:rsidRPr="00E32B1B">
          <w:rPr>
            <w:rStyle w:val="Hyperkobling"/>
            <w:rFonts w:ascii="Times New Roman" w:hAnsi="Times New Roman"/>
            <w:noProof/>
          </w:rPr>
          <w:t>46.12.</w:t>
        </w:r>
        <w:r w:rsidRPr="00E32B1B">
          <w:rPr>
            <w:rStyle w:val="Hyperkobling"/>
            <w:noProof/>
          </w:rPr>
          <w:t xml:space="preserve"> Elektriske anlegg</w:t>
        </w:r>
        <w:r>
          <w:rPr>
            <w:noProof/>
            <w:webHidden/>
          </w:rPr>
          <w:tab/>
        </w:r>
        <w:r>
          <w:rPr>
            <w:noProof/>
            <w:webHidden/>
          </w:rPr>
          <w:fldChar w:fldCharType="begin"/>
        </w:r>
        <w:r>
          <w:rPr>
            <w:noProof/>
            <w:webHidden/>
          </w:rPr>
          <w:instrText xml:space="preserve"> PAGEREF _Toc233897253 \h </w:instrText>
        </w:r>
        <w:r>
          <w:rPr>
            <w:noProof/>
            <w:webHidden/>
          </w:rPr>
        </w:r>
        <w:r>
          <w:rPr>
            <w:noProof/>
            <w:webHidden/>
          </w:rPr>
          <w:fldChar w:fldCharType="separate"/>
        </w:r>
        <w:r>
          <w:rPr>
            <w:noProof/>
            <w:webHidden/>
          </w:rPr>
          <w:t>60</w:t>
        </w:r>
        <w:r>
          <w:rPr>
            <w:noProof/>
            <w:webHidden/>
          </w:rPr>
          <w:fldChar w:fldCharType="end"/>
        </w:r>
      </w:hyperlink>
    </w:p>
    <w:p w14:paraId="267E3394" w14:textId="7CEFA0C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54" w:history="1">
        <w:r w:rsidRPr="00E32B1B">
          <w:rPr>
            <w:rStyle w:val="Hyperkobling"/>
            <w:rFonts w:ascii="Times New Roman" w:hAnsi="Times New Roman"/>
            <w:noProof/>
          </w:rPr>
          <w:t>46.13.</w:t>
        </w:r>
        <w:r w:rsidRPr="00E32B1B">
          <w:rPr>
            <w:rStyle w:val="Hyperkobling"/>
            <w:noProof/>
          </w:rPr>
          <w:t xml:space="preserve"> VA-anlegg og renseløsninger</w:t>
        </w:r>
        <w:r>
          <w:rPr>
            <w:noProof/>
            <w:webHidden/>
          </w:rPr>
          <w:tab/>
        </w:r>
        <w:r>
          <w:rPr>
            <w:noProof/>
            <w:webHidden/>
          </w:rPr>
          <w:fldChar w:fldCharType="begin"/>
        </w:r>
        <w:r>
          <w:rPr>
            <w:noProof/>
            <w:webHidden/>
          </w:rPr>
          <w:instrText xml:space="preserve"> PAGEREF _Toc233897254 \h </w:instrText>
        </w:r>
        <w:r>
          <w:rPr>
            <w:noProof/>
            <w:webHidden/>
          </w:rPr>
        </w:r>
        <w:r>
          <w:rPr>
            <w:noProof/>
            <w:webHidden/>
          </w:rPr>
          <w:fldChar w:fldCharType="separate"/>
        </w:r>
        <w:r>
          <w:rPr>
            <w:noProof/>
            <w:webHidden/>
          </w:rPr>
          <w:t>60</w:t>
        </w:r>
        <w:r>
          <w:rPr>
            <w:noProof/>
            <w:webHidden/>
          </w:rPr>
          <w:fldChar w:fldCharType="end"/>
        </w:r>
      </w:hyperlink>
    </w:p>
    <w:p w14:paraId="528D7820" w14:textId="5A35643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55" w:history="1">
        <w:r w:rsidRPr="00E32B1B">
          <w:rPr>
            <w:rStyle w:val="Hyperkobling"/>
            <w:rFonts w:ascii="Times New Roman" w:hAnsi="Times New Roman"/>
            <w:noProof/>
          </w:rPr>
          <w:t>46.14.</w:t>
        </w:r>
        <w:r w:rsidRPr="00E32B1B">
          <w:rPr>
            <w:rStyle w:val="Hyperkobling"/>
            <w:noProof/>
          </w:rPr>
          <w:t xml:space="preserve"> Dokumentasjon av fremmede skadelige arter</w:t>
        </w:r>
        <w:r>
          <w:rPr>
            <w:noProof/>
            <w:webHidden/>
          </w:rPr>
          <w:tab/>
        </w:r>
        <w:r>
          <w:rPr>
            <w:noProof/>
            <w:webHidden/>
          </w:rPr>
          <w:fldChar w:fldCharType="begin"/>
        </w:r>
        <w:r>
          <w:rPr>
            <w:noProof/>
            <w:webHidden/>
          </w:rPr>
          <w:instrText xml:space="preserve"> PAGEREF _Toc233897255 \h </w:instrText>
        </w:r>
        <w:r>
          <w:rPr>
            <w:noProof/>
            <w:webHidden/>
          </w:rPr>
        </w:r>
        <w:r>
          <w:rPr>
            <w:noProof/>
            <w:webHidden/>
          </w:rPr>
          <w:fldChar w:fldCharType="separate"/>
        </w:r>
        <w:r>
          <w:rPr>
            <w:noProof/>
            <w:webHidden/>
          </w:rPr>
          <w:t>60</w:t>
        </w:r>
        <w:r>
          <w:rPr>
            <w:noProof/>
            <w:webHidden/>
          </w:rPr>
          <w:fldChar w:fldCharType="end"/>
        </w:r>
      </w:hyperlink>
    </w:p>
    <w:p w14:paraId="184648C8" w14:textId="048285A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56" w:history="1">
        <w:r w:rsidRPr="00E32B1B">
          <w:rPr>
            <w:rStyle w:val="Hyperkobling"/>
            <w:rFonts w:ascii="Times New Roman" w:hAnsi="Times New Roman"/>
            <w:noProof/>
          </w:rPr>
          <w:t>46.15.</w:t>
        </w:r>
        <w:r w:rsidRPr="00E32B1B">
          <w:rPr>
            <w:rStyle w:val="Hyperkobling"/>
            <w:noProof/>
          </w:rPr>
          <w:t xml:space="preserve"> Sluttrapport ytre miljø og klimagassutslipp</w:t>
        </w:r>
        <w:r>
          <w:rPr>
            <w:noProof/>
            <w:webHidden/>
          </w:rPr>
          <w:tab/>
        </w:r>
        <w:r>
          <w:rPr>
            <w:noProof/>
            <w:webHidden/>
          </w:rPr>
          <w:fldChar w:fldCharType="begin"/>
        </w:r>
        <w:r>
          <w:rPr>
            <w:noProof/>
            <w:webHidden/>
          </w:rPr>
          <w:instrText xml:space="preserve"> PAGEREF _Toc233897256 \h </w:instrText>
        </w:r>
        <w:r>
          <w:rPr>
            <w:noProof/>
            <w:webHidden/>
          </w:rPr>
        </w:r>
        <w:r>
          <w:rPr>
            <w:noProof/>
            <w:webHidden/>
          </w:rPr>
          <w:fldChar w:fldCharType="separate"/>
        </w:r>
        <w:r>
          <w:rPr>
            <w:noProof/>
            <w:webHidden/>
          </w:rPr>
          <w:t>60</w:t>
        </w:r>
        <w:r>
          <w:rPr>
            <w:noProof/>
            <w:webHidden/>
          </w:rPr>
          <w:fldChar w:fldCharType="end"/>
        </w:r>
      </w:hyperlink>
    </w:p>
    <w:p w14:paraId="5B62DC5F" w14:textId="47CB8D4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57" w:history="1">
        <w:r w:rsidRPr="00E32B1B">
          <w:rPr>
            <w:rStyle w:val="Hyperkobling"/>
            <w:rFonts w:ascii="Times New Roman" w:hAnsi="Times New Roman"/>
            <w:noProof/>
            <w:highlight w:val="lightGray"/>
          </w:rPr>
          <w:t>46.16.</w:t>
        </w:r>
        <w:r w:rsidRPr="00E32B1B">
          <w:rPr>
            <w:rStyle w:val="Hyperkobling"/>
            <w:noProof/>
            <w:highlight w:val="lightGray"/>
          </w:rPr>
          <w:t xml:space="preserve"> Dokumentasjon av bærekraftsertifisering</w:t>
        </w:r>
        <w:r>
          <w:rPr>
            <w:noProof/>
            <w:webHidden/>
          </w:rPr>
          <w:tab/>
        </w:r>
        <w:r>
          <w:rPr>
            <w:noProof/>
            <w:webHidden/>
          </w:rPr>
          <w:fldChar w:fldCharType="begin"/>
        </w:r>
        <w:r>
          <w:rPr>
            <w:noProof/>
            <w:webHidden/>
          </w:rPr>
          <w:instrText xml:space="preserve"> PAGEREF _Toc233897257 \h </w:instrText>
        </w:r>
        <w:r>
          <w:rPr>
            <w:noProof/>
            <w:webHidden/>
          </w:rPr>
        </w:r>
        <w:r>
          <w:rPr>
            <w:noProof/>
            <w:webHidden/>
          </w:rPr>
          <w:fldChar w:fldCharType="separate"/>
        </w:r>
        <w:r>
          <w:rPr>
            <w:noProof/>
            <w:webHidden/>
          </w:rPr>
          <w:t>60</w:t>
        </w:r>
        <w:r>
          <w:rPr>
            <w:noProof/>
            <w:webHidden/>
          </w:rPr>
          <w:fldChar w:fldCharType="end"/>
        </w:r>
      </w:hyperlink>
    </w:p>
    <w:p w14:paraId="7AAD1FCB" w14:textId="1D7E01D6"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58" w:history="1">
        <w:r w:rsidRPr="00E32B1B">
          <w:rPr>
            <w:rStyle w:val="Hyperkobling"/>
            <w:rFonts w:ascii="Times New Roman" w:hAnsi="Times New Roman"/>
            <w:noProof/>
          </w:rPr>
          <w:t>47.</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Andre bestemmelser</w:t>
        </w:r>
        <w:r>
          <w:rPr>
            <w:noProof/>
            <w:webHidden/>
          </w:rPr>
          <w:tab/>
        </w:r>
        <w:r>
          <w:rPr>
            <w:noProof/>
            <w:webHidden/>
          </w:rPr>
          <w:fldChar w:fldCharType="begin"/>
        </w:r>
        <w:r>
          <w:rPr>
            <w:noProof/>
            <w:webHidden/>
          </w:rPr>
          <w:instrText xml:space="preserve"> PAGEREF _Toc233897258 \h </w:instrText>
        </w:r>
        <w:r>
          <w:rPr>
            <w:noProof/>
            <w:webHidden/>
          </w:rPr>
        </w:r>
        <w:r>
          <w:rPr>
            <w:noProof/>
            <w:webHidden/>
          </w:rPr>
          <w:fldChar w:fldCharType="separate"/>
        </w:r>
        <w:r>
          <w:rPr>
            <w:noProof/>
            <w:webHidden/>
          </w:rPr>
          <w:t>61</w:t>
        </w:r>
        <w:r>
          <w:rPr>
            <w:noProof/>
            <w:webHidden/>
          </w:rPr>
          <w:fldChar w:fldCharType="end"/>
        </w:r>
      </w:hyperlink>
    </w:p>
    <w:p w14:paraId="5EA9B58A" w14:textId="0DBE2A7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59" w:history="1">
        <w:r w:rsidRPr="00E32B1B">
          <w:rPr>
            <w:rStyle w:val="Hyperkobling"/>
            <w:rFonts w:ascii="Times New Roman" w:hAnsi="Times New Roman"/>
            <w:noProof/>
          </w:rPr>
          <w:t>47.1.</w:t>
        </w:r>
        <w:r w:rsidRPr="00E32B1B">
          <w:rPr>
            <w:rStyle w:val="Hyperkobling"/>
            <w:noProof/>
          </w:rPr>
          <w:t xml:space="preserve"> Riggplass</w:t>
        </w:r>
        <w:r>
          <w:rPr>
            <w:noProof/>
            <w:webHidden/>
          </w:rPr>
          <w:tab/>
        </w:r>
        <w:r>
          <w:rPr>
            <w:noProof/>
            <w:webHidden/>
          </w:rPr>
          <w:fldChar w:fldCharType="begin"/>
        </w:r>
        <w:r>
          <w:rPr>
            <w:noProof/>
            <w:webHidden/>
          </w:rPr>
          <w:instrText xml:space="preserve"> PAGEREF _Toc233897259 \h </w:instrText>
        </w:r>
        <w:r>
          <w:rPr>
            <w:noProof/>
            <w:webHidden/>
          </w:rPr>
        </w:r>
        <w:r>
          <w:rPr>
            <w:noProof/>
            <w:webHidden/>
          </w:rPr>
          <w:fldChar w:fldCharType="separate"/>
        </w:r>
        <w:r>
          <w:rPr>
            <w:noProof/>
            <w:webHidden/>
          </w:rPr>
          <w:t>61</w:t>
        </w:r>
        <w:r>
          <w:rPr>
            <w:noProof/>
            <w:webHidden/>
          </w:rPr>
          <w:fldChar w:fldCharType="end"/>
        </w:r>
      </w:hyperlink>
    </w:p>
    <w:p w14:paraId="2FA666A5" w14:textId="79601F69"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60" w:history="1">
        <w:r w:rsidRPr="00E32B1B">
          <w:rPr>
            <w:rStyle w:val="Hyperkobling"/>
            <w:rFonts w:ascii="Times New Roman" w:hAnsi="Times New Roman"/>
            <w:noProof/>
          </w:rPr>
          <w:t>47.1.1.</w:t>
        </w:r>
        <w:r w:rsidRPr="00E32B1B">
          <w:rPr>
            <w:rStyle w:val="Hyperkobling"/>
            <w:noProof/>
          </w:rPr>
          <w:t xml:space="preserve"> Tilgjengelige områder for riggplass for entreprenøren</w:t>
        </w:r>
        <w:r>
          <w:rPr>
            <w:noProof/>
            <w:webHidden/>
          </w:rPr>
          <w:tab/>
        </w:r>
        <w:r>
          <w:rPr>
            <w:noProof/>
            <w:webHidden/>
          </w:rPr>
          <w:fldChar w:fldCharType="begin"/>
        </w:r>
        <w:r>
          <w:rPr>
            <w:noProof/>
            <w:webHidden/>
          </w:rPr>
          <w:instrText xml:space="preserve"> PAGEREF _Toc233897260 \h </w:instrText>
        </w:r>
        <w:r>
          <w:rPr>
            <w:noProof/>
            <w:webHidden/>
          </w:rPr>
        </w:r>
        <w:r>
          <w:rPr>
            <w:noProof/>
            <w:webHidden/>
          </w:rPr>
          <w:fldChar w:fldCharType="separate"/>
        </w:r>
        <w:r>
          <w:rPr>
            <w:noProof/>
            <w:webHidden/>
          </w:rPr>
          <w:t>61</w:t>
        </w:r>
        <w:r>
          <w:rPr>
            <w:noProof/>
            <w:webHidden/>
          </w:rPr>
          <w:fldChar w:fldCharType="end"/>
        </w:r>
      </w:hyperlink>
    </w:p>
    <w:p w14:paraId="1DBC96EB" w14:textId="1AFEFFFA"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61" w:history="1">
        <w:r w:rsidRPr="00E32B1B">
          <w:rPr>
            <w:rStyle w:val="Hyperkobling"/>
            <w:rFonts w:ascii="Times New Roman" w:hAnsi="Times New Roman"/>
            <w:noProof/>
          </w:rPr>
          <w:t>47.1.2.</w:t>
        </w:r>
        <w:r w:rsidRPr="00E32B1B">
          <w:rPr>
            <w:rStyle w:val="Hyperkobling"/>
            <w:noProof/>
          </w:rPr>
          <w:t xml:space="preserve"> Riggplan</w:t>
        </w:r>
        <w:r>
          <w:rPr>
            <w:noProof/>
            <w:webHidden/>
          </w:rPr>
          <w:tab/>
        </w:r>
        <w:r>
          <w:rPr>
            <w:noProof/>
            <w:webHidden/>
          </w:rPr>
          <w:fldChar w:fldCharType="begin"/>
        </w:r>
        <w:r>
          <w:rPr>
            <w:noProof/>
            <w:webHidden/>
          </w:rPr>
          <w:instrText xml:space="preserve"> PAGEREF _Toc233897261 \h </w:instrText>
        </w:r>
        <w:r>
          <w:rPr>
            <w:noProof/>
            <w:webHidden/>
          </w:rPr>
        </w:r>
        <w:r>
          <w:rPr>
            <w:noProof/>
            <w:webHidden/>
          </w:rPr>
          <w:fldChar w:fldCharType="separate"/>
        </w:r>
        <w:r>
          <w:rPr>
            <w:noProof/>
            <w:webHidden/>
          </w:rPr>
          <w:t>61</w:t>
        </w:r>
        <w:r>
          <w:rPr>
            <w:noProof/>
            <w:webHidden/>
          </w:rPr>
          <w:fldChar w:fldCharType="end"/>
        </w:r>
      </w:hyperlink>
    </w:p>
    <w:p w14:paraId="66F67A14" w14:textId="27C10359"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62" w:history="1">
        <w:r w:rsidRPr="00E32B1B">
          <w:rPr>
            <w:rStyle w:val="Hyperkobling"/>
            <w:rFonts w:ascii="Times New Roman" w:hAnsi="Times New Roman"/>
            <w:noProof/>
          </w:rPr>
          <w:t>47.1.3.</w:t>
        </w:r>
        <w:r w:rsidRPr="00E32B1B">
          <w:rPr>
            <w:rStyle w:val="Hyperkobling"/>
            <w:noProof/>
          </w:rPr>
          <w:t xml:space="preserve"> Innkvartering</w:t>
        </w:r>
        <w:r>
          <w:rPr>
            <w:noProof/>
            <w:webHidden/>
          </w:rPr>
          <w:tab/>
        </w:r>
        <w:r>
          <w:rPr>
            <w:noProof/>
            <w:webHidden/>
          </w:rPr>
          <w:fldChar w:fldCharType="begin"/>
        </w:r>
        <w:r>
          <w:rPr>
            <w:noProof/>
            <w:webHidden/>
          </w:rPr>
          <w:instrText xml:space="preserve"> PAGEREF _Toc233897262 \h </w:instrText>
        </w:r>
        <w:r>
          <w:rPr>
            <w:noProof/>
            <w:webHidden/>
          </w:rPr>
        </w:r>
        <w:r>
          <w:rPr>
            <w:noProof/>
            <w:webHidden/>
          </w:rPr>
          <w:fldChar w:fldCharType="separate"/>
        </w:r>
        <w:r>
          <w:rPr>
            <w:noProof/>
            <w:webHidden/>
          </w:rPr>
          <w:t>61</w:t>
        </w:r>
        <w:r>
          <w:rPr>
            <w:noProof/>
            <w:webHidden/>
          </w:rPr>
          <w:fldChar w:fldCharType="end"/>
        </w:r>
      </w:hyperlink>
    </w:p>
    <w:p w14:paraId="18B640C3" w14:textId="4596A167"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63" w:history="1">
        <w:r w:rsidRPr="00E32B1B">
          <w:rPr>
            <w:rStyle w:val="Hyperkobling"/>
            <w:rFonts w:ascii="Times New Roman" w:hAnsi="Times New Roman"/>
            <w:noProof/>
          </w:rPr>
          <w:t>47.1.4.</w:t>
        </w:r>
        <w:r w:rsidRPr="00E32B1B">
          <w:rPr>
            <w:rStyle w:val="Hyperkobling"/>
            <w:noProof/>
          </w:rPr>
          <w:t xml:space="preserve"> Bruk av riggplass</w:t>
        </w:r>
        <w:r>
          <w:rPr>
            <w:noProof/>
            <w:webHidden/>
          </w:rPr>
          <w:tab/>
        </w:r>
        <w:r>
          <w:rPr>
            <w:noProof/>
            <w:webHidden/>
          </w:rPr>
          <w:fldChar w:fldCharType="begin"/>
        </w:r>
        <w:r>
          <w:rPr>
            <w:noProof/>
            <w:webHidden/>
          </w:rPr>
          <w:instrText xml:space="preserve"> PAGEREF _Toc233897263 \h </w:instrText>
        </w:r>
        <w:r>
          <w:rPr>
            <w:noProof/>
            <w:webHidden/>
          </w:rPr>
        </w:r>
        <w:r>
          <w:rPr>
            <w:noProof/>
            <w:webHidden/>
          </w:rPr>
          <w:fldChar w:fldCharType="separate"/>
        </w:r>
        <w:r>
          <w:rPr>
            <w:noProof/>
            <w:webHidden/>
          </w:rPr>
          <w:t>62</w:t>
        </w:r>
        <w:r>
          <w:rPr>
            <w:noProof/>
            <w:webHidden/>
          </w:rPr>
          <w:fldChar w:fldCharType="end"/>
        </w:r>
      </w:hyperlink>
    </w:p>
    <w:p w14:paraId="22DF371B" w14:textId="1F3A994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64" w:history="1">
        <w:r w:rsidRPr="00E32B1B">
          <w:rPr>
            <w:rStyle w:val="Hyperkobling"/>
            <w:rFonts w:ascii="Times New Roman" w:hAnsi="Times New Roman"/>
            <w:noProof/>
          </w:rPr>
          <w:t>47.2.</w:t>
        </w:r>
        <w:r w:rsidRPr="00E32B1B">
          <w:rPr>
            <w:rStyle w:val="Hyperkobling"/>
            <w:noProof/>
          </w:rPr>
          <w:t xml:space="preserve"> Tilknytninger til offentlig nett, elkraft, mm</w:t>
        </w:r>
        <w:r>
          <w:rPr>
            <w:noProof/>
            <w:webHidden/>
          </w:rPr>
          <w:tab/>
        </w:r>
        <w:r>
          <w:rPr>
            <w:noProof/>
            <w:webHidden/>
          </w:rPr>
          <w:fldChar w:fldCharType="begin"/>
        </w:r>
        <w:r>
          <w:rPr>
            <w:noProof/>
            <w:webHidden/>
          </w:rPr>
          <w:instrText xml:space="preserve"> PAGEREF _Toc233897264 \h </w:instrText>
        </w:r>
        <w:r>
          <w:rPr>
            <w:noProof/>
            <w:webHidden/>
          </w:rPr>
        </w:r>
        <w:r>
          <w:rPr>
            <w:noProof/>
            <w:webHidden/>
          </w:rPr>
          <w:fldChar w:fldCharType="separate"/>
        </w:r>
        <w:r>
          <w:rPr>
            <w:noProof/>
            <w:webHidden/>
          </w:rPr>
          <w:t>62</w:t>
        </w:r>
        <w:r>
          <w:rPr>
            <w:noProof/>
            <w:webHidden/>
          </w:rPr>
          <w:fldChar w:fldCharType="end"/>
        </w:r>
      </w:hyperlink>
    </w:p>
    <w:p w14:paraId="6851DE79" w14:textId="02F5BB1D"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65" w:history="1">
        <w:r w:rsidRPr="00E32B1B">
          <w:rPr>
            <w:rStyle w:val="Hyperkobling"/>
            <w:rFonts w:ascii="Times New Roman" w:hAnsi="Times New Roman"/>
            <w:noProof/>
          </w:rPr>
          <w:t>47.2.1.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_Toc233897265 \h </w:instrText>
        </w:r>
        <w:r>
          <w:rPr>
            <w:noProof/>
            <w:webHidden/>
          </w:rPr>
        </w:r>
        <w:r>
          <w:rPr>
            <w:noProof/>
            <w:webHidden/>
          </w:rPr>
          <w:fldChar w:fldCharType="separate"/>
        </w:r>
        <w:r>
          <w:rPr>
            <w:noProof/>
            <w:webHidden/>
          </w:rPr>
          <w:t>62</w:t>
        </w:r>
        <w:r>
          <w:rPr>
            <w:noProof/>
            <w:webHidden/>
          </w:rPr>
          <w:fldChar w:fldCharType="end"/>
        </w:r>
      </w:hyperlink>
    </w:p>
    <w:p w14:paraId="27D0B5BB" w14:textId="3CAEE0A0"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66" w:history="1">
        <w:r w:rsidRPr="00E32B1B">
          <w:rPr>
            <w:rStyle w:val="Hyperkobling"/>
            <w:rFonts w:ascii="Times New Roman" w:hAnsi="Times New Roman"/>
            <w:noProof/>
          </w:rPr>
          <w:t>47.2.2.</w:t>
        </w:r>
        <w:r w:rsidRPr="00E32B1B">
          <w:rPr>
            <w:rStyle w:val="Hyperkobling"/>
            <w:noProof/>
          </w:rPr>
          <w:t xml:space="preserve"> Tilkoblingsmulighet El-kraftforsyning</w:t>
        </w:r>
        <w:r>
          <w:rPr>
            <w:noProof/>
            <w:webHidden/>
          </w:rPr>
          <w:tab/>
        </w:r>
        <w:r>
          <w:rPr>
            <w:noProof/>
            <w:webHidden/>
          </w:rPr>
          <w:fldChar w:fldCharType="begin"/>
        </w:r>
        <w:r>
          <w:rPr>
            <w:noProof/>
            <w:webHidden/>
          </w:rPr>
          <w:instrText xml:space="preserve"> PAGEREF _Toc233897266 \h </w:instrText>
        </w:r>
        <w:r>
          <w:rPr>
            <w:noProof/>
            <w:webHidden/>
          </w:rPr>
        </w:r>
        <w:r>
          <w:rPr>
            <w:noProof/>
            <w:webHidden/>
          </w:rPr>
          <w:fldChar w:fldCharType="separate"/>
        </w:r>
        <w:r>
          <w:rPr>
            <w:noProof/>
            <w:webHidden/>
          </w:rPr>
          <w:t>62</w:t>
        </w:r>
        <w:r>
          <w:rPr>
            <w:noProof/>
            <w:webHidden/>
          </w:rPr>
          <w:fldChar w:fldCharType="end"/>
        </w:r>
      </w:hyperlink>
    </w:p>
    <w:p w14:paraId="0CD87E62" w14:textId="4DC950F7"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267" w:history="1">
        <w:r w:rsidRPr="00E32B1B">
          <w:rPr>
            <w:rStyle w:val="Hyperkobling"/>
            <w:rFonts w:ascii="Times New Roman" w:hAnsi="Times New Roman"/>
            <w:noProof/>
          </w:rPr>
          <w:t>47.2.3.</w:t>
        </w:r>
        <w:r w:rsidRPr="00E32B1B">
          <w:rPr>
            <w:rStyle w:val="Hyperkobling"/>
            <w:noProof/>
          </w:rPr>
          <w:t xml:space="preserve"> Tilkoblingsmuligheter vannforsyning og avløp</w:t>
        </w:r>
        <w:r>
          <w:rPr>
            <w:noProof/>
            <w:webHidden/>
          </w:rPr>
          <w:tab/>
        </w:r>
        <w:r>
          <w:rPr>
            <w:noProof/>
            <w:webHidden/>
          </w:rPr>
          <w:fldChar w:fldCharType="begin"/>
        </w:r>
        <w:r>
          <w:rPr>
            <w:noProof/>
            <w:webHidden/>
          </w:rPr>
          <w:instrText xml:space="preserve"> PAGEREF _Toc233897267 \h </w:instrText>
        </w:r>
        <w:r>
          <w:rPr>
            <w:noProof/>
            <w:webHidden/>
          </w:rPr>
        </w:r>
        <w:r>
          <w:rPr>
            <w:noProof/>
            <w:webHidden/>
          </w:rPr>
          <w:fldChar w:fldCharType="separate"/>
        </w:r>
        <w:r>
          <w:rPr>
            <w:noProof/>
            <w:webHidden/>
          </w:rPr>
          <w:t>62</w:t>
        </w:r>
        <w:r>
          <w:rPr>
            <w:noProof/>
            <w:webHidden/>
          </w:rPr>
          <w:fldChar w:fldCharType="end"/>
        </w:r>
      </w:hyperlink>
    </w:p>
    <w:p w14:paraId="687538F6" w14:textId="4692672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68" w:history="1">
        <w:r w:rsidRPr="00E32B1B">
          <w:rPr>
            <w:rStyle w:val="Hyperkobling"/>
            <w:rFonts w:ascii="Times New Roman" w:hAnsi="Times New Roman"/>
            <w:noProof/>
          </w:rPr>
          <w:t>47.3.</w:t>
        </w:r>
        <w:r w:rsidRPr="00E32B1B">
          <w:rPr>
            <w:rStyle w:val="Hyperkobling"/>
            <w:noProof/>
          </w:rPr>
          <w:t xml:space="preserve"> Trafikksikkerhetsrevisjon (TS-revisjon)</w:t>
        </w:r>
        <w:r>
          <w:rPr>
            <w:noProof/>
            <w:webHidden/>
          </w:rPr>
          <w:tab/>
        </w:r>
        <w:r>
          <w:rPr>
            <w:noProof/>
            <w:webHidden/>
          </w:rPr>
          <w:fldChar w:fldCharType="begin"/>
        </w:r>
        <w:r>
          <w:rPr>
            <w:noProof/>
            <w:webHidden/>
          </w:rPr>
          <w:instrText xml:space="preserve"> PAGEREF _Toc233897268 \h </w:instrText>
        </w:r>
        <w:r>
          <w:rPr>
            <w:noProof/>
            <w:webHidden/>
          </w:rPr>
        </w:r>
        <w:r>
          <w:rPr>
            <w:noProof/>
            <w:webHidden/>
          </w:rPr>
          <w:fldChar w:fldCharType="separate"/>
        </w:r>
        <w:r>
          <w:rPr>
            <w:noProof/>
            <w:webHidden/>
          </w:rPr>
          <w:t>62</w:t>
        </w:r>
        <w:r>
          <w:rPr>
            <w:noProof/>
            <w:webHidden/>
          </w:rPr>
          <w:fldChar w:fldCharType="end"/>
        </w:r>
      </w:hyperlink>
    </w:p>
    <w:p w14:paraId="74171A84" w14:textId="3E8FE68D"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69" w:history="1">
        <w:r w:rsidRPr="00E32B1B">
          <w:rPr>
            <w:rStyle w:val="Hyperkobling"/>
            <w:rFonts w:ascii="Times New Roman" w:hAnsi="Times New Roman"/>
            <w:noProof/>
          </w:rPr>
          <w:t>48.</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Sanksjoner</w:t>
        </w:r>
        <w:r>
          <w:rPr>
            <w:noProof/>
            <w:webHidden/>
          </w:rPr>
          <w:tab/>
        </w:r>
        <w:r>
          <w:rPr>
            <w:noProof/>
            <w:webHidden/>
          </w:rPr>
          <w:fldChar w:fldCharType="begin"/>
        </w:r>
        <w:r>
          <w:rPr>
            <w:noProof/>
            <w:webHidden/>
          </w:rPr>
          <w:instrText xml:space="preserve"> PAGEREF _Toc233897269 \h </w:instrText>
        </w:r>
        <w:r>
          <w:rPr>
            <w:noProof/>
            <w:webHidden/>
          </w:rPr>
        </w:r>
        <w:r>
          <w:rPr>
            <w:noProof/>
            <w:webHidden/>
          </w:rPr>
          <w:fldChar w:fldCharType="separate"/>
        </w:r>
        <w:r>
          <w:rPr>
            <w:noProof/>
            <w:webHidden/>
          </w:rPr>
          <w:t>63</w:t>
        </w:r>
        <w:r>
          <w:rPr>
            <w:noProof/>
            <w:webHidden/>
          </w:rPr>
          <w:fldChar w:fldCharType="end"/>
        </w:r>
      </w:hyperlink>
    </w:p>
    <w:p w14:paraId="35614266" w14:textId="742022C3"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70" w:history="1">
        <w:r w:rsidRPr="00E32B1B">
          <w:rPr>
            <w:rStyle w:val="Hyperkobling"/>
            <w:rFonts w:ascii="Times New Roman" w:hAnsi="Times New Roman"/>
            <w:noProof/>
          </w:rPr>
          <w:t>48.1.</w:t>
        </w:r>
        <w:r w:rsidRPr="00E32B1B">
          <w:rPr>
            <w:rStyle w:val="Hyperkobling"/>
            <w:noProof/>
          </w:rPr>
          <w:t xml:space="preserve"> Generelt</w:t>
        </w:r>
        <w:r>
          <w:rPr>
            <w:noProof/>
            <w:webHidden/>
          </w:rPr>
          <w:tab/>
        </w:r>
        <w:r>
          <w:rPr>
            <w:noProof/>
            <w:webHidden/>
          </w:rPr>
          <w:fldChar w:fldCharType="begin"/>
        </w:r>
        <w:r>
          <w:rPr>
            <w:noProof/>
            <w:webHidden/>
          </w:rPr>
          <w:instrText xml:space="preserve"> PAGEREF _Toc233897270 \h </w:instrText>
        </w:r>
        <w:r>
          <w:rPr>
            <w:noProof/>
            <w:webHidden/>
          </w:rPr>
        </w:r>
        <w:r>
          <w:rPr>
            <w:noProof/>
            <w:webHidden/>
          </w:rPr>
          <w:fldChar w:fldCharType="separate"/>
        </w:r>
        <w:r>
          <w:rPr>
            <w:noProof/>
            <w:webHidden/>
          </w:rPr>
          <w:t>63</w:t>
        </w:r>
        <w:r>
          <w:rPr>
            <w:noProof/>
            <w:webHidden/>
          </w:rPr>
          <w:fldChar w:fldCharType="end"/>
        </w:r>
      </w:hyperlink>
    </w:p>
    <w:p w14:paraId="6F3D140D" w14:textId="00F3ACF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71" w:history="1">
        <w:r w:rsidRPr="00E32B1B">
          <w:rPr>
            <w:rStyle w:val="Hyperkobling"/>
            <w:rFonts w:ascii="Times New Roman" w:hAnsi="Times New Roman"/>
            <w:noProof/>
          </w:rPr>
          <w:t>48.2.</w:t>
        </w:r>
        <w:r w:rsidRPr="00E32B1B">
          <w:rPr>
            <w:rStyle w:val="Hyperkobling"/>
            <w:noProof/>
          </w:rPr>
          <w:t xml:space="preserve"> Sanksjoner ved overskridelse av mulktbelagte frister</w:t>
        </w:r>
        <w:r>
          <w:rPr>
            <w:noProof/>
            <w:webHidden/>
          </w:rPr>
          <w:tab/>
        </w:r>
        <w:r>
          <w:rPr>
            <w:noProof/>
            <w:webHidden/>
          </w:rPr>
          <w:fldChar w:fldCharType="begin"/>
        </w:r>
        <w:r>
          <w:rPr>
            <w:noProof/>
            <w:webHidden/>
          </w:rPr>
          <w:instrText xml:space="preserve"> PAGEREF _Toc233897271 \h </w:instrText>
        </w:r>
        <w:r>
          <w:rPr>
            <w:noProof/>
            <w:webHidden/>
          </w:rPr>
        </w:r>
        <w:r>
          <w:rPr>
            <w:noProof/>
            <w:webHidden/>
          </w:rPr>
          <w:fldChar w:fldCharType="separate"/>
        </w:r>
        <w:r>
          <w:rPr>
            <w:noProof/>
            <w:webHidden/>
          </w:rPr>
          <w:t>63</w:t>
        </w:r>
        <w:r>
          <w:rPr>
            <w:noProof/>
            <w:webHidden/>
          </w:rPr>
          <w:fldChar w:fldCharType="end"/>
        </w:r>
      </w:hyperlink>
    </w:p>
    <w:p w14:paraId="15371E20" w14:textId="6207A66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72" w:history="1">
        <w:r w:rsidRPr="00E32B1B">
          <w:rPr>
            <w:rStyle w:val="Hyperkobling"/>
            <w:rFonts w:ascii="Times New Roman" w:hAnsi="Times New Roman"/>
            <w:noProof/>
          </w:rPr>
          <w:t>48.3.</w:t>
        </w:r>
        <w:r w:rsidRPr="00E32B1B">
          <w:rPr>
            <w:rStyle w:val="Hyperkobling"/>
            <w:noProof/>
          </w:rPr>
          <w:t xml:space="preserve"> Sanksjoner ved mangelfull dokumentasjon og rapportering</w:t>
        </w:r>
        <w:r>
          <w:rPr>
            <w:noProof/>
            <w:webHidden/>
          </w:rPr>
          <w:tab/>
        </w:r>
        <w:r>
          <w:rPr>
            <w:noProof/>
            <w:webHidden/>
          </w:rPr>
          <w:fldChar w:fldCharType="begin"/>
        </w:r>
        <w:r>
          <w:rPr>
            <w:noProof/>
            <w:webHidden/>
          </w:rPr>
          <w:instrText xml:space="preserve"> PAGEREF _Toc233897272 \h </w:instrText>
        </w:r>
        <w:r>
          <w:rPr>
            <w:noProof/>
            <w:webHidden/>
          </w:rPr>
        </w:r>
        <w:r>
          <w:rPr>
            <w:noProof/>
            <w:webHidden/>
          </w:rPr>
          <w:fldChar w:fldCharType="separate"/>
        </w:r>
        <w:r>
          <w:rPr>
            <w:noProof/>
            <w:webHidden/>
          </w:rPr>
          <w:t>63</w:t>
        </w:r>
        <w:r>
          <w:rPr>
            <w:noProof/>
            <w:webHidden/>
          </w:rPr>
          <w:fldChar w:fldCharType="end"/>
        </w:r>
      </w:hyperlink>
    </w:p>
    <w:p w14:paraId="7E8B7E93" w14:textId="1EFD7DF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73" w:history="1">
        <w:r w:rsidRPr="00E32B1B">
          <w:rPr>
            <w:rStyle w:val="Hyperkobling"/>
            <w:rFonts w:ascii="Times New Roman" w:hAnsi="Times New Roman"/>
            <w:noProof/>
          </w:rPr>
          <w:t>48.4.</w:t>
        </w:r>
        <w:r w:rsidRPr="00E32B1B">
          <w:rPr>
            <w:rStyle w:val="Hyperkobling"/>
            <w:noProof/>
          </w:rPr>
          <w:t xml:space="preserve"> Sanksjoner ved kvalitetsavvik på asfalt</w:t>
        </w:r>
        <w:r>
          <w:rPr>
            <w:noProof/>
            <w:webHidden/>
          </w:rPr>
          <w:tab/>
        </w:r>
        <w:r>
          <w:rPr>
            <w:noProof/>
            <w:webHidden/>
          </w:rPr>
          <w:fldChar w:fldCharType="begin"/>
        </w:r>
        <w:r>
          <w:rPr>
            <w:noProof/>
            <w:webHidden/>
          </w:rPr>
          <w:instrText xml:space="preserve"> PAGEREF _Toc233897273 \h </w:instrText>
        </w:r>
        <w:r>
          <w:rPr>
            <w:noProof/>
            <w:webHidden/>
          </w:rPr>
        </w:r>
        <w:r>
          <w:rPr>
            <w:noProof/>
            <w:webHidden/>
          </w:rPr>
          <w:fldChar w:fldCharType="separate"/>
        </w:r>
        <w:r>
          <w:rPr>
            <w:noProof/>
            <w:webHidden/>
          </w:rPr>
          <w:t>63</w:t>
        </w:r>
        <w:r>
          <w:rPr>
            <w:noProof/>
            <w:webHidden/>
          </w:rPr>
          <w:fldChar w:fldCharType="end"/>
        </w:r>
      </w:hyperlink>
    </w:p>
    <w:p w14:paraId="4883BC25" w14:textId="18DDF71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74" w:history="1">
        <w:r w:rsidRPr="00E32B1B">
          <w:rPr>
            <w:rStyle w:val="Hyperkobling"/>
            <w:rFonts w:ascii="Times New Roman" w:hAnsi="Times New Roman"/>
            <w:noProof/>
          </w:rPr>
          <w:t>48.5.</w:t>
        </w:r>
        <w:r w:rsidRPr="00E32B1B">
          <w:rPr>
            <w:rStyle w:val="Hyperkobling"/>
            <w:noProof/>
          </w:rPr>
          <w:t xml:space="preserve"> Sanksjoner knyttet til bestemmelser om arbeidstakere</w:t>
        </w:r>
        <w:r>
          <w:rPr>
            <w:noProof/>
            <w:webHidden/>
          </w:rPr>
          <w:tab/>
        </w:r>
        <w:r>
          <w:rPr>
            <w:noProof/>
            <w:webHidden/>
          </w:rPr>
          <w:fldChar w:fldCharType="begin"/>
        </w:r>
        <w:r>
          <w:rPr>
            <w:noProof/>
            <w:webHidden/>
          </w:rPr>
          <w:instrText xml:space="preserve"> PAGEREF _Toc233897274 \h </w:instrText>
        </w:r>
        <w:r>
          <w:rPr>
            <w:noProof/>
            <w:webHidden/>
          </w:rPr>
        </w:r>
        <w:r>
          <w:rPr>
            <w:noProof/>
            <w:webHidden/>
          </w:rPr>
          <w:fldChar w:fldCharType="separate"/>
        </w:r>
        <w:r>
          <w:rPr>
            <w:noProof/>
            <w:webHidden/>
          </w:rPr>
          <w:t>63</w:t>
        </w:r>
        <w:r>
          <w:rPr>
            <w:noProof/>
            <w:webHidden/>
          </w:rPr>
          <w:fldChar w:fldCharType="end"/>
        </w:r>
      </w:hyperlink>
    </w:p>
    <w:p w14:paraId="00D5C344" w14:textId="19B924B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75" w:history="1">
        <w:r w:rsidRPr="00E32B1B">
          <w:rPr>
            <w:rStyle w:val="Hyperkobling"/>
            <w:rFonts w:ascii="Times New Roman" w:hAnsi="Times New Roman"/>
            <w:noProof/>
          </w:rPr>
          <w:t>48.6.</w:t>
        </w:r>
        <w:r w:rsidRPr="00E32B1B">
          <w:rPr>
            <w:rStyle w:val="Hyperkobling"/>
            <w:noProof/>
          </w:rPr>
          <w:t xml:space="preserve"> Sanksjoner knyttet til HMS</w:t>
        </w:r>
        <w:r>
          <w:rPr>
            <w:noProof/>
            <w:webHidden/>
          </w:rPr>
          <w:tab/>
        </w:r>
        <w:r>
          <w:rPr>
            <w:noProof/>
            <w:webHidden/>
          </w:rPr>
          <w:fldChar w:fldCharType="begin"/>
        </w:r>
        <w:r>
          <w:rPr>
            <w:noProof/>
            <w:webHidden/>
          </w:rPr>
          <w:instrText xml:space="preserve"> PAGEREF _Toc233897275 \h </w:instrText>
        </w:r>
        <w:r>
          <w:rPr>
            <w:noProof/>
            <w:webHidden/>
          </w:rPr>
        </w:r>
        <w:r>
          <w:rPr>
            <w:noProof/>
            <w:webHidden/>
          </w:rPr>
          <w:fldChar w:fldCharType="separate"/>
        </w:r>
        <w:r>
          <w:rPr>
            <w:noProof/>
            <w:webHidden/>
          </w:rPr>
          <w:t>63</w:t>
        </w:r>
        <w:r>
          <w:rPr>
            <w:noProof/>
            <w:webHidden/>
          </w:rPr>
          <w:fldChar w:fldCharType="end"/>
        </w:r>
      </w:hyperlink>
    </w:p>
    <w:p w14:paraId="23B0C9CB" w14:textId="5D8C8D1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76" w:history="1">
        <w:r w:rsidRPr="00E32B1B">
          <w:rPr>
            <w:rStyle w:val="Hyperkobling"/>
            <w:rFonts w:ascii="Times New Roman" w:hAnsi="Times New Roman"/>
            <w:noProof/>
          </w:rPr>
          <w:t>48.7.</w:t>
        </w:r>
        <w:r w:rsidRPr="00E32B1B">
          <w:rPr>
            <w:rStyle w:val="Hyperkobling"/>
            <w:noProof/>
          </w:rPr>
          <w:t xml:space="preserve"> Sanksjoner knyttet til representant og nøkkelpersonell</w:t>
        </w:r>
        <w:r>
          <w:rPr>
            <w:noProof/>
            <w:webHidden/>
          </w:rPr>
          <w:tab/>
        </w:r>
        <w:r>
          <w:rPr>
            <w:noProof/>
            <w:webHidden/>
          </w:rPr>
          <w:fldChar w:fldCharType="begin"/>
        </w:r>
        <w:r>
          <w:rPr>
            <w:noProof/>
            <w:webHidden/>
          </w:rPr>
          <w:instrText xml:space="preserve"> PAGEREF _Toc233897276 \h </w:instrText>
        </w:r>
        <w:r>
          <w:rPr>
            <w:noProof/>
            <w:webHidden/>
          </w:rPr>
        </w:r>
        <w:r>
          <w:rPr>
            <w:noProof/>
            <w:webHidden/>
          </w:rPr>
          <w:fldChar w:fldCharType="separate"/>
        </w:r>
        <w:r>
          <w:rPr>
            <w:noProof/>
            <w:webHidden/>
          </w:rPr>
          <w:t>63</w:t>
        </w:r>
        <w:r>
          <w:rPr>
            <w:noProof/>
            <w:webHidden/>
          </w:rPr>
          <w:fldChar w:fldCharType="end"/>
        </w:r>
      </w:hyperlink>
    </w:p>
    <w:p w14:paraId="503A2C2A" w14:textId="2B30529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77" w:history="1">
        <w:r w:rsidRPr="00E32B1B">
          <w:rPr>
            <w:rStyle w:val="Hyperkobling"/>
            <w:rFonts w:ascii="Times New Roman" w:hAnsi="Times New Roman"/>
            <w:noProof/>
          </w:rPr>
          <w:t>48.8.</w:t>
        </w:r>
        <w:r w:rsidRPr="00E32B1B">
          <w:rPr>
            <w:rStyle w:val="Hyperkobling"/>
            <w:noProof/>
          </w:rPr>
          <w:t xml:space="preserve"> Sanksjoner knyttet til oppfølging av sanksjonslovgivning</w:t>
        </w:r>
        <w:r>
          <w:rPr>
            <w:noProof/>
            <w:webHidden/>
          </w:rPr>
          <w:tab/>
        </w:r>
        <w:r>
          <w:rPr>
            <w:noProof/>
            <w:webHidden/>
          </w:rPr>
          <w:fldChar w:fldCharType="begin"/>
        </w:r>
        <w:r>
          <w:rPr>
            <w:noProof/>
            <w:webHidden/>
          </w:rPr>
          <w:instrText xml:space="preserve"> PAGEREF _Toc233897277 \h </w:instrText>
        </w:r>
        <w:r>
          <w:rPr>
            <w:noProof/>
            <w:webHidden/>
          </w:rPr>
        </w:r>
        <w:r>
          <w:rPr>
            <w:noProof/>
            <w:webHidden/>
          </w:rPr>
          <w:fldChar w:fldCharType="separate"/>
        </w:r>
        <w:r>
          <w:rPr>
            <w:noProof/>
            <w:webHidden/>
          </w:rPr>
          <w:t>63</w:t>
        </w:r>
        <w:r>
          <w:rPr>
            <w:noProof/>
            <w:webHidden/>
          </w:rPr>
          <w:fldChar w:fldCharType="end"/>
        </w:r>
      </w:hyperlink>
    </w:p>
    <w:p w14:paraId="62BD2E2C" w14:textId="560705FA"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78" w:history="1">
        <w:r w:rsidRPr="00E32B1B">
          <w:rPr>
            <w:rStyle w:val="Hyperkobling"/>
            <w:rFonts w:ascii="Times New Roman" w:hAnsi="Times New Roman"/>
            <w:noProof/>
          </w:rPr>
          <w:t>49.</w:t>
        </w:r>
        <w:r>
          <w:rPr>
            <w:rFonts w:asciiTheme="minorHAnsi" w:eastAsiaTheme="minorEastAsia" w:hAnsiTheme="minorHAnsi" w:cstheme="minorBidi"/>
            <w:b w:val="0"/>
            <w:noProof/>
            <w:kern w:val="2"/>
            <w:sz w:val="24"/>
            <w:lang w:eastAsia="nb-NO"/>
            <w14:ligatures w14:val="standardContextual"/>
          </w:rPr>
          <w:tab/>
        </w:r>
        <w:r w:rsidRPr="00E32B1B">
          <w:rPr>
            <w:rStyle w:val="Hyperkobling"/>
            <w:noProof/>
          </w:rPr>
          <w:t>Sanksjonsloven med tilhørende forskrifter</w:t>
        </w:r>
        <w:r>
          <w:rPr>
            <w:noProof/>
            <w:webHidden/>
          </w:rPr>
          <w:tab/>
        </w:r>
        <w:r>
          <w:rPr>
            <w:noProof/>
            <w:webHidden/>
          </w:rPr>
          <w:fldChar w:fldCharType="begin"/>
        </w:r>
        <w:r>
          <w:rPr>
            <w:noProof/>
            <w:webHidden/>
          </w:rPr>
          <w:instrText xml:space="preserve"> PAGEREF _Toc233897278 \h </w:instrText>
        </w:r>
        <w:r>
          <w:rPr>
            <w:noProof/>
            <w:webHidden/>
          </w:rPr>
        </w:r>
        <w:r>
          <w:rPr>
            <w:noProof/>
            <w:webHidden/>
          </w:rPr>
          <w:fldChar w:fldCharType="separate"/>
        </w:r>
        <w:r>
          <w:rPr>
            <w:noProof/>
            <w:webHidden/>
          </w:rPr>
          <w:t>63</w:t>
        </w:r>
        <w:r>
          <w:rPr>
            <w:noProof/>
            <w:webHidden/>
          </w:rPr>
          <w:fldChar w:fldCharType="end"/>
        </w:r>
      </w:hyperlink>
    </w:p>
    <w:p w14:paraId="0EA12727" w14:textId="6BF9859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79" w:history="1">
        <w:r w:rsidRPr="00E32B1B">
          <w:rPr>
            <w:rStyle w:val="Hyperkobling"/>
            <w:rFonts w:ascii="Times New Roman" w:hAnsi="Times New Roman"/>
            <w:noProof/>
          </w:rPr>
          <w:t>49.1.</w:t>
        </w:r>
        <w:r w:rsidRPr="00E32B1B">
          <w:rPr>
            <w:rStyle w:val="Hyperkobling"/>
            <w:noProof/>
          </w:rPr>
          <w:t xml:space="preserve"> Entreprenørens plikt til å etterleve sanksjonslovgivningen med tilhørende forskrifter</w:t>
        </w:r>
        <w:r>
          <w:rPr>
            <w:noProof/>
            <w:webHidden/>
          </w:rPr>
          <w:tab/>
        </w:r>
        <w:r>
          <w:rPr>
            <w:noProof/>
            <w:webHidden/>
          </w:rPr>
          <w:fldChar w:fldCharType="begin"/>
        </w:r>
        <w:r>
          <w:rPr>
            <w:noProof/>
            <w:webHidden/>
          </w:rPr>
          <w:instrText xml:space="preserve"> PAGEREF _Toc233897279 \h </w:instrText>
        </w:r>
        <w:r>
          <w:rPr>
            <w:noProof/>
            <w:webHidden/>
          </w:rPr>
        </w:r>
        <w:r>
          <w:rPr>
            <w:noProof/>
            <w:webHidden/>
          </w:rPr>
          <w:fldChar w:fldCharType="separate"/>
        </w:r>
        <w:r>
          <w:rPr>
            <w:noProof/>
            <w:webHidden/>
          </w:rPr>
          <w:t>63</w:t>
        </w:r>
        <w:r>
          <w:rPr>
            <w:noProof/>
            <w:webHidden/>
          </w:rPr>
          <w:fldChar w:fldCharType="end"/>
        </w:r>
      </w:hyperlink>
    </w:p>
    <w:p w14:paraId="5767BC7D" w14:textId="18CAD89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80" w:history="1">
        <w:r w:rsidRPr="00E32B1B">
          <w:rPr>
            <w:rStyle w:val="Hyperkobling"/>
            <w:rFonts w:ascii="Times New Roman" w:hAnsi="Times New Roman"/>
            <w:noProof/>
          </w:rPr>
          <w:t>49.2.</w:t>
        </w:r>
        <w:r w:rsidRPr="00E32B1B">
          <w:rPr>
            <w:rStyle w:val="Hyperkobling"/>
            <w:noProof/>
          </w:rPr>
          <w:t xml:space="preserve"> Vesentlig mislighold</w:t>
        </w:r>
        <w:r>
          <w:rPr>
            <w:noProof/>
            <w:webHidden/>
          </w:rPr>
          <w:tab/>
        </w:r>
        <w:r>
          <w:rPr>
            <w:noProof/>
            <w:webHidden/>
          </w:rPr>
          <w:fldChar w:fldCharType="begin"/>
        </w:r>
        <w:r>
          <w:rPr>
            <w:noProof/>
            <w:webHidden/>
          </w:rPr>
          <w:instrText xml:space="preserve"> PAGEREF _Toc233897280 \h </w:instrText>
        </w:r>
        <w:r>
          <w:rPr>
            <w:noProof/>
            <w:webHidden/>
          </w:rPr>
        </w:r>
        <w:r>
          <w:rPr>
            <w:noProof/>
            <w:webHidden/>
          </w:rPr>
          <w:fldChar w:fldCharType="separate"/>
        </w:r>
        <w:r>
          <w:rPr>
            <w:noProof/>
            <w:webHidden/>
          </w:rPr>
          <w:t>64</w:t>
        </w:r>
        <w:r>
          <w:rPr>
            <w:noProof/>
            <w:webHidden/>
          </w:rPr>
          <w:fldChar w:fldCharType="end"/>
        </w:r>
      </w:hyperlink>
    </w:p>
    <w:p w14:paraId="41B6DF87" w14:textId="13F223C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81" w:history="1">
        <w:r w:rsidRPr="00E32B1B">
          <w:rPr>
            <w:rStyle w:val="Hyperkobling"/>
            <w:rFonts w:ascii="Times New Roman" w:hAnsi="Times New Roman"/>
            <w:noProof/>
          </w:rPr>
          <w:t>49.3.</w:t>
        </w:r>
        <w:r w:rsidRPr="00E32B1B">
          <w:rPr>
            <w:rStyle w:val="Hyperkobling"/>
            <w:noProof/>
          </w:rPr>
          <w:t xml:space="preserve"> Erstatning</w:t>
        </w:r>
        <w:r>
          <w:rPr>
            <w:noProof/>
            <w:webHidden/>
          </w:rPr>
          <w:tab/>
        </w:r>
        <w:r>
          <w:rPr>
            <w:noProof/>
            <w:webHidden/>
          </w:rPr>
          <w:fldChar w:fldCharType="begin"/>
        </w:r>
        <w:r>
          <w:rPr>
            <w:noProof/>
            <w:webHidden/>
          </w:rPr>
          <w:instrText xml:space="preserve"> PAGEREF _Toc233897281 \h </w:instrText>
        </w:r>
        <w:r>
          <w:rPr>
            <w:noProof/>
            <w:webHidden/>
          </w:rPr>
        </w:r>
        <w:r>
          <w:rPr>
            <w:noProof/>
            <w:webHidden/>
          </w:rPr>
          <w:fldChar w:fldCharType="separate"/>
        </w:r>
        <w:r>
          <w:rPr>
            <w:noProof/>
            <w:webHidden/>
          </w:rPr>
          <w:t>64</w:t>
        </w:r>
        <w:r>
          <w:rPr>
            <w:noProof/>
            <w:webHidden/>
          </w:rPr>
          <w:fldChar w:fldCharType="end"/>
        </w:r>
      </w:hyperlink>
    </w:p>
    <w:p w14:paraId="1FAA08E6" w14:textId="4D3089B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82" w:history="1">
        <w:r w:rsidRPr="00E32B1B">
          <w:rPr>
            <w:rStyle w:val="Hyperkobling"/>
            <w:rFonts w:ascii="Times New Roman" w:hAnsi="Times New Roman"/>
            <w:noProof/>
          </w:rPr>
          <w:t>49.4.</w:t>
        </w:r>
        <w:r w:rsidRPr="00E32B1B">
          <w:rPr>
            <w:rStyle w:val="Hyperkobling"/>
            <w:noProof/>
          </w:rPr>
          <w:t xml:space="preserve"> Heving</w:t>
        </w:r>
        <w:r>
          <w:rPr>
            <w:noProof/>
            <w:webHidden/>
          </w:rPr>
          <w:tab/>
        </w:r>
        <w:r>
          <w:rPr>
            <w:noProof/>
            <w:webHidden/>
          </w:rPr>
          <w:fldChar w:fldCharType="begin"/>
        </w:r>
        <w:r>
          <w:rPr>
            <w:noProof/>
            <w:webHidden/>
          </w:rPr>
          <w:instrText xml:space="preserve"> PAGEREF _Toc233897282 \h </w:instrText>
        </w:r>
        <w:r>
          <w:rPr>
            <w:noProof/>
            <w:webHidden/>
          </w:rPr>
        </w:r>
        <w:r>
          <w:rPr>
            <w:noProof/>
            <w:webHidden/>
          </w:rPr>
          <w:fldChar w:fldCharType="separate"/>
        </w:r>
        <w:r>
          <w:rPr>
            <w:noProof/>
            <w:webHidden/>
          </w:rPr>
          <w:t>64</w:t>
        </w:r>
        <w:r>
          <w:rPr>
            <w:noProof/>
            <w:webHidden/>
          </w:rPr>
          <w:fldChar w:fldCharType="end"/>
        </w:r>
      </w:hyperlink>
    </w:p>
    <w:p w14:paraId="592424A3" w14:textId="232F94F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83" w:history="1">
        <w:r w:rsidRPr="00E32B1B">
          <w:rPr>
            <w:rStyle w:val="Hyperkobling"/>
            <w:rFonts w:ascii="Times New Roman" w:hAnsi="Times New Roman"/>
            <w:noProof/>
          </w:rPr>
          <w:t>49.5.</w:t>
        </w:r>
        <w:r w:rsidRPr="00E32B1B">
          <w:rPr>
            <w:rStyle w:val="Hyperkobling"/>
            <w:noProof/>
          </w:rPr>
          <w:t xml:space="preserve"> Utskifting av kontraktmedhjelpere</w:t>
        </w:r>
        <w:r>
          <w:rPr>
            <w:noProof/>
            <w:webHidden/>
          </w:rPr>
          <w:tab/>
        </w:r>
        <w:r>
          <w:rPr>
            <w:noProof/>
            <w:webHidden/>
          </w:rPr>
          <w:fldChar w:fldCharType="begin"/>
        </w:r>
        <w:r>
          <w:rPr>
            <w:noProof/>
            <w:webHidden/>
          </w:rPr>
          <w:instrText xml:space="preserve"> PAGEREF _Toc233897283 \h </w:instrText>
        </w:r>
        <w:r>
          <w:rPr>
            <w:noProof/>
            <w:webHidden/>
          </w:rPr>
        </w:r>
        <w:r>
          <w:rPr>
            <w:noProof/>
            <w:webHidden/>
          </w:rPr>
          <w:fldChar w:fldCharType="separate"/>
        </w:r>
        <w:r>
          <w:rPr>
            <w:noProof/>
            <w:webHidden/>
          </w:rPr>
          <w:t>64</w:t>
        </w:r>
        <w:r>
          <w:rPr>
            <w:noProof/>
            <w:webHidden/>
          </w:rPr>
          <w:fldChar w:fldCharType="end"/>
        </w:r>
      </w:hyperlink>
    </w:p>
    <w:p w14:paraId="5A9E6D2F" w14:textId="6B3D735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84" w:history="1">
        <w:r w:rsidRPr="00E32B1B">
          <w:rPr>
            <w:rStyle w:val="Hyperkobling"/>
            <w:rFonts w:ascii="Times New Roman" w:hAnsi="Times New Roman"/>
            <w:noProof/>
          </w:rPr>
          <w:t>49.6.</w:t>
        </w:r>
        <w:r w:rsidRPr="00E32B1B">
          <w:rPr>
            <w:rStyle w:val="Hyperkobling"/>
            <w:noProof/>
          </w:rPr>
          <w:t xml:space="preserve"> Informasjonsplikt</w:t>
        </w:r>
        <w:r>
          <w:rPr>
            <w:noProof/>
            <w:webHidden/>
          </w:rPr>
          <w:tab/>
        </w:r>
        <w:r>
          <w:rPr>
            <w:noProof/>
            <w:webHidden/>
          </w:rPr>
          <w:fldChar w:fldCharType="begin"/>
        </w:r>
        <w:r>
          <w:rPr>
            <w:noProof/>
            <w:webHidden/>
          </w:rPr>
          <w:instrText xml:space="preserve"> PAGEREF _Toc233897284 \h </w:instrText>
        </w:r>
        <w:r>
          <w:rPr>
            <w:noProof/>
            <w:webHidden/>
          </w:rPr>
        </w:r>
        <w:r>
          <w:rPr>
            <w:noProof/>
            <w:webHidden/>
          </w:rPr>
          <w:fldChar w:fldCharType="separate"/>
        </w:r>
        <w:r>
          <w:rPr>
            <w:noProof/>
            <w:webHidden/>
          </w:rPr>
          <w:t>64</w:t>
        </w:r>
        <w:r>
          <w:rPr>
            <w:noProof/>
            <w:webHidden/>
          </w:rPr>
          <w:fldChar w:fldCharType="end"/>
        </w:r>
      </w:hyperlink>
    </w:p>
    <w:p w14:paraId="0ACF9A77" w14:textId="5AA8B16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85" w:history="1">
        <w:r w:rsidRPr="00E32B1B">
          <w:rPr>
            <w:rStyle w:val="Hyperkobling"/>
            <w:rFonts w:ascii="Times New Roman" w:hAnsi="Times New Roman"/>
            <w:noProof/>
          </w:rPr>
          <w:t>49.7.</w:t>
        </w:r>
        <w:r w:rsidRPr="00E32B1B">
          <w:rPr>
            <w:rStyle w:val="Hyperkobling"/>
            <w:noProof/>
          </w:rPr>
          <w:t xml:space="preserve"> Dokumentasjon</w:t>
        </w:r>
        <w:r>
          <w:rPr>
            <w:noProof/>
            <w:webHidden/>
          </w:rPr>
          <w:tab/>
        </w:r>
        <w:r>
          <w:rPr>
            <w:noProof/>
            <w:webHidden/>
          </w:rPr>
          <w:fldChar w:fldCharType="begin"/>
        </w:r>
        <w:r>
          <w:rPr>
            <w:noProof/>
            <w:webHidden/>
          </w:rPr>
          <w:instrText xml:space="preserve"> PAGEREF _Toc233897285 \h </w:instrText>
        </w:r>
        <w:r>
          <w:rPr>
            <w:noProof/>
            <w:webHidden/>
          </w:rPr>
        </w:r>
        <w:r>
          <w:rPr>
            <w:noProof/>
            <w:webHidden/>
          </w:rPr>
          <w:fldChar w:fldCharType="separate"/>
        </w:r>
        <w:r>
          <w:rPr>
            <w:noProof/>
            <w:webHidden/>
          </w:rPr>
          <w:t>64</w:t>
        </w:r>
        <w:r>
          <w:rPr>
            <w:noProof/>
            <w:webHidden/>
          </w:rPr>
          <w:fldChar w:fldCharType="end"/>
        </w:r>
      </w:hyperlink>
    </w:p>
    <w:p w14:paraId="59657A68" w14:textId="09B363D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86" w:history="1">
        <w:r w:rsidRPr="00E32B1B">
          <w:rPr>
            <w:rStyle w:val="Hyperkobling"/>
            <w:rFonts w:ascii="Times New Roman" w:hAnsi="Times New Roman"/>
            <w:noProof/>
          </w:rPr>
          <w:t>49.8.</w:t>
        </w:r>
        <w:r w:rsidRPr="00E32B1B">
          <w:rPr>
            <w:rStyle w:val="Hyperkobling"/>
            <w:noProof/>
          </w:rPr>
          <w:t xml:space="preserve"> Sanksjon for manglende dokumentasjon</w:t>
        </w:r>
        <w:r>
          <w:rPr>
            <w:noProof/>
            <w:webHidden/>
          </w:rPr>
          <w:tab/>
        </w:r>
        <w:r>
          <w:rPr>
            <w:noProof/>
            <w:webHidden/>
          </w:rPr>
          <w:fldChar w:fldCharType="begin"/>
        </w:r>
        <w:r>
          <w:rPr>
            <w:noProof/>
            <w:webHidden/>
          </w:rPr>
          <w:instrText xml:space="preserve"> PAGEREF _Toc233897286 \h </w:instrText>
        </w:r>
        <w:r>
          <w:rPr>
            <w:noProof/>
            <w:webHidden/>
          </w:rPr>
        </w:r>
        <w:r>
          <w:rPr>
            <w:noProof/>
            <w:webHidden/>
          </w:rPr>
          <w:fldChar w:fldCharType="separate"/>
        </w:r>
        <w:r>
          <w:rPr>
            <w:noProof/>
            <w:webHidden/>
          </w:rPr>
          <w:t>64</w:t>
        </w:r>
        <w:r>
          <w:rPr>
            <w:noProof/>
            <w:webHidden/>
          </w:rPr>
          <w:fldChar w:fldCharType="end"/>
        </w:r>
      </w:hyperlink>
    </w:p>
    <w:p w14:paraId="31662433" w14:textId="2515C3F2" w:rsidR="00DE2B48" w:rsidRPr="00E11796" w:rsidRDefault="001C3238" w:rsidP="00DE2B48">
      <w:r w:rsidRPr="00E11796">
        <w:fldChar w:fldCharType="end"/>
      </w:r>
    </w:p>
    <w:p w14:paraId="5B394D4F" w14:textId="3B2BD854" w:rsidR="006605A8" w:rsidRPr="00E11796" w:rsidRDefault="006605A8" w:rsidP="00DE2B48"/>
    <w:p w14:paraId="1C16E50F" w14:textId="2ABE795B" w:rsidR="006605A8" w:rsidRPr="00E11796" w:rsidRDefault="006605A8" w:rsidP="00DE2B48"/>
    <w:p w14:paraId="6842526D" w14:textId="77777777" w:rsidR="006605A8" w:rsidRPr="00E11796" w:rsidRDefault="006605A8" w:rsidP="00DE2B48"/>
    <w:p w14:paraId="78A9ABE1" w14:textId="77777777" w:rsidR="008A6B88" w:rsidRPr="00E11796" w:rsidRDefault="008A6B88" w:rsidP="000A0BCC">
      <w:pPr>
        <w:pStyle w:val="Overskrift3"/>
        <w:sectPr w:rsidR="008A6B88" w:rsidRPr="00E11796" w:rsidSect="006605A8">
          <w:headerReference w:type="default" r:id="rId28"/>
          <w:pgSz w:w="11906" w:h="16838" w:code="9"/>
          <w:pgMar w:top="1400" w:right="1418" w:bottom="1077" w:left="1701" w:header="709" w:footer="709" w:gutter="0"/>
          <w:pgNumType w:start="1"/>
          <w:cols w:space="708"/>
          <w:docGrid w:linePitch="360"/>
        </w:sectPr>
      </w:pPr>
      <w:bookmarkStart w:id="806" w:name="_Toc93914599"/>
      <w:bookmarkStart w:id="807" w:name="_Toc94534554"/>
      <w:bookmarkStart w:id="808" w:name="C2"/>
    </w:p>
    <w:p w14:paraId="4AC2557B" w14:textId="601EB1DF" w:rsidR="005010AD" w:rsidRPr="00E11796" w:rsidRDefault="005010AD" w:rsidP="000A0BCC">
      <w:pPr>
        <w:pStyle w:val="Overskrift3"/>
      </w:pPr>
      <w:bookmarkStart w:id="809" w:name="_Toc233897010"/>
      <w:r w:rsidRPr="00E11796">
        <w:lastRenderedPageBreak/>
        <w:t>Definisjoner (se NS 840</w:t>
      </w:r>
      <w:r w:rsidR="00462A6D" w:rsidRPr="00E11796">
        <w:t>7</w:t>
      </w:r>
      <w:r w:rsidRPr="00E11796">
        <w:t xml:space="preserve"> p</w:t>
      </w:r>
      <w:r w:rsidR="00B87E90">
        <w:t>unkt</w:t>
      </w:r>
      <w:r w:rsidRPr="00E11796">
        <w:t xml:space="preserve"> </w:t>
      </w:r>
      <w:r w:rsidR="00462A6D" w:rsidRPr="00E11796">
        <w:t>1</w:t>
      </w:r>
      <w:r w:rsidRPr="00E11796">
        <w:t>)</w:t>
      </w:r>
      <w:bookmarkEnd w:id="806"/>
      <w:bookmarkEnd w:id="807"/>
      <w:bookmarkEnd w:id="809"/>
    </w:p>
    <w:p w14:paraId="0593B88A" w14:textId="77777777" w:rsidR="00462A6D" w:rsidRPr="00E11796" w:rsidRDefault="00462A6D" w:rsidP="00462A6D">
      <w:pPr>
        <w:rPr>
          <w:b/>
        </w:rPr>
      </w:pPr>
      <w:r w:rsidRPr="00E11796">
        <w:rPr>
          <w:b/>
        </w:rPr>
        <w:t xml:space="preserve">Kontraktssum </w:t>
      </w:r>
    </w:p>
    <w:p w14:paraId="0F1B429A" w14:textId="5E03B796" w:rsidR="00462A6D" w:rsidRPr="00E11796" w:rsidRDefault="00462A6D" w:rsidP="00462A6D">
      <w:r w:rsidRPr="00E11796">
        <w:t xml:space="preserve">Kontraktssum defineres eksklusive merverdiavgift og eksklusive </w:t>
      </w:r>
      <w:r w:rsidR="00F829D5" w:rsidRPr="00E11796">
        <w:t>time</w:t>
      </w:r>
      <w:r w:rsidRPr="00E11796">
        <w:t xml:space="preserve">priser for </w:t>
      </w:r>
      <w:r w:rsidR="001D5994" w:rsidRPr="00E11796">
        <w:t xml:space="preserve">prosjektering, </w:t>
      </w:r>
      <w:r w:rsidRPr="00E11796">
        <w:t>mannskap og maskiner</w:t>
      </w:r>
      <w:r w:rsidR="0096747D" w:rsidRPr="00E11796">
        <w:t xml:space="preserve">, samhandling </w:t>
      </w:r>
      <w:r w:rsidR="0096747D" w:rsidRPr="00E11796">
        <w:rPr>
          <w:highlight w:val="lightGray"/>
        </w:rPr>
        <w:t>og ukespris drift av anlegg</w:t>
      </w:r>
      <w:r w:rsidR="0034321E" w:rsidRPr="00E11796">
        <w:t xml:space="preserve"> (jf. E2 punkt 1.</w:t>
      </w:r>
      <w:r w:rsidR="00857325" w:rsidRPr="00E11796">
        <w:t>2</w:t>
      </w:r>
      <w:r w:rsidR="0034321E" w:rsidRPr="00E11796">
        <w:t>)</w:t>
      </w:r>
      <w:r w:rsidRPr="00E11796">
        <w:t xml:space="preserve"> </w:t>
      </w:r>
    </w:p>
    <w:p w14:paraId="23D6D7D4" w14:textId="77777777" w:rsidR="00462A6D" w:rsidRPr="00E11796" w:rsidRDefault="00462A6D" w:rsidP="00462A6D"/>
    <w:p w14:paraId="0422973E" w14:textId="77777777" w:rsidR="00462A6D" w:rsidRPr="00E11796" w:rsidRDefault="00462A6D" w:rsidP="00462A6D">
      <w:pPr>
        <w:rPr>
          <w:b/>
        </w:rPr>
      </w:pPr>
      <w:r w:rsidRPr="00E11796">
        <w:rPr>
          <w:b/>
        </w:rPr>
        <w:t>Hverdag/virkedag</w:t>
      </w:r>
    </w:p>
    <w:p w14:paraId="3E10D3FB" w14:textId="77777777" w:rsidR="00462A6D" w:rsidRPr="00E11796" w:rsidRDefault="00462A6D" w:rsidP="00462A6D">
      <w:r w:rsidRPr="00E11796">
        <w:t>Alle dager, unntatt søndager og norske høytids- og helligdager.</w:t>
      </w:r>
    </w:p>
    <w:p w14:paraId="774C19F9" w14:textId="77777777" w:rsidR="00462A6D" w:rsidRPr="00E11796" w:rsidRDefault="00462A6D" w:rsidP="00462A6D"/>
    <w:p w14:paraId="3D8D5746" w14:textId="77777777" w:rsidR="00462A6D" w:rsidRPr="00E11796" w:rsidRDefault="00462A6D" w:rsidP="00462A6D">
      <w:pPr>
        <w:rPr>
          <w:b/>
        </w:rPr>
      </w:pPr>
      <w:r w:rsidRPr="00E11796">
        <w:rPr>
          <w:b/>
        </w:rPr>
        <w:t>Entreprenør</w:t>
      </w:r>
    </w:p>
    <w:p w14:paraId="527A6B20" w14:textId="069364B5" w:rsidR="005010AD" w:rsidRPr="00E11796" w:rsidRDefault="00462A6D" w:rsidP="00462A6D">
      <w:r w:rsidRPr="00E11796">
        <w:t>Entreprenør skal forstås som totalentreprenør.</w:t>
      </w:r>
    </w:p>
    <w:p w14:paraId="5F8B3AB6" w14:textId="77777777" w:rsidR="00462A6D" w:rsidRPr="00E11796" w:rsidRDefault="00462A6D" w:rsidP="00462A6D">
      <w:pPr>
        <w:rPr>
          <w:color w:val="000000" w:themeColor="text1"/>
        </w:rPr>
      </w:pPr>
    </w:p>
    <w:p w14:paraId="3D6C92C7" w14:textId="43C1AE68" w:rsidR="005010AD" w:rsidRPr="00E11796" w:rsidRDefault="00462A6D" w:rsidP="000A0BCC">
      <w:pPr>
        <w:pStyle w:val="Overskrift3"/>
      </w:pPr>
      <w:bookmarkStart w:id="810" w:name="_Toc233897011"/>
      <w:r w:rsidRPr="00E11796">
        <w:t>Mål for kontrakten</w:t>
      </w:r>
      <w:bookmarkEnd w:id="810"/>
    </w:p>
    <w:p w14:paraId="7904BF64" w14:textId="77777777" w:rsidR="00894238" w:rsidRPr="00E11796" w:rsidRDefault="00894238" w:rsidP="00894238">
      <w:r w:rsidRPr="00E11796">
        <w:t xml:space="preserve">Innenfor kontraktens omfang med tilhørende krav skal partene ivareta hensynet til trafikksikkerhet, fremkommelighet, miljø og service overfor trafikantene, vegens naboer og samfunnet ellers. </w:t>
      </w:r>
    </w:p>
    <w:p w14:paraId="462F49F3" w14:textId="77777777" w:rsidR="00894238" w:rsidRPr="00E11796" w:rsidRDefault="00894238" w:rsidP="00894238"/>
    <w:p w14:paraId="1F34DB67" w14:textId="77777777" w:rsidR="00894238" w:rsidRPr="00E11796" w:rsidRDefault="00894238" w:rsidP="00894238">
      <w:r w:rsidRPr="00E11796">
        <w:t xml:space="preserve">Kontrakten skal legge til rette for en fremtidig samfunnseffektiv drift og vedlikehold av vegnettet. </w:t>
      </w:r>
    </w:p>
    <w:p w14:paraId="49D1B604" w14:textId="77777777" w:rsidR="00894238" w:rsidRPr="00E11796" w:rsidRDefault="00894238" w:rsidP="00894238"/>
    <w:p w14:paraId="0D4088C1" w14:textId="77777777" w:rsidR="00894238" w:rsidRPr="00E11796" w:rsidRDefault="00894238" w:rsidP="00894238">
      <w:r w:rsidRPr="00E11796">
        <w:t xml:space="preserve">Verdigrunnlag, visjon og mål for Statens vegvesen skal legges til grunn for alt arbeid som kontrakten omfatter. </w:t>
      </w:r>
    </w:p>
    <w:p w14:paraId="7FCB0AA8" w14:textId="77777777" w:rsidR="00894238" w:rsidRPr="00E11796" w:rsidRDefault="00894238" w:rsidP="00894238"/>
    <w:p w14:paraId="2B64D83A" w14:textId="77777777" w:rsidR="00894238" w:rsidRPr="00E11796" w:rsidRDefault="00894238" w:rsidP="00894238">
      <w:r w:rsidRPr="00E11796">
        <w:t xml:space="preserve">Følgende overordnede mål gjelder for kontrakten; </w:t>
      </w:r>
    </w:p>
    <w:p w14:paraId="56C7F306" w14:textId="57168846" w:rsidR="00894238" w:rsidRPr="00E11796" w:rsidRDefault="00894238" w:rsidP="0094672F">
      <w:pPr>
        <w:pStyle w:val="Listeavsnitt"/>
        <w:numPr>
          <w:ilvl w:val="0"/>
          <w:numId w:val="48"/>
        </w:numPr>
      </w:pPr>
      <w:r w:rsidRPr="00E11796">
        <w:t>Partene skal prioritere og ivareta arbeid med sikkerhet, helse og arbeidsmiljø på alle stadier av kontrakten.</w:t>
      </w:r>
    </w:p>
    <w:p w14:paraId="4FC311BC" w14:textId="550CF2CF" w:rsidR="00894238" w:rsidRPr="00E11796" w:rsidRDefault="00894238" w:rsidP="0094672F">
      <w:pPr>
        <w:pStyle w:val="Listeavsnitt"/>
        <w:numPr>
          <w:ilvl w:val="0"/>
          <w:numId w:val="48"/>
        </w:numPr>
      </w:pPr>
      <w:r w:rsidRPr="00E11796">
        <w:t xml:space="preserve">Partene skal ivareta hensynet til klimapåvirkning og ytre miljø på alle stadier av kontrakten. </w:t>
      </w:r>
    </w:p>
    <w:p w14:paraId="098C2A00" w14:textId="543DC772" w:rsidR="00894238" w:rsidRPr="00E11796" w:rsidRDefault="00894238" w:rsidP="0094672F">
      <w:pPr>
        <w:pStyle w:val="Listeavsnitt"/>
        <w:numPr>
          <w:ilvl w:val="0"/>
          <w:numId w:val="48"/>
        </w:numPr>
      </w:pPr>
      <w:r w:rsidRPr="00E11796">
        <w:t>Partene skal arbeide målrettet for visjonen null drepte og hardt skadde i trafikken.</w:t>
      </w:r>
    </w:p>
    <w:p w14:paraId="6133E72A" w14:textId="1C1989DD" w:rsidR="00894238" w:rsidRPr="00E11796" w:rsidRDefault="00894238" w:rsidP="0094672F">
      <w:pPr>
        <w:pStyle w:val="Listeavsnitt"/>
        <w:numPr>
          <w:ilvl w:val="0"/>
          <w:numId w:val="48"/>
        </w:numPr>
      </w:pPr>
      <w:r w:rsidRPr="00E11796">
        <w:t>Partene skal legge til rette for god økonomi i prosjektet for begge parter, der entreprenøren anerkjenner byggherrens ansvar for effektiv bruk av tildelte ressurser og byggherren anerkjenner entreprenørens kommersielle interesser ved kontraktgjennomføringen.</w:t>
      </w:r>
    </w:p>
    <w:p w14:paraId="72DE95DD" w14:textId="77777777" w:rsidR="00894238" w:rsidRPr="00E11796" w:rsidRDefault="00894238" w:rsidP="0094672F">
      <w:pPr>
        <w:pStyle w:val="Listeavsnitt"/>
        <w:numPr>
          <w:ilvl w:val="0"/>
          <w:numId w:val="48"/>
        </w:numPr>
      </w:pPr>
      <w:r w:rsidRPr="00E11796">
        <w:t xml:space="preserve">Partene skal ivareta samfunnsansvar gjennom kontrakten ved å fremme respekt for menneske- og arbeidsrettigheter, herunder ha nulltoleranse for kriminalitet, og sikre at egne og kontraktsmedhjelpers ansatte gis lovlige rettigheter hva gjelder lønns- og arbeidsvilkår. </w:t>
      </w:r>
    </w:p>
    <w:p w14:paraId="45585A8C" w14:textId="050148C8" w:rsidR="00894238" w:rsidRPr="00E11796" w:rsidRDefault="00894238" w:rsidP="0094672F">
      <w:pPr>
        <w:pStyle w:val="Listeavsnitt"/>
        <w:numPr>
          <w:ilvl w:val="0"/>
          <w:numId w:val="48"/>
        </w:numPr>
      </w:pPr>
      <w:r w:rsidRPr="00E11796">
        <w:t>Partene skal utforme et sikkert, miljøvennlig, effektivt og universelt trafikksystem.</w:t>
      </w:r>
    </w:p>
    <w:p w14:paraId="69968041" w14:textId="408D4692" w:rsidR="00894238" w:rsidRPr="00E11796" w:rsidRDefault="00894238" w:rsidP="0094672F">
      <w:pPr>
        <w:pStyle w:val="Listeavsnitt"/>
        <w:numPr>
          <w:ilvl w:val="0"/>
          <w:numId w:val="48"/>
        </w:numPr>
      </w:pPr>
      <w:r w:rsidRPr="00E11796">
        <w:t xml:space="preserve">Partene skal gjennom kontrakten legge til rette for å fremme bruk av innovative løsninger som bidrar til at kontraktens øvrige mål nås. </w:t>
      </w:r>
    </w:p>
    <w:p w14:paraId="1C266A6D" w14:textId="77777777" w:rsidR="005010AD" w:rsidRPr="00E11796" w:rsidRDefault="005010AD" w:rsidP="00894238"/>
    <w:p w14:paraId="08CDA0A8" w14:textId="2AA272A3" w:rsidR="005010AD" w:rsidRPr="00E11796" w:rsidRDefault="005010AD" w:rsidP="000A0BCC">
      <w:pPr>
        <w:pStyle w:val="Overskrift3"/>
      </w:pPr>
      <w:bookmarkStart w:id="811" w:name="_Toc93914601"/>
      <w:bookmarkStart w:id="812" w:name="_Toc94534556"/>
      <w:bookmarkStart w:id="813" w:name="_Toc233897012"/>
      <w:r w:rsidRPr="00E11796">
        <w:t>Opplysninger gitt i tilbudet</w:t>
      </w:r>
      <w:bookmarkEnd w:id="811"/>
      <w:bookmarkEnd w:id="812"/>
      <w:bookmarkEnd w:id="813"/>
    </w:p>
    <w:p w14:paraId="23A4D8DA" w14:textId="0F7554D8" w:rsidR="009463CA" w:rsidRPr="00E11796" w:rsidRDefault="00894238" w:rsidP="00894238">
      <w:r w:rsidRPr="00E11796">
        <w:t>Opplysninger gitt av entreprenøren i tilbudet, og som er grunnlag for byggherrens vurdering av kvalifikasjoner og av tilbudet er forpliktende for entreprenøren.</w:t>
      </w:r>
    </w:p>
    <w:p w14:paraId="7155196C" w14:textId="77777777" w:rsidR="00894238" w:rsidRPr="00E11796" w:rsidRDefault="00894238" w:rsidP="00894238"/>
    <w:p w14:paraId="16CA9AAD" w14:textId="38CD6E72" w:rsidR="009463CA" w:rsidRPr="00E11796" w:rsidRDefault="00894238" w:rsidP="009463CA">
      <w:pPr>
        <w:pStyle w:val="Overskrift3"/>
      </w:pPr>
      <w:bookmarkStart w:id="814" w:name="_Hlk90640780"/>
      <w:bookmarkStart w:id="815" w:name="_Hlk90643054"/>
      <w:bookmarkStart w:id="816" w:name="_Toc233897013"/>
      <w:r w:rsidRPr="00E11796">
        <w:t>Tolkningsregler (Se NS8407 punkt 2)</w:t>
      </w:r>
      <w:bookmarkEnd w:id="816"/>
    </w:p>
    <w:p w14:paraId="2D67C7DD" w14:textId="00DBA780" w:rsidR="00894238" w:rsidRPr="00E11796" w:rsidRDefault="00894238" w:rsidP="00894238">
      <w:r w:rsidRPr="00E11796">
        <w:t xml:space="preserve">Dersom det er motstrid i kontraktsdokumentene i D skal følgende prioritetsrekkefølge gjelde: </w:t>
      </w:r>
    </w:p>
    <w:p w14:paraId="016B3B43" w14:textId="77777777" w:rsidR="00894238" w:rsidRPr="00E11796" w:rsidRDefault="00894238" w:rsidP="00894238"/>
    <w:p w14:paraId="09CD21E1" w14:textId="5F2AB2A0" w:rsidR="00894238" w:rsidRPr="00E11796" w:rsidRDefault="00894238" w:rsidP="0094672F">
      <w:pPr>
        <w:pStyle w:val="Listeavsnitt"/>
        <w:numPr>
          <w:ilvl w:val="0"/>
          <w:numId w:val="49"/>
        </w:numPr>
      </w:pPr>
      <w:r w:rsidRPr="00E11796">
        <w:t>D</w:t>
      </w:r>
      <w:r w:rsidR="00B367CC" w:rsidRPr="00E11796">
        <w:t>5</w:t>
      </w:r>
      <w:r w:rsidRPr="00E11796">
        <w:t xml:space="preserve"> – Beskrivelser med enhetspriser</w:t>
      </w:r>
    </w:p>
    <w:p w14:paraId="1D99727C" w14:textId="5636A9F0" w:rsidR="00894238" w:rsidRPr="00E11796" w:rsidRDefault="00894238" w:rsidP="0094672F">
      <w:pPr>
        <w:pStyle w:val="Listeavsnitt"/>
        <w:numPr>
          <w:ilvl w:val="0"/>
          <w:numId w:val="49"/>
        </w:numPr>
      </w:pPr>
      <w:r w:rsidRPr="00E11796">
        <w:t>D</w:t>
      </w:r>
      <w:r w:rsidR="00B367CC" w:rsidRPr="00E11796">
        <w:t>2</w:t>
      </w:r>
      <w:r w:rsidRPr="00E11796">
        <w:t xml:space="preserve"> – Omfang og mengdefortegnelse</w:t>
      </w:r>
    </w:p>
    <w:p w14:paraId="22C9B170" w14:textId="27BE2707" w:rsidR="00894238" w:rsidRPr="00E11796" w:rsidRDefault="00894238" w:rsidP="0094672F">
      <w:pPr>
        <w:pStyle w:val="Listeavsnitt"/>
        <w:numPr>
          <w:ilvl w:val="0"/>
          <w:numId w:val="49"/>
        </w:numPr>
      </w:pPr>
      <w:r w:rsidRPr="00E11796">
        <w:t>D</w:t>
      </w:r>
      <w:r w:rsidR="00B367CC" w:rsidRPr="00E11796">
        <w:t>3</w:t>
      </w:r>
      <w:r w:rsidRPr="00E11796">
        <w:t xml:space="preserve"> – Prosjekteringsgrunnlag og kravspesifikasjon</w:t>
      </w:r>
    </w:p>
    <w:p w14:paraId="2EA8E23A" w14:textId="2F3A2E9F" w:rsidR="00894238" w:rsidRPr="00E11796" w:rsidRDefault="00894238" w:rsidP="0094672F">
      <w:pPr>
        <w:pStyle w:val="Listeavsnitt"/>
        <w:numPr>
          <w:ilvl w:val="0"/>
          <w:numId w:val="49"/>
        </w:numPr>
      </w:pPr>
      <w:r w:rsidRPr="00E11796">
        <w:t>D</w:t>
      </w:r>
      <w:r w:rsidR="00B367CC" w:rsidRPr="00E11796">
        <w:t>4</w:t>
      </w:r>
      <w:r w:rsidRPr="00E11796">
        <w:t xml:space="preserve"> – Standard</w:t>
      </w:r>
      <w:r w:rsidR="001061A6" w:rsidRPr="00E11796">
        <w:t xml:space="preserve"> beskrivelse</w:t>
      </w:r>
      <w:r w:rsidRPr="00E11796">
        <w:t xml:space="preserve"> for totalentrepriser</w:t>
      </w:r>
    </w:p>
    <w:p w14:paraId="1FFBA6AC" w14:textId="51FCEF65" w:rsidR="00894238" w:rsidRPr="00E11796" w:rsidRDefault="00894238" w:rsidP="0094672F">
      <w:pPr>
        <w:pStyle w:val="Listeavsnitt"/>
        <w:numPr>
          <w:ilvl w:val="0"/>
          <w:numId w:val="49"/>
        </w:numPr>
      </w:pPr>
      <w:r w:rsidRPr="00E11796">
        <w:t>D</w:t>
      </w:r>
      <w:r w:rsidR="00B367CC" w:rsidRPr="00E11796">
        <w:t>6</w:t>
      </w:r>
      <w:r w:rsidRPr="00E11796">
        <w:t xml:space="preserve"> – </w:t>
      </w:r>
      <w:r w:rsidR="006234AD" w:rsidRPr="00E11796">
        <w:t>Vedlegg</w:t>
      </w:r>
    </w:p>
    <w:p w14:paraId="1435DD48" w14:textId="26BFFC8E" w:rsidR="00894238" w:rsidRPr="00E11796" w:rsidRDefault="00894238" w:rsidP="00894238"/>
    <w:p w14:paraId="7176C53E" w14:textId="60DD1062" w:rsidR="00894238" w:rsidRPr="00E11796" w:rsidRDefault="00894238" w:rsidP="00894238">
      <w:r w:rsidRPr="00E11796">
        <w:t>Dersom en eventuell motstrid ikke løses av ovennevnte prioriteringsrekkefølge skal motstriden løses iht. kontraktens generelle tolkningsregler. Reguleringsplaner er lagt inn i D</w:t>
      </w:r>
      <w:r w:rsidR="00066FE5" w:rsidRPr="00E11796">
        <w:t>6</w:t>
      </w:r>
      <w:r w:rsidRPr="00E11796">
        <w:t xml:space="preserve">, men gjelder likevel foran øvrige kontraktsdokumenter med mindre noe annet er uttrykkelig angitt.  </w:t>
      </w:r>
    </w:p>
    <w:p w14:paraId="7479D8EA" w14:textId="77777777" w:rsidR="00894238" w:rsidRPr="00E11796" w:rsidRDefault="00894238" w:rsidP="00894238"/>
    <w:p w14:paraId="01837522" w14:textId="153D7A25" w:rsidR="00894238" w:rsidRPr="00E11796" w:rsidRDefault="00894238" w:rsidP="00894238">
      <w:r w:rsidRPr="00E11796">
        <w:t>Entreprenøren kan ikke gjøre gjeldende avvik fra A til E som ikke fremgikk uttrykkelig av entreprenørens tilbudsbrev og er innarbeidet i avtaledokumentet, jf. C3.</w:t>
      </w:r>
    </w:p>
    <w:p w14:paraId="3C12DA2A" w14:textId="77777777" w:rsidR="00894238" w:rsidRPr="00E11796" w:rsidRDefault="00894238" w:rsidP="00894238"/>
    <w:p w14:paraId="6C506136" w14:textId="063EF3B5" w:rsidR="005010AD" w:rsidRPr="00E11796" w:rsidRDefault="00894238" w:rsidP="000A0BCC">
      <w:pPr>
        <w:pStyle w:val="Overskrift3"/>
      </w:pPr>
      <w:bookmarkStart w:id="817" w:name="_Toc233897014"/>
      <w:bookmarkEnd w:id="814"/>
      <w:bookmarkEnd w:id="815"/>
      <w:r w:rsidRPr="00E11796">
        <w:t>Kommunikasjon</w:t>
      </w:r>
      <w:r w:rsidR="00213980" w:rsidRPr="00E11796">
        <w:t xml:space="preserve"> og samordning</w:t>
      </w:r>
      <w:bookmarkEnd w:id="817"/>
    </w:p>
    <w:p w14:paraId="14279B51" w14:textId="0B6972F7" w:rsidR="00213980" w:rsidRPr="00E11796" w:rsidRDefault="001A6496" w:rsidP="008C1549">
      <w:pPr>
        <w:pStyle w:val="Overskrift4"/>
      </w:pPr>
      <w:bookmarkStart w:id="818" w:name="_Toc233897015"/>
      <w:r w:rsidRPr="00E11796">
        <w:t>Kommunikasjon mellom entreprenør og byggherre</w:t>
      </w:r>
      <w:bookmarkEnd w:id="818"/>
    </w:p>
    <w:p w14:paraId="62AE331A" w14:textId="5A598B3C" w:rsidR="005010AD" w:rsidRPr="00E11796" w:rsidRDefault="00894238" w:rsidP="00931D4E">
      <w:pPr>
        <w:pStyle w:val="Overskrift5"/>
      </w:pPr>
      <w:bookmarkStart w:id="819" w:name="_Toc233897016"/>
      <w:r w:rsidRPr="00E11796">
        <w:lastRenderedPageBreak/>
        <w:t>Direkte og skriftlig kommunikasjon</w:t>
      </w:r>
      <w:bookmarkEnd w:id="819"/>
    </w:p>
    <w:p w14:paraId="456BF16E" w14:textId="77777777" w:rsidR="00894238" w:rsidRPr="00E11796" w:rsidRDefault="00894238" w:rsidP="00894238">
      <w:r w:rsidRPr="00E11796">
        <w:t>All kommunikasjon om kontrakten skal foregå direkte mellom partene. Entreprenøren kan ikke overlate hele eller deler av sine plikter knyttet til kommunikasjon med byggherren til en kontraktsmedhjelper, med mindre dette skriftlig godkjennes av byggherren.</w:t>
      </w:r>
    </w:p>
    <w:p w14:paraId="5919D490" w14:textId="77777777" w:rsidR="00894238" w:rsidRPr="00E11796" w:rsidRDefault="00894238" w:rsidP="00894238"/>
    <w:p w14:paraId="4EFC7CB7" w14:textId="425760D2" w:rsidR="00894238" w:rsidRPr="00E11796" w:rsidRDefault="00894238" w:rsidP="00894238">
      <w:r w:rsidRPr="00E11796">
        <w:t xml:space="preserve">All kommunikasjon mellom partene, herunder varsler, krav og andre meddelelser, skal skje skriftlig til partenes representanter ved bruk av byggherrens </w:t>
      </w:r>
      <w:r w:rsidR="000C069D" w:rsidRPr="00E11796">
        <w:t>samhandlingsverktøy</w:t>
      </w:r>
      <w:r w:rsidRPr="00E11796">
        <w:t xml:space="preserve">. </w:t>
      </w:r>
    </w:p>
    <w:p w14:paraId="4749619B" w14:textId="77777777" w:rsidR="00894238" w:rsidRPr="00E11796" w:rsidRDefault="00894238" w:rsidP="00894238"/>
    <w:p w14:paraId="65324B14" w14:textId="77777777" w:rsidR="00894238" w:rsidRPr="00E11796" w:rsidRDefault="00894238" w:rsidP="00894238">
      <w:r w:rsidRPr="00E11796">
        <w:t>Muntlig kommunikasjon skal uten ugrunnet opphold gjentas skriftlig av partene.</w:t>
      </w:r>
    </w:p>
    <w:p w14:paraId="06F0C2C2" w14:textId="77777777" w:rsidR="005010AD" w:rsidRPr="00E11796" w:rsidRDefault="005010AD" w:rsidP="00894238"/>
    <w:p w14:paraId="5D6C53E2" w14:textId="5755A791" w:rsidR="005010AD" w:rsidRPr="00E11796" w:rsidRDefault="00894238" w:rsidP="00931D4E">
      <w:pPr>
        <w:pStyle w:val="Overskrift5"/>
      </w:pPr>
      <w:bookmarkStart w:id="820" w:name="_Toc233897017"/>
      <w:r w:rsidRPr="00E11796">
        <w:t>Kommunikasjon med byggherrens rådgivere</w:t>
      </w:r>
      <w:bookmarkEnd w:id="820"/>
    </w:p>
    <w:p w14:paraId="317A7190" w14:textId="4CFDF178" w:rsidR="005010AD" w:rsidRPr="00E11796" w:rsidRDefault="00894238" w:rsidP="00894238">
      <w:r w:rsidRPr="00E11796">
        <w:t>Alle henvendelser mellom entreprenøren og byggherrens engasjerte rådgivere skal gå gjennom byggherrens representant, dersom annet ikke er avtalt.</w:t>
      </w:r>
    </w:p>
    <w:p w14:paraId="452555FF" w14:textId="77777777" w:rsidR="00894238" w:rsidRPr="00E11796" w:rsidRDefault="00894238" w:rsidP="00894238"/>
    <w:p w14:paraId="4163686B" w14:textId="61D6F2C8" w:rsidR="005010AD" w:rsidRPr="00E11796" w:rsidRDefault="005010AD" w:rsidP="00931D4E">
      <w:pPr>
        <w:pStyle w:val="Overskrift5"/>
      </w:pPr>
      <w:bookmarkStart w:id="821" w:name="_Toc93914605"/>
      <w:bookmarkStart w:id="822" w:name="_Toc94534560"/>
      <w:bookmarkStart w:id="823" w:name="_Toc233897018"/>
      <w:r w:rsidRPr="00E11796">
        <w:t>R</w:t>
      </w:r>
      <w:bookmarkEnd w:id="821"/>
      <w:bookmarkEnd w:id="822"/>
      <w:r w:rsidR="00894238" w:rsidRPr="00E11796">
        <w:t>egistrering i byggherrens elektroniske verktøy</w:t>
      </w:r>
      <w:bookmarkEnd w:id="823"/>
    </w:p>
    <w:p w14:paraId="5D91DBB8" w14:textId="21341800" w:rsidR="005010AD" w:rsidRPr="00E11796" w:rsidRDefault="00894238" w:rsidP="00894238">
      <w:r w:rsidRPr="00E11796">
        <w:t>I forbindelse med oppfølgingen av kontraktsarbeidet vil Statens vegvesen registrere entreprenøren med kontaktperson, adresse og telefonnummer i byggherrens eget elektroniske verktøy. Opplysninger om registrerte data, kan entreprenøren få ved henvendelse til byggherren. Entreprenørens ansatte kan få innsyn i egne personopplysninger.</w:t>
      </w:r>
    </w:p>
    <w:p w14:paraId="6689767D" w14:textId="77777777" w:rsidR="00894238" w:rsidRPr="00E11796" w:rsidRDefault="00894238" w:rsidP="00894238"/>
    <w:p w14:paraId="3FA706B3" w14:textId="69C767AD" w:rsidR="005010AD" w:rsidRPr="00E11796" w:rsidRDefault="005010AD" w:rsidP="00931D4E">
      <w:pPr>
        <w:pStyle w:val="Overskrift5"/>
      </w:pPr>
      <w:bookmarkStart w:id="824" w:name="_Toc93914606"/>
      <w:bookmarkStart w:id="825" w:name="_Toc94534561"/>
      <w:bookmarkStart w:id="826" w:name="_Toc233897019"/>
      <w:r w:rsidRPr="00E11796">
        <w:t>Språk</w:t>
      </w:r>
      <w:bookmarkEnd w:id="824"/>
      <w:bookmarkEnd w:id="825"/>
      <w:bookmarkEnd w:id="826"/>
    </w:p>
    <w:p w14:paraId="0899A9D8" w14:textId="50CFA36B" w:rsidR="005010AD" w:rsidRPr="00E11796" w:rsidRDefault="00894238" w:rsidP="00894238">
      <w:r w:rsidRPr="00E11796">
        <w:t>Kontraktens språk er norsk. All formell kommunikasjon under gjennomføringen av kontrakten skal skje på norsk.</w:t>
      </w:r>
    </w:p>
    <w:p w14:paraId="48BD2626" w14:textId="77777777" w:rsidR="00894238" w:rsidRPr="00E11796" w:rsidRDefault="00894238" w:rsidP="00894238"/>
    <w:p w14:paraId="0A156AE2" w14:textId="4EE0CA09" w:rsidR="005010AD" w:rsidRPr="00E11796" w:rsidRDefault="00894238" w:rsidP="00931D4E">
      <w:pPr>
        <w:pStyle w:val="Overskrift5"/>
      </w:pPr>
      <w:bookmarkStart w:id="827" w:name="_Toc233897020"/>
      <w:r w:rsidRPr="00E11796">
        <w:t>Møtereferat</w:t>
      </w:r>
      <w:bookmarkEnd w:id="827"/>
    </w:p>
    <w:p w14:paraId="2921DEED" w14:textId="77777777" w:rsidR="00894238" w:rsidRPr="00E11796" w:rsidRDefault="00894238" w:rsidP="00894238">
      <w:r w:rsidRPr="00E11796">
        <w:t xml:space="preserve">Byggherren skal føre referat fra møter mellom byggherren og entreprenøren. </w:t>
      </w:r>
    </w:p>
    <w:p w14:paraId="1371E9F1" w14:textId="77777777" w:rsidR="00894238" w:rsidRPr="00E11796" w:rsidRDefault="00894238" w:rsidP="00894238"/>
    <w:p w14:paraId="14286CBD" w14:textId="77777777" w:rsidR="00894238" w:rsidRPr="00E11796" w:rsidRDefault="00894238" w:rsidP="00894238">
      <w:r w:rsidRPr="00E11796">
        <w:t>Entreprenøren skal sørge for føring av referat fra øvrige møter. Dette gjelder også når byggherren ikke deltar.</w:t>
      </w:r>
    </w:p>
    <w:p w14:paraId="6DE04C40" w14:textId="77777777" w:rsidR="00894238" w:rsidRPr="00E11796" w:rsidRDefault="00894238" w:rsidP="00894238"/>
    <w:p w14:paraId="50DA18ED" w14:textId="77777777" w:rsidR="00894238" w:rsidRPr="00E11796" w:rsidRDefault="00894238" w:rsidP="00894238">
      <w:r w:rsidRPr="00E11796">
        <w:t xml:space="preserve">Alle møtereferat skal dateres og nummereres fortløpende etter type møteserie. </w:t>
      </w:r>
    </w:p>
    <w:p w14:paraId="59FB28AB" w14:textId="77777777" w:rsidR="00894238" w:rsidRPr="00E11796" w:rsidRDefault="00894238" w:rsidP="00894238"/>
    <w:p w14:paraId="5BC11E78" w14:textId="2D2A307B" w:rsidR="005010AD" w:rsidRPr="00E11796" w:rsidRDefault="00894238" w:rsidP="00894238">
      <w:r w:rsidRPr="00E11796">
        <w:t xml:space="preserve">Møtereferater skal distribueres i </w:t>
      </w:r>
      <w:r w:rsidR="00A7170C" w:rsidRPr="00E11796">
        <w:t xml:space="preserve">samhandlingsverktøyet </w:t>
      </w:r>
      <w:r w:rsidRPr="00E11796">
        <w:t>senest 5 virkedager etter avholdt møte. Eventuelle innsigelser mot referatet meddeles den annen part så raskt som mulig og senest innen 5 virkedager. Innsigelsene skal gjennomgås på neste møte.</w:t>
      </w:r>
    </w:p>
    <w:p w14:paraId="0383C90E" w14:textId="62C048CB" w:rsidR="00894238" w:rsidRPr="00E11796" w:rsidRDefault="00894238" w:rsidP="00894238"/>
    <w:p w14:paraId="05B58D35" w14:textId="4692B081" w:rsidR="00894238" w:rsidRPr="00E11796" w:rsidRDefault="00AD02CC" w:rsidP="00931D4E">
      <w:pPr>
        <w:pStyle w:val="Overskrift5"/>
      </w:pPr>
      <w:bookmarkStart w:id="828" w:name="_Toc233897021"/>
      <w:r w:rsidRPr="00E11796">
        <w:t>Samhandlingsverktøy</w:t>
      </w:r>
      <w:bookmarkEnd w:id="828"/>
    </w:p>
    <w:p w14:paraId="3C2687B4" w14:textId="43CE19C9" w:rsidR="00D33D20" w:rsidRPr="00E11796" w:rsidRDefault="00D33D20" w:rsidP="00D33D20">
      <w:r w:rsidRPr="00E11796">
        <w:t xml:space="preserve">Partene skal benytte byggherrens elektroniske </w:t>
      </w:r>
      <w:r w:rsidR="00AD02CC" w:rsidRPr="00E11796">
        <w:t xml:space="preserve">samhandlingsverktøy </w:t>
      </w:r>
      <w:r w:rsidRPr="00E11796">
        <w:t xml:space="preserve">ved gjennomføring av kontrakten, i tråd med byggherrens rutiner for bruk av </w:t>
      </w:r>
      <w:r w:rsidR="00AD02CC" w:rsidRPr="00E11796">
        <w:t>samhandlingsverktøyet</w:t>
      </w:r>
      <w:r w:rsidRPr="00E11796">
        <w:t xml:space="preserve">. </w:t>
      </w:r>
    </w:p>
    <w:p w14:paraId="2D30CAD3" w14:textId="77777777" w:rsidR="00D33D20" w:rsidRPr="00E11796" w:rsidRDefault="00D33D20" w:rsidP="00D33D20"/>
    <w:p w14:paraId="43E1D09A" w14:textId="64E0D99D" w:rsidR="00D33D20" w:rsidRPr="00E11796" w:rsidRDefault="00AD02CC" w:rsidP="00D33D20">
      <w:r w:rsidRPr="00E11796">
        <w:t xml:space="preserve">Samhandlingsverktøyet </w:t>
      </w:r>
      <w:r w:rsidR="00D33D20" w:rsidRPr="00E11796">
        <w:t xml:space="preserve">skal utgjøre et felles arkivsystem for partene. Entreprenøren må selv sørge for opplæring av eget personell i bruk av </w:t>
      </w:r>
      <w:r w:rsidRPr="00E11796">
        <w:t xml:space="preserve">samhandlingsverktøyet </w:t>
      </w:r>
      <w:r w:rsidR="00D33D20" w:rsidRPr="00E11796">
        <w:t xml:space="preserve">etter innledende instruksjoner som byggherren vil gi. </w:t>
      </w:r>
    </w:p>
    <w:p w14:paraId="79080AFA" w14:textId="77777777" w:rsidR="003508B2" w:rsidRPr="00E11796" w:rsidRDefault="003508B2" w:rsidP="00D33D20"/>
    <w:p w14:paraId="316E63F7" w14:textId="436EBE70" w:rsidR="001D5600" w:rsidRPr="00E11796" w:rsidRDefault="001D5600" w:rsidP="00D33D20">
      <w:r w:rsidRPr="00E11796">
        <w:t xml:space="preserve">I denne kontrakten er byggherrens </w:t>
      </w:r>
      <w:r w:rsidR="00AD02CC" w:rsidRPr="00E11796">
        <w:t xml:space="preserve">samhandlingsverktøy </w:t>
      </w:r>
      <w:r w:rsidRPr="00F07001">
        <w:rPr>
          <w:highlight w:val="lightGray"/>
        </w:rPr>
        <w:t>Xxxxxx (eks</w:t>
      </w:r>
      <w:r w:rsidR="00F07001" w:rsidRPr="00F07001">
        <w:rPr>
          <w:highlight w:val="lightGray"/>
        </w:rPr>
        <w:t xml:space="preserve">. </w:t>
      </w:r>
      <w:r w:rsidRPr="00F07001">
        <w:rPr>
          <w:highlight w:val="lightGray"/>
        </w:rPr>
        <w:t>M-files</w:t>
      </w:r>
      <w:r w:rsidR="00B45295" w:rsidRPr="00F07001">
        <w:rPr>
          <w:highlight w:val="lightGray"/>
        </w:rPr>
        <w:t>)</w:t>
      </w:r>
    </w:p>
    <w:p w14:paraId="4014A488" w14:textId="08FC23D3" w:rsidR="00894238" w:rsidRPr="00E11796" w:rsidRDefault="00894238" w:rsidP="00D33D20"/>
    <w:p w14:paraId="4BF702D5" w14:textId="11D042CC" w:rsidR="00D33D20" w:rsidRPr="00E11796" w:rsidRDefault="00D33D20" w:rsidP="00931D4E">
      <w:pPr>
        <w:pStyle w:val="Overskrift5"/>
      </w:pPr>
      <w:bookmarkStart w:id="829" w:name="_Toc233897022"/>
      <w:r w:rsidRPr="00E11796">
        <w:t>Byggherrens øvrige systemer</w:t>
      </w:r>
      <w:bookmarkEnd w:id="829"/>
    </w:p>
    <w:p w14:paraId="74661A23" w14:textId="285A3FFE" w:rsidR="00D33D20" w:rsidRPr="00E11796" w:rsidRDefault="00D33D20" w:rsidP="00D33D20">
      <w:r w:rsidRPr="00E11796">
        <w:t>Entreprenøren skal benytte de systemer som fremgår av kontrakten eller som byggherren fastsetter. Dette inkluderer blant annet registrering og oppdatering av relevante data og dokumentasjon.</w:t>
      </w:r>
    </w:p>
    <w:p w14:paraId="2955B6DC" w14:textId="7D21A24D" w:rsidR="00D33D20" w:rsidRPr="00E11796" w:rsidRDefault="00D33D20" w:rsidP="00D33D20"/>
    <w:p w14:paraId="0E5C5AE3" w14:textId="2C860895" w:rsidR="00D33D20" w:rsidRPr="00E11796" w:rsidRDefault="00D33D20" w:rsidP="00931D4E">
      <w:pPr>
        <w:pStyle w:val="Overskrift5"/>
      </w:pPr>
      <w:bookmarkStart w:id="830" w:name="_Toc233897023"/>
      <w:r w:rsidRPr="00E11796">
        <w:t>Partenes gjensidige opplysningsplikt</w:t>
      </w:r>
      <w:bookmarkEnd w:id="830"/>
    </w:p>
    <w:p w14:paraId="2EBA1E63" w14:textId="77777777" w:rsidR="00D33D20" w:rsidRPr="00E11796" w:rsidRDefault="00D33D20" w:rsidP="00D33D20">
      <w:r w:rsidRPr="00E11796">
        <w:t xml:space="preserve">Partene er forpliktet til å holde hverandre løpende orientert om alle forhold som kan ha innvirkning på gjennomføringen av kontrakten. </w:t>
      </w:r>
    </w:p>
    <w:p w14:paraId="352C8A44" w14:textId="77777777" w:rsidR="00D33D20" w:rsidRPr="00E11796" w:rsidRDefault="00D33D20" w:rsidP="00D33D20"/>
    <w:p w14:paraId="08C1256D" w14:textId="4FDFB152" w:rsidR="00D33D20" w:rsidRPr="00E11796" w:rsidRDefault="00D33D20" w:rsidP="00D33D20">
      <w:r w:rsidRPr="00E11796">
        <w:t xml:space="preserve">Entreprenøren plikter uoppfordret å gi byggherren alle opplysninger som er nødvendige for at byggherren skal kunne kontrollere om kontraktsforpliktelsene er oppfylt. </w:t>
      </w:r>
    </w:p>
    <w:p w14:paraId="74C58E73" w14:textId="77777777" w:rsidR="00D33D20" w:rsidRPr="00E11796" w:rsidRDefault="00D33D20" w:rsidP="00D33D20"/>
    <w:p w14:paraId="6894B9EB" w14:textId="3136CBFA" w:rsidR="00BE5B09" w:rsidRPr="00E11796" w:rsidRDefault="00D33D20" w:rsidP="00D33D20">
      <w:r w:rsidRPr="00E11796">
        <w:lastRenderedPageBreak/>
        <w:t>Byggherren kan kreve at entreprenøren gir byggherren og myndighetene slik informasjon om kontraktsarbeidene og kontraktsgjenstanden som disse har behov for, slik at de kan ivareta sine oppgaver og plikter i henhold til lov, forskrift eller enkeltvedtak. Dette gjelder likevel ikke i den utstrekning byggherren allerede besitter informasjonen og det vil være en vesentlig byrde for entreprenøren å fremskaffe informasjonen.</w:t>
      </w:r>
    </w:p>
    <w:p w14:paraId="58D6192F" w14:textId="77777777" w:rsidR="00D33D20" w:rsidRPr="00E11796" w:rsidRDefault="00D33D20" w:rsidP="00D33D20"/>
    <w:p w14:paraId="14FF16C2" w14:textId="2A0A060A" w:rsidR="005010AD" w:rsidRPr="00E11796" w:rsidRDefault="00D33D20" w:rsidP="008C1549">
      <w:pPr>
        <w:pStyle w:val="Overskrift4"/>
      </w:pPr>
      <w:bookmarkStart w:id="831" w:name="_Toc233897024"/>
      <w:r w:rsidRPr="00E11796">
        <w:t>Samordning og kommunikasjon med tredjepart</w:t>
      </w:r>
      <w:bookmarkEnd w:id="831"/>
    </w:p>
    <w:p w14:paraId="1918BDE3" w14:textId="467DF000" w:rsidR="005010AD" w:rsidRPr="00E11796" w:rsidRDefault="00D33D20" w:rsidP="00931D4E">
      <w:pPr>
        <w:pStyle w:val="Overskrift5"/>
      </w:pPr>
      <w:bookmarkStart w:id="832" w:name="_Toc233897025"/>
      <w:r w:rsidRPr="00E11796">
        <w:t>Samordning</w:t>
      </w:r>
      <w:bookmarkEnd w:id="832"/>
    </w:p>
    <w:p w14:paraId="684F653C" w14:textId="4D6D1C40" w:rsidR="005010AD" w:rsidRPr="00E11796" w:rsidRDefault="00D33D20" w:rsidP="00D33D20">
      <w:r w:rsidRPr="00E11796">
        <w:t>Entreprenøren skal samordne sin fremdrift og utførelse med grunneiere, naboer og andre berørte tredjeparter. Disse forpliktelsene gjelder innenfor de rammer som er påregnelige etter kontraktsarbeidets art, omfang og fremdrift.</w:t>
      </w:r>
    </w:p>
    <w:p w14:paraId="6DE1AE9F" w14:textId="77777777" w:rsidR="00D33D20" w:rsidRPr="00E11796" w:rsidRDefault="00D33D20" w:rsidP="00D33D20"/>
    <w:p w14:paraId="48EB9D77" w14:textId="2C28AC11" w:rsidR="005010AD" w:rsidRPr="00E11796" w:rsidRDefault="00D33D20" w:rsidP="00931D4E">
      <w:pPr>
        <w:pStyle w:val="Overskrift5"/>
      </w:pPr>
      <w:bookmarkStart w:id="833" w:name="_Toc233897026"/>
      <w:r w:rsidRPr="00E11796">
        <w:t>Kommunikasjon med grunneiere, naboer og andre berørte tredjeparter</w:t>
      </w:r>
      <w:bookmarkEnd w:id="833"/>
    </w:p>
    <w:p w14:paraId="19AC7251" w14:textId="029D7666" w:rsidR="007866DE" w:rsidRPr="00E11796" w:rsidRDefault="00D33D20" w:rsidP="00D33D20">
      <w:r w:rsidRPr="00E11796">
        <w:t>Partene skal utarbeide en felles plan for kommunikasjon om prosjektet til tredjeparter. Planen skal være et hjelpemiddel for å gjennomføre prosjektet på en best mulig måte og for å gi enhetlig informasjon om prosjektet til tredjeparter.</w:t>
      </w:r>
    </w:p>
    <w:p w14:paraId="6DD3DBCD" w14:textId="638A60EE" w:rsidR="00D33D20" w:rsidRPr="00E11796" w:rsidRDefault="00D33D20" w:rsidP="00D33D20"/>
    <w:p w14:paraId="361FEEFA" w14:textId="77777777" w:rsidR="00D33D20" w:rsidRPr="00E11796" w:rsidRDefault="00D33D20" w:rsidP="00D33D20">
      <w:r w:rsidRPr="00E11796">
        <w:t xml:space="preserve">Byggherren har ansvar for overordnet informasjon om prosjektet. Byggherren skal om nødvendig forut for oppstart avholde allmøte og sende ut skriftlig informasjon til grunneiere, naboer og andre berørte tredjeparter. </w:t>
      </w:r>
    </w:p>
    <w:p w14:paraId="021FC098" w14:textId="77777777" w:rsidR="00D33D20" w:rsidRPr="00E11796" w:rsidRDefault="00D33D20" w:rsidP="00D33D20"/>
    <w:p w14:paraId="172C3D8B" w14:textId="1BA0760A" w:rsidR="00D33D20" w:rsidRPr="00E11796" w:rsidRDefault="00D33D20" w:rsidP="00D33D20">
      <w:r w:rsidRPr="00E11796">
        <w:t xml:space="preserve">Entreprenøren skal: </w:t>
      </w:r>
    </w:p>
    <w:p w14:paraId="1741CB6D" w14:textId="3304A420" w:rsidR="00D33D20" w:rsidRPr="00E11796" w:rsidRDefault="00D33D20" w:rsidP="0094672F">
      <w:pPr>
        <w:pStyle w:val="Listeavsnitt"/>
        <w:numPr>
          <w:ilvl w:val="0"/>
          <w:numId w:val="50"/>
        </w:numPr>
      </w:pPr>
      <w:r w:rsidRPr="00E11796">
        <w:t xml:space="preserve">Fortløpende informere grunneiere, naboer og andre berørte tredjeparter om entreprenørens planer for kontraktsarbeidene og om fremdriften. Informasjon til de som blir spesielt utsatt for støy, støv, rystelser og anleggstrafikk, skal prioriteres. </w:t>
      </w:r>
    </w:p>
    <w:p w14:paraId="5225DB7B" w14:textId="2708962B" w:rsidR="00D33D20" w:rsidRPr="00E11796" w:rsidRDefault="00D33D20" w:rsidP="0094672F">
      <w:pPr>
        <w:pStyle w:val="Listeavsnitt"/>
        <w:numPr>
          <w:ilvl w:val="0"/>
          <w:numId w:val="50"/>
        </w:numPr>
      </w:pPr>
      <w:r w:rsidRPr="00E11796">
        <w:t xml:space="preserve">Foreta varsling med SMS ved særskilt støyende arbeid og ved sprengning. </w:t>
      </w:r>
    </w:p>
    <w:p w14:paraId="1161D115" w14:textId="32D26669" w:rsidR="00D33D20" w:rsidRPr="00E11796" w:rsidRDefault="00D33D20" w:rsidP="0094672F">
      <w:pPr>
        <w:pStyle w:val="Listeavsnitt"/>
        <w:numPr>
          <w:ilvl w:val="0"/>
          <w:numId w:val="50"/>
        </w:numPr>
      </w:pPr>
      <w:r w:rsidRPr="00E11796">
        <w:t>Varsle og informere hver grunneier og nabo i god tid før utførelse av arbeider på eller ved vedkommende sin eiendom. Entreprenøren skal besøke og gjennomføre samtale med spesielt berørte grunneiere og naboer.</w:t>
      </w:r>
    </w:p>
    <w:p w14:paraId="709ECC79" w14:textId="3F02C4A8" w:rsidR="00D33D20" w:rsidRPr="00E11796" w:rsidRDefault="00D33D20" w:rsidP="0094672F">
      <w:pPr>
        <w:pStyle w:val="Listeavsnitt"/>
        <w:numPr>
          <w:ilvl w:val="0"/>
          <w:numId w:val="50"/>
        </w:numPr>
      </w:pPr>
      <w:r w:rsidRPr="00E11796">
        <w:t>Håndtere de henvendelser som kommer fra andre tredjeparter enn media med mindre byggherren beslutter noe annet. Alle henvendelser skal håndteres på en profesjonell og serviceinnstilt måte.</w:t>
      </w:r>
    </w:p>
    <w:p w14:paraId="4EB577A2" w14:textId="37E7A1F7" w:rsidR="00D33D20" w:rsidRPr="00E11796" w:rsidRDefault="00D33D20" w:rsidP="0094672F">
      <w:pPr>
        <w:pStyle w:val="Listeavsnitt"/>
        <w:numPr>
          <w:ilvl w:val="0"/>
          <w:numId w:val="50"/>
        </w:numPr>
      </w:pPr>
      <w:r w:rsidRPr="00E11796">
        <w:t>Fortløpende føre logg over informasjon som entreprenøren har gitt til grunneiere, naboer og andre berørte tredjeparter. Henvendelser fra disse skal også loggføres. Loggen skal føres i byggherrens dokumentasjonsbehandlingssystem.</w:t>
      </w:r>
    </w:p>
    <w:p w14:paraId="6920E5FE" w14:textId="275B36C3" w:rsidR="00D33D20" w:rsidRPr="00E11796" w:rsidRDefault="00D33D20" w:rsidP="00D33D20"/>
    <w:p w14:paraId="715094A7" w14:textId="76532D06" w:rsidR="00D33D20" w:rsidRPr="00E11796" w:rsidRDefault="00D33D20" w:rsidP="004F14AF">
      <w:pPr>
        <w:pStyle w:val="Overskrift5"/>
      </w:pPr>
      <w:bookmarkStart w:id="834" w:name="_Toc233897027"/>
      <w:r w:rsidRPr="00E11796">
        <w:t>Kontakt med media</w:t>
      </w:r>
      <w:bookmarkEnd w:id="834"/>
    </w:p>
    <w:p w14:paraId="3BCFDD93" w14:textId="380B9B7E" w:rsidR="00D33D20" w:rsidRPr="00E11796" w:rsidRDefault="005924CB" w:rsidP="00D33D20">
      <w:r w:rsidRPr="00E11796">
        <w:t>Generelt skal det henvises til byggherren om forhold vedrørende kontraktarbeidet. Entreprenøren skal ikke uttale seg til media om slike forhold uten på forhånd å ha konferert med byggherren.</w:t>
      </w:r>
    </w:p>
    <w:p w14:paraId="416B7953" w14:textId="77777777" w:rsidR="00203500" w:rsidRPr="00E11796" w:rsidRDefault="00203500" w:rsidP="00D33D20"/>
    <w:p w14:paraId="5F43466D" w14:textId="4DE3EC35" w:rsidR="00203500" w:rsidRPr="00E11796" w:rsidRDefault="001411F4" w:rsidP="001411F4">
      <w:pPr>
        <w:pStyle w:val="Overskrift5"/>
      </w:pPr>
      <w:bookmarkStart w:id="835" w:name="_Toc233897028"/>
      <w:r w:rsidRPr="00E11796">
        <w:t xml:space="preserve">Publikasjon </w:t>
      </w:r>
      <w:r w:rsidR="00A9442F" w:rsidRPr="00E11796">
        <w:t xml:space="preserve">av informasjon </w:t>
      </w:r>
      <w:r w:rsidRPr="00E11796">
        <w:t>på digitale plattformer og annen deling av informasjon</w:t>
      </w:r>
      <w:bookmarkEnd w:id="835"/>
    </w:p>
    <w:p w14:paraId="6BE7124C" w14:textId="77777777" w:rsidR="00A9442F" w:rsidRPr="00E11796" w:rsidRDefault="00584543" w:rsidP="002D11BE">
      <w:pPr>
        <w:rPr>
          <w:lang w:eastAsia="nb-NO"/>
        </w:rPr>
      </w:pPr>
      <w:r w:rsidRPr="00E11796">
        <w:rPr>
          <w:lang w:eastAsia="nb-NO"/>
        </w:rPr>
        <w:t xml:space="preserve">Entreprenøren skal ikke publisere eller dele informasjon (eksempelvis tekst/bilder/film) om forhold som gjelder vegnettet og kontraktsarbeidet uten på forhånd å ha konferert med byggherren. </w:t>
      </w:r>
    </w:p>
    <w:p w14:paraId="065B3C5C" w14:textId="77777777" w:rsidR="00A9442F" w:rsidRPr="00E11796" w:rsidRDefault="00A9442F" w:rsidP="002D11BE">
      <w:pPr>
        <w:rPr>
          <w:lang w:eastAsia="nb-NO"/>
        </w:rPr>
      </w:pPr>
    </w:p>
    <w:p w14:paraId="6F5C0A64" w14:textId="41B2E07F" w:rsidR="002D11BE" w:rsidRPr="00E11796" w:rsidRDefault="00584543" w:rsidP="002D11BE">
      <w:pPr>
        <w:rPr>
          <w:lang w:eastAsia="nb-NO"/>
        </w:rPr>
      </w:pPr>
      <w:r w:rsidRPr="00E11796">
        <w:rPr>
          <w:lang w:eastAsia="nb-NO"/>
        </w:rPr>
        <w:t>Byggherren kan nekte publikasjon og deling av informasjon. Slik informasjon skal heller ikke publiseres eller deles i privat regi. Sensitiv informasjon skal ikke publiseres eller deles med uvedkommende. Som sensitiv informasjon regnes også bilder fra tekniske rom og kritiske punkt knyttet til installasjoner og kapasiteter (eksempelvis kapasitet på pumper, nødaggregat, kommunikasjonssystemer/linjer, strømforsyning og overvåking/styringssystemer)</w:t>
      </w:r>
    </w:p>
    <w:p w14:paraId="66EDB1B1" w14:textId="77777777" w:rsidR="004F14AF" w:rsidRPr="00E11796" w:rsidRDefault="004F14AF" w:rsidP="00D33D20"/>
    <w:p w14:paraId="581F7883" w14:textId="030BA4D3" w:rsidR="007866DE" w:rsidRPr="00E11796" w:rsidRDefault="00931698" w:rsidP="005D1292">
      <w:pPr>
        <w:pStyle w:val="Overskrift3"/>
      </w:pPr>
      <w:bookmarkStart w:id="836" w:name="_Toc233897029"/>
      <w:r w:rsidRPr="00E11796">
        <w:t>Møter (Se NS8407 punkt 4)</w:t>
      </w:r>
      <w:bookmarkEnd w:id="836"/>
    </w:p>
    <w:p w14:paraId="67D40E93" w14:textId="7E455CBB" w:rsidR="00EA1EAA" w:rsidRPr="00E11796" w:rsidRDefault="00EA1EAA" w:rsidP="008C1549">
      <w:pPr>
        <w:pStyle w:val="Overskrift4"/>
      </w:pPr>
      <w:bookmarkStart w:id="837" w:name="_Toc132794409"/>
      <w:bookmarkStart w:id="838" w:name="_Toc135899303"/>
      <w:bookmarkStart w:id="839" w:name="_Toc136341997"/>
      <w:bookmarkStart w:id="840" w:name="_Toc233897030"/>
      <w:bookmarkEnd w:id="837"/>
      <w:bookmarkEnd w:id="838"/>
      <w:bookmarkEnd w:id="839"/>
      <w:r w:rsidRPr="00E11796">
        <w:t>Oppstartmøte med tilhørende samhandlingsprosess</w:t>
      </w:r>
      <w:bookmarkEnd w:id="840"/>
    </w:p>
    <w:p w14:paraId="6EA6BFE0" w14:textId="2FF06EF2" w:rsidR="00931698" w:rsidRPr="00E11796" w:rsidRDefault="00931698" w:rsidP="00931698">
      <w:r w:rsidRPr="00E11796">
        <w:t xml:space="preserve">Samhandling skal gjennomføres før kontraktsarbeidet igangsettes, i henhold til Statens vegvesens håndbok V772. Partene skal sette av tilstrekkelig tid til dette. For denne kontrakten er det avsatt </w:t>
      </w:r>
      <w:r w:rsidRPr="00E11796">
        <w:rPr>
          <w:highlight w:val="lightGray"/>
        </w:rPr>
        <w:t>X</w:t>
      </w:r>
      <w:r w:rsidRPr="00E11796">
        <w:t xml:space="preserve"> </w:t>
      </w:r>
      <w:r w:rsidRPr="00E11796">
        <w:rPr>
          <w:highlight w:val="lightGray"/>
        </w:rPr>
        <w:t>uker</w:t>
      </w:r>
      <w:r w:rsidR="0096747D" w:rsidRPr="00E11796">
        <w:rPr>
          <w:highlight w:val="lightGray"/>
        </w:rPr>
        <w:t>/dager</w:t>
      </w:r>
      <w:r w:rsidRPr="00E11796">
        <w:t xml:space="preserve"> til å gjennomføre samhandling regnet fra underskriving av kontrakten, det er planlagt </w:t>
      </w:r>
      <w:r w:rsidRPr="00E11796">
        <w:rPr>
          <w:highlight w:val="lightGray"/>
        </w:rPr>
        <w:t>X</w:t>
      </w:r>
      <w:r w:rsidRPr="00E11796">
        <w:t xml:space="preserve"> dager med samhandlingsmøter i perioden. Når partene er enige om det, kan samhandlingen avsluttes tidligere og kontraktsarbeidet startes. Tilsvarende kan partene bli enige om at </w:t>
      </w:r>
      <w:r w:rsidRPr="00E11796">
        <w:lastRenderedPageBreak/>
        <w:t>samhandlingen forlenges. Agenda for samhandlingsmøte skal avklares og avtales på forhånd. Antall møter skal besluttes av partene i fellesskap.</w:t>
      </w:r>
    </w:p>
    <w:p w14:paraId="0E1BD9E8" w14:textId="77777777" w:rsidR="00931698" w:rsidRPr="00E11796" w:rsidRDefault="00931698" w:rsidP="00931698"/>
    <w:p w14:paraId="5D83518D" w14:textId="77777777" w:rsidR="00931698" w:rsidRPr="00E11796" w:rsidRDefault="00931698" w:rsidP="00931698">
      <w:r w:rsidRPr="00E11796">
        <w:t>Samhandlingen skal som hovedregel ledes av en prosjektuavhengig prosessleder i Statens vegvesen. Samhandlingen skal gjennomføres uten at fordeling av ansvar og risiko i kontrakten endres i forhold til konkurransegrunnlaget.</w:t>
      </w:r>
    </w:p>
    <w:p w14:paraId="11DC77E0" w14:textId="77777777" w:rsidR="00931698" w:rsidRPr="00E11796" w:rsidRDefault="00931698" w:rsidP="00931698"/>
    <w:p w14:paraId="51EF8432" w14:textId="77777777" w:rsidR="00931698" w:rsidRPr="00E11796" w:rsidRDefault="00931698" w:rsidP="00931698">
      <w:r w:rsidRPr="00E11796">
        <w:t xml:space="preserve">Samhandlingsmøtene skal benyttes til planlegging og gjennomgang av hvordan samarbeidet mellom partene skal skje. Møtene skal bidra til at partene i fellesskap når kontraktens målsetninger, gjennom felles identifisering av risiko og muligheter i forbindelse med gjennomføringen.  </w:t>
      </w:r>
    </w:p>
    <w:p w14:paraId="6CAF585D" w14:textId="77777777" w:rsidR="00931698" w:rsidRPr="00E11796" w:rsidRDefault="00931698" w:rsidP="00931698"/>
    <w:p w14:paraId="1DDDDEB3" w14:textId="132E76F9" w:rsidR="00931698" w:rsidRPr="00E11796" w:rsidRDefault="00931698" w:rsidP="00931698">
      <w:r w:rsidRPr="00E11796">
        <w:t>Partene skal som en del av samhandlings</w:t>
      </w:r>
      <w:r w:rsidR="00A87DF6" w:rsidRPr="00E11796">
        <w:t>prosessen</w:t>
      </w:r>
      <w:r w:rsidRPr="00E11796">
        <w:t xml:space="preserve"> oppnevne et ekspertråd bestående av tre medlemmer, jf. punkt </w:t>
      </w:r>
      <w:r w:rsidR="000C3F03" w:rsidRPr="00E11796">
        <w:t>39</w:t>
      </w:r>
      <w:r w:rsidRPr="00E11796">
        <w:t>.</w:t>
      </w:r>
    </w:p>
    <w:p w14:paraId="63B536B1" w14:textId="77777777" w:rsidR="00931698" w:rsidRPr="00E11796" w:rsidRDefault="00931698" w:rsidP="00931698"/>
    <w:p w14:paraId="3A0010F3" w14:textId="77777777" w:rsidR="00931698" w:rsidRPr="00E11796" w:rsidRDefault="00931698" w:rsidP="00931698">
      <w:r w:rsidRPr="00E11796">
        <w:t xml:space="preserve">Partenes representanter og nøkkelpersonell skal delta på samhandlingsmøtene. I tillegg skal representanter fra entreprenørens sentrale kontraktsmedhjelpere delta. Partene er for øvrig forpliktet til å stille med relevant fagpersonell. Byggherre kan innkalle eksternt fagpersonell ved behov. </w:t>
      </w:r>
    </w:p>
    <w:p w14:paraId="2F96FC4A" w14:textId="77777777" w:rsidR="00931698" w:rsidRPr="00E11796" w:rsidRDefault="00931698" w:rsidP="00931698"/>
    <w:p w14:paraId="34CB2F02" w14:textId="7A059CCD" w:rsidR="00084AF3" w:rsidRPr="00E11796" w:rsidRDefault="00BA768F" w:rsidP="00931698">
      <w:r w:rsidRPr="00E11796">
        <w:t>Partene skal lage et referat fra samhandlingen</w:t>
      </w:r>
      <w:r w:rsidR="00901092" w:rsidRPr="00E11796">
        <w:t>. Referatet skal inneholde</w:t>
      </w:r>
      <w:r w:rsidR="001D5974" w:rsidRPr="00E11796">
        <w:t xml:space="preserve"> en oversikt over</w:t>
      </w:r>
      <w:r w:rsidR="00901092" w:rsidRPr="00E11796">
        <w:t xml:space="preserve"> aksjonspunkter som skal følges opp etter samhandling</w:t>
      </w:r>
      <w:r w:rsidR="00360F9C" w:rsidRPr="00E11796">
        <w:t>en</w:t>
      </w:r>
      <w:r w:rsidR="00F14106" w:rsidRPr="00E11796">
        <w:t>,</w:t>
      </w:r>
      <w:r w:rsidR="00105212" w:rsidRPr="00E11796">
        <w:t xml:space="preserve"> og det skal fremgå hvem som har ansvaret med å følge opp de ulike aksjonspunktene og</w:t>
      </w:r>
      <w:r w:rsidR="00F97DC9" w:rsidRPr="00E11796">
        <w:t xml:space="preserve"> tidsfrister for dette. Alle presentasjoner </w:t>
      </w:r>
      <w:r w:rsidR="000F5E7A" w:rsidRPr="00E11796">
        <w:t>og bilder fra samhandlingen l</w:t>
      </w:r>
      <w:r w:rsidR="007E3537" w:rsidRPr="00E11796">
        <w:t xml:space="preserve">agres i kontraktens </w:t>
      </w:r>
      <w:r w:rsidR="00575CB3" w:rsidRPr="00E11796">
        <w:t>samhandlingsverktøy</w:t>
      </w:r>
      <w:r w:rsidR="007E3537" w:rsidRPr="00E11796">
        <w:t>. Referatet fra samhandlingen</w:t>
      </w:r>
      <w:r w:rsidR="00EB4380" w:rsidRPr="00E11796">
        <w:t xml:space="preserve"> forankres i første byggherremøte. </w:t>
      </w:r>
      <w:r w:rsidR="00FB71B4" w:rsidRPr="00E11796">
        <w:t>Samhandling mellom partene bør være et fast punkt på samtlige byggherremøter. Samhandlingsplakaten vil ofte være et godt utgangspunkt for samtaler mellom partene</w:t>
      </w:r>
      <w:r w:rsidR="009312DF" w:rsidRPr="00E11796">
        <w:t>, men partene står fritt til å ta opp ulike forhold som kan bidra til best mulig relasjon mellom partene.</w:t>
      </w:r>
    </w:p>
    <w:p w14:paraId="09983F56" w14:textId="77777777" w:rsidR="00084AF3" w:rsidRPr="00E11796" w:rsidRDefault="00084AF3" w:rsidP="00931698"/>
    <w:p w14:paraId="3A5C8088" w14:textId="3823A6E7" w:rsidR="00931698" w:rsidRPr="00E11796" w:rsidRDefault="009312DF" w:rsidP="00084AF3">
      <w:r w:rsidRPr="00E11796">
        <w:t>Referatet og dokumentasjonen fra samhandlingen skal forelegges</w:t>
      </w:r>
      <w:r w:rsidR="00AD7853" w:rsidRPr="00E11796">
        <w:t xml:space="preserve"> for</w:t>
      </w:r>
      <w:r w:rsidRPr="00E11796">
        <w:t xml:space="preserve"> og aksepteres av senere valgte </w:t>
      </w:r>
      <w:r w:rsidR="00AD7853" w:rsidRPr="00E11796">
        <w:t>kontraktmedhjelpere</w:t>
      </w:r>
      <w:r w:rsidR="00F3590D" w:rsidRPr="00E11796">
        <w:t xml:space="preserve">, innleide arbeidstakere og utsendte arbeidstakere som forutsetning for deres engasjement i gjennomføringen av </w:t>
      </w:r>
      <w:r w:rsidR="00597895" w:rsidRPr="00E11796">
        <w:t xml:space="preserve">kontraktarbeidene. Partene plikter å dokumentere at denne foreleggelsen og </w:t>
      </w:r>
      <w:r w:rsidR="00084AF3" w:rsidRPr="00E11796">
        <w:t>aksepten</w:t>
      </w:r>
      <w:r w:rsidR="00597895" w:rsidRPr="00E11796">
        <w:t xml:space="preserve"> har funnet sted.</w:t>
      </w:r>
      <w:r w:rsidR="000F5E7A" w:rsidRPr="00E11796">
        <w:t xml:space="preserve"> </w:t>
      </w:r>
      <w:r w:rsidR="00105212" w:rsidRPr="00E11796">
        <w:t xml:space="preserve"> </w:t>
      </w:r>
    </w:p>
    <w:p w14:paraId="09BBAE10" w14:textId="77777777" w:rsidR="00931698" w:rsidRPr="00E11796" w:rsidRDefault="00931698" w:rsidP="00931698"/>
    <w:p w14:paraId="00114853" w14:textId="77777777" w:rsidR="00931698" w:rsidRPr="00E11796" w:rsidRDefault="00931698" w:rsidP="00931698">
      <w:r w:rsidRPr="00E11796">
        <w:t>Ved enighet mellom partene om forlengelse av samhandlingen, må det samtidig avklares om dette gir grunnlag for å avtale nye delfrister og ferdigstillelsesfrist.</w:t>
      </w:r>
    </w:p>
    <w:p w14:paraId="32104795" w14:textId="77777777" w:rsidR="00931698" w:rsidRPr="00E11796" w:rsidRDefault="00931698" w:rsidP="00931698"/>
    <w:p w14:paraId="13E0B74A" w14:textId="6BDA0CB5" w:rsidR="00622387" w:rsidRPr="00E11796" w:rsidRDefault="00931698" w:rsidP="00931698">
      <w:r w:rsidRPr="00E11796">
        <w:t>Tidsbruk i samhandlingsmøter avregnes etter medgått tid i henhold til avtalte timepriser, jf. E2. Omforent timeforbruk til møteforberedelse honoreres etter de samme timepriser. Kostnader til nattillegg, diett og reiseutlegg dekkes av byggherren i henhold til statens satser. Tidsbruken for reiser dekkes ikke. Kostnader til samhandlingsmøter faktureres på egen faktura, og regnes ikke som endring.</w:t>
      </w:r>
    </w:p>
    <w:p w14:paraId="61DF3AA5" w14:textId="77777777" w:rsidR="00622387" w:rsidRPr="00E11796" w:rsidRDefault="00622387" w:rsidP="00931698"/>
    <w:p w14:paraId="3D39BB42" w14:textId="77777777" w:rsidR="00931698" w:rsidRPr="00E11796" w:rsidRDefault="00931698" w:rsidP="008C1549">
      <w:pPr>
        <w:pStyle w:val="Overskrift4"/>
      </w:pPr>
      <w:bookmarkStart w:id="841" w:name="_Toc233897031"/>
      <w:r w:rsidRPr="00E11796">
        <w:t>Prosjektledermøter</w:t>
      </w:r>
      <w:bookmarkEnd w:id="841"/>
      <w:r w:rsidRPr="00E11796">
        <w:t xml:space="preserve"> </w:t>
      </w:r>
    </w:p>
    <w:p w14:paraId="6AD1AE50" w14:textId="77777777" w:rsidR="00931698" w:rsidRPr="00E11796" w:rsidRDefault="00931698" w:rsidP="00931698">
      <w:r w:rsidRPr="00E11796">
        <w:t>Partenes prosjektledere skal møtes minimum hver 3. måned i et prosjektledermøte, før samarbeidsmøtet. I tillegg skal det holdes prosjektledermøte når en av partene ber om slikt møte.</w:t>
      </w:r>
    </w:p>
    <w:p w14:paraId="09191D04" w14:textId="77777777" w:rsidR="00931698" w:rsidRPr="00E11796" w:rsidRDefault="00931698" w:rsidP="00931698"/>
    <w:p w14:paraId="237ACFF0" w14:textId="77777777" w:rsidR="00931698" w:rsidRPr="00E11796" w:rsidRDefault="00931698" w:rsidP="00931698">
      <w:r w:rsidRPr="00E11796">
        <w:t xml:space="preserve">Formålet med prosjektledermøtene er å diskutere, avklare og løse eventuelle uenigheter og tvister mellom partene i forbindelse med kontrakten. </w:t>
      </w:r>
    </w:p>
    <w:p w14:paraId="3987E77B" w14:textId="77777777" w:rsidR="00931698" w:rsidRPr="00E11796" w:rsidRDefault="00931698" w:rsidP="00931698"/>
    <w:p w14:paraId="72064906" w14:textId="51538AB8" w:rsidR="00931698" w:rsidRPr="00E11796" w:rsidRDefault="00931698" w:rsidP="00931698">
      <w:r w:rsidRPr="00E11796">
        <w:t>Byggherren skal utarbeide agenda, med innspill fra entreprenøren.</w:t>
      </w:r>
    </w:p>
    <w:p w14:paraId="20FDE1E7" w14:textId="77777777" w:rsidR="00931698" w:rsidRPr="00E11796" w:rsidRDefault="00931698" w:rsidP="00931698"/>
    <w:p w14:paraId="46D02014" w14:textId="77777777" w:rsidR="00931698" w:rsidRPr="00E11796" w:rsidRDefault="00931698" w:rsidP="008C1549">
      <w:pPr>
        <w:pStyle w:val="Overskrift4"/>
      </w:pPr>
      <w:bookmarkStart w:id="842" w:name="_Toc233897032"/>
      <w:r w:rsidRPr="00E11796">
        <w:t>Samarbeidsmøter</w:t>
      </w:r>
      <w:bookmarkEnd w:id="842"/>
    </w:p>
    <w:p w14:paraId="396B6BD8" w14:textId="4AC0CA43" w:rsidR="00931698" w:rsidRPr="00E11796" w:rsidRDefault="00931698" w:rsidP="00931698">
      <w:r w:rsidRPr="00E11796">
        <w:t xml:space="preserve">Partene skal avholde samarbeidsmøter hvert kvartal. I tillegg skal det holdes samarbeidsmøte når en av partene ber om slikt møte. Første møte skal holdes innen en måned etter at </w:t>
      </w:r>
      <w:r w:rsidR="00A87DF6" w:rsidRPr="00E11796">
        <w:t xml:space="preserve">samhandlingsprosessen </w:t>
      </w:r>
      <w:r w:rsidRPr="00E11796">
        <w:t xml:space="preserve">er avsluttet og kontraktsarbeidet igangsatt. </w:t>
      </w:r>
    </w:p>
    <w:p w14:paraId="6915095E" w14:textId="77777777" w:rsidR="00931698" w:rsidRPr="00E11796" w:rsidRDefault="00931698" w:rsidP="00931698"/>
    <w:p w14:paraId="67155B6C" w14:textId="77777777" w:rsidR="00931698" w:rsidRPr="00E11796" w:rsidRDefault="00931698" w:rsidP="00931698">
      <w:r w:rsidRPr="00E11796">
        <w:t xml:space="preserve">I samarbeidsmøtene skal alltid representant(er) fra partenes ledelse delta, i tillegg til partenes representanter. </w:t>
      </w:r>
    </w:p>
    <w:p w14:paraId="39613D3D" w14:textId="77777777" w:rsidR="00931698" w:rsidRPr="00E11796" w:rsidRDefault="00931698" w:rsidP="00931698"/>
    <w:p w14:paraId="6277226D" w14:textId="1A30BCE6" w:rsidR="00931698" w:rsidRPr="00E11796" w:rsidRDefault="00931698" w:rsidP="00931698">
      <w:r w:rsidRPr="00E11796">
        <w:lastRenderedPageBreak/>
        <w:t xml:space="preserve">Formålet med samarbeidsmøtene er å bidra til optimalisering av samarbeidet mellom partene og at partene skal løse uenigheter som ikke har blitt løst av prosjektledelsen hos partene. Dersom samarbeidsmøtet ikke kommer til enighet, se videre saksgang i punkt </w:t>
      </w:r>
      <w:r w:rsidR="00B90022" w:rsidRPr="00E11796">
        <w:t>39</w:t>
      </w:r>
      <w:r w:rsidRPr="00E11796">
        <w:t xml:space="preserve">. Møtene skal sikre at partene når sine felles målsetninger, og at kontraktens krav oppfylles både hva gjelder kvalitet, fremdrift og økonomi.  </w:t>
      </w:r>
    </w:p>
    <w:p w14:paraId="0F70A490" w14:textId="77777777" w:rsidR="00931698" w:rsidRPr="00E11796" w:rsidRDefault="00931698" w:rsidP="00931698"/>
    <w:p w14:paraId="6F65F08A" w14:textId="6D5A7CF7" w:rsidR="00931698" w:rsidRPr="00E11796" w:rsidRDefault="00931698" w:rsidP="00931698">
      <w:r w:rsidRPr="00E11796">
        <w:t xml:space="preserve">Et sentralt tema i samarbeidsmøtene skal være gjennomgang av det som er nedfelt i </w:t>
      </w:r>
      <w:r w:rsidR="00486714" w:rsidRPr="00E11796">
        <w:t>samhandling</w:t>
      </w:r>
      <w:r w:rsidR="0052642A" w:rsidRPr="00E11796">
        <w:t>s</w:t>
      </w:r>
      <w:r w:rsidR="00486714" w:rsidRPr="00E11796">
        <w:t xml:space="preserve">prosessen </w:t>
      </w:r>
      <w:r w:rsidRPr="00E11796">
        <w:t xml:space="preserve">og de forhold som er avtalt og omforent. Eventuelle bekymringer knyttet til samarbeidsforhold og mulige tvister under utvikling skal også frembringes, protokolleres og tiltak skal drøftes og eventuelt iverksettes. </w:t>
      </w:r>
    </w:p>
    <w:p w14:paraId="34C9E23B" w14:textId="77777777" w:rsidR="00931698" w:rsidRPr="00E11796" w:rsidRDefault="00931698" w:rsidP="00931698"/>
    <w:p w14:paraId="3FF8D444" w14:textId="6F18F784" w:rsidR="00931698" w:rsidRPr="00E11796" w:rsidRDefault="00E84182" w:rsidP="00931698">
      <w:r w:rsidRPr="00E11796">
        <w:t xml:space="preserve">Samarbeidsmøtet skal inneholde en gjensidig evalueringsprosess for byggherre og entreprenør. Gjensidig evaluering </w:t>
      </w:r>
      <w:r w:rsidR="00602BB4" w:rsidRPr="00E11796">
        <w:t>skal gjennomføres underveis og ved avslutning av kontrakten.</w:t>
      </w:r>
      <w:r w:rsidR="00344DDB" w:rsidRPr="00E11796">
        <w:t xml:space="preserve"> Gjensidig evaluering utføres på skjema fastsatt av byggherren. </w:t>
      </w:r>
      <w:r w:rsidR="00602BB4" w:rsidRPr="00E11796">
        <w:t xml:space="preserve"> </w:t>
      </w:r>
    </w:p>
    <w:p w14:paraId="47F3FE95" w14:textId="77777777" w:rsidR="00931698" w:rsidRPr="00E11796" w:rsidRDefault="00931698" w:rsidP="00931698"/>
    <w:p w14:paraId="767A77B6" w14:textId="77777777" w:rsidR="00931698" w:rsidRPr="00E11796" w:rsidRDefault="00931698" w:rsidP="008C1549">
      <w:pPr>
        <w:pStyle w:val="Overskrift4"/>
      </w:pPr>
      <w:bookmarkStart w:id="843" w:name="_Toc233897033"/>
      <w:r w:rsidRPr="00E11796">
        <w:t>Oppstartsmøter for kontroll og godkjenning konstruksjoner</w:t>
      </w:r>
      <w:bookmarkEnd w:id="843"/>
    </w:p>
    <w:p w14:paraId="534F7C4C" w14:textId="03EC2FCD" w:rsidR="00931698" w:rsidRPr="00E11796" w:rsidRDefault="00931698" w:rsidP="00D0566F">
      <w:r w:rsidRPr="00E11796">
        <w:t xml:space="preserve">Entreprenøren skal tidlig i prosjekteringsfasen ta kontakt med seksjon for kontroll og godkjenning, konstruksjoner i Vegdirektoratet, </w:t>
      </w:r>
      <w:hyperlink r:id="rId29" w:history="1">
        <w:r w:rsidRPr="00E11796">
          <w:rPr>
            <w:rStyle w:val="Hyperkobling"/>
          </w:rPr>
          <w:t>https://www.vegvesen.no/fag/teknologi/bruer/kontroll-og-godkjenning</w:t>
        </w:r>
      </w:hyperlink>
      <w:r w:rsidRPr="00E11796">
        <w:t>, for å avtale tidspunkt for oppstartmøte. Oppstartmøtet skal b</w:t>
      </w:r>
      <w:r w:rsidR="00363FF8" w:rsidRPr="00E11796">
        <w:t xml:space="preserve">lant annet </w:t>
      </w:r>
      <w:r w:rsidRPr="00E11796">
        <w:t>benyttes til å:</w:t>
      </w:r>
    </w:p>
    <w:p w14:paraId="2B606121" w14:textId="77777777" w:rsidR="00931698" w:rsidRPr="00E11796" w:rsidRDefault="00931698" w:rsidP="00D0566F"/>
    <w:p w14:paraId="692DBA36" w14:textId="31CB2EB0" w:rsidR="00F07001" w:rsidRDefault="00C506D0" w:rsidP="0094672F">
      <w:pPr>
        <w:pStyle w:val="Listeavsnitt"/>
        <w:numPr>
          <w:ilvl w:val="0"/>
          <w:numId w:val="87"/>
        </w:numPr>
      </w:pPr>
      <w:r w:rsidRPr="00E11796">
        <w:t>O</w:t>
      </w:r>
      <w:r w:rsidR="00931698" w:rsidRPr="00E11796">
        <w:t>rientere om antall og type konstruksjoner som skal inn til kontroll og godkjenning</w:t>
      </w:r>
      <w:r w:rsidR="00F07001">
        <w:t>.</w:t>
      </w:r>
    </w:p>
    <w:p w14:paraId="0E450EC5" w14:textId="2804ED3E" w:rsidR="00F07001" w:rsidRDefault="00C506D0" w:rsidP="0094672F">
      <w:pPr>
        <w:pStyle w:val="Listeavsnitt"/>
        <w:numPr>
          <w:ilvl w:val="0"/>
          <w:numId w:val="87"/>
        </w:numPr>
      </w:pPr>
      <w:r w:rsidRPr="00E11796">
        <w:t>A</w:t>
      </w:r>
      <w:r w:rsidR="00931698" w:rsidRPr="00E11796">
        <w:t>vklare hvilke type(r) kontroll som skal gjennomføres</w:t>
      </w:r>
      <w:r w:rsidR="00F07001">
        <w:t>.</w:t>
      </w:r>
    </w:p>
    <w:p w14:paraId="686C82EB" w14:textId="764E9063" w:rsidR="00931698" w:rsidRPr="00E11796" w:rsidRDefault="00C506D0" w:rsidP="0094672F">
      <w:pPr>
        <w:pStyle w:val="Listeavsnitt"/>
        <w:numPr>
          <w:ilvl w:val="0"/>
          <w:numId w:val="87"/>
        </w:numPr>
      </w:pPr>
      <w:r w:rsidRPr="00E11796">
        <w:t>O</w:t>
      </w:r>
      <w:r w:rsidR="00931698" w:rsidRPr="00E11796">
        <w:t>rientere om når konstruksjonene planlegges sendt inn til kontroll samt avklare hvor mye tid som må settes av i entreprenørens fremdriftsplan for kontroll og godkjenning</w:t>
      </w:r>
      <w:r w:rsidR="00F07001">
        <w:t>.</w:t>
      </w:r>
    </w:p>
    <w:p w14:paraId="25E76330" w14:textId="77777777" w:rsidR="00931698" w:rsidRPr="00E11796" w:rsidRDefault="00931698" w:rsidP="00D0566F"/>
    <w:p w14:paraId="38D4FEE8" w14:textId="77777777" w:rsidR="00931698" w:rsidRPr="00E11796" w:rsidRDefault="00931698" w:rsidP="00D0566F">
      <w:r w:rsidRPr="00E11796">
        <w:t>Entreprenøren skal ved behov innkalle til ytterligere møter med samme agenda i løpet av kontraktsperioden.</w:t>
      </w:r>
    </w:p>
    <w:p w14:paraId="5E43D548" w14:textId="77777777" w:rsidR="00931698" w:rsidRPr="00E11796" w:rsidRDefault="00931698" w:rsidP="00D0566F">
      <w:r w:rsidRPr="00E11796">
        <w:t>I tillegg til entreprenøren, hans prosjekterende og Vegdirektoratet seksjon for kontroll og godkjenning, skal byggherre innkalles til møtet.</w:t>
      </w:r>
    </w:p>
    <w:p w14:paraId="6B5A248A" w14:textId="77777777" w:rsidR="00931698" w:rsidRPr="00E11796" w:rsidRDefault="00931698" w:rsidP="00D0566F"/>
    <w:p w14:paraId="243FE023" w14:textId="4DC3D468" w:rsidR="00931698" w:rsidRPr="00E11796" w:rsidRDefault="00931698" w:rsidP="00D0566F">
      <w:r w:rsidRPr="00E11796">
        <w:t>Entreprenøren skriver møtereferat og sender til deltakerne gjennom</w:t>
      </w:r>
      <w:r w:rsidR="00D0566F" w:rsidRPr="00E11796">
        <w:t xml:space="preserve"> </w:t>
      </w:r>
      <w:r w:rsidR="00B71A02" w:rsidRPr="00E11796">
        <w:t xml:space="preserve">samhandlingsverktøyet </w:t>
      </w:r>
      <w:r w:rsidRPr="00E11796">
        <w:t>senest fem dager etter møtet.</w:t>
      </w:r>
    </w:p>
    <w:p w14:paraId="016E9ACA" w14:textId="22A1B045" w:rsidR="00931698" w:rsidRPr="00E11796" w:rsidRDefault="00931698" w:rsidP="00D0566F"/>
    <w:p w14:paraId="7E6045E2" w14:textId="41BAEC11" w:rsidR="000251D2" w:rsidRPr="00E11796" w:rsidRDefault="000251D2" w:rsidP="008C1549">
      <w:pPr>
        <w:pStyle w:val="Overskrift4"/>
      </w:pPr>
      <w:bookmarkStart w:id="844" w:name="_Toc233897034"/>
      <w:r w:rsidRPr="00E11796">
        <w:t xml:space="preserve">Oppstartsmøte </w:t>
      </w:r>
      <w:r w:rsidR="00D91D86" w:rsidRPr="00E11796">
        <w:t>for risikofylte arbeider</w:t>
      </w:r>
      <w:r w:rsidR="00C90B63" w:rsidRPr="00E11796">
        <w:t xml:space="preserve"> i prosjekterings- og byggefase</w:t>
      </w:r>
      <w:bookmarkEnd w:id="844"/>
    </w:p>
    <w:p w14:paraId="1C3E177E" w14:textId="100DF9D3" w:rsidR="003B6EAE" w:rsidRPr="00E11796" w:rsidRDefault="003B6EAE" w:rsidP="003B6EAE">
      <w:r w:rsidRPr="00E11796">
        <w:t xml:space="preserve">Det skal gjennomføres egne oppstartmøter for særlig risikofylt arbeid med utgangspunkt i risikovurderingen som inngår i byggherrens SHA-plan eller andre kritiske risikoforhold som blir avdekket undervegs i kontraktsarbeidet. </w:t>
      </w:r>
      <w:r w:rsidR="0075792C" w:rsidRPr="00E11796">
        <w:t>Kontraktmedhjelpere</w:t>
      </w:r>
      <w:r w:rsidRPr="00E11796">
        <w:t xml:space="preserve"> (prosjekterende og utførende) som er involvert i disse arbeidene skal være representert.</w:t>
      </w:r>
    </w:p>
    <w:p w14:paraId="2C902CA3" w14:textId="77777777" w:rsidR="00776CE3" w:rsidRPr="00E11796" w:rsidRDefault="00776CE3" w:rsidP="003B6EAE"/>
    <w:p w14:paraId="15180C20" w14:textId="29D7ED9B" w:rsidR="003B6EAE" w:rsidRPr="00E11796" w:rsidRDefault="003B6EAE" w:rsidP="003B6EAE">
      <w:r w:rsidRPr="00E11796">
        <w:t xml:space="preserve">Byggherren innkaller etter </w:t>
      </w:r>
      <w:r w:rsidR="0075792C" w:rsidRPr="00E11796">
        <w:t>entreprenørens</w:t>
      </w:r>
      <w:r w:rsidRPr="00E11796">
        <w:t xml:space="preserve"> angivelse av tidspunkt for å holde oppstartmøtet, og byggherren fører referat. Formålet med møtet er å gjennomgå rutiner og prosedyrer for gjennomføring av arbeidene, herunder også risikovurderinger, </w:t>
      </w:r>
      <w:r w:rsidR="000301CB" w:rsidRPr="00E11796">
        <w:t>entreprenøren</w:t>
      </w:r>
      <w:r w:rsidRPr="00E11796">
        <w:t>s fremdriftsplan og tiltenkte ressurser for arbeidene, dokumentasjon og avviksbehandling.</w:t>
      </w:r>
    </w:p>
    <w:p w14:paraId="55628B1E" w14:textId="77777777" w:rsidR="002A0552" w:rsidRPr="00E11796" w:rsidRDefault="002A0552" w:rsidP="003B6EAE"/>
    <w:p w14:paraId="5695E8D0" w14:textId="49802D9C" w:rsidR="003B6EAE" w:rsidRPr="00E11796" w:rsidRDefault="003B6EAE" w:rsidP="003B6EAE">
      <w:r w:rsidRPr="00E11796">
        <w:t>For denne kontrakten er følgende arbeid vurdert som særlig risikofylt (eksempler på kulepunkter):</w:t>
      </w:r>
    </w:p>
    <w:p w14:paraId="50114E73" w14:textId="5DEC009D" w:rsidR="003B6EAE" w:rsidRPr="00E11796" w:rsidRDefault="003B6EAE" w:rsidP="0094672F">
      <w:pPr>
        <w:pStyle w:val="Listeavsnitt"/>
        <w:numPr>
          <w:ilvl w:val="0"/>
          <w:numId w:val="74"/>
        </w:numPr>
        <w:rPr>
          <w:highlight w:val="lightGray"/>
        </w:rPr>
      </w:pPr>
      <w:r w:rsidRPr="00E11796">
        <w:rPr>
          <w:highlight w:val="lightGray"/>
        </w:rPr>
        <w:t>Bergsprengningsarbeid</w:t>
      </w:r>
      <w:r w:rsidR="00CD44EA" w:rsidRPr="00E11796">
        <w:rPr>
          <w:highlight w:val="lightGray"/>
        </w:rPr>
        <w:t xml:space="preserve"> </w:t>
      </w:r>
      <w:r w:rsidR="00797BC6" w:rsidRPr="00E11796">
        <w:rPr>
          <w:highlight w:val="lightGray"/>
        </w:rPr>
        <w:t>(jf.</w:t>
      </w:r>
      <w:r w:rsidR="006C75EC" w:rsidRPr="00E11796">
        <w:rPr>
          <w:highlight w:val="lightGray"/>
        </w:rPr>
        <w:t xml:space="preserve"> </w:t>
      </w:r>
      <w:r w:rsidR="00F07001">
        <w:rPr>
          <w:highlight w:val="lightGray"/>
        </w:rPr>
        <w:t>punkt</w:t>
      </w:r>
      <w:r w:rsidR="00797BC6" w:rsidRPr="00E11796">
        <w:rPr>
          <w:highlight w:val="lightGray"/>
        </w:rPr>
        <w:t xml:space="preserve"> 44.7)</w:t>
      </w:r>
      <w:r w:rsidRPr="00E11796">
        <w:rPr>
          <w:highlight w:val="lightGray"/>
        </w:rPr>
        <w:t xml:space="preserve"> </w:t>
      </w:r>
    </w:p>
    <w:p w14:paraId="42FB7848" w14:textId="77777777" w:rsidR="003B6EAE" w:rsidRPr="00E11796" w:rsidRDefault="003B6EAE" w:rsidP="0094672F">
      <w:pPr>
        <w:pStyle w:val="Listeavsnitt"/>
        <w:numPr>
          <w:ilvl w:val="0"/>
          <w:numId w:val="74"/>
        </w:numPr>
        <w:rPr>
          <w:highlight w:val="lightGray"/>
        </w:rPr>
      </w:pPr>
      <w:r w:rsidRPr="00E11796">
        <w:rPr>
          <w:highlight w:val="lightGray"/>
        </w:rPr>
        <w:t>Konstruksjoner</w:t>
      </w:r>
    </w:p>
    <w:p w14:paraId="44422837" w14:textId="77777777" w:rsidR="003B6EAE" w:rsidRPr="00E11796" w:rsidRDefault="003B6EAE" w:rsidP="0094672F">
      <w:pPr>
        <w:pStyle w:val="Listeavsnitt"/>
        <w:numPr>
          <w:ilvl w:val="0"/>
          <w:numId w:val="74"/>
        </w:numPr>
        <w:rPr>
          <w:highlight w:val="lightGray"/>
        </w:rPr>
      </w:pPr>
      <w:r w:rsidRPr="00E11796">
        <w:rPr>
          <w:highlight w:val="lightGray"/>
        </w:rPr>
        <w:t>Midlertidige konstruksjoner</w:t>
      </w:r>
    </w:p>
    <w:p w14:paraId="390D9974" w14:textId="77777777" w:rsidR="003B6EAE" w:rsidRPr="00E11796" w:rsidRDefault="003B6EAE" w:rsidP="0094672F">
      <w:pPr>
        <w:pStyle w:val="Listeavsnitt"/>
        <w:numPr>
          <w:ilvl w:val="0"/>
          <w:numId w:val="74"/>
        </w:numPr>
        <w:rPr>
          <w:highlight w:val="lightGray"/>
        </w:rPr>
      </w:pPr>
      <w:r w:rsidRPr="00E11796">
        <w:rPr>
          <w:highlight w:val="lightGray"/>
        </w:rPr>
        <w:t>Rivearbeid</w:t>
      </w:r>
    </w:p>
    <w:p w14:paraId="59C4B7F4" w14:textId="77777777" w:rsidR="003B6EAE" w:rsidRPr="00E11796" w:rsidRDefault="003B6EAE" w:rsidP="0094672F">
      <w:pPr>
        <w:pStyle w:val="Listeavsnitt"/>
        <w:numPr>
          <w:ilvl w:val="0"/>
          <w:numId w:val="74"/>
        </w:numPr>
        <w:rPr>
          <w:highlight w:val="lightGray"/>
        </w:rPr>
      </w:pPr>
      <w:r w:rsidRPr="00E11796">
        <w:rPr>
          <w:highlight w:val="lightGray"/>
        </w:rPr>
        <w:t>Arbeid i bløte masser</w:t>
      </w:r>
    </w:p>
    <w:p w14:paraId="6AD1EA0C" w14:textId="77777777" w:rsidR="003B6EAE" w:rsidRPr="00E11796" w:rsidRDefault="003B6EAE" w:rsidP="0094672F">
      <w:pPr>
        <w:pStyle w:val="Listeavsnitt"/>
        <w:numPr>
          <w:ilvl w:val="0"/>
          <w:numId w:val="74"/>
        </w:numPr>
        <w:rPr>
          <w:highlight w:val="lightGray"/>
        </w:rPr>
      </w:pPr>
      <w:r w:rsidRPr="00E11796">
        <w:rPr>
          <w:highlight w:val="lightGray"/>
        </w:rPr>
        <w:t>Arbeid der det er fare for skred/grunnbrudd</w:t>
      </w:r>
    </w:p>
    <w:p w14:paraId="120CC978" w14:textId="77777777" w:rsidR="003B6EAE" w:rsidRPr="00E11796" w:rsidRDefault="003B6EAE" w:rsidP="0094672F">
      <w:pPr>
        <w:pStyle w:val="Listeavsnitt"/>
        <w:numPr>
          <w:ilvl w:val="0"/>
          <w:numId w:val="74"/>
        </w:numPr>
        <w:rPr>
          <w:highlight w:val="lightGray"/>
        </w:rPr>
      </w:pPr>
      <w:r w:rsidRPr="00E11796">
        <w:rPr>
          <w:highlight w:val="lightGray"/>
        </w:rPr>
        <w:t>Arbeid på/ved elektrisk anlegg – høyspent</w:t>
      </w:r>
    </w:p>
    <w:p w14:paraId="0F99C4DB" w14:textId="77777777" w:rsidR="003B6EAE" w:rsidRPr="00E11796" w:rsidRDefault="003B6EAE" w:rsidP="0094672F">
      <w:pPr>
        <w:pStyle w:val="Listeavsnitt"/>
        <w:numPr>
          <w:ilvl w:val="0"/>
          <w:numId w:val="74"/>
        </w:numPr>
        <w:rPr>
          <w:highlight w:val="lightGray"/>
        </w:rPr>
      </w:pPr>
      <w:r w:rsidRPr="00E11796">
        <w:rPr>
          <w:highlight w:val="lightGray"/>
        </w:rPr>
        <w:t>Trafikkavvikling</w:t>
      </w:r>
    </w:p>
    <w:p w14:paraId="1921CB3F" w14:textId="77777777" w:rsidR="003B6EAE" w:rsidRPr="00E11796" w:rsidRDefault="003B6EAE" w:rsidP="0094672F">
      <w:pPr>
        <w:pStyle w:val="Listeavsnitt"/>
        <w:numPr>
          <w:ilvl w:val="0"/>
          <w:numId w:val="74"/>
        </w:numPr>
        <w:rPr>
          <w:highlight w:val="lightGray"/>
        </w:rPr>
      </w:pPr>
      <w:r w:rsidRPr="00E11796">
        <w:rPr>
          <w:highlight w:val="lightGray"/>
        </w:rPr>
        <w:t>Forhold knyttet til ytre miljø</w:t>
      </w:r>
    </w:p>
    <w:p w14:paraId="407EE084" w14:textId="77777777" w:rsidR="003B6EAE" w:rsidRPr="00E11796" w:rsidRDefault="003B6EAE" w:rsidP="003B6EAE"/>
    <w:p w14:paraId="3C40020C" w14:textId="2C1221D5" w:rsidR="003B6EAE" w:rsidRPr="00E11796" w:rsidRDefault="00776CE3" w:rsidP="003B6EAE">
      <w:pPr>
        <w:rPr>
          <w:highlight w:val="lightGray"/>
        </w:rPr>
      </w:pPr>
      <w:r w:rsidRPr="00E11796">
        <w:rPr>
          <w:highlight w:val="lightGray"/>
        </w:rPr>
        <w:t>H</w:t>
      </w:r>
      <w:r w:rsidR="003B6EAE" w:rsidRPr="00E11796">
        <w:rPr>
          <w:highlight w:val="lightGray"/>
        </w:rPr>
        <w:t>er listes kulepunkter med særlig risikofylt arbeid med utgangspunkt i risikovurderingen som inngår i byggherrens SHA-plan. Kulepunkter som ikke er relevante strykes.</w:t>
      </w:r>
    </w:p>
    <w:p w14:paraId="28C8B304" w14:textId="76634581" w:rsidR="00C90B63" w:rsidRPr="00E11796" w:rsidRDefault="003B6EAE" w:rsidP="00C90B63">
      <w:pPr>
        <w:rPr>
          <w:lang w:eastAsia="nb-NO"/>
        </w:rPr>
      </w:pPr>
      <w:r w:rsidRPr="00E11796">
        <w:rPr>
          <w:highlight w:val="lightGray"/>
        </w:rPr>
        <w:t>Listen med kulepunkter må utvikles under totalentreprenørens prosjektering.</w:t>
      </w:r>
    </w:p>
    <w:p w14:paraId="64EF713A" w14:textId="77777777" w:rsidR="00D91D86" w:rsidRPr="00E11796" w:rsidRDefault="00D91D86" w:rsidP="00D91D86">
      <w:pPr>
        <w:rPr>
          <w:lang w:eastAsia="nb-NO"/>
        </w:rPr>
      </w:pPr>
    </w:p>
    <w:p w14:paraId="0B34DDC0" w14:textId="5F8EA517" w:rsidR="00931698" w:rsidRPr="00E11796" w:rsidRDefault="00931698" w:rsidP="008C1549">
      <w:pPr>
        <w:pStyle w:val="Overskrift4"/>
      </w:pPr>
      <w:bookmarkStart w:id="845" w:name="_Toc233897035"/>
      <w:r w:rsidRPr="00E11796">
        <w:t>Faglige møter, samlinger og kurs</w:t>
      </w:r>
      <w:bookmarkEnd w:id="845"/>
    </w:p>
    <w:p w14:paraId="062BC23B" w14:textId="77777777" w:rsidR="00931698" w:rsidRPr="00E11796" w:rsidRDefault="00931698" w:rsidP="00D0566F">
      <w:r w:rsidRPr="00E11796">
        <w:lastRenderedPageBreak/>
        <w:t xml:space="preserve">Entreprenøren skal gjennomføre og delta på faglige møter og kurs som bestemt i kontrakten. </w:t>
      </w:r>
    </w:p>
    <w:p w14:paraId="57C7083E" w14:textId="77777777" w:rsidR="00931698" w:rsidRPr="00E11796" w:rsidRDefault="00931698" w:rsidP="00D0566F">
      <w:r w:rsidRPr="00E11796">
        <w:t>I tillegg kan entreprenør og byggherre i samarbeid arrangere faglige samlinger.</w:t>
      </w:r>
    </w:p>
    <w:p w14:paraId="3C9E9E6B" w14:textId="31E60CA5" w:rsidR="007866DE" w:rsidRPr="00E11796" w:rsidRDefault="00931698" w:rsidP="00D0566F">
      <w:r w:rsidRPr="00E11796">
        <w:t>Er ikke annet avtalt, dekker entreprenøren alle egne kostnader ved deltagelse på kurs, møter og samlinger.</w:t>
      </w:r>
    </w:p>
    <w:p w14:paraId="617FF1A7" w14:textId="2EEA2CF7" w:rsidR="00D0566F" w:rsidRPr="00E11796" w:rsidRDefault="00D0566F" w:rsidP="00D0566F"/>
    <w:p w14:paraId="68CBC603" w14:textId="62A39E5F" w:rsidR="00D0566F" w:rsidRPr="00E11796" w:rsidRDefault="00D0566F" w:rsidP="008C1549">
      <w:pPr>
        <w:pStyle w:val="Overskrift4"/>
      </w:pPr>
      <w:bookmarkStart w:id="846" w:name="_Toc233897036"/>
      <w:r w:rsidRPr="00E11796">
        <w:t>Byggherremøter (Se NS8407 punkt 4.2)</w:t>
      </w:r>
      <w:bookmarkEnd w:id="846"/>
    </w:p>
    <w:p w14:paraId="04B7EB07" w14:textId="764A356E" w:rsidR="00A978F0" w:rsidRPr="00E11796" w:rsidRDefault="00A978F0" w:rsidP="00E42F9F">
      <w:pPr>
        <w:pStyle w:val="Overskrift5"/>
      </w:pPr>
      <w:bookmarkStart w:id="847" w:name="_Toc233897037"/>
      <w:r w:rsidRPr="00E11796">
        <w:t>Prosjekteringsmøter</w:t>
      </w:r>
      <w:bookmarkEnd w:id="847"/>
    </w:p>
    <w:p w14:paraId="0A3E401E" w14:textId="77777777" w:rsidR="00A16E61" w:rsidRPr="00E11796" w:rsidRDefault="00A16E61" w:rsidP="00A16E61">
      <w:pPr>
        <w:rPr>
          <w:lang w:eastAsia="nb-NO"/>
        </w:rPr>
      </w:pPr>
      <w:r w:rsidRPr="00E11796">
        <w:rPr>
          <w:lang w:eastAsia="nb-NO"/>
        </w:rPr>
        <w:t>Entreprenøren skal avholde egne prosjekteringsmøter. Entreprenørens prosjekterende, og eventuelle andre kontraktsmedhjelpere som har en rolle i prosjekteringen,</w:t>
      </w:r>
    </w:p>
    <w:p w14:paraId="112E7A18" w14:textId="4BD72546" w:rsidR="00A16E61" w:rsidRPr="00E11796" w:rsidRDefault="00A16E61" w:rsidP="00A16E61">
      <w:pPr>
        <w:rPr>
          <w:lang w:eastAsia="nb-NO"/>
        </w:rPr>
      </w:pPr>
      <w:r w:rsidRPr="00E11796">
        <w:rPr>
          <w:lang w:eastAsia="nb-NO"/>
        </w:rPr>
        <w:t>skal delta på møtene. Entreprenøren skal innkalle byggherren til alle slike møter, og</w:t>
      </w:r>
    </w:p>
    <w:p w14:paraId="3F0EB13A" w14:textId="77777777" w:rsidR="00A16E61" w:rsidRPr="00E11796" w:rsidRDefault="00A16E61" w:rsidP="00A16E61">
      <w:pPr>
        <w:rPr>
          <w:lang w:eastAsia="nb-NO"/>
        </w:rPr>
      </w:pPr>
      <w:r w:rsidRPr="00E11796">
        <w:rPr>
          <w:lang w:eastAsia="nb-NO"/>
        </w:rPr>
        <w:t>byggherren har rett til å delta i prosjekteringsarbeidet. Prosjekteringsmøtene avholdes på</w:t>
      </w:r>
    </w:p>
    <w:p w14:paraId="31B1D4FD" w14:textId="4D3EB2F8" w:rsidR="00A16E61" w:rsidRPr="00E11796" w:rsidRDefault="00A16E61" w:rsidP="00A16E61">
      <w:pPr>
        <w:rPr>
          <w:lang w:eastAsia="nb-NO"/>
        </w:rPr>
      </w:pPr>
      <w:r w:rsidRPr="00E11796">
        <w:rPr>
          <w:lang w:eastAsia="nb-NO"/>
        </w:rPr>
        <w:t>avtalt sted fastlagt i samhandlingsdokumentet. Entreprenørens prosjektleder eller</w:t>
      </w:r>
    </w:p>
    <w:p w14:paraId="17B902B8" w14:textId="0737D53E" w:rsidR="00A978F0" w:rsidRPr="00E11796" w:rsidRDefault="00A16E61" w:rsidP="00A16E61">
      <w:pPr>
        <w:rPr>
          <w:lang w:eastAsia="nb-NO"/>
        </w:rPr>
      </w:pPr>
      <w:r w:rsidRPr="00E11796">
        <w:rPr>
          <w:lang w:eastAsia="nb-NO"/>
        </w:rPr>
        <w:t>prosjekteringsleder, leder prosjekteringsmøtene og fører referat fra disse. Referat sendes til partenes representanter innen 5 hverdager etter møtet.</w:t>
      </w:r>
    </w:p>
    <w:p w14:paraId="7B7DD668" w14:textId="77777777" w:rsidR="00A16E61" w:rsidRPr="00E11796" w:rsidRDefault="00A16E61" w:rsidP="00A16E61">
      <w:pPr>
        <w:rPr>
          <w:lang w:eastAsia="nb-NO"/>
        </w:rPr>
      </w:pPr>
    </w:p>
    <w:p w14:paraId="5921D504" w14:textId="1D12D669" w:rsidR="00A16E61" w:rsidRPr="00E11796" w:rsidRDefault="00A16E61" w:rsidP="00A16E61">
      <w:pPr>
        <w:rPr>
          <w:lang w:eastAsia="nb-NO"/>
        </w:rPr>
      </w:pPr>
      <w:r w:rsidRPr="00E11796">
        <w:rPr>
          <w:lang w:eastAsia="nb-NO"/>
        </w:rPr>
        <w:t>Agenda prosjekteringsmøter:</w:t>
      </w:r>
    </w:p>
    <w:p w14:paraId="2D792851" w14:textId="30DA04A0" w:rsidR="00A16E61" w:rsidRPr="00E11796" w:rsidRDefault="008927F7" w:rsidP="0094672F">
      <w:pPr>
        <w:pStyle w:val="Listeavsnitt"/>
        <w:numPr>
          <w:ilvl w:val="0"/>
          <w:numId w:val="74"/>
        </w:numPr>
        <w:rPr>
          <w:lang w:eastAsia="nb-NO"/>
        </w:rPr>
      </w:pPr>
      <w:r w:rsidRPr="00E11796">
        <w:rPr>
          <w:lang w:eastAsia="nb-NO"/>
        </w:rPr>
        <w:t>SHA</w:t>
      </w:r>
    </w:p>
    <w:p w14:paraId="32671B56" w14:textId="2C17E725" w:rsidR="008927F7" w:rsidRPr="00E11796" w:rsidRDefault="008927F7" w:rsidP="0094672F">
      <w:pPr>
        <w:pStyle w:val="Listeavsnitt"/>
        <w:numPr>
          <w:ilvl w:val="0"/>
          <w:numId w:val="74"/>
        </w:numPr>
        <w:rPr>
          <w:lang w:eastAsia="nb-NO"/>
        </w:rPr>
      </w:pPr>
      <w:r w:rsidRPr="00E11796">
        <w:rPr>
          <w:lang w:eastAsia="nb-NO"/>
        </w:rPr>
        <w:t>YM</w:t>
      </w:r>
    </w:p>
    <w:p w14:paraId="3437B4E1" w14:textId="24DA9251" w:rsidR="00F51279" w:rsidRPr="00E11796" w:rsidRDefault="00F51279" w:rsidP="0094672F">
      <w:pPr>
        <w:pStyle w:val="Listeavsnitt"/>
        <w:numPr>
          <w:ilvl w:val="0"/>
          <w:numId w:val="74"/>
        </w:numPr>
        <w:rPr>
          <w:lang w:eastAsia="nb-NO"/>
        </w:rPr>
      </w:pPr>
      <w:r w:rsidRPr="00E11796">
        <w:rPr>
          <w:lang w:eastAsia="nb-NO"/>
        </w:rPr>
        <w:t>Generelt</w:t>
      </w:r>
    </w:p>
    <w:p w14:paraId="024567A6" w14:textId="4A54D9E3" w:rsidR="008927F7" w:rsidRPr="00E11796" w:rsidRDefault="00F51279" w:rsidP="0094672F">
      <w:pPr>
        <w:pStyle w:val="Listeavsnitt"/>
        <w:numPr>
          <w:ilvl w:val="0"/>
          <w:numId w:val="74"/>
        </w:numPr>
        <w:rPr>
          <w:lang w:eastAsia="nb-NO"/>
        </w:rPr>
      </w:pPr>
      <w:r w:rsidRPr="00E11796">
        <w:rPr>
          <w:lang w:eastAsia="nb-NO"/>
        </w:rPr>
        <w:t>Regulering</w:t>
      </w:r>
    </w:p>
    <w:p w14:paraId="65D9B944" w14:textId="3ADA83C4" w:rsidR="00F51279" w:rsidRPr="00E11796" w:rsidRDefault="00F51279" w:rsidP="0094672F">
      <w:pPr>
        <w:pStyle w:val="Listeavsnitt"/>
        <w:numPr>
          <w:ilvl w:val="0"/>
          <w:numId w:val="74"/>
        </w:numPr>
        <w:rPr>
          <w:highlight w:val="lightGray"/>
          <w:lang w:eastAsia="nb-NO"/>
        </w:rPr>
      </w:pPr>
      <w:r w:rsidRPr="00E11796">
        <w:rPr>
          <w:highlight w:val="lightGray"/>
          <w:lang w:eastAsia="nb-NO"/>
        </w:rPr>
        <w:t>Veg</w:t>
      </w:r>
    </w:p>
    <w:p w14:paraId="16CC0802" w14:textId="0AC472E2" w:rsidR="00F51279" w:rsidRPr="00E11796" w:rsidRDefault="00F51279" w:rsidP="0094672F">
      <w:pPr>
        <w:pStyle w:val="Listeavsnitt"/>
        <w:numPr>
          <w:ilvl w:val="0"/>
          <w:numId w:val="74"/>
        </w:numPr>
        <w:rPr>
          <w:highlight w:val="lightGray"/>
          <w:lang w:eastAsia="nb-NO"/>
        </w:rPr>
      </w:pPr>
      <w:r w:rsidRPr="00E11796">
        <w:rPr>
          <w:highlight w:val="lightGray"/>
          <w:lang w:eastAsia="nb-NO"/>
        </w:rPr>
        <w:t>VA</w:t>
      </w:r>
    </w:p>
    <w:p w14:paraId="5E50466C" w14:textId="6F8AD7FA" w:rsidR="00F51279" w:rsidRPr="00E11796" w:rsidRDefault="00F51279" w:rsidP="0094672F">
      <w:pPr>
        <w:pStyle w:val="Listeavsnitt"/>
        <w:numPr>
          <w:ilvl w:val="0"/>
          <w:numId w:val="74"/>
        </w:numPr>
        <w:rPr>
          <w:highlight w:val="lightGray"/>
          <w:lang w:eastAsia="nb-NO"/>
        </w:rPr>
      </w:pPr>
      <w:r w:rsidRPr="00E11796">
        <w:rPr>
          <w:highlight w:val="lightGray"/>
          <w:lang w:eastAsia="nb-NO"/>
        </w:rPr>
        <w:t>Geoteknikk</w:t>
      </w:r>
    </w:p>
    <w:p w14:paraId="0635690C" w14:textId="734F3328" w:rsidR="00F51279" w:rsidRPr="00E11796" w:rsidRDefault="00F51279" w:rsidP="0094672F">
      <w:pPr>
        <w:pStyle w:val="Listeavsnitt"/>
        <w:numPr>
          <w:ilvl w:val="0"/>
          <w:numId w:val="74"/>
        </w:numPr>
        <w:rPr>
          <w:highlight w:val="lightGray"/>
          <w:lang w:eastAsia="nb-NO"/>
        </w:rPr>
      </w:pPr>
      <w:r w:rsidRPr="00E11796">
        <w:rPr>
          <w:highlight w:val="lightGray"/>
          <w:lang w:eastAsia="nb-NO"/>
        </w:rPr>
        <w:t>Konstruksjoner</w:t>
      </w:r>
    </w:p>
    <w:p w14:paraId="64BB5AF5" w14:textId="60769B12" w:rsidR="00F51279" w:rsidRPr="00E11796" w:rsidRDefault="00F51279" w:rsidP="0094672F">
      <w:pPr>
        <w:pStyle w:val="Listeavsnitt"/>
        <w:numPr>
          <w:ilvl w:val="0"/>
          <w:numId w:val="74"/>
        </w:numPr>
        <w:rPr>
          <w:highlight w:val="lightGray"/>
          <w:lang w:eastAsia="nb-NO"/>
        </w:rPr>
      </w:pPr>
      <w:r w:rsidRPr="00E11796">
        <w:rPr>
          <w:highlight w:val="lightGray"/>
          <w:lang w:eastAsia="nb-NO"/>
        </w:rPr>
        <w:t>Tunnel/elektro</w:t>
      </w:r>
    </w:p>
    <w:p w14:paraId="350FB009" w14:textId="5795AAC8" w:rsidR="007B40DC" w:rsidRPr="00E11796" w:rsidRDefault="007B40DC" w:rsidP="0094672F">
      <w:pPr>
        <w:pStyle w:val="Listeavsnitt"/>
        <w:numPr>
          <w:ilvl w:val="0"/>
          <w:numId w:val="74"/>
        </w:numPr>
        <w:rPr>
          <w:lang w:eastAsia="nb-NO"/>
        </w:rPr>
      </w:pPr>
      <w:r w:rsidRPr="00E11796">
        <w:rPr>
          <w:lang w:eastAsia="nb-NO"/>
        </w:rPr>
        <w:t>Annet</w:t>
      </w:r>
    </w:p>
    <w:p w14:paraId="5B5FBBE1" w14:textId="77777777" w:rsidR="007B40DC" w:rsidRPr="00E11796" w:rsidRDefault="007B40DC" w:rsidP="007B40DC">
      <w:pPr>
        <w:pStyle w:val="Listeavsnitt"/>
        <w:rPr>
          <w:lang w:eastAsia="nb-NO"/>
        </w:rPr>
      </w:pPr>
    </w:p>
    <w:p w14:paraId="08255BAD" w14:textId="66667C35" w:rsidR="00D0566F" w:rsidRPr="00E11796" w:rsidRDefault="00D0566F" w:rsidP="00E42F9F">
      <w:pPr>
        <w:pStyle w:val="Overskrift5"/>
      </w:pPr>
      <w:bookmarkStart w:id="848" w:name="_Toc233897038"/>
      <w:r w:rsidRPr="00E11796">
        <w:t>Ordinært byggherremøte</w:t>
      </w:r>
      <w:bookmarkEnd w:id="848"/>
    </w:p>
    <w:p w14:paraId="1C3AA596" w14:textId="2A582C59" w:rsidR="00D0566F" w:rsidRPr="00E11796" w:rsidRDefault="00D0566F" w:rsidP="00D0566F">
      <w:pPr>
        <w:rPr>
          <w:lang w:eastAsia="nb-NO"/>
        </w:rPr>
      </w:pPr>
      <w:r w:rsidRPr="00E11796">
        <w:rPr>
          <w:lang w:eastAsia="nb-NO"/>
        </w:rPr>
        <w:t>I prosjekterings- og byggefasen avholdes byggherremøte annenhver uke under ledelse av byggherren. Byggherren kan bestemme hyppigere møter ved behov.</w:t>
      </w:r>
    </w:p>
    <w:p w14:paraId="10EF25A4" w14:textId="77777777" w:rsidR="00D0566F" w:rsidRPr="00E11796" w:rsidRDefault="00D0566F" w:rsidP="00D0566F">
      <w:pPr>
        <w:rPr>
          <w:lang w:eastAsia="nb-NO"/>
        </w:rPr>
      </w:pPr>
      <w:r w:rsidRPr="00E11796">
        <w:rPr>
          <w:lang w:eastAsia="nb-NO"/>
        </w:rPr>
        <w:t xml:space="preserve">  </w:t>
      </w:r>
    </w:p>
    <w:p w14:paraId="4183B641" w14:textId="77777777" w:rsidR="00D0566F" w:rsidRPr="00E11796" w:rsidRDefault="00D0566F" w:rsidP="00D0566F">
      <w:pPr>
        <w:rPr>
          <w:lang w:eastAsia="nb-NO"/>
        </w:rPr>
      </w:pPr>
      <w:r w:rsidRPr="00E11796">
        <w:rPr>
          <w:lang w:eastAsia="nb-NO"/>
        </w:rPr>
        <w:t>Byggherren skal utarbeide agenda. Faste punkter på agendaen skal være:</w:t>
      </w:r>
    </w:p>
    <w:p w14:paraId="74F3C5DC" w14:textId="77777777" w:rsidR="00D0566F" w:rsidRPr="00E11796" w:rsidRDefault="00D0566F" w:rsidP="00D0566F">
      <w:pPr>
        <w:rPr>
          <w:lang w:eastAsia="nb-NO"/>
        </w:rPr>
      </w:pPr>
    </w:p>
    <w:p w14:paraId="46FA787D" w14:textId="69A96464" w:rsidR="00D0566F" w:rsidRPr="00E11796" w:rsidRDefault="00D0566F" w:rsidP="0094672F">
      <w:pPr>
        <w:pStyle w:val="Listeavsnitt"/>
        <w:numPr>
          <w:ilvl w:val="0"/>
          <w:numId w:val="51"/>
        </w:numPr>
        <w:rPr>
          <w:lang w:eastAsia="nb-NO"/>
        </w:rPr>
      </w:pPr>
      <w:r w:rsidRPr="00E11796">
        <w:rPr>
          <w:lang w:eastAsia="nb-NO"/>
        </w:rPr>
        <w:t>SHA</w:t>
      </w:r>
    </w:p>
    <w:p w14:paraId="11ED3F16" w14:textId="13D998E4" w:rsidR="00D0566F" w:rsidRPr="00E11796" w:rsidRDefault="00D0566F" w:rsidP="0094672F">
      <w:pPr>
        <w:pStyle w:val="Listeavsnitt"/>
        <w:numPr>
          <w:ilvl w:val="0"/>
          <w:numId w:val="51"/>
        </w:numPr>
        <w:rPr>
          <w:lang w:eastAsia="nb-NO"/>
        </w:rPr>
      </w:pPr>
      <w:r w:rsidRPr="00E11796">
        <w:rPr>
          <w:lang w:eastAsia="nb-NO"/>
        </w:rPr>
        <w:t>Ytre miljø</w:t>
      </w:r>
    </w:p>
    <w:p w14:paraId="5599E324" w14:textId="5FE09760" w:rsidR="00D0566F" w:rsidRPr="00E11796" w:rsidRDefault="00D0566F" w:rsidP="0094672F">
      <w:pPr>
        <w:pStyle w:val="Listeavsnitt"/>
        <w:numPr>
          <w:ilvl w:val="0"/>
          <w:numId w:val="51"/>
        </w:numPr>
        <w:rPr>
          <w:lang w:eastAsia="nb-NO"/>
        </w:rPr>
      </w:pPr>
      <w:r w:rsidRPr="00E11796">
        <w:rPr>
          <w:lang w:eastAsia="nb-NO"/>
        </w:rPr>
        <w:t>Klima</w:t>
      </w:r>
    </w:p>
    <w:p w14:paraId="0BABC61B" w14:textId="06FC9323" w:rsidR="00D0566F" w:rsidRPr="00E11796" w:rsidRDefault="00D0566F" w:rsidP="0094672F">
      <w:pPr>
        <w:pStyle w:val="Listeavsnitt"/>
        <w:numPr>
          <w:ilvl w:val="0"/>
          <w:numId w:val="51"/>
        </w:numPr>
        <w:rPr>
          <w:lang w:eastAsia="nb-NO"/>
        </w:rPr>
      </w:pPr>
      <w:r w:rsidRPr="00E11796">
        <w:rPr>
          <w:lang w:eastAsia="nb-NO"/>
        </w:rPr>
        <w:t>Økonomi og endringer</w:t>
      </w:r>
    </w:p>
    <w:p w14:paraId="57DBAE1B" w14:textId="7D790F5F" w:rsidR="00D0566F" w:rsidRPr="00E11796" w:rsidRDefault="00D0566F" w:rsidP="0094672F">
      <w:pPr>
        <w:pStyle w:val="Listeavsnitt"/>
        <w:numPr>
          <w:ilvl w:val="0"/>
          <w:numId w:val="51"/>
        </w:numPr>
        <w:rPr>
          <w:lang w:eastAsia="nb-NO"/>
        </w:rPr>
      </w:pPr>
      <w:r w:rsidRPr="00E11796">
        <w:rPr>
          <w:lang w:eastAsia="nb-NO"/>
        </w:rPr>
        <w:t>Fremdrift</w:t>
      </w:r>
    </w:p>
    <w:p w14:paraId="7FF652F5" w14:textId="5141923F" w:rsidR="009428B2" w:rsidRPr="00E11796" w:rsidRDefault="00D0566F" w:rsidP="0094672F">
      <w:pPr>
        <w:pStyle w:val="Listeavsnitt"/>
        <w:numPr>
          <w:ilvl w:val="0"/>
          <w:numId w:val="51"/>
        </w:numPr>
        <w:rPr>
          <w:lang w:eastAsia="nb-NO"/>
        </w:rPr>
      </w:pPr>
      <w:r w:rsidRPr="00E11796">
        <w:rPr>
          <w:lang w:eastAsia="nb-NO"/>
        </w:rPr>
        <w:t>Kvalitet</w:t>
      </w:r>
      <w:r w:rsidR="00834200" w:rsidRPr="00E11796">
        <w:rPr>
          <w:lang w:eastAsia="nb-NO"/>
        </w:rPr>
        <w:t xml:space="preserve"> </w:t>
      </w:r>
    </w:p>
    <w:p w14:paraId="73BC0CFC" w14:textId="409EC49C" w:rsidR="00D0566F" w:rsidRPr="00E11796" w:rsidRDefault="00D0566F" w:rsidP="0094672F">
      <w:pPr>
        <w:pStyle w:val="Listeavsnitt"/>
        <w:numPr>
          <w:ilvl w:val="0"/>
          <w:numId w:val="51"/>
        </w:numPr>
        <w:rPr>
          <w:lang w:eastAsia="nb-NO"/>
        </w:rPr>
      </w:pPr>
      <w:r w:rsidRPr="00E11796">
        <w:rPr>
          <w:lang w:eastAsia="nb-NO"/>
        </w:rPr>
        <w:t>Avvik fra kontraktens krav</w:t>
      </w:r>
    </w:p>
    <w:p w14:paraId="104B1842" w14:textId="33095798" w:rsidR="00D0566F" w:rsidRPr="00E11796" w:rsidRDefault="00D0566F" w:rsidP="0094672F">
      <w:pPr>
        <w:pStyle w:val="Listeavsnitt"/>
        <w:numPr>
          <w:ilvl w:val="0"/>
          <w:numId w:val="51"/>
        </w:numPr>
        <w:rPr>
          <w:lang w:eastAsia="nb-NO"/>
        </w:rPr>
      </w:pPr>
      <w:r w:rsidRPr="00E11796">
        <w:rPr>
          <w:lang w:eastAsia="nb-NO"/>
        </w:rPr>
        <w:t>Muligheter og risiko</w:t>
      </w:r>
    </w:p>
    <w:p w14:paraId="2BEE676E" w14:textId="2B8C7424" w:rsidR="00D0566F" w:rsidRPr="00E11796" w:rsidRDefault="00D0566F" w:rsidP="0094672F">
      <w:pPr>
        <w:pStyle w:val="Listeavsnitt"/>
        <w:numPr>
          <w:ilvl w:val="0"/>
          <w:numId w:val="51"/>
        </w:numPr>
        <w:rPr>
          <w:lang w:eastAsia="nb-NO"/>
        </w:rPr>
      </w:pPr>
      <w:r w:rsidRPr="00E11796">
        <w:rPr>
          <w:lang w:eastAsia="nb-NO"/>
        </w:rPr>
        <w:t>Organisering, bemanning og ressurser</w:t>
      </w:r>
    </w:p>
    <w:p w14:paraId="2829EFF7" w14:textId="0C85F06A" w:rsidR="00D0566F" w:rsidRPr="00E11796" w:rsidRDefault="00D0566F" w:rsidP="0094672F">
      <w:pPr>
        <w:pStyle w:val="Listeavsnitt"/>
        <w:numPr>
          <w:ilvl w:val="0"/>
          <w:numId w:val="51"/>
        </w:numPr>
        <w:rPr>
          <w:lang w:eastAsia="nb-NO"/>
        </w:rPr>
      </w:pPr>
      <w:r w:rsidRPr="00E11796">
        <w:rPr>
          <w:lang w:eastAsia="nb-NO"/>
        </w:rPr>
        <w:t>Annet</w:t>
      </w:r>
    </w:p>
    <w:p w14:paraId="6BE7A9D3" w14:textId="77777777" w:rsidR="00D0566F" w:rsidRPr="00E11796" w:rsidRDefault="00D0566F" w:rsidP="00D0566F">
      <w:pPr>
        <w:rPr>
          <w:lang w:eastAsia="nb-NO"/>
        </w:rPr>
      </w:pPr>
    </w:p>
    <w:p w14:paraId="316AEE5A" w14:textId="77777777" w:rsidR="00D0566F" w:rsidRPr="00E11796" w:rsidRDefault="00D0566F" w:rsidP="00D0566F">
      <w:pPr>
        <w:rPr>
          <w:lang w:eastAsia="nb-NO"/>
        </w:rPr>
      </w:pPr>
      <w:r w:rsidRPr="00E11796">
        <w:rPr>
          <w:lang w:eastAsia="nb-NO"/>
        </w:rPr>
        <w:t>Entreprenøren skal rapportere for hvert av de ovennevnte punktene i byggherremøtet. Denne rapporteringen er en statusoppdatering av månedsrapporten.</w:t>
      </w:r>
    </w:p>
    <w:p w14:paraId="6E46BF58" w14:textId="77777777" w:rsidR="00D0566F" w:rsidRPr="00E11796" w:rsidRDefault="00D0566F" w:rsidP="00D0566F">
      <w:pPr>
        <w:rPr>
          <w:lang w:eastAsia="nb-NO"/>
        </w:rPr>
      </w:pPr>
    </w:p>
    <w:p w14:paraId="2B278C34" w14:textId="77777777" w:rsidR="00D0566F" w:rsidRPr="00E11796" w:rsidRDefault="00D0566F" w:rsidP="00D0566F">
      <w:pPr>
        <w:rPr>
          <w:lang w:eastAsia="nb-NO"/>
        </w:rPr>
      </w:pPr>
      <w:r w:rsidRPr="00E11796">
        <w:rPr>
          <w:lang w:eastAsia="nb-NO"/>
        </w:rPr>
        <w:t xml:space="preserve">Partenes representanter og relevant nøkkelpersonell skal delta i byggherremøtene. Partenes deltakere skal ha fullmakt til å avgjøre ordinære saker. </w:t>
      </w:r>
    </w:p>
    <w:p w14:paraId="273A7CD6" w14:textId="77777777" w:rsidR="00D0566F" w:rsidRPr="00E11796" w:rsidRDefault="00D0566F" w:rsidP="00D0566F">
      <w:pPr>
        <w:rPr>
          <w:lang w:eastAsia="nb-NO"/>
        </w:rPr>
      </w:pPr>
      <w:r w:rsidRPr="00E11796">
        <w:rPr>
          <w:lang w:eastAsia="nb-NO"/>
        </w:rPr>
        <w:t>I tillegg skal representanter fra entreprenørens sentrale kontraktsmedhjelpere delta i møtene. Partene er for øvrig forpliktet til å stille med relevant fagpersonell.</w:t>
      </w:r>
    </w:p>
    <w:p w14:paraId="023AB25C" w14:textId="77777777" w:rsidR="00F3549B" w:rsidRPr="00E11796" w:rsidRDefault="00F3549B" w:rsidP="00D0566F">
      <w:pPr>
        <w:rPr>
          <w:lang w:eastAsia="nb-NO"/>
        </w:rPr>
      </w:pPr>
    </w:p>
    <w:p w14:paraId="6303E97A" w14:textId="5C9ADC4D" w:rsidR="00F3549B" w:rsidRPr="00E11796" w:rsidRDefault="00F3549B" w:rsidP="00D0566F">
      <w:pPr>
        <w:rPr>
          <w:lang w:eastAsia="nb-NO"/>
        </w:rPr>
      </w:pPr>
      <w:r w:rsidRPr="00E11796">
        <w:rPr>
          <w:lang w:eastAsia="nb-NO"/>
        </w:rPr>
        <w:t>Byggherren fører referat.</w:t>
      </w:r>
    </w:p>
    <w:p w14:paraId="09D3DE56" w14:textId="77777777" w:rsidR="00D0566F" w:rsidRPr="00E11796" w:rsidRDefault="00D0566F" w:rsidP="00D0566F">
      <w:pPr>
        <w:rPr>
          <w:lang w:eastAsia="nb-NO"/>
        </w:rPr>
      </w:pPr>
    </w:p>
    <w:p w14:paraId="20052C63" w14:textId="77777777" w:rsidR="00D0566F" w:rsidRPr="00E11796" w:rsidRDefault="00D0566F" w:rsidP="00E42F9F">
      <w:pPr>
        <w:pStyle w:val="Overskrift5"/>
      </w:pPr>
      <w:bookmarkStart w:id="849" w:name="_Toc233897039"/>
      <w:r w:rsidRPr="00E11796">
        <w:t>Økonomimøter</w:t>
      </w:r>
      <w:bookmarkEnd w:id="849"/>
    </w:p>
    <w:p w14:paraId="01848CB6" w14:textId="72E148CE" w:rsidR="00D0566F" w:rsidRPr="00E11796" w:rsidRDefault="00D0566F" w:rsidP="00D0566F">
      <w:pPr>
        <w:rPr>
          <w:lang w:eastAsia="nb-NO"/>
        </w:rPr>
      </w:pPr>
      <w:r w:rsidRPr="00E11796">
        <w:rPr>
          <w:lang w:eastAsia="nb-NO"/>
        </w:rPr>
        <w:t xml:space="preserve">Partene skal i prosjekterings- og byggefasen avholde økonomimøter hver 14. dag, om ikke annet er avtalt. </w:t>
      </w:r>
    </w:p>
    <w:p w14:paraId="5516E52D" w14:textId="77777777" w:rsidR="00D0566F" w:rsidRPr="00E11796" w:rsidRDefault="00D0566F" w:rsidP="00D0566F">
      <w:pPr>
        <w:rPr>
          <w:lang w:eastAsia="nb-NO"/>
        </w:rPr>
      </w:pPr>
    </w:p>
    <w:p w14:paraId="6A62DEFD" w14:textId="77777777" w:rsidR="00D0566F" w:rsidRPr="00E11796" w:rsidRDefault="00D0566F" w:rsidP="00D0566F">
      <w:pPr>
        <w:rPr>
          <w:lang w:eastAsia="nb-NO"/>
        </w:rPr>
      </w:pPr>
      <w:r w:rsidRPr="00E11796">
        <w:rPr>
          <w:lang w:eastAsia="nb-NO"/>
        </w:rPr>
        <w:lastRenderedPageBreak/>
        <w:t xml:space="preserve">Formålet med økonomimøtene er at partene i størst mulig grad skal løse uenigheter om økonomiske forhold underveis i kontraktsgjennomføringen. </w:t>
      </w:r>
    </w:p>
    <w:p w14:paraId="6E118DF0" w14:textId="77777777" w:rsidR="00D0566F" w:rsidRPr="00E11796" w:rsidRDefault="00D0566F" w:rsidP="00D0566F">
      <w:pPr>
        <w:rPr>
          <w:lang w:eastAsia="nb-NO"/>
        </w:rPr>
      </w:pPr>
    </w:p>
    <w:p w14:paraId="327F1DF5" w14:textId="77777777" w:rsidR="00D0566F" w:rsidRPr="00E11796" w:rsidRDefault="00D0566F" w:rsidP="00D0566F">
      <w:pPr>
        <w:rPr>
          <w:lang w:eastAsia="nb-NO"/>
        </w:rPr>
      </w:pPr>
      <w:r w:rsidRPr="00E11796">
        <w:rPr>
          <w:lang w:eastAsia="nb-NO"/>
        </w:rPr>
        <w:t>Byggherren skal utarbeide agenda. Faste punkter på agendaen skal være:</w:t>
      </w:r>
    </w:p>
    <w:p w14:paraId="51AD1DE3" w14:textId="77777777" w:rsidR="00D0566F" w:rsidRPr="00E11796" w:rsidRDefault="00D0566F" w:rsidP="00D0566F">
      <w:pPr>
        <w:rPr>
          <w:lang w:eastAsia="nb-NO"/>
        </w:rPr>
      </w:pPr>
    </w:p>
    <w:p w14:paraId="79607E27" w14:textId="3B2B8DF7" w:rsidR="00D0566F" w:rsidRPr="00E11796" w:rsidRDefault="00D0566F" w:rsidP="0094672F">
      <w:pPr>
        <w:pStyle w:val="Listeavsnitt"/>
        <w:numPr>
          <w:ilvl w:val="0"/>
          <w:numId w:val="52"/>
        </w:numPr>
        <w:rPr>
          <w:lang w:eastAsia="nb-NO"/>
        </w:rPr>
      </w:pPr>
      <w:r w:rsidRPr="00E11796">
        <w:rPr>
          <w:lang w:eastAsia="nb-NO"/>
        </w:rPr>
        <w:t>Fakturering, herunder faktureringsplanen sett opp mot gjeldende fremdriftsplan</w:t>
      </w:r>
    </w:p>
    <w:p w14:paraId="05D4A591" w14:textId="49B7327A" w:rsidR="00D0566F" w:rsidRPr="00E11796" w:rsidRDefault="00D0566F" w:rsidP="0094672F">
      <w:pPr>
        <w:pStyle w:val="Listeavsnitt"/>
        <w:numPr>
          <w:ilvl w:val="0"/>
          <w:numId w:val="52"/>
        </w:numPr>
        <w:rPr>
          <w:lang w:eastAsia="nb-NO"/>
        </w:rPr>
      </w:pPr>
      <w:r w:rsidRPr="00E11796">
        <w:rPr>
          <w:lang w:eastAsia="nb-NO"/>
        </w:rPr>
        <w:t>Endringer og krav om vederlagsjustering</w:t>
      </w:r>
    </w:p>
    <w:p w14:paraId="49E067D8" w14:textId="245F5038" w:rsidR="00D0566F" w:rsidRPr="00E11796" w:rsidRDefault="00D0566F" w:rsidP="0094672F">
      <w:pPr>
        <w:pStyle w:val="Listeavsnitt"/>
        <w:numPr>
          <w:ilvl w:val="0"/>
          <w:numId w:val="52"/>
        </w:numPr>
        <w:rPr>
          <w:lang w:eastAsia="nb-NO"/>
        </w:rPr>
      </w:pPr>
      <w:r w:rsidRPr="00E11796">
        <w:rPr>
          <w:lang w:eastAsia="nb-NO"/>
        </w:rPr>
        <w:t>Annet</w:t>
      </w:r>
    </w:p>
    <w:p w14:paraId="40FC9DD7" w14:textId="77777777" w:rsidR="00D0566F" w:rsidRPr="00E11796" w:rsidRDefault="00D0566F" w:rsidP="00D0566F">
      <w:pPr>
        <w:rPr>
          <w:lang w:eastAsia="nb-NO"/>
        </w:rPr>
      </w:pPr>
    </w:p>
    <w:p w14:paraId="364008D0" w14:textId="77777777" w:rsidR="00D0566F" w:rsidRPr="00E11796" w:rsidRDefault="00D0566F" w:rsidP="00D0566F">
      <w:pPr>
        <w:rPr>
          <w:lang w:eastAsia="nb-NO"/>
        </w:rPr>
      </w:pPr>
      <w:r w:rsidRPr="00E11796">
        <w:rPr>
          <w:lang w:eastAsia="nb-NO"/>
        </w:rPr>
        <w:t xml:space="preserve">Partenes representanter og relevant nøkkelpersonell skal delta i økonomimøtene. Partene er for øvrig forpliktet til å stille med relevant fagpersonell. </w:t>
      </w:r>
    </w:p>
    <w:p w14:paraId="6FAD2B5F" w14:textId="77777777" w:rsidR="0082630E" w:rsidRPr="00E11796" w:rsidRDefault="0082630E" w:rsidP="00071E97">
      <w:pPr>
        <w:rPr>
          <w:lang w:eastAsia="nb-NO"/>
        </w:rPr>
      </w:pPr>
    </w:p>
    <w:p w14:paraId="034D433F" w14:textId="6F1C9099" w:rsidR="00071E97" w:rsidRPr="00E11796" w:rsidRDefault="00071E97" w:rsidP="00071E97">
      <w:pPr>
        <w:rPr>
          <w:lang w:eastAsia="nb-NO"/>
        </w:rPr>
      </w:pPr>
      <w:r w:rsidRPr="00E11796">
        <w:rPr>
          <w:lang w:eastAsia="nb-NO"/>
        </w:rPr>
        <w:t xml:space="preserve">Partene kan bli enige om at </w:t>
      </w:r>
      <w:r w:rsidR="00C65304" w:rsidRPr="00E11796">
        <w:rPr>
          <w:lang w:eastAsia="nb-NO"/>
        </w:rPr>
        <w:t xml:space="preserve">ordinære byggherremøter, </w:t>
      </w:r>
      <w:r w:rsidRPr="00E11796">
        <w:rPr>
          <w:lang w:eastAsia="nb-NO"/>
        </w:rPr>
        <w:t>økonomimøter og fremdriftsmøter skal avholdes som et felles møte. Den faste agendaen skal i så tilfelle dekke begge.</w:t>
      </w:r>
    </w:p>
    <w:p w14:paraId="79274EB5" w14:textId="77777777" w:rsidR="00071E97" w:rsidRPr="00E11796" w:rsidRDefault="00071E97" w:rsidP="00D0566F">
      <w:pPr>
        <w:rPr>
          <w:lang w:eastAsia="nb-NO"/>
        </w:rPr>
      </w:pPr>
    </w:p>
    <w:p w14:paraId="20522A96" w14:textId="6EC60249" w:rsidR="001149BA" w:rsidRPr="00E11796" w:rsidRDefault="001149BA" w:rsidP="00D0566F">
      <w:pPr>
        <w:rPr>
          <w:lang w:eastAsia="nb-NO"/>
        </w:rPr>
      </w:pPr>
      <w:r w:rsidRPr="00E11796">
        <w:rPr>
          <w:lang w:eastAsia="nb-NO"/>
        </w:rPr>
        <w:t>Byggherren fører referat.</w:t>
      </w:r>
    </w:p>
    <w:p w14:paraId="519EE6E2" w14:textId="77777777" w:rsidR="00D0566F" w:rsidRPr="00E11796" w:rsidRDefault="00D0566F" w:rsidP="00D0566F">
      <w:pPr>
        <w:rPr>
          <w:lang w:eastAsia="nb-NO"/>
        </w:rPr>
      </w:pPr>
    </w:p>
    <w:p w14:paraId="580C4557" w14:textId="77777777" w:rsidR="00D0566F" w:rsidRPr="00E11796" w:rsidRDefault="00D0566F" w:rsidP="00E42F9F">
      <w:pPr>
        <w:pStyle w:val="Overskrift5"/>
      </w:pPr>
      <w:bookmarkStart w:id="850" w:name="_Toc233897040"/>
      <w:r w:rsidRPr="00E11796">
        <w:t>Fremdriftsmøter</w:t>
      </w:r>
      <w:bookmarkEnd w:id="850"/>
    </w:p>
    <w:p w14:paraId="69CD0141" w14:textId="77777777" w:rsidR="00D0566F" w:rsidRPr="00E11796" w:rsidRDefault="00D0566F" w:rsidP="00D0566F">
      <w:pPr>
        <w:rPr>
          <w:lang w:eastAsia="nb-NO"/>
        </w:rPr>
      </w:pPr>
      <w:r w:rsidRPr="00E11796">
        <w:rPr>
          <w:lang w:eastAsia="nb-NO"/>
        </w:rPr>
        <w:t>Partene skal etter hvert økonomimøte avholde fremdriftsmøte. Byggherren kan bestemme at møtet slås sammen med byggherremøtet.</w:t>
      </w:r>
    </w:p>
    <w:p w14:paraId="78B614F8" w14:textId="77777777" w:rsidR="00D0566F" w:rsidRPr="00E11796" w:rsidRDefault="00D0566F" w:rsidP="00D0566F">
      <w:pPr>
        <w:rPr>
          <w:lang w:eastAsia="nb-NO"/>
        </w:rPr>
      </w:pPr>
    </w:p>
    <w:p w14:paraId="7C4F5FAF" w14:textId="070F5502" w:rsidR="00D0566F" w:rsidRPr="00E11796" w:rsidRDefault="00D0566F" w:rsidP="00D0566F">
      <w:pPr>
        <w:rPr>
          <w:lang w:eastAsia="nb-NO"/>
        </w:rPr>
      </w:pPr>
      <w:r w:rsidRPr="00E11796">
        <w:rPr>
          <w:lang w:eastAsia="nb-NO"/>
        </w:rPr>
        <w:t xml:space="preserve">Formålet med fremdriftsmøtene er å sikre optimal fremdrift i gjennomføringen av kontraktsarbeidene og at partene i størst mulig grad skal løse uenigheter om fremdriftsmessige forhold underveis i kontraktsgjennomføringen. </w:t>
      </w:r>
    </w:p>
    <w:p w14:paraId="0C16A481" w14:textId="77777777" w:rsidR="00D0566F" w:rsidRPr="00E11796" w:rsidRDefault="00D0566F" w:rsidP="00D0566F">
      <w:pPr>
        <w:rPr>
          <w:lang w:eastAsia="nb-NO"/>
        </w:rPr>
      </w:pPr>
    </w:p>
    <w:p w14:paraId="5BB199F1" w14:textId="77777777" w:rsidR="00D0566F" w:rsidRPr="00E11796" w:rsidRDefault="00D0566F" w:rsidP="00D0566F">
      <w:pPr>
        <w:rPr>
          <w:lang w:eastAsia="nb-NO"/>
        </w:rPr>
      </w:pPr>
      <w:r w:rsidRPr="00E11796">
        <w:rPr>
          <w:lang w:eastAsia="nb-NO"/>
        </w:rPr>
        <w:t>Byggherren skal utarbeide agenda. Faste punkter på agendaen skal være:</w:t>
      </w:r>
    </w:p>
    <w:p w14:paraId="476B8B6A" w14:textId="77777777" w:rsidR="00D0566F" w:rsidRPr="00E11796" w:rsidRDefault="00D0566F" w:rsidP="00D0566F">
      <w:pPr>
        <w:rPr>
          <w:lang w:eastAsia="nb-NO"/>
        </w:rPr>
      </w:pPr>
    </w:p>
    <w:p w14:paraId="03D04BAF" w14:textId="106EA49E" w:rsidR="00D0566F" w:rsidRPr="00E11796" w:rsidRDefault="00D0566F" w:rsidP="0094672F">
      <w:pPr>
        <w:pStyle w:val="Listeavsnitt"/>
        <w:numPr>
          <w:ilvl w:val="0"/>
          <w:numId w:val="53"/>
        </w:numPr>
        <w:rPr>
          <w:lang w:eastAsia="nb-NO"/>
        </w:rPr>
      </w:pPr>
      <w:r w:rsidRPr="00E11796">
        <w:rPr>
          <w:lang w:eastAsia="nb-NO"/>
        </w:rPr>
        <w:t>Byggherrens redegjørelse for overordnet fremdriftsstatus i prosjektet</w:t>
      </w:r>
    </w:p>
    <w:p w14:paraId="68F43ACF" w14:textId="65A87612" w:rsidR="00D0566F" w:rsidRPr="00E11796" w:rsidRDefault="00D0566F" w:rsidP="0094672F">
      <w:pPr>
        <w:pStyle w:val="Listeavsnitt"/>
        <w:numPr>
          <w:ilvl w:val="0"/>
          <w:numId w:val="53"/>
        </w:numPr>
        <w:rPr>
          <w:lang w:eastAsia="nb-NO"/>
        </w:rPr>
      </w:pPr>
      <w:r w:rsidRPr="00E11796">
        <w:rPr>
          <w:lang w:eastAsia="nb-NO"/>
        </w:rPr>
        <w:t>Entreprenørens redegjørelse for fremdriften i kontrakten</w:t>
      </w:r>
    </w:p>
    <w:p w14:paraId="7C8106EA" w14:textId="7ED2CDA9" w:rsidR="00D0566F" w:rsidRPr="00E11796" w:rsidRDefault="00D0566F" w:rsidP="0094672F">
      <w:pPr>
        <w:pStyle w:val="Listeavsnitt"/>
        <w:numPr>
          <w:ilvl w:val="0"/>
          <w:numId w:val="53"/>
        </w:numPr>
        <w:rPr>
          <w:lang w:eastAsia="nb-NO"/>
        </w:rPr>
      </w:pPr>
      <w:r w:rsidRPr="00E11796">
        <w:rPr>
          <w:lang w:eastAsia="nb-NO"/>
        </w:rPr>
        <w:t>Status for utførte og påbegynte aktiviteter</w:t>
      </w:r>
    </w:p>
    <w:p w14:paraId="7CF3388A" w14:textId="230C4AFF" w:rsidR="00D0566F" w:rsidRPr="00E11796" w:rsidRDefault="00D0566F" w:rsidP="0094672F">
      <w:pPr>
        <w:pStyle w:val="Listeavsnitt"/>
        <w:numPr>
          <w:ilvl w:val="0"/>
          <w:numId w:val="53"/>
        </w:numPr>
        <w:rPr>
          <w:lang w:eastAsia="nb-NO"/>
        </w:rPr>
      </w:pPr>
      <w:r w:rsidRPr="00E11796">
        <w:rPr>
          <w:lang w:eastAsia="nb-NO"/>
        </w:rPr>
        <w:t>Plan for kommende aktiviteter</w:t>
      </w:r>
    </w:p>
    <w:p w14:paraId="19CCF7F4" w14:textId="60A25268" w:rsidR="00D0566F" w:rsidRPr="00E11796" w:rsidRDefault="00D0566F" w:rsidP="0094672F">
      <w:pPr>
        <w:pStyle w:val="Listeavsnitt"/>
        <w:numPr>
          <w:ilvl w:val="0"/>
          <w:numId w:val="53"/>
        </w:numPr>
        <w:rPr>
          <w:lang w:eastAsia="nb-NO"/>
        </w:rPr>
      </w:pPr>
      <w:r w:rsidRPr="00E11796">
        <w:rPr>
          <w:lang w:eastAsia="nb-NO"/>
        </w:rPr>
        <w:t xml:space="preserve">Endringer og krav om fristjusteringer </w:t>
      </w:r>
    </w:p>
    <w:p w14:paraId="6750FBD1" w14:textId="7F913BA3" w:rsidR="00D0566F" w:rsidRPr="00E11796" w:rsidRDefault="00D0566F" w:rsidP="0094672F">
      <w:pPr>
        <w:pStyle w:val="Listeavsnitt"/>
        <w:numPr>
          <w:ilvl w:val="0"/>
          <w:numId w:val="53"/>
        </w:numPr>
        <w:rPr>
          <w:lang w:eastAsia="nb-NO"/>
        </w:rPr>
      </w:pPr>
      <w:r w:rsidRPr="00E11796">
        <w:rPr>
          <w:lang w:eastAsia="nb-NO"/>
        </w:rPr>
        <w:t>Annet</w:t>
      </w:r>
    </w:p>
    <w:p w14:paraId="28D97943" w14:textId="77777777" w:rsidR="00D0566F" w:rsidRPr="00E11796" w:rsidRDefault="00D0566F" w:rsidP="00D0566F">
      <w:pPr>
        <w:rPr>
          <w:lang w:eastAsia="nb-NO"/>
        </w:rPr>
      </w:pPr>
    </w:p>
    <w:p w14:paraId="3A0DCE3D" w14:textId="77777777" w:rsidR="00D0566F" w:rsidRPr="00E11796" w:rsidRDefault="00D0566F" w:rsidP="00D0566F">
      <w:pPr>
        <w:rPr>
          <w:lang w:eastAsia="nb-NO"/>
        </w:rPr>
      </w:pPr>
      <w:r w:rsidRPr="00E11796">
        <w:rPr>
          <w:lang w:eastAsia="nb-NO"/>
        </w:rPr>
        <w:t xml:space="preserve">Partenes representanter og relevant nøkkelpersonell skal delta i fremdriftsmøtene. I tillegg skal representanter fra entreprenørens sentrale kontraktsmedhjelpere delta i møtene. Partene er for øvrig forpliktet til å stille med relevant fagpersonell. </w:t>
      </w:r>
    </w:p>
    <w:p w14:paraId="3EADDE44" w14:textId="77777777" w:rsidR="00D0566F" w:rsidRPr="00E11796" w:rsidRDefault="00D0566F" w:rsidP="00D0566F">
      <w:pPr>
        <w:rPr>
          <w:lang w:eastAsia="nb-NO"/>
        </w:rPr>
      </w:pPr>
    </w:p>
    <w:p w14:paraId="009E735A" w14:textId="23268CB8" w:rsidR="00D0566F" w:rsidRPr="00E11796" w:rsidRDefault="00D0566F" w:rsidP="00D0566F">
      <w:pPr>
        <w:rPr>
          <w:lang w:eastAsia="nb-NO"/>
        </w:rPr>
      </w:pPr>
      <w:r w:rsidRPr="00E11796">
        <w:rPr>
          <w:lang w:eastAsia="nb-NO"/>
        </w:rPr>
        <w:t xml:space="preserve">Partene kan bli enige om at </w:t>
      </w:r>
      <w:r w:rsidR="00C65304" w:rsidRPr="00E11796">
        <w:rPr>
          <w:lang w:eastAsia="nb-NO"/>
        </w:rPr>
        <w:t xml:space="preserve">ordinære byggherremøter, </w:t>
      </w:r>
      <w:r w:rsidRPr="00E11796">
        <w:rPr>
          <w:lang w:eastAsia="nb-NO"/>
        </w:rPr>
        <w:t>økonomimøter og fremdriftsmøter skal avholdes som et felles møte. Den faste agendaen skal i så tilfelle dekke begge.</w:t>
      </w:r>
    </w:p>
    <w:p w14:paraId="79EF08F0" w14:textId="77777777" w:rsidR="00BF45C8" w:rsidRPr="00E11796" w:rsidRDefault="00BF45C8" w:rsidP="00D0566F">
      <w:pPr>
        <w:rPr>
          <w:lang w:eastAsia="nb-NO"/>
        </w:rPr>
      </w:pPr>
    </w:p>
    <w:p w14:paraId="6B926B10" w14:textId="54E51667" w:rsidR="00BF45C8" w:rsidRPr="00E11796" w:rsidRDefault="00BF45C8" w:rsidP="00D0566F">
      <w:pPr>
        <w:rPr>
          <w:lang w:eastAsia="nb-NO"/>
        </w:rPr>
      </w:pPr>
      <w:r w:rsidRPr="00E11796">
        <w:rPr>
          <w:lang w:eastAsia="nb-NO"/>
        </w:rPr>
        <w:t>Byggherren fører referat.</w:t>
      </w:r>
    </w:p>
    <w:p w14:paraId="313E7581" w14:textId="714CA40A" w:rsidR="00D0566F" w:rsidRPr="00E11796" w:rsidRDefault="00D0566F" w:rsidP="00D0566F">
      <w:pPr>
        <w:rPr>
          <w:lang w:eastAsia="nb-NO"/>
        </w:rPr>
      </w:pPr>
    </w:p>
    <w:p w14:paraId="243E182F" w14:textId="37F2F3AD" w:rsidR="00D0566F" w:rsidRPr="00E11796" w:rsidRDefault="00D0566F" w:rsidP="008C1549">
      <w:pPr>
        <w:pStyle w:val="Overskrift4"/>
      </w:pPr>
      <w:bookmarkStart w:id="851" w:name="_Toc233897041"/>
      <w:r w:rsidRPr="00E11796">
        <w:t>Møter med kontraktsmedhjelpere (Se NS8407 punkt 4.3)</w:t>
      </w:r>
      <w:bookmarkEnd w:id="851"/>
    </w:p>
    <w:p w14:paraId="429EA1D5" w14:textId="77777777" w:rsidR="00D0566F" w:rsidRPr="00E11796" w:rsidRDefault="00D0566F" w:rsidP="00D0566F">
      <w:r w:rsidRPr="00E11796">
        <w:t xml:space="preserve">Entreprenøren skal holde byggherren løpende orientert om øvrige møter som entreprenøren gjennomfører i forbindelse med kontrakten. </w:t>
      </w:r>
    </w:p>
    <w:p w14:paraId="5AB34D9B" w14:textId="77777777" w:rsidR="00D0566F" w:rsidRPr="00E11796" w:rsidRDefault="00D0566F" w:rsidP="00D0566F"/>
    <w:p w14:paraId="333F36E7" w14:textId="77777777" w:rsidR="00BF45C8" w:rsidRPr="00E11796" w:rsidRDefault="00D0566F" w:rsidP="00D0566F">
      <w:r w:rsidRPr="00E11796">
        <w:t xml:space="preserve">Entreprenøren skal i prosjekterings- og byggefasen som et minimum avholde jevnlige prosjekterings-, bygge- og fremdriftsmøter med sine kontraktsmedhjelpere. Byggherren har rett til å delta på disse møtene. </w:t>
      </w:r>
    </w:p>
    <w:p w14:paraId="6732971B" w14:textId="77777777" w:rsidR="00BF45C8" w:rsidRPr="00E11796" w:rsidRDefault="00BF45C8" w:rsidP="00D0566F"/>
    <w:p w14:paraId="1C4D2FCB" w14:textId="6CB8671B" w:rsidR="00D0566F" w:rsidRPr="00E11796" w:rsidRDefault="00D0566F" w:rsidP="00D0566F">
      <w:r w:rsidRPr="00E11796">
        <w:t xml:space="preserve">Entreprenøren skal sørge for at det føres referat fra disse møtene, som legges inn i byggherrens </w:t>
      </w:r>
      <w:r w:rsidR="0005402F" w:rsidRPr="00E11796">
        <w:t xml:space="preserve">samhandlingsverktøy </w:t>
      </w:r>
      <w:r w:rsidRPr="00E11796">
        <w:t>tilgjengelig for byggherren senest 5 hverdager etter møtet.</w:t>
      </w:r>
    </w:p>
    <w:p w14:paraId="05CE64DB" w14:textId="77777777" w:rsidR="005A082D" w:rsidRPr="00E11796" w:rsidRDefault="005A082D" w:rsidP="00D0566F"/>
    <w:p w14:paraId="2DE1BD5E" w14:textId="71EA404C" w:rsidR="005A082D" w:rsidRPr="00E11796" w:rsidRDefault="00B13546" w:rsidP="008C1549">
      <w:pPr>
        <w:pStyle w:val="Overskrift4"/>
      </w:pPr>
      <w:bookmarkStart w:id="852" w:name="_Toc233897042"/>
      <w:r w:rsidRPr="00E11796">
        <w:t>Møter i kontaktgruppe elektro og automasjon</w:t>
      </w:r>
      <w:bookmarkEnd w:id="852"/>
    </w:p>
    <w:p w14:paraId="7332525D" w14:textId="296343CA" w:rsidR="00EE6EF5" w:rsidRPr="00E11796" w:rsidRDefault="00EE6EF5" w:rsidP="00EE6EF5">
      <w:pPr>
        <w:rPr>
          <w:lang w:eastAsia="nb-NO"/>
        </w:rPr>
      </w:pPr>
      <w:r w:rsidRPr="00E11796">
        <w:rPr>
          <w:lang w:eastAsia="nb-NO"/>
        </w:rPr>
        <w:t xml:space="preserve">Entreprenøren skal innen 2 måneder etter kontraktsinngåelse etablere og ta lederskap i en kontaktgruppe for etablering av elektro- og automasjonsanlegget, herunder prosjektering og programmering. Entreprenøren varsler byggherren to uker på forhånd om etableringsmøte. Agenda skal sendes ut minimum tre dager før møtet. Entreprenøren skriver møtereferat og sender til deltakerne gjennom </w:t>
      </w:r>
      <w:r w:rsidR="00533BD8" w:rsidRPr="00E11796">
        <w:rPr>
          <w:lang w:eastAsia="nb-NO"/>
        </w:rPr>
        <w:t xml:space="preserve">samhandlingsverktøyet </w:t>
      </w:r>
      <w:r w:rsidRPr="00E11796">
        <w:rPr>
          <w:lang w:eastAsia="nb-NO"/>
        </w:rPr>
        <w:t>senest fem dager etter møtet.</w:t>
      </w:r>
    </w:p>
    <w:p w14:paraId="6C8EB231" w14:textId="77777777" w:rsidR="00EE6EF5" w:rsidRPr="00E11796" w:rsidRDefault="00EE6EF5" w:rsidP="00EE6EF5">
      <w:pPr>
        <w:rPr>
          <w:lang w:eastAsia="nb-NO"/>
        </w:rPr>
      </w:pPr>
    </w:p>
    <w:p w14:paraId="3956FE1C" w14:textId="77777777" w:rsidR="00EE6EF5" w:rsidRPr="00E11796" w:rsidRDefault="00EE6EF5" w:rsidP="00EE6EF5">
      <w:pPr>
        <w:rPr>
          <w:lang w:eastAsia="nb-NO"/>
        </w:rPr>
      </w:pPr>
      <w:r w:rsidRPr="00E11796">
        <w:rPr>
          <w:lang w:eastAsia="nb-NO"/>
        </w:rPr>
        <w:t>Følgende representanter skal delta i kontaktgruppen:</w:t>
      </w:r>
    </w:p>
    <w:p w14:paraId="595F38D5" w14:textId="32346980" w:rsidR="00EE6EF5" w:rsidRPr="00E11796" w:rsidRDefault="00EE6EF5" w:rsidP="0094672F">
      <w:pPr>
        <w:pStyle w:val="Listeavsnitt"/>
        <w:numPr>
          <w:ilvl w:val="0"/>
          <w:numId w:val="88"/>
        </w:numPr>
        <w:rPr>
          <w:lang w:eastAsia="nb-NO"/>
        </w:rPr>
      </w:pPr>
      <w:r w:rsidRPr="00E11796">
        <w:rPr>
          <w:lang w:eastAsia="nb-NO"/>
        </w:rPr>
        <w:t>Entreprenørens automasjonsansvarlige og prosjekterende for automasjonssystemet.</w:t>
      </w:r>
    </w:p>
    <w:p w14:paraId="35143A37" w14:textId="6383366B" w:rsidR="00EE6EF5" w:rsidRPr="00E11796" w:rsidRDefault="00EE6EF5" w:rsidP="0094672F">
      <w:pPr>
        <w:pStyle w:val="Listeavsnitt"/>
        <w:numPr>
          <w:ilvl w:val="0"/>
          <w:numId w:val="88"/>
        </w:numPr>
        <w:rPr>
          <w:lang w:eastAsia="nb-NO"/>
        </w:rPr>
      </w:pPr>
      <w:r w:rsidRPr="00E11796">
        <w:rPr>
          <w:lang w:eastAsia="nb-NO"/>
        </w:rPr>
        <w:t>Entreprenørens ansvarlige for prosjektering av elektrotekniske anlegg og ansvarlige for innkjøp av utstyr.</w:t>
      </w:r>
    </w:p>
    <w:p w14:paraId="640A2CF7" w14:textId="5D54C90B" w:rsidR="00EE6EF5" w:rsidRPr="00E11796" w:rsidRDefault="00EE6EF5" w:rsidP="0094672F">
      <w:pPr>
        <w:pStyle w:val="Listeavsnitt"/>
        <w:numPr>
          <w:ilvl w:val="0"/>
          <w:numId w:val="88"/>
        </w:numPr>
        <w:rPr>
          <w:lang w:eastAsia="nb-NO"/>
        </w:rPr>
      </w:pPr>
      <w:r w:rsidRPr="00E11796">
        <w:rPr>
          <w:lang w:eastAsia="nb-NO"/>
        </w:rPr>
        <w:t>Andre som entreprenøren mener bør delta i hele eller deler av prosessen.</w:t>
      </w:r>
    </w:p>
    <w:p w14:paraId="756BE987" w14:textId="77777777" w:rsidR="00EE6EF5" w:rsidRPr="00E11796" w:rsidRDefault="00EE6EF5" w:rsidP="00EE6EF5">
      <w:pPr>
        <w:rPr>
          <w:lang w:eastAsia="nb-NO"/>
        </w:rPr>
      </w:pPr>
    </w:p>
    <w:p w14:paraId="47EACC2A" w14:textId="77777777" w:rsidR="00EE6EF5" w:rsidRPr="00E11796" w:rsidRDefault="00EE6EF5" w:rsidP="00EE6EF5">
      <w:pPr>
        <w:rPr>
          <w:lang w:eastAsia="nb-NO"/>
        </w:rPr>
      </w:pPr>
      <w:r w:rsidRPr="00E11796">
        <w:rPr>
          <w:lang w:eastAsia="nb-NO"/>
        </w:rPr>
        <w:t>Byggherren, som vil videresende invitasjonen til følgende deltakere:</w:t>
      </w:r>
    </w:p>
    <w:p w14:paraId="15A7454C" w14:textId="0D295B23" w:rsidR="00EE6EF5" w:rsidRPr="00E11796" w:rsidRDefault="00EE6EF5" w:rsidP="0094672F">
      <w:pPr>
        <w:pStyle w:val="Listeavsnitt"/>
        <w:numPr>
          <w:ilvl w:val="0"/>
          <w:numId w:val="88"/>
        </w:numPr>
        <w:rPr>
          <w:lang w:eastAsia="nb-NO"/>
        </w:rPr>
      </w:pPr>
      <w:r w:rsidRPr="00E11796">
        <w:rPr>
          <w:lang w:eastAsia="nb-NO"/>
        </w:rPr>
        <w:t>Statens vegvesens automasjonsteam</w:t>
      </w:r>
    </w:p>
    <w:p w14:paraId="4D1A2683" w14:textId="46F51F70" w:rsidR="00EE6EF5" w:rsidRPr="00E11796" w:rsidRDefault="00EE6EF5" w:rsidP="0094672F">
      <w:pPr>
        <w:pStyle w:val="Listeavsnitt"/>
        <w:numPr>
          <w:ilvl w:val="0"/>
          <w:numId w:val="88"/>
        </w:numPr>
        <w:rPr>
          <w:lang w:eastAsia="nb-NO"/>
        </w:rPr>
      </w:pPr>
      <w:r w:rsidRPr="00E11796">
        <w:rPr>
          <w:lang w:eastAsia="nb-NO"/>
        </w:rPr>
        <w:t>Andre i eller utenfor Statens vegvesen som byggherren mener bør delta i hele eller deler av prosessen</w:t>
      </w:r>
    </w:p>
    <w:p w14:paraId="7F444860" w14:textId="6BEBF97A" w:rsidR="00EE6EF5" w:rsidRPr="00E11796" w:rsidRDefault="00EE6EF5" w:rsidP="0094672F">
      <w:pPr>
        <w:pStyle w:val="Listeavsnitt"/>
        <w:numPr>
          <w:ilvl w:val="0"/>
          <w:numId w:val="88"/>
        </w:numPr>
        <w:rPr>
          <w:lang w:eastAsia="nb-NO"/>
        </w:rPr>
      </w:pPr>
      <w:r w:rsidRPr="00E11796">
        <w:rPr>
          <w:lang w:eastAsia="nb-NO"/>
        </w:rPr>
        <w:t>Leverandør av systemer til Vegtrafikksentralen</w:t>
      </w:r>
    </w:p>
    <w:p w14:paraId="79999471" w14:textId="202BBE9B" w:rsidR="00EE6EF5" w:rsidRPr="00E11796" w:rsidRDefault="00EE6EF5" w:rsidP="0094672F">
      <w:pPr>
        <w:pStyle w:val="Listeavsnitt"/>
        <w:numPr>
          <w:ilvl w:val="0"/>
          <w:numId w:val="88"/>
        </w:numPr>
        <w:rPr>
          <w:lang w:eastAsia="nb-NO"/>
        </w:rPr>
      </w:pPr>
      <w:r w:rsidRPr="00E11796">
        <w:rPr>
          <w:lang w:eastAsia="nb-NO"/>
        </w:rPr>
        <w:t>Nettselskap, etter behov når deltakelse er relevant.</w:t>
      </w:r>
    </w:p>
    <w:p w14:paraId="13E09FC6" w14:textId="77777777" w:rsidR="00EE6EF5" w:rsidRPr="00E11796" w:rsidRDefault="00EE6EF5" w:rsidP="00EE6EF5">
      <w:pPr>
        <w:rPr>
          <w:lang w:eastAsia="nb-NO"/>
        </w:rPr>
      </w:pPr>
    </w:p>
    <w:p w14:paraId="0E6C15E7" w14:textId="2B5E37FD" w:rsidR="0029790B" w:rsidRPr="00E11796" w:rsidRDefault="00EE6EF5" w:rsidP="00EE6EF5">
      <w:pPr>
        <w:rPr>
          <w:lang w:eastAsia="nb-NO"/>
        </w:rPr>
      </w:pPr>
      <w:r w:rsidRPr="00E11796">
        <w:rPr>
          <w:lang w:eastAsia="nb-NO"/>
        </w:rPr>
        <w:t>Entreprenøren skal innkalle kontaktgruppen til etableringsmøte og påfølgende møter. Minimum følgende punkter skal være på agendaen i møtene:</w:t>
      </w:r>
    </w:p>
    <w:p w14:paraId="58E43363" w14:textId="77777777" w:rsidR="00D0566F" w:rsidRPr="00E11796" w:rsidRDefault="00D0566F" w:rsidP="00D0566F"/>
    <w:p w14:paraId="6BE63020" w14:textId="14D7CC77" w:rsidR="00EE13FB" w:rsidRPr="00E11796" w:rsidRDefault="00EE13FB" w:rsidP="0094672F">
      <w:pPr>
        <w:pStyle w:val="Listeavsnitt"/>
        <w:numPr>
          <w:ilvl w:val="0"/>
          <w:numId w:val="77"/>
        </w:numPr>
      </w:pPr>
      <w:r w:rsidRPr="00E11796">
        <w:t>Opprette/oppdatere grensesnittsmatrise med tilhørende ansvar.</w:t>
      </w:r>
    </w:p>
    <w:p w14:paraId="78D12BB7" w14:textId="4B61C94B" w:rsidR="00EE13FB" w:rsidRPr="00E11796" w:rsidRDefault="00EE13FB" w:rsidP="0094672F">
      <w:pPr>
        <w:pStyle w:val="Listeavsnitt"/>
        <w:numPr>
          <w:ilvl w:val="0"/>
          <w:numId w:val="77"/>
        </w:numPr>
      </w:pPr>
      <w:r w:rsidRPr="00E11796">
        <w:t>Etablere / oppdatere møteplan for hele anleggets byggetid. Hyppighet av møtene bør være minimum hver 14. dag og skal gjennomføres oftere i faser hvor dette er nødvendig.</w:t>
      </w:r>
    </w:p>
    <w:p w14:paraId="0B87017F" w14:textId="3A9C890E" w:rsidR="00EE13FB" w:rsidRPr="00E11796" w:rsidRDefault="00EE13FB" w:rsidP="0094672F">
      <w:pPr>
        <w:pStyle w:val="Listeavsnitt"/>
        <w:numPr>
          <w:ilvl w:val="0"/>
          <w:numId w:val="77"/>
        </w:numPr>
      </w:pPr>
      <w:r w:rsidRPr="00E11796">
        <w:t>Avstemming av fremdriften for automasjon og innkjøp av utstyr mot fremdriften for det øvrige anlegget.</w:t>
      </w:r>
    </w:p>
    <w:p w14:paraId="55511BE9" w14:textId="1F1F333F" w:rsidR="00EE13FB" w:rsidRPr="00E11796" w:rsidRDefault="00EE13FB" w:rsidP="0094672F">
      <w:pPr>
        <w:pStyle w:val="Listeavsnitt"/>
        <w:numPr>
          <w:ilvl w:val="0"/>
          <w:numId w:val="77"/>
        </w:numPr>
      </w:pPr>
      <w:r w:rsidRPr="00E11796">
        <w:t>Etablere / oppdatere plan for teknisk kontroll og testing.</w:t>
      </w:r>
    </w:p>
    <w:p w14:paraId="23A88B05" w14:textId="10E59F51" w:rsidR="00EE13FB" w:rsidRPr="00E11796" w:rsidRDefault="00EE13FB" w:rsidP="0094672F">
      <w:pPr>
        <w:pStyle w:val="Listeavsnitt"/>
        <w:numPr>
          <w:ilvl w:val="0"/>
          <w:numId w:val="77"/>
        </w:numPr>
      </w:pPr>
      <w:r w:rsidRPr="00E11796">
        <w:t>Valg av OPC server, valg av kamera, kameraløsning og øvrige komponenter relatert til automasjonsanlegget.</w:t>
      </w:r>
    </w:p>
    <w:p w14:paraId="13E9FC56" w14:textId="0D3D4D5E" w:rsidR="00EE13FB" w:rsidRPr="00E11796" w:rsidRDefault="00EE13FB" w:rsidP="0094672F">
      <w:pPr>
        <w:pStyle w:val="Listeavsnitt"/>
        <w:numPr>
          <w:ilvl w:val="0"/>
          <w:numId w:val="77"/>
        </w:numPr>
      </w:pPr>
      <w:r w:rsidRPr="00E11796">
        <w:t>Gjennomgang av objektliste-mal, leveringsplan og tidsplaner.</w:t>
      </w:r>
    </w:p>
    <w:p w14:paraId="12822797" w14:textId="0E0FBD00" w:rsidR="00EE13FB" w:rsidRPr="00E11796" w:rsidRDefault="00EE13FB" w:rsidP="0094672F">
      <w:pPr>
        <w:pStyle w:val="Listeavsnitt"/>
        <w:numPr>
          <w:ilvl w:val="0"/>
          <w:numId w:val="77"/>
        </w:numPr>
      </w:pPr>
      <w:r w:rsidRPr="00E11796">
        <w:t>Prosjekterte løsninger og valg av alle typer utstyr, herunder egne rutiner for valg av ventilatorer.</w:t>
      </w:r>
    </w:p>
    <w:p w14:paraId="2635961C" w14:textId="104B3504" w:rsidR="00EE13FB" w:rsidRPr="00E11796" w:rsidRDefault="00EE13FB" w:rsidP="0094672F">
      <w:pPr>
        <w:pStyle w:val="Listeavsnitt"/>
        <w:numPr>
          <w:ilvl w:val="0"/>
          <w:numId w:val="77"/>
        </w:numPr>
      </w:pPr>
      <w:r w:rsidRPr="00E11796">
        <w:t>Plan for FAT</w:t>
      </w:r>
    </w:p>
    <w:p w14:paraId="70CC8A3C" w14:textId="53ECB6A0" w:rsidR="00EE13FB" w:rsidRPr="00E11796" w:rsidRDefault="00EE13FB" w:rsidP="0094672F">
      <w:pPr>
        <w:pStyle w:val="Listeavsnitt"/>
        <w:numPr>
          <w:ilvl w:val="0"/>
          <w:numId w:val="77"/>
        </w:numPr>
      </w:pPr>
      <w:r w:rsidRPr="00E11796">
        <w:t>Risikoanalyser.</w:t>
      </w:r>
    </w:p>
    <w:p w14:paraId="768DA26F" w14:textId="399F96F3" w:rsidR="00EE13FB" w:rsidRPr="00E11796" w:rsidRDefault="00EE13FB" w:rsidP="0094672F">
      <w:pPr>
        <w:pStyle w:val="Listeavsnitt"/>
        <w:numPr>
          <w:ilvl w:val="0"/>
          <w:numId w:val="77"/>
        </w:numPr>
      </w:pPr>
      <w:r w:rsidRPr="00E11796">
        <w:t>Kontakt med nettselskap, bestillinger og fremdrift</w:t>
      </w:r>
    </w:p>
    <w:p w14:paraId="53EDD77D" w14:textId="77777777" w:rsidR="00EE13FB" w:rsidRPr="00E11796" w:rsidRDefault="00EE13FB" w:rsidP="00EE13FB"/>
    <w:p w14:paraId="2C303109" w14:textId="138BB3F0" w:rsidR="007866DE" w:rsidRPr="00E11796" w:rsidRDefault="00305E2A" w:rsidP="005D1292">
      <w:pPr>
        <w:pStyle w:val="Overskrift3"/>
      </w:pPr>
      <w:bookmarkStart w:id="853" w:name="_Toc233897043"/>
      <w:r w:rsidRPr="00E11796">
        <w:t>Varsel og krav (Se NS8407 punkt 5)</w:t>
      </w:r>
      <w:bookmarkEnd w:id="853"/>
    </w:p>
    <w:p w14:paraId="06125D82" w14:textId="24F6D7EC" w:rsidR="00305E2A" w:rsidRPr="00E11796" w:rsidRDefault="00305E2A" w:rsidP="00305E2A">
      <w:r w:rsidRPr="00E11796">
        <w:t>Varsle</w:t>
      </w:r>
      <w:r w:rsidR="00832A67" w:rsidRPr="00E11796">
        <w:t>r</w:t>
      </w:r>
      <w:r w:rsidRPr="00E11796">
        <w:t xml:space="preserve"> og krav skal fremmes på byggherrens fastsatte skjemaer og gjennom byggherrens </w:t>
      </w:r>
      <w:r w:rsidR="00E911E1" w:rsidRPr="00E11796">
        <w:t>samhandlingsverktøy</w:t>
      </w:r>
      <w:r w:rsidRPr="00E11796">
        <w:t xml:space="preserve">. De anses først som fremsatt når angitt skjema og </w:t>
      </w:r>
      <w:r w:rsidR="00E911E1" w:rsidRPr="00E11796">
        <w:t xml:space="preserve">samhandlingsverktøyet </w:t>
      </w:r>
      <w:r w:rsidRPr="00E11796">
        <w:t>er benyttet.</w:t>
      </w:r>
    </w:p>
    <w:p w14:paraId="099A05CB" w14:textId="77777777" w:rsidR="00305E2A" w:rsidRPr="00E11796" w:rsidRDefault="00305E2A" w:rsidP="00305E2A"/>
    <w:p w14:paraId="5C4B4C52" w14:textId="6E209026" w:rsidR="007866DE" w:rsidRPr="00E11796" w:rsidRDefault="00305E2A" w:rsidP="00305E2A">
      <w:r w:rsidRPr="00E11796">
        <w:t>Ved revisjon av varsler og krav og svar på disse skal revisjonshistorikken fremgå av skjemaet. Ved varsler og krav som gjelder nye forhold skal nytt skjema benyttes.</w:t>
      </w:r>
    </w:p>
    <w:p w14:paraId="7246E77B" w14:textId="77777777" w:rsidR="00305E2A" w:rsidRPr="00E11796" w:rsidRDefault="00305E2A" w:rsidP="00305E2A"/>
    <w:p w14:paraId="4FBBD714" w14:textId="732DB569" w:rsidR="007866DE" w:rsidRPr="00E11796" w:rsidRDefault="00305E2A" w:rsidP="004F7206">
      <w:pPr>
        <w:pStyle w:val="Overskrift3"/>
      </w:pPr>
      <w:bookmarkStart w:id="854" w:name="_Toc233897044"/>
      <w:r w:rsidRPr="00E11796">
        <w:t>Partenes sikkerhetstillelse (Se NS8407 punkt 7)</w:t>
      </w:r>
      <w:bookmarkEnd w:id="854"/>
    </w:p>
    <w:p w14:paraId="3B957388" w14:textId="6BD7BF51" w:rsidR="00305E2A" w:rsidRPr="00E11796" w:rsidRDefault="00305E2A" w:rsidP="008C1549">
      <w:pPr>
        <w:pStyle w:val="Overskrift4"/>
      </w:pPr>
      <w:bookmarkStart w:id="855" w:name="_Toc233897045"/>
      <w:r w:rsidRPr="00E11796">
        <w:t>Entreprenørens sikkerhetsstillelse</w:t>
      </w:r>
      <w:bookmarkEnd w:id="855"/>
    </w:p>
    <w:p w14:paraId="599C0F83" w14:textId="77777777" w:rsidR="00305E2A" w:rsidRPr="00E11796" w:rsidRDefault="00305E2A" w:rsidP="00305E2A">
      <w:bookmarkStart w:id="856" w:name="_Toc93914614"/>
      <w:bookmarkStart w:id="857" w:name="_Toc94534569"/>
      <w:r w:rsidRPr="00E11796">
        <w:t xml:space="preserve">Sikkerheten skal stilles før kontraktsarbeidenes start og senest 14 dager etter kontraktsinngåelsen. Byggherren plikter ikke å betale avdrag før han har mottatt entreprenørens sikkerhetsstillelse. </w:t>
      </w:r>
    </w:p>
    <w:p w14:paraId="530C0355" w14:textId="77777777" w:rsidR="00305E2A" w:rsidRPr="00E11796" w:rsidRDefault="00305E2A" w:rsidP="00305E2A"/>
    <w:p w14:paraId="0EE8BF8E" w14:textId="77777777" w:rsidR="00305E2A" w:rsidRPr="00E11796" w:rsidRDefault="00305E2A" w:rsidP="00305E2A">
      <w:r w:rsidRPr="00E11796">
        <w:t>Sikkerhet skal stilles av bank, forsikringsselskap eller annen kredittinstitusjon som godkjennes av byggherren. Sikkerhet stilles på Standard Norges Byggblankett 8407 B, Formular for entreprenørens sikkerhetsstillelse i utførelsestiden og i reklamasjonstiden.</w:t>
      </w:r>
    </w:p>
    <w:p w14:paraId="12095EBD" w14:textId="77777777" w:rsidR="00305E2A" w:rsidRPr="00E11796" w:rsidRDefault="00305E2A" w:rsidP="00305E2A"/>
    <w:p w14:paraId="0C843C53" w14:textId="77777777" w:rsidR="00305E2A" w:rsidRPr="00E11796" w:rsidRDefault="00305E2A" w:rsidP="00305E2A">
      <w:r w:rsidRPr="00E11796">
        <w:t>Kausjonsløftet fra sikkerhetsstilleren skal rettes direkte til byggherren og skal ikke være begrenset på annen måte enn det som følger av dette punkt. Sikkerhetsstillerens ansvar skal ikke være begrenset i form av forbehold om at premie er innbetalt eller at annet mislighold ikke foreligger.</w:t>
      </w:r>
    </w:p>
    <w:p w14:paraId="480AF074" w14:textId="77777777" w:rsidR="00305E2A" w:rsidRPr="00E11796" w:rsidRDefault="00305E2A" w:rsidP="00305E2A"/>
    <w:p w14:paraId="66B763BC" w14:textId="77777777" w:rsidR="00305E2A" w:rsidRPr="00E11796" w:rsidRDefault="00305E2A" w:rsidP="00305E2A">
      <w:r w:rsidRPr="00E11796">
        <w:t>Garantiansvar kan ikke gjøres gjeldende med mindre entreprenøren har fått rimelig frist til å rette de påberopte forholdene.</w:t>
      </w:r>
    </w:p>
    <w:p w14:paraId="247A1C15" w14:textId="77777777" w:rsidR="00305E2A" w:rsidRPr="00E11796" w:rsidRDefault="00305E2A" w:rsidP="00305E2A"/>
    <w:p w14:paraId="7B9423F9" w14:textId="77777777" w:rsidR="00305E2A" w:rsidRPr="00E11796" w:rsidRDefault="00305E2A" w:rsidP="00305E2A">
      <w:r w:rsidRPr="00E11796">
        <w:t>Som sikkerhet aksepteres også garantibeløpet plassert på sperret konto til fordel for byggherren. Renter tilfaller entreprenøren.</w:t>
      </w:r>
    </w:p>
    <w:p w14:paraId="7D34F932" w14:textId="77777777" w:rsidR="00305E2A" w:rsidRPr="00E11796" w:rsidRDefault="00305E2A" w:rsidP="00305E2A"/>
    <w:p w14:paraId="7448E92C" w14:textId="015139D2" w:rsidR="00305E2A" w:rsidRPr="00E11796" w:rsidRDefault="00305E2A" w:rsidP="00305E2A">
      <w:r w:rsidRPr="00E11796">
        <w:lastRenderedPageBreak/>
        <w:t>For arbeidsfellesskap skal sikkerhet stilles på vegne av arbeidsfellesskapet, ikke de enkelte deltakende firmaer.</w:t>
      </w:r>
    </w:p>
    <w:p w14:paraId="2423EFAD" w14:textId="6EA8924B" w:rsidR="00305E2A" w:rsidRPr="00E11796" w:rsidRDefault="00305E2A" w:rsidP="00305E2A"/>
    <w:p w14:paraId="54013910" w14:textId="1B38380C" w:rsidR="00305E2A" w:rsidRPr="00E11796" w:rsidRDefault="00305E2A" w:rsidP="008C1549">
      <w:pPr>
        <w:pStyle w:val="Overskrift4"/>
      </w:pPr>
      <w:bookmarkStart w:id="858" w:name="_Toc233897046"/>
      <w:r w:rsidRPr="00E11796">
        <w:t>Byggherrens sikkerhetsstillelse</w:t>
      </w:r>
      <w:bookmarkEnd w:id="858"/>
    </w:p>
    <w:p w14:paraId="3F1CBAFC" w14:textId="67ED6F69" w:rsidR="00305E2A" w:rsidRPr="00E11796" w:rsidRDefault="00305E2A" w:rsidP="00305E2A">
      <w:r w:rsidRPr="00E11796">
        <w:t>Byggherren stiller ikke sikkerhet for sine kontraktsforpliktelser.</w:t>
      </w:r>
    </w:p>
    <w:p w14:paraId="1AD7FE31" w14:textId="77777777" w:rsidR="00305E2A" w:rsidRPr="00E11796" w:rsidRDefault="00305E2A" w:rsidP="00305E2A"/>
    <w:p w14:paraId="188ED15D" w14:textId="495370AD" w:rsidR="007866DE" w:rsidRPr="00E11796" w:rsidRDefault="00305E2A" w:rsidP="004F7206">
      <w:pPr>
        <w:pStyle w:val="Overskrift3"/>
      </w:pPr>
      <w:bookmarkStart w:id="859" w:name="_Toc233897047"/>
      <w:bookmarkEnd w:id="856"/>
      <w:bookmarkEnd w:id="857"/>
      <w:r w:rsidRPr="00E11796">
        <w:t>Forsikring (Se NS8407 punkt 8)</w:t>
      </w:r>
      <w:bookmarkEnd w:id="859"/>
    </w:p>
    <w:p w14:paraId="21168A05" w14:textId="65316500" w:rsidR="00305E2A" w:rsidRPr="00E11796" w:rsidRDefault="00305E2A" w:rsidP="008C1549">
      <w:pPr>
        <w:pStyle w:val="Overskrift4"/>
      </w:pPr>
      <w:bookmarkStart w:id="860" w:name="_Toc233897048"/>
      <w:r w:rsidRPr="00E11796">
        <w:t>Entreprenørens plikt til å holde kontraktsgjensta</w:t>
      </w:r>
      <w:r w:rsidR="00832A67" w:rsidRPr="00E11796">
        <w:t>n</w:t>
      </w:r>
      <w:r w:rsidRPr="00E11796">
        <w:t>den mv. forsikret</w:t>
      </w:r>
      <w:r w:rsidR="00345D1A" w:rsidRPr="00E11796">
        <w:t xml:space="preserve"> (Se </w:t>
      </w:r>
      <w:r w:rsidR="009D55EF" w:rsidRPr="00E11796">
        <w:t>NS8407 punkt 8.1)</w:t>
      </w:r>
      <w:bookmarkEnd w:id="860"/>
    </w:p>
    <w:p w14:paraId="5780664D" w14:textId="35AA2FCB" w:rsidR="00305E2A" w:rsidRPr="00E11796" w:rsidRDefault="00305E2A" w:rsidP="00305E2A">
      <w:r w:rsidRPr="00E11796">
        <w:t xml:space="preserve">Entreprenøren skal levere byggherren kopi av forsikringsbevis før oppstart av kontraktsarbeidene og senest </w:t>
      </w:r>
      <w:r w:rsidR="00500604" w:rsidRPr="00E11796">
        <w:t>28</w:t>
      </w:r>
      <w:r w:rsidRPr="00E11796">
        <w:t xml:space="preserve"> dager etter kontraktsinngåelse.</w:t>
      </w:r>
    </w:p>
    <w:p w14:paraId="73E16EF6" w14:textId="77777777" w:rsidR="00305E2A" w:rsidRPr="00E11796" w:rsidRDefault="00305E2A" w:rsidP="00305E2A"/>
    <w:p w14:paraId="10EC1A6D" w14:textId="2A6ACF26" w:rsidR="007866DE" w:rsidRPr="00E11796" w:rsidRDefault="00305E2A" w:rsidP="00305E2A">
      <w:r w:rsidRPr="00E11796">
        <w:t>Byggherren skal oppdateres med kopi ved endringer og fornyelse av forsikringsbevis.</w:t>
      </w:r>
    </w:p>
    <w:p w14:paraId="186F36C8" w14:textId="6B693614" w:rsidR="007866DE" w:rsidRPr="00E11796" w:rsidRDefault="007866DE" w:rsidP="007866DE">
      <w:pPr>
        <w:rPr>
          <w:color w:val="000000" w:themeColor="text1"/>
        </w:rPr>
      </w:pPr>
    </w:p>
    <w:p w14:paraId="3E4C9168" w14:textId="28DA3C0A" w:rsidR="00305E2A" w:rsidRPr="00E11796" w:rsidRDefault="00305E2A" w:rsidP="008C1549">
      <w:pPr>
        <w:pStyle w:val="Overskrift4"/>
      </w:pPr>
      <w:bookmarkStart w:id="861" w:name="_Toc233897049"/>
      <w:r w:rsidRPr="00E11796">
        <w:t>Ansvarforsikring</w:t>
      </w:r>
      <w:r w:rsidR="00841F31" w:rsidRPr="00E11796">
        <w:t xml:space="preserve"> (Se NS8407 punkt 8.2)</w:t>
      </w:r>
      <w:bookmarkEnd w:id="861"/>
    </w:p>
    <w:p w14:paraId="7412E1DE" w14:textId="77777777" w:rsidR="00305E2A" w:rsidRPr="00E11796" w:rsidRDefault="00305E2A" w:rsidP="00305E2A">
      <w:r w:rsidRPr="00E11796">
        <w:t>Forsikringen skal være en førsterisikoforsikring. Forsikringssummen skal ikke være mindre enn 300 G. Dersom det foretas utbetaling fra entreprenørens ansvarsforsikring i løpet av kontraktsperioden, er entreprenøren forpliktet til å tegne tilleggsforsikring slik at forsikringssummen til enhver tid ikke er mindre enn 300 G.</w:t>
      </w:r>
    </w:p>
    <w:p w14:paraId="136FFA5C" w14:textId="77777777" w:rsidR="00305E2A" w:rsidRPr="00E11796" w:rsidRDefault="00305E2A" w:rsidP="00305E2A"/>
    <w:p w14:paraId="49E466E0" w14:textId="0C68EA7E" w:rsidR="00305E2A" w:rsidRPr="00E11796" w:rsidRDefault="00305E2A" w:rsidP="00305E2A">
      <w:r w:rsidRPr="00E11796">
        <w:t xml:space="preserve">Entreprenøren skal levere byggherren kopi av forsikringsbevis før oppstart av kontraktsarbeidene og senest </w:t>
      </w:r>
      <w:r w:rsidR="003D6066" w:rsidRPr="00E11796">
        <w:t>28</w:t>
      </w:r>
      <w:r w:rsidRPr="00E11796">
        <w:t xml:space="preserve"> dager etter kontraktsinngåelse.</w:t>
      </w:r>
    </w:p>
    <w:p w14:paraId="5A4B75D7" w14:textId="77777777" w:rsidR="00305E2A" w:rsidRPr="00E11796" w:rsidRDefault="00305E2A" w:rsidP="00305E2A"/>
    <w:p w14:paraId="2A379F2A" w14:textId="1BF4AA79" w:rsidR="00305E2A" w:rsidRPr="00E11796" w:rsidRDefault="00305E2A" w:rsidP="00305E2A">
      <w:r w:rsidRPr="00E11796">
        <w:t>Byggherren skal oppdateres med kopi ved endringer og fornyelse av forsikringsbevis.</w:t>
      </w:r>
    </w:p>
    <w:p w14:paraId="548DB433" w14:textId="77777777" w:rsidR="00305E2A" w:rsidRPr="00E11796" w:rsidRDefault="00305E2A" w:rsidP="00305E2A"/>
    <w:p w14:paraId="5A4BAE38" w14:textId="0B62CA04" w:rsidR="007866DE" w:rsidRPr="00E11796" w:rsidRDefault="00305E2A" w:rsidP="004F7206">
      <w:pPr>
        <w:pStyle w:val="Overskrift3"/>
      </w:pPr>
      <w:bookmarkStart w:id="862" w:name="_Toc233897050"/>
      <w:r w:rsidRPr="00E11796">
        <w:t>Entreprenørens representant og nøkkelpersonell</w:t>
      </w:r>
      <w:bookmarkEnd w:id="862"/>
    </w:p>
    <w:p w14:paraId="67ECC302" w14:textId="389E7544" w:rsidR="00305E2A" w:rsidRPr="00E11796" w:rsidRDefault="00305E2A" w:rsidP="008C1549">
      <w:pPr>
        <w:pStyle w:val="Overskrift4"/>
      </w:pPr>
      <w:bookmarkStart w:id="863" w:name="_Toc233897051"/>
      <w:r w:rsidRPr="00E11796">
        <w:t>Nøkkelpersonell</w:t>
      </w:r>
      <w:bookmarkEnd w:id="863"/>
    </w:p>
    <w:p w14:paraId="6007E76F" w14:textId="3932B23A" w:rsidR="00305E2A" w:rsidRPr="00E11796" w:rsidRDefault="00305E2A" w:rsidP="00305E2A">
      <w:pPr>
        <w:rPr>
          <w:lang w:eastAsia="nb-NO"/>
        </w:rPr>
      </w:pPr>
      <w:r w:rsidRPr="00E11796">
        <w:rPr>
          <w:lang w:eastAsia="nb-NO"/>
        </w:rPr>
        <w:t>Entreprenørens nøkkelpersonell er personell hos entreprenøren som innehar overordnede roller i gjennomføringen av kontrakten. Dette er blant annet rollene som er angitt</w:t>
      </w:r>
      <w:r w:rsidR="00C92470" w:rsidRPr="00E11796">
        <w:rPr>
          <w:lang w:eastAsia="nb-NO"/>
        </w:rPr>
        <w:t xml:space="preserve"> n</w:t>
      </w:r>
      <w:r w:rsidRPr="00E11796">
        <w:rPr>
          <w:lang w:eastAsia="nb-NO"/>
        </w:rPr>
        <w:t xml:space="preserve">edenfor, eller tilsvarende roller. Nøkkelpersonellet skal delta i gjennomføringen av kontrakten. </w:t>
      </w:r>
    </w:p>
    <w:p w14:paraId="2A468763" w14:textId="77777777" w:rsidR="00305E2A" w:rsidRPr="00E11796" w:rsidRDefault="00305E2A" w:rsidP="00305E2A">
      <w:pPr>
        <w:rPr>
          <w:lang w:eastAsia="nb-NO"/>
        </w:rPr>
      </w:pPr>
    </w:p>
    <w:p w14:paraId="6EC4A752" w14:textId="795531E6" w:rsidR="00305E2A" w:rsidRPr="00E11796" w:rsidRDefault="00305E2A" w:rsidP="00305E2A">
      <w:pPr>
        <w:rPr>
          <w:lang w:eastAsia="nb-NO"/>
        </w:rPr>
      </w:pPr>
      <w:r w:rsidRPr="00E11796">
        <w:rPr>
          <w:lang w:eastAsia="nb-NO"/>
        </w:rPr>
        <w:t>Entreprenørens opplysninger om personell</w:t>
      </w:r>
      <w:r w:rsidR="00D86FDD" w:rsidRPr="00E11796">
        <w:rPr>
          <w:lang w:eastAsia="nb-NO"/>
        </w:rPr>
        <w:t xml:space="preserve"> gitt i tilbudet</w:t>
      </w:r>
      <w:r w:rsidRPr="00E11796">
        <w:rPr>
          <w:lang w:eastAsia="nb-NO"/>
        </w:rPr>
        <w:t xml:space="preserve"> er forpliktende for entreprenøren. Dette innebærer at tilbudt personell skal ha de roller i gjennomføringsfasen som fremgår av tilbudet, med mindre det foreligger saklig grunn for utskifting.</w:t>
      </w:r>
    </w:p>
    <w:p w14:paraId="0953E423" w14:textId="77777777" w:rsidR="00305E2A" w:rsidRPr="00E11796" w:rsidRDefault="00305E2A" w:rsidP="00305E2A">
      <w:pPr>
        <w:rPr>
          <w:lang w:eastAsia="nb-NO"/>
        </w:rPr>
      </w:pPr>
    </w:p>
    <w:p w14:paraId="3A0CF865" w14:textId="5F2B95F9" w:rsidR="00305E2A" w:rsidRPr="00E11796" w:rsidRDefault="00305E2A" w:rsidP="00305E2A">
      <w:pPr>
        <w:rPr>
          <w:lang w:eastAsia="nb-NO"/>
        </w:rPr>
      </w:pPr>
      <w:r w:rsidRPr="00E11796">
        <w:rPr>
          <w:lang w:eastAsia="nb-NO"/>
        </w:rPr>
        <w:t>Nøkkelpersonell skal ha gode samarbeidsevner og tilstrekkelig kompetanse. I tillegg gjelder følgende minstekrav til kompetanse:</w:t>
      </w:r>
    </w:p>
    <w:tbl>
      <w:tblPr>
        <w:tblStyle w:val="Tabellrutenett"/>
        <w:tblW w:w="9067" w:type="dxa"/>
        <w:tblLook w:val="04A0" w:firstRow="1" w:lastRow="0" w:firstColumn="1" w:lastColumn="0" w:noHBand="0" w:noVBand="1"/>
      </w:tblPr>
      <w:tblGrid>
        <w:gridCol w:w="3114"/>
        <w:gridCol w:w="5953"/>
      </w:tblGrid>
      <w:tr w:rsidR="00F9642D" w:rsidRPr="00E11796" w14:paraId="4F4FCDBB" w14:textId="77777777" w:rsidTr="00F9642D">
        <w:tc>
          <w:tcPr>
            <w:tcW w:w="3114"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42AC073E" w14:textId="77777777" w:rsidR="00F9642D" w:rsidRPr="00E11796" w:rsidRDefault="00F9642D" w:rsidP="00F9642D">
            <w:pPr>
              <w:rPr>
                <w:b/>
              </w:rPr>
            </w:pPr>
            <w:bookmarkStart w:id="864" w:name="_Hlk90643395"/>
            <w:r w:rsidRPr="00E11796">
              <w:rPr>
                <w:b/>
              </w:rPr>
              <w:t>Nøkkelpersonell</w:t>
            </w:r>
          </w:p>
        </w:tc>
        <w:tc>
          <w:tcPr>
            <w:tcW w:w="5953"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5C9EB342" w14:textId="77777777" w:rsidR="00F9642D" w:rsidRPr="00E11796" w:rsidRDefault="00F9642D" w:rsidP="00F9642D">
            <w:pPr>
              <w:rPr>
                <w:b/>
              </w:rPr>
            </w:pPr>
            <w:r w:rsidRPr="00E11796">
              <w:rPr>
                <w:b/>
              </w:rPr>
              <w:t xml:space="preserve">Kompetansekrav: </w:t>
            </w:r>
          </w:p>
        </w:tc>
      </w:tr>
      <w:tr w:rsidR="00F9642D" w:rsidRPr="00E11796" w14:paraId="2808313D" w14:textId="77777777" w:rsidTr="00F9642D">
        <w:tc>
          <w:tcPr>
            <w:tcW w:w="3114" w:type="dxa"/>
            <w:tcBorders>
              <w:top w:val="single" w:sz="4" w:space="0" w:color="auto"/>
              <w:left w:val="single" w:sz="4" w:space="0" w:color="auto"/>
              <w:bottom w:val="single" w:sz="4" w:space="0" w:color="auto"/>
              <w:right w:val="single" w:sz="4" w:space="0" w:color="auto"/>
            </w:tcBorders>
            <w:hideMark/>
          </w:tcPr>
          <w:p w14:paraId="43946835" w14:textId="77777777" w:rsidR="00F9642D" w:rsidRPr="00E11796" w:rsidRDefault="00F9642D" w:rsidP="00F9642D">
            <w:pPr>
              <w:rPr>
                <w:highlight w:val="lightGray"/>
              </w:rPr>
            </w:pPr>
            <w:r w:rsidRPr="00E11796">
              <w:rPr>
                <w:highlight w:val="lightGray"/>
              </w:rPr>
              <w:t>Prosjektleder</w:t>
            </w:r>
          </w:p>
        </w:tc>
        <w:tc>
          <w:tcPr>
            <w:tcW w:w="5953" w:type="dxa"/>
            <w:tcBorders>
              <w:top w:val="single" w:sz="4" w:space="0" w:color="auto"/>
              <w:left w:val="single" w:sz="4" w:space="0" w:color="auto"/>
              <w:bottom w:val="single" w:sz="4" w:space="0" w:color="auto"/>
              <w:right w:val="single" w:sz="4" w:space="0" w:color="auto"/>
            </w:tcBorders>
          </w:tcPr>
          <w:p w14:paraId="413BA3D0" w14:textId="54FA1AFD" w:rsidR="00F9642D" w:rsidRPr="00E11796" w:rsidRDefault="00F9642D" w:rsidP="00F9642D">
            <w:pPr>
              <w:rPr>
                <w:highlight w:val="lightGray"/>
              </w:rPr>
            </w:pPr>
            <w:r w:rsidRPr="00E11796">
              <w:rPr>
                <w:highlight w:val="lightGray"/>
              </w:rPr>
              <w:t>Minst X års relevant erfaring innen bygg og anlegg, hvorav minst X år som leder i prosjekter av tilsvarende art, omfang og vanskelighetsgrad.</w:t>
            </w:r>
          </w:p>
        </w:tc>
      </w:tr>
      <w:tr w:rsidR="00F9642D" w:rsidRPr="00E11796" w14:paraId="3F013366" w14:textId="77777777" w:rsidTr="00F9642D">
        <w:tc>
          <w:tcPr>
            <w:tcW w:w="3114" w:type="dxa"/>
            <w:tcBorders>
              <w:top w:val="single" w:sz="4" w:space="0" w:color="auto"/>
              <w:left w:val="single" w:sz="4" w:space="0" w:color="auto"/>
              <w:bottom w:val="single" w:sz="4" w:space="0" w:color="auto"/>
              <w:right w:val="single" w:sz="4" w:space="0" w:color="auto"/>
            </w:tcBorders>
          </w:tcPr>
          <w:p w14:paraId="5D55C05C" w14:textId="77777777" w:rsidR="00F9642D" w:rsidRPr="00E11796" w:rsidRDefault="00F9642D" w:rsidP="00F9642D">
            <w:pPr>
              <w:rPr>
                <w:highlight w:val="lightGray"/>
              </w:rPr>
            </w:pPr>
            <w:r w:rsidRPr="00E11796">
              <w:rPr>
                <w:highlight w:val="lightGray"/>
              </w:rPr>
              <w:t>Prosjekteringsleder hos totalentreprenørens rådgiver</w:t>
            </w:r>
          </w:p>
        </w:tc>
        <w:tc>
          <w:tcPr>
            <w:tcW w:w="5953" w:type="dxa"/>
            <w:tcBorders>
              <w:top w:val="single" w:sz="4" w:space="0" w:color="auto"/>
              <w:left w:val="single" w:sz="4" w:space="0" w:color="auto"/>
              <w:bottom w:val="single" w:sz="4" w:space="0" w:color="auto"/>
              <w:right w:val="single" w:sz="4" w:space="0" w:color="auto"/>
            </w:tcBorders>
          </w:tcPr>
          <w:p w14:paraId="3DC16309" w14:textId="743BCF86" w:rsidR="00F9642D" w:rsidRPr="00E11796" w:rsidRDefault="00F9642D" w:rsidP="00F9642D">
            <w:pPr>
              <w:rPr>
                <w:highlight w:val="lightGray"/>
              </w:rPr>
            </w:pPr>
            <w:r w:rsidRPr="00E11796">
              <w:rPr>
                <w:szCs w:val="20"/>
                <w:highlight w:val="lightGray"/>
              </w:rPr>
              <w:t xml:space="preserve">Minst X års relevant erfaring innen prosjektering, hvorav minst X år som prosjekteringsleder for større prosjekt av </w:t>
            </w:r>
            <w:r w:rsidR="00AF79D5" w:rsidRPr="00E11796">
              <w:rPr>
                <w:szCs w:val="20"/>
                <w:highlight w:val="lightGray"/>
              </w:rPr>
              <w:t>relevant</w:t>
            </w:r>
            <w:r w:rsidRPr="00E11796">
              <w:rPr>
                <w:szCs w:val="20"/>
                <w:highlight w:val="lightGray"/>
              </w:rPr>
              <w:t xml:space="preserve"> art, omfang og vanskelighetsgrad</w:t>
            </w:r>
          </w:p>
        </w:tc>
      </w:tr>
      <w:tr w:rsidR="00F9642D" w:rsidRPr="00E11796" w14:paraId="2FA14550" w14:textId="77777777" w:rsidTr="00F9642D">
        <w:tc>
          <w:tcPr>
            <w:tcW w:w="3114" w:type="dxa"/>
            <w:tcBorders>
              <w:top w:val="single" w:sz="4" w:space="0" w:color="auto"/>
              <w:left w:val="single" w:sz="4" w:space="0" w:color="auto"/>
              <w:bottom w:val="single" w:sz="4" w:space="0" w:color="auto"/>
              <w:right w:val="single" w:sz="4" w:space="0" w:color="auto"/>
            </w:tcBorders>
            <w:hideMark/>
          </w:tcPr>
          <w:p w14:paraId="2C1DB5CF" w14:textId="77777777" w:rsidR="00F9642D" w:rsidRPr="00E11796" w:rsidRDefault="00F9642D" w:rsidP="00F9642D">
            <w:pPr>
              <w:rPr>
                <w:highlight w:val="lightGray"/>
              </w:rPr>
            </w:pPr>
            <w:r w:rsidRPr="00E11796">
              <w:rPr>
                <w:highlight w:val="lightGray"/>
              </w:rPr>
              <w:t>Prosjekteringsleder hos totalentreprenør</w:t>
            </w:r>
          </w:p>
        </w:tc>
        <w:tc>
          <w:tcPr>
            <w:tcW w:w="5953" w:type="dxa"/>
            <w:tcBorders>
              <w:top w:val="single" w:sz="4" w:space="0" w:color="auto"/>
              <w:left w:val="single" w:sz="4" w:space="0" w:color="auto"/>
              <w:bottom w:val="single" w:sz="4" w:space="0" w:color="auto"/>
              <w:right w:val="single" w:sz="4" w:space="0" w:color="auto"/>
            </w:tcBorders>
          </w:tcPr>
          <w:p w14:paraId="1823C74B" w14:textId="6DDDF70A" w:rsidR="00F9642D" w:rsidRPr="00E11796" w:rsidRDefault="00F9642D" w:rsidP="00F9642D">
            <w:pPr>
              <w:rPr>
                <w:szCs w:val="20"/>
              </w:rPr>
            </w:pPr>
            <w:r w:rsidRPr="00E11796">
              <w:rPr>
                <w:szCs w:val="20"/>
                <w:highlight w:val="lightGray"/>
              </w:rPr>
              <w:t xml:space="preserve">Minst X års relevant erfaring innen prosjektering, hvorav minst X år som prosjekteringsleder for større prosjekt av </w:t>
            </w:r>
            <w:r w:rsidR="00AF79D5" w:rsidRPr="00E11796">
              <w:rPr>
                <w:szCs w:val="20"/>
                <w:highlight w:val="lightGray"/>
              </w:rPr>
              <w:t>relevant</w:t>
            </w:r>
            <w:r w:rsidRPr="00E11796">
              <w:rPr>
                <w:szCs w:val="20"/>
                <w:highlight w:val="lightGray"/>
              </w:rPr>
              <w:t xml:space="preserve"> art, omfang og vanskelighetsgrad.</w:t>
            </w:r>
            <w:r w:rsidRPr="00E11796">
              <w:rPr>
                <w:szCs w:val="20"/>
              </w:rPr>
              <w:t xml:space="preserve"> </w:t>
            </w:r>
          </w:p>
        </w:tc>
      </w:tr>
      <w:tr w:rsidR="00F9642D" w:rsidRPr="00E11796" w14:paraId="5E092EF7" w14:textId="77777777" w:rsidTr="00F9642D">
        <w:tc>
          <w:tcPr>
            <w:tcW w:w="3114" w:type="dxa"/>
            <w:tcBorders>
              <w:top w:val="single" w:sz="4" w:space="0" w:color="auto"/>
              <w:left w:val="single" w:sz="4" w:space="0" w:color="auto"/>
              <w:bottom w:val="single" w:sz="4" w:space="0" w:color="auto"/>
              <w:right w:val="single" w:sz="4" w:space="0" w:color="auto"/>
            </w:tcBorders>
            <w:hideMark/>
          </w:tcPr>
          <w:p w14:paraId="58ECE953" w14:textId="77777777" w:rsidR="00F9642D" w:rsidRPr="00E11796" w:rsidRDefault="00F9642D" w:rsidP="00F9642D">
            <w:pPr>
              <w:rPr>
                <w:highlight w:val="lightGray"/>
              </w:rPr>
            </w:pPr>
            <w:r w:rsidRPr="00E11796">
              <w:rPr>
                <w:highlight w:val="lightGray"/>
              </w:rPr>
              <w:t>Anleggsleder</w:t>
            </w:r>
          </w:p>
        </w:tc>
        <w:tc>
          <w:tcPr>
            <w:tcW w:w="5953" w:type="dxa"/>
            <w:tcBorders>
              <w:top w:val="single" w:sz="4" w:space="0" w:color="auto"/>
              <w:left w:val="single" w:sz="4" w:space="0" w:color="auto"/>
              <w:bottom w:val="single" w:sz="4" w:space="0" w:color="auto"/>
              <w:right w:val="single" w:sz="4" w:space="0" w:color="auto"/>
            </w:tcBorders>
          </w:tcPr>
          <w:p w14:paraId="469F082B" w14:textId="5670A20A" w:rsidR="00F9642D" w:rsidRPr="00E11796" w:rsidRDefault="00F9642D" w:rsidP="00F9642D">
            <w:pPr>
              <w:rPr>
                <w:highlight w:val="lightGray"/>
              </w:rPr>
            </w:pPr>
            <w:r w:rsidRPr="00E11796">
              <w:rPr>
                <w:highlight w:val="lightGray"/>
              </w:rPr>
              <w:t xml:space="preserve">Minst X års relevant erfaring innen bygg og anlegg, hvorav minst X år som leder i prosjekter av </w:t>
            </w:r>
            <w:r w:rsidR="00AF79D5" w:rsidRPr="00E11796">
              <w:rPr>
                <w:highlight w:val="lightGray"/>
              </w:rPr>
              <w:t>relevant</w:t>
            </w:r>
            <w:r w:rsidRPr="00E11796">
              <w:rPr>
                <w:highlight w:val="lightGray"/>
              </w:rPr>
              <w:t xml:space="preserve"> art, omfang og vanskelighetsgrad.</w:t>
            </w:r>
          </w:p>
        </w:tc>
      </w:tr>
      <w:tr w:rsidR="00F9642D" w:rsidRPr="00E11796" w14:paraId="459951E5" w14:textId="77777777" w:rsidTr="00F9642D">
        <w:tc>
          <w:tcPr>
            <w:tcW w:w="3114" w:type="dxa"/>
            <w:tcBorders>
              <w:top w:val="single" w:sz="4" w:space="0" w:color="auto"/>
              <w:left w:val="single" w:sz="4" w:space="0" w:color="auto"/>
              <w:bottom w:val="single" w:sz="4" w:space="0" w:color="auto"/>
              <w:right w:val="single" w:sz="4" w:space="0" w:color="auto"/>
            </w:tcBorders>
            <w:hideMark/>
          </w:tcPr>
          <w:p w14:paraId="215B8F4D" w14:textId="2FA52144" w:rsidR="00F9642D" w:rsidRPr="00E11796" w:rsidRDefault="00925288" w:rsidP="00F9642D">
            <w:pPr>
              <w:rPr>
                <w:highlight w:val="lightGray"/>
              </w:rPr>
            </w:pPr>
            <w:r w:rsidRPr="00E11796">
              <w:rPr>
                <w:highlight w:val="lightGray"/>
              </w:rPr>
              <w:t>BIM-koordinator</w:t>
            </w:r>
            <w:r w:rsidR="00F9642D" w:rsidRPr="00E11796">
              <w:rPr>
                <w:highlight w:val="lightGray"/>
              </w:rPr>
              <w:t xml:space="preserve"> </w:t>
            </w:r>
          </w:p>
        </w:tc>
        <w:tc>
          <w:tcPr>
            <w:tcW w:w="5953" w:type="dxa"/>
            <w:tcBorders>
              <w:top w:val="single" w:sz="4" w:space="0" w:color="auto"/>
              <w:left w:val="single" w:sz="4" w:space="0" w:color="auto"/>
              <w:bottom w:val="single" w:sz="4" w:space="0" w:color="auto"/>
              <w:right w:val="single" w:sz="4" w:space="0" w:color="auto"/>
            </w:tcBorders>
          </w:tcPr>
          <w:p w14:paraId="08EEA0BE" w14:textId="55EE087A" w:rsidR="00F9642D" w:rsidRPr="00E11796" w:rsidRDefault="00F9642D" w:rsidP="00F9642D">
            <w:pPr>
              <w:rPr>
                <w:highlight w:val="lightGray"/>
              </w:rPr>
            </w:pPr>
            <w:r w:rsidRPr="00E11796">
              <w:rPr>
                <w:highlight w:val="lightGray"/>
              </w:rPr>
              <w:t xml:space="preserve">Minst X års relevant erfaring fra prosjekter av </w:t>
            </w:r>
            <w:r w:rsidR="00AF79D5" w:rsidRPr="00E11796">
              <w:rPr>
                <w:highlight w:val="lightGray"/>
              </w:rPr>
              <w:t>relevant</w:t>
            </w:r>
            <w:r w:rsidRPr="00E11796">
              <w:rPr>
                <w:highlight w:val="lightGray"/>
              </w:rPr>
              <w:t xml:space="preserve"> art, omfang og vanskelighetsgrad.</w:t>
            </w:r>
          </w:p>
        </w:tc>
      </w:tr>
      <w:tr w:rsidR="00F9642D" w:rsidRPr="00E11796" w14:paraId="4D7FD5C4" w14:textId="77777777" w:rsidTr="00F9642D">
        <w:tc>
          <w:tcPr>
            <w:tcW w:w="3114" w:type="dxa"/>
            <w:tcBorders>
              <w:top w:val="single" w:sz="4" w:space="0" w:color="auto"/>
              <w:left w:val="single" w:sz="4" w:space="0" w:color="auto"/>
              <w:bottom w:val="single" w:sz="4" w:space="0" w:color="auto"/>
              <w:right w:val="single" w:sz="4" w:space="0" w:color="auto"/>
            </w:tcBorders>
            <w:hideMark/>
          </w:tcPr>
          <w:p w14:paraId="25E792DD" w14:textId="77777777" w:rsidR="00F9642D" w:rsidRPr="00E11796" w:rsidRDefault="00F9642D" w:rsidP="00F9642D">
            <w:pPr>
              <w:rPr>
                <w:highlight w:val="lightGray"/>
              </w:rPr>
            </w:pPr>
            <w:r w:rsidRPr="00E11796">
              <w:rPr>
                <w:highlight w:val="lightGray"/>
              </w:rPr>
              <w:t>Fagansvarlig geoteknikk</w:t>
            </w:r>
          </w:p>
        </w:tc>
        <w:tc>
          <w:tcPr>
            <w:tcW w:w="5953" w:type="dxa"/>
            <w:tcBorders>
              <w:top w:val="single" w:sz="4" w:space="0" w:color="auto"/>
              <w:left w:val="single" w:sz="4" w:space="0" w:color="auto"/>
              <w:bottom w:val="single" w:sz="4" w:space="0" w:color="auto"/>
              <w:right w:val="single" w:sz="4" w:space="0" w:color="auto"/>
            </w:tcBorders>
          </w:tcPr>
          <w:p w14:paraId="70E648B2" w14:textId="60D300AC" w:rsidR="00F9642D" w:rsidRPr="00E11796" w:rsidRDefault="00F9642D" w:rsidP="00F9642D">
            <w:pPr>
              <w:rPr>
                <w:highlight w:val="lightGray"/>
              </w:rPr>
            </w:pPr>
            <w:r w:rsidRPr="00E11796">
              <w:rPr>
                <w:highlight w:val="lightGray"/>
              </w:rPr>
              <w:t xml:space="preserve">Minst X års erfaring fra kartlegging og oppfølging av utførelse av anlegg med </w:t>
            </w:r>
            <w:r w:rsidR="00AF79D5" w:rsidRPr="00E11796">
              <w:rPr>
                <w:highlight w:val="lightGray"/>
              </w:rPr>
              <w:t>relevant</w:t>
            </w:r>
            <w:r w:rsidRPr="00E11796">
              <w:rPr>
                <w:highlight w:val="lightGray"/>
              </w:rPr>
              <w:t xml:space="preserve"> kompleksitet og funksjonalitet.</w:t>
            </w:r>
          </w:p>
        </w:tc>
      </w:tr>
      <w:tr w:rsidR="00F9642D" w:rsidRPr="00E11796" w14:paraId="28CE0043" w14:textId="77777777" w:rsidTr="00F9642D">
        <w:tc>
          <w:tcPr>
            <w:tcW w:w="3114" w:type="dxa"/>
            <w:tcBorders>
              <w:top w:val="single" w:sz="4" w:space="0" w:color="auto"/>
              <w:left w:val="single" w:sz="4" w:space="0" w:color="auto"/>
              <w:bottom w:val="single" w:sz="4" w:space="0" w:color="auto"/>
              <w:right w:val="single" w:sz="4" w:space="0" w:color="auto"/>
            </w:tcBorders>
          </w:tcPr>
          <w:p w14:paraId="3C3898D8" w14:textId="77777777" w:rsidR="00F9642D" w:rsidRPr="00E11796" w:rsidRDefault="00F9642D" w:rsidP="00F9642D">
            <w:pPr>
              <w:rPr>
                <w:highlight w:val="lightGray"/>
              </w:rPr>
            </w:pPr>
            <w:r w:rsidRPr="00E11796">
              <w:rPr>
                <w:highlight w:val="lightGray"/>
              </w:rPr>
              <w:t>Fagansvarlig geologi</w:t>
            </w:r>
          </w:p>
        </w:tc>
        <w:tc>
          <w:tcPr>
            <w:tcW w:w="5953" w:type="dxa"/>
            <w:tcBorders>
              <w:top w:val="single" w:sz="4" w:space="0" w:color="auto"/>
              <w:left w:val="single" w:sz="4" w:space="0" w:color="auto"/>
              <w:bottom w:val="single" w:sz="4" w:space="0" w:color="auto"/>
              <w:right w:val="single" w:sz="4" w:space="0" w:color="auto"/>
            </w:tcBorders>
          </w:tcPr>
          <w:p w14:paraId="624C6BBC" w14:textId="61B2B5A2" w:rsidR="00F9642D" w:rsidRPr="00E11796" w:rsidRDefault="00F9642D" w:rsidP="00F9642D">
            <w:pPr>
              <w:rPr>
                <w:highlight w:val="lightGray"/>
              </w:rPr>
            </w:pPr>
            <w:r w:rsidRPr="00E11796">
              <w:rPr>
                <w:highlight w:val="lightGray"/>
              </w:rPr>
              <w:t xml:space="preserve">Minst X års erfaring fra kartlegging og oppfølging av utførelse av anlegg med </w:t>
            </w:r>
            <w:r w:rsidR="00AF79D5" w:rsidRPr="00E11796">
              <w:rPr>
                <w:highlight w:val="lightGray"/>
              </w:rPr>
              <w:t>relevant</w:t>
            </w:r>
            <w:r w:rsidRPr="00E11796">
              <w:rPr>
                <w:highlight w:val="lightGray"/>
              </w:rPr>
              <w:t xml:space="preserve"> kompleksitet og funksjonalitet</w:t>
            </w:r>
          </w:p>
        </w:tc>
      </w:tr>
      <w:tr w:rsidR="00F9642D" w:rsidRPr="00E11796" w14:paraId="26F876B0" w14:textId="77777777" w:rsidTr="00F9642D">
        <w:tc>
          <w:tcPr>
            <w:tcW w:w="3114" w:type="dxa"/>
            <w:tcBorders>
              <w:top w:val="single" w:sz="4" w:space="0" w:color="auto"/>
              <w:left w:val="single" w:sz="4" w:space="0" w:color="auto"/>
              <w:bottom w:val="single" w:sz="4" w:space="0" w:color="auto"/>
              <w:right w:val="single" w:sz="4" w:space="0" w:color="auto"/>
            </w:tcBorders>
            <w:hideMark/>
          </w:tcPr>
          <w:p w14:paraId="01ECD293" w14:textId="5E6B649B" w:rsidR="00F9642D" w:rsidRPr="00E11796" w:rsidRDefault="005A0F0A" w:rsidP="00F9642D">
            <w:pPr>
              <w:rPr>
                <w:highlight w:val="lightGray"/>
              </w:rPr>
            </w:pPr>
            <w:r w:rsidRPr="00E11796">
              <w:rPr>
                <w:highlight w:val="lightGray"/>
              </w:rPr>
              <w:t xml:space="preserve">Fagansvarlig </w:t>
            </w:r>
            <w:r w:rsidR="00F9642D" w:rsidRPr="00E11796">
              <w:rPr>
                <w:highlight w:val="lightGray"/>
              </w:rPr>
              <w:t>YM</w:t>
            </w:r>
          </w:p>
        </w:tc>
        <w:tc>
          <w:tcPr>
            <w:tcW w:w="5953" w:type="dxa"/>
            <w:tcBorders>
              <w:top w:val="single" w:sz="4" w:space="0" w:color="auto"/>
              <w:left w:val="single" w:sz="4" w:space="0" w:color="auto"/>
              <w:bottom w:val="single" w:sz="4" w:space="0" w:color="auto"/>
              <w:right w:val="single" w:sz="4" w:space="0" w:color="auto"/>
            </w:tcBorders>
            <w:hideMark/>
          </w:tcPr>
          <w:p w14:paraId="755708C5" w14:textId="1EDDC7E0" w:rsidR="00F9642D" w:rsidRPr="00E11796" w:rsidRDefault="00F9642D" w:rsidP="00F9642D">
            <w:pPr>
              <w:rPr>
                <w:highlight w:val="lightGray"/>
              </w:rPr>
            </w:pPr>
            <w:r w:rsidRPr="00E11796">
              <w:rPr>
                <w:highlight w:val="lightGray"/>
              </w:rPr>
              <w:t xml:space="preserve">Minst X års relevant erfaring fra prosjekter av </w:t>
            </w:r>
            <w:r w:rsidR="00AF79D5" w:rsidRPr="00E11796">
              <w:rPr>
                <w:highlight w:val="lightGray"/>
              </w:rPr>
              <w:t>relevant</w:t>
            </w:r>
            <w:r w:rsidRPr="00E11796">
              <w:rPr>
                <w:highlight w:val="lightGray"/>
              </w:rPr>
              <w:t xml:space="preserve"> art, omfang og vanskelighetsgrad.</w:t>
            </w:r>
          </w:p>
        </w:tc>
      </w:tr>
      <w:tr w:rsidR="00F9642D" w:rsidRPr="00E11796" w14:paraId="1958F6E7" w14:textId="77777777" w:rsidTr="00F9642D">
        <w:trPr>
          <w:trHeight w:val="70"/>
        </w:trPr>
        <w:tc>
          <w:tcPr>
            <w:tcW w:w="3114" w:type="dxa"/>
            <w:tcBorders>
              <w:top w:val="single" w:sz="4" w:space="0" w:color="auto"/>
              <w:left w:val="single" w:sz="4" w:space="0" w:color="auto"/>
              <w:bottom w:val="single" w:sz="4" w:space="0" w:color="auto"/>
              <w:right w:val="single" w:sz="4" w:space="0" w:color="auto"/>
            </w:tcBorders>
            <w:hideMark/>
          </w:tcPr>
          <w:p w14:paraId="24EE17EE" w14:textId="2A5895F7" w:rsidR="00F9642D" w:rsidRPr="00E11796" w:rsidRDefault="005A0F0A" w:rsidP="00F9642D">
            <w:pPr>
              <w:rPr>
                <w:highlight w:val="lightGray"/>
              </w:rPr>
            </w:pPr>
            <w:r w:rsidRPr="00E11796">
              <w:rPr>
                <w:highlight w:val="lightGray"/>
              </w:rPr>
              <w:lastRenderedPageBreak/>
              <w:t xml:space="preserve">Fagansvarlig </w:t>
            </w:r>
            <w:r w:rsidR="00F9642D" w:rsidRPr="00E11796">
              <w:rPr>
                <w:highlight w:val="lightGray"/>
              </w:rPr>
              <w:t xml:space="preserve">HMS </w:t>
            </w:r>
          </w:p>
        </w:tc>
        <w:tc>
          <w:tcPr>
            <w:tcW w:w="5953" w:type="dxa"/>
            <w:tcBorders>
              <w:top w:val="single" w:sz="4" w:space="0" w:color="auto"/>
              <w:left w:val="single" w:sz="4" w:space="0" w:color="auto"/>
              <w:bottom w:val="single" w:sz="4" w:space="0" w:color="auto"/>
              <w:right w:val="single" w:sz="4" w:space="0" w:color="auto"/>
            </w:tcBorders>
            <w:hideMark/>
          </w:tcPr>
          <w:p w14:paraId="5D18BEB4" w14:textId="41F82D7F" w:rsidR="00F9642D" w:rsidRPr="00E11796" w:rsidRDefault="00F9642D" w:rsidP="00F9642D">
            <w:pPr>
              <w:rPr>
                <w:highlight w:val="lightGray"/>
              </w:rPr>
            </w:pPr>
            <w:r w:rsidRPr="00E11796">
              <w:rPr>
                <w:highlight w:val="lightGray"/>
              </w:rPr>
              <w:t xml:space="preserve">Minst X års relevant erfaring fra prosjekter av </w:t>
            </w:r>
            <w:r w:rsidR="00AF79D5" w:rsidRPr="00E11796">
              <w:rPr>
                <w:highlight w:val="lightGray"/>
              </w:rPr>
              <w:t>relevant</w:t>
            </w:r>
            <w:r w:rsidRPr="00E11796">
              <w:rPr>
                <w:highlight w:val="lightGray"/>
              </w:rPr>
              <w:t xml:space="preserve"> art, omfang og vanskelighetsgrad.</w:t>
            </w:r>
          </w:p>
        </w:tc>
      </w:tr>
      <w:tr w:rsidR="00F9642D" w:rsidRPr="00E11796" w14:paraId="284CA20D" w14:textId="77777777" w:rsidTr="00F9642D">
        <w:trPr>
          <w:trHeight w:val="70"/>
        </w:trPr>
        <w:tc>
          <w:tcPr>
            <w:tcW w:w="3114" w:type="dxa"/>
            <w:tcBorders>
              <w:top w:val="single" w:sz="4" w:space="0" w:color="auto"/>
              <w:left w:val="single" w:sz="4" w:space="0" w:color="auto"/>
              <w:bottom w:val="single" w:sz="4" w:space="0" w:color="auto"/>
              <w:right w:val="single" w:sz="4" w:space="0" w:color="auto"/>
            </w:tcBorders>
          </w:tcPr>
          <w:p w14:paraId="0504CAE5" w14:textId="0040F4F1" w:rsidR="00F9642D" w:rsidRPr="00E11796" w:rsidRDefault="00F9642D" w:rsidP="00F9642D">
            <w:pPr>
              <w:rPr>
                <w:highlight w:val="lightGray"/>
              </w:rPr>
            </w:pPr>
            <w:r w:rsidRPr="00E11796">
              <w:rPr>
                <w:highlight w:val="lightGray"/>
              </w:rPr>
              <w:t>Kvalitetsleder</w:t>
            </w:r>
            <w:r w:rsidR="00204C99" w:rsidRPr="00E11796">
              <w:rPr>
                <w:highlight w:val="lightGray"/>
              </w:rPr>
              <w:t xml:space="preserve"> og ansvarlig sluttdokumentasjon</w:t>
            </w:r>
          </w:p>
        </w:tc>
        <w:tc>
          <w:tcPr>
            <w:tcW w:w="5953" w:type="dxa"/>
            <w:tcBorders>
              <w:top w:val="single" w:sz="4" w:space="0" w:color="auto"/>
              <w:left w:val="single" w:sz="4" w:space="0" w:color="auto"/>
              <w:bottom w:val="single" w:sz="4" w:space="0" w:color="auto"/>
              <w:right w:val="single" w:sz="4" w:space="0" w:color="auto"/>
            </w:tcBorders>
          </w:tcPr>
          <w:p w14:paraId="23E877E7" w14:textId="0064E0DD" w:rsidR="00F9642D" w:rsidRPr="00E11796" w:rsidRDefault="00F9642D" w:rsidP="00F9642D">
            <w:pPr>
              <w:rPr>
                <w:highlight w:val="lightGray"/>
              </w:rPr>
            </w:pPr>
            <w:r w:rsidRPr="00E11796">
              <w:rPr>
                <w:highlight w:val="lightGray"/>
              </w:rPr>
              <w:t xml:space="preserve">Minst X års relevant erfaring fra prosjekter av </w:t>
            </w:r>
            <w:r w:rsidR="00AF79D5" w:rsidRPr="00E11796">
              <w:rPr>
                <w:highlight w:val="lightGray"/>
              </w:rPr>
              <w:t>relevant</w:t>
            </w:r>
            <w:r w:rsidRPr="00E11796">
              <w:rPr>
                <w:highlight w:val="lightGray"/>
              </w:rPr>
              <w:t xml:space="preserve"> art, omfang og vanskelighetsgrad.</w:t>
            </w:r>
          </w:p>
        </w:tc>
      </w:tr>
      <w:tr w:rsidR="00F207E8" w:rsidRPr="00E11796" w14:paraId="621B1B41" w14:textId="77777777" w:rsidTr="00F9642D">
        <w:trPr>
          <w:trHeight w:val="70"/>
        </w:trPr>
        <w:tc>
          <w:tcPr>
            <w:tcW w:w="3114" w:type="dxa"/>
            <w:tcBorders>
              <w:top w:val="single" w:sz="4" w:space="0" w:color="auto"/>
              <w:left w:val="single" w:sz="4" w:space="0" w:color="auto"/>
              <w:bottom w:val="single" w:sz="4" w:space="0" w:color="auto"/>
              <w:right w:val="single" w:sz="4" w:space="0" w:color="auto"/>
            </w:tcBorders>
          </w:tcPr>
          <w:p w14:paraId="7B117457" w14:textId="48F10358" w:rsidR="00F207E8" w:rsidRPr="00E11796" w:rsidRDefault="00F207E8" w:rsidP="00F9642D">
            <w:pPr>
              <w:rPr>
                <w:highlight w:val="lightGray"/>
              </w:rPr>
            </w:pPr>
            <w:r w:rsidRPr="00E11796">
              <w:rPr>
                <w:highlight w:val="lightGray"/>
              </w:rPr>
              <w:t>Bergsprengningsleder</w:t>
            </w:r>
          </w:p>
        </w:tc>
        <w:tc>
          <w:tcPr>
            <w:tcW w:w="5953" w:type="dxa"/>
            <w:tcBorders>
              <w:top w:val="single" w:sz="4" w:space="0" w:color="auto"/>
              <w:left w:val="single" w:sz="4" w:space="0" w:color="auto"/>
              <w:bottom w:val="single" w:sz="4" w:space="0" w:color="auto"/>
              <w:right w:val="single" w:sz="4" w:space="0" w:color="auto"/>
            </w:tcBorders>
          </w:tcPr>
          <w:p w14:paraId="67A939CB" w14:textId="03C7FB97" w:rsidR="00F207E8" w:rsidRPr="00E11796" w:rsidRDefault="00F207E8" w:rsidP="00F9642D">
            <w:pPr>
              <w:rPr>
                <w:highlight w:val="lightGray"/>
              </w:rPr>
            </w:pPr>
            <w:r w:rsidRPr="00E11796">
              <w:rPr>
                <w:highlight w:val="lightGray"/>
              </w:rPr>
              <w:t xml:space="preserve">Minst X års relevant erfaring fra </w:t>
            </w:r>
            <w:r w:rsidR="00DD1E36" w:rsidRPr="00E11796">
              <w:rPr>
                <w:highlight w:val="lightGray"/>
              </w:rPr>
              <w:t xml:space="preserve">prosjekter av </w:t>
            </w:r>
            <w:r w:rsidR="00AF79D5" w:rsidRPr="00E11796">
              <w:rPr>
                <w:highlight w:val="lightGray"/>
              </w:rPr>
              <w:t>relevant</w:t>
            </w:r>
            <w:r w:rsidR="00DD1E36" w:rsidRPr="00E11796">
              <w:rPr>
                <w:highlight w:val="lightGray"/>
              </w:rPr>
              <w:t xml:space="preserve"> art, omfang og vanskelighetsgrad.</w:t>
            </w:r>
          </w:p>
        </w:tc>
      </w:tr>
      <w:tr w:rsidR="00DD1E36" w:rsidRPr="00E11796" w14:paraId="61062589" w14:textId="77777777" w:rsidTr="00F9642D">
        <w:trPr>
          <w:trHeight w:val="70"/>
        </w:trPr>
        <w:tc>
          <w:tcPr>
            <w:tcW w:w="3114" w:type="dxa"/>
            <w:tcBorders>
              <w:top w:val="single" w:sz="4" w:space="0" w:color="auto"/>
              <w:left w:val="single" w:sz="4" w:space="0" w:color="auto"/>
              <w:bottom w:val="single" w:sz="4" w:space="0" w:color="auto"/>
              <w:right w:val="single" w:sz="4" w:space="0" w:color="auto"/>
            </w:tcBorders>
          </w:tcPr>
          <w:p w14:paraId="685514D9" w14:textId="7ACAB0D2" w:rsidR="00DD1E36" w:rsidRPr="00E11796" w:rsidRDefault="00DD1E36" w:rsidP="00F9642D">
            <w:pPr>
              <w:rPr>
                <w:highlight w:val="lightGray"/>
              </w:rPr>
            </w:pPr>
            <w:r w:rsidRPr="00E11796">
              <w:rPr>
                <w:highlight w:val="lightGray"/>
              </w:rPr>
              <w:t>Bergs</w:t>
            </w:r>
            <w:r w:rsidR="004E00B4" w:rsidRPr="00E11796">
              <w:rPr>
                <w:highlight w:val="lightGray"/>
              </w:rPr>
              <w:t>prenger</w:t>
            </w:r>
          </w:p>
        </w:tc>
        <w:tc>
          <w:tcPr>
            <w:tcW w:w="5953" w:type="dxa"/>
            <w:tcBorders>
              <w:top w:val="single" w:sz="4" w:space="0" w:color="auto"/>
              <w:left w:val="single" w:sz="4" w:space="0" w:color="auto"/>
              <w:bottom w:val="single" w:sz="4" w:space="0" w:color="auto"/>
              <w:right w:val="single" w:sz="4" w:space="0" w:color="auto"/>
            </w:tcBorders>
          </w:tcPr>
          <w:p w14:paraId="230DBC86" w14:textId="35602D4D" w:rsidR="00DD1E36" w:rsidRPr="00E11796" w:rsidRDefault="004E00B4" w:rsidP="00F9642D">
            <w:pPr>
              <w:rPr>
                <w:highlight w:val="lightGray"/>
              </w:rPr>
            </w:pPr>
            <w:r w:rsidRPr="00E11796">
              <w:rPr>
                <w:highlight w:val="lightGray"/>
              </w:rPr>
              <w:t xml:space="preserve">Minst X års relevant erfaring fra prosjekter av </w:t>
            </w:r>
            <w:r w:rsidR="00AF79D5" w:rsidRPr="00E11796">
              <w:rPr>
                <w:highlight w:val="lightGray"/>
              </w:rPr>
              <w:t>relevant</w:t>
            </w:r>
            <w:r w:rsidRPr="00E11796">
              <w:rPr>
                <w:highlight w:val="lightGray"/>
              </w:rPr>
              <w:t xml:space="preserve"> art, omfang og vanskelighetsgrad</w:t>
            </w:r>
          </w:p>
        </w:tc>
      </w:tr>
      <w:tr w:rsidR="00F9642D" w:rsidRPr="00E11796" w14:paraId="19C06C2D" w14:textId="77777777" w:rsidTr="00F9642D">
        <w:trPr>
          <w:trHeight w:val="70"/>
        </w:trPr>
        <w:tc>
          <w:tcPr>
            <w:tcW w:w="3114" w:type="dxa"/>
            <w:tcBorders>
              <w:top w:val="single" w:sz="4" w:space="0" w:color="auto"/>
              <w:left w:val="single" w:sz="4" w:space="0" w:color="auto"/>
              <w:bottom w:val="single" w:sz="4" w:space="0" w:color="auto"/>
              <w:right w:val="single" w:sz="4" w:space="0" w:color="auto"/>
            </w:tcBorders>
          </w:tcPr>
          <w:p w14:paraId="1EF18AFE" w14:textId="2F2485ED" w:rsidR="00F9642D" w:rsidRPr="00E11796" w:rsidRDefault="00F9642D" w:rsidP="00F9642D">
            <w:pPr>
              <w:rPr>
                <w:highlight w:val="lightGray"/>
              </w:rPr>
            </w:pPr>
            <w:r w:rsidRPr="00E11796">
              <w:rPr>
                <w:highlight w:val="lightGray"/>
              </w:rPr>
              <w:t xml:space="preserve">Annet relevant nøkkelpersonell (f. eks. </w:t>
            </w:r>
            <w:r w:rsidR="00852CC6" w:rsidRPr="00E11796">
              <w:rPr>
                <w:highlight w:val="lightGray"/>
              </w:rPr>
              <w:t xml:space="preserve">fagledelse innen </w:t>
            </w:r>
            <w:r w:rsidR="00861350" w:rsidRPr="00E11796">
              <w:rPr>
                <w:highlight w:val="lightGray"/>
              </w:rPr>
              <w:t xml:space="preserve">andre </w:t>
            </w:r>
            <w:r w:rsidRPr="00E11796">
              <w:rPr>
                <w:highlight w:val="lightGray"/>
              </w:rPr>
              <w:t xml:space="preserve">sentrale fagområder </w:t>
            </w:r>
            <w:r w:rsidR="00F70921" w:rsidRPr="00E11796">
              <w:rPr>
                <w:highlight w:val="lightGray"/>
              </w:rPr>
              <w:t>for</w:t>
            </w:r>
            <w:r w:rsidRPr="00E11796">
              <w:rPr>
                <w:highlight w:val="lightGray"/>
              </w:rPr>
              <w:t xml:space="preserve"> prosjektering eller utførelse)</w:t>
            </w:r>
          </w:p>
        </w:tc>
        <w:tc>
          <w:tcPr>
            <w:tcW w:w="5953" w:type="dxa"/>
            <w:tcBorders>
              <w:top w:val="single" w:sz="4" w:space="0" w:color="auto"/>
              <w:left w:val="single" w:sz="4" w:space="0" w:color="auto"/>
              <w:bottom w:val="single" w:sz="4" w:space="0" w:color="auto"/>
              <w:right w:val="single" w:sz="4" w:space="0" w:color="auto"/>
            </w:tcBorders>
          </w:tcPr>
          <w:p w14:paraId="336DE394" w14:textId="4CA89027" w:rsidR="00F9642D" w:rsidRPr="00E11796" w:rsidRDefault="00F9642D" w:rsidP="00F9642D">
            <w:pPr>
              <w:rPr>
                <w:highlight w:val="lightGray"/>
              </w:rPr>
            </w:pPr>
            <w:r w:rsidRPr="00E11796">
              <w:rPr>
                <w:highlight w:val="lightGray"/>
              </w:rPr>
              <w:t xml:space="preserve">Minst X års relevant erfaring fra prosjekter av </w:t>
            </w:r>
            <w:r w:rsidR="00AF79D5" w:rsidRPr="00E11796">
              <w:rPr>
                <w:highlight w:val="lightGray"/>
              </w:rPr>
              <w:t>relevant</w:t>
            </w:r>
            <w:r w:rsidRPr="00E11796">
              <w:rPr>
                <w:highlight w:val="lightGray"/>
              </w:rPr>
              <w:t xml:space="preserve"> art, omfang og vanskelighetsgrad.</w:t>
            </w:r>
          </w:p>
        </w:tc>
      </w:tr>
      <w:bookmarkEnd w:id="864"/>
    </w:tbl>
    <w:p w14:paraId="20322248" w14:textId="77777777" w:rsidR="00F9642D" w:rsidRPr="00E11796" w:rsidRDefault="00F9642D" w:rsidP="00305E2A">
      <w:pPr>
        <w:rPr>
          <w:lang w:eastAsia="nb-NO"/>
        </w:rPr>
      </w:pPr>
    </w:p>
    <w:p w14:paraId="60EBDE8F" w14:textId="4404670A" w:rsidR="00A90CD9" w:rsidRPr="00E11796" w:rsidRDefault="00501918" w:rsidP="00305E2A">
      <w:pPr>
        <w:rPr>
          <w:lang w:eastAsia="nb-NO"/>
        </w:rPr>
      </w:pPr>
      <w:r w:rsidRPr="00E11796">
        <w:rPr>
          <w:lang w:eastAsia="nb-NO"/>
        </w:rPr>
        <w:t>Entreprenøren skal ha HMS-personell, herunder SHA og YM-kompetanse, som i nødvendig grad er til stede på kontraktområdet ved utførelse av arbeidene.</w:t>
      </w:r>
    </w:p>
    <w:p w14:paraId="60498C50" w14:textId="7E8B00E8" w:rsidR="00501918" w:rsidRPr="00E11796" w:rsidRDefault="00251286" w:rsidP="00305E2A">
      <w:pPr>
        <w:rPr>
          <w:lang w:eastAsia="nb-NO"/>
        </w:rPr>
      </w:pPr>
      <w:r w:rsidRPr="00E11796">
        <w:rPr>
          <w:highlight w:val="lightGray"/>
          <w:lang w:eastAsia="nb-NO"/>
        </w:rPr>
        <w:t xml:space="preserve">VEILEDNINGSTEKST (SLETTES FØR UTLYSNING) Listen over nøkkelpersonell må </w:t>
      </w:r>
      <w:r w:rsidR="008E6527" w:rsidRPr="00E11796">
        <w:rPr>
          <w:highlight w:val="lightGray"/>
          <w:lang w:eastAsia="nb-NO"/>
        </w:rPr>
        <w:t>ses i sammenheng med B3 p</w:t>
      </w:r>
      <w:r w:rsidR="00B87E90">
        <w:rPr>
          <w:highlight w:val="lightGray"/>
          <w:lang w:eastAsia="nb-NO"/>
        </w:rPr>
        <w:t>unkt</w:t>
      </w:r>
      <w:r w:rsidR="008E6527" w:rsidRPr="00E11796">
        <w:rPr>
          <w:highlight w:val="lightGray"/>
          <w:lang w:eastAsia="nb-NO"/>
        </w:rPr>
        <w:t xml:space="preserve"> </w:t>
      </w:r>
      <w:r w:rsidR="00041756" w:rsidRPr="00E11796">
        <w:rPr>
          <w:highlight w:val="lightGray"/>
          <w:lang w:eastAsia="nb-NO"/>
        </w:rPr>
        <w:t>8.3.</w:t>
      </w:r>
    </w:p>
    <w:p w14:paraId="5D6F879F" w14:textId="77777777" w:rsidR="00841DFE" w:rsidRPr="00E11796" w:rsidRDefault="00841DFE" w:rsidP="00305E2A">
      <w:pPr>
        <w:rPr>
          <w:lang w:eastAsia="nb-NO"/>
        </w:rPr>
      </w:pPr>
    </w:p>
    <w:p w14:paraId="03D12F7B" w14:textId="77777777" w:rsidR="00305E2A" w:rsidRPr="00E11796" w:rsidRDefault="00305E2A" w:rsidP="00245AB6">
      <w:pPr>
        <w:pStyle w:val="Overskrift4"/>
      </w:pPr>
      <w:bookmarkStart w:id="865" w:name="_Toc233897052"/>
      <w:r w:rsidRPr="00E11796">
        <w:t>Utskiftning av representant og nøkkelpersonell</w:t>
      </w:r>
      <w:bookmarkEnd w:id="865"/>
    </w:p>
    <w:p w14:paraId="0B174160" w14:textId="77777777" w:rsidR="00305E2A" w:rsidRPr="00E11796" w:rsidRDefault="00305E2A" w:rsidP="00F9642D">
      <w:pPr>
        <w:rPr>
          <w:lang w:eastAsia="nb-NO"/>
        </w:rPr>
      </w:pPr>
      <w:r w:rsidRPr="00E11796">
        <w:rPr>
          <w:lang w:eastAsia="nb-NO"/>
        </w:rPr>
        <w:t xml:space="preserve">Byggherren skal godkjenne entreprenørens bruk av alt nøkkelpersonell som ikke er oppgitt i tilbudet. Videre skal all eventuell senere utskifting av nøkkelpersonell godkjennes av byggherren. </w:t>
      </w:r>
    </w:p>
    <w:p w14:paraId="1633C27D" w14:textId="77777777" w:rsidR="00305E2A" w:rsidRPr="00E11796" w:rsidRDefault="00305E2A" w:rsidP="00F9642D">
      <w:pPr>
        <w:rPr>
          <w:lang w:eastAsia="nb-NO"/>
        </w:rPr>
      </w:pPr>
    </w:p>
    <w:p w14:paraId="5AB8FB3E" w14:textId="529968BA" w:rsidR="00305E2A" w:rsidRPr="00E11796" w:rsidRDefault="00305E2A" w:rsidP="00F9642D">
      <w:pPr>
        <w:rPr>
          <w:lang w:eastAsia="nb-NO"/>
        </w:rPr>
      </w:pPr>
      <w:r w:rsidRPr="00E11796">
        <w:rPr>
          <w:lang w:eastAsia="nb-NO"/>
        </w:rPr>
        <w:t xml:space="preserve">Dersom entreprenøren ønsker å skifte ut nøkkelpersonell, skal byggherren gis 4 ukers varsel. Varselet skal inneholde dokumentasjon som viser at kontraktens krav til entreprenørens nøkkelpersonell er oppfylt, og at nytt personell </w:t>
      </w:r>
      <w:r w:rsidR="00393B8D" w:rsidRPr="00E11796">
        <w:rPr>
          <w:lang w:eastAsia="nb-NO"/>
        </w:rPr>
        <w:t>ivaretar entreprenør</w:t>
      </w:r>
      <w:r w:rsidR="00E43DC9" w:rsidRPr="00E11796">
        <w:rPr>
          <w:lang w:eastAsia="nb-NO"/>
        </w:rPr>
        <w:t>en</w:t>
      </w:r>
      <w:r w:rsidR="00393B8D" w:rsidRPr="00E11796">
        <w:rPr>
          <w:lang w:eastAsia="nb-NO"/>
        </w:rPr>
        <w:t>s</w:t>
      </w:r>
      <w:r w:rsidR="00E43DC9" w:rsidRPr="00E11796">
        <w:rPr>
          <w:lang w:eastAsia="nb-NO"/>
        </w:rPr>
        <w:t xml:space="preserve"> </w:t>
      </w:r>
      <w:r w:rsidR="006E4AB0" w:rsidRPr="00E11796">
        <w:rPr>
          <w:lang w:eastAsia="nb-NO"/>
        </w:rPr>
        <w:t>forpliktelser i henhold til tilbudet</w:t>
      </w:r>
      <w:r w:rsidRPr="00E11796">
        <w:rPr>
          <w:lang w:eastAsia="nb-NO"/>
        </w:rPr>
        <w:t xml:space="preserve">, og en begrunnelse for utskifting. </w:t>
      </w:r>
    </w:p>
    <w:p w14:paraId="058B5E75" w14:textId="77777777" w:rsidR="00305E2A" w:rsidRPr="00E11796" w:rsidRDefault="00305E2A" w:rsidP="00F9642D">
      <w:pPr>
        <w:rPr>
          <w:lang w:eastAsia="nb-NO"/>
        </w:rPr>
      </w:pPr>
    </w:p>
    <w:p w14:paraId="4EB35551" w14:textId="68D70BB3" w:rsidR="00305E2A" w:rsidRPr="00E11796" w:rsidRDefault="00305E2A" w:rsidP="00F9642D">
      <w:pPr>
        <w:rPr>
          <w:lang w:eastAsia="nb-NO"/>
        </w:rPr>
      </w:pPr>
      <w:r w:rsidRPr="00E11796">
        <w:rPr>
          <w:lang w:eastAsia="nb-NO"/>
        </w:rPr>
        <w:t>Byggherren skal skriftlig forhåndsgodkjenne entreprenørens utskifting. Byggherren kan nekte å godkjenne utskiftning av entreprenørens nøkkelpersonell dersom det foreligger saklig grunn. Ut</w:t>
      </w:r>
      <w:r w:rsidR="00020CD2" w:rsidRPr="00E11796">
        <w:rPr>
          <w:lang w:eastAsia="nb-NO"/>
        </w:rPr>
        <w:t>skifting</w:t>
      </w:r>
      <w:r w:rsidRPr="00E11796">
        <w:rPr>
          <w:lang w:eastAsia="nb-NO"/>
        </w:rPr>
        <w:t xml:space="preserve"> av nøkkelpersonell i strid med kontraktens bestemmelser sanksjoneres iht.  punkt </w:t>
      </w:r>
      <w:r w:rsidR="00493555" w:rsidRPr="00E11796">
        <w:rPr>
          <w:lang w:eastAsia="nb-NO"/>
        </w:rPr>
        <w:t>4</w:t>
      </w:r>
      <w:r w:rsidR="00F13D9F" w:rsidRPr="00E11796">
        <w:rPr>
          <w:lang w:eastAsia="nb-NO"/>
        </w:rPr>
        <w:t>8</w:t>
      </w:r>
      <w:r w:rsidRPr="00E11796">
        <w:rPr>
          <w:lang w:eastAsia="nb-NO"/>
        </w:rPr>
        <w:t>.7.</w:t>
      </w:r>
    </w:p>
    <w:p w14:paraId="50DCE1B6" w14:textId="77777777" w:rsidR="00305E2A" w:rsidRPr="00E11796" w:rsidRDefault="00305E2A" w:rsidP="00F9642D">
      <w:pPr>
        <w:rPr>
          <w:lang w:eastAsia="nb-NO"/>
        </w:rPr>
      </w:pPr>
    </w:p>
    <w:p w14:paraId="71371C5E" w14:textId="68938DAF" w:rsidR="00300BFC" w:rsidRPr="00E11796" w:rsidRDefault="00300BFC" w:rsidP="00F9642D">
      <w:pPr>
        <w:rPr>
          <w:lang w:eastAsia="nb-NO"/>
        </w:rPr>
      </w:pPr>
      <w:r w:rsidRPr="00E11796">
        <w:rPr>
          <w:lang w:eastAsia="nb-NO"/>
        </w:rPr>
        <w:t xml:space="preserve">Ved utskifting </w:t>
      </w:r>
      <w:r w:rsidR="00A277A6" w:rsidRPr="00E11796">
        <w:rPr>
          <w:lang w:eastAsia="nb-NO"/>
        </w:rPr>
        <w:t xml:space="preserve">av nøkkelpersonell </w:t>
      </w:r>
      <w:r w:rsidRPr="00E11796">
        <w:rPr>
          <w:lang w:eastAsia="nb-NO"/>
        </w:rPr>
        <w:t xml:space="preserve">skal </w:t>
      </w:r>
      <w:r w:rsidR="00DA4903" w:rsidRPr="00E11796">
        <w:rPr>
          <w:lang w:eastAsia="nb-NO"/>
        </w:rPr>
        <w:t>entreprenør så langt som mulig gjennomføre</w:t>
      </w:r>
      <w:r w:rsidR="001F631E" w:rsidRPr="00E11796">
        <w:rPr>
          <w:lang w:eastAsia="nb-NO"/>
        </w:rPr>
        <w:t xml:space="preserve"> en</w:t>
      </w:r>
      <w:r w:rsidR="00DA4903" w:rsidRPr="00E11796">
        <w:rPr>
          <w:lang w:eastAsia="nb-NO"/>
        </w:rPr>
        <w:t xml:space="preserve"> erfaringsoverføring med avtroppende personell og erstatter</w:t>
      </w:r>
      <w:r w:rsidR="00306AC5" w:rsidRPr="00E11796">
        <w:rPr>
          <w:lang w:eastAsia="nb-NO"/>
        </w:rPr>
        <w:t xml:space="preserve">. Perioden for </w:t>
      </w:r>
      <w:r w:rsidR="00292AB2" w:rsidRPr="00E11796">
        <w:rPr>
          <w:lang w:eastAsia="nb-NO"/>
        </w:rPr>
        <w:t>erfaringsoverføring skal være minimum 4 uker, der både avtroppende personell og erstatter</w:t>
      </w:r>
      <w:r w:rsidR="00635283" w:rsidRPr="00E11796">
        <w:rPr>
          <w:lang w:eastAsia="nb-NO"/>
        </w:rPr>
        <w:t xml:space="preserve"> </w:t>
      </w:r>
      <w:r w:rsidR="00292AB2" w:rsidRPr="00E11796">
        <w:rPr>
          <w:lang w:eastAsia="nb-NO"/>
        </w:rPr>
        <w:t>er</w:t>
      </w:r>
      <w:r w:rsidR="001F631E" w:rsidRPr="00E11796">
        <w:rPr>
          <w:lang w:eastAsia="nb-NO"/>
        </w:rPr>
        <w:t xml:space="preserve"> samlokalisert </w:t>
      </w:r>
      <w:r w:rsidR="00635283" w:rsidRPr="00E11796">
        <w:rPr>
          <w:lang w:eastAsia="nb-NO"/>
        </w:rPr>
        <w:t xml:space="preserve">og arbeider fulltid </w:t>
      </w:r>
      <w:r w:rsidR="001F631E" w:rsidRPr="00E11796">
        <w:rPr>
          <w:lang w:eastAsia="nb-NO"/>
        </w:rPr>
        <w:t>på anlegget. I denne perioden bør det gjennomføres et samarbeidsmøte med byggherren.</w:t>
      </w:r>
    </w:p>
    <w:p w14:paraId="0F7DFBA0" w14:textId="77777777" w:rsidR="001F631E" w:rsidRPr="00E11796" w:rsidRDefault="001F631E" w:rsidP="00F9642D">
      <w:pPr>
        <w:rPr>
          <w:lang w:eastAsia="nb-NO"/>
        </w:rPr>
      </w:pPr>
    </w:p>
    <w:p w14:paraId="44CBE26D" w14:textId="2EE3B8D9" w:rsidR="00305E2A" w:rsidRPr="00E11796" w:rsidRDefault="00305E2A" w:rsidP="00F9642D">
      <w:pPr>
        <w:rPr>
          <w:lang w:eastAsia="nb-NO"/>
        </w:rPr>
      </w:pPr>
      <w:r w:rsidRPr="00E11796">
        <w:rPr>
          <w:lang w:eastAsia="nb-NO"/>
        </w:rPr>
        <w:t xml:space="preserve">Entreprenøren skal til enhver tid og på eget initiativ sørge for utskifting av personell som opptrer klanderverdig eller viser seg uegnet til å utføre sine arbeidsoppgaver. </w:t>
      </w:r>
    </w:p>
    <w:p w14:paraId="5CBA4B3C" w14:textId="77777777" w:rsidR="00305E2A" w:rsidRPr="00E11796" w:rsidRDefault="00305E2A" w:rsidP="00F9642D">
      <w:pPr>
        <w:rPr>
          <w:lang w:eastAsia="nb-NO"/>
        </w:rPr>
      </w:pPr>
    </w:p>
    <w:p w14:paraId="71E51C41" w14:textId="77777777" w:rsidR="00305E2A" w:rsidRPr="00E11796" w:rsidRDefault="00305E2A" w:rsidP="00F9642D">
      <w:pPr>
        <w:rPr>
          <w:lang w:eastAsia="nb-NO"/>
        </w:rPr>
      </w:pPr>
      <w:r w:rsidRPr="00E11796">
        <w:rPr>
          <w:lang w:eastAsia="nb-NO"/>
        </w:rPr>
        <w:t xml:space="preserve">Byggherren kan, hvis det foreligger saklig grunn, nekte entreprenøren å benytte angitte personer i de aktuelle stillingene eller kreve at personene blir skiftet ut. Omkostningene ved dette skal bæres av entreprenøren. </w:t>
      </w:r>
    </w:p>
    <w:p w14:paraId="7D79D32F" w14:textId="77777777" w:rsidR="00305E2A" w:rsidRPr="00E11796" w:rsidRDefault="00305E2A" w:rsidP="00F9642D">
      <w:pPr>
        <w:rPr>
          <w:lang w:eastAsia="nb-NO"/>
        </w:rPr>
      </w:pPr>
    </w:p>
    <w:p w14:paraId="08BB1407" w14:textId="53050DB2" w:rsidR="00305E2A" w:rsidRPr="00E11796" w:rsidRDefault="00305E2A" w:rsidP="00F9642D">
      <w:pPr>
        <w:rPr>
          <w:lang w:eastAsia="nb-NO"/>
        </w:rPr>
      </w:pPr>
      <w:r w:rsidRPr="00E11796">
        <w:rPr>
          <w:lang w:eastAsia="nb-NO"/>
        </w:rPr>
        <w:t>Entreprenøren skal for egen regning sørge for nødvendig opplæring og innføring i kontrakten før utskifting foretas.</w:t>
      </w:r>
    </w:p>
    <w:p w14:paraId="03EB4F51" w14:textId="77777777" w:rsidR="00F9642D" w:rsidRPr="00E11796" w:rsidRDefault="00F9642D" w:rsidP="00F9642D">
      <w:pPr>
        <w:rPr>
          <w:lang w:eastAsia="nb-NO"/>
        </w:rPr>
      </w:pPr>
    </w:p>
    <w:p w14:paraId="0F5C7EF2" w14:textId="40AA1EDE" w:rsidR="00305E2A" w:rsidRPr="00E11796" w:rsidRDefault="00305E2A" w:rsidP="008C1549">
      <w:pPr>
        <w:pStyle w:val="Overskrift4"/>
      </w:pPr>
      <w:bookmarkStart w:id="866" w:name="_Toc233897053"/>
      <w:r w:rsidRPr="00E11796">
        <w:t>Entreprenørs representant (Se NS8407 punkt 9)</w:t>
      </w:r>
      <w:bookmarkEnd w:id="866"/>
    </w:p>
    <w:p w14:paraId="3FD340B3" w14:textId="6E12E988" w:rsidR="007866DE" w:rsidRPr="00E11796" w:rsidRDefault="00305E2A" w:rsidP="00305E2A">
      <w:r w:rsidRPr="00E11796">
        <w:t>For utskifting av entreprenørens representant gjelder punkt 1</w:t>
      </w:r>
      <w:r w:rsidR="006E6A09" w:rsidRPr="00E11796">
        <w:t>0</w:t>
      </w:r>
      <w:r w:rsidRPr="00E11796">
        <w:t>.</w:t>
      </w:r>
      <w:r w:rsidR="00245AB6" w:rsidRPr="00E11796">
        <w:t>2</w:t>
      </w:r>
      <w:r w:rsidRPr="00E11796">
        <w:t xml:space="preserve"> tilsvarende.</w:t>
      </w:r>
    </w:p>
    <w:p w14:paraId="2F0D2725" w14:textId="77777777" w:rsidR="00305E2A" w:rsidRPr="00E11796" w:rsidRDefault="00305E2A" w:rsidP="00305E2A"/>
    <w:p w14:paraId="2665DD5C" w14:textId="5391E89B" w:rsidR="007866DE" w:rsidRPr="00E11796" w:rsidRDefault="00F9642D" w:rsidP="004F7206">
      <w:pPr>
        <w:pStyle w:val="Overskrift3"/>
      </w:pPr>
      <w:bookmarkStart w:id="867" w:name="_Toc233897054"/>
      <w:r w:rsidRPr="00E11796">
        <w:t>Bestemmelser om arbeid</w:t>
      </w:r>
      <w:r w:rsidR="004B3FE4" w:rsidRPr="00E11796">
        <w:t>s</w:t>
      </w:r>
      <w:r w:rsidRPr="00E11796">
        <w:t>takere</w:t>
      </w:r>
      <w:bookmarkEnd w:id="867"/>
    </w:p>
    <w:p w14:paraId="008131A8" w14:textId="6C47F486" w:rsidR="00F9642D" w:rsidRPr="00E11796" w:rsidRDefault="00F9642D" w:rsidP="008C1549">
      <w:pPr>
        <w:pStyle w:val="Overskrift4"/>
      </w:pPr>
      <w:bookmarkStart w:id="868" w:name="_Toc233897055"/>
      <w:r w:rsidRPr="00E11796">
        <w:t>Personell</w:t>
      </w:r>
      <w:bookmarkEnd w:id="868"/>
    </w:p>
    <w:p w14:paraId="456AEE8B" w14:textId="207BC2A0" w:rsidR="001A1E8E" w:rsidRPr="00E11796" w:rsidRDefault="001A1E8E" w:rsidP="001A1E8E">
      <w:r w:rsidRPr="00E11796">
        <w:t xml:space="preserve">Bestemmelsene gjelder for ansatte, innleide arbeidstakere og utsendte arbeidstakere i egen og eventuelle kontraktsmedhjelperes organisasjon, som direkte medvirker til å oppfylle kontrakten. De vil også gjelde for selvstendige oppdragsmottakere, enkeltpersonsforetak og kontraktører som reelt er å anse som arbeidstakere etter </w:t>
      </w:r>
      <w:r w:rsidR="00A77091" w:rsidRPr="00E11796">
        <w:t>arbeidsmiljøloven</w:t>
      </w:r>
      <w:r w:rsidR="00BB3BE3" w:rsidRPr="00E11796">
        <w:t xml:space="preserve"> (aml)</w:t>
      </w:r>
      <w:r w:rsidRPr="00E11796">
        <w:t xml:space="preserve"> § 1-8 (1). Dokumentasjonsplikten etter bestemmelsene omfatter også nevnte kategorier slik at byggherre kan ta stilling til om disse reelt sett er arbeidstakere. I det følgende vil disse bli referert til som personell. Bestemmelsene gjelder for arbeider som utføres i Norge. Arbeidskraften skal være lovlig.  </w:t>
      </w:r>
    </w:p>
    <w:p w14:paraId="57E73FC2" w14:textId="77777777" w:rsidR="001A1E8E" w:rsidRPr="00E11796" w:rsidRDefault="001A1E8E" w:rsidP="001A1E8E"/>
    <w:p w14:paraId="5D85E14C" w14:textId="07767138" w:rsidR="001A1E8E" w:rsidRPr="00E11796" w:rsidRDefault="003B0950" w:rsidP="001A1E8E">
      <w:r w:rsidRPr="00E11796">
        <w:lastRenderedPageBreak/>
        <w:t xml:space="preserve">Entreprenørens </w:t>
      </w:r>
      <w:r w:rsidR="001A1E8E" w:rsidRPr="00E11796">
        <w:t>egne ansatte som inngår i oversiktslistene, skal utføre minst 25 % av timeverkene i kontraktsarbeidet regnet totalt i utførelsestiden. Som egne ansatte regnes ansatte hos kontraktspart som gitt i tilbud og avtaledokument</w:t>
      </w:r>
      <w:r w:rsidR="009028F2" w:rsidRPr="00E11796">
        <w:t xml:space="preserve"> i </w:t>
      </w:r>
      <w:r w:rsidR="001A1E8E" w:rsidRPr="00E11796">
        <w:t>C3. Der</w:t>
      </w:r>
      <w:r w:rsidRPr="00E11796">
        <w:t xml:space="preserve"> entreprenøren</w:t>
      </w:r>
      <w:r w:rsidR="001A1E8E" w:rsidRPr="00E11796">
        <w:t xml:space="preserve"> er et arbeidsfellesskap (leverandørgruppe) regnes kravet om 25 % av timeverkene samlet for deltakerne. </w:t>
      </w:r>
    </w:p>
    <w:p w14:paraId="7421090E" w14:textId="77777777" w:rsidR="001A1E8E" w:rsidRPr="00E11796" w:rsidRDefault="001A1E8E" w:rsidP="001A1E8E"/>
    <w:p w14:paraId="3268EF42" w14:textId="29062B5B" w:rsidR="001A1E8E" w:rsidRPr="00E11796" w:rsidRDefault="001A1E8E" w:rsidP="001A1E8E">
      <w:r w:rsidRPr="00E11796">
        <w:t>Person(er) med det daglige administrative ansvaret og gjennomføringsansvar for kontrakten skal være ansatt hos</w:t>
      </w:r>
      <w:r w:rsidR="003B0950" w:rsidRPr="00E11796">
        <w:t xml:space="preserve"> entreprenøren.</w:t>
      </w:r>
      <w:r w:rsidRPr="00E11796">
        <w:t xml:space="preserve"> </w:t>
      </w:r>
    </w:p>
    <w:p w14:paraId="57B7231D" w14:textId="77777777" w:rsidR="001A1E8E" w:rsidRPr="00E11796" w:rsidRDefault="001A1E8E" w:rsidP="001A1E8E"/>
    <w:p w14:paraId="679A0B30" w14:textId="23161F47" w:rsidR="007866DE" w:rsidRPr="00E11796" w:rsidRDefault="003B0950" w:rsidP="00F9642D">
      <w:r w:rsidRPr="00E11796">
        <w:t xml:space="preserve">Entreprenøren </w:t>
      </w:r>
      <w:r w:rsidR="001A1E8E" w:rsidRPr="00E11796">
        <w:t>skal til enhver tid kunne sannsynliggjøre at kontraktens krav med hensyn til personell, vil bli ivaretatt.</w:t>
      </w:r>
    </w:p>
    <w:p w14:paraId="0419277E" w14:textId="3FE0871A" w:rsidR="00F9642D" w:rsidRPr="00E11796" w:rsidRDefault="00F9642D" w:rsidP="00F9642D"/>
    <w:p w14:paraId="23ABC830" w14:textId="2C396D50" w:rsidR="00F9642D" w:rsidRPr="00E11796" w:rsidRDefault="00F9642D" w:rsidP="008C1549">
      <w:pPr>
        <w:pStyle w:val="Overskrift4"/>
      </w:pPr>
      <w:bookmarkStart w:id="869" w:name="_Toc233897056"/>
      <w:r w:rsidRPr="00E11796">
        <w:t>Lønns- og arbeidsvilkår</w:t>
      </w:r>
      <w:bookmarkEnd w:id="869"/>
    </w:p>
    <w:p w14:paraId="5DDB352A" w14:textId="0813122D" w:rsidR="00517729" w:rsidRPr="00E11796" w:rsidRDefault="00517729" w:rsidP="00517729">
      <w:r w:rsidRPr="00E11796">
        <w:t>Entreprenøren har ansvaret for at alle bestemmelser i kontraktens</w:t>
      </w:r>
      <w:r w:rsidR="00455A6C" w:rsidRPr="00E11796">
        <w:t xml:space="preserve"> </w:t>
      </w:r>
      <w:r w:rsidRPr="00E11796">
        <w:t xml:space="preserve">punkt </w:t>
      </w:r>
      <w:r w:rsidR="002E5244" w:rsidRPr="00E11796">
        <w:t>11 «Bestemmelser om arbeidstagere»</w:t>
      </w:r>
      <w:r w:rsidRPr="00E11796">
        <w:t xml:space="preserve"> videreføres i alle ledd i kjeden under seg.  </w:t>
      </w:r>
    </w:p>
    <w:p w14:paraId="02B93410" w14:textId="77777777" w:rsidR="00517729" w:rsidRPr="00E11796" w:rsidRDefault="00517729" w:rsidP="00517729"/>
    <w:p w14:paraId="5E2706C1" w14:textId="00ECEF68" w:rsidR="00517729" w:rsidRPr="00E11796" w:rsidRDefault="00517729" w:rsidP="00517729">
      <w:r w:rsidRPr="00E11796">
        <w:t xml:space="preserve">Lønn og annen godtgjørelse til personell skal utbetales via bank eller annet foretak med rett til å drive betalingsformidling.  </w:t>
      </w:r>
    </w:p>
    <w:p w14:paraId="1A3AFCCC" w14:textId="77777777" w:rsidR="00517729" w:rsidRPr="00E11796" w:rsidRDefault="00517729" w:rsidP="00517729"/>
    <w:p w14:paraId="6400DA0D" w14:textId="35E7407D" w:rsidR="00517729" w:rsidRPr="00E11796" w:rsidRDefault="00BB1397" w:rsidP="00517729">
      <w:r w:rsidRPr="00E11796">
        <w:t>Entreprenøren</w:t>
      </w:r>
      <w:r w:rsidR="00517729" w:rsidRPr="00E11796">
        <w:t xml:space="preserve"> er ansvarlig for at lov om obligatorisk tjenestepensjon overholdes. </w:t>
      </w:r>
    </w:p>
    <w:p w14:paraId="293FEA72" w14:textId="77777777" w:rsidR="00517729" w:rsidRPr="00E11796" w:rsidRDefault="00517729" w:rsidP="00517729"/>
    <w:p w14:paraId="478E9B3D" w14:textId="559E06B2" w:rsidR="00517729" w:rsidRPr="00E11796" w:rsidRDefault="00517729" w:rsidP="00517729">
      <w:r w:rsidRPr="00E11796">
        <w:t xml:space="preserve">På områder dekket av forskrift om allmenngjort tariffavtale skal entreprenøren ha lønns- og arbeidsvilkår som ikke er dårligere enn definert minimumsnivå for hver enkelt ytelse i gjeldende forskrifter. Entreprenøren kan ikke påberope at arbeidstaker samlet er omfattet av like gunstige vilkår.  </w:t>
      </w:r>
    </w:p>
    <w:p w14:paraId="44E64D39" w14:textId="77777777" w:rsidR="00517729" w:rsidRPr="00E11796" w:rsidRDefault="00517729" w:rsidP="00517729"/>
    <w:p w14:paraId="1BB9AD36" w14:textId="6D89DA42" w:rsidR="00517729" w:rsidRPr="00E11796" w:rsidRDefault="00517729" w:rsidP="00517729">
      <w:r w:rsidRPr="00E11796">
        <w:t xml:space="preserve">På områder som ikke er dekket av forskrift om allmenngjort tariffavtale, skal entreprenøren ha lønns- og arbeidsvilkår i henhold til gjeldende landsomfattende tariffavtale for den aktuelle bransje.  </w:t>
      </w:r>
    </w:p>
    <w:p w14:paraId="3D36B1CE" w14:textId="77777777" w:rsidR="00517729" w:rsidRPr="00E11796" w:rsidRDefault="00517729" w:rsidP="00517729"/>
    <w:p w14:paraId="73C6852C" w14:textId="546CAB9B" w:rsidR="00517729" w:rsidRPr="00E11796" w:rsidRDefault="00517729" w:rsidP="00517729">
      <w:r w:rsidRPr="00E11796">
        <w:t xml:space="preserve">Med lønns- og arbeidsvilkår menes i denne sammenheng bestemmelser om minste arbeidstid, lønn, herunder overtidstillegg, skift- og turnustillegg og ulempetillegg, og dekning av utgifter til reise, kost og losji, i den grad slike bestemmelser følger av tariffavtalen. Med lønn menes også tillegg basert på kompetanse, erfaring, ansiennitet og funksjon. </w:t>
      </w:r>
    </w:p>
    <w:p w14:paraId="21EFE2E5" w14:textId="77777777" w:rsidR="00517729" w:rsidRPr="00E11796" w:rsidRDefault="00517729" w:rsidP="00517729"/>
    <w:p w14:paraId="39D66266" w14:textId="23EBAF7C" w:rsidR="00517729" w:rsidRPr="00E11796" w:rsidRDefault="00517729" w:rsidP="00517729">
      <w:r w:rsidRPr="00E11796">
        <w:t xml:space="preserve">Med lønns- og arbeidsvilkår menes også </w:t>
      </w:r>
      <w:r w:rsidR="00051117" w:rsidRPr="00E11796">
        <w:t>aml</w:t>
      </w:r>
      <w:r w:rsidRPr="00E11796">
        <w:t xml:space="preserve"> § 1-8 første ledd, jf. § 2-1 om arbeidstakerstatus, </w:t>
      </w:r>
      <w:r w:rsidR="00051117" w:rsidRPr="00E11796">
        <w:t>k</w:t>
      </w:r>
      <w:r w:rsidRPr="00E11796">
        <w:t xml:space="preserve">apittel 10. Arbeidstid med unntak av § 10-13, § 14-5 krav om skriftlig arbeidsavtale, § 14-6 minimumskrav til innholdet i den skriftlige avtalen, og </w:t>
      </w:r>
      <w:r w:rsidR="003E6F58" w:rsidRPr="00E11796">
        <w:t xml:space="preserve">§ </w:t>
      </w:r>
      <w:r w:rsidRPr="00E11796">
        <w:t xml:space="preserve">14-9, </w:t>
      </w:r>
      <w:r w:rsidR="003E6F58" w:rsidRPr="00E11796">
        <w:t xml:space="preserve">§ </w:t>
      </w:r>
      <w:r w:rsidRPr="00E11796">
        <w:t xml:space="preserve">14-12 og </w:t>
      </w:r>
      <w:r w:rsidR="003E6F58" w:rsidRPr="00E11796">
        <w:t xml:space="preserve">§ </w:t>
      </w:r>
      <w:r w:rsidRPr="00E11796">
        <w:t xml:space="preserve">14- 13 om ansettelse og innleie. I tilfeller hvor allmenngjort-/landsomfattende tariffavtale og </w:t>
      </w:r>
      <w:r w:rsidR="003E6F58" w:rsidRPr="00E11796">
        <w:t>aml</w:t>
      </w:r>
      <w:r w:rsidRPr="00E11796">
        <w:t xml:space="preserve"> fastslår ulikt minstenivå på lønns- og arbeidsvilkår eller beregningsgrunnlag for slikt nivå, skal det gunstigste alternativ for arbeidstaker legges til grunn. Arbeidstid, arbeidstidsordninger og vaktplaner skal også være i tråd med </w:t>
      </w:r>
      <w:r w:rsidR="00124D71" w:rsidRPr="00E11796">
        <w:t>punkt</w:t>
      </w:r>
      <w:r w:rsidRPr="00E11796">
        <w:t xml:space="preserve"> 4</w:t>
      </w:r>
      <w:r w:rsidR="006C357C" w:rsidRPr="00E11796">
        <w:t>1</w:t>
      </w:r>
      <w:r w:rsidRPr="00E11796">
        <w:t>.</w:t>
      </w:r>
      <w:r w:rsidR="003B0950" w:rsidRPr="00E11796">
        <w:t>5</w:t>
      </w:r>
      <w:r w:rsidRPr="00E11796">
        <w:t xml:space="preserve"> «Arbeidstid».    </w:t>
      </w:r>
    </w:p>
    <w:p w14:paraId="7089A417" w14:textId="77777777" w:rsidR="00517729" w:rsidRPr="00E11796" w:rsidRDefault="00517729" w:rsidP="00517729"/>
    <w:p w14:paraId="4D8700E7" w14:textId="4C4801ED" w:rsidR="00517729" w:rsidRPr="00E11796" w:rsidRDefault="00517729" w:rsidP="00517729">
      <w:r w:rsidRPr="00E11796">
        <w:t xml:space="preserve">Før arbeidet starter skal entreprenøren oppgi til byggherre hvilke(n) forskrift om allmenngjort tariffavtale eller landsomfattende tariffavtale for den aktuelle bransje som entreprenøren legger til grunn som minstenivå for lønns- og arbeidsvilkår for de viktigste deler av kontraktsarbeidet. Byggherre vil deretter vurdere om valget er i tråd med kontrakten.   </w:t>
      </w:r>
    </w:p>
    <w:p w14:paraId="4F3A7B47" w14:textId="77777777" w:rsidR="00517729" w:rsidRPr="00E11796" w:rsidRDefault="00517729" w:rsidP="00517729"/>
    <w:p w14:paraId="77C9DBEB" w14:textId="0BFA00A6" w:rsidR="00517729" w:rsidRPr="00E11796" w:rsidRDefault="00517729" w:rsidP="00517729">
      <w:r w:rsidRPr="00E11796">
        <w:t xml:space="preserve">Entreprenøren skal ha prosedyrer for, og gjennomføre nødvendige kontroller av lønns- og arbeidsvilkår for personell. Entreprenøren skal dokumentere resultatet av kontrollene, og oversende dokumentasjonen til byggherren. Entreprenøren har plikt til å besørge retting så fort som mulig av feil de konstaterer. På byggherrens forlangende skal entreprenøren gjennomføre nærmere spesifiserte kontroller av personell.   </w:t>
      </w:r>
    </w:p>
    <w:p w14:paraId="1606AC6D" w14:textId="77777777" w:rsidR="00517729" w:rsidRPr="00E11796" w:rsidRDefault="00517729" w:rsidP="00517729"/>
    <w:p w14:paraId="6028421C" w14:textId="77777777" w:rsidR="00517729" w:rsidRPr="00E11796" w:rsidRDefault="00517729" w:rsidP="00517729">
      <w:r w:rsidRPr="00E11796">
        <w:t xml:space="preserve">Fordi kontrakten pålegger entreprenøren å foreta egenkontroll av lønns- og arbeidsvilkår og dokumentere resultatene av kontrollen overfor byggherre forventes at byggherre ikke finner andre feil enn de entreprenøren selv har rapportert til byggherre når byggherre kontrollerer selv. Dersom byggherre likevel finner nye feil av betydning ansees det som brudd på entreprenørens plikt til egenkontroll. Dette gjelder både når entreprenøren kontrollerer på eget initiativ og når det foretas spesifiserte kontroller på byggherres forlangende.   </w:t>
      </w:r>
    </w:p>
    <w:p w14:paraId="36F49656" w14:textId="77777777" w:rsidR="00517729" w:rsidRPr="00E11796" w:rsidRDefault="00517729" w:rsidP="00517729"/>
    <w:p w14:paraId="6038377C" w14:textId="7FAF5759" w:rsidR="00517729" w:rsidRPr="00E11796" w:rsidRDefault="00517729" w:rsidP="00517729">
      <w:r w:rsidRPr="00E11796">
        <w:lastRenderedPageBreak/>
        <w:t>Byggherren har adgang til å føre tilsyn og kontroll med entreprenøren og skal til enhver tid gis adgang til innsyn i relevante dokumenter og opplysninger for å påse at kontraktens krav til lønns- og arbeidsvilkår er oppfylt. Herunder plikter entreprenøren på forespørsel å gi byggherren kopi av ansettelseskontrakter med relevante vedlegg (tariffavtaler, avtaler om arbeidstid, utvidet overtid, innkvartering</w:t>
      </w:r>
      <w:r w:rsidR="00EB702B" w:rsidRPr="00E11796">
        <w:t>,</w:t>
      </w:r>
      <w:r w:rsidRPr="00E11796">
        <w:t xml:space="preserve"> etc.)</w:t>
      </w:r>
      <w:r w:rsidR="00FC110C" w:rsidRPr="00E11796">
        <w:t>,</w:t>
      </w:r>
      <w:r w:rsidRPr="00E11796">
        <w:t xml:space="preserve"> lønnslipper og </w:t>
      </w:r>
      <w:r w:rsidR="001744C3" w:rsidRPr="00E11796">
        <w:t>eventuelt</w:t>
      </w:r>
      <w:r w:rsidRPr="00E11796">
        <w:t xml:space="preserve"> bekreftelse på at arbeidstaker disponerer gjeldende konto der dette ikke fremkommer, bankkontoutskrift som dokumenterer utbetaling av lønn og annen godtgjørelse, samt timelister og arbeidstidsordninger som det arbeides etter.  </w:t>
      </w:r>
      <w:r w:rsidR="000F3802" w:rsidRPr="00E11796">
        <w:t xml:space="preserve">Timelister </w:t>
      </w:r>
      <w:r w:rsidR="00D91274" w:rsidRPr="00E11796">
        <w:t xml:space="preserve">skal </w:t>
      </w:r>
      <w:r w:rsidR="00A21508" w:rsidRPr="00E11796">
        <w:t>angi</w:t>
      </w:r>
      <w:r w:rsidR="00D91274" w:rsidRPr="00E11796">
        <w:t xml:space="preserve"> klokkeslett for arbeidets begynnelse og slutt</w:t>
      </w:r>
      <w:r w:rsidR="00A21508" w:rsidRPr="00E11796">
        <w:t>.</w:t>
      </w:r>
    </w:p>
    <w:p w14:paraId="67B56C82" w14:textId="77777777" w:rsidR="00517729" w:rsidRPr="00E11796" w:rsidRDefault="00517729" w:rsidP="00517729"/>
    <w:p w14:paraId="3610969C" w14:textId="77777777" w:rsidR="00517729" w:rsidRPr="00E11796" w:rsidRDefault="00517729" w:rsidP="00517729">
      <w:r w:rsidRPr="00E11796">
        <w:t xml:space="preserve">Slik dokumentasjon inneholder ofte personopplysninger om de involverte arbeidstakere, og personopplysninger er ofte nødvendig for å kunne foreta reel kontroll.  </w:t>
      </w:r>
    </w:p>
    <w:p w14:paraId="356EC147" w14:textId="77777777" w:rsidR="00517729" w:rsidRPr="00E11796" w:rsidRDefault="00517729" w:rsidP="00517729"/>
    <w:p w14:paraId="1B56D609" w14:textId="090D64A3" w:rsidR="00517729" w:rsidRPr="00E11796" w:rsidRDefault="00517729" w:rsidP="00517729">
      <w:r w:rsidRPr="00E11796">
        <w:t xml:space="preserve">Hvis arbeid for andre byggherrer i samme periode som arbeidstakerne også medvirker til oppfyllelse av vår kontrakt, har betydning for korrekt oppfyllelse av vår kontrakt, gjelder dokumentasjonsplikten også dette. Eksempelvis omfatter dokumentasjonsplikten alt arbeid som er utført i perioden uavhengig av byggherre, for at byggherre skal kunne kontrollere at kontraktens bestemmelser om arbeidstid er overholdt og at korrekt overtidsbetaling er gitt. </w:t>
      </w:r>
    </w:p>
    <w:p w14:paraId="60B0EF97" w14:textId="77777777" w:rsidR="00517729" w:rsidRPr="00E11796" w:rsidRDefault="00517729" w:rsidP="00517729"/>
    <w:p w14:paraId="037D0BB6" w14:textId="320F0DC5" w:rsidR="00517729" w:rsidRPr="00E11796" w:rsidRDefault="00517729" w:rsidP="00517729">
      <w:r w:rsidRPr="00E11796">
        <w:t xml:space="preserve">Entreprenøren har plikt til å informere alle ledd i kjeden under seg før kontrakt med disse inngås om kontraktens dokumentasjonsplikt som også omfatter behandling av personopplysninger. Entreprenøren skal før kontrakt inngås med ledd under seg i kjeden forsikre seg om at kontraktsmedhjelperen har forstått dette. Entreprenøren skal påse og er ansvarlig for at alle ledd i kjeden under seg til enhver tid har behandlingsgrunnlag for personopplysninger som er nødvendig for å oppfylle kontrakten mellom entreprenøren og byggherren, før arbeidet starter. </w:t>
      </w:r>
      <w:r w:rsidR="007A327F" w:rsidRPr="00E11796">
        <w:t>Entreprenøren</w:t>
      </w:r>
      <w:r w:rsidRPr="00E11796">
        <w:t xml:space="preserve"> har ikke adgang til å benytte ledd under seg dersom nødvendig behandlingsgrunnlag for personopplysninger som er nødvendig for oppfyllelse av kontrakten med byggherren, ikke foreligger. </w:t>
      </w:r>
    </w:p>
    <w:p w14:paraId="186E4CDD" w14:textId="77777777" w:rsidR="00517729" w:rsidRPr="00E11796" w:rsidRDefault="00517729" w:rsidP="00517729"/>
    <w:p w14:paraId="5A64E9CC" w14:textId="7434A6E9" w:rsidR="00517729" w:rsidRPr="00E11796" w:rsidRDefault="00517729" w:rsidP="00517729">
      <w:r w:rsidRPr="00E11796">
        <w:t xml:space="preserve">Entreprenøren er ansvarlig for at alle arbeidstakere som medvirker til å oppfylle kontrakten er kjent med krav til utlevering av dokumentasjon og behandling av personopplysninger som beskrevet i denne kontrakten. Byggherre kan kreve dokumentasjon på at slik informasjon er gitt. Utilstrekkelig informasjon er å anse som kontraktsbrudd fra entreprenørens side.  </w:t>
      </w:r>
    </w:p>
    <w:p w14:paraId="6C6A166A" w14:textId="77777777" w:rsidR="00517729" w:rsidRPr="00E11796" w:rsidRDefault="00517729" w:rsidP="00517729"/>
    <w:p w14:paraId="23B4AEF2" w14:textId="5588E63B" w:rsidR="00F9642D" w:rsidRPr="00E11796" w:rsidRDefault="00517729" w:rsidP="00F9642D">
      <w:r w:rsidRPr="00E11796">
        <w:t xml:space="preserve">Byggherren kan kreve dokumentasjon på at innkvarteringen er ordnet og at den tilfredsstiller de krav som stilles i </w:t>
      </w:r>
      <w:r w:rsidR="006C357C" w:rsidRPr="00E11796">
        <w:t xml:space="preserve">punkt </w:t>
      </w:r>
      <w:r w:rsidR="00680AAA" w:rsidRPr="00E11796">
        <w:t>46</w:t>
      </w:r>
      <w:r w:rsidRPr="00E11796">
        <w:t>.1.3</w:t>
      </w:r>
      <w:r w:rsidR="00680AAA" w:rsidRPr="00E11796">
        <w:t>.</w:t>
      </w:r>
      <w:r w:rsidRPr="00E11796">
        <w:t xml:space="preserve"> I tillegg kan byggherren kreve å få adgang til lokaler som benyttes til innkvartering av ansatte. Byggherrens rett til dokumentasjon og inspeksjon skal også gjelde overfor alle kategorier personell. Entreprenør har plikt til å orientere byggherren umiddelbart om varslet og uanmeldt tilsyn av offentlig tilsynsmyndighet som gjelder kontraktsarbeidet, og resultatet av tilsynet. Byggherren skal så fort det er mulig få kopi av korrespondanse mellom tilsynsmyndighet og entreprenør som gjelder kontraktsarbeidet. </w:t>
      </w:r>
    </w:p>
    <w:p w14:paraId="6E7D11CE" w14:textId="1FA3BE6C" w:rsidR="00F9642D" w:rsidRPr="00E11796" w:rsidRDefault="00F9642D" w:rsidP="00F9642D"/>
    <w:p w14:paraId="67CD0A93" w14:textId="511BD65D" w:rsidR="00F9642D" w:rsidRPr="00E11796" w:rsidRDefault="00F9642D" w:rsidP="008C1549">
      <w:pPr>
        <w:pStyle w:val="Overskrift4"/>
      </w:pPr>
      <w:bookmarkStart w:id="870" w:name="_Toc233897057"/>
      <w:r w:rsidRPr="00E11796">
        <w:t>Rapportering av utenlandsk virksomhet</w:t>
      </w:r>
      <w:bookmarkEnd w:id="870"/>
    </w:p>
    <w:p w14:paraId="6EA42880" w14:textId="77777777" w:rsidR="00441FAF" w:rsidRPr="00E11796" w:rsidRDefault="00441FAF" w:rsidP="00441FAF">
      <w:r w:rsidRPr="00E11796">
        <w:t xml:space="preserve">Entreprenøren forplikter seg til å gjøre seg kjent med og overholde de rapporteringsplikter mv. som følger av norsk lov, herunder skatteforvaltningsloven § 7-6 med tilhørende forskrift. </w:t>
      </w:r>
    </w:p>
    <w:p w14:paraId="2AB2A1B9" w14:textId="77777777" w:rsidR="00441FAF" w:rsidRPr="00E11796" w:rsidRDefault="00441FAF" w:rsidP="00441FAF"/>
    <w:p w14:paraId="21F30D5A" w14:textId="77777777" w:rsidR="00441FAF" w:rsidRPr="00E11796" w:rsidRDefault="00441FAF" w:rsidP="00441FAF">
      <w:r w:rsidRPr="00E11796">
        <w:t xml:space="preserve">Entreprenøren skal snarest og senest 14 dager etter at utførelse av kontraktsarbeidet er påbegynt dokumentere overfor byggherren at kravene i skatteforvaltningsloven § 7-6 med tilhørende forskrift er oppfylt. Entreprenøren forplikter seg til å foreta de oppdateringer og endringer mv. som loven forutsetter og dokumentere disse overfor byggherren fortløpende. </w:t>
      </w:r>
    </w:p>
    <w:p w14:paraId="0453F2B1" w14:textId="77777777" w:rsidR="00441FAF" w:rsidRPr="00E11796" w:rsidRDefault="00441FAF" w:rsidP="00441FAF"/>
    <w:p w14:paraId="23921E3C" w14:textId="77777777" w:rsidR="00441FAF" w:rsidRPr="00E11796" w:rsidRDefault="00441FAF" w:rsidP="00441FAF">
      <w:r w:rsidRPr="00E11796">
        <w:t xml:space="preserve">Kopi av de opplysninger som sendes til skatteetaten til oppfyllelse av kravene i skatteforvaltningsloven § 7-6 med forskrift skal sendes til byggherren, senest 14 dager etter slik innsending. </w:t>
      </w:r>
    </w:p>
    <w:p w14:paraId="379EA489" w14:textId="77777777" w:rsidR="00441FAF" w:rsidRPr="00E11796" w:rsidRDefault="00441FAF" w:rsidP="00441FAF"/>
    <w:p w14:paraId="1F8C558F" w14:textId="5C1AF336" w:rsidR="00441FAF" w:rsidRPr="00E11796" w:rsidRDefault="00441FAF" w:rsidP="00441FAF">
      <w:r w:rsidRPr="00E11796">
        <w:t>Entreprenøren forplikter seg til å holde byggherren skadesløs for ethvert krav eller annen sanksjon pålagt av skatteetaten og som er foranlediget av entreprenøren eller noen av hans kontraktsmedhjelperes brudd på noen bestemmelse gitt i skatteforvaltningsloven og tilhørende forskrifter</w:t>
      </w:r>
    </w:p>
    <w:p w14:paraId="6D9B3449" w14:textId="3A082B01" w:rsidR="00F9642D" w:rsidRPr="00E11796" w:rsidRDefault="00F9642D" w:rsidP="00F9642D"/>
    <w:p w14:paraId="66668B0B" w14:textId="56EB4BB2" w:rsidR="00F9642D" w:rsidRPr="00E11796" w:rsidRDefault="00F9642D" w:rsidP="008C1549">
      <w:pPr>
        <w:pStyle w:val="Overskrift4"/>
      </w:pPr>
      <w:bookmarkStart w:id="871" w:name="_Toc233897058"/>
      <w:r w:rsidRPr="00E11796">
        <w:t>Språkkrav for arbeidstakere</w:t>
      </w:r>
      <w:bookmarkEnd w:id="871"/>
    </w:p>
    <w:p w14:paraId="5BE1ECE4" w14:textId="48B3EBD3" w:rsidR="00235951" w:rsidRPr="00E11796" w:rsidRDefault="00235951" w:rsidP="00235951">
      <w:r w:rsidRPr="00E11796">
        <w:lastRenderedPageBreak/>
        <w:t xml:space="preserve">Personell som er avhengige av å kommunisere med hverandre under utførelsen av arbeidet, skal kunne kommunisere med hverandre på en slik måte at kommunikasjon ikke utgjør en sikkerhetsrisiko.   </w:t>
      </w:r>
    </w:p>
    <w:p w14:paraId="0549C7F0" w14:textId="77777777" w:rsidR="00235951" w:rsidRPr="00E11796" w:rsidRDefault="00235951" w:rsidP="00235951"/>
    <w:p w14:paraId="7A88053F" w14:textId="49DEAED7" w:rsidR="00235951" w:rsidRPr="00E11796" w:rsidRDefault="00235951" w:rsidP="00235951">
      <w:r w:rsidRPr="00E11796">
        <w:t>Minst en av det utførende personell på ethvert arbeidslag på bygge- og anleggsplassen skal, kunne forstå og gjøre seg forstått på norsk. Vedkommende skal</w:t>
      </w:r>
      <w:r w:rsidR="0079692B" w:rsidRPr="00E11796">
        <w:t xml:space="preserve">, </w:t>
      </w:r>
      <w:r w:rsidRPr="00E11796">
        <w:t xml:space="preserve">i tillegg kunne forstå og gjøre seg forstått på et språk alle de andre på arbeidslaget forstår og kan gjøre seg forstått på.  </w:t>
      </w:r>
    </w:p>
    <w:p w14:paraId="13E6C1D7" w14:textId="77777777" w:rsidR="00235951" w:rsidRPr="00E11796" w:rsidRDefault="00235951" w:rsidP="00235951"/>
    <w:p w14:paraId="16A71506" w14:textId="77777777" w:rsidR="00235951" w:rsidRPr="00E11796" w:rsidRDefault="00235951" w:rsidP="00235951">
      <w:r w:rsidRPr="00E11796">
        <w:t xml:space="preserve">Med arbeidslag forstås arbeidere som er organisert slik at de umiddelbart kan oppnå kommunikasjon med hverandre uten bruk av elektroniske eller andre kommunikasjonshjelpemidler. Språkkravet gjelder også for de som utfører arbeid alene på arbeidsstedet og for stedlig ledelse hos entreprenøren. </w:t>
      </w:r>
    </w:p>
    <w:p w14:paraId="786FD02B" w14:textId="77777777" w:rsidR="00235951" w:rsidRPr="00E11796" w:rsidRDefault="00235951" w:rsidP="00235951"/>
    <w:p w14:paraId="1BC3C1D6" w14:textId="66D5323A" w:rsidR="00F9642D" w:rsidRPr="00E11796" w:rsidRDefault="00235951" w:rsidP="00D156A1">
      <w:r w:rsidRPr="00E11796">
        <w:t>Personell som arbeider med trafikkdirigering, skal kunne kommunisere på norsk og engelsk.</w:t>
      </w:r>
    </w:p>
    <w:p w14:paraId="353D315E" w14:textId="77777777" w:rsidR="00F9642D" w:rsidRPr="00E11796" w:rsidRDefault="00F9642D" w:rsidP="00D156A1"/>
    <w:p w14:paraId="13270518" w14:textId="35564B88" w:rsidR="00F9642D" w:rsidRPr="00E11796" w:rsidRDefault="00F9642D" w:rsidP="008C1549">
      <w:pPr>
        <w:pStyle w:val="Overskrift4"/>
      </w:pPr>
      <w:bookmarkStart w:id="872" w:name="_Toc233897059"/>
      <w:r w:rsidRPr="00E11796">
        <w:t xml:space="preserve">Sanksjoner ved brudd på bestemmelsene i punkt </w:t>
      </w:r>
      <w:r w:rsidR="00CD4173" w:rsidRPr="00E11796">
        <w:t>11</w:t>
      </w:r>
      <w:bookmarkEnd w:id="872"/>
    </w:p>
    <w:p w14:paraId="7DD034D1" w14:textId="1ABEA01B" w:rsidR="00447D11" w:rsidRPr="00E11796" w:rsidRDefault="00447D11" w:rsidP="00447D11">
      <w:r w:rsidRPr="00E11796">
        <w:t>Byggherren</w:t>
      </w:r>
      <w:r w:rsidR="00AF1E05" w:rsidRPr="00E11796">
        <w:t xml:space="preserve"> </w:t>
      </w:r>
      <w:r w:rsidR="00A26782" w:rsidRPr="00E11796">
        <w:t xml:space="preserve">kan fremme </w:t>
      </w:r>
      <w:r w:rsidR="008261C9" w:rsidRPr="00E11796">
        <w:t xml:space="preserve">krav om mulkt </w:t>
      </w:r>
      <w:r w:rsidR="006A2481" w:rsidRPr="00E11796">
        <w:t xml:space="preserve">ved brudd på </w:t>
      </w:r>
      <w:r w:rsidR="00B91CF6" w:rsidRPr="00E11796">
        <w:t>bestemmelsene knyttet til:</w:t>
      </w:r>
      <w:r w:rsidRPr="00E11796">
        <w:t xml:space="preserve"> </w:t>
      </w:r>
      <w:r w:rsidR="00B91CF6" w:rsidRPr="00E11796">
        <w:t xml:space="preserve"> </w:t>
      </w:r>
      <w:r w:rsidRPr="00E11796">
        <w:t xml:space="preserve">  </w:t>
      </w:r>
    </w:p>
    <w:p w14:paraId="4BCD14C6" w14:textId="77777777" w:rsidR="00B91CF6" w:rsidRPr="00E11796" w:rsidRDefault="00B91CF6" w:rsidP="00447D11"/>
    <w:p w14:paraId="37873B9A" w14:textId="341FC828" w:rsidR="00447D11" w:rsidRPr="00E11796" w:rsidRDefault="00447D11" w:rsidP="00447D11">
      <w:r w:rsidRPr="00E11796">
        <w:t xml:space="preserve">- personell, jf. punkt </w:t>
      </w:r>
      <w:r w:rsidR="005625DE" w:rsidRPr="00E11796">
        <w:t>11</w:t>
      </w:r>
      <w:r w:rsidRPr="00E11796">
        <w:t xml:space="preserve">.1 </w:t>
      </w:r>
    </w:p>
    <w:p w14:paraId="3F1CF3F8" w14:textId="0C2BBAC1" w:rsidR="00447D11" w:rsidRPr="00E11796" w:rsidRDefault="00447D11" w:rsidP="00447D11">
      <w:r w:rsidRPr="00E11796">
        <w:t xml:space="preserve">- ansatte og deres lønns- og arbeidsvilkår, jf. punkt </w:t>
      </w:r>
      <w:r w:rsidR="005625DE" w:rsidRPr="00E11796">
        <w:t>11</w:t>
      </w:r>
      <w:r w:rsidRPr="00E11796">
        <w:t xml:space="preserve">.2 </w:t>
      </w:r>
    </w:p>
    <w:p w14:paraId="24CCAF08" w14:textId="5EAC4BE3" w:rsidR="00447D11" w:rsidRPr="00E11796" w:rsidRDefault="00447D11" w:rsidP="00447D11">
      <w:r w:rsidRPr="00E11796">
        <w:t>- rapportering i samsvar med skatteforvaltningsloven, jf. punkt 1</w:t>
      </w:r>
      <w:r w:rsidR="005625DE" w:rsidRPr="00E11796">
        <w:t>1</w:t>
      </w:r>
      <w:r w:rsidRPr="00E11796">
        <w:t xml:space="preserve">.3 </w:t>
      </w:r>
    </w:p>
    <w:p w14:paraId="131A6BEE" w14:textId="32107D03" w:rsidR="00447D11" w:rsidRPr="00E11796" w:rsidRDefault="00447D11" w:rsidP="00447D11">
      <w:r w:rsidRPr="00E11796">
        <w:t>- språkkrav, jf. punkt 1</w:t>
      </w:r>
      <w:r w:rsidR="005625DE" w:rsidRPr="00E11796">
        <w:t>1</w:t>
      </w:r>
      <w:r w:rsidRPr="00E11796">
        <w:t xml:space="preserve">.4 </w:t>
      </w:r>
    </w:p>
    <w:p w14:paraId="61E42339" w14:textId="77777777" w:rsidR="00447D11" w:rsidRPr="00E11796" w:rsidRDefault="00447D11" w:rsidP="00447D11"/>
    <w:p w14:paraId="08283540" w14:textId="4C1FF7A6" w:rsidR="00447D11" w:rsidRPr="00E11796" w:rsidRDefault="00447D11" w:rsidP="00447D11">
      <w:r w:rsidRPr="00E11796">
        <w:t xml:space="preserve">Ved brudd på kontrakten kan følgende </w:t>
      </w:r>
      <w:r w:rsidR="00B91CF6" w:rsidRPr="00E11796">
        <w:t>sanksjoner</w:t>
      </w:r>
      <w:r w:rsidRPr="00E11796">
        <w:t xml:space="preserve"> iverksettes: </w:t>
      </w:r>
    </w:p>
    <w:p w14:paraId="652C3681" w14:textId="77777777" w:rsidR="00447D11" w:rsidRPr="00E11796" w:rsidRDefault="00447D11" w:rsidP="00447D11">
      <w:r w:rsidRPr="00E11796">
        <w:t xml:space="preserve"> </w:t>
      </w:r>
    </w:p>
    <w:p w14:paraId="1DC49E96" w14:textId="6CCBC566" w:rsidR="00447D11" w:rsidRPr="00E11796" w:rsidRDefault="00447D11" w:rsidP="00447D11">
      <w:r w:rsidRPr="00E11796">
        <w:t xml:space="preserve">Mulkt inntil 20 000 kr for hver kategori regelbrudd som er begått. Flere brudd på samme bestemmelse i kontrakten regnes som samme kategori regelbrudd. Dersom flere bestemmelser i </w:t>
      </w:r>
      <w:r w:rsidR="00D10D60" w:rsidRPr="00E11796">
        <w:t>aml</w:t>
      </w:r>
      <w:r w:rsidRPr="00E11796">
        <w:t xml:space="preserve"> er brutt, regnes det imidlertid for samme kategori regelbrudd kun dersom regelbruddene er regulert i det samme kapittel. Hvis regelbruddet omfatter flere arbeidstakere regnes inntil 10 personer som samme kategori regelbrudd. Hvis regelbruddet begås over en tidsperiode, regnes det som ny kategori regelbrudd for hver 60 dag regelbruddet varer. </w:t>
      </w:r>
    </w:p>
    <w:p w14:paraId="2768960A" w14:textId="77777777" w:rsidR="00447D11" w:rsidRPr="00E11796" w:rsidRDefault="00447D11" w:rsidP="00447D11"/>
    <w:p w14:paraId="7250C590" w14:textId="77777777" w:rsidR="00447D11" w:rsidRPr="00E11796" w:rsidRDefault="00447D11" w:rsidP="00447D11">
      <w:r w:rsidRPr="00E11796">
        <w:t xml:space="preserve">I tilfeller hvor byggherre finner det hensiktsmessig kan byggherre i stedet for eller i tillegg til ileggelse av mulkt foreta et tilbakehold av omtrent det dobbelte av antatt besparelse inntil det er tilstrekkelig dokumentert at forholdet er brakt i orden. Bruk av tilbakehold i stedet for mulkt kan eksempelvis være aktuelt dersom byggherre antar at bruk av mulkt reduserer arbeidstakernes mulighet til at kontraktens krav til lønns- og arbeidsvilkår oppfylles. </w:t>
      </w:r>
    </w:p>
    <w:p w14:paraId="6A96F85F" w14:textId="77777777" w:rsidR="00447D11" w:rsidRPr="00E11796" w:rsidRDefault="00447D11" w:rsidP="00447D11"/>
    <w:p w14:paraId="3CC34056" w14:textId="41931859" w:rsidR="00447D11" w:rsidRPr="00E11796" w:rsidRDefault="00447D11" w:rsidP="00447D11">
      <w:r w:rsidRPr="00E11796">
        <w:t>Ved brudd på entreprenørens plikt til egenkontroll av lønns- og arbeidsvilkår kan i tillegg til mulkt som beskrevet over gis mulkt på 30</w:t>
      </w:r>
      <w:r w:rsidRPr="00E11796">
        <w:rPr>
          <w:rFonts w:cs="Arial"/>
        </w:rPr>
        <w:t> </w:t>
      </w:r>
      <w:r w:rsidRPr="00E11796">
        <w:t xml:space="preserve">000 kr. Ved gjentagelse eller hvor pliktbruddet er vesentlig, kan det gis </w:t>
      </w:r>
      <w:r w:rsidR="008F2FD1" w:rsidRPr="00E11796">
        <w:t>tilleggs</w:t>
      </w:r>
      <w:r w:rsidRPr="00E11796">
        <w:t>mulkt p</w:t>
      </w:r>
      <w:r w:rsidRPr="00E11796">
        <w:rPr>
          <w:rFonts w:cs="Lucida Sans Unicode"/>
        </w:rPr>
        <w:t>å</w:t>
      </w:r>
      <w:r w:rsidRPr="00E11796">
        <w:t xml:space="preserve"> 60</w:t>
      </w:r>
      <w:r w:rsidRPr="00E11796">
        <w:rPr>
          <w:rFonts w:cs="Arial"/>
        </w:rPr>
        <w:t> </w:t>
      </w:r>
      <w:r w:rsidRPr="00E11796">
        <w:t>000 kr.  Byggherres vurdering av hvorvidt mulkt p</w:t>
      </w:r>
      <w:r w:rsidRPr="00E11796">
        <w:rPr>
          <w:rFonts w:cs="Lucida Sans Unicode"/>
        </w:rPr>
        <w:t>å</w:t>
      </w:r>
      <w:r w:rsidRPr="00E11796">
        <w:t xml:space="preserve"> 60</w:t>
      </w:r>
      <w:r w:rsidRPr="00E11796">
        <w:rPr>
          <w:rFonts w:cs="Arial"/>
        </w:rPr>
        <w:t> </w:t>
      </w:r>
      <w:r w:rsidRPr="00E11796">
        <w:t xml:space="preserve">000 kr skal gis, vil bero på hvor mange feil byggherre avdekker, hvor alvorlige de er og om byggherre synes at entreprenør burde ha oppdaget disse selv. Mulkt kan gis hver gang entreprenøren rapporterer resultat av egenkontroll til byggherren og hvor det viser seg at feil knyttet til lønns- og arbeidsvilkår ikke er avdekket. </w:t>
      </w:r>
    </w:p>
    <w:p w14:paraId="2987E555" w14:textId="77777777" w:rsidR="00447D11" w:rsidRPr="00E11796" w:rsidRDefault="00447D11" w:rsidP="00447D11"/>
    <w:p w14:paraId="625D44BB" w14:textId="18AB3459" w:rsidR="00447D11" w:rsidRPr="00E11796" w:rsidRDefault="00447D11" w:rsidP="00447D11">
      <w:r w:rsidRPr="00E11796">
        <w:t xml:space="preserve">Ved pågående brudd på nevnte bestemmelser kan byggherren også iverksette følgende tiltak: </w:t>
      </w:r>
    </w:p>
    <w:p w14:paraId="06F2DE56" w14:textId="77777777" w:rsidR="00447D11" w:rsidRPr="00E11796" w:rsidRDefault="00447D11" w:rsidP="00447D11"/>
    <w:p w14:paraId="2E484A82" w14:textId="77777777" w:rsidR="00447D11" w:rsidRPr="00E11796" w:rsidRDefault="00447D11" w:rsidP="00447D11">
      <w:r w:rsidRPr="00E11796">
        <w:t xml:space="preserve">Fastsette kort frist for å bringe forholdet i samsvar med kontraktsbestemmelsen. Dersom forholdet ikke er rettet innen fristen løper dagmulkt som er 1 promille av kontraktssummen, men ikke mindre enn 10 000 kr pr. hverdag. Mulkten løper til det er tilstrekkelig dokumentert at forholdet er brakt i samsvar med kontraktsbestemmelsen. Mulkt påløper for hver ulik kategori kontraktsbruddene er knyttet til. Entreprenøren er tilsvarende ansvarlig for sine kontraktsmedhjelpere hvor kontraktsbrudd er konstatert. </w:t>
      </w:r>
    </w:p>
    <w:p w14:paraId="3787D081" w14:textId="77777777" w:rsidR="00447D11" w:rsidRPr="00E11796" w:rsidRDefault="00447D11" w:rsidP="00447D11"/>
    <w:p w14:paraId="7056B4CF" w14:textId="77777777" w:rsidR="00447D11" w:rsidRPr="00E11796" w:rsidRDefault="00447D11" w:rsidP="00447D11">
      <w:r w:rsidRPr="00E11796">
        <w:t xml:space="preserve">Dersom forholdet ikke er rettet innen fastsatt frist og tilbakehold ikke allerede er iverksatt, kan byggherre også tilbakeholde et beløp som omtrent tilsvarer det dobbelte av antatt besparelse inntil det er tilstrekkelig dokumentert at forholdet er brakt i orden. </w:t>
      </w:r>
    </w:p>
    <w:p w14:paraId="37E3FA18" w14:textId="77777777" w:rsidR="00447D11" w:rsidRPr="00E11796" w:rsidRDefault="00447D11" w:rsidP="00447D11"/>
    <w:p w14:paraId="3FFE32BA" w14:textId="1F0B3913" w:rsidR="00447D11" w:rsidRPr="00E11796" w:rsidRDefault="00447D11" w:rsidP="00447D11">
      <w:r w:rsidRPr="00E11796">
        <w:lastRenderedPageBreak/>
        <w:t xml:space="preserve">Dersom fastsatt frist overskrides med mer enn 5 arbeidsdager kan byggherre i tillegg kreve at arbeidet omfattet av kontraktsbruddet stanses inntil forholdet er i samsvar med kontraktsbestemmelsen. Dersom byggherre anser kontraktsbruddet som en sikkerhetsrisiko, kan arbeidet for berørte arbeidere kreves stanset umiddelbart. </w:t>
      </w:r>
    </w:p>
    <w:p w14:paraId="609EBA22" w14:textId="77777777" w:rsidR="00447D11" w:rsidRPr="00E11796" w:rsidRDefault="00447D11" w:rsidP="00447D11"/>
    <w:p w14:paraId="2BB8AC46" w14:textId="638C91C4" w:rsidR="00D156A1" w:rsidRPr="00E11796" w:rsidRDefault="00447D11" w:rsidP="007E1047">
      <w:r w:rsidRPr="00E11796">
        <w:t>Dersom fastsatt frist overskrides med mer enn 10 arbeidsdager kan byggherre heve kontrakten i den grad forholdet kan anses som vesentlig mislighold iht. NS 8407 punkt 46.</w:t>
      </w:r>
    </w:p>
    <w:p w14:paraId="65C697E3" w14:textId="77777777" w:rsidR="00D156A1" w:rsidRPr="00E11796" w:rsidRDefault="00D156A1" w:rsidP="00D156A1"/>
    <w:p w14:paraId="1BAC2EEB" w14:textId="4BD42F60" w:rsidR="007866DE" w:rsidRPr="00E11796" w:rsidRDefault="00275DFE" w:rsidP="004F7206">
      <w:pPr>
        <w:pStyle w:val="Overskrift3"/>
      </w:pPr>
      <w:bookmarkStart w:id="873" w:name="_Toc233897060"/>
      <w:r w:rsidRPr="00E11796">
        <w:t>L</w:t>
      </w:r>
      <w:r w:rsidR="00D156A1" w:rsidRPr="00E11796">
        <w:t>ærlinger</w:t>
      </w:r>
      <w:bookmarkEnd w:id="873"/>
    </w:p>
    <w:p w14:paraId="127D76DC" w14:textId="27094E0D" w:rsidR="00275DFE" w:rsidRPr="00E11796" w:rsidRDefault="00275DFE" w:rsidP="008C1549">
      <w:pPr>
        <w:pStyle w:val="Overskrift4"/>
      </w:pPr>
      <w:bookmarkStart w:id="874" w:name="_Toc233897061"/>
      <w:r w:rsidRPr="00E11796">
        <w:t>Krav om bruk av lærlinger</w:t>
      </w:r>
      <w:bookmarkEnd w:id="874"/>
    </w:p>
    <w:p w14:paraId="049C2F3C" w14:textId="7F03EF2F" w:rsidR="00C964C1" w:rsidRPr="00E11796" w:rsidRDefault="00C964C1" w:rsidP="00C964C1">
      <w:r w:rsidRPr="00E11796">
        <w:t xml:space="preserve">Det kreves at entreprenøren er tilknyttet en lærlingordning og at minst en lærling skal delta i utførelsen av kontraktarbeidet med minimum 10 % av totalt antall timeverk på kontrakten. Timeverk for kontraktsmedhjelper inkluderes i regnskapet. Kravet gjelder kun i bransjer hvor det er særlig behov for læreplasser og kun når kontraktens hovedelement omfatter arbeid der det er relevant å benytte arbeidskraft med fag- eller svennebrev.  </w:t>
      </w:r>
    </w:p>
    <w:p w14:paraId="5C28D101" w14:textId="77777777" w:rsidR="00B60637" w:rsidRPr="00E11796" w:rsidRDefault="00B60637" w:rsidP="00C964C1"/>
    <w:p w14:paraId="5A6D5607" w14:textId="58806DC9" w:rsidR="00B60637" w:rsidRPr="00E11796" w:rsidRDefault="00B60637" w:rsidP="00C964C1">
      <w:r w:rsidRPr="00E11796">
        <w:t>Særlig behov for læreplasser foreligger dersom det var klart flere søkere til læreplass enn antallet inngåtte lærekontrakter innen samme lærefag ved forrige søkning til videregående opplæring</w:t>
      </w:r>
    </w:p>
    <w:p w14:paraId="76CCB7E8" w14:textId="77777777" w:rsidR="00C964C1" w:rsidRPr="00E11796" w:rsidRDefault="00C964C1" w:rsidP="00C964C1"/>
    <w:p w14:paraId="0F08EF63" w14:textId="533B05FA" w:rsidR="00C964C1" w:rsidRPr="00E11796" w:rsidRDefault="00C964C1" w:rsidP="00C964C1">
      <w:r w:rsidRPr="00E11796">
        <w:t xml:space="preserve">Kravet kan oppfylles av entreprenøren eller en eller flere av hans kontraktsmedhjelpere.  </w:t>
      </w:r>
    </w:p>
    <w:p w14:paraId="40084273" w14:textId="77777777" w:rsidR="00C964C1" w:rsidRPr="00E11796" w:rsidRDefault="00C964C1" w:rsidP="00C964C1">
      <w:r w:rsidRPr="00E11796">
        <w:t xml:space="preserve"> </w:t>
      </w:r>
    </w:p>
    <w:p w14:paraId="0999AFBF" w14:textId="77777777" w:rsidR="00C964C1" w:rsidRPr="00E11796" w:rsidRDefault="00C964C1" w:rsidP="00C964C1">
      <w:r w:rsidRPr="00E11796">
        <w:t xml:space="preserve">Utenlandske entreprenør kan oppfylle lærlingkravet ved å benytte lærlinger som er tilknyttet offentlig godkjent lærlingeordning i Norge eller tilsvarende ordning i annet EU- eller EØS-land.  </w:t>
      </w:r>
    </w:p>
    <w:p w14:paraId="5CC2C555" w14:textId="77777777" w:rsidR="00C964C1" w:rsidRPr="00E11796" w:rsidRDefault="00C964C1" w:rsidP="00C964C1"/>
    <w:p w14:paraId="37192698" w14:textId="77777777" w:rsidR="00C964C1" w:rsidRPr="00E11796" w:rsidRDefault="00C964C1" w:rsidP="00C964C1">
      <w:r w:rsidRPr="00E11796">
        <w:t xml:space="preserve">Entreprenøren skal ved oppstart, og på anmodning under gjennomføringen av kontraktarbeidet, dokumentere at kravene er oppfylt. Ved avslutning av kontrakten skal det fremlegges oversikt over antall timer utført av lærlinger. Timelister skal fremlegges på anmodning. </w:t>
      </w:r>
    </w:p>
    <w:p w14:paraId="5AEA7174" w14:textId="77777777" w:rsidR="00C964C1" w:rsidRPr="00E11796" w:rsidRDefault="00C964C1" w:rsidP="00C964C1"/>
    <w:p w14:paraId="6F0F5FFB" w14:textId="66DEA31A" w:rsidR="00C964C1" w:rsidRPr="00E11796" w:rsidRDefault="00C964C1" w:rsidP="00C964C1">
      <w:r w:rsidRPr="00E11796">
        <w:t xml:space="preserve">Kravet gjelder ikke dersom </w:t>
      </w:r>
      <w:r w:rsidR="007A327F" w:rsidRPr="00E11796">
        <w:t>entreprenør</w:t>
      </w:r>
      <w:r w:rsidRPr="00E11796">
        <w:t xml:space="preserve">en kan dokumentere reelle forsøk på å inngå lære-kontrakt uten å lykkes. Tilsvarende gjelder dersom </w:t>
      </w:r>
      <w:r w:rsidR="007A327F" w:rsidRPr="00E11796">
        <w:t>entreprenør</w:t>
      </w:r>
      <w:r w:rsidRPr="00E11796">
        <w:t xml:space="preserve">en har inngått lærekontrakt, men på grunn av forhold som skyldes lærlingen ikke kan benytte vedkommende under kontraktsarbeidene.  </w:t>
      </w:r>
    </w:p>
    <w:p w14:paraId="51E5CE9F" w14:textId="77777777" w:rsidR="00C964C1" w:rsidRPr="00E11796" w:rsidRDefault="00C964C1" w:rsidP="00C964C1"/>
    <w:p w14:paraId="6F36E8EE" w14:textId="77777777" w:rsidR="00C964C1" w:rsidRPr="00E11796" w:rsidRDefault="00C964C1" w:rsidP="00C964C1">
      <w:r w:rsidRPr="00E11796">
        <w:t xml:space="preserve">Entreprenøren har selv plikt til å kontrollere med tilstrekkelig frekvens under gjennomføringen av kontraktsarbeidet, at kravet om bruk av lærlinger kan imøtekommes. Byggherre vil også gjennomføre nødvendig kontroll av om krav om bruk av lærlinger overholdes. Ved brudd på plikten skal entreprenøren rette forholdet innen den frist byggherren fastsetter. Der entreprenøren selv oppdager brudd på plikten, skal entreprenøren uten opphold opplyse byggherren om forholdene og rette forholdene innen den frist byggherren fastsetter. </w:t>
      </w:r>
    </w:p>
    <w:p w14:paraId="13A365DC" w14:textId="77777777" w:rsidR="00C964C1" w:rsidRPr="00E11796" w:rsidRDefault="00C964C1" w:rsidP="00C964C1"/>
    <w:p w14:paraId="7F879A4C" w14:textId="77777777" w:rsidR="00C964C1" w:rsidRPr="00E11796" w:rsidRDefault="00C964C1" w:rsidP="00C964C1">
      <w:r w:rsidRPr="00E11796">
        <w:t xml:space="preserve">Dersom kravet ikke er innfridd ved overtakelsen avkortes vederlaget med inntil 5 promille av kontraktssummen. Ved vesentlig mislighold av ovennevnte plikter, eller dersom det er grunn til å tro at slikt mislighold vil inntreffe, kan byggherren stanse eller heve kontrakten dersom forholdet ikke blir rettet innen en rimelig frist gitt ved skriftlig varsel, med varsel om stansing eller heving om så ikke skjer.  </w:t>
      </w:r>
    </w:p>
    <w:p w14:paraId="140D4778" w14:textId="77777777" w:rsidR="00C964C1" w:rsidRPr="00E11796" w:rsidRDefault="00C964C1" w:rsidP="00C964C1"/>
    <w:p w14:paraId="22A48107" w14:textId="77777777" w:rsidR="005D6170" w:rsidRPr="00E11796" w:rsidRDefault="00C964C1" w:rsidP="00D156A1">
      <w:r w:rsidRPr="00E11796">
        <w:t xml:space="preserve">Entreprenøren gis i sluttoppgjøret en bonus på </w:t>
      </w:r>
      <w:r w:rsidR="00CD4173" w:rsidRPr="00E11796">
        <w:t>10</w:t>
      </w:r>
      <w:r w:rsidRPr="00E11796">
        <w:t>0</w:t>
      </w:r>
      <w:r w:rsidRPr="00E11796">
        <w:rPr>
          <w:rFonts w:cs="Arial"/>
        </w:rPr>
        <w:t> </w:t>
      </w:r>
      <w:r w:rsidRPr="00E11796">
        <w:t>000 kr for hver l</w:t>
      </w:r>
      <w:r w:rsidRPr="00E11796">
        <w:rPr>
          <w:rFonts w:cs="Lucida Sans Unicode"/>
        </w:rPr>
        <w:t>æ</w:t>
      </w:r>
      <w:r w:rsidRPr="00E11796">
        <w:t>rling som har arbeidet minst fire m</w:t>
      </w:r>
      <w:r w:rsidRPr="00E11796">
        <w:rPr>
          <w:rFonts w:cs="Lucida Sans Unicode"/>
        </w:rPr>
        <w:t>å</w:t>
      </w:r>
      <w:r w:rsidRPr="00E11796">
        <w:t>neder i prosjektet og som har oppn</w:t>
      </w:r>
      <w:r w:rsidRPr="00E11796">
        <w:rPr>
          <w:rFonts w:cs="Lucida Sans Unicode"/>
        </w:rPr>
        <w:t>å</w:t>
      </w:r>
      <w:r w:rsidRPr="00E11796">
        <w:t>dd status som fagarbeider, eller tilsvarende i annet EU- eller E</w:t>
      </w:r>
      <w:r w:rsidRPr="00E11796">
        <w:rPr>
          <w:rFonts w:cs="Lucida Sans Unicode"/>
        </w:rPr>
        <w:t>Ø</w:t>
      </w:r>
      <w:r w:rsidRPr="00E11796">
        <w:t xml:space="preserve">S-land, mens vedkommende har arbeidet i prosjektet. </w:t>
      </w:r>
    </w:p>
    <w:p w14:paraId="5DA773EE" w14:textId="77777777" w:rsidR="005D6170" w:rsidRPr="00E11796" w:rsidRDefault="005D6170" w:rsidP="11C0907E">
      <w:pPr>
        <w:rPr>
          <w:rFonts w:cs="Lucida Sans Unicode"/>
          <w:lang w:eastAsia="nb-NO"/>
        </w:rPr>
      </w:pPr>
      <w:r w:rsidRPr="00E11796">
        <w:rPr>
          <w:rFonts w:cs="Lucida Sans Unicode"/>
          <w:lang w:eastAsia="nb-NO"/>
        </w:rPr>
        <w:t>Melding om slik status må gis byggherre senest 14 dager etter at den er oppnådd.</w:t>
      </w:r>
    </w:p>
    <w:p w14:paraId="1C0A4CEB" w14:textId="77777777" w:rsidR="005D6170" w:rsidRPr="00E11796" w:rsidRDefault="005D6170" w:rsidP="00D156A1"/>
    <w:p w14:paraId="0930D87F" w14:textId="0CF487CC" w:rsidR="00D156A1" w:rsidRPr="00E11796" w:rsidRDefault="00C964C1" w:rsidP="00D156A1">
      <w:r w:rsidRPr="00E11796">
        <w:t>Bonus forutsetter at lærling omfattes av denne kontraktens krav om bruk av lærlinger og at det dokumenteres at vilkår for bonus er innfridd. Bonus faller bort hvis krav om bruk av lærlinger ikke er innfridd. Det gis slik bonus for inntil 100 lærlinger pr. år kontraktsarbeidet varer.</w:t>
      </w:r>
      <w:r w:rsidR="00D11622" w:rsidRPr="00E11796">
        <w:t xml:space="preserve"> </w:t>
      </w:r>
    </w:p>
    <w:p w14:paraId="3877E0C8" w14:textId="77777777" w:rsidR="00424888" w:rsidRPr="00E11796" w:rsidRDefault="00424888" w:rsidP="008C1549">
      <w:pPr>
        <w:pStyle w:val="Overskrift4"/>
        <w:numPr>
          <w:ilvl w:val="0"/>
          <w:numId w:val="0"/>
        </w:numPr>
        <w:ind w:left="709"/>
      </w:pPr>
    </w:p>
    <w:p w14:paraId="0CFE4B6A" w14:textId="37D12A75" w:rsidR="00275DFE" w:rsidRPr="00E11796" w:rsidRDefault="00275DFE" w:rsidP="008C1549">
      <w:pPr>
        <w:pStyle w:val="Overskrift4"/>
      </w:pPr>
      <w:bookmarkStart w:id="875" w:name="_Toc233897062"/>
      <w:r w:rsidRPr="00E11796">
        <w:t>K</w:t>
      </w:r>
      <w:r w:rsidR="00A11150" w:rsidRPr="00E11796">
        <w:t>rav om bruk av faglærte håndverkere</w:t>
      </w:r>
      <w:bookmarkEnd w:id="875"/>
    </w:p>
    <w:p w14:paraId="5144F0ED" w14:textId="77777777" w:rsidR="001A151A" w:rsidRPr="00E11796" w:rsidRDefault="001A151A" w:rsidP="001A151A">
      <w:r w:rsidRPr="00E11796">
        <w:t xml:space="preserve">Ved utførelsen av kontraktsarbeidet skal minimum 50 % av arbeidede timer innenfor bygg- og anleggsfagene (de fag som omfattes av utdanningsprogrammet for bygg- og anleggsteknikk samt anleggsgartnerfaget) samlet utføres av personer med fagbrev, svennebrev eller dokumentert fagopplæring i henhold til nasjonal fagopplæringslovgivning eller likeverdig utenlandsk fagutdanning. Det skal være fagarbeidere i alle ovennevnte fag.  </w:t>
      </w:r>
    </w:p>
    <w:p w14:paraId="75F0F9F3" w14:textId="77777777" w:rsidR="001A151A" w:rsidRPr="00E11796" w:rsidRDefault="001A151A" w:rsidP="001A151A"/>
    <w:p w14:paraId="38B1CE66" w14:textId="77777777" w:rsidR="001A151A" w:rsidRPr="00E11796" w:rsidRDefault="001A151A" w:rsidP="001A151A">
      <w:r w:rsidRPr="00E11796">
        <w:t xml:space="preserve">Inntil 10 % av kravet kan oppfylles ved at arbeidede timer er utført av personer som er under systematisk opplæring og er oppmeldt etter kravene i Praksiskandidatordningen, jf. opplæringslova § 3-5, eller etter tilsvarende ordning i annet EU/EØS-land. </w:t>
      </w:r>
    </w:p>
    <w:p w14:paraId="5CEEACA9" w14:textId="77777777" w:rsidR="001A151A" w:rsidRPr="00E11796" w:rsidRDefault="001A151A" w:rsidP="001A151A"/>
    <w:p w14:paraId="4B62BF30" w14:textId="77777777" w:rsidR="001A151A" w:rsidRPr="00E11796" w:rsidRDefault="001A151A" w:rsidP="001A151A">
      <w:r w:rsidRPr="00E11796">
        <w:t xml:space="preserve">I enkeltpersonforetak uten ansatte gjelder ovenstående krav for eier. </w:t>
      </w:r>
    </w:p>
    <w:p w14:paraId="761D352E" w14:textId="77777777" w:rsidR="001A151A" w:rsidRPr="00E11796" w:rsidRDefault="001A151A" w:rsidP="001A151A"/>
    <w:p w14:paraId="2892EBEC" w14:textId="77777777" w:rsidR="001A151A" w:rsidRPr="00E11796" w:rsidRDefault="001A151A" w:rsidP="001A151A">
      <w:r w:rsidRPr="00E11796">
        <w:t xml:space="preserve">Entreprenøren skal etter kontraktsinngåelsen dokumentere hvordan kravet vil bli oppfylt, samt jevnlig oversende bemanningsplaner og rapporter som viser oppfyllelsesgraden. Ved kontraktavslutning skal det fremlegges oversikt over antall fagarbeidertimer. Timelister skal fremlegges på anmodning. Byggherren kan holde tilbake inntil 5 promille av kontraktssummen dersom ovennevnte krav misligholdes, eller det er grunn til å tro at slikt mislighold vil inntreffe, og forholdet ikke blir rettet innen en rimelig frist gitt ved skriftlig varsel. Dersom kravet ikke er oppfylt ved overtakelsen avkortes vederlaget med inntil 5 promille av kontraktssummen. </w:t>
      </w:r>
    </w:p>
    <w:p w14:paraId="1E327DCD" w14:textId="77777777" w:rsidR="001A151A" w:rsidRPr="00E11796" w:rsidRDefault="001A151A" w:rsidP="001A151A"/>
    <w:p w14:paraId="5993BDFB" w14:textId="621E7B7C" w:rsidR="00D156A1" w:rsidRPr="00E11796" w:rsidRDefault="001A151A" w:rsidP="00D156A1">
      <w:r w:rsidRPr="00E11796">
        <w:t>Ved vesentlig mislighold av ovennevnte plikter, eller dersom det er grunn til å tro at slikt mislighold vil inntreffe, kan byggherren stanse</w:t>
      </w:r>
      <w:r w:rsidR="006C6B32" w:rsidRPr="00E11796">
        <w:t xml:space="preserve"> arbeidene</w:t>
      </w:r>
      <w:r w:rsidRPr="00E11796">
        <w:t xml:space="preserve"> eller heve kontrakten dersom forholdet ikke blir rettet innen en rimelig frist gitt ved skriftlig varsel, med varsel om stansing eller heving om så ikke skjer.</w:t>
      </w:r>
    </w:p>
    <w:p w14:paraId="2A15E0FB" w14:textId="77777777" w:rsidR="007E1047" w:rsidRPr="00E11796" w:rsidRDefault="007E1047" w:rsidP="00D156A1"/>
    <w:p w14:paraId="5C12606B" w14:textId="44D323E2" w:rsidR="007866DE" w:rsidRPr="00E11796" w:rsidRDefault="00D156A1" w:rsidP="004F7206">
      <w:pPr>
        <w:pStyle w:val="Overskrift3"/>
      </w:pPr>
      <w:bookmarkStart w:id="876" w:name="_Toc233897063"/>
      <w:r w:rsidRPr="00E11796">
        <w:t>Kontraktsmedhjelpere (Se NS8407 punkt 10)</w:t>
      </w:r>
      <w:bookmarkEnd w:id="876"/>
    </w:p>
    <w:p w14:paraId="73146772" w14:textId="1546E6CD" w:rsidR="00D156A1" w:rsidRPr="00E11796" w:rsidRDefault="00D156A1" w:rsidP="008C1549">
      <w:pPr>
        <w:pStyle w:val="Overskrift4"/>
      </w:pPr>
      <w:bookmarkStart w:id="877" w:name="_Toc233897064"/>
      <w:r w:rsidRPr="00E11796">
        <w:t>Valg av kontraktsmedhjelper</w:t>
      </w:r>
      <w:bookmarkEnd w:id="877"/>
    </w:p>
    <w:p w14:paraId="5ACD26F2" w14:textId="77777777" w:rsidR="00CC1760" w:rsidRPr="00E11796" w:rsidRDefault="00CC1760" w:rsidP="00CC1760">
      <w:r w:rsidRPr="00E11796">
        <w:t>Alle avtaler entreprenøren har med kontraktsmedhjelpere skal inneholde de samme bestemmelsene som anvendt i denne kontrakt om arbeidets utførelse, forhold på arbeidsstedet og utførelse ved underentreprise.</w:t>
      </w:r>
    </w:p>
    <w:p w14:paraId="0B5BF6B2" w14:textId="77777777" w:rsidR="00CC1760" w:rsidRPr="00E11796" w:rsidRDefault="00CC1760" w:rsidP="00CC1760"/>
    <w:p w14:paraId="6213C9E7" w14:textId="77777777" w:rsidR="00CC1760" w:rsidRPr="00E11796" w:rsidRDefault="00CC1760" w:rsidP="00CC1760">
      <w:r w:rsidRPr="00E11796">
        <w:t>Bestemmelser om bruk av kontraktsmedhjelper gjelder også for virksomhet som leier ut personell.</w:t>
      </w:r>
    </w:p>
    <w:p w14:paraId="2C358873" w14:textId="77777777" w:rsidR="00CC1760" w:rsidRPr="00E11796" w:rsidRDefault="00CC1760" w:rsidP="00CC1760"/>
    <w:p w14:paraId="1CC05BFA" w14:textId="5D6398EE" w:rsidR="00CC1760" w:rsidRPr="00E11796" w:rsidRDefault="00CC1760" w:rsidP="00CC1760">
      <w:r w:rsidRPr="00E11796">
        <w:t xml:space="preserve">Entreprenøren kan ikke ha flere enn to ledd med </w:t>
      </w:r>
      <w:r w:rsidR="006704A1" w:rsidRPr="00E11796">
        <w:t>kontraktsmedhjelper</w:t>
      </w:r>
      <w:r w:rsidR="00424794" w:rsidRPr="00E11796">
        <w:t>e</w:t>
      </w:r>
      <w:r w:rsidR="006704A1" w:rsidRPr="00E11796">
        <w:t xml:space="preserve"> </w:t>
      </w:r>
      <w:r w:rsidRPr="00E11796">
        <w:t xml:space="preserve">i kjede under seg, med mindre annet er særskilt skriftlig avtalt med byggherren. Dette gjelder </w:t>
      </w:r>
      <w:r w:rsidR="006704A1" w:rsidRPr="00E11796">
        <w:t xml:space="preserve">utførelse </w:t>
      </w:r>
      <w:r w:rsidR="00424794" w:rsidRPr="00E11796">
        <w:t xml:space="preserve">av </w:t>
      </w:r>
      <w:r w:rsidRPr="00E11796">
        <w:t>bygge- og anleggsarbeider.</w:t>
      </w:r>
      <w:r w:rsidR="004A4F80" w:rsidRPr="00E11796">
        <w:t xml:space="preserve"> Avtale om </w:t>
      </w:r>
      <w:r w:rsidR="006C2F63" w:rsidRPr="00E11796">
        <w:t>adgang til flere ledd enn oppgitt i konkurransegrunnlaget kan bare inngås hvis det på grunn av uforutsette omstendigheter er nødvendig for å få gjennomført kontrakten.</w:t>
      </w:r>
    </w:p>
    <w:p w14:paraId="1A954224" w14:textId="77777777" w:rsidR="00CC1760" w:rsidRPr="00E11796" w:rsidRDefault="00CC1760" w:rsidP="00CC1760"/>
    <w:p w14:paraId="6B171B05" w14:textId="77777777" w:rsidR="00CC1760" w:rsidRPr="00E11796" w:rsidRDefault="00CC1760" w:rsidP="00CC1760">
      <w:r w:rsidRPr="00E11796">
        <w:t xml:space="preserve">Der entreprisen utføres av et arbeidsfellesskap (leverandørgruppe), gjelder denne bestemmelsen for den enkelte deltaker i arbeidsfellesskapet. </w:t>
      </w:r>
    </w:p>
    <w:p w14:paraId="707474A4" w14:textId="77777777" w:rsidR="00CC1760" w:rsidRPr="00E11796" w:rsidRDefault="00CC1760" w:rsidP="00CC1760"/>
    <w:p w14:paraId="65CCF910" w14:textId="77777777" w:rsidR="00CC1EC0" w:rsidRPr="00E11796" w:rsidRDefault="00CC1760" w:rsidP="00CC1760">
      <w:r w:rsidRPr="00E11796">
        <w:t xml:space="preserve">Entreprenør og kontraktsmedhjelper skal levere skjema «Inntakskontroll.». </w:t>
      </w:r>
    </w:p>
    <w:p w14:paraId="22DF0F09" w14:textId="77777777" w:rsidR="00CC1EC0" w:rsidRPr="00E11796" w:rsidRDefault="00CC1EC0" w:rsidP="00CC1760"/>
    <w:p w14:paraId="66F1C0F2" w14:textId="5730A2F5" w:rsidR="00433326" w:rsidRPr="00E11796" w:rsidRDefault="00CC1760" w:rsidP="00CC1760">
      <w:r w:rsidRPr="00E11796">
        <w:t>Skjema</w:t>
      </w:r>
      <w:r w:rsidR="00CE3303" w:rsidRPr="00E11796">
        <w:t xml:space="preserve"> skal være mottatt hos byggherre senest fem virkedager før kontrak</w:t>
      </w:r>
      <w:r w:rsidR="00A347C4" w:rsidRPr="00E11796">
        <w:t>t</w:t>
      </w:r>
      <w:r w:rsidR="00CE3303" w:rsidRPr="00E11796">
        <w:t>medhjelper igangsetter arbeid på kontrakten.</w:t>
      </w:r>
      <w:r w:rsidR="00433326" w:rsidRPr="00E11796">
        <w:t xml:space="preserve"> </w:t>
      </w:r>
    </w:p>
    <w:p w14:paraId="5BDBCF3B" w14:textId="77777777" w:rsidR="00CC1760" w:rsidRPr="00E11796" w:rsidRDefault="00CC1760" w:rsidP="00CC1760"/>
    <w:p w14:paraId="1AA9F117" w14:textId="54DC4FBC" w:rsidR="00CC1760" w:rsidRPr="00E11796" w:rsidRDefault="00CC1760" w:rsidP="00CC1760">
      <w:r w:rsidRPr="00E11796">
        <w:t xml:space="preserve">Brudd på entreprenørens plikt til å levere skjema for inntakskontroll gir byggherren rett til å kreve at entreprenøren erstatter vedkommende </w:t>
      </w:r>
      <w:r w:rsidR="00F870A9" w:rsidRPr="00E11796">
        <w:t>kontraktsmedhjelper</w:t>
      </w:r>
      <w:r w:rsidRPr="00E11796">
        <w:t>.</w:t>
      </w:r>
      <w:r w:rsidR="00F100F5" w:rsidRPr="00E11796">
        <w:t xml:space="preserve"> Brudd på bestemmelsen om antall ledd gir byggherre rett til å sette kort frist for at arbeid i regi av aktuelt ledd stanses. Byggherre kan i tillegg gi mulkt på inntil 100 000 kr for hvert tilfelle av bruk av flere ledd enn kontrakten anviser. Hvis forholdet ikke rettes innen fastsatt frist kan sanksjon for pågående brudd etter kontraktens</w:t>
      </w:r>
      <w:r w:rsidR="009A4FD2" w:rsidRPr="00E11796">
        <w:t xml:space="preserve"> </w:t>
      </w:r>
      <w:r w:rsidR="00F100F5" w:rsidRPr="00E11796">
        <w:t>punkt 1</w:t>
      </w:r>
      <w:r w:rsidR="009A4FD2" w:rsidRPr="00E11796">
        <w:t>1</w:t>
      </w:r>
      <w:r w:rsidR="00F100F5" w:rsidRPr="00E11796">
        <w:t>.5 anvendes.</w:t>
      </w:r>
      <w:r w:rsidRPr="00E11796">
        <w:t xml:space="preserve"> Eventuelle økonomiske krav fra kontraktsmedhjelpere eller omkostninger for øvrig som følge av heving av avtaler med kontraktsmedhjelpere i denne forbindelse, skal bæres av entreprenøren.</w:t>
      </w:r>
    </w:p>
    <w:p w14:paraId="0492ACFE" w14:textId="77777777" w:rsidR="00CC1760" w:rsidRPr="00E11796" w:rsidRDefault="00CC1760" w:rsidP="00CC1760"/>
    <w:p w14:paraId="5C11136C" w14:textId="7B203222" w:rsidR="00CC1760" w:rsidRPr="00E11796" w:rsidRDefault="00CC1760" w:rsidP="00CC1760">
      <w:r w:rsidRPr="00E11796">
        <w:t xml:space="preserve">Entreprenøren skal kreve </w:t>
      </w:r>
      <w:r w:rsidR="00F100F5" w:rsidRPr="00E11796">
        <w:t xml:space="preserve">fullmakter fra virksomheter </w:t>
      </w:r>
      <w:r w:rsidRPr="00E11796">
        <w:t>i alle underliggende entrepriseforhold ved inngåelse av kontrakter i tilknytning til oppdrag som overstiger en verdi på 500 000 kroner eksk</w:t>
      </w:r>
      <w:r w:rsidR="00904420" w:rsidRPr="00E11796">
        <w:t>l.</w:t>
      </w:r>
      <w:r w:rsidRPr="00E11796">
        <w:t xml:space="preserve"> mva. Dette gjelder ikke virksomhet som foretar utleie av personell. Brudd på entreprenørens plikt til å </w:t>
      </w:r>
      <w:r w:rsidR="00E27721" w:rsidRPr="00E11796">
        <w:t xml:space="preserve">innhente fullmakt </w:t>
      </w:r>
      <w:r w:rsidRPr="00E11796">
        <w:t xml:space="preserve">gir byggherren rett til å kreve at entreprenøren erstatter vedkommende </w:t>
      </w:r>
      <w:r w:rsidR="00F870A9" w:rsidRPr="00E11796">
        <w:t xml:space="preserve">kontraktsmedhjelper </w:t>
      </w:r>
      <w:r w:rsidRPr="00E11796">
        <w:t xml:space="preserve">med </w:t>
      </w:r>
      <w:r w:rsidR="00D9566A" w:rsidRPr="00E11796">
        <w:t>en</w:t>
      </w:r>
      <w:r w:rsidR="002D1838" w:rsidRPr="00E11796">
        <w:t xml:space="preserve"> </w:t>
      </w:r>
      <w:r w:rsidRPr="00E11796">
        <w:t xml:space="preserve">kontraktsmedhjelper som kan fremlegge </w:t>
      </w:r>
      <w:r w:rsidR="008808C9" w:rsidRPr="00E11796">
        <w:t xml:space="preserve">fullmakt for innhenting av opplysninger om skatt og avgift i henhold til samarbeidsavtale med Skatteetaten. </w:t>
      </w:r>
      <w:r w:rsidRPr="00E11796">
        <w:t xml:space="preserve">Byggherren kan tilsvarende kreve at entreprenøren erstatter vedkommende </w:t>
      </w:r>
      <w:r w:rsidR="00F870A9" w:rsidRPr="00E11796">
        <w:t xml:space="preserve">kontraktsmedhjelper </w:t>
      </w:r>
      <w:r w:rsidRPr="00E11796">
        <w:t>som ikke har oppfylt sine forpliktelser til å betale skatter og avgifter. Eventuelle økonomiske krav fra kontraktsmedhjelper eller omkostninger for øvrig som følge av heving av avtaler med kontraktsmedhjelpere i denne forbindelse, skal bæres av entreprenøren.</w:t>
      </w:r>
    </w:p>
    <w:p w14:paraId="30B00DF5" w14:textId="77777777" w:rsidR="00CC1760" w:rsidRPr="00E11796" w:rsidRDefault="00CC1760" w:rsidP="00CC1760"/>
    <w:p w14:paraId="130A0AAE" w14:textId="053D8ED7" w:rsidR="00D156A1" w:rsidRPr="00E11796" w:rsidRDefault="00D156A1" w:rsidP="008C1549">
      <w:pPr>
        <w:pStyle w:val="Overskrift4"/>
      </w:pPr>
      <w:bookmarkStart w:id="878" w:name="_Toc233897065"/>
      <w:r w:rsidRPr="00E11796">
        <w:t xml:space="preserve">Byggherrens rett </w:t>
      </w:r>
      <w:r w:rsidR="00CC1760" w:rsidRPr="00E11796">
        <w:t>til å nekte å godta entreprenørens valg av kontraktsmedhjelper</w:t>
      </w:r>
      <w:bookmarkEnd w:id="878"/>
    </w:p>
    <w:p w14:paraId="5D2D6F83" w14:textId="77C1CE25" w:rsidR="007866DE" w:rsidRPr="00E11796" w:rsidRDefault="00433326" w:rsidP="00433326">
      <w:r w:rsidRPr="00E11796">
        <w:t>Byggherren kan trekke tilbake godkjenning av kontraktsmedhjelper dersom det er saklig grunn.</w:t>
      </w:r>
    </w:p>
    <w:p w14:paraId="610E53C8" w14:textId="77777777" w:rsidR="00433326" w:rsidRPr="00E11796" w:rsidRDefault="00433326" w:rsidP="00433326"/>
    <w:p w14:paraId="331BD89F" w14:textId="7913CB11" w:rsidR="007866DE" w:rsidRPr="00E11796" w:rsidRDefault="00433326" w:rsidP="004F7206">
      <w:pPr>
        <w:pStyle w:val="Overskrift3"/>
      </w:pPr>
      <w:bookmarkStart w:id="879" w:name="_Toc233897066"/>
      <w:r w:rsidRPr="00E11796">
        <w:t>Tillatelser, løyver og di</w:t>
      </w:r>
      <w:r w:rsidR="006412F6" w:rsidRPr="00E11796">
        <w:t>s</w:t>
      </w:r>
      <w:r w:rsidRPr="00E11796">
        <w:t>pensasjoner</w:t>
      </w:r>
      <w:bookmarkEnd w:id="879"/>
    </w:p>
    <w:p w14:paraId="21FF0E6B" w14:textId="7AB960B0" w:rsidR="007866DE" w:rsidRPr="00E11796" w:rsidRDefault="00433326" w:rsidP="00433326">
      <w:r w:rsidRPr="00E11796">
        <w:t>Alle tillatelser som er nødvendige for å utføre og ta i bruk kontraktsgjenstanden, skal innhentes og bekostes av entreprenøren, herunder nødvendige tillatelser, løyver og dispensasjoner for de maskiner, personell og utstyr som skal brukes til utførelse av kontraktarbeidet.</w:t>
      </w:r>
      <w:r w:rsidR="0034201C" w:rsidRPr="00E11796">
        <w:t xml:space="preserve"> </w:t>
      </w:r>
      <w:r w:rsidR="00852E1D" w:rsidRPr="00E11796">
        <w:t>Byggherren skal holdes orientert om alle søknadsprosesser</w:t>
      </w:r>
    </w:p>
    <w:p w14:paraId="062341D1" w14:textId="77777777" w:rsidR="00433326" w:rsidRPr="00E11796" w:rsidRDefault="00433326" w:rsidP="00433326"/>
    <w:p w14:paraId="6B722F98" w14:textId="15E7747C" w:rsidR="00B34780" w:rsidRPr="00E11796" w:rsidRDefault="00433326" w:rsidP="004F7206">
      <w:pPr>
        <w:pStyle w:val="Overskrift3"/>
      </w:pPr>
      <w:bookmarkStart w:id="880" w:name="_Toc233897067"/>
      <w:r w:rsidRPr="00E11796">
        <w:t>Midlertidige avtaler med grunneiere</w:t>
      </w:r>
      <w:bookmarkEnd w:id="880"/>
    </w:p>
    <w:p w14:paraId="5DA0F64A" w14:textId="1A41FB4C" w:rsidR="00B34780" w:rsidRPr="00E11796" w:rsidRDefault="00433326" w:rsidP="00433326">
      <w:r w:rsidRPr="00E11796">
        <w:t>Hvis entreprenøren inngår midlertidige avtaler med grunneiere i tilknytning til gjennomføring av kontraktsarbeidet, skal byggherren informeres med kopi av avtalen før den trer i kraft.</w:t>
      </w:r>
    </w:p>
    <w:p w14:paraId="7E413801" w14:textId="77777777" w:rsidR="00B34780" w:rsidRPr="00E11796" w:rsidRDefault="00B34780" w:rsidP="00B34780"/>
    <w:p w14:paraId="270E6B9C" w14:textId="235AFC08" w:rsidR="00B34780" w:rsidRPr="00E11796" w:rsidRDefault="00433326" w:rsidP="004F7206">
      <w:pPr>
        <w:pStyle w:val="Overskrift3"/>
      </w:pPr>
      <w:bookmarkStart w:id="881" w:name="_Toc233897068"/>
      <w:r w:rsidRPr="00E11796">
        <w:t>Tiltransport av entreprenører og byggeplassadministrajon mv. (Se NS8407 punkt 12)</w:t>
      </w:r>
      <w:bookmarkEnd w:id="881"/>
    </w:p>
    <w:p w14:paraId="74837560" w14:textId="2EA4E354" w:rsidR="00433326" w:rsidRPr="00E11796" w:rsidRDefault="00433326" w:rsidP="008C1549">
      <w:pPr>
        <w:pStyle w:val="Overskrift4"/>
      </w:pPr>
      <w:bookmarkStart w:id="882" w:name="_Toc233897069"/>
      <w:r w:rsidRPr="00E11796">
        <w:t>Tiltransport av sideentreprenør (Se NS8407 punkt 12.2)</w:t>
      </w:r>
      <w:bookmarkEnd w:id="882"/>
    </w:p>
    <w:p w14:paraId="7291DD6F" w14:textId="5336FE7B" w:rsidR="00B34780" w:rsidRPr="00E11796" w:rsidRDefault="00433326" w:rsidP="00433326">
      <w:r w:rsidRPr="00E11796">
        <w:t>Entreprenøren har krav på 9 % påslag.</w:t>
      </w:r>
    </w:p>
    <w:p w14:paraId="7FCD83BB" w14:textId="57DFA461" w:rsidR="00433326" w:rsidRPr="00E11796" w:rsidRDefault="00433326" w:rsidP="00433326"/>
    <w:p w14:paraId="39B208E9" w14:textId="4D2365C3" w:rsidR="00433326" w:rsidRPr="00E11796" w:rsidRDefault="00433326" w:rsidP="008C1549">
      <w:pPr>
        <w:pStyle w:val="Overskrift4"/>
      </w:pPr>
      <w:bookmarkStart w:id="883" w:name="_Toc233897070"/>
      <w:r w:rsidRPr="00E11796">
        <w:t>Byggeplassadministrasjon og fremdriftskontroll av sideentreprenør</w:t>
      </w:r>
      <w:bookmarkEnd w:id="883"/>
    </w:p>
    <w:p w14:paraId="4E16ABCC" w14:textId="77777777" w:rsidR="00433326" w:rsidRPr="00E11796" w:rsidRDefault="00433326" w:rsidP="00433326">
      <w:r w:rsidRPr="00E11796">
        <w:t>Entreprenøren har krav på 9 % påslag.</w:t>
      </w:r>
    </w:p>
    <w:p w14:paraId="325272E0" w14:textId="77777777" w:rsidR="00433326" w:rsidRPr="00E11796" w:rsidRDefault="00433326" w:rsidP="00433326"/>
    <w:p w14:paraId="60E8E801" w14:textId="7221ECB1" w:rsidR="00B34780" w:rsidRPr="00E11796" w:rsidRDefault="00433326" w:rsidP="004F7206">
      <w:pPr>
        <w:pStyle w:val="Overskrift3"/>
      </w:pPr>
      <w:bookmarkStart w:id="884" w:name="_Toc233897071"/>
      <w:r w:rsidRPr="00E11796">
        <w:t>Kontraktsgjenstanden (Se NS8407 punkt 14)</w:t>
      </w:r>
      <w:bookmarkEnd w:id="884"/>
    </w:p>
    <w:p w14:paraId="621951CB" w14:textId="6D8DA1A0" w:rsidR="00B34780" w:rsidRPr="00E11796" w:rsidRDefault="00433326" w:rsidP="008C1549">
      <w:pPr>
        <w:pStyle w:val="Overskrift4"/>
      </w:pPr>
      <w:bookmarkStart w:id="885" w:name="_Toc233897072"/>
      <w:r w:rsidRPr="00E11796">
        <w:t>Avtalte krav</w:t>
      </w:r>
      <w:bookmarkEnd w:id="885"/>
    </w:p>
    <w:p w14:paraId="647CC3E0" w14:textId="77777777" w:rsidR="00897297" w:rsidRPr="00E11796" w:rsidRDefault="00897297" w:rsidP="009D52A5">
      <w:pPr>
        <w:pStyle w:val="Overskrift5"/>
      </w:pPr>
      <w:bookmarkStart w:id="886" w:name="_Toc233897073"/>
      <w:r w:rsidRPr="00E11796">
        <w:t>Generelt</w:t>
      </w:r>
      <w:bookmarkEnd w:id="886"/>
      <w:r w:rsidRPr="00E11796">
        <w:t xml:space="preserve"> </w:t>
      </w:r>
    </w:p>
    <w:p w14:paraId="21734C1B" w14:textId="77777777" w:rsidR="00897297" w:rsidRPr="00E11796" w:rsidRDefault="00897297" w:rsidP="00897297">
      <w:r w:rsidRPr="00E11796">
        <w:t xml:space="preserve">Kontraktsarbeidene skal utføres innenfor rammen av de til enhver tid gjeldende reguleringsplaner og andre bindende offentlige planer eller vedtak. </w:t>
      </w:r>
    </w:p>
    <w:p w14:paraId="5F3B7894" w14:textId="77777777" w:rsidR="00897297" w:rsidRPr="00E11796" w:rsidRDefault="00897297" w:rsidP="00897297"/>
    <w:p w14:paraId="078DBEA1" w14:textId="58FDB0C6" w:rsidR="00897297" w:rsidRPr="00E11796" w:rsidRDefault="00897297" w:rsidP="00897297">
      <w:r w:rsidRPr="00E11796">
        <w:t xml:space="preserve">For prosjektering og utførelse av kontraktarbeidet gjelder de krav som er angitt i kontrakten, herunder </w:t>
      </w:r>
      <w:r w:rsidR="009409FA" w:rsidRPr="00E11796">
        <w:t>også</w:t>
      </w:r>
      <w:r w:rsidRPr="00E11796">
        <w:t xml:space="preserve"> kravene i D</w:t>
      </w:r>
      <w:r w:rsidR="00B367CC" w:rsidRPr="00E11796">
        <w:t>2</w:t>
      </w:r>
      <w:r w:rsidRPr="00E11796">
        <w:t xml:space="preserve"> </w:t>
      </w:r>
      <w:r w:rsidRPr="00E11796">
        <w:rPr>
          <w:i/>
        </w:rPr>
        <w:t>Omfang og mengdefortegnelse</w:t>
      </w:r>
      <w:r w:rsidRPr="00E11796">
        <w:t xml:space="preserve"> og D</w:t>
      </w:r>
      <w:r w:rsidR="00B367CC" w:rsidRPr="00E11796">
        <w:t>3</w:t>
      </w:r>
      <w:r w:rsidRPr="00E11796">
        <w:t xml:space="preserve"> </w:t>
      </w:r>
      <w:r w:rsidRPr="00E11796">
        <w:rPr>
          <w:i/>
        </w:rPr>
        <w:t>Prosjekteringsgrunnlag og kravspesifikasjon</w:t>
      </w:r>
      <w:r w:rsidRPr="00E11796">
        <w:t xml:space="preserve">, samt løsninger, kvalitet og utførelse som angitt i entreprenørens tilbud. Herunder </w:t>
      </w:r>
      <w:r w:rsidR="00081149" w:rsidRPr="00E11796">
        <w:t xml:space="preserve">gjelder </w:t>
      </w:r>
      <w:r w:rsidRPr="00E11796">
        <w:t>også Statens vegvesen sine håndbøker</w:t>
      </w:r>
      <w:r w:rsidR="00256F07" w:rsidRPr="00E11796">
        <w:t>, relevante standarder og andre</w:t>
      </w:r>
      <w:r w:rsidRPr="00E11796">
        <w:t xml:space="preserve"> retning</w:t>
      </w:r>
      <w:r w:rsidR="00D12E1E" w:rsidRPr="00E11796">
        <w:t>sgivende dokumenter</w:t>
      </w:r>
      <w:r w:rsidR="00256F07" w:rsidRPr="00E11796">
        <w:t xml:space="preserve">. </w:t>
      </w:r>
      <w:r w:rsidR="000A399E" w:rsidRPr="00E11796">
        <w:t xml:space="preserve">Tilsvarende gjelder andre dokumenter som det er henvist til i kontrakten. </w:t>
      </w:r>
      <w:r w:rsidRPr="00E11796">
        <w:t>Disse oppstiller standardkrav, funksjonskrav og resultatkrav for prosjektering og utførelse, se C1, NS 8407, punkt 14.1.</w:t>
      </w:r>
    </w:p>
    <w:p w14:paraId="63D6D970" w14:textId="00F760FF" w:rsidR="00897297" w:rsidRPr="00E11796" w:rsidRDefault="00897297" w:rsidP="00897297"/>
    <w:p w14:paraId="2D50D2BB" w14:textId="64329F57" w:rsidR="00D12E1E" w:rsidRPr="00E11796" w:rsidRDefault="00524FDA" w:rsidP="00897297">
      <w:r w:rsidRPr="00E11796">
        <w:t xml:space="preserve">Anbefalinger gitt i </w:t>
      </w:r>
      <w:r w:rsidR="003A06F3" w:rsidRPr="00E11796">
        <w:t>håndbøkene er som utgangspunkt valgfrie i kontrakten, men løsn</w:t>
      </w:r>
      <w:r w:rsidR="008800C1" w:rsidRPr="00E11796">
        <w:t>inger i strid med anbefalingene krever særlig grundige, faglige vurderinger av løsningenes egnethet</w:t>
      </w:r>
      <w:r w:rsidR="00B9710E" w:rsidRPr="00E11796">
        <w:t xml:space="preserve"> og skal dokumenteres for byggherre</w:t>
      </w:r>
      <w:r w:rsidR="008800C1" w:rsidRPr="00E11796">
        <w:t>.</w:t>
      </w:r>
      <w:r w:rsidR="00D12E1E" w:rsidRPr="00E11796">
        <w:t xml:space="preserve"> Slike løsninger skal ikke brukes hvis de er i strid med funksjonskrav eller andre overordnede krav til kontraktsgjenstanden. </w:t>
      </w:r>
    </w:p>
    <w:p w14:paraId="74223B47" w14:textId="77777777" w:rsidR="00D12E1E" w:rsidRPr="00E11796" w:rsidRDefault="00D12E1E" w:rsidP="00897297"/>
    <w:p w14:paraId="44608B4F" w14:textId="1A46309C" w:rsidR="00897297" w:rsidRPr="00E11796" w:rsidRDefault="00897297" w:rsidP="00897297">
      <w:r w:rsidRPr="00E11796">
        <w:t>Fravik fra kravene angitt med «skal» i vegnormalene krever fraviksbehandling hos Vegdirektoratet, se</w:t>
      </w:r>
      <w:r w:rsidR="001D0AF1" w:rsidRPr="00E11796">
        <w:t xml:space="preserve"> også</w:t>
      </w:r>
      <w:r w:rsidRPr="00E11796">
        <w:t xml:space="preserve"> punkt </w:t>
      </w:r>
      <w:r w:rsidR="00E25961" w:rsidRPr="00E11796">
        <w:t>1</w:t>
      </w:r>
      <w:r w:rsidR="001D0AF1" w:rsidRPr="00E11796">
        <w:t>7</w:t>
      </w:r>
      <w:r w:rsidR="00E25961" w:rsidRPr="00E11796">
        <w:t>.</w:t>
      </w:r>
      <w:r w:rsidR="00FC1859" w:rsidRPr="00E11796">
        <w:t>3</w:t>
      </w:r>
      <w:r w:rsidRPr="00E11796">
        <w:t xml:space="preserve"> om </w:t>
      </w:r>
      <w:r w:rsidR="00E25961" w:rsidRPr="00E11796">
        <w:t>endring av</w:t>
      </w:r>
      <w:r w:rsidRPr="00E11796">
        <w:t xml:space="preserve"> kontraktens krav. </w:t>
      </w:r>
    </w:p>
    <w:p w14:paraId="46CD2593" w14:textId="77777777" w:rsidR="00897297" w:rsidRPr="00E11796" w:rsidRDefault="00897297" w:rsidP="00897297">
      <w:r w:rsidRPr="00E11796">
        <w:t xml:space="preserve"> </w:t>
      </w:r>
    </w:p>
    <w:p w14:paraId="54E58D5B" w14:textId="77777777" w:rsidR="00897297" w:rsidRPr="00E11796" w:rsidRDefault="00897297" w:rsidP="009D52A5">
      <w:r w:rsidRPr="00E11796">
        <w:t xml:space="preserve">Det er entreprenørens ansvar, med mindre annet er avtalt, at anlegget som omfattes av kontrakten prosjekteres, bygges, kontrolleres og dokumenteres i henhold til krav gitt i kontrakten inkludert vegnormaler og andre håndbøker utgitt av Statens vegvesen med tilhørende standarder og andre kravdokumenter det henvises til. I tillegg til håndbøkene har Statens vegvesen også utgitt en del retningsgivende dokumenter som gjelder på tilsvarende måte som håndbøkene. </w:t>
      </w:r>
    </w:p>
    <w:p w14:paraId="056CB7ED" w14:textId="77777777" w:rsidR="00897297" w:rsidRPr="00E11796" w:rsidRDefault="00897297" w:rsidP="00897297"/>
    <w:p w14:paraId="36D8A6BC" w14:textId="1A7640B7" w:rsidR="00897297" w:rsidRPr="00E11796" w:rsidRDefault="00897297" w:rsidP="009D52A5">
      <w:pPr>
        <w:pStyle w:val="Overskrift5"/>
      </w:pPr>
      <w:bookmarkStart w:id="887" w:name="_Toc233897074"/>
      <w:r w:rsidRPr="00E11796">
        <w:t>Arbeid som ikke er angitt med prosesser og enhetspriser, jf. D</w:t>
      </w:r>
      <w:r w:rsidR="00FC37F6" w:rsidRPr="00E11796">
        <w:t>4</w:t>
      </w:r>
      <w:bookmarkEnd w:id="887"/>
    </w:p>
    <w:p w14:paraId="3DFB106F" w14:textId="0C80F097" w:rsidR="00897297" w:rsidRPr="00E11796" w:rsidRDefault="00897297" w:rsidP="00897297">
      <w:r w:rsidRPr="00E11796">
        <w:t>Der arbeidet ikke er angitt med prosesser og enhetspriser gjelder prosesskoden (håndbok R761</w:t>
      </w:r>
      <w:r w:rsidR="00B87E90">
        <w:t>)</w:t>
      </w:r>
      <w:r w:rsidR="00E240B9" w:rsidRPr="00E11796">
        <w:t xml:space="preserve"> </w:t>
      </w:r>
      <w:r w:rsidRPr="00E11796">
        <w:t>som D</w:t>
      </w:r>
      <w:r w:rsidR="00FC37F6" w:rsidRPr="00E11796">
        <w:t>4</w:t>
      </w:r>
      <w:r w:rsidR="00016CC0" w:rsidRPr="00E11796">
        <w:t>. I prosesskodens innledende kapitler er det angitt regler for tolkning av prosessens bokstav a) til x)</w:t>
      </w:r>
      <w:r w:rsidR="00292D90" w:rsidRPr="00E11796">
        <w:t xml:space="preserve">. </w:t>
      </w:r>
      <w:r w:rsidR="00510F08" w:rsidRPr="00E11796">
        <w:t>D</w:t>
      </w:r>
      <w:r w:rsidR="007D70C2" w:rsidRPr="00E11796">
        <w:t xml:space="preserve">er er det også beskrevet hvordan </w:t>
      </w:r>
      <w:r w:rsidR="00C06AB3" w:rsidRPr="00E11796">
        <w:t>henvisninger til den spesielle beskrivelsen, planer og arbeidsgrunnlag</w:t>
      </w:r>
      <w:r w:rsidR="007D70C2" w:rsidRPr="00E11796">
        <w:t xml:space="preserve"> skal forstås</w:t>
      </w:r>
      <w:r w:rsidR="00C06AB3" w:rsidRPr="00E11796">
        <w:t xml:space="preserve">. </w:t>
      </w:r>
      <w:r w:rsidR="001E6426" w:rsidRPr="00E11796">
        <w:t>Når p</w:t>
      </w:r>
      <w:r w:rsidR="00A206DC" w:rsidRPr="00E11796">
        <w:t>rosesskoden h</w:t>
      </w:r>
      <w:r w:rsidR="00C06AB3" w:rsidRPr="00E11796">
        <w:t>envis</w:t>
      </w:r>
      <w:r w:rsidR="001E6426" w:rsidRPr="00E11796">
        <w:t>er</w:t>
      </w:r>
      <w:r w:rsidR="00C06AB3" w:rsidRPr="00E11796">
        <w:t xml:space="preserve"> til prosjekteringsdokumentene betyr </w:t>
      </w:r>
      <w:r w:rsidR="009F2D62" w:rsidRPr="00E11796">
        <w:t xml:space="preserve">dette </w:t>
      </w:r>
      <w:r w:rsidR="00C06AB3" w:rsidRPr="00E11796">
        <w:t>konkurransegrunnlaget med vedlegg og henviste dokumenter</w:t>
      </w:r>
      <w:r w:rsidR="00E051E5" w:rsidRPr="00E11796">
        <w:t xml:space="preserve"> lest sammen med entreprenørens prosjektering</w:t>
      </w:r>
      <w:r w:rsidR="009F2D62" w:rsidRPr="00E11796">
        <w:t>.</w:t>
      </w:r>
      <w:r w:rsidR="00E051E5" w:rsidRPr="00E11796">
        <w:t xml:space="preserve"> </w:t>
      </w:r>
    </w:p>
    <w:p w14:paraId="3A8CBE1B" w14:textId="77777777" w:rsidR="00210ED9" w:rsidRPr="00E11796" w:rsidRDefault="00210ED9" w:rsidP="00897297"/>
    <w:p w14:paraId="2905F58E" w14:textId="75E89FDB" w:rsidR="00897297" w:rsidRPr="00E11796" w:rsidRDefault="00897297" w:rsidP="00C06AB3">
      <w:r w:rsidRPr="00E11796">
        <w:lastRenderedPageBreak/>
        <w:t xml:space="preserve">Prosesskoden inneholder en rekke forutsetninger eller krav om at planer, prosedyrer, dokumentasjon mv. skal forelegges byggherren for uttalelse, aksept, godkjenning ol. Slike forutsetninger eller krav er formulert på ulike måter og kan forekomme under alle bokstaver a) til e) i prosessene. Disse kravene gjelder med mindre </w:t>
      </w:r>
      <w:r w:rsidR="00C85182" w:rsidRPr="00E11796">
        <w:t>noe annet følger av konkurransegrunnlaget.</w:t>
      </w:r>
    </w:p>
    <w:p w14:paraId="64AA2126" w14:textId="77777777" w:rsidR="00897297" w:rsidRPr="00E11796" w:rsidRDefault="00897297" w:rsidP="00897297"/>
    <w:p w14:paraId="6DC6A377" w14:textId="503A7F77" w:rsidR="00897297" w:rsidRPr="00E11796" w:rsidRDefault="00897297" w:rsidP="009D52A5">
      <w:pPr>
        <w:pStyle w:val="Overskrift5"/>
      </w:pPr>
      <w:bookmarkStart w:id="888" w:name="_Toc233897075"/>
      <w:r w:rsidRPr="00E11796">
        <w:t>Arbeider angitt med prosesser og enhetspriser, jf. kap</w:t>
      </w:r>
      <w:r w:rsidR="00B87E90">
        <w:t>ittel</w:t>
      </w:r>
      <w:r w:rsidRPr="00E11796">
        <w:t xml:space="preserve"> D</w:t>
      </w:r>
      <w:r w:rsidR="00FC37F6" w:rsidRPr="00E11796">
        <w:t>5</w:t>
      </w:r>
      <w:bookmarkEnd w:id="888"/>
    </w:p>
    <w:p w14:paraId="787A0550" w14:textId="3437AF73" w:rsidR="00897297" w:rsidRPr="00E11796" w:rsidRDefault="00897297" w:rsidP="00475CFA">
      <w:r w:rsidRPr="00E11796">
        <w:t>Der arbeidet er angitt med prosesser, hvor oppgjør skjer etter mengder og enhetspriser på grunnlag av entreprenørens tilbud, gjelder Prosesskode (håndbok R761) fullt ut med spesielle beskrivelser, inntatt i D</w:t>
      </w:r>
      <w:r w:rsidR="00FC37F6" w:rsidRPr="00E11796">
        <w:t>5</w:t>
      </w:r>
      <w:r w:rsidRPr="00E11796">
        <w:t xml:space="preserve">. </w:t>
      </w:r>
      <w:r w:rsidR="00696769" w:rsidRPr="00E11796">
        <w:t>Entreprenør h</w:t>
      </w:r>
      <w:r w:rsidR="00475CFA" w:rsidRPr="00E11796">
        <w:t>ar ansvaret for all prosjektering.</w:t>
      </w:r>
    </w:p>
    <w:p w14:paraId="7C2ABC47" w14:textId="77777777" w:rsidR="00897297" w:rsidRPr="00E11796" w:rsidRDefault="00897297" w:rsidP="00897297"/>
    <w:p w14:paraId="0BFD93B6" w14:textId="08283C7C" w:rsidR="00B34780" w:rsidRPr="00E11796" w:rsidRDefault="009D52A5" w:rsidP="00897297">
      <w:r w:rsidRPr="00E11796">
        <w:t>Alle e</w:t>
      </w:r>
      <w:r w:rsidR="00897297" w:rsidRPr="00E11796">
        <w:t>ntreprenøren</w:t>
      </w:r>
      <w:r w:rsidRPr="00E11796">
        <w:t>s</w:t>
      </w:r>
      <w:r w:rsidR="00897297" w:rsidRPr="00E11796">
        <w:t xml:space="preserve"> </w:t>
      </w:r>
      <w:r w:rsidRPr="00E11796">
        <w:t xml:space="preserve">ytelser som ikke er omfattet av beskrivelsen i </w:t>
      </w:r>
      <w:r w:rsidR="00897297" w:rsidRPr="00E11796">
        <w:t>D</w:t>
      </w:r>
      <w:r w:rsidR="00FC37F6" w:rsidRPr="00E11796">
        <w:t>5</w:t>
      </w:r>
      <w:r w:rsidRPr="00E11796">
        <w:t xml:space="preserve"> er inkludert i rundsummene i E2.</w:t>
      </w:r>
    </w:p>
    <w:p w14:paraId="14D6D228" w14:textId="7B273243" w:rsidR="00FC1859" w:rsidRPr="00E11796" w:rsidRDefault="00FC1859" w:rsidP="00897297"/>
    <w:p w14:paraId="44469CBA" w14:textId="73E6164C" w:rsidR="00FC1859" w:rsidRPr="00E11796" w:rsidRDefault="00FC1859" w:rsidP="008C1549">
      <w:pPr>
        <w:pStyle w:val="Overskrift4"/>
      </w:pPr>
      <w:bookmarkStart w:id="889" w:name="_Toc233897076"/>
      <w:r w:rsidRPr="00E11796">
        <w:t>Valg av løsninger</w:t>
      </w:r>
      <w:bookmarkEnd w:id="889"/>
    </w:p>
    <w:p w14:paraId="63F76B1A" w14:textId="77777777" w:rsidR="00FC1859" w:rsidRPr="00E11796" w:rsidRDefault="00FC1859" w:rsidP="00FC1859">
      <w:r w:rsidRPr="00E11796">
        <w:t xml:space="preserve">Det skal tas særlig hensyn til klimagassutslipp ved valg av løsninger. </w:t>
      </w:r>
    </w:p>
    <w:p w14:paraId="25D4B4FD" w14:textId="77777777" w:rsidR="00FC1859" w:rsidRPr="00E11796" w:rsidRDefault="00FC1859" w:rsidP="00FC1859"/>
    <w:p w14:paraId="6C302101" w14:textId="602B2B42" w:rsidR="00FC1859" w:rsidRPr="00E11796" w:rsidRDefault="00FC1859" w:rsidP="00FC1859">
      <w:r w:rsidRPr="00E11796">
        <w:t xml:space="preserve">Løsningsvalg i tilbudet, som har vært gjenstand for konkurranse, er bindende for kontraktgjennomføringen. </w:t>
      </w:r>
    </w:p>
    <w:p w14:paraId="08FB8A49" w14:textId="48CD085A" w:rsidR="00897297" w:rsidRPr="00E11796" w:rsidRDefault="00897297" w:rsidP="00FC1859"/>
    <w:p w14:paraId="7CC64E44" w14:textId="5DC5C4FE" w:rsidR="009D52A5" w:rsidRPr="00E11796" w:rsidRDefault="009D52A5" w:rsidP="008C1549">
      <w:pPr>
        <w:pStyle w:val="Overskrift4"/>
      </w:pPr>
      <w:bookmarkStart w:id="890" w:name="_Toc233897077"/>
      <w:r w:rsidRPr="00E11796">
        <w:t>Endring av kontraktens krav</w:t>
      </w:r>
      <w:bookmarkEnd w:id="890"/>
    </w:p>
    <w:p w14:paraId="313D0F36" w14:textId="4611CE32" w:rsidR="00E25961" w:rsidRPr="00E11796" w:rsidRDefault="00FC1859" w:rsidP="00FC1859">
      <w:pPr>
        <w:rPr>
          <w:lang w:eastAsia="nb-NO"/>
        </w:rPr>
      </w:pPr>
      <w:r w:rsidRPr="00E11796">
        <w:rPr>
          <w:lang w:eastAsia="nb-NO"/>
        </w:rPr>
        <w:t>Entreprenøren</w:t>
      </w:r>
      <w:r w:rsidR="00E25961" w:rsidRPr="00E11796">
        <w:rPr>
          <w:lang w:eastAsia="nb-NO"/>
        </w:rPr>
        <w:t xml:space="preserve"> kan foreslå endring av kontraktens krav. </w:t>
      </w:r>
      <w:r w:rsidRPr="00E11796">
        <w:rPr>
          <w:lang w:eastAsia="nb-NO"/>
        </w:rPr>
        <w:t>Entreprenøren</w:t>
      </w:r>
      <w:r w:rsidR="00E25961" w:rsidRPr="00E11796">
        <w:rPr>
          <w:lang w:eastAsia="nb-NO"/>
        </w:rPr>
        <w:t xml:space="preserve"> skal fremsette slike forslag skriftlig, med beskrivelse av endringen, konsekvenser av denne og fremlegge relevant dokumentasjon for kvalitet. Byggherren tar deretter stilling til forslaget. </w:t>
      </w:r>
    </w:p>
    <w:p w14:paraId="0E7D4690" w14:textId="77367B7A" w:rsidR="00E25961" w:rsidRPr="00E11796" w:rsidRDefault="00E25961" w:rsidP="00FC1859">
      <w:pPr>
        <w:rPr>
          <w:lang w:eastAsia="nb-NO"/>
        </w:rPr>
      </w:pPr>
    </w:p>
    <w:p w14:paraId="6D4CF5CB" w14:textId="77777777" w:rsidR="00FC1859" w:rsidRPr="00E11796" w:rsidRDefault="00FC1859" w:rsidP="00FC1859">
      <w:pPr>
        <w:rPr>
          <w:lang w:eastAsia="nb-NO"/>
        </w:rPr>
      </w:pPr>
      <w:r w:rsidRPr="00E11796">
        <w:rPr>
          <w:lang w:eastAsia="nb-NO"/>
        </w:rPr>
        <w:t xml:space="preserve">I vurderingen av om endringen skal godtas, vil byggherren blant annet se hen til om: </w:t>
      </w:r>
    </w:p>
    <w:p w14:paraId="3C7E5220" w14:textId="77777777" w:rsidR="00FC1859" w:rsidRPr="00E11796" w:rsidRDefault="00FC1859" w:rsidP="00FC1859">
      <w:pPr>
        <w:rPr>
          <w:lang w:eastAsia="nb-NO"/>
        </w:rPr>
      </w:pPr>
    </w:p>
    <w:p w14:paraId="55216652" w14:textId="7CDCE02D" w:rsidR="00FC1859" w:rsidRPr="00E11796" w:rsidRDefault="00FC1859" w:rsidP="0094672F">
      <w:pPr>
        <w:pStyle w:val="Listeavsnitt"/>
        <w:numPr>
          <w:ilvl w:val="0"/>
          <w:numId w:val="54"/>
        </w:numPr>
        <w:rPr>
          <w:lang w:eastAsia="nb-NO"/>
        </w:rPr>
      </w:pPr>
      <w:r w:rsidRPr="00E11796">
        <w:rPr>
          <w:lang w:eastAsia="nb-NO"/>
        </w:rPr>
        <w:t>hensynet til SHA ivaretas</w:t>
      </w:r>
    </w:p>
    <w:p w14:paraId="7D5F49AD" w14:textId="386D9907" w:rsidR="00FC1859" w:rsidRPr="00E11796" w:rsidRDefault="00FC1859" w:rsidP="0094672F">
      <w:pPr>
        <w:pStyle w:val="Listeavsnitt"/>
        <w:numPr>
          <w:ilvl w:val="0"/>
          <w:numId w:val="54"/>
        </w:numPr>
        <w:rPr>
          <w:lang w:eastAsia="nb-NO"/>
        </w:rPr>
      </w:pPr>
      <w:r w:rsidRPr="00E11796">
        <w:rPr>
          <w:lang w:eastAsia="nb-NO"/>
        </w:rPr>
        <w:t xml:space="preserve">hensyn til ytre miljø og klimapåvirkning ivaretas </w:t>
      </w:r>
    </w:p>
    <w:p w14:paraId="4B9A75A5" w14:textId="7B8CF7F4" w:rsidR="00FC1859" w:rsidRPr="00E11796" w:rsidRDefault="00FC1859" w:rsidP="0094672F">
      <w:pPr>
        <w:pStyle w:val="Listeavsnitt"/>
        <w:numPr>
          <w:ilvl w:val="0"/>
          <w:numId w:val="54"/>
        </w:numPr>
        <w:rPr>
          <w:lang w:eastAsia="nb-NO"/>
        </w:rPr>
      </w:pPr>
      <w:r w:rsidRPr="00E11796">
        <w:rPr>
          <w:lang w:eastAsia="nb-NO"/>
        </w:rPr>
        <w:t>forslaget vil medføre konsekvenser for vederlaget og fremdriften</w:t>
      </w:r>
    </w:p>
    <w:p w14:paraId="3F491A66" w14:textId="1AC0D3CD" w:rsidR="008072B8" w:rsidRPr="00E11796" w:rsidRDefault="00FC1859" w:rsidP="0094672F">
      <w:pPr>
        <w:pStyle w:val="Listeavsnitt"/>
        <w:numPr>
          <w:ilvl w:val="0"/>
          <w:numId w:val="54"/>
        </w:numPr>
        <w:rPr>
          <w:lang w:eastAsia="nb-NO"/>
        </w:rPr>
      </w:pPr>
      <w:r w:rsidRPr="00E11796">
        <w:rPr>
          <w:lang w:eastAsia="nb-NO"/>
        </w:rPr>
        <w:t xml:space="preserve">forslaget vil gi en mer optimal kontraktgjennomføring </w:t>
      </w:r>
    </w:p>
    <w:p w14:paraId="7FA02842" w14:textId="4A1B5791" w:rsidR="00FC1859" w:rsidRPr="00E11796" w:rsidRDefault="00101FD9" w:rsidP="0094672F">
      <w:pPr>
        <w:pStyle w:val="Listeavsnitt"/>
        <w:numPr>
          <w:ilvl w:val="0"/>
          <w:numId w:val="54"/>
        </w:numPr>
        <w:rPr>
          <w:lang w:eastAsia="nb-NO"/>
        </w:rPr>
      </w:pPr>
      <w:r w:rsidRPr="00E11796">
        <w:rPr>
          <w:lang w:eastAsia="nb-NO"/>
        </w:rPr>
        <w:t>om forslaget vil for</w:t>
      </w:r>
      <w:r w:rsidR="00FC1859" w:rsidRPr="00E11796">
        <w:rPr>
          <w:lang w:eastAsia="nb-NO"/>
        </w:rPr>
        <w:t xml:space="preserve">bedre kvalitet </w:t>
      </w:r>
    </w:p>
    <w:p w14:paraId="3E356CB4" w14:textId="3EA08464" w:rsidR="00FC1859" w:rsidRPr="00E11796" w:rsidRDefault="00FC1859" w:rsidP="0094672F">
      <w:pPr>
        <w:pStyle w:val="Listeavsnitt"/>
        <w:numPr>
          <w:ilvl w:val="0"/>
          <w:numId w:val="54"/>
        </w:numPr>
        <w:rPr>
          <w:lang w:eastAsia="nb-NO"/>
        </w:rPr>
      </w:pPr>
      <w:r w:rsidRPr="00E11796">
        <w:rPr>
          <w:lang w:eastAsia="nb-NO"/>
        </w:rPr>
        <w:t xml:space="preserve">grunnleggende krav til funksjoner er oppfylt </w:t>
      </w:r>
    </w:p>
    <w:p w14:paraId="229811A1" w14:textId="4FD9A6DB" w:rsidR="00FC1859" w:rsidRPr="00E11796" w:rsidRDefault="00FC1859" w:rsidP="0094672F">
      <w:pPr>
        <w:pStyle w:val="Listeavsnitt"/>
        <w:numPr>
          <w:ilvl w:val="0"/>
          <w:numId w:val="54"/>
        </w:numPr>
        <w:rPr>
          <w:lang w:eastAsia="nb-NO"/>
        </w:rPr>
      </w:pPr>
      <w:r w:rsidRPr="00E11796">
        <w:rPr>
          <w:lang w:eastAsia="nb-NO"/>
        </w:rPr>
        <w:t>krav i lover, forskrifter, enkeltvedtak og Statens vegvesens håndbøker er oppfylt</w:t>
      </w:r>
    </w:p>
    <w:p w14:paraId="002BF7E7" w14:textId="4C2D7108" w:rsidR="00FC1859" w:rsidRPr="00E11796" w:rsidRDefault="00FC1859" w:rsidP="0094672F">
      <w:pPr>
        <w:pStyle w:val="Listeavsnitt"/>
        <w:numPr>
          <w:ilvl w:val="0"/>
          <w:numId w:val="54"/>
        </w:numPr>
        <w:rPr>
          <w:lang w:eastAsia="nb-NO"/>
        </w:rPr>
      </w:pPr>
      <w:r w:rsidRPr="00E11796">
        <w:rPr>
          <w:lang w:eastAsia="nb-NO"/>
        </w:rPr>
        <w:t>krav til trafikksikkerhet og fremkommelighet er oppfylt</w:t>
      </w:r>
    </w:p>
    <w:p w14:paraId="32625C1D" w14:textId="77777777" w:rsidR="00FC1859" w:rsidRPr="00E11796" w:rsidRDefault="00FC1859" w:rsidP="00FC1859">
      <w:pPr>
        <w:rPr>
          <w:lang w:eastAsia="nb-NO"/>
        </w:rPr>
      </w:pPr>
    </w:p>
    <w:p w14:paraId="7708C1C6" w14:textId="2E6D01F3" w:rsidR="00E25961" w:rsidRPr="00E11796" w:rsidRDefault="00E25961" w:rsidP="00FC1859">
      <w:pPr>
        <w:rPr>
          <w:lang w:eastAsia="nb-NO"/>
        </w:rPr>
      </w:pPr>
      <w:r w:rsidRPr="00E11796">
        <w:rPr>
          <w:lang w:eastAsia="nb-NO"/>
        </w:rPr>
        <w:t xml:space="preserve">Dersom </w:t>
      </w:r>
      <w:r w:rsidR="00FC1859" w:rsidRPr="00E11796">
        <w:rPr>
          <w:lang w:eastAsia="nb-NO"/>
        </w:rPr>
        <w:t>entreprenøren</w:t>
      </w:r>
      <w:r w:rsidRPr="00E11796">
        <w:rPr>
          <w:lang w:eastAsia="nb-NO"/>
        </w:rPr>
        <w:t xml:space="preserve">s forslag forutsetter godkjenning av tredjepart, bærer </w:t>
      </w:r>
      <w:r w:rsidR="00FC1859" w:rsidRPr="00E11796">
        <w:rPr>
          <w:lang w:eastAsia="nb-NO"/>
        </w:rPr>
        <w:t>entreprenøren</w:t>
      </w:r>
      <w:r w:rsidRPr="00E11796">
        <w:rPr>
          <w:lang w:eastAsia="nb-NO"/>
        </w:rPr>
        <w:t xml:space="preserve"> kostnaden og risikoen for at slik godkjenning oppnås. Dette gjelder blant annet ved endring av eller dispensasjoner fra reguleringsplan, byggesaksbehandling eller fravik fra Statens vegvesens normaler eller retningslinjer.</w:t>
      </w:r>
    </w:p>
    <w:p w14:paraId="25FEC35D" w14:textId="77777777" w:rsidR="00E25961" w:rsidRPr="00E11796" w:rsidRDefault="00E25961" w:rsidP="00FC1859">
      <w:pPr>
        <w:rPr>
          <w:lang w:eastAsia="nb-NO"/>
        </w:rPr>
      </w:pPr>
    </w:p>
    <w:p w14:paraId="78AF1E9A" w14:textId="66B32BFD" w:rsidR="009D52A5" w:rsidRPr="00E11796" w:rsidRDefault="00E25961" w:rsidP="00FC1859">
      <w:pPr>
        <w:rPr>
          <w:lang w:eastAsia="nb-NO"/>
        </w:rPr>
      </w:pPr>
      <w:r w:rsidRPr="00E11796">
        <w:rPr>
          <w:lang w:eastAsia="nb-NO"/>
        </w:rPr>
        <w:t xml:space="preserve">Der partene oppnår enighet om endringer av kontraktens krav, skal dette formaliseres gjennom en skriftlig avtale. </w:t>
      </w:r>
      <w:r w:rsidR="00FC1859" w:rsidRPr="00E11796">
        <w:rPr>
          <w:lang w:eastAsia="nb-NO"/>
        </w:rPr>
        <w:t>Entreprenøren</w:t>
      </w:r>
      <w:r w:rsidRPr="00E11796">
        <w:rPr>
          <w:lang w:eastAsia="nb-NO"/>
        </w:rPr>
        <w:t xml:space="preserve"> har ikke krav på endring av kontraktens frister eller vederlagsjustering for endringer foreslått av </w:t>
      </w:r>
      <w:r w:rsidR="003C5DDA" w:rsidRPr="00E11796">
        <w:rPr>
          <w:lang w:eastAsia="nb-NO"/>
        </w:rPr>
        <w:t>entreprenøren</w:t>
      </w:r>
      <w:r w:rsidRPr="00E11796">
        <w:rPr>
          <w:lang w:eastAsia="nb-NO"/>
        </w:rPr>
        <w:t>, med mindre annet avtales særskilt i de enkelte tilfeller.</w:t>
      </w:r>
    </w:p>
    <w:p w14:paraId="468DC712" w14:textId="11649A8E" w:rsidR="00897297" w:rsidRPr="00E11796" w:rsidRDefault="00897297" w:rsidP="00FC1859"/>
    <w:p w14:paraId="5B89FA2C" w14:textId="7CBFA3AE" w:rsidR="00FC1859" w:rsidRPr="00E11796" w:rsidRDefault="00FC1859" w:rsidP="008C1549">
      <w:pPr>
        <w:pStyle w:val="Overskrift4"/>
      </w:pPr>
      <w:bookmarkStart w:id="891" w:name="_Toc233897078"/>
      <w:r w:rsidRPr="00E11796">
        <w:t>Grunnervervsavtaler</w:t>
      </w:r>
      <w:bookmarkEnd w:id="891"/>
    </w:p>
    <w:p w14:paraId="5EF736DB" w14:textId="6BA7C4E3" w:rsidR="00FC1859" w:rsidRPr="00E11796" w:rsidRDefault="00FC1859" w:rsidP="00FC1859">
      <w:pPr>
        <w:rPr>
          <w:lang w:eastAsia="nb-NO"/>
        </w:rPr>
      </w:pPr>
      <w:r w:rsidRPr="00E11796">
        <w:rPr>
          <w:lang w:eastAsia="nb-NO"/>
        </w:rPr>
        <w:t xml:space="preserve">Entreprenør </w:t>
      </w:r>
      <w:r w:rsidR="00DF3544" w:rsidRPr="00E11796">
        <w:rPr>
          <w:lang w:eastAsia="nb-NO"/>
        </w:rPr>
        <w:t>skal</w:t>
      </w:r>
      <w:r w:rsidRPr="00E11796">
        <w:rPr>
          <w:lang w:eastAsia="nb-NO"/>
        </w:rPr>
        <w:t xml:space="preserve"> gjennomføre de tiltak som følger av inngåtte grunnervervsavtaler mellom grunneier og byggherre, jf. D</w:t>
      </w:r>
      <w:r w:rsidR="00FC37F6" w:rsidRPr="00E11796">
        <w:rPr>
          <w:lang w:eastAsia="nb-NO"/>
        </w:rPr>
        <w:t>6</w:t>
      </w:r>
      <w:r w:rsidR="00C20776" w:rsidRPr="00E11796">
        <w:rPr>
          <w:lang w:eastAsia="nb-NO"/>
        </w:rPr>
        <w:t xml:space="preserve"> Vedlegg</w:t>
      </w:r>
      <w:r w:rsidRPr="00E11796">
        <w:rPr>
          <w:lang w:eastAsia="nb-NO"/>
        </w:rPr>
        <w:t>.</w:t>
      </w:r>
    </w:p>
    <w:p w14:paraId="32A143D2" w14:textId="77777777" w:rsidR="00E25961" w:rsidRPr="00E11796" w:rsidRDefault="00E25961" w:rsidP="00FC1859"/>
    <w:p w14:paraId="1356D6C0" w14:textId="088905EB" w:rsidR="00FC1859" w:rsidRPr="00E11796" w:rsidRDefault="00FC1859" w:rsidP="00FC1859">
      <w:pPr>
        <w:pStyle w:val="Overskrift3"/>
      </w:pPr>
      <w:bookmarkStart w:id="892" w:name="_Toc233897079"/>
      <w:r w:rsidRPr="00E11796">
        <w:t>Fremdrift og samordning (Se NS8407 punkt 21)</w:t>
      </w:r>
      <w:bookmarkEnd w:id="892"/>
    </w:p>
    <w:p w14:paraId="1A53EF7E" w14:textId="41B09049" w:rsidR="00B34780" w:rsidRPr="00E11796" w:rsidRDefault="00FC1859" w:rsidP="008C1549">
      <w:pPr>
        <w:pStyle w:val="Overskrift4"/>
      </w:pPr>
      <w:bookmarkStart w:id="893" w:name="_Toc233897080"/>
      <w:r w:rsidRPr="00E11796">
        <w:t>Entreprenørens fremdriftsplan</w:t>
      </w:r>
      <w:bookmarkEnd w:id="893"/>
    </w:p>
    <w:p w14:paraId="3FF593D2" w14:textId="444ECBF0" w:rsidR="00FC1859" w:rsidRPr="00E11796" w:rsidRDefault="00FC1859" w:rsidP="00FC1859">
      <w:r w:rsidRPr="00E11796">
        <w:t xml:space="preserve">Entreprenøren skal i løpet av </w:t>
      </w:r>
      <w:r w:rsidR="006C67E8" w:rsidRPr="00E11796">
        <w:t xml:space="preserve">samhandlingsprosessen </w:t>
      </w:r>
      <w:r w:rsidRPr="00E11796">
        <w:t>utarbeide en detaljert fremdriftsplan tilpasset kontraktsarbeidene. Fremdriftsplanen skal utarbeides med grunnlag i tilbudt fremdriftsplan og være tilpasset kontraktens frister. Ved utarbeidelse av planer, skal det benyttes et digitalt planleggingsverktøy som er egnet til formålet.</w:t>
      </w:r>
    </w:p>
    <w:p w14:paraId="4B34A951" w14:textId="77777777" w:rsidR="00FC1859" w:rsidRPr="00E11796" w:rsidRDefault="00FC1859" w:rsidP="00FC1859"/>
    <w:p w14:paraId="3E5073F3" w14:textId="63912602" w:rsidR="00FC1859" w:rsidRPr="00E11796" w:rsidRDefault="00FC1859" w:rsidP="00FC1859">
      <w:r w:rsidRPr="00E11796">
        <w:t>Fremdriftsplanen skal ha flere nivåer, der aktiviteter på et underliggende nivå skal kunne aggregeres til aktiviteter på et overliggende nivå. Følgende hovednivåer gjelder:</w:t>
      </w:r>
    </w:p>
    <w:p w14:paraId="526BF4CA" w14:textId="77777777" w:rsidR="00C93537" w:rsidRPr="00E11796" w:rsidRDefault="00C93537" w:rsidP="00FC1859"/>
    <w:p w14:paraId="34EE7345" w14:textId="77777777" w:rsidR="00F07001" w:rsidRDefault="00FC1859" w:rsidP="0094672F">
      <w:pPr>
        <w:pStyle w:val="Listeavsnitt"/>
        <w:numPr>
          <w:ilvl w:val="0"/>
          <w:numId w:val="55"/>
        </w:numPr>
      </w:pPr>
      <w:r w:rsidRPr="00E11796">
        <w:lastRenderedPageBreak/>
        <w:t xml:space="preserve">Entreprenørens hovedfremdriftsplan </w:t>
      </w:r>
    </w:p>
    <w:p w14:paraId="12EA36C9" w14:textId="55E107A0" w:rsidR="00FC1859" w:rsidRPr="00E11796" w:rsidRDefault="00FC1859" w:rsidP="00F07001">
      <w:pPr>
        <w:pStyle w:val="Listeavsnitt"/>
        <w:ind w:left="360"/>
      </w:pPr>
      <w:r w:rsidRPr="00E11796">
        <w:t xml:space="preserve">Dette er fremdriftsplanens øverste nivå, og skal omfatte hele kontraktsarbeidet. </w:t>
      </w:r>
    </w:p>
    <w:p w14:paraId="2E5F5D4C" w14:textId="77777777" w:rsidR="00F07001" w:rsidRDefault="00FC1859" w:rsidP="0094672F">
      <w:pPr>
        <w:pStyle w:val="Listeavsnitt"/>
        <w:numPr>
          <w:ilvl w:val="0"/>
          <w:numId w:val="55"/>
        </w:numPr>
      </w:pPr>
      <w:r w:rsidRPr="00E11796">
        <w:t>Detaljert fremdriftsplan</w:t>
      </w:r>
    </w:p>
    <w:p w14:paraId="626E8BE0" w14:textId="21A76877" w:rsidR="00FC1859" w:rsidRPr="00E11796" w:rsidRDefault="00FC1859" w:rsidP="00F07001">
      <w:pPr>
        <w:pStyle w:val="Listeavsnitt"/>
        <w:ind w:left="360"/>
      </w:pPr>
      <w:r w:rsidRPr="00E11796">
        <w:t>Dette nivået er en ytterligere nedbryting av entreprenørens hovedfremdriftsplan. Eksempler på detaljplaner er 4</w:t>
      </w:r>
      <w:r w:rsidR="000D10D5" w:rsidRPr="00E11796">
        <w:t xml:space="preserve">. </w:t>
      </w:r>
      <w:r w:rsidRPr="00E11796">
        <w:t>ukers planer, 14</w:t>
      </w:r>
      <w:r w:rsidR="000D10D5" w:rsidRPr="00E11796">
        <w:t xml:space="preserve">. </w:t>
      </w:r>
      <w:r w:rsidRPr="00E11796">
        <w:t xml:space="preserve">dagers planer, ukeplaner og rullerende planer. </w:t>
      </w:r>
    </w:p>
    <w:p w14:paraId="45F90557" w14:textId="77777777" w:rsidR="00FC1859" w:rsidRPr="00E11796" w:rsidRDefault="00FC1859" w:rsidP="00FC1859"/>
    <w:p w14:paraId="7D4EA2D5" w14:textId="2498A573" w:rsidR="00FC1859" w:rsidRPr="00E11796" w:rsidRDefault="00FC1859" w:rsidP="00FC1859">
      <w:r w:rsidRPr="00E11796">
        <w:t>Fremdriftsplanens nivåer skal som minimum inneholde følgende:</w:t>
      </w:r>
    </w:p>
    <w:p w14:paraId="0F100293" w14:textId="77777777" w:rsidR="00C93537" w:rsidRPr="00E11796" w:rsidRDefault="00C93537" w:rsidP="00FC1859"/>
    <w:p w14:paraId="4CC9C97A" w14:textId="77777777" w:rsidR="00FC1859" w:rsidRPr="00E11796" w:rsidRDefault="00FC1859" w:rsidP="00FC1859">
      <w:r w:rsidRPr="00E11796">
        <w:t>Hovedaktiviteter</w:t>
      </w:r>
    </w:p>
    <w:p w14:paraId="74433026" w14:textId="77777777" w:rsidR="00FC1859" w:rsidRPr="00E11796" w:rsidRDefault="00FC1859" w:rsidP="0094672F">
      <w:pPr>
        <w:pStyle w:val="Listeavsnitt"/>
        <w:numPr>
          <w:ilvl w:val="0"/>
          <w:numId w:val="56"/>
        </w:numPr>
      </w:pPr>
      <w:r w:rsidRPr="00E11796">
        <w:t>Kontraktens frister</w:t>
      </w:r>
    </w:p>
    <w:p w14:paraId="509B120C" w14:textId="77777777" w:rsidR="00FC1859" w:rsidRPr="00E11796" w:rsidRDefault="00FC1859" w:rsidP="0094672F">
      <w:pPr>
        <w:pStyle w:val="Listeavsnitt"/>
        <w:numPr>
          <w:ilvl w:val="0"/>
          <w:numId w:val="56"/>
        </w:numPr>
      </w:pPr>
      <w:r w:rsidRPr="00E11796">
        <w:t>Milepæler</w:t>
      </w:r>
    </w:p>
    <w:p w14:paraId="68103418" w14:textId="77777777" w:rsidR="00FC1859" w:rsidRPr="00E11796" w:rsidRDefault="00FC1859" w:rsidP="0094672F">
      <w:pPr>
        <w:pStyle w:val="Listeavsnitt"/>
        <w:numPr>
          <w:ilvl w:val="0"/>
          <w:numId w:val="56"/>
        </w:numPr>
      </w:pPr>
      <w:r w:rsidRPr="00E11796">
        <w:t xml:space="preserve">Tidskritiske avhengigheter og grensesnitt </w:t>
      </w:r>
    </w:p>
    <w:p w14:paraId="50AB5F79" w14:textId="7DE83C64" w:rsidR="00FC1859" w:rsidRPr="00E11796" w:rsidRDefault="00FC1859" w:rsidP="0094672F">
      <w:pPr>
        <w:pStyle w:val="Listeavsnitt"/>
        <w:numPr>
          <w:ilvl w:val="0"/>
          <w:numId w:val="56"/>
        </w:numPr>
      </w:pPr>
      <w:r w:rsidRPr="00E11796">
        <w:t>Kritisk linje</w:t>
      </w:r>
    </w:p>
    <w:p w14:paraId="597A8E3B" w14:textId="77777777" w:rsidR="00FC1859" w:rsidRPr="00E11796" w:rsidRDefault="00FC1859" w:rsidP="0094672F">
      <w:pPr>
        <w:pStyle w:val="Listeavsnitt"/>
        <w:numPr>
          <w:ilvl w:val="0"/>
          <w:numId w:val="56"/>
        </w:numPr>
      </w:pPr>
      <w:r w:rsidRPr="00E11796">
        <w:t>Viktige beslutningspunkter</w:t>
      </w:r>
    </w:p>
    <w:p w14:paraId="4DAF4F24" w14:textId="77777777" w:rsidR="00FC1859" w:rsidRPr="00E11796" w:rsidRDefault="00FC1859" w:rsidP="0094672F">
      <w:pPr>
        <w:pStyle w:val="Listeavsnitt"/>
        <w:numPr>
          <w:ilvl w:val="0"/>
          <w:numId w:val="56"/>
        </w:numPr>
      </w:pPr>
      <w:r w:rsidRPr="00E11796">
        <w:t>Eventuelle ytelser fra byggherren</w:t>
      </w:r>
    </w:p>
    <w:p w14:paraId="597BEC85" w14:textId="77777777" w:rsidR="00FC1859" w:rsidRPr="00E11796" w:rsidRDefault="00FC1859" w:rsidP="0094672F">
      <w:pPr>
        <w:pStyle w:val="Listeavsnitt"/>
        <w:numPr>
          <w:ilvl w:val="0"/>
          <w:numId w:val="56"/>
        </w:numPr>
      </w:pPr>
      <w:r w:rsidRPr="00E11796">
        <w:t>Eventuelle opsjoner</w:t>
      </w:r>
    </w:p>
    <w:p w14:paraId="022D9F5C" w14:textId="77777777" w:rsidR="00FC1859" w:rsidRPr="00E11796" w:rsidRDefault="00FC1859" w:rsidP="00FC1859"/>
    <w:p w14:paraId="2B473542" w14:textId="77777777" w:rsidR="00FC1859" w:rsidRPr="00E11796" w:rsidRDefault="00FC1859" w:rsidP="00FC1859">
      <w:r w:rsidRPr="00E11796">
        <w:t>Krav til beskrivelse og nedbrytning av hovedaktiviteter:</w:t>
      </w:r>
    </w:p>
    <w:p w14:paraId="65D2FE97" w14:textId="77777777" w:rsidR="00FC1859" w:rsidRPr="00E11796" w:rsidRDefault="00FC1859" w:rsidP="0094672F">
      <w:pPr>
        <w:pStyle w:val="Listeavsnitt"/>
        <w:numPr>
          <w:ilvl w:val="0"/>
          <w:numId w:val="57"/>
        </w:numPr>
      </w:pPr>
      <w:r w:rsidRPr="00E11796">
        <w:t>Fag</w:t>
      </w:r>
    </w:p>
    <w:p w14:paraId="6A7DE0FC" w14:textId="77777777" w:rsidR="00FC1859" w:rsidRPr="00E11796" w:rsidRDefault="00FC1859" w:rsidP="0094672F">
      <w:pPr>
        <w:pStyle w:val="Listeavsnitt"/>
        <w:numPr>
          <w:ilvl w:val="0"/>
          <w:numId w:val="57"/>
        </w:numPr>
      </w:pPr>
      <w:r w:rsidRPr="00E11796">
        <w:t>Oppnådd fremdrift, frontlinje og gjenværende varighet, med markering av avvik fra gjeldende fremdriftsplan.</w:t>
      </w:r>
    </w:p>
    <w:p w14:paraId="7A2D2698" w14:textId="77777777" w:rsidR="00FC1859" w:rsidRPr="00E11796" w:rsidRDefault="00FC1859" w:rsidP="0094672F">
      <w:pPr>
        <w:pStyle w:val="Listeavsnitt"/>
        <w:numPr>
          <w:ilvl w:val="0"/>
          <w:numId w:val="57"/>
        </w:numPr>
      </w:pPr>
      <w:r w:rsidRPr="00E11796">
        <w:t>Varighet på aktiviteter (start og slutt)</w:t>
      </w:r>
    </w:p>
    <w:p w14:paraId="312E8982" w14:textId="77777777" w:rsidR="00FC1859" w:rsidRPr="00E11796" w:rsidRDefault="00FC1859" w:rsidP="0094672F">
      <w:pPr>
        <w:pStyle w:val="Listeavsnitt"/>
        <w:numPr>
          <w:ilvl w:val="0"/>
          <w:numId w:val="57"/>
        </w:numPr>
      </w:pPr>
      <w:r w:rsidRPr="00E11796">
        <w:t>Aktivitetskode og navn</w:t>
      </w:r>
    </w:p>
    <w:p w14:paraId="615E1678" w14:textId="77777777" w:rsidR="00FC1859" w:rsidRPr="00E11796" w:rsidRDefault="00FC1859" w:rsidP="0094672F">
      <w:pPr>
        <w:pStyle w:val="Listeavsnitt"/>
        <w:numPr>
          <w:ilvl w:val="0"/>
          <w:numId w:val="57"/>
        </w:numPr>
      </w:pPr>
      <w:r w:rsidRPr="00E11796">
        <w:t xml:space="preserve">Stedsangivelse </w:t>
      </w:r>
    </w:p>
    <w:p w14:paraId="7190D60D" w14:textId="77777777" w:rsidR="00FC1859" w:rsidRPr="00E11796" w:rsidRDefault="00FC1859" w:rsidP="0094672F">
      <w:pPr>
        <w:pStyle w:val="Listeavsnitt"/>
        <w:numPr>
          <w:ilvl w:val="0"/>
          <w:numId w:val="57"/>
        </w:numPr>
      </w:pPr>
      <w:r w:rsidRPr="00E11796">
        <w:t xml:space="preserve">Kalenderdatoer </w:t>
      </w:r>
    </w:p>
    <w:p w14:paraId="5C70B678" w14:textId="77777777" w:rsidR="00FC1859" w:rsidRPr="00E11796" w:rsidRDefault="00FC1859" w:rsidP="0094672F">
      <w:pPr>
        <w:pStyle w:val="Listeavsnitt"/>
        <w:numPr>
          <w:ilvl w:val="0"/>
          <w:numId w:val="57"/>
        </w:numPr>
      </w:pPr>
      <w:r w:rsidRPr="00E11796">
        <w:t>Markering av aktiviteter som innebærer særlig risiko for SHA, YM og klimapåvirkning</w:t>
      </w:r>
    </w:p>
    <w:p w14:paraId="7D984F22" w14:textId="408B71DB" w:rsidR="004135A5" w:rsidRPr="00E11796" w:rsidRDefault="004135A5" w:rsidP="0094672F">
      <w:pPr>
        <w:pStyle w:val="Listeavsnitt"/>
        <w:numPr>
          <w:ilvl w:val="0"/>
          <w:numId w:val="57"/>
        </w:numPr>
      </w:pPr>
      <w:r w:rsidRPr="00E11796">
        <w:t>Leveranser av sluttdokumentasjon</w:t>
      </w:r>
    </w:p>
    <w:p w14:paraId="6B14FC46" w14:textId="77777777" w:rsidR="00FC1859" w:rsidRPr="00E11796" w:rsidRDefault="00FC1859" w:rsidP="00FC1859"/>
    <w:p w14:paraId="1F1EEBBD" w14:textId="2CC6508D" w:rsidR="00FC1859" w:rsidRPr="00E11796" w:rsidRDefault="00FC1859" w:rsidP="00FC1859">
      <w:r w:rsidRPr="00E11796">
        <w:t xml:space="preserve">Fremdriftsplanen skal oppdateres med oppnådd fremdrift, frontlinje og gjenværende varighet, med markering av avvik fra gjeldende fremdriftsplan, hver måned. Planen skal til enhver tid være tilgjengelig for byggherren i </w:t>
      </w:r>
      <w:r w:rsidR="00474120" w:rsidRPr="00E11796">
        <w:t>samhandlingsverktøyet</w:t>
      </w:r>
      <w:r w:rsidRPr="00E11796">
        <w:t>, den skal også vedlegges månedsrapporten.  Endringer i planen skal være sporbare.</w:t>
      </w:r>
    </w:p>
    <w:p w14:paraId="00467121" w14:textId="4D4FB5CF" w:rsidR="00FC1859" w:rsidRPr="00E11796" w:rsidRDefault="00FC1859" w:rsidP="00FC1859"/>
    <w:p w14:paraId="14A47295" w14:textId="57504BCF" w:rsidR="00C93537" w:rsidRPr="00E11796" w:rsidRDefault="00C93537" w:rsidP="008C1549">
      <w:pPr>
        <w:pStyle w:val="Overskrift4"/>
      </w:pPr>
      <w:bookmarkStart w:id="894" w:name="_Toc233897081"/>
      <w:r w:rsidRPr="00E11796">
        <w:t>Ressursplan</w:t>
      </w:r>
      <w:bookmarkEnd w:id="894"/>
    </w:p>
    <w:p w14:paraId="03CC75BB" w14:textId="589FF098" w:rsidR="00C93537" w:rsidRPr="00E11796" w:rsidRDefault="00C93537" w:rsidP="00C93537">
      <w:r w:rsidRPr="00E11796">
        <w:t xml:space="preserve">Entreprenøren skal i løpet av </w:t>
      </w:r>
      <w:r w:rsidR="00707A94" w:rsidRPr="00E11796">
        <w:t>samhandlingsprosessen</w:t>
      </w:r>
      <w:r w:rsidR="00A87DF6" w:rsidRPr="00E11796">
        <w:t xml:space="preserve"> </w:t>
      </w:r>
      <w:r w:rsidRPr="00E11796">
        <w:t xml:space="preserve">utarbeide en ressursplan. </w:t>
      </w:r>
    </w:p>
    <w:p w14:paraId="55CD31DE" w14:textId="77777777" w:rsidR="00C93537" w:rsidRPr="00E11796" w:rsidRDefault="00C93537" w:rsidP="00C93537"/>
    <w:p w14:paraId="3BFEEE8F" w14:textId="77777777" w:rsidR="00C93537" w:rsidRPr="00E11796" w:rsidRDefault="00C93537" w:rsidP="00C93537">
      <w:r w:rsidRPr="00E11796">
        <w:t>Ressursplanen skal vise en totaloversikt over mannskap, maskiner og utstyr med lokalisering. Det skal fremgå hvilke ressurser som er entreprenørens egne, og hvilke ressurser som tilhører de ulike kontraktsmedhjelpere.</w:t>
      </w:r>
    </w:p>
    <w:p w14:paraId="3E12C6C8" w14:textId="77777777" w:rsidR="00C93537" w:rsidRPr="00E11796" w:rsidRDefault="00C93537" w:rsidP="00C93537"/>
    <w:p w14:paraId="7160B088" w14:textId="5516ED11" w:rsidR="00C93537" w:rsidRPr="00E11796" w:rsidRDefault="00C93537" w:rsidP="00C93537">
      <w:r w:rsidRPr="00E11796">
        <w:t xml:space="preserve">Ved oppstart av kontraktsarbeidene skal entreprenøren utarbeide en </w:t>
      </w:r>
      <w:r w:rsidR="00792CAF" w:rsidRPr="00E11796">
        <w:t>månedlig</w:t>
      </w:r>
      <w:r w:rsidRPr="00E11796">
        <w:t xml:space="preserve"> ressursplan for kontraktsarbeidene. Planen skal oppdateres hver </w:t>
      </w:r>
      <w:r w:rsidR="00792CAF" w:rsidRPr="00E11796">
        <w:t xml:space="preserve">måned </w:t>
      </w:r>
      <w:r w:rsidR="009B214E" w:rsidRPr="00E11796">
        <w:t>i overensstemmelse med oppdatert fremdriftsplan</w:t>
      </w:r>
      <w:r w:rsidRPr="00E11796">
        <w:t xml:space="preserve">. Planen skal være grunnlag for rapportering av faktisk ressursbruk i månedsrapporten. </w:t>
      </w:r>
    </w:p>
    <w:p w14:paraId="2561555B" w14:textId="77777777" w:rsidR="00C93537" w:rsidRPr="00E11796" w:rsidRDefault="00C93537" w:rsidP="00C93537"/>
    <w:p w14:paraId="05FE9879" w14:textId="16A6F1DA" w:rsidR="00C93537" w:rsidRPr="00E11796" w:rsidRDefault="00C93537" w:rsidP="00C93537">
      <w:r w:rsidRPr="00E11796">
        <w:t xml:space="preserve">Dersom det planlegges arbeidstidsordninger som avviker fra bestemmelser i Arbeidsmiljøloven, skal det redegjøres for dette i forbindelse med </w:t>
      </w:r>
      <w:r w:rsidR="006F5E4D" w:rsidRPr="00E11796">
        <w:t>ressurs</w:t>
      </w:r>
      <w:r w:rsidRPr="00E11796">
        <w:t>planen. Dette gjelder blant annet ferier, antall arbeidstimer pr. dag eller uke, samt eventuelle skiftordninger.</w:t>
      </w:r>
    </w:p>
    <w:p w14:paraId="0035D340" w14:textId="77777777" w:rsidR="00C93537" w:rsidRPr="00E11796" w:rsidRDefault="00C93537" w:rsidP="00C93537"/>
    <w:p w14:paraId="296EACB2" w14:textId="39C0188D" w:rsidR="00FC1859" w:rsidRPr="00E11796" w:rsidRDefault="00FC1859" w:rsidP="008C1549">
      <w:pPr>
        <w:pStyle w:val="Overskrift4"/>
      </w:pPr>
      <w:bookmarkStart w:id="895" w:name="_Toc233897082"/>
      <w:r w:rsidRPr="00E11796">
        <w:t>Fremdriftsstatus og varsling</w:t>
      </w:r>
      <w:bookmarkEnd w:id="895"/>
    </w:p>
    <w:p w14:paraId="15E3FADD" w14:textId="77777777" w:rsidR="00FC1859" w:rsidRPr="00E11796" w:rsidRDefault="00FC1859" w:rsidP="00C93537">
      <w:r w:rsidRPr="00E11796">
        <w:t xml:space="preserve">Entreprenøren skal uten ugrunnet opphold varsle byggherren dersom det oppstår forhold som medfører eller vil kunne medføre at entreprenørens planlagte fremdrift ikke kan overholdes. Varslingsplikten gjelder uavhengig av om årsaken skyldes byggherrens eller entreprenørens forhold. </w:t>
      </w:r>
    </w:p>
    <w:p w14:paraId="661BBC1C" w14:textId="77777777" w:rsidR="00FC1859" w:rsidRPr="00E11796" w:rsidRDefault="00FC1859" w:rsidP="00C93537"/>
    <w:p w14:paraId="510C777B" w14:textId="5ED5B084" w:rsidR="00FC1859" w:rsidRPr="00E11796" w:rsidRDefault="00FC1859" w:rsidP="008C1549">
      <w:pPr>
        <w:pStyle w:val="Overskrift4"/>
      </w:pPr>
      <w:bookmarkStart w:id="896" w:name="_Toc233897083"/>
      <w:r w:rsidRPr="00E11796">
        <w:t xml:space="preserve">Entreprenørens samordningsplikt </w:t>
      </w:r>
      <w:r w:rsidR="00F328A4" w:rsidRPr="00E11796">
        <w:t xml:space="preserve">(Se NS8407 </w:t>
      </w:r>
      <w:r w:rsidR="00B87E90" w:rsidRPr="00E11796">
        <w:t>p</w:t>
      </w:r>
      <w:r w:rsidR="00B87E90">
        <w:t>unkt</w:t>
      </w:r>
      <w:r w:rsidR="00B87E90" w:rsidRPr="00E11796">
        <w:t xml:space="preserve"> </w:t>
      </w:r>
      <w:r w:rsidR="00B87E90">
        <w:t xml:space="preserve"> </w:t>
      </w:r>
      <w:r w:rsidR="00F328A4" w:rsidRPr="00E11796">
        <w:t>21.4)</w:t>
      </w:r>
      <w:bookmarkEnd w:id="896"/>
    </w:p>
    <w:p w14:paraId="66508671" w14:textId="4CA07E67" w:rsidR="00FC1859" w:rsidRPr="00E11796" w:rsidRDefault="007F2A74" w:rsidP="00C93537">
      <w:r w:rsidRPr="00E11796">
        <w:t>Entreprenørens plikt til å samordne sin fremdri</w:t>
      </w:r>
      <w:r w:rsidR="004D72D8" w:rsidRPr="00E11796">
        <w:t>ft og utførelse o</w:t>
      </w:r>
      <w:r w:rsidR="00FC1859" w:rsidRPr="00E11796">
        <w:t xml:space="preserve">mfatter </w:t>
      </w:r>
      <w:r w:rsidR="00E86E3D" w:rsidRPr="00E11796">
        <w:t xml:space="preserve">også </w:t>
      </w:r>
      <w:r w:rsidR="00FC1859" w:rsidRPr="00E11796">
        <w:t>nødvendig samordning med kommuner og andre offentlige myndigheter der dette er påkrevd eller hensiktsmessig for gjennomføring av kontraktsarbeidet.</w:t>
      </w:r>
    </w:p>
    <w:p w14:paraId="59541D86" w14:textId="77777777" w:rsidR="00B34780" w:rsidRPr="00E11796" w:rsidRDefault="00B34780" w:rsidP="00C93537"/>
    <w:p w14:paraId="30468AFC" w14:textId="537D6783" w:rsidR="00C93537" w:rsidRPr="00E11796" w:rsidRDefault="00476518" w:rsidP="00C93537">
      <w:pPr>
        <w:pStyle w:val="Overskrift3"/>
      </w:pPr>
      <w:bookmarkStart w:id="897" w:name="_Toc93914629"/>
      <w:bookmarkStart w:id="898" w:name="_Toc94534584"/>
      <w:bookmarkStart w:id="899" w:name="_Toc233897084"/>
      <w:r w:rsidRPr="00E11796">
        <w:t>Ledelsessystem for kvalitet og HMS</w:t>
      </w:r>
      <w:bookmarkEnd w:id="899"/>
    </w:p>
    <w:p w14:paraId="29B7C67C" w14:textId="114C29D1" w:rsidR="00C93537" w:rsidRPr="00E11796" w:rsidRDefault="00C93537" w:rsidP="008C1549">
      <w:pPr>
        <w:pStyle w:val="Overskrift4"/>
      </w:pPr>
      <w:bookmarkStart w:id="900" w:name="_Toc233897085"/>
      <w:r w:rsidRPr="00E11796">
        <w:t>Krav til ledelsessystem for kvalitet</w:t>
      </w:r>
      <w:bookmarkEnd w:id="900"/>
    </w:p>
    <w:p w14:paraId="1C056122" w14:textId="39D701C4" w:rsidR="00796891" w:rsidRPr="00E11796" w:rsidRDefault="00796891" w:rsidP="00796891">
      <w:pPr>
        <w:rPr>
          <w:lang w:eastAsia="nb-NO"/>
        </w:rPr>
      </w:pPr>
      <w:r w:rsidRPr="00E11796">
        <w:rPr>
          <w:lang w:eastAsia="nb-NO"/>
        </w:rPr>
        <w:t>Entreprenøren skal etablere, gjennomføre og vedlikeholde et ledelsessystem for kvalitet i samsvar med NS-EN ISO 9001</w:t>
      </w:r>
      <w:r w:rsidR="00EB0E81" w:rsidRPr="00E11796">
        <w:rPr>
          <w:lang w:eastAsia="nb-NO"/>
        </w:rPr>
        <w:t xml:space="preserve"> </w:t>
      </w:r>
      <w:r w:rsidR="00CD286A" w:rsidRPr="00E11796">
        <w:rPr>
          <w:lang w:eastAsia="nb-NO"/>
        </w:rPr>
        <w:t xml:space="preserve">og </w:t>
      </w:r>
      <w:r w:rsidR="00EB0E81" w:rsidRPr="00E11796">
        <w:rPr>
          <w:lang w:eastAsia="nb-NO"/>
        </w:rPr>
        <w:t xml:space="preserve">NS-EN ISO </w:t>
      </w:r>
      <w:r w:rsidR="00CD286A" w:rsidRPr="00E11796">
        <w:rPr>
          <w:lang w:eastAsia="nb-NO"/>
        </w:rPr>
        <w:t>1400</w:t>
      </w:r>
      <w:r w:rsidR="00584992" w:rsidRPr="00E11796">
        <w:rPr>
          <w:lang w:eastAsia="nb-NO"/>
        </w:rPr>
        <w:t>1</w:t>
      </w:r>
      <w:r w:rsidRPr="00E11796">
        <w:rPr>
          <w:lang w:eastAsia="nb-NO"/>
        </w:rPr>
        <w:t xml:space="preserve"> eller tilsvarende standard. Ledelsessystemet skal dekke alle aktiviteter og ledelsessystemer i forbindelse med arbeidsomfanget.</w:t>
      </w:r>
    </w:p>
    <w:p w14:paraId="471B9885" w14:textId="77777777" w:rsidR="00796891" w:rsidRPr="00E11796" w:rsidRDefault="00796891" w:rsidP="00796891">
      <w:pPr>
        <w:rPr>
          <w:lang w:eastAsia="nb-NO"/>
        </w:rPr>
      </w:pPr>
    </w:p>
    <w:p w14:paraId="156C1352" w14:textId="46F06D0D" w:rsidR="00796891" w:rsidRPr="00E11796" w:rsidRDefault="00796891" w:rsidP="00796891">
      <w:pPr>
        <w:rPr>
          <w:lang w:eastAsia="nb-NO"/>
        </w:rPr>
      </w:pPr>
      <w:r w:rsidRPr="00E11796">
        <w:rPr>
          <w:lang w:eastAsia="nb-NO"/>
        </w:rPr>
        <w:t xml:space="preserve">Entreprenøren skal sikre at alle relevante kontraktkrav er identifisert, forstått og gjennomført i sin organisasjon og av kontraktsmedhjelpere og deres </w:t>
      </w:r>
      <w:r w:rsidR="00A20263" w:rsidRPr="00E11796">
        <w:rPr>
          <w:lang w:eastAsia="nb-NO"/>
        </w:rPr>
        <w:t>underentreprenører/</w:t>
      </w:r>
      <w:r w:rsidR="007A327F" w:rsidRPr="00E11796">
        <w:rPr>
          <w:lang w:eastAsia="nb-NO"/>
        </w:rPr>
        <w:t>under</w:t>
      </w:r>
      <w:r w:rsidRPr="00E11796">
        <w:rPr>
          <w:lang w:eastAsia="nb-NO"/>
        </w:rPr>
        <w:t xml:space="preserve">leverandører. </w:t>
      </w:r>
    </w:p>
    <w:p w14:paraId="27C8CFCE" w14:textId="77777777" w:rsidR="00796891" w:rsidRPr="00E11796" w:rsidRDefault="00796891" w:rsidP="00796891">
      <w:pPr>
        <w:rPr>
          <w:lang w:eastAsia="nb-NO"/>
        </w:rPr>
      </w:pPr>
    </w:p>
    <w:p w14:paraId="6E2DEC94" w14:textId="1C1CE5E0" w:rsidR="00796891" w:rsidRPr="00E11796" w:rsidRDefault="00796891" w:rsidP="00796891">
      <w:pPr>
        <w:rPr>
          <w:lang w:eastAsia="nb-NO"/>
        </w:rPr>
      </w:pPr>
      <w:r w:rsidRPr="00E11796">
        <w:rPr>
          <w:lang w:eastAsia="nb-NO"/>
        </w:rPr>
        <w:t>Kritiske arbeidsaktiviteter, prosesser, komponenter og utstyr, skal identifiseres ved hjelp av en risikobasert metode og gjøres til gjenstand for systematiske revisjoner og verifikasjon etter hvor kritiske de er.</w:t>
      </w:r>
    </w:p>
    <w:p w14:paraId="1BAB8058" w14:textId="77777777" w:rsidR="00796891" w:rsidRPr="00E11796" w:rsidRDefault="00796891" w:rsidP="00796891">
      <w:pPr>
        <w:rPr>
          <w:lang w:eastAsia="nb-NO"/>
        </w:rPr>
      </w:pPr>
    </w:p>
    <w:p w14:paraId="62FC1B24" w14:textId="4283210E" w:rsidR="00C93537" w:rsidRPr="00E11796" w:rsidRDefault="00796891" w:rsidP="00796891">
      <w:pPr>
        <w:rPr>
          <w:lang w:eastAsia="nb-NO"/>
        </w:rPr>
      </w:pPr>
      <w:r w:rsidRPr="00E11796">
        <w:rPr>
          <w:lang w:eastAsia="nb-NO"/>
        </w:rPr>
        <w:t>På byggherres forespørsel skal entreprenøren gi tilgang til dokumentasjon fra entreprenørens ledelsessystemer for kvalitet og kvalitetsregistreringer.</w:t>
      </w:r>
    </w:p>
    <w:p w14:paraId="51B92428" w14:textId="3B4E6979" w:rsidR="00796891" w:rsidRPr="00E11796" w:rsidRDefault="00796891" w:rsidP="00796891">
      <w:pPr>
        <w:rPr>
          <w:lang w:eastAsia="nb-NO"/>
        </w:rPr>
      </w:pPr>
    </w:p>
    <w:p w14:paraId="4A312571" w14:textId="15B0ED1A" w:rsidR="00796891" w:rsidRPr="00E11796" w:rsidRDefault="00796891" w:rsidP="00796891">
      <w:pPr>
        <w:rPr>
          <w:lang w:eastAsia="nb-NO"/>
        </w:rPr>
      </w:pPr>
      <w:r w:rsidRPr="00E11796">
        <w:rPr>
          <w:lang w:eastAsia="nb-NO"/>
        </w:rPr>
        <w:t>Byggherren har rett til å foreta kontroll</w:t>
      </w:r>
      <w:r w:rsidR="00440382" w:rsidRPr="00E11796">
        <w:rPr>
          <w:lang w:eastAsia="nb-NO"/>
        </w:rPr>
        <w:t>, inkludert revisjoner,</w:t>
      </w:r>
      <w:r w:rsidRPr="00E11796">
        <w:rPr>
          <w:lang w:eastAsia="nb-NO"/>
        </w:rPr>
        <w:t xml:space="preserve"> av entreprenørens ledelsessystemer. </w:t>
      </w:r>
      <w:r w:rsidR="00417B89" w:rsidRPr="00E11796">
        <w:rPr>
          <w:lang w:eastAsia="nb-NO"/>
        </w:rPr>
        <w:t xml:space="preserve">Nødvendig informasjon for målrettede og effektive kontroller skal være tilgjengelig for byggherren. </w:t>
      </w:r>
      <w:r w:rsidRPr="00E11796">
        <w:rPr>
          <w:lang w:eastAsia="nb-NO"/>
        </w:rPr>
        <w:t>Entreprenøren skal stille nødvendige ressurser tilgjengelig for dette.</w:t>
      </w:r>
    </w:p>
    <w:p w14:paraId="25DDCAC6" w14:textId="77777777" w:rsidR="006A3FBD" w:rsidRPr="00E11796" w:rsidRDefault="006A3FBD" w:rsidP="00796891">
      <w:pPr>
        <w:rPr>
          <w:lang w:eastAsia="nb-NO"/>
        </w:rPr>
      </w:pPr>
    </w:p>
    <w:p w14:paraId="48285A04" w14:textId="106624C8" w:rsidR="006A3FBD" w:rsidRPr="00E11796" w:rsidRDefault="006A3FBD" w:rsidP="00796891">
      <w:pPr>
        <w:rPr>
          <w:lang w:eastAsia="nb-NO"/>
        </w:rPr>
      </w:pPr>
      <w:r w:rsidRPr="00E11796">
        <w:rPr>
          <w:lang w:eastAsia="nb-NO"/>
        </w:rPr>
        <w:t>Miljøpolicy og prosjektspesifikk samsvarsvurdering skal oversendes kort tid etter kontraktinngåelse og ved oppdateringer.</w:t>
      </w:r>
    </w:p>
    <w:p w14:paraId="0FB7952F" w14:textId="38483541" w:rsidR="00796891" w:rsidRPr="00E11796" w:rsidRDefault="00796891" w:rsidP="00796891">
      <w:pPr>
        <w:rPr>
          <w:lang w:eastAsia="nb-NO"/>
        </w:rPr>
      </w:pPr>
    </w:p>
    <w:p w14:paraId="452FD65B" w14:textId="06E3CA00" w:rsidR="00796891" w:rsidRPr="00E11796" w:rsidRDefault="00796891" w:rsidP="008C1549">
      <w:pPr>
        <w:pStyle w:val="Overskrift4"/>
      </w:pPr>
      <w:bookmarkStart w:id="901" w:name="_Toc233897086"/>
      <w:r w:rsidRPr="00E11796">
        <w:t>Kvalitetsplan</w:t>
      </w:r>
      <w:bookmarkEnd w:id="901"/>
    </w:p>
    <w:p w14:paraId="6BC92848" w14:textId="51B32F0C" w:rsidR="00796891" w:rsidRPr="00E11796" w:rsidRDefault="00796891" w:rsidP="00796891">
      <w:pPr>
        <w:pStyle w:val="Overskrift5"/>
      </w:pPr>
      <w:bookmarkStart w:id="902" w:name="_Toc233897087"/>
      <w:r w:rsidRPr="00E11796">
        <w:t>Generelt</w:t>
      </w:r>
      <w:bookmarkEnd w:id="902"/>
    </w:p>
    <w:p w14:paraId="16CA3088" w14:textId="337B539A" w:rsidR="00796891" w:rsidRPr="00E11796" w:rsidRDefault="00B703B6" w:rsidP="00796891">
      <w:pPr>
        <w:rPr>
          <w:lang w:eastAsia="nb-NO"/>
        </w:rPr>
      </w:pPr>
      <w:r w:rsidRPr="00E11796">
        <w:rPr>
          <w:lang w:eastAsia="nb-NO"/>
        </w:rPr>
        <w:t>Entreprenøren</w:t>
      </w:r>
      <w:r w:rsidR="00796891" w:rsidRPr="00E11796">
        <w:rPr>
          <w:lang w:eastAsia="nb-NO"/>
        </w:rPr>
        <w:t xml:space="preserve"> skal etablere, iverksette og vedlikeholde en kontraktspesifikk kvalitetsplan for arbeidet i samsvar med prinsippene og retningslinjene i NS-EN ISO 10005, for det som er relevant for arbeidsomfanget.</w:t>
      </w:r>
    </w:p>
    <w:p w14:paraId="5DC8D19F" w14:textId="77777777" w:rsidR="00796891" w:rsidRPr="00E11796" w:rsidRDefault="00796891" w:rsidP="00796891">
      <w:pPr>
        <w:rPr>
          <w:lang w:eastAsia="nb-NO"/>
        </w:rPr>
      </w:pPr>
    </w:p>
    <w:p w14:paraId="65B49CA2" w14:textId="5DE71E0F" w:rsidR="00796891" w:rsidRPr="00E11796" w:rsidRDefault="00796891" w:rsidP="00796891">
      <w:pPr>
        <w:rPr>
          <w:lang w:eastAsia="nb-NO"/>
        </w:rPr>
      </w:pPr>
      <w:r w:rsidRPr="00E11796">
        <w:rPr>
          <w:lang w:eastAsia="nb-NO"/>
        </w:rPr>
        <w:t xml:space="preserve">Kvalitetsplanen skal vise </w:t>
      </w:r>
      <w:r w:rsidR="00B703B6" w:rsidRPr="00E11796">
        <w:rPr>
          <w:lang w:eastAsia="nb-NO"/>
        </w:rPr>
        <w:t>entreprenøren</w:t>
      </w:r>
      <w:r w:rsidRPr="00E11796">
        <w:rPr>
          <w:lang w:eastAsia="nb-NO"/>
        </w:rPr>
        <w:t>s systematiske ivaretakelse av kvalitet og HMS.  Kvalitetsplanen skal dekke alle arbeidsprosesser som skal til for å sikre rett produktkvalitet, og skal henvise til prosesser, kontrollplaner, rutiner og sjekklister som skal benyttes i prosjektet.  Kvalitetsplanen skal dekke alle arbeidsoperasjoner og minst inneholde de forhold som inngår i påfølgende tema</w:t>
      </w:r>
      <w:r w:rsidR="00B703B6" w:rsidRPr="00E11796">
        <w:rPr>
          <w:lang w:eastAsia="nb-NO"/>
        </w:rPr>
        <w:t>:</w:t>
      </w:r>
    </w:p>
    <w:p w14:paraId="5CE9DAC7" w14:textId="77777777" w:rsidR="00796891" w:rsidRPr="00E11796" w:rsidRDefault="00796891" w:rsidP="00796891">
      <w:pPr>
        <w:rPr>
          <w:lang w:eastAsia="nb-NO"/>
        </w:rPr>
      </w:pPr>
      <w:r w:rsidRPr="00E11796">
        <w:rPr>
          <w:lang w:eastAsia="nb-NO"/>
        </w:rPr>
        <w:t xml:space="preserve"> </w:t>
      </w:r>
    </w:p>
    <w:p w14:paraId="127ADBAA" w14:textId="5994EF94" w:rsidR="00796891" w:rsidRPr="00E11796" w:rsidRDefault="00796891" w:rsidP="0094672F">
      <w:pPr>
        <w:pStyle w:val="Listeavsnitt"/>
        <w:numPr>
          <w:ilvl w:val="0"/>
          <w:numId w:val="58"/>
        </w:numPr>
        <w:rPr>
          <w:lang w:eastAsia="nb-NO"/>
        </w:rPr>
      </w:pPr>
      <w:r w:rsidRPr="00E11796">
        <w:rPr>
          <w:lang w:eastAsia="nb-NO"/>
        </w:rPr>
        <w:t>Formål og omfang</w:t>
      </w:r>
    </w:p>
    <w:p w14:paraId="0E49B44B" w14:textId="420E3382" w:rsidR="00796891" w:rsidRPr="00E11796" w:rsidRDefault="00A25583" w:rsidP="0094672F">
      <w:pPr>
        <w:pStyle w:val="Listeavsnitt"/>
        <w:numPr>
          <w:ilvl w:val="0"/>
          <w:numId w:val="58"/>
        </w:numPr>
        <w:rPr>
          <w:lang w:eastAsia="nb-NO"/>
        </w:rPr>
      </w:pPr>
      <w:r w:rsidRPr="00E11796">
        <w:rPr>
          <w:lang w:eastAsia="nb-NO"/>
        </w:rPr>
        <w:t>K</w:t>
      </w:r>
      <w:r w:rsidR="00796891" w:rsidRPr="00E11796">
        <w:rPr>
          <w:lang w:eastAsia="nb-NO"/>
        </w:rPr>
        <w:t>valitetsmål</w:t>
      </w:r>
    </w:p>
    <w:p w14:paraId="3C96692E" w14:textId="04564274" w:rsidR="00796891" w:rsidRPr="00E11796" w:rsidRDefault="00796891" w:rsidP="0094672F">
      <w:pPr>
        <w:pStyle w:val="Listeavsnitt"/>
        <w:numPr>
          <w:ilvl w:val="0"/>
          <w:numId w:val="58"/>
        </w:numPr>
        <w:rPr>
          <w:lang w:eastAsia="nb-NO"/>
        </w:rPr>
      </w:pPr>
      <w:r w:rsidRPr="00E11796">
        <w:rPr>
          <w:lang w:eastAsia="nb-NO"/>
        </w:rPr>
        <w:t>Organisering, ansvar og ressurser</w:t>
      </w:r>
    </w:p>
    <w:p w14:paraId="714DCB92" w14:textId="34EEC548" w:rsidR="00796891" w:rsidRPr="00E11796" w:rsidRDefault="00796891" w:rsidP="0094672F">
      <w:pPr>
        <w:pStyle w:val="Listeavsnitt"/>
        <w:numPr>
          <w:ilvl w:val="0"/>
          <w:numId w:val="58"/>
        </w:numPr>
        <w:rPr>
          <w:lang w:eastAsia="nb-NO"/>
        </w:rPr>
      </w:pPr>
      <w:r w:rsidRPr="00E11796">
        <w:rPr>
          <w:lang w:eastAsia="nb-NO"/>
        </w:rPr>
        <w:t>Inngang og utgangsfaktor for utforming og u</w:t>
      </w:r>
      <w:r w:rsidR="00B703B6" w:rsidRPr="00E11796">
        <w:rPr>
          <w:lang w:eastAsia="nb-NO"/>
        </w:rPr>
        <w:t>t</w:t>
      </w:r>
      <w:r w:rsidRPr="00E11796">
        <w:rPr>
          <w:lang w:eastAsia="nb-NO"/>
        </w:rPr>
        <w:t>vikling</w:t>
      </w:r>
    </w:p>
    <w:p w14:paraId="50879347" w14:textId="46B72DF5" w:rsidR="00796891" w:rsidRPr="00E11796" w:rsidRDefault="00796891" w:rsidP="0094672F">
      <w:pPr>
        <w:pStyle w:val="Listeavsnitt"/>
        <w:numPr>
          <w:ilvl w:val="0"/>
          <w:numId w:val="58"/>
        </w:numPr>
        <w:rPr>
          <w:lang w:eastAsia="nb-NO"/>
        </w:rPr>
      </w:pPr>
      <w:r w:rsidRPr="00E11796">
        <w:rPr>
          <w:lang w:eastAsia="nb-NO"/>
        </w:rPr>
        <w:t>Dokumentstyring og kontroll med registeringer</w:t>
      </w:r>
    </w:p>
    <w:p w14:paraId="7C29F2B7" w14:textId="181CA752" w:rsidR="00796891" w:rsidRPr="00E11796" w:rsidRDefault="00796891" w:rsidP="0094672F">
      <w:pPr>
        <w:pStyle w:val="Listeavsnitt"/>
        <w:numPr>
          <w:ilvl w:val="0"/>
          <w:numId w:val="58"/>
        </w:numPr>
        <w:rPr>
          <w:lang w:eastAsia="nb-NO"/>
        </w:rPr>
      </w:pPr>
      <w:r w:rsidRPr="00E11796">
        <w:rPr>
          <w:lang w:eastAsia="nb-NO"/>
        </w:rPr>
        <w:t xml:space="preserve">Overvåking og måling </w:t>
      </w:r>
    </w:p>
    <w:p w14:paraId="70515435" w14:textId="132BDFF4" w:rsidR="00796891" w:rsidRPr="00E11796" w:rsidRDefault="00796891" w:rsidP="0094672F">
      <w:pPr>
        <w:pStyle w:val="Listeavsnitt"/>
        <w:numPr>
          <w:ilvl w:val="0"/>
          <w:numId w:val="58"/>
        </w:numPr>
        <w:rPr>
          <w:lang w:eastAsia="nb-NO"/>
        </w:rPr>
      </w:pPr>
      <w:r w:rsidRPr="00E11796">
        <w:rPr>
          <w:lang w:eastAsia="nb-NO"/>
        </w:rPr>
        <w:t>Styring av endringer</w:t>
      </w:r>
    </w:p>
    <w:p w14:paraId="7B186DA9" w14:textId="28558098" w:rsidR="00796891" w:rsidRPr="00E11796" w:rsidRDefault="00796891" w:rsidP="0094672F">
      <w:pPr>
        <w:pStyle w:val="Listeavsnitt"/>
        <w:numPr>
          <w:ilvl w:val="0"/>
          <w:numId w:val="58"/>
        </w:numPr>
        <w:rPr>
          <w:lang w:eastAsia="nb-NO"/>
        </w:rPr>
      </w:pPr>
      <w:r w:rsidRPr="00E11796">
        <w:rPr>
          <w:lang w:eastAsia="nb-NO"/>
        </w:rPr>
        <w:t>Avvik</w:t>
      </w:r>
    </w:p>
    <w:p w14:paraId="7333E8B3" w14:textId="71209813" w:rsidR="00796891" w:rsidRPr="00E11796" w:rsidRDefault="00796891" w:rsidP="0094672F">
      <w:pPr>
        <w:pStyle w:val="Listeavsnitt"/>
        <w:numPr>
          <w:ilvl w:val="0"/>
          <w:numId w:val="58"/>
        </w:numPr>
        <w:rPr>
          <w:lang w:eastAsia="nb-NO"/>
        </w:rPr>
      </w:pPr>
      <w:r w:rsidRPr="00E11796">
        <w:rPr>
          <w:lang w:eastAsia="nb-NO"/>
        </w:rPr>
        <w:t>Kontinuerlig forbedring</w:t>
      </w:r>
    </w:p>
    <w:p w14:paraId="2973020E" w14:textId="07419463" w:rsidR="00796891" w:rsidRPr="00E11796" w:rsidRDefault="00796891" w:rsidP="0094672F">
      <w:pPr>
        <w:pStyle w:val="Listeavsnitt"/>
        <w:numPr>
          <w:ilvl w:val="0"/>
          <w:numId w:val="58"/>
        </w:numPr>
        <w:rPr>
          <w:lang w:eastAsia="nb-NO"/>
        </w:rPr>
      </w:pPr>
      <w:r w:rsidRPr="00E11796">
        <w:rPr>
          <w:lang w:eastAsia="nb-NO"/>
        </w:rPr>
        <w:t>Revisjon</w:t>
      </w:r>
    </w:p>
    <w:p w14:paraId="3C22A3A2" w14:textId="77777777" w:rsidR="00796891" w:rsidRPr="00E11796" w:rsidRDefault="00796891" w:rsidP="00B703B6">
      <w:pPr>
        <w:rPr>
          <w:lang w:eastAsia="nb-NO"/>
        </w:rPr>
      </w:pPr>
    </w:p>
    <w:p w14:paraId="6220AFD5" w14:textId="48E0B23A" w:rsidR="00796891" w:rsidRPr="00E11796" w:rsidRDefault="00B703B6" w:rsidP="00B703B6">
      <w:pPr>
        <w:rPr>
          <w:lang w:eastAsia="nb-NO"/>
        </w:rPr>
      </w:pPr>
      <w:r w:rsidRPr="00E11796">
        <w:rPr>
          <w:lang w:eastAsia="nb-NO"/>
        </w:rPr>
        <w:t>Entreprenøren skal overlevere kvalitetsplan til byggherren før kontraktsarbeidene kan påbegynnes. Byggherren kan nekte oppstart av aktiviteter hvis ikke kvalitetsplanen er i henhold til krav eller hvor entreprenøren ikke etterlever kontraktens krav til kvalitetssikring.</w:t>
      </w:r>
    </w:p>
    <w:p w14:paraId="2A1165F6" w14:textId="77777777" w:rsidR="004A4440" w:rsidRPr="00E11796" w:rsidRDefault="004A4440" w:rsidP="00B703B6">
      <w:pPr>
        <w:rPr>
          <w:lang w:eastAsia="nb-NO"/>
        </w:rPr>
      </w:pPr>
    </w:p>
    <w:p w14:paraId="6F223AD3" w14:textId="6FDD768D" w:rsidR="00B703B6" w:rsidRPr="00E11796" w:rsidRDefault="00B703B6" w:rsidP="00B703B6">
      <w:pPr>
        <w:pStyle w:val="Overskrift5"/>
      </w:pPr>
      <w:bookmarkStart w:id="903" w:name="_Toc233897088"/>
      <w:r w:rsidRPr="00E11796">
        <w:t>Organisasjonsplan</w:t>
      </w:r>
      <w:bookmarkEnd w:id="903"/>
    </w:p>
    <w:p w14:paraId="4F74DB52" w14:textId="4B6C4BE5" w:rsidR="00B703B6" w:rsidRPr="00E11796" w:rsidRDefault="006173A8" w:rsidP="00B703B6">
      <w:pPr>
        <w:rPr>
          <w:lang w:eastAsia="nb-NO"/>
        </w:rPr>
      </w:pPr>
      <w:r w:rsidRPr="00E11796">
        <w:rPr>
          <w:lang w:eastAsia="nb-NO"/>
        </w:rPr>
        <w:t xml:space="preserve">Entreprenørens opplysninger om organisasjonsplan gitt i </w:t>
      </w:r>
      <w:r w:rsidR="00A2398B" w:rsidRPr="00E11796">
        <w:rPr>
          <w:lang w:eastAsia="nb-NO"/>
        </w:rPr>
        <w:t>tilbudet</w:t>
      </w:r>
      <w:r w:rsidRPr="00E11796">
        <w:rPr>
          <w:lang w:eastAsia="nb-NO"/>
        </w:rPr>
        <w:t xml:space="preserve"> er forpliktende for entreprenøren.</w:t>
      </w:r>
      <w:r w:rsidR="00B703B6" w:rsidRPr="00E11796">
        <w:rPr>
          <w:lang w:eastAsia="nb-NO"/>
        </w:rPr>
        <w:t xml:space="preserve"> Entreprenøren skal i løpet av </w:t>
      </w:r>
      <w:r w:rsidR="00A87DF6" w:rsidRPr="00E11796">
        <w:rPr>
          <w:lang w:eastAsia="nb-NO"/>
        </w:rPr>
        <w:t xml:space="preserve">samhandlingsprosessen </w:t>
      </w:r>
      <w:r w:rsidR="00B703B6" w:rsidRPr="00E11796">
        <w:rPr>
          <w:lang w:eastAsia="nb-NO"/>
        </w:rPr>
        <w:t xml:space="preserve">supplere tilbudt organisasjon og nøkkelpersonell. Organisasjonsplan skal gi oversikt over nøkkelpersoner i samsvar med krav gitt i </w:t>
      </w:r>
      <w:r w:rsidR="009F1792" w:rsidRPr="00E11796">
        <w:rPr>
          <w:lang w:eastAsia="nb-NO"/>
        </w:rPr>
        <w:t>punkt</w:t>
      </w:r>
      <w:r w:rsidR="00B703B6" w:rsidRPr="00E11796">
        <w:rPr>
          <w:lang w:eastAsia="nb-NO"/>
        </w:rPr>
        <w:t xml:space="preserve"> 1</w:t>
      </w:r>
      <w:r w:rsidR="009F1792" w:rsidRPr="00E11796">
        <w:rPr>
          <w:lang w:eastAsia="nb-NO"/>
        </w:rPr>
        <w:t>0</w:t>
      </w:r>
      <w:r w:rsidR="00B703B6" w:rsidRPr="00E11796">
        <w:rPr>
          <w:lang w:eastAsia="nb-NO"/>
        </w:rPr>
        <w:t>.1, samt kort stillingsbeskrivelse for lederfunksjonene, kvalitetsfunksjonene og beredskapsfunksjonene, deres ansvar, fullmakter og formelle kontaktlinjer.</w:t>
      </w:r>
    </w:p>
    <w:p w14:paraId="510EB9AC" w14:textId="77777777" w:rsidR="00B703B6" w:rsidRPr="00E11796" w:rsidRDefault="00B703B6" w:rsidP="00B703B6">
      <w:pPr>
        <w:rPr>
          <w:lang w:eastAsia="nb-NO"/>
        </w:rPr>
      </w:pPr>
    </w:p>
    <w:p w14:paraId="3CF5DB78" w14:textId="77777777" w:rsidR="00B703B6" w:rsidRPr="00E11796" w:rsidRDefault="00B703B6" w:rsidP="00B703B6">
      <w:pPr>
        <w:rPr>
          <w:lang w:eastAsia="nb-NO"/>
        </w:rPr>
      </w:pPr>
      <w:r w:rsidRPr="00E11796">
        <w:rPr>
          <w:lang w:eastAsia="nb-NO"/>
        </w:rPr>
        <w:lastRenderedPageBreak/>
        <w:t xml:space="preserve">Entreprenøren skal ajourføre og vedlikeholde organisasjonskartet/planen under hele kontraktsperioden. </w:t>
      </w:r>
    </w:p>
    <w:p w14:paraId="3EF15838" w14:textId="77777777" w:rsidR="00B703B6" w:rsidRPr="00E11796" w:rsidRDefault="00B703B6" w:rsidP="00B703B6">
      <w:pPr>
        <w:rPr>
          <w:lang w:eastAsia="nb-NO"/>
        </w:rPr>
      </w:pPr>
    </w:p>
    <w:p w14:paraId="4BD23D13" w14:textId="77777777" w:rsidR="00B703B6" w:rsidRPr="00E11796" w:rsidRDefault="00B703B6" w:rsidP="00B703B6">
      <w:pPr>
        <w:rPr>
          <w:lang w:eastAsia="nb-NO"/>
        </w:rPr>
      </w:pPr>
      <w:r w:rsidRPr="00E11796">
        <w:rPr>
          <w:lang w:eastAsia="nb-NO"/>
        </w:rPr>
        <w:t>Organisasjonskartet skal omfatte:</w:t>
      </w:r>
    </w:p>
    <w:p w14:paraId="5B7DEED9" w14:textId="620838C7" w:rsidR="00B703B6" w:rsidRPr="00E11796" w:rsidRDefault="0084203D" w:rsidP="0094672F">
      <w:pPr>
        <w:pStyle w:val="Listeavsnitt"/>
        <w:numPr>
          <w:ilvl w:val="0"/>
          <w:numId w:val="59"/>
        </w:numPr>
        <w:rPr>
          <w:lang w:eastAsia="nb-NO"/>
        </w:rPr>
      </w:pPr>
      <w:r w:rsidRPr="00E11796">
        <w:rPr>
          <w:lang w:eastAsia="nb-NO"/>
        </w:rPr>
        <w:t>N</w:t>
      </w:r>
      <w:r w:rsidR="00B703B6" w:rsidRPr="00E11796">
        <w:rPr>
          <w:lang w:eastAsia="nb-NO"/>
        </w:rPr>
        <w:t>avn og stillinger og ansvarsområder;</w:t>
      </w:r>
    </w:p>
    <w:p w14:paraId="03A5CA17" w14:textId="77777777" w:rsidR="00A20263" w:rsidRPr="00E11796" w:rsidRDefault="0084203D" w:rsidP="0094672F">
      <w:pPr>
        <w:pStyle w:val="Listeavsnitt"/>
        <w:numPr>
          <w:ilvl w:val="0"/>
          <w:numId w:val="59"/>
        </w:numPr>
        <w:rPr>
          <w:lang w:eastAsia="nb-NO"/>
        </w:rPr>
      </w:pPr>
      <w:r w:rsidRPr="00E11796">
        <w:rPr>
          <w:lang w:eastAsia="nb-NO"/>
        </w:rPr>
        <w:t>I</w:t>
      </w:r>
      <w:r w:rsidR="00B703B6" w:rsidRPr="00E11796">
        <w:rPr>
          <w:lang w:eastAsia="nb-NO"/>
        </w:rPr>
        <w:t>dentifisering av nøkkelpersonale, herunder HMS og kvalitet;</w:t>
      </w:r>
    </w:p>
    <w:p w14:paraId="67D6ED73" w14:textId="38AA9869" w:rsidR="00B703B6" w:rsidRPr="00E11796" w:rsidRDefault="0084203D" w:rsidP="0094672F">
      <w:pPr>
        <w:pStyle w:val="Listeavsnitt"/>
        <w:numPr>
          <w:ilvl w:val="0"/>
          <w:numId w:val="59"/>
        </w:numPr>
        <w:rPr>
          <w:lang w:eastAsia="nb-NO"/>
        </w:rPr>
      </w:pPr>
      <w:r w:rsidRPr="00E11796">
        <w:rPr>
          <w:lang w:eastAsia="nb-NO"/>
        </w:rPr>
        <w:t>K</w:t>
      </w:r>
      <w:r w:rsidR="00B703B6" w:rsidRPr="00E11796">
        <w:rPr>
          <w:lang w:eastAsia="nb-NO"/>
        </w:rPr>
        <w:t xml:space="preserve">oblinger til, og organisasjonskart for, </w:t>
      </w:r>
      <w:r w:rsidR="00763E2C" w:rsidRPr="00E11796">
        <w:rPr>
          <w:lang w:eastAsia="nb-NO"/>
        </w:rPr>
        <w:t>kontraktmedhjelpere</w:t>
      </w:r>
      <w:r w:rsidR="00B703B6" w:rsidRPr="00E11796">
        <w:rPr>
          <w:lang w:eastAsia="nb-NO"/>
        </w:rPr>
        <w:t xml:space="preserve"> og deres </w:t>
      </w:r>
      <w:r w:rsidR="00A20263" w:rsidRPr="00E11796">
        <w:rPr>
          <w:lang w:eastAsia="nb-NO"/>
        </w:rPr>
        <w:t>underentreprenører/</w:t>
      </w:r>
      <w:r w:rsidR="007A327F" w:rsidRPr="00E11796">
        <w:rPr>
          <w:lang w:eastAsia="nb-NO"/>
        </w:rPr>
        <w:t>under</w:t>
      </w:r>
      <w:r w:rsidR="00B703B6" w:rsidRPr="00E11796">
        <w:rPr>
          <w:lang w:eastAsia="nb-NO"/>
        </w:rPr>
        <w:t>leverandører</w:t>
      </w:r>
      <w:r w:rsidR="00A20263" w:rsidRPr="00E11796">
        <w:rPr>
          <w:lang w:eastAsia="nb-NO"/>
        </w:rPr>
        <w:t>.</w:t>
      </w:r>
    </w:p>
    <w:p w14:paraId="6E03F634" w14:textId="4E8535D8" w:rsidR="001D28EC" w:rsidRPr="00E11796" w:rsidRDefault="001D28EC" w:rsidP="00B703B6">
      <w:pPr>
        <w:rPr>
          <w:lang w:eastAsia="nb-NO"/>
        </w:rPr>
      </w:pPr>
    </w:p>
    <w:p w14:paraId="4AF5F6A8" w14:textId="77777777" w:rsidR="001D28EC" w:rsidRPr="00E11796" w:rsidRDefault="001D28EC" w:rsidP="001D28EC">
      <w:pPr>
        <w:pStyle w:val="Overskrift5"/>
      </w:pPr>
      <w:bookmarkStart w:id="904" w:name="_Toc233897089"/>
      <w:r w:rsidRPr="00E11796">
        <w:t>Kontrollplan</w:t>
      </w:r>
      <w:bookmarkEnd w:id="904"/>
    </w:p>
    <w:p w14:paraId="59046984" w14:textId="77777777" w:rsidR="001D28EC" w:rsidRPr="00E11796" w:rsidRDefault="001D28EC" w:rsidP="001D28EC">
      <w:pPr>
        <w:rPr>
          <w:lang w:eastAsia="nb-NO"/>
        </w:rPr>
      </w:pPr>
      <w:r w:rsidRPr="00E11796">
        <w:rPr>
          <w:lang w:eastAsia="nb-NO"/>
        </w:rPr>
        <w:t>Kontrollplan skal omfatte prosesser for overvåking, måling, analyse og forbedring som er nødvendig for:</w:t>
      </w:r>
    </w:p>
    <w:p w14:paraId="1950C8AB" w14:textId="77777777" w:rsidR="001D28EC" w:rsidRPr="00E11796" w:rsidRDefault="001D28EC" w:rsidP="001D28EC">
      <w:pPr>
        <w:rPr>
          <w:lang w:eastAsia="nb-NO"/>
        </w:rPr>
      </w:pPr>
    </w:p>
    <w:p w14:paraId="4B2F082F" w14:textId="4B0F0652" w:rsidR="001D28EC" w:rsidRPr="00E11796" w:rsidRDefault="00315CA2" w:rsidP="0094672F">
      <w:pPr>
        <w:pStyle w:val="Listeavsnitt"/>
        <w:numPr>
          <w:ilvl w:val="0"/>
          <w:numId w:val="60"/>
        </w:numPr>
        <w:rPr>
          <w:lang w:eastAsia="nb-NO"/>
        </w:rPr>
      </w:pPr>
      <w:r w:rsidRPr="00E11796">
        <w:rPr>
          <w:lang w:eastAsia="nb-NO"/>
        </w:rPr>
        <w:t>Å</w:t>
      </w:r>
      <w:r w:rsidR="001D28EC" w:rsidRPr="00E11796">
        <w:rPr>
          <w:lang w:eastAsia="nb-NO"/>
        </w:rPr>
        <w:t xml:space="preserve"> dokumentere overensstemmelse for produktet</w:t>
      </w:r>
    </w:p>
    <w:p w14:paraId="6659D886" w14:textId="6214C4F6" w:rsidR="001D28EC" w:rsidRPr="00E11796" w:rsidRDefault="00315CA2" w:rsidP="0094672F">
      <w:pPr>
        <w:pStyle w:val="Listeavsnitt"/>
        <w:numPr>
          <w:ilvl w:val="0"/>
          <w:numId w:val="60"/>
        </w:numPr>
        <w:rPr>
          <w:lang w:eastAsia="nb-NO"/>
        </w:rPr>
      </w:pPr>
      <w:r w:rsidRPr="00E11796">
        <w:rPr>
          <w:lang w:eastAsia="nb-NO"/>
        </w:rPr>
        <w:t xml:space="preserve">Å </w:t>
      </w:r>
      <w:r w:rsidR="001D28EC" w:rsidRPr="00E11796">
        <w:rPr>
          <w:lang w:eastAsia="nb-NO"/>
        </w:rPr>
        <w:t xml:space="preserve">sørge for overensstemmelse med </w:t>
      </w:r>
      <w:r w:rsidR="00A24FE0" w:rsidRPr="00E11796">
        <w:rPr>
          <w:lang w:eastAsia="nb-NO"/>
        </w:rPr>
        <w:t>entreprenørens</w:t>
      </w:r>
      <w:r w:rsidR="001D28EC" w:rsidRPr="00E11796">
        <w:rPr>
          <w:lang w:eastAsia="nb-NO"/>
        </w:rPr>
        <w:t xml:space="preserve"> </w:t>
      </w:r>
      <w:r w:rsidR="00A24FE0" w:rsidRPr="00E11796">
        <w:rPr>
          <w:lang w:eastAsia="nb-NO"/>
        </w:rPr>
        <w:t>ledelsessystem for kvalitet</w:t>
      </w:r>
    </w:p>
    <w:p w14:paraId="1FD48AA3" w14:textId="55B9FE7D" w:rsidR="001D28EC" w:rsidRPr="00E11796" w:rsidRDefault="00315CA2" w:rsidP="0094672F">
      <w:pPr>
        <w:pStyle w:val="Listeavsnitt"/>
        <w:numPr>
          <w:ilvl w:val="0"/>
          <w:numId w:val="60"/>
        </w:numPr>
        <w:rPr>
          <w:lang w:eastAsia="nb-NO"/>
        </w:rPr>
      </w:pPr>
      <w:r w:rsidRPr="00E11796">
        <w:rPr>
          <w:lang w:eastAsia="nb-NO"/>
        </w:rPr>
        <w:t>K</w:t>
      </w:r>
      <w:r w:rsidR="001D28EC" w:rsidRPr="00E11796">
        <w:rPr>
          <w:lang w:eastAsia="nb-NO"/>
        </w:rPr>
        <w:t xml:space="preserve">ontinuerlig å forbedre virkningen av </w:t>
      </w:r>
      <w:r w:rsidR="00A24FE0" w:rsidRPr="00E11796">
        <w:rPr>
          <w:lang w:eastAsia="nb-NO"/>
        </w:rPr>
        <w:t>entreprenøren</w:t>
      </w:r>
      <w:r w:rsidR="001D28EC" w:rsidRPr="00E11796">
        <w:rPr>
          <w:lang w:eastAsia="nb-NO"/>
        </w:rPr>
        <w:t xml:space="preserve">s </w:t>
      </w:r>
      <w:r w:rsidR="00A24FE0" w:rsidRPr="00E11796">
        <w:rPr>
          <w:lang w:eastAsia="nb-NO"/>
        </w:rPr>
        <w:t>ledelsessystem for kvalitet</w:t>
      </w:r>
    </w:p>
    <w:p w14:paraId="37D74FA7" w14:textId="77777777" w:rsidR="001D28EC" w:rsidRPr="00E11796" w:rsidRDefault="001D28EC" w:rsidP="001D28EC">
      <w:pPr>
        <w:rPr>
          <w:lang w:eastAsia="nb-NO"/>
        </w:rPr>
      </w:pPr>
    </w:p>
    <w:p w14:paraId="5A179B99" w14:textId="241FBB7F" w:rsidR="001D28EC" w:rsidRPr="00E11796" w:rsidRDefault="001D28EC" w:rsidP="001D28EC">
      <w:pPr>
        <w:rPr>
          <w:lang w:eastAsia="nb-NO"/>
        </w:rPr>
      </w:pPr>
      <w:r w:rsidRPr="00E11796">
        <w:rPr>
          <w:lang w:eastAsia="nb-NO"/>
        </w:rPr>
        <w:t>Kontrollplan for arbeidene skal minimum vise arbeidsoperasjon, antatt utførelsesmengde, kontrollomfang, krav, toleranser</w:t>
      </w:r>
      <w:r w:rsidR="001409E6" w:rsidRPr="00E11796">
        <w:rPr>
          <w:lang w:eastAsia="nb-NO"/>
        </w:rPr>
        <w:t>, dato</w:t>
      </w:r>
      <w:r w:rsidRPr="00E11796">
        <w:rPr>
          <w:lang w:eastAsia="nb-NO"/>
        </w:rPr>
        <w:t xml:space="preserve"> og</w:t>
      </w:r>
      <w:r w:rsidR="00006FD7" w:rsidRPr="00E11796">
        <w:rPr>
          <w:lang w:eastAsia="nb-NO"/>
        </w:rPr>
        <w:t xml:space="preserve"> navn på</w:t>
      </w:r>
      <w:r w:rsidRPr="00E11796">
        <w:rPr>
          <w:lang w:eastAsia="nb-NO"/>
        </w:rPr>
        <w:t xml:space="preserve"> de ansvarlige for kontrollen. </w:t>
      </w:r>
    </w:p>
    <w:p w14:paraId="56B925EE" w14:textId="77777777" w:rsidR="001D28EC" w:rsidRPr="00E11796" w:rsidRDefault="001D28EC" w:rsidP="001D28EC">
      <w:pPr>
        <w:rPr>
          <w:lang w:eastAsia="nb-NO"/>
        </w:rPr>
      </w:pPr>
    </w:p>
    <w:p w14:paraId="676F8778" w14:textId="00C184D7" w:rsidR="001D28EC" w:rsidRPr="00E11796" w:rsidRDefault="001D28EC" w:rsidP="001D28EC">
      <w:pPr>
        <w:rPr>
          <w:lang w:eastAsia="nb-NO"/>
        </w:rPr>
      </w:pPr>
      <w:r w:rsidRPr="00E11796">
        <w:rPr>
          <w:lang w:eastAsia="nb-NO"/>
        </w:rPr>
        <w:t>Kontrollplanen skal videre inneholde rubrikker for kontrollresultat og godkjenning/utsjekking for de enkelte arbeidsoperasjonene, henvisning til avviksmeldingsnummer samt merknader.</w:t>
      </w:r>
    </w:p>
    <w:p w14:paraId="1B11E0EF" w14:textId="07531BB3" w:rsidR="00971379" w:rsidRPr="00E11796" w:rsidRDefault="00971379" w:rsidP="001D28EC">
      <w:pPr>
        <w:rPr>
          <w:lang w:eastAsia="nb-NO"/>
        </w:rPr>
      </w:pPr>
    </w:p>
    <w:p w14:paraId="1A5A5AFA" w14:textId="4F0D0691" w:rsidR="00971379" w:rsidRPr="00E11796" w:rsidRDefault="00971379" w:rsidP="001D28EC">
      <w:pPr>
        <w:rPr>
          <w:lang w:eastAsia="nb-NO"/>
        </w:rPr>
      </w:pPr>
      <w:r w:rsidRPr="00E11796">
        <w:rPr>
          <w:lang w:eastAsia="nb-NO"/>
        </w:rPr>
        <w:t>Dokumentasjon</w:t>
      </w:r>
      <w:r w:rsidR="004A1D40" w:rsidRPr="00E11796">
        <w:rPr>
          <w:lang w:eastAsia="nb-NO"/>
        </w:rPr>
        <w:t xml:space="preserve"> (f.eks. sjekkliste)</w:t>
      </w:r>
      <w:r w:rsidRPr="00E11796">
        <w:rPr>
          <w:lang w:eastAsia="nb-NO"/>
        </w:rPr>
        <w:t xml:space="preserve"> for overenstemmelse</w:t>
      </w:r>
      <w:r w:rsidR="004A1D40" w:rsidRPr="00E11796">
        <w:rPr>
          <w:lang w:eastAsia="nb-NO"/>
        </w:rPr>
        <w:t xml:space="preserve"> av produkt</w:t>
      </w:r>
      <w:r w:rsidRPr="00E11796">
        <w:rPr>
          <w:lang w:eastAsia="nb-NO"/>
        </w:rPr>
        <w:t xml:space="preserve"> skal fremlegges for byggherren i </w:t>
      </w:r>
      <w:r w:rsidR="00474120" w:rsidRPr="00E11796">
        <w:rPr>
          <w:lang w:eastAsia="nb-NO"/>
        </w:rPr>
        <w:t>samhandlingsverktøyet</w:t>
      </w:r>
      <w:r w:rsidRPr="00E11796">
        <w:rPr>
          <w:lang w:eastAsia="nb-NO"/>
        </w:rPr>
        <w:t xml:space="preserve">. </w:t>
      </w:r>
    </w:p>
    <w:bookmarkEnd w:id="897"/>
    <w:bookmarkEnd w:id="898"/>
    <w:p w14:paraId="2DC90660" w14:textId="77777777" w:rsidR="00B34780" w:rsidRPr="00E11796" w:rsidRDefault="00B34780" w:rsidP="00B34780"/>
    <w:p w14:paraId="14066373" w14:textId="6667978B" w:rsidR="00B34780" w:rsidRPr="00E11796" w:rsidRDefault="009F1047" w:rsidP="00B337E7">
      <w:pPr>
        <w:pStyle w:val="Overskrift5"/>
      </w:pPr>
      <w:bookmarkStart w:id="905" w:name="_Toc233897090"/>
      <w:r w:rsidRPr="00E11796">
        <w:t>Kvalitetsavvik</w:t>
      </w:r>
      <w:bookmarkEnd w:id="905"/>
    </w:p>
    <w:p w14:paraId="6BB4438F" w14:textId="4DE74AFC" w:rsidR="009F1047" w:rsidRPr="00E11796" w:rsidRDefault="00002F03" w:rsidP="009F1047">
      <w:r w:rsidRPr="00E11796">
        <w:t>Entreprenøren</w:t>
      </w:r>
      <w:r w:rsidR="009F1047" w:rsidRPr="00E11796">
        <w:t xml:space="preserve"> skal etablere, gjennomføre og vedlikeholde et system for systematisk å håndtere, spore, kontrollere og </w:t>
      </w:r>
      <w:r w:rsidR="00417B2D" w:rsidRPr="00E11796">
        <w:t>trende</w:t>
      </w:r>
      <w:r w:rsidR="009F1047" w:rsidRPr="00E11796">
        <w:t xml:space="preserve"> kvalitetsavvik i </w:t>
      </w:r>
      <w:r w:rsidRPr="00E11796">
        <w:t>entreprenørens</w:t>
      </w:r>
      <w:r w:rsidR="009F1047" w:rsidRPr="00E11796">
        <w:t xml:space="preserve"> og </w:t>
      </w:r>
      <w:r w:rsidRPr="00E11796">
        <w:t>kontraktsmedhjelperen</w:t>
      </w:r>
      <w:r w:rsidR="009F1047" w:rsidRPr="00E11796">
        <w:t>s produkter og prosesser under hele arbeidet.</w:t>
      </w:r>
    </w:p>
    <w:p w14:paraId="1FE34051" w14:textId="77777777" w:rsidR="009F1047" w:rsidRPr="00E11796" w:rsidRDefault="009F1047" w:rsidP="009F1047"/>
    <w:p w14:paraId="7D90A4C7" w14:textId="41C1BE3E" w:rsidR="009F1047" w:rsidRPr="00E11796" w:rsidRDefault="009F1047" w:rsidP="009F1047">
      <w:r w:rsidRPr="00E11796">
        <w:t xml:space="preserve">Informasjon om kvalitetsavvik skal rapporters og registreres i </w:t>
      </w:r>
      <w:r w:rsidR="00473BB8" w:rsidRPr="00E11796">
        <w:t>b</w:t>
      </w:r>
      <w:r w:rsidRPr="00E11796">
        <w:t>yggherre</w:t>
      </w:r>
      <w:r w:rsidR="00473BB8" w:rsidRPr="00E11796">
        <w:t>n</w:t>
      </w:r>
      <w:r w:rsidRPr="00E11796">
        <w:t xml:space="preserve">s </w:t>
      </w:r>
      <w:r w:rsidR="00474120" w:rsidRPr="00E11796">
        <w:t>samhandlingsverktøy</w:t>
      </w:r>
      <w:r w:rsidR="00473BB8" w:rsidRPr="00E11796">
        <w:t>, fastsatt skjema «Avviksmelding» skal brukes</w:t>
      </w:r>
      <w:r w:rsidRPr="00E11796">
        <w:t>.</w:t>
      </w:r>
    </w:p>
    <w:p w14:paraId="7D25AEE8" w14:textId="77777777" w:rsidR="009F1047" w:rsidRPr="00E11796" w:rsidRDefault="009F1047" w:rsidP="009F1047"/>
    <w:p w14:paraId="47423193" w14:textId="5674BD90" w:rsidR="009F1047" w:rsidRPr="00E11796" w:rsidRDefault="00002F03" w:rsidP="009D5A15">
      <w:r w:rsidRPr="00E11796">
        <w:t>Entreprenøren</w:t>
      </w:r>
      <w:r w:rsidR="009F1047" w:rsidRPr="00E11796">
        <w:t xml:space="preserve"> skal uten ugrunnet opphold treffe tiltak for egen kostnad for å eliminere påviste kvalitetsavvik og fjerne årsakene for å hindre at de skjer igjen.</w:t>
      </w:r>
    </w:p>
    <w:p w14:paraId="57993319" w14:textId="0D4D96A3" w:rsidR="009D5A15" w:rsidRPr="00E11796" w:rsidRDefault="009D5A15" w:rsidP="009D5A15"/>
    <w:p w14:paraId="749896AC" w14:textId="6C1EA204" w:rsidR="009D5A15" w:rsidRPr="00E11796" w:rsidRDefault="009D5A15" w:rsidP="009D5A15">
      <w:r w:rsidRPr="00E11796">
        <w:t xml:space="preserve">Dersom byggherre anser det som nødvendig, skal entreprenøren iverksette en analyse av </w:t>
      </w:r>
      <w:r w:rsidR="00221949" w:rsidRPr="00E11796">
        <w:t>rot</w:t>
      </w:r>
      <w:r w:rsidRPr="00E11796">
        <w:t xml:space="preserve">årsak. Byggherre forbeholder seg retten til å delta i planleggingen og utførelsen av </w:t>
      </w:r>
      <w:r w:rsidR="00221949" w:rsidRPr="00E11796">
        <w:t>rot</w:t>
      </w:r>
      <w:r w:rsidRPr="00E11796">
        <w:t xml:space="preserve">årsaksanalysen. Som en del av analysen skal </w:t>
      </w:r>
      <w:r w:rsidR="00763E2C" w:rsidRPr="00E11796">
        <w:t>entreprenøren</w:t>
      </w:r>
      <w:r w:rsidRPr="00E11796">
        <w:t xml:space="preserve"> stille personale, utstyr, dokumentasjon og registrerte data til rådighet.</w:t>
      </w:r>
    </w:p>
    <w:p w14:paraId="212A3C1F" w14:textId="3A03799A" w:rsidR="009F1047" w:rsidRPr="00E11796" w:rsidRDefault="009F1047" w:rsidP="009D5A15"/>
    <w:p w14:paraId="325CDB84" w14:textId="7495C75A" w:rsidR="009F1047" w:rsidRPr="00E11796" w:rsidRDefault="009F1047" w:rsidP="009D5A15">
      <w:r w:rsidRPr="00E11796">
        <w:t>Avviksbehandlingen skal sikre kontinuerlig forbedring gjennom korrigerende og forebyggende tiltak, sikre overensstemmelse med krav og byggherrens aksept ved retting av avviket, samt dokumentere eventuelle endringer i planene.</w:t>
      </w:r>
    </w:p>
    <w:p w14:paraId="236A8360" w14:textId="7A92FEEC" w:rsidR="00473BB8" w:rsidRPr="00E11796" w:rsidRDefault="00473BB8" w:rsidP="009F1047"/>
    <w:p w14:paraId="0AFE6797" w14:textId="13055FA6" w:rsidR="009D5A15" w:rsidRPr="00E11796" w:rsidRDefault="009D5A15" w:rsidP="009D5A15">
      <w:pPr>
        <w:pStyle w:val="Overskrift5"/>
      </w:pPr>
      <w:bookmarkStart w:id="906" w:name="_Toc233897091"/>
      <w:r w:rsidRPr="00E11796">
        <w:t>Dokumentstyring</w:t>
      </w:r>
      <w:bookmarkEnd w:id="906"/>
    </w:p>
    <w:p w14:paraId="5CD8CD6B" w14:textId="7FA3E8D5" w:rsidR="009D5A15" w:rsidRPr="00E11796" w:rsidRDefault="009D5A15" w:rsidP="009D5A15">
      <w:r w:rsidRPr="00E11796">
        <w:t xml:space="preserve">Entreprenør skal ha et system for dokumentstyring som sikrer at alle nødvendige opplysninger kommer til rett vedkommende. </w:t>
      </w:r>
    </w:p>
    <w:p w14:paraId="044D593E" w14:textId="77777777" w:rsidR="009D5A15" w:rsidRPr="00E11796" w:rsidRDefault="009D5A15" w:rsidP="009D5A15"/>
    <w:p w14:paraId="26654B0F" w14:textId="33877F30" w:rsidR="009D5A15" w:rsidRPr="00E11796" w:rsidRDefault="009D5A15" w:rsidP="009D5A15">
      <w:r w:rsidRPr="00E11796">
        <w:t>Entreprenøren skal identifisere, analysere og vedlikeholde kvalitetsregistreringer for å dokumentere sporbarhet og framskaffe bevis for verifikasjon/validering, korrigering, korrigerende tiltak og forebyggende tiltak. Kvalitetsregistreringer</w:t>
      </w:r>
      <w:r w:rsidR="00C35A3D" w:rsidRPr="00E11796">
        <w:t>, som for eksempel sjekklister</w:t>
      </w:r>
      <w:r w:rsidR="007F7460" w:rsidRPr="00E11796">
        <w:t>,</w:t>
      </w:r>
      <w:r w:rsidRPr="00E11796">
        <w:t xml:space="preserve"> skal stilles til rådighet for byggherre på forespørsel.</w:t>
      </w:r>
    </w:p>
    <w:p w14:paraId="16FD4662" w14:textId="77777777" w:rsidR="009D5A15" w:rsidRPr="00E11796" w:rsidRDefault="009D5A15" w:rsidP="009D5A15"/>
    <w:p w14:paraId="0D81DF78" w14:textId="122B4EE6" w:rsidR="009D5A15" w:rsidRPr="00E11796" w:rsidRDefault="009D5A15" w:rsidP="009D5A15">
      <w:r w:rsidRPr="00E11796">
        <w:t>Det skal kunne kontrolleres og dokumenteres at det alltid arbeides etter gjeldende stiknings- og maskinstyringsdata, modeller, tegninger og dokumenter.</w:t>
      </w:r>
    </w:p>
    <w:p w14:paraId="4A66A51B" w14:textId="77777777" w:rsidR="009D5A15" w:rsidRPr="00E11796" w:rsidRDefault="009D5A15" w:rsidP="009D5A15"/>
    <w:p w14:paraId="5ED8E495" w14:textId="243F3021" w:rsidR="009D5A15" w:rsidRPr="00E11796" w:rsidRDefault="009D5A15" w:rsidP="009D5A15">
      <w:pPr>
        <w:pStyle w:val="Overskrift5"/>
        <w:rPr>
          <w:highlight w:val="lightGray"/>
        </w:rPr>
      </w:pPr>
      <w:bookmarkStart w:id="907" w:name="_Toc233897092"/>
      <w:r w:rsidRPr="00E11796">
        <w:rPr>
          <w:highlight w:val="lightGray"/>
        </w:rPr>
        <w:lastRenderedPageBreak/>
        <w:t>Entreprenørens revisjons- og verifikasjonsprogram</w:t>
      </w:r>
      <w:bookmarkEnd w:id="907"/>
    </w:p>
    <w:p w14:paraId="41C617EC" w14:textId="2A3BD193" w:rsidR="009D5A15" w:rsidRPr="00E11796" w:rsidRDefault="009D5A15" w:rsidP="009D5A15">
      <w:pPr>
        <w:rPr>
          <w:highlight w:val="lightGray"/>
        </w:rPr>
      </w:pPr>
      <w:r w:rsidRPr="00E11796">
        <w:rPr>
          <w:highlight w:val="lightGray"/>
        </w:rPr>
        <w:t xml:space="preserve">Entreprenøren skal etablere, gjennomføre og vedlikeholde et revisjons- og verifikasjonsprogram for å håndtere risikoen for egne aktiviteter og aktivitetene til kontraktsmedhjelpere og deres </w:t>
      </w:r>
      <w:r w:rsidR="00A20263" w:rsidRPr="00E11796">
        <w:rPr>
          <w:highlight w:val="lightGray"/>
        </w:rPr>
        <w:t>underentreprenører/</w:t>
      </w:r>
      <w:r w:rsidR="007A327F" w:rsidRPr="00E11796">
        <w:rPr>
          <w:highlight w:val="lightGray"/>
        </w:rPr>
        <w:t>under</w:t>
      </w:r>
      <w:r w:rsidRPr="00E11796">
        <w:rPr>
          <w:highlight w:val="lightGray"/>
        </w:rPr>
        <w:t>leverandører for arbeidet i samsvar med prinsippene og retningslinjene i NS-EN ISO 19011 «Retningslinjer for revisjon av ledelsessystemer».</w:t>
      </w:r>
    </w:p>
    <w:p w14:paraId="2C5D39E4" w14:textId="77777777" w:rsidR="009D5A15" w:rsidRPr="00E11796" w:rsidRDefault="009D5A15" w:rsidP="009D5A15">
      <w:pPr>
        <w:rPr>
          <w:highlight w:val="lightGray"/>
        </w:rPr>
      </w:pPr>
    </w:p>
    <w:p w14:paraId="305F628F" w14:textId="689F84A6" w:rsidR="009D5A15" w:rsidRPr="00E11796" w:rsidRDefault="009D5A15" w:rsidP="009D5A15">
      <w:pPr>
        <w:rPr>
          <w:highlight w:val="lightGray"/>
        </w:rPr>
      </w:pPr>
      <w:r w:rsidRPr="00E11796">
        <w:rPr>
          <w:highlight w:val="lightGray"/>
        </w:rPr>
        <w:t>Byggherre skal ha rett til å delta i planleggingen av, og delta som observatør i, revisjons- eller verifikasjonsaktiviteter knyttet til arbeidet. Byggherre skal varsles minst ti virkedager før entreprenøren utfører revisjons- eller verifikasjonsaktivitet.</w:t>
      </w:r>
    </w:p>
    <w:p w14:paraId="04B57BC8" w14:textId="0DB5FC14" w:rsidR="009D5A15" w:rsidRPr="00E11796" w:rsidRDefault="009D5A15" w:rsidP="009D5A15">
      <w:r w:rsidRPr="00E11796">
        <w:rPr>
          <w:highlight w:val="lightGray"/>
        </w:rPr>
        <w:t>Revisjons- og verfikasjonsplanen skal foreligge byggherre 50 dager etter oppstart av prosjektet.</w:t>
      </w:r>
    </w:p>
    <w:p w14:paraId="415A6446" w14:textId="77777777" w:rsidR="009D5A15" w:rsidRPr="00E11796" w:rsidRDefault="009D5A15" w:rsidP="009D5A15"/>
    <w:p w14:paraId="43C5A93F" w14:textId="77777777" w:rsidR="009D5A15" w:rsidRPr="00E11796" w:rsidRDefault="009D5A15" w:rsidP="007706D9">
      <w:pPr>
        <w:pStyle w:val="Overskrift5"/>
      </w:pPr>
      <w:bookmarkStart w:id="908" w:name="_Toc233897093"/>
      <w:r w:rsidRPr="00E11796">
        <w:t>Tekniske avklaringer</w:t>
      </w:r>
      <w:bookmarkEnd w:id="908"/>
    </w:p>
    <w:p w14:paraId="10FAAB3C" w14:textId="78A455F3" w:rsidR="009D5A15" w:rsidRPr="00E11796" w:rsidRDefault="009D5A15" w:rsidP="007706D9">
      <w:r w:rsidRPr="00E11796">
        <w:t xml:space="preserve">Dersom kontraktsdokumentene inneholder uoverensstemmelser, uklarheter eller feil som har betydning for prosjekteringen eller utførelsen, skal </w:t>
      </w:r>
      <w:r w:rsidR="007706D9" w:rsidRPr="00E11796">
        <w:t>entreprenøren</w:t>
      </w:r>
      <w:r w:rsidRPr="00E11796">
        <w:t xml:space="preserve"> be om avklaring fra byggherren. </w:t>
      </w:r>
    </w:p>
    <w:p w14:paraId="7B87CC00" w14:textId="77777777" w:rsidR="009D5A15" w:rsidRPr="00E11796" w:rsidRDefault="009D5A15" w:rsidP="007706D9"/>
    <w:p w14:paraId="23AA067A" w14:textId="401A127B" w:rsidR="009D5A15" w:rsidRPr="00E11796" w:rsidRDefault="007706D9" w:rsidP="007706D9">
      <w:r w:rsidRPr="00E11796">
        <w:t>Entreprenøren</w:t>
      </w:r>
      <w:r w:rsidR="009D5A15" w:rsidRPr="00E11796">
        <w:t xml:space="preserve"> skal benytte byggherrens </w:t>
      </w:r>
      <w:r w:rsidRPr="00E11796">
        <w:t xml:space="preserve">fastsatte </w:t>
      </w:r>
      <w:r w:rsidR="009D5A15" w:rsidRPr="00E11796">
        <w:t xml:space="preserve">skjema for </w:t>
      </w:r>
      <w:r w:rsidRPr="00E11796">
        <w:t xml:space="preserve">tekniske </w:t>
      </w:r>
      <w:r w:rsidR="009D5A15" w:rsidRPr="00E11796">
        <w:t>avklaringer.</w:t>
      </w:r>
    </w:p>
    <w:p w14:paraId="4CC72E24" w14:textId="77777777" w:rsidR="009D5A15" w:rsidRPr="00E11796" w:rsidRDefault="009D5A15" w:rsidP="007706D9"/>
    <w:p w14:paraId="10420149" w14:textId="77777777" w:rsidR="009D5A15" w:rsidRPr="00E11796" w:rsidRDefault="009D5A15" w:rsidP="007706D9">
      <w:pPr>
        <w:pStyle w:val="Overskrift5"/>
      </w:pPr>
      <w:bookmarkStart w:id="909" w:name="_Toc233897094"/>
      <w:r w:rsidRPr="00E11796">
        <w:t>Uavhengig kontroll</w:t>
      </w:r>
      <w:bookmarkEnd w:id="909"/>
    </w:p>
    <w:p w14:paraId="4F37F7B4" w14:textId="42FD1A56" w:rsidR="009D5A15" w:rsidRPr="00E11796" w:rsidRDefault="007706D9" w:rsidP="007706D9">
      <w:r w:rsidRPr="00E11796">
        <w:t>Entreprenør</w:t>
      </w:r>
      <w:r w:rsidR="009D5A15" w:rsidRPr="00E11796">
        <w:t xml:space="preserve"> er ansvarlig for alle kostnader og gjennomføring av uavhengige kontroller, der kontrakten eller offentlige regelverk krever slike kontroller.</w:t>
      </w:r>
    </w:p>
    <w:p w14:paraId="31269859" w14:textId="77777777" w:rsidR="009D5A15" w:rsidRPr="00E11796" w:rsidRDefault="009D5A15" w:rsidP="007706D9"/>
    <w:p w14:paraId="71DCD150" w14:textId="77777777" w:rsidR="00D87D9A" w:rsidRPr="00E11796" w:rsidRDefault="009D5A15" w:rsidP="007706D9">
      <w:r w:rsidRPr="00E11796">
        <w:t xml:space="preserve">Ved krav om uavhengig kontroll skal </w:t>
      </w:r>
      <w:r w:rsidR="00763E2C" w:rsidRPr="00E11796">
        <w:t>entreprenøren</w:t>
      </w:r>
      <w:r w:rsidRPr="00E11796">
        <w:t xml:space="preserve"> sørge for at dette blir utført av en uavhengig instans, med mindre det er spesifikt angitt at byggherren sørger for den uavhengige kontrollen. Uavhengig instans skal ha relevant kompetanse og eventuelle nødvendige godkjenninger. </w:t>
      </w:r>
    </w:p>
    <w:p w14:paraId="697EDC5F" w14:textId="77777777" w:rsidR="00D87D9A" w:rsidRPr="00E11796" w:rsidRDefault="00D87D9A" w:rsidP="007706D9"/>
    <w:p w14:paraId="30AF4DA6" w14:textId="3CAA39F9" w:rsidR="009D5A15" w:rsidRPr="00E11796" w:rsidRDefault="009D5A15" w:rsidP="007706D9">
      <w:r w:rsidRPr="00E11796">
        <w:t xml:space="preserve">For geofag </w:t>
      </w:r>
      <w:r w:rsidR="00D87D9A" w:rsidRPr="00E11796">
        <w:t>vil</w:t>
      </w:r>
      <w:r w:rsidRPr="00E11796">
        <w:t xml:space="preserve"> byggherren sørge for den utvidede kontrollen av de deler av prosjektet som er plassert i geoteknisk kategori 3.</w:t>
      </w:r>
      <w:r w:rsidR="00552046" w:rsidRPr="00E11796">
        <w:t xml:space="preserve"> </w:t>
      </w:r>
      <w:r w:rsidR="00DF0997" w:rsidRPr="00E11796">
        <w:t>For</w:t>
      </w:r>
      <w:r w:rsidR="0041714E" w:rsidRPr="00E11796">
        <w:t xml:space="preserve"> de deler av prosjektet som er utført i andre geotekniske kategorier skal entreprenøren sørge for å få utført de oppgaver innen prosjekterings- og utførelseskontroll som er angitt i oppfølgingsplanen for kontrakten, vegnormal N200 </w:t>
      </w:r>
      <w:r w:rsidR="00E82999" w:rsidRPr="00E11796">
        <w:t>Vegbygging og tilhørende regelverk.</w:t>
      </w:r>
    </w:p>
    <w:p w14:paraId="50429F70" w14:textId="77777777" w:rsidR="009D5A15" w:rsidRPr="00E11796" w:rsidRDefault="009D5A15" w:rsidP="007706D9"/>
    <w:p w14:paraId="26EB6621" w14:textId="6EBDF04D" w:rsidR="009D5A15" w:rsidRPr="00E11796" w:rsidRDefault="007706D9" w:rsidP="007706D9">
      <w:r w:rsidRPr="00E11796">
        <w:t>Entreprenøren</w:t>
      </w:r>
      <w:r w:rsidR="009D5A15" w:rsidRPr="00E11796">
        <w:t xml:space="preserve"> skal utarbeide nødvendig dokumentasjon for Statens vegvesen som myndighet eller andre godkjenningsmyndigheter iht. de krav til innhold, omfang, format og frister som gjelder. Herunder gjelder dette sikkerhetsgodkjenning av tunneler (se: </w:t>
      </w:r>
      <w:hyperlink r:id="rId30" w:history="1">
        <w:r w:rsidRPr="00E11796">
          <w:rPr>
            <w:rStyle w:val="Hyperkobling"/>
          </w:rPr>
          <w:t>https://www.vegvesen.no/fag/teknologi/tunneler/</w:t>
        </w:r>
      </w:hyperlink>
      <w:r w:rsidR="009D5A15" w:rsidRPr="00E11796">
        <w:t xml:space="preserve">), bergskjæring/skråninger, godkjenning av bruer og bærende konstruksjoner, elektrotekniske anlegg, grunnlag for trafikksikkerhetsrevisjoner, dokumentasjon for miljøvernmyndigheter, mv. </w:t>
      </w:r>
    </w:p>
    <w:p w14:paraId="2FB9BCAE" w14:textId="77777777" w:rsidR="009D5A15" w:rsidRPr="00E11796" w:rsidRDefault="009D5A15" w:rsidP="007706D9"/>
    <w:p w14:paraId="4E37EE1D" w14:textId="3DBCEE44" w:rsidR="00955E87" w:rsidRPr="00E11796" w:rsidRDefault="007706D9" w:rsidP="007706D9">
      <w:r w:rsidRPr="00E11796">
        <w:t>Entreprenøren</w:t>
      </w:r>
      <w:r w:rsidR="009D5A15" w:rsidRPr="00E11796">
        <w:t xml:space="preserve"> skal i løpet av prosjekteringen ha løpende kontakt med myndigheter innen trafikksikkerhet og tunnelsikkerhet i Statens vegvesen for å sikre at løsningene kan sikkerhetsgodkjennes iht. forskrifter og at trafikksikkerhetsrevisjon er gjennomført, dokumentert med godkjente tiltak før overtakelse.</w:t>
      </w:r>
    </w:p>
    <w:p w14:paraId="0FE1725C" w14:textId="77777777" w:rsidR="00CD49A5" w:rsidRPr="00E11796" w:rsidRDefault="00CD49A5" w:rsidP="00CD49A5"/>
    <w:p w14:paraId="25D90EEF" w14:textId="21AED87C" w:rsidR="00CD49A5" w:rsidRPr="00E11796" w:rsidRDefault="00BE1328" w:rsidP="008C1549">
      <w:pPr>
        <w:pStyle w:val="Overskrift4"/>
      </w:pPr>
      <w:bookmarkStart w:id="910" w:name="_Toc233897095"/>
      <w:r w:rsidRPr="00E11796">
        <w:t>R</w:t>
      </w:r>
      <w:r w:rsidR="00CD49A5" w:rsidRPr="00E11796">
        <w:t>apportering</w:t>
      </w:r>
      <w:bookmarkEnd w:id="910"/>
    </w:p>
    <w:p w14:paraId="131EAF5C" w14:textId="6ECC9DF7" w:rsidR="00CD49A5" w:rsidRPr="00E11796" w:rsidRDefault="00CD49A5" w:rsidP="00CD49A5">
      <w:pPr>
        <w:pStyle w:val="Overskrift5"/>
      </w:pPr>
      <w:bookmarkStart w:id="911" w:name="_Toc233897096"/>
      <w:r w:rsidRPr="00E11796">
        <w:t>Generelt</w:t>
      </w:r>
      <w:bookmarkEnd w:id="911"/>
    </w:p>
    <w:p w14:paraId="7B11A93F" w14:textId="4A70B433" w:rsidR="00CD49A5" w:rsidRPr="00E11796" w:rsidRDefault="00CD49A5" w:rsidP="00CD49A5">
      <w:r w:rsidRPr="00E11796">
        <w:t xml:space="preserve">Entreprenøren skal fortløpende rapportere til byggherren om forhold av betydning for gjennomføringen av kontrakten. </w:t>
      </w:r>
      <w:r w:rsidR="00541E2E" w:rsidRPr="00E11796">
        <w:t>Eventuelle avvik skal tydelig fremgå av entreprenørens kvalitetsdokumentasjon.</w:t>
      </w:r>
    </w:p>
    <w:p w14:paraId="66B3F355" w14:textId="77777777" w:rsidR="004A1D40" w:rsidRPr="00E11796" w:rsidRDefault="004A1D40" w:rsidP="00CD49A5"/>
    <w:p w14:paraId="6F96CAFF" w14:textId="40AC3AFF" w:rsidR="00CD49A5" w:rsidRPr="00E11796" w:rsidRDefault="00CD49A5" w:rsidP="00CD49A5">
      <w:r w:rsidRPr="00E11796">
        <w:t xml:space="preserve">Dokumentasjon skal leveres i byggherrens </w:t>
      </w:r>
      <w:r w:rsidR="00474120" w:rsidRPr="00E11796">
        <w:t>samhandlingsverktøy</w:t>
      </w:r>
      <w:r w:rsidRPr="00E11796">
        <w:t>.</w:t>
      </w:r>
    </w:p>
    <w:p w14:paraId="547BA3E8" w14:textId="77777777" w:rsidR="00CD49A5" w:rsidRPr="00E11796" w:rsidRDefault="00CD49A5" w:rsidP="00CD49A5"/>
    <w:p w14:paraId="264BE0D0" w14:textId="4A917D8E" w:rsidR="00CD49A5" w:rsidRPr="00E11796" w:rsidRDefault="00CD49A5" w:rsidP="00CD49A5">
      <w:pPr>
        <w:pStyle w:val="Overskrift5"/>
      </w:pPr>
      <w:bookmarkStart w:id="912" w:name="_Toc233897097"/>
      <w:r w:rsidRPr="00E11796">
        <w:t>Månedsrapportering</w:t>
      </w:r>
      <w:bookmarkEnd w:id="912"/>
    </w:p>
    <w:p w14:paraId="47FC43C2" w14:textId="77777777" w:rsidR="00CD49A5" w:rsidRPr="00E11796" w:rsidRDefault="00CD49A5" w:rsidP="00CD49A5">
      <w:r w:rsidRPr="00E11796">
        <w:t xml:space="preserve">Entreprenøren skal rapportere status hver måned. Månedsrapporten skal foreligge innen syv dager etter hvert månedsskifte. </w:t>
      </w:r>
    </w:p>
    <w:p w14:paraId="33C04C28" w14:textId="77777777" w:rsidR="00CD49A5" w:rsidRPr="00E11796" w:rsidRDefault="00CD49A5" w:rsidP="00CD49A5"/>
    <w:p w14:paraId="73367CD6" w14:textId="77777777" w:rsidR="00CD49A5" w:rsidRPr="00E11796" w:rsidRDefault="00CD49A5" w:rsidP="00CD49A5">
      <w:r w:rsidRPr="00E11796">
        <w:t>Månedsrapporten skal minimum inneholde status for følgende forhold:</w:t>
      </w:r>
    </w:p>
    <w:p w14:paraId="0C600393" w14:textId="0B34E1CD" w:rsidR="00CD49A5" w:rsidRPr="00E11796" w:rsidRDefault="00CD49A5" w:rsidP="0094672F">
      <w:pPr>
        <w:pStyle w:val="Listeavsnitt"/>
        <w:numPr>
          <w:ilvl w:val="0"/>
          <w:numId w:val="61"/>
        </w:numPr>
      </w:pPr>
      <w:r w:rsidRPr="00E11796">
        <w:t xml:space="preserve">Sammendrag av status  </w:t>
      </w:r>
    </w:p>
    <w:p w14:paraId="5A75CC2F" w14:textId="77777777" w:rsidR="00CD49A5" w:rsidRPr="00E11796" w:rsidRDefault="00CD49A5" w:rsidP="00CD49A5"/>
    <w:p w14:paraId="45781A7B" w14:textId="21F6E360" w:rsidR="00CD49A5" w:rsidRPr="00E11796" w:rsidRDefault="00CD49A5" w:rsidP="0094672F">
      <w:pPr>
        <w:pStyle w:val="Listeavsnitt"/>
        <w:numPr>
          <w:ilvl w:val="0"/>
          <w:numId w:val="61"/>
        </w:numPr>
      </w:pPr>
      <w:r w:rsidRPr="00E11796">
        <w:t>SHA og YM (se</w:t>
      </w:r>
      <w:r w:rsidR="000F1CD0" w:rsidRPr="00E11796">
        <w:t xml:space="preserve"> blant annet</w:t>
      </w:r>
      <w:r w:rsidRPr="00E11796">
        <w:t xml:space="preserve"> punkt </w:t>
      </w:r>
      <w:r w:rsidR="007D45EB" w:rsidRPr="00E11796">
        <w:t>43</w:t>
      </w:r>
      <w:r w:rsidRPr="00E11796">
        <w:t>.2)</w:t>
      </w:r>
    </w:p>
    <w:p w14:paraId="174103D9" w14:textId="1EA89C12" w:rsidR="00CD49A5" w:rsidRPr="00E11796" w:rsidRDefault="00CD49A5" w:rsidP="0094672F">
      <w:pPr>
        <w:pStyle w:val="Listeavsnitt"/>
        <w:numPr>
          <w:ilvl w:val="1"/>
          <w:numId w:val="61"/>
        </w:numPr>
      </w:pPr>
      <w:r w:rsidRPr="00E11796">
        <w:lastRenderedPageBreak/>
        <w:t xml:space="preserve">Nøkkeltall SHA og YM (SJA, RUH, avfall, vernerunder mv.) </w:t>
      </w:r>
    </w:p>
    <w:p w14:paraId="343D4DA9" w14:textId="04C59A42" w:rsidR="00CD49A5" w:rsidRPr="00E11796" w:rsidRDefault="00CD49A5" w:rsidP="0094672F">
      <w:pPr>
        <w:pStyle w:val="Listeavsnitt"/>
        <w:numPr>
          <w:ilvl w:val="1"/>
          <w:numId w:val="61"/>
        </w:numPr>
      </w:pPr>
      <w:r w:rsidRPr="00E11796">
        <w:t>Uønskede hendelser (SHA og YM)</w:t>
      </w:r>
    </w:p>
    <w:p w14:paraId="403CF91C" w14:textId="77777777" w:rsidR="00CD49A5" w:rsidRPr="00E11796" w:rsidRDefault="00CD49A5" w:rsidP="0094672F">
      <w:pPr>
        <w:pStyle w:val="Listeavsnitt"/>
        <w:numPr>
          <w:ilvl w:val="1"/>
          <w:numId w:val="61"/>
        </w:numPr>
      </w:pPr>
      <w:r w:rsidRPr="00E11796">
        <w:t>Risikoarbeider som skal utføres de neste åtte uker, herunder status for risikovurderinger og planlagte tiltak (SHA og YM)</w:t>
      </w:r>
    </w:p>
    <w:p w14:paraId="5A690B4E" w14:textId="1533170A" w:rsidR="00CD49A5" w:rsidRPr="00E11796" w:rsidRDefault="00CD49A5" w:rsidP="0094672F">
      <w:pPr>
        <w:pStyle w:val="Listeavsnitt"/>
        <w:numPr>
          <w:ilvl w:val="1"/>
          <w:numId w:val="61"/>
        </w:numPr>
      </w:pPr>
      <w:r w:rsidRPr="00E11796">
        <w:t>Endret risikoforhold som følge</w:t>
      </w:r>
      <w:r w:rsidR="00E8771C" w:rsidRPr="00E11796">
        <w:t xml:space="preserve"> av</w:t>
      </w:r>
      <w:r w:rsidRPr="00E11796">
        <w:t xml:space="preserve"> prosjektering</w:t>
      </w:r>
    </w:p>
    <w:p w14:paraId="729521B8" w14:textId="691DD14C" w:rsidR="00CC6BA8" w:rsidRPr="00E11796" w:rsidRDefault="003F114E" w:rsidP="0094672F">
      <w:pPr>
        <w:pStyle w:val="Listeavsnitt"/>
        <w:numPr>
          <w:ilvl w:val="1"/>
          <w:numId w:val="61"/>
        </w:numPr>
      </w:pPr>
      <w:r w:rsidRPr="00E11796">
        <w:t>Klima</w:t>
      </w:r>
      <w:r w:rsidR="00F63ADF" w:rsidRPr="00E11796">
        <w:t>gass</w:t>
      </w:r>
      <w:r w:rsidRPr="00E11796">
        <w:t xml:space="preserve">utslippsrapport </w:t>
      </w:r>
    </w:p>
    <w:p w14:paraId="0471C515" w14:textId="0623F251" w:rsidR="004F5874" w:rsidRPr="00E11796" w:rsidRDefault="004F5874" w:rsidP="0094672F">
      <w:pPr>
        <w:pStyle w:val="Listeavsnitt"/>
        <w:numPr>
          <w:ilvl w:val="1"/>
          <w:numId w:val="61"/>
        </w:numPr>
      </w:pPr>
      <w:r w:rsidRPr="00E11796">
        <w:t>Eventuelle andre hendelser av betydning for klimagassregnskapet, for eksempel endringer som er avtalt i perioden.</w:t>
      </w:r>
    </w:p>
    <w:p w14:paraId="2A827390" w14:textId="77777777" w:rsidR="00CD49A5" w:rsidRPr="00E11796" w:rsidRDefault="00CD49A5" w:rsidP="00CD49A5"/>
    <w:p w14:paraId="699833A7" w14:textId="708BFF43" w:rsidR="00CD49A5" w:rsidRPr="00E11796" w:rsidRDefault="00CD49A5" w:rsidP="0094672F">
      <w:pPr>
        <w:pStyle w:val="Listeavsnitt"/>
        <w:numPr>
          <w:ilvl w:val="0"/>
          <w:numId w:val="61"/>
        </w:numPr>
      </w:pPr>
      <w:r w:rsidRPr="00E11796">
        <w:t xml:space="preserve">Fremdrift  </w:t>
      </w:r>
    </w:p>
    <w:p w14:paraId="0F026D6E" w14:textId="0ACA8384" w:rsidR="00CD49A5" w:rsidRPr="00E11796" w:rsidRDefault="00CD49A5" w:rsidP="0094672F">
      <w:pPr>
        <w:pStyle w:val="Listeavsnitt"/>
        <w:numPr>
          <w:ilvl w:val="1"/>
          <w:numId w:val="61"/>
        </w:numPr>
      </w:pPr>
      <w:r w:rsidRPr="00E11796">
        <w:t>Overordnet orientering om fremdriften av kontraktsarbeidene</w:t>
      </w:r>
    </w:p>
    <w:p w14:paraId="6B2CCDAE" w14:textId="1089C299" w:rsidR="00CD49A5" w:rsidRPr="00E11796" w:rsidRDefault="00CD49A5" w:rsidP="0094672F">
      <w:pPr>
        <w:pStyle w:val="Listeavsnitt"/>
        <w:numPr>
          <w:ilvl w:val="1"/>
          <w:numId w:val="61"/>
        </w:numPr>
      </w:pPr>
      <w:r w:rsidRPr="00E11796">
        <w:t>Prosjektering, status for</w:t>
      </w:r>
      <w:r w:rsidR="001B7E0C" w:rsidRPr="00E11796">
        <w:t xml:space="preserve"> modell-, tegnings- og dokument</w:t>
      </w:r>
      <w:r w:rsidR="004D0582" w:rsidRPr="00E11796">
        <w:t>produksjon</w:t>
      </w:r>
      <w:r w:rsidRPr="00E11796">
        <w:t xml:space="preserve"> </w:t>
      </w:r>
    </w:p>
    <w:p w14:paraId="30DB794F" w14:textId="6852B13B" w:rsidR="00CD49A5" w:rsidRPr="00E11796" w:rsidRDefault="00CD49A5" w:rsidP="0094672F">
      <w:pPr>
        <w:pStyle w:val="Listeavsnitt"/>
        <w:numPr>
          <w:ilvl w:val="1"/>
          <w:numId w:val="61"/>
        </w:numPr>
      </w:pPr>
      <w:r w:rsidRPr="00E11796">
        <w:t>Planlagte og virkelig utførte arbeider, herunder hovedmengder</w:t>
      </w:r>
    </w:p>
    <w:p w14:paraId="6EC99128" w14:textId="78D74B4D" w:rsidR="00CD49A5" w:rsidRPr="00E11796" w:rsidRDefault="00CD49A5" w:rsidP="0094672F">
      <w:pPr>
        <w:pStyle w:val="Listeavsnitt"/>
        <w:numPr>
          <w:ilvl w:val="1"/>
          <w:numId w:val="61"/>
        </w:numPr>
      </w:pPr>
      <w:r w:rsidRPr="00E11796">
        <w:t>Beskrivelse av eventuelle aktiviteter som ikke er utført eller som er forsinket, inkludert årsak, konsekvenser og planlagte tiltak</w:t>
      </w:r>
    </w:p>
    <w:p w14:paraId="45D293FB" w14:textId="34AD8438" w:rsidR="00CD49A5" w:rsidRPr="00E11796" w:rsidRDefault="00CD49A5" w:rsidP="0094672F">
      <w:pPr>
        <w:pStyle w:val="Listeavsnitt"/>
        <w:numPr>
          <w:ilvl w:val="1"/>
          <w:numId w:val="61"/>
        </w:numPr>
      </w:pPr>
      <w:r w:rsidRPr="00E11796">
        <w:t>Hvilke områder arbeider er utført (parsell og pelnummer)</w:t>
      </w:r>
    </w:p>
    <w:p w14:paraId="3A83E61E" w14:textId="5029E328" w:rsidR="00CD49A5" w:rsidRPr="00E11796" w:rsidRDefault="00CD49A5" w:rsidP="0094672F">
      <w:pPr>
        <w:pStyle w:val="Listeavsnitt"/>
        <w:numPr>
          <w:ilvl w:val="1"/>
          <w:numId w:val="61"/>
        </w:numPr>
      </w:pPr>
      <w:r w:rsidRPr="00E11796">
        <w:t>Akkumulert ferdiggrad angitt i prosent, målt mot planlagt ferdiggrad</w:t>
      </w:r>
    </w:p>
    <w:p w14:paraId="711FCFE2" w14:textId="73A89AA9" w:rsidR="00CD49A5" w:rsidRPr="00E11796" w:rsidRDefault="00CD49A5" w:rsidP="0094672F">
      <w:pPr>
        <w:pStyle w:val="Listeavsnitt"/>
        <w:numPr>
          <w:ilvl w:val="1"/>
          <w:numId w:val="61"/>
        </w:numPr>
      </w:pPr>
      <w:r w:rsidRPr="00E11796">
        <w:t>Hovedaktiviteter de neste seks ukene</w:t>
      </w:r>
    </w:p>
    <w:p w14:paraId="6C76F9C6" w14:textId="77777777" w:rsidR="00CD49A5" w:rsidRPr="00E11796" w:rsidRDefault="00CD49A5" w:rsidP="00CD49A5"/>
    <w:p w14:paraId="2B5917B1" w14:textId="121BAF62" w:rsidR="00CD49A5" w:rsidRPr="00E11796" w:rsidRDefault="00CD49A5" w:rsidP="0094672F">
      <w:pPr>
        <w:pStyle w:val="Listeavsnitt"/>
        <w:numPr>
          <w:ilvl w:val="0"/>
          <w:numId w:val="61"/>
        </w:numPr>
      </w:pPr>
      <w:r w:rsidRPr="00E11796">
        <w:t>Kvalitet</w:t>
      </w:r>
    </w:p>
    <w:p w14:paraId="13EEB765" w14:textId="2485653B" w:rsidR="00CD49A5" w:rsidRPr="00E11796" w:rsidRDefault="00CD49A5" w:rsidP="0094672F">
      <w:pPr>
        <w:pStyle w:val="Listeavsnitt"/>
        <w:numPr>
          <w:ilvl w:val="1"/>
          <w:numId w:val="61"/>
        </w:numPr>
      </w:pPr>
      <w:r w:rsidRPr="00E11796">
        <w:t>Prosjektering</w:t>
      </w:r>
    </w:p>
    <w:p w14:paraId="47FE6C37" w14:textId="7AD709F9" w:rsidR="00CD49A5" w:rsidRPr="00E11796" w:rsidRDefault="00CD49A5" w:rsidP="0094672F">
      <w:pPr>
        <w:pStyle w:val="Listeavsnitt"/>
        <w:numPr>
          <w:ilvl w:val="1"/>
          <w:numId w:val="61"/>
        </w:numPr>
      </w:pPr>
      <w:r w:rsidRPr="00E11796">
        <w:t xml:space="preserve">Utførelse </w:t>
      </w:r>
    </w:p>
    <w:p w14:paraId="068A619C" w14:textId="2CE0C3FD" w:rsidR="00CD49A5" w:rsidRPr="00E11796" w:rsidRDefault="00CD49A5" w:rsidP="0094672F">
      <w:pPr>
        <w:pStyle w:val="Listeavsnitt"/>
        <w:numPr>
          <w:ilvl w:val="1"/>
          <w:numId w:val="61"/>
        </w:numPr>
      </w:pPr>
      <w:r w:rsidRPr="00E11796">
        <w:t xml:space="preserve">Beskrivelse av hvordan kvalitetsplanen følges opp, jf. punkt </w:t>
      </w:r>
      <w:r w:rsidR="00197325" w:rsidRPr="00E11796">
        <w:t>19</w:t>
      </w:r>
      <w:r w:rsidRPr="00E11796">
        <w:t>.2</w:t>
      </w:r>
    </w:p>
    <w:p w14:paraId="05CF592B" w14:textId="0074A0B6" w:rsidR="00CD49A5" w:rsidRPr="00E11796" w:rsidRDefault="00CD49A5" w:rsidP="0094672F">
      <w:pPr>
        <w:pStyle w:val="Listeavsnitt"/>
        <w:numPr>
          <w:ilvl w:val="1"/>
          <w:numId w:val="61"/>
        </w:numPr>
      </w:pPr>
      <w:r w:rsidRPr="00E11796">
        <w:t>Kontrollpunkter, type kontroll og dokumentasjon</w:t>
      </w:r>
    </w:p>
    <w:p w14:paraId="7E9C82A3" w14:textId="2E0119F7" w:rsidR="00CD49A5" w:rsidRPr="00E11796" w:rsidRDefault="00CD49A5" w:rsidP="0094672F">
      <w:pPr>
        <w:pStyle w:val="Listeavsnitt"/>
        <w:numPr>
          <w:ilvl w:val="1"/>
          <w:numId w:val="61"/>
        </w:numPr>
      </w:pPr>
      <w:r w:rsidRPr="00E11796">
        <w:t>Oversikt over innmeldte avvik, status på avviksbehandling</w:t>
      </w:r>
    </w:p>
    <w:p w14:paraId="554C9402" w14:textId="77777777" w:rsidR="00CD49A5" w:rsidRPr="00E11796" w:rsidRDefault="00CD49A5" w:rsidP="00CD49A5"/>
    <w:p w14:paraId="75D70709" w14:textId="5CF8DC3C" w:rsidR="00CD49A5" w:rsidRPr="00E11796" w:rsidRDefault="00CD49A5" w:rsidP="0094672F">
      <w:pPr>
        <w:pStyle w:val="Listeavsnitt"/>
        <w:numPr>
          <w:ilvl w:val="0"/>
          <w:numId w:val="61"/>
        </w:numPr>
      </w:pPr>
      <w:r w:rsidRPr="00E11796">
        <w:t>Muligheter og risikoer</w:t>
      </w:r>
    </w:p>
    <w:p w14:paraId="5535DD34" w14:textId="62F39DBD" w:rsidR="00CD49A5" w:rsidRPr="00E11796" w:rsidRDefault="00CD49A5" w:rsidP="0094672F">
      <w:pPr>
        <w:pStyle w:val="Listeavsnitt"/>
        <w:numPr>
          <w:ilvl w:val="1"/>
          <w:numId w:val="61"/>
        </w:numPr>
      </w:pPr>
      <w:r w:rsidRPr="00E11796">
        <w:t>Status for de viktigste muligheter og risikoer, inkludert HMS-risiko</w:t>
      </w:r>
    </w:p>
    <w:p w14:paraId="0E73F454" w14:textId="77777777" w:rsidR="00CD49A5" w:rsidRPr="00E11796" w:rsidRDefault="00CD49A5" w:rsidP="00CD49A5"/>
    <w:p w14:paraId="1170E53A" w14:textId="3BEABCE8" w:rsidR="00CD49A5" w:rsidRPr="00E11796" w:rsidRDefault="00CD49A5" w:rsidP="0094672F">
      <w:pPr>
        <w:pStyle w:val="Listeavsnitt"/>
        <w:numPr>
          <w:ilvl w:val="0"/>
          <w:numId w:val="61"/>
        </w:numPr>
      </w:pPr>
      <w:r w:rsidRPr="00E11796">
        <w:t>Organisering og ressurser</w:t>
      </w:r>
    </w:p>
    <w:p w14:paraId="3316AA14" w14:textId="2EA73B34" w:rsidR="00CD49A5" w:rsidRPr="00E11796" w:rsidRDefault="00CD49A5" w:rsidP="0094672F">
      <w:pPr>
        <w:pStyle w:val="Listeavsnitt"/>
        <w:numPr>
          <w:ilvl w:val="1"/>
          <w:numId w:val="61"/>
        </w:numPr>
      </w:pPr>
      <w:r w:rsidRPr="00E11796">
        <w:t>Organisering og nøkkelpersonell</w:t>
      </w:r>
    </w:p>
    <w:p w14:paraId="75C9A9D6" w14:textId="183C7528" w:rsidR="00CD49A5" w:rsidRPr="00E11796" w:rsidRDefault="00CD49A5" w:rsidP="0094672F">
      <w:pPr>
        <w:pStyle w:val="Listeavsnitt"/>
        <w:numPr>
          <w:ilvl w:val="1"/>
          <w:numId w:val="61"/>
        </w:numPr>
      </w:pPr>
      <w:r w:rsidRPr="00E11796">
        <w:t>Planlagt og virkelig ressursbruk</w:t>
      </w:r>
      <w:r w:rsidR="004D44A8" w:rsidRPr="00E11796">
        <w:t xml:space="preserve">, jf. </w:t>
      </w:r>
      <w:r w:rsidRPr="00E11796">
        <w:t>punkt 1</w:t>
      </w:r>
      <w:r w:rsidR="00763CE0" w:rsidRPr="00E11796">
        <w:t>8</w:t>
      </w:r>
      <w:r w:rsidRPr="00E11796">
        <w:t>.2</w:t>
      </w:r>
    </w:p>
    <w:p w14:paraId="54855EE4" w14:textId="77777777" w:rsidR="00CD49A5" w:rsidRPr="00E11796" w:rsidRDefault="00CD49A5" w:rsidP="00CD49A5"/>
    <w:p w14:paraId="1B963D40" w14:textId="68CEEAC7" w:rsidR="00CD49A5" w:rsidRPr="00E11796" w:rsidRDefault="00CD49A5" w:rsidP="0094672F">
      <w:pPr>
        <w:pStyle w:val="Listeavsnitt"/>
        <w:numPr>
          <w:ilvl w:val="0"/>
          <w:numId w:val="61"/>
        </w:numPr>
      </w:pPr>
      <w:r w:rsidRPr="00E11796">
        <w:t>Økonomi</w:t>
      </w:r>
    </w:p>
    <w:p w14:paraId="6DB893B8" w14:textId="2D164534" w:rsidR="00CD49A5" w:rsidRPr="00E11796" w:rsidRDefault="00CD49A5" w:rsidP="0094672F">
      <w:pPr>
        <w:pStyle w:val="Listeavsnitt"/>
        <w:numPr>
          <w:ilvl w:val="1"/>
          <w:numId w:val="61"/>
        </w:numPr>
      </w:pPr>
      <w:r w:rsidRPr="00E11796">
        <w:t>Produsert verdi angitt i kr, målt mot planlagt produsert verdi</w:t>
      </w:r>
    </w:p>
    <w:p w14:paraId="5D07E105" w14:textId="57D0AB2B" w:rsidR="00CD49A5" w:rsidRPr="00E11796" w:rsidRDefault="00CD49A5" w:rsidP="0094672F">
      <w:pPr>
        <w:pStyle w:val="Listeavsnitt"/>
        <w:numPr>
          <w:ilvl w:val="1"/>
          <w:numId w:val="61"/>
        </w:numPr>
      </w:pPr>
      <w:r w:rsidRPr="00E11796">
        <w:t>Fakturering, herunder faktureringsplanen sett opp mot gjeldende fremdriftsplan</w:t>
      </w:r>
    </w:p>
    <w:p w14:paraId="12505B4E" w14:textId="30DF7ACF" w:rsidR="00CD49A5" w:rsidRPr="00E11796" w:rsidRDefault="00CD49A5" w:rsidP="0094672F">
      <w:pPr>
        <w:pStyle w:val="Listeavsnitt"/>
        <w:numPr>
          <w:ilvl w:val="1"/>
          <w:numId w:val="61"/>
        </w:numPr>
      </w:pPr>
      <w:r w:rsidRPr="00E11796">
        <w:t>Kontraktsarbeider som utføres som regningsarbeid</w:t>
      </w:r>
    </w:p>
    <w:p w14:paraId="2FCB74B0" w14:textId="1C543450" w:rsidR="00CD49A5" w:rsidRPr="00E11796" w:rsidRDefault="00CD49A5" w:rsidP="0094672F">
      <w:pPr>
        <w:pStyle w:val="Listeavsnitt"/>
        <w:numPr>
          <w:ilvl w:val="1"/>
          <w:numId w:val="61"/>
        </w:numPr>
      </w:pPr>
      <w:r w:rsidRPr="00E11796">
        <w:t>Endringer med krav om vederlagsjustering</w:t>
      </w:r>
    </w:p>
    <w:p w14:paraId="2B484401" w14:textId="77777777" w:rsidR="00CD49A5" w:rsidRPr="00E11796" w:rsidRDefault="00CD49A5" w:rsidP="00CD49A5"/>
    <w:p w14:paraId="0E659975" w14:textId="1AC26EED" w:rsidR="00CD49A5" w:rsidRPr="00E11796" w:rsidRDefault="00CD49A5" w:rsidP="0094672F">
      <w:pPr>
        <w:pStyle w:val="Listeavsnitt"/>
        <w:numPr>
          <w:ilvl w:val="0"/>
          <w:numId w:val="61"/>
        </w:numPr>
      </w:pPr>
      <w:r w:rsidRPr="00E11796">
        <w:t>Dokumentasjon</w:t>
      </w:r>
    </w:p>
    <w:p w14:paraId="6ABCCEBB" w14:textId="45BB4C9F" w:rsidR="00CD49A5" w:rsidRPr="00E11796" w:rsidRDefault="00CD49A5" w:rsidP="0094672F">
      <w:pPr>
        <w:pStyle w:val="Listeavsnitt"/>
        <w:numPr>
          <w:ilvl w:val="1"/>
          <w:numId w:val="61"/>
        </w:numPr>
      </w:pPr>
      <w:r w:rsidRPr="00E11796">
        <w:t xml:space="preserve">Status på </w:t>
      </w:r>
      <w:r w:rsidR="0066593A" w:rsidRPr="00E11796">
        <w:t>slutt</w:t>
      </w:r>
      <w:r w:rsidRPr="00E11796">
        <w:t xml:space="preserve">dokumentasjon ("som </w:t>
      </w:r>
      <w:r w:rsidR="00FE1859" w:rsidRPr="00E11796">
        <w:t>ut</w:t>
      </w:r>
      <w:r w:rsidR="0066593A" w:rsidRPr="00E11796">
        <w:t>ført</w:t>
      </w:r>
      <w:r w:rsidRPr="00E11796">
        <w:t xml:space="preserve">"-dokumentasjon og FDV-dokumentasjon) </w:t>
      </w:r>
    </w:p>
    <w:p w14:paraId="6853C2BC" w14:textId="77777777" w:rsidR="00CD49A5" w:rsidRPr="00E11796" w:rsidRDefault="00CD49A5" w:rsidP="00CD49A5"/>
    <w:p w14:paraId="7062883A" w14:textId="539886F4" w:rsidR="00CD49A5" w:rsidRPr="00E11796" w:rsidRDefault="00CD49A5" w:rsidP="0094672F">
      <w:pPr>
        <w:pStyle w:val="Listeavsnitt"/>
        <w:numPr>
          <w:ilvl w:val="0"/>
          <w:numId w:val="61"/>
        </w:numPr>
      </w:pPr>
      <w:r w:rsidRPr="00E11796">
        <w:t>Uenigheter og mulige tvistepunkter</w:t>
      </w:r>
    </w:p>
    <w:p w14:paraId="0F11026C" w14:textId="47D13B3C" w:rsidR="00CD49A5" w:rsidRPr="00E11796" w:rsidRDefault="00CD49A5" w:rsidP="0094672F">
      <w:pPr>
        <w:pStyle w:val="Listeavsnitt"/>
        <w:numPr>
          <w:ilvl w:val="1"/>
          <w:numId w:val="46"/>
        </w:numPr>
      </w:pPr>
      <w:r w:rsidRPr="00E11796">
        <w:t xml:space="preserve">Oversikt over saker behandlet i økonomi og fremdriftsmøter </w:t>
      </w:r>
    </w:p>
    <w:p w14:paraId="1A96ABB3" w14:textId="711BD3C7" w:rsidR="00CD49A5" w:rsidRPr="00E11796" w:rsidRDefault="00CD49A5" w:rsidP="0094672F">
      <w:pPr>
        <w:pStyle w:val="Listeavsnitt"/>
        <w:numPr>
          <w:ilvl w:val="1"/>
          <w:numId w:val="46"/>
        </w:numPr>
      </w:pPr>
      <w:r w:rsidRPr="00E11796">
        <w:t>Oversikt over saker behandlet i prosjektledermøter</w:t>
      </w:r>
    </w:p>
    <w:p w14:paraId="2145A9ED" w14:textId="42826EEF" w:rsidR="00CD49A5" w:rsidRPr="00E11796" w:rsidRDefault="00CD49A5" w:rsidP="0094672F">
      <w:pPr>
        <w:pStyle w:val="Listeavsnitt"/>
        <w:numPr>
          <w:ilvl w:val="1"/>
          <w:numId w:val="46"/>
        </w:numPr>
      </w:pPr>
      <w:r w:rsidRPr="00E11796">
        <w:t xml:space="preserve">Oversikt over gjeldende uenigheter og mulige tvistepunkter </w:t>
      </w:r>
    </w:p>
    <w:p w14:paraId="5F78F6C9" w14:textId="77777777" w:rsidR="00CD49A5" w:rsidRPr="00E11796" w:rsidRDefault="00CD49A5" w:rsidP="00CD49A5"/>
    <w:p w14:paraId="3EA054E9" w14:textId="16A3AC94" w:rsidR="00CD49A5" w:rsidRPr="00E11796" w:rsidRDefault="00CD49A5" w:rsidP="0094672F">
      <w:pPr>
        <w:pStyle w:val="Listeavsnitt"/>
        <w:numPr>
          <w:ilvl w:val="0"/>
          <w:numId w:val="61"/>
        </w:numPr>
      </w:pPr>
      <w:r w:rsidRPr="00E11796">
        <w:t>Vedlegg</w:t>
      </w:r>
    </w:p>
    <w:p w14:paraId="27E64AF5" w14:textId="696CE781" w:rsidR="00CD49A5" w:rsidRPr="00E11796" w:rsidRDefault="00CD49A5" w:rsidP="0094672F">
      <w:pPr>
        <w:pStyle w:val="Listeavsnitt"/>
        <w:numPr>
          <w:ilvl w:val="1"/>
          <w:numId w:val="61"/>
        </w:numPr>
      </w:pPr>
      <w:r w:rsidRPr="00E11796">
        <w:t>Oppdaterte fremdriftsplaner i henhold til punkt 1</w:t>
      </w:r>
      <w:r w:rsidR="00FF0390" w:rsidRPr="00E11796">
        <w:t>8</w:t>
      </w:r>
    </w:p>
    <w:p w14:paraId="48D66A73" w14:textId="7DB6D40E" w:rsidR="00CD49A5" w:rsidRPr="00E11796" w:rsidRDefault="00CD49A5" w:rsidP="0094672F">
      <w:pPr>
        <w:pStyle w:val="Listeavsnitt"/>
        <w:numPr>
          <w:ilvl w:val="1"/>
          <w:numId w:val="61"/>
        </w:numPr>
      </w:pPr>
      <w:r w:rsidRPr="00E11796">
        <w:t>Oppdatert endringslogg (register over endringsordre, krav om endringsordre, krav om vederlagsjustering og krav om fristforlengelse)</w:t>
      </w:r>
    </w:p>
    <w:p w14:paraId="64BEA8A0" w14:textId="6D130545" w:rsidR="00CD49A5" w:rsidRPr="00E11796" w:rsidRDefault="00CD49A5" w:rsidP="0094672F">
      <w:pPr>
        <w:pStyle w:val="Listeavsnitt"/>
        <w:numPr>
          <w:ilvl w:val="1"/>
          <w:numId w:val="61"/>
        </w:numPr>
      </w:pPr>
      <w:r w:rsidRPr="00E11796">
        <w:t>Relevante bilder av kontraktsarbeidene og kontraktsgjenstanden.</w:t>
      </w:r>
    </w:p>
    <w:p w14:paraId="0157DCB8" w14:textId="77777777" w:rsidR="00CD49A5" w:rsidRPr="00E11796" w:rsidRDefault="00CD49A5" w:rsidP="00CD49A5"/>
    <w:p w14:paraId="22BB231C" w14:textId="4E91A1C6" w:rsidR="00CD49A5" w:rsidRPr="00E11796" w:rsidRDefault="00CD49A5" w:rsidP="00CD49A5">
      <w:r w:rsidRPr="00E11796">
        <w:t xml:space="preserve">Månedsrapporten gjennomgås som del av byggherremøtene, jf. punkt </w:t>
      </w:r>
      <w:r w:rsidR="00FF0390" w:rsidRPr="00E11796">
        <w:t>6</w:t>
      </w:r>
      <w:r w:rsidRPr="00E11796">
        <w:t>.7.</w:t>
      </w:r>
    </w:p>
    <w:p w14:paraId="003EBFB8" w14:textId="77777777" w:rsidR="00CD49A5" w:rsidRPr="00E11796" w:rsidRDefault="00CD49A5" w:rsidP="00CD49A5"/>
    <w:p w14:paraId="024DACF5" w14:textId="298E452E" w:rsidR="00CD49A5" w:rsidRPr="00E11796" w:rsidRDefault="00CD49A5" w:rsidP="00CD49A5">
      <w:pPr>
        <w:pStyle w:val="Overskrift5"/>
      </w:pPr>
      <w:bookmarkStart w:id="913" w:name="_Toc233897098"/>
      <w:r w:rsidRPr="00E11796">
        <w:t xml:space="preserve">Årsrapport </w:t>
      </w:r>
      <w:r w:rsidR="00B25A98" w:rsidRPr="00E11796">
        <w:t xml:space="preserve">og sluttrapport </w:t>
      </w:r>
      <w:r w:rsidRPr="00E11796">
        <w:t>ytre miljø</w:t>
      </w:r>
      <w:bookmarkEnd w:id="913"/>
    </w:p>
    <w:p w14:paraId="109E8A84" w14:textId="0644706B" w:rsidR="00717D08" w:rsidRPr="00E11796" w:rsidRDefault="00CD49A5" w:rsidP="00CD49A5">
      <w:r w:rsidRPr="00E11796">
        <w:t>Entreprenøren skal hvert år rapportere for alle forhold knyttet til ytre miljø i en årsrapport</w:t>
      </w:r>
      <w:r w:rsidR="00986908" w:rsidRPr="00E11796">
        <w:t xml:space="preserve"> og en sluttrapport ved ferdigstillelse av anleggsarbeidene</w:t>
      </w:r>
      <w:r w:rsidRPr="00E11796">
        <w:t xml:space="preserve">. Rapporten skal vise hvordan mål og krav til ytre miljø er oppnådd i anleggsdriften. Rapporteringen gjøres per kalenderår og skal utarbeides så lenge det er anleggsaktiviteter på anlegget. </w:t>
      </w:r>
    </w:p>
    <w:p w14:paraId="6F9757E5" w14:textId="77777777" w:rsidR="00717D08" w:rsidRPr="00E11796" w:rsidRDefault="00717D08" w:rsidP="00CD49A5"/>
    <w:p w14:paraId="788634C9" w14:textId="7CADB8C4" w:rsidR="00717D08" w:rsidRPr="00E11796" w:rsidRDefault="00806E65" w:rsidP="00CD49A5">
      <w:r w:rsidRPr="00E11796">
        <w:t>Å</w:t>
      </w:r>
      <w:r w:rsidR="00CD49A5" w:rsidRPr="00E11796">
        <w:t>rsrapport</w:t>
      </w:r>
      <w:r w:rsidR="00886FAC" w:rsidRPr="00E11796">
        <w:t xml:space="preserve"> og sluttrapport</w:t>
      </w:r>
      <w:r w:rsidR="001E06F3" w:rsidRPr="00E11796">
        <w:t xml:space="preserve"> </w:t>
      </w:r>
      <w:r w:rsidR="00CD49A5" w:rsidRPr="00E11796">
        <w:t xml:space="preserve">for ytre miljø skal </w:t>
      </w:r>
      <w:r w:rsidR="00BF7470" w:rsidRPr="00E11796">
        <w:t>også innehold</w:t>
      </w:r>
      <w:r w:rsidR="0007161A" w:rsidRPr="00E11796">
        <w:t>e</w:t>
      </w:r>
      <w:r w:rsidR="00CD49A5" w:rsidRPr="00E11796">
        <w:t xml:space="preserve"> en rapport for vassdragshensyn og utslipp til vann. </w:t>
      </w:r>
    </w:p>
    <w:p w14:paraId="28ADADDB" w14:textId="77777777" w:rsidR="00717D08" w:rsidRPr="00E11796" w:rsidRDefault="00717D08" w:rsidP="00CD49A5"/>
    <w:p w14:paraId="78F0EA30" w14:textId="4DE93A38" w:rsidR="00CD49A5" w:rsidRPr="00E11796" w:rsidRDefault="00CD49A5" w:rsidP="00CD49A5">
      <w:r w:rsidRPr="00E11796">
        <w:t>Årsrapportene leveres byggherre innen 1 måned etter årsskiftet.</w:t>
      </w:r>
      <w:r w:rsidR="00CE5C17" w:rsidRPr="00E11796">
        <w:t xml:space="preserve"> Sluttrapport </w:t>
      </w:r>
      <w:r w:rsidR="00244ACE" w:rsidRPr="00E11796">
        <w:t>leveres 3 måneder etter ferdigstillelse av anleggsarbeidene.</w:t>
      </w:r>
    </w:p>
    <w:p w14:paraId="4D552654" w14:textId="77777777" w:rsidR="00CD49A5" w:rsidRPr="00E11796" w:rsidRDefault="00CD49A5" w:rsidP="00CD49A5"/>
    <w:p w14:paraId="4BC48B2C" w14:textId="02994742" w:rsidR="00CD49A5" w:rsidRPr="00E11796" w:rsidRDefault="00CD49A5" w:rsidP="00CD49A5">
      <w:r w:rsidRPr="00E11796">
        <w:t xml:space="preserve">Byggherre kan bruke entreprenørens rapporter som vedrører ytre miljø til </w:t>
      </w:r>
      <w:r w:rsidR="00D571CB" w:rsidRPr="00E11796">
        <w:t>videre rapportering som er påkrevd, samt læring og</w:t>
      </w:r>
      <w:r w:rsidRPr="00E11796">
        <w:t>.</w:t>
      </w:r>
    </w:p>
    <w:p w14:paraId="06B8EC62" w14:textId="77777777" w:rsidR="0083075F" w:rsidRPr="00E11796" w:rsidRDefault="0083075F" w:rsidP="007706D9"/>
    <w:p w14:paraId="5984628E" w14:textId="49460A2E" w:rsidR="00955E87" w:rsidRPr="00E11796" w:rsidRDefault="00955E87" w:rsidP="008C1549">
      <w:pPr>
        <w:pStyle w:val="Overskrift4"/>
      </w:pPr>
      <w:bookmarkStart w:id="914" w:name="_Toc93914631"/>
      <w:bookmarkStart w:id="915" w:name="_Toc94534586"/>
      <w:bookmarkStart w:id="916" w:name="_Toc233897099"/>
      <w:r w:rsidRPr="00E11796">
        <w:t>Arbeider med bruer, ferjekaier og andre bærende konstruksjoner</w:t>
      </w:r>
      <w:bookmarkEnd w:id="914"/>
      <w:bookmarkEnd w:id="915"/>
      <w:bookmarkEnd w:id="916"/>
    </w:p>
    <w:p w14:paraId="46C5CAC9" w14:textId="496F882C" w:rsidR="00955E87" w:rsidRPr="00E11796" w:rsidRDefault="00955E87" w:rsidP="00B337E7">
      <w:pPr>
        <w:pStyle w:val="Overskrift5"/>
      </w:pPr>
      <w:bookmarkStart w:id="917" w:name="_Toc93914632"/>
      <w:bookmarkStart w:id="918" w:name="_Toc94534587"/>
      <w:bookmarkStart w:id="919" w:name="_Toc233897100"/>
      <w:r w:rsidRPr="00E11796">
        <w:t>Kvalitetssystem</w:t>
      </w:r>
      <w:bookmarkEnd w:id="917"/>
      <w:bookmarkEnd w:id="918"/>
      <w:bookmarkEnd w:id="919"/>
    </w:p>
    <w:p w14:paraId="2D015BC2" w14:textId="77777777" w:rsidR="00955E87" w:rsidRPr="00E11796" w:rsidRDefault="00955E87" w:rsidP="00955E87">
      <w:r w:rsidRPr="00E11796">
        <w:t xml:space="preserve">For bruer, ferjekaier og andre bærende konstruksjoner skal den del av entreprenørens organisasjon som har ansvar for disse arbeidene ha et kvalitetssystem som er i samsvar med kravene i NS-EN ISO 9001:2015 «Ledelsessystemer for kvalitet - Krav». </w:t>
      </w:r>
    </w:p>
    <w:p w14:paraId="2829FA0B" w14:textId="77777777" w:rsidR="00955E87" w:rsidRPr="00E11796" w:rsidRDefault="00955E87" w:rsidP="00955E87"/>
    <w:p w14:paraId="6D6A464B" w14:textId="77777777" w:rsidR="00955E87" w:rsidRPr="00E11796" w:rsidRDefault="00955E87" w:rsidP="00955E87">
      <w:r w:rsidRPr="00E11796">
        <w:t>Kvalitetssystemet med tilhørende planer skal være innført i organisasjonen ved kontraktarbeidenes start. Systemet skal omfatte alle bruarbeider med tilhørende produkter som entreprenøren har ansvar for.</w:t>
      </w:r>
    </w:p>
    <w:p w14:paraId="2117A455" w14:textId="77777777" w:rsidR="00955E87" w:rsidRPr="00E11796" w:rsidRDefault="00955E87" w:rsidP="00955E87"/>
    <w:p w14:paraId="230818BD" w14:textId="616F31CD" w:rsidR="00955E87" w:rsidRPr="00E11796" w:rsidRDefault="00955E87" w:rsidP="00A93BF8">
      <w:pPr>
        <w:pStyle w:val="Overskrift5"/>
      </w:pPr>
      <w:bookmarkStart w:id="920" w:name="_Toc93914633"/>
      <w:bookmarkStart w:id="921" w:name="_Toc94534588"/>
      <w:bookmarkStart w:id="922" w:name="_Toc233897101"/>
      <w:r w:rsidRPr="00E11796">
        <w:t>Spesielle kompetansekrav</w:t>
      </w:r>
      <w:bookmarkEnd w:id="920"/>
      <w:bookmarkEnd w:id="921"/>
      <w:bookmarkEnd w:id="922"/>
    </w:p>
    <w:p w14:paraId="740CA995" w14:textId="0B60623B" w:rsidR="00955E87" w:rsidRPr="00E11796" w:rsidRDefault="00955E87" w:rsidP="00955E87">
      <w:r w:rsidRPr="00E11796">
        <w:t>Kravene gjelder arbeider med bruer, ferjekaier og andre bærende konstruksjoner som portaler, støttemurer, kulverter, mv. og kommer i tillegg til øvrige kompetansekrav som stilles for utførelse av de aktuelle arbeidene. Kompetansekrav utover forskrifter er bl.a.  nedfelt i relevante standarder, ev. med nasjonale tillegg.</w:t>
      </w:r>
    </w:p>
    <w:p w14:paraId="72F04A4A" w14:textId="77777777" w:rsidR="00A10EB0" w:rsidRPr="00E11796" w:rsidRDefault="00A10EB0" w:rsidP="00955E87"/>
    <w:p w14:paraId="24D2A088" w14:textId="2DB5D50F" w:rsidR="00955E87" w:rsidRPr="00E11796" w:rsidRDefault="00955E87" w:rsidP="00955E87">
      <w:pPr>
        <w:rPr>
          <w:b/>
        </w:rPr>
      </w:pPr>
      <w:r w:rsidRPr="00E11796">
        <w:rPr>
          <w:b/>
        </w:rPr>
        <w:t>Konstruksjoner i grunnen (peler, støttevegger, etc)</w:t>
      </w:r>
    </w:p>
    <w:p w14:paraId="27718125" w14:textId="77777777" w:rsidR="00955E87" w:rsidRPr="00E11796" w:rsidRDefault="00955E87" w:rsidP="00955E87">
      <w:r w:rsidRPr="00E11796">
        <w:t>Arbeider for konstruksjoner i grunnen skal ha en faglig leder med nødvendige teoretiske kunnskaper og praktisk erfaring i de aktuelle arbeider og problemstillinger som kjennetegner norske grunnforhold. En arbeidsleder (bas) med tilsvarende kompetanse skal kontinuerlig følge arbeidene på byggeplass, og sørge for at kvalitetssikring og dokumentasjon blir gjennomført. Riggfører/boreoperatør skal ha nødvendig kompetanse og erfaring for utførelse av arbeidene. Dokumentasjon av kompetanse (CV) for ovennevnte nøkkelpersonell skal forelegges byggherren før arbeidene starter.</w:t>
      </w:r>
    </w:p>
    <w:p w14:paraId="2C7BE7CE" w14:textId="77777777" w:rsidR="00955E87" w:rsidRPr="00E11796" w:rsidRDefault="00955E87" w:rsidP="00955E87"/>
    <w:p w14:paraId="28788F25" w14:textId="77777777" w:rsidR="00955E87" w:rsidRPr="00E11796" w:rsidRDefault="00955E87" w:rsidP="00955E87">
      <w:r w:rsidRPr="00E11796">
        <w:t>Kompetansekrav stilles for bergforankringsleder og for bergforankringsformann i henhold til NS-EN 1537, kapittel 1.7 og Norsk betongforenings publikasjon 14.</w:t>
      </w:r>
    </w:p>
    <w:p w14:paraId="341858F5" w14:textId="77777777" w:rsidR="00955E87" w:rsidRPr="00E11796" w:rsidRDefault="00955E87" w:rsidP="00955E87"/>
    <w:p w14:paraId="251972AB" w14:textId="0FDA2E43" w:rsidR="00955E87" w:rsidRPr="00E11796" w:rsidRDefault="00955E87" w:rsidP="00955E87">
      <w:pPr>
        <w:rPr>
          <w:b/>
        </w:rPr>
      </w:pPr>
      <w:r w:rsidRPr="00E11796">
        <w:rPr>
          <w:b/>
        </w:rPr>
        <w:t>Bruer, ferjekaier og andre bærende konstruksjoner</w:t>
      </w:r>
    </w:p>
    <w:p w14:paraId="5C50BE6B" w14:textId="163A2CA2" w:rsidR="00955E87" w:rsidRPr="00E11796" w:rsidRDefault="00955E87" w:rsidP="00955E87">
      <w:r w:rsidRPr="00E11796">
        <w:t xml:space="preserve">Personell som arbeider i tau skal være sertifisert til arbeidet som skal utføres i henhold til NS 9600, arbeid i tau. </w:t>
      </w:r>
    </w:p>
    <w:p w14:paraId="0783C446" w14:textId="77777777" w:rsidR="00717D08" w:rsidRPr="00E11796" w:rsidRDefault="00717D08" w:rsidP="00717D08"/>
    <w:p w14:paraId="22180C7B" w14:textId="3781BF3E" w:rsidR="00717D08" w:rsidRPr="00E11796" w:rsidRDefault="00717D08" w:rsidP="00955E87">
      <w:r w:rsidRPr="00E11796">
        <w:t>Dykkere som skal utføre arbeid under vann må ha godkjent sertifikat i henhold til arbeidet som skal utføres, minimum klasse B/class 1. Arbeidet skal planlegges og utføres i henhold til gjeldende norske regler.</w:t>
      </w:r>
    </w:p>
    <w:p w14:paraId="20A606D5" w14:textId="77777777" w:rsidR="00955E87" w:rsidRPr="00E11796" w:rsidRDefault="00955E87" w:rsidP="00955E87"/>
    <w:p w14:paraId="1C60EBCD" w14:textId="77777777" w:rsidR="00955E87" w:rsidRPr="00E11796" w:rsidRDefault="00955E87" w:rsidP="00955E87">
      <w:r w:rsidRPr="00E11796">
        <w:t>Stålkonstruksjonsarbeidere skal ha bestått fagprøve. Ikke utlærte stålkonstruksjonsarbeidere som utfører arbeid på stålkonstruksjoner, skal stå under direkte tilsyn av kvalifisert personell.</w:t>
      </w:r>
    </w:p>
    <w:p w14:paraId="4D42E9D2" w14:textId="77777777" w:rsidR="00955E87" w:rsidRPr="00E11796" w:rsidRDefault="00955E87" w:rsidP="00955E87"/>
    <w:p w14:paraId="1B10E8AB" w14:textId="77777777" w:rsidR="00955E87" w:rsidRPr="00E11796" w:rsidRDefault="00955E87" w:rsidP="00955E87">
      <w:r w:rsidRPr="00E11796">
        <w:t>Alt sveisearbeid skal ledes av sveisekoordinator med tilfredsstillende kvalifikasjoner og som har erfaring med sveiseoperasjoner de skal overvåke, som angitt i NS-EN ISO 14731 og tabell 14 og 15 i NS-EN 1090-2. Bare sveisere som kan fremlegge gyldig sveisesertifikat etter NS-EN ISO 9606-1 kan delta i sveisearbeidet. Sveiseoperatører skal være godkjent i henhold til NS-EN ISO 14732. Det kreves godkjenning for posisjoner som det aktuelle arbeidet krever.</w:t>
      </w:r>
    </w:p>
    <w:p w14:paraId="72BAB79E" w14:textId="77777777" w:rsidR="00955E87" w:rsidRPr="00E11796" w:rsidRDefault="00955E87" w:rsidP="00955E87"/>
    <w:p w14:paraId="00231DE4" w14:textId="77777777" w:rsidR="00955E87" w:rsidRPr="00E11796" w:rsidRDefault="00955E87" w:rsidP="00955E87">
      <w:r w:rsidRPr="00E11796">
        <w:t>Personell som utfører sveiseinspeksjon, skal være kvalifisert etter NS 477 eller tilsvarende anerkjent norm.</w:t>
      </w:r>
    </w:p>
    <w:p w14:paraId="5E3E601C" w14:textId="77777777" w:rsidR="00955E87" w:rsidRPr="00E11796" w:rsidRDefault="00955E87" w:rsidP="00955E87"/>
    <w:p w14:paraId="19F9F96D" w14:textId="77777777" w:rsidR="00955E87" w:rsidRPr="00E11796" w:rsidRDefault="00955E87" w:rsidP="00955E87">
      <w:r w:rsidRPr="00E11796">
        <w:t xml:space="preserve">Personell som utfører ikke-destruktiv kontroll, skal være sertifisert i henhold til NS-EN ISO 9712 eller tilsvarende. Sertifiseringsnivå er avhengig av arbeidet som skal utføres, men skal være i nivå </w:t>
      </w:r>
      <w:r w:rsidRPr="00E11796">
        <w:lastRenderedPageBreak/>
        <w:t>II for operatører og nivå III for personell som utarbeider prosedyrer og som har et overordnet ansvar for kontrollarbeidet.</w:t>
      </w:r>
    </w:p>
    <w:p w14:paraId="25E29800" w14:textId="77777777" w:rsidR="00955E87" w:rsidRPr="00E11796" w:rsidRDefault="00955E87" w:rsidP="00955E87"/>
    <w:p w14:paraId="00EE03D5" w14:textId="77777777" w:rsidR="00955E87" w:rsidRPr="00E11796" w:rsidRDefault="00955E87" w:rsidP="00955E87">
      <w:r w:rsidRPr="00E11796">
        <w:t>Alt personell som utfører overflatebehandling skal ha «Fagbrev for maskin- og industrimaler» eller kunne dokumentere tilsvarende kompetanse.</w:t>
      </w:r>
    </w:p>
    <w:p w14:paraId="4615AEF6" w14:textId="77777777" w:rsidR="00955E87" w:rsidRPr="00E11796" w:rsidRDefault="00955E87" w:rsidP="00955E87"/>
    <w:p w14:paraId="48E5F021" w14:textId="77777777" w:rsidR="00955E87" w:rsidRPr="00E11796" w:rsidRDefault="00955E87" w:rsidP="00955E87">
      <w:r w:rsidRPr="00E11796">
        <w:t>Personer som er ansvarlige for inspeksjon av overflatebehandling skal være sertifisert som FROSIO inspektør nivå III, NACE overflatebehandlingsinspektør nivå III eller ICorr inspektør nivå III.</w:t>
      </w:r>
    </w:p>
    <w:p w14:paraId="383A0259" w14:textId="77777777" w:rsidR="00955E87" w:rsidRPr="00E11796" w:rsidRDefault="00955E87" w:rsidP="00955E87"/>
    <w:p w14:paraId="2478DA70" w14:textId="77777777" w:rsidR="00955E87" w:rsidRPr="00E11796" w:rsidRDefault="00955E87" w:rsidP="00955E87">
      <w:pPr>
        <w:rPr>
          <w:color w:val="000000" w:themeColor="text1"/>
        </w:rPr>
      </w:pPr>
      <w:r w:rsidRPr="00E11796">
        <w:rPr>
          <w:color w:val="000000" w:themeColor="text1"/>
          <w:highlight w:val="lightGray"/>
        </w:rPr>
        <w:t>Xxxxxx</w:t>
      </w:r>
    </w:p>
    <w:p w14:paraId="4B60C6D0" w14:textId="77777777" w:rsidR="00955E87" w:rsidRPr="00E11796" w:rsidRDefault="00955E87" w:rsidP="00955E87"/>
    <w:p w14:paraId="2AC2B46B" w14:textId="77777777" w:rsidR="00B7502E" w:rsidRPr="00E11796" w:rsidRDefault="00955E87" w:rsidP="008C1549">
      <w:pPr>
        <w:pStyle w:val="Overskrift4"/>
      </w:pPr>
      <w:bookmarkStart w:id="923" w:name="_Toc93914634"/>
      <w:bookmarkStart w:id="924" w:name="_Toc94534589"/>
      <w:bookmarkStart w:id="925" w:name="_Toc233897102"/>
      <w:r w:rsidRPr="00E11796">
        <w:t>Bestemmelser for asfaltarbeider</w:t>
      </w:r>
      <w:bookmarkEnd w:id="923"/>
      <w:bookmarkEnd w:id="924"/>
      <w:bookmarkEnd w:id="925"/>
    </w:p>
    <w:p w14:paraId="63012084" w14:textId="77777777" w:rsidR="00B7502E" w:rsidRPr="00E11796" w:rsidRDefault="00955E87" w:rsidP="00AB098F">
      <w:pPr>
        <w:pStyle w:val="Overskrift5"/>
      </w:pPr>
      <w:bookmarkStart w:id="926" w:name="_Toc93914635"/>
      <w:bookmarkStart w:id="927" w:name="_Toc94534590"/>
      <w:bookmarkStart w:id="928" w:name="_Toc233897103"/>
      <w:r w:rsidRPr="00E11796">
        <w:t>Krav til dokumentasjon</w:t>
      </w:r>
      <w:bookmarkEnd w:id="926"/>
      <w:bookmarkEnd w:id="927"/>
      <w:bookmarkEnd w:id="928"/>
    </w:p>
    <w:p w14:paraId="18D28522" w14:textId="70F0DAA7" w:rsidR="00955E87" w:rsidRPr="00E11796" w:rsidRDefault="00955E87" w:rsidP="008B7350">
      <w:pPr>
        <w:pStyle w:val="Overskrift6"/>
      </w:pPr>
      <w:bookmarkStart w:id="929" w:name="_Toc93914636"/>
      <w:bookmarkStart w:id="930" w:name="_Toc94534591"/>
      <w:r w:rsidRPr="00E11796">
        <w:t>Frister for dokumentasjon</w:t>
      </w:r>
      <w:bookmarkEnd w:id="929"/>
      <w:bookmarkEnd w:id="930"/>
    </w:p>
    <w:p w14:paraId="65F215D7" w14:textId="77777777" w:rsidR="008B7350" w:rsidRPr="00E11796" w:rsidRDefault="008B7350" w:rsidP="008B7350">
      <w:r w:rsidRPr="00E11796">
        <w:t>Prøvningsfrekvens for sammensetning av ferdig asfalt skal være kode Y som angitt i Tillegg A i NS-EN 13108-21.</w:t>
      </w:r>
    </w:p>
    <w:p w14:paraId="133CCDEC" w14:textId="77777777" w:rsidR="008B7350" w:rsidRPr="00E11796" w:rsidRDefault="008B7350" w:rsidP="008B7350"/>
    <w:p w14:paraId="1EB49108" w14:textId="77777777" w:rsidR="008B7350" w:rsidRPr="00E11796" w:rsidRDefault="008B7350" w:rsidP="008B7350">
      <w:r w:rsidRPr="00E11796">
        <w:t xml:space="preserve">Følgende dokumentasjon skal være overlevert byggherren minst 2 uker før start på asfaltering: </w:t>
      </w:r>
    </w:p>
    <w:p w14:paraId="102C9F86" w14:textId="77777777" w:rsidR="008B7350" w:rsidRPr="00E11796" w:rsidRDefault="008B7350" w:rsidP="0094672F">
      <w:pPr>
        <w:pStyle w:val="Listeavsnitt"/>
        <w:numPr>
          <w:ilvl w:val="0"/>
          <w:numId w:val="85"/>
        </w:numPr>
      </w:pPr>
      <w:r w:rsidRPr="00E11796">
        <w:t xml:space="preserve">Kvalitet på tilslagsmaterialer inklusive filler (CE-merking, ytelseserklæring, dokumentasjon av spesielle krav etc.) </w:t>
      </w:r>
    </w:p>
    <w:p w14:paraId="1AF09353" w14:textId="77777777" w:rsidR="008B7350" w:rsidRPr="00E11796" w:rsidRDefault="008B7350" w:rsidP="0094672F">
      <w:pPr>
        <w:pStyle w:val="Listeavsnitt"/>
        <w:numPr>
          <w:ilvl w:val="0"/>
          <w:numId w:val="85"/>
        </w:numPr>
      </w:pPr>
      <w:r w:rsidRPr="00E11796">
        <w:t>Kontrollgrunnlag (tidligere kalt masseresept/arbeidsresept)</w:t>
      </w:r>
    </w:p>
    <w:p w14:paraId="1A50A11C" w14:textId="77777777" w:rsidR="008B7350" w:rsidRPr="00E11796" w:rsidRDefault="008B7350" w:rsidP="0094672F">
      <w:pPr>
        <w:pStyle w:val="Listeavsnitt"/>
        <w:numPr>
          <w:ilvl w:val="0"/>
          <w:numId w:val="85"/>
        </w:numPr>
      </w:pPr>
      <w:r w:rsidRPr="00E11796">
        <w:t>Typeprøvningsrapport</w:t>
      </w:r>
    </w:p>
    <w:p w14:paraId="22416D5D" w14:textId="77777777" w:rsidR="008B7350" w:rsidRPr="00E11796" w:rsidRDefault="008B7350" w:rsidP="0094672F">
      <w:pPr>
        <w:pStyle w:val="Listeavsnitt"/>
        <w:numPr>
          <w:ilvl w:val="0"/>
          <w:numId w:val="85"/>
        </w:numPr>
      </w:pPr>
      <w:r w:rsidRPr="00E11796">
        <w:t>Produksjonsanleggets samsvarsnivå – OCL (Operating Compliance Level)</w:t>
      </w:r>
    </w:p>
    <w:p w14:paraId="430D597C" w14:textId="77777777" w:rsidR="008B7350" w:rsidRPr="00E11796" w:rsidRDefault="008B7350" w:rsidP="0094672F">
      <w:pPr>
        <w:pStyle w:val="Listeavsnitt"/>
        <w:numPr>
          <w:ilvl w:val="0"/>
          <w:numId w:val="85"/>
        </w:numPr>
      </w:pPr>
      <w:r w:rsidRPr="00E11796">
        <w:t>Egenskaper til PMB samt dokumentasjon på at bindemiddelet er tilfredsstillende for aktuell bruk.</w:t>
      </w:r>
    </w:p>
    <w:p w14:paraId="722EB592" w14:textId="77777777" w:rsidR="008B7350" w:rsidRPr="00E11796" w:rsidRDefault="008B7350" w:rsidP="008B7350"/>
    <w:p w14:paraId="04F8A5D8" w14:textId="77777777" w:rsidR="008B7350" w:rsidRPr="00E11796" w:rsidRDefault="008B7350" w:rsidP="008B7350">
      <w:r w:rsidRPr="00E11796">
        <w:t xml:space="preserve">Dersom produksjonsanleggets samsvarsnivå - OCL (Operating Compliance Level) endres skal dette dokumenteres senest 1 uke etter at endringen har skjedd. </w:t>
      </w:r>
    </w:p>
    <w:p w14:paraId="51FEF010" w14:textId="77777777" w:rsidR="008B7350" w:rsidRPr="00E11796" w:rsidRDefault="008B7350" w:rsidP="008B7350"/>
    <w:p w14:paraId="3C4C702D" w14:textId="77777777" w:rsidR="008B7350" w:rsidRPr="00E11796" w:rsidRDefault="008B7350" w:rsidP="008B7350">
      <w:r w:rsidRPr="00E11796">
        <w:t>Leggerapport skal inneholde informasjonen som etterspørres i skjema angitt i Statens vegvesens rapport nr. 1084. Leggerapportene skal overleveres daglig mens asfaltarbeider pågår og senest 1 uke etter at det aktuelle asfaltarbeidet er ferdig.</w:t>
      </w:r>
    </w:p>
    <w:p w14:paraId="5B784A6F" w14:textId="77777777" w:rsidR="008B7350" w:rsidRPr="00E11796" w:rsidRDefault="008B7350" w:rsidP="008B7350"/>
    <w:p w14:paraId="30CC673B" w14:textId="77777777" w:rsidR="008B7350" w:rsidRPr="00E11796" w:rsidRDefault="008B7350" w:rsidP="008B7350">
      <w:r w:rsidRPr="00E11796">
        <w:t xml:space="preserve">Asfaltens massesammensetning skal dokumenteres fortløpende iht. Statens vegvesens rapport nr. 1084, og skal være overlevert byggherren innen 3 uker etter prøveuttak. </w:t>
      </w:r>
    </w:p>
    <w:p w14:paraId="2CA11348" w14:textId="77777777" w:rsidR="008B7350" w:rsidRPr="00E11796" w:rsidRDefault="008B7350" w:rsidP="008B7350"/>
    <w:p w14:paraId="3A6D8A9F" w14:textId="77777777" w:rsidR="008B7350" w:rsidRPr="00E11796" w:rsidRDefault="008B7350" w:rsidP="008B7350">
      <w:r w:rsidRPr="00E11796">
        <w:t>All øvrig dokumentasjon i henhold til Statens vegvesens rapporter nr. 1084 skal være skal være overlevert byggherren innen 4 uker etter at det aktuelle asfaltarbeidet er avsluttet.</w:t>
      </w:r>
    </w:p>
    <w:p w14:paraId="50F4BF68" w14:textId="77777777" w:rsidR="00955E87" w:rsidRPr="00E11796" w:rsidRDefault="00955E87" w:rsidP="00955E87"/>
    <w:p w14:paraId="585FD491" w14:textId="6576051E" w:rsidR="00955E87" w:rsidRPr="00E11796" w:rsidRDefault="00E65A12" w:rsidP="008B7350">
      <w:pPr>
        <w:pStyle w:val="Overskrift6"/>
      </w:pPr>
      <w:r w:rsidRPr="00E11796">
        <w:t>Kontrollgrunnlag</w:t>
      </w:r>
    </w:p>
    <w:p w14:paraId="07738118" w14:textId="77777777" w:rsidR="008B7350" w:rsidRPr="00E11796" w:rsidRDefault="008B7350" w:rsidP="008B7350">
      <w:r w:rsidRPr="00E11796">
        <w:t>Fremleggelse av kontrollgrunnlaget skal dokumentere kvaliteten på materialene, vise at entreprenøren har gjort nødvendige forberedelser og proporsjonering, sannsynliggjøre at han evner å produsere asfalten innenfor de fastsatte kravene til materialer og sammensetning, og være et omforent grunnlag for eventuelle trekk dersom kontroll viser avvik i sammensetning.</w:t>
      </w:r>
    </w:p>
    <w:p w14:paraId="752C260B" w14:textId="77777777" w:rsidR="008B7350" w:rsidRPr="00E11796" w:rsidRDefault="008B7350" w:rsidP="008B7350"/>
    <w:p w14:paraId="39BC7A45" w14:textId="77777777" w:rsidR="008B7350" w:rsidRPr="00E11796" w:rsidRDefault="008B7350" w:rsidP="008B7350">
      <w:r w:rsidRPr="00E11796">
        <w:t>Kontrollgrunnlaget skal angis på vegvesenets standardiserte skjema og inneholde alle opplysninger som er krevd for de aktuelle massetypene, i henhold til håndbok N200 og Statens vegvesens rapport nr. 1084.</w:t>
      </w:r>
    </w:p>
    <w:p w14:paraId="0EAB6FBA" w14:textId="77777777" w:rsidR="008B7350" w:rsidRPr="00E11796" w:rsidRDefault="008B7350" w:rsidP="008B7350"/>
    <w:p w14:paraId="2B53B0B1" w14:textId="61E9F10F" w:rsidR="00902A57" w:rsidRPr="00E11796" w:rsidRDefault="008B7350" w:rsidP="008B7350">
      <w:r w:rsidRPr="00E11796">
        <w:t>For slitelag og bindlag skal toleransegrenser for korngraderingen for en enkeltprøve i henhold til Statens vegvesens rapport nr. 1084 tegnes inn på kontrollgrunnlagene.</w:t>
      </w:r>
    </w:p>
    <w:p w14:paraId="637EA99E" w14:textId="77777777" w:rsidR="008B7350" w:rsidRPr="00E11796" w:rsidRDefault="008B7350" w:rsidP="008B7350"/>
    <w:p w14:paraId="6F5F39F4" w14:textId="235B139E" w:rsidR="00902A57" w:rsidRPr="00E11796" w:rsidRDefault="00ED2A6A" w:rsidP="008B7350">
      <w:pPr>
        <w:pStyle w:val="Overskrift5"/>
      </w:pPr>
      <w:bookmarkStart w:id="931" w:name="_Toc388969350"/>
      <w:bookmarkStart w:id="932" w:name="_Toc40296225"/>
      <w:bookmarkStart w:id="933" w:name="_Toc41037250"/>
      <w:bookmarkStart w:id="934" w:name="_Toc44326752"/>
      <w:bookmarkStart w:id="935" w:name="_Toc84312472"/>
      <w:r w:rsidRPr="00E11796">
        <w:t xml:space="preserve"> </w:t>
      </w:r>
      <w:bookmarkStart w:id="936" w:name="_Toc233897104"/>
      <w:r w:rsidR="00902A57" w:rsidRPr="00E11796">
        <w:t>Polymermodifisert bitumen, PMB</w:t>
      </w:r>
      <w:bookmarkEnd w:id="931"/>
      <w:bookmarkEnd w:id="932"/>
      <w:bookmarkEnd w:id="933"/>
      <w:bookmarkEnd w:id="934"/>
      <w:bookmarkEnd w:id="935"/>
      <w:bookmarkEnd w:id="936"/>
    </w:p>
    <w:p w14:paraId="5E561586" w14:textId="77777777" w:rsidR="008B7350" w:rsidRPr="00E11796" w:rsidRDefault="008B7350" w:rsidP="008B7350">
      <w:r w:rsidRPr="00E11796">
        <w:t>For modifiseringer ved tilsetning i kontinuerlige prosesser som forhindrer separat kontroll av bindemiddelet, skal forbedring av deformasjonsegenskapene dokumenteres ved bruk av Wheel Tracking Test for hver 5000 tonn utlagt asfaltmasse.</w:t>
      </w:r>
    </w:p>
    <w:p w14:paraId="278491EB" w14:textId="77777777" w:rsidR="008B7350" w:rsidRPr="00E11796" w:rsidRDefault="008B7350" w:rsidP="008B7350"/>
    <w:p w14:paraId="23DEAEDA" w14:textId="77777777" w:rsidR="008B7350" w:rsidRPr="00E11796" w:rsidRDefault="008B7350" w:rsidP="008B7350">
      <w:r w:rsidRPr="00E11796">
        <w:lastRenderedPageBreak/>
        <w:t>Bindemiddelets egenskaper dokumenteres iht. metodene i tabell 4.10.1-5 i håndbok N200 Vegbygging med penetrasjon, mykningspunkt, kraftduktilitet, elastisk tilbakegang og lagringsstabilitet. Denne dokumentasjonen skal ikke være eldre enn ett år.</w:t>
      </w:r>
    </w:p>
    <w:p w14:paraId="30E6A9CD" w14:textId="77777777" w:rsidR="008B7350" w:rsidRPr="00E11796" w:rsidRDefault="008B7350" w:rsidP="008B7350"/>
    <w:p w14:paraId="4D7F491A" w14:textId="1C0CF7B0" w:rsidR="00955E87" w:rsidRPr="00E11796" w:rsidRDefault="008B7350" w:rsidP="008B7350">
      <w:r w:rsidRPr="00E11796">
        <w:t>Entreprenøren skal dokumentere at alt bindemiddel oppfyller kravet til lagringsstabilitet ved prøving av hvert 200 tonn produsert PMB minst en gang per måned. Disse prøveresultatene skal fortløpende oversendes til byggherren. Entreprenøren skal i tillegg yte bistand til å ta ut stikkprøver av bindemiddel når byggherren finner dette nødvendig.</w:t>
      </w:r>
    </w:p>
    <w:p w14:paraId="0DF85136" w14:textId="77777777" w:rsidR="008B7350" w:rsidRPr="00E11796" w:rsidRDefault="008B7350" w:rsidP="008B7350"/>
    <w:p w14:paraId="2724543F" w14:textId="2FD051F1" w:rsidR="00955E87" w:rsidRPr="00E11796" w:rsidRDefault="00902A57" w:rsidP="00AB098F">
      <w:pPr>
        <w:pStyle w:val="Overskrift5"/>
      </w:pPr>
      <w:bookmarkStart w:id="937" w:name="_Toc233897105"/>
      <w:r w:rsidRPr="00E11796">
        <w:rPr>
          <w:rFonts w:eastAsiaTheme="majorEastAsia"/>
        </w:rPr>
        <w:t>Reklamasjonskontroll</w:t>
      </w:r>
      <w:bookmarkEnd w:id="937"/>
    </w:p>
    <w:p w14:paraId="55261556" w14:textId="77777777" w:rsidR="008B7350" w:rsidRPr="00E11796" w:rsidRDefault="008B7350" w:rsidP="008B7350">
      <w:r w:rsidRPr="00E11796">
        <w:t>Byggherren kan iverksette reklamasjonskontroll ved mistanke om at kvalitetskrav til asfalten ikke er oppfylt. Regler for reklamasjonskontroll er gitt i Statens vegvesens rapport nr. 1084.</w:t>
      </w:r>
    </w:p>
    <w:p w14:paraId="310D60DB" w14:textId="77777777" w:rsidR="008B7350" w:rsidRPr="00E11796" w:rsidRDefault="008B7350" w:rsidP="008B7350"/>
    <w:p w14:paraId="35DC9EF8" w14:textId="69497883" w:rsidR="00955E87" w:rsidRPr="00E11796" w:rsidRDefault="008B7350" w:rsidP="008B7350">
      <w:r w:rsidRPr="00E11796">
        <w:t>Dersom det avdekkes avvik i forbindelse med reklamasjonskontrollen belastes entreprenøren alle kostnader knyttet til denne. Dette inkluderer kostnader for sperring, prøveuttak, laboratorieanalyser og rapportering av resultater. I motsatt fall belastes kostnadene byggherren. Dersom det på noen kontrollstrekninger avdekkes avvik mens andre ikke har avvik, deles kostnadene mellom entreprenøren og byggherren etter andelen kontrollstrekninger med og uten avvik.</w:t>
      </w:r>
    </w:p>
    <w:p w14:paraId="42953281" w14:textId="77777777" w:rsidR="008B7350" w:rsidRPr="00E11796" w:rsidRDefault="008B7350" w:rsidP="008B7350"/>
    <w:p w14:paraId="6BCB5387" w14:textId="0AD360CA" w:rsidR="00955E87" w:rsidRPr="00E11796" w:rsidRDefault="00955E87" w:rsidP="00701B54">
      <w:pPr>
        <w:pStyle w:val="Overskrift5"/>
      </w:pPr>
      <w:bookmarkStart w:id="938" w:name="_Toc93914639"/>
      <w:bookmarkStart w:id="939" w:name="_Toc94534594"/>
      <w:bookmarkStart w:id="940" w:name="_Toc233897106"/>
      <w:r w:rsidRPr="00E11796">
        <w:t>Regler ved mangler og avvik</w:t>
      </w:r>
      <w:bookmarkEnd w:id="938"/>
      <w:bookmarkEnd w:id="939"/>
      <w:bookmarkEnd w:id="940"/>
    </w:p>
    <w:p w14:paraId="3209F9DE" w14:textId="77777777" w:rsidR="008B7350" w:rsidRPr="00E11796" w:rsidRDefault="008B7350" w:rsidP="008B7350">
      <w:pPr>
        <w:pStyle w:val="Overskrift6"/>
      </w:pPr>
      <w:bookmarkStart w:id="941" w:name="_Toc231905313"/>
      <w:r w:rsidRPr="00E11796">
        <w:t>Generelt</w:t>
      </w:r>
      <w:bookmarkEnd w:id="941"/>
    </w:p>
    <w:p w14:paraId="43C389BF" w14:textId="77777777" w:rsidR="008B7350" w:rsidRPr="00E11796" w:rsidRDefault="008B7350" w:rsidP="008B7350">
      <w:r w:rsidRPr="00E11796">
        <w:t>Alle tiltak for utbedring av feil og mangler skal være godkjent av byggherren på forhånd. Hvis en kontroll medfører at dekket skal fjernes, eller at det inngås en avtale mellom byggherre og entreprenør om at dekket skal fjernes, skal entreprenøren dekke kostnaden for nødvendig oppmerking og ev. fresing (nedfresing av linjer eller forsterket vegoppmerking).</w:t>
      </w:r>
    </w:p>
    <w:p w14:paraId="3F8844E5" w14:textId="77777777" w:rsidR="008B7350" w:rsidRPr="00E11796" w:rsidRDefault="008B7350" w:rsidP="008B7350">
      <w:r w:rsidRPr="00E11796">
        <w:t>Sanksjoner og trekk innskrenker ikke byggherrens rett til å kreve andre misligholdsbeføyelser som utbedring, prisavslag, erstatning, heving m.m.</w:t>
      </w:r>
    </w:p>
    <w:p w14:paraId="69C7DD3B" w14:textId="77777777" w:rsidR="008B7350" w:rsidRPr="00E11796" w:rsidRDefault="008B7350" w:rsidP="008B7350"/>
    <w:p w14:paraId="337F0AAF" w14:textId="77777777" w:rsidR="008B7350" w:rsidRPr="00E11796" w:rsidRDefault="008B7350" w:rsidP="008B7350">
      <w:r w:rsidRPr="00E11796">
        <w:t>Ved utbedring av mangler skal tidligere trekk tilbakebetales dersom disse manglene har sammenheng med parametere det tidligere er gjort trekk for.</w:t>
      </w:r>
    </w:p>
    <w:p w14:paraId="2BC9A4C8" w14:textId="77777777" w:rsidR="008B7350" w:rsidRPr="00E11796" w:rsidRDefault="008B7350" w:rsidP="008B7350"/>
    <w:p w14:paraId="71C351E3" w14:textId="77777777" w:rsidR="008B7350" w:rsidRPr="00E11796" w:rsidRDefault="008B7350" w:rsidP="008B7350">
      <w:r w:rsidRPr="00E11796">
        <w:t>Trekk baseres i hovedregelen på byggherrens stikkprøvekontroll beskrevet i Dokumentasjon og kontroll av asfalt (SVV Rapporter nr. 1084). Initialjevnhet på tvers eller langs baseres på måling med automatisk utstyr. Manuelle rettholtsmålinger brukes for vurdering av lokale ujevnheter i forbindelse med skjøter, stopp og andre forhold.</w:t>
      </w:r>
    </w:p>
    <w:p w14:paraId="6D296B5F" w14:textId="77777777" w:rsidR="008B7350" w:rsidRPr="00E11796" w:rsidRDefault="008B7350" w:rsidP="008B7350"/>
    <w:p w14:paraId="690909BB" w14:textId="77777777" w:rsidR="008B7350" w:rsidRPr="00E11796" w:rsidRDefault="008B7350" w:rsidP="008B7350">
      <w:r w:rsidRPr="00E11796">
        <w:t>Trekk regnes ut i prosent av totalt fakturert beløp inkl. avgifter iht. tabell 2 etter følgende formel:</w:t>
      </w:r>
    </w:p>
    <w:p w14:paraId="1AC72C45" w14:textId="77777777" w:rsidR="008B7350" w:rsidRPr="00E11796" w:rsidRDefault="008B7350" w:rsidP="008B7350"/>
    <w:p w14:paraId="65FA04AB" w14:textId="77777777" w:rsidR="008B7350" w:rsidRPr="00E11796" w:rsidRDefault="008B7350" w:rsidP="008B7350">
      <w:r w:rsidRPr="00E11796">
        <w:t xml:space="preserve">TRB </w:t>
      </w:r>
      <w:r w:rsidRPr="00E11796">
        <w:tab/>
        <w:t xml:space="preserve">= </w:t>
      </w:r>
      <w:r w:rsidRPr="00E11796">
        <w:tab/>
        <w:t>(TP/100) ∙ TFBL ∙ TF</w:t>
      </w:r>
    </w:p>
    <w:p w14:paraId="4391F767" w14:textId="77777777" w:rsidR="008B7350" w:rsidRPr="00E11796" w:rsidRDefault="008B7350" w:rsidP="008B7350"/>
    <w:p w14:paraId="51CCF7BE" w14:textId="77777777" w:rsidR="008B7350" w:rsidRPr="00E11796" w:rsidRDefault="008B7350" w:rsidP="008B7350">
      <w:r w:rsidRPr="00E11796">
        <w:t>Hvor:</w:t>
      </w:r>
    </w:p>
    <w:p w14:paraId="3F491F3F" w14:textId="77777777" w:rsidR="008B7350" w:rsidRPr="00E11796" w:rsidRDefault="008B7350" w:rsidP="008B7350">
      <w:r w:rsidRPr="00E11796">
        <w:t>TRB</w:t>
      </w:r>
      <w:r w:rsidRPr="00E11796">
        <w:tab/>
        <w:t xml:space="preserve">= </w:t>
      </w:r>
      <w:r w:rsidRPr="00E11796">
        <w:tab/>
        <w:t>trekkbeløp</w:t>
      </w:r>
    </w:p>
    <w:p w14:paraId="73408AF3" w14:textId="77777777" w:rsidR="008B7350" w:rsidRPr="00E11796" w:rsidRDefault="008B7350" w:rsidP="008B7350">
      <w:r w:rsidRPr="00E11796">
        <w:t>TP</w:t>
      </w:r>
      <w:r w:rsidRPr="00E11796">
        <w:tab/>
      </w:r>
      <w:r w:rsidRPr="00E11796">
        <w:tab/>
        <w:t xml:space="preserve">= </w:t>
      </w:r>
      <w:r w:rsidRPr="00E11796">
        <w:tab/>
        <w:t>trekkprosent, se tabeller under for hver parameter</w:t>
      </w:r>
    </w:p>
    <w:p w14:paraId="0E1F8F08" w14:textId="77777777" w:rsidR="008B7350" w:rsidRPr="00E11796" w:rsidRDefault="008B7350" w:rsidP="008B7350">
      <w:r w:rsidRPr="00E11796">
        <w:t>TFBL</w:t>
      </w:r>
      <w:r w:rsidRPr="00E11796">
        <w:tab/>
        <w:t xml:space="preserve">= </w:t>
      </w:r>
      <w:r w:rsidRPr="00E11796">
        <w:tab/>
        <w:t>total fakturert beløp inkl. avgifter for aktuelt lag på aktuelt kontraktspunkt</w:t>
      </w:r>
    </w:p>
    <w:p w14:paraId="6BBED808" w14:textId="77777777" w:rsidR="008B7350" w:rsidRPr="00E11796" w:rsidRDefault="008B7350" w:rsidP="008B7350">
      <w:r w:rsidRPr="00E11796">
        <w:t>TF</w:t>
      </w:r>
      <w:r w:rsidRPr="00E11796">
        <w:tab/>
      </w:r>
      <w:r w:rsidRPr="00E11796">
        <w:tab/>
        <w:t xml:space="preserve">= </w:t>
      </w:r>
      <w:r w:rsidRPr="00E11796">
        <w:tab/>
        <w:t xml:space="preserve">trekkfaktor, areal med trekk dividert med totalt areal for hele leggepunktet </w:t>
      </w:r>
    </w:p>
    <w:p w14:paraId="1372989B" w14:textId="77777777" w:rsidR="008B7350" w:rsidRPr="00E11796" w:rsidRDefault="008B7350" w:rsidP="008B7350">
      <w:r w:rsidRPr="00E11796">
        <w:t xml:space="preserve">AT </w:t>
      </w:r>
      <w:r w:rsidRPr="00E11796">
        <w:tab/>
        <w:t xml:space="preserve">= </w:t>
      </w:r>
      <w:r w:rsidRPr="00E11796">
        <w:tab/>
        <w:t>areal med trekk</w:t>
      </w:r>
    </w:p>
    <w:p w14:paraId="2E5522CA" w14:textId="77777777" w:rsidR="008B7350" w:rsidRPr="00E11796" w:rsidRDefault="008B7350" w:rsidP="008B7350"/>
    <w:p w14:paraId="132466DE" w14:textId="77777777" w:rsidR="008B7350" w:rsidRPr="00E11796" w:rsidRDefault="008B7350" w:rsidP="008B7350">
      <w:r w:rsidRPr="00E11796">
        <w:t>Areal med trekk (AT) beregnes ut fra trekklengder og gjennomsnittlige bredder som angitt i tabell 2. Dersom trekk gis for dekke på uregelmessige arealer, slik som rundkjøringer, kryss, ramper etc., eller der hvor en stor andel av hele leggepunktet har uregelmessige arealer, beregnes trekkbeløpet ut fra et areal på 600 m².</w:t>
      </w:r>
    </w:p>
    <w:p w14:paraId="768B1110" w14:textId="77777777" w:rsidR="008B7350" w:rsidRPr="00E11796" w:rsidRDefault="008B7350" w:rsidP="008B7350"/>
    <w:p w14:paraId="501A786A" w14:textId="77777777" w:rsidR="008B7350" w:rsidRPr="00E11796" w:rsidRDefault="008B7350" w:rsidP="008B7350">
      <w:r w:rsidRPr="00E11796">
        <w:t>Dersom slikt areal (AT) er mindre enn 600 m² benyttes faktisk areal. Ved avvik på de enkelte parametere innenfor det som er angitt som øvre grense i den enkelte trekktabell (tabellene 3 - 9) beregnes trekk på grunnlag av totalt fakturert beløp inkl. avgifter for det laget som har avvik, dvs. at eventuelle kostnader for underliggende lag (oppretting, fresing etc.) holdes utenfor.</w:t>
      </w:r>
    </w:p>
    <w:p w14:paraId="228A600A" w14:textId="77777777" w:rsidR="008B7350" w:rsidRPr="00E11796" w:rsidRDefault="008B7350" w:rsidP="008B7350"/>
    <w:p w14:paraId="319317D5" w14:textId="77777777" w:rsidR="008B7350" w:rsidRPr="00E11796" w:rsidRDefault="008B7350" w:rsidP="008B7350">
      <w:r w:rsidRPr="00E11796">
        <w:t xml:space="preserve">Ved avvik på de enkelte parametere utover det som er angitt som øvre grense i den enkelte trekktabell nedenfor, eller ved avvik som i sum er 90 % eller mer på en delstrekning, skal det legges nytt lag tilsvarende det som er spesifisert i kontrakten. Der hvor dette kreves, skal alle </w:t>
      </w:r>
      <w:r w:rsidRPr="00E11796">
        <w:lastRenderedPageBreak/>
        <w:t>prosesser som er nødvendige for å fjerne underkjent asfalt og legge ny asfalt, inngå uten kostnader for byggherren.</w:t>
      </w:r>
    </w:p>
    <w:p w14:paraId="730602B2" w14:textId="77777777" w:rsidR="008B7350" w:rsidRPr="00E11796" w:rsidRDefault="008B7350" w:rsidP="008B7350"/>
    <w:p w14:paraId="48A248F8" w14:textId="77777777" w:rsidR="008B7350" w:rsidRPr="00E11796" w:rsidRDefault="008B7350" w:rsidP="008B7350">
      <w:r w:rsidRPr="00E11796">
        <w:t>Tabell 2. Grunnlag for trekk</w:t>
      </w:r>
    </w:p>
    <w:p w14:paraId="14D637ED" w14:textId="77777777" w:rsidR="008B7350" w:rsidRPr="00E11796" w:rsidRDefault="008B7350" w:rsidP="008B7350"/>
    <w:tbl>
      <w:tblPr>
        <w:tblStyle w:val="TableNormal1"/>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1661"/>
        <w:gridCol w:w="1783"/>
        <w:gridCol w:w="2311"/>
        <w:gridCol w:w="2270"/>
      </w:tblGrid>
      <w:tr w:rsidR="008B7350" w:rsidRPr="00E11796" w14:paraId="6FDEEB80" w14:textId="77777777" w:rsidTr="0033790B">
        <w:trPr>
          <w:trHeight w:val="791"/>
        </w:trPr>
        <w:tc>
          <w:tcPr>
            <w:tcW w:w="1661" w:type="dxa"/>
          </w:tcPr>
          <w:p w14:paraId="792C2CCD" w14:textId="77777777" w:rsidR="008B7350" w:rsidRPr="00E11796" w:rsidRDefault="008B7350" w:rsidP="0033790B">
            <w:pPr>
              <w:pStyle w:val="TableParagraph"/>
              <w:ind w:left="285"/>
              <w:jc w:val="left"/>
              <w:rPr>
                <w:rFonts w:ascii="Arial" w:hAnsi="Arial" w:cs="Arial"/>
                <w:b/>
                <w:sz w:val="20"/>
                <w:szCs w:val="20"/>
              </w:rPr>
            </w:pPr>
            <w:r w:rsidRPr="00E11796">
              <w:rPr>
                <w:rFonts w:ascii="Arial" w:hAnsi="Arial" w:cs="Arial"/>
                <w:b/>
                <w:spacing w:val="-2"/>
                <w:sz w:val="20"/>
                <w:szCs w:val="20"/>
              </w:rPr>
              <w:t>Parameter</w:t>
            </w:r>
          </w:p>
        </w:tc>
        <w:tc>
          <w:tcPr>
            <w:tcW w:w="1783" w:type="dxa"/>
          </w:tcPr>
          <w:p w14:paraId="2EBFAD09" w14:textId="77777777" w:rsidR="008B7350" w:rsidRPr="00E11796" w:rsidRDefault="008B7350" w:rsidP="0033790B">
            <w:pPr>
              <w:pStyle w:val="TableParagraph"/>
              <w:ind w:left="530"/>
              <w:jc w:val="left"/>
              <w:rPr>
                <w:rFonts w:ascii="Arial" w:hAnsi="Arial" w:cs="Arial"/>
                <w:b/>
                <w:sz w:val="20"/>
                <w:szCs w:val="20"/>
              </w:rPr>
            </w:pPr>
            <w:r w:rsidRPr="00E11796">
              <w:rPr>
                <w:rFonts w:ascii="Arial" w:hAnsi="Arial" w:cs="Arial"/>
                <w:b/>
                <w:spacing w:val="-2"/>
                <w:sz w:val="20"/>
                <w:szCs w:val="20"/>
              </w:rPr>
              <w:t>Trekk-</w:t>
            </w:r>
          </w:p>
          <w:p w14:paraId="0A5DEFCA" w14:textId="77777777" w:rsidR="008B7350" w:rsidRPr="00E11796" w:rsidRDefault="008B7350" w:rsidP="0033790B">
            <w:pPr>
              <w:pStyle w:val="TableParagraph"/>
              <w:spacing w:before="114" w:line="240" w:lineRule="auto"/>
              <w:ind w:left="460"/>
              <w:jc w:val="left"/>
              <w:rPr>
                <w:rFonts w:ascii="Arial" w:hAnsi="Arial" w:cs="Arial"/>
                <w:b/>
                <w:position w:val="8"/>
                <w:sz w:val="20"/>
                <w:szCs w:val="20"/>
              </w:rPr>
            </w:pPr>
            <w:r w:rsidRPr="00E11796">
              <w:rPr>
                <w:rFonts w:ascii="Arial" w:hAnsi="Arial" w:cs="Arial"/>
                <w:b/>
                <w:sz w:val="20"/>
                <w:szCs w:val="20"/>
              </w:rPr>
              <w:t>lengde</w:t>
            </w:r>
            <w:r w:rsidRPr="00E11796">
              <w:rPr>
                <w:rFonts w:ascii="Arial" w:hAnsi="Arial" w:cs="Arial"/>
                <w:b/>
                <w:spacing w:val="-2"/>
                <w:sz w:val="20"/>
                <w:szCs w:val="20"/>
              </w:rPr>
              <w:t xml:space="preserve"> </w:t>
            </w:r>
            <w:r w:rsidRPr="00E11796">
              <w:rPr>
                <w:rFonts w:ascii="Arial" w:hAnsi="Arial" w:cs="Arial"/>
                <w:b/>
                <w:spacing w:val="-5"/>
                <w:position w:val="8"/>
                <w:sz w:val="20"/>
                <w:szCs w:val="20"/>
                <w:vertAlign w:val="superscript"/>
              </w:rPr>
              <w:t>1)</w:t>
            </w:r>
          </w:p>
        </w:tc>
        <w:tc>
          <w:tcPr>
            <w:tcW w:w="2311" w:type="dxa"/>
          </w:tcPr>
          <w:p w14:paraId="50C4D0BA" w14:textId="77777777" w:rsidR="008B7350" w:rsidRPr="00E11796" w:rsidRDefault="008B7350" w:rsidP="0033790B">
            <w:pPr>
              <w:pStyle w:val="TableParagraph"/>
              <w:ind w:left="370"/>
              <w:jc w:val="left"/>
              <w:rPr>
                <w:rFonts w:ascii="Arial" w:hAnsi="Arial" w:cs="Arial"/>
                <w:b/>
                <w:sz w:val="20"/>
                <w:szCs w:val="20"/>
              </w:rPr>
            </w:pPr>
            <w:r w:rsidRPr="00E11796">
              <w:rPr>
                <w:rFonts w:ascii="Arial" w:hAnsi="Arial" w:cs="Arial"/>
                <w:b/>
                <w:spacing w:val="-2"/>
                <w:sz w:val="20"/>
                <w:szCs w:val="20"/>
              </w:rPr>
              <w:t>Trekkgrunnlag</w:t>
            </w:r>
          </w:p>
        </w:tc>
        <w:tc>
          <w:tcPr>
            <w:tcW w:w="2270" w:type="dxa"/>
          </w:tcPr>
          <w:p w14:paraId="29886030" w14:textId="77777777" w:rsidR="008B7350" w:rsidRPr="00E11796" w:rsidRDefault="008B7350" w:rsidP="0033790B">
            <w:pPr>
              <w:pStyle w:val="TableParagraph"/>
              <w:spacing w:line="240" w:lineRule="auto"/>
              <w:ind w:left="684" w:right="236" w:hanging="432"/>
              <w:jc w:val="left"/>
              <w:rPr>
                <w:rFonts w:ascii="Arial" w:hAnsi="Arial" w:cs="Arial"/>
                <w:b/>
                <w:sz w:val="20"/>
                <w:szCs w:val="20"/>
              </w:rPr>
            </w:pPr>
            <w:r w:rsidRPr="00E11796">
              <w:rPr>
                <w:rFonts w:ascii="Arial" w:hAnsi="Arial" w:cs="Arial"/>
                <w:b/>
                <w:sz w:val="20"/>
                <w:szCs w:val="20"/>
              </w:rPr>
              <w:t>Lag/element</w:t>
            </w:r>
            <w:r w:rsidRPr="00E11796">
              <w:rPr>
                <w:rFonts w:ascii="Arial" w:hAnsi="Arial" w:cs="Arial"/>
                <w:b/>
                <w:spacing w:val="-15"/>
                <w:sz w:val="20"/>
                <w:szCs w:val="20"/>
              </w:rPr>
              <w:t xml:space="preserve"> </w:t>
            </w:r>
            <w:r w:rsidRPr="00E11796">
              <w:rPr>
                <w:rFonts w:ascii="Arial" w:hAnsi="Arial" w:cs="Arial"/>
                <w:b/>
                <w:sz w:val="20"/>
                <w:szCs w:val="20"/>
              </w:rPr>
              <w:t xml:space="preserve">med </w:t>
            </w:r>
            <w:r w:rsidRPr="00E11796">
              <w:rPr>
                <w:rFonts w:ascii="Arial" w:hAnsi="Arial" w:cs="Arial"/>
                <w:b/>
                <w:spacing w:val="-2"/>
                <w:sz w:val="20"/>
                <w:szCs w:val="20"/>
              </w:rPr>
              <w:t>sanksjon</w:t>
            </w:r>
          </w:p>
        </w:tc>
      </w:tr>
      <w:tr w:rsidR="008B7350" w:rsidRPr="00E11796" w14:paraId="714502BB" w14:textId="77777777" w:rsidTr="0033790B">
        <w:trPr>
          <w:trHeight w:val="1499"/>
        </w:trPr>
        <w:tc>
          <w:tcPr>
            <w:tcW w:w="1661" w:type="dxa"/>
          </w:tcPr>
          <w:p w14:paraId="55FD7413" w14:textId="77777777" w:rsidR="008B7350" w:rsidRPr="00E11796" w:rsidRDefault="008B7350" w:rsidP="0033790B">
            <w:pPr>
              <w:pStyle w:val="TableParagraph"/>
              <w:spacing w:line="240" w:lineRule="auto"/>
              <w:ind w:left="110" w:right="697"/>
              <w:jc w:val="left"/>
              <w:rPr>
                <w:rFonts w:ascii="Arial" w:hAnsi="Arial" w:cs="Arial"/>
                <w:sz w:val="20"/>
                <w:szCs w:val="20"/>
              </w:rPr>
            </w:pPr>
            <w:r w:rsidRPr="00E11796">
              <w:rPr>
                <w:rFonts w:ascii="Arial" w:hAnsi="Arial" w:cs="Arial"/>
                <w:sz w:val="20"/>
                <w:szCs w:val="20"/>
              </w:rPr>
              <w:t xml:space="preserve">Heft til </w:t>
            </w:r>
            <w:r w:rsidRPr="00E11796">
              <w:rPr>
                <w:rFonts w:ascii="Arial" w:hAnsi="Arial" w:cs="Arial"/>
                <w:spacing w:val="-2"/>
                <w:sz w:val="20"/>
                <w:szCs w:val="20"/>
              </w:rPr>
              <w:t>underlag</w:t>
            </w:r>
          </w:p>
        </w:tc>
        <w:tc>
          <w:tcPr>
            <w:tcW w:w="1783" w:type="dxa"/>
          </w:tcPr>
          <w:p w14:paraId="775AF05D" w14:textId="77777777" w:rsidR="008B7350" w:rsidRPr="00E11796" w:rsidRDefault="008B7350" w:rsidP="0033790B">
            <w:pPr>
              <w:pStyle w:val="TableParagraph"/>
              <w:ind w:left="107"/>
              <w:jc w:val="left"/>
              <w:rPr>
                <w:rFonts w:ascii="Arial" w:hAnsi="Arial" w:cs="Arial"/>
                <w:sz w:val="20"/>
                <w:szCs w:val="20"/>
              </w:rPr>
            </w:pPr>
            <w:r w:rsidRPr="00E11796">
              <w:rPr>
                <w:rFonts w:ascii="Arial" w:hAnsi="Arial" w:cs="Arial"/>
                <w:sz w:val="20"/>
                <w:szCs w:val="20"/>
              </w:rPr>
              <w:t>Ikke</w:t>
            </w:r>
            <w:r w:rsidRPr="00E11796">
              <w:rPr>
                <w:rFonts w:ascii="Arial" w:hAnsi="Arial" w:cs="Arial"/>
                <w:spacing w:val="-3"/>
                <w:sz w:val="20"/>
                <w:szCs w:val="20"/>
              </w:rPr>
              <w:t xml:space="preserve"> </w:t>
            </w:r>
            <w:r w:rsidRPr="00E11796">
              <w:rPr>
                <w:rFonts w:ascii="Arial" w:hAnsi="Arial" w:cs="Arial"/>
                <w:sz w:val="20"/>
                <w:szCs w:val="20"/>
              </w:rPr>
              <w:t>trekk</w:t>
            </w:r>
            <w:r w:rsidRPr="00E11796">
              <w:rPr>
                <w:rFonts w:ascii="Arial" w:hAnsi="Arial" w:cs="Arial"/>
                <w:spacing w:val="-2"/>
                <w:sz w:val="20"/>
                <w:szCs w:val="20"/>
              </w:rPr>
              <w:t xml:space="preserve"> </w:t>
            </w:r>
            <w:r w:rsidRPr="00E11796">
              <w:rPr>
                <w:rFonts w:ascii="Arial" w:hAnsi="Arial" w:cs="Arial"/>
                <w:spacing w:val="-5"/>
                <w:sz w:val="20"/>
                <w:szCs w:val="20"/>
                <w:vertAlign w:val="superscript"/>
              </w:rPr>
              <w:t>2)</w:t>
            </w:r>
          </w:p>
        </w:tc>
        <w:tc>
          <w:tcPr>
            <w:tcW w:w="2311" w:type="dxa"/>
          </w:tcPr>
          <w:p w14:paraId="76C41C76" w14:textId="77777777" w:rsidR="008B7350" w:rsidRPr="00E11796" w:rsidRDefault="008B7350" w:rsidP="0033790B">
            <w:pPr>
              <w:pStyle w:val="TableParagraph"/>
              <w:ind w:left="108"/>
              <w:jc w:val="left"/>
              <w:rPr>
                <w:rFonts w:ascii="Arial" w:hAnsi="Arial" w:cs="Arial"/>
                <w:sz w:val="20"/>
                <w:szCs w:val="20"/>
              </w:rPr>
            </w:pPr>
            <w:r w:rsidRPr="00E11796">
              <w:rPr>
                <w:rFonts w:ascii="Arial" w:hAnsi="Arial" w:cs="Arial"/>
                <w:sz w:val="20"/>
                <w:szCs w:val="20"/>
              </w:rPr>
              <w:t>Ikke</w:t>
            </w:r>
            <w:r w:rsidRPr="00E11796">
              <w:rPr>
                <w:rFonts w:ascii="Arial" w:hAnsi="Arial" w:cs="Arial"/>
                <w:spacing w:val="-3"/>
                <w:sz w:val="20"/>
                <w:szCs w:val="20"/>
              </w:rPr>
              <w:t xml:space="preserve"> </w:t>
            </w:r>
            <w:r w:rsidRPr="00E11796">
              <w:rPr>
                <w:rFonts w:ascii="Arial" w:hAnsi="Arial" w:cs="Arial"/>
                <w:sz w:val="20"/>
                <w:szCs w:val="20"/>
              </w:rPr>
              <w:t>trekk</w:t>
            </w:r>
            <w:r w:rsidRPr="00E11796">
              <w:rPr>
                <w:rFonts w:ascii="Arial" w:hAnsi="Arial" w:cs="Arial"/>
                <w:spacing w:val="-2"/>
                <w:sz w:val="20"/>
                <w:szCs w:val="20"/>
              </w:rPr>
              <w:t xml:space="preserve"> </w:t>
            </w:r>
            <w:r w:rsidRPr="00E11796">
              <w:rPr>
                <w:rFonts w:ascii="Arial" w:hAnsi="Arial" w:cs="Arial"/>
                <w:spacing w:val="-5"/>
                <w:sz w:val="20"/>
                <w:szCs w:val="20"/>
                <w:vertAlign w:val="superscript"/>
              </w:rPr>
              <w:t>2)</w:t>
            </w:r>
          </w:p>
        </w:tc>
        <w:tc>
          <w:tcPr>
            <w:tcW w:w="2270" w:type="dxa"/>
          </w:tcPr>
          <w:p w14:paraId="5C84E4A9" w14:textId="77777777" w:rsidR="008B7350" w:rsidRPr="00E11796" w:rsidRDefault="008B7350" w:rsidP="0033790B">
            <w:pPr>
              <w:pStyle w:val="TableParagraph"/>
              <w:spacing w:line="240" w:lineRule="auto"/>
              <w:ind w:left="111" w:right="39"/>
              <w:jc w:val="left"/>
              <w:rPr>
                <w:rFonts w:ascii="Arial" w:hAnsi="Arial" w:cs="Arial"/>
                <w:sz w:val="20"/>
                <w:szCs w:val="20"/>
              </w:rPr>
            </w:pPr>
            <w:r w:rsidRPr="00E11796">
              <w:rPr>
                <w:rFonts w:ascii="Arial" w:hAnsi="Arial" w:cs="Arial"/>
                <w:sz w:val="20"/>
                <w:szCs w:val="20"/>
              </w:rPr>
              <w:t>Alle bituminøse lag med</w:t>
            </w:r>
            <w:r w:rsidRPr="00E11796">
              <w:rPr>
                <w:rFonts w:ascii="Arial" w:hAnsi="Arial" w:cs="Arial"/>
                <w:spacing w:val="-15"/>
                <w:sz w:val="20"/>
                <w:szCs w:val="20"/>
              </w:rPr>
              <w:t xml:space="preserve"> </w:t>
            </w:r>
            <w:r w:rsidRPr="00E11796">
              <w:rPr>
                <w:rFonts w:ascii="Arial" w:hAnsi="Arial" w:cs="Arial"/>
                <w:sz w:val="20"/>
                <w:szCs w:val="20"/>
              </w:rPr>
              <w:t>manglende</w:t>
            </w:r>
            <w:r w:rsidRPr="00E11796">
              <w:rPr>
                <w:rFonts w:ascii="Arial" w:hAnsi="Arial" w:cs="Arial"/>
                <w:spacing w:val="-15"/>
                <w:sz w:val="20"/>
                <w:szCs w:val="20"/>
              </w:rPr>
              <w:t xml:space="preserve"> </w:t>
            </w:r>
            <w:r w:rsidRPr="00E11796">
              <w:rPr>
                <w:rFonts w:ascii="Arial" w:hAnsi="Arial" w:cs="Arial"/>
                <w:sz w:val="20"/>
                <w:szCs w:val="20"/>
              </w:rPr>
              <w:t xml:space="preserve">heft til underlaget (hvor underlaget også er </w:t>
            </w:r>
            <w:r w:rsidRPr="00E11796">
              <w:rPr>
                <w:rFonts w:ascii="Arial" w:hAnsi="Arial" w:cs="Arial"/>
                <w:spacing w:val="-2"/>
                <w:sz w:val="20"/>
                <w:szCs w:val="20"/>
              </w:rPr>
              <w:t>bituminøst)</w:t>
            </w:r>
          </w:p>
        </w:tc>
      </w:tr>
      <w:tr w:rsidR="008B7350" w:rsidRPr="00E11796" w14:paraId="16CD4DDA" w14:textId="77777777" w:rsidTr="0033790B">
        <w:trPr>
          <w:trHeight w:val="1223"/>
        </w:trPr>
        <w:tc>
          <w:tcPr>
            <w:tcW w:w="1661" w:type="dxa"/>
          </w:tcPr>
          <w:p w14:paraId="7F86A9E1" w14:textId="77777777" w:rsidR="008B7350" w:rsidRPr="00E11796" w:rsidRDefault="008B7350" w:rsidP="0033790B">
            <w:pPr>
              <w:pStyle w:val="TableParagraph"/>
              <w:ind w:left="110"/>
              <w:jc w:val="left"/>
              <w:rPr>
                <w:rFonts w:ascii="Arial" w:hAnsi="Arial" w:cs="Arial"/>
                <w:sz w:val="20"/>
                <w:szCs w:val="20"/>
              </w:rPr>
            </w:pPr>
            <w:r w:rsidRPr="00E11796">
              <w:rPr>
                <w:rFonts w:ascii="Arial" w:hAnsi="Arial" w:cs="Arial"/>
                <w:spacing w:val="-2"/>
                <w:sz w:val="20"/>
                <w:szCs w:val="20"/>
              </w:rPr>
              <w:t>Friksjon</w:t>
            </w:r>
          </w:p>
        </w:tc>
        <w:tc>
          <w:tcPr>
            <w:tcW w:w="1783" w:type="dxa"/>
          </w:tcPr>
          <w:p w14:paraId="6C3016F2" w14:textId="77777777" w:rsidR="008B7350" w:rsidRPr="00E11796" w:rsidRDefault="008B7350" w:rsidP="0033790B">
            <w:pPr>
              <w:pStyle w:val="TableParagraph"/>
              <w:spacing w:line="240" w:lineRule="auto"/>
              <w:ind w:left="107"/>
              <w:jc w:val="left"/>
              <w:rPr>
                <w:rFonts w:ascii="Arial" w:hAnsi="Arial" w:cs="Arial"/>
                <w:sz w:val="20"/>
                <w:szCs w:val="20"/>
              </w:rPr>
            </w:pPr>
            <w:r w:rsidRPr="00E11796">
              <w:rPr>
                <w:rFonts w:ascii="Arial" w:hAnsi="Arial" w:cs="Arial"/>
                <w:spacing w:val="-2"/>
                <w:sz w:val="20"/>
                <w:szCs w:val="20"/>
              </w:rPr>
              <w:t xml:space="preserve">Forholdsmessig </w:t>
            </w:r>
            <w:r w:rsidRPr="00E11796">
              <w:rPr>
                <w:rFonts w:ascii="Arial" w:hAnsi="Arial" w:cs="Arial"/>
                <w:sz w:val="20"/>
                <w:szCs w:val="20"/>
              </w:rPr>
              <w:t>lengde</w:t>
            </w:r>
            <w:r w:rsidRPr="00E11796">
              <w:rPr>
                <w:rFonts w:ascii="Arial" w:hAnsi="Arial" w:cs="Arial"/>
                <w:spacing w:val="-15"/>
                <w:sz w:val="20"/>
                <w:szCs w:val="20"/>
              </w:rPr>
              <w:t xml:space="preserve"> </w:t>
            </w:r>
            <w:r w:rsidRPr="00E11796">
              <w:rPr>
                <w:rFonts w:ascii="Arial" w:hAnsi="Arial" w:cs="Arial"/>
                <w:sz w:val="20"/>
                <w:szCs w:val="20"/>
              </w:rPr>
              <w:t xml:space="preserve">kjørefelt med tiltak som beskrevet </w:t>
            </w:r>
            <w:r w:rsidRPr="00E11796">
              <w:rPr>
                <w:rFonts w:ascii="Arial" w:hAnsi="Arial" w:cs="Arial"/>
                <w:sz w:val="20"/>
                <w:szCs w:val="20"/>
                <w:vertAlign w:val="superscript"/>
              </w:rPr>
              <w:t>3)</w:t>
            </w:r>
          </w:p>
        </w:tc>
        <w:tc>
          <w:tcPr>
            <w:tcW w:w="2311" w:type="dxa"/>
          </w:tcPr>
          <w:p w14:paraId="0BED25A6" w14:textId="77777777" w:rsidR="008B7350" w:rsidRPr="00E11796" w:rsidRDefault="008B7350" w:rsidP="0033790B">
            <w:pPr>
              <w:pStyle w:val="TableParagraph"/>
              <w:spacing w:line="240" w:lineRule="auto"/>
              <w:ind w:left="108"/>
              <w:jc w:val="left"/>
              <w:rPr>
                <w:rFonts w:ascii="Arial" w:hAnsi="Arial" w:cs="Arial"/>
                <w:sz w:val="20"/>
                <w:szCs w:val="20"/>
              </w:rPr>
            </w:pPr>
            <w:r w:rsidRPr="00E11796">
              <w:rPr>
                <w:rFonts w:ascii="Arial" w:hAnsi="Arial" w:cs="Arial"/>
                <w:sz w:val="20"/>
                <w:szCs w:val="20"/>
              </w:rPr>
              <w:t>Totalt</w:t>
            </w:r>
            <w:r w:rsidRPr="00E11796">
              <w:rPr>
                <w:rFonts w:ascii="Arial" w:hAnsi="Arial" w:cs="Arial"/>
                <w:spacing w:val="-15"/>
                <w:sz w:val="20"/>
                <w:szCs w:val="20"/>
              </w:rPr>
              <w:t xml:space="preserve"> </w:t>
            </w:r>
            <w:r w:rsidRPr="00E11796">
              <w:rPr>
                <w:rFonts w:ascii="Arial" w:hAnsi="Arial" w:cs="Arial"/>
                <w:sz w:val="20"/>
                <w:szCs w:val="20"/>
              </w:rPr>
              <w:t>fakturert</w:t>
            </w:r>
            <w:r w:rsidRPr="00E11796">
              <w:rPr>
                <w:rFonts w:ascii="Arial" w:hAnsi="Arial" w:cs="Arial"/>
                <w:spacing w:val="-15"/>
                <w:sz w:val="20"/>
                <w:szCs w:val="20"/>
              </w:rPr>
              <w:t xml:space="preserve"> </w:t>
            </w:r>
            <w:r w:rsidRPr="00E11796">
              <w:rPr>
                <w:rFonts w:ascii="Arial" w:hAnsi="Arial" w:cs="Arial"/>
                <w:sz w:val="20"/>
                <w:szCs w:val="20"/>
              </w:rPr>
              <w:t xml:space="preserve">beløp på aktuelt lag inkl. avgifter </w:t>
            </w:r>
            <w:r w:rsidRPr="00E11796">
              <w:rPr>
                <w:rFonts w:ascii="Arial" w:hAnsi="Arial" w:cs="Arial"/>
                <w:sz w:val="20"/>
                <w:szCs w:val="20"/>
                <w:vertAlign w:val="superscript"/>
              </w:rPr>
              <w:t>3)</w:t>
            </w:r>
          </w:p>
        </w:tc>
        <w:tc>
          <w:tcPr>
            <w:tcW w:w="2270" w:type="dxa"/>
          </w:tcPr>
          <w:p w14:paraId="23C9FBCB" w14:textId="77777777" w:rsidR="008B7350" w:rsidRPr="00E11796" w:rsidRDefault="008B7350" w:rsidP="0033790B">
            <w:pPr>
              <w:pStyle w:val="TableParagraph"/>
              <w:spacing w:line="240" w:lineRule="auto"/>
              <w:ind w:left="111" w:right="217"/>
              <w:jc w:val="left"/>
              <w:rPr>
                <w:rFonts w:ascii="Arial" w:hAnsi="Arial" w:cs="Arial"/>
                <w:sz w:val="20"/>
                <w:szCs w:val="20"/>
              </w:rPr>
            </w:pPr>
            <w:r w:rsidRPr="00E11796">
              <w:rPr>
                <w:rFonts w:ascii="Arial" w:hAnsi="Arial" w:cs="Arial"/>
                <w:sz w:val="20"/>
                <w:szCs w:val="20"/>
              </w:rPr>
              <w:t>Slitelag og midlertidige</w:t>
            </w:r>
            <w:r w:rsidRPr="00E11796">
              <w:rPr>
                <w:rFonts w:ascii="Arial" w:hAnsi="Arial" w:cs="Arial"/>
                <w:spacing w:val="-15"/>
                <w:sz w:val="20"/>
                <w:szCs w:val="20"/>
              </w:rPr>
              <w:t xml:space="preserve"> </w:t>
            </w:r>
            <w:r w:rsidRPr="00E11796">
              <w:rPr>
                <w:rFonts w:ascii="Arial" w:hAnsi="Arial" w:cs="Arial"/>
                <w:sz w:val="20"/>
                <w:szCs w:val="20"/>
              </w:rPr>
              <w:t>slitelag</w:t>
            </w:r>
          </w:p>
        </w:tc>
      </w:tr>
      <w:tr w:rsidR="008B7350" w:rsidRPr="00E11796" w14:paraId="789DED3D" w14:textId="77777777" w:rsidTr="0033790B">
        <w:trPr>
          <w:trHeight w:val="1223"/>
        </w:trPr>
        <w:tc>
          <w:tcPr>
            <w:tcW w:w="1661" w:type="dxa"/>
          </w:tcPr>
          <w:p w14:paraId="5D305306" w14:textId="77777777" w:rsidR="008B7350" w:rsidRPr="00E11796" w:rsidRDefault="008B7350" w:rsidP="0033790B">
            <w:pPr>
              <w:pStyle w:val="TableParagraph"/>
              <w:ind w:left="110"/>
              <w:jc w:val="left"/>
              <w:rPr>
                <w:rFonts w:ascii="Arial" w:hAnsi="Arial" w:cs="Arial"/>
                <w:spacing w:val="-2"/>
                <w:sz w:val="20"/>
                <w:szCs w:val="20"/>
              </w:rPr>
            </w:pPr>
            <w:r w:rsidRPr="00E11796">
              <w:rPr>
                <w:rFonts w:ascii="Arial" w:hAnsi="Arial" w:cs="Arial"/>
                <w:spacing w:val="-2"/>
                <w:sz w:val="20"/>
                <w:szCs w:val="20"/>
              </w:rPr>
              <w:t>Korngradering</w:t>
            </w:r>
          </w:p>
        </w:tc>
        <w:tc>
          <w:tcPr>
            <w:tcW w:w="1783" w:type="dxa"/>
          </w:tcPr>
          <w:p w14:paraId="21EDFB2D" w14:textId="77777777" w:rsidR="008B7350" w:rsidRPr="00E11796" w:rsidRDefault="008B7350" w:rsidP="0033790B">
            <w:pPr>
              <w:pStyle w:val="TableParagraph"/>
              <w:spacing w:line="240" w:lineRule="auto"/>
              <w:ind w:left="107"/>
              <w:jc w:val="left"/>
              <w:rPr>
                <w:rFonts w:ascii="Arial" w:hAnsi="Arial" w:cs="Arial"/>
                <w:spacing w:val="-2"/>
                <w:sz w:val="20"/>
                <w:szCs w:val="20"/>
              </w:rPr>
            </w:pPr>
            <w:r w:rsidRPr="00E11796">
              <w:rPr>
                <w:rFonts w:ascii="Arial" w:hAnsi="Arial" w:cs="Arial"/>
                <w:sz w:val="20"/>
                <w:szCs w:val="20"/>
              </w:rPr>
              <w:t xml:space="preserve">200 </w:t>
            </w:r>
            <w:r w:rsidRPr="00E11796">
              <w:rPr>
                <w:rFonts w:ascii="Arial" w:hAnsi="Arial" w:cs="Arial"/>
                <w:spacing w:val="-10"/>
                <w:sz w:val="20"/>
                <w:szCs w:val="20"/>
              </w:rPr>
              <w:t>m</w:t>
            </w:r>
          </w:p>
        </w:tc>
        <w:tc>
          <w:tcPr>
            <w:tcW w:w="2311" w:type="dxa"/>
          </w:tcPr>
          <w:p w14:paraId="41C9B9B3" w14:textId="77777777" w:rsidR="008B7350" w:rsidRPr="00E11796" w:rsidRDefault="008B7350" w:rsidP="0033790B">
            <w:pPr>
              <w:pStyle w:val="TableParagraph"/>
              <w:spacing w:line="240" w:lineRule="auto"/>
              <w:ind w:left="108"/>
              <w:jc w:val="left"/>
              <w:rPr>
                <w:rFonts w:ascii="Arial" w:hAnsi="Arial" w:cs="Arial"/>
                <w:sz w:val="20"/>
                <w:szCs w:val="20"/>
              </w:rPr>
            </w:pPr>
            <w:r w:rsidRPr="00E11796">
              <w:rPr>
                <w:rFonts w:ascii="Arial" w:hAnsi="Arial" w:cs="Arial"/>
                <w:sz w:val="20"/>
                <w:szCs w:val="20"/>
              </w:rPr>
              <w:t>Totalt</w:t>
            </w:r>
            <w:r w:rsidRPr="00E11796">
              <w:rPr>
                <w:rFonts w:ascii="Arial" w:hAnsi="Arial" w:cs="Arial"/>
                <w:spacing w:val="-15"/>
                <w:sz w:val="20"/>
                <w:szCs w:val="20"/>
              </w:rPr>
              <w:t xml:space="preserve"> </w:t>
            </w:r>
            <w:r w:rsidRPr="00E11796">
              <w:rPr>
                <w:rFonts w:ascii="Arial" w:hAnsi="Arial" w:cs="Arial"/>
                <w:sz w:val="20"/>
                <w:szCs w:val="20"/>
              </w:rPr>
              <w:t>fakturert</w:t>
            </w:r>
            <w:r w:rsidRPr="00E11796">
              <w:rPr>
                <w:rFonts w:ascii="Arial" w:hAnsi="Arial" w:cs="Arial"/>
                <w:spacing w:val="-15"/>
                <w:sz w:val="20"/>
                <w:szCs w:val="20"/>
              </w:rPr>
              <w:t xml:space="preserve"> </w:t>
            </w:r>
            <w:r w:rsidRPr="00E11796">
              <w:rPr>
                <w:rFonts w:ascii="Arial" w:hAnsi="Arial" w:cs="Arial"/>
                <w:sz w:val="20"/>
                <w:szCs w:val="20"/>
              </w:rPr>
              <w:t xml:space="preserve">beløp på aktuelt lag inkl. </w:t>
            </w:r>
            <w:r w:rsidRPr="00E11796">
              <w:rPr>
                <w:rFonts w:ascii="Arial" w:hAnsi="Arial" w:cs="Arial"/>
                <w:spacing w:val="-2"/>
                <w:sz w:val="20"/>
                <w:szCs w:val="20"/>
              </w:rPr>
              <w:t>avgifter</w:t>
            </w:r>
          </w:p>
        </w:tc>
        <w:tc>
          <w:tcPr>
            <w:tcW w:w="2270" w:type="dxa"/>
          </w:tcPr>
          <w:p w14:paraId="72E5E563" w14:textId="77777777" w:rsidR="008B7350" w:rsidRPr="00E11796" w:rsidRDefault="008B7350" w:rsidP="0033790B">
            <w:pPr>
              <w:pStyle w:val="TableParagraph"/>
              <w:spacing w:line="240" w:lineRule="auto"/>
              <w:ind w:left="111" w:right="217"/>
              <w:jc w:val="left"/>
              <w:rPr>
                <w:rFonts w:ascii="Arial" w:hAnsi="Arial" w:cs="Arial"/>
                <w:sz w:val="20"/>
                <w:szCs w:val="20"/>
              </w:rPr>
            </w:pPr>
            <w:r w:rsidRPr="00E11796">
              <w:rPr>
                <w:rFonts w:ascii="Arial" w:hAnsi="Arial" w:cs="Arial"/>
                <w:sz w:val="20"/>
                <w:szCs w:val="20"/>
              </w:rPr>
              <w:t>Alle</w:t>
            </w:r>
            <w:r w:rsidRPr="00E11796">
              <w:rPr>
                <w:rFonts w:ascii="Arial" w:hAnsi="Arial" w:cs="Arial"/>
                <w:spacing w:val="-2"/>
                <w:sz w:val="20"/>
                <w:szCs w:val="20"/>
              </w:rPr>
              <w:t xml:space="preserve"> </w:t>
            </w:r>
            <w:r w:rsidRPr="00E11796">
              <w:rPr>
                <w:rFonts w:ascii="Arial" w:hAnsi="Arial" w:cs="Arial"/>
                <w:sz w:val="20"/>
                <w:szCs w:val="20"/>
              </w:rPr>
              <w:t>bituminøse</w:t>
            </w:r>
            <w:r w:rsidRPr="00E11796">
              <w:rPr>
                <w:rFonts w:ascii="Arial" w:hAnsi="Arial" w:cs="Arial"/>
                <w:spacing w:val="-1"/>
                <w:sz w:val="20"/>
                <w:szCs w:val="20"/>
              </w:rPr>
              <w:t xml:space="preserve"> </w:t>
            </w:r>
            <w:r w:rsidRPr="00E11796">
              <w:rPr>
                <w:rFonts w:ascii="Arial" w:hAnsi="Arial" w:cs="Arial"/>
                <w:spacing w:val="-5"/>
                <w:sz w:val="20"/>
                <w:szCs w:val="20"/>
              </w:rPr>
              <w:t>lag</w:t>
            </w:r>
          </w:p>
        </w:tc>
      </w:tr>
      <w:tr w:rsidR="008B7350" w:rsidRPr="00E11796" w14:paraId="0EDCE5C3" w14:textId="77777777" w:rsidTr="0033790B">
        <w:trPr>
          <w:trHeight w:val="1223"/>
        </w:trPr>
        <w:tc>
          <w:tcPr>
            <w:tcW w:w="1661" w:type="dxa"/>
          </w:tcPr>
          <w:p w14:paraId="5DA33B1D" w14:textId="77777777" w:rsidR="008B7350" w:rsidRPr="00E11796" w:rsidRDefault="008B7350" w:rsidP="0033790B">
            <w:pPr>
              <w:pStyle w:val="TableParagraph"/>
              <w:ind w:left="110"/>
              <w:jc w:val="left"/>
              <w:rPr>
                <w:rFonts w:ascii="Arial" w:hAnsi="Arial" w:cs="Arial"/>
                <w:spacing w:val="-2"/>
                <w:sz w:val="20"/>
                <w:szCs w:val="20"/>
              </w:rPr>
            </w:pPr>
            <w:r w:rsidRPr="00E11796">
              <w:rPr>
                <w:rFonts w:ascii="Arial" w:hAnsi="Arial" w:cs="Arial"/>
                <w:spacing w:val="-2"/>
                <w:sz w:val="20"/>
                <w:szCs w:val="20"/>
              </w:rPr>
              <w:t>Hulrom</w:t>
            </w:r>
          </w:p>
        </w:tc>
        <w:tc>
          <w:tcPr>
            <w:tcW w:w="1783" w:type="dxa"/>
          </w:tcPr>
          <w:p w14:paraId="5A1FAE69" w14:textId="77777777" w:rsidR="008B7350" w:rsidRPr="00E11796" w:rsidRDefault="008B7350" w:rsidP="0033790B">
            <w:pPr>
              <w:pStyle w:val="TableParagraph"/>
              <w:spacing w:line="240" w:lineRule="auto"/>
              <w:ind w:left="107"/>
              <w:jc w:val="left"/>
              <w:rPr>
                <w:rFonts w:ascii="Arial" w:hAnsi="Arial" w:cs="Arial"/>
                <w:spacing w:val="-2"/>
                <w:sz w:val="20"/>
                <w:szCs w:val="20"/>
              </w:rPr>
            </w:pPr>
            <w:r w:rsidRPr="00E11796">
              <w:rPr>
                <w:rFonts w:ascii="Arial" w:hAnsi="Arial" w:cs="Arial"/>
                <w:sz w:val="20"/>
                <w:szCs w:val="20"/>
              </w:rPr>
              <w:t xml:space="preserve">200 </w:t>
            </w:r>
            <w:r w:rsidRPr="00E11796">
              <w:rPr>
                <w:rFonts w:ascii="Arial" w:hAnsi="Arial" w:cs="Arial"/>
                <w:spacing w:val="-10"/>
                <w:sz w:val="20"/>
                <w:szCs w:val="20"/>
              </w:rPr>
              <w:t>m</w:t>
            </w:r>
          </w:p>
        </w:tc>
        <w:tc>
          <w:tcPr>
            <w:tcW w:w="2311" w:type="dxa"/>
          </w:tcPr>
          <w:p w14:paraId="0C72DB0C" w14:textId="77777777" w:rsidR="008B7350" w:rsidRPr="00E11796" w:rsidRDefault="008B7350" w:rsidP="0033790B">
            <w:pPr>
              <w:pStyle w:val="TableParagraph"/>
              <w:spacing w:line="240" w:lineRule="auto"/>
              <w:ind w:left="108"/>
              <w:jc w:val="left"/>
              <w:rPr>
                <w:rFonts w:ascii="Arial" w:hAnsi="Arial" w:cs="Arial"/>
                <w:sz w:val="20"/>
                <w:szCs w:val="20"/>
              </w:rPr>
            </w:pPr>
            <w:r w:rsidRPr="00E11796">
              <w:rPr>
                <w:rFonts w:ascii="Arial" w:hAnsi="Arial" w:cs="Arial"/>
                <w:sz w:val="20"/>
                <w:szCs w:val="20"/>
              </w:rPr>
              <w:t>Totalt</w:t>
            </w:r>
            <w:r w:rsidRPr="00E11796">
              <w:rPr>
                <w:rFonts w:ascii="Arial" w:hAnsi="Arial" w:cs="Arial"/>
                <w:spacing w:val="-15"/>
                <w:sz w:val="20"/>
                <w:szCs w:val="20"/>
              </w:rPr>
              <w:t xml:space="preserve"> </w:t>
            </w:r>
            <w:r w:rsidRPr="00E11796">
              <w:rPr>
                <w:rFonts w:ascii="Arial" w:hAnsi="Arial" w:cs="Arial"/>
                <w:sz w:val="20"/>
                <w:szCs w:val="20"/>
              </w:rPr>
              <w:t>fakturert</w:t>
            </w:r>
            <w:r w:rsidRPr="00E11796">
              <w:rPr>
                <w:rFonts w:ascii="Arial" w:hAnsi="Arial" w:cs="Arial"/>
                <w:spacing w:val="-15"/>
                <w:sz w:val="20"/>
                <w:szCs w:val="20"/>
              </w:rPr>
              <w:t xml:space="preserve"> </w:t>
            </w:r>
            <w:r w:rsidRPr="00E11796">
              <w:rPr>
                <w:rFonts w:ascii="Arial" w:hAnsi="Arial" w:cs="Arial"/>
                <w:sz w:val="20"/>
                <w:szCs w:val="20"/>
              </w:rPr>
              <w:t xml:space="preserve">beløp på aktuelt lag inkl. </w:t>
            </w:r>
            <w:r w:rsidRPr="00E11796">
              <w:rPr>
                <w:rFonts w:ascii="Arial" w:hAnsi="Arial" w:cs="Arial"/>
                <w:spacing w:val="-2"/>
                <w:sz w:val="20"/>
                <w:szCs w:val="20"/>
              </w:rPr>
              <w:t>avgifter</w:t>
            </w:r>
          </w:p>
        </w:tc>
        <w:tc>
          <w:tcPr>
            <w:tcW w:w="2270" w:type="dxa"/>
          </w:tcPr>
          <w:p w14:paraId="2D4A1A3A" w14:textId="77777777" w:rsidR="008B7350" w:rsidRPr="00E11796" w:rsidRDefault="008B7350" w:rsidP="0033790B">
            <w:pPr>
              <w:pStyle w:val="TableParagraph"/>
              <w:spacing w:line="240" w:lineRule="auto"/>
              <w:ind w:left="111" w:right="217"/>
              <w:jc w:val="left"/>
              <w:rPr>
                <w:rFonts w:ascii="Arial" w:hAnsi="Arial" w:cs="Arial"/>
                <w:sz w:val="20"/>
                <w:szCs w:val="20"/>
              </w:rPr>
            </w:pPr>
            <w:r w:rsidRPr="00E11796">
              <w:rPr>
                <w:rFonts w:ascii="Arial" w:hAnsi="Arial" w:cs="Arial"/>
                <w:sz w:val="20"/>
                <w:szCs w:val="20"/>
              </w:rPr>
              <w:t>Alle</w:t>
            </w:r>
            <w:r w:rsidRPr="00E11796">
              <w:rPr>
                <w:rFonts w:ascii="Arial" w:hAnsi="Arial" w:cs="Arial"/>
                <w:spacing w:val="-2"/>
                <w:sz w:val="20"/>
                <w:szCs w:val="20"/>
              </w:rPr>
              <w:t xml:space="preserve"> </w:t>
            </w:r>
            <w:r w:rsidRPr="00E11796">
              <w:rPr>
                <w:rFonts w:ascii="Arial" w:hAnsi="Arial" w:cs="Arial"/>
                <w:sz w:val="20"/>
                <w:szCs w:val="20"/>
              </w:rPr>
              <w:t>bituminøse</w:t>
            </w:r>
            <w:r w:rsidRPr="00E11796">
              <w:rPr>
                <w:rFonts w:ascii="Arial" w:hAnsi="Arial" w:cs="Arial"/>
                <w:spacing w:val="-1"/>
                <w:sz w:val="20"/>
                <w:szCs w:val="20"/>
              </w:rPr>
              <w:t xml:space="preserve"> </w:t>
            </w:r>
            <w:r w:rsidRPr="00E11796">
              <w:rPr>
                <w:rFonts w:ascii="Arial" w:hAnsi="Arial" w:cs="Arial"/>
                <w:spacing w:val="-5"/>
                <w:sz w:val="20"/>
                <w:szCs w:val="20"/>
              </w:rPr>
              <w:t>lag</w:t>
            </w:r>
          </w:p>
        </w:tc>
      </w:tr>
      <w:tr w:rsidR="008B7350" w:rsidRPr="00E11796" w14:paraId="159C72A0" w14:textId="77777777" w:rsidTr="0033790B">
        <w:trPr>
          <w:trHeight w:val="1223"/>
        </w:trPr>
        <w:tc>
          <w:tcPr>
            <w:tcW w:w="1661" w:type="dxa"/>
          </w:tcPr>
          <w:p w14:paraId="4B671047" w14:textId="77777777" w:rsidR="008B7350" w:rsidRPr="00E11796" w:rsidRDefault="008B7350" w:rsidP="0033790B">
            <w:pPr>
              <w:pStyle w:val="TableParagraph"/>
              <w:ind w:left="110"/>
              <w:jc w:val="left"/>
              <w:rPr>
                <w:rFonts w:ascii="Arial" w:hAnsi="Arial" w:cs="Arial"/>
                <w:spacing w:val="-2"/>
                <w:sz w:val="20"/>
                <w:szCs w:val="20"/>
              </w:rPr>
            </w:pPr>
            <w:r w:rsidRPr="00E11796">
              <w:rPr>
                <w:rFonts w:ascii="Arial" w:hAnsi="Arial" w:cs="Arial"/>
                <w:spacing w:val="-2"/>
                <w:sz w:val="20"/>
                <w:szCs w:val="20"/>
              </w:rPr>
              <w:t>Bindemiddel-innhold</w:t>
            </w:r>
          </w:p>
        </w:tc>
        <w:tc>
          <w:tcPr>
            <w:tcW w:w="1783" w:type="dxa"/>
          </w:tcPr>
          <w:p w14:paraId="4BE8549A" w14:textId="77777777" w:rsidR="008B7350" w:rsidRPr="00E11796" w:rsidRDefault="008B7350" w:rsidP="0033790B">
            <w:pPr>
              <w:pStyle w:val="TableParagraph"/>
              <w:spacing w:line="240" w:lineRule="auto"/>
              <w:ind w:left="107"/>
              <w:jc w:val="left"/>
              <w:rPr>
                <w:rFonts w:ascii="Arial" w:hAnsi="Arial" w:cs="Arial"/>
                <w:spacing w:val="-2"/>
                <w:sz w:val="20"/>
                <w:szCs w:val="20"/>
              </w:rPr>
            </w:pPr>
            <w:r w:rsidRPr="00E11796">
              <w:rPr>
                <w:rFonts w:ascii="Arial" w:hAnsi="Arial" w:cs="Arial"/>
                <w:sz w:val="20"/>
                <w:szCs w:val="20"/>
              </w:rPr>
              <w:t xml:space="preserve">200 </w:t>
            </w:r>
            <w:r w:rsidRPr="00E11796">
              <w:rPr>
                <w:rFonts w:ascii="Arial" w:hAnsi="Arial" w:cs="Arial"/>
                <w:spacing w:val="-10"/>
                <w:sz w:val="20"/>
                <w:szCs w:val="20"/>
              </w:rPr>
              <w:t>m</w:t>
            </w:r>
          </w:p>
        </w:tc>
        <w:tc>
          <w:tcPr>
            <w:tcW w:w="2311" w:type="dxa"/>
          </w:tcPr>
          <w:p w14:paraId="2B02657F" w14:textId="77777777" w:rsidR="008B7350" w:rsidRPr="00E11796" w:rsidRDefault="008B7350" w:rsidP="0033790B">
            <w:pPr>
              <w:pStyle w:val="TableParagraph"/>
              <w:spacing w:line="240" w:lineRule="auto"/>
              <w:ind w:left="108"/>
              <w:jc w:val="left"/>
              <w:rPr>
                <w:rFonts w:ascii="Arial" w:hAnsi="Arial" w:cs="Arial"/>
                <w:sz w:val="20"/>
                <w:szCs w:val="20"/>
              </w:rPr>
            </w:pPr>
            <w:r w:rsidRPr="00E11796">
              <w:rPr>
                <w:rFonts w:ascii="Arial" w:hAnsi="Arial" w:cs="Arial"/>
                <w:sz w:val="20"/>
                <w:szCs w:val="20"/>
              </w:rPr>
              <w:t>Totalt</w:t>
            </w:r>
            <w:r w:rsidRPr="00E11796">
              <w:rPr>
                <w:rFonts w:ascii="Arial" w:hAnsi="Arial" w:cs="Arial"/>
                <w:spacing w:val="-15"/>
                <w:sz w:val="20"/>
                <w:szCs w:val="20"/>
              </w:rPr>
              <w:t xml:space="preserve"> </w:t>
            </w:r>
            <w:r w:rsidRPr="00E11796">
              <w:rPr>
                <w:rFonts w:ascii="Arial" w:hAnsi="Arial" w:cs="Arial"/>
                <w:sz w:val="20"/>
                <w:szCs w:val="20"/>
              </w:rPr>
              <w:t>fakturert</w:t>
            </w:r>
            <w:r w:rsidRPr="00E11796">
              <w:rPr>
                <w:rFonts w:ascii="Arial" w:hAnsi="Arial" w:cs="Arial"/>
                <w:spacing w:val="-15"/>
                <w:sz w:val="20"/>
                <w:szCs w:val="20"/>
              </w:rPr>
              <w:t xml:space="preserve"> </w:t>
            </w:r>
            <w:r w:rsidRPr="00E11796">
              <w:rPr>
                <w:rFonts w:ascii="Arial" w:hAnsi="Arial" w:cs="Arial"/>
                <w:sz w:val="20"/>
                <w:szCs w:val="20"/>
              </w:rPr>
              <w:t xml:space="preserve">beløp på aktuelt lag inkl. </w:t>
            </w:r>
            <w:r w:rsidRPr="00E11796">
              <w:rPr>
                <w:rFonts w:ascii="Arial" w:hAnsi="Arial" w:cs="Arial"/>
                <w:spacing w:val="-2"/>
                <w:sz w:val="20"/>
                <w:szCs w:val="20"/>
              </w:rPr>
              <w:t>avgifter</w:t>
            </w:r>
          </w:p>
        </w:tc>
        <w:tc>
          <w:tcPr>
            <w:tcW w:w="2270" w:type="dxa"/>
          </w:tcPr>
          <w:p w14:paraId="15FC92E7" w14:textId="77777777" w:rsidR="008B7350" w:rsidRPr="00E11796" w:rsidRDefault="008B7350" w:rsidP="0033790B">
            <w:pPr>
              <w:pStyle w:val="TableParagraph"/>
              <w:spacing w:line="240" w:lineRule="auto"/>
              <w:ind w:left="111" w:right="217"/>
              <w:jc w:val="left"/>
              <w:rPr>
                <w:rFonts w:ascii="Arial" w:hAnsi="Arial" w:cs="Arial"/>
                <w:sz w:val="20"/>
                <w:szCs w:val="20"/>
              </w:rPr>
            </w:pPr>
            <w:r w:rsidRPr="00E11796">
              <w:rPr>
                <w:rFonts w:ascii="Arial" w:hAnsi="Arial" w:cs="Arial"/>
                <w:sz w:val="20"/>
                <w:szCs w:val="20"/>
              </w:rPr>
              <w:t>Alle</w:t>
            </w:r>
            <w:r w:rsidRPr="00E11796">
              <w:rPr>
                <w:rFonts w:ascii="Arial" w:hAnsi="Arial" w:cs="Arial"/>
                <w:spacing w:val="-2"/>
                <w:sz w:val="20"/>
                <w:szCs w:val="20"/>
              </w:rPr>
              <w:t xml:space="preserve"> </w:t>
            </w:r>
            <w:r w:rsidRPr="00E11796">
              <w:rPr>
                <w:rFonts w:ascii="Arial" w:hAnsi="Arial" w:cs="Arial"/>
                <w:sz w:val="20"/>
                <w:szCs w:val="20"/>
              </w:rPr>
              <w:t>bituminøse</w:t>
            </w:r>
            <w:r w:rsidRPr="00E11796">
              <w:rPr>
                <w:rFonts w:ascii="Arial" w:hAnsi="Arial" w:cs="Arial"/>
                <w:spacing w:val="-1"/>
                <w:sz w:val="20"/>
                <w:szCs w:val="20"/>
              </w:rPr>
              <w:t xml:space="preserve"> </w:t>
            </w:r>
            <w:r w:rsidRPr="00E11796">
              <w:rPr>
                <w:rFonts w:ascii="Arial" w:hAnsi="Arial" w:cs="Arial"/>
                <w:spacing w:val="-5"/>
                <w:sz w:val="20"/>
                <w:szCs w:val="20"/>
              </w:rPr>
              <w:t>lag</w:t>
            </w:r>
          </w:p>
        </w:tc>
      </w:tr>
      <w:tr w:rsidR="008B7350" w:rsidRPr="00E11796" w14:paraId="21BB8253" w14:textId="77777777" w:rsidTr="0033790B">
        <w:trPr>
          <w:trHeight w:val="1223"/>
        </w:trPr>
        <w:tc>
          <w:tcPr>
            <w:tcW w:w="1661" w:type="dxa"/>
          </w:tcPr>
          <w:p w14:paraId="2DE61B46" w14:textId="77777777" w:rsidR="008B7350" w:rsidRPr="00E11796" w:rsidRDefault="008B7350" w:rsidP="0033790B">
            <w:pPr>
              <w:pStyle w:val="TableParagraph"/>
              <w:ind w:left="110"/>
              <w:jc w:val="left"/>
              <w:rPr>
                <w:rFonts w:ascii="Arial" w:hAnsi="Arial" w:cs="Arial"/>
                <w:spacing w:val="-2"/>
                <w:sz w:val="20"/>
                <w:szCs w:val="20"/>
              </w:rPr>
            </w:pPr>
            <w:r w:rsidRPr="00E11796">
              <w:rPr>
                <w:rFonts w:ascii="Arial" w:hAnsi="Arial" w:cs="Arial"/>
                <w:sz w:val="20"/>
                <w:szCs w:val="20"/>
              </w:rPr>
              <w:t>Jevnhet</w:t>
            </w:r>
            <w:r w:rsidRPr="00E11796">
              <w:rPr>
                <w:rFonts w:ascii="Arial" w:hAnsi="Arial" w:cs="Arial"/>
                <w:spacing w:val="-15"/>
                <w:sz w:val="20"/>
                <w:szCs w:val="20"/>
              </w:rPr>
              <w:t xml:space="preserve"> </w:t>
            </w:r>
            <w:r w:rsidRPr="00E11796">
              <w:rPr>
                <w:rFonts w:ascii="Arial" w:hAnsi="Arial" w:cs="Arial"/>
                <w:sz w:val="20"/>
                <w:szCs w:val="20"/>
              </w:rPr>
              <w:t xml:space="preserve">på </w:t>
            </w:r>
            <w:r w:rsidRPr="00E11796">
              <w:rPr>
                <w:rFonts w:ascii="Arial" w:hAnsi="Arial" w:cs="Arial"/>
                <w:spacing w:val="-2"/>
                <w:sz w:val="20"/>
                <w:szCs w:val="20"/>
              </w:rPr>
              <w:t>tvers</w:t>
            </w:r>
          </w:p>
        </w:tc>
        <w:tc>
          <w:tcPr>
            <w:tcW w:w="1783" w:type="dxa"/>
          </w:tcPr>
          <w:p w14:paraId="6FB11A47" w14:textId="77777777" w:rsidR="008B7350" w:rsidRPr="00E11796" w:rsidRDefault="008B7350" w:rsidP="0033790B">
            <w:pPr>
              <w:pStyle w:val="TableParagraph"/>
              <w:spacing w:line="240" w:lineRule="auto"/>
              <w:ind w:left="107"/>
              <w:jc w:val="left"/>
              <w:rPr>
                <w:rFonts w:ascii="Arial" w:hAnsi="Arial" w:cs="Arial"/>
                <w:spacing w:val="-2"/>
                <w:sz w:val="20"/>
                <w:szCs w:val="20"/>
              </w:rPr>
            </w:pPr>
            <w:r w:rsidRPr="00E11796">
              <w:rPr>
                <w:rFonts w:ascii="Arial" w:hAnsi="Arial" w:cs="Arial"/>
                <w:sz w:val="20"/>
                <w:szCs w:val="20"/>
              </w:rPr>
              <w:t xml:space="preserve">100 </w:t>
            </w:r>
            <w:r w:rsidRPr="00E11796">
              <w:rPr>
                <w:rFonts w:ascii="Arial" w:hAnsi="Arial" w:cs="Arial"/>
                <w:spacing w:val="-10"/>
                <w:sz w:val="20"/>
                <w:szCs w:val="20"/>
              </w:rPr>
              <w:t>m</w:t>
            </w:r>
          </w:p>
        </w:tc>
        <w:tc>
          <w:tcPr>
            <w:tcW w:w="2311" w:type="dxa"/>
          </w:tcPr>
          <w:p w14:paraId="784A0B6D" w14:textId="77777777" w:rsidR="008B7350" w:rsidRPr="00E11796" w:rsidRDefault="008B7350" w:rsidP="0033790B">
            <w:pPr>
              <w:pStyle w:val="TableParagraph"/>
              <w:spacing w:line="240" w:lineRule="auto"/>
              <w:ind w:left="108"/>
              <w:jc w:val="left"/>
              <w:rPr>
                <w:rFonts w:ascii="Arial" w:hAnsi="Arial" w:cs="Arial"/>
                <w:sz w:val="20"/>
                <w:szCs w:val="20"/>
              </w:rPr>
            </w:pPr>
            <w:r w:rsidRPr="00E11796">
              <w:rPr>
                <w:rFonts w:ascii="Arial" w:hAnsi="Arial" w:cs="Arial"/>
                <w:sz w:val="20"/>
                <w:szCs w:val="20"/>
              </w:rPr>
              <w:t>Totalt</w:t>
            </w:r>
            <w:r w:rsidRPr="00E11796">
              <w:rPr>
                <w:rFonts w:ascii="Arial" w:hAnsi="Arial" w:cs="Arial"/>
                <w:spacing w:val="-15"/>
                <w:sz w:val="20"/>
                <w:szCs w:val="20"/>
              </w:rPr>
              <w:t xml:space="preserve"> </w:t>
            </w:r>
            <w:r w:rsidRPr="00E11796">
              <w:rPr>
                <w:rFonts w:ascii="Arial" w:hAnsi="Arial" w:cs="Arial"/>
                <w:sz w:val="20"/>
                <w:szCs w:val="20"/>
              </w:rPr>
              <w:t>fakturert</w:t>
            </w:r>
            <w:r w:rsidRPr="00E11796">
              <w:rPr>
                <w:rFonts w:ascii="Arial" w:hAnsi="Arial" w:cs="Arial"/>
                <w:spacing w:val="-15"/>
                <w:sz w:val="20"/>
                <w:szCs w:val="20"/>
              </w:rPr>
              <w:t xml:space="preserve"> </w:t>
            </w:r>
            <w:r w:rsidRPr="00E11796">
              <w:rPr>
                <w:rFonts w:ascii="Arial" w:hAnsi="Arial" w:cs="Arial"/>
                <w:sz w:val="20"/>
                <w:szCs w:val="20"/>
              </w:rPr>
              <w:t xml:space="preserve">beløp på aktuelt lag inkl. </w:t>
            </w:r>
            <w:r w:rsidRPr="00E11796">
              <w:rPr>
                <w:rFonts w:ascii="Arial" w:hAnsi="Arial" w:cs="Arial"/>
                <w:spacing w:val="-2"/>
                <w:sz w:val="20"/>
                <w:szCs w:val="20"/>
              </w:rPr>
              <w:t>avgifter</w:t>
            </w:r>
          </w:p>
        </w:tc>
        <w:tc>
          <w:tcPr>
            <w:tcW w:w="2270" w:type="dxa"/>
          </w:tcPr>
          <w:p w14:paraId="4BA55BB1" w14:textId="77777777" w:rsidR="008B7350" w:rsidRPr="00E11796" w:rsidRDefault="008B7350" w:rsidP="0033790B">
            <w:pPr>
              <w:pStyle w:val="TableParagraph"/>
              <w:spacing w:line="240" w:lineRule="auto"/>
              <w:ind w:left="111" w:right="217"/>
              <w:jc w:val="left"/>
              <w:rPr>
                <w:rFonts w:ascii="Arial" w:hAnsi="Arial" w:cs="Arial"/>
                <w:sz w:val="20"/>
                <w:szCs w:val="20"/>
              </w:rPr>
            </w:pPr>
            <w:r w:rsidRPr="00E11796">
              <w:rPr>
                <w:rFonts w:ascii="Arial" w:hAnsi="Arial" w:cs="Arial"/>
                <w:spacing w:val="-2"/>
                <w:sz w:val="20"/>
                <w:szCs w:val="20"/>
              </w:rPr>
              <w:t>Slitelag</w:t>
            </w:r>
          </w:p>
        </w:tc>
      </w:tr>
      <w:tr w:rsidR="008B7350" w:rsidRPr="00E11796" w14:paraId="523B3161" w14:textId="77777777" w:rsidTr="0033790B">
        <w:trPr>
          <w:trHeight w:val="1223"/>
        </w:trPr>
        <w:tc>
          <w:tcPr>
            <w:tcW w:w="1661" w:type="dxa"/>
          </w:tcPr>
          <w:p w14:paraId="318368A5" w14:textId="77777777" w:rsidR="008B7350" w:rsidRPr="00E11796" w:rsidRDefault="008B7350" w:rsidP="0033790B">
            <w:pPr>
              <w:pStyle w:val="TableParagraph"/>
              <w:ind w:left="110"/>
              <w:jc w:val="left"/>
              <w:rPr>
                <w:rFonts w:ascii="Arial" w:hAnsi="Arial" w:cs="Arial"/>
                <w:spacing w:val="-2"/>
                <w:sz w:val="20"/>
                <w:szCs w:val="20"/>
              </w:rPr>
            </w:pPr>
            <w:r w:rsidRPr="00E11796">
              <w:rPr>
                <w:rFonts w:ascii="Arial" w:hAnsi="Arial" w:cs="Arial"/>
                <w:sz w:val="20"/>
                <w:szCs w:val="20"/>
              </w:rPr>
              <w:t>Jevnhet</w:t>
            </w:r>
            <w:r w:rsidRPr="00E11796">
              <w:rPr>
                <w:rFonts w:ascii="Arial" w:hAnsi="Arial" w:cs="Arial"/>
                <w:spacing w:val="-15"/>
                <w:sz w:val="20"/>
                <w:szCs w:val="20"/>
              </w:rPr>
              <w:t xml:space="preserve"> </w:t>
            </w:r>
            <w:r w:rsidRPr="00E11796">
              <w:rPr>
                <w:rFonts w:ascii="Arial" w:hAnsi="Arial" w:cs="Arial"/>
                <w:sz w:val="20"/>
                <w:szCs w:val="20"/>
              </w:rPr>
              <w:t xml:space="preserve">på </w:t>
            </w:r>
            <w:r w:rsidRPr="00E11796">
              <w:rPr>
                <w:rFonts w:ascii="Arial" w:hAnsi="Arial" w:cs="Arial"/>
                <w:spacing w:val="-2"/>
                <w:sz w:val="20"/>
                <w:szCs w:val="20"/>
              </w:rPr>
              <w:t>langs</w:t>
            </w:r>
          </w:p>
        </w:tc>
        <w:tc>
          <w:tcPr>
            <w:tcW w:w="1783" w:type="dxa"/>
          </w:tcPr>
          <w:p w14:paraId="19524827" w14:textId="77777777" w:rsidR="008B7350" w:rsidRPr="00E11796" w:rsidRDefault="008B7350" w:rsidP="0033790B">
            <w:pPr>
              <w:pStyle w:val="TableParagraph"/>
              <w:spacing w:line="240" w:lineRule="auto"/>
              <w:ind w:left="107"/>
              <w:jc w:val="left"/>
              <w:rPr>
                <w:rFonts w:ascii="Arial" w:hAnsi="Arial" w:cs="Arial"/>
                <w:spacing w:val="-2"/>
                <w:sz w:val="20"/>
                <w:szCs w:val="20"/>
              </w:rPr>
            </w:pPr>
            <w:r w:rsidRPr="00E11796">
              <w:rPr>
                <w:rFonts w:ascii="Arial" w:hAnsi="Arial" w:cs="Arial"/>
                <w:sz w:val="20"/>
                <w:szCs w:val="20"/>
              </w:rPr>
              <w:t xml:space="preserve">100 </w:t>
            </w:r>
            <w:r w:rsidRPr="00E11796">
              <w:rPr>
                <w:rFonts w:ascii="Arial" w:hAnsi="Arial" w:cs="Arial"/>
                <w:spacing w:val="-10"/>
                <w:sz w:val="20"/>
                <w:szCs w:val="20"/>
              </w:rPr>
              <w:t>m</w:t>
            </w:r>
          </w:p>
        </w:tc>
        <w:tc>
          <w:tcPr>
            <w:tcW w:w="2311" w:type="dxa"/>
          </w:tcPr>
          <w:p w14:paraId="04A6BB37" w14:textId="77777777" w:rsidR="008B7350" w:rsidRPr="00E11796" w:rsidRDefault="008B7350" w:rsidP="0033790B">
            <w:pPr>
              <w:pStyle w:val="TableParagraph"/>
              <w:spacing w:line="240" w:lineRule="auto"/>
              <w:ind w:left="108"/>
              <w:jc w:val="left"/>
              <w:rPr>
                <w:rFonts w:ascii="Arial" w:hAnsi="Arial" w:cs="Arial"/>
                <w:sz w:val="20"/>
                <w:szCs w:val="20"/>
              </w:rPr>
            </w:pPr>
            <w:r w:rsidRPr="00E11796">
              <w:rPr>
                <w:rFonts w:ascii="Arial" w:hAnsi="Arial" w:cs="Arial"/>
                <w:sz w:val="20"/>
                <w:szCs w:val="20"/>
              </w:rPr>
              <w:t>Totalt</w:t>
            </w:r>
            <w:r w:rsidRPr="00E11796">
              <w:rPr>
                <w:rFonts w:ascii="Arial" w:hAnsi="Arial" w:cs="Arial"/>
                <w:spacing w:val="-15"/>
                <w:sz w:val="20"/>
                <w:szCs w:val="20"/>
              </w:rPr>
              <w:t xml:space="preserve"> </w:t>
            </w:r>
            <w:r w:rsidRPr="00E11796">
              <w:rPr>
                <w:rFonts w:ascii="Arial" w:hAnsi="Arial" w:cs="Arial"/>
                <w:sz w:val="20"/>
                <w:szCs w:val="20"/>
              </w:rPr>
              <w:t>fakturert</w:t>
            </w:r>
            <w:r w:rsidRPr="00E11796">
              <w:rPr>
                <w:rFonts w:ascii="Arial" w:hAnsi="Arial" w:cs="Arial"/>
                <w:spacing w:val="-15"/>
                <w:sz w:val="20"/>
                <w:szCs w:val="20"/>
              </w:rPr>
              <w:t xml:space="preserve"> </w:t>
            </w:r>
            <w:r w:rsidRPr="00E11796">
              <w:rPr>
                <w:rFonts w:ascii="Arial" w:hAnsi="Arial" w:cs="Arial"/>
                <w:sz w:val="20"/>
                <w:szCs w:val="20"/>
              </w:rPr>
              <w:t xml:space="preserve">beløp på aktuelt lag inkl. </w:t>
            </w:r>
            <w:r w:rsidRPr="00E11796">
              <w:rPr>
                <w:rFonts w:ascii="Arial" w:hAnsi="Arial" w:cs="Arial"/>
                <w:spacing w:val="-2"/>
                <w:sz w:val="20"/>
                <w:szCs w:val="20"/>
              </w:rPr>
              <w:t>avgifter</w:t>
            </w:r>
          </w:p>
        </w:tc>
        <w:tc>
          <w:tcPr>
            <w:tcW w:w="2270" w:type="dxa"/>
          </w:tcPr>
          <w:p w14:paraId="0B68E58E" w14:textId="77777777" w:rsidR="008B7350" w:rsidRPr="00E11796" w:rsidRDefault="008B7350" w:rsidP="0033790B">
            <w:pPr>
              <w:pStyle w:val="TableParagraph"/>
              <w:spacing w:line="240" w:lineRule="auto"/>
              <w:ind w:left="111" w:right="217"/>
              <w:jc w:val="left"/>
              <w:rPr>
                <w:rFonts w:ascii="Arial" w:hAnsi="Arial" w:cs="Arial"/>
                <w:sz w:val="20"/>
                <w:szCs w:val="20"/>
              </w:rPr>
            </w:pPr>
            <w:r w:rsidRPr="00E11796">
              <w:rPr>
                <w:rFonts w:ascii="Arial" w:hAnsi="Arial" w:cs="Arial"/>
                <w:sz w:val="20"/>
                <w:szCs w:val="20"/>
              </w:rPr>
              <w:t>Slitelag</w:t>
            </w:r>
            <w:r w:rsidRPr="00E11796">
              <w:rPr>
                <w:rFonts w:ascii="Arial" w:hAnsi="Arial" w:cs="Arial"/>
                <w:spacing w:val="-1"/>
                <w:sz w:val="20"/>
                <w:szCs w:val="20"/>
              </w:rPr>
              <w:t xml:space="preserve"> </w:t>
            </w:r>
            <w:r w:rsidRPr="00E11796">
              <w:rPr>
                <w:rFonts w:ascii="Arial" w:hAnsi="Arial" w:cs="Arial"/>
                <w:sz w:val="20"/>
                <w:szCs w:val="20"/>
              </w:rPr>
              <w:t>og</w:t>
            </w:r>
            <w:r w:rsidRPr="00E11796">
              <w:rPr>
                <w:rFonts w:ascii="Arial" w:hAnsi="Arial" w:cs="Arial"/>
                <w:spacing w:val="-1"/>
                <w:sz w:val="20"/>
                <w:szCs w:val="20"/>
              </w:rPr>
              <w:t xml:space="preserve"> </w:t>
            </w:r>
            <w:r w:rsidRPr="00E11796">
              <w:rPr>
                <w:rFonts w:ascii="Arial" w:hAnsi="Arial" w:cs="Arial"/>
                <w:spacing w:val="-2"/>
                <w:sz w:val="20"/>
                <w:szCs w:val="20"/>
              </w:rPr>
              <w:t>bindlag</w:t>
            </w:r>
          </w:p>
        </w:tc>
      </w:tr>
      <w:tr w:rsidR="008B7350" w:rsidRPr="00E11796" w14:paraId="09BC0E2E" w14:textId="77777777" w:rsidTr="0033790B">
        <w:trPr>
          <w:trHeight w:val="1223"/>
        </w:trPr>
        <w:tc>
          <w:tcPr>
            <w:tcW w:w="1661" w:type="dxa"/>
          </w:tcPr>
          <w:p w14:paraId="43E24A4D" w14:textId="77777777" w:rsidR="008B7350" w:rsidRPr="00E11796" w:rsidRDefault="008B7350" w:rsidP="0033790B">
            <w:pPr>
              <w:pStyle w:val="TableParagraph"/>
              <w:ind w:left="110"/>
              <w:jc w:val="left"/>
              <w:rPr>
                <w:rFonts w:ascii="Arial" w:hAnsi="Arial" w:cs="Arial"/>
                <w:spacing w:val="-2"/>
                <w:sz w:val="20"/>
                <w:szCs w:val="20"/>
              </w:rPr>
            </w:pPr>
            <w:r w:rsidRPr="00E11796">
              <w:rPr>
                <w:rFonts w:ascii="Arial" w:hAnsi="Arial" w:cs="Arial"/>
                <w:sz w:val="20"/>
                <w:szCs w:val="20"/>
              </w:rPr>
              <w:t>Avvik i jevnhet</w:t>
            </w:r>
            <w:r w:rsidRPr="00E11796">
              <w:rPr>
                <w:rFonts w:ascii="Arial" w:hAnsi="Arial" w:cs="Arial"/>
                <w:spacing w:val="-15"/>
                <w:sz w:val="20"/>
                <w:szCs w:val="20"/>
              </w:rPr>
              <w:t xml:space="preserve"> </w:t>
            </w:r>
            <w:r w:rsidRPr="00E11796">
              <w:rPr>
                <w:rFonts w:ascii="Arial" w:hAnsi="Arial" w:cs="Arial"/>
                <w:sz w:val="20"/>
                <w:szCs w:val="20"/>
              </w:rPr>
              <w:t>målt med</w:t>
            </w:r>
            <w:r w:rsidRPr="00E11796">
              <w:rPr>
                <w:rFonts w:ascii="Arial" w:hAnsi="Arial" w:cs="Arial"/>
                <w:spacing w:val="-3"/>
                <w:sz w:val="20"/>
                <w:szCs w:val="20"/>
              </w:rPr>
              <w:t xml:space="preserve"> </w:t>
            </w:r>
            <w:r w:rsidRPr="00E11796">
              <w:rPr>
                <w:rFonts w:ascii="Arial" w:hAnsi="Arial" w:cs="Arial"/>
                <w:spacing w:val="-2"/>
                <w:sz w:val="20"/>
                <w:szCs w:val="20"/>
              </w:rPr>
              <w:t>rettholt</w:t>
            </w:r>
          </w:p>
        </w:tc>
        <w:tc>
          <w:tcPr>
            <w:tcW w:w="1783" w:type="dxa"/>
          </w:tcPr>
          <w:p w14:paraId="5B4953AC" w14:textId="77777777" w:rsidR="008B7350" w:rsidRPr="00E11796" w:rsidRDefault="008B7350" w:rsidP="0033790B">
            <w:pPr>
              <w:pStyle w:val="TableParagraph"/>
              <w:spacing w:line="240" w:lineRule="auto"/>
              <w:ind w:left="107"/>
              <w:jc w:val="left"/>
              <w:rPr>
                <w:rFonts w:ascii="Arial" w:hAnsi="Arial" w:cs="Arial"/>
                <w:spacing w:val="-2"/>
                <w:sz w:val="20"/>
                <w:szCs w:val="20"/>
              </w:rPr>
            </w:pPr>
            <w:r w:rsidRPr="00E11796">
              <w:rPr>
                <w:rFonts w:ascii="Arial" w:hAnsi="Arial" w:cs="Arial"/>
                <w:sz w:val="20"/>
                <w:szCs w:val="20"/>
              </w:rPr>
              <w:t>200 m</w:t>
            </w:r>
            <w:r w:rsidRPr="00E11796">
              <w:rPr>
                <w:rFonts w:ascii="Arial" w:hAnsi="Arial" w:cs="Arial"/>
                <w:spacing w:val="-19"/>
                <w:sz w:val="20"/>
                <w:szCs w:val="20"/>
              </w:rPr>
              <w:t xml:space="preserve"> </w:t>
            </w:r>
            <w:r w:rsidRPr="00E11796">
              <w:rPr>
                <w:rFonts w:ascii="Arial" w:hAnsi="Arial" w:cs="Arial"/>
                <w:spacing w:val="-5"/>
                <w:sz w:val="20"/>
                <w:szCs w:val="20"/>
                <w:vertAlign w:val="superscript"/>
              </w:rPr>
              <w:t>4)</w:t>
            </w:r>
          </w:p>
        </w:tc>
        <w:tc>
          <w:tcPr>
            <w:tcW w:w="2311" w:type="dxa"/>
          </w:tcPr>
          <w:p w14:paraId="271BD650" w14:textId="77777777" w:rsidR="008B7350" w:rsidRPr="00E11796" w:rsidRDefault="008B7350" w:rsidP="0033790B">
            <w:pPr>
              <w:pStyle w:val="TableParagraph"/>
              <w:spacing w:line="240" w:lineRule="auto"/>
              <w:ind w:left="108"/>
              <w:jc w:val="left"/>
              <w:rPr>
                <w:rFonts w:ascii="Arial" w:hAnsi="Arial" w:cs="Arial"/>
                <w:sz w:val="20"/>
                <w:szCs w:val="20"/>
              </w:rPr>
            </w:pPr>
          </w:p>
        </w:tc>
        <w:tc>
          <w:tcPr>
            <w:tcW w:w="2270" w:type="dxa"/>
          </w:tcPr>
          <w:p w14:paraId="71F972F5" w14:textId="77777777" w:rsidR="008B7350" w:rsidRPr="00E11796" w:rsidRDefault="008B7350" w:rsidP="0033790B">
            <w:pPr>
              <w:pStyle w:val="TableParagraph"/>
              <w:spacing w:line="240" w:lineRule="auto"/>
              <w:ind w:left="111" w:right="217"/>
              <w:jc w:val="left"/>
              <w:rPr>
                <w:rFonts w:ascii="Arial" w:hAnsi="Arial" w:cs="Arial"/>
                <w:sz w:val="20"/>
                <w:szCs w:val="20"/>
              </w:rPr>
            </w:pPr>
            <w:r w:rsidRPr="00E11796">
              <w:rPr>
                <w:rFonts w:ascii="Arial" w:hAnsi="Arial" w:cs="Arial"/>
                <w:sz w:val="20"/>
                <w:szCs w:val="20"/>
              </w:rPr>
              <w:t>Slitelag,</w:t>
            </w:r>
            <w:r w:rsidRPr="00E11796">
              <w:rPr>
                <w:rFonts w:ascii="Arial" w:hAnsi="Arial" w:cs="Arial"/>
                <w:spacing w:val="-15"/>
                <w:sz w:val="20"/>
                <w:szCs w:val="20"/>
              </w:rPr>
              <w:t xml:space="preserve"> </w:t>
            </w:r>
            <w:r w:rsidRPr="00E11796">
              <w:rPr>
                <w:rFonts w:ascii="Arial" w:hAnsi="Arial" w:cs="Arial"/>
                <w:sz w:val="20"/>
                <w:szCs w:val="20"/>
              </w:rPr>
              <w:t xml:space="preserve">inkl. </w:t>
            </w:r>
            <w:r w:rsidRPr="00E11796">
              <w:rPr>
                <w:rFonts w:ascii="Arial" w:hAnsi="Arial" w:cs="Arial"/>
                <w:spacing w:val="-2"/>
                <w:sz w:val="20"/>
                <w:szCs w:val="20"/>
              </w:rPr>
              <w:t>flatelapping</w:t>
            </w:r>
          </w:p>
        </w:tc>
      </w:tr>
    </w:tbl>
    <w:p w14:paraId="0E78A0DA" w14:textId="77777777" w:rsidR="008B7350" w:rsidRPr="00E11796" w:rsidRDefault="008B7350" w:rsidP="008B7350"/>
    <w:p w14:paraId="44BF9021" w14:textId="77777777" w:rsidR="008B7350" w:rsidRPr="00E11796" w:rsidRDefault="008B7350" w:rsidP="0094672F">
      <w:pPr>
        <w:pStyle w:val="Listeavsnitt"/>
        <w:numPr>
          <w:ilvl w:val="0"/>
          <w:numId w:val="86"/>
        </w:numPr>
        <w:rPr>
          <w:sz w:val="16"/>
          <w:szCs w:val="20"/>
          <w:lang w:eastAsia="nb-NO"/>
        </w:rPr>
      </w:pPr>
      <w:r w:rsidRPr="00E11796">
        <w:rPr>
          <w:sz w:val="16"/>
          <w:szCs w:val="20"/>
          <w:lang w:eastAsia="nb-NO"/>
        </w:rPr>
        <w:t>Hvert kjørefelt regnes for seg. Areal beregnes ut fra gjennomsnittlig bredde på lengde med trekk</w:t>
      </w:r>
    </w:p>
    <w:p w14:paraId="04092007" w14:textId="77777777" w:rsidR="008B7350" w:rsidRPr="00E11796" w:rsidRDefault="008B7350" w:rsidP="0094672F">
      <w:pPr>
        <w:pStyle w:val="Listeavsnitt"/>
        <w:numPr>
          <w:ilvl w:val="0"/>
          <w:numId w:val="86"/>
        </w:numPr>
        <w:rPr>
          <w:sz w:val="16"/>
          <w:szCs w:val="20"/>
          <w:lang w:eastAsia="nb-NO"/>
        </w:rPr>
      </w:pPr>
      <w:r w:rsidRPr="00E11796">
        <w:rPr>
          <w:sz w:val="16"/>
          <w:szCs w:val="20"/>
          <w:lang w:eastAsia="nb-NO"/>
        </w:rPr>
        <w:t>Områder med manglende heft skal fjernes ved fresing, klebing og legging av nytt dekke av beskrevet kvalitet</w:t>
      </w:r>
    </w:p>
    <w:p w14:paraId="6D1E5E71" w14:textId="77777777" w:rsidR="008B7350" w:rsidRPr="00E11796" w:rsidRDefault="008B7350" w:rsidP="0094672F">
      <w:pPr>
        <w:pStyle w:val="Listeavsnitt"/>
        <w:numPr>
          <w:ilvl w:val="0"/>
          <w:numId w:val="86"/>
        </w:numPr>
        <w:rPr>
          <w:sz w:val="16"/>
          <w:szCs w:val="20"/>
          <w:lang w:eastAsia="nb-NO"/>
        </w:rPr>
      </w:pPr>
      <w:r w:rsidRPr="00E11796">
        <w:rPr>
          <w:sz w:val="16"/>
          <w:szCs w:val="20"/>
          <w:lang w:eastAsia="nb-NO"/>
        </w:rPr>
        <w:t>Tiltak skal iverksettes på områder med for dårlig friksjon. Trekk foretas der anvendt metode for friksjonsforbedring er som nærmere angitt i punkt b) nedenfor</w:t>
      </w:r>
    </w:p>
    <w:p w14:paraId="411A1434" w14:textId="77777777" w:rsidR="008B7350" w:rsidRPr="00E11796" w:rsidRDefault="008B7350" w:rsidP="0094672F">
      <w:pPr>
        <w:pStyle w:val="Listeavsnitt"/>
        <w:numPr>
          <w:ilvl w:val="0"/>
          <w:numId w:val="86"/>
        </w:numPr>
        <w:rPr>
          <w:sz w:val="16"/>
          <w:szCs w:val="20"/>
          <w:lang w:eastAsia="nb-NO"/>
        </w:rPr>
      </w:pPr>
      <w:r w:rsidRPr="00E11796">
        <w:rPr>
          <w:sz w:val="16"/>
          <w:szCs w:val="20"/>
          <w:lang w:eastAsia="nb-NO"/>
        </w:rPr>
        <w:t>Angitt trekklengde gjelder langsgående skjøt</w:t>
      </w:r>
    </w:p>
    <w:p w14:paraId="2085F22C" w14:textId="77777777" w:rsidR="008B7350" w:rsidRPr="00E11796" w:rsidRDefault="008B7350" w:rsidP="008B7350"/>
    <w:p w14:paraId="4DA84F4F" w14:textId="77777777" w:rsidR="008B7350" w:rsidRPr="00E11796" w:rsidRDefault="008B7350" w:rsidP="008B7350">
      <w:r w:rsidRPr="00E11796">
        <w:lastRenderedPageBreak/>
        <w:t>Ved avvik på flere parametere vil trekkbeløpene bli summert. For å unngå at det trekkes på parametere som varierer i sammenheng med hverandre, skal det trekkes på maksimum to av parameterne korngradering, bindemiddelinnhold og hulrom.</w:t>
      </w:r>
    </w:p>
    <w:p w14:paraId="4CF774EC" w14:textId="77777777" w:rsidR="008B7350" w:rsidRPr="00E11796" w:rsidRDefault="008B7350" w:rsidP="008B7350"/>
    <w:p w14:paraId="4C4D58CD" w14:textId="77777777" w:rsidR="008B7350" w:rsidRPr="00E11796" w:rsidRDefault="008B7350" w:rsidP="008B7350">
      <w:pPr>
        <w:pStyle w:val="Overskrift6"/>
      </w:pPr>
      <w:bookmarkStart w:id="942" w:name="_Toc231905314"/>
      <w:r w:rsidRPr="00E11796">
        <w:t>Manglende heft til underlaget</w:t>
      </w:r>
      <w:bookmarkEnd w:id="942"/>
    </w:p>
    <w:p w14:paraId="4E548CDC" w14:textId="77777777" w:rsidR="008B7350" w:rsidRPr="00E11796" w:rsidRDefault="008B7350" w:rsidP="008B7350">
      <w:r w:rsidRPr="00E11796">
        <w:t>Områder med manglende heft til underlaget skal utbedres og er ikke gjenstand for trekk. Metode for å avdekke manglende heft er angitt i Statens vegvesens rapport nr. 1084.</w:t>
      </w:r>
    </w:p>
    <w:p w14:paraId="1CACAC57" w14:textId="77777777" w:rsidR="008B7350" w:rsidRPr="00E11796" w:rsidRDefault="008B7350" w:rsidP="008B7350"/>
    <w:p w14:paraId="275C45F9" w14:textId="77777777" w:rsidR="008B7350" w:rsidRPr="00E11796" w:rsidRDefault="008B7350" w:rsidP="008B7350">
      <w:pPr>
        <w:pStyle w:val="Overskrift6"/>
      </w:pPr>
      <w:bookmarkStart w:id="943" w:name="_Toc231905315"/>
      <w:r w:rsidRPr="00E11796">
        <w:t>Avvik i friksjon</w:t>
      </w:r>
      <w:bookmarkEnd w:id="943"/>
    </w:p>
    <w:p w14:paraId="19F5160F" w14:textId="2AA999C3" w:rsidR="008B7350" w:rsidRPr="00E11796" w:rsidRDefault="008B7350" w:rsidP="008B7350">
      <w:r w:rsidRPr="00E11796">
        <w:t>For krav til friksjon henvises det til håndbok N200 Vegbygging kap</w:t>
      </w:r>
      <w:r w:rsidR="00B87E90">
        <w:t>ittel</w:t>
      </w:r>
      <w:r w:rsidRPr="00E11796">
        <w:t xml:space="preserve"> 4.9.7. Dersom det etter at arbeidene er avsluttet forekommer glatte partier, skal entreprenøren umiddelbart sørge for skilting og varsle byggherren. For glatte partier som ikke tilfredsstiller kravene til friksjon, krever byggherren at entreprenøren iverksetter nødvendige tiltak slik at kravene til friksjon blir oppfylt. Hvis tiltak må iverksettes dekkes kostnader for friksjonsmålinger av entreprenøren. Etter utført tiltak kan byggherren kreve at nye friksjonsmålinger gjennomføres for entreprenørens regning.</w:t>
      </w:r>
    </w:p>
    <w:p w14:paraId="6A5C048E" w14:textId="77777777" w:rsidR="008B7350" w:rsidRPr="00E11796" w:rsidRDefault="008B7350" w:rsidP="008B7350"/>
    <w:p w14:paraId="6727A3E2" w14:textId="77777777" w:rsidR="008B7350" w:rsidRPr="00E11796" w:rsidRDefault="008B7350" w:rsidP="008B7350">
      <w:r w:rsidRPr="00E11796">
        <w:t>Entreprenøren skal også utbedre korte, påviselig glatte partier selv om middelverdien for delstrekningen (20 meter) tilfredsstiller kravene. Tiltak skal gjennomføres innen 1 uke etter at byggherren har dokumentert avvik.</w:t>
      </w:r>
    </w:p>
    <w:p w14:paraId="76C70F4E" w14:textId="77777777" w:rsidR="008B7350" w:rsidRPr="00E11796" w:rsidRDefault="008B7350" w:rsidP="008B7350"/>
    <w:p w14:paraId="4DA32D5A" w14:textId="77777777" w:rsidR="008B7350" w:rsidRPr="00E11796" w:rsidRDefault="008B7350" w:rsidP="008B7350">
      <w:r w:rsidRPr="00E11796">
        <w:t>Der metode for friksjonsforbedring innebærer at dekkeoverflaten behandles med fresing, uten utskifting av dekket, skal det foretas trekk i oppgjøret. Trekksatsen er 10 % for den forholdsmessige lengde kjørefelt hvor fresing er brukt.</w:t>
      </w:r>
    </w:p>
    <w:p w14:paraId="080FC604" w14:textId="77777777" w:rsidR="008B7350" w:rsidRPr="00E11796" w:rsidRDefault="008B7350" w:rsidP="008B7350"/>
    <w:p w14:paraId="602C45A4" w14:textId="77777777" w:rsidR="008B7350" w:rsidRPr="00E11796" w:rsidRDefault="008B7350" w:rsidP="008B7350">
      <w:r w:rsidRPr="00E11796">
        <w:t>Der metode for friksjonsforbedring innebærer at dekkeoverflaten behandles med spyling under høyt trykk, uten utskifting av dekket, vil det ikke bli trekk i oppgjøret.</w:t>
      </w:r>
    </w:p>
    <w:p w14:paraId="1D789BA4" w14:textId="77777777" w:rsidR="008B7350" w:rsidRPr="00E11796" w:rsidRDefault="008B7350" w:rsidP="008B7350"/>
    <w:p w14:paraId="36F7AE1B" w14:textId="77777777" w:rsidR="008B7350" w:rsidRPr="00E11796" w:rsidRDefault="008B7350" w:rsidP="008B7350">
      <w:r w:rsidRPr="00E11796">
        <w:t>Dersom kravene til friksjon ikke er oppfylt etter overtakelse, og dette skyldes blødninger i dekket, skal entreprenøren for egen kostnad gjøre friksjonsforbedrende tiltak slik at kravene oppfylles.</w:t>
      </w:r>
    </w:p>
    <w:p w14:paraId="56DF1F3E" w14:textId="77777777" w:rsidR="008B7350" w:rsidRPr="00E11796" w:rsidRDefault="008B7350" w:rsidP="008B7350">
      <w:r w:rsidRPr="00E11796">
        <w:t>Dette gjelder gjennom hele garantitiden.</w:t>
      </w:r>
    </w:p>
    <w:p w14:paraId="48BE7AC5" w14:textId="77777777" w:rsidR="008B7350" w:rsidRPr="00E11796" w:rsidRDefault="008B7350" w:rsidP="008B7350"/>
    <w:p w14:paraId="4E78AAF6" w14:textId="77777777" w:rsidR="008B7350" w:rsidRPr="00E11796" w:rsidRDefault="008B7350" w:rsidP="008B7350">
      <w:pPr>
        <w:pStyle w:val="Overskrift6"/>
      </w:pPr>
      <w:bookmarkStart w:id="944" w:name="_Toc231905316"/>
      <w:r w:rsidRPr="00E11796">
        <w:t>Avvik i korngradering</w:t>
      </w:r>
      <w:bookmarkEnd w:id="944"/>
    </w:p>
    <w:p w14:paraId="06437F94" w14:textId="77777777" w:rsidR="008B7350" w:rsidRPr="00E11796" w:rsidRDefault="008B7350" w:rsidP="008B7350">
      <w:r w:rsidRPr="00E11796">
        <w:t>Ved avvik fra krav til korngraderingen foretas trekk i oppgjøret. Avvik fra krav beregnes på grunnlag av midlere verdi for gjennomgang på sikt avhengig av øvre siktstørrelse i massen, se tabell 3 Byggherren bestemmer hvilket av siktene som skal legges til grunn for vurderingen. Størrelsen på trekket er gitt i tabell 4.</w:t>
      </w:r>
    </w:p>
    <w:p w14:paraId="66820CEE" w14:textId="77777777" w:rsidR="008B7350" w:rsidRPr="00E11796" w:rsidRDefault="008B7350" w:rsidP="008B7350"/>
    <w:p w14:paraId="26370132" w14:textId="77777777" w:rsidR="008B7350" w:rsidRPr="00E11796" w:rsidRDefault="008B7350" w:rsidP="008B7350">
      <w:r w:rsidRPr="00E11796">
        <w:t>Tabell 3. Sikt hvor kravoppfyllelsen skal vurderes</w:t>
      </w:r>
    </w:p>
    <w:tbl>
      <w:tblPr>
        <w:tblStyle w:val="TableNormal1"/>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2246"/>
        <w:gridCol w:w="1824"/>
        <w:gridCol w:w="1798"/>
        <w:gridCol w:w="1798"/>
        <w:gridCol w:w="1798"/>
      </w:tblGrid>
      <w:tr w:rsidR="008B7350" w:rsidRPr="00E11796" w14:paraId="17D04E1F" w14:textId="77777777" w:rsidTr="0033790B">
        <w:trPr>
          <w:trHeight w:val="453"/>
        </w:trPr>
        <w:tc>
          <w:tcPr>
            <w:tcW w:w="2246" w:type="dxa"/>
            <w:vMerge w:val="restart"/>
          </w:tcPr>
          <w:p w14:paraId="2735A2DF" w14:textId="77777777" w:rsidR="008B7350" w:rsidRPr="00E11796" w:rsidRDefault="008B7350" w:rsidP="0033790B">
            <w:pPr>
              <w:pStyle w:val="TableParagraph"/>
              <w:spacing w:before="92" w:line="240" w:lineRule="auto"/>
              <w:ind w:left="842" w:right="192" w:hanging="636"/>
              <w:jc w:val="left"/>
              <w:rPr>
                <w:rFonts w:ascii="Arial" w:hAnsi="Arial" w:cs="Arial"/>
                <w:b/>
                <w:sz w:val="20"/>
                <w:szCs w:val="20"/>
              </w:rPr>
            </w:pPr>
            <w:r w:rsidRPr="00E11796">
              <w:rPr>
                <w:rFonts w:ascii="Arial" w:hAnsi="Arial" w:cs="Arial"/>
                <w:b/>
                <w:sz w:val="20"/>
                <w:szCs w:val="20"/>
              </w:rPr>
              <w:t>Øvre</w:t>
            </w:r>
            <w:r w:rsidRPr="00E11796">
              <w:rPr>
                <w:rFonts w:ascii="Arial" w:hAnsi="Arial" w:cs="Arial"/>
                <w:b/>
                <w:spacing w:val="-15"/>
                <w:sz w:val="20"/>
                <w:szCs w:val="20"/>
              </w:rPr>
              <w:t xml:space="preserve"> </w:t>
            </w:r>
            <w:r w:rsidRPr="00E11796">
              <w:rPr>
                <w:rFonts w:ascii="Arial" w:hAnsi="Arial" w:cs="Arial"/>
                <w:b/>
                <w:sz w:val="20"/>
                <w:szCs w:val="20"/>
              </w:rPr>
              <w:t xml:space="preserve">siktstørrelse </w:t>
            </w:r>
            <w:r w:rsidRPr="00E11796">
              <w:rPr>
                <w:rFonts w:ascii="Arial" w:hAnsi="Arial" w:cs="Arial"/>
                <w:b/>
                <w:spacing w:val="-4"/>
                <w:sz w:val="20"/>
                <w:szCs w:val="20"/>
              </w:rPr>
              <w:t>(mm)</w:t>
            </w:r>
          </w:p>
        </w:tc>
        <w:tc>
          <w:tcPr>
            <w:tcW w:w="7218" w:type="dxa"/>
            <w:gridSpan w:val="4"/>
          </w:tcPr>
          <w:p w14:paraId="4FB61855" w14:textId="77777777" w:rsidR="008B7350" w:rsidRPr="00E11796" w:rsidRDefault="008B7350" w:rsidP="0033790B">
            <w:pPr>
              <w:pStyle w:val="TableParagraph"/>
              <w:spacing w:before="27" w:line="240" w:lineRule="auto"/>
              <w:ind w:left="10"/>
              <w:rPr>
                <w:rFonts w:ascii="Arial" w:hAnsi="Arial" w:cs="Arial"/>
                <w:b/>
                <w:sz w:val="20"/>
                <w:szCs w:val="20"/>
              </w:rPr>
            </w:pPr>
            <w:r w:rsidRPr="00E11796">
              <w:rPr>
                <w:rFonts w:ascii="Arial" w:hAnsi="Arial" w:cs="Arial"/>
                <w:b/>
                <w:sz w:val="20"/>
                <w:szCs w:val="20"/>
              </w:rPr>
              <w:t>Sikt</w:t>
            </w:r>
            <w:r w:rsidRPr="00E11796">
              <w:rPr>
                <w:rFonts w:ascii="Arial" w:hAnsi="Arial" w:cs="Arial"/>
                <w:b/>
                <w:spacing w:val="-3"/>
                <w:sz w:val="20"/>
                <w:szCs w:val="20"/>
              </w:rPr>
              <w:t xml:space="preserve"> </w:t>
            </w:r>
            <w:r w:rsidRPr="00E11796">
              <w:rPr>
                <w:rFonts w:ascii="Arial" w:hAnsi="Arial" w:cs="Arial"/>
                <w:b/>
                <w:sz w:val="20"/>
                <w:szCs w:val="20"/>
              </w:rPr>
              <w:t>hvor</w:t>
            </w:r>
            <w:r w:rsidRPr="00E11796">
              <w:rPr>
                <w:rFonts w:ascii="Arial" w:hAnsi="Arial" w:cs="Arial"/>
                <w:b/>
                <w:spacing w:val="-3"/>
                <w:sz w:val="20"/>
                <w:szCs w:val="20"/>
              </w:rPr>
              <w:t xml:space="preserve"> </w:t>
            </w:r>
            <w:r w:rsidRPr="00E11796">
              <w:rPr>
                <w:rFonts w:ascii="Arial" w:hAnsi="Arial" w:cs="Arial"/>
                <w:b/>
                <w:sz w:val="20"/>
                <w:szCs w:val="20"/>
              </w:rPr>
              <w:t>avviket</w:t>
            </w:r>
            <w:r w:rsidRPr="00E11796">
              <w:rPr>
                <w:rFonts w:ascii="Arial" w:hAnsi="Arial" w:cs="Arial"/>
                <w:b/>
                <w:spacing w:val="-3"/>
                <w:sz w:val="20"/>
                <w:szCs w:val="20"/>
              </w:rPr>
              <w:t xml:space="preserve"> </w:t>
            </w:r>
            <w:r w:rsidRPr="00E11796">
              <w:rPr>
                <w:rFonts w:ascii="Arial" w:hAnsi="Arial" w:cs="Arial"/>
                <w:b/>
                <w:sz w:val="20"/>
                <w:szCs w:val="20"/>
              </w:rPr>
              <w:t>skal</w:t>
            </w:r>
            <w:r w:rsidRPr="00E11796">
              <w:rPr>
                <w:rFonts w:ascii="Arial" w:hAnsi="Arial" w:cs="Arial"/>
                <w:b/>
                <w:spacing w:val="-2"/>
                <w:sz w:val="20"/>
                <w:szCs w:val="20"/>
              </w:rPr>
              <w:t xml:space="preserve"> </w:t>
            </w:r>
            <w:r w:rsidRPr="00E11796">
              <w:rPr>
                <w:rFonts w:ascii="Arial" w:hAnsi="Arial" w:cs="Arial"/>
                <w:b/>
                <w:sz w:val="20"/>
                <w:szCs w:val="20"/>
              </w:rPr>
              <w:t>registreres</w:t>
            </w:r>
            <w:r w:rsidRPr="00E11796">
              <w:rPr>
                <w:rFonts w:ascii="Arial" w:hAnsi="Arial" w:cs="Arial"/>
                <w:b/>
                <w:spacing w:val="-1"/>
                <w:sz w:val="20"/>
                <w:szCs w:val="20"/>
              </w:rPr>
              <w:t xml:space="preserve"> </w:t>
            </w:r>
            <w:r w:rsidRPr="00E11796">
              <w:rPr>
                <w:rFonts w:ascii="Arial" w:hAnsi="Arial" w:cs="Arial"/>
                <w:b/>
                <w:spacing w:val="-4"/>
                <w:sz w:val="20"/>
                <w:szCs w:val="20"/>
              </w:rPr>
              <w:t>(mm)</w:t>
            </w:r>
          </w:p>
        </w:tc>
      </w:tr>
      <w:tr w:rsidR="008B7350" w:rsidRPr="00E11796" w14:paraId="6C1516D9" w14:textId="77777777" w:rsidTr="0033790B">
        <w:trPr>
          <w:trHeight w:val="395"/>
        </w:trPr>
        <w:tc>
          <w:tcPr>
            <w:tcW w:w="2246" w:type="dxa"/>
            <w:vMerge/>
            <w:tcBorders>
              <w:top w:val="nil"/>
            </w:tcBorders>
          </w:tcPr>
          <w:p w14:paraId="2D51BB8D" w14:textId="77777777" w:rsidR="008B7350" w:rsidRPr="00E11796" w:rsidRDefault="008B7350" w:rsidP="0033790B">
            <w:pPr>
              <w:rPr>
                <w:rFonts w:cs="Arial"/>
                <w:szCs w:val="20"/>
              </w:rPr>
            </w:pPr>
          </w:p>
        </w:tc>
        <w:tc>
          <w:tcPr>
            <w:tcW w:w="1824" w:type="dxa"/>
          </w:tcPr>
          <w:p w14:paraId="3394E438" w14:textId="77777777" w:rsidR="008B7350" w:rsidRPr="00E11796" w:rsidRDefault="008B7350" w:rsidP="0033790B">
            <w:pPr>
              <w:pStyle w:val="TableParagraph"/>
              <w:ind w:left="10" w:right="2"/>
              <w:rPr>
                <w:rFonts w:ascii="Arial" w:hAnsi="Arial" w:cs="Arial"/>
                <w:b/>
                <w:sz w:val="20"/>
                <w:szCs w:val="20"/>
              </w:rPr>
            </w:pPr>
            <w:r w:rsidRPr="00E11796">
              <w:rPr>
                <w:rFonts w:ascii="Arial" w:hAnsi="Arial" w:cs="Arial"/>
                <w:b/>
                <w:sz w:val="20"/>
                <w:szCs w:val="20"/>
              </w:rPr>
              <w:t>Øvrige</w:t>
            </w:r>
            <w:r w:rsidRPr="00E11796">
              <w:rPr>
                <w:rFonts w:ascii="Arial" w:hAnsi="Arial" w:cs="Arial"/>
                <w:b/>
                <w:spacing w:val="-2"/>
                <w:sz w:val="20"/>
                <w:szCs w:val="20"/>
              </w:rPr>
              <w:t xml:space="preserve"> masser</w:t>
            </w:r>
          </w:p>
        </w:tc>
        <w:tc>
          <w:tcPr>
            <w:tcW w:w="1798" w:type="dxa"/>
          </w:tcPr>
          <w:p w14:paraId="72040392" w14:textId="77777777" w:rsidR="008B7350" w:rsidRPr="00E11796" w:rsidRDefault="008B7350" w:rsidP="0033790B">
            <w:pPr>
              <w:pStyle w:val="TableParagraph"/>
              <w:ind w:left="13"/>
              <w:rPr>
                <w:rFonts w:ascii="Arial" w:hAnsi="Arial" w:cs="Arial"/>
                <w:b/>
                <w:sz w:val="20"/>
                <w:szCs w:val="20"/>
              </w:rPr>
            </w:pPr>
            <w:r w:rsidRPr="00E11796">
              <w:rPr>
                <w:rFonts w:ascii="Arial" w:hAnsi="Arial" w:cs="Arial"/>
                <w:b/>
                <w:spacing w:val="-5"/>
                <w:sz w:val="20"/>
                <w:szCs w:val="20"/>
              </w:rPr>
              <w:t>Ska</w:t>
            </w:r>
          </w:p>
        </w:tc>
        <w:tc>
          <w:tcPr>
            <w:tcW w:w="1798" w:type="dxa"/>
          </w:tcPr>
          <w:p w14:paraId="1F09DFF8" w14:textId="77777777" w:rsidR="008B7350" w:rsidRPr="00E11796" w:rsidRDefault="008B7350" w:rsidP="0033790B">
            <w:pPr>
              <w:pStyle w:val="TableParagraph"/>
              <w:ind w:left="13" w:right="8"/>
              <w:rPr>
                <w:rFonts w:ascii="Arial" w:hAnsi="Arial" w:cs="Arial"/>
                <w:b/>
                <w:sz w:val="20"/>
                <w:szCs w:val="20"/>
              </w:rPr>
            </w:pPr>
            <w:r w:rsidRPr="00E11796">
              <w:rPr>
                <w:rFonts w:ascii="Arial" w:hAnsi="Arial" w:cs="Arial"/>
                <w:b/>
                <w:spacing w:val="-5"/>
                <w:sz w:val="20"/>
                <w:szCs w:val="20"/>
              </w:rPr>
              <w:t>Ma</w:t>
            </w:r>
          </w:p>
        </w:tc>
        <w:tc>
          <w:tcPr>
            <w:tcW w:w="1798" w:type="dxa"/>
          </w:tcPr>
          <w:p w14:paraId="58E1DE2C" w14:textId="77777777" w:rsidR="008B7350" w:rsidRPr="00E11796" w:rsidRDefault="008B7350" w:rsidP="0033790B">
            <w:pPr>
              <w:pStyle w:val="TableParagraph"/>
              <w:ind w:left="13" w:right="8"/>
              <w:rPr>
                <w:rFonts w:ascii="Arial" w:hAnsi="Arial" w:cs="Arial"/>
                <w:b/>
                <w:sz w:val="20"/>
                <w:szCs w:val="20"/>
              </w:rPr>
            </w:pPr>
            <w:r w:rsidRPr="00E11796">
              <w:rPr>
                <w:rFonts w:ascii="Arial" w:hAnsi="Arial" w:cs="Arial"/>
                <w:b/>
                <w:spacing w:val="-5"/>
                <w:sz w:val="20"/>
                <w:szCs w:val="20"/>
              </w:rPr>
              <w:t>Ag</w:t>
            </w:r>
          </w:p>
        </w:tc>
      </w:tr>
      <w:tr w:rsidR="008B7350" w:rsidRPr="00E11796" w14:paraId="41AE69B7" w14:textId="77777777" w:rsidTr="0033790B">
        <w:trPr>
          <w:trHeight w:val="395"/>
        </w:trPr>
        <w:tc>
          <w:tcPr>
            <w:tcW w:w="2246" w:type="dxa"/>
          </w:tcPr>
          <w:p w14:paraId="001A6D02" w14:textId="77777777" w:rsidR="008B7350" w:rsidRPr="00E11796" w:rsidRDefault="008B7350" w:rsidP="0033790B">
            <w:pPr>
              <w:pStyle w:val="TableParagraph"/>
              <w:ind w:left="7"/>
              <w:rPr>
                <w:rFonts w:ascii="Arial" w:hAnsi="Arial" w:cs="Arial"/>
                <w:sz w:val="20"/>
                <w:szCs w:val="20"/>
              </w:rPr>
            </w:pPr>
            <w:r w:rsidRPr="00E11796">
              <w:rPr>
                <w:rFonts w:ascii="Arial" w:hAnsi="Arial" w:cs="Arial"/>
                <w:spacing w:val="-5"/>
                <w:sz w:val="20"/>
                <w:szCs w:val="20"/>
              </w:rPr>
              <w:t>8,0</w:t>
            </w:r>
          </w:p>
        </w:tc>
        <w:tc>
          <w:tcPr>
            <w:tcW w:w="1824" w:type="dxa"/>
          </w:tcPr>
          <w:p w14:paraId="10D4A80B" w14:textId="77777777" w:rsidR="008B7350" w:rsidRPr="00E11796" w:rsidRDefault="008B7350" w:rsidP="0033790B">
            <w:pPr>
              <w:pStyle w:val="TableParagraph"/>
              <w:ind w:left="10"/>
              <w:rPr>
                <w:rFonts w:ascii="Arial" w:hAnsi="Arial" w:cs="Arial"/>
                <w:sz w:val="20"/>
                <w:szCs w:val="20"/>
              </w:rPr>
            </w:pPr>
            <w:r w:rsidRPr="00E11796">
              <w:rPr>
                <w:rFonts w:ascii="Arial" w:hAnsi="Arial" w:cs="Arial"/>
                <w:sz w:val="20"/>
                <w:szCs w:val="20"/>
              </w:rPr>
              <w:t xml:space="preserve">4,0 og </w:t>
            </w:r>
            <w:r w:rsidRPr="00E11796">
              <w:rPr>
                <w:rFonts w:ascii="Arial" w:hAnsi="Arial" w:cs="Arial"/>
                <w:spacing w:val="-5"/>
                <w:sz w:val="20"/>
                <w:szCs w:val="20"/>
              </w:rPr>
              <w:t>2,0</w:t>
            </w:r>
          </w:p>
        </w:tc>
        <w:tc>
          <w:tcPr>
            <w:tcW w:w="1798" w:type="dxa"/>
          </w:tcPr>
          <w:p w14:paraId="493F57F5" w14:textId="77777777" w:rsidR="008B7350" w:rsidRPr="00E11796" w:rsidRDefault="008B7350" w:rsidP="0033790B">
            <w:pPr>
              <w:pStyle w:val="TableParagraph"/>
              <w:ind w:left="13" w:right="6"/>
              <w:rPr>
                <w:rFonts w:ascii="Arial" w:hAnsi="Arial" w:cs="Arial"/>
                <w:sz w:val="20"/>
                <w:szCs w:val="20"/>
              </w:rPr>
            </w:pPr>
            <w:r w:rsidRPr="00E11796">
              <w:rPr>
                <w:rFonts w:ascii="Arial" w:hAnsi="Arial" w:cs="Arial"/>
                <w:sz w:val="20"/>
                <w:szCs w:val="20"/>
              </w:rPr>
              <w:t xml:space="preserve">4,0 og </w:t>
            </w:r>
            <w:r w:rsidRPr="00E11796">
              <w:rPr>
                <w:rFonts w:ascii="Arial" w:hAnsi="Arial" w:cs="Arial"/>
                <w:spacing w:val="-5"/>
                <w:sz w:val="20"/>
                <w:szCs w:val="20"/>
              </w:rPr>
              <w:t>2,0</w:t>
            </w:r>
          </w:p>
        </w:tc>
        <w:tc>
          <w:tcPr>
            <w:tcW w:w="1798" w:type="dxa"/>
          </w:tcPr>
          <w:p w14:paraId="1E1E2F6C" w14:textId="77777777" w:rsidR="008B7350" w:rsidRPr="00E11796" w:rsidRDefault="008B7350" w:rsidP="0033790B">
            <w:pPr>
              <w:pStyle w:val="TableParagraph"/>
              <w:ind w:left="13" w:right="7"/>
              <w:rPr>
                <w:rFonts w:ascii="Arial" w:hAnsi="Arial" w:cs="Arial"/>
                <w:sz w:val="20"/>
                <w:szCs w:val="20"/>
              </w:rPr>
            </w:pPr>
            <w:r w:rsidRPr="00E11796">
              <w:rPr>
                <w:rFonts w:ascii="Arial" w:hAnsi="Arial" w:cs="Arial"/>
                <w:sz w:val="20"/>
                <w:szCs w:val="20"/>
              </w:rPr>
              <w:t xml:space="preserve">4,0 og </w:t>
            </w:r>
            <w:r w:rsidRPr="00E11796">
              <w:rPr>
                <w:rFonts w:ascii="Arial" w:hAnsi="Arial" w:cs="Arial"/>
                <w:spacing w:val="-5"/>
                <w:sz w:val="20"/>
                <w:szCs w:val="20"/>
              </w:rPr>
              <w:t>2,0</w:t>
            </w:r>
          </w:p>
        </w:tc>
        <w:tc>
          <w:tcPr>
            <w:tcW w:w="1798" w:type="dxa"/>
          </w:tcPr>
          <w:p w14:paraId="070E10FD" w14:textId="77777777" w:rsidR="008B7350" w:rsidRPr="00E11796" w:rsidRDefault="008B7350" w:rsidP="0033790B">
            <w:pPr>
              <w:pStyle w:val="TableParagraph"/>
              <w:ind w:left="13" w:right="7"/>
              <w:rPr>
                <w:rFonts w:ascii="Arial" w:hAnsi="Arial" w:cs="Arial"/>
                <w:sz w:val="20"/>
                <w:szCs w:val="20"/>
              </w:rPr>
            </w:pPr>
            <w:r w:rsidRPr="00E11796">
              <w:rPr>
                <w:rFonts w:ascii="Arial" w:hAnsi="Arial" w:cs="Arial"/>
                <w:sz w:val="20"/>
                <w:szCs w:val="20"/>
              </w:rPr>
              <w:t xml:space="preserve">4,0 og </w:t>
            </w:r>
            <w:r w:rsidRPr="00E11796">
              <w:rPr>
                <w:rFonts w:ascii="Arial" w:hAnsi="Arial" w:cs="Arial"/>
                <w:spacing w:val="-5"/>
                <w:sz w:val="20"/>
                <w:szCs w:val="20"/>
              </w:rPr>
              <w:t>2,0</w:t>
            </w:r>
          </w:p>
        </w:tc>
      </w:tr>
      <w:tr w:rsidR="008B7350" w:rsidRPr="00E11796" w14:paraId="78325F58" w14:textId="77777777" w:rsidTr="0033790B">
        <w:trPr>
          <w:trHeight w:val="395"/>
        </w:trPr>
        <w:tc>
          <w:tcPr>
            <w:tcW w:w="2246" w:type="dxa"/>
          </w:tcPr>
          <w:p w14:paraId="5B1A66F9" w14:textId="77777777" w:rsidR="008B7350" w:rsidRPr="00E11796" w:rsidRDefault="008B7350" w:rsidP="0033790B">
            <w:pPr>
              <w:pStyle w:val="TableParagraph"/>
              <w:ind w:left="7"/>
              <w:rPr>
                <w:rFonts w:ascii="Arial" w:hAnsi="Arial" w:cs="Arial"/>
                <w:sz w:val="20"/>
                <w:szCs w:val="20"/>
              </w:rPr>
            </w:pPr>
            <w:r w:rsidRPr="00E11796">
              <w:rPr>
                <w:rFonts w:ascii="Arial" w:hAnsi="Arial" w:cs="Arial"/>
                <w:spacing w:val="-4"/>
                <w:sz w:val="20"/>
                <w:szCs w:val="20"/>
              </w:rPr>
              <w:t>11,2</w:t>
            </w:r>
          </w:p>
        </w:tc>
        <w:tc>
          <w:tcPr>
            <w:tcW w:w="1824" w:type="dxa"/>
          </w:tcPr>
          <w:p w14:paraId="1EED41F7" w14:textId="77777777" w:rsidR="008B7350" w:rsidRPr="00E11796" w:rsidRDefault="008B7350" w:rsidP="0033790B">
            <w:pPr>
              <w:pStyle w:val="TableParagraph"/>
              <w:ind w:left="10"/>
              <w:rPr>
                <w:rFonts w:ascii="Arial" w:hAnsi="Arial" w:cs="Arial"/>
                <w:sz w:val="20"/>
                <w:szCs w:val="20"/>
              </w:rPr>
            </w:pPr>
            <w:r w:rsidRPr="00E11796">
              <w:rPr>
                <w:rFonts w:ascii="Arial" w:hAnsi="Arial" w:cs="Arial"/>
                <w:sz w:val="20"/>
                <w:szCs w:val="20"/>
              </w:rPr>
              <w:t xml:space="preserve">8,0 og </w:t>
            </w:r>
            <w:r w:rsidRPr="00E11796">
              <w:rPr>
                <w:rFonts w:ascii="Arial" w:hAnsi="Arial" w:cs="Arial"/>
                <w:spacing w:val="-5"/>
                <w:sz w:val="20"/>
                <w:szCs w:val="20"/>
              </w:rPr>
              <w:t>4,0</w:t>
            </w:r>
          </w:p>
        </w:tc>
        <w:tc>
          <w:tcPr>
            <w:tcW w:w="1798" w:type="dxa"/>
          </w:tcPr>
          <w:p w14:paraId="0F085C9A" w14:textId="77777777" w:rsidR="008B7350" w:rsidRPr="00E11796" w:rsidRDefault="008B7350" w:rsidP="0033790B">
            <w:pPr>
              <w:pStyle w:val="TableParagraph"/>
              <w:ind w:left="13" w:right="6"/>
              <w:rPr>
                <w:rFonts w:ascii="Arial" w:hAnsi="Arial" w:cs="Arial"/>
                <w:sz w:val="20"/>
                <w:szCs w:val="20"/>
              </w:rPr>
            </w:pPr>
            <w:r w:rsidRPr="00E11796">
              <w:rPr>
                <w:rFonts w:ascii="Arial" w:hAnsi="Arial" w:cs="Arial"/>
                <w:sz w:val="20"/>
                <w:szCs w:val="20"/>
              </w:rPr>
              <w:t xml:space="preserve">8,0 og </w:t>
            </w:r>
            <w:r w:rsidRPr="00E11796">
              <w:rPr>
                <w:rFonts w:ascii="Arial" w:hAnsi="Arial" w:cs="Arial"/>
                <w:spacing w:val="-5"/>
                <w:sz w:val="20"/>
                <w:szCs w:val="20"/>
              </w:rPr>
              <w:t>2,0</w:t>
            </w:r>
          </w:p>
        </w:tc>
        <w:tc>
          <w:tcPr>
            <w:tcW w:w="1798" w:type="dxa"/>
          </w:tcPr>
          <w:p w14:paraId="4ED53871" w14:textId="77777777" w:rsidR="008B7350" w:rsidRPr="00E11796" w:rsidRDefault="008B7350" w:rsidP="0033790B">
            <w:pPr>
              <w:pStyle w:val="TableParagraph"/>
              <w:ind w:left="13" w:right="7"/>
              <w:rPr>
                <w:rFonts w:ascii="Arial" w:hAnsi="Arial" w:cs="Arial"/>
                <w:sz w:val="20"/>
                <w:szCs w:val="20"/>
              </w:rPr>
            </w:pPr>
            <w:r w:rsidRPr="00E11796">
              <w:rPr>
                <w:rFonts w:ascii="Arial" w:hAnsi="Arial" w:cs="Arial"/>
                <w:sz w:val="20"/>
                <w:szCs w:val="20"/>
              </w:rPr>
              <w:t xml:space="preserve">8,0 og </w:t>
            </w:r>
            <w:r w:rsidRPr="00E11796">
              <w:rPr>
                <w:rFonts w:ascii="Arial" w:hAnsi="Arial" w:cs="Arial"/>
                <w:spacing w:val="-5"/>
                <w:sz w:val="20"/>
                <w:szCs w:val="20"/>
              </w:rPr>
              <w:t>4,0</w:t>
            </w:r>
          </w:p>
        </w:tc>
        <w:tc>
          <w:tcPr>
            <w:tcW w:w="1798" w:type="dxa"/>
          </w:tcPr>
          <w:p w14:paraId="64E31F3D" w14:textId="77777777" w:rsidR="008B7350" w:rsidRPr="00E11796" w:rsidRDefault="008B7350" w:rsidP="0033790B">
            <w:pPr>
              <w:pStyle w:val="TableParagraph"/>
              <w:ind w:left="13" w:right="7"/>
              <w:rPr>
                <w:rFonts w:ascii="Arial" w:hAnsi="Arial" w:cs="Arial"/>
                <w:sz w:val="20"/>
                <w:szCs w:val="20"/>
              </w:rPr>
            </w:pPr>
            <w:r w:rsidRPr="00E11796">
              <w:rPr>
                <w:rFonts w:ascii="Arial" w:hAnsi="Arial" w:cs="Arial"/>
                <w:sz w:val="20"/>
                <w:szCs w:val="20"/>
              </w:rPr>
              <w:t xml:space="preserve">8,0 og </w:t>
            </w:r>
            <w:r w:rsidRPr="00E11796">
              <w:rPr>
                <w:rFonts w:ascii="Arial" w:hAnsi="Arial" w:cs="Arial"/>
                <w:spacing w:val="-5"/>
                <w:sz w:val="20"/>
                <w:szCs w:val="20"/>
              </w:rPr>
              <w:t>2,0</w:t>
            </w:r>
          </w:p>
        </w:tc>
      </w:tr>
      <w:tr w:rsidR="008B7350" w:rsidRPr="00E11796" w14:paraId="4100372C" w14:textId="77777777" w:rsidTr="0033790B">
        <w:trPr>
          <w:trHeight w:val="397"/>
        </w:trPr>
        <w:tc>
          <w:tcPr>
            <w:tcW w:w="2246" w:type="dxa"/>
          </w:tcPr>
          <w:p w14:paraId="3F809A4C" w14:textId="77777777" w:rsidR="008B7350" w:rsidRPr="00E11796" w:rsidRDefault="008B7350" w:rsidP="0033790B">
            <w:pPr>
              <w:pStyle w:val="TableParagraph"/>
              <w:spacing w:before="1" w:line="240" w:lineRule="auto"/>
              <w:ind w:left="7"/>
              <w:rPr>
                <w:rFonts w:ascii="Arial" w:hAnsi="Arial" w:cs="Arial"/>
                <w:sz w:val="20"/>
                <w:szCs w:val="20"/>
              </w:rPr>
            </w:pPr>
            <w:r w:rsidRPr="00E11796">
              <w:rPr>
                <w:rFonts w:ascii="Arial" w:hAnsi="Arial" w:cs="Arial"/>
                <w:spacing w:val="-4"/>
                <w:sz w:val="20"/>
                <w:szCs w:val="20"/>
              </w:rPr>
              <w:t>16,0</w:t>
            </w:r>
          </w:p>
        </w:tc>
        <w:tc>
          <w:tcPr>
            <w:tcW w:w="1824" w:type="dxa"/>
          </w:tcPr>
          <w:p w14:paraId="43AC1BAB" w14:textId="77777777" w:rsidR="008B7350" w:rsidRPr="00E11796" w:rsidRDefault="008B7350" w:rsidP="0033790B">
            <w:pPr>
              <w:pStyle w:val="TableParagraph"/>
              <w:spacing w:before="1" w:line="240" w:lineRule="auto"/>
              <w:ind w:left="10"/>
              <w:rPr>
                <w:rFonts w:ascii="Arial" w:hAnsi="Arial" w:cs="Arial"/>
                <w:sz w:val="20"/>
                <w:szCs w:val="20"/>
              </w:rPr>
            </w:pPr>
            <w:r w:rsidRPr="00E11796">
              <w:rPr>
                <w:rFonts w:ascii="Arial" w:hAnsi="Arial" w:cs="Arial"/>
                <w:sz w:val="20"/>
                <w:szCs w:val="20"/>
              </w:rPr>
              <w:t xml:space="preserve">11,2 og </w:t>
            </w:r>
            <w:r w:rsidRPr="00E11796">
              <w:rPr>
                <w:rFonts w:ascii="Arial" w:hAnsi="Arial" w:cs="Arial"/>
                <w:spacing w:val="-5"/>
                <w:sz w:val="20"/>
                <w:szCs w:val="20"/>
              </w:rPr>
              <w:t>8,0</w:t>
            </w:r>
          </w:p>
        </w:tc>
        <w:tc>
          <w:tcPr>
            <w:tcW w:w="1798" w:type="dxa"/>
          </w:tcPr>
          <w:p w14:paraId="3CAE4297" w14:textId="77777777" w:rsidR="008B7350" w:rsidRPr="00E11796" w:rsidRDefault="008B7350" w:rsidP="0033790B">
            <w:pPr>
              <w:pStyle w:val="TableParagraph"/>
              <w:spacing w:before="1" w:line="240" w:lineRule="auto"/>
              <w:ind w:left="13" w:right="6"/>
              <w:rPr>
                <w:rFonts w:ascii="Arial" w:hAnsi="Arial" w:cs="Arial"/>
                <w:sz w:val="20"/>
                <w:szCs w:val="20"/>
              </w:rPr>
            </w:pPr>
            <w:r w:rsidRPr="00E11796">
              <w:rPr>
                <w:rFonts w:ascii="Arial" w:hAnsi="Arial" w:cs="Arial"/>
                <w:sz w:val="20"/>
                <w:szCs w:val="20"/>
              </w:rPr>
              <w:t xml:space="preserve">11,2 og </w:t>
            </w:r>
            <w:r w:rsidRPr="00E11796">
              <w:rPr>
                <w:rFonts w:ascii="Arial" w:hAnsi="Arial" w:cs="Arial"/>
                <w:spacing w:val="-5"/>
                <w:sz w:val="20"/>
                <w:szCs w:val="20"/>
              </w:rPr>
              <w:t>2,0</w:t>
            </w:r>
          </w:p>
        </w:tc>
        <w:tc>
          <w:tcPr>
            <w:tcW w:w="1798" w:type="dxa"/>
          </w:tcPr>
          <w:p w14:paraId="043D8209" w14:textId="77777777" w:rsidR="008B7350" w:rsidRPr="00E11796" w:rsidRDefault="008B7350" w:rsidP="0033790B">
            <w:pPr>
              <w:pStyle w:val="TableParagraph"/>
              <w:spacing w:before="1" w:line="240" w:lineRule="auto"/>
              <w:ind w:left="13" w:right="7"/>
              <w:rPr>
                <w:rFonts w:ascii="Arial" w:hAnsi="Arial" w:cs="Arial"/>
                <w:sz w:val="20"/>
                <w:szCs w:val="20"/>
              </w:rPr>
            </w:pPr>
            <w:r w:rsidRPr="00E11796">
              <w:rPr>
                <w:rFonts w:ascii="Arial" w:hAnsi="Arial" w:cs="Arial"/>
                <w:sz w:val="20"/>
                <w:szCs w:val="20"/>
              </w:rPr>
              <w:t xml:space="preserve">11,2 og </w:t>
            </w:r>
            <w:r w:rsidRPr="00E11796">
              <w:rPr>
                <w:rFonts w:ascii="Arial" w:hAnsi="Arial" w:cs="Arial"/>
                <w:spacing w:val="-5"/>
                <w:sz w:val="20"/>
                <w:szCs w:val="20"/>
              </w:rPr>
              <w:t>4,0</w:t>
            </w:r>
          </w:p>
        </w:tc>
        <w:tc>
          <w:tcPr>
            <w:tcW w:w="1798" w:type="dxa"/>
          </w:tcPr>
          <w:p w14:paraId="46B24B51" w14:textId="77777777" w:rsidR="008B7350" w:rsidRPr="00E11796" w:rsidRDefault="008B7350" w:rsidP="0033790B">
            <w:pPr>
              <w:pStyle w:val="TableParagraph"/>
              <w:spacing w:before="1" w:line="240" w:lineRule="auto"/>
              <w:ind w:left="13" w:right="7"/>
              <w:rPr>
                <w:rFonts w:ascii="Arial" w:hAnsi="Arial" w:cs="Arial"/>
                <w:sz w:val="20"/>
                <w:szCs w:val="20"/>
              </w:rPr>
            </w:pPr>
            <w:r w:rsidRPr="00E11796">
              <w:rPr>
                <w:rFonts w:ascii="Arial" w:hAnsi="Arial" w:cs="Arial"/>
                <w:sz w:val="20"/>
                <w:szCs w:val="20"/>
              </w:rPr>
              <w:t xml:space="preserve">11,2 og </w:t>
            </w:r>
            <w:r w:rsidRPr="00E11796">
              <w:rPr>
                <w:rFonts w:ascii="Arial" w:hAnsi="Arial" w:cs="Arial"/>
                <w:spacing w:val="-5"/>
                <w:sz w:val="20"/>
                <w:szCs w:val="20"/>
              </w:rPr>
              <w:t>2,0</w:t>
            </w:r>
          </w:p>
        </w:tc>
      </w:tr>
      <w:tr w:rsidR="008B7350" w:rsidRPr="00E11796" w14:paraId="03A12063" w14:textId="77777777" w:rsidTr="0033790B">
        <w:trPr>
          <w:trHeight w:val="395"/>
        </w:trPr>
        <w:tc>
          <w:tcPr>
            <w:tcW w:w="2246" w:type="dxa"/>
          </w:tcPr>
          <w:p w14:paraId="4051572B" w14:textId="77777777" w:rsidR="008B7350" w:rsidRPr="00E11796" w:rsidRDefault="008B7350" w:rsidP="0033790B">
            <w:pPr>
              <w:pStyle w:val="TableParagraph"/>
              <w:ind w:left="7"/>
              <w:rPr>
                <w:rFonts w:ascii="Arial" w:hAnsi="Arial" w:cs="Arial"/>
                <w:sz w:val="20"/>
                <w:szCs w:val="20"/>
              </w:rPr>
            </w:pPr>
            <w:r w:rsidRPr="00E11796">
              <w:rPr>
                <w:rFonts w:ascii="Arial" w:hAnsi="Arial" w:cs="Arial"/>
                <w:spacing w:val="-4"/>
                <w:sz w:val="20"/>
                <w:szCs w:val="20"/>
              </w:rPr>
              <w:t>22,4</w:t>
            </w:r>
          </w:p>
        </w:tc>
        <w:tc>
          <w:tcPr>
            <w:tcW w:w="1824" w:type="dxa"/>
          </w:tcPr>
          <w:p w14:paraId="0B89F1B4" w14:textId="77777777" w:rsidR="008B7350" w:rsidRPr="00E11796" w:rsidRDefault="008B7350" w:rsidP="0033790B">
            <w:pPr>
              <w:pStyle w:val="TableParagraph"/>
              <w:ind w:left="10"/>
              <w:rPr>
                <w:rFonts w:ascii="Arial" w:hAnsi="Arial" w:cs="Arial"/>
                <w:sz w:val="20"/>
                <w:szCs w:val="20"/>
              </w:rPr>
            </w:pPr>
            <w:r w:rsidRPr="00E11796">
              <w:rPr>
                <w:rFonts w:ascii="Arial" w:hAnsi="Arial" w:cs="Arial"/>
                <w:sz w:val="20"/>
                <w:szCs w:val="20"/>
              </w:rPr>
              <w:t xml:space="preserve">16,0 og </w:t>
            </w:r>
            <w:r w:rsidRPr="00E11796">
              <w:rPr>
                <w:rFonts w:ascii="Arial" w:hAnsi="Arial" w:cs="Arial"/>
                <w:spacing w:val="-4"/>
                <w:sz w:val="20"/>
                <w:szCs w:val="20"/>
              </w:rPr>
              <w:t>11,2</w:t>
            </w:r>
          </w:p>
        </w:tc>
        <w:tc>
          <w:tcPr>
            <w:tcW w:w="1798" w:type="dxa"/>
          </w:tcPr>
          <w:p w14:paraId="460A3B24" w14:textId="77777777" w:rsidR="008B7350" w:rsidRPr="00E11796" w:rsidRDefault="008B7350" w:rsidP="0033790B">
            <w:pPr>
              <w:pStyle w:val="TableParagraph"/>
              <w:spacing w:line="240" w:lineRule="auto"/>
              <w:ind w:left="0"/>
              <w:jc w:val="left"/>
              <w:rPr>
                <w:rFonts w:ascii="Arial" w:hAnsi="Arial" w:cs="Arial"/>
                <w:sz w:val="20"/>
                <w:szCs w:val="20"/>
              </w:rPr>
            </w:pPr>
          </w:p>
        </w:tc>
        <w:tc>
          <w:tcPr>
            <w:tcW w:w="1798" w:type="dxa"/>
          </w:tcPr>
          <w:p w14:paraId="118BA920" w14:textId="77777777" w:rsidR="008B7350" w:rsidRPr="00E11796" w:rsidRDefault="008B7350" w:rsidP="0033790B">
            <w:pPr>
              <w:pStyle w:val="TableParagraph"/>
              <w:spacing w:line="240" w:lineRule="auto"/>
              <w:ind w:left="0"/>
              <w:jc w:val="left"/>
              <w:rPr>
                <w:rFonts w:ascii="Arial" w:hAnsi="Arial" w:cs="Arial"/>
                <w:sz w:val="20"/>
                <w:szCs w:val="20"/>
              </w:rPr>
            </w:pPr>
          </w:p>
        </w:tc>
        <w:tc>
          <w:tcPr>
            <w:tcW w:w="1798" w:type="dxa"/>
          </w:tcPr>
          <w:p w14:paraId="35E3EA52" w14:textId="77777777" w:rsidR="008B7350" w:rsidRPr="00E11796" w:rsidRDefault="008B7350" w:rsidP="0033790B">
            <w:pPr>
              <w:pStyle w:val="TableParagraph"/>
              <w:ind w:left="13" w:right="7"/>
              <w:rPr>
                <w:rFonts w:ascii="Arial" w:hAnsi="Arial" w:cs="Arial"/>
                <w:sz w:val="20"/>
                <w:szCs w:val="20"/>
              </w:rPr>
            </w:pPr>
            <w:r w:rsidRPr="00E11796">
              <w:rPr>
                <w:rFonts w:ascii="Arial" w:hAnsi="Arial" w:cs="Arial"/>
                <w:sz w:val="20"/>
                <w:szCs w:val="20"/>
              </w:rPr>
              <w:t xml:space="preserve">16,0 og </w:t>
            </w:r>
            <w:r w:rsidRPr="00E11796">
              <w:rPr>
                <w:rFonts w:ascii="Arial" w:hAnsi="Arial" w:cs="Arial"/>
                <w:spacing w:val="-5"/>
                <w:sz w:val="20"/>
                <w:szCs w:val="20"/>
              </w:rPr>
              <w:t>2,0</w:t>
            </w:r>
          </w:p>
        </w:tc>
      </w:tr>
    </w:tbl>
    <w:p w14:paraId="57642C36" w14:textId="77777777" w:rsidR="008B7350" w:rsidRPr="00E11796" w:rsidRDefault="008B7350" w:rsidP="008B7350"/>
    <w:p w14:paraId="390100F0" w14:textId="77777777" w:rsidR="008B7350" w:rsidRPr="00E11796" w:rsidRDefault="008B7350" w:rsidP="008B7350">
      <w:r w:rsidRPr="00E11796">
        <w:t>Tabell 4. Trekksatser ved avvik fra krav til korngradering</w:t>
      </w:r>
    </w:p>
    <w:tbl>
      <w:tblPr>
        <w:tblStyle w:val="TableNormal1"/>
        <w:tblW w:w="0" w:type="auto"/>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543"/>
        <w:gridCol w:w="2753"/>
      </w:tblGrid>
      <w:tr w:rsidR="008B7350" w:rsidRPr="00E11796" w14:paraId="39A5BBAE" w14:textId="77777777" w:rsidTr="0033790B">
        <w:trPr>
          <w:trHeight w:val="481"/>
        </w:trPr>
        <w:tc>
          <w:tcPr>
            <w:tcW w:w="6543" w:type="dxa"/>
          </w:tcPr>
          <w:p w14:paraId="768DD18C" w14:textId="77777777" w:rsidR="008B7350" w:rsidRPr="00E11796" w:rsidRDefault="008B7350" w:rsidP="0033790B">
            <w:pPr>
              <w:pStyle w:val="TableParagraph"/>
              <w:spacing w:before="30" w:line="240" w:lineRule="auto"/>
              <w:ind w:left="14" w:right="4"/>
              <w:rPr>
                <w:rFonts w:ascii="Arial" w:hAnsi="Arial" w:cs="Arial"/>
                <w:b/>
                <w:sz w:val="20"/>
                <w:szCs w:val="20"/>
              </w:rPr>
            </w:pPr>
            <w:r w:rsidRPr="00E11796">
              <w:rPr>
                <w:rFonts w:ascii="Arial" w:hAnsi="Arial" w:cs="Arial"/>
                <w:b/>
                <w:sz w:val="20"/>
                <w:szCs w:val="20"/>
              </w:rPr>
              <w:t>Avvik</w:t>
            </w:r>
            <w:r w:rsidRPr="00E11796">
              <w:rPr>
                <w:rFonts w:ascii="Arial" w:hAnsi="Arial" w:cs="Arial"/>
                <w:b/>
                <w:spacing w:val="-3"/>
                <w:sz w:val="20"/>
                <w:szCs w:val="20"/>
              </w:rPr>
              <w:t xml:space="preserve"> </w:t>
            </w:r>
            <w:r w:rsidRPr="00E11796">
              <w:rPr>
                <w:rFonts w:ascii="Arial" w:hAnsi="Arial" w:cs="Arial"/>
                <w:b/>
                <w:sz w:val="20"/>
                <w:szCs w:val="20"/>
              </w:rPr>
              <w:t>utover</w:t>
            </w:r>
            <w:r w:rsidRPr="00E11796">
              <w:rPr>
                <w:rFonts w:ascii="Arial" w:hAnsi="Arial" w:cs="Arial"/>
                <w:b/>
                <w:spacing w:val="-3"/>
                <w:sz w:val="20"/>
                <w:szCs w:val="20"/>
              </w:rPr>
              <w:t xml:space="preserve"> </w:t>
            </w:r>
            <w:r w:rsidRPr="00E11796">
              <w:rPr>
                <w:rFonts w:ascii="Arial" w:hAnsi="Arial" w:cs="Arial"/>
                <w:b/>
                <w:sz w:val="20"/>
                <w:szCs w:val="20"/>
              </w:rPr>
              <w:t>toleransegrensen</w:t>
            </w:r>
            <w:r w:rsidRPr="00E11796">
              <w:rPr>
                <w:rFonts w:ascii="Arial" w:hAnsi="Arial" w:cs="Arial"/>
                <w:b/>
                <w:spacing w:val="-3"/>
                <w:sz w:val="20"/>
                <w:szCs w:val="20"/>
              </w:rPr>
              <w:t xml:space="preserve"> </w:t>
            </w:r>
            <w:r w:rsidRPr="00E11796">
              <w:rPr>
                <w:rFonts w:ascii="Arial" w:hAnsi="Arial" w:cs="Arial"/>
                <w:b/>
                <w:sz w:val="20"/>
                <w:szCs w:val="20"/>
              </w:rPr>
              <w:t>for</w:t>
            </w:r>
            <w:r w:rsidRPr="00E11796">
              <w:rPr>
                <w:rFonts w:ascii="Arial" w:hAnsi="Arial" w:cs="Arial"/>
                <w:b/>
                <w:spacing w:val="-3"/>
                <w:sz w:val="20"/>
                <w:szCs w:val="20"/>
              </w:rPr>
              <w:t xml:space="preserve"> </w:t>
            </w:r>
            <w:r w:rsidRPr="00E11796">
              <w:rPr>
                <w:rFonts w:ascii="Arial" w:hAnsi="Arial" w:cs="Arial"/>
                <w:b/>
                <w:sz w:val="20"/>
                <w:szCs w:val="20"/>
              </w:rPr>
              <w:t>enkeltverdi</w:t>
            </w:r>
            <w:r w:rsidRPr="00E11796">
              <w:rPr>
                <w:rFonts w:ascii="Arial" w:hAnsi="Arial" w:cs="Arial"/>
                <w:b/>
                <w:spacing w:val="-2"/>
                <w:sz w:val="20"/>
                <w:szCs w:val="20"/>
              </w:rPr>
              <w:t xml:space="preserve"> </w:t>
            </w:r>
            <w:r w:rsidRPr="00E11796">
              <w:rPr>
                <w:rFonts w:ascii="Arial" w:hAnsi="Arial" w:cs="Arial"/>
                <w:b/>
                <w:sz w:val="20"/>
                <w:szCs w:val="20"/>
              </w:rPr>
              <w:t>(%-</w:t>
            </w:r>
            <w:r w:rsidRPr="00E11796">
              <w:rPr>
                <w:rFonts w:ascii="Arial" w:hAnsi="Arial" w:cs="Arial"/>
                <w:b/>
                <w:spacing w:val="-2"/>
                <w:sz w:val="20"/>
                <w:szCs w:val="20"/>
              </w:rPr>
              <w:t>poeng)</w:t>
            </w:r>
          </w:p>
        </w:tc>
        <w:tc>
          <w:tcPr>
            <w:tcW w:w="2753" w:type="dxa"/>
          </w:tcPr>
          <w:p w14:paraId="39ACEA4F" w14:textId="77777777" w:rsidR="008B7350" w:rsidRPr="00E11796" w:rsidRDefault="008B7350" w:rsidP="0033790B">
            <w:pPr>
              <w:pStyle w:val="TableParagraph"/>
              <w:spacing w:before="30" w:line="240" w:lineRule="auto"/>
              <w:rPr>
                <w:rFonts w:ascii="Arial" w:hAnsi="Arial" w:cs="Arial"/>
                <w:b/>
                <w:sz w:val="20"/>
                <w:szCs w:val="20"/>
              </w:rPr>
            </w:pPr>
            <w:r w:rsidRPr="00E11796">
              <w:rPr>
                <w:rFonts w:ascii="Arial" w:hAnsi="Arial" w:cs="Arial"/>
                <w:b/>
                <w:sz w:val="20"/>
                <w:szCs w:val="20"/>
              </w:rPr>
              <w:t>Trekk</w:t>
            </w:r>
            <w:r w:rsidRPr="00E11796">
              <w:rPr>
                <w:rFonts w:ascii="Arial" w:hAnsi="Arial" w:cs="Arial"/>
                <w:b/>
                <w:spacing w:val="-2"/>
                <w:sz w:val="20"/>
                <w:szCs w:val="20"/>
              </w:rPr>
              <w:t xml:space="preserve"> </w:t>
            </w:r>
            <w:r w:rsidRPr="00E11796">
              <w:rPr>
                <w:rFonts w:ascii="Arial" w:hAnsi="Arial" w:cs="Arial"/>
                <w:b/>
                <w:spacing w:val="-5"/>
                <w:sz w:val="20"/>
                <w:szCs w:val="20"/>
              </w:rPr>
              <w:t>(%)</w:t>
            </w:r>
          </w:p>
        </w:tc>
      </w:tr>
      <w:tr w:rsidR="008B7350" w:rsidRPr="00E11796" w14:paraId="1C01C109" w14:textId="77777777" w:rsidTr="0033790B">
        <w:trPr>
          <w:trHeight w:val="342"/>
        </w:trPr>
        <w:tc>
          <w:tcPr>
            <w:tcW w:w="6543" w:type="dxa"/>
          </w:tcPr>
          <w:p w14:paraId="261DDA07" w14:textId="77777777" w:rsidR="008B7350" w:rsidRPr="00E11796" w:rsidRDefault="008B7350" w:rsidP="0033790B">
            <w:pPr>
              <w:pStyle w:val="TableParagraph"/>
              <w:ind w:left="14" w:right="5"/>
              <w:rPr>
                <w:rFonts w:ascii="Arial" w:hAnsi="Arial" w:cs="Arial"/>
                <w:sz w:val="20"/>
                <w:szCs w:val="20"/>
              </w:rPr>
            </w:pPr>
            <w:r w:rsidRPr="00E11796">
              <w:rPr>
                <w:rFonts w:ascii="Arial" w:hAnsi="Arial" w:cs="Arial"/>
                <w:sz w:val="20"/>
                <w:szCs w:val="20"/>
              </w:rPr>
              <w:t>0,1 -</w:t>
            </w:r>
            <w:r w:rsidRPr="00E11796">
              <w:rPr>
                <w:rFonts w:ascii="Arial" w:hAnsi="Arial" w:cs="Arial"/>
                <w:spacing w:val="-1"/>
                <w:sz w:val="20"/>
                <w:szCs w:val="20"/>
              </w:rPr>
              <w:t xml:space="preserve"> </w:t>
            </w:r>
            <w:r w:rsidRPr="00E11796">
              <w:rPr>
                <w:rFonts w:ascii="Arial" w:hAnsi="Arial" w:cs="Arial"/>
                <w:spacing w:val="-5"/>
                <w:sz w:val="20"/>
                <w:szCs w:val="20"/>
              </w:rPr>
              <w:t>3,0</w:t>
            </w:r>
          </w:p>
        </w:tc>
        <w:tc>
          <w:tcPr>
            <w:tcW w:w="2753" w:type="dxa"/>
          </w:tcPr>
          <w:p w14:paraId="624213E2"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10"/>
                <w:sz w:val="20"/>
                <w:szCs w:val="20"/>
              </w:rPr>
              <w:t>5</w:t>
            </w:r>
          </w:p>
        </w:tc>
      </w:tr>
      <w:tr w:rsidR="008B7350" w:rsidRPr="00E11796" w14:paraId="4FA72A91" w14:textId="77777777" w:rsidTr="0033790B">
        <w:trPr>
          <w:trHeight w:val="344"/>
        </w:trPr>
        <w:tc>
          <w:tcPr>
            <w:tcW w:w="6543" w:type="dxa"/>
          </w:tcPr>
          <w:p w14:paraId="0A573A62" w14:textId="77777777" w:rsidR="008B7350" w:rsidRPr="00E11796" w:rsidRDefault="008B7350" w:rsidP="0033790B">
            <w:pPr>
              <w:pStyle w:val="TableParagraph"/>
              <w:spacing w:before="1" w:line="240" w:lineRule="auto"/>
              <w:ind w:left="14" w:right="5"/>
              <w:rPr>
                <w:rFonts w:ascii="Arial" w:hAnsi="Arial" w:cs="Arial"/>
                <w:sz w:val="20"/>
                <w:szCs w:val="20"/>
              </w:rPr>
            </w:pPr>
            <w:r w:rsidRPr="00E11796">
              <w:rPr>
                <w:rFonts w:ascii="Arial" w:hAnsi="Arial" w:cs="Arial"/>
                <w:sz w:val="20"/>
                <w:szCs w:val="20"/>
              </w:rPr>
              <w:t>3,1 -</w:t>
            </w:r>
            <w:r w:rsidRPr="00E11796">
              <w:rPr>
                <w:rFonts w:ascii="Arial" w:hAnsi="Arial" w:cs="Arial"/>
                <w:spacing w:val="-1"/>
                <w:sz w:val="20"/>
                <w:szCs w:val="20"/>
              </w:rPr>
              <w:t xml:space="preserve"> </w:t>
            </w:r>
            <w:r w:rsidRPr="00E11796">
              <w:rPr>
                <w:rFonts w:ascii="Arial" w:hAnsi="Arial" w:cs="Arial"/>
                <w:spacing w:val="-5"/>
                <w:sz w:val="20"/>
                <w:szCs w:val="20"/>
              </w:rPr>
              <w:t>6,0</w:t>
            </w:r>
          </w:p>
        </w:tc>
        <w:tc>
          <w:tcPr>
            <w:tcW w:w="2753" w:type="dxa"/>
          </w:tcPr>
          <w:p w14:paraId="4F677959" w14:textId="77777777" w:rsidR="008B7350" w:rsidRPr="00E11796" w:rsidRDefault="008B7350" w:rsidP="0033790B">
            <w:pPr>
              <w:pStyle w:val="TableParagraph"/>
              <w:spacing w:before="1" w:line="240" w:lineRule="auto"/>
              <w:ind w:right="1"/>
              <w:rPr>
                <w:rFonts w:ascii="Arial" w:hAnsi="Arial" w:cs="Arial"/>
                <w:sz w:val="20"/>
                <w:szCs w:val="20"/>
              </w:rPr>
            </w:pPr>
            <w:r w:rsidRPr="00E11796">
              <w:rPr>
                <w:rFonts w:ascii="Arial" w:hAnsi="Arial" w:cs="Arial"/>
                <w:spacing w:val="-5"/>
                <w:sz w:val="20"/>
                <w:szCs w:val="20"/>
              </w:rPr>
              <w:t>10</w:t>
            </w:r>
          </w:p>
        </w:tc>
      </w:tr>
      <w:tr w:rsidR="008B7350" w:rsidRPr="00E11796" w14:paraId="1A35E410" w14:textId="77777777" w:rsidTr="0033790B">
        <w:trPr>
          <w:trHeight w:val="344"/>
        </w:trPr>
        <w:tc>
          <w:tcPr>
            <w:tcW w:w="6543" w:type="dxa"/>
          </w:tcPr>
          <w:p w14:paraId="5B18D158" w14:textId="77777777" w:rsidR="008B7350" w:rsidRPr="00E11796" w:rsidRDefault="008B7350" w:rsidP="0033790B">
            <w:pPr>
              <w:pStyle w:val="TableParagraph"/>
              <w:ind w:left="14" w:right="2"/>
              <w:rPr>
                <w:rFonts w:ascii="Arial" w:hAnsi="Arial" w:cs="Arial"/>
                <w:sz w:val="20"/>
                <w:szCs w:val="20"/>
              </w:rPr>
            </w:pPr>
            <w:r w:rsidRPr="00E11796">
              <w:rPr>
                <w:rFonts w:ascii="Arial" w:hAnsi="Arial" w:cs="Arial"/>
                <w:sz w:val="20"/>
                <w:szCs w:val="20"/>
              </w:rPr>
              <w:t xml:space="preserve">6,1 – </w:t>
            </w:r>
            <w:r w:rsidRPr="00E11796">
              <w:rPr>
                <w:rFonts w:ascii="Arial" w:hAnsi="Arial" w:cs="Arial"/>
                <w:spacing w:val="-4"/>
                <w:sz w:val="20"/>
                <w:szCs w:val="20"/>
              </w:rPr>
              <w:t>10,0</w:t>
            </w:r>
          </w:p>
        </w:tc>
        <w:tc>
          <w:tcPr>
            <w:tcW w:w="2753" w:type="dxa"/>
          </w:tcPr>
          <w:p w14:paraId="6224008C"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5"/>
                <w:sz w:val="20"/>
                <w:szCs w:val="20"/>
              </w:rPr>
              <w:t>30</w:t>
            </w:r>
          </w:p>
        </w:tc>
      </w:tr>
    </w:tbl>
    <w:p w14:paraId="207AEE31" w14:textId="77777777" w:rsidR="008B7350" w:rsidRPr="00E11796" w:rsidRDefault="008B7350" w:rsidP="008B7350"/>
    <w:p w14:paraId="27108001" w14:textId="77777777" w:rsidR="008B7350" w:rsidRPr="00E11796" w:rsidRDefault="008B7350" w:rsidP="008B7350">
      <w:pPr>
        <w:pStyle w:val="Overskrift6"/>
      </w:pPr>
      <w:r w:rsidRPr="00E11796">
        <w:lastRenderedPageBreak/>
        <w:t>Avvik i hulrom</w:t>
      </w:r>
    </w:p>
    <w:p w14:paraId="3F0B74AA" w14:textId="77777777" w:rsidR="008B7350" w:rsidRPr="00E11796" w:rsidRDefault="008B7350" w:rsidP="008B7350">
      <w:r w:rsidRPr="00E11796">
        <w:t>Ved avvik fra krav til hulrom foretas trekk i oppgjøret. For hulromskrav og gyldighet av krav henvises det til håndbok N200 Vegbygging, Dokumentasjon og kontroll av asfalt (Svv Rapporter nr. 1084) og håndbok R210 Laboratorieundersøkelser. Hulromskrav gjelder selv om underlaget ikke er planfrest eller det er lagt oppretting, dvs. også der entreprenøren ikke har krav til dokumentasjon av hulrom med isotopmåler iht. Dokumentasjon og kontroll av asfalt (Svv Rapporter nr. 1084).</w:t>
      </w:r>
    </w:p>
    <w:p w14:paraId="3587707B" w14:textId="77777777" w:rsidR="008B7350" w:rsidRPr="00E11796" w:rsidRDefault="008B7350" w:rsidP="008B7350">
      <w:r w:rsidRPr="00E11796">
        <w:t>Hulromskravet gjelder hele dekkebredden inkludert skjøter. Uttak av borprøver kan tas ut i skjøt ved mistanke om avvik.</w:t>
      </w:r>
    </w:p>
    <w:p w14:paraId="27F2E68B" w14:textId="77777777" w:rsidR="008B7350" w:rsidRPr="00E11796" w:rsidRDefault="008B7350" w:rsidP="008B7350"/>
    <w:p w14:paraId="2C831D64" w14:textId="77777777" w:rsidR="008B7350" w:rsidRPr="00E11796" w:rsidRDefault="008B7350" w:rsidP="008B7350">
      <w:r w:rsidRPr="00E11796">
        <w:t>Grunnlaget for å vurdere oppfyllelsen av krav er analyse av borkjerner. Hvis enkeltmålinger for hulrom overskrider eller underskrider tillatt variasjonsområde, foretas trekk over vedkommende strekning etter satser som vist i tabell 5 og 6. Bestemmelsen gjelder alle dekketyper med unntak av drensasfalt, Da.</w:t>
      </w:r>
    </w:p>
    <w:p w14:paraId="3D0B5653" w14:textId="77777777" w:rsidR="008B7350" w:rsidRPr="00E11796" w:rsidRDefault="008B7350" w:rsidP="008B7350">
      <w:pPr>
        <w:rPr>
          <w:lang w:eastAsia="nb-NO"/>
        </w:rPr>
      </w:pPr>
    </w:p>
    <w:p w14:paraId="76FB958D" w14:textId="77777777" w:rsidR="008B7350" w:rsidRPr="00E11796" w:rsidRDefault="008B7350" w:rsidP="008B7350">
      <w:pPr>
        <w:rPr>
          <w:lang w:eastAsia="nb-NO"/>
        </w:rPr>
      </w:pPr>
      <w:r w:rsidRPr="00E11796">
        <w:rPr>
          <w:lang w:eastAsia="nb-NO"/>
        </w:rPr>
        <w:t>Tabell 5. Trekksatser ved overskridelse av hulromskrav</w:t>
      </w:r>
    </w:p>
    <w:tbl>
      <w:tblPr>
        <w:tblStyle w:val="TableNormal1"/>
        <w:tblW w:w="0" w:type="auto"/>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660"/>
        <w:gridCol w:w="2803"/>
      </w:tblGrid>
      <w:tr w:rsidR="008B7350" w:rsidRPr="00E11796" w14:paraId="642436BE" w14:textId="77777777" w:rsidTr="0033790B">
        <w:trPr>
          <w:trHeight w:val="791"/>
        </w:trPr>
        <w:tc>
          <w:tcPr>
            <w:tcW w:w="6660" w:type="dxa"/>
          </w:tcPr>
          <w:p w14:paraId="2CA5358A" w14:textId="77777777" w:rsidR="008B7350" w:rsidRPr="00E11796" w:rsidRDefault="008B7350" w:rsidP="0033790B">
            <w:pPr>
              <w:pStyle w:val="TableParagraph"/>
              <w:spacing w:line="240" w:lineRule="auto"/>
              <w:ind w:left="2781" w:right="498" w:hanging="2273"/>
              <w:jc w:val="left"/>
              <w:rPr>
                <w:rFonts w:ascii="Arial" w:hAnsi="Arial" w:cs="Arial"/>
                <w:b/>
                <w:sz w:val="20"/>
                <w:szCs w:val="20"/>
              </w:rPr>
            </w:pPr>
            <w:r w:rsidRPr="00E11796">
              <w:rPr>
                <w:rFonts w:ascii="Arial" w:hAnsi="Arial" w:cs="Arial"/>
                <w:b/>
                <w:sz w:val="20"/>
                <w:szCs w:val="20"/>
              </w:rPr>
              <w:t>Overskridelse</w:t>
            </w:r>
            <w:r w:rsidRPr="00E11796">
              <w:rPr>
                <w:rFonts w:ascii="Arial" w:hAnsi="Arial" w:cs="Arial"/>
                <w:b/>
                <w:spacing w:val="-11"/>
                <w:sz w:val="20"/>
                <w:szCs w:val="20"/>
              </w:rPr>
              <w:t xml:space="preserve"> </w:t>
            </w:r>
            <w:r w:rsidRPr="00E11796">
              <w:rPr>
                <w:rFonts w:ascii="Arial" w:hAnsi="Arial" w:cs="Arial"/>
                <w:b/>
                <w:sz w:val="20"/>
                <w:szCs w:val="20"/>
              </w:rPr>
              <w:t>utover</w:t>
            </w:r>
            <w:r w:rsidRPr="00E11796">
              <w:rPr>
                <w:rFonts w:ascii="Arial" w:hAnsi="Arial" w:cs="Arial"/>
                <w:b/>
                <w:spacing w:val="-11"/>
                <w:sz w:val="20"/>
                <w:szCs w:val="20"/>
              </w:rPr>
              <w:t xml:space="preserve"> </w:t>
            </w:r>
            <w:r w:rsidRPr="00E11796">
              <w:rPr>
                <w:rFonts w:ascii="Arial" w:hAnsi="Arial" w:cs="Arial"/>
                <w:b/>
                <w:sz w:val="20"/>
                <w:szCs w:val="20"/>
              </w:rPr>
              <w:t>toleransegrensene</w:t>
            </w:r>
            <w:r w:rsidRPr="00E11796">
              <w:rPr>
                <w:rFonts w:ascii="Arial" w:hAnsi="Arial" w:cs="Arial"/>
                <w:b/>
                <w:spacing w:val="-9"/>
                <w:sz w:val="20"/>
                <w:szCs w:val="20"/>
              </w:rPr>
              <w:t xml:space="preserve"> </w:t>
            </w:r>
            <w:r w:rsidRPr="00E11796">
              <w:rPr>
                <w:rFonts w:ascii="Arial" w:hAnsi="Arial" w:cs="Arial"/>
                <w:b/>
                <w:sz w:val="20"/>
                <w:szCs w:val="20"/>
              </w:rPr>
              <w:t>for</w:t>
            </w:r>
            <w:r w:rsidRPr="00E11796">
              <w:rPr>
                <w:rFonts w:ascii="Arial" w:hAnsi="Arial" w:cs="Arial"/>
                <w:b/>
                <w:spacing w:val="-11"/>
                <w:sz w:val="20"/>
                <w:szCs w:val="20"/>
              </w:rPr>
              <w:t xml:space="preserve"> </w:t>
            </w:r>
            <w:r w:rsidRPr="00E11796">
              <w:rPr>
                <w:rFonts w:ascii="Arial" w:hAnsi="Arial" w:cs="Arial"/>
                <w:b/>
                <w:sz w:val="20"/>
                <w:szCs w:val="20"/>
              </w:rPr>
              <w:t xml:space="preserve">enkeltverdi </w:t>
            </w:r>
            <w:r w:rsidRPr="00E11796">
              <w:rPr>
                <w:rFonts w:ascii="Arial" w:hAnsi="Arial" w:cs="Arial"/>
                <w:b/>
                <w:spacing w:val="-2"/>
                <w:sz w:val="20"/>
                <w:szCs w:val="20"/>
              </w:rPr>
              <w:t>(%-poeng)</w:t>
            </w:r>
          </w:p>
        </w:tc>
        <w:tc>
          <w:tcPr>
            <w:tcW w:w="2803" w:type="dxa"/>
          </w:tcPr>
          <w:p w14:paraId="5903B796" w14:textId="77777777" w:rsidR="008B7350" w:rsidRPr="00E11796" w:rsidRDefault="008B7350" w:rsidP="0033790B">
            <w:pPr>
              <w:pStyle w:val="TableParagraph"/>
              <w:ind w:right="4"/>
              <w:rPr>
                <w:rFonts w:ascii="Arial" w:hAnsi="Arial" w:cs="Arial"/>
                <w:b/>
                <w:sz w:val="20"/>
                <w:szCs w:val="20"/>
              </w:rPr>
            </w:pPr>
            <w:r w:rsidRPr="00E11796">
              <w:rPr>
                <w:rFonts w:ascii="Arial" w:hAnsi="Arial" w:cs="Arial"/>
                <w:b/>
                <w:spacing w:val="-4"/>
                <w:sz w:val="20"/>
                <w:szCs w:val="20"/>
              </w:rPr>
              <w:t>Trekk</w:t>
            </w:r>
          </w:p>
          <w:p w14:paraId="7EA6E821" w14:textId="77777777" w:rsidR="008B7350" w:rsidRPr="00E11796" w:rsidRDefault="008B7350" w:rsidP="0033790B">
            <w:pPr>
              <w:pStyle w:val="TableParagraph"/>
              <w:spacing w:before="120" w:line="240" w:lineRule="auto"/>
              <w:ind w:right="5"/>
              <w:rPr>
                <w:rFonts w:ascii="Arial" w:hAnsi="Arial" w:cs="Arial"/>
                <w:b/>
                <w:sz w:val="20"/>
                <w:szCs w:val="20"/>
              </w:rPr>
            </w:pPr>
            <w:r w:rsidRPr="00E11796">
              <w:rPr>
                <w:rFonts w:ascii="Arial" w:hAnsi="Arial" w:cs="Arial"/>
                <w:b/>
                <w:spacing w:val="-5"/>
                <w:sz w:val="20"/>
                <w:szCs w:val="20"/>
              </w:rPr>
              <w:t>(%)</w:t>
            </w:r>
          </w:p>
        </w:tc>
      </w:tr>
      <w:tr w:rsidR="008B7350" w:rsidRPr="00E11796" w14:paraId="314BA71F" w14:textId="77777777" w:rsidTr="0033790B">
        <w:trPr>
          <w:trHeight w:val="325"/>
        </w:trPr>
        <w:tc>
          <w:tcPr>
            <w:tcW w:w="6660" w:type="dxa"/>
          </w:tcPr>
          <w:p w14:paraId="5C55017F" w14:textId="77777777" w:rsidR="008B7350" w:rsidRPr="00E11796" w:rsidRDefault="008B7350" w:rsidP="0033790B">
            <w:pPr>
              <w:pStyle w:val="TableParagraph"/>
              <w:ind w:left="14" w:right="5"/>
              <w:rPr>
                <w:rFonts w:ascii="Arial" w:hAnsi="Arial" w:cs="Arial"/>
                <w:sz w:val="20"/>
                <w:szCs w:val="20"/>
              </w:rPr>
            </w:pPr>
            <w:r w:rsidRPr="00E11796">
              <w:rPr>
                <w:rFonts w:ascii="Arial" w:hAnsi="Arial" w:cs="Arial"/>
                <w:sz w:val="20"/>
                <w:szCs w:val="20"/>
              </w:rPr>
              <w:t>0,1 -</w:t>
            </w:r>
            <w:r w:rsidRPr="00E11796">
              <w:rPr>
                <w:rFonts w:ascii="Arial" w:hAnsi="Arial" w:cs="Arial"/>
                <w:spacing w:val="-1"/>
                <w:sz w:val="20"/>
                <w:szCs w:val="20"/>
              </w:rPr>
              <w:t xml:space="preserve"> </w:t>
            </w:r>
            <w:r w:rsidRPr="00E11796">
              <w:rPr>
                <w:rFonts w:ascii="Arial" w:hAnsi="Arial" w:cs="Arial"/>
                <w:spacing w:val="-5"/>
                <w:sz w:val="20"/>
                <w:szCs w:val="20"/>
              </w:rPr>
              <w:t>1,0</w:t>
            </w:r>
          </w:p>
        </w:tc>
        <w:tc>
          <w:tcPr>
            <w:tcW w:w="2803" w:type="dxa"/>
          </w:tcPr>
          <w:p w14:paraId="4427433F"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10"/>
                <w:sz w:val="20"/>
                <w:szCs w:val="20"/>
              </w:rPr>
              <w:t>5</w:t>
            </w:r>
          </w:p>
        </w:tc>
      </w:tr>
      <w:tr w:rsidR="008B7350" w:rsidRPr="00E11796" w14:paraId="54C542D5" w14:textId="77777777" w:rsidTr="0033790B">
        <w:trPr>
          <w:trHeight w:val="323"/>
        </w:trPr>
        <w:tc>
          <w:tcPr>
            <w:tcW w:w="6660" w:type="dxa"/>
          </w:tcPr>
          <w:p w14:paraId="3E5724EE" w14:textId="77777777" w:rsidR="008B7350" w:rsidRPr="00E11796" w:rsidRDefault="008B7350" w:rsidP="0033790B">
            <w:pPr>
              <w:pStyle w:val="TableParagraph"/>
              <w:ind w:left="14" w:right="5"/>
              <w:rPr>
                <w:rFonts w:ascii="Arial" w:hAnsi="Arial" w:cs="Arial"/>
                <w:sz w:val="20"/>
                <w:szCs w:val="20"/>
              </w:rPr>
            </w:pPr>
            <w:r w:rsidRPr="00E11796">
              <w:rPr>
                <w:rFonts w:ascii="Arial" w:hAnsi="Arial" w:cs="Arial"/>
                <w:sz w:val="20"/>
                <w:szCs w:val="20"/>
              </w:rPr>
              <w:t>1,1 -</w:t>
            </w:r>
            <w:r w:rsidRPr="00E11796">
              <w:rPr>
                <w:rFonts w:ascii="Arial" w:hAnsi="Arial" w:cs="Arial"/>
                <w:spacing w:val="-1"/>
                <w:sz w:val="20"/>
                <w:szCs w:val="20"/>
              </w:rPr>
              <w:t xml:space="preserve"> </w:t>
            </w:r>
            <w:r w:rsidRPr="00E11796">
              <w:rPr>
                <w:rFonts w:ascii="Arial" w:hAnsi="Arial" w:cs="Arial"/>
                <w:spacing w:val="-5"/>
                <w:sz w:val="20"/>
                <w:szCs w:val="20"/>
              </w:rPr>
              <w:t>2,0</w:t>
            </w:r>
          </w:p>
        </w:tc>
        <w:tc>
          <w:tcPr>
            <w:tcW w:w="2803" w:type="dxa"/>
          </w:tcPr>
          <w:p w14:paraId="3030A20B"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5"/>
                <w:sz w:val="20"/>
                <w:szCs w:val="20"/>
              </w:rPr>
              <w:t>10</w:t>
            </w:r>
          </w:p>
        </w:tc>
      </w:tr>
      <w:tr w:rsidR="008B7350" w:rsidRPr="00E11796" w14:paraId="4B14FE88" w14:textId="77777777" w:rsidTr="0033790B">
        <w:trPr>
          <w:trHeight w:val="325"/>
        </w:trPr>
        <w:tc>
          <w:tcPr>
            <w:tcW w:w="6660" w:type="dxa"/>
          </w:tcPr>
          <w:p w14:paraId="2EA1C01E" w14:textId="77777777" w:rsidR="008B7350" w:rsidRPr="00E11796" w:rsidRDefault="008B7350" w:rsidP="0033790B">
            <w:pPr>
              <w:pStyle w:val="TableParagraph"/>
              <w:spacing w:before="1" w:line="240" w:lineRule="auto"/>
              <w:ind w:left="14" w:right="5"/>
              <w:rPr>
                <w:rFonts w:ascii="Arial" w:hAnsi="Arial" w:cs="Arial"/>
                <w:sz w:val="20"/>
                <w:szCs w:val="20"/>
              </w:rPr>
            </w:pPr>
            <w:r w:rsidRPr="00E11796">
              <w:rPr>
                <w:rFonts w:ascii="Arial" w:hAnsi="Arial" w:cs="Arial"/>
                <w:sz w:val="20"/>
                <w:szCs w:val="20"/>
              </w:rPr>
              <w:t>2,1 -</w:t>
            </w:r>
            <w:r w:rsidRPr="00E11796">
              <w:rPr>
                <w:rFonts w:ascii="Arial" w:hAnsi="Arial" w:cs="Arial"/>
                <w:spacing w:val="-1"/>
                <w:sz w:val="20"/>
                <w:szCs w:val="20"/>
              </w:rPr>
              <w:t xml:space="preserve"> </w:t>
            </w:r>
            <w:r w:rsidRPr="00E11796">
              <w:rPr>
                <w:rFonts w:ascii="Arial" w:hAnsi="Arial" w:cs="Arial"/>
                <w:spacing w:val="-5"/>
                <w:sz w:val="20"/>
                <w:szCs w:val="20"/>
              </w:rPr>
              <w:t>4,0</w:t>
            </w:r>
          </w:p>
        </w:tc>
        <w:tc>
          <w:tcPr>
            <w:tcW w:w="2803" w:type="dxa"/>
          </w:tcPr>
          <w:p w14:paraId="0E541778" w14:textId="77777777" w:rsidR="008B7350" w:rsidRPr="00E11796" w:rsidRDefault="008B7350" w:rsidP="0033790B">
            <w:pPr>
              <w:pStyle w:val="TableParagraph"/>
              <w:spacing w:before="1" w:line="240" w:lineRule="auto"/>
              <w:ind w:right="1"/>
              <w:rPr>
                <w:rFonts w:ascii="Arial" w:hAnsi="Arial" w:cs="Arial"/>
                <w:sz w:val="20"/>
                <w:szCs w:val="20"/>
              </w:rPr>
            </w:pPr>
            <w:r w:rsidRPr="00E11796">
              <w:rPr>
                <w:rFonts w:ascii="Arial" w:hAnsi="Arial" w:cs="Arial"/>
                <w:spacing w:val="-5"/>
                <w:sz w:val="20"/>
                <w:szCs w:val="20"/>
              </w:rPr>
              <w:t>30</w:t>
            </w:r>
          </w:p>
        </w:tc>
      </w:tr>
      <w:tr w:rsidR="008B7350" w:rsidRPr="00E11796" w14:paraId="66623ECC" w14:textId="77777777" w:rsidTr="0033790B">
        <w:trPr>
          <w:trHeight w:val="325"/>
        </w:trPr>
        <w:tc>
          <w:tcPr>
            <w:tcW w:w="6660" w:type="dxa"/>
          </w:tcPr>
          <w:p w14:paraId="7F757A20" w14:textId="77777777" w:rsidR="008B7350" w:rsidRPr="00E11796" w:rsidRDefault="008B7350" w:rsidP="0033790B">
            <w:pPr>
              <w:pStyle w:val="TableParagraph"/>
              <w:ind w:left="14" w:right="5"/>
              <w:rPr>
                <w:rFonts w:ascii="Arial" w:hAnsi="Arial" w:cs="Arial"/>
                <w:sz w:val="20"/>
                <w:szCs w:val="20"/>
              </w:rPr>
            </w:pPr>
            <w:r w:rsidRPr="00E11796">
              <w:rPr>
                <w:rFonts w:ascii="Arial" w:hAnsi="Arial" w:cs="Arial"/>
                <w:sz w:val="20"/>
                <w:szCs w:val="20"/>
              </w:rPr>
              <w:t>4,1 -</w:t>
            </w:r>
            <w:r w:rsidRPr="00E11796">
              <w:rPr>
                <w:rFonts w:ascii="Arial" w:hAnsi="Arial" w:cs="Arial"/>
                <w:spacing w:val="-1"/>
                <w:sz w:val="20"/>
                <w:szCs w:val="20"/>
              </w:rPr>
              <w:t xml:space="preserve"> </w:t>
            </w:r>
            <w:r w:rsidRPr="00E11796">
              <w:rPr>
                <w:rFonts w:ascii="Arial" w:hAnsi="Arial" w:cs="Arial"/>
                <w:spacing w:val="-5"/>
                <w:sz w:val="20"/>
                <w:szCs w:val="20"/>
              </w:rPr>
              <w:t>5,5</w:t>
            </w:r>
          </w:p>
        </w:tc>
        <w:tc>
          <w:tcPr>
            <w:tcW w:w="2803" w:type="dxa"/>
          </w:tcPr>
          <w:p w14:paraId="58DB0BD8"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5"/>
                <w:sz w:val="20"/>
                <w:szCs w:val="20"/>
              </w:rPr>
              <w:t>50</w:t>
            </w:r>
          </w:p>
        </w:tc>
      </w:tr>
    </w:tbl>
    <w:p w14:paraId="62101670" w14:textId="77777777" w:rsidR="008B7350" w:rsidRPr="00E11796" w:rsidRDefault="008B7350" w:rsidP="008B7350">
      <w:pPr>
        <w:rPr>
          <w:lang w:eastAsia="nb-NO"/>
        </w:rPr>
      </w:pPr>
    </w:p>
    <w:p w14:paraId="1E39A9F8" w14:textId="77777777" w:rsidR="008B7350" w:rsidRPr="00E11796" w:rsidRDefault="008B7350" w:rsidP="008B7350">
      <w:pPr>
        <w:rPr>
          <w:lang w:eastAsia="nb-NO"/>
        </w:rPr>
      </w:pPr>
      <w:r w:rsidRPr="00E11796">
        <w:rPr>
          <w:lang w:eastAsia="nb-NO"/>
        </w:rPr>
        <w:t>Tabell 6. Trekksatser ved underskridelse av hulromskrav</w:t>
      </w:r>
    </w:p>
    <w:p w14:paraId="253A5C6C" w14:textId="77777777" w:rsidR="008B7350" w:rsidRPr="00E11796" w:rsidRDefault="008B7350" w:rsidP="008B7350">
      <w:pPr>
        <w:rPr>
          <w:lang w:eastAsia="nb-NO"/>
        </w:rPr>
      </w:pPr>
    </w:p>
    <w:tbl>
      <w:tblPr>
        <w:tblStyle w:val="TableNormal1"/>
        <w:tblW w:w="0" w:type="auto"/>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660"/>
        <w:gridCol w:w="2803"/>
      </w:tblGrid>
      <w:tr w:rsidR="008B7350" w:rsidRPr="00E11796" w14:paraId="2FAFA433" w14:textId="77777777" w:rsidTr="0033790B">
        <w:trPr>
          <w:trHeight w:val="791"/>
        </w:trPr>
        <w:tc>
          <w:tcPr>
            <w:tcW w:w="6660" w:type="dxa"/>
          </w:tcPr>
          <w:p w14:paraId="4AF86018" w14:textId="77777777" w:rsidR="008B7350" w:rsidRPr="00E11796" w:rsidRDefault="008B7350" w:rsidP="0033790B">
            <w:pPr>
              <w:pStyle w:val="TableParagraph"/>
              <w:spacing w:line="240" w:lineRule="auto"/>
              <w:ind w:left="2781" w:right="430" w:hanging="2340"/>
              <w:jc w:val="left"/>
              <w:rPr>
                <w:rFonts w:ascii="Arial" w:hAnsi="Arial" w:cs="Arial"/>
                <w:b/>
                <w:sz w:val="20"/>
                <w:szCs w:val="20"/>
              </w:rPr>
            </w:pPr>
            <w:r w:rsidRPr="00E11796">
              <w:rPr>
                <w:rFonts w:ascii="Arial" w:hAnsi="Arial" w:cs="Arial"/>
                <w:b/>
                <w:sz w:val="20"/>
                <w:szCs w:val="20"/>
              </w:rPr>
              <w:t>Underskridelse</w:t>
            </w:r>
            <w:r w:rsidRPr="00E11796">
              <w:rPr>
                <w:rFonts w:ascii="Arial" w:hAnsi="Arial" w:cs="Arial"/>
                <w:b/>
                <w:spacing w:val="-11"/>
                <w:sz w:val="20"/>
                <w:szCs w:val="20"/>
              </w:rPr>
              <w:t xml:space="preserve"> </w:t>
            </w:r>
            <w:r w:rsidRPr="00E11796">
              <w:rPr>
                <w:rFonts w:ascii="Arial" w:hAnsi="Arial" w:cs="Arial"/>
                <w:b/>
                <w:sz w:val="20"/>
                <w:szCs w:val="20"/>
              </w:rPr>
              <w:t>utover</w:t>
            </w:r>
            <w:r w:rsidRPr="00E11796">
              <w:rPr>
                <w:rFonts w:ascii="Arial" w:hAnsi="Arial" w:cs="Arial"/>
                <w:b/>
                <w:spacing w:val="-11"/>
                <w:sz w:val="20"/>
                <w:szCs w:val="20"/>
              </w:rPr>
              <w:t xml:space="preserve"> </w:t>
            </w:r>
            <w:r w:rsidRPr="00E11796">
              <w:rPr>
                <w:rFonts w:ascii="Arial" w:hAnsi="Arial" w:cs="Arial"/>
                <w:b/>
                <w:sz w:val="20"/>
                <w:szCs w:val="20"/>
              </w:rPr>
              <w:t>toleransegrensene</w:t>
            </w:r>
            <w:r w:rsidRPr="00E11796">
              <w:rPr>
                <w:rFonts w:ascii="Arial" w:hAnsi="Arial" w:cs="Arial"/>
                <w:b/>
                <w:spacing w:val="-9"/>
                <w:sz w:val="20"/>
                <w:szCs w:val="20"/>
              </w:rPr>
              <w:t xml:space="preserve"> </w:t>
            </w:r>
            <w:r w:rsidRPr="00E11796">
              <w:rPr>
                <w:rFonts w:ascii="Arial" w:hAnsi="Arial" w:cs="Arial"/>
                <w:b/>
                <w:sz w:val="20"/>
                <w:szCs w:val="20"/>
              </w:rPr>
              <w:t>for</w:t>
            </w:r>
            <w:r w:rsidRPr="00E11796">
              <w:rPr>
                <w:rFonts w:ascii="Arial" w:hAnsi="Arial" w:cs="Arial"/>
                <w:b/>
                <w:spacing w:val="-11"/>
                <w:sz w:val="20"/>
                <w:szCs w:val="20"/>
              </w:rPr>
              <w:t xml:space="preserve"> </w:t>
            </w:r>
            <w:r w:rsidRPr="00E11796">
              <w:rPr>
                <w:rFonts w:ascii="Arial" w:hAnsi="Arial" w:cs="Arial"/>
                <w:b/>
                <w:sz w:val="20"/>
                <w:szCs w:val="20"/>
              </w:rPr>
              <w:t xml:space="preserve">enkeltverdi </w:t>
            </w:r>
            <w:r w:rsidRPr="00E11796">
              <w:rPr>
                <w:rFonts w:ascii="Arial" w:hAnsi="Arial" w:cs="Arial"/>
                <w:b/>
                <w:spacing w:val="-2"/>
                <w:sz w:val="20"/>
                <w:szCs w:val="20"/>
              </w:rPr>
              <w:t>(%-poeng)</w:t>
            </w:r>
          </w:p>
        </w:tc>
        <w:tc>
          <w:tcPr>
            <w:tcW w:w="2803" w:type="dxa"/>
          </w:tcPr>
          <w:p w14:paraId="358B4FC9" w14:textId="77777777" w:rsidR="008B7350" w:rsidRPr="00E11796" w:rsidRDefault="008B7350" w:rsidP="0033790B">
            <w:pPr>
              <w:pStyle w:val="TableParagraph"/>
              <w:ind w:right="4"/>
              <w:rPr>
                <w:rFonts w:ascii="Arial" w:hAnsi="Arial" w:cs="Arial"/>
                <w:b/>
                <w:sz w:val="20"/>
                <w:szCs w:val="20"/>
              </w:rPr>
            </w:pPr>
            <w:r w:rsidRPr="00E11796">
              <w:rPr>
                <w:rFonts w:ascii="Arial" w:hAnsi="Arial" w:cs="Arial"/>
                <w:b/>
                <w:spacing w:val="-4"/>
                <w:sz w:val="20"/>
                <w:szCs w:val="20"/>
              </w:rPr>
              <w:t>Trekk</w:t>
            </w:r>
          </w:p>
          <w:p w14:paraId="3C80AE68" w14:textId="77777777" w:rsidR="008B7350" w:rsidRPr="00E11796" w:rsidRDefault="008B7350" w:rsidP="0033790B">
            <w:pPr>
              <w:pStyle w:val="TableParagraph"/>
              <w:spacing w:before="120" w:line="240" w:lineRule="auto"/>
              <w:ind w:right="5"/>
              <w:rPr>
                <w:rFonts w:ascii="Arial" w:hAnsi="Arial" w:cs="Arial"/>
                <w:b/>
                <w:sz w:val="20"/>
                <w:szCs w:val="20"/>
              </w:rPr>
            </w:pPr>
            <w:r w:rsidRPr="00E11796">
              <w:rPr>
                <w:rFonts w:ascii="Arial" w:hAnsi="Arial" w:cs="Arial"/>
                <w:b/>
                <w:spacing w:val="-5"/>
                <w:sz w:val="20"/>
                <w:szCs w:val="20"/>
              </w:rPr>
              <w:t>(%)</w:t>
            </w:r>
          </w:p>
        </w:tc>
      </w:tr>
      <w:tr w:rsidR="008B7350" w:rsidRPr="00E11796" w14:paraId="3562BBDB" w14:textId="77777777" w:rsidTr="0033790B">
        <w:trPr>
          <w:trHeight w:val="323"/>
        </w:trPr>
        <w:tc>
          <w:tcPr>
            <w:tcW w:w="6660" w:type="dxa"/>
          </w:tcPr>
          <w:p w14:paraId="003AF8E5" w14:textId="77777777" w:rsidR="008B7350" w:rsidRPr="00E11796" w:rsidRDefault="008B7350" w:rsidP="0033790B">
            <w:pPr>
              <w:pStyle w:val="TableParagraph"/>
              <w:ind w:left="14" w:right="2"/>
              <w:rPr>
                <w:rFonts w:ascii="Arial" w:hAnsi="Arial" w:cs="Arial"/>
                <w:sz w:val="20"/>
                <w:szCs w:val="20"/>
              </w:rPr>
            </w:pPr>
            <w:r w:rsidRPr="00E11796">
              <w:rPr>
                <w:rFonts w:ascii="Arial" w:hAnsi="Arial" w:cs="Arial"/>
                <w:sz w:val="20"/>
                <w:szCs w:val="20"/>
              </w:rPr>
              <w:t xml:space="preserve">0,1 – </w:t>
            </w:r>
            <w:r w:rsidRPr="00E11796">
              <w:rPr>
                <w:rFonts w:ascii="Arial" w:hAnsi="Arial" w:cs="Arial"/>
                <w:spacing w:val="-5"/>
                <w:sz w:val="20"/>
                <w:szCs w:val="20"/>
              </w:rPr>
              <w:t>1,0</w:t>
            </w:r>
          </w:p>
        </w:tc>
        <w:tc>
          <w:tcPr>
            <w:tcW w:w="2803" w:type="dxa"/>
          </w:tcPr>
          <w:p w14:paraId="716B1DCA"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5"/>
                <w:sz w:val="20"/>
                <w:szCs w:val="20"/>
              </w:rPr>
              <w:t>10</w:t>
            </w:r>
          </w:p>
        </w:tc>
      </w:tr>
      <w:tr w:rsidR="008B7350" w:rsidRPr="00E11796" w14:paraId="4AB1F6BC" w14:textId="77777777" w:rsidTr="0033790B">
        <w:trPr>
          <w:trHeight w:val="325"/>
        </w:trPr>
        <w:tc>
          <w:tcPr>
            <w:tcW w:w="6660" w:type="dxa"/>
          </w:tcPr>
          <w:p w14:paraId="27CD90F5" w14:textId="77777777" w:rsidR="008B7350" w:rsidRPr="00E11796" w:rsidRDefault="008B7350" w:rsidP="0033790B">
            <w:pPr>
              <w:pStyle w:val="TableParagraph"/>
              <w:spacing w:before="1" w:line="240" w:lineRule="auto"/>
              <w:ind w:left="14" w:right="2"/>
              <w:rPr>
                <w:rFonts w:ascii="Arial" w:hAnsi="Arial" w:cs="Arial"/>
                <w:sz w:val="20"/>
                <w:szCs w:val="20"/>
              </w:rPr>
            </w:pPr>
            <w:r w:rsidRPr="00E11796">
              <w:rPr>
                <w:rFonts w:ascii="Arial" w:hAnsi="Arial" w:cs="Arial"/>
                <w:sz w:val="20"/>
                <w:szCs w:val="20"/>
              </w:rPr>
              <w:t>&gt;</w:t>
            </w:r>
            <w:r w:rsidRPr="00E11796">
              <w:rPr>
                <w:rFonts w:ascii="Arial" w:hAnsi="Arial" w:cs="Arial"/>
                <w:spacing w:val="-1"/>
                <w:sz w:val="20"/>
                <w:szCs w:val="20"/>
              </w:rPr>
              <w:t xml:space="preserve"> </w:t>
            </w:r>
            <w:r w:rsidRPr="00E11796">
              <w:rPr>
                <w:rFonts w:ascii="Arial" w:hAnsi="Arial" w:cs="Arial"/>
                <w:spacing w:val="-5"/>
                <w:sz w:val="20"/>
                <w:szCs w:val="20"/>
              </w:rPr>
              <w:t>1,0</w:t>
            </w:r>
          </w:p>
        </w:tc>
        <w:tc>
          <w:tcPr>
            <w:tcW w:w="2803" w:type="dxa"/>
          </w:tcPr>
          <w:p w14:paraId="143EDD06" w14:textId="77777777" w:rsidR="008B7350" w:rsidRPr="00E11796" w:rsidRDefault="008B7350" w:rsidP="0033790B">
            <w:pPr>
              <w:pStyle w:val="TableParagraph"/>
              <w:spacing w:before="1" w:line="240" w:lineRule="auto"/>
              <w:ind w:right="1"/>
              <w:rPr>
                <w:rFonts w:ascii="Arial" w:hAnsi="Arial" w:cs="Arial"/>
                <w:sz w:val="20"/>
                <w:szCs w:val="20"/>
              </w:rPr>
            </w:pPr>
            <w:r w:rsidRPr="00E11796">
              <w:rPr>
                <w:rFonts w:ascii="Arial" w:hAnsi="Arial" w:cs="Arial"/>
                <w:spacing w:val="-5"/>
                <w:sz w:val="20"/>
                <w:szCs w:val="20"/>
              </w:rPr>
              <w:t>30</w:t>
            </w:r>
          </w:p>
        </w:tc>
      </w:tr>
    </w:tbl>
    <w:p w14:paraId="2853760C" w14:textId="77777777" w:rsidR="008B7350" w:rsidRPr="00E11796" w:rsidRDefault="008B7350" w:rsidP="008B7350">
      <w:pPr>
        <w:rPr>
          <w:lang w:eastAsia="nb-NO"/>
        </w:rPr>
      </w:pPr>
    </w:p>
    <w:p w14:paraId="24E4657B" w14:textId="77777777" w:rsidR="008B7350" w:rsidRPr="00E11796" w:rsidRDefault="008B7350" w:rsidP="008B7350">
      <w:pPr>
        <w:pStyle w:val="Overskrift6"/>
      </w:pPr>
      <w:r w:rsidRPr="00E11796">
        <w:t>Avvik i bindemiddelinnhold</w:t>
      </w:r>
    </w:p>
    <w:p w14:paraId="6915DF38" w14:textId="77777777" w:rsidR="008B7350" w:rsidRPr="00E11796" w:rsidRDefault="008B7350" w:rsidP="008B7350">
      <w:r w:rsidRPr="00E11796">
        <w:t>Ved avvik fra krav til bindemiddelinnhold foretas trekk i oppgjøret. Grunnlaget for å vurdere oppfyllelsen av krav er middelverdi for bindemiddelinnhold i uttatte prøver. Størrelsen på trekket er gitt i tabell 7.</w:t>
      </w:r>
    </w:p>
    <w:p w14:paraId="072168C0" w14:textId="77777777" w:rsidR="008B7350" w:rsidRPr="00E11796" w:rsidRDefault="008B7350" w:rsidP="008B7350">
      <w:pPr>
        <w:rPr>
          <w:lang w:eastAsia="nb-NO"/>
        </w:rPr>
      </w:pPr>
    </w:p>
    <w:p w14:paraId="27BC3577" w14:textId="77777777" w:rsidR="008B7350" w:rsidRPr="00E11796" w:rsidRDefault="008B7350" w:rsidP="008B7350">
      <w:pPr>
        <w:rPr>
          <w:lang w:eastAsia="nb-NO"/>
        </w:rPr>
      </w:pPr>
      <w:r w:rsidRPr="00E11796">
        <w:rPr>
          <w:lang w:eastAsia="nb-NO"/>
        </w:rPr>
        <w:t>Tabell 7. Trekksatser ved avvik fra krav til bindemiddelinnhold</w:t>
      </w:r>
    </w:p>
    <w:tbl>
      <w:tblPr>
        <w:tblStyle w:val="TableNormal1"/>
        <w:tblW w:w="0" w:type="auto"/>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660"/>
        <w:gridCol w:w="2803"/>
      </w:tblGrid>
      <w:tr w:rsidR="008B7350" w:rsidRPr="00E11796" w14:paraId="72DFD01D" w14:textId="77777777" w:rsidTr="0033790B">
        <w:trPr>
          <w:trHeight w:val="791"/>
        </w:trPr>
        <w:tc>
          <w:tcPr>
            <w:tcW w:w="6660" w:type="dxa"/>
          </w:tcPr>
          <w:p w14:paraId="7A5BD40B" w14:textId="77777777" w:rsidR="008B7350" w:rsidRPr="00E11796" w:rsidRDefault="008B7350" w:rsidP="0033790B">
            <w:pPr>
              <w:pStyle w:val="TableParagraph"/>
              <w:spacing w:line="240" w:lineRule="auto"/>
              <w:ind w:left="2781" w:right="483" w:hanging="2285"/>
              <w:jc w:val="left"/>
              <w:rPr>
                <w:rFonts w:ascii="Arial" w:hAnsi="Arial" w:cs="Arial"/>
                <w:bCs/>
                <w:sz w:val="20"/>
                <w:szCs w:val="20"/>
              </w:rPr>
            </w:pPr>
            <w:r w:rsidRPr="00E11796">
              <w:rPr>
                <w:rFonts w:ascii="Arial" w:hAnsi="Arial" w:cs="Arial"/>
                <w:bCs/>
                <w:sz w:val="20"/>
                <w:szCs w:val="20"/>
              </w:rPr>
              <w:t>Underskridelse</w:t>
            </w:r>
            <w:r w:rsidRPr="00E11796">
              <w:rPr>
                <w:rFonts w:ascii="Arial" w:hAnsi="Arial" w:cs="Arial"/>
                <w:bCs/>
                <w:spacing w:val="-11"/>
                <w:sz w:val="20"/>
                <w:szCs w:val="20"/>
              </w:rPr>
              <w:t xml:space="preserve"> </w:t>
            </w:r>
            <w:r w:rsidRPr="00E11796">
              <w:rPr>
                <w:rFonts w:ascii="Arial" w:hAnsi="Arial" w:cs="Arial"/>
                <w:bCs/>
                <w:sz w:val="20"/>
                <w:szCs w:val="20"/>
              </w:rPr>
              <w:t>utover</w:t>
            </w:r>
            <w:r w:rsidRPr="00E11796">
              <w:rPr>
                <w:rFonts w:ascii="Arial" w:hAnsi="Arial" w:cs="Arial"/>
                <w:bCs/>
                <w:spacing w:val="-11"/>
                <w:sz w:val="20"/>
                <w:szCs w:val="20"/>
              </w:rPr>
              <w:t xml:space="preserve"> </w:t>
            </w:r>
            <w:r w:rsidRPr="00E11796">
              <w:rPr>
                <w:rFonts w:ascii="Arial" w:hAnsi="Arial" w:cs="Arial"/>
                <w:bCs/>
                <w:sz w:val="20"/>
                <w:szCs w:val="20"/>
              </w:rPr>
              <w:t>toleransegrensen</w:t>
            </w:r>
            <w:r w:rsidRPr="00E11796">
              <w:rPr>
                <w:rFonts w:ascii="Arial" w:hAnsi="Arial" w:cs="Arial"/>
                <w:bCs/>
                <w:spacing w:val="-10"/>
                <w:sz w:val="20"/>
                <w:szCs w:val="20"/>
              </w:rPr>
              <w:t xml:space="preserve"> </w:t>
            </w:r>
            <w:r w:rsidRPr="00E11796">
              <w:rPr>
                <w:rFonts w:ascii="Arial" w:hAnsi="Arial" w:cs="Arial"/>
                <w:bCs/>
                <w:sz w:val="20"/>
                <w:szCs w:val="20"/>
              </w:rPr>
              <w:t>for</w:t>
            </w:r>
            <w:r w:rsidRPr="00E11796">
              <w:rPr>
                <w:rFonts w:ascii="Arial" w:hAnsi="Arial" w:cs="Arial"/>
                <w:bCs/>
                <w:spacing w:val="-11"/>
                <w:sz w:val="20"/>
                <w:szCs w:val="20"/>
              </w:rPr>
              <w:t xml:space="preserve"> </w:t>
            </w:r>
            <w:r w:rsidRPr="00E11796">
              <w:rPr>
                <w:rFonts w:ascii="Arial" w:hAnsi="Arial" w:cs="Arial"/>
                <w:bCs/>
                <w:sz w:val="20"/>
                <w:szCs w:val="20"/>
              </w:rPr>
              <w:t xml:space="preserve">enkeltverdi </w:t>
            </w:r>
            <w:r w:rsidRPr="00E11796">
              <w:rPr>
                <w:rFonts w:ascii="Arial" w:hAnsi="Arial" w:cs="Arial"/>
                <w:bCs/>
                <w:spacing w:val="-2"/>
                <w:sz w:val="20"/>
                <w:szCs w:val="20"/>
              </w:rPr>
              <w:t>(%-poeng)</w:t>
            </w:r>
          </w:p>
        </w:tc>
        <w:tc>
          <w:tcPr>
            <w:tcW w:w="2803" w:type="dxa"/>
          </w:tcPr>
          <w:p w14:paraId="2FE2A495" w14:textId="77777777" w:rsidR="008B7350" w:rsidRPr="00E11796" w:rsidRDefault="008B7350" w:rsidP="0033790B">
            <w:pPr>
              <w:pStyle w:val="TableParagraph"/>
              <w:ind w:right="4"/>
              <w:rPr>
                <w:rFonts w:ascii="Arial" w:hAnsi="Arial" w:cs="Arial"/>
                <w:bCs/>
                <w:sz w:val="20"/>
                <w:szCs w:val="20"/>
              </w:rPr>
            </w:pPr>
            <w:r w:rsidRPr="00E11796">
              <w:rPr>
                <w:rFonts w:ascii="Arial" w:hAnsi="Arial" w:cs="Arial"/>
                <w:bCs/>
                <w:spacing w:val="-4"/>
                <w:sz w:val="20"/>
                <w:szCs w:val="20"/>
              </w:rPr>
              <w:t>Trekk</w:t>
            </w:r>
          </w:p>
          <w:p w14:paraId="24D0A1E7" w14:textId="77777777" w:rsidR="008B7350" w:rsidRPr="00E11796" w:rsidRDefault="008B7350" w:rsidP="0033790B">
            <w:pPr>
              <w:pStyle w:val="TableParagraph"/>
              <w:spacing w:before="120" w:line="240" w:lineRule="auto"/>
              <w:ind w:right="5"/>
              <w:rPr>
                <w:rFonts w:ascii="Arial" w:hAnsi="Arial" w:cs="Arial"/>
                <w:bCs/>
                <w:sz w:val="20"/>
                <w:szCs w:val="20"/>
              </w:rPr>
            </w:pPr>
            <w:r w:rsidRPr="00E11796">
              <w:rPr>
                <w:rFonts w:ascii="Arial" w:hAnsi="Arial" w:cs="Arial"/>
                <w:bCs/>
                <w:spacing w:val="-5"/>
                <w:sz w:val="20"/>
                <w:szCs w:val="20"/>
              </w:rPr>
              <w:t>(%)</w:t>
            </w:r>
          </w:p>
        </w:tc>
      </w:tr>
      <w:tr w:rsidR="008B7350" w:rsidRPr="00E11796" w14:paraId="12E8401C" w14:textId="77777777" w:rsidTr="0033790B">
        <w:trPr>
          <w:trHeight w:val="325"/>
        </w:trPr>
        <w:tc>
          <w:tcPr>
            <w:tcW w:w="6660" w:type="dxa"/>
          </w:tcPr>
          <w:p w14:paraId="0F3FE764" w14:textId="77777777" w:rsidR="008B7350" w:rsidRPr="00E11796" w:rsidRDefault="008B7350" w:rsidP="0033790B">
            <w:pPr>
              <w:pStyle w:val="TableParagraph"/>
              <w:ind w:left="14" w:right="2"/>
              <w:rPr>
                <w:rFonts w:ascii="Arial" w:hAnsi="Arial" w:cs="Arial"/>
                <w:bCs/>
                <w:sz w:val="20"/>
                <w:szCs w:val="20"/>
              </w:rPr>
            </w:pPr>
            <w:r w:rsidRPr="00E11796">
              <w:rPr>
                <w:rFonts w:ascii="Arial" w:hAnsi="Arial" w:cs="Arial"/>
                <w:bCs/>
                <w:sz w:val="20"/>
                <w:szCs w:val="20"/>
              </w:rPr>
              <w:t xml:space="preserve">0,01 – </w:t>
            </w:r>
            <w:r w:rsidRPr="00E11796">
              <w:rPr>
                <w:rFonts w:ascii="Arial" w:hAnsi="Arial" w:cs="Arial"/>
                <w:bCs/>
                <w:spacing w:val="-4"/>
                <w:sz w:val="20"/>
                <w:szCs w:val="20"/>
              </w:rPr>
              <w:t>0,34</w:t>
            </w:r>
          </w:p>
        </w:tc>
        <w:tc>
          <w:tcPr>
            <w:tcW w:w="2803" w:type="dxa"/>
          </w:tcPr>
          <w:p w14:paraId="219CAEBD" w14:textId="77777777" w:rsidR="008B7350" w:rsidRPr="00E11796" w:rsidRDefault="008B7350" w:rsidP="0033790B">
            <w:pPr>
              <w:pStyle w:val="TableParagraph"/>
              <w:ind w:right="1"/>
              <w:rPr>
                <w:rFonts w:ascii="Arial" w:hAnsi="Arial" w:cs="Arial"/>
                <w:bCs/>
                <w:sz w:val="20"/>
                <w:szCs w:val="20"/>
              </w:rPr>
            </w:pPr>
            <w:r w:rsidRPr="00E11796">
              <w:rPr>
                <w:rFonts w:ascii="Arial" w:hAnsi="Arial" w:cs="Arial"/>
                <w:bCs/>
                <w:spacing w:val="-5"/>
                <w:sz w:val="20"/>
                <w:szCs w:val="20"/>
              </w:rPr>
              <w:t>10</w:t>
            </w:r>
          </w:p>
        </w:tc>
      </w:tr>
      <w:tr w:rsidR="008B7350" w:rsidRPr="00E11796" w14:paraId="07575B2F" w14:textId="77777777" w:rsidTr="0033790B">
        <w:trPr>
          <w:trHeight w:val="323"/>
        </w:trPr>
        <w:tc>
          <w:tcPr>
            <w:tcW w:w="6660" w:type="dxa"/>
          </w:tcPr>
          <w:p w14:paraId="72F03588" w14:textId="77777777" w:rsidR="008B7350" w:rsidRPr="00E11796" w:rsidRDefault="008B7350" w:rsidP="0033790B">
            <w:pPr>
              <w:pStyle w:val="TableParagraph"/>
              <w:ind w:left="14" w:right="2"/>
              <w:rPr>
                <w:rFonts w:ascii="Arial" w:hAnsi="Arial" w:cs="Arial"/>
                <w:bCs/>
                <w:sz w:val="20"/>
                <w:szCs w:val="20"/>
              </w:rPr>
            </w:pPr>
            <w:r w:rsidRPr="00E11796">
              <w:rPr>
                <w:rFonts w:ascii="Arial" w:hAnsi="Arial" w:cs="Arial"/>
                <w:bCs/>
                <w:sz w:val="20"/>
                <w:szCs w:val="20"/>
              </w:rPr>
              <w:t xml:space="preserve">0,35 – </w:t>
            </w:r>
            <w:r w:rsidRPr="00E11796">
              <w:rPr>
                <w:rFonts w:ascii="Arial" w:hAnsi="Arial" w:cs="Arial"/>
                <w:bCs/>
                <w:spacing w:val="-4"/>
                <w:sz w:val="20"/>
                <w:szCs w:val="20"/>
              </w:rPr>
              <w:t>0,54</w:t>
            </w:r>
          </w:p>
        </w:tc>
        <w:tc>
          <w:tcPr>
            <w:tcW w:w="2803" w:type="dxa"/>
          </w:tcPr>
          <w:p w14:paraId="04428790" w14:textId="77777777" w:rsidR="008B7350" w:rsidRPr="00E11796" w:rsidRDefault="008B7350" w:rsidP="0033790B">
            <w:pPr>
              <w:pStyle w:val="TableParagraph"/>
              <w:ind w:right="1"/>
              <w:rPr>
                <w:rFonts w:ascii="Arial" w:hAnsi="Arial" w:cs="Arial"/>
                <w:bCs/>
                <w:sz w:val="20"/>
                <w:szCs w:val="20"/>
              </w:rPr>
            </w:pPr>
            <w:r w:rsidRPr="00E11796">
              <w:rPr>
                <w:rFonts w:ascii="Arial" w:hAnsi="Arial" w:cs="Arial"/>
                <w:bCs/>
                <w:spacing w:val="-5"/>
                <w:sz w:val="20"/>
                <w:szCs w:val="20"/>
              </w:rPr>
              <w:t>20</w:t>
            </w:r>
          </w:p>
        </w:tc>
      </w:tr>
      <w:tr w:rsidR="008B7350" w:rsidRPr="00E11796" w14:paraId="5970C041" w14:textId="77777777" w:rsidTr="0033790B">
        <w:trPr>
          <w:trHeight w:val="325"/>
        </w:trPr>
        <w:tc>
          <w:tcPr>
            <w:tcW w:w="6660" w:type="dxa"/>
          </w:tcPr>
          <w:p w14:paraId="3D51D292" w14:textId="77777777" w:rsidR="008B7350" w:rsidRPr="00E11796" w:rsidRDefault="008B7350" w:rsidP="0033790B">
            <w:pPr>
              <w:pStyle w:val="TableParagraph"/>
              <w:spacing w:before="1" w:line="240" w:lineRule="auto"/>
              <w:ind w:left="14" w:right="2"/>
              <w:rPr>
                <w:rFonts w:ascii="Arial" w:hAnsi="Arial" w:cs="Arial"/>
                <w:bCs/>
                <w:sz w:val="20"/>
                <w:szCs w:val="20"/>
              </w:rPr>
            </w:pPr>
            <w:r w:rsidRPr="00E11796">
              <w:rPr>
                <w:rFonts w:ascii="Arial" w:hAnsi="Arial" w:cs="Arial"/>
                <w:bCs/>
                <w:sz w:val="20"/>
                <w:szCs w:val="20"/>
              </w:rPr>
              <w:t xml:space="preserve">0,55 – </w:t>
            </w:r>
            <w:r w:rsidRPr="00E11796">
              <w:rPr>
                <w:rFonts w:ascii="Arial" w:hAnsi="Arial" w:cs="Arial"/>
                <w:bCs/>
                <w:spacing w:val="-4"/>
                <w:sz w:val="20"/>
                <w:szCs w:val="20"/>
              </w:rPr>
              <w:t>0,74</w:t>
            </w:r>
          </w:p>
        </w:tc>
        <w:tc>
          <w:tcPr>
            <w:tcW w:w="2803" w:type="dxa"/>
          </w:tcPr>
          <w:p w14:paraId="0708033C" w14:textId="77777777" w:rsidR="008B7350" w:rsidRPr="00E11796" w:rsidRDefault="008B7350" w:rsidP="0033790B">
            <w:pPr>
              <w:pStyle w:val="TableParagraph"/>
              <w:spacing w:before="1" w:line="240" w:lineRule="auto"/>
              <w:ind w:right="1"/>
              <w:rPr>
                <w:rFonts w:ascii="Arial" w:hAnsi="Arial" w:cs="Arial"/>
                <w:bCs/>
                <w:sz w:val="20"/>
                <w:szCs w:val="20"/>
              </w:rPr>
            </w:pPr>
            <w:r w:rsidRPr="00E11796">
              <w:rPr>
                <w:rFonts w:ascii="Arial" w:hAnsi="Arial" w:cs="Arial"/>
                <w:bCs/>
                <w:spacing w:val="-5"/>
                <w:sz w:val="20"/>
                <w:szCs w:val="20"/>
              </w:rPr>
              <w:t>30</w:t>
            </w:r>
          </w:p>
        </w:tc>
      </w:tr>
      <w:tr w:rsidR="008B7350" w:rsidRPr="00E11796" w14:paraId="2AA44F46" w14:textId="77777777" w:rsidTr="0033790B">
        <w:trPr>
          <w:trHeight w:val="325"/>
        </w:trPr>
        <w:tc>
          <w:tcPr>
            <w:tcW w:w="6660" w:type="dxa"/>
          </w:tcPr>
          <w:p w14:paraId="558C64F0" w14:textId="77777777" w:rsidR="008B7350" w:rsidRPr="00E11796" w:rsidRDefault="008B7350" w:rsidP="0033790B">
            <w:pPr>
              <w:pStyle w:val="TableParagraph"/>
              <w:ind w:left="14" w:right="2"/>
              <w:rPr>
                <w:rFonts w:ascii="Arial" w:hAnsi="Arial" w:cs="Arial"/>
                <w:bCs/>
                <w:sz w:val="20"/>
                <w:szCs w:val="20"/>
              </w:rPr>
            </w:pPr>
            <w:r w:rsidRPr="00E11796">
              <w:rPr>
                <w:rFonts w:ascii="Arial" w:hAnsi="Arial" w:cs="Arial"/>
                <w:bCs/>
                <w:sz w:val="20"/>
                <w:szCs w:val="20"/>
              </w:rPr>
              <w:t xml:space="preserve">0,75 – </w:t>
            </w:r>
            <w:r w:rsidRPr="00E11796">
              <w:rPr>
                <w:rFonts w:ascii="Arial" w:hAnsi="Arial" w:cs="Arial"/>
                <w:bCs/>
                <w:spacing w:val="-4"/>
                <w:sz w:val="20"/>
                <w:szCs w:val="20"/>
              </w:rPr>
              <w:t>0,90</w:t>
            </w:r>
          </w:p>
        </w:tc>
        <w:tc>
          <w:tcPr>
            <w:tcW w:w="2803" w:type="dxa"/>
          </w:tcPr>
          <w:p w14:paraId="0609378A" w14:textId="77777777" w:rsidR="008B7350" w:rsidRPr="00E11796" w:rsidRDefault="008B7350" w:rsidP="0033790B">
            <w:pPr>
              <w:pStyle w:val="TableParagraph"/>
              <w:ind w:right="1"/>
              <w:rPr>
                <w:rFonts w:ascii="Arial" w:hAnsi="Arial" w:cs="Arial"/>
                <w:bCs/>
                <w:sz w:val="20"/>
                <w:szCs w:val="20"/>
              </w:rPr>
            </w:pPr>
            <w:r w:rsidRPr="00E11796">
              <w:rPr>
                <w:rFonts w:ascii="Arial" w:hAnsi="Arial" w:cs="Arial"/>
                <w:bCs/>
                <w:spacing w:val="-5"/>
                <w:sz w:val="20"/>
                <w:szCs w:val="20"/>
              </w:rPr>
              <w:t>40</w:t>
            </w:r>
          </w:p>
        </w:tc>
      </w:tr>
    </w:tbl>
    <w:p w14:paraId="7C81F55C" w14:textId="77777777" w:rsidR="008B7350" w:rsidRPr="00E11796" w:rsidRDefault="008B7350" w:rsidP="008B7350">
      <w:pPr>
        <w:rPr>
          <w:lang w:eastAsia="nb-NO"/>
        </w:rPr>
      </w:pPr>
    </w:p>
    <w:p w14:paraId="20AECED3" w14:textId="77777777" w:rsidR="008B7350" w:rsidRPr="00E11796" w:rsidRDefault="008B7350" w:rsidP="008B7350">
      <w:pPr>
        <w:pStyle w:val="Overskrift6"/>
      </w:pPr>
      <w:r w:rsidRPr="00E11796">
        <w:t>Avvik i jevnhet på tvers</w:t>
      </w:r>
    </w:p>
    <w:p w14:paraId="6D4126A1" w14:textId="77777777" w:rsidR="008B7350" w:rsidRPr="00E11796" w:rsidRDefault="008B7350" w:rsidP="008B7350">
      <w:pPr>
        <w:rPr>
          <w:lang w:eastAsia="nb-NO"/>
        </w:rPr>
      </w:pPr>
      <w:r w:rsidRPr="00E11796">
        <w:rPr>
          <w:lang w:eastAsia="nb-NO"/>
        </w:rPr>
        <w:t>Ved avvik fra krav til jevnhet på tvers foretas trekk i oppgjøret. Størrelsen på trekket er gitt i tabell 8.</w:t>
      </w:r>
    </w:p>
    <w:p w14:paraId="7773CE3E" w14:textId="77777777" w:rsidR="008B7350" w:rsidRPr="00E11796" w:rsidRDefault="008B7350" w:rsidP="008B7350">
      <w:pPr>
        <w:rPr>
          <w:lang w:eastAsia="nb-NO"/>
        </w:rPr>
      </w:pPr>
    </w:p>
    <w:p w14:paraId="30BC261F" w14:textId="77777777" w:rsidR="008B7350" w:rsidRPr="00E11796" w:rsidRDefault="008B7350" w:rsidP="008B7350">
      <w:pPr>
        <w:rPr>
          <w:lang w:eastAsia="nb-NO"/>
        </w:rPr>
      </w:pPr>
      <w:r w:rsidRPr="00E11796">
        <w:rPr>
          <w:lang w:eastAsia="nb-NO"/>
        </w:rPr>
        <w:t>Tabell 8. Trekksatser ved avvik fra krav til jevnhet på tvers</w:t>
      </w:r>
    </w:p>
    <w:tbl>
      <w:tblPr>
        <w:tblStyle w:val="TableNormal1"/>
        <w:tblW w:w="0" w:type="auto"/>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660"/>
        <w:gridCol w:w="2803"/>
      </w:tblGrid>
      <w:tr w:rsidR="008B7350" w:rsidRPr="00E11796" w14:paraId="7F5E81D4" w14:textId="77777777" w:rsidTr="0033790B">
        <w:trPr>
          <w:trHeight w:val="791"/>
        </w:trPr>
        <w:tc>
          <w:tcPr>
            <w:tcW w:w="6660" w:type="dxa"/>
          </w:tcPr>
          <w:p w14:paraId="3D0F4802" w14:textId="77777777" w:rsidR="008B7350" w:rsidRPr="00E11796" w:rsidRDefault="008B7350" w:rsidP="0033790B">
            <w:pPr>
              <w:pStyle w:val="TableParagraph"/>
              <w:ind w:left="14" w:right="4"/>
              <w:rPr>
                <w:rFonts w:ascii="Arial" w:hAnsi="Arial" w:cs="Arial"/>
                <w:b/>
                <w:sz w:val="20"/>
                <w:szCs w:val="20"/>
              </w:rPr>
            </w:pPr>
            <w:r w:rsidRPr="00E11796">
              <w:rPr>
                <w:rFonts w:ascii="Arial" w:hAnsi="Arial" w:cs="Arial"/>
                <w:b/>
                <w:sz w:val="20"/>
                <w:szCs w:val="20"/>
              </w:rPr>
              <w:t>Overskridelse</w:t>
            </w:r>
            <w:r w:rsidRPr="00E11796">
              <w:rPr>
                <w:rFonts w:ascii="Arial" w:hAnsi="Arial" w:cs="Arial"/>
                <w:b/>
                <w:spacing w:val="-3"/>
                <w:sz w:val="20"/>
                <w:szCs w:val="20"/>
              </w:rPr>
              <w:t xml:space="preserve"> </w:t>
            </w:r>
            <w:r w:rsidRPr="00E11796">
              <w:rPr>
                <w:rFonts w:ascii="Arial" w:hAnsi="Arial" w:cs="Arial"/>
                <w:b/>
                <w:sz w:val="20"/>
                <w:szCs w:val="20"/>
              </w:rPr>
              <w:t>av</w:t>
            </w:r>
            <w:r w:rsidRPr="00E11796">
              <w:rPr>
                <w:rFonts w:ascii="Arial" w:hAnsi="Arial" w:cs="Arial"/>
                <w:b/>
                <w:spacing w:val="-1"/>
                <w:sz w:val="20"/>
                <w:szCs w:val="20"/>
              </w:rPr>
              <w:t xml:space="preserve"> </w:t>
            </w:r>
            <w:r w:rsidRPr="00E11796">
              <w:rPr>
                <w:rFonts w:ascii="Arial" w:hAnsi="Arial" w:cs="Arial"/>
                <w:b/>
                <w:sz w:val="20"/>
                <w:szCs w:val="20"/>
              </w:rPr>
              <w:t>krav</w:t>
            </w:r>
            <w:r w:rsidRPr="00E11796">
              <w:rPr>
                <w:rFonts w:ascii="Arial" w:hAnsi="Arial" w:cs="Arial"/>
                <w:b/>
                <w:spacing w:val="-1"/>
                <w:sz w:val="20"/>
                <w:szCs w:val="20"/>
              </w:rPr>
              <w:t xml:space="preserve"> </w:t>
            </w:r>
            <w:r w:rsidRPr="00E11796">
              <w:rPr>
                <w:rFonts w:ascii="Arial" w:hAnsi="Arial" w:cs="Arial"/>
                <w:b/>
                <w:sz w:val="20"/>
                <w:szCs w:val="20"/>
              </w:rPr>
              <w:t>til</w:t>
            </w:r>
            <w:r w:rsidRPr="00E11796">
              <w:rPr>
                <w:rFonts w:ascii="Arial" w:hAnsi="Arial" w:cs="Arial"/>
                <w:b/>
                <w:spacing w:val="-1"/>
                <w:sz w:val="20"/>
                <w:szCs w:val="20"/>
              </w:rPr>
              <w:t xml:space="preserve"> </w:t>
            </w:r>
            <w:r w:rsidRPr="00E11796">
              <w:rPr>
                <w:rFonts w:ascii="Arial" w:hAnsi="Arial" w:cs="Arial"/>
                <w:b/>
                <w:sz w:val="20"/>
                <w:szCs w:val="20"/>
              </w:rPr>
              <w:t>initial</w:t>
            </w:r>
            <w:r w:rsidRPr="00E11796">
              <w:rPr>
                <w:rFonts w:ascii="Arial" w:hAnsi="Arial" w:cs="Arial"/>
                <w:b/>
                <w:spacing w:val="-1"/>
                <w:sz w:val="20"/>
                <w:szCs w:val="20"/>
              </w:rPr>
              <w:t xml:space="preserve"> </w:t>
            </w:r>
            <w:r w:rsidRPr="00E11796">
              <w:rPr>
                <w:rFonts w:ascii="Arial" w:hAnsi="Arial" w:cs="Arial"/>
                <w:b/>
                <w:sz w:val="20"/>
                <w:szCs w:val="20"/>
              </w:rPr>
              <w:t>jevnhet</w:t>
            </w:r>
            <w:r w:rsidRPr="00E11796">
              <w:rPr>
                <w:rFonts w:ascii="Arial" w:hAnsi="Arial" w:cs="Arial"/>
                <w:b/>
                <w:spacing w:val="-2"/>
                <w:sz w:val="20"/>
                <w:szCs w:val="20"/>
              </w:rPr>
              <w:t xml:space="preserve"> </w:t>
            </w:r>
            <w:r w:rsidRPr="00E11796">
              <w:rPr>
                <w:rFonts w:ascii="Arial" w:hAnsi="Arial" w:cs="Arial"/>
                <w:b/>
                <w:sz w:val="20"/>
                <w:szCs w:val="20"/>
              </w:rPr>
              <w:t>på</w:t>
            </w:r>
            <w:r w:rsidRPr="00E11796">
              <w:rPr>
                <w:rFonts w:ascii="Arial" w:hAnsi="Arial" w:cs="Arial"/>
                <w:b/>
                <w:spacing w:val="-1"/>
                <w:sz w:val="20"/>
                <w:szCs w:val="20"/>
              </w:rPr>
              <w:t xml:space="preserve"> </w:t>
            </w:r>
            <w:r w:rsidRPr="00E11796">
              <w:rPr>
                <w:rFonts w:ascii="Arial" w:hAnsi="Arial" w:cs="Arial"/>
                <w:b/>
                <w:spacing w:val="-2"/>
                <w:sz w:val="20"/>
                <w:szCs w:val="20"/>
              </w:rPr>
              <w:t>tvers</w:t>
            </w:r>
          </w:p>
          <w:p w14:paraId="0E4A38EA" w14:textId="77777777" w:rsidR="008B7350" w:rsidRPr="00E11796" w:rsidRDefault="008B7350" w:rsidP="0033790B">
            <w:pPr>
              <w:pStyle w:val="TableParagraph"/>
              <w:spacing w:before="120" w:line="240" w:lineRule="auto"/>
              <w:ind w:left="14"/>
              <w:rPr>
                <w:rFonts w:ascii="Arial" w:hAnsi="Arial" w:cs="Arial"/>
                <w:b/>
                <w:sz w:val="20"/>
                <w:szCs w:val="20"/>
              </w:rPr>
            </w:pPr>
            <w:r w:rsidRPr="00E11796">
              <w:rPr>
                <w:rFonts w:ascii="Arial" w:hAnsi="Arial" w:cs="Arial"/>
                <w:b/>
                <w:spacing w:val="-4"/>
                <w:sz w:val="20"/>
                <w:szCs w:val="20"/>
              </w:rPr>
              <w:t>(mm)</w:t>
            </w:r>
          </w:p>
        </w:tc>
        <w:tc>
          <w:tcPr>
            <w:tcW w:w="2803" w:type="dxa"/>
          </w:tcPr>
          <w:p w14:paraId="507627B9" w14:textId="77777777" w:rsidR="008B7350" w:rsidRPr="00E11796" w:rsidRDefault="008B7350" w:rsidP="0033790B">
            <w:pPr>
              <w:pStyle w:val="TableParagraph"/>
              <w:ind w:right="4"/>
              <w:rPr>
                <w:rFonts w:ascii="Arial" w:hAnsi="Arial" w:cs="Arial"/>
                <w:b/>
                <w:sz w:val="20"/>
                <w:szCs w:val="20"/>
              </w:rPr>
            </w:pPr>
            <w:r w:rsidRPr="00E11796">
              <w:rPr>
                <w:rFonts w:ascii="Arial" w:hAnsi="Arial" w:cs="Arial"/>
                <w:b/>
                <w:spacing w:val="-4"/>
                <w:sz w:val="20"/>
                <w:szCs w:val="20"/>
              </w:rPr>
              <w:t>Trekk</w:t>
            </w:r>
          </w:p>
          <w:p w14:paraId="5FDEBF51" w14:textId="77777777" w:rsidR="008B7350" w:rsidRPr="00E11796" w:rsidRDefault="008B7350" w:rsidP="0033790B">
            <w:pPr>
              <w:pStyle w:val="TableParagraph"/>
              <w:spacing w:before="120" w:line="240" w:lineRule="auto"/>
              <w:ind w:right="5"/>
              <w:rPr>
                <w:rFonts w:ascii="Arial" w:hAnsi="Arial" w:cs="Arial"/>
                <w:b/>
                <w:sz w:val="20"/>
                <w:szCs w:val="20"/>
              </w:rPr>
            </w:pPr>
            <w:r w:rsidRPr="00E11796">
              <w:rPr>
                <w:rFonts w:ascii="Arial" w:hAnsi="Arial" w:cs="Arial"/>
                <w:b/>
                <w:spacing w:val="-5"/>
                <w:sz w:val="20"/>
                <w:szCs w:val="20"/>
              </w:rPr>
              <w:t>(%)</w:t>
            </w:r>
          </w:p>
        </w:tc>
      </w:tr>
      <w:tr w:rsidR="008B7350" w:rsidRPr="00E11796" w14:paraId="5BD85782" w14:textId="77777777" w:rsidTr="0033790B">
        <w:trPr>
          <w:trHeight w:val="323"/>
        </w:trPr>
        <w:tc>
          <w:tcPr>
            <w:tcW w:w="6660" w:type="dxa"/>
          </w:tcPr>
          <w:p w14:paraId="67A7A86F" w14:textId="77777777" w:rsidR="008B7350" w:rsidRPr="00E11796" w:rsidRDefault="008B7350" w:rsidP="0033790B">
            <w:pPr>
              <w:pStyle w:val="TableParagraph"/>
              <w:ind w:left="14" w:right="5"/>
              <w:rPr>
                <w:rFonts w:ascii="Arial" w:hAnsi="Arial" w:cs="Arial"/>
                <w:sz w:val="20"/>
                <w:szCs w:val="20"/>
              </w:rPr>
            </w:pPr>
            <w:r w:rsidRPr="00E11796">
              <w:rPr>
                <w:rFonts w:ascii="Arial" w:hAnsi="Arial" w:cs="Arial"/>
                <w:sz w:val="20"/>
                <w:szCs w:val="20"/>
              </w:rPr>
              <w:lastRenderedPageBreak/>
              <w:t>0,1 -</w:t>
            </w:r>
            <w:r w:rsidRPr="00E11796">
              <w:rPr>
                <w:rFonts w:ascii="Arial" w:hAnsi="Arial" w:cs="Arial"/>
                <w:spacing w:val="-1"/>
                <w:sz w:val="20"/>
                <w:szCs w:val="20"/>
              </w:rPr>
              <w:t xml:space="preserve"> </w:t>
            </w:r>
            <w:r w:rsidRPr="00E11796">
              <w:rPr>
                <w:rFonts w:ascii="Arial" w:hAnsi="Arial" w:cs="Arial"/>
                <w:spacing w:val="-5"/>
                <w:sz w:val="20"/>
                <w:szCs w:val="20"/>
              </w:rPr>
              <w:t>2,0</w:t>
            </w:r>
          </w:p>
        </w:tc>
        <w:tc>
          <w:tcPr>
            <w:tcW w:w="2803" w:type="dxa"/>
          </w:tcPr>
          <w:p w14:paraId="25F5A56F"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10"/>
                <w:sz w:val="20"/>
                <w:szCs w:val="20"/>
              </w:rPr>
              <w:t>5</w:t>
            </w:r>
          </w:p>
        </w:tc>
      </w:tr>
      <w:tr w:rsidR="008B7350" w:rsidRPr="00E11796" w14:paraId="6F27A2D2" w14:textId="77777777" w:rsidTr="0033790B">
        <w:trPr>
          <w:trHeight w:val="325"/>
        </w:trPr>
        <w:tc>
          <w:tcPr>
            <w:tcW w:w="6660" w:type="dxa"/>
          </w:tcPr>
          <w:p w14:paraId="15A1FB4F" w14:textId="77777777" w:rsidR="008B7350" w:rsidRPr="00E11796" w:rsidRDefault="008B7350" w:rsidP="0033790B">
            <w:pPr>
              <w:pStyle w:val="TableParagraph"/>
              <w:spacing w:before="1" w:line="240" w:lineRule="auto"/>
              <w:ind w:left="14" w:right="5"/>
              <w:rPr>
                <w:rFonts w:ascii="Arial" w:hAnsi="Arial" w:cs="Arial"/>
                <w:sz w:val="20"/>
                <w:szCs w:val="20"/>
              </w:rPr>
            </w:pPr>
            <w:r w:rsidRPr="00E11796">
              <w:rPr>
                <w:rFonts w:ascii="Arial" w:hAnsi="Arial" w:cs="Arial"/>
                <w:sz w:val="20"/>
                <w:szCs w:val="20"/>
              </w:rPr>
              <w:t>2,1 -</w:t>
            </w:r>
            <w:r w:rsidRPr="00E11796">
              <w:rPr>
                <w:rFonts w:ascii="Arial" w:hAnsi="Arial" w:cs="Arial"/>
                <w:spacing w:val="-1"/>
                <w:sz w:val="20"/>
                <w:szCs w:val="20"/>
              </w:rPr>
              <w:t xml:space="preserve"> </w:t>
            </w:r>
            <w:r w:rsidRPr="00E11796">
              <w:rPr>
                <w:rFonts w:ascii="Arial" w:hAnsi="Arial" w:cs="Arial"/>
                <w:spacing w:val="-5"/>
                <w:sz w:val="20"/>
                <w:szCs w:val="20"/>
              </w:rPr>
              <w:t>4,0</w:t>
            </w:r>
          </w:p>
        </w:tc>
        <w:tc>
          <w:tcPr>
            <w:tcW w:w="2803" w:type="dxa"/>
          </w:tcPr>
          <w:p w14:paraId="0232BA74" w14:textId="77777777" w:rsidR="008B7350" w:rsidRPr="00E11796" w:rsidRDefault="008B7350" w:rsidP="0033790B">
            <w:pPr>
              <w:pStyle w:val="TableParagraph"/>
              <w:spacing w:before="1" w:line="240" w:lineRule="auto"/>
              <w:ind w:right="1"/>
              <w:rPr>
                <w:rFonts w:ascii="Arial" w:hAnsi="Arial" w:cs="Arial"/>
                <w:sz w:val="20"/>
                <w:szCs w:val="20"/>
              </w:rPr>
            </w:pPr>
            <w:r w:rsidRPr="00E11796">
              <w:rPr>
                <w:rFonts w:ascii="Arial" w:hAnsi="Arial" w:cs="Arial"/>
                <w:spacing w:val="-5"/>
                <w:sz w:val="20"/>
                <w:szCs w:val="20"/>
              </w:rPr>
              <w:t>10</w:t>
            </w:r>
          </w:p>
        </w:tc>
      </w:tr>
      <w:tr w:rsidR="008B7350" w:rsidRPr="00E11796" w14:paraId="3C823CE1" w14:textId="77777777" w:rsidTr="0033790B">
        <w:trPr>
          <w:trHeight w:val="325"/>
        </w:trPr>
        <w:tc>
          <w:tcPr>
            <w:tcW w:w="6660" w:type="dxa"/>
          </w:tcPr>
          <w:p w14:paraId="5E9E3259" w14:textId="77777777" w:rsidR="008B7350" w:rsidRPr="00E11796" w:rsidRDefault="008B7350" w:rsidP="0033790B">
            <w:pPr>
              <w:pStyle w:val="TableParagraph"/>
              <w:ind w:left="14" w:right="5"/>
              <w:rPr>
                <w:rFonts w:ascii="Arial" w:hAnsi="Arial" w:cs="Arial"/>
                <w:sz w:val="20"/>
                <w:szCs w:val="20"/>
              </w:rPr>
            </w:pPr>
            <w:r w:rsidRPr="00E11796">
              <w:rPr>
                <w:rFonts w:ascii="Arial" w:hAnsi="Arial" w:cs="Arial"/>
                <w:sz w:val="20"/>
                <w:szCs w:val="20"/>
              </w:rPr>
              <w:t>4,1 -</w:t>
            </w:r>
            <w:r w:rsidRPr="00E11796">
              <w:rPr>
                <w:rFonts w:ascii="Arial" w:hAnsi="Arial" w:cs="Arial"/>
                <w:spacing w:val="-1"/>
                <w:sz w:val="20"/>
                <w:szCs w:val="20"/>
              </w:rPr>
              <w:t xml:space="preserve"> </w:t>
            </w:r>
            <w:r w:rsidRPr="00E11796">
              <w:rPr>
                <w:rFonts w:ascii="Arial" w:hAnsi="Arial" w:cs="Arial"/>
                <w:spacing w:val="-5"/>
                <w:sz w:val="20"/>
                <w:szCs w:val="20"/>
              </w:rPr>
              <w:t>6,0</w:t>
            </w:r>
          </w:p>
        </w:tc>
        <w:tc>
          <w:tcPr>
            <w:tcW w:w="2803" w:type="dxa"/>
          </w:tcPr>
          <w:p w14:paraId="75FE6C00"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5"/>
                <w:sz w:val="20"/>
                <w:szCs w:val="20"/>
              </w:rPr>
              <w:t>20</w:t>
            </w:r>
          </w:p>
        </w:tc>
      </w:tr>
      <w:tr w:rsidR="008B7350" w:rsidRPr="00E11796" w14:paraId="704BDA97" w14:textId="77777777" w:rsidTr="0033790B">
        <w:trPr>
          <w:trHeight w:val="325"/>
        </w:trPr>
        <w:tc>
          <w:tcPr>
            <w:tcW w:w="6660" w:type="dxa"/>
          </w:tcPr>
          <w:p w14:paraId="6B664765" w14:textId="77777777" w:rsidR="008B7350" w:rsidRPr="00E11796" w:rsidRDefault="008B7350" w:rsidP="0033790B">
            <w:pPr>
              <w:pStyle w:val="TableParagraph"/>
              <w:ind w:left="14" w:right="2"/>
              <w:rPr>
                <w:rFonts w:ascii="Arial" w:hAnsi="Arial" w:cs="Arial"/>
                <w:sz w:val="20"/>
                <w:szCs w:val="20"/>
              </w:rPr>
            </w:pPr>
            <w:r w:rsidRPr="00E11796">
              <w:rPr>
                <w:rFonts w:ascii="Arial" w:hAnsi="Arial" w:cs="Arial"/>
                <w:sz w:val="20"/>
                <w:szCs w:val="20"/>
              </w:rPr>
              <w:t xml:space="preserve">6,1 – </w:t>
            </w:r>
            <w:r w:rsidRPr="00E11796">
              <w:rPr>
                <w:rFonts w:ascii="Arial" w:hAnsi="Arial" w:cs="Arial"/>
                <w:spacing w:val="-5"/>
                <w:sz w:val="20"/>
                <w:szCs w:val="20"/>
              </w:rPr>
              <w:t>8,0</w:t>
            </w:r>
          </w:p>
        </w:tc>
        <w:tc>
          <w:tcPr>
            <w:tcW w:w="2803" w:type="dxa"/>
          </w:tcPr>
          <w:p w14:paraId="4DCDEEB8"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5"/>
                <w:sz w:val="20"/>
                <w:szCs w:val="20"/>
              </w:rPr>
              <w:t>30</w:t>
            </w:r>
          </w:p>
        </w:tc>
      </w:tr>
    </w:tbl>
    <w:p w14:paraId="290DB337" w14:textId="77777777" w:rsidR="008B7350" w:rsidRPr="00E11796" w:rsidRDefault="008B7350" w:rsidP="008B7350">
      <w:pPr>
        <w:rPr>
          <w:lang w:eastAsia="nb-NO"/>
        </w:rPr>
      </w:pPr>
    </w:p>
    <w:p w14:paraId="0DA10F3D" w14:textId="77777777" w:rsidR="008B7350" w:rsidRPr="00E11796" w:rsidRDefault="008B7350" w:rsidP="008B7350">
      <w:pPr>
        <w:pStyle w:val="Overskrift6"/>
      </w:pPr>
      <w:r w:rsidRPr="00E11796">
        <w:t>Avvik i jevnhet – IRI</w:t>
      </w:r>
    </w:p>
    <w:p w14:paraId="76D24ADC" w14:textId="77777777" w:rsidR="008B7350" w:rsidRPr="00E11796" w:rsidRDefault="008B7350" w:rsidP="008B7350">
      <w:r w:rsidRPr="00E11796">
        <w:t>Ved avvik fra krav til jevnhet på langs foretas trekk i oppgjøret. Størrelsen på trekket er gitt i tabell 9.</w:t>
      </w:r>
    </w:p>
    <w:p w14:paraId="7C8EC07F" w14:textId="77777777" w:rsidR="008B7350" w:rsidRPr="00E11796" w:rsidRDefault="008B7350" w:rsidP="008B7350">
      <w:pPr>
        <w:rPr>
          <w:lang w:eastAsia="nb-NO"/>
        </w:rPr>
      </w:pPr>
    </w:p>
    <w:p w14:paraId="0B7BBB9B" w14:textId="77777777" w:rsidR="008B7350" w:rsidRPr="00E11796" w:rsidRDefault="008B7350" w:rsidP="008B7350">
      <w:pPr>
        <w:rPr>
          <w:lang w:eastAsia="nb-NO"/>
        </w:rPr>
      </w:pPr>
      <w:r w:rsidRPr="00E11796">
        <w:rPr>
          <w:lang w:eastAsia="nb-NO"/>
        </w:rPr>
        <w:t>Tabell 9. Trekksatser ved avvik fra krav til jevnhet på langs (IRI)</w:t>
      </w:r>
    </w:p>
    <w:tbl>
      <w:tblPr>
        <w:tblStyle w:val="TableNormal1"/>
        <w:tblW w:w="0" w:type="auto"/>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1E0" w:firstRow="1" w:lastRow="1" w:firstColumn="1" w:lastColumn="1" w:noHBand="0" w:noVBand="0"/>
      </w:tblPr>
      <w:tblGrid>
        <w:gridCol w:w="6660"/>
        <w:gridCol w:w="2803"/>
      </w:tblGrid>
      <w:tr w:rsidR="008B7350" w:rsidRPr="00E11796" w14:paraId="48DB2A33" w14:textId="77777777" w:rsidTr="0033790B">
        <w:trPr>
          <w:trHeight w:val="793"/>
        </w:trPr>
        <w:tc>
          <w:tcPr>
            <w:tcW w:w="6660" w:type="dxa"/>
          </w:tcPr>
          <w:p w14:paraId="24D8D957" w14:textId="77777777" w:rsidR="008B7350" w:rsidRPr="00E11796" w:rsidRDefault="008B7350" w:rsidP="0033790B">
            <w:pPr>
              <w:pStyle w:val="TableParagraph"/>
              <w:spacing w:before="1" w:line="240" w:lineRule="auto"/>
              <w:ind w:left="2915" w:right="640" w:hanging="1508"/>
              <w:jc w:val="left"/>
              <w:rPr>
                <w:rFonts w:ascii="Arial" w:hAnsi="Arial" w:cs="Arial"/>
                <w:b/>
                <w:sz w:val="20"/>
                <w:szCs w:val="20"/>
              </w:rPr>
            </w:pPr>
            <w:r w:rsidRPr="00E11796">
              <w:rPr>
                <w:rFonts w:ascii="Arial" w:hAnsi="Arial" w:cs="Arial"/>
                <w:b/>
                <w:sz w:val="20"/>
                <w:szCs w:val="20"/>
              </w:rPr>
              <w:t>Overskridelse</w:t>
            </w:r>
            <w:r w:rsidRPr="00E11796">
              <w:rPr>
                <w:rFonts w:ascii="Arial" w:hAnsi="Arial" w:cs="Arial"/>
                <w:b/>
                <w:spacing w:val="-8"/>
                <w:sz w:val="20"/>
                <w:szCs w:val="20"/>
              </w:rPr>
              <w:t xml:space="preserve"> </w:t>
            </w:r>
            <w:r w:rsidRPr="00E11796">
              <w:rPr>
                <w:rFonts w:ascii="Arial" w:hAnsi="Arial" w:cs="Arial"/>
                <w:b/>
                <w:sz w:val="20"/>
                <w:szCs w:val="20"/>
              </w:rPr>
              <w:t>av</w:t>
            </w:r>
            <w:r w:rsidRPr="00E11796">
              <w:rPr>
                <w:rFonts w:ascii="Arial" w:hAnsi="Arial" w:cs="Arial"/>
                <w:b/>
                <w:spacing w:val="-7"/>
                <w:sz w:val="20"/>
                <w:szCs w:val="20"/>
              </w:rPr>
              <w:t xml:space="preserve"> </w:t>
            </w:r>
            <w:r w:rsidRPr="00E11796">
              <w:rPr>
                <w:rFonts w:ascii="Arial" w:hAnsi="Arial" w:cs="Arial"/>
                <w:b/>
                <w:sz w:val="20"/>
                <w:szCs w:val="20"/>
              </w:rPr>
              <w:t>krav</w:t>
            </w:r>
            <w:r w:rsidRPr="00E11796">
              <w:rPr>
                <w:rFonts w:ascii="Arial" w:hAnsi="Arial" w:cs="Arial"/>
                <w:b/>
                <w:spacing w:val="-7"/>
                <w:sz w:val="20"/>
                <w:szCs w:val="20"/>
              </w:rPr>
              <w:t xml:space="preserve"> </w:t>
            </w:r>
            <w:r w:rsidRPr="00E11796">
              <w:rPr>
                <w:rFonts w:ascii="Arial" w:hAnsi="Arial" w:cs="Arial"/>
                <w:b/>
                <w:sz w:val="20"/>
                <w:szCs w:val="20"/>
              </w:rPr>
              <w:t>til</w:t>
            </w:r>
            <w:r w:rsidRPr="00E11796">
              <w:rPr>
                <w:rFonts w:ascii="Arial" w:hAnsi="Arial" w:cs="Arial"/>
                <w:b/>
                <w:spacing w:val="-7"/>
                <w:sz w:val="20"/>
                <w:szCs w:val="20"/>
              </w:rPr>
              <w:t xml:space="preserve"> </w:t>
            </w:r>
            <w:r w:rsidRPr="00E11796">
              <w:rPr>
                <w:rFonts w:ascii="Arial" w:hAnsi="Arial" w:cs="Arial"/>
                <w:b/>
                <w:sz w:val="20"/>
                <w:szCs w:val="20"/>
              </w:rPr>
              <w:t>jevnhet,</w:t>
            </w:r>
            <w:r w:rsidRPr="00E11796">
              <w:rPr>
                <w:rFonts w:ascii="Arial" w:hAnsi="Arial" w:cs="Arial"/>
                <w:b/>
                <w:spacing w:val="-7"/>
                <w:sz w:val="20"/>
                <w:szCs w:val="20"/>
              </w:rPr>
              <w:t xml:space="preserve"> </w:t>
            </w:r>
            <w:r w:rsidRPr="00E11796">
              <w:rPr>
                <w:rFonts w:ascii="Arial" w:hAnsi="Arial" w:cs="Arial"/>
                <w:b/>
                <w:sz w:val="20"/>
                <w:szCs w:val="20"/>
              </w:rPr>
              <w:t xml:space="preserve">IRI </w:t>
            </w:r>
            <w:r w:rsidRPr="00E11796">
              <w:rPr>
                <w:rFonts w:ascii="Arial" w:hAnsi="Arial" w:cs="Arial"/>
                <w:b/>
                <w:spacing w:val="-2"/>
                <w:sz w:val="20"/>
                <w:szCs w:val="20"/>
              </w:rPr>
              <w:t>(mm/m)</w:t>
            </w:r>
          </w:p>
        </w:tc>
        <w:tc>
          <w:tcPr>
            <w:tcW w:w="2803" w:type="dxa"/>
          </w:tcPr>
          <w:p w14:paraId="2E16A2A4" w14:textId="77777777" w:rsidR="008B7350" w:rsidRPr="00E11796" w:rsidRDefault="008B7350" w:rsidP="0033790B">
            <w:pPr>
              <w:pStyle w:val="TableParagraph"/>
              <w:spacing w:before="1" w:line="240" w:lineRule="auto"/>
              <w:ind w:right="4"/>
              <w:rPr>
                <w:rFonts w:ascii="Arial" w:hAnsi="Arial" w:cs="Arial"/>
                <w:b/>
                <w:sz w:val="20"/>
                <w:szCs w:val="20"/>
              </w:rPr>
            </w:pPr>
            <w:r w:rsidRPr="00E11796">
              <w:rPr>
                <w:rFonts w:ascii="Arial" w:hAnsi="Arial" w:cs="Arial"/>
                <w:b/>
                <w:spacing w:val="-4"/>
                <w:sz w:val="20"/>
                <w:szCs w:val="20"/>
              </w:rPr>
              <w:t>Trekk</w:t>
            </w:r>
          </w:p>
          <w:p w14:paraId="356A44B8" w14:textId="77777777" w:rsidR="008B7350" w:rsidRPr="00E11796" w:rsidRDefault="008B7350" w:rsidP="0033790B">
            <w:pPr>
              <w:pStyle w:val="TableParagraph"/>
              <w:spacing w:before="120" w:line="240" w:lineRule="auto"/>
              <w:ind w:right="5"/>
              <w:rPr>
                <w:rFonts w:ascii="Arial" w:hAnsi="Arial" w:cs="Arial"/>
                <w:b/>
                <w:sz w:val="20"/>
                <w:szCs w:val="20"/>
              </w:rPr>
            </w:pPr>
            <w:r w:rsidRPr="00E11796">
              <w:rPr>
                <w:rFonts w:ascii="Arial" w:hAnsi="Arial" w:cs="Arial"/>
                <w:b/>
                <w:spacing w:val="-5"/>
                <w:sz w:val="20"/>
                <w:szCs w:val="20"/>
              </w:rPr>
              <w:t>(%)</w:t>
            </w:r>
          </w:p>
        </w:tc>
      </w:tr>
      <w:tr w:rsidR="008B7350" w:rsidRPr="00E11796" w14:paraId="3B1660C5" w14:textId="77777777" w:rsidTr="0033790B">
        <w:trPr>
          <w:trHeight w:val="323"/>
        </w:trPr>
        <w:tc>
          <w:tcPr>
            <w:tcW w:w="6660" w:type="dxa"/>
          </w:tcPr>
          <w:p w14:paraId="1AEEBAD3" w14:textId="77777777" w:rsidR="008B7350" w:rsidRPr="00E11796" w:rsidRDefault="008B7350" w:rsidP="0033790B">
            <w:pPr>
              <w:pStyle w:val="TableParagraph"/>
              <w:ind w:left="14" w:right="5"/>
              <w:rPr>
                <w:rFonts w:ascii="Arial" w:hAnsi="Arial" w:cs="Arial"/>
                <w:sz w:val="20"/>
                <w:szCs w:val="20"/>
              </w:rPr>
            </w:pPr>
            <w:r w:rsidRPr="00E11796">
              <w:rPr>
                <w:rFonts w:ascii="Arial" w:hAnsi="Arial" w:cs="Arial"/>
                <w:sz w:val="20"/>
                <w:szCs w:val="20"/>
              </w:rPr>
              <w:t>0,1 -</w:t>
            </w:r>
            <w:r w:rsidRPr="00E11796">
              <w:rPr>
                <w:rFonts w:ascii="Arial" w:hAnsi="Arial" w:cs="Arial"/>
                <w:spacing w:val="-1"/>
                <w:sz w:val="20"/>
                <w:szCs w:val="20"/>
              </w:rPr>
              <w:t xml:space="preserve"> </w:t>
            </w:r>
            <w:r w:rsidRPr="00E11796">
              <w:rPr>
                <w:rFonts w:ascii="Arial" w:hAnsi="Arial" w:cs="Arial"/>
                <w:spacing w:val="-5"/>
                <w:sz w:val="20"/>
                <w:szCs w:val="20"/>
              </w:rPr>
              <w:t>1,0</w:t>
            </w:r>
          </w:p>
        </w:tc>
        <w:tc>
          <w:tcPr>
            <w:tcW w:w="2803" w:type="dxa"/>
          </w:tcPr>
          <w:p w14:paraId="5381F164"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10"/>
                <w:sz w:val="20"/>
                <w:szCs w:val="20"/>
              </w:rPr>
              <w:t>5</w:t>
            </w:r>
          </w:p>
        </w:tc>
      </w:tr>
      <w:tr w:rsidR="008B7350" w:rsidRPr="00E11796" w14:paraId="51FDBCF3" w14:textId="77777777" w:rsidTr="0033790B">
        <w:trPr>
          <w:trHeight w:val="325"/>
        </w:trPr>
        <w:tc>
          <w:tcPr>
            <w:tcW w:w="6660" w:type="dxa"/>
          </w:tcPr>
          <w:p w14:paraId="648B3E6E" w14:textId="77777777" w:rsidR="008B7350" w:rsidRPr="00E11796" w:rsidRDefault="008B7350" w:rsidP="0033790B">
            <w:pPr>
              <w:pStyle w:val="TableParagraph"/>
              <w:spacing w:before="1" w:line="240" w:lineRule="auto"/>
              <w:ind w:left="14" w:right="5"/>
              <w:rPr>
                <w:rFonts w:ascii="Arial" w:hAnsi="Arial" w:cs="Arial"/>
                <w:sz w:val="20"/>
                <w:szCs w:val="20"/>
              </w:rPr>
            </w:pPr>
            <w:r w:rsidRPr="00E11796">
              <w:rPr>
                <w:rFonts w:ascii="Arial" w:hAnsi="Arial" w:cs="Arial"/>
                <w:sz w:val="20"/>
                <w:szCs w:val="20"/>
              </w:rPr>
              <w:t>1,1 -</w:t>
            </w:r>
            <w:r w:rsidRPr="00E11796">
              <w:rPr>
                <w:rFonts w:ascii="Arial" w:hAnsi="Arial" w:cs="Arial"/>
                <w:spacing w:val="-1"/>
                <w:sz w:val="20"/>
                <w:szCs w:val="20"/>
              </w:rPr>
              <w:t xml:space="preserve"> </w:t>
            </w:r>
            <w:r w:rsidRPr="00E11796">
              <w:rPr>
                <w:rFonts w:ascii="Arial" w:hAnsi="Arial" w:cs="Arial"/>
                <w:spacing w:val="-5"/>
                <w:sz w:val="20"/>
                <w:szCs w:val="20"/>
              </w:rPr>
              <w:t>1,5</w:t>
            </w:r>
          </w:p>
        </w:tc>
        <w:tc>
          <w:tcPr>
            <w:tcW w:w="2803" w:type="dxa"/>
          </w:tcPr>
          <w:p w14:paraId="4CE6EC22" w14:textId="77777777" w:rsidR="008B7350" w:rsidRPr="00E11796" w:rsidRDefault="008B7350" w:rsidP="0033790B">
            <w:pPr>
              <w:pStyle w:val="TableParagraph"/>
              <w:spacing w:before="1" w:line="240" w:lineRule="auto"/>
              <w:ind w:right="1"/>
              <w:rPr>
                <w:rFonts w:ascii="Arial" w:hAnsi="Arial" w:cs="Arial"/>
                <w:sz w:val="20"/>
                <w:szCs w:val="20"/>
              </w:rPr>
            </w:pPr>
            <w:r w:rsidRPr="00E11796">
              <w:rPr>
                <w:rFonts w:ascii="Arial" w:hAnsi="Arial" w:cs="Arial"/>
                <w:spacing w:val="-5"/>
                <w:sz w:val="20"/>
                <w:szCs w:val="20"/>
              </w:rPr>
              <w:t>10</w:t>
            </w:r>
          </w:p>
        </w:tc>
      </w:tr>
      <w:tr w:rsidR="008B7350" w:rsidRPr="00E11796" w14:paraId="0854A282" w14:textId="77777777" w:rsidTr="0033790B">
        <w:trPr>
          <w:trHeight w:val="325"/>
        </w:trPr>
        <w:tc>
          <w:tcPr>
            <w:tcW w:w="6660" w:type="dxa"/>
          </w:tcPr>
          <w:p w14:paraId="0E46A600" w14:textId="77777777" w:rsidR="008B7350" w:rsidRPr="00E11796" w:rsidRDefault="008B7350" w:rsidP="0033790B">
            <w:pPr>
              <w:pStyle w:val="TableParagraph"/>
              <w:ind w:left="14" w:right="5"/>
              <w:rPr>
                <w:rFonts w:ascii="Arial" w:hAnsi="Arial" w:cs="Arial"/>
                <w:sz w:val="20"/>
                <w:szCs w:val="20"/>
              </w:rPr>
            </w:pPr>
            <w:r w:rsidRPr="00E11796">
              <w:rPr>
                <w:rFonts w:ascii="Arial" w:hAnsi="Arial" w:cs="Arial"/>
                <w:sz w:val="20"/>
                <w:szCs w:val="20"/>
              </w:rPr>
              <w:t>1,6 -</w:t>
            </w:r>
            <w:r w:rsidRPr="00E11796">
              <w:rPr>
                <w:rFonts w:ascii="Arial" w:hAnsi="Arial" w:cs="Arial"/>
                <w:spacing w:val="-1"/>
                <w:sz w:val="20"/>
                <w:szCs w:val="20"/>
              </w:rPr>
              <w:t xml:space="preserve"> </w:t>
            </w:r>
            <w:r w:rsidRPr="00E11796">
              <w:rPr>
                <w:rFonts w:ascii="Arial" w:hAnsi="Arial" w:cs="Arial"/>
                <w:spacing w:val="-5"/>
                <w:sz w:val="20"/>
                <w:szCs w:val="20"/>
              </w:rPr>
              <w:t>2,0</w:t>
            </w:r>
          </w:p>
        </w:tc>
        <w:tc>
          <w:tcPr>
            <w:tcW w:w="2803" w:type="dxa"/>
          </w:tcPr>
          <w:p w14:paraId="475AFACF"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5"/>
                <w:sz w:val="20"/>
                <w:szCs w:val="20"/>
              </w:rPr>
              <w:t>30</w:t>
            </w:r>
          </w:p>
        </w:tc>
      </w:tr>
      <w:tr w:rsidR="008B7350" w:rsidRPr="00E11796" w14:paraId="0D8DB976" w14:textId="77777777" w:rsidTr="0033790B">
        <w:trPr>
          <w:trHeight w:val="325"/>
        </w:trPr>
        <w:tc>
          <w:tcPr>
            <w:tcW w:w="6660" w:type="dxa"/>
          </w:tcPr>
          <w:p w14:paraId="31EAF765" w14:textId="77777777" w:rsidR="008B7350" w:rsidRPr="00E11796" w:rsidRDefault="008B7350" w:rsidP="0033790B">
            <w:pPr>
              <w:pStyle w:val="TableParagraph"/>
              <w:ind w:left="14" w:right="5"/>
              <w:rPr>
                <w:rFonts w:ascii="Arial" w:hAnsi="Arial" w:cs="Arial"/>
                <w:sz w:val="20"/>
                <w:szCs w:val="20"/>
              </w:rPr>
            </w:pPr>
            <w:r w:rsidRPr="00E11796">
              <w:rPr>
                <w:rFonts w:ascii="Arial" w:hAnsi="Arial" w:cs="Arial"/>
                <w:sz w:val="20"/>
                <w:szCs w:val="20"/>
              </w:rPr>
              <w:t>2,1 -</w:t>
            </w:r>
            <w:r w:rsidRPr="00E11796">
              <w:rPr>
                <w:rFonts w:ascii="Arial" w:hAnsi="Arial" w:cs="Arial"/>
                <w:spacing w:val="-1"/>
                <w:sz w:val="20"/>
                <w:szCs w:val="20"/>
              </w:rPr>
              <w:t xml:space="preserve"> </w:t>
            </w:r>
            <w:r w:rsidRPr="00E11796">
              <w:rPr>
                <w:rFonts w:ascii="Arial" w:hAnsi="Arial" w:cs="Arial"/>
                <w:spacing w:val="-5"/>
                <w:sz w:val="20"/>
                <w:szCs w:val="20"/>
              </w:rPr>
              <w:t>2,5</w:t>
            </w:r>
          </w:p>
        </w:tc>
        <w:tc>
          <w:tcPr>
            <w:tcW w:w="2803" w:type="dxa"/>
          </w:tcPr>
          <w:p w14:paraId="1E21B0F0" w14:textId="77777777" w:rsidR="008B7350" w:rsidRPr="00E11796" w:rsidRDefault="008B7350" w:rsidP="0033790B">
            <w:pPr>
              <w:pStyle w:val="TableParagraph"/>
              <w:ind w:right="1"/>
              <w:rPr>
                <w:rFonts w:ascii="Arial" w:hAnsi="Arial" w:cs="Arial"/>
                <w:sz w:val="20"/>
                <w:szCs w:val="20"/>
              </w:rPr>
            </w:pPr>
            <w:r w:rsidRPr="00E11796">
              <w:rPr>
                <w:rFonts w:ascii="Arial" w:hAnsi="Arial" w:cs="Arial"/>
                <w:spacing w:val="-5"/>
                <w:sz w:val="20"/>
                <w:szCs w:val="20"/>
              </w:rPr>
              <w:t>50</w:t>
            </w:r>
          </w:p>
        </w:tc>
      </w:tr>
    </w:tbl>
    <w:p w14:paraId="1110A848" w14:textId="77777777" w:rsidR="008B7350" w:rsidRPr="00E11796" w:rsidRDefault="008B7350" w:rsidP="008B7350">
      <w:pPr>
        <w:rPr>
          <w:lang w:eastAsia="nb-NO"/>
        </w:rPr>
      </w:pPr>
    </w:p>
    <w:p w14:paraId="47147F6A" w14:textId="77777777" w:rsidR="008B7350" w:rsidRPr="00E11796" w:rsidRDefault="008B7350" w:rsidP="008B7350">
      <w:pPr>
        <w:pStyle w:val="Overskrift6"/>
      </w:pPr>
      <w:r w:rsidRPr="00E11796">
        <w:t>Avvik i jevnhet – rettholt</w:t>
      </w:r>
    </w:p>
    <w:p w14:paraId="7868D441" w14:textId="77777777" w:rsidR="008B7350" w:rsidRPr="00E11796" w:rsidRDefault="008B7350" w:rsidP="008B7350">
      <w:r w:rsidRPr="00E11796">
        <w:t>Største rettholtverdi legges til grunn for trekk. Avvik fra krav fører til trekk i oppgjør på 30 000 kr pr. avvik. For langsgående skjøter beregnes det maksimalt ett trekk pr. 200 m veg i 2 utleggerbredder. Trekk for avvik i jevnhet målt med rettholt på ett kontraktspunkt begrenses til maksimalt 50 % av kontraktssummen inkl. avgifter for det aktuelle punktet.</w:t>
      </w:r>
    </w:p>
    <w:p w14:paraId="68A3BE24" w14:textId="77777777" w:rsidR="008B7350" w:rsidRPr="00E11796" w:rsidRDefault="008B7350" w:rsidP="008B7350">
      <w:pPr>
        <w:rPr>
          <w:lang w:eastAsia="nb-NO"/>
        </w:rPr>
      </w:pPr>
    </w:p>
    <w:p w14:paraId="6CC26715" w14:textId="77777777" w:rsidR="008B7350" w:rsidRPr="00E11796" w:rsidRDefault="008B7350" w:rsidP="008B7350">
      <w:pPr>
        <w:pStyle w:val="Overskrift6"/>
      </w:pPr>
      <w:r w:rsidRPr="00E11796">
        <w:t>Avvik i jevnhet på kumrammer – rettholt</w:t>
      </w:r>
    </w:p>
    <w:p w14:paraId="78F98211" w14:textId="3F2AC1BD" w:rsidR="008B7350" w:rsidRPr="00E11796" w:rsidRDefault="008B7350" w:rsidP="008B7350">
      <w:r w:rsidRPr="00E11796">
        <w:t>Alle kumrammer med avvik skal rettes opp innen 4 uker etter at entreprenøren ble gjort oppmerksom på avviket. Dersom avviket ikke er rettet opp innen frist gis det trekk på kr. 15.000,</w:t>
      </w:r>
      <w:r w:rsidR="00F07001">
        <w:t xml:space="preserve"> </w:t>
      </w:r>
      <w:r w:rsidRPr="00E11796">
        <w:t>-.</w:t>
      </w:r>
    </w:p>
    <w:p w14:paraId="3F7E72BE" w14:textId="77777777" w:rsidR="000047DE" w:rsidRPr="00E11796" w:rsidRDefault="000047DE" w:rsidP="00B47857"/>
    <w:p w14:paraId="2C7DAB19" w14:textId="2169E911" w:rsidR="00ED1736" w:rsidRPr="00E11796" w:rsidRDefault="00ED1736" w:rsidP="008C1549">
      <w:pPr>
        <w:pStyle w:val="Overskrift4"/>
      </w:pPr>
      <w:bookmarkStart w:id="945" w:name="_Toc93914642"/>
      <w:bookmarkStart w:id="946" w:name="_Toc94534597"/>
      <w:bookmarkStart w:id="947" w:name="_Toc233897107"/>
      <w:r w:rsidRPr="00E11796">
        <w:t>Bestemmelser for elektroarbeider – Elektriske anlegg</w:t>
      </w:r>
      <w:bookmarkEnd w:id="945"/>
      <w:bookmarkEnd w:id="946"/>
      <w:bookmarkEnd w:id="947"/>
    </w:p>
    <w:p w14:paraId="2FB7C12B" w14:textId="7F97F94C" w:rsidR="00ED1736" w:rsidRPr="00E11796" w:rsidRDefault="00ED1736" w:rsidP="00B47857">
      <w:r w:rsidRPr="00E11796">
        <w:t xml:space="preserve">Elektriske anlegg omfatter elektriske lavspenningsinstallasjoner inklusive føringsveier, reserve- og nødstrømsanlegg, fordelinger, ekomanlegg og maskiner. </w:t>
      </w:r>
    </w:p>
    <w:p w14:paraId="0443E81A" w14:textId="77777777" w:rsidR="00381894" w:rsidRPr="00E11796" w:rsidRDefault="00381894" w:rsidP="00B47857"/>
    <w:p w14:paraId="377A6491" w14:textId="2DC4F131" w:rsidR="00ED1736" w:rsidRPr="00E11796" w:rsidRDefault="00ED1736" w:rsidP="00701B54">
      <w:pPr>
        <w:pStyle w:val="Overskrift5"/>
      </w:pPr>
      <w:bookmarkStart w:id="948" w:name="_Toc93914643"/>
      <w:bookmarkStart w:id="949" w:name="_Toc94534598"/>
      <w:bookmarkStart w:id="950" w:name="_Toc233897108"/>
      <w:r w:rsidRPr="00E11796">
        <w:t>Elektriske lavspenningsinstallasjoner</w:t>
      </w:r>
      <w:bookmarkEnd w:id="948"/>
      <w:bookmarkEnd w:id="949"/>
      <w:bookmarkEnd w:id="950"/>
    </w:p>
    <w:p w14:paraId="47129877" w14:textId="07110FE3" w:rsidR="008D3C4F" w:rsidRPr="00E11796" w:rsidRDefault="008D3C4F" w:rsidP="00B47857">
      <w:r w:rsidRPr="00E11796">
        <w:t>Elektriske anlegg skal planlegges, prosjekteres, bygges, driftes og vedlikeholdes i henhold til gjeldende lover, forskrifter og Statens vegvesens håndbøker. Dette gjelder også endringer av eksisterende anlegg.</w:t>
      </w:r>
    </w:p>
    <w:p w14:paraId="1BCC2D36" w14:textId="205F7A50" w:rsidR="00ED1736" w:rsidRPr="00E11796" w:rsidRDefault="00ED1736" w:rsidP="00B47857"/>
    <w:p w14:paraId="2C6231B8" w14:textId="63CBA1CE" w:rsidR="00ED1736" w:rsidRPr="00E11796" w:rsidRDefault="00ED1736" w:rsidP="00701B54">
      <w:pPr>
        <w:pStyle w:val="Overskrift5"/>
      </w:pPr>
      <w:bookmarkStart w:id="951" w:name="_Toc93914644"/>
      <w:bookmarkStart w:id="952" w:name="_Toc94534599"/>
      <w:bookmarkStart w:id="953" w:name="_Toc233897109"/>
      <w:r w:rsidRPr="00E11796">
        <w:t>Fordelinger</w:t>
      </w:r>
      <w:bookmarkEnd w:id="951"/>
      <w:bookmarkEnd w:id="952"/>
      <w:bookmarkEnd w:id="953"/>
    </w:p>
    <w:p w14:paraId="4E1A2501" w14:textId="77777777" w:rsidR="00ED1736" w:rsidRPr="00E11796" w:rsidRDefault="00ED1736" w:rsidP="00B47857">
      <w:r w:rsidRPr="00E11796">
        <w:t>Fordelinger skal være utført i henhold til relevante deler i NEK 439-serien eller NEK EN 61439-serien.</w:t>
      </w:r>
    </w:p>
    <w:p w14:paraId="5C0A7AF1" w14:textId="77777777" w:rsidR="00ED1736" w:rsidRPr="00E11796" w:rsidRDefault="00ED1736" w:rsidP="00B47857"/>
    <w:p w14:paraId="191B58C1" w14:textId="2531F28F" w:rsidR="00ED1736" w:rsidRPr="00E11796" w:rsidRDefault="00ED1736" w:rsidP="00701B54">
      <w:pPr>
        <w:pStyle w:val="Overskrift5"/>
      </w:pPr>
      <w:bookmarkStart w:id="954" w:name="_Toc93914645"/>
      <w:bookmarkStart w:id="955" w:name="_Toc94534600"/>
      <w:bookmarkStart w:id="956" w:name="_Toc233897110"/>
      <w:r w:rsidRPr="00E11796">
        <w:t>Ekomanlegg</w:t>
      </w:r>
      <w:bookmarkEnd w:id="954"/>
      <w:bookmarkEnd w:id="955"/>
      <w:bookmarkEnd w:id="956"/>
    </w:p>
    <w:p w14:paraId="4928987D" w14:textId="77777777" w:rsidR="00ED1736" w:rsidRPr="00E11796" w:rsidRDefault="00ED1736" w:rsidP="00B47857">
      <w:r w:rsidRPr="00E11796">
        <w:t>Ekomanlegg omfatter nett for elektronisk kommunikasjon og skal planlegges, prosjekteres, bygges, driftes og vedlikeholdes i henhold til NEK700-serien.</w:t>
      </w:r>
    </w:p>
    <w:p w14:paraId="356ECBFA" w14:textId="77777777" w:rsidR="00ED1736" w:rsidRPr="00E11796" w:rsidRDefault="00ED1736" w:rsidP="00B47857">
      <w:r w:rsidRPr="00E11796">
        <w:t>Dette gjelder også endringer av eksisterende anlegg.</w:t>
      </w:r>
    </w:p>
    <w:p w14:paraId="7694041E" w14:textId="77777777" w:rsidR="00ED1736" w:rsidRPr="00E11796" w:rsidRDefault="00ED1736" w:rsidP="00B47857"/>
    <w:p w14:paraId="276EEBFC" w14:textId="0E4077B1" w:rsidR="00ED1736" w:rsidRPr="00E11796" w:rsidRDefault="00ED1736" w:rsidP="00701B54">
      <w:pPr>
        <w:pStyle w:val="Overskrift5"/>
      </w:pPr>
      <w:bookmarkStart w:id="957" w:name="_Toc93914646"/>
      <w:bookmarkStart w:id="958" w:name="_Toc94534601"/>
      <w:bookmarkStart w:id="959" w:name="_Toc233897111"/>
      <w:r w:rsidRPr="00E11796">
        <w:t>Maskiner</w:t>
      </w:r>
      <w:bookmarkEnd w:id="957"/>
      <w:bookmarkEnd w:id="958"/>
      <w:bookmarkEnd w:id="959"/>
    </w:p>
    <w:p w14:paraId="655FEA67" w14:textId="4B7E6FA4" w:rsidR="00ED1736" w:rsidRPr="00E11796" w:rsidRDefault="00ED1736" w:rsidP="00B47857">
      <w:r w:rsidRPr="00E11796">
        <w:t>Maskiner skal utføres i henhold til NEK EN 60204-1. Risikovurdering av maskiner skal bygge på prinsippene i NS-EN ISO 12100.</w:t>
      </w:r>
    </w:p>
    <w:p w14:paraId="2BB052AD" w14:textId="7A1D276D" w:rsidR="00ED1736" w:rsidRPr="00E11796" w:rsidRDefault="00ED1736" w:rsidP="00B47857">
      <w:r w:rsidRPr="00E11796">
        <w:t>Kabelføringer og termineringer som utføres lokalt ved sammenstilling av maskiner skal utføres av registrerte elektroentreprenører etter montasjeanvisning fra maskinleverandør.</w:t>
      </w:r>
    </w:p>
    <w:p w14:paraId="266087D9" w14:textId="77777777" w:rsidR="00ED1736" w:rsidRPr="00E11796" w:rsidRDefault="00ED1736" w:rsidP="00B47857"/>
    <w:p w14:paraId="604850DE" w14:textId="77777777" w:rsidR="00ED1736" w:rsidRPr="00E11796" w:rsidRDefault="00ED1736" w:rsidP="00B47857">
      <w:r w:rsidRPr="00E11796">
        <w:rPr>
          <w:highlight w:val="lightGray"/>
        </w:rPr>
        <w:t>Xxxxxx</w:t>
      </w:r>
    </w:p>
    <w:p w14:paraId="0D60510E" w14:textId="77777777" w:rsidR="00ED1736" w:rsidRPr="00E11796" w:rsidRDefault="00ED1736" w:rsidP="00ED1736"/>
    <w:p w14:paraId="43122E9F" w14:textId="3C59FE9D" w:rsidR="00ED1736" w:rsidRPr="00E11796" w:rsidRDefault="0071629F" w:rsidP="00701B54">
      <w:pPr>
        <w:pStyle w:val="Overskrift3"/>
      </w:pPr>
      <w:bookmarkStart w:id="960" w:name="_Toc233897112"/>
      <w:r w:rsidRPr="00E11796">
        <w:lastRenderedPageBreak/>
        <w:t>Prosjektering</w:t>
      </w:r>
      <w:r w:rsidR="00B74502" w:rsidRPr="00E11796">
        <w:t xml:space="preserve">, rådgivning mv. </w:t>
      </w:r>
      <w:r w:rsidR="00FD0B3E" w:rsidRPr="00E11796">
        <w:t>(Se NS8407 punkt 16)</w:t>
      </w:r>
      <w:bookmarkEnd w:id="960"/>
    </w:p>
    <w:p w14:paraId="50C8FEEB" w14:textId="55C4DC31" w:rsidR="00FD0B3E" w:rsidRPr="00E11796" w:rsidRDefault="007E7491" w:rsidP="008C1549">
      <w:pPr>
        <w:pStyle w:val="Overskrift4"/>
      </w:pPr>
      <w:bookmarkStart w:id="961" w:name="_Toc233897113"/>
      <w:r w:rsidRPr="00E11796">
        <w:t>Generelt</w:t>
      </w:r>
      <w:bookmarkEnd w:id="961"/>
    </w:p>
    <w:p w14:paraId="2B028576" w14:textId="5241BF43" w:rsidR="007E7491" w:rsidRPr="00E11796" w:rsidRDefault="00686F0D" w:rsidP="007E7491">
      <w:pPr>
        <w:rPr>
          <w:lang w:eastAsia="nb-NO"/>
        </w:rPr>
      </w:pPr>
      <w:r w:rsidRPr="00E11796">
        <w:rPr>
          <w:lang w:eastAsia="nb-NO"/>
        </w:rPr>
        <w:t>E</w:t>
      </w:r>
      <w:r w:rsidR="00846434" w:rsidRPr="00E11796">
        <w:rPr>
          <w:lang w:eastAsia="nb-NO"/>
        </w:rPr>
        <w:t xml:space="preserve">ntreprenøren skal utføre all </w:t>
      </w:r>
      <w:r w:rsidR="00D637B4" w:rsidRPr="00E11796">
        <w:rPr>
          <w:lang w:eastAsia="nb-NO"/>
        </w:rPr>
        <w:t xml:space="preserve">nødvendig </w:t>
      </w:r>
      <w:r w:rsidR="00846434" w:rsidRPr="00E11796">
        <w:rPr>
          <w:lang w:eastAsia="nb-NO"/>
        </w:rPr>
        <w:t>prosjektering</w:t>
      </w:r>
      <w:r w:rsidR="004847A2" w:rsidRPr="00E11796">
        <w:rPr>
          <w:lang w:eastAsia="nb-NO"/>
        </w:rPr>
        <w:t xml:space="preserve"> i henhold til</w:t>
      </w:r>
      <w:r w:rsidR="00322706" w:rsidRPr="00E11796">
        <w:rPr>
          <w:lang w:eastAsia="nb-NO"/>
        </w:rPr>
        <w:t xml:space="preserve"> </w:t>
      </w:r>
      <w:r w:rsidR="00F07001">
        <w:rPr>
          <w:lang w:eastAsia="nb-NO"/>
        </w:rPr>
        <w:t xml:space="preserve">punkt </w:t>
      </w:r>
      <w:r w:rsidR="00BF4B7A" w:rsidRPr="00E11796">
        <w:rPr>
          <w:lang w:eastAsia="nb-NO"/>
        </w:rPr>
        <w:t>17</w:t>
      </w:r>
      <w:r w:rsidR="00400A14" w:rsidRPr="00E11796">
        <w:rPr>
          <w:lang w:eastAsia="nb-NO"/>
        </w:rPr>
        <w:t>.</w:t>
      </w:r>
    </w:p>
    <w:p w14:paraId="3F8614BF" w14:textId="77777777" w:rsidR="00495CE6" w:rsidRPr="00E11796" w:rsidRDefault="00495CE6" w:rsidP="007E7491">
      <w:pPr>
        <w:rPr>
          <w:lang w:eastAsia="nb-NO"/>
        </w:rPr>
      </w:pPr>
    </w:p>
    <w:p w14:paraId="0AC4FA59" w14:textId="3D77446E" w:rsidR="00846434" w:rsidRPr="00E11796" w:rsidRDefault="00D706DA" w:rsidP="007E7491">
      <w:pPr>
        <w:rPr>
          <w:lang w:eastAsia="nb-NO"/>
        </w:rPr>
      </w:pPr>
      <w:r w:rsidRPr="00E11796">
        <w:rPr>
          <w:lang w:eastAsia="nb-NO"/>
        </w:rPr>
        <w:t>Detalj</w:t>
      </w:r>
      <w:r w:rsidR="00EF14CB" w:rsidRPr="00E11796">
        <w:rPr>
          <w:lang w:eastAsia="nb-NO"/>
        </w:rPr>
        <w:t xml:space="preserve">prosjektering skal baseres på materiale fra tilbudsfasen som byggherren har </w:t>
      </w:r>
      <w:r w:rsidR="009538D4" w:rsidRPr="00E11796">
        <w:rPr>
          <w:lang w:eastAsia="nb-NO"/>
        </w:rPr>
        <w:t>akseptert</w:t>
      </w:r>
      <w:r w:rsidR="00EF14CB" w:rsidRPr="00E11796">
        <w:rPr>
          <w:lang w:eastAsia="nb-NO"/>
        </w:rPr>
        <w:t>.</w:t>
      </w:r>
    </w:p>
    <w:p w14:paraId="09948F17" w14:textId="77777777" w:rsidR="00EF14CB" w:rsidRPr="00E11796" w:rsidRDefault="00EF14CB" w:rsidP="007E7491">
      <w:pPr>
        <w:rPr>
          <w:lang w:eastAsia="nb-NO"/>
        </w:rPr>
      </w:pPr>
    </w:p>
    <w:p w14:paraId="3F18B758" w14:textId="35A59828" w:rsidR="00C05CA9" w:rsidRPr="00E11796" w:rsidRDefault="00385213" w:rsidP="00C05CA9">
      <w:pPr>
        <w:rPr>
          <w:lang w:eastAsia="nb-NO"/>
        </w:rPr>
      </w:pPr>
      <w:r w:rsidRPr="00E11796">
        <w:rPr>
          <w:lang w:eastAsia="nb-NO"/>
        </w:rPr>
        <w:t>Prosjekterte data skal blant annet kunne brukes til produksjon, kvalitetskontroll, tverrfaglig samarbeid, kommunikasjonsformål, og til oppdatering av oppdragsgivers arkiver og forvaltnings-, drifts- og vedlikeholdssystemer.</w:t>
      </w:r>
    </w:p>
    <w:p w14:paraId="22F71E63" w14:textId="77777777" w:rsidR="00385213" w:rsidRPr="00E11796" w:rsidRDefault="00385213" w:rsidP="00C05CA9">
      <w:pPr>
        <w:rPr>
          <w:lang w:eastAsia="nb-NO"/>
        </w:rPr>
      </w:pPr>
    </w:p>
    <w:p w14:paraId="13D3F2CD" w14:textId="1C1307A2" w:rsidR="00385213" w:rsidRPr="00E11796" w:rsidRDefault="00385213" w:rsidP="00801A3C">
      <w:pPr>
        <w:pStyle w:val="Overskrift4"/>
      </w:pPr>
      <w:bookmarkStart w:id="962" w:name="_Toc233897114"/>
      <w:r w:rsidRPr="00E11796">
        <w:t xml:space="preserve">Prosjekterte data som skal leveres </w:t>
      </w:r>
      <w:r w:rsidR="00AA7714" w:rsidRPr="00E11796">
        <w:t>byggherren til gjennomsyn før bygging</w:t>
      </w:r>
      <w:bookmarkEnd w:id="962"/>
    </w:p>
    <w:p w14:paraId="7E44EA0C" w14:textId="03F2027F" w:rsidR="00E52633" w:rsidRPr="00E11796" w:rsidRDefault="00E52633" w:rsidP="00E52633">
      <w:pPr>
        <w:rPr>
          <w:lang w:eastAsia="nb-NO"/>
        </w:rPr>
      </w:pPr>
      <w:r w:rsidRPr="00E11796">
        <w:rPr>
          <w:lang w:eastAsia="nb-NO"/>
        </w:rPr>
        <w:t xml:space="preserve">Entreprenøren skal dokumentere at prosjekterte løsninger er i henhold til krav i kontrakten. </w:t>
      </w:r>
    </w:p>
    <w:p w14:paraId="5D5EE3DB" w14:textId="77777777" w:rsidR="00E52633" w:rsidRPr="00E11796" w:rsidRDefault="00E52633" w:rsidP="00E52633">
      <w:pPr>
        <w:rPr>
          <w:lang w:eastAsia="nb-NO"/>
        </w:rPr>
      </w:pPr>
    </w:p>
    <w:p w14:paraId="7B94618A" w14:textId="06798AF9" w:rsidR="00E52633" w:rsidRPr="00E11796" w:rsidRDefault="00E52633" w:rsidP="00E52633">
      <w:pPr>
        <w:rPr>
          <w:lang w:eastAsia="nb-NO"/>
        </w:rPr>
      </w:pPr>
      <w:r w:rsidRPr="00E11796">
        <w:rPr>
          <w:lang w:eastAsia="nb-NO"/>
        </w:rPr>
        <w:t xml:space="preserve">Entreprenøren skal levere dokumentasjon av løsninger før bygging starter. </w:t>
      </w:r>
    </w:p>
    <w:p w14:paraId="530FC083" w14:textId="77777777" w:rsidR="00E52633" w:rsidRPr="00E11796" w:rsidRDefault="00E52633" w:rsidP="00E52633">
      <w:pPr>
        <w:rPr>
          <w:lang w:eastAsia="nb-NO"/>
        </w:rPr>
      </w:pPr>
    </w:p>
    <w:p w14:paraId="34D3CC8A" w14:textId="244F5AFE" w:rsidR="00E52633" w:rsidRPr="00E11796" w:rsidRDefault="00E52633" w:rsidP="00E52633">
      <w:pPr>
        <w:rPr>
          <w:lang w:eastAsia="nb-NO"/>
        </w:rPr>
      </w:pPr>
      <w:r w:rsidRPr="00E11796">
        <w:rPr>
          <w:lang w:eastAsia="nb-NO"/>
        </w:rPr>
        <w:t xml:space="preserve">Entreprenøren er ansvarlig for å levere dokumentasjonen på en form som sikrer at byggherre raskt og enkelt kan sette seg inn </w:t>
      </w:r>
      <w:r w:rsidR="008B6C99" w:rsidRPr="00E11796">
        <w:rPr>
          <w:lang w:eastAsia="nb-NO"/>
        </w:rPr>
        <w:t>i en</w:t>
      </w:r>
      <w:r w:rsidR="00855DBF" w:rsidRPr="00E11796">
        <w:rPr>
          <w:lang w:eastAsia="nb-NO"/>
        </w:rPr>
        <w:t>trep</w:t>
      </w:r>
      <w:r w:rsidR="008B6C99" w:rsidRPr="00E11796">
        <w:rPr>
          <w:lang w:eastAsia="nb-NO"/>
        </w:rPr>
        <w:t>renørens prosjekterte</w:t>
      </w:r>
      <w:r w:rsidRPr="00E11796">
        <w:rPr>
          <w:lang w:eastAsia="nb-NO"/>
        </w:rPr>
        <w:t xml:space="preserve"> løsninger</w:t>
      </w:r>
      <w:r w:rsidR="008B6C99" w:rsidRPr="00E11796">
        <w:rPr>
          <w:lang w:eastAsia="nb-NO"/>
        </w:rPr>
        <w:t>,</w:t>
      </w:r>
      <w:r w:rsidRPr="00E11796">
        <w:rPr>
          <w:lang w:eastAsia="nb-NO"/>
        </w:rPr>
        <w:t xml:space="preserve"> samt beregninger og analyser som ligger til grunn for løsningene.</w:t>
      </w:r>
    </w:p>
    <w:p w14:paraId="1FEB713E" w14:textId="77777777" w:rsidR="00E52633" w:rsidRPr="00E11796" w:rsidRDefault="00E52633" w:rsidP="00E52633">
      <w:pPr>
        <w:rPr>
          <w:lang w:eastAsia="nb-NO"/>
        </w:rPr>
      </w:pPr>
    </w:p>
    <w:p w14:paraId="51CF33B4" w14:textId="6572D4F9" w:rsidR="00E52633" w:rsidRPr="00E11796" w:rsidRDefault="00E52633" w:rsidP="00E52633">
      <w:pPr>
        <w:rPr>
          <w:lang w:eastAsia="nb-NO"/>
        </w:rPr>
      </w:pPr>
      <w:r w:rsidRPr="00E11796">
        <w:rPr>
          <w:lang w:eastAsia="nb-NO"/>
        </w:rPr>
        <w:t>Entreprenøren kan ikke påberope seg unnlatt varsling etter denne bestemmelsen som grunnlag for krav eller innsigelser mot byggherren.</w:t>
      </w:r>
    </w:p>
    <w:p w14:paraId="65F626EB" w14:textId="77777777" w:rsidR="008A1FE3" w:rsidRPr="00E11796" w:rsidRDefault="008A1FE3" w:rsidP="00E52633">
      <w:pPr>
        <w:rPr>
          <w:lang w:eastAsia="nb-NO"/>
        </w:rPr>
      </w:pPr>
    </w:p>
    <w:p w14:paraId="3D804E09" w14:textId="79164230" w:rsidR="00E52633" w:rsidRPr="00E11796" w:rsidRDefault="00E52633" w:rsidP="00801A3C">
      <w:pPr>
        <w:pStyle w:val="Overskrift4"/>
      </w:pPr>
      <w:bookmarkStart w:id="963" w:name="_Toc233897115"/>
      <w:r w:rsidRPr="00E11796">
        <w:t>Prosjekterte data som skal leveres til godkjenning før bygging</w:t>
      </w:r>
      <w:bookmarkEnd w:id="963"/>
    </w:p>
    <w:p w14:paraId="7352589B" w14:textId="71B5220D" w:rsidR="00610EB6" w:rsidRPr="00E11796" w:rsidRDefault="00610EB6" w:rsidP="00610EB6">
      <w:pPr>
        <w:pStyle w:val="Overskrift5"/>
      </w:pPr>
      <w:bookmarkStart w:id="964" w:name="_Toc233897116"/>
      <w:r w:rsidRPr="00E11796">
        <w:t>Generelt</w:t>
      </w:r>
      <w:bookmarkEnd w:id="964"/>
    </w:p>
    <w:p w14:paraId="1EEB6B7E" w14:textId="525DCB70" w:rsidR="00D15539" w:rsidRPr="00E11796" w:rsidRDefault="00477D8D" w:rsidP="00D15539">
      <w:pPr>
        <w:rPr>
          <w:lang w:eastAsia="nb-NO"/>
        </w:rPr>
      </w:pPr>
      <w:r w:rsidRPr="00E11796">
        <w:rPr>
          <w:lang w:eastAsia="nb-NO"/>
        </w:rPr>
        <w:t>Entreprenøren skal følge de rutiner for godkjenning av modeller, tegninger eller annen dokumentasjon som kreves av Statens vegvesen som myndighet.</w:t>
      </w:r>
    </w:p>
    <w:p w14:paraId="3009C350" w14:textId="77777777" w:rsidR="00385213" w:rsidRPr="00E11796" w:rsidRDefault="00385213" w:rsidP="00C05CA9">
      <w:pPr>
        <w:rPr>
          <w:lang w:eastAsia="nb-NO"/>
        </w:rPr>
      </w:pPr>
    </w:p>
    <w:p w14:paraId="5D8CFBD4" w14:textId="12586C28" w:rsidR="00EF14CB" w:rsidRPr="00E11796" w:rsidRDefault="00610EB6" w:rsidP="003327DA">
      <w:pPr>
        <w:pStyle w:val="Overskrift5"/>
      </w:pPr>
      <w:bookmarkStart w:id="965" w:name="_Toc233897117"/>
      <w:r w:rsidRPr="00E11796">
        <w:t>Godkjenning</w:t>
      </w:r>
      <w:r w:rsidR="00EF14CB" w:rsidRPr="00E11796">
        <w:t xml:space="preserve"> av konstruksjoner</w:t>
      </w:r>
      <w:bookmarkEnd w:id="965"/>
    </w:p>
    <w:p w14:paraId="0B824BE3" w14:textId="77777777" w:rsidR="003327DA" w:rsidRPr="00E11796" w:rsidRDefault="003327DA" w:rsidP="003327DA">
      <w:r w:rsidRPr="00E11796">
        <w:t xml:space="preserve">Byggherren og entreprenøren skal sammen utarbeide en innleveringsplan i henhold til punkt 6.4 for kontroll av prosjekteringsdokumentene, inkludert krav til opplysninger i forbindelse med gjennomføring av kontroll. </w:t>
      </w:r>
    </w:p>
    <w:p w14:paraId="06E8930E" w14:textId="77777777" w:rsidR="003327DA" w:rsidRPr="00E11796" w:rsidRDefault="003327DA" w:rsidP="003327DA"/>
    <w:p w14:paraId="6AB52606" w14:textId="6E05B21C" w:rsidR="002D3E2F" w:rsidRPr="00E11796" w:rsidRDefault="00E917EB" w:rsidP="002D3E2F">
      <w:r w:rsidRPr="00E11796">
        <w:t>Kostnader for kontroll og godkjenning av konstruksjoner bæres av entreprenøren.</w:t>
      </w:r>
    </w:p>
    <w:p w14:paraId="3CAA6E78" w14:textId="77777777" w:rsidR="00E917EB" w:rsidRPr="00E11796" w:rsidRDefault="00E917EB" w:rsidP="002D3E2F"/>
    <w:p w14:paraId="041CAD14" w14:textId="77777777" w:rsidR="004E7640" w:rsidRPr="00E11796" w:rsidRDefault="004E7640" w:rsidP="004E7640">
      <w:pPr>
        <w:pStyle w:val="Overskrift5"/>
      </w:pPr>
      <w:bookmarkStart w:id="966" w:name="_Toc233897118"/>
      <w:r w:rsidRPr="00E11796">
        <w:t>Sikkerhetsgodkjenning av tunnel</w:t>
      </w:r>
      <w:bookmarkEnd w:id="966"/>
    </w:p>
    <w:p w14:paraId="5B289721" w14:textId="77777777" w:rsidR="004E7640" w:rsidRPr="00E11796" w:rsidRDefault="004E7640" w:rsidP="004E7640">
      <w:pPr>
        <w:rPr>
          <w:highlight w:val="lightGray"/>
          <w:lang w:eastAsia="nb-NO"/>
        </w:rPr>
      </w:pPr>
      <w:r w:rsidRPr="00E11796">
        <w:rPr>
          <w:highlight w:val="lightGray"/>
          <w:lang w:eastAsia="nb-NO"/>
        </w:rPr>
        <w:t>Regelverk og krav for godkjenning og brukstillatelse av tunneler er beskrevet på Statens vegvesens hjemmesider:</w:t>
      </w:r>
    </w:p>
    <w:p w14:paraId="3F3AB60A" w14:textId="77777777" w:rsidR="004E7640" w:rsidRPr="00E11796" w:rsidRDefault="004E7640" w:rsidP="004E7640">
      <w:pPr>
        <w:rPr>
          <w:highlight w:val="lightGray"/>
          <w:lang w:eastAsia="nb-NO"/>
        </w:rPr>
      </w:pPr>
    </w:p>
    <w:p w14:paraId="4A666A6F" w14:textId="5449C7FD" w:rsidR="004E7640" w:rsidRPr="00E11796" w:rsidRDefault="004E7640" w:rsidP="004E7640">
      <w:pPr>
        <w:rPr>
          <w:highlight w:val="lightGray"/>
        </w:rPr>
      </w:pPr>
      <w:hyperlink r:id="rId31" w:history="1">
        <w:r w:rsidRPr="00E11796">
          <w:rPr>
            <w:rStyle w:val="Hyperkobling"/>
            <w:highlight w:val="lightGray"/>
          </w:rPr>
          <w:t>Godkjenning og brukstillatelse av vegtunneler | Statens vegvesen</w:t>
        </w:r>
      </w:hyperlink>
    </w:p>
    <w:p w14:paraId="560E0521" w14:textId="77777777" w:rsidR="004E7640" w:rsidRPr="00E11796" w:rsidRDefault="004E7640" w:rsidP="004E7640">
      <w:pPr>
        <w:rPr>
          <w:highlight w:val="lightGray"/>
        </w:rPr>
      </w:pPr>
    </w:p>
    <w:p w14:paraId="72E7B6E6" w14:textId="77777777" w:rsidR="004E7640" w:rsidRPr="00E11796" w:rsidRDefault="004E7640" w:rsidP="004E7640">
      <w:pPr>
        <w:rPr>
          <w:highlight w:val="lightGray"/>
        </w:rPr>
      </w:pPr>
      <w:r w:rsidRPr="00E11796">
        <w:rPr>
          <w:highlight w:val="lightGray"/>
          <w:lang w:eastAsia="nb-NO"/>
        </w:rPr>
        <w:t>Kravene innebærer at det må søkes Vegdirektoratet som uavhengig myndighetsorgan om byggestart før driving (trinn 1), byggestart før innredning (trinn 2) og brukstillatelse før tunnelen kan åpnes for trafikk. Entreprenøren skaffer til veie alt grunnlagsmateriale for søknadene. Entreprenøren bærer risikoen for at grunnlaget har tilstrekkelig kvalitet, og er levert tilstrekkelig tidlig, til at godkjenninger oppnås uten forsinkelser.</w:t>
      </w:r>
    </w:p>
    <w:p w14:paraId="52288D00" w14:textId="77777777" w:rsidR="00514D68" w:rsidRPr="00E11796" w:rsidRDefault="00514D68" w:rsidP="00286D94">
      <w:pPr>
        <w:rPr>
          <w:lang w:eastAsia="nb-NO"/>
        </w:rPr>
      </w:pPr>
    </w:p>
    <w:p w14:paraId="24C01F6C" w14:textId="3477E7A9" w:rsidR="00286D94" w:rsidRPr="00E11796" w:rsidRDefault="00286D94" w:rsidP="00286D94">
      <w:pPr>
        <w:pStyle w:val="Overskrift5"/>
      </w:pPr>
      <w:bookmarkStart w:id="967" w:name="_Toc233897119"/>
      <w:r w:rsidRPr="00E11796">
        <w:t>Kommunal godkjenning</w:t>
      </w:r>
      <w:bookmarkEnd w:id="967"/>
    </w:p>
    <w:p w14:paraId="65E03CFF" w14:textId="6FC2C488" w:rsidR="00286D94" w:rsidRPr="00E11796" w:rsidRDefault="00286D94" w:rsidP="00286D94">
      <w:pPr>
        <w:rPr>
          <w:lang w:eastAsia="nb-NO"/>
        </w:rPr>
      </w:pPr>
      <w:r w:rsidRPr="00E11796">
        <w:rPr>
          <w:lang w:eastAsia="nb-NO"/>
        </w:rPr>
        <w:t>Entreprenøren har ansvar for å byggemelde og få godkjent planer for konstruksjoner</w:t>
      </w:r>
      <w:r w:rsidR="002B7A6C" w:rsidRPr="00E11796">
        <w:rPr>
          <w:lang w:eastAsia="nb-NO"/>
        </w:rPr>
        <w:t xml:space="preserve"> eller andre tiltak</w:t>
      </w:r>
      <w:r w:rsidR="00723EDA" w:rsidRPr="00E11796">
        <w:rPr>
          <w:lang w:eastAsia="nb-NO"/>
        </w:rPr>
        <w:t>,</w:t>
      </w:r>
      <w:r w:rsidRPr="00E11796">
        <w:rPr>
          <w:lang w:eastAsia="nb-NO"/>
        </w:rPr>
        <w:t xml:space="preserve"> som kreves i henhold til </w:t>
      </w:r>
      <w:r w:rsidR="00DD0C9C" w:rsidRPr="00E11796">
        <w:rPr>
          <w:lang w:eastAsia="nb-NO"/>
        </w:rPr>
        <w:t xml:space="preserve">Plan- og bygningsloven. Aktuell kommune skal kontaktes, og det er totalentreprenørens ansvar å levere komplett søknad til godkjenning i så god tid at kontraktarbeidene ikke forsinkes. </w:t>
      </w:r>
    </w:p>
    <w:p w14:paraId="7C34177A" w14:textId="77777777" w:rsidR="002D3E2F" w:rsidRPr="00E11796" w:rsidRDefault="002D3E2F" w:rsidP="002D3E2F"/>
    <w:p w14:paraId="61A04819" w14:textId="65B9D87F" w:rsidR="00331A4B" w:rsidRPr="00E11796" w:rsidRDefault="00E245F9" w:rsidP="00E245F9">
      <w:pPr>
        <w:pStyle w:val="Overskrift5"/>
      </w:pPr>
      <w:bookmarkStart w:id="968" w:name="_Toc233897120"/>
      <w:r w:rsidRPr="00E11796">
        <w:t>Utslippstillatelse og vilkår i tillatelser etter annet regelverk</w:t>
      </w:r>
      <w:bookmarkEnd w:id="968"/>
    </w:p>
    <w:p w14:paraId="50C5A197" w14:textId="29A4768F" w:rsidR="00E245F9" w:rsidRPr="00E11796" w:rsidRDefault="00E245F9" w:rsidP="00E245F9">
      <w:pPr>
        <w:rPr>
          <w:lang w:eastAsia="nb-NO"/>
        </w:rPr>
      </w:pPr>
      <w:r w:rsidRPr="00E11796">
        <w:rPr>
          <w:lang w:eastAsia="nb-NO"/>
        </w:rPr>
        <w:t>Det er entreprenørens ansvar å overholde alle krav gitt i utslippstillatelser eller vilkår gitt i tillatelser etter annet regelverk.</w:t>
      </w:r>
    </w:p>
    <w:p w14:paraId="63F822E3" w14:textId="45B92344" w:rsidR="00D2511E" w:rsidRPr="00E11796" w:rsidRDefault="00D2511E" w:rsidP="00D2511E">
      <w:pPr>
        <w:rPr>
          <w:lang w:eastAsia="nb-NO"/>
        </w:rPr>
      </w:pPr>
    </w:p>
    <w:p w14:paraId="4EC5F595" w14:textId="247E5A4F" w:rsidR="004E7640" w:rsidRPr="00E11796" w:rsidRDefault="00477F67" w:rsidP="00477F67">
      <w:pPr>
        <w:pStyle w:val="Overskrift5"/>
      </w:pPr>
      <w:bookmarkStart w:id="969" w:name="_Toc233897121"/>
      <w:r w:rsidRPr="00E11796">
        <w:t>Andre forhold som krever godkjenning</w:t>
      </w:r>
      <w:bookmarkEnd w:id="969"/>
    </w:p>
    <w:p w14:paraId="3185DDC4" w14:textId="188DFCC5" w:rsidR="00477F67" w:rsidRPr="00E11796" w:rsidRDefault="00B8451C" w:rsidP="00477F67">
      <w:pPr>
        <w:rPr>
          <w:lang w:eastAsia="nb-NO"/>
        </w:rPr>
      </w:pPr>
      <w:r w:rsidRPr="00E11796">
        <w:rPr>
          <w:highlight w:val="lightGray"/>
          <w:lang w:eastAsia="nb-NO"/>
        </w:rPr>
        <w:t>Xxxxxx</w:t>
      </w:r>
    </w:p>
    <w:p w14:paraId="52E09D47" w14:textId="7C4344CE" w:rsidR="00B8451C" w:rsidRPr="00E11796" w:rsidRDefault="00B8451C" w:rsidP="00477F67">
      <w:pPr>
        <w:rPr>
          <w:lang w:eastAsia="nb-NO"/>
        </w:rPr>
      </w:pPr>
    </w:p>
    <w:p w14:paraId="7A108DA5" w14:textId="77777777" w:rsidR="00FD0B3E" w:rsidRPr="00E11796" w:rsidRDefault="00FD0B3E" w:rsidP="00FD0B3E">
      <w:pPr>
        <w:pStyle w:val="Overskrift3"/>
      </w:pPr>
      <w:bookmarkStart w:id="970" w:name="_Toc233897122"/>
      <w:r w:rsidRPr="00E11796">
        <w:t>Forhold på byggeplassen (Se NS8407 punkt 18)</w:t>
      </w:r>
      <w:bookmarkStart w:id="971" w:name="_Toc93914651"/>
      <w:bookmarkStart w:id="972" w:name="_Toc94534606"/>
      <w:bookmarkEnd w:id="970"/>
    </w:p>
    <w:p w14:paraId="50697DDC" w14:textId="4E259FD2" w:rsidR="00FD0B3E" w:rsidRPr="00E11796" w:rsidRDefault="00FD0B3E" w:rsidP="00FD0B3E">
      <w:pPr>
        <w:rPr>
          <w:rFonts w:eastAsiaTheme="majorEastAsia" w:cstheme="majorBidi"/>
          <w:b/>
          <w:sz w:val="26"/>
          <w:szCs w:val="52"/>
        </w:rPr>
      </w:pPr>
      <w:r w:rsidRPr="00E11796">
        <w:t>Dersom entreprenøren ønsker ytterligere råderett og tilkomst til arealer utover byggherrens plikter etter</w:t>
      </w:r>
      <w:r w:rsidR="00E6735D" w:rsidRPr="00E11796">
        <w:t xml:space="preserve"> C1</w:t>
      </w:r>
      <w:r w:rsidRPr="00E11796">
        <w:t xml:space="preserve"> NS 8407 punkt 18.2, skal han besørge og bekoste dette. Entreprenøren bærer risikoen for eventuelle forsinkelser som følge av slikt tilleggserverv. </w:t>
      </w:r>
    </w:p>
    <w:p w14:paraId="147E9181" w14:textId="77777777" w:rsidR="00FD0B3E" w:rsidRPr="00E11796" w:rsidRDefault="00FD0B3E" w:rsidP="00FD0B3E"/>
    <w:p w14:paraId="3244B906" w14:textId="27C395DE" w:rsidR="00ED1736" w:rsidRPr="00E11796" w:rsidRDefault="00880460" w:rsidP="00D005D8">
      <w:pPr>
        <w:pStyle w:val="Overskrift3"/>
      </w:pPr>
      <w:bookmarkStart w:id="973" w:name="_Toc233897123"/>
      <w:bookmarkEnd w:id="971"/>
      <w:bookmarkEnd w:id="972"/>
      <w:r w:rsidRPr="00E11796">
        <w:t>Skade på kontraktsgjenstanden mv. i byggetiden (Se NS8407 punkt 19)</w:t>
      </w:r>
      <w:bookmarkEnd w:id="973"/>
    </w:p>
    <w:p w14:paraId="432D9E5D" w14:textId="77777777" w:rsidR="00880460" w:rsidRPr="00E11796" w:rsidRDefault="00880460" w:rsidP="00880460">
      <w:r w:rsidRPr="00E11796">
        <w:t xml:space="preserve">Entreprenøren plikter å iverksette nødvendige og hensiktsmessige tiltak for å avverge eller begrense risiko for skade på person, eiendom, naturressurser og miljø- og klima. </w:t>
      </w:r>
    </w:p>
    <w:p w14:paraId="681D27A7" w14:textId="77777777" w:rsidR="00ED1736" w:rsidRPr="00E11796" w:rsidRDefault="00ED1736" w:rsidP="00880460"/>
    <w:p w14:paraId="41870F54" w14:textId="7BB4BC25" w:rsidR="00ED1736" w:rsidRPr="00E11796" w:rsidRDefault="00880460" w:rsidP="00D005D8">
      <w:pPr>
        <w:pStyle w:val="Overskrift3"/>
      </w:pPr>
      <w:bookmarkStart w:id="974" w:name="_Toc233897124"/>
      <w:r w:rsidRPr="00E11796">
        <w:t>Byggherrens kontroll av entreprenørens ytelser</w:t>
      </w:r>
      <w:bookmarkEnd w:id="974"/>
    </w:p>
    <w:p w14:paraId="4D5A0414" w14:textId="77777777" w:rsidR="00880460" w:rsidRPr="00E11796" w:rsidRDefault="00880460" w:rsidP="00880460">
      <w:r w:rsidRPr="00E11796">
        <w:t xml:space="preserve">Byggherren har rett til å føre kontroll med prosjektering, materialer, utførelse, samt alle øvrige deler av entreprenørens ytelse. </w:t>
      </w:r>
    </w:p>
    <w:p w14:paraId="115B57F9" w14:textId="77777777" w:rsidR="00880460" w:rsidRPr="00E11796" w:rsidRDefault="00880460" w:rsidP="00880460"/>
    <w:p w14:paraId="784AA3BA" w14:textId="77777777" w:rsidR="00880460" w:rsidRPr="00E11796" w:rsidRDefault="00880460" w:rsidP="00880460">
      <w:r w:rsidRPr="00E11796">
        <w:t>Byggherren har rett til å gjennomføre inspeksjoner, befaringer og kvalitetsprøving. Entreprenøren skal i nødvendig utstrekning bistå byggherren.</w:t>
      </w:r>
    </w:p>
    <w:p w14:paraId="62780038" w14:textId="77777777" w:rsidR="00880460" w:rsidRPr="00E11796" w:rsidRDefault="00880460" w:rsidP="00880460"/>
    <w:p w14:paraId="30AD42AE" w14:textId="77777777" w:rsidR="00880460" w:rsidRPr="00E11796" w:rsidRDefault="00880460" w:rsidP="00880460">
      <w:r w:rsidRPr="00E11796">
        <w:t xml:space="preserve">Byggherren skal varsle entreprenøren dersom det oppdages avvik ved entreprenørens ytelser. Byggherrens kontroll eller manglede varsling fritar ikke entreprenøren fra å levere kontraktsmessig. Tilsvarende gjelder dersom byggherren ikke har ført kontroll. </w:t>
      </w:r>
    </w:p>
    <w:p w14:paraId="01E3DAFE" w14:textId="77777777" w:rsidR="00880460" w:rsidRPr="00E11796" w:rsidRDefault="00880460" w:rsidP="00880460"/>
    <w:p w14:paraId="1D54E438" w14:textId="77777777" w:rsidR="00880460" w:rsidRPr="00E11796" w:rsidRDefault="00880460" w:rsidP="00880460">
      <w:r w:rsidRPr="00E11796">
        <w:t>Entreprenøren kan ikke påberope seg unnlatt varsling etter denne bestemmelsen som grunnlag for krav eller innsigelser mot byggherren.</w:t>
      </w:r>
    </w:p>
    <w:p w14:paraId="6EF4233B" w14:textId="77777777" w:rsidR="00ED1736" w:rsidRPr="00E11796" w:rsidRDefault="00ED1736" w:rsidP="00880460"/>
    <w:p w14:paraId="26F87BD5" w14:textId="4AD87778" w:rsidR="00ED1736" w:rsidRPr="00E11796" w:rsidRDefault="00880460" w:rsidP="00D005D8">
      <w:pPr>
        <w:pStyle w:val="Overskrift3"/>
      </w:pPr>
      <w:bookmarkStart w:id="975" w:name="_Toc233897125"/>
      <w:r w:rsidRPr="00E11796">
        <w:t>Risiko for forhold ved grunnen (Se NS8407 punkt 23)</w:t>
      </w:r>
      <w:bookmarkEnd w:id="975"/>
    </w:p>
    <w:p w14:paraId="212B214C" w14:textId="76BEF76A" w:rsidR="00AC3699" w:rsidRPr="00E11796" w:rsidRDefault="00D93D9F" w:rsidP="008C1549">
      <w:pPr>
        <w:pStyle w:val="Overskrift4"/>
      </w:pPr>
      <w:bookmarkStart w:id="976" w:name="_Toc233897126"/>
      <w:r w:rsidRPr="00E11796">
        <w:t>Vesentlig avvik</w:t>
      </w:r>
      <w:bookmarkEnd w:id="976"/>
    </w:p>
    <w:p w14:paraId="104796B7" w14:textId="2D7CA0A2" w:rsidR="00880460" w:rsidRPr="00E11796" w:rsidRDefault="00880460" w:rsidP="00880460">
      <w:r w:rsidRPr="00E11796">
        <w:t xml:space="preserve">Entreprenøren kan ikke påberope at de virkelige forhold avviker fra det entreprenøren hadde grunn til å regne med, med mindre det foreligger vesentlig avvik. </w:t>
      </w:r>
    </w:p>
    <w:p w14:paraId="256DA17B" w14:textId="77777777" w:rsidR="00880460" w:rsidRPr="00E11796" w:rsidRDefault="00880460" w:rsidP="00880460"/>
    <w:p w14:paraId="79D8AB98" w14:textId="77777777" w:rsidR="00880460" w:rsidRPr="00E11796" w:rsidRDefault="00880460" w:rsidP="008C1549">
      <w:pPr>
        <w:pStyle w:val="Overskrift4"/>
      </w:pPr>
      <w:bookmarkStart w:id="977" w:name="_Toc233897127"/>
      <w:r w:rsidRPr="00E11796">
        <w:t>Grunnundersøkelser</w:t>
      </w:r>
      <w:bookmarkEnd w:id="977"/>
      <w:r w:rsidRPr="00E11796">
        <w:t xml:space="preserve">  </w:t>
      </w:r>
    </w:p>
    <w:p w14:paraId="083BE41A" w14:textId="08380FDB" w:rsidR="00880460" w:rsidRPr="00E11796" w:rsidRDefault="00880460" w:rsidP="00880460">
      <w:r w:rsidRPr="00E11796">
        <w:t>Byggherren har tidligere utført grunnundersøkelser for deler av anleggsområdet. Rapportene fra grunnundersøkelsene er inntatt som vedlegg i D</w:t>
      </w:r>
      <w:r w:rsidR="00FC37F6" w:rsidRPr="00E11796">
        <w:t>6</w:t>
      </w:r>
      <w:r w:rsidRPr="00E11796">
        <w:t xml:space="preserve">. </w:t>
      </w:r>
    </w:p>
    <w:p w14:paraId="7CAA72E9" w14:textId="77777777" w:rsidR="00880460" w:rsidRPr="00E11796" w:rsidRDefault="00880460" w:rsidP="00880460"/>
    <w:p w14:paraId="32076110" w14:textId="77777777" w:rsidR="00880460" w:rsidRPr="00E11796" w:rsidRDefault="00880460" w:rsidP="00880460">
      <w:r w:rsidRPr="00E11796">
        <w:t>De geotekniske og geologiske rapportene består av en faktadel og en tolkningsdel. Faktadelen gir entreprenøren grunnlag for egne vurderinger av grunnforholdenes betydning for entreprenørens arbeid. Tolkningsdelen er byggherrens vurdering av grunnforholdene basert på de foretatte undersøkelsene.</w:t>
      </w:r>
    </w:p>
    <w:p w14:paraId="60236592" w14:textId="77777777" w:rsidR="00880460" w:rsidRPr="00E11796" w:rsidRDefault="00880460" w:rsidP="00880460"/>
    <w:p w14:paraId="48FC8C2C" w14:textId="77777777" w:rsidR="00880460" w:rsidRPr="00E11796" w:rsidRDefault="00880460" w:rsidP="00880460">
      <w:r w:rsidRPr="00E11796">
        <w:t xml:space="preserve">Byggherren har risikoen for de opplysninger som er gitt i bor- og laboratoriedataene i grunnundersøkelsene. </w:t>
      </w:r>
    </w:p>
    <w:p w14:paraId="1B9A50AC" w14:textId="77777777" w:rsidR="00880460" w:rsidRPr="00E11796" w:rsidRDefault="00880460" w:rsidP="00880460"/>
    <w:p w14:paraId="0A15A46A" w14:textId="77777777" w:rsidR="00880460" w:rsidRPr="00E11796" w:rsidRDefault="00880460" w:rsidP="00880460">
      <w:r w:rsidRPr="00E11796">
        <w:t>Entreprenøren har risikoen for forståelsen og tolkningen av rapportene som er fremlagt og må selv vurdere hvilke konsekvenser disse medfører for planlegging og gjennomføring av kontraktsarbeidene, herunder valg av løsninger.  Entreprenøren kan ikke gjøre gjeldende krav om vederlagsjustering eller fristforlengelse mot byggherren på grunnlag av byggherrens vurderinger i tolkningsdelen.</w:t>
      </w:r>
    </w:p>
    <w:p w14:paraId="7B512662" w14:textId="77777777" w:rsidR="00880460" w:rsidRPr="00E11796" w:rsidRDefault="00880460" w:rsidP="00880460"/>
    <w:p w14:paraId="733A806C" w14:textId="395E5D9E" w:rsidR="00880460" w:rsidRPr="00E11796" w:rsidRDefault="00880460" w:rsidP="00880460">
      <w:r w:rsidRPr="00E11796">
        <w:t xml:space="preserve">Entreprenøren skal vurdere behovet for ytterligere undersøkelser av grunnen. Dersom </w:t>
      </w:r>
      <w:r w:rsidR="00EC31C5" w:rsidRPr="00E11796">
        <w:t>entreprenøren</w:t>
      </w:r>
      <w:r w:rsidRPr="00E11796">
        <w:t xml:space="preserve"> vurderer at det er nødvendig å foreta grunnundersøkelser skal </w:t>
      </w:r>
      <w:r w:rsidR="00EC31C5" w:rsidRPr="00E11796">
        <w:t>entreprenøren</w:t>
      </w:r>
      <w:r w:rsidRPr="00E11796">
        <w:t xml:space="preserve"> for egen regning og risiko gjennomføre slike undersøkelser og innhente annen relevant informasjon. Entreprenøren skal gjøre rapportene tilgjengelig i</w:t>
      </w:r>
      <w:r w:rsidR="00487DB3" w:rsidRPr="00E11796">
        <w:t xml:space="preserve"> </w:t>
      </w:r>
      <w:r w:rsidR="00474120" w:rsidRPr="00E11796">
        <w:t>samhandlingsverktøyet</w:t>
      </w:r>
      <w:r w:rsidRPr="00E11796">
        <w:t>.</w:t>
      </w:r>
    </w:p>
    <w:p w14:paraId="71634B5F" w14:textId="77777777" w:rsidR="00880460" w:rsidRPr="00E11796" w:rsidRDefault="00880460" w:rsidP="00880460"/>
    <w:p w14:paraId="094F623E" w14:textId="1AC1B5BA" w:rsidR="00880460" w:rsidRPr="00E11796" w:rsidRDefault="00880460" w:rsidP="008C1549">
      <w:pPr>
        <w:pStyle w:val="Overskrift4"/>
      </w:pPr>
      <w:bookmarkStart w:id="978" w:name="_Toc233897128"/>
      <w:r w:rsidRPr="00E11796">
        <w:t>Kabler og ledninger</w:t>
      </w:r>
      <w:bookmarkEnd w:id="978"/>
    </w:p>
    <w:p w14:paraId="45789933" w14:textId="77777777" w:rsidR="00880460" w:rsidRPr="00E11796" w:rsidRDefault="00880460" w:rsidP="00880460">
      <w:r w:rsidRPr="00E11796">
        <w:t xml:space="preserve">Entreprenøren skal ved utarbeidelse av tilbudet innhente opplysninger om kabler og ledninger i anleggsområdet. Byggherren bærer risikoen for eksistensen av kabler og ledninger, som ikke var eller burde ha vært kjent for entreprenøren, ved tidspunktet for innlevering av endelig tilbud. </w:t>
      </w:r>
    </w:p>
    <w:p w14:paraId="3E9A079A" w14:textId="77777777" w:rsidR="00880460" w:rsidRPr="00E11796" w:rsidRDefault="00880460" w:rsidP="00880460"/>
    <w:p w14:paraId="36228320" w14:textId="77777777" w:rsidR="00880460" w:rsidRPr="00E11796" w:rsidRDefault="00880460" w:rsidP="00880460">
      <w:r w:rsidRPr="00E11796">
        <w:lastRenderedPageBreak/>
        <w:t>Entreprenøren skal ta nødvendig hensyn til alle eksisterende kabler og ledninger ved planleggingen og utførelsen av kontraktsarbeidene. Før graving påbegynnes skal entreprenøren ta kontakt med aktuelle etater og aktører og få påvist nøyaktig lokalisering av kabler og ledninger og gravetillatelse innhentet.</w:t>
      </w:r>
    </w:p>
    <w:p w14:paraId="650D36D8" w14:textId="77777777" w:rsidR="00880460" w:rsidRPr="00E11796" w:rsidRDefault="00880460" w:rsidP="00880460"/>
    <w:p w14:paraId="46FDDC9A" w14:textId="77777777" w:rsidR="00880460" w:rsidRPr="00E11796" w:rsidRDefault="00880460" w:rsidP="00880460">
      <w:r w:rsidRPr="00E11796">
        <w:t xml:space="preserve">Entreprenøren har det fulle ansvar for at kabler og ledninger ikke skades ved gjennomføringen av kontrakten. Skader som måtte oppstå skal entreprenøren reparere for egen regning. </w:t>
      </w:r>
    </w:p>
    <w:p w14:paraId="1404DB83" w14:textId="77777777" w:rsidR="00880460" w:rsidRPr="00E11796" w:rsidRDefault="00880460" w:rsidP="00880460"/>
    <w:p w14:paraId="6BDE0F4C" w14:textId="1BF1AB5E" w:rsidR="00ED1736" w:rsidRPr="00E11796" w:rsidRDefault="00880460" w:rsidP="00880460">
      <w:r w:rsidRPr="00E11796">
        <w:t>Entreprenøren skal besørge og bekoste alle nødvendige omlegginger eller fjerninger av kabler og ledninger. I den grad det følger av offentligrettslige regler at kabel- og ledningseier kan pålegges å gjennomføre og/eller bekoste omlegging eller fjerning av kabler og ledninger, kan entreprenøren kreve at byggherren medvirker til at slikt pålegg blir gitt.</w:t>
      </w:r>
    </w:p>
    <w:p w14:paraId="3F583F45" w14:textId="77777777" w:rsidR="00880460" w:rsidRPr="00E11796" w:rsidRDefault="00880460" w:rsidP="00880460"/>
    <w:p w14:paraId="40FDB9E4" w14:textId="601B4242" w:rsidR="00ED1736" w:rsidRPr="00E11796" w:rsidRDefault="00487DB3" w:rsidP="00D005D8">
      <w:pPr>
        <w:pStyle w:val="Overskrift3"/>
      </w:pPr>
      <w:bookmarkStart w:id="979" w:name="_Toc233897129"/>
      <w:r w:rsidRPr="00E11796">
        <w:t>Tidspunkt for byggherrens ytelser</w:t>
      </w:r>
      <w:bookmarkEnd w:id="979"/>
    </w:p>
    <w:p w14:paraId="18B1610E" w14:textId="15FABCF8" w:rsidR="00ED1736" w:rsidRPr="00E11796" w:rsidRDefault="00487DB3" w:rsidP="00ED1736">
      <w:r w:rsidRPr="00E11796">
        <w:t xml:space="preserve">Byggherrens ytelser vil være fordelt over hele byggetiden. Entreprenøren kan ikke kreve tidligere levering enn det som er nødvendig, og normalt ikke tidligere enn 1 mnd. før utførelse av arbeidsoperasjonen med mindre det er inngått særskilt avtale med byggherren.  </w:t>
      </w:r>
    </w:p>
    <w:p w14:paraId="7BFBC470" w14:textId="4C5B6139" w:rsidR="00487DB3" w:rsidRPr="00E11796" w:rsidRDefault="00487DB3" w:rsidP="00ED1736"/>
    <w:p w14:paraId="68ADAE5B" w14:textId="408F93F4" w:rsidR="00487DB3" w:rsidRPr="00E11796" w:rsidRDefault="00CA72BF" w:rsidP="00487DB3">
      <w:pPr>
        <w:pStyle w:val="Overskrift3"/>
      </w:pPr>
      <w:bookmarkStart w:id="980" w:name="_Toc233897130"/>
      <w:r w:rsidRPr="00E11796">
        <w:t>Byggherrens</w:t>
      </w:r>
      <w:r w:rsidR="00111437" w:rsidRPr="00E11796">
        <w:t xml:space="preserve"> valg av løsninger og annen prosjektering</w:t>
      </w:r>
      <w:r w:rsidR="00487DB3" w:rsidRPr="00E11796">
        <w:t xml:space="preserve"> (Se NS8407 punkt 24)</w:t>
      </w:r>
      <w:bookmarkEnd w:id="980"/>
    </w:p>
    <w:p w14:paraId="48743C10" w14:textId="6DF636E7" w:rsidR="00487DB3" w:rsidRPr="00E11796" w:rsidRDefault="00487DB3" w:rsidP="00487DB3">
      <w:r w:rsidRPr="00E11796">
        <w:t>Innholdet i konkurransegrunnlaget</w:t>
      </w:r>
      <w:r w:rsidR="00B87E90">
        <w:t xml:space="preserve">s </w:t>
      </w:r>
      <w:r w:rsidRPr="00E11796">
        <w:t>F (Prosjektinformasjon til orientering) stilles til disposisjon for entreprenøren. Dokumentene er ikke del av kontrakten og er kun til informasjon. Entreprenøren står fritt til å velge om han vil bruke materialet eller ikke ved gjennomføring av kontrakten. Materialet kan ikke forutsettes å være oppdatert og kvalitetssikret av byggherren. Entreprenøren kan ikke rette noen krav mot byggherren som følge av dokumentene inntatt i konkurransegrunnlagets F.</w:t>
      </w:r>
    </w:p>
    <w:p w14:paraId="0DE8CBBC" w14:textId="7D65DE2D" w:rsidR="00487DB3" w:rsidRPr="00E11796" w:rsidRDefault="00487DB3" w:rsidP="00487DB3"/>
    <w:p w14:paraId="480952DE" w14:textId="189F017C" w:rsidR="00487DB3" w:rsidRPr="00E11796" w:rsidRDefault="00487DB3" w:rsidP="00487DB3">
      <w:pPr>
        <w:pStyle w:val="Overskrift3"/>
      </w:pPr>
      <w:bookmarkStart w:id="981" w:name="_Toc233897131"/>
      <w:r w:rsidRPr="00E11796">
        <w:t>Fastsettelse av vederlaget (Se NS8407 punkt 26)</w:t>
      </w:r>
      <w:bookmarkEnd w:id="981"/>
    </w:p>
    <w:p w14:paraId="08BFAD8F" w14:textId="1C5724D8" w:rsidR="00487DB3" w:rsidRPr="00E11796" w:rsidRDefault="00487DB3" w:rsidP="008C1549">
      <w:pPr>
        <w:pStyle w:val="Overskrift4"/>
      </w:pPr>
      <w:bookmarkStart w:id="982" w:name="_Toc233897132"/>
      <w:r w:rsidRPr="00E11796">
        <w:t>Generelt</w:t>
      </w:r>
      <w:bookmarkEnd w:id="982"/>
    </w:p>
    <w:p w14:paraId="3C72006B" w14:textId="77777777" w:rsidR="00487DB3" w:rsidRPr="00E11796" w:rsidRDefault="00487DB3" w:rsidP="00487DB3">
      <w:r w:rsidRPr="00E11796">
        <w:t>Prisene skal være i norske kroner.</w:t>
      </w:r>
    </w:p>
    <w:p w14:paraId="7C86EEEC" w14:textId="77777777" w:rsidR="00487DB3" w:rsidRPr="00E11796" w:rsidRDefault="00487DB3" w:rsidP="00487DB3"/>
    <w:p w14:paraId="5F88BCB5" w14:textId="747ECB17" w:rsidR="00487DB3" w:rsidRPr="00E11796" w:rsidRDefault="00487DB3" w:rsidP="00487DB3">
      <w:r w:rsidRPr="00E11796">
        <w:t xml:space="preserve">Prisene skal inkludere alle kostnader for utførelse av arbeidet, herunder kostnader til arbeidsvarsling, trafikkavvikling og alle nødvendige sikkerhetstiltak. Prisene skal også inkludere eventuelt svinn, undermål, overmasser o.l., løpende driftsutgifter (vannavgift, fortausavgift, havneavgift, renovasjon o.l.) som er knyttet til </w:t>
      </w:r>
      <w:r w:rsidR="00F24158" w:rsidRPr="00E11796">
        <w:t>entreprenørens</w:t>
      </w:r>
      <w:r w:rsidRPr="00E11796">
        <w:t xml:space="preserve"> produksjon. </w:t>
      </w:r>
    </w:p>
    <w:p w14:paraId="1BBC5807" w14:textId="77777777" w:rsidR="00487DB3" w:rsidRPr="00E11796" w:rsidRDefault="00487DB3" w:rsidP="00487DB3"/>
    <w:p w14:paraId="2389CA14" w14:textId="6C2E17CB" w:rsidR="00487DB3" w:rsidRPr="00E11796" w:rsidRDefault="00487DB3" w:rsidP="00487DB3">
      <w:r w:rsidRPr="00E11796">
        <w:t>Prisene skal inkludere kostnader tilknyttet øvrige krav og kontraktsbestemmelser</w:t>
      </w:r>
      <w:r w:rsidR="0040192E" w:rsidRPr="00E11796">
        <w:t xml:space="preserve">, </w:t>
      </w:r>
      <w:r w:rsidRPr="00E11796">
        <w:t xml:space="preserve"> eksempelvis:</w:t>
      </w:r>
    </w:p>
    <w:p w14:paraId="781A2A51" w14:textId="77777777" w:rsidR="00487DB3" w:rsidRPr="00E11796" w:rsidRDefault="00487DB3" w:rsidP="00487DB3"/>
    <w:p w14:paraId="1ED66974" w14:textId="70A64291" w:rsidR="00487DB3" w:rsidRPr="00E11796" w:rsidRDefault="00487DB3" w:rsidP="0094672F">
      <w:pPr>
        <w:pStyle w:val="Listeavsnitt"/>
        <w:numPr>
          <w:ilvl w:val="0"/>
          <w:numId w:val="62"/>
        </w:numPr>
      </w:pPr>
      <w:r w:rsidRPr="00E11796">
        <w:t>utarbeidelse av faseplaner, fremdriftsplaner og øvrige planer</w:t>
      </w:r>
    </w:p>
    <w:p w14:paraId="22983CB7" w14:textId="01817F56" w:rsidR="00487DB3" w:rsidRPr="00E11796" w:rsidRDefault="00487DB3" w:rsidP="0094672F">
      <w:pPr>
        <w:pStyle w:val="Listeavsnitt"/>
        <w:numPr>
          <w:ilvl w:val="0"/>
          <w:numId w:val="62"/>
        </w:numPr>
      </w:pPr>
      <w:r w:rsidRPr="00E11796">
        <w:t>oppfølging, inspeksjoner, kontroll, dokumentasjon og rapportering</w:t>
      </w:r>
    </w:p>
    <w:p w14:paraId="455E0D73" w14:textId="6899D58E" w:rsidR="00487DB3" w:rsidRPr="00E11796" w:rsidRDefault="00487DB3" w:rsidP="0094672F">
      <w:pPr>
        <w:pStyle w:val="Listeavsnitt"/>
        <w:numPr>
          <w:ilvl w:val="0"/>
          <w:numId w:val="62"/>
        </w:numPr>
      </w:pPr>
      <w:r w:rsidRPr="00E11796">
        <w:t>ivaretakelse av helse, miljø og sikkerhet</w:t>
      </w:r>
    </w:p>
    <w:p w14:paraId="4436CDDE" w14:textId="74387212" w:rsidR="00487DB3" w:rsidRPr="00E11796" w:rsidRDefault="00487DB3" w:rsidP="0094672F">
      <w:pPr>
        <w:pStyle w:val="Listeavsnitt"/>
        <w:numPr>
          <w:ilvl w:val="0"/>
          <w:numId w:val="62"/>
        </w:numPr>
      </w:pPr>
      <w:r w:rsidRPr="00E11796">
        <w:t>deltakelse i møter, faglige samlinger og kurs</w:t>
      </w:r>
    </w:p>
    <w:p w14:paraId="0584965E" w14:textId="77777777" w:rsidR="00487DB3" w:rsidRPr="00E11796" w:rsidRDefault="00487DB3" w:rsidP="00487DB3"/>
    <w:p w14:paraId="4A894A06" w14:textId="77777777" w:rsidR="00487DB3" w:rsidRPr="00E11796" w:rsidRDefault="00487DB3" w:rsidP="00487DB3">
      <w:r w:rsidRPr="00E11796">
        <w:t xml:space="preserve">Vederlaget gjøres opp etter følgende hovedkategorier: </w:t>
      </w:r>
    </w:p>
    <w:p w14:paraId="0FE992A9" w14:textId="77777777" w:rsidR="00487DB3" w:rsidRPr="00E11796" w:rsidRDefault="00487DB3" w:rsidP="00487DB3"/>
    <w:p w14:paraId="0EAC2601" w14:textId="4EA3CDB8" w:rsidR="00487DB3" w:rsidRPr="00E11796" w:rsidRDefault="00487DB3" w:rsidP="0094672F">
      <w:pPr>
        <w:pStyle w:val="Listeavsnitt"/>
        <w:numPr>
          <w:ilvl w:val="0"/>
          <w:numId w:val="63"/>
        </w:numPr>
      </w:pPr>
      <w:r w:rsidRPr="00E11796">
        <w:t xml:space="preserve">Rundsummer </w:t>
      </w:r>
    </w:p>
    <w:p w14:paraId="7D3AA836" w14:textId="3EF1B726" w:rsidR="00487DB3" w:rsidRPr="00E11796" w:rsidRDefault="00487DB3" w:rsidP="0094672F">
      <w:pPr>
        <w:pStyle w:val="Listeavsnitt"/>
        <w:numPr>
          <w:ilvl w:val="0"/>
          <w:numId w:val="63"/>
        </w:numPr>
      </w:pPr>
      <w:r w:rsidRPr="00E11796">
        <w:t xml:space="preserve">Regningsarbeider (se punkt </w:t>
      </w:r>
      <w:r w:rsidR="00452FB0" w:rsidRPr="00E11796">
        <w:t>30</w:t>
      </w:r>
      <w:r w:rsidRPr="00E11796">
        <w:t>)</w:t>
      </w:r>
    </w:p>
    <w:p w14:paraId="4E541421" w14:textId="1AB5FDE6" w:rsidR="00487DB3" w:rsidRPr="00E11796" w:rsidRDefault="00487DB3" w:rsidP="0094672F">
      <w:pPr>
        <w:pStyle w:val="Listeavsnitt"/>
        <w:numPr>
          <w:ilvl w:val="0"/>
          <w:numId w:val="63"/>
        </w:numPr>
        <w:rPr>
          <w:highlight w:val="lightGray"/>
        </w:rPr>
      </w:pPr>
      <w:r w:rsidRPr="00E11796">
        <w:rPr>
          <w:highlight w:val="lightGray"/>
        </w:rPr>
        <w:t>Mengderegulerbare prosesser</w:t>
      </w:r>
    </w:p>
    <w:p w14:paraId="0A952137" w14:textId="77777777" w:rsidR="00487DB3" w:rsidRPr="00E11796" w:rsidRDefault="00487DB3" w:rsidP="00487DB3"/>
    <w:p w14:paraId="7858D9C8" w14:textId="71C3D367" w:rsidR="00487DB3" w:rsidRPr="00E11796" w:rsidRDefault="00487DB3" w:rsidP="00487DB3">
      <w:r w:rsidRPr="00E11796">
        <w:t>Alle ytelser og kostnader for å levere kontraktsgjenstanden som ikke gjøres opp etter regningsarbeider, eller mengderegulerbare p</w:t>
      </w:r>
      <w:r w:rsidR="001A00BE" w:rsidRPr="00E11796">
        <w:t>rosesser</w:t>
      </w:r>
      <w:r w:rsidRPr="00E11796">
        <w:t xml:space="preserve">, er dekket av rundsummene. Uavhengig av omfangene beskrevet for den enkelte rundsum utgjør de til sammen det komplette anlegg. </w:t>
      </w:r>
    </w:p>
    <w:p w14:paraId="03A7B463" w14:textId="77777777" w:rsidR="00487DB3" w:rsidRPr="00E11796" w:rsidRDefault="00487DB3" w:rsidP="00487DB3"/>
    <w:p w14:paraId="53BFEEA3" w14:textId="62FA9E64" w:rsidR="00487DB3" w:rsidRPr="00E11796" w:rsidRDefault="00487DB3" w:rsidP="001A00BE">
      <w:pPr>
        <w:pStyle w:val="Overskrift5"/>
      </w:pPr>
      <w:bookmarkStart w:id="983" w:name="_Toc233897133"/>
      <w:r w:rsidRPr="00E11796">
        <w:t>Rundsummer</w:t>
      </w:r>
      <w:bookmarkEnd w:id="983"/>
    </w:p>
    <w:p w14:paraId="0532D7A8" w14:textId="77777777" w:rsidR="00487DB3" w:rsidRPr="00E11796" w:rsidRDefault="00487DB3" w:rsidP="001A00BE">
      <w:r w:rsidRPr="00E11796">
        <w:t xml:space="preserve">Vederlag for ytelser som gjøres opp etter rundsummer reguleres ikke med mengdevariasjoner. </w:t>
      </w:r>
    </w:p>
    <w:p w14:paraId="0A8805DA" w14:textId="77777777" w:rsidR="00487DB3" w:rsidRPr="00E11796" w:rsidRDefault="00487DB3" w:rsidP="001A00BE"/>
    <w:p w14:paraId="1F552A0E" w14:textId="51BF053E" w:rsidR="00487DB3" w:rsidRPr="00E11796" w:rsidRDefault="00487DB3" w:rsidP="001A00BE">
      <w:pPr>
        <w:pStyle w:val="Overskrift5"/>
      </w:pPr>
      <w:bookmarkStart w:id="984" w:name="_Toc233897134"/>
      <w:r w:rsidRPr="00E11796">
        <w:lastRenderedPageBreak/>
        <w:t>Regningsarbeider</w:t>
      </w:r>
      <w:bookmarkEnd w:id="984"/>
      <w:r w:rsidRPr="00E11796">
        <w:t xml:space="preserve"> </w:t>
      </w:r>
    </w:p>
    <w:p w14:paraId="213B14DC" w14:textId="6B8EFA40" w:rsidR="00487DB3" w:rsidRPr="00E11796" w:rsidRDefault="00487DB3" w:rsidP="001A00BE">
      <w:r w:rsidRPr="00E11796">
        <w:t>Vederlag for ytelser som gjøres opp som regningsarbeider beregnes etter faktisk medgåtte mengder basert på avtalte priser der dette finnes, eller faktisk påløpte kostnader med tillegg for avtalt påslag</w:t>
      </w:r>
      <w:r w:rsidR="00C54FD9" w:rsidRPr="00E11796">
        <w:t>, se</w:t>
      </w:r>
      <w:r w:rsidRPr="00E11796">
        <w:t xml:space="preserve"> punkt </w:t>
      </w:r>
      <w:r w:rsidR="00D618A7" w:rsidRPr="00E11796">
        <w:t>30</w:t>
      </w:r>
      <w:r w:rsidRPr="00E11796">
        <w:t xml:space="preserve">. </w:t>
      </w:r>
    </w:p>
    <w:p w14:paraId="729BF11E" w14:textId="77777777" w:rsidR="00487DB3" w:rsidRPr="00E11796" w:rsidRDefault="00487DB3" w:rsidP="001A00BE"/>
    <w:p w14:paraId="637E0AC0" w14:textId="4BB900D6" w:rsidR="00487DB3" w:rsidRPr="00E11796" w:rsidRDefault="00487DB3" w:rsidP="001A00BE">
      <w:pPr>
        <w:pStyle w:val="Overskrift5"/>
        <w:rPr>
          <w:highlight w:val="lightGray"/>
        </w:rPr>
      </w:pPr>
      <w:bookmarkStart w:id="985" w:name="_Toc233897135"/>
      <w:r w:rsidRPr="00E11796">
        <w:rPr>
          <w:highlight w:val="lightGray"/>
        </w:rPr>
        <w:t>Mengderegulerbare p</w:t>
      </w:r>
      <w:r w:rsidR="001A00BE" w:rsidRPr="00E11796">
        <w:rPr>
          <w:highlight w:val="lightGray"/>
        </w:rPr>
        <w:t>rosesser</w:t>
      </w:r>
      <w:bookmarkEnd w:id="985"/>
      <w:r w:rsidRPr="00E11796">
        <w:rPr>
          <w:highlight w:val="lightGray"/>
        </w:rPr>
        <w:t xml:space="preserve"> </w:t>
      </w:r>
    </w:p>
    <w:p w14:paraId="756F5584" w14:textId="17816B2C" w:rsidR="00487DB3" w:rsidRPr="00E11796" w:rsidRDefault="00487DB3" w:rsidP="001A00BE">
      <w:pPr>
        <w:rPr>
          <w:highlight w:val="lightGray"/>
        </w:rPr>
      </w:pPr>
      <w:r w:rsidRPr="00E11796">
        <w:rPr>
          <w:highlight w:val="lightGray"/>
        </w:rPr>
        <w:t>Vederlaget beregnes etter mengderegulerbare p</w:t>
      </w:r>
      <w:r w:rsidR="001A00BE" w:rsidRPr="00E11796">
        <w:rPr>
          <w:highlight w:val="lightGray"/>
        </w:rPr>
        <w:t>rosesser</w:t>
      </w:r>
      <w:r w:rsidRPr="00E11796">
        <w:rPr>
          <w:highlight w:val="lightGray"/>
        </w:rPr>
        <w:t xml:space="preserve"> på grunnlag av de mengderegler som er angitt for den enkelte ytelse (prosess), jf. </w:t>
      </w:r>
      <w:r w:rsidR="008E151C" w:rsidRPr="00E11796">
        <w:rPr>
          <w:highlight w:val="lightGray"/>
        </w:rPr>
        <w:t>D5</w:t>
      </w:r>
      <w:r w:rsidRPr="00E11796">
        <w:rPr>
          <w:highlight w:val="lightGray"/>
        </w:rPr>
        <w:t xml:space="preserve"> med tilhørende svardokument, eller angitt med mengder direkte i E2.  </w:t>
      </w:r>
    </w:p>
    <w:p w14:paraId="4B30AD20" w14:textId="77777777" w:rsidR="00487DB3" w:rsidRPr="00E11796" w:rsidRDefault="00487DB3" w:rsidP="001A00BE">
      <w:pPr>
        <w:rPr>
          <w:highlight w:val="lightGray"/>
        </w:rPr>
      </w:pPr>
    </w:p>
    <w:p w14:paraId="3E02E9B0" w14:textId="6F5D5B74" w:rsidR="00487DB3" w:rsidRPr="00E11796" w:rsidRDefault="00487DB3" w:rsidP="00ED1736">
      <w:r w:rsidRPr="00E11796">
        <w:rPr>
          <w:highlight w:val="lightGray"/>
        </w:rPr>
        <w:t>Angitte mengder for hver mengderegulerbar p</w:t>
      </w:r>
      <w:r w:rsidR="001A00BE" w:rsidRPr="00E11796">
        <w:rPr>
          <w:highlight w:val="lightGray"/>
        </w:rPr>
        <w:t>rosess</w:t>
      </w:r>
      <w:r w:rsidRPr="00E11796">
        <w:rPr>
          <w:highlight w:val="lightGray"/>
        </w:rPr>
        <w:t xml:space="preserve"> er byggherrens anslag. De faktiske utførte mengder vil derfor avvike fra de angitte mengdene. Avvik fra angitte mengder utgjør ikke en endring, og gir ikke grunnlag for justering av prisen for den aktuelle </w:t>
      </w:r>
      <w:r w:rsidR="001A00BE" w:rsidRPr="00E11796">
        <w:rPr>
          <w:highlight w:val="lightGray"/>
        </w:rPr>
        <w:t>prosessen</w:t>
      </w:r>
      <w:r w:rsidRPr="00E11796">
        <w:rPr>
          <w:highlight w:val="lightGray"/>
        </w:rPr>
        <w:t>.</w:t>
      </w:r>
    </w:p>
    <w:p w14:paraId="572FD62B" w14:textId="77777777" w:rsidR="00487DB3" w:rsidRPr="00E11796" w:rsidRDefault="00487DB3" w:rsidP="00ED1736"/>
    <w:p w14:paraId="67E512DA" w14:textId="65A2A7D7" w:rsidR="00ED1736" w:rsidRPr="00E11796" w:rsidRDefault="001A00BE" w:rsidP="008C1549">
      <w:pPr>
        <w:pStyle w:val="Overskrift4"/>
      </w:pPr>
      <w:bookmarkStart w:id="986" w:name="_Toc233897136"/>
      <w:r w:rsidRPr="00E11796">
        <w:t>Indeksregulering</w:t>
      </w:r>
      <w:bookmarkEnd w:id="986"/>
    </w:p>
    <w:p w14:paraId="2F1FFFC1" w14:textId="77777777" w:rsidR="00ED1736" w:rsidRPr="00E11796" w:rsidRDefault="00ED1736" w:rsidP="00ED1736">
      <w:r w:rsidRPr="00E11796">
        <w:t>Endringer i prisnivå etter tilbudsfristens utløp, gir rett til tillegg til eller fradrag fra kontraktens priser.</w:t>
      </w:r>
    </w:p>
    <w:p w14:paraId="79A34C7A" w14:textId="77777777" w:rsidR="00ED1736" w:rsidRPr="00E11796" w:rsidRDefault="00ED1736" w:rsidP="00ED1736"/>
    <w:p w14:paraId="08B9DB76" w14:textId="77777777" w:rsidR="00ED1736" w:rsidRPr="00E11796" w:rsidRDefault="00ED1736" w:rsidP="00ED1736">
      <w:r w:rsidRPr="00E11796">
        <w:t>Endringsbeløpet for avregningsperioden beregnes etter formelen:</w:t>
      </w:r>
    </w:p>
    <w:p w14:paraId="5D24EA26" w14:textId="77777777" w:rsidR="00ED1736" w:rsidRPr="00E11796" w:rsidRDefault="00ED1736" w:rsidP="00ED1736"/>
    <w:p w14:paraId="6C379B0E" w14:textId="77777777" w:rsidR="00ED1736" w:rsidRPr="00E11796" w:rsidRDefault="00ED1736" w:rsidP="00ED1736">
      <w:r w:rsidRPr="00E11796">
        <w:t>e  =  A  x    (  T /  T</w:t>
      </w:r>
      <w:r w:rsidRPr="00E11796">
        <w:rPr>
          <w:vertAlign w:val="subscript"/>
        </w:rPr>
        <w:t>0</w:t>
      </w:r>
      <w:r w:rsidRPr="00E11796">
        <w:t xml:space="preserve">   -  1 )</w:t>
      </w:r>
    </w:p>
    <w:p w14:paraId="2C444D77" w14:textId="77777777" w:rsidR="00ED1736" w:rsidRPr="00E11796" w:rsidRDefault="00ED1736" w:rsidP="00ED1736"/>
    <w:p w14:paraId="2349DBFE" w14:textId="23C54BF0" w:rsidR="00ED1736" w:rsidRPr="00E11796" w:rsidRDefault="00ED1736" w:rsidP="00EB1447">
      <w:pPr>
        <w:tabs>
          <w:tab w:val="left" w:pos="357"/>
        </w:tabs>
        <w:rPr>
          <w:color w:val="000000" w:themeColor="text1"/>
        </w:rPr>
      </w:pPr>
      <w:r w:rsidRPr="00E11796">
        <w:rPr>
          <w:color w:val="000000" w:themeColor="text1"/>
        </w:rPr>
        <w:t>A</w:t>
      </w:r>
      <w:r w:rsidR="00EB1447" w:rsidRPr="00E11796">
        <w:rPr>
          <w:color w:val="000000" w:themeColor="text1"/>
        </w:rPr>
        <w:tab/>
      </w:r>
      <w:r w:rsidRPr="00E11796">
        <w:rPr>
          <w:color w:val="000000" w:themeColor="text1"/>
        </w:rPr>
        <w:t>=</w:t>
      </w:r>
      <w:r w:rsidR="00EB1447" w:rsidRPr="00E11796">
        <w:rPr>
          <w:color w:val="000000" w:themeColor="text1"/>
        </w:rPr>
        <w:tab/>
      </w:r>
      <w:r w:rsidRPr="00E11796">
        <w:rPr>
          <w:color w:val="000000" w:themeColor="text1"/>
        </w:rPr>
        <w:t>Summen av avdragsnotaer for avregningskvartalet basert på kontraktens priser</w:t>
      </w:r>
      <w:r w:rsidR="003F3380" w:rsidRPr="00E11796">
        <w:rPr>
          <w:color w:val="000000" w:themeColor="text1"/>
        </w:rPr>
        <w:t xml:space="preserve"> </w:t>
      </w:r>
      <w:r w:rsidRPr="00E11796">
        <w:rPr>
          <w:color w:val="000000" w:themeColor="text1"/>
        </w:rPr>
        <w:t>(eksklusive merverdiavgift) og uten fradrag for eventuelt lån eller forskudd og innestående beløp.</w:t>
      </w:r>
    </w:p>
    <w:p w14:paraId="10982A79" w14:textId="77777777" w:rsidR="003F3380" w:rsidRPr="00E11796" w:rsidRDefault="003F3380" w:rsidP="00EB1447">
      <w:pPr>
        <w:tabs>
          <w:tab w:val="left" w:pos="357"/>
        </w:tabs>
        <w:rPr>
          <w:color w:val="000000" w:themeColor="text1"/>
        </w:rPr>
      </w:pPr>
    </w:p>
    <w:p w14:paraId="63895658" w14:textId="37EBE460" w:rsidR="00ED1736" w:rsidRPr="00E11796" w:rsidRDefault="00ED1736" w:rsidP="00EB1447">
      <w:pPr>
        <w:tabs>
          <w:tab w:val="left" w:pos="357"/>
        </w:tabs>
        <w:rPr>
          <w:color w:val="000000" w:themeColor="text1"/>
        </w:rPr>
      </w:pPr>
      <w:r w:rsidRPr="00E11796">
        <w:rPr>
          <w:color w:val="000000" w:themeColor="text1"/>
        </w:rPr>
        <w:t xml:space="preserve">I verdien for A inkluderes også tilleggsnotaer for utført arbeid basert på kontraktens prisgrunnlag. </w:t>
      </w:r>
    </w:p>
    <w:p w14:paraId="26C25B37" w14:textId="77777777" w:rsidR="00ED1736" w:rsidRPr="00E11796" w:rsidRDefault="00ED1736" w:rsidP="00EB1447">
      <w:pPr>
        <w:tabs>
          <w:tab w:val="left" w:pos="357"/>
        </w:tabs>
        <w:rPr>
          <w:color w:val="000000" w:themeColor="text1"/>
        </w:rPr>
      </w:pPr>
    </w:p>
    <w:p w14:paraId="09322061" w14:textId="2DD7D190" w:rsidR="00ED1736" w:rsidRPr="00E11796" w:rsidRDefault="00ED1736" w:rsidP="00EB1447">
      <w:pPr>
        <w:tabs>
          <w:tab w:val="left" w:pos="357"/>
        </w:tabs>
        <w:rPr>
          <w:color w:val="000000" w:themeColor="text1"/>
        </w:rPr>
      </w:pPr>
      <w:r w:rsidRPr="00E11796">
        <w:rPr>
          <w:color w:val="000000" w:themeColor="text1"/>
        </w:rPr>
        <w:t>T</w:t>
      </w:r>
      <w:r w:rsidRPr="00E11796">
        <w:rPr>
          <w:color w:val="000000" w:themeColor="text1"/>
          <w:vertAlign w:val="subscript"/>
        </w:rPr>
        <w:t>0</w:t>
      </w:r>
      <w:r w:rsidR="00EB1447" w:rsidRPr="00E11796">
        <w:rPr>
          <w:color w:val="000000" w:themeColor="text1"/>
        </w:rPr>
        <w:tab/>
      </w:r>
      <w:r w:rsidRPr="00E11796">
        <w:rPr>
          <w:color w:val="000000" w:themeColor="text1"/>
        </w:rPr>
        <w:t>=</w:t>
      </w:r>
      <w:r w:rsidR="00EB1447" w:rsidRPr="00E11796">
        <w:rPr>
          <w:color w:val="000000" w:themeColor="text1"/>
        </w:rPr>
        <w:tab/>
      </w:r>
      <w:r w:rsidRPr="00E11796">
        <w:rPr>
          <w:color w:val="000000" w:themeColor="text1"/>
        </w:rPr>
        <w:t>Indekstallet for det kvartalet tilbudsfristens utløp faller i.</w:t>
      </w:r>
    </w:p>
    <w:p w14:paraId="6310E315" w14:textId="55499AA9" w:rsidR="00ED1736" w:rsidRPr="00E11796" w:rsidRDefault="00ED1736" w:rsidP="00EB1447">
      <w:pPr>
        <w:tabs>
          <w:tab w:val="left" w:pos="357"/>
        </w:tabs>
        <w:rPr>
          <w:color w:val="000000" w:themeColor="text1"/>
        </w:rPr>
      </w:pPr>
      <w:r w:rsidRPr="00E11796">
        <w:rPr>
          <w:color w:val="000000" w:themeColor="text1"/>
        </w:rPr>
        <w:t>T</w:t>
      </w:r>
      <w:r w:rsidR="00EB1447" w:rsidRPr="00E11796">
        <w:rPr>
          <w:color w:val="000000" w:themeColor="text1"/>
        </w:rPr>
        <w:tab/>
      </w:r>
      <w:r w:rsidRPr="00E11796">
        <w:rPr>
          <w:color w:val="000000" w:themeColor="text1"/>
        </w:rPr>
        <w:t>=</w:t>
      </w:r>
      <w:r w:rsidR="00EB1447" w:rsidRPr="00E11796">
        <w:rPr>
          <w:color w:val="000000" w:themeColor="text1"/>
        </w:rPr>
        <w:tab/>
      </w:r>
      <w:r w:rsidRPr="00E11796">
        <w:rPr>
          <w:color w:val="000000" w:themeColor="text1"/>
        </w:rPr>
        <w:t>Indekstallet for avregningskvartalet.</w:t>
      </w:r>
    </w:p>
    <w:p w14:paraId="19E47F2A" w14:textId="77777777" w:rsidR="00ED1736" w:rsidRPr="00E11796" w:rsidRDefault="00ED1736" w:rsidP="00ED1736"/>
    <w:p w14:paraId="6DEF1C43" w14:textId="77777777" w:rsidR="00ED1736" w:rsidRPr="00E11796" w:rsidRDefault="00ED1736" w:rsidP="00ED1736">
      <w:pPr>
        <w:rPr>
          <w:color w:val="000000" w:themeColor="text1"/>
          <w:highlight w:val="lightGray"/>
        </w:rPr>
      </w:pPr>
      <w:r w:rsidRPr="00E11796">
        <w:rPr>
          <w:color w:val="000000" w:themeColor="text1"/>
          <w:highlight w:val="lightGray"/>
        </w:rPr>
        <w:t>Statistikk for veg i dagen:</w:t>
      </w:r>
    </w:p>
    <w:p w14:paraId="091C246A" w14:textId="77777777" w:rsidR="00ED1736" w:rsidRPr="00E11796" w:rsidRDefault="00ED1736" w:rsidP="00ED1736">
      <w:pPr>
        <w:rPr>
          <w:color w:val="000000" w:themeColor="text1"/>
          <w:highlight w:val="lightGray"/>
        </w:rPr>
      </w:pPr>
      <w:r w:rsidRPr="00E11796">
        <w:rPr>
          <w:color w:val="000000" w:themeColor="text1"/>
          <w:highlight w:val="lightGray"/>
        </w:rPr>
        <w:t>Verdi av T og T</w:t>
      </w:r>
      <w:r w:rsidRPr="00E11796">
        <w:rPr>
          <w:color w:val="000000" w:themeColor="text1"/>
          <w:highlight w:val="lightGray"/>
          <w:vertAlign w:val="subscript"/>
        </w:rPr>
        <w:t>0</w:t>
      </w:r>
      <w:r w:rsidRPr="00E11796">
        <w:rPr>
          <w:color w:val="000000" w:themeColor="text1"/>
          <w:highlight w:val="lightGray"/>
        </w:rPr>
        <w:t xml:space="preserve"> beregnes ut fra Statistisk Sentralbyrås” Byggekostnadsindeks for veganlegg, Veg i dagen”.</w:t>
      </w:r>
    </w:p>
    <w:p w14:paraId="17ADA38B" w14:textId="77777777" w:rsidR="00ED1736" w:rsidRPr="00E11796" w:rsidRDefault="00ED1736" w:rsidP="00ED1736">
      <w:pPr>
        <w:rPr>
          <w:color w:val="000000" w:themeColor="text1"/>
          <w:highlight w:val="lightGray"/>
        </w:rPr>
      </w:pPr>
    </w:p>
    <w:p w14:paraId="7B67C556" w14:textId="77777777" w:rsidR="00ED1736" w:rsidRPr="00E11796" w:rsidRDefault="00ED1736" w:rsidP="00ED1736">
      <w:pPr>
        <w:rPr>
          <w:color w:val="000000" w:themeColor="text1"/>
          <w:highlight w:val="lightGray"/>
        </w:rPr>
      </w:pPr>
      <w:r w:rsidRPr="00E11796">
        <w:rPr>
          <w:color w:val="000000" w:themeColor="text1"/>
          <w:highlight w:val="lightGray"/>
        </w:rPr>
        <w:t>Statistikk for bruarbeid:</w:t>
      </w:r>
    </w:p>
    <w:p w14:paraId="570A7D23" w14:textId="77777777" w:rsidR="00ED1736" w:rsidRPr="00E11796" w:rsidRDefault="00ED1736" w:rsidP="00ED1736">
      <w:pPr>
        <w:rPr>
          <w:color w:val="000000" w:themeColor="text1"/>
          <w:highlight w:val="lightGray"/>
        </w:rPr>
      </w:pPr>
      <w:r w:rsidRPr="00E11796">
        <w:rPr>
          <w:color w:val="000000" w:themeColor="text1"/>
          <w:highlight w:val="lightGray"/>
        </w:rPr>
        <w:t>Verdi av T og T</w:t>
      </w:r>
      <w:r w:rsidRPr="00E11796">
        <w:rPr>
          <w:color w:val="000000" w:themeColor="text1"/>
          <w:highlight w:val="lightGray"/>
          <w:vertAlign w:val="subscript"/>
        </w:rPr>
        <w:t>0</w:t>
      </w:r>
      <w:r w:rsidRPr="00E11796">
        <w:rPr>
          <w:color w:val="000000" w:themeColor="text1"/>
          <w:highlight w:val="lightGray"/>
        </w:rPr>
        <w:t xml:space="preserve"> beregnes ut fra Statistisk Sentralbyrås ”Byggekostnadsindeks for veganlegg, Betongbru”.</w:t>
      </w:r>
    </w:p>
    <w:p w14:paraId="486F7C29" w14:textId="77777777" w:rsidR="00ED1736" w:rsidRPr="00E11796" w:rsidRDefault="00ED1736" w:rsidP="00ED1736">
      <w:pPr>
        <w:rPr>
          <w:color w:val="000000" w:themeColor="text1"/>
          <w:highlight w:val="lightGray"/>
        </w:rPr>
      </w:pPr>
    </w:p>
    <w:p w14:paraId="77FAFF91" w14:textId="77777777" w:rsidR="00ED1736" w:rsidRPr="00E11796" w:rsidRDefault="00ED1736" w:rsidP="00ED1736">
      <w:pPr>
        <w:rPr>
          <w:color w:val="000000" w:themeColor="text1"/>
          <w:highlight w:val="lightGray"/>
        </w:rPr>
      </w:pPr>
      <w:r w:rsidRPr="00E11796">
        <w:rPr>
          <w:color w:val="000000" w:themeColor="text1"/>
          <w:highlight w:val="lightGray"/>
        </w:rPr>
        <w:t>Statistikk for fjelltunnelarbeid:</w:t>
      </w:r>
    </w:p>
    <w:p w14:paraId="732B533C" w14:textId="77777777" w:rsidR="00ED1736" w:rsidRPr="00E11796" w:rsidRDefault="00ED1736" w:rsidP="00ED1736">
      <w:pPr>
        <w:rPr>
          <w:color w:val="000000" w:themeColor="text1"/>
          <w:highlight w:val="lightGray"/>
        </w:rPr>
      </w:pPr>
      <w:r w:rsidRPr="00E11796">
        <w:rPr>
          <w:color w:val="000000" w:themeColor="text1"/>
          <w:highlight w:val="lightGray"/>
        </w:rPr>
        <w:t>Verdi av T og T</w:t>
      </w:r>
      <w:r w:rsidRPr="00E11796">
        <w:rPr>
          <w:color w:val="000000" w:themeColor="text1"/>
          <w:highlight w:val="lightGray"/>
          <w:vertAlign w:val="subscript"/>
        </w:rPr>
        <w:t>0</w:t>
      </w:r>
      <w:r w:rsidRPr="00E11796">
        <w:rPr>
          <w:color w:val="000000" w:themeColor="text1"/>
          <w:highlight w:val="lightGray"/>
        </w:rPr>
        <w:t xml:space="preserve"> beregnes ut fra Statistisk Sentralbyrås ”Byggekostnadsindeks for veganlegg, Fjelltunnel”.</w:t>
      </w:r>
    </w:p>
    <w:p w14:paraId="602524D9" w14:textId="77777777" w:rsidR="00ED1736" w:rsidRPr="00E11796" w:rsidRDefault="00ED1736" w:rsidP="00ED1736">
      <w:pPr>
        <w:rPr>
          <w:color w:val="000000" w:themeColor="text1"/>
          <w:highlight w:val="lightGray"/>
        </w:rPr>
      </w:pPr>
    </w:p>
    <w:p w14:paraId="0C038302" w14:textId="77777777" w:rsidR="00ED1736" w:rsidRPr="00E11796" w:rsidRDefault="00ED1736" w:rsidP="00ED1736">
      <w:pPr>
        <w:rPr>
          <w:color w:val="000000" w:themeColor="text1"/>
          <w:highlight w:val="lightGray"/>
        </w:rPr>
      </w:pPr>
      <w:r w:rsidRPr="00E11796">
        <w:rPr>
          <w:color w:val="000000" w:themeColor="text1"/>
          <w:highlight w:val="lightGray"/>
        </w:rPr>
        <w:t>For vegarbeider inkludert eventuelle bru- og tunnelarbeider:</w:t>
      </w:r>
    </w:p>
    <w:p w14:paraId="7DC5A5F6" w14:textId="77777777" w:rsidR="00ED1736" w:rsidRPr="00E11796" w:rsidRDefault="00ED1736" w:rsidP="00ED1736">
      <w:pPr>
        <w:rPr>
          <w:color w:val="000000" w:themeColor="text1"/>
        </w:rPr>
      </w:pPr>
      <w:r w:rsidRPr="00E11796">
        <w:rPr>
          <w:color w:val="000000" w:themeColor="text1"/>
          <w:highlight w:val="lightGray"/>
        </w:rPr>
        <w:t>Verdi av T og T</w:t>
      </w:r>
      <w:r w:rsidRPr="00E11796">
        <w:rPr>
          <w:color w:val="000000" w:themeColor="text1"/>
          <w:highlight w:val="lightGray"/>
          <w:vertAlign w:val="subscript"/>
        </w:rPr>
        <w:t>0</w:t>
      </w:r>
      <w:r w:rsidRPr="00E11796">
        <w:rPr>
          <w:color w:val="000000" w:themeColor="text1"/>
          <w:highlight w:val="lightGray"/>
        </w:rPr>
        <w:t xml:space="preserve"> beregnes ut fra Statistisk Sentralbyrås” Byggekostnadsindeks for veganlegg, Veganlegg, i alt”.</w:t>
      </w:r>
    </w:p>
    <w:p w14:paraId="227CBE16" w14:textId="6743D10E" w:rsidR="00ED1736" w:rsidRPr="00E11796" w:rsidRDefault="00ED1736" w:rsidP="00ED1736"/>
    <w:p w14:paraId="29CEEDFD" w14:textId="77777777" w:rsidR="006E12AD" w:rsidRPr="00E11796" w:rsidRDefault="006E12AD" w:rsidP="006E12AD">
      <w:pPr>
        <w:spacing w:line="276" w:lineRule="auto"/>
        <w:jc w:val="both"/>
        <w:rPr>
          <w:rFonts w:cs="Arial"/>
          <w:szCs w:val="22"/>
        </w:rPr>
      </w:pPr>
      <w:r w:rsidRPr="00E11796">
        <w:rPr>
          <w:rFonts w:cs="Arial"/>
        </w:rPr>
        <w:t xml:space="preserve">Dersom overtakelse skjer tidligere enn 3 måneder etter siste regulering, beregnes T i formelen ovenfor med gjennomsnittet for de kvartal som inngår i denne perioden.   </w:t>
      </w:r>
    </w:p>
    <w:p w14:paraId="028CDA5B" w14:textId="77777777" w:rsidR="006E12AD" w:rsidRPr="00E11796" w:rsidRDefault="006E12AD" w:rsidP="006E12AD">
      <w:pPr>
        <w:spacing w:line="276" w:lineRule="auto"/>
        <w:jc w:val="both"/>
        <w:rPr>
          <w:rFonts w:cstheme="minorBidi"/>
        </w:rPr>
      </w:pPr>
    </w:p>
    <w:p w14:paraId="2FB7F488" w14:textId="6D6FEEF9" w:rsidR="006E12AD" w:rsidRPr="00E11796" w:rsidRDefault="006E12AD" w:rsidP="006E12AD">
      <w:pPr>
        <w:jc w:val="both"/>
      </w:pPr>
      <w:r w:rsidRPr="00E11796">
        <w:rPr>
          <w:rFonts w:cs="Arial"/>
        </w:rPr>
        <w:t xml:space="preserve">Dersom den avtalte indeksen skulle opphøre å eksistere, skal byggherren og </w:t>
      </w:r>
      <w:r w:rsidR="00AF7358" w:rsidRPr="00E11796">
        <w:rPr>
          <w:rFonts w:cs="Arial"/>
        </w:rPr>
        <w:t>entreprenør</w:t>
      </w:r>
      <w:r w:rsidRPr="00E11796">
        <w:rPr>
          <w:rFonts w:cs="Arial"/>
        </w:rPr>
        <w:t>en i fellesskap avgjøre hvilken indeks som skal erstatte indeksen som er falt bort.</w:t>
      </w:r>
    </w:p>
    <w:p w14:paraId="2473E662" w14:textId="77777777" w:rsidR="006E12AD" w:rsidRPr="00E11796" w:rsidRDefault="006E12AD" w:rsidP="00ED1736"/>
    <w:p w14:paraId="2695253D" w14:textId="6D593C54" w:rsidR="00ED1736" w:rsidRPr="00E11796" w:rsidRDefault="001E7730" w:rsidP="00D005D8">
      <w:pPr>
        <w:pStyle w:val="Overskrift3"/>
      </w:pPr>
      <w:bookmarkStart w:id="987" w:name="_Toc233897137"/>
      <w:r w:rsidRPr="00E11796">
        <w:t>Fakturering (Se NS8407 punkt 27)</w:t>
      </w:r>
      <w:bookmarkEnd w:id="987"/>
    </w:p>
    <w:p w14:paraId="55C610B2" w14:textId="1E3B2BBE" w:rsidR="00AC02ED" w:rsidRPr="00E11796" w:rsidRDefault="00AC02ED" w:rsidP="008C1549">
      <w:pPr>
        <w:pStyle w:val="Overskrift4"/>
      </w:pPr>
      <w:bookmarkStart w:id="988" w:name="_Toc233897138"/>
      <w:r w:rsidRPr="00E11796">
        <w:t>Avtal</w:t>
      </w:r>
      <w:r w:rsidR="00643382" w:rsidRPr="00E11796">
        <w:t>t fakturering</w:t>
      </w:r>
      <w:bookmarkEnd w:id="988"/>
    </w:p>
    <w:p w14:paraId="65901FA7" w14:textId="77777777" w:rsidR="002725ED" w:rsidRPr="00E11796" w:rsidRDefault="002725ED" w:rsidP="002725ED">
      <w:r w:rsidRPr="00E11796">
        <w:t>Dersom det er prosesser som skal avregnes etter enhetspriser (regulerbare prosesser), skal det leveres separate avdragsnota for disse. For de regulerbare prosessene skal det leveres avdragsnota på elektronisk format (xml-format), jf. «Veiledning for levering av avdragsnota på elektronisk format.»</w:t>
      </w:r>
    </w:p>
    <w:p w14:paraId="4F778CCA" w14:textId="77777777" w:rsidR="00643382" w:rsidRPr="00E11796" w:rsidRDefault="00643382" w:rsidP="00643382">
      <w:pPr>
        <w:rPr>
          <w:lang w:eastAsia="nb-NO"/>
        </w:rPr>
      </w:pPr>
    </w:p>
    <w:p w14:paraId="42C2676E" w14:textId="246BC735" w:rsidR="00ED1736" w:rsidRPr="00E11796" w:rsidRDefault="008E19CB" w:rsidP="008C1549">
      <w:pPr>
        <w:pStyle w:val="Overskrift4"/>
      </w:pPr>
      <w:bookmarkStart w:id="989" w:name="_Toc233897139"/>
      <w:r w:rsidRPr="00E11796">
        <w:t>Forskudd</w:t>
      </w:r>
      <w:bookmarkEnd w:id="989"/>
    </w:p>
    <w:p w14:paraId="0D8BB525" w14:textId="77777777" w:rsidR="00FF3C94" w:rsidRPr="00E11796" w:rsidRDefault="00FF3C94" w:rsidP="00FF3C94">
      <w:r w:rsidRPr="00E11796">
        <w:lastRenderedPageBreak/>
        <w:t>Forskudd kan kreves utbetalt med 10 % av kontraktssummen ekskl. merverdiavgift mot en av byggherren godkjent selvskyldnerkausjon fra bank, forsikringsselskap eller annen kredittinstitusjon. Forskudd tilbakebetales med 10 % av utført arbeid på avdragsnota. Selvskyldnerkausjonen tillates redusert i takt med tilbakebetaling av forskuddet.</w:t>
      </w:r>
    </w:p>
    <w:p w14:paraId="43B0FFEB" w14:textId="77777777" w:rsidR="00FF3C94" w:rsidRPr="00E11796" w:rsidRDefault="00FF3C94" w:rsidP="00FF3C94"/>
    <w:p w14:paraId="116734AC" w14:textId="42563818" w:rsidR="00D529B7" w:rsidRPr="00E11796" w:rsidRDefault="00FF3C94" w:rsidP="00FF3C94">
      <w:r w:rsidRPr="00E11796">
        <w:t>Det svares ikke renter av forskudd som er i samsvar med forutsetningene i konkurransegrunnlaget.</w:t>
      </w:r>
    </w:p>
    <w:p w14:paraId="31EC43C3" w14:textId="77777777" w:rsidR="00D529B7" w:rsidRPr="00E11796" w:rsidRDefault="00D529B7" w:rsidP="00FF3C94"/>
    <w:p w14:paraId="3A95C21F" w14:textId="223DBAE9" w:rsidR="00ED1736" w:rsidRPr="00E11796" w:rsidRDefault="00ED1736" w:rsidP="008C1549">
      <w:pPr>
        <w:pStyle w:val="Overskrift4"/>
      </w:pPr>
      <w:bookmarkStart w:id="990" w:name="_Toc93914662"/>
      <w:bookmarkStart w:id="991" w:name="_Toc94534617"/>
      <w:bookmarkStart w:id="992" w:name="_Toc233897140"/>
      <w:r w:rsidRPr="00E11796">
        <w:t>Fakturering</w:t>
      </w:r>
      <w:bookmarkEnd w:id="990"/>
      <w:bookmarkEnd w:id="991"/>
      <w:r w:rsidR="00FF3C94" w:rsidRPr="00E11796">
        <w:t>splan</w:t>
      </w:r>
      <w:bookmarkEnd w:id="992"/>
    </w:p>
    <w:p w14:paraId="23ED42F5" w14:textId="30F28CC2" w:rsidR="00FF3C94" w:rsidRPr="00E11796" w:rsidRDefault="00FF3C94" w:rsidP="00FF3C94">
      <w:r w:rsidRPr="00E11796">
        <w:t xml:space="preserve">Faktureringsplanen skal utarbeides i </w:t>
      </w:r>
      <w:r w:rsidR="00A87DF6" w:rsidRPr="00E11796">
        <w:t xml:space="preserve">samhandlingsprosessen </w:t>
      </w:r>
      <w:r w:rsidRPr="00E11796">
        <w:t>og skal baseres på produksjonsplanen. Den skal være tilstrekkelig detaljert til å vise sammenhengen mellom planlagt produksjon og den anslåtte størrelsen på de månedlige fakturaene. Dersom det er p</w:t>
      </w:r>
      <w:r w:rsidR="003126B7" w:rsidRPr="00E11796">
        <w:t>rosesser</w:t>
      </w:r>
      <w:r w:rsidRPr="00E11796">
        <w:t xml:space="preserve"> som skal avregnes etter enhetspriser (regulerbare poster) i kontrakten, skal det leveres egen faktureringsplan for disse.</w:t>
      </w:r>
    </w:p>
    <w:p w14:paraId="602E82D3" w14:textId="77777777" w:rsidR="00FF3C94" w:rsidRPr="00E11796" w:rsidRDefault="00FF3C94" w:rsidP="00FF3C94"/>
    <w:p w14:paraId="735DBFFA" w14:textId="77777777" w:rsidR="00FF3C94" w:rsidRPr="00E11796" w:rsidRDefault="00FF3C94" w:rsidP="00FF3C94">
      <w:r w:rsidRPr="00E11796">
        <w:t>For de deler av utførelsen som ikke senere lar seg kontrollmåle, og entreprenøren ikke har varslet byggherren i tide, kan entreprenøren bare kreve oppgjør for slike mengder som byggherren måtte forstå har medgått.</w:t>
      </w:r>
    </w:p>
    <w:p w14:paraId="6E9AC62A" w14:textId="77777777" w:rsidR="00FF3C94" w:rsidRPr="00E11796" w:rsidRDefault="00FF3C94" w:rsidP="00FF3C94"/>
    <w:p w14:paraId="42B12C46" w14:textId="06E4AF3A" w:rsidR="00FF3C94" w:rsidRPr="00E11796" w:rsidRDefault="00FF3C94" w:rsidP="00FF3C94">
      <w:r w:rsidRPr="00E11796">
        <w:t>Materialer, deler, mv. som er tilført byggeplassen jf. C1 NS 8407 punkt 27.2.1 c), gir bare rett til fakturering før de er innbygget der denne muligheten er angitt særskilt</w:t>
      </w:r>
      <w:r w:rsidR="00456C8E" w:rsidRPr="00E11796">
        <w:t>.</w:t>
      </w:r>
      <w:r w:rsidRPr="00E11796">
        <w:t xml:space="preserve"> Det betales ikke for slike leveranser før det foreligger en av byggherren godkjent selvskyldnerkausjon på beløpet fra bank, forsikringsselskap eller annen kredittinstitusjon godkjent av byggherren. Det må også godtgjøres at eventuell salgspant eller varelagerpant er bortfalt. Kausjonene frigis etter hvert som aktuelle materialer blir inn</w:t>
      </w:r>
      <w:r w:rsidR="003150A9" w:rsidRPr="00E11796">
        <w:t>e</w:t>
      </w:r>
      <w:r w:rsidRPr="00E11796">
        <w:t xml:space="preserve">bygd i konstruksjonen(e). Bestemmelsen gjelder komplett, ferdigproduserte enheter og det forutsettes at disse er plassert på lager i Norge. Andelene av aktuell anleggsdel som kan faktureres før innbygging baseres på faktura fra entreprenør/produsent. </w:t>
      </w:r>
    </w:p>
    <w:p w14:paraId="21FC4C61" w14:textId="77777777" w:rsidR="00FF3C94" w:rsidRPr="00E11796" w:rsidRDefault="00FF3C94" w:rsidP="00FF3C94"/>
    <w:p w14:paraId="670ADBA2" w14:textId="77777777" w:rsidR="00FF3C94" w:rsidRPr="00E11796" w:rsidRDefault="00FF3C94" w:rsidP="00FF3C94">
      <w:pPr>
        <w:rPr>
          <w:highlight w:val="lightGray"/>
        </w:rPr>
      </w:pPr>
      <w:r w:rsidRPr="00E11796">
        <w:rPr>
          <w:highlight w:val="lightGray"/>
        </w:rPr>
        <w:t xml:space="preserve">For denne kontrakten gjelder denne muligheten følgende materialer, deler, mv.: </w:t>
      </w:r>
    </w:p>
    <w:p w14:paraId="2698D11C" w14:textId="160DB725" w:rsidR="00FF3C94" w:rsidRPr="00E11796" w:rsidRDefault="00FF3C94" w:rsidP="0094672F">
      <w:pPr>
        <w:pStyle w:val="Listeavsnitt"/>
        <w:numPr>
          <w:ilvl w:val="0"/>
          <w:numId w:val="65"/>
        </w:numPr>
        <w:rPr>
          <w:highlight w:val="lightGray"/>
        </w:rPr>
      </w:pPr>
      <w:r w:rsidRPr="00E11796">
        <w:rPr>
          <w:highlight w:val="lightGray"/>
        </w:rPr>
        <w:t>Vegg- og takelementer for tunneler</w:t>
      </w:r>
    </w:p>
    <w:p w14:paraId="12C806CE" w14:textId="74B6C03B" w:rsidR="0017244F" w:rsidRPr="00E11796" w:rsidRDefault="00FB5F56" w:rsidP="0094672F">
      <w:pPr>
        <w:pStyle w:val="Listeavsnitt"/>
        <w:numPr>
          <w:ilvl w:val="0"/>
          <w:numId w:val="65"/>
        </w:numPr>
        <w:rPr>
          <w:highlight w:val="lightGray"/>
        </w:rPr>
      </w:pPr>
      <w:r w:rsidRPr="00E11796">
        <w:rPr>
          <w:highlight w:val="lightGray"/>
        </w:rPr>
        <w:t>Bruelementer</w:t>
      </w:r>
    </w:p>
    <w:p w14:paraId="5FD3302E" w14:textId="7539C864" w:rsidR="00C0779A" w:rsidRPr="00E11796" w:rsidRDefault="00C0779A" w:rsidP="0094672F">
      <w:pPr>
        <w:pStyle w:val="Listeavsnitt"/>
        <w:numPr>
          <w:ilvl w:val="0"/>
          <w:numId w:val="65"/>
        </w:numPr>
        <w:rPr>
          <w:highlight w:val="lightGray"/>
        </w:rPr>
      </w:pPr>
      <w:r w:rsidRPr="00E11796">
        <w:rPr>
          <w:highlight w:val="lightGray"/>
        </w:rPr>
        <w:t>Xxxxxx</w:t>
      </w:r>
    </w:p>
    <w:p w14:paraId="0095FF24" w14:textId="7E7C9517" w:rsidR="00ED1736" w:rsidRPr="00E11796" w:rsidRDefault="00ED1736" w:rsidP="0094672F">
      <w:pPr>
        <w:pStyle w:val="Listeavsnitt"/>
        <w:numPr>
          <w:ilvl w:val="0"/>
          <w:numId w:val="65"/>
        </w:numPr>
        <w:rPr>
          <w:highlight w:val="lightGray"/>
        </w:rPr>
      </w:pPr>
    </w:p>
    <w:p w14:paraId="6D2352DC" w14:textId="5762BC1E" w:rsidR="00FF3C94" w:rsidRPr="00E11796" w:rsidRDefault="005A7D29" w:rsidP="00FF3C94">
      <w:r w:rsidRPr="00E11796">
        <w:rPr>
          <w:highlight w:val="lightGray"/>
        </w:rPr>
        <w:t xml:space="preserve">VEILEDNING (SLETTES FØR UTLYSNING): </w:t>
      </w:r>
      <w:r w:rsidR="00D32D84" w:rsidRPr="00E11796">
        <w:rPr>
          <w:highlight w:val="lightGray"/>
        </w:rPr>
        <w:t xml:space="preserve">Kan benyttes hvor </w:t>
      </w:r>
      <w:r w:rsidR="001D41FA" w:rsidRPr="00E11796">
        <w:rPr>
          <w:highlight w:val="lightGray"/>
        </w:rPr>
        <w:t>gjennomføringen</w:t>
      </w:r>
      <w:r w:rsidR="00972D66" w:rsidRPr="00E11796">
        <w:rPr>
          <w:highlight w:val="lightGray"/>
        </w:rPr>
        <w:t xml:space="preserve"> fordrer store investeringer i materialer før </w:t>
      </w:r>
      <w:r w:rsidR="006825D8" w:rsidRPr="00E11796">
        <w:rPr>
          <w:highlight w:val="lightGray"/>
        </w:rPr>
        <w:t>materialene kan bygges inn i anlegget</w:t>
      </w:r>
      <w:r w:rsidR="00013B08" w:rsidRPr="00E11796">
        <w:rPr>
          <w:highlight w:val="lightGray"/>
        </w:rPr>
        <w:t>.</w:t>
      </w:r>
      <w:r w:rsidR="004F746F" w:rsidRPr="00E11796">
        <w:rPr>
          <w:highlight w:val="lightGray"/>
        </w:rPr>
        <w:t xml:space="preserve"> </w:t>
      </w:r>
    </w:p>
    <w:p w14:paraId="369E5AF3" w14:textId="77777777" w:rsidR="00A43944" w:rsidRPr="00E11796" w:rsidRDefault="00A43944" w:rsidP="00FF3C94"/>
    <w:p w14:paraId="3FEC85FA" w14:textId="5487A501" w:rsidR="00FF3C94" w:rsidRPr="00E11796" w:rsidRDefault="00FF3C94" w:rsidP="008C1549">
      <w:pPr>
        <w:pStyle w:val="Overskrift4"/>
      </w:pPr>
      <w:bookmarkStart w:id="993" w:name="_Toc233897141"/>
      <w:r w:rsidRPr="00E11796">
        <w:t>Dokumentasjon av fakturakravet</w:t>
      </w:r>
      <w:bookmarkEnd w:id="993"/>
    </w:p>
    <w:p w14:paraId="1CEA7AC1" w14:textId="0F3849C1" w:rsidR="007F3E0F" w:rsidRPr="00E11796" w:rsidRDefault="007F3E0F" w:rsidP="007F3E0F">
      <w:pPr>
        <w:pStyle w:val="Overskrift5"/>
      </w:pPr>
      <w:bookmarkStart w:id="994" w:name="_Toc233897142"/>
      <w:r w:rsidRPr="00E11796">
        <w:t>Generelt</w:t>
      </w:r>
      <w:bookmarkEnd w:id="994"/>
    </w:p>
    <w:p w14:paraId="4E9E08F6" w14:textId="77777777" w:rsidR="00B06CEF" w:rsidRPr="00E11796" w:rsidRDefault="00FF3C94" w:rsidP="00FF3C94">
      <w:r w:rsidRPr="00E11796">
        <w:t>Fakturering skal skje elektronisk</w:t>
      </w:r>
      <w:r w:rsidR="00A656AD" w:rsidRPr="00E11796">
        <w:t xml:space="preserve"> til byggherrens </w:t>
      </w:r>
      <w:r w:rsidR="00A47225" w:rsidRPr="00E11796">
        <w:t xml:space="preserve">organisasjonsnummer </w:t>
      </w:r>
      <w:r w:rsidR="00B06CEF" w:rsidRPr="00E11796">
        <w:t xml:space="preserve">971 032 081. </w:t>
      </w:r>
    </w:p>
    <w:p w14:paraId="6EF3053A" w14:textId="77777777" w:rsidR="00B06CEF" w:rsidRPr="00E11796" w:rsidRDefault="00B06CEF" w:rsidP="00FF3C94"/>
    <w:p w14:paraId="798EC6D6" w14:textId="0D923EDD" w:rsidR="00FF3C94" w:rsidRPr="00E11796" w:rsidRDefault="00B06CEF" w:rsidP="00FF3C94">
      <w:r w:rsidRPr="00E11796">
        <w:t>Utfyllende informasjon om hvordan faktura skal leveres, samt særskilte krav til datainnhold finnes her</w:t>
      </w:r>
      <w:r w:rsidR="00A31626" w:rsidRPr="00E11796">
        <w:t>:</w:t>
      </w:r>
      <w:r w:rsidR="00FF3C94" w:rsidRPr="00E11796">
        <w:t xml:space="preserve"> </w:t>
      </w:r>
    </w:p>
    <w:p w14:paraId="756EF753" w14:textId="77777777" w:rsidR="00FF3C94" w:rsidRPr="00E11796" w:rsidRDefault="00FF3C94" w:rsidP="00FF3C94"/>
    <w:p w14:paraId="3D132775" w14:textId="2575C123" w:rsidR="00FF3C94" w:rsidRPr="00E11796" w:rsidRDefault="00FF3C94" w:rsidP="00FF3C94">
      <w:hyperlink r:id="rId32" w:history="1">
        <w:r w:rsidRPr="00E11796">
          <w:rPr>
            <w:rStyle w:val="Hyperkobling"/>
          </w:rPr>
          <w:t>http://www.vegvesen.no/om+statens+vegvesen/kontakt+oss/for-leverandorer/faktura-til-statens-vegvesen</w:t>
        </w:r>
      </w:hyperlink>
    </w:p>
    <w:p w14:paraId="22DD9A88" w14:textId="77777777" w:rsidR="00FF3C94" w:rsidRPr="00E11796" w:rsidRDefault="00FF3C94" w:rsidP="00FF3C94"/>
    <w:p w14:paraId="278DEE08" w14:textId="77777777" w:rsidR="009922A0" w:rsidRPr="00E11796" w:rsidRDefault="009922A0" w:rsidP="009922A0">
      <w:r w:rsidRPr="00E11796">
        <w:t>Det gjøres spesielt oppmerksom på krav til utfylling av kontraktsnummer, ettersom dette ikke er et obligatorisk felt i standarden og dermed må velges inn manuelt.</w:t>
      </w:r>
    </w:p>
    <w:p w14:paraId="0AF169CC" w14:textId="77777777" w:rsidR="009922A0" w:rsidRPr="00E11796" w:rsidRDefault="009922A0" w:rsidP="009922A0"/>
    <w:p w14:paraId="6A74761F" w14:textId="77777777" w:rsidR="009922A0" w:rsidRPr="00E11796" w:rsidRDefault="009922A0" w:rsidP="009922A0">
      <w:r w:rsidRPr="00E11796">
        <w:t xml:space="preserve">I tillegg til de generelle kravene for utfylling av elektronisk faktura skal fakturaer som er knyttet til denne kontrakten merkes med:              </w:t>
      </w:r>
    </w:p>
    <w:p w14:paraId="10E47A40" w14:textId="2B65256C" w:rsidR="009922A0" w:rsidRPr="00E11796" w:rsidRDefault="009922A0" w:rsidP="0094672F">
      <w:pPr>
        <w:pStyle w:val="Listeavsnitt"/>
        <w:numPr>
          <w:ilvl w:val="0"/>
          <w:numId w:val="64"/>
        </w:numPr>
      </w:pPr>
      <w:r w:rsidRPr="00E11796">
        <w:t>Prosjektnummer</w:t>
      </w:r>
    </w:p>
    <w:p w14:paraId="2832ADD0" w14:textId="469D7C2C" w:rsidR="009922A0" w:rsidRPr="00E11796" w:rsidRDefault="009922A0" w:rsidP="0094672F">
      <w:pPr>
        <w:pStyle w:val="Listeavsnitt"/>
        <w:numPr>
          <w:ilvl w:val="0"/>
          <w:numId w:val="64"/>
        </w:numPr>
      </w:pPr>
      <w:r w:rsidRPr="00E11796">
        <w:t xml:space="preserve">Disposisjonsnummer </w:t>
      </w:r>
    </w:p>
    <w:p w14:paraId="6BD74D5C" w14:textId="77777777" w:rsidR="009922A0" w:rsidRPr="00E11796" w:rsidRDefault="009922A0" w:rsidP="009922A0"/>
    <w:p w14:paraId="4D571863" w14:textId="76F7489C" w:rsidR="00BD4FD1" w:rsidRPr="00E11796" w:rsidRDefault="00BD4FD1" w:rsidP="00BD4FD1">
      <w:r w:rsidRPr="00E11796">
        <w:t>Utfylt og oppdatert versjon av byggherrens mal «</w:t>
      </w:r>
      <w:hyperlink r:id="rId33" w:history="1">
        <w:r w:rsidRPr="00E11796">
          <w:rPr>
            <w:rStyle w:val="Hyperkobling"/>
          </w:rPr>
          <w:t>Konteringsbilag totalentrepriser</w:t>
        </w:r>
      </w:hyperlink>
      <w:r w:rsidRPr="00E11796">
        <w:t>» skal være vedlagt alle avdragsnota og sluttfaktura.</w:t>
      </w:r>
    </w:p>
    <w:p w14:paraId="214F7B10" w14:textId="77777777" w:rsidR="00BD4FD1" w:rsidRPr="00E11796" w:rsidRDefault="00BD4FD1" w:rsidP="00BD4FD1"/>
    <w:p w14:paraId="0130DA46" w14:textId="77777777" w:rsidR="00BD4FD1" w:rsidRPr="00E11796" w:rsidRDefault="00BD4FD1" w:rsidP="00BD4FD1">
      <w:r w:rsidRPr="00E11796">
        <w:t xml:space="preserve">Fakturaene skal tilfredsstille krav til innhold i salgsdokumenter etter gjeldende bokføringsbestemmelser. </w:t>
      </w:r>
    </w:p>
    <w:p w14:paraId="4A327184" w14:textId="77777777" w:rsidR="00BD4FD1" w:rsidRPr="00E11796" w:rsidRDefault="00BD4FD1" w:rsidP="00BD4FD1"/>
    <w:p w14:paraId="0C39B6BD" w14:textId="77777777" w:rsidR="00BD4FD1" w:rsidRPr="00E11796" w:rsidRDefault="00BD4FD1" w:rsidP="00BD4FD1">
      <w:r w:rsidRPr="00E11796">
        <w:t>Til faktura for regningsarbeider skal det vedlegges dokumentasjon i henhold til punkt 30.</w:t>
      </w:r>
    </w:p>
    <w:p w14:paraId="1D24312D" w14:textId="77777777" w:rsidR="00BD4FD1" w:rsidRPr="00E11796" w:rsidRDefault="00BD4FD1" w:rsidP="00BD4FD1"/>
    <w:p w14:paraId="4F6C51D4" w14:textId="107F4DE3" w:rsidR="007F3E0F" w:rsidRPr="00E11796" w:rsidRDefault="00BD4FD1" w:rsidP="00BD4FD1">
      <w:r w:rsidRPr="00E11796">
        <w:t>Entreprenøren skal sette seg inn i kravene til korrekt fakturering. Ved mangelfull oppfylling av krav til merking har byggherren rett til å returnere fakturaen, og betalingsfrist løper da først fra det tidspunktet korrekt faktura er levert.</w:t>
      </w:r>
    </w:p>
    <w:p w14:paraId="22AD4551" w14:textId="49E75AC1" w:rsidR="007F3E0F" w:rsidRPr="00E11796" w:rsidRDefault="007F3E0F" w:rsidP="00FF3C94"/>
    <w:p w14:paraId="4B917734" w14:textId="576B7A67" w:rsidR="007F3E0F" w:rsidRPr="00E11796" w:rsidRDefault="007F3E0F" w:rsidP="007F3E0F">
      <w:pPr>
        <w:pStyle w:val="Overskrift5"/>
        <w:rPr>
          <w:highlight w:val="lightGray"/>
        </w:rPr>
      </w:pPr>
      <w:bookmarkStart w:id="995" w:name="_Toc233897143"/>
      <w:r w:rsidRPr="00E11796">
        <w:rPr>
          <w:highlight w:val="lightGray"/>
        </w:rPr>
        <w:t>Dokumentasjon og kontroll av utførte</w:t>
      </w:r>
      <w:r w:rsidR="008E19CB" w:rsidRPr="00E11796">
        <w:rPr>
          <w:highlight w:val="lightGray"/>
        </w:rPr>
        <w:t xml:space="preserve"> </w:t>
      </w:r>
      <w:r w:rsidRPr="00E11796">
        <w:rPr>
          <w:highlight w:val="lightGray"/>
        </w:rPr>
        <w:t>mengder for mengderegulerbare prosesser</w:t>
      </w:r>
      <w:bookmarkEnd w:id="995"/>
    </w:p>
    <w:p w14:paraId="4D020762" w14:textId="585A7F6E" w:rsidR="007F3E0F" w:rsidRPr="00E11796" w:rsidRDefault="007F3E0F" w:rsidP="007F3E0F">
      <w:pPr>
        <w:rPr>
          <w:highlight w:val="lightGray"/>
        </w:rPr>
      </w:pPr>
      <w:r w:rsidRPr="00E11796">
        <w:rPr>
          <w:highlight w:val="lightGray"/>
        </w:rPr>
        <w:t>Bestemmelsen gjelder for arbeider som er beskrevet i D</w:t>
      </w:r>
      <w:r w:rsidR="00573B20" w:rsidRPr="00E11796">
        <w:rPr>
          <w:highlight w:val="lightGray"/>
        </w:rPr>
        <w:t>5</w:t>
      </w:r>
      <w:r w:rsidRPr="00E11796">
        <w:rPr>
          <w:highlight w:val="lightGray"/>
        </w:rPr>
        <w:t xml:space="preserve"> eller er angitt med regulerbare mengder direkte i E2. </w:t>
      </w:r>
    </w:p>
    <w:p w14:paraId="61E2285F" w14:textId="77777777" w:rsidR="007F3E0F" w:rsidRPr="00E11796" w:rsidRDefault="007F3E0F" w:rsidP="007F3E0F">
      <w:pPr>
        <w:rPr>
          <w:highlight w:val="lightGray"/>
        </w:rPr>
      </w:pPr>
    </w:p>
    <w:p w14:paraId="3C33A253" w14:textId="2E0B8C88" w:rsidR="007F3E0F" w:rsidRPr="00E11796" w:rsidRDefault="007F3E0F" w:rsidP="007F3E0F">
      <w:pPr>
        <w:rPr>
          <w:highlight w:val="lightGray"/>
        </w:rPr>
      </w:pPr>
      <w:r w:rsidRPr="00E11796">
        <w:rPr>
          <w:highlight w:val="lightGray"/>
        </w:rPr>
        <w:t xml:space="preserve">Entreprenøren skal fortløpende levere delmålebrev eller annen tilstrekkelig dokumentasjon for utførte mengder, som dokumentasjon på at det utførte er i samsvar med det som faktureres. Entreprenøren skal videre som grunnlag for delmålebrev eller annen tilstrekkelig dokumentasjon for utførte mengder ha utført nødvendige oppmålinger. Med mindre byggherren fastsetter noe annet, skal </w:t>
      </w:r>
      <w:r w:rsidR="00F24158" w:rsidRPr="00E11796">
        <w:rPr>
          <w:highlight w:val="lightGray"/>
        </w:rPr>
        <w:t>entreprenøren</w:t>
      </w:r>
      <w:r w:rsidRPr="00E11796">
        <w:rPr>
          <w:highlight w:val="lightGray"/>
        </w:rPr>
        <w:t xml:space="preserve"> sende byggherren dokumentasjonen hver uke.</w:t>
      </w:r>
    </w:p>
    <w:p w14:paraId="23E70D84" w14:textId="77777777" w:rsidR="007F3E0F" w:rsidRPr="00E11796" w:rsidRDefault="007F3E0F" w:rsidP="007F3E0F">
      <w:pPr>
        <w:rPr>
          <w:highlight w:val="lightGray"/>
        </w:rPr>
      </w:pPr>
    </w:p>
    <w:p w14:paraId="71FE3FBE" w14:textId="3CF4FF80" w:rsidR="007F3E0F" w:rsidRPr="00E11796" w:rsidRDefault="007F3E0F" w:rsidP="007F3E0F">
      <w:pPr>
        <w:rPr>
          <w:highlight w:val="lightGray"/>
        </w:rPr>
      </w:pPr>
      <w:r w:rsidRPr="00E11796">
        <w:rPr>
          <w:highlight w:val="lightGray"/>
        </w:rPr>
        <w:t>Er ikke annet avtalt, vil måling og annen dokumentasjon i strid med kontraktens krav og måleregler ikke gi rett til betaling for utført arbeid. Der det mangler måleregler, skal måling foretas i overenstemmelse med D</w:t>
      </w:r>
      <w:r w:rsidR="00573B20" w:rsidRPr="00E11796">
        <w:rPr>
          <w:highlight w:val="lightGray"/>
        </w:rPr>
        <w:t>4</w:t>
      </w:r>
      <w:r w:rsidRPr="00E11796">
        <w:rPr>
          <w:highlight w:val="lightGray"/>
        </w:rPr>
        <w:t>. Har ikke denne anvendelige måleregler, skal måling skje i henhold til allment akseptable oppmålingsregler.</w:t>
      </w:r>
    </w:p>
    <w:p w14:paraId="41E03E1B" w14:textId="77777777" w:rsidR="007F3E0F" w:rsidRPr="00E11796" w:rsidRDefault="007F3E0F" w:rsidP="007F3E0F">
      <w:pPr>
        <w:rPr>
          <w:highlight w:val="lightGray"/>
        </w:rPr>
      </w:pPr>
    </w:p>
    <w:p w14:paraId="79CA603C" w14:textId="0D17F726" w:rsidR="007F3E0F" w:rsidRPr="00E11796" w:rsidRDefault="007F3E0F" w:rsidP="007F3E0F">
      <w:pPr>
        <w:rPr>
          <w:highlight w:val="lightGray"/>
        </w:rPr>
      </w:pPr>
      <w:r w:rsidRPr="00E11796">
        <w:rPr>
          <w:highlight w:val="lightGray"/>
        </w:rPr>
        <w:t xml:space="preserve">For de deler av utførelsen som ikke senere lar seg kontrollmåle, og entreprenøren ikke har varslet byggherren i tide, kan entreprenøren bare kreve oppgjør for slike mengder som byggherren måtte forstå har medgått, jfr. C1 NS 8407, punkt 27.4. </w:t>
      </w:r>
    </w:p>
    <w:p w14:paraId="63DAD11C" w14:textId="77777777" w:rsidR="007F3E0F" w:rsidRPr="00E11796" w:rsidRDefault="007F3E0F" w:rsidP="007F3E0F">
      <w:pPr>
        <w:rPr>
          <w:highlight w:val="lightGray"/>
        </w:rPr>
      </w:pPr>
    </w:p>
    <w:p w14:paraId="5C950DFD" w14:textId="3AB60C59" w:rsidR="007F3E0F" w:rsidRPr="00E11796" w:rsidRDefault="007F3E0F" w:rsidP="007F3E0F">
      <w:pPr>
        <w:rPr>
          <w:highlight w:val="lightGray"/>
        </w:rPr>
      </w:pPr>
      <w:r w:rsidRPr="00E11796">
        <w:rPr>
          <w:highlight w:val="lightGray"/>
        </w:rPr>
        <w:t>For prosesser som er avsluttet eller der det er fakturert for mer enn 35% av kontraktsmengden uten at delmålebrev er levert, så vil byggherren holde tilbake fakturert beløp på disse prosessene.</w:t>
      </w:r>
    </w:p>
    <w:p w14:paraId="5D46958D" w14:textId="77777777" w:rsidR="007F3E0F" w:rsidRPr="00E11796" w:rsidRDefault="007F3E0F" w:rsidP="007F3E0F">
      <w:pPr>
        <w:rPr>
          <w:highlight w:val="lightGray"/>
        </w:rPr>
      </w:pPr>
    </w:p>
    <w:p w14:paraId="730AF6D2" w14:textId="5136D8A8" w:rsidR="007F3E0F" w:rsidRPr="00E11796" w:rsidRDefault="007F3E0F" w:rsidP="007F3E0F">
      <w:r w:rsidRPr="00E11796">
        <w:rPr>
          <w:highlight w:val="lightGray"/>
        </w:rPr>
        <w:t xml:space="preserve">Dokumentasjon for arbeider foran stuff i tunnel, samt stabilitetssikring, jf. </w:t>
      </w:r>
      <w:r w:rsidR="0051087C" w:rsidRPr="00E11796">
        <w:rPr>
          <w:highlight w:val="lightGray"/>
        </w:rPr>
        <w:t>D5</w:t>
      </w:r>
      <w:r w:rsidRPr="00E11796">
        <w:rPr>
          <w:highlight w:val="lightGray"/>
        </w:rPr>
        <w:t>, skal baseres på godkjente ukerapporter for disse arbeidene.</w:t>
      </w:r>
    </w:p>
    <w:p w14:paraId="72D1EC7B" w14:textId="017E3012" w:rsidR="00FF3C94" w:rsidRPr="00E11796" w:rsidRDefault="00FF3C94" w:rsidP="00FF3C94"/>
    <w:p w14:paraId="6106E440" w14:textId="1692002A" w:rsidR="001473C2" w:rsidRPr="00E11796" w:rsidRDefault="001473C2" w:rsidP="001473C2">
      <w:pPr>
        <w:pStyle w:val="Overskrift3"/>
      </w:pPr>
      <w:bookmarkStart w:id="996" w:name="_Toc233897144"/>
      <w:r w:rsidRPr="00E11796">
        <w:t>Generelle betalingsbestemmelser (Se NS8407 punkt 28)</w:t>
      </w:r>
      <w:bookmarkEnd w:id="996"/>
    </w:p>
    <w:p w14:paraId="48D8D43F" w14:textId="3608931F" w:rsidR="001473C2" w:rsidRPr="00E11796" w:rsidRDefault="001473C2" w:rsidP="001473C2">
      <w:r w:rsidRPr="00E11796">
        <w:t>Byggherren plikter å betale innen 30 dager etter at han har mottatt faktura</w:t>
      </w:r>
      <w:r w:rsidR="007D1341" w:rsidRPr="00E11796">
        <w:t>.</w:t>
      </w:r>
      <w:r w:rsidRPr="00E11796">
        <w:t xml:space="preserve"> </w:t>
      </w:r>
    </w:p>
    <w:p w14:paraId="415359AA" w14:textId="77777777" w:rsidR="001473C2" w:rsidRPr="00E11796" w:rsidRDefault="001473C2" w:rsidP="001473C2"/>
    <w:p w14:paraId="7A1D0E8A" w14:textId="7DF94E0D" w:rsidR="001473C2" w:rsidRPr="00E11796" w:rsidRDefault="001473C2" w:rsidP="001473C2">
      <w:r w:rsidRPr="00E11796">
        <w:t>Dersom byggherren har innsigelser til deler av en faktura skal entreprenøren utstede en kreditnota på hele beløpet, og deretter utstede to nye fakturaer på henholdsvis akseptert og omtvistet del.</w:t>
      </w:r>
    </w:p>
    <w:p w14:paraId="603437C4" w14:textId="77777777" w:rsidR="001473C2" w:rsidRPr="00E11796" w:rsidRDefault="001473C2" w:rsidP="001473C2"/>
    <w:p w14:paraId="1569A9F3" w14:textId="034B2AA8" w:rsidR="00ED1736" w:rsidRPr="00E11796" w:rsidRDefault="001473C2" w:rsidP="00D005D8">
      <w:pPr>
        <w:pStyle w:val="Overskrift3"/>
      </w:pPr>
      <w:bookmarkStart w:id="997" w:name="_Toc93914663"/>
      <w:bookmarkStart w:id="998" w:name="_Toc94534618"/>
      <w:bookmarkStart w:id="999" w:name="_Toc233897145"/>
      <w:r w:rsidRPr="00E11796">
        <w:t xml:space="preserve">Særlige regler om regningsarbeid </w:t>
      </w:r>
      <w:r w:rsidR="00ED1736" w:rsidRPr="00E11796">
        <w:t>(</w:t>
      </w:r>
      <w:r w:rsidRPr="00E11796">
        <w:t>S</w:t>
      </w:r>
      <w:r w:rsidR="00ED1736" w:rsidRPr="00E11796">
        <w:t>e NS840</w:t>
      </w:r>
      <w:r w:rsidRPr="00E11796">
        <w:t>7</w:t>
      </w:r>
      <w:r w:rsidR="00ED1736" w:rsidRPr="00E11796">
        <w:t xml:space="preserve"> p</w:t>
      </w:r>
      <w:r w:rsidR="00B87E90">
        <w:t>unkt</w:t>
      </w:r>
      <w:r w:rsidR="00ED1736" w:rsidRPr="00E11796">
        <w:t xml:space="preserve"> 3</w:t>
      </w:r>
      <w:r w:rsidRPr="00E11796">
        <w:t>0</w:t>
      </w:r>
      <w:r w:rsidR="00ED1736" w:rsidRPr="00E11796">
        <w:t>)</w:t>
      </w:r>
      <w:bookmarkEnd w:id="997"/>
      <w:bookmarkEnd w:id="998"/>
      <w:bookmarkEnd w:id="999"/>
    </w:p>
    <w:p w14:paraId="72EA7BB6" w14:textId="2B1EF112" w:rsidR="001473C2" w:rsidRPr="00E11796" w:rsidRDefault="001473C2" w:rsidP="008C1549">
      <w:pPr>
        <w:pStyle w:val="Overskrift4"/>
      </w:pPr>
      <w:bookmarkStart w:id="1000" w:name="_Toc233897146"/>
      <w:r w:rsidRPr="00E11796">
        <w:t>Generelt</w:t>
      </w:r>
      <w:bookmarkEnd w:id="1000"/>
    </w:p>
    <w:p w14:paraId="33417CDB" w14:textId="4E30E11E" w:rsidR="001473C2" w:rsidRPr="00E11796" w:rsidRDefault="001473C2" w:rsidP="00EA68A9">
      <w:r w:rsidRPr="00E11796">
        <w:t xml:space="preserve">Regningsarbeid skal avtales skriftlig før arbeidet påbegynnes. </w:t>
      </w:r>
      <w:r w:rsidR="00EA68A9" w:rsidRPr="00E11796">
        <w:t>Entreprenøren</w:t>
      </w:r>
      <w:r w:rsidRPr="00E11796">
        <w:t xml:space="preserve"> plikter å varsle byggherren når regningsarbeid starter.</w:t>
      </w:r>
    </w:p>
    <w:p w14:paraId="725FA5B6" w14:textId="77777777" w:rsidR="001473C2" w:rsidRPr="00E11796" w:rsidRDefault="001473C2" w:rsidP="00EA68A9"/>
    <w:p w14:paraId="5A65343F" w14:textId="77777777" w:rsidR="001473C2" w:rsidRPr="00E11796" w:rsidRDefault="001473C2" w:rsidP="00EA68A9">
      <w:r w:rsidRPr="00E11796">
        <w:t>Byggherren kan alltid styre utførelsen av regningsarbeid.</w:t>
      </w:r>
    </w:p>
    <w:p w14:paraId="77923BE9" w14:textId="77777777" w:rsidR="001473C2" w:rsidRPr="00E11796" w:rsidRDefault="001473C2" w:rsidP="00EA68A9"/>
    <w:p w14:paraId="3B301B41" w14:textId="603A0786" w:rsidR="001473C2" w:rsidRPr="00E11796" w:rsidRDefault="001473C2" w:rsidP="00EA68A9">
      <w:r w:rsidRPr="00E11796">
        <w:t xml:space="preserve">Regningsarbeider gjøres opp etter medgåtte timer for </w:t>
      </w:r>
      <w:r w:rsidR="00EA68A9" w:rsidRPr="00E11796">
        <w:t xml:space="preserve">prosjektering, </w:t>
      </w:r>
      <w:r w:rsidRPr="00E11796">
        <w:t>mannskap og maskiner og skal drives rasjonelt og fullt forsvarlig.</w:t>
      </w:r>
    </w:p>
    <w:p w14:paraId="2D3F87D5" w14:textId="77777777" w:rsidR="00EA68A9" w:rsidRPr="00E11796" w:rsidRDefault="00EA68A9" w:rsidP="00EA68A9"/>
    <w:p w14:paraId="3F05C6D6" w14:textId="4F3A9CB4" w:rsidR="001473C2" w:rsidRPr="00E11796" w:rsidRDefault="001473C2" w:rsidP="008C1549">
      <w:pPr>
        <w:pStyle w:val="Overskrift4"/>
      </w:pPr>
      <w:bookmarkStart w:id="1001" w:name="_Toc233897147"/>
      <w:r w:rsidRPr="00E11796">
        <w:t>Timepriser prosjektering, mannskap og maskiner</w:t>
      </w:r>
      <w:bookmarkEnd w:id="1001"/>
    </w:p>
    <w:p w14:paraId="12517BA3" w14:textId="34E31A8C" w:rsidR="00EA68A9" w:rsidRPr="00E11796" w:rsidRDefault="00EA68A9" w:rsidP="00EA68A9">
      <w:r w:rsidRPr="00E11796">
        <w:t>Timeprisene for prosjektering, mannskap og maskiner (jf. E2) skal inkludere alle entreprenørens utgifter, samt påslag til dekning av indirekte kostnader, risiko og fortjeneste, herunder ledelses- og administrasjonskostnader, kostnader til rigg og drift m</w:t>
      </w:r>
      <w:r w:rsidR="008D1FCB" w:rsidRPr="00E11796">
        <w:t>v</w:t>
      </w:r>
      <w:r w:rsidRPr="00E11796">
        <w:t xml:space="preserve">. Hver enkelt timesats for prosjektering, mannskap og maskiner skal gjenspeile de faktiske kostnadene for hver etterspurt timesats. Timepriser omfatter alle ytelser som er nødvendige for å gjennomføre </w:t>
      </w:r>
      <w:r w:rsidR="009829B0" w:rsidRPr="00E11796">
        <w:t>arbeidene</w:t>
      </w:r>
      <w:r w:rsidRPr="00E11796">
        <w:t xml:space="preserve">. </w:t>
      </w:r>
    </w:p>
    <w:p w14:paraId="5B00CC3E" w14:textId="77777777" w:rsidR="00EA68A9" w:rsidRPr="00E11796" w:rsidRDefault="00EA68A9" w:rsidP="00EA68A9"/>
    <w:p w14:paraId="48A850EC" w14:textId="02AD072B" w:rsidR="00EA68A9" w:rsidRPr="00E11796" w:rsidRDefault="00EA68A9" w:rsidP="00EA68A9">
      <w:r w:rsidRPr="00E11796">
        <w:t xml:space="preserve">Vederlaget beregnes etter faktisk medgått tid, basert på avtalte timepriser for prosjektering, mannskap og maskiner som angitt i E2. </w:t>
      </w:r>
    </w:p>
    <w:p w14:paraId="7C3544DF" w14:textId="77777777" w:rsidR="00EA68A9" w:rsidRPr="00E11796" w:rsidRDefault="00EA68A9" w:rsidP="00EA68A9"/>
    <w:p w14:paraId="22A028BB" w14:textId="77777777" w:rsidR="00EA68A9" w:rsidRPr="00E11796" w:rsidRDefault="00EA68A9" w:rsidP="00EA68A9">
      <w:r w:rsidRPr="00E11796">
        <w:t>Det betales bare for effektive timer med avrunding til 0,5 time.</w:t>
      </w:r>
    </w:p>
    <w:p w14:paraId="75476260" w14:textId="77777777" w:rsidR="00EA68A9" w:rsidRPr="00E11796" w:rsidRDefault="00EA68A9" w:rsidP="00EA68A9"/>
    <w:p w14:paraId="2E16078B" w14:textId="77777777" w:rsidR="00EA68A9" w:rsidRPr="00E11796" w:rsidRDefault="00EA68A9" w:rsidP="00EA68A9">
      <w:r w:rsidRPr="00E11796">
        <w:lastRenderedPageBreak/>
        <w:t>Det betales ikke for ventetid, transport, maskinstell og reparasjon. For ventetid som skyldes byggherrens forhold betales 50 % av de oppgitte timepriser for maskiner eksklusiv fører. Førerlønn settes lik timepris for mannskap.</w:t>
      </w:r>
    </w:p>
    <w:p w14:paraId="4566AE33" w14:textId="77777777" w:rsidR="00EA68A9" w:rsidRPr="00E11796" w:rsidRDefault="00EA68A9" w:rsidP="00EA68A9"/>
    <w:p w14:paraId="0F35AE00" w14:textId="45DC43D0" w:rsidR="00EA68A9" w:rsidRPr="00E11796" w:rsidRDefault="00EA68A9" w:rsidP="00EA68A9">
      <w:r w:rsidRPr="00E11796">
        <w:t>Timepriser for mannskap gjelder entreprenørens egne og innleide mannskap</w:t>
      </w:r>
      <w:r w:rsidR="00D72641" w:rsidRPr="00E11796">
        <w:t>, og</w:t>
      </w:r>
      <w:r w:rsidRPr="00E11796">
        <w:t xml:space="preserve"> inkluderer verneutstyr, håndverktøy og bærbart utstyr som strømaggregat, motorsag o.l. Tillegg for overtidsarbeid skal ikke honoreres uten at dette på forhånd er godkjent av byggherren. </w:t>
      </w:r>
    </w:p>
    <w:p w14:paraId="1960F6D1" w14:textId="77777777" w:rsidR="00EA68A9" w:rsidRPr="00E11796" w:rsidRDefault="00EA68A9" w:rsidP="00EA68A9"/>
    <w:p w14:paraId="37E967F9" w14:textId="283152B1" w:rsidR="00EA68A9" w:rsidRPr="00E11796" w:rsidRDefault="00EA68A9" w:rsidP="00EA68A9">
      <w:r w:rsidRPr="00E11796">
        <w:t>Timepriser for maskiner gjelder byggherrens innleie av entreprenørens egne og innleide maskiner,</w:t>
      </w:r>
      <w:r w:rsidR="00F44BCB" w:rsidRPr="00E11796">
        <w:t xml:space="preserve"> og</w:t>
      </w:r>
      <w:r w:rsidRPr="00E11796">
        <w:t xml:space="preserve"> betales i henhold til entreprenørens liste over maskintimepriser. Maskiner som benyttes, men som ikke er prissatt på entreprenørens liste over maskintimepriser, avregnes etter den pris som er oppgitt på den maskin som ligner mest, eventuelt med en middelverdi mellom priser for lignende maskiner på listen.</w:t>
      </w:r>
    </w:p>
    <w:p w14:paraId="169A7A96" w14:textId="06EF387A" w:rsidR="001473C2" w:rsidRPr="00E11796" w:rsidRDefault="001473C2" w:rsidP="00ED1736"/>
    <w:p w14:paraId="4C0C1E5A" w14:textId="3B645DFA" w:rsidR="00EA68A9" w:rsidRPr="00E11796" w:rsidRDefault="00EA68A9" w:rsidP="00EA68A9">
      <w:r w:rsidRPr="00E11796">
        <w:t>Anslag over mengder i E2 Priser for prosjektering, mannskap og maskiner</w:t>
      </w:r>
      <w:r w:rsidR="00AD0336" w:rsidRPr="00E11796">
        <w:t>,</w:t>
      </w:r>
      <w:r w:rsidRPr="00E11796">
        <w:t xml:space="preserve"> er byggherrens anslag. De faktiske utførte mengder vil derfor avvike fra de angitte mengdene. Avvik fra angitte mengder utgjør ikke en endring og gir ikke grunnlag for justering av prisen for den aktuelle posten. </w:t>
      </w:r>
    </w:p>
    <w:p w14:paraId="07F54EF8" w14:textId="77777777" w:rsidR="00EA68A9" w:rsidRPr="00E11796" w:rsidRDefault="00EA68A9" w:rsidP="00EA68A9"/>
    <w:p w14:paraId="22564364" w14:textId="5280C191" w:rsidR="00EA68A9" w:rsidRPr="00E11796" w:rsidRDefault="00EA68A9" w:rsidP="00ED1736">
      <w:r w:rsidRPr="00E11796">
        <w:t>Timepriser skal ikke reguleres på annen måte enn indeksreguleres etter punkt 2</w:t>
      </w:r>
      <w:r w:rsidR="007A7A56" w:rsidRPr="00E11796">
        <w:t>7</w:t>
      </w:r>
      <w:r w:rsidRPr="00E11796">
        <w:t>.2.</w:t>
      </w:r>
    </w:p>
    <w:p w14:paraId="27B6FC80" w14:textId="77777777" w:rsidR="001473C2" w:rsidRPr="00E11796" w:rsidRDefault="001473C2" w:rsidP="00ED1736"/>
    <w:p w14:paraId="1B29A2C6" w14:textId="0A64496F" w:rsidR="001473C2" w:rsidRPr="00E11796" w:rsidRDefault="001473C2" w:rsidP="008C1549">
      <w:pPr>
        <w:pStyle w:val="Overskrift4"/>
      </w:pPr>
      <w:bookmarkStart w:id="1002" w:name="_Toc233897148"/>
      <w:r w:rsidRPr="00E11796">
        <w:t>Materialer</w:t>
      </w:r>
      <w:bookmarkEnd w:id="1002"/>
    </w:p>
    <w:p w14:paraId="4461CAB1" w14:textId="437B9AB9" w:rsidR="001473C2" w:rsidRPr="00E11796" w:rsidRDefault="00523EC5" w:rsidP="00523EC5">
      <w:r w:rsidRPr="00E11796">
        <w:t>Medgåtte materialer innkjøpt av entreprenøren, betales i henhold til faktura fra material-leverandør fratrukket eventuelle rabatter med 10 % tillegg for administrasjon og fortjeneste. Det skal kun beregnes påslag eller tillegg i ett ledd.</w:t>
      </w:r>
    </w:p>
    <w:p w14:paraId="6E8A5EE9" w14:textId="77777777" w:rsidR="001473C2" w:rsidRPr="00E11796" w:rsidRDefault="001473C2" w:rsidP="00523EC5"/>
    <w:p w14:paraId="11865F21" w14:textId="4C9C01B1" w:rsidR="001473C2" w:rsidRPr="00E11796" w:rsidRDefault="001473C2" w:rsidP="008C1549">
      <w:pPr>
        <w:pStyle w:val="Overskrift4"/>
      </w:pPr>
      <w:bookmarkStart w:id="1003" w:name="_Toc233897149"/>
      <w:r w:rsidRPr="00E11796">
        <w:t>Dokumentasjon og kontroll av utførte regningsarbeider</w:t>
      </w:r>
      <w:bookmarkEnd w:id="1003"/>
    </w:p>
    <w:p w14:paraId="13B46D52" w14:textId="2DBF219F" w:rsidR="00523EC5" w:rsidRPr="00E11796" w:rsidRDefault="00523EC5" w:rsidP="00523EC5">
      <w:pPr>
        <w:rPr>
          <w:lang w:eastAsia="nb-NO"/>
        </w:rPr>
      </w:pPr>
      <w:r w:rsidRPr="00E11796">
        <w:rPr>
          <w:lang w:eastAsia="nb-NO"/>
        </w:rPr>
        <w:t xml:space="preserve">Regningsarbeider, herunder prosjektering, mannskap og maskiner, forbruk av materialer og tjenester skal dokumenteres med timelister og kopi av inngående faktura med spesifisert underlag. </w:t>
      </w:r>
    </w:p>
    <w:p w14:paraId="0BD2ADAF" w14:textId="77777777" w:rsidR="00523EC5" w:rsidRPr="00E11796" w:rsidRDefault="00523EC5" w:rsidP="00523EC5">
      <w:pPr>
        <w:rPr>
          <w:lang w:eastAsia="nb-NO"/>
        </w:rPr>
      </w:pPr>
    </w:p>
    <w:p w14:paraId="2C5DC7F6" w14:textId="5BC7241C" w:rsidR="00523EC5" w:rsidRPr="00E11796" w:rsidRDefault="00523EC5" w:rsidP="00523EC5">
      <w:pPr>
        <w:rPr>
          <w:lang w:eastAsia="nb-NO"/>
        </w:rPr>
      </w:pPr>
      <w:r w:rsidRPr="00E11796">
        <w:rPr>
          <w:lang w:eastAsia="nb-NO"/>
        </w:rPr>
        <w:t xml:space="preserve">Entreprenøren skal fortløpende sikre nødvendig dokumentasjon for faktisk utførte mengder og regningsarbeider. Med mindre byggherren fastsetter noe annet, skal entreprenøren sende byggherren dokumentasjonen hver uke.  </w:t>
      </w:r>
    </w:p>
    <w:p w14:paraId="24CCFF19" w14:textId="77777777" w:rsidR="00523EC5" w:rsidRPr="00E11796" w:rsidRDefault="00523EC5" w:rsidP="00523EC5">
      <w:pPr>
        <w:rPr>
          <w:lang w:eastAsia="nb-NO"/>
        </w:rPr>
      </w:pPr>
    </w:p>
    <w:p w14:paraId="6763324A" w14:textId="77777777" w:rsidR="00523EC5" w:rsidRPr="00E11796" w:rsidRDefault="00523EC5" w:rsidP="00523EC5">
      <w:pPr>
        <w:rPr>
          <w:lang w:eastAsia="nb-NO"/>
        </w:rPr>
      </w:pPr>
      <w:r w:rsidRPr="00E11796">
        <w:rPr>
          <w:lang w:eastAsia="nb-NO"/>
        </w:rPr>
        <w:t xml:space="preserve">Byggherren skal kontrollere den mottatte dokumentasjonen innen 14 dager. Byggherren kan innen 14 dager kreve ytterligere dokumentasjon og nærmere spesifikasjon av faktisk utførte mengder og påløpte kostnader. </w:t>
      </w:r>
    </w:p>
    <w:p w14:paraId="638D3F06" w14:textId="77777777" w:rsidR="00523EC5" w:rsidRPr="00E11796" w:rsidRDefault="00523EC5" w:rsidP="00523EC5">
      <w:pPr>
        <w:rPr>
          <w:lang w:eastAsia="nb-NO"/>
        </w:rPr>
      </w:pPr>
    </w:p>
    <w:p w14:paraId="3CB7AE2F" w14:textId="7D5F078C" w:rsidR="00523EC5" w:rsidRPr="00E11796" w:rsidRDefault="00523EC5" w:rsidP="00523EC5">
      <w:pPr>
        <w:rPr>
          <w:lang w:eastAsia="nb-NO"/>
        </w:rPr>
      </w:pPr>
      <w:r w:rsidRPr="00E11796">
        <w:rPr>
          <w:lang w:eastAsia="nb-NO"/>
        </w:rPr>
        <w:t xml:space="preserve">Entreprenøren skal gis rimelig frist til å fremskaffe ytterligere dokumentasjon og nærmere spesifikasjon når byggherren krever det. Fristen skal ikke være kortere enn 14 dager. </w:t>
      </w:r>
    </w:p>
    <w:p w14:paraId="6DA21537" w14:textId="77777777" w:rsidR="00523EC5" w:rsidRPr="00E11796" w:rsidRDefault="00523EC5" w:rsidP="00523EC5">
      <w:pPr>
        <w:rPr>
          <w:lang w:eastAsia="nb-NO"/>
        </w:rPr>
      </w:pPr>
    </w:p>
    <w:p w14:paraId="7E14DE81" w14:textId="32F858E4" w:rsidR="00523EC5" w:rsidRPr="00E11796" w:rsidRDefault="00523EC5" w:rsidP="00523EC5">
      <w:pPr>
        <w:rPr>
          <w:lang w:eastAsia="nb-NO"/>
        </w:rPr>
      </w:pPr>
      <w:r w:rsidRPr="00E11796">
        <w:rPr>
          <w:lang w:eastAsia="nb-NO"/>
        </w:rPr>
        <w:t xml:space="preserve">Dersom byggherren ikke krever ytterligere dokumentasjon eller spesifikasjon innen fristen på 14 dager, legges entreprenørens oversendte dokumentasjon til grunn for oppgjøret. Byggherren er likevel ikke avskåret fra å senere påberope at dokumentasjonen er uriktig som følge av forsett eller grov uaktsomhet hos entreprenøren. Tilsvarende gjelder der totalkostnadene er blitt unødvendig høye på grunn av urasjonell drift eller annet uforsvarlig forhold hos </w:t>
      </w:r>
      <w:r w:rsidR="0043416F" w:rsidRPr="00E11796">
        <w:rPr>
          <w:lang w:eastAsia="nb-NO"/>
        </w:rPr>
        <w:t>entreprenør</w:t>
      </w:r>
      <w:r w:rsidRPr="00E11796">
        <w:rPr>
          <w:lang w:eastAsia="nb-NO"/>
        </w:rPr>
        <w:t xml:space="preserve">en. </w:t>
      </w:r>
    </w:p>
    <w:p w14:paraId="01A90110" w14:textId="77777777" w:rsidR="00523EC5" w:rsidRPr="00E11796" w:rsidRDefault="00523EC5" w:rsidP="00523EC5">
      <w:pPr>
        <w:rPr>
          <w:lang w:eastAsia="nb-NO"/>
        </w:rPr>
      </w:pPr>
    </w:p>
    <w:p w14:paraId="17F9CAB4" w14:textId="37903760" w:rsidR="00523EC5" w:rsidRPr="00E11796" w:rsidRDefault="00523EC5" w:rsidP="00523EC5">
      <w:pPr>
        <w:rPr>
          <w:lang w:eastAsia="nb-NO"/>
        </w:rPr>
      </w:pPr>
      <w:r w:rsidRPr="00E11796">
        <w:rPr>
          <w:lang w:eastAsia="nb-NO"/>
        </w:rPr>
        <w:t>Dersom entreprenøren ikke overholder pliktene i denne bestemmelsen har entreprenøren kun rett til slikt vederlag byggherren måtte forstå at arbeidene ville medføre.</w:t>
      </w:r>
    </w:p>
    <w:p w14:paraId="61B18F21" w14:textId="77777777" w:rsidR="00ED1736" w:rsidRPr="00E11796" w:rsidRDefault="00ED1736" w:rsidP="00ED1736"/>
    <w:p w14:paraId="73CCE20A" w14:textId="1CC81A81" w:rsidR="00ED1736" w:rsidRPr="00E11796" w:rsidRDefault="00EC114D" w:rsidP="00D005D8">
      <w:pPr>
        <w:pStyle w:val="Overskrift3"/>
      </w:pPr>
      <w:bookmarkStart w:id="1004" w:name="_Toc233897150"/>
      <w:r w:rsidRPr="00E11796">
        <w:t>Beregning av forlenget drivetid i tunnel</w:t>
      </w:r>
      <w:bookmarkEnd w:id="1004"/>
    </w:p>
    <w:p w14:paraId="1FA18C19" w14:textId="77777777" w:rsidR="00EC114D" w:rsidRPr="00E11796" w:rsidRDefault="00EC114D" w:rsidP="00EC114D">
      <w:pPr>
        <w:rPr>
          <w:highlight w:val="lightGray"/>
        </w:rPr>
      </w:pPr>
      <w:r w:rsidRPr="00E11796">
        <w:rPr>
          <w:highlight w:val="lightGray"/>
        </w:rPr>
        <w:t>Alt 1: Ikke aktuelt for denne kontrakten.</w:t>
      </w:r>
    </w:p>
    <w:p w14:paraId="138862CB" w14:textId="77777777" w:rsidR="00EC114D" w:rsidRPr="00E11796" w:rsidRDefault="00EC114D" w:rsidP="00EC114D">
      <w:pPr>
        <w:rPr>
          <w:highlight w:val="lightGray"/>
        </w:rPr>
      </w:pPr>
    </w:p>
    <w:p w14:paraId="7242B2B3" w14:textId="77777777" w:rsidR="00EC114D" w:rsidRPr="00E11796" w:rsidRDefault="00EC114D" w:rsidP="00EC114D">
      <w:pPr>
        <w:rPr>
          <w:highlight w:val="lightGray"/>
        </w:rPr>
      </w:pPr>
      <w:r w:rsidRPr="00E11796">
        <w:rPr>
          <w:highlight w:val="lightGray"/>
        </w:rPr>
        <w:t xml:space="preserve">Alt 2: </w:t>
      </w:r>
    </w:p>
    <w:p w14:paraId="03CE7CA2" w14:textId="519E5791" w:rsidR="00EC114D" w:rsidRPr="00E11796" w:rsidRDefault="00EC114D" w:rsidP="00EC114D">
      <w:pPr>
        <w:rPr>
          <w:highlight w:val="lightGray"/>
        </w:rPr>
      </w:pPr>
      <w:r w:rsidRPr="00E11796">
        <w:rPr>
          <w:highlight w:val="lightGray"/>
        </w:rPr>
        <w:t>Tunnelens drivefase gjelder fra klart påhugg til gjennomslag og er beregnet med Tunnelbyggetid, versjon XXX. Rapport fra Tunnelbyggetid er vedlagt konkurransegrunnlaget.</w:t>
      </w:r>
    </w:p>
    <w:p w14:paraId="23901338" w14:textId="77777777" w:rsidR="00EC114D" w:rsidRPr="00E11796" w:rsidRDefault="00EC114D" w:rsidP="00EC114D">
      <w:pPr>
        <w:rPr>
          <w:highlight w:val="lightGray"/>
        </w:rPr>
      </w:pPr>
    </w:p>
    <w:p w14:paraId="693DFFF1" w14:textId="77777777" w:rsidR="00EC114D" w:rsidRPr="00E11796" w:rsidRDefault="00EC114D" w:rsidP="00EC114D">
      <w:pPr>
        <w:rPr>
          <w:highlight w:val="lightGray"/>
        </w:rPr>
      </w:pPr>
      <w:r w:rsidRPr="00E11796">
        <w:rPr>
          <w:highlight w:val="lightGray"/>
        </w:rPr>
        <w:t>Dette er et system for regulering av tidsfrister forårsaket av økte mengder for stabilitetssikring ved stuff og arbeider foran stuff sammenlignet med kontraktens mengder. Systemet skal ikke brukes som grunnlag for å beregne total byggetid.</w:t>
      </w:r>
    </w:p>
    <w:p w14:paraId="0A90AE06" w14:textId="77777777" w:rsidR="00EC114D" w:rsidRPr="00E11796" w:rsidRDefault="00EC114D" w:rsidP="00EC114D">
      <w:pPr>
        <w:rPr>
          <w:highlight w:val="lightGray"/>
        </w:rPr>
      </w:pPr>
    </w:p>
    <w:p w14:paraId="6B70DE1D" w14:textId="45855C6B" w:rsidR="00EC114D" w:rsidRPr="00E11796" w:rsidRDefault="00EC114D" w:rsidP="00EC114D">
      <w:pPr>
        <w:rPr>
          <w:highlight w:val="lightGray"/>
        </w:rPr>
      </w:pPr>
      <w:r w:rsidRPr="00E11796">
        <w:rPr>
          <w:highlight w:val="lightGray"/>
        </w:rPr>
        <w:lastRenderedPageBreak/>
        <w:t xml:space="preserve">Tidsfrister er gitt under A3. De(n) tidsfrist(er) som reguleres under denne bestemmelsen er: </w:t>
      </w:r>
    </w:p>
    <w:p w14:paraId="6405F8BE" w14:textId="77777777" w:rsidR="00EC114D" w:rsidRPr="00E11796" w:rsidRDefault="00EC114D" w:rsidP="00EC114D">
      <w:pPr>
        <w:rPr>
          <w:highlight w:val="lightGray"/>
        </w:rPr>
      </w:pPr>
      <w:r w:rsidRPr="00E11796">
        <w:rPr>
          <w:highlight w:val="lightGray"/>
        </w:rPr>
        <w:t>Tidsfrist, tunnel del 1: …..</w:t>
      </w:r>
    </w:p>
    <w:p w14:paraId="542474C1" w14:textId="77777777" w:rsidR="00EC114D" w:rsidRPr="00E11796" w:rsidRDefault="00EC114D" w:rsidP="00EC114D">
      <w:pPr>
        <w:rPr>
          <w:highlight w:val="lightGray"/>
        </w:rPr>
      </w:pPr>
      <w:r w:rsidRPr="00E11796">
        <w:rPr>
          <w:highlight w:val="lightGray"/>
        </w:rPr>
        <w:t>Tidsfrist, tunnel del 2: …..</w:t>
      </w:r>
    </w:p>
    <w:p w14:paraId="159FE0E4" w14:textId="77777777" w:rsidR="00EC114D" w:rsidRPr="00E11796" w:rsidRDefault="00EC114D" w:rsidP="00EC114D">
      <w:pPr>
        <w:rPr>
          <w:highlight w:val="lightGray"/>
        </w:rPr>
      </w:pPr>
      <w:r w:rsidRPr="00E11796">
        <w:rPr>
          <w:highlight w:val="lightGray"/>
        </w:rPr>
        <w:t>…</w:t>
      </w:r>
    </w:p>
    <w:p w14:paraId="318336F6" w14:textId="77777777" w:rsidR="00EC114D" w:rsidRPr="00E11796" w:rsidRDefault="00EC114D" w:rsidP="00EC114D">
      <w:pPr>
        <w:rPr>
          <w:highlight w:val="lightGray"/>
        </w:rPr>
      </w:pPr>
    </w:p>
    <w:p w14:paraId="11E054AF" w14:textId="77777777" w:rsidR="00EC114D" w:rsidRPr="00E11796" w:rsidRDefault="00EC114D" w:rsidP="00EC114D">
      <w:pPr>
        <w:rPr>
          <w:highlight w:val="lightGray"/>
        </w:rPr>
      </w:pPr>
      <w:r w:rsidRPr="00E11796">
        <w:rPr>
          <w:highlight w:val="lightGray"/>
        </w:rPr>
        <w:t>Dersom de samlede kontraktsmengder for arbeider ved stuff og arbeider foran stuff som er listet opp i tabellen i punkt b) økes, vil aktuell tidsfrist bli regulert. Grunnlag for regulering av tidsfrist beregnes som følger:</w:t>
      </w:r>
    </w:p>
    <w:p w14:paraId="661D84D4" w14:textId="77777777" w:rsidR="00EC114D" w:rsidRPr="00E11796" w:rsidRDefault="00EC114D" w:rsidP="00EC114D">
      <w:pPr>
        <w:rPr>
          <w:highlight w:val="lightGray"/>
        </w:rPr>
      </w:pPr>
    </w:p>
    <w:p w14:paraId="157DAF41" w14:textId="77777777" w:rsidR="00EC114D" w:rsidRPr="00E11796" w:rsidRDefault="00EC114D" w:rsidP="00EC114D">
      <w:pPr>
        <w:rPr>
          <w:highlight w:val="lightGray"/>
        </w:rPr>
      </w:pPr>
      <w:r w:rsidRPr="00E11796">
        <w:rPr>
          <w:highlight w:val="lightGray"/>
        </w:rPr>
        <w:t>a) De gitte mengder i kontrakten for arbeider ved stuff og arbeider foran stuff omregnes til sum tid basert på de ekvivalenttider som er gitt under b).</w:t>
      </w:r>
    </w:p>
    <w:p w14:paraId="11B91C38" w14:textId="77777777" w:rsidR="00EC114D" w:rsidRPr="00E11796" w:rsidRDefault="00EC114D" w:rsidP="00EC114D">
      <w:pPr>
        <w:rPr>
          <w:highlight w:val="lightGray"/>
        </w:rPr>
      </w:pPr>
    </w:p>
    <w:p w14:paraId="487FAF1B" w14:textId="3AE5EF0E" w:rsidR="00ED1736" w:rsidRPr="00E11796" w:rsidRDefault="00EC114D" w:rsidP="00EC114D">
      <w:pPr>
        <w:rPr>
          <w:highlight w:val="lightGray"/>
        </w:rPr>
      </w:pPr>
      <w:r w:rsidRPr="00E11796">
        <w:rPr>
          <w:highlight w:val="lightGray"/>
        </w:rPr>
        <w:t>b)</w:t>
      </w:r>
    </w:p>
    <w:tbl>
      <w:tblPr>
        <w:tblW w:w="9924"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4962"/>
        <w:gridCol w:w="1701"/>
        <w:gridCol w:w="1560"/>
        <w:gridCol w:w="1701"/>
      </w:tblGrid>
      <w:tr w:rsidR="008A29F8" w:rsidRPr="00E11796" w14:paraId="5046394C" w14:textId="77777777">
        <w:tc>
          <w:tcPr>
            <w:tcW w:w="4962" w:type="dxa"/>
          </w:tcPr>
          <w:p w14:paraId="50AB70E0" w14:textId="77777777" w:rsidR="00EC114D" w:rsidRPr="00E11796" w:rsidRDefault="00EC114D">
            <w:pPr>
              <w:ind w:left="176"/>
              <w:rPr>
                <w:rFonts w:cs="Lucida Sans Unicode"/>
                <w:b/>
                <w:color w:val="000000" w:themeColor="text1"/>
                <w:szCs w:val="20"/>
                <w:highlight w:val="lightGray"/>
              </w:rPr>
            </w:pPr>
            <w:r w:rsidRPr="00E11796">
              <w:rPr>
                <w:rFonts w:cs="Lucida Sans Unicode"/>
                <w:b/>
                <w:color w:val="000000" w:themeColor="text1"/>
                <w:szCs w:val="20"/>
                <w:highlight w:val="lightGray"/>
              </w:rPr>
              <w:t>AKTIVITET</w:t>
            </w:r>
          </w:p>
        </w:tc>
        <w:tc>
          <w:tcPr>
            <w:tcW w:w="1701" w:type="dxa"/>
          </w:tcPr>
          <w:p w14:paraId="5C162C12" w14:textId="77777777" w:rsidR="00EC114D" w:rsidRPr="00E11796" w:rsidRDefault="00EC114D">
            <w:pPr>
              <w:ind w:left="5"/>
              <w:rPr>
                <w:rFonts w:cs="Lucida Sans Unicode"/>
                <w:b/>
                <w:color w:val="000000" w:themeColor="text1"/>
                <w:szCs w:val="20"/>
                <w:highlight w:val="lightGray"/>
              </w:rPr>
            </w:pPr>
            <w:r w:rsidRPr="00E11796">
              <w:rPr>
                <w:rFonts w:cs="Lucida Sans Unicode"/>
                <w:b/>
                <w:color w:val="000000" w:themeColor="text1"/>
                <w:szCs w:val="20"/>
                <w:highlight w:val="lightGray"/>
              </w:rPr>
              <w:t>Mengde/time</w:t>
            </w:r>
          </w:p>
        </w:tc>
        <w:tc>
          <w:tcPr>
            <w:tcW w:w="1560" w:type="dxa"/>
          </w:tcPr>
          <w:p w14:paraId="59A5A18E" w14:textId="77777777" w:rsidR="00EC114D" w:rsidRPr="00E11796" w:rsidRDefault="00EC114D">
            <w:pPr>
              <w:ind w:left="33"/>
              <w:rPr>
                <w:rFonts w:cs="Lucida Sans Unicode"/>
                <w:b/>
                <w:color w:val="000000" w:themeColor="text1"/>
                <w:szCs w:val="20"/>
                <w:highlight w:val="lightGray"/>
              </w:rPr>
            </w:pPr>
            <w:r w:rsidRPr="00E11796">
              <w:rPr>
                <w:rFonts w:cs="Lucida Sans Unicode"/>
                <w:b/>
                <w:color w:val="000000" w:themeColor="text1"/>
                <w:szCs w:val="20"/>
                <w:highlight w:val="lightGray"/>
              </w:rPr>
              <w:t>Kontrakts</w:t>
            </w:r>
            <w:r w:rsidRPr="00E11796">
              <w:rPr>
                <w:rFonts w:cs="Lucida Sans Unicode"/>
                <w:b/>
                <w:color w:val="000000" w:themeColor="text1"/>
                <w:szCs w:val="20"/>
                <w:highlight w:val="lightGray"/>
              </w:rPr>
              <w:softHyphen/>
              <w:t xml:space="preserve">mengde, tunnel del 1 </w:t>
            </w:r>
          </w:p>
        </w:tc>
        <w:tc>
          <w:tcPr>
            <w:tcW w:w="1701" w:type="dxa"/>
          </w:tcPr>
          <w:p w14:paraId="42339775" w14:textId="77777777" w:rsidR="00EC114D" w:rsidRPr="00E11796" w:rsidRDefault="00EC114D">
            <w:pPr>
              <w:ind w:left="33"/>
              <w:rPr>
                <w:rFonts w:cs="Lucida Sans Unicode"/>
                <w:b/>
                <w:color w:val="000000" w:themeColor="text1"/>
                <w:szCs w:val="20"/>
                <w:highlight w:val="lightGray"/>
              </w:rPr>
            </w:pPr>
            <w:r w:rsidRPr="00E11796">
              <w:rPr>
                <w:rFonts w:cs="Lucida Sans Unicode"/>
                <w:b/>
                <w:color w:val="000000" w:themeColor="text1"/>
                <w:szCs w:val="20"/>
                <w:highlight w:val="lightGray"/>
              </w:rPr>
              <w:t>Kontrakts</w:t>
            </w:r>
            <w:r w:rsidRPr="00E11796">
              <w:rPr>
                <w:rFonts w:cs="Lucida Sans Unicode"/>
                <w:b/>
                <w:color w:val="000000" w:themeColor="text1"/>
                <w:szCs w:val="20"/>
                <w:highlight w:val="lightGray"/>
              </w:rPr>
              <w:softHyphen/>
              <w:t>mengde, tunnel del 2</w:t>
            </w:r>
          </w:p>
        </w:tc>
      </w:tr>
      <w:tr w:rsidR="008A29F8" w:rsidRPr="00E11796" w14:paraId="7511C4C8" w14:textId="77777777">
        <w:trPr>
          <w:trHeight w:val="558"/>
        </w:trPr>
        <w:tc>
          <w:tcPr>
            <w:tcW w:w="4962" w:type="dxa"/>
          </w:tcPr>
          <w:p w14:paraId="3110F1A0" w14:textId="77777777" w:rsidR="00EC114D" w:rsidRPr="00E11796" w:rsidRDefault="00EC114D">
            <w:pPr>
              <w:ind w:left="176"/>
              <w:rPr>
                <w:rFonts w:cs="Lucida Sans Unicode"/>
                <w:b/>
                <w:color w:val="000000" w:themeColor="text1"/>
                <w:szCs w:val="20"/>
                <w:highlight w:val="lightGray"/>
              </w:rPr>
            </w:pPr>
            <w:r w:rsidRPr="00E11796">
              <w:rPr>
                <w:rFonts w:cs="Lucida Sans Unicode"/>
                <w:b/>
                <w:color w:val="000000" w:themeColor="text1"/>
                <w:szCs w:val="20"/>
                <w:highlight w:val="lightGray"/>
              </w:rPr>
              <w:t>Arbeider ved stuff</w:t>
            </w:r>
          </w:p>
          <w:p w14:paraId="721258DE"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Manuell driftsrensk</w:t>
            </w:r>
          </w:p>
          <w:p w14:paraId="44E8435F"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Sikringsbolter med lengde til og med 4,0 m</w:t>
            </w:r>
          </w:p>
          <w:p w14:paraId="1D6D5DC5"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Sikringsbolter med lengde over 4,0 m</w:t>
            </w:r>
          </w:p>
          <w:p w14:paraId="07B30245"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Bånd</w:t>
            </w:r>
          </w:p>
          <w:p w14:paraId="796AD147"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Nett</w:t>
            </w:r>
          </w:p>
          <w:p w14:paraId="11EB8430"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 xml:space="preserve">Sikring med sprøytebetong </w:t>
            </w:r>
          </w:p>
          <w:p w14:paraId="133ACE6D"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 xml:space="preserve">Tillegg for sikringsbuer av sprøytebetong </w:t>
            </w:r>
          </w:p>
          <w:p w14:paraId="520DECC9"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Sikringsstøp, 1 og 2 støp</w:t>
            </w:r>
          </w:p>
          <w:p w14:paraId="7B41B5E7"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Sikringsstøp, 3 støp og videre</w:t>
            </w:r>
          </w:p>
          <w:p w14:paraId="22EC6BC9" w14:textId="77777777" w:rsidR="00EC114D" w:rsidRPr="00E11796" w:rsidRDefault="00EC114D">
            <w:pPr>
              <w:ind w:left="459" w:hanging="283"/>
              <w:rPr>
                <w:rFonts w:cs="Lucida Sans Unicode"/>
                <w:color w:val="000000" w:themeColor="text1"/>
                <w:szCs w:val="20"/>
                <w:highlight w:val="lightGray"/>
              </w:rPr>
            </w:pPr>
          </w:p>
          <w:p w14:paraId="62EFC413"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Ekstra betong i sikringsstøp utover gjennomsnittlig tykkelse 0,4 m</w:t>
            </w:r>
          </w:p>
          <w:p w14:paraId="234206BD" w14:textId="77777777" w:rsidR="00EC114D" w:rsidRPr="00E11796" w:rsidRDefault="00EC114D">
            <w:pPr>
              <w:ind w:left="459" w:hanging="283"/>
              <w:rPr>
                <w:rFonts w:cs="Lucida Sans Unicode"/>
                <w:color w:val="000000" w:themeColor="text1"/>
                <w:szCs w:val="20"/>
                <w:highlight w:val="lightGray"/>
              </w:rPr>
            </w:pPr>
          </w:p>
          <w:p w14:paraId="37094179"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 xml:space="preserve">Sprengning av tunnel med halv salvelengde </w:t>
            </w:r>
          </w:p>
          <w:p w14:paraId="79219D5D" w14:textId="77777777" w:rsidR="00EC114D" w:rsidRPr="00E11796" w:rsidRDefault="00EC114D">
            <w:pPr>
              <w:ind w:left="459" w:hanging="283"/>
              <w:rPr>
                <w:rFonts w:cs="Lucida Sans Unicode"/>
                <w:color w:val="000000" w:themeColor="text1"/>
                <w:szCs w:val="20"/>
                <w:highlight w:val="lightGray"/>
              </w:rPr>
            </w:pPr>
          </w:p>
          <w:p w14:paraId="199EF3E5"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Sprengning av tunnel med delt tverrsnitt</w:t>
            </w:r>
          </w:p>
          <w:p w14:paraId="01FF5C75" w14:textId="77777777" w:rsidR="00EC114D" w:rsidRPr="00E11796" w:rsidRDefault="00EC114D">
            <w:pPr>
              <w:ind w:left="459" w:hanging="283"/>
              <w:rPr>
                <w:rFonts w:cs="Lucida Sans Unicode"/>
                <w:color w:val="000000" w:themeColor="text1"/>
                <w:szCs w:val="20"/>
                <w:highlight w:val="lightGray"/>
              </w:rPr>
            </w:pPr>
          </w:p>
          <w:p w14:paraId="3C8A93D3"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Sprengning av tunnel med halv salvelenge og delt tverrsnitt</w:t>
            </w:r>
          </w:p>
          <w:p w14:paraId="2B55DCA6" w14:textId="77777777" w:rsidR="00EC114D" w:rsidRPr="00E11796" w:rsidRDefault="00EC114D">
            <w:pPr>
              <w:ind w:left="459" w:hanging="283"/>
              <w:rPr>
                <w:rFonts w:cs="Lucida Sans Unicode"/>
                <w:color w:val="000000" w:themeColor="text1"/>
                <w:szCs w:val="20"/>
                <w:highlight w:val="lightGray"/>
              </w:rPr>
            </w:pPr>
          </w:p>
          <w:p w14:paraId="17FE925E" w14:textId="77777777" w:rsidR="00EC114D" w:rsidRPr="00E11796" w:rsidRDefault="00EC114D">
            <w:pPr>
              <w:ind w:left="459" w:hanging="283"/>
              <w:rPr>
                <w:rFonts w:cs="Lucida Sans Unicode"/>
                <w:b/>
                <w:color w:val="000000" w:themeColor="text1"/>
                <w:szCs w:val="20"/>
                <w:highlight w:val="lightGray"/>
              </w:rPr>
            </w:pPr>
          </w:p>
          <w:p w14:paraId="1C41CD42" w14:textId="77777777" w:rsidR="00EC114D" w:rsidRPr="00E11796" w:rsidRDefault="00EC114D">
            <w:pPr>
              <w:ind w:left="459" w:hanging="283"/>
              <w:rPr>
                <w:rFonts w:cs="Lucida Sans Unicode"/>
                <w:b/>
                <w:color w:val="000000" w:themeColor="text1"/>
                <w:szCs w:val="20"/>
                <w:highlight w:val="lightGray"/>
              </w:rPr>
            </w:pPr>
            <w:r w:rsidRPr="00E11796">
              <w:rPr>
                <w:rFonts w:cs="Lucida Sans Unicode"/>
                <w:b/>
                <w:color w:val="000000" w:themeColor="text1"/>
                <w:szCs w:val="20"/>
                <w:highlight w:val="lightGray"/>
              </w:rPr>
              <w:t>Arbeider foran stuff</w:t>
            </w:r>
          </w:p>
          <w:p w14:paraId="236C1DCB"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Boring av sonderhull, injeksjonshull og kontrollhull ved sporadisk injeksjon</w:t>
            </w:r>
          </w:p>
          <w:p w14:paraId="05BFACCC" w14:textId="77777777" w:rsidR="00EC114D" w:rsidRPr="00E11796" w:rsidRDefault="00EC114D">
            <w:pPr>
              <w:ind w:left="459" w:hanging="283"/>
              <w:rPr>
                <w:rFonts w:cs="Lucida Sans Unicode"/>
                <w:color w:val="000000" w:themeColor="text1"/>
                <w:szCs w:val="20"/>
                <w:highlight w:val="lightGray"/>
              </w:rPr>
            </w:pPr>
          </w:p>
          <w:p w14:paraId="2554BC7E"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Boring av kontrollhull ved systematisk injeksjon</w:t>
            </w:r>
          </w:p>
          <w:p w14:paraId="3ECFF1F5" w14:textId="77777777" w:rsidR="00EC114D" w:rsidRPr="00E11796" w:rsidRDefault="00EC114D">
            <w:pPr>
              <w:ind w:left="459" w:hanging="283"/>
              <w:rPr>
                <w:rFonts w:cs="Lucida Sans Unicode"/>
                <w:color w:val="000000" w:themeColor="text1"/>
                <w:szCs w:val="20"/>
                <w:highlight w:val="lightGray"/>
              </w:rPr>
            </w:pPr>
          </w:p>
          <w:p w14:paraId="4A822915"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Boring av injeksjonshull og ev</w:t>
            </w:r>
            <w:r w:rsidRPr="00E11796">
              <w:rPr>
                <w:rFonts w:cs="Lucida Sans Unicode"/>
                <w:color w:val="FF0000"/>
                <w:szCs w:val="20"/>
                <w:highlight w:val="lightGray"/>
              </w:rPr>
              <w:t xml:space="preserve"> </w:t>
            </w:r>
            <w:r w:rsidRPr="00E11796">
              <w:rPr>
                <w:rFonts w:cs="Lucida Sans Unicode"/>
                <w:szCs w:val="20"/>
                <w:highlight w:val="lightGray"/>
              </w:rPr>
              <w:t xml:space="preserve">sonderhull </w:t>
            </w:r>
            <w:r w:rsidRPr="00E11796">
              <w:rPr>
                <w:rFonts w:cs="Lucida Sans Unicode"/>
                <w:color w:val="000000" w:themeColor="text1"/>
                <w:szCs w:val="20"/>
                <w:highlight w:val="lightGray"/>
              </w:rPr>
              <w:t>ved systematisk injeksjon</w:t>
            </w:r>
          </w:p>
          <w:p w14:paraId="7E6EE5BD" w14:textId="77777777" w:rsidR="00EC114D" w:rsidRPr="00E11796" w:rsidRDefault="00EC114D">
            <w:pPr>
              <w:ind w:left="459" w:hanging="283"/>
              <w:rPr>
                <w:rFonts w:cs="Lucida Sans Unicode"/>
                <w:color w:val="000000" w:themeColor="text1"/>
                <w:szCs w:val="20"/>
                <w:highlight w:val="lightGray"/>
              </w:rPr>
            </w:pPr>
          </w:p>
          <w:p w14:paraId="7F707F10" w14:textId="77777777" w:rsidR="00EC114D" w:rsidRPr="00E11796" w:rsidRDefault="00EC114D">
            <w:pPr>
              <w:ind w:left="459" w:hanging="283"/>
              <w:rPr>
                <w:rFonts w:cs="Lucida Sans Unicode"/>
                <w:color w:val="000000" w:themeColor="text1"/>
                <w:szCs w:val="20"/>
                <w:highlight w:val="lightGray"/>
              </w:rPr>
            </w:pPr>
            <w:r w:rsidRPr="00E11796">
              <w:rPr>
                <w:rFonts w:cs="Lucida Sans Unicode"/>
                <w:color w:val="000000" w:themeColor="text1"/>
                <w:szCs w:val="20"/>
                <w:highlight w:val="lightGray"/>
              </w:rPr>
              <w:t xml:space="preserve">Injeksjonsarbeid </w:t>
            </w:r>
          </w:p>
          <w:p w14:paraId="19C78F50" w14:textId="77777777" w:rsidR="00EC114D" w:rsidRPr="00E11796" w:rsidRDefault="00EC114D">
            <w:pPr>
              <w:ind w:left="459" w:hanging="283"/>
              <w:rPr>
                <w:rFonts w:cs="Lucida Sans Unicode"/>
                <w:color w:val="000000" w:themeColor="text1"/>
                <w:szCs w:val="20"/>
                <w:highlight w:val="lightGray"/>
              </w:rPr>
            </w:pPr>
          </w:p>
          <w:p w14:paraId="17D1A557" w14:textId="77777777" w:rsidR="00EC114D" w:rsidRPr="00E11796" w:rsidRDefault="00EC114D">
            <w:pPr>
              <w:ind w:left="176"/>
              <w:rPr>
                <w:rFonts w:cs="Lucida Sans Unicode"/>
                <w:color w:val="000000" w:themeColor="text1"/>
                <w:szCs w:val="20"/>
                <w:highlight w:val="lightGray"/>
              </w:rPr>
            </w:pPr>
            <w:r w:rsidRPr="00E11796">
              <w:rPr>
                <w:rFonts w:cs="Lucida Sans Unicode"/>
                <w:color w:val="000000" w:themeColor="text1"/>
                <w:szCs w:val="20"/>
                <w:highlight w:val="lightGray"/>
              </w:rPr>
              <w:t>Opp- og nedrigging for injeksjon inklusive herdetid</w:t>
            </w:r>
          </w:p>
          <w:p w14:paraId="60C0B3B3" w14:textId="77777777" w:rsidR="00EC114D" w:rsidRPr="00E11796" w:rsidRDefault="00EC114D">
            <w:pPr>
              <w:ind w:left="176"/>
              <w:rPr>
                <w:rFonts w:cs="Lucida Sans Unicode"/>
                <w:color w:val="000000" w:themeColor="text1"/>
                <w:szCs w:val="20"/>
                <w:highlight w:val="lightGray"/>
              </w:rPr>
            </w:pPr>
          </w:p>
          <w:p w14:paraId="5BBAC39A" w14:textId="77777777" w:rsidR="00EC114D" w:rsidRPr="00E11796" w:rsidRDefault="00EC114D">
            <w:pPr>
              <w:ind w:left="176"/>
              <w:rPr>
                <w:rFonts w:cs="Lucida Sans Unicode"/>
                <w:color w:val="000000" w:themeColor="text1"/>
                <w:szCs w:val="20"/>
                <w:highlight w:val="lightGray"/>
              </w:rPr>
            </w:pPr>
          </w:p>
        </w:tc>
        <w:tc>
          <w:tcPr>
            <w:tcW w:w="1701" w:type="dxa"/>
          </w:tcPr>
          <w:p w14:paraId="26EEC22A" w14:textId="77777777" w:rsidR="00EC114D" w:rsidRPr="00E11796" w:rsidRDefault="00EC114D">
            <w:pPr>
              <w:ind w:left="5"/>
              <w:rPr>
                <w:rFonts w:cs="Lucida Sans Unicode"/>
                <w:color w:val="000000" w:themeColor="text1"/>
                <w:szCs w:val="20"/>
                <w:highlight w:val="lightGray"/>
              </w:rPr>
            </w:pPr>
          </w:p>
          <w:p w14:paraId="309B8938" w14:textId="77777777" w:rsidR="00EC114D" w:rsidRPr="00E11796" w:rsidRDefault="00EC114D">
            <w:pPr>
              <w:ind w:left="5"/>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1 time /time</w:t>
            </w:r>
          </w:p>
          <w:p w14:paraId="59EBF984" w14:textId="77777777" w:rsidR="00EC114D" w:rsidRPr="00E11796" w:rsidRDefault="00EC114D">
            <w:pPr>
              <w:ind w:left="5"/>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15 stk. /time</w:t>
            </w:r>
          </w:p>
          <w:p w14:paraId="4CD0246E" w14:textId="77777777" w:rsidR="00EC114D" w:rsidRPr="00E11796" w:rsidRDefault="00EC114D">
            <w:pPr>
              <w:ind w:left="5"/>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7,5 stk. /time</w:t>
            </w:r>
          </w:p>
          <w:p w14:paraId="681263E1" w14:textId="77777777" w:rsidR="00EC114D" w:rsidRPr="00E11796" w:rsidRDefault="00EC114D">
            <w:pPr>
              <w:ind w:left="5"/>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25 m /time</w:t>
            </w:r>
          </w:p>
          <w:p w14:paraId="248E995D" w14:textId="77777777" w:rsidR="00EC114D" w:rsidRPr="00E11796" w:rsidRDefault="00EC114D">
            <w:pPr>
              <w:ind w:left="5"/>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10 m</w:t>
            </w:r>
            <w:r w:rsidRPr="00E11796">
              <w:rPr>
                <w:rFonts w:cs="Lucida Sans Unicode"/>
                <w:color w:val="000000" w:themeColor="text1"/>
                <w:szCs w:val="20"/>
                <w:highlight w:val="lightGray"/>
                <w:vertAlign w:val="superscript"/>
                <w:lang w:val="en-GB"/>
              </w:rPr>
              <w:t>2</w:t>
            </w:r>
            <w:r w:rsidRPr="00E11796">
              <w:rPr>
                <w:rFonts w:cs="Lucida Sans Unicode"/>
                <w:color w:val="000000" w:themeColor="text1"/>
                <w:szCs w:val="20"/>
                <w:highlight w:val="lightGray"/>
                <w:lang w:val="en-GB"/>
              </w:rPr>
              <w:t xml:space="preserve"> /time</w:t>
            </w:r>
          </w:p>
          <w:p w14:paraId="0D9E4A79" w14:textId="77777777" w:rsidR="00EC114D" w:rsidRPr="00E11796" w:rsidRDefault="00EC114D">
            <w:pPr>
              <w:ind w:left="5"/>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8,0 m</w:t>
            </w:r>
            <w:r w:rsidRPr="00E11796">
              <w:rPr>
                <w:rFonts w:cs="Lucida Sans Unicode"/>
                <w:color w:val="000000" w:themeColor="text1"/>
                <w:szCs w:val="20"/>
                <w:highlight w:val="lightGray"/>
                <w:vertAlign w:val="superscript"/>
                <w:lang w:val="en-GB"/>
              </w:rPr>
              <w:t>3</w:t>
            </w:r>
            <w:r w:rsidRPr="00E11796">
              <w:rPr>
                <w:rFonts w:cs="Lucida Sans Unicode"/>
                <w:color w:val="000000" w:themeColor="text1"/>
                <w:szCs w:val="20"/>
                <w:highlight w:val="lightGray"/>
                <w:lang w:val="en-GB"/>
              </w:rPr>
              <w:t xml:space="preserve"> /time</w:t>
            </w:r>
          </w:p>
          <w:p w14:paraId="0C9BB497" w14:textId="77777777" w:rsidR="00EC114D" w:rsidRPr="00E11796" w:rsidRDefault="00EC114D">
            <w:pPr>
              <w:ind w:left="5"/>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4,0 m /time</w:t>
            </w:r>
          </w:p>
          <w:p w14:paraId="4C6BB3E9" w14:textId="77777777" w:rsidR="00EC114D" w:rsidRPr="00E11796" w:rsidRDefault="00EC114D">
            <w:pPr>
              <w:ind w:left="5"/>
              <w:rPr>
                <w:rFonts w:cs="Lucida Sans Unicode"/>
                <w:szCs w:val="20"/>
                <w:highlight w:val="lightGray"/>
                <w:lang w:val="en-GB"/>
              </w:rPr>
            </w:pPr>
            <w:r w:rsidRPr="00E11796">
              <w:rPr>
                <w:rFonts w:cs="Lucida Sans Unicode"/>
                <w:szCs w:val="20"/>
                <w:highlight w:val="lightGray"/>
                <w:lang w:val="en-GB"/>
              </w:rPr>
              <w:t>0,1 m /time</w:t>
            </w:r>
          </w:p>
          <w:p w14:paraId="5AE1CE2E" w14:textId="77777777" w:rsidR="00EC114D" w:rsidRPr="00E11796" w:rsidRDefault="00EC114D">
            <w:pPr>
              <w:ind w:left="5"/>
              <w:rPr>
                <w:rFonts w:cs="Lucida Sans Unicode"/>
                <w:szCs w:val="20"/>
                <w:highlight w:val="lightGray"/>
                <w:lang w:val="en-GB"/>
              </w:rPr>
            </w:pPr>
            <w:r w:rsidRPr="00E11796">
              <w:rPr>
                <w:rFonts w:cs="Lucida Sans Unicode"/>
                <w:szCs w:val="20"/>
                <w:highlight w:val="lightGray"/>
                <w:lang w:val="en-GB"/>
              </w:rPr>
              <w:t>0,3 m /time</w:t>
            </w:r>
          </w:p>
          <w:p w14:paraId="23AFA111" w14:textId="77777777" w:rsidR="00EC114D" w:rsidRPr="00E11796" w:rsidRDefault="00EC114D">
            <w:pPr>
              <w:ind w:left="5"/>
              <w:rPr>
                <w:rFonts w:cs="Lucida Sans Unicode"/>
                <w:szCs w:val="20"/>
                <w:highlight w:val="lightGray"/>
                <w:lang w:val="en-GB"/>
              </w:rPr>
            </w:pPr>
          </w:p>
          <w:p w14:paraId="23C2C14D" w14:textId="77777777" w:rsidR="00EC114D" w:rsidRPr="00E11796" w:rsidRDefault="00EC114D">
            <w:pPr>
              <w:ind w:left="5"/>
              <w:rPr>
                <w:rFonts w:cs="Lucida Sans Unicode"/>
                <w:szCs w:val="20"/>
                <w:highlight w:val="lightGray"/>
                <w:lang w:val="en-GB"/>
              </w:rPr>
            </w:pPr>
          </w:p>
          <w:p w14:paraId="017E5C53" w14:textId="77777777" w:rsidR="00EC114D" w:rsidRPr="00E11796" w:rsidRDefault="00EC114D">
            <w:pPr>
              <w:ind w:left="5"/>
              <w:rPr>
                <w:rFonts w:cs="Lucida Sans Unicode"/>
                <w:szCs w:val="20"/>
                <w:highlight w:val="lightGray"/>
                <w:lang w:val="en-GB"/>
              </w:rPr>
            </w:pPr>
          </w:p>
          <w:p w14:paraId="67A89C37" w14:textId="77777777" w:rsidR="00EC114D" w:rsidRPr="00E11796" w:rsidRDefault="00EC114D">
            <w:pPr>
              <w:ind w:left="5"/>
              <w:rPr>
                <w:rFonts w:cs="Lucida Sans Unicode"/>
                <w:szCs w:val="20"/>
                <w:highlight w:val="lightGray"/>
                <w:lang w:val="en-GB"/>
              </w:rPr>
            </w:pPr>
            <w:r w:rsidRPr="00E11796">
              <w:rPr>
                <w:rFonts w:cs="Lucida Sans Unicode"/>
                <w:szCs w:val="20"/>
                <w:highlight w:val="lightGray"/>
                <w:lang w:val="en-GB"/>
              </w:rPr>
              <w:t>10 m</w:t>
            </w:r>
            <w:r w:rsidRPr="00E11796">
              <w:rPr>
                <w:rFonts w:cs="Lucida Sans Unicode"/>
                <w:szCs w:val="20"/>
                <w:highlight w:val="lightGray"/>
                <w:vertAlign w:val="superscript"/>
                <w:lang w:val="en-GB"/>
              </w:rPr>
              <w:t>3</w:t>
            </w:r>
            <w:r w:rsidRPr="00E11796">
              <w:rPr>
                <w:rFonts w:cs="Lucida Sans Unicode"/>
                <w:szCs w:val="20"/>
                <w:highlight w:val="lightGray"/>
                <w:lang w:val="en-GB"/>
              </w:rPr>
              <w:t xml:space="preserve"> /time</w:t>
            </w:r>
          </w:p>
          <w:p w14:paraId="4A7DCF6F" w14:textId="77777777" w:rsidR="00EC114D" w:rsidRPr="00E11796" w:rsidRDefault="00EC114D">
            <w:pPr>
              <w:ind w:left="5"/>
              <w:rPr>
                <w:rFonts w:cs="Lucida Sans Unicode"/>
                <w:color w:val="000000" w:themeColor="text1"/>
                <w:szCs w:val="20"/>
                <w:highlight w:val="lightGray"/>
                <w:lang w:val="en-GB"/>
              </w:rPr>
            </w:pPr>
          </w:p>
          <w:p w14:paraId="578BB861" w14:textId="77777777" w:rsidR="00EC114D" w:rsidRPr="00E11796" w:rsidRDefault="00EC114D">
            <w:pPr>
              <w:ind w:left="5"/>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25</w:t>
            </w:r>
            <w:r w:rsidRPr="00E11796">
              <w:rPr>
                <w:rFonts w:cs="Lucida Sans Unicode"/>
                <w:szCs w:val="20"/>
                <w:highlight w:val="lightGray"/>
                <w:lang w:val="en-GB"/>
              </w:rPr>
              <w:t xml:space="preserve"> m</w:t>
            </w:r>
            <w:r w:rsidRPr="00E11796">
              <w:rPr>
                <w:rFonts w:cs="Lucida Sans Unicode"/>
                <w:szCs w:val="20"/>
                <w:highlight w:val="lightGray"/>
                <w:vertAlign w:val="superscript"/>
                <w:lang w:val="en-GB"/>
              </w:rPr>
              <w:t>3</w:t>
            </w:r>
            <w:r w:rsidRPr="00E11796">
              <w:rPr>
                <w:rFonts w:cs="Lucida Sans Unicode"/>
                <w:color w:val="000000" w:themeColor="text1"/>
                <w:szCs w:val="20"/>
                <w:highlight w:val="lightGray"/>
                <w:lang w:val="en-GB"/>
              </w:rPr>
              <w:t>/ time</w:t>
            </w:r>
          </w:p>
          <w:p w14:paraId="262D4006" w14:textId="77777777" w:rsidR="00EC114D" w:rsidRPr="00E11796" w:rsidRDefault="00EC114D">
            <w:pPr>
              <w:ind w:left="5"/>
              <w:rPr>
                <w:rFonts w:cs="Lucida Sans Unicode"/>
                <w:color w:val="000000" w:themeColor="text1"/>
                <w:szCs w:val="20"/>
                <w:highlight w:val="lightGray"/>
                <w:lang w:val="en-GB"/>
              </w:rPr>
            </w:pPr>
          </w:p>
          <w:p w14:paraId="30FDF767" w14:textId="77777777" w:rsidR="00EC114D" w:rsidRPr="00E11796" w:rsidRDefault="00EC114D">
            <w:pPr>
              <w:ind w:left="5"/>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25</w:t>
            </w:r>
            <w:r w:rsidRPr="00E11796">
              <w:rPr>
                <w:rFonts w:cs="Lucida Sans Unicode"/>
                <w:szCs w:val="20"/>
                <w:highlight w:val="lightGray"/>
                <w:lang w:val="en-GB"/>
              </w:rPr>
              <w:t xml:space="preserve"> m</w:t>
            </w:r>
            <w:r w:rsidRPr="00E11796">
              <w:rPr>
                <w:rFonts w:cs="Lucida Sans Unicode"/>
                <w:szCs w:val="20"/>
                <w:highlight w:val="lightGray"/>
                <w:vertAlign w:val="superscript"/>
                <w:lang w:val="en-GB"/>
              </w:rPr>
              <w:t>3</w:t>
            </w:r>
            <w:r w:rsidRPr="00E11796">
              <w:rPr>
                <w:rFonts w:cs="Lucida Sans Unicode"/>
                <w:color w:val="000000" w:themeColor="text1"/>
                <w:szCs w:val="20"/>
                <w:highlight w:val="lightGray"/>
                <w:lang w:val="en-GB"/>
              </w:rPr>
              <w:t>/ time</w:t>
            </w:r>
          </w:p>
          <w:p w14:paraId="1A09005D" w14:textId="77777777" w:rsidR="00EC114D" w:rsidRPr="00E11796" w:rsidRDefault="00EC114D">
            <w:pPr>
              <w:ind w:left="5"/>
              <w:rPr>
                <w:rFonts w:cs="Lucida Sans Unicode"/>
                <w:color w:val="000000" w:themeColor="text1"/>
                <w:szCs w:val="20"/>
                <w:highlight w:val="lightGray"/>
                <w:lang w:val="en-GB"/>
              </w:rPr>
            </w:pPr>
          </w:p>
          <w:p w14:paraId="665FB05F" w14:textId="77777777" w:rsidR="00EC114D" w:rsidRPr="00E11796" w:rsidRDefault="00EC114D">
            <w:pPr>
              <w:ind w:left="5"/>
              <w:rPr>
                <w:rFonts w:cs="Lucida Sans Unicode"/>
                <w:color w:val="000000" w:themeColor="text1"/>
                <w:szCs w:val="20"/>
                <w:highlight w:val="lightGray"/>
                <w:lang w:val="en-GB"/>
              </w:rPr>
            </w:pPr>
          </w:p>
          <w:p w14:paraId="7FFE1C60" w14:textId="77777777" w:rsidR="00EC114D" w:rsidRPr="00E11796" w:rsidRDefault="00EC114D">
            <w:pPr>
              <w:ind w:left="5"/>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15</w:t>
            </w:r>
            <w:r w:rsidRPr="00E11796">
              <w:rPr>
                <w:rFonts w:cs="Lucida Sans Unicode"/>
                <w:szCs w:val="20"/>
                <w:highlight w:val="lightGray"/>
                <w:lang w:val="en-GB"/>
              </w:rPr>
              <w:t xml:space="preserve"> m</w:t>
            </w:r>
            <w:r w:rsidRPr="00E11796">
              <w:rPr>
                <w:rFonts w:cs="Lucida Sans Unicode"/>
                <w:szCs w:val="20"/>
                <w:highlight w:val="lightGray"/>
                <w:vertAlign w:val="superscript"/>
                <w:lang w:val="en-GB"/>
              </w:rPr>
              <w:t>3</w:t>
            </w:r>
            <w:r w:rsidRPr="00E11796">
              <w:rPr>
                <w:rFonts w:cs="Lucida Sans Unicode"/>
                <w:color w:val="000000" w:themeColor="text1"/>
                <w:szCs w:val="20"/>
                <w:highlight w:val="lightGray"/>
                <w:lang w:val="en-GB"/>
              </w:rPr>
              <w:t>/ time</w:t>
            </w:r>
          </w:p>
          <w:p w14:paraId="52939658" w14:textId="77777777" w:rsidR="00EC114D" w:rsidRPr="00E11796" w:rsidRDefault="00EC114D">
            <w:pPr>
              <w:rPr>
                <w:rFonts w:cs="Lucida Sans Unicode"/>
                <w:color w:val="000000" w:themeColor="text1"/>
                <w:szCs w:val="20"/>
                <w:highlight w:val="lightGray"/>
                <w:lang w:val="en-GB"/>
              </w:rPr>
            </w:pPr>
          </w:p>
          <w:p w14:paraId="02FB9766" w14:textId="77777777" w:rsidR="00EC114D" w:rsidRPr="00E11796" w:rsidRDefault="00EC114D">
            <w:pPr>
              <w:rPr>
                <w:rFonts w:cs="Lucida Sans Unicode"/>
                <w:color w:val="000000" w:themeColor="text1"/>
                <w:szCs w:val="20"/>
                <w:highlight w:val="lightGray"/>
                <w:lang w:val="en-GB"/>
              </w:rPr>
            </w:pPr>
          </w:p>
          <w:p w14:paraId="08EBC6FA" w14:textId="77777777" w:rsidR="00EC114D" w:rsidRPr="00E11796" w:rsidRDefault="00EC114D">
            <w:pPr>
              <w:ind w:left="5"/>
              <w:rPr>
                <w:rFonts w:cs="Lucida Sans Unicode"/>
                <w:color w:val="000000" w:themeColor="text1"/>
                <w:szCs w:val="20"/>
                <w:highlight w:val="lightGray"/>
                <w:lang w:val="en-GB"/>
              </w:rPr>
            </w:pPr>
          </w:p>
          <w:p w14:paraId="583D0AA9" w14:textId="77777777" w:rsidR="00EC114D" w:rsidRPr="00E11796" w:rsidRDefault="00EC114D">
            <w:pPr>
              <w:ind w:left="5"/>
              <w:rPr>
                <w:rFonts w:cs="Lucida Sans Unicode"/>
                <w:szCs w:val="20"/>
                <w:highlight w:val="lightGray"/>
                <w:lang w:val="en-GB"/>
              </w:rPr>
            </w:pPr>
            <w:r w:rsidRPr="00E11796">
              <w:rPr>
                <w:rFonts w:cs="Lucida Sans Unicode"/>
                <w:szCs w:val="20"/>
                <w:highlight w:val="lightGray"/>
                <w:lang w:val="en-GB"/>
              </w:rPr>
              <w:t>60 m / time</w:t>
            </w:r>
          </w:p>
          <w:p w14:paraId="38CEDBD0" w14:textId="77777777" w:rsidR="00EC114D" w:rsidRPr="00E11796" w:rsidRDefault="00EC114D">
            <w:pPr>
              <w:rPr>
                <w:rFonts w:cs="Lucida Sans Unicode"/>
                <w:color w:val="FF0000"/>
                <w:szCs w:val="20"/>
                <w:highlight w:val="lightGray"/>
                <w:lang w:val="en-GB"/>
              </w:rPr>
            </w:pPr>
          </w:p>
          <w:p w14:paraId="72D390BA" w14:textId="77777777" w:rsidR="00EC114D" w:rsidRPr="00E11796" w:rsidRDefault="00EC114D">
            <w:pPr>
              <w:ind w:left="5"/>
              <w:rPr>
                <w:rFonts w:cs="Lucida Sans Unicode"/>
                <w:color w:val="FF0000"/>
                <w:szCs w:val="20"/>
                <w:highlight w:val="lightGray"/>
                <w:lang w:val="en-GB"/>
              </w:rPr>
            </w:pPr>
          </w:p>
          <w:p w14:paraId="39642B6D" w14:textId="77777777" w:rsidR="00EC114D" w:rsidRPr="00E11796" w:rsidRDefault="00EC114D">
            <w:pPr>
              <w:ind w:left="5"/>
              <w:rPr>
                <w:rFonts w:cs="Lucida Sans Unicode"/>
                <w:szCs w:val="20"/>
                <w:highlight w:val="lightGray"/>
                <w:lang w:val="en-GB"/>
              </w:rPr>
            </w:pPr>
            <w:r w:rsidRPr="00E11796">
              <w:rPr>
                <w:rFonts w:cs="Lucida Sans Unicode"/>
                <w:szCs w:val="20"/>
                <w:highlight w:val="lightGray"/>
                <w:lang w:val="en-GB"/>
              </w:rPr>
              <w:t>60 m / time</w:t>
            </w:r>
          </w:p>
          <w:p w14:paraId="52E2D82D" w14:textId="77777777" w:rsidR="00EC114D" w:rsidRPr="00E11796" w:rsidRDefault="00EC114D">
            <w:pPr>
              <w:ind w:left="5"/>
              <w:rPr>
                <w:rFonts w:cs="Lucida Sans Unicode"/>
                <w:color w:val="FF0000"/>
                <w:szCs w:val="20"/>
                <w:highlight w:val="lightGray"/>
                <w:lang w:val="en-GB"/>
              </w:rPr>
            </w:pPr>
          </w:p>
          <w:p w14:paraId="638C1F8C" w14:textId="77777777" w:rsidR="00EC114D" w:rsidRPr="00E11796" w:rsidRDefault="00EC114D">
            <w:pPr>
              <w:rPr>
                <w:rFonts w:cs="Lucida Sans Unicode"/>
                <w:color w:val="FF0000"/>
                <w:szCs w:val="20"/>
                <w:highlight w:val="lightGray"/>
                <w:lang w:val="en-GB"/>
              </w:rPr>
            </w:pPr>
          </w:p>
          <w:p w14:paraId="11A3189A" w14:textId="77777777" w:rsidR="00EC114D" w:rsidRPr="00E11796" w:rsidRDefault="00EC114D">
            <w:pPr>
              <w:ind w:left="5"/>
              <w:rPr>
                <w:rFonts w:cs="Lucida Sans Unicode"/>
                <w:szCs w:val="20"/>
                <w:highlight w:val="lightGray"/>
                <w:lang w:val="en-GB"/>
              </w:rPr>
            </w:pPr>
            <w:r w:rsidRPr="00E11796">
              <w:rPr>
                <w:rFonts w:cs="Lucida Sans Unicode"/>
                <w:szCs w:val="20"/>
                <w:highlight w:val="lightGray"/>
                <w:lang w:val="en-GB"/>
              </w:rPr>
              <w:t>90 m / time</w:t>
            </w:r>
          </w:p>
          <w:p w14:paraId="38F37E26" w14:textId="77777777" w:rsidR="00EC114D" w:rsidRPr="00E11796" w:rsidRDefault="00EC114D">
            <w:pPr>
              <w:ind w:left="5"/>
              <w:rPr>
                <w:rFonts w:cs="Lucida Sans Unicode"/>
                <w:color w:val="000000" w:themeColor="text1"/>
                <w:szCs w:val="20"/>
                <w:highlight w:val="lightGray"/>
                <w:lang w:val="en-GB"/>
              </w:rPr>
            </w:pPr>
          </w:p>
          <w:p w14:paraId="703B461A" w14:textId="77777777" w:rsidR="00EC114D" w:rsidRPr="00E11796" w:rsidRDefault="00EC114D">
            <w:pPr>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1 time / time</w:t>
            </w:r>
          </w:p>
          <w:p w14:paraId="2CFD4C88" w14:textId="77777777" w:rsidR="00EC114D" w:rsidRPr="00E11796" w:rsidRDefault="00EC114D">
            <w:pPr>
              <w:ind w:left="5"/>
              <w:rPr>
                <w:rFonts w:cs="Lucida Sans Unicode"/>
                <w:color w:val="000000" w:themeColor="text1"/>
                <w:szCs w:val="20"/>
                <w:highlight w:val="lightGray"/>
                <w:lang w:val="en-GB"/>
              </w:rPr>
            </w:pPr>
          </w:p>
          <w:p w14:paraId="0C6DC544" w14:textId="77777777" w:rsidR="00EC114D" w:rsidRPr="00E11796" w:rsidRDefault="00EC114D">
            <w:pPr>
              <w:ind w:left="5"/>
              <w:rPr>
                <w:rFonts w:cs="Lucida Sans Unicode"/>
                <w:color w:val="000000" w:themeColor="text1"/>
                <w:szCs w:val="20"/>
                <w:highlight w:val="lightGray"/>
                <w:lang w:val="en-GB"/>
              </w:rPr>
            </w:pPr>
          </w:p>
          <w:p w14:paraId="6A357C98" w14:textId="77777777" w:rsidR="00EC114D" w:rsidRPr="00E11796" w:rsidRDefault="00EC114D">
            <w:pPr>
              <w:ind w:left="5"/>
              <w:rPr>
                <w:rFonts w:cs="Lucida Sans Unicode"/>
                <w:color w:val="000000" w:themeColor="text1"/>
                <w:szCs w:val="20"/>
                <w:highlight w:val="lightGray"/>
                <w:lang w:val="en-GB"/>
              </w:rPr>
            </w:pPr>
            <w:r w:rsidRPr="00E11796">
              <w:rPr>
                <w:rFonts w:cs="Lucida Sans Unicode"/>
                <w:color w:val="000000" w:themeColor="text1"/>
                <w:szCs w:val="20"/>
                <w:highlight w:val="lightGray"/>
                <w:lang w:val="en-GB"/>
              </w:rPr>
              <w:t>1 time / stk.</w:t>
            </w:r>
          </w:p>
          <w:p w14:paraId="20F9CA95" w14:textId="77777777" w:rsidR="00EC114D" w:rsidRPr="00E11796" w:rsidRDefault="00EC114D">
            <w:pPr>
              <w:ind w:left="5"/>
              <w:rPr>
                <w:rFonts w:cs="Lucida Sans Unicode"/>
                <w:color w:val="000000" w:themeColor="text1"/>
                <w:szCs w:val="20"/>
                <w:highlight w:val="lightGray"/>
                <w:lang w:val="en-GB"/>
              </w:rPr>
            </w:pPr>
          </w:p>
        </w:tc>
        <w:tc>
          <w:tcPr>
            <w:tcW w:w="1560" w:type="dxa"/>
          </w:tcPr>
          <w:p w14:paraId="29DD772B" w14:textId="77777777" w:rsidR="00EC114D" w:rsidRPr="00E11796" w:rsidRDefault="00EC114D">
            <w:pPr>
              <w:ind w:left="567"/>
              <w:rPr>
                <w:rFonts w:cs="Lucida Sans Unicode"/>
                <w:color w:val="000000" w:themeColor="text1"/>
                <w:szCs w:val="20"/>
                <w:highlight w:val="lightGray"/>
                <w:lang w:val="en-GB"/>
              </w:rPr>
            </w:pPr>
          </w:p>
        </w:tc>
        <w:tc>
          <w:tcPr>
            <w:tcW w:w="1701" w:type="dxa"/>
          </w:tcPr>
          <w:p w14:paraId="30317993" w14:textId="77777777" w:rsidR="00EC114D" w:rsidRPr="00E11796" w:rsidRDefault="00EC114D">
            <w:pPr>
              <w:ind w:left="567"/>
              <w:rPr>
                <w:rFonts w:cs="Lucida Sans Unicode"/>
                <w:color w:val="000000" w:themeColor="text1"/>
                <w:szCs w:val="20"/>
                <w:highlight w:val="lightGray"/>
                <w:lang w:val="en-GB"/>
              </w:rPr>
            </w:pPr>
          </w:p>
        </w:tc>
      </w:tr>
      <w:tr w:rsidR="008A29F8" w:rsidRPr="00E11796" w14:paraId="7DB98E3A" w14:textId="77777777">
        <w:trPr>
          <w:cantSplit/>
        </w:trPr>
        <w:tc>
          <w:tcPr>
            <w:tcW w:w="6663" w:type="dxa"/>
            <w:gridSpan w:val="2"/>
          </w:tcPr>
          <w:p w14:paraId="45B71854" w14:textId="77777777" w:rsidR="00EC114D" w:rsidRPr="00E11796" w:rsidRDefault="00EC114D">
            <w:pPr>
              <w:rPr>
                <w:rFonts w:cs="Lucida Sans Unicode"/>
                <w:color w:val="000000" w:themeColor="text1"/>
                <w:szCs w:val="20"/>
                <w:highlight w:val="lightGray"/>
              </w:rPr>
            </w:pPr>
            <w:r w:rsidRPr="00E11796">
              <w:rPr>
                <w:rFonts w:cs="Lucida Sans Unicode"/>
                <w:color w:val="000000" w:themeColor="text1"/>
                <w:szCs w:val="20"/>
                <w:highlight w:val="lightGray"/>
              </w:rPr>
              <w:t>Sum</w:t>
            </w:r>
          </w:p>
        </w:tc>
        <w:tc>
          <w:tcPr>
            <w:tcW w:w="1560" w:type="dxa"/>
          </w:tcPr>
          <w:p w14:paraId="1C2D291B" w14:textId="77777777" w:rsidR="00EC114D" w:rsidRPr="00E11796" w:rsidRDefault="00EC114D">
            <w:pPr>
              <w:ind w:left="567"/>
              <w:rPr>
                <w:rFonts w:cs="Lucida Sans Unicode"/>
                <w:color w:val="000000" w:themeColor="text1"/>
                <w:szCs w:val="20"/>
                <w:highlight w:val="lightGray"/>
              </w:rPr>
            </w:pPr>
          </w:p>
        </w:tc>
        <w:tc>
          <w:tcPr>
            <w:tcW w:w="1701" w:type="dxa"/>
          </w:tcPr>
          <w:p w14:paraId="0B8EBB71" w14:textId="77777777" w:rsidR="00EC114D" w:rsidRPr="00E11796" w:rsidRDefault="00EC114D">
            <w:pPr>
              <w:ind w:left="567"/>
              <w:rPr>
                <w:rFonts w:cs="Lucida Sans Unicode"/>
                <w:color w:val="000000" w:themeColor="text1"/>
                <w:szCs w:val="20"/>
                <w:highlight w:val="lightGray"/>
              </w:rPr>
            </w:pPr>
          </w:p>
        </w:tc>
      </w:tr>
    </w:tbl>
    <w:p w14:paraId="57EB356E" w14:textId="77777777" w:rsidR="00EC114D" w:rsidRPr="00E11796" w:rsidRDefault="00EC114D" w:rsidP="00EC114D">
      <w:pPr>
        <w:rPr>
          <w:color w:val="000000" w:themeColor="text1"/>
          <w:highlight w:val="lightGray"/>
        </w:rPr>
      </w:pPr>
      <w:r w:rsidRPr="00E11796">
        <w:rPr>
          <w:color w:val="000000" w:themeColor="text1"/>
          <w:highlight w:val="lightGray"/>
        </w:rPr>
        <w:t>Andre aktiviteter i tilknytning til de som er medtatt i tabellen regnes for inkludert i de gitte ekvivalenttider ved beregning av teoretisk tidsbehov.</w:t>
      </w:r>
    </w:p>
    <w:p w14:paraId="756DA290" w14:textId="77777777" w:rsidR="00EC114D" w:rsidRPr="00E11796" w:rsidRDefault="00EC114D" w:rsidP="00EC114D">
      <w:pPr>
        <w:rPr>
          <w:color w:val="000000" w:themeColor="text1"/>
          <w:highlight w:val="lightGray"/>
        </w:rPr>
      </w:pPr>
    </w:p>
    <w:p w14:paraId="0A0253D8" w14:textId="6205974D" w:rsidR="00EC114D" w:rsidRPr="00E11796" w:rsidRDefault="00EC114D" w:rsidP="00EC114D">
      <w:pPr>
        <w:rPr>
          <w:color w:val="000000" w:themeColor="text1"/>
          <w:highlight w:val="lightGray"/>
        </w:rPr>
      </w:pPr>
      <w:r w:rsidRPr="00E11796">
        <w:rPr>
          <w:color w:val="000000" w:themeColor="text1"/>
          <w:highlight w:val="lightGray"/>
        </w:rPr>
        <w:t>Teoretisk grunnlag for regulering av tidsfristen</w:t>
      </w:r>
      <w:r w:rsidR="008B5559" w:rsidRPr="00E11796">
        <w:rPr>
          <w:color w:val="000000" w:themeColor="text1"/>
          <w:highlight w:val="lightGray"/>
        </w:rPr>
        <w:t xml:space="preserve"> </w:t>
      </w:r>
      <w:r w:rsidRPr="00E11796">
        <w:rPr>
          <w:color w:val="000000" w:themeColor="text1"/>
          <w:highlight w:val="lightGray"/>
        </w:rPr>
        <w:t>beregnes samlet i henhold til følgende formel:</w:t>
      </w:r>
    </w:p>
    <w:p w14:paraId="16573DBE" w14:textId="77777777" w:rsidR="00EC114D" w:rsidRPr="00E11796" w:rsidRDefault="00EC114D" w:rsidP="00EC114D">
      <w:pPr>
        <w:rPr>
          <w:color w:val="000000" w:themeColor="text1"/>
          <w:highlight w:val="lightGray"/>
        </w:rPr>
      </w:pPr>
    </w:p>
    <w:tbl>
      <w:tblPr>
        <w:tblW w:w="0" w:type="auto"/>
        <w:tblInd w:w="468" w:type="dxa"/>
        <w:tblLook w:val="0000" w:firstRow="0" w:lastRow="0" w:firstColumn="0" w:lastColumn="0" w:noHBand="0" w:noVBand="0"/>
      </w:tblPr>
      <w:tblGrid>
        <w:gridCol w:w="1080"/>
        <w:gridCol w:w="360"/>
        <w:gridCol w:w="1980"/>
      </w:tblGrid>
      <w:tr w:rsidR="00EC114D" w:rsidRPr="00E11796" w14:paraId="6FEF7814" w14:textId="77777777">
        <w:trPr>
          <w:cantSplit/>
        </w:trPr>
        <w:tc>
          <w:tcPr>
            <w:tcW w:w="1080" w:type="dxa"/>
            <w:vMerge w:val="restart"/>
            <w:vAlign w:val="center"/>
          </w:tcPr>
          <w:p w14:paraId="0F24FFA4" w14:textId="77777777" w:rsidR="00EC114D" w:rsidRPr="00E11796" w:rsidRDefault="00EC114D">
            <w:pPr>
              <w:rPr>
                <w:color w:val="000000" w:themeColor="text1"/>
                <w:highlight w:val="lightGray"/>
              </w:rPr>
            </w:pPr>
            <w:r w:rsidRPr="00E11796">
              <w:rPr>
                <w:color w:val="000000" w:themeColor="text1"/>
                <w:highlight w:val="lightGray"/>
              </w:rPr>
              <w:t>T (uker)</w:t>
            </w:r>
          </w:p>
        </w:tc>
        <w:tc>
          <w:tcPr>
            <w:tcW w:w="360" w:type="dxa"/>
            <w:vMerge w:val="restart"/>
            <w:vAlign w:val="center"/>
          </w:tcPr>
          <w:p w14:paraId="19700136" w14:textId="77777777" w:rsidR="00EC114D" w:rsidRPr="00E11796" w:rsidRDefault="00EC114D">
            <w:pPr>
              <w:rPr>
                <w:color w:val="000000" w:themeColor="text1"/>
                <w:highlight w:val="lightGray"/>
              </w:rPr>
            </w:pPr>
            <w:r w:rsidRPr="00E11796">
              <w:rPr>
                <w:color w:val="000000" w:themeColor="text1"/>
                <w:highlight w:val="lightGray"/>
              </w:rPr>
              <w:t>=</w:t>
            </w:r>
          </w:p>
        </w:tc>
        <w:tc>
          <w:tcPr>
            <w:tcW w:w="1980" w:type="dxa"/>
            <w:tcBorders>
              <w:bottom w:val="single" w:sz="4" w:space="0" w:color="auto"/>
            </w:tcBorders>
          </w:tcPr>
          <w:p w14:paraId="78EB24CB" w14:textId="77777777" w:rsidR="00EC114D" w:rsidRPr="00E11796" w:rsidRDefault="00EC114D">
            <w:pPr>
              <w:rPr>
                <w:color w:val="000000" w:themeColor="text1"/>
                <w:highlight w:val="lightGray"/>
              </w:rPr>
            </w:pPr>
            <w:r w:rsidRPr="00E11796">
              <w:rPr>
                <w:color w:val="000000" w:themeColor="text1"/>
                <w:highlight w:val="lightGray"/>
              </w:rPr>
              <w:t>U – K (timer)</w:t>
            </w:r>
          </w:p>
        </w:tc>
      </w:tr>
      <w:tr w:rsidR="00EC114D" w:rsidRPr="00E11796" w14:paraId="5C1D3DA3" w14:textId="77777777">
        <w:trPr>
          <w:cantSplit/>
        </w:trPr>
        <w:tc>
          <w:tcPr>
            <w:tcW w:w="1080" w:type="dxa"/>
            <w:vMerge/>
          </w:tcPr>
          <w:p w14:paraId="50DE8CAD" w14:textId="77777777" w:rsidR="00EC114D" w:rsidRPr="00E11796" w:rsidRDefault="00EC114D">
            <w:pPr>
              <w:rPr>
                <w:color w:val="000000" w:themeColor="text1"/>
                <w:highlight w:val="lightGray"/>
              </w:rPr>
            </w:pPr>
          </w:p>
        </w:tc>
        <w:tc>
          <w:tcPr>
            <w:tcW w:w="360" w:type="dxa"/>
            <w:vMerge/>
          </w:tcPr>
          <w:p w14:paraId="04C7BAF8" w14:textId="77777777" w:rsidR="00EC114D" w:rsidRPr="00E11796" w:rsidRDefault="00EC114D">
            <w:pPr>
              <w:rPr>
                <w:color w:val="000000" w:themeColor="text1"/>
                <w:highlight w:val="lightGray"/>
              </w:rPr>
            </w:pPr>
          </w:p>
        </w:tc>
        <w:tc>
          <w:tcPr>
            <w:tcW w:w="1980" w:type="dxa"/>
            <w:tcBorders>
              <w:top w:val="single" w:sz="4" w:space="0" w:color="auto"/>
            </w:tcBorders>
          </w:tcPr>
          <w:p w14:paraId="7D5C61B4" w14:textId="77777777" w:rsidR="00EC114D" w:rsidRPr="00E11796" w:rsidRDefault="00EC114D">
            <w:pPr>
              <w:rPr>
                <w:color w:val="000000" w:themeColor="text1"/>
                <w:highlight w:val="lightGray"/>
              </w:rPr>
            </w:pPr>
            <w:r w:rsidRPr="00E11796">
              <w:rPr>
                <w:highlight w:val="lightGray"/>
              </w:rPr>
              <w:t>a</w:t>
            </w:r>
            <w:r w:rsidRPr="00E11796">
              <w:rPr>
                <w:color w:val="000000" w:themeColor="text1"/>
                <w:highlight w:val="lightGray"/>
              </w:rPr>
              <w:t xml:space="preserve"> x S (timer/uke)</w:t>
            </w:r>
          </w:p>
        </w:tc>
      </w:tr>
    </w:tbl>
    <w:p w14:paraId="04E8754F" w14:textId="77777777" w:rsidR="00EC114D" w:rsidRPr="00E11796" w:rsidRDefault="00EC114D" w:rsidP="00EC114D">
      <w:pPr>
        <w:rPr>
          <w:color w:val="000000" w:themeColor="text1"/>
          <w:highlight w:val="lightGray"/>
        </w:rPr>
      </w:pPr>
    </w:p>
    <w:p w14:paraId="64E901E2" w14:textId="77777777" w:rsidR="00EC114D" w:rsidRPr="00E11796" w:rsidRDefault="00EC114D" w:rsidP="00EC114D">
      <w:pPr>
        <w:rPr>
          <w:color w:val="000000" w:themeColor="text1"/>
          <w:highlight w:val="lightGray"/>
        </w:rPr>
      </w:pPr>
      <w:r w:rsidRPr="00E11796">
        <w:rPr>
          <w:color w:val="000000" w:themeColor="text1"/>
          <w:highlight w:val="lightGray"/>
        </w:rPr>
        <w:t>der</w:t>
      </w:r>
    </w:p>
    <w:p w14:paraId="59FA1F0E" w14:textId="77777777" w:rsidR="00EC114D" w:rsidRPr="00E11796" w:rsidRDefault="00EC114D" w:rsidP="00EC114D">
      <w:pPr>
        <w:rPr>
          <w:color w:val="000000" w:themeColor="text1"/>
          <w:highlight w:val="lightGray"/>
        </w:rPr>
      </w:pPr>
      <w:r w:rsidRPr="00E11796">
        <w:rPr>
          <w:color w:val="000000" w:themeColor="text1"/>
          <w:highlight w:val="lightGray"/>
        </w:rPr>
        <w:t>U</w:t>
      </w:r>
      <w:r w:rsidRPr="00E11796">
        <w:rPr>
          <w:color w:val="000000" w:themeColor="text1"/>
          <w:highlight w:val="lightGray"/>
        </w:rPr>
        <w:tab/>
        <w:t>=</w:t>
      </w:r>
      <w:r w:rsidRPr="00E11796">
        <w:rPr>
          <w:color w:val="000000" w:themeColor="text1"/>
          <w:highlight w:val="lightGray"/>
        </w:rPr>
        <w:tab/>
        <w:t>Tidsbehov for utførte mengder (timer)</w:t>
      </w:r>
    </w:p>
    <w:p w14:paraId="6B8641C3" w14:textId="77777777" w:rsidR="00EC114D" w:rsidRPr="00E11796" w:rsidRDefault="00EC114D" w:rsidP="00EC114D">
      <w:pPr>
        <w:rPr>
          <w:color w:val="000000" w:themeColor="text1"/>
          <w:highlight w:val="lightGray"/>
        </w:rPr>
      </w:pPr>
      <w:r w:rsidRPr="00E11796">
        <w:rPr>
          <w:color w:val="000000" w:themeColor="text1"/>
          <w:highlight w:val="lightGray"/>
        </w:rPr>
        <w:t>K</w:t>
      </w:r>
      <w:r w:rsidRPr="00E11796">
        <w:rPr>
          <w:color w:val="000000" w:themeColor="text1"/>
          <w:highlight w:val="lightGray"/>
        </w:rPr>
        <w:tab/>
        <w:t>=</w:t>
      </w:r>
      <w:r w:rsidRPr="00E11796">
        <w:rPr>
          <w:color w:val="000000" w:themeColor="text1"/>
          <w:highlight w:val="lightGray"/>
        </w:rPr>
        <w:tab/>
        <w:t>Tidsbehov for kontraktens mengder (timer)</w:t>
      </w:r>
    </w:p>
    <w:p w14:paraId="1895C257" w14:textId="77777777" w:rsidR="00EC114D" w:rsidRPr="00E11796" w:rsidRDefault="00EC114D" w:rsidP="00EC114D">
      <w:pPr>
        <w:rPr>
          <w:color w:val="000000" w:themeColor="text1"/>
          <w:highlight w:val="lightGray"/>
        </w:rPr>
      </w:pPr>
      <w:r w:rsidRPr="00E11796">
        <w:rPr>
          <w:color w:val="000000" w:themeColor="text1"/>
          <w:highlight w:val="lightGray"/>
        </w:rPr>
        <w:t>a</w:t>
      </w:r>
      <w:r w:rsidRPr="00E11796">
        <w:rPr>
          <w:color w:val="000000" w:themeColor="text1"/>
          <w:highlight w:val="lightGray"/>
        </w:rPr>
        <w:tab/>
        <w:t>=</w:t>
      </w:r>
      <w:r w:rsidRPr="00E11796">
        <w:rPr>
          <w:color w:val="000000" w:themeColor="text1"/>
          <w:highlight w:val="lightGray"/>
        </w:rPr>
        <w:tab/>
        <w:t>Antall angrepspunkter for aktiviteter med ekvivalenttid.</w:t>
      </w:r>
    </w:p>
    <w:p w14:paraId="444D37AE" w14:textId="77777777" w:rsidR="00EC114D" w:rsidRPr="00E11796" w:rsidRDefault="00EC114D" w:rsidP="00EC114D">
      <w:pPr>
        <w:ind w:left="680"/>
        <w:rPr>
          <w:b/>
          <w:color w:val="000000" w:themeColor="text1"/>
          <w:highlight w:val="lightGray"/>
        </w:rPr>
      </w:pPr>
      <w:r w:rsidRPr="00E11796">
        <w:rPr>
          <w:b/>
          <w:color w:val="000000" w:themeColor="text1"/>
          <w:highlight w:val="lightGray"/>
        </w:rPr>
        <w:t>Ved beregningen settes a = xxx iht. Tunnelbyggetid 2021</w:t>
      </w:r>
    </w:p>
    <w:p w14:paraId="615DF144" w14:textId="77777777" w:rsidR="00EC114D" w:rsidRPr="00E11796" w:rsidRDefault="00EC114D" w:rsidP="00EC114D">
      <w:pPr>
        <w:rPr>
          <w:color w:val="000000" w:themeColor="text1"/>
          <w:highlight w:val="lightGray"/>
        </w:rPr>
      </w:pPr>
      <w:r w:rsidRPr="00E11796">
        <w:rPr>
          <w:color w:val="000000" w:themeColor="text1"/>
          <w:highlight w:val="lightGray"/>
        </w:rPr>
        <w:t>S</w:t>
      </w:r>
      <w:r w:rsidRPr="00E11796">
        <w:rPr>
          <w:color w:val="000000" w:themeColor="text1"/>
          <w:highlight w:val="lightGray"/>
        </w:rPr>
        <w:tab/>
        <w:t>=</w:t>
      </w:r>
      <w:r w:rsidRPr="00E11796">
        <w:rPr>
          <w:color w:val="000000" w:themeColor="text1"/>
          <w:highlight w:val="lightGray"/>
        </w:rPr>
        <w:tab/>
        <w:t>Totalt timetall for valgt skiftordning for stuffmannskapet (timer/uke).</w:t>
      </w:r>
    </w:p>
    <w:p w14:paraId="6BFD9C7C" w14:textId="77777777" w:rsidR="00EC114D" w:rsidRPr="00E11796" w:rsidRDefault="00EC114D" w:rsidP="00EC114D">
      <w:pPr>
        <w:rPr>
          <w:color w:val="000000" w:themeColor="text1"/>
          <w:highlight w:val="lightGray"/>
        </w:rPr>
      </w:pPr>
    </w:p>
    <w:p w14:paraId="7B6938A1" w14:textId="77777777" w:rsidR="00EC114D" w:rsidRPr="00E11796" w:rsidRDefault="00EC114D" w:rsidP="00EC114D">
      <w:pPr>
        <w:rPr>
          <w:color w:val="000000" w:themeColor="text1"/>
          <w:highlight w:val="lightGray"/>
        </w:rPr>
      </w:pPr>
      <w:r w:rsidRPr="00E11796">
        <w:rPr>
          <w:color w:val="000000" w:themeColor="text1"/>
          <w:highlight w:val="lightGray"/>
        </w:rPr>
        <w:t xml:space="preserve">Det gitte antall angrepspunkter er uavhengig av entreprenørens valgte driftsopplegg. </w:t>
      </w:r>
    </w:p>
    <w:p w14:paraId="0EAE74CC" w14:textId="77777777" w:rsidR="00EC114D" w:rsidRPr="00E11796" w:rsidRDefault="00EC114D" w:rsidP="00EC114D">
      <w:pPr>
        <w:rPr>
          <w:color w:val="000000" w:themeColor="text1"/>
          <w:highlight w:val="lightGray"/>
        </w:rPr>
      </w:pPr>
    </w:p>
    <w:p w14:paraId="55C376C6" w14:textId="77777777" w:rsidR="00EC114D" w:rsidRPr="00E11796" w:rsidRDefault="00EC114D" w:rsidP="00EC114D">
      <w:pPr>
        <w:rPr>
          <w:color w:val="000000" w:themeColor="text1"/>
          <w:highlight w:val="lightGray"/>
        </w:rPr>
      </w:pPr>
    </w:p>
    <w:p w14:paraId="2383E5D2" w14:textId="77777777" w:rsidR="00F65823" w:rsidRPr="00E11796" w:rsidRDefault="00EC114D" w:rsidP="00EC114D">
      <w:pPr>
        <w:rPr>
          <w:color w:val="000000" w:themeColor="text1"/>
          <w:highlight w:val="lightGray"/>
        </w:rPr>
      </w:pPr>
      <w:r w:rsidRPr="00E11796">
        <w:rPr>
          <w:color w:val="000000" w:themeColor="text1"/>
          <w:highlight w:val="lightGray"/>
        </w:rPr>
        <w:t>Den teoretiske beregning av ny tidsfrist baseres på den aktuelle skiftordning for stuff-mannskapet på anlegget, men minimum 67 timers arbeidsuke. Arbeider med ekvivalenttid som utføres utenfor skiftplanen skal ikke tas med i ekvivalenttidsregnskapet</w:t>
      </w:r>
      <w:r w:rsidR="00F65823" w:rsidRPr="00E11796">
        <w:rPr>
          <w:color w:val="000000" w:themeColor="text1"/>
          <w:highlight w:val="lightGray"/>
        </w:rPr>
        <w:t xml:space="preserve">. </w:t>
      </w:r>
    </w:p>
    <w:p w14:paraId="5C164840" w14:textId="77777777" w:rsidR="00F65823" w:rsidRPr="00E11796" w:rsidRDefault="00F65823" w:rsidP="00EC114D">
      <w:pPr>
        <w:rPr>
          <w:color w:val="000000" w:themeColor="text1"/>
          <w:highlight w:val="lightGray"/>
        </w:rPr>
      </w:pPr>
    </w:p>
    <w:p w14:paraId="2210D151" w14:textId="45BDB707" w:rsidR="00EC114D" w:rsidRPr="00E11796" w:rsidRDefault="00F65823" w:rsidP="00EC114D">
      <w:pPr>
        <w:rPr>
          <w:color w:val="000000" w:themeColor="text1"/>
        </w:rPr>
      </w:pPr>
      <w:r w:rsidRPr="00E11796">
        <w:rPr>
          <w:highlight w:val="lightGray"/>
        </w:rPr>
        <w:t xml:space="preserve">Kostnader for drift av anlegg ved forlenget </w:t>
      </w:r>
      <w:r w:rsidR="00D876E5" w:rsidRPr="00E11796">
        <w:rPr>
          <w:highlight w:val="lightGray"/>
        </w:rPr>
        <w:t>drivetid</w:t>
      </w:r>
      <w:r w:rsidRPr="00E11796">
        <w:rPr>
          <w:highlight w:val="lightGray"/>
        </w:rPr>
        <w:t xml:space="preserve"> </w:t>
      </w:r>
      <w:r w:rsidR="00456C57" w:rsidRPr="00E11796">
        <w:rPr>
          <w:highlight w:val="lightGray"/>
        </w:rPr>
        <w:t xml:space="preserve">i henhold til denne bestemmelsen </w:t>
      </w:r>
      <w:r w:rsidR="006D3F43" w:rsidRPr="00E11796">
        <w:rPr>
          <w:highlight w:val="lightGray"/>
        </w:rPr>
        <w:t xml:space="preserve">avregnes </w:t>
      </w:r>
      <w:r w:rsidR="00456C57" w:rsidRPr="00E11796">
        <w:rPr>
          <w:highlight w:val="lightGray"/>
        </w:rPr>
        <w:t>etter</w:t>
      </w:r>
      <w:r w:rsidR="006D3F43" w:rsidRPr="00E11796">
        <w:rPr>
          <w:highlight w:val="lightGray"/>
        </w:rPr>
        <w:t xml:space="preserve"> </w:t>
      </w:r>
      <w:r w:rsidR="00987E90" w:rsidRPr="00E11796">
        <w:rPr>
          <w:highlight w:val="lightGray"/>
        </w:rPr>
        <w:t>ukespris i E</w:t>
      </w:r>
      <w:r w:rsidR="00E63853" w:rsidRPr="00E11796">
        <w:rPr>
          <w:highlight w:val="lightGray"/>
        </w:rPr>
        <w:t>2 punkt</w:t>
      </w:r>
      <w:r w:rsidR="00987E90" w:rsidRPr="00E11796">
        <w:rPr>
          <w:highlight w:val="lightGray"/>
        </w:rPr>
        <w:t xml:space="preserve"> </w:t>
      </w:r>
      <w:r w:rsidR="00392B71" w:rsidRPr="00E11796">
        <w:rPr>
          <w:highlight w:val="lightGray"/>
        </w:rPr>
        <w:t>1.1.4.4</w:t>
      </w:r>
      <w:r w:rsidR="00EC114D" w:rsidRPr="00E11796">
        <w:rPr>
          <w:color w:val="000000" w:themeColor="text1"/>
          <w:highlight w:val="lightGray"/>
        </w:rPr>
        <w:t>.</w:t>
      </w:r>
      <w:r w:rsidR="005F716F" w:rsidRPr="00E11796">
        <w:rPr>
          <w:color w:val="000000" w:themeColor="text1"/>
          <w:highlight w:val="lightGray"/>
        </w:rPr>
        <w:t xml:space="preserve"> Det gis ingen annen kompensasjon </w:t>
      </w:r>
      <w:r w:rsidR="00A1241F" w:rsidRPr="00E11796">
        <w:rPr>
          <w:color w:val="000000" w:themeColor="text1"/>
          <w:highlight w:val="lightGray"/>
        </w:rPr>
        <w:t xml:space="preserve">som følge av </w:t>
      </w:r>
      <w:r w:rsidR="005F716F" w:rsidRPr="00E11796">
        <w:rPr>
          <w:color w:val="000000" w:themeColor="text1"/>
          <w:highlight w:val="lightGray"/>
        </w:rPr>
        <w:t>forlenget drivetid.</w:t>
      </w:r>
    </w:p>
    <w:p w14:paraId="61AF61F2" w14:textId="77777777" w:rsidR="00EC114D" w:rsidRPr="00E11796" w:rsidRDefault="00EC114D" w:rsidP="00EC114D">
      <w:pPr>
        <w:rPr>
          <w:color w:val="000000" w:themeColor="text1"/>
        </w:rPr>
      </w:pPr>
    </w:p>
    <w:p w14:paraId="656D8BFA" w14:textId="149A828B" w:rsidR="00ED1736" w:rsidRPr="00E11796" w:rsidRDefault="00EC114D" w:rsidP="00D005D8">
      <w:pPr>
        <w:pStyle w:val="Overskrift3"/>
      </w:pPr>
      <w:bookmarkStart w:id="1005" w:name="_Toc233897151"/>
      <w:r w:rsidRPr="00E11796">
        <w:t>Forberedelse til overtakelse (Se NS8407 punkt 36)</w:t>
      </w:r>
      <w:bookmarkEnd w:id="1005"/>
    </w:p>
    <w:p w14:paraId="369FE89D" w14:textId="3D58AE08" w:rsidR="00ED1736" w:rsidRPr="00E11796" w:rsidRDefault="00EC114D" w:rsidP="008C1549">
      <w:pPr>
        <w:pStyle w:val="Overskrift4"/>
      </w:pPr>
      <w:bookmarkStart w:id="1006" w:name="_Toc233897152"/>
      <w:r w:rsidRPr="00E11796">
        <w:t>Testing og innregulering av tekniske anlegg</w:t>
      </w:r>
      <w:r w:rsidR="00242D58" w:rsidRPr="00E11796">
        <w:t xml:space="preserve"> m.m.</w:t>
      </w:r>
      <w:bookmarkEnd w:id="1006"/>
    </w:p>
    <w:p w14:paraId="68FE0B9D" w14:textId="77777777" w:rsidR="00EC114D" w:rsidRPr="00E11796" w:rsidRDefault="00EC114D" w:rsidP="00EC114D">
      <w:r w:rsidRPr="00E11796">
        <w:t xml:space="preserve">Entreprenøren skal utarbeide en plan for felles kontroll av kontraktsgjenstanden og overlevering av dokumentasjon knyttet til kontraktsgjenstanden som viser at kontraktens krav er oppfylt. Planen skal godkjennes av byggherren og skal foreligge senest 12 uker før felles kontroll. </w:t>
      </w:r>
    </w:p>
    <w:p w14:paraId="751074ED" w14:textId="77777777" w:rsidR="00EC114D" w:rsidRPr="00E11796" w:rsidRDefault="00EC114D" w:rsidP="00EC114D"/>
    <w:p w14:paraId="1362A1B6" w14:textId="77777777" w:rsidR="00EC114D" w:rsidRPr="00E11796" w:rsidRDefault="00EC114D" w:rsidP="00EC114D">
      <w:r w:rsidRPr="00E11796">
        <w:t>Planen skal minimum omfatte følgende:</w:t>
      </w:r>
    </w:p>
    <w:p w14:paraId="49E26F1A" w14:textId="77777777" w:rsidR="00EC114D" w:rsidRPr="00E11796" w:rsidRDefault="00EC114D" w:rsidP="00EC114D"/>
    <w:p w14:paraId="0ECD03D4" w14:textId="77777777" w:rsidR="00EC114D" w:rsidRPr="00E11796" w:rsidRDefault="00EC114D" w:rsidP="0094672F">
      <w:pPr>
        <w:pStyle w:val="Listeavsnitt"/>
        <w:numPr>
          <w:ilvl w:val="0"/>
          <w:numId w:val="66"/>
        </w:numPr>
      </w:pPr>
      <w:r w:rsidRPr="00E11796">
        <w:t xml:space="preserve">Kontraktsgjenstandens geometri </w:t>
      </w:r>
    </w:p>
    <w:p w14:paraId="6A188526" w14:textId="77777777" w:rsidR="00EC114D" w:rsidRPr="00E11796" w:rsidRDefault="00EC114D" w:rsidP="0094672F">
      <w:pPr>
        <w:pStyle w:val="Listeavsnitt"/>
        <w:numPr>
          <w:ilvl w:val="0"/>
          <w:numId w:val="66"/>
        </w:numPr>
      </w:pPr>
      <w:r w:rsidRPr="00E11796">
        <w:t>Funksjonell standard av alle trafikktekniske installasjoner</w:t>
      </w:r>
    </w:p>
    <w:p w14:paraId="49B8F84B" w14:textId="77777777" w:rsidR="00EC114D" w:rsidRPr="00E11796" w:rsidRDefault="00EC114D" w:rsidP="0094672F">
      <w:pPr>
        <w:pStyle w:val="Listeavsnitt"/>
        <w:numPr>
          <w:ilvl w:val="0"/>
          <w:numId w:val="66"/>
        </w:numPr>
      </w:pPr>
      <w:r w:rsidRPr="00E11796">
        <w:t xml:space="preserve">Vegdekkets friksjon </w:t>
      </w:r>
    </w:p>
    <w:p w14:paraId="581A27E4" w14:textId="77777777" w:rsidR="00EC114D" w:rsidRPr="00E11796" w:rsidRDefault="00EC114D" w:rsidP="0094672F">
      <w:pPr>
        <w:pStyle w:val="Listeavsnitt"/>
        <w:numPr>
          <w:ilvl w:val="0"/>
          <w:numId w:val="66"/>
        </w:numPr>
      </w:pPr>
      <w:r w:rsidRPr="00E11796">
        <w:t xml:space="preserve">Vegområdet og dreneringssystemer </w:t>
      </w:r>
    </w:p>
    <w:p w14:paraId="7E793D13" w14:textId="77777777" w:rsidR="00EC114D" w:rsidRPr="00E11796" w:rsidRDefault="00EC114D" w:rsidP="0094672F">
      <w:pPr>
        <w:pStyle w:val="Listeavsnitt"/>
        <w:numPr>
          <w:ilvl w:val="0"/>
          <w:numId w:val="66"/>
        </w:numPr>
      </w:pPr>
      <w:r w:rsidRPr="00E11796">
        <w:t xml:space="preserve">Beredskapsplan og beredskapsøvelser </w:t>
      </w:r>
    </w:p>
    <w:p w14:paraId="0C290DA6" w14:textId="77777777" w:rsidR="00EC114D" w:rsidRPr="00E11796" w:rsidRDefault="00EC114D" w:rsidP="0094672F">
      <w:pPr>
        <w:pStyle w:val="Listeavsnitt"/>
        <w:numPr>
          <w:ilvl w:val="0"/>
          <w:numId w:val="66"/>
        </w:numPr>
      </w:pPr>
      <w:r w:rsidRPr="00E11796">
        <w:t>Tidspunkt for gjennomføring av felles kontroller</w:t>
      </w:r>
    </w:p>
    <w:p w14:paraId="1DFD43A4" w14:textId="77777777" w:rsidR="00EC114D" w:rsidRPr="00E11796" w:rsidRDefault="00EC114D" w:rsidP="0094672F">
      <w:pPr>
        <w:pStyle w:val="Listeavsnitt"/>
        <w:numPr>
          <w:ilvl w:val="0"/>
          <w:numId w:val="66"/>
        </w:numPr>
      </w:pPr>
      <w:r w:rsidRPr="00E11796">
        <w:t>Frist for overlevering av dokumentasjon som viser at kontraktens krav er oppfylt</w:t>
      </w:r>
    </w:p>
    <w:p w14:paraId="1818B61C" w14:textId="77777777" w:rsidR="00EC114D" w:rsidRPr="00E11796" w:rsidRDefault="00EC114D" w:rsidP="00EC114D"/>
    <w:p w14:paraId="070F073F" w14:textId="77777777" w:rsidR="00EC114D" w:rsidRPr="00E11796" w:rsidRDefault="00EC114D" w:rsidP="00EC114D">
      <w:r w:rsidRPr="00E11796">
        <w:t>Partene skal gjennomføre felles kontroller i tråd med avtalt plan. Entreprenøren er ansvarlig for å planlegge og gjennomføre kontroller.</w:t>
      </w:r>
    </w:p>
    <w:p w14:paraId="6695C2C4" w14:textId="77777777" w:rsidR="00EC114D" w:rsidRPr="00E11796" w:rsidRDefault="00EC114D" w:rsidP="00EC114D"/>
    <w:p w14:paraId="539D63FF" w14:textId="77777777" w:rsidR="00BB68C5" w:rsidRPr="00E11796" w:rsidRDefault="00EC114D" w:rsidP="00EC114D">
      <w:r w:rsidRPr="00E11796">
        <w:t xml:space="preserve">Det skal føres protokoll ved hver kontroll. Protokollen skal dateres og signeres av partenes representanter. </w:t>
      </w:r>
    </w:p>
    <w:p w14:paraId="1A5DD2F7" w14:textId="5DEFCD21" w:rsidR="00EC114D" w:rsidRPr="00E11796" w:rsidRDefault="00EC114D" w:rsidP="00EC114D">
      <w:r w:rsidRPr="00E11796">
        <w:t>Protokollen skal minst angi:</w:t>
      </w:r>
    </w:p>
    <w:p w14:paraId="1C730794" w14:textId="77777777" w:rsidR="00EC114D" w:rsidRPr="00E11796" w:rsidRDefault="00EC114D" w:rsidP="00EC114D"/>
    <w:p w14:paraId="03F674F0" w14:textId="77777777" w:rsidR="00EC114D" w:rsidRPr="00E11796" w:rsidRDefault="00EC114D" w:rsidP="0094672F">
      <w:pPr>
        <w:pStyle w:val="Listeavsnitt"/>
        <w:numPr>
          <w:ilvl w:val="0"/>
          <w:numId w:val="67"/>
        </w:numPr>
      </w:pPr>
      <w:r w:rsidRPr="00E11796">
        <w:t>Deltakere</w:t>
      </w:r>
    </w:p>
    <w:p w14:paraId="20F0C932" w14:textId="77777777" w:rsidR="00EC114D" w:rsidRPr="00E11796" w:rsidRDefault="00EC114D" w:rsidP="0094672F">
      <w:pPr>
        <w:pStyle w:val="Listeavsnitt"/>
        <w:numPr>
          <w:ilvl w:val="0"/>
          <w:numId w:val="67"/>
        </w:numPr>
      </w:pPr>
      <w:r w:rsidRPr="00E11796">
        <w:t xml:space="preserve">Hva som en kontrollert </w:t>
      </w:r>
    </w:p>
    <w:p w14:paraId="50634ADF" w14:textId="77777777" w:rsidR="00EC114D" w:rsidRPr="00E11796" w:rsidRDefault="00EC114D" w:rsidP="0094672F">
      <w:pPr>
        <w:pStyle w:val="Listeavsnitt"/>
        <w:numPr>
          <w:ilvl w:val="0"/>
          <w:numId w:val="67"/>
        </w:numPr>
      </w:pPr>
      <w:r w:rsidRPr="00E11796">
        <w:t>Tilstanden på relevante objekter</w:t>
      </w:r>
    </w:p>
    <w:p w14:paraId="0C3C2056" w14:textId="42922FE4" w:rsidR="00EC114D" w:rsidRPr="00E11796" w:rsidRDefault="00EC114D" w:rsidP="0094672F">
      <w:pPr>
        <w:pStyle w:val="Listeavsnitt"/>
        <w:numPr>
          <w:ilvl w:val="0"/>
          <w:numId w:val="67"/>
        </w:numPr>
      </w:pPr>
      <w:r w:rsidRPr="00E11796">
        <w:t xml:space="preserve">Eventuelle avvik fra kontraktens krav og hvordan disse skal rettes eller utbedres </w:t>
      </w:r>
    </w:p>
    <w:p w14:paraId="79B1361E" w14:textId="77777777" w:rsidR="00EC114D" w:rsidRPr="00E11796" w:rsidRDefault="00EC114D" w:rsidP="0094672F">
      <w:pPr>
        <w:pStyle w:val="Listeavsnitt"/>
        <w:numPr>
          <w:ilvl w:val="0"/>
          <w:numId w:val="67"/>
        </w:numPr>
      </w:pPr>
      <w:r w:rsidRPr="00E11796">
        <w:t>Eventuelle gjenstående arbeid og manglende dokumentasjon</w:t>
      </w:r>
    </w:p>
    <w:p w14:paraId="1E76038D" w14:textId="77777777" w:rsidR="00EC114D" w:rsidRPr="00E11796" w:rsidRDefault="00EC114D" w:rsidP="0094672F">
      <w:pPr>
        <w:pStyle w:val="Listeavsnitt"/>
        <w:numPr>
          <w:ilvl w:val="0"/>
          <w:numId w:val="67"/>
        </w:numPr>
      </w:pPr>
      <w:r w:rsidRPr="00E11796">
        <w:t xml:space="preserve">Tidsplan med frister for utbedring av avvik og for utførelse av gjenstående arbeider </w:t>
      </w:r>
    </w:p>
    <w:p w14:paraId="30730C5E" w14:textId="77777777" w:rsidR="00EC114D" w:rsidRPr="00E11796" w:rsidRDefault="00EC114D" w:rsidP="0094672F">
      <w:pPr>
        <w:pStyle w:val="Listeavsnitt"/>
        <w:numPr>
          <w:ilvl w:val="0"/>
          <w:numId w:val="67"/>
        </w:numPr>
      </w:pPr>
      <w:r w:rsidRPr="00E11796">
        <w:t xml:space="preserve">Eventuelle uenigheter </w:t>
      </w:r>
    </w:p>
    <w:p w14:paraId="48AE4B50" w14:textId="77777777" w:rsidR="00EC114D" w:rsidRPr="00E11796" w:rsidRDefault="00EC114D" w:rsidP="00EC114D"/>
    <w:p w14:paraId="25587DBB" w14:textId="3BB5F3BA" w:rsidR="00EC114D" w:rsidRPr="00E11796" w:rsidRDefault="00EC114D" w:rsidP="00EC114D">
      <w:r w:rsidRPr="00E11796">
        <w:t>Partene er for øvrig forpliktet til å stille med relevant nøkkel- og fagpersonell. Byggherren kan innkalle personell med nødvendig myndighet og eksternt fagpersonell etter behov.</w:t>
      </w:r>
    </w:p>
    <w:p w14:paraId="03BBF52D" w14:textId="77777777" w:rsidR="00ED1736" w:rsidRPr="00E11796" w:rsidRDefault="00ED1736" w:rsidP="00ED1736"/>
    <w:p w14:paraId="5CB963D6" w14:textId="66587B9B" w:rsidR="00ED1736" w:rsidRPr="00E11796" w:rsidRDefault="00BB68C5" w:rsidP="008C1549">
      <w:pPr>
        <w:pStyle w:val="Overskrift4"/>
      </w:pPr>
      <w:bookmarkStart w:id="1007" w:name="_Toc233897153"/>
      <w:r w:rsidRPr="00E11796">
        <w:t xml:space="preserve">Levering av </w:t>
      </w:r>
      <w:r w:rsidR="00FF1226" w:rsidRPr="00E11796">
        <w:t>slutt</w:t>
      </w:r>
      <w:r w:rsidRPr="00E11796">
        <w:t>dokumentasjon</w:t>
      </w:r>
      <w:bookmarkEnd w:id="1007"/>
    </w:p>
    <w:p w14:paraId="0AA66FD5" w14:textId="7E2943D0" w:rsidR="00ED1736" w:rsidRPr="00E11796" w:rsidRDefault="00A8563A" w:rsidP="004159B0">
      <w:r w:rsidRPr="00E11796">
        <w:t xml:space="preserve">Se </w:t>
      </w:r>
      <w:r w:rsidR="00F07001">
        <w:t xml:space="preserve">punkt </w:t>
      </w:r>
      <w:r w:rsidRPr="00E11796">
        <w:t>46.7</w:t>
      </w:r>
      <w:r w:rsidR="002E6E07" w:rsidRPr="00E11796">
        <w:t>.</w:t>
      </w:r>
    </w:p>
    <w:p w14:paraId="789F99C5" w14:textId="6C3F84F1" w:rsidR="00ED1736" w:rsidRPr="00E11796" w:rsidRDefault="00ED1736" w:rsidP="00ED1736"/>
    <w:p w14:paraId="5BDBF44E" w14:textId="28E4DBE3" w:rsidR="00BB68C5" w:rsidRPr="00E11796" w:rsidRDefault="00BB68C5" w:rsidP="00BB68C5">
      <w:pPr>
        <w:pStyle w:val="Overskrift3"/>
      </w:pPr>
      <w:bookmarkStart w:id="1008" w:name="_Toc233897154"/>
      <w:r w:rsidRPr="00E11796">
        <w:t>Overtakelse (Se NS8407 punkt 37)</w:t>
      </w:r>
      <w:bookmarkEnd w:id="1008"/>
    </w:p>
    <w:p w14:paraId="5A2E3887" w14:textId="77777777" w:rsidR="00BB68C5" w:rsidRPr="00E11796" w:rsidRDefault="00BB68C5" w:rsidP="00BB68C5">
      <w:r w:rsidRPr="00E11796">
        <w:t>Ved overtakelsen skal følgende vilkår være oppfylt:</w:t>
      </w:r>
    </w:p>
    <w:p w14:paraId="3A3B73A0" w14:textId="77777777" w:rsidR="00BB68C5" w:rsidRPr="00E11796" w:rsidRDefault="00BB68C5" w:rsidP="00BB68C5"/>
    <w:p w14:paraId="15CFA023" w14:textId="77777777" w:rsidR="00BB68C5" w:rsidRPr="00E11796" w:rsidRDefault="00BB68C5" w:rsidP="0094672F">
      <w:pPr>
        <w:pStyle w:val="Listeavsnitt"/>
        <w:numPr>
          <w:ilvl w:val="0"/>
          <w:numId w:val="68"/>
        </w:numPr>
      </w:pPr>
      <w:r w:rsidRPr="00E11796">
        <w:t>Kontraktsgjenstanden skal være i henhold til kontraktens krav</w:t>
      </w:r>
    </w:p>
    <w:p w14:paraId="593F1E7A" w14:textId="77777777" w:rsidR="00BB68C5" w:rsidRPr="00E11796" w:rsidRDefault="00BB68C5" w:rsidP="0094672F">
      <w:pPr>
        <w:pStyle w:val="Listeavsnitt"/>
        <w:numPr>
          <w:ilvl w:val="0"/>
          <w:numId w:val="68"/>
        </w:numPr>
      </w:pPr>
      <w:r w:rsidRPr="00E11796">
        <w:t>Prosedyrene for forberedelse til overtakelse skal være overholdt</w:t>
      </w:r>
    </w:p>
    <w:p w14:paraId="6ED45660" w14:textId="65811E43" w:rsidR="00BB68C5" w:rsidRPr="00E11796" w:rsidRDefault="00BB68C5" w:rsidP="0094672F">
      <w:pPr>
        <w:pStyle w:val="Listeavsnitt"/>
        <w:numPr>
          <w:ilvl w:val="0"/>
          <w:numId w:val="68"/>
        </w:numPr>
      </w:pPr>
      <w:r w:rsidRPr="00E11796">
        <w:t>All dokumentasjon i henhold til kontrakten skal være oversendt byggherren</w:t>
      </w:r>
    </w:p>
    <w:p w14:paraId="32D3755A" w14:textId="77777777" w:rsidR="00BB68C5" w:rsidRPr="00E11796" w:rsidRDefault="00BB68C5" w:rsidP="00BB68C5"/>
    <w:p w14:paraId="4C01967C" w14:textId="76F1CA71" w:rsidR="00BB68C5" w:rsidRPr="00E11796" w:rsidRDefault="00BB68C5" w:rsidP="00BB68C5">
      <w:pPr>
        <w:pStyle w:val="Overskrift3"/>
      </w:pPr>
      <w:bookmarkStart w:id="1009" w:name="_Toc233897155"/>
      <w:r w:rsidRPr="00E11796">
        <w:t>Sluttoppgjør (Se NS8407 punkt 39)</w:t>
      </w:r>
      <w:bookmarkEnd w:id="1009"/>
    </w:p>
    <w:p w14:paraId="6D2DFB01" w14:textId="77777777" w:rsidR="00BB68C5" w:rsidRPr="00E11796" w:rsidRDefault="00BB68C5" w:rsidP="008C1549">
      <w:pPr>
        <w:pStyle w:val="Overskrift4"/>
      </w:pPr>
      <w:bookmarkStart w:id="1010" w:name="_Toc233897156"/>
      <w:r w:rsidRPr="00E11796">
        <w:t>Sluttoppstilling med sluttfaktura</w:t>
      </w:r>
      <w:bookmarkEnd w:id="1010"/>
    </w:p>
    <w:p w14:paraId="18035784" w14:textId="0FA74D69" w:rsidR="00BB68C5" w:rsidRPr="00E11796" w:rsidRDefault="00BB68C5" w:rsidP="00BB68C5">
      <w:r w:rsidRPr="00E11796">
        <w:t>Sluttoppstillingen skal også inneholde en oversikt over alle midlertidige utbetalinger fra byggherren.</w:t>
      </w:r>
    </w:p>
    <w:p w14:paraId="53412A0F" w14:textId="77777777" w:rsidR="00BB68C5" w:rsidRPr="00E11796" w:rsidRDefault="00BB68C5" w:rsidP="00BB68C5"/>
    <w:p w14:paraId="05F769C1" w14:textId="77777777" w:rsidR="00BB68C5" w:rsidRPr="00E11796" w:rsidRDefault="00BB68C5" w:rsidP="008C1549">
      <w:pPr>
        <w:pStyle w:val="Overskrift4"/>
      </w:pPr>
      <w:bookmarkStart w:id="1011" w:name="_Toc233897157"/>
      <w:r w:rsidRPr="00E11796">
        <w:t>Betaling av sluttfaktura</w:t>
      </w:r>
      <w:bookmarkEnd w:id="1011"/>
    </w:p>
    <w:p w14:paraId="34F03C80" w14:textId="4B353954" w:rsidR="00BB68C5" w:rsidRPr="00E11796" w:rsidRDefault="00BB68C5" w:rsidP="00BB68C5">
      <w:r w:rsidRPr="00E11796">
        <w:t>Der byggherren har gjort gjeldene innsigelser eller krav i forbindelse med sluttoppgjøret skal partene så snart som mulig avholde samarbeidsmøte i tråd med bestemmelser om tvisteløsning punkt</w:t>
      </w:r>
      <w:r w:rsidR="006F5291" w:rsidRPr="00E11796">
        <w:t xml:space="preserve"> </w:t>
      </w:r>
      <w:r w:rsidR="0009544D" w:rsidRPr="00E11796">
        <w:t>3</w:t>
      </w:r>
      <w:r w:rsidR="001D52FF" w:rsidRPr="00E11796">
        <w:t>9</w:t>
      </w:r>
      <w:r w:rsidRPr="00E11796">
        <w:t>.</w:t>
      </w:r>
    </w:p>
    <w:p w14:paraId="72F5D8D2" w14:textId="77777777" w:rsidR="00BB68C5" w:rsidRPr="00E11796" w:rsidRDefault="00BB68C5" w:rsidP="00BB68C5"/>
    <w:p w14:paraId="1C4973A1" w14:textId="513D65B6" w:rsidR="00BB68C5" w:rsidRPr="00E11796" w:rsidRDefault="00BB68C5" w:rsidP="006F5291">
      <w:pPr>
        <w:pStyle w:val="Overskrift3"/>
      </w:pPr>
      <w:bookmarkStart w:id="1012" w:name="_Toc233897158"/>
      <w:r w:rsidRPr="00E11796">
        <w:t>Tidligere ferdigstillelse og overskridelse av frister</w:t>
      </w:r>
      <w:bookmarkEnd w:id="1012"/>
    </w:p>
    <w:p w14:paraId="3B73D9E0" w14:textId="176C82AC" w:rsidR="00BB68C5" w:rsidRPr="00E11796" w:rsidRDefault="00BB68C5" w:rsidP="008C1549">
      <w:pPr>
        <w:pStyle w:val="Overskrift4"/>
      </w:pPr>
      <w:bookmarkStart w:id="1013" w:name="_Toc233897159"/>
      <w:r w:rsidRPr="00E11796">
        <w:t>Tidligere ferdigstillelse</w:t>
      </w:r>
      <w:bookmarkEnd w:id="1013"/>
    </w:p>
    <w:p w14:paraId="38DDD05C" w14:textId="72CA0590" w:rsidR="006F5291" w:rsidRPr="00E11796" w:rsidRDefault="006F5291" w:rsidP="006F5291">
      <w:pPr>
        <w:rPr>
          <w:lang w:eastAsia="nb-NO"/>
        </w:rPr>
      </w:pPr>
      <w:r w:rsidRPr="00E11796">
        <w:rPr>
          <w:lang w:eastAsia="nb-NO"/>
        </w:rPr>
        <w:t>Ved tidligere ferdigstillelse enn kontraktsfestet kan entreprenøren ikke nekte byggherren å overta anlegget.</w:t>
      </w:r>
    </w:p>
    <w:p w14:paraId="4B446CEF" w14:textId="77777777" w:rsidR="006F5291" w:rsidRPr="00E11796" w:rsidRDefault="006F5291" w:rsidP="006F5291">
      <w:pPr>
        <w:rPr>
          <w:lang w:eastAsia="nb-NO"/>
        </w:rPr>
      </w:pPr>
    </w:p>
    <w:p w14:paraId="1B3EC049" w14:textId="4F5578A1" w:rsidR="00BB68C5" w:rsidRPr="00E11796" w:rsidRDefault="00BB68C5" w:rsidP="008C1549">
      <w:pPr>
        <w:pStyle w:val="Overskrift4"/>
      </w:pPr>
      <w:bookmarkStart w:id="1014" w:name="_Toc233897160"/>
      <w:r w:rsidRPr="00E11796">
        <w:t>Overskridelse av frister</w:t>
      </w:r>
      <w:bookmarkEnd w:id="1014"/>
    </w:p>
    <w:p w14:paraId="6C7A9047" w14:textId="5EF89DB5" w:rsidR="00BB68C5" w:rsidRPr="00E11796" w:rsidRDefault="00BB68C5" w:rsidP="006F5291">
      <w:pPr>
        <w:pStyle w:val="Overskrift5"/>
      </w:pPr>
      <w:bookmarkStart w:id="1015" w:name="_Toc233897161"/>
      <w:r w:rsidRPr="00E11796">
        <w:t>Byggherrens aksept av forlenget delfrist</w:t>
      </w:r>
      <w:bookmarkEnd w:id="1015"/>
    </w:p>
    <w:p w14:paraId="283E3BFD" w14:textId="77777777" w:rsidR="006F5291" w:rsidRPr="00E11796" w:rsidRDefault="006F5291" w:rsidP="006F5291">
      <w:pPr>
        <w:rPr>
          <w:lang w:eastAsia="nb-NO"/>
        </w:rPr>
      </w:pPr>
      <w:r w:rsidRPr="00E11796">
        <w:rPr>
          <w:lang w:eastAsia="nb-NO"/>
        </w:rPr>
        <w:t xml:space="preserve">Akseptert forlengelse av én delfrist medfører ikke tilsvarende eller annen forlengelse av andre frister uten at dette uttrykkelig fremgår av entreprenørens krav om fristforlengelse og byggherrens aksept. </w:t>
      </w:r>
    </w:p>
    <w:p w14:paraId="02C7194D" w14:textId="77777777" w:rsidR="006F5291" w:rsidRPr="00E11796" w:rsidRDefault="006F5291" w:rsidP="006F5291">
      <w:pPr>
        <w:rPr>
          <w:lang w:eastAsia="nb-NO"/>
        </w:rPr>
      </w:pPr>
    </w:p>
    <w:p w14:paraId="106EF613" w14:textId="6EDCBE3E" w:rsidR="00BB68C5" w:rsidRPr="00E11796" w:rsidRDefault="00BB68C5" w:rsidP="006F5291">
      <w:pPr>
        <w:pStyle w:val="Overskrift5"/>
      </w:pPr>
      <w:bookmarkStart w:id="1016" w:name="_Toc233897162"/>
      <w:r w:rsidRPr="00E11796">
        <w:t>Forsinkelse (Se NS8407 punkt 40)</w:t>
      </w:r>
      <w:bookmarkEnd w:id="1016"/>
    </w:p>
    <w:p w14:paraId="470AF064" w14:textId="65A29CF2" w:rsidR="006F5291" w:rsidRPr="00E11796" w:rsidRDefault="006F5291" w:rsidP="006F5291">
      <w:pPr>
        <w:rPr>
          <w:lang w:eastAsia="nb-NO"/>
        </w:rPr>
      </w:pPr>
      <w:r w:rsidRPr="00E11796">
        <w:rPr>
          <w:lang w:eastAsia="nb-NO"/>
        </w:rPr>
        <w:t xml:space="preserve">Ved overskridelse av ferdigstillelsesfristen (sluttfristen) vil det bli krevd en dagmulkt kr </w:t>
      </w:r>
      <w:r w:rsidRPr="00E11796">
        <w:rPr>
          <w:highlight w:val="lightGray"/>
          <w:lang w:eastAsia="nb-NO"/>
        </w:rPr>
        <w:t>Xxxxx</w:t>
      </w:r>
      <w:r w:rsidRPr="00E11796">
        <w:rPr>
          <w:lang w:eastAsia="nb-NO"/>
        </w:rPr>
        <w:t xml:space="preserve"> pr. hverdag.</w:t>
      </w:r>
    </w:p>
    <w:p w14:paraId="09B50F16" w14:textId="77777777" w:rsidR="006F5291" w:rsidRPr="00E11796" w:rsidRDefault="006F5291" w:rsidP="006F5291">
      <w:pPr>
        <w:rPr>
          <w:lang w:eastAsia="nb-NO"/>
        </w:rPr>
      </w:pPr>
    </w:p>
    <w:p w14:paraId="021081E8" w14:textId="011CE866" w:rsidR="006F5291" w:rsidRPr="00E11796" w:rsidRDefault="006F5291" w:rsidP="006F5291">
      <w:pPr>
        <w:rPr>
          <w:highlight w:val="lightGray"/>
          <w:lang w:eastAsia="nb-NO"/>
        </w:rPr>
      </w:pPr>
      <w:r w:rsidRPr="00E11796">
        <w:rPr>
          <w:highlight w:val="lightGray"/>
          <w:lang w:eastAsia="nb-NO"/>
        </w:rPr>
        <w:t>Tilsvarende vil det ved overskridelse av delfrist Xxxxx bli krevd en dagmulkt kr Xxxxx pr. hverdag.</w:t>
      </w:r>
    </w:p>
    <w:p w14:paraId="4E545CA0" w14:textId="77777777" w:rsidR="006F5291" w:rsidRPr="00E11796" w:rsidRDefault="006F5291" w:rsidP="006F5291">
      <w:pPr>
        <w:rPr>
          <w:highlight w:val="lightGray"/>
          <w:lang w:eastAsia="nb-NO"/>
        </w:rPr>
      </w:pPr>
    </w:p>
    <w:p w14:paraId="257B323B" w14:textId="60AA60DF" w:rsidR="006F5291" w:rsidRPr="00E11796" w:rsidRDefault="006F5291" w:rsidP="006F5291">
      <w:pPr>
        <w:rPr>
          <w:lang w:eastAsia="nb-NO"/>
        </w:rPr>
      </w:pPr>
      <w:r w:rsidRPr="00E11796">
        <w:rPr>
          <w:highlight w:val="lightGray"/>
          <w:lang w:eastAsia="nb-NO"/>
        </w:rPr>
        <w:t>Dagmulkt for overskridelse av en delfrist fortsetter å løpe også om andre, senere dagmulktbelagte frister overskrides.</w:t>
      </w:r>
    </w:p>
    <w:p w14:paraId="7D46EDC1" w14:textId="77777777" w:rsidR="006F5291" w:rsidRPr="00E11796" w:rsidRDefault="006F5291" w:rsidP="006F5291">
      <w:pPr>
        <w:rPr>
          <w:lang w:eastAsia="nb-NO"/>
        </w:rPr>
      </w:pPr>
    </w:p>
    <w:p w14:paraId="40265ABD" w14:textId="7002C48B" w:rsidR="00BB68C5" w:rsidRPr="00E11796" w:rsidRDefault="00BB68C5" w:rsidP="006F5291">
      <w:pPr>
        <w:pStyle w:val="Overskrift3"/>
      </w:pPr>
      <w:bookmarkStart w:id="1017" w:name="_Toc233897163"/>
      <w:r w:rsidRPr="00E11796">
        <w:t>Avbestilling (Se NS8407 punkt 44)</w:t>
      </w:r>
      <w:bookmarkEnd w:id="1017"/>
    </w:p>
    <w:p w14:paraId="1EB6ECBE" w14:textId="77777777" w:rsidR="006F5291" w:rsidRPr="00E11796" w:rsidRDefault="006F5291" w:rsidP="006F5291">
      <w:r w:rsidRPr="00E11796">
        <w:t>Når entreprenøren har mottatt byggherrens erklæring om avbestilling, skal entreprenøren snarest mulig avslutte alt pågående arbeid som omfattes av avbestillingen. Det skal likevel gjennomføres nødvendig sikringsarbeid med mindre byggherren gir beskjed om at heller ikke dette skal utføres.</w:t>
      </w:r>
    </w:p>
    <w:p w14:paraId="6AA50651" w14:textId="77777777" w:rsidR="006F5291" w:rsidRPr="00E11796" w:rsidRDefault="006F5291" w:rsidP="006F5291"/>
    <w:p w14:paraId="353B0088" w14:textId="21D8D6BC" w:rsidR="006F5291" w:rsidRPr="00E11796" w:rsidRDefault="006F5291" w:rsidP="006F5291">
      <w:r w:rsidRPr="00E11796">
        <w:t>Entreprenøren skal dessuten straks innkalle til overtakelsesforretning for de deler av den avbestilte del av kontraktsgjenstanden som er utført. For øvrig gjelder kontraktens bestemmelser om overtakelse, herunder bestemmelsene om overtakelsesprosedyrer så langt de passer.</w:t>
      </w:r>
    </w:p>
    <w:p w14:paraId="16B2BCDF" w14:textId="77777777" w:rsidR="006F5291" w:rsidRPr="00E11796" w:rsidRDefault="006F5291" w:rsidP="006F5291"/>
    <w:p w14:paraId="57EEADAD" w14:textId="50B128C0" w:rsidR="00BB68C5" w:rsidRPr="00E11796" w:rsidRDefault="00BB68C5" w:rsidP="006F5291">
      <w:pPr>
        <w:pStyle w:val="Overskrift3"/>
      </w:pPr>
      <w:bookmarkStart w:id="1018" w:name="_Toc233897164"/>
      <w:r w:rsidRPr="00E11796">
        <w:t>Heving (Se NS8407 punkt 46)</w:t>
      </w:r>
      <w:bookmarkEnd w:id="1018"/>
    </w:p>
    <w:p w14:paraId="37753454" w14:textId="28BC648E" w:rsidR="006F5291" w:rsidRPr="00E11796" w:rsidRDefault="006F5291" w:rsidP="006F5291">
      <w:r w:rsidRPr="00E11796">
        <w:t>Byggherren har rett til å heve hele eller deler av kontrakten dersom entreprenøren eller entreprenørens kontraktsmedhjelpere etter kontraktsignering ved rettskraftig dom blir dømt for forhold som kunne medført avvisning etter anskaffelsesforskriften § 24-2.</w:t>
      </w:r>
    </w:p>
    <w:p w14:paraId="4AB1DFE1" w14:textId="77777777" w:rsidR="006F5291" w:rsidRPr="00E11796" w:rsidRDefault="006F5291" w:rsidP="006F5291"/>
    <w:p w14:paraId="125636A1" w14:textId="46DE5C50" w:rsidR="00BB68C5" w:rsidRPr="00E11796" w:rsidRDefault="00BB68C5" w:rsidP="006F5291">
      <w:pPr>
        <w:pStyle w:val="Overskrift3"/>
      </w:pPr>
      <w:bookmarkStart w:id="1019" w:name="_Toc233897165"/>
      <w:r w:rsidRPr="00E11796">
        <w:t>Rettigheter til prosjekteringsmaterialet og dokumenter (Se NS8407 punkt 47)</w:t>
      </w:r>
      <w:bookmarkEnd w:id="1019"/>
    </w:p>
    <w:p w14:paraId="2E310090" w14:textId="77777777" w:rsidR="006F5291" w:rsidRPr="00E11796" w:rsidRDefault="006F5291" w:rsidP="006F5291">
      <w:r w:rsidRPr="00E11796">
        <w:t>Byggherren har full opphavsrett og eiendomsrett til all informasjon og alt materiale som byggherren har stilt til rådighet for entreprenøren. Dette omfatter blant annet all kommersiell og teknisk informasjon, herunder tegninger, dokumenter, datafiler og dataprogrammer uansett lagringsmåte og formater, og kopier av dette. Entreprenøren har bruksrett til slik informasjon og materiale som byggherren har stilt til hans rådighet i den grad det er nødvendig for gjennomføring av kontrakten. Informasjonen og materialet skal returneres til byggherren ved overtakelse, med mindre annet avtales.</w:t>
      </w:r>
    </w:p>
    <w:p w14:paraId="2E33A61A" w14:textId="77777777" w:rsidR="006F5291" w:rsidRPr="00E11796" w:rsidRDefault="006F5291" w:rsidP="006F5291">
      <w:r w:rsidRPr="00E11796">
        <w:lastRenderedPageBreak/>
        <w:t xml:space="preserve"> </w:t>
      </w:r>
    </w:p>
    <w:p w14:paraId="5B8833B1" w14:textId="15CDEE07" w:rsidR="006F5291" w:rsidRPr="00E11796" w:rsidRDefault="006F5291" w:rsidP="006F5291">
      <w:r w:rsidRPr="00E11796">
        <w:t>Byggherren har full eiendoms- og bruksrett til all informasjon og alt materiale som entreprenøren utarbeider i forbindelse med gjennomføringen av kontrakten</w:t>
      </w:r>
      <w:r w:rsidR="00E9020F" w:rsidRPr="00E11796">
        <w:t>.</w:t>
      </w:r>
      <w:r w:rsidRPr="00E11796">
        <w:t xml:space="preserve"> </w:t>
      </w:r>
    </w:p>
    <w:p w14:paraId="018783BE" w14:textId="77777777" w:rsidR="006F5291" w:rsidRPr="00E11796" w:rsidRDefault="006F5291" w:rsidP="006F5291"/>
    <w:p w14:paraId="132104D7" w14:textId="6973B9EF" w:rsidR="00BB68C5" w:rsidRPr="00E11796" w:rsidRDefault="00BB68C5" w:rsidP="006F5291">
      <w:pPr>
        <w:pStyle w:val="Overskrift3"/>
      </w:pPr>
      <w:bookmarkStart w:id="1020" w:name="_Toc233897166"/>
      <w:r w:rsidRPr="00E11796">
        <w:t>Tvister (Se NS8407 punkt 50)</w:t>
      </w:r>
      <w:bookmarkEnd w:id="1020"/>
    </w:p>
    <w:p w14:paraId="6E7BC4DD" w14:textId="77777777" w:rsidR="00A83C6A" w:rsidRPr="00E11796" w:rsidRDefault="00A83C6A" w:rsidP="008C1549">
      <w:pPr>
        <w:pStyle w:val="Overskrift4"/>
      </w:pPr>
      <w:bookmarkStart w:id="1021" w:name="_Toc233897167"/>
      <w:r w:rsidRPr="00E11796">
        <w:t>Minnelige løsninger</w:t>
      </w:r>
      <w:bookmarkEnd w:id="1021"/>
    </w:p>
    <w:p w14:paraId="181EFFBA" w14:textId="77777777" w:rsidR="006F5291" w:rsidRPr="00E11796" w:rsidRDefault="006F5291" w:rsidP="006F5291">
      <w:r w:rsidRPr="00E11796">
        <w:t>Uenighet mellom partene om kontraktsforholdet skal søkes løst i minnelighet og uomtvistede beløp skal utbetales.</w:t>
      </w:r>
    </w:p>
    <w:p w14:paraId="784553DD" w14:textId="77777777" w:rsidR="006F5291" w:rsidRPr="00E11796" w:rsidRDefault="006F5291" w:rsidP="006F5291"/>
    <w:p w14:paraId="16AF4890" w14:textId="77777777" w:rsidR="006F5291" w:rsidRPr="00E11796" w:rsidRDefault="006F5291" w:rsidP="006F5291">
      <w:r w:rsidRPr="00E11796">
        <w:t>Håndtering av tvister mellom kontraktspartene skal prinsipielt løses, eller avklares for framtidig løsning, på lavest mulig nivå (prosjektnivå) og skal da forankres i byggherremøte. Hvis en ikke kommer til enighet og løsning av saken på prosjektnivå, innenfor en tidsramme på 3 måneder, etter at saken er fremmet, skal saken løftes til samarbeidsmøte hvor byggherrens og entreprenørens ledelse deltar, i tillegg til partenes stedlige prosjektledelse.</w:t>
      </w:r>
    </w:p>
    <w:p w14:paraId="5D7F78C7" w14:textId="77777777" w:rsidR="006F5291" w:rsidRPr="00E11796" w:rsidRDefault="006F5291" w:rsidP="006F5291"/>
    <w:p w14:paraId="5F23175A" w14:textId="691C3A45" w:rsidR="006F5291" w:rsidRPr="00E11796" w:rsidRDefault="006F5291" w:rsidP="006F5291">
      <w:r w:rsidRPr="00E11796">
        <w:t>Dersom samarbeidsmøtet heller ikke leder til enighet kan de be om bistand fra ekspertrådet. Ekspertrådet skal oppnevnes som en del av samhandling</w:t>
      </w:r>
      <w:r w:rsidR="009E065E" w:rsidRPr="00E11796">
        <w:t>sprosessen</w:t>
      </w:r>
      <w:r w:rsidRPr="00E11796">
        <w:t xml:space="preserve"> i tråd med punkt </w:t>
      </w:r>
      <w:r w:rsidR="009F46BA" w:rsidRPr="00E11796">
        <w:t>6</w:t>
      </w:r>
      <w:r w:rsidRPr="00E11796">
        <w:t>.1, og bistår partene med å forebygge og løse uenigheter og tvister knyttet til gjennomføringen av kontrakten.</w:t>
      </w:r>
    </w:p>
    <w:p w14:paraId="6043D2F3" w14:textId="77777777" w:rsidR="006F5291" w:rsidRPr="00E11796" w:rsidRDefault="006F5291" w:rsidP="006F5291"/>
    <w:p w14:paraId="28EF6A7B" w14:textId="77777777" w:rsidR="006F5291" w:rsidRPr="00E11796" w:rsidRDefault="006F5291" w:rsidP="006F5291">
      <w:r w:rsidRPr="00E11796">
        <w:t>Ekspertrådet skal behandle prosjektspesifikke saker, men skal ikke være en del av den daglige gjennomføringen av kontrakten. Ekspertrådet skal heller ikke opptre som mekler mellom partene. Ekspertrådet skal likevel bidra aktivt til at partene under gjennomføringen av kontrakten utarbeider og sikrer nødvendig dokumentasjon for pålitelig tvistebehandling. Det er samarbeidsmøtet som henviser saker til behandling i ekspertrådet. Også ved bruk av ekspertrådet er partene selv ansvarlig for resultatet av arbeidet med tvisteløsning.</w:t>
      </w:r>
    </w:p>
    <w:p w14:paraId="25F091AE" w14:textId="77777777" w:rsidR="006F5291" w:rsidRPr="00E11796" w:rsidRDefault="006F5291" w:rsidP="006F5291"/>
    <w:p w14:paraId="03D4C62E" w14:textId="77777777" w:rsidR="006F5291" w:rsidRPr="00E11796" w:rsidRDefault="006F5291" w:rsidP="006F5291">
      <w:r w:rsidRPr="00E11796">
        <w:t xml:space="preserve">Ekspertrådet skal oppnevnes i </w:t>
      </w:r>
      <w:r w:rsidR="00A87DF6" w:rsidRPr="00E11796">
        <w:t>samhandlingsprosessen</w:t>
      </w:r>
      <w:r w:rsidRPr="00E11796">
        <w:t>. For oppnevning av ekspertrådet gjelder følgende dersom partene ikke blir enig om noe annet: Partene skal foreslå ett medlem hver, som skal godkjennes av den andre parten. Dernest velges et tredje medlem som skal fungere som ekspertrådets leder. Dette medlem skal foreslås i samarbeid med de to først utpekte medlemmer og skal godkjennes av begge parter. Alle tre medlemmer skal legge fram erklæring som viser uavhengighet til partene. I utgangspunktet er det naturlig å benytte to erfarne teknisk kyndige medlemmer og en erfaren jurist som leder.</w:t>
      </w:r>
    </w:p>
    <w:p w14:paraId="4DDD951E" w14:textId="77777777" w:rsidR="006F5291" w:rsidRPr="00E11796" w:rsidRDefault="006F5291" w:rsidP="006F5291"/>
    <w:p w14:paraId="48AE7D1C" w14:textId="77777777" w:rsidR="006F5291" w:rsidRPr="00E11796" w:rsidRDefault="006F5291" w:rsidP="006F5291">
      <w:r w:rsidRPr="00E11796">
        <w:t>Begge parter skal medvirke til at ekspertrådet holdes løpende orientert om fremdrift og saker til diskusjon, bl.a. ved byggherremøte- og særmøtereferater og eventuelle rapporter.</w:t>
      </w:r>
    </w:p>
    <w:p w14:paraId="69027383" w14:textId="77777777" w:rsidR="006F5291" w:rsidRPr="00E11796" w:rsidRDefault="006F5291" w:rsidP="006F5291">
      <w:r w:rsidRPr="00E11796">
        <w:t>Ekspertrådet skal ha som oppgave å bistå samarbeidsmøtet i spørsmål der det oppstår uenighet i kontraktspørsmål ved å:</w:t>
      </w:r>
    </w:p>
    <w:p w14:paraId="1E16485A" w14:textId="77777777" w:rsidR="006F5291" w:rsidRPr="00E11796" w:rsidRDefault="006F5291" w:rsidP="006F5291"/>
    <w:p w14:paraId="57E25D6A" w14:textId="1530BB11" w:rsidR="006F5291" w:rsidRPr="00E11796" w:rsidRDefault="00A25C1A" w:rsidP="0094672F">
      <w:pPr>
        <w:pStyle w:val="Listeavsnitt"/>
        <w:numPr>
          <w:ilvl w:val="0"/>
          <w:numId w:val="69"/>
        </w:numPr>
      </w:pPr>
      <w:r w:rsidRPr="00E11796">
        <w:t>G</w:t>
      </w:r>
      <w:r w:rsidR="006F5291" w:rsidRPr="00E11796">
        <w:t>i uformelle råd (diskusjonspartner for samarbeidsmøtet), når begge parter er enige om det.</w:t>
      </w:r>
    </w:p>
    <w:p w14:paraId="2226989B" w14:textId="77777777" w:rsidR="006F5291" w:rsidRPr="00E11796" w:rsidRDefault="006F5291" w:rsidP="006F5291">
      <w:pPr>
        <w:pStyle w:val="Listeavsnitt"/>
      </w:pPr>
      <w:r w:rsidRPr="00E11796">
        <w:t>Hensikten er at partene skal rettledes, gjerne på et tidlig stadium før saker utvikler seg til konflikter.</w:t>
      </w:r>
    </w:p>
    <w:p w14:paraId="3DB937C5" w14:textId="77777777" w:rsidR="006F5291" w:rsidRPr="00E11796" w:rsidRDefault="006F5291" w:rsidP="006F5291"/>
    <w:p w14:paraId="14C38FDB" w14:textId="77777777" w:rsidR="006F5291" w:rsidRPr="00E11796" w:rsidRDefault="00A25C1A" w:rsidP="0094672F">
      <w:pPr>
        <w:pStyle w:val="Listeavsnitt"/>
        <w:numPr>
          <w:ilvl w:val="0"/>
          <w:numId w:val="69"/>
        </w:numPr>
      </w:pPr>
      <w:r w:rsidRPr="00E11796">
        <w:t>G</w:t>
      </w:r>
      <w:r w:rsidR="006F5291" w:rsidRPr="00E11796">
        <w:t>jennomføre prosess for å kunne gi forslag til konkret løsning, etter anmodning fra samarbeidsmøtet. Prosessen skal omfatte begge partenes skriftlige saksframstilling og møter med partene under ledelse av ekspertrådet. Her skal ekspertrådet ta stilling til konflikten, basert på informasjon og dokumentasjon fra partene. Ekspertrådet skal både ta stilling til kravets berettigelse og kompensasjonens størrelse. Ekspertrådets konklusjon med begrunnelse skal være et skriftlig frivillig råd som ikke blir bindende for partene, med mindre begge parter aksepterer rådet.</w:t>
      </w:r>
    </w:p>
    <w:p w14:paraId="7D12E272" w14:textId="77777777" w:rsidR="006F5291" w:rsidRPr="00E11796" w:rsidRDefault="006F5291" w:rsidP="006F5291"/>
    <w:p w14:paraId="2D72806E" w14:textId="77777777" w:rsidR="006F5291" w:rsidRPr="00E11796" w:rsidRDefault="006F5291" w:rsidP="006F5291">
      <w:r w:rsidRPr="00E11796">
        <w:t xml:space="preserve">Dersom samarbeidsmøtet ikke kommer til enighet og det fortsatt er usikkerhet om kravets berettigelse eller kompensasjonens størrelse, gjør byggherren en «midlertidig betaling» til entreprenøren. Den midlertidige betalingen vil være i tråd med ekspertrådets råd, såfremt byggherren ikke er av den oppfatning av at rådet er åpenbart uriktig. Betalingen er midlertidig og gjelder bare fram til sluttoppgjør for kontrakten. Hensikten med en midlertidig betaling er at byggherren så godt det lar seg gjøre, skal oppfylle sin plikt til å betale uomtvistede krav. </w:t>
      </w:r>
    </w:p>
    <w:p w14:paraId="2F19EF5B" w14:textId="77777777" w:rsidR="006F5291" w:rsidRPr="00E11796" w:rsidRDefault="006F5291" w:rsidP="006F5291"/>
    <w:p w14:paraId="110045A3" w14:textId="77777777" w:rsidR="006F5291" w:rsidRPr="00E11796" w:rsidRDefault="006F5291" w:rsidP="006F5291">
      <w:r w:rsidRPr="00E11796">
        <w:lastRenderedPageBreak/>
        <w:t>Hensikten er videre er å bedre entreprenørens likviditet under gjennomføringen av kontrakten og dermed redusere mulige fremtidige krav, herunder forsinkelsesrente på uavklarte saker.</w:t>
      </w:r>
    </w:p>
    <w:p w14:paraId="527C2DF2" w14:textId="77777777" w:rsidR="006F5291" w:rsidRPr="00E11796" w:rsidRDefault="006F5291" w:rsidP="006F5291"/>
    <w:p w14:paraId="00FB6B71" w14:textId="77777777" w:rsidR="006F5291" w:rsidRPr="00E11796" w:rsidRDefault="006F5291" w:rsidP="006F5291">
      <w:r w:rsidRPr="00E11796">
        <w:t>Etter at entreprenøren har mottatt en eller flere midlertidige betalinger, skal det for alle A-notaer dokumenteres at det ikke samlet er utbetalt mer enn kontrakten totalt kan gi grunnlag for (opprinnelig kontraktssum og godkjente endringer).</w:t>
      </w:r>
    </w:p>
    <w:p w14:paraId="48558F50" w14:textId="77777777" w:rsidR="006F5291" w:rsidRPr="00E11796" w:rsidRDefault="006F5291" w:rsidP="006F5291"/>
    <w:p w14:paraId="1567D1EC" w14:textId="77777777" w:rsidR="006F5291" w:rsidRPr="00E11796" w:rsidRDefault="006F5291" w:rsidP="006F5291">
      <w:r w:rsidRPr="00E11796">
        <w:t>Uavklarte saker bringes fram for ekspertrådet så snart som mulig etter at samarbeidsmøtet har avgjort at de ikke kan løse saken. Fra den dato en tvist henvises til ekspertrådet med skriftlig saksframstilling, skal det gå maksimum 30 dager, eller annen frist som partene kan bli enige om, før ekspertrådet meddeler sitt syn.</w:t>
      </w:r>
    </w:p>
    <w:p w14:paraId="4AED1237" w14:textId="77777777" w:rsidR="006F5291" w:rsidRPr="00E11796" w:rsidRDefault="006F5291" w:rsidP="006F5291"/>
    <w:p w14:paraId="03E0ACC3" w14:textId="77777777" w:rsidR="006F5291" w:rsidRPr="00E11796" w:rsidRDefault="006F5291" w:rsidP="006F5291">
      <w:r w:rsidRPr="00E11796">
        <w:t>Partene kan ikke avtale at skriftlige anbefalinger fra ekspertrådet skal unntas offentligheten.</w:t>
      </w:r>
    </w:p>
    <w:p w14:paraId="5D507414" w14:textId="77777777" w:rsidR="006F5291" w:rsidRPr="00E11796" w:rsidRDefault="006F5291" w:rsidP="006F5291"/>
    <w:p w14:paraId="728208CA" w14:textId="77777777" w:rsidR="006F5291" w:rsidRPr="00E11796" w:rsidRDefault="006F5291" w:rsidP="006F5291">
      <w:r w:rsidRPr="00E11796">
        <w:t>Ekspertrådets skriftlige anbefalinger og midlertidige avgjørelser skal være tilgjengelig for begge organisasjoner tilsvarende andre avgjørelser på prosjektet.</w:t>
      </w:r>
    </w:p>
    <w:p w14:paraId="0198324F" w14:textId="77777777" w:rsidR="006F5291" w:rsidRPr="00E11796" w:rsidRDefault="006F5291" w:rsidP="006F5291"/>
    <w:p w14:paraId="17B0E7C2" w14:textId="6289CDE7" w:rsidR="006F5291" w:rsidRPr="00E11796" w:rsidRDefault="006F5291" w:rsidP="006F5291">
      <w:r w:rsidRPr="00E11796">
        <w:t>Honorar og øvrige utgifter til ekspertrådet deles likt mellom partene.</w:t>
      </w:r>
    </w:p>
    <w:p w14:paraId="333E28C1" w14:textId="77777777" w:rsidR="006F5291" w:rsidRPr="00E11796" w:rsidRDefault="006F5291" w:rsidP="006F5291"/>
    <w:p w14:paraId="53092DF2" w14:textId="77777777" w:rsidR="00B03D2F" w:rsidRPr="00E11796" w:rsidRDefault="00B03D2F" w:rsidP="006F5291"/>
    <w:p w14:paraId="5BACFC25" w14:textId="72293E0B" w:rsidR="006F5291" w:rsidRPr="00E11796" w:rsidRDefault="006F5291" w:rsidP="006F5291">
      <w:pPr>
        <w:rPr>
          <w:b/>
        </w:rPr>
      </w:pPr>
      <w:r w:rsidRPr="00E11796">
        <w:rPr>
          <w:b/>
        </w:rPr>
        <w:t>Prosess for å fastlegge betalingsforpliktelsers omfang:</w:t>
      </w:r>
    </w:p>
    <w:tbl>
      <w:tblPr>
        <w:tblW w:w="8921" w:type="dxa"/>
        <w:tblCellMar>
          <w:left w:w="0" w:type="dxa"/>
          <w:right w:w="0" w:type="dxa"/>
        </w:tblCellMar>
        <w:tblLook w:val="04A0" w:firstRow="1" w:lastRow="0" w:firstColumn="1" w:lastColumn="0" w:noHBand="0" w:noVBand="1"/>
      </w:tblPr>
      <w:tblGrid>
        <w:gridCol w:w="2400"/>
        <w:gridCol w:w="6521"/>
      </w:tblGrid>
      <w:tr w:rsidR="006F5291" w:rsidRPr="00E11796" w14:paraId="2E33D2DF" w14:textId="77777777" w:rsidTr="007770F3">
        <w:trPr>
          <w:trHeight w:val="257"/>
        </w:trPr>
        <w:tc>
          <w:tcPr>
            <w:tcW w:w="2400" w:type="dxa"/>
            <w:tcBorders>
              <w:top w:val="single" w:sz="8" w:space="0" w:color="A3A3A3"/>
              <w:left w:val="single" w:sz="8" w:space="0" w:color="A3A3A3"/>
              <w:bottom w:val="single" w:sz="8" w:space="0" w:color="A3A3A3"/>
              <w:right w:val="single" w:sz="8" w:space="0" w:color="A3A3A3"/>
            </w:tcBorders>
            <w:shd w:val="clear" w:color="auto" w:fill="D9E2F3"/>
            <w:tcMar>
              <w:top w:w="80" w:type="dxa"/>
              <w:left w:w="80" w:type="dxa"/>
              <w:bottom w:w="80" w:type="dxa"/>
              <w:right w:w="80" w:type="dxa"/>
            </w:tcMar>
            <w:hideMark/>
          </w:tcPr>
          <w:p w14:paraId="1F9179DA" w14:textId="77777777" w:rsidR="006F5291" w:rsidRPr="00E11796" w:rsidRDefault="006F5291" w:rsidP="00A83C6A">
            <w:pPr>
              <w:rPr>
                <w:lang w:eastAsia="nb-NO"/>
              </w:rPr>
            </w:pPr>
            <w:r w:rsidRPr="00E11796">
              <w:rPr>
                <w:lang w:eastAsia="nb-NO"/>
              </w:rPr>
              <w:t xml:space="preserve">«Trappetrinn» </w:t>
            </w:r>
          </w:p>
        </w:tc>
        <w:tc>
          <w:tcPr>
            <w:tcW w:w="6521" w:type="dxa"/>
            <w:tcBorders>
              <w:top w:val="single" w:sz="8" w:space="0" w:color="A3A3A3"/>
              <w:left w:val="nil"/>
              <w:bottom w:val="single" w:sz="8" w:space="0" w:color="A3A3A3"/>
              <w:right w:val="single" w:sz="8" w:space="0" w:color="A3A3A3"/>
            </w:tcBorders>
            <w:shd w:val="clear" w:color="auto" w:fill="D9E2F3"/>
            <w:tcMar>
              <w:top w:w="80" w:type="dxa"/>
              <w:left w:w="80" w:type="dxa"/>
              <w:bottom w:w="80" w:type="dxa"/>
              <w:right w:w="80" w:type="dxa"/>
            </w:tcMar>
            <w:hideMark/>
          </w:tcPr>
          <w:p w14:paraId="2AFC5ACA" w14:textId="77777777" w:rsidR="006F5291" w:rsidRPr="00E11796" w:rsidRDefault="006F5291" w:rsidP="00A83C6A">
            <w:pPr>
              <w:rPr>
                <w:lang w:eastAsia="nb-NO"/>
              </w:rPr>
            </w:pPr>
            <w:r w:rsidRPr="00E11796">
              <w:rPr>
                <w:lang w:eastAsia="nb-NO"/>
              </w:rPr>
              <w:t>Hva gjøres</w:t>
            </w:r>
          </w:p>
        </w:tc>
      </w:tr>
      <w:tr w:rsidR="006F5291" w:rsidRPr="00E11796" w14:paraId="3B071247" w14:textId="77777777" w:rsidTr="007770F3">
        <w:trPr>
          <w:trHeight w:val="2305"/>
        </w:trPr>
        <w:tc>
          <w:tcPr>
            <w:tcW w:w="2400" w:type="dxa"/>
            <w:tcBorders>
              <w:top w:val="nil"/>
              <w:left w:val="single" w:sz="8" w:space="0" w:color="A3A3A3"/>
              <w:bottom w:val="single" w:sz="4" w:space="0" w:color="auto"/>
              <w:right w:val="single" w:sz="8" w:space="0" w:color="A3A3A3"/>
            </w:tcBorders>
            <w:tcMar>
              <w:top w:w="80" w:type="dxa"/>
              <w:left w:w="80" w:type="dxa"/>
              <w:bottom w:w="80" w:type="dxa"/>
              <w:right w:w="80" w:type="dxa"/>
            </w:tcMar>
          </w:tcPr>
          <w:p w14:paraId="152D8689" w14:textId="77777777" w:rsidR="006F5291" w:rsidRPr="00E11796" w:rsidRDefault="006F5291" w:rsidP="00A83C6A">
            <w:pPr>
              <w:rPr>
                <w:lang w:eastAsia="nb-NO"/>
              </w:rPr>
            </w:pPr>
            <w:r w:rsidRPr="00E11796">
              <w:rPr>
                <w:lang w:eastAsia="nb-NO"/>
              </w:rPr>
              <w:t>Varsel om krav eller krav om endringsordre (KOE)</w:t>
            </w:r>
          </w:p>
          <w:p w14:paraId="0E8F013A" w14:textId="77777777" w:rsidR="006F5291" w:rsidRPr="00E11796" w:rsidRDefault="006F5291" w:rsidP="00A83C6A">
            <w:pPr>
              <w:rPr>
                <w:lang w:eastAsia="nb-NO"/>
              </w:rPr>
            </w:pPr>
          </w:p>
          <w:p w14:paraId="1F2EBE2D" w14:textId="77777777" w:rsidR="006F5291" w:rsidRPr="00E11796" w:rsidRDefault="006F5291" w:rsidP="00A83C6A">
            <w:pPr>
              <w:rPr>
                <w:lang w:eastAsia="nb-NO"/>
              </w:rPr>
            </w:pPr>
          </w:p>
        </w:tc>
        <w:tc>
          <w:tcPr>
            <w:tcW w:w="6521" w:type="dxa"/>
            <w:tcBorders>
              <w:top w:val="nil"/>
              <w:left w:val="nil"/>
              <w:bottom w:val="single" w:sz="4" w:space="0" w:color="auto"/>
              <w:right w:val="single" w:sz="8" w:space="0" w:color="A3A3A3"/>
            </w:tcBorders>
            <w:tcMar>
              <w:top w:w="80" w:type="dxa"/>
              <w:left w:w="80" w:type="dxa"/>
              <w:bottom w:w="80" w:type="dxa"/>
              <w:right w:w="80" w:type="dxa"/>
            </w:tcMar>
          </w:tcPr>
          <w:p w14:paraId="5F428F59" w14:textId="77777777" w:rsidR="006F5291" w:rsidRPr="00E11796" w:rsidRDefault="006F5291" w:rsidP="00A83C6A">
            <w:pPr>
              <w:rPr>
                <w:lang w:eastAsia="nb-NO"/>
              </w:rPr>
            </w:pPr>
            <w:r w:rsidRPr="00E11796">
              <w:rPr>
                <w:lang w:eastAsia="nb-NO"/>
              </w:rPr>
              <w:t>Frister:</w:t>
            </w:r>
          </w:p>
          <w:p w14:paraId="178242B8" w14:textId="77777777" w:rsidR="006F5291" w:rsidRPr="00E11796" w:rsidRDefault="006F5291" w:rsidP="00A83C6A">
            <w:pPr>
              <w:rPr>
                <w:lang w:eastAsia="nb-NO"/>
              </w:rPr>
            </w:pPr>
            <w:r w:rsidRPr="00E11796">
              <w:rPr>
                <w:lang w:eastAsia="nb-NO"/>
              </w:rPr>
              <w:t>Fra denne dato (varsel eller KOE) teller tiden i konfliktløsningstrappa (3 mnd)</w:t>
            </w:r>
          </w:p>
          <w:p w14:paraId="7B464A35" w14:textId="77777777" w:rsidR="006F5291" w:rsidRPr="00E11796" w:rsidRDefault="006F5291" w:rsidP="00A83C6A">
            <w:pPr>
              <w:rPr>
                <w:lang w:eastAsia="nb-NO"/>
              </w:rPr>
            </w:pPr>
          </w:p>
          <w:p w14:paraId="5299CA64" w14:textId="77777777" w:rsidR="006F5291" w:rsidRPr="00E11796" w:rsidRDefault="006F5291" w:rsidP="00A83C6A">
            <w:pPr>
              <w:rPr>
                <w:lang w:eastAsia="nb-NO"/>
              </w:rPr>
            </w:pPr>
            <w:r w:rsidRPr="00E11796">
              <w:rPr>
                <w:lang w:eastAsia="nb-NO"/>
              </w:rPr>
              <w:t xml:space="preserve">Entreprenøren varsler i henhold til kontrakt. </w:t>
            </w:r>
          </w:p>
          <w:p w14:paraId="70F630F9" w14:textId="77777777" w:rsidR="006F5291" w:rsidRPr="00E11796" w:rsidRDefault="006F5291" w:rsidP="00A83C6A">
            <w:pPr>
              <w:rPr>
                <w:lang w:eastAsia="nb-NO"/>
              </w:rPr>
            </w:pPr>
            <w:r w:rsidRPr="00E11796">
              <w:rPr>
                <w:lang w:eastAsia="nb-NO"/>
              </w:rPr>
              <w:t xml:space="preserve">BH håndterer/svarer ut med endringsordre (EO), eller bestrider hele eller deler av kravet </w:t>
            </w:r>
          </w:p>
          <w:p w14:paraId="2FC1A7B6" w14:textId="77777777" w:rsidR="006F5291" w:rsidRPr="00E11796" w:rsidRDefault="006F5291" w:rsidP="00A83C6A">
            <w:pPr>
              <w:rPr>
                <w:lang w:eastAsia="nb-NO"/>
              </w:rPr>
            </w:pPr>
          </w:p>
          <w:p w14:paraId="334BB048" w14:textId="77777777" w:rsidR="006F5291" w:rsidRPr="00E11796" w:rsidRDefault="006F5291" w:rsidP="00A83C6A">
            <w:pPr>
              <w:rPr>
                <w:lang w:eastAsia="nb-NO"/>
              </w:rPr>
            </w:pPr>
            <w:r w:rsidRPr="00E11796">
              <w:rPr>
                <w:lang w:eastAsia="nb-NO"/>
              </w:rPr>
              <w:t xml:space="preserve">Kravoversikt oppdateres </w:t>
            </w:r>
          </w:p>
          <w:p w14:paraId="79B698B6" w14:textId="77777777" w:rsidR="006F5291" w:rsidRPr="00E11796" w:rsidRDefault="006F5291" w:rsidP="00A83C6A">
            <w:pPr>
              <w:rPr>
                <w:lang w:eastAsia="nb-NO"/>
              </w:rPr>
            </w:pPr>
            <w:r w:rsidRPr="00E11796">
              <w:rPr>
                <w:lang w:eastAsia="nb-NO"/>
              </w:rPr>
              <w:t xml:space="preserve">Uomtvistet faktureres </w:t>
            </w:r>
          </w:p>
          <w:p w14:paraId="6D0D8729" w14:textId="77777777" w:rsidR="006F5291" w:rsidRPr="00E11796" w:rsidRDefault="006F5291" w:rsidP="00A83C6A">
            <w:pPr>
              <w:rPr>
                <w:lang w:eastAsia="nb-NO"/>
              </w:rPr>
            </w:pPr>
            <w:r w:rsidRPr="00E11796">
              <w:rPr>
                <w:lang w:eastAsia="nb-NO"/>
              </w:rPr>
              <w:t>Omtvistet beløp forsøkes løst gjennom byggherremøter/særmøter og dokumentasjon (maks 3 mnd)</w:t>
            </w:r>
          </w:p>
        </w:tc>
      </w:tr>
      <w:tr w:rsidR="006F5291" w:rsidRPr="00E11796" w14:paraId="346D850D" w14:textId="77777777" w:rsidTr="007770F3">
        <w:trPr>
          <w:trHeight w:val="2609"/>
        </w:trPr>
        <w:tc>
          <w:tcPr>
            <w:tcW w:w="2400" w:type="dxa"/>
            <w:tcBorders>
              <w:top w:val="single" w:sz="4" w:space="0" w:color="auto"/>
              <w:left w:val="single" w:sz="8" w:space="0" w:color="A3A3A3"/>
              <w:bottom w:val="single" w:sz="8" w:space="0" w:color="A3A3A3"/>
              <w:right w:val="single" w:sz="8" w:space="0" w:color="A3A3A3"/>
            </w:tcBorders>
            <w:tcMar>
              <w:top w:w="80" w:type="dxa"/>
              <w:left w:w="80" w:type="dxa"/>
              <w:bottom w:w="80" w:type="dxa"/>
              <w:right w:w="80" w:type="dxa"/>
            </w:tcMar>
          </w:tcPr>
          <w:p w14:paraId="1954F44E" w14:textId="77777777" w:rsidR="006F5291" w:rsidRPr="00E11796" w:rsidRDefault="006F5291" w:rsidP="00A83C6A">
            <w:pPr>
              <w:rPr>
                <w:lang w:eastAsia="nb-NO"/>
              </w:rPr>
            </w:pPr>
            <w:r w:rsidRPr="00E11796">
              <w:rPr>
                <w:lang w:eastAsia="nb-NO"/>
              </w:rPr>
              <w:t xml:space="preserve">Skriftlig oppfordring om å betale omtvistet beløp. </w:t>
            </w:r>
          </w:p>
          <w:p w14:paraId="6B2D04E3" w14:textId="77777777" w:rsidR="006F5291" w:rsidRPr="00E11796" w:rsidRDefault="006F5291" w:rsidP="00A83C6A">
            <w:pPr>
              <w:rPr>
                <w:lang w:eastAsia="nb-NO"/>
              </w:rPr>
            </w:pPr>
            <w:r w:rsidRPr="00E11796">
              <w:rPr>
                <w:lang w:eastAsia="nb-NO"/>
              </w:rPr>
              <w:t>Senest 3 mnd etter varsel/KOE</w:t>
            </w:r>
          </w:p>
          <w:p w14:paraId="39216D47" w14:textId="77777777" w:rsidR="006F5291" w:rsidRPr="00E11796" w:rsidRDefault="006F5291" w:rsidP="00A83C6A">
            <w:pPr>
              <w:rPr>
                <w:lang w:eastAsia="nb-NO"/>
              </w:rPr>
            </w:pPr>
          </w:p>
        </w:tc>
        <w:tc>
          <w:tcPr>
            <w:tcW w:w="6521" w:type="dxa"/>
            <w:tcBorders>
              <w:top w:val="single" w:sz="4" w:space="0" w:color="auto"/>
              <w:left w:val="nil"/>
              <w:bottom w:val="single" w:sz="8" w:space="0" w:color="A3A3A3"/>
              <w:right w:val="single" w:sz="8" w:space="0" w:color="A3A3A3"/>
            </w:tcBorders>
            <w:tcMar>
              <w:top w:w="80" w:type="dxa"/>
              <w:left w:w="80" w:type="dxa"/>
              <w:bottom w:w="80" w:type="dxa"/>
              <w:right w:w="80" w:type="dxa"/>
            </w:tcMar>
          </w:tcPr>
          <w:p w14:paraId="526A1D86" w14:textId="77777777" w:rsidR="006F5291" w:rsidRPr="00E11796" w:rsidRDefault="006F5291" w:rsidP="00A83C6A">
            <w:pPr>
              <w:rPr>
                <w:lang w:eastAsia="nb-NO"/>
              </w:rPr>
            </w:pPr>
            <w:r w:rsidRPr="00E11796">
              <w:rPr>
                <w:lang w:eastAsia="nb-NO"/>
              </w:rPr>
              <w:t>Frister</w:t>
            </w:r>
          </w:p>
          <w:p w14:paraId="4BFB8AA0" w14:textId="368C60F8" w:rsidR="006F5291" w:rsidRPr="00E11796" w:rsidRDefault="006F5291" w:rsidP="00A83C6A">
            <w:pPr>
              <w:rPr>
                <w:lang w:eastAsia="nb-NO"/>
              </w:rPr>
            </w:pPr>
            <w:r w:rsidRPr="00E11796">
              <w:rPr>
                <w:lang w:eastAsia="nb-NO"/>
              </w:rPr>
              <w:t>30 dager</w:t>
            </w:r>
            <w:r w:rsidR="00D11293" w:rsidRPr="00E11796">
              <w:rPr>
                <w:lang w:eastAsia="nb-NO"/>
              </w:rPr>
              <w:t xml:space="preserve"> etter denne dato begynner</w:t>
            </w:r>
            <w:r w:rsidRPr="00E11796">
              <w:rPr>
                <w:lang w:eastAsia="nb-NO"/>
              </w:rPr>
              <w:t xml:space="preserve"> forsinkelsesrenter </w:t>
            </w:r>
            <w:r w:rsidR="00D11293" w:rsidRPr="00E11796">
              <w:rPr>
                <w:lang w:eastAsia="nb-NO"/>
              </w:rPr>
              <w:t>å påløpe</w:t>
            </w:r>
          </w:p>
          <w:p w14:paraId="0C01FA03" w14:textId="77777777" w:rsidR="006F5291" w:rsidRPr="00E11796" w:rsidRDefault="006F5291" w:rsidP="00A83C6A">
            <w:pPr>
              <w:rPr>
                <w:lang w:eastAsia="nb-NO"/>
              </w:rPr>
            </w:pPr>
            <w:r w:rsidRPr="00E11796">
              <w:rPr>
                <w:lang w:eastAsia="nb-NO"/>
              </w:rPr>
              <w:t>Fra denne dato løper foreldelsesfrist</w:t>
            </w:r>
          </w:p>
          <w:p w14:paraId="42E10F6B" w14:textId="77777777" w:rsidR="006F5291" w:rsidRPr="00E11796" w:rsidRDefault="006F5291" w:rsidP="00A83C6A">
            <w:pPr>
              <w:rPr>
                <w:rFonts w:eastAsiaTheme="minorHAnsi"/>
                <w:lang w:eastAsia="nb-NO"/>
              </w:rPr>
            </w:pPr>
          </w:p>
          <w:p w14:paraId="4F195CE7" w14:textId="77777777" w:rsidR="006F5291" w:rsidRPr="00E11796" w:rsidRDefault="006F5291" w:rsidP="00A83C6A">
            <w:pPr>
              <w:rPr>
                <w:lang w:eastAsia="nb-NO"/>
              </w:rPr>
            </w:pPr>
            <w:r w:rsidRPr="00E11796">
              <w:rPr>
                <w:lang w:eastAsia="nb-NO"/>
              </w:rPr>
              <w:t xml:space="preserve">BH tar så snart som mulig stilling til oppfordring om å betale.  </w:t>
            </w:r>
          </w:p>
          <w:p w14:paraId="1B0DEC60" w14:textId="77777777" w:rsidR="006F5291" w:rsidRPr="00E11796" w:rsidRDefault="006F5291" w:rsidP="00A83C6A">
            <w:pPr>
              <w:rPr>
                <w:lang w:eastAsia="nb-NO"/>
              </w:rPr>
            </w:pPr>
            <w:r w:rsidRPr="00E11796">
              <w:rPr>
                <w:lang w:eastAsia="nb-NO"/>
              </w:rPr>
              <w:t>BH gir en skriftlig tilbakemelding på om hele eller deler av kravet er omtvistet</w:t>
            </w:r>
          </w:p>
          <w:p w14:paraId="0031EC48" w14:textId="77777777" w:rsidR="006F5291" w:rsidRPr="00E11796" w:rsidRDefault="006F5291" w:rsidP="00A83C6A">
            <w:pPr>
              <w:rPr>
                <w:lang w:eastAsia="nb-NO"/>
              </w:rPr>
            </w:pPr>
          </w:p>
          <w:p w14:paraId="16422BA0" w14:textId="77777777" w:rsidR="006F5291" w:rsidRPr="00E11796" w:rsidRDefault="006F5291" w:rsidP="00A83C6A">
            <w:pPr>
              <w:rPr>
                <w:lang w:eastAsia="nb-NO"/>
              </w:rPr>
            </w:pPr>
            <w:r w:rsidRPr="00E11796">
              <w:rPr>
                <w:lang w:eastAsia="nb-NO"/>
              </w:rPr>
              <w:t xml:space="preserve">Kravoversikt oppdateres </w:t>
            </w:r>
          </w:p>
          <w:p w14:paraId="039045B6" w14:textId="77777777" w:rsidR="006F5291" w:rsidRPr="00E11796" w:rsidRDefault="006F5291" w:rsidP="00A83C6A">
            <w:pPr>
              <w:rPr>
                <w:lang w:eastAsia="nb-NO"/>
              </w:rPr>
            </w:pPr>
            <w:r w:rsidRPr="00E11796">
              <w:rPr>
                <w:lang w:eastAsia="nb-NO"/>
              </w:rPr>
              <w:t xml:space="preserve">Uomtvistet faktureres </w:t>
            </w:r>
          </w:p>
          <w:p w14:paraId="50CF1BE2" w14:textId="77777777" w:rsidR="006F5291" w:rsidRPr="00E11796" w:rsidRDefault="006F5291" w:rsidP="00A83C6A">
            <w:pPr>
              <w:rPr>
                <w:lang w:eastAsia="nb-NO"/>
              </w:rPr>
            </w:pPr>
            <w:r w:rsidRPr="00E11796">
              <w:rPr>
                <w:lang w:eastAsia="nb-NO"/>
              </w:rPr>
              <w:t xml:space="preserve">Omtvistet sak sendes samarbeidsmøtet omgående for videre prosess </w:t>
            </w:r>
          </w:p>
        </w:tc>
      </w:tr>
      <w:tr w:rsidR="006F5291" w:rsidRPr="00E11796" w14:paraId="3ABE0E90" w14:textId="77777777" w:rsidTr="007770F3">
        <w:trPr>
          <w:trHeight w:val="2912"/>
        </w:trPr>
        <w:tc>
          <w:tcPr>
            <w:tcW w:w="2400" w:type="dxa"/>
            <w:tcBorders>
              <w:top w:val="nil"/>
              <w:left w:val="single" w:sz="8" w:space="0" w:color="A3A3A3"/>
              <w:bottom w:val="single" w:sz="4" w:space="0" w:color="auto"/>
              <w:right w:val="single" w:sz="8" w:space="0" w:color="A3A3A3"/>
            </w:tcBorders>
            <w:tcMar>
              <w:top w:w="80" w:type="dxa"/>
              <w:left w:w="80" w:type="dxa"/>
              <w:bottom w:w="80" w:type="dxa"/>
              <w:right w:w="80" w:type="dxa"/>
            </w:tcMar>
            <w:hideMark/>
          </w:tcPr>
          <w:p w14:paraId="68960881" w14:textId="77777777" w:rsidR="006F5291" w:rsidRPr="00E11796" w:rsidRDefault="006F5291" w:rsidP="00A83C6A">
            <w:pPr>
              <w:rPr>
                <w:lang w:eastAsia="nb-NO"/>
              </w:rPr>
            </w:pPr>
            <w:r w:rsidRPr="00E11796">
              <w:rPr>
                <w:lang w:eastAsia="nb-NO"/>
              </w:rPr>
              <w:lastRenderedPageBreak/>
              <w:t>Uenighet (oppfordring til å betale) løftes til samarbeidsmøtet</w:t>
            </w:r>
          </w:p>
        </w:tc>
        <w:tc>
          <w:tcPr>
            <w:tcW w:w="6521" w:type="dxa"/>
            <w:tcBorders>
              <w:top w:val="nil"/>
              <w:left w:val="nil"/>
              <w:bottom w:val="single" w:sz="4" w:space="0" w:color="auto"/>
              <w:right w:val="single" w:sz="8" w:space="0" w:color="A3A3A3"/>
            </w:tcBorders>
            <w:tcMar>
              <w:top w:w="80" w:type="dxa"/>
              <w:left w:w="80" w:type="dxa"/>
              <w:bottom w:w="80" w:type="dxa"/>
              <w:right w:w="80" w:type="dxa"/>
            </w:tcMar>
          </w:tcPr>
          <w:p w14:paraId="5ED13353" w14:textId="77777777" w:rsidR="006F5291" w:rsidRPr="00E11796" w:rsidRDefault="006F5291" w:rsidP="00A83C6A">
            <w:pPr>
              <w:rPr>
                <w:lang w:eastAsia="nb-NO"/>
              </w:rPr>
            </w:pPr>
            <w:r w:rsidRPr="00E11796">
              <w:rPr>
                <w:lang w:eastAsia="nb-NO"/>
              </w:rPr>
              <w:t>Samarbeidsmøtet kan</w:t>
            </w:r>
          </w:p>
          <w:p w14:paraId="1AAAD7AA" w14:textId="77777777" w:rsidR="006F5291" w:rsidRPr="00E11796" w:rsidRDefault="006F5291" w:rsidP="00A83C6A">
            <w:pPr>
              <w:rPr>
                <w:lang w:eastAsia="nb-NO"/>
              </w:rPr>
            </w:pPr>
            <w:r w:rsidRPr="00E11796">
              <w:rPr>
                <w:lang w:eastAsia="nb-NO"/>
              </w:rPr>
              <w:t xml:space="preserve">Enes om at kravet er umodent og avtale videre prosess </w:t>
            </w:r>
          </w:p>
          <w:p w14:paraId="27204670" w14:textId="77777777" w:rsidR="006F5291" w:rsidRPr="00E11796" w:rsidRDefault="006F5291" w:rsidP="00A83C6A">
            <w:pPr>
              <w:rPr>
                <w:lang w:eastAsia="nb-NO"/>
              </w:rPr>
            </w:pPr>
            <w:r w:rsidRPr="00E11796">
              <w:rPr>
                <w:lang w:eastAsia="nb-NO"/>
              </w:rPr>
              <w:t>Sende saken tilbake til byggherremøtet</w:t>
            </w:r>
          </w:p>
          <w:p w14:paraId="1C3AFA93" w14:textId="77777777" w:rsidR="006F5291" w:rsidRPr="00E11796" w:rsidRDefault="006F5291" w:rsidP="00A83C6A">
            <w:pPr>
              <w:rPr>
                <w:lang w:eastAsia="nb-NO"/>
              </w:rPr>
            </w:pPr>
            <w:r w:rsidRPr="00E11796">
              <w:rPr>
                <w:lang w:eastAsia="nb-NO"/>
              </w:rPr>
              <w:t>Løse saken</w:t>
            </w:r>
          </w:p>
          <w:p w14:paraId="1DABA29C" w14:textId="77777777" w:rsidR="006F5291" w:rsidRPr="00E11796" w:rsidRDefault="006F5291" w:rsidP="00A83C6A">
            <w:pPr>
              <w:rPr>
                <w:lang w:eastAsia="nb-NO"/>
              </w:rPr>
            </w:pPr>
            <w:r w:rsidRPr="00E11796">
              <w:rPr>
                <w:lang w:eastAsia="nb-NO"/>
              </w:rPr>
              <w:t>Be om hjelp fra prosessleder samhandling</w:t>
            </w:r>
          </w:p>
          <w:p w14:paraId="5C89FFE7" w14:textId="77777777" w:rsidR="006F5291" w:rsidRPr="00E11796" w:rsidRDefault="006F5291" w:rsidP="00A83C6A">
            <w:pPr>
              <w:rPr>
                <w:lang w:eastAsia="nb-NO"/>
              </w:rPr>
            </w:pPr>
            <w:r w:rsidRPr="00E11796">
              <w:rPr>
                <w:lang w:eastAsia="nb-NO"/>
              </w:rPr>
              <w:t xml:space="preserve">Samarbeidsmøtet kan be om ekspertråd. </w:t>
            </w:r>
          </w:p>
          <w:p w14:paraId="352B3AD4" w14:textId="77777777" w:rsidR="006F5291" w:rsidRPr="00E11796" w:rsidRDefault="006F5291" w:rsidP="00A83C6A">
            <w:pPr>
              <w:rPr>
                <w:shd w:val="clear" w:color="auto" w:fill="FFFF99"/>
                <w:lang w:eastAsia="nb-NO"/>
              </w:rPr>
            </w:pPr>
            <w:r w:rsidRPr="00E11796">
              <w:rPr>
                <w:lang w:eastAsia="nb-NO"/>
              </w:rPr>
              <w:t xml:space="preserve">Ikke enighet – «midlertidig betaling». </w:t>
            </w:r>
          </w:p>
          <w:p w14:paraId="567C9ECC" w14:textId="77777777" w:rsidR="006F5291" w:rsidRPr="00E11796" w:rsidRDefault="006F5291" w:rsidP="00A83C6A">
            <w:pPr>
              <w:rPr>
                <w:rFonts w:eastAsiaTheme="minorHAnsi"/>
                <w:lang w:eastAsia="nb-NO"/>
              </w:rPr>
            </w:pPr>
          </w:p>
          <w:p w14:paraId="05E4D267" w14:textId="77777777" w:rsidR="006F5291" w:rsidRPr="00E11796" w:rsidRDefault="006F5291" w:rsidP="00A83C6A">
            <w:pPr>
              <w:rPr>
                <w:lang w:eastAsia="nb-NO"/>
              </w:rPr>
            </w:pPr>
            <w:r w:rsidRPr="00E11796">
              <w:rPr>
                <w:lang w:eastAsia="nb-NO"/>
              </w:rPr>
              <w:t xml:space="preserve">Kravoversikt oppdateres </w:t>
            </w:r>
          </w:p>
          <w:p w14:paraId="3668682D" w14:textId="77777777" w:rsidR="006F5291" w:rsidRPr="00E11796" w:rsidRDefault="006F5291" w:rsidP="00A83C6A">
            <w:pPr>
              <w:rPr>
                <w:lang w:eastAsia="nb-NO"/>
              </w:rPr>
            </w:pPr>
            <w:r w:rsidRPr="00E11796">
              <w:rPr>
                <w:lang w:eastAsia="nb-NO"/>
              </w:rPr>
              <w:t xml:space="preserve">Uomtvistet beløp faktureres </w:t>
            </w:r>
          </w:p>
          <w:p w14:paraId="5E714702" w14:textId="77777777" w:rsidR="006F5291" w:rsidRPr="00E11796" w:rsidRDefault="006F5291" w:rsidP="00A83C6A">
            <w:pPr>
              <w:rPr>
                <w:lang w:eastAsia="nb-NO"/>
              </w:rPr>
            </w:pPr>
            <w:r w:rsidRPr="00E11796">
              <w:rPr>
                <w:lang w:eastAsia="nb-NO"/>
              </w:rPr>
              <w:t xml:space="preserve">Omtvistet beløp behandles videre i årlig gjennomgang. </w:t>
            </w:r>
          </w:p>
        </w:tc>
      </w:tr>
      <w:tr w:rsidR="006F5291" w:rsidRPr="00E11796" w14:paraId="479F5512" w14:textId="77777777" w:rsidTr="007770F3">
        <w:trPr>
          <w:trHeight w:val="1547"/>
        </w:trPr>
        <w:tc>
          <w:tcPr>
            <w:tcW w:w="2400" w:type="dxa"/>
            <w:tcBorders>
              <w:top w:val="single" w:sz="4" w:space="0" w:color="auto"/>
              <w:left w:val="single" w:sz="4" w:space="0" w:color="auto"/>
              <w:bottom w:val="single" w:sz="4" w:space="0" w:color="auto"/>
              <w:right w:val="single" w:sz="8" w:space="0" w:color="A3A3A3"/>
            </w:tcBorders>
            <w:tcMar>
              <w:top w:w="80" w:type="dxa"/>
              <w:left w:w="80" w:type="dxa"/>
              <w:bottom w:w="80" w:type="dxa"/>
              <w:right w:w="80" w:type="dxa"/>
            </w:tcMar>
            <w:hideMark/>
          </w:tcPr>
          <w:p w14:paraId="2841874D" w14:textId="77777777" w:rsidR="006F5291" w:rsidRPr="00E11796" w:rsidRDefault="006F5291" w:rsidP="00A83C6A">
            <w:pPr>
              <w:rPr>
                <w:lang w:eastAsia="nb-NO"/>
              </w:rPr>
            </w:pPr>
            <w:r w:rsidRPr="00E11796">
              <w:rPr>
                <w:lang w:eastAsia="nb-NO"/>
              </w:rPr>
              <w:t>Årlig gjennomgang av kravoversikt.</w:t>
            </w:r>
          </w:p>
        </w:tc>
        <w:tc>
          <w:tcPr>
            <w:tcW w:w="6521" w:type="dxa"/>
            <w:tcBorders>
              <w:top w:val="single" w:sz="4" w:space="0" w:color="auto"/>
              <w:left w:val="nil"/>
              <w:bottom w:val="single" w:sz="4" w:space="0" w:color="auto"/>
              <w:right w:val="single" w:sz="4" w:space="0" w:color="auto"/>
            </w:tcBorders>
            <w:tcMar>
              <w:top w:w="80" w:type="dxa"/>
              <w:left w:w="80" w:type="dxa"/>
              <w:bottom w:w="80" w:type="dxa"/>
              <w:right w:w="80" w:type="dxa"/>
            </w:tcMar>
          </w:tcPr>
          <w:p w14:paraId="74F05868" w14:textId="77777777" w:rsidR="006F5291" w:rsidRPr="00E11796" w:rsidRDefault="006F5291" w:rsidP="00A83C6A">
            <w:pPr>
              <w:rPr>
                <w:lang w:eastAsia="nb-NO"/>
              </w:rPr>
            </w:pPr>
            <w:r w:rsidRPr="00E11796">
              <w:rPr>
                <w:lang w:eastAsia="nb-NO"/>
              </w:rPr>
              <w:t>En gang per år: Samarbeidsmøtet gjennomgår kravoversikten. Det vurderes om omtvistede krav kan løses.</w:t>
            </w:r>
          </w:p>
          <w:p w14:paraId="437C79E7" w14:textId="77777777" w:rsidR="006F5291" w:rsidRPr="00E11796" w:rsidRDefault="006F5291" w:rsidP="00A83C6A">
            <w:pPr>
              <w:rPr>
                <w:lang w:eastAsia="nb-NO"/>
              </w:rPr>
            </w:pPr>
          </w:p>
          <w:p w14:paraId="195D70F5" w14:textId="77777777" w:rsidR="006F5291" w:rsidRPr="00E11796" w:rsidRDefault="006F5291" w:rsidP="00A83C6A">
            <w:pPr>
              <w:rPr>
                <w:lang w:eastAsia="nb-NO"/>
              </w:rPr>
            </w:pPr>
            <w:r w:rsidRPr="00E11796">
              <w:rPr>
                <w:lang w:eastAsia="nb-NO"/>
              </w:rPr>
              <w:t>Mulighet for forlengelse av foreldelsesfrist. Om ønskelig kan samarbeidsmøtet enes om "fornyelse" av eksisterende krav.  "Fornying" innebærer at dato for årlig gjennomgang defineres som «oppstart» for foreldelsesfristen. </w:t>
            </w:r>
          </w:p>
          <w:p w14:paraId="30C318E8" w14:textId="77777777" w:rsidR="006F5291" w:rsidRPr="00E11796" w:rsidRDefault="006F5291" w:rsidP="00A83C6A">
            <w:pPr>
              <w:rPr>
                <w:lang w:eastAsia="nb-NO"/>
              </w:rPr>
            </w:pPr>
          </w:p>
        </w:tc>
      </w:tr>
      <w:tr w:rsidR="006F5291" w:rsidRPr="00E11796" w14:paraId="5756FEFB" w14:textId="77777777" w:rsidTr="007770F3">
        <w:trPr>
          <w:trHeight w:val="1547"/>
        </w:trPr>
        <w:tc>
          <w:tcPr>
            <w:tcW w:w="2400" w:type="dxa"/>
            <w:tcBorders>
              <w:top w:val="single" w:sz="4" w:space="0" w:color="auto"/>
              <w:left w:val="single" w:sz="4" w:space="0" w:color="auto"/>
              <w:bottom w:val="single" w:sz="4" w:space="0" w:color="auto"/>
              <w:right w:val="single" w:sz="4" w:space="0" w:color="auto"/>
            </w:tcBorders>
            <w:tcMar>
              <w:top w:w="80" w:type="dxa"/>
              <w:left w:w="80" w:type="dxa"/>
              <w:bottom w:w="80" w:type="dxa"/>
              <w:right w:w="80" w:type="dxa"/>
            </w:tcMar>
            <w:hideMark/>
          </w:tcPr>
          <w:p w14:paraId="468F76BE" w14:textId="77777777" w:rsidR="006F5291" w:rsidRPr="00E11796" w:rsidRDefault="006F5291" w:rsidP="00A83C6A">
            <w:pPr>
              <w:rPr>
                <w:lang w:eastAsia="nb-NO"/>
              </w:rPr>
            </w:pPr>
            <w:r w:rsidRPr="00E11796">
              <w:rPr>
                <w:lang w:eastAsia="nb-NO"/>
              </w:rPr>
              <w:t>Sluttoppgjør</w:t>
            </w:r>
          </w:p>
        </w:tc>
        <w:tc>
          <w:tcPr>
            <w:tcW w:w="6521" w:type="dxa"/>
            <w:tcBorders>
              <w:top w:val="single" w:sz="4" w:space="0" w:color="auto"/>
              <w:left w:val="single" w:sz="4" w:space="0" w:color="auto"/>
              <w:bottom w:val="single" w:sz="4" w:space="0" w:color="auto"/>
              <w:right w:val="single" w:sz="4" w:space="0" w:color="auto"/>
            </w:tcBorders>
            <w:tcMar>
              <w:top w:w="80" w:type="dxa"/>
              <w:left w:w="80" w:type="dxa"/>
              <w:bottom w:w="80" w:type="dxa"/>
              <w:right w:w="80" w:type="dxa"/>
            </w:tcMar>
          </w:tcPr>
          <w:p w14:paraId="08CB43C0" w14:textId="77777777" w:rsidR="006F5291" w:rsidRPr="00E11796" w:rsidRDefault="006F5291" w:rsidP="00A83C6A">
            <w:pPr>
              <w:rPr>
                <w:lang w:eastAsia="nb-NO"/>
              </w:rPr>
            </w:pPr>
            <w:r w:rsidRPr="00E11796">
              <w:rPr>
                <w:lang w:eastAsia="nb-NO"/>
              </w:rPr>
              <w:t xml:space="preserve">Ved kontraktens slutt sendes en siste skriftlig oppfordring om betaling. Den inneholder en sluttoppstilling av kravoversikten og behandles i prinsippet som en «vanlig» skriftlig oppfordring til å betale. </w:t>
            </w:r>
          </w:p>
          <w:p w14:paraId="78F2BF5D" w14:textId="77777777" w:rsidR="006F5291" w:rsidRPr="00E11796" w:rsidRDefault="006F5291" w:rsidP="00A83C6A">
            <w:pPr>
              <w:rPr>
                <w:lang w:eastAsia="nb-NO"/>
              </w:rPr>
            </w:pPr>
            <w:r w:rsidRPr="00E11796">
              <w:rPr>
                <w:lang w:eastAsia="nb-NO"/>
              </w:rPr>
              <w:t>Byggherren har på dette tidspunktet ikke utbetalt mer enn opprinnelig kontraktssum inkludert godkjente endringer (midlertidige utbetalinger tilbakeholdes).</w:t>
            </w:r>
          </w:p>
          <w:p w14:paraId="13A44FD8" w14:textId="77777777" w:rsidR="006F5291" w:rsidRPr="00E11796" w:rsidRDefault="006F5291" w:rsidP="00A83C6A">
            <w:pPr>
              <w:rPr>
                <w:lang w:eastAsia="nb-NO"/>
              </w:rPr>
            </w:pPr>
          </w:p>
          <w:p w14:paraId="2197CB17" w14:textId="77777777" w:rsidR="006F5291" w:rsidRPr="00E11796" w:rsidRDefault="006F5291" w:rsidP="00A83C6A">
            <w:pPr>
              <w:rPr>
                <w:lang w:eastAsia="nb-NO"/>
              </w:rPr>
            </w:pPr>
            <w:r w:rsidRPr="00E11796">
              <w:rPr>
                <w:lang w:eastAsia="nb-NO"/>
              </w:rPr>
              <w:t>Frist for innmelding av siste skriftlige oppfordring om betaling er to måneder.</w:t>
            </w:r>
          </w:p>
        </w:tc>
      </w:tr>
    </w:tbl>
    <w:p w14:paraId="6F28A47B" w14:textId="77777777" w:rsidR="006F5291" w:rsidRPr="00E11796" w:rsidRDefault="006F5291" w:rsidP="006F5291"/>
    <w:p w14:paraId="264E8AE2" w14:textId="3B35AE68" w:rsidR="00BB68C5" w:rsidRPr="00E11796" w:rsidRDefault="00BB68C5" w:rsidP="008C1549">
      <w:pPr>
        <w:pStyle w:val="Overskrift4"/>
      </w:pPr>
      <w:bookmarkStart w:id="1022" w:name="_Toc233897168"/>
      <w:r w:rsidRPr="00E11796">
        <w:t>Part ved søksmål</w:t>
      </w:r>
      <w:bookmarkEnd w:id="1022"/>
    </w:p>
    <w:p w14:paraId="2F314837" w14:textId="77777777" w:rsidR="00A83C6A" w:rsidRPr="00E11796" w:rsidRDefault="00A83C6A" w:rsidP="00A83C6A">
      <w:pPr>
        <w:rPr>
          <w:lang w:eastAsia="nb-NO"/>
        </w:rPr>
      </w:pPr>
      <w:r w:rsidRPr="00E11796">
        <w:rPr>
          <w:lang w:eastAsia="nb-NO"/>
        </w:rPr>
        <w:t>For tvister som entreprenøren vil forfølge ved klage eller søksmål, er staten ved Samferdselsdepartementet rett part. Det samme gjelder søksmål som staten måtte ha mot entreprenøren.</w:t>
      </w:r>
    </w:p>
    <w:p w14:paraId="15709750" w14:textId="77777777" w:rsidR="00A83C6A" w:rsidRPr="00E11796" w:rsidRDefault="00A83C6A" w:rsidP="00A83C6A">
      <w:pPr>
        <w:rPr>
          <w:lang w:eastAsia="nb-NO"/>
        </w:rPr>
      </w:pPr>
    </w:p>
    <w:p w14:paraId="51152006" w14:textId="4F26EA1A" w:rsidR="00121C7E" w:rsidRPr="00E11796" w:rsidRDefault="00FB30BA" w:rsidP="00D005D8">
      <w:pPr>
        <w:pStyle w:val="Overskrift3"/>
      </w:pPr>
      <w:bookmarkStart w:id="1023" w:name="_Toc93914669"/>
      <w:bookmarkStart w:id="1024" w:name="_Toc94534624"/>
      <w:bookmarkStart w:id="1025" w:name="_Toc233897169"/>
      <w:r w:rsidRPr="00E11796">
        <w:t>Sikkerhet</w:t>
      </w:r>
      <w:r w:rsidR="008469AC" w:rsidRPr="00E11796">
        <w:t xml:space="preserve">, helse og arbeidsmiljø (SHA) og </w:t>
      </w:r>
      <w:r w:rsidR="009566C2" w:rsidRPr="00E11796">
        <w:t>Ytre miljø (YM)</w:t>
      </w:r>
      <w:bookmarkEnd w:id="1025"/>
      <w:r w:rsidR="00ED1736" w:rsidRPr="00E11796">
        <w:t xml:space="preserve"> </w:t>
      </w:r>
    </w:p>
    <w:p w14:paraId="1DDB0677" w14:textId="488B7FB8" w:rsidR="00ED1736" w:rsidRPr="00E11796" w:rsidRDefault="007A54EA" w:rsidP="008C1549">
      <w:pPr>
        <w:pStyle w:val="Overskrift4"/>
      </w:pPr>
      <w:bookmarkStart w:id="1026" w:name="_Toc233897170"/>
      <w:r w:rsidRPr="00E11796">
        <w:t>G</w:t>
      </w:r>
      <w:r w:rsidR="00ED1736" w:rsidRPr="00E11796">
        <w:t>enerelt</w:t>
      </w:r>
      <w:bookmarkEnd w:id="1023"/>
      <w:bookmarkEnd w:id="1024"/>
      <w:bookmarkEnd w:id="1026"/>
    </w:p>
    <w:p w14:paraId="7693CC48" w14:textId="2AAF826C" w:rsidR="00ED1736" w:rsidRPr="00E11796" w:rsidRDefault="00012C5D" w:rsidP="00ED1736">
      <w:r w:rsidRPr="00E11796">
        <w:t>Der</w:t>
      </w:r>
      <w:r w:rsidR="00ED1736" w:rsidRPr="00E11796">
        <w:t xml:space="preserve"> HMS</w:t>
      </w:r>
      <w:r w:rsidRPr="00E11796">
        <w:t>-begrepet brukes</w:t>
      </w:r>
      <w:r w:rsidR="007530F4" w:rsidRPr="00E11796">
        <w:t>,</w:t>
      </w:r>
      <w:r w:rsidR="00ED1736" w:rsidRPr="00E11796">
        <w:t xml:space="preserve"> menes her summen av ivaretakelse av både sikkerhet, helse og arbeidsmiljø (SHA) </w:t>
      </w:r>
      <w:r w:rsidR="003D4F8C" w:rsidRPr="00E11796">
        <w:t xml:space="preserve">og </w:t>
      </w:r>
      <w:r w:rsidR="00ED1736" w:rsidRPr="00E11796">
        <w:t xml:space="preserve">ivaretakelse av ytre miljø (YM). </w:t>
      </w:r>
    </w:p>
    <w:p w14:paraId="1F10EA2F" w14:textId="77777777" w:rsidR="00ED1736" w:rsidRPr="00E11796" w:rsidRDefault="00ED1736" w:rsidP="00ED1736"/>
    <w:p w14:paraId="66F4C2A5" w14:textId="0DBDC401" w:rsidR="00ED1736" w:rsidRPr="00E11796" w:rsidRDefault="00ED1736" w:rsidP="00ED1736">
      <w:r w:rsidRPr="00E11796">
        <w:t>Entreprenøren skal drive et systematisk helse-, miljø- og sikkerhetsarbeid, jf. forskrift av 6. desember 1996 nr. 1127 om systematisk helse-, miljø- og sikkerhetsarbeid i virksomheter (internkontrollforskriften).</w:t>
      </w:r>
    </w:p>
    <w:p w14:paraId="56DC2F46" w14:textId="77777777" w:rsidR="00ED1736" w:rsidRPr="00E11796" w:rsidRDefault="00ED1736" w:rsidP="00ED1736"/>
    <w:p w14:paraId="580E6985" w14:textId="743A4EF6" w:rsidR="00ED1736" w:rsidRPr="00E11796" w:rsidRDefault="00B2408F" w:rsidP="00ED1736">
      <w:r w:rsidRPr="00E11796">
        <w:rPr>
          <w:strike/>
        </w:rPr>
        <w:t xml:space="preserve"> </w:t>
      </w:r>
      <w:r w:rsidRPr="00E11796">
        <w:t>«Forskrift om sikkerhet, helse og arbeidsmiljø på bygge- eller anleggsplasser (byggherreforskriften) gjelder for denne kontrakten».</w:t>
      </w:r>
    </w:p>
    <w:p w14:paraId="3BF2EC08" w14:textId="77777777" w:rsidR="00ED1736" w:rsidRPr="00E11796" w:rsidRDefault="00ED1736" w:rsidP="00ED1736"/>
    <w:p w14:paraId="7155CB24" w14:textId="4EC6DC40" w:rsidR="00ED1736" w:rsidRPr="00E11796" w:rsidRDefault="00ED1736" w:rsidP="00ED1736">
      <w:r w:rsidRPr="00E11796">
        <w:t xml:space="preserve">Alle avtaler med </w:t>
      </w:r>
      <w:r w:rsidR="00047C77" w:rsidRPr="00E11796">
        <w:t>kontraktmedhjelpere</w:t>
      </w:r>
      <w:r w:rsidRPr="00E11796">
        <w:t xml:space="preserve"> skal inneholde bestemmelser om arbeidets utførelse, forhold på arbeidsstedet, oppfølging og rapportering som anvendt i denne kontrakten.</w:t>
      </w:r>
    </w:p>
    <w:p w14:paraId="035F14ED" w14:textId="77777777" w:rsidR="00ED1736" w:rsidRPr="00E11796" w:rsidRDefault="00ED1736" w:rsidP="00ED1736"/>
    <w:p w14:paraId="71B26A7D" w14:textId="097FD297" w:rsidR="00ED1736" w:rsidRPr="00E11796" w:rsidRDefault="00ED1736" w:rsidP="00ED1736">
      <w:r w:rsidRPr="00E11796">
        <w:t>Byggherren utpeker SHA-koordinator innenfor sin byggherreorganisasjon. SHA-koordinator er koordinator</w:t>
      </w:r>
      <w:r w:rsidR="00923B4E" w:rsidRPr="00E11796">
        <w:t xml:space="preserve"> prosjektering eller </w:t>
      </w:r>
      <w:r w:rsidR="000904B8" w:rsidRPr="00E11796">
        <w:t xml:space="preserve">koordinator </w:t>
      </w:r>
      <w:r w:rsidR="00923B4E" w:rsidRPr="00E11796">
        <w:t>utførelse</w:t>
      </w:r>
      <w:r w:rsidRPr="00E11796">
        <w:t xml:space="preserve"> </w:t>
      </w:r>
      <w:r w:rsidR="000904B8" w:rsidRPr="00E11796">
        <w:t xml:space="preserve">i henhold til </w:t>
      </w:r>
      <w:r w:rsidRPr="00E11796">
        <w:t>byggherreforskrift</w:t>
      </w:r>
      <w:r w:rsidR="00923B4E" w:rsidRPr="00E11796">
        <w:t>en</w:t>
      </w:r>
      <w:r w:rsidRPr="00E11796">
        <w:t>.</w:t>
      </w:r>
    </w:p>
    <w:p w14:paraId="64AC258F" w14:textId="77777777" w:rsidR="00ED1736" w:rsidRPr="00E11796" w:rsidRDefault="00ED1736" w:rsidP="00ED1736"/>
    <w:p w14:paraId="3B29CB5F" w14:textId="77777777" w:rsidR="00ED1736" w:rsidRPr="00E11796" w:rsidRDefault="00ED1736" w:rsidP="00ED1736">
      <w:r w:rsidRPr="00E11796">
        <w:t>Entreprenøren skal uten ugrunnet opphold informere byggherren dersom Arbeidstilsynet eller andre tilsynsmyndigheter har foretatt kontroll eller gitt pålegg om å stoppe arbeidet, utbedre systemfeil eller liknende som gjelder gjennomføring av kontraktarbeidet.</w:t>
      </w:r>
    </w:p>
    <w:p w14:paraId="50D486A1" w14:textId="77777777" w:rsidR="00BB235C" w:rsidRPr="00E11796" w:rsidRDefault="00BB235C" w:rsidP="00ED1736"/>
    <w:p w14:paraId="20EED821" w14:textId="2A44E4BA" w:rsidR="00BB235C" w:rsidRPr="00E11796" w:rsidRDefault="00BB235C" w:rsidP="00BB235C">
      <w:pPr>
        <w:pStyle w:val="Overskrift4"/>
      </w:pPr>
      <w:bookmarkStart w:id="1027" w:name="_Toc233897171"/>
      <w:r w:rsidRPr="00E11796">
        <w:lastRenderedPageBreak/>
        <w:t>System for rapportering og oppfølging av SHA, YM og seriøsitets</w:t>
      </w:r>
      <w:bookmarkEnd w:id="1027"/>
    </w:p>
    <w:p w14:paraId="637E9DCB" w14:textId="77777777" w:rsidR="00BB235C" w:rsidRPr="00E11796" w:rsidRDefault="00BB235C" w:rsidP="00BB235C">
      <w:r w:rsidRPr="00E11796">
        <w:t xml:space="preserve">Partene skal benytte byggherrens elektroniske system for rapportering og oppfølging av SHA, YM og seriøsitet ved gjennomføring av kontrakten, i tråd med byggherrens rutiner for bruk av verktøyet. </w:t>
      </w:r>
    </w:p>
    <w:p w14:paraId="0B786DD5" w14:textId="77777777" w:rsidR="00BB235C" w:rsidRPr="00E11796" w:rsidRDefault="00BB235C" w:rsidP="00BB235C"/>
    <w:p w14:paraId="261A4C3D" w14:textId="77777777" w:rsidR="00BB235C" w:rsidRPr="00E11796" w:rsidRDefault="00BB235C" w:rsidP="00BB235C">
      <w:r w:rsidRPr="00E11796">
        <w:t>I dette prosjektet er byggherrens system XXXX (f.eks. HMSREG).</w:t>
      </w:r>
    </w:p>
    <w:p w14:paraId="59EB7B0D" w14:textId="77777777" w:rsidR="00BB235C" w:rsidRPr="00E11796" w:rsidRDefault="00BB235C" w:rsidP="00BB235C"/>
    <w:p w14:paraId="6606AC71" w14:textId="39DC9916" w:rsidR="00BB235C" w:rsidRPr="00E11796" w:rsidRDefault="00BB235C" w:rsidP="00BB235C">
      <w:r w:rsidRPr="00E11796">
        <w:t>Byggherren vil gjennomføre opplæring i systemet etter kontraktsinngåelse. Entreprenøren må selv sørge for opplæring av eget personell i bruk av systemet etter innledende instruksjoner som byggherren vil gi.</w:t>
      </w:r>
    </w:p>
    <w:p w14:paraId="4D6BCEFB" w14:textId="77777777" w:rsidR="00ED1736" w:rsidRPr="00E11796" w:rsidRDefault="00ED1736" w:rsidP="00ED1736"/>
    <w:p w14:paraId="0EC759D6" w14:textId="1542329E" w:rsidR="00ED1736" w:rsidRPr="00E11796" w:rsidRDefault="00ED1736" w:rsidP="008C1549">
      <w:pPr>
        <w:pStyle w:val="Overskrift4"/>
      </w:pPr>
      <w:bookmarkStart w:id="1028" w:name="_Toc136342131"/>
      <w:bookmarkStart w:id="1029" w:name="_Toc93914671"/>
      <w:bookmarkStart w:id="1030" w:name="_Toc94534626"/>
      <w:bookmarkStart w:id="1031" w:name="_Toc233897172"/>
      <w:bookmarkEnd w:id="1028"/>
      <w:r w:rsidRPr="00E11796">
        <w:t>Plan for sikkerhet, helse og arbeidsmiljø</w:t>
      </w:r>
      <w:r w:rsidR="008F7F02" w:rsidRPr="00E11796">
        <w:t xml:space="preserve"> (SHA-plan)</w:t>
      </w:r>
      <w:r w:rsidRPr="00E11796">
        <w:t>,</w:t>
      </w:r>
      <w:r w:rsidR="004A2DB7" w:rsidRPr="00E11796">
        <w:t xml:space="preserve"> ytre miljø</w:t>
      </w:r>
      <w:r w:rsidRPr="00E11796">
        <w:t xml:space="preserve"> </w:t>
      </w:r>
      <w:r w:rsidR="00D63D6F" w:rsidRPr="00E11796">
        <w:t xml:space="preserve">(YM-plan) </w:t>
      </w:r>
      <w:r w:rsidR="00296F2A" w:rsidRPr="00E11796">
        <w:t xml:space="preserve">og </w:t>
      </w:r>
      <w:r w:rsidRPr="00E11796">
        <w:t>risikovurdering</w:t>
      </w:r>
      <w:bookmarkEnd w:id="1029"/>
      <w:bookmarkEnd w:id="1030"/>
      <w:bookmarkEnd w:id="1031"/>
    </w:p>
    <w:p w14:paraId="0E165A48" w14:textId="62B6181B" w:rsidR="00ED1736" w:rsidRPr="00E11796" w:rsidRDefault="00ED1736" w:rsidP="00ED1736">
      <w:r w:rsidRPr="00E11796">
        <w:t>Før kontrahering utarbeider byggherren en SHA-plan (plan for sikkerhet, helse og arbeidsmiljø)</w:t>
      </w:r>
      <w:r w:rsidR="00282CBC" w:rsidRPr="00E11796">
        <w:t xml:space="preserve"> og YM-plan (ytre miljø plan)</w:t>
      </w:r>
      <w:r w:rsidRPr="00E11796">
        <w:t xml:space="preserve"> for kontrakten.</w:t>
      </w:r>
      <w:r w:rsidR="00530AF0" w:rsidRPr="00E11796">
        <w:t xml:space="preserve"> Disse skal til enhver tid være oppdaterte</w:t>
      </w:r>
      <w:r w:rsidR="008A6308" w:rsidRPr="00E11796">
        <w:t xml:space="preserve">, samt være tilgjengelige og kjent for entreprenøren. </w:t>
      </w:r>
      <w:r w:rsidR="00BB235C" w:rsidRPr="00E11796">
        <w:t>Planene skal lagres i  byggherrens system for rapportering og oppfølging for SHA, YM og seriøsitet eller partenes samhandlingsverktøy.</w:t>
      </w:r>
      <w:r w:rsidR="008A6308" w:rsidRPr="00E11796">
        <w:t xml:space="preserve"> </w:t>
      </w:r>
      <w:r w:rsidR="009F0F6C" w:rsidRPr="00E11796">
        <w:t>I tillegg s</w:t>
      </w:r>
      <w:r w:rsidR="00F0187A" w:rsidRPr="00E11796">
        <w:t>ka</w:t>
      </w:r>
      <w:r w:rsidR="009F0F6C" w:rsidRPr="00E11796">
        <w:t>l den finnes i utskrevet format.</w:t>
      </w:r>
    </w:p>
    <w:p w14:paraId="32391B29" w14:textId="77777777" w:rsidR="00882FC5" w:rsidRPr="00E11796" w:rsidRDefault="00882FC5" w:rsidP="00ED1736"/>
    <w:p w14:paraId="4EFCE9FA" w14:textId="3AC9047D" w:rsidR="007E6881" w:rsidRPr="00E11796" w:rsidRDefault="009F0F6C" w:rsidP="00ED1736">
      <w:r w:rsidRPr="00E11796">
        <w:t xml:space="preserve">Risikovurderingen i SHA-planen og YM-planen </w:t>
      </w:r>
      <w:r w:rsidR="007E6881" w:rsidRPr="00E11796">
        <w:t>skal bygge på restrisikorapport fra tidligere faser.</w:t>
      </w:r>
    </w:p>
    <w:p w14:paraId="0A9230E9" w14:textId="77777777" w:rsidR="00ED1736" w:rsidRPr="00E11796" w:rsidRDefault="00ED1736" w:rsidP="00ED1736"/>
    <w:p w14:paraId="256B0954" w14:textId="01CAD620" w:rsidR="00ED1736" w:rsidRPr="00E11796" w:rsidRDefault="00ED1736" w:rsidP="00ED1736">
      <w:r w:rsidRPr="00E11796">
        <w:t xml:space="preserve">Entreprenøren skal sørge for at SHA-planen </w:t>
      </w:r>
      <w:r w:rsidR="00F11DC8" w:rsidRPr="00E11796">
        <w:t xml:space="preserve">og YM-planen </w:t>
      </w:r>
      <w:r w:rsidRPr="00E11796">
        <w:t xml:space="preserve">er kjent hos alle arbeidsgivere og enmannsbedrifter. Arbeidsgivere skal informere sine arbeidstakere, herunder innleide, om planen. </w:t>
      </w:r>
    </w:p>
    <w:p w14:paraId="16519537" w14:textId="77777777" w:rsidR="00ED1736" w:rsidRPr="00E11796" w:rsidRDefault="00ED1736" w:rsidP="00ED1736"/>
    <w:p w14:paraId="52D60D36" w14:textId="62BC2BCE" w:rsidR="00ED1736" w:rsidRPr="00E11796" w:rsidRDefault="00ED1736" w:rsidP="00ED1736">
      <w:r w:rsidRPr="00E11796">
        <w:t>Entreprenøren skal utføre risikovurdering med utgangspunkt i byggherrens risikovurdering i SHA-plan</w:t>
      </w:r>
      <w:r w:rsidR="00ED096C" w:rsidRPr="00E11796">
        <w:t>en og YM-planen</w:t>
      </w:r>
      <w:r w:rsidRPr="00E11796">
        <w:t>. Entreprenøren skal også vurdere om det er andre risikoforhold enn de byggherren har beskrevet som kan være av betydning, og disse skal meldes byggherren så snart som mulig</w:t>
      </w:r>
    </w:p>
    <w:p w14:paraId="78C5AD3A" w14:textId="77777777" w:rsidR="00ED1736" w:rsidRPr="00E11796" w:rsidRDefault="00ED1736" w:rsidP="00ED1736"/>
    <w:p w14:paraId="52937764" w14:textId="77777777" w:rsidR="00ED1736" w:rsidRPr="00E11796" w:rsidRDefault="00ED1736" w:rsidP="00ED1736">
      <w:r w:rsidRPr="00E11796">
        <w:t xml:space="preserve">Entreprenøren skal levere informasjon fra sitt internkontrollsystem, som er relevant for byggherren, som risikovurderinger, sikker jobbanalyser og annen aktuell informasjon.  </w:t>
      </w:r>
    </w:p>
    <w:p w14:paraId="7E5811C3" w14:textId="77777777" w:rsidR="00ED1736" w:rsidRPr="00E11796" w:rsidRDefault="00ED1736" w:rsidP="00ED1736"/>
    <w:p w14:paraId="13AE6F43" w14:textId="77777777" w:rsidR="00ED1736" w:rsidRPr="00E11796" w:rsidRDefault="00ED1736" w:rsidP="00ED1736">
      <w:r w:rsidRPr="00E11796">
        <w:t xml:space="preserve">Entreprenøren skal utarbeide en plan og tiltaksbeskrivelser for håndtering av risikofylte arbeider.  </w:t>
      </w:r>
    </w:p>
    <w:p w14:paraId="25EF15EA" w14:textId="77777777" w:rsidR="00ED1736" w:rsidRPr="00E11796" w:rsidRDefault="00ED1736" w:rsidP="00ED1736"/>
    <w:p w14:paraId="60286ACD" w14:textId="32813ABD" w:rsidR="00ED1736" w:rsidRPr="00E11796" w:rsidRDefault="00ED1736" w:rsidP="00ED1736">
      <w:r w:rsidRPr="00E11796">
        <w:t>Entreprenøren skal sørge for at det finnes arbeidsinstruks for aktiviteter som medfører særlig fare for</w:t>
      </w:r>
      <w:r w:rsidR="00C10743" w:rsidRPr="00E11796">
        <w:t xml:space="preserve"> liv,</w:t>
      </w:r>
      <w:r w:rsidRPr="00E11796">
        <w:t xml:space="preserve"> helse</w:t>
      </w:r>
      <w:r w:rsidR="00100831" w:rsidRPr="00E11796">
        <w:t>, arbeidsmiljø</w:t>
      </w:r>
      <w:r w:rsidR="00C10743" w:rsidRPr="00E11796">
        <w:t xml:space="preserve"> og </w:t>
      </w:r>
      <w:r w:rsidR="00100831" w:rsidRPr="00E11796">
        <w:t xml:space="preserve">ytre </w:t>
      </w:r>
      <w:r w:rsidR="00C10743" w:rsidRPr="00E11796">
        <w:t>miljø</w:t>
      </w:r>
      <w:r w:rsidRPr="00E11796">
        <w:t>. Instrukser som finnes i håndbøker fra Statens vegvesen, skal følges med mindre entreprenørens egne instrukser er strengere enn Statens vegvesen sine.</w:t>
      </w:r>
    </w:p>
    <w:p w14:paraId="21CFE620" w14:textId="77777777" w:rsidR="001F7FE0" w:rsidRPr="00E11796" w:rsidRDefault="001F7FE0" w:rsidP="00ED1736"/>
    <w:p w14:paraId="1CB5B476" w14:textId="77777777" w:rsidR="00ED1736" w:rsidRPr="00E11796" w:rsidRDefault="00ED1736" w:rsidP="00ED1736">
      <w:r w:rsidRPr="00E11796">
        <w:t>Arbeidsinstrukser skal forelegges byggherren senest en uke før oppstart av de aktuelle arbeidsoppgavene. Hvilke vurderinger som er gjort skal kunne fremlegges skriftlig. Entreprenøren kan ikke påberope fremleggelse for byggherren som begrensende for sine forpliktelser etter dette punktet. Arbeidsinstrukser for risikoutsatte arbeidsoperasjoner skal oppbevares hos entreprenør. Den enkelte virksomhet skal oppbevare alle aktuelle arbeidsinstrukser, gjennomgå og informere alle aktuelle arbeidstakere om hvordan disse arbeidsoppgavene utføres på en sikker måte.</w:t>
      </w:r>
    </w:p>
    <w:p w14:paraId="61842578" w14:textId="77777777" w:rsidR="00ED1736" w:rsidRPr="00E11796" w:rsidRDefault="00ED1736" w:rsidP="00ED1736"/>
    <w:p w14:paraId="259E556C" w14:textId="77777777" w:rsidR="00ED1736" w:rsidRPr="00E11796" w:rsidRDefault="00ED1736" w:rsidP="00ED1736">
      <w:r w:rsidRPr="00E11796">
        <w:t>Sikker jobbanalyse skal skje så tett opp til utførelse som mulig og involvere de som deltar i arbeidet, og signeres av disse.</w:t>
      </w:r>
    </w:p>
    <w:p w14:paraId="6CE9268B" w14:textId="77777777" w:rsidR="002A465C" w:rsidRPr="00E11796" w:rsidRDefault="002A465C" w:rsidP="00ED1736"/>
    <w:p w14:paraId="01E5F886" w14:textId="7F84503B" w:rsidR="0056123B" w:rsidRPr="00E11796" w:rsidRDefault="0056123B" w:rsidP="008C1549">
      <w:pPr>
        <w:pStyle w:val="Overskrift4"/>
      </w:pPr>
      <w:bookmarkStart w:id="1032" w:name="_Toc233897173"/>
      <w:r w:rsidRPr="00E11796">
        <w:t xml:space="preserve">Tiltak for å forebygge </w:t>
      </w:r>
      <w:r w:rsidR="00ED07C6" w:rsidRPr="00E11796">
        <w:t>helseskader på grunn av eksponering for helseskadelig steinstøv</w:t>
      </w:r>
      <w:bookmarkEnd w:id="1032"/>
    </w:p>
    <w:p w14:paraId="33D8EE51" w14:textId="77777777" w:rsidR="008D0718" w:rsidRPr="00E11796" w:rsidRDefault="008D0718" w:rsidP="008D0718">
      <w:r w:rsidRPr="00E11796">
        <w:t xml:space="preserve">Tiltak som reduserer faren for eksponering av arbeidstaker for helseskadelig steinstøv skal iverksettes. </w:t>
      </w:r>
    </w:p>
    <w:p w14:paraId="44F7BBE3" w14:textId="77777777" w:rsidR="008D0718" w:rsidRPr="00E11796" w:rsidRDefault="008D0718" w:rsidP="008D0718"/>
    <w:p w14:paraId="243B6422" w14:textId="77777777" w:rsidR="008D0718" w:rsidRPr="00E11796" w:rsidRDefault="008D0718" w:rsidP="008D0718">
      <w:r w:rsidRPr="00E11796">
        <w:t>Vann skal tilføres som støvdempende tiltak dersom ikke steinstøv kan fjernes med andre tiltak som f.eks. sentralstøvsuger med konteiner eller bruk av støvbindende kjemikalier.</w:t>
      </w:r>
    </w:p>
    <w:p w14:paraId="5B42314E" w14:textId="77777777" w:rsidR="00032C02" w:rsidRPr="00E11796" w:rsidRDefault="00032C02" w:rsidP="008D0718"/>
    <w:p w14:paraId="157D2380" w14:textId="4F71C93E" w:rsidR="008D0718" w:rsidRPr="00E11796" w:rsidRDefault="008D0718" w:rsidP="008D0718">
      <w:r w:rsidRPr="00E11796">
        <w:t xml:space="preserve">Eksisterende vern og eller utstyr på maskiner for å unngå eksponering for helseskadelig steinstøv skal benyttes. </w:t>
      </w:r>
    </w:p>
    <w:p w14:paraId="3ABDAFC9" w14:textId="77777777" w:rsidR="008D0718" w:rsidRPr="00E11796" w:rsidRDefault="008D0718" w:rsidP="008D0718">
      <w:pPr>
        <w:rPr>
          <w:lang w:eastAsia="nb-NO"/>
        </w:rPr>
      </w:pPr>
    </w:p>
    <w:p w14:paraId="5FE18FD3" w14:textId="77777777" w:rsidR="002A465C" w:rsidRPr="00E11796" w:rsidRDefault="002A465C" w:rsidP="008C1549">
      <w:pPr>
        <w:pStyle w:val="Overskrift4"/>
      </w:pPr>
      <w:bookmarkStart w:id="1033" w:name="_Toc233897174"/>
      <w:r w:rsidRPr="00E11796">
        <w:t>Opplæring og kompetanse</w:t>
      </w:r>
      <w:bookmarkEnd w:id="1033"/>
    </w:p>
    <w:p w14:paraId="6B57874A" w14:textId="5FE153DE" w:rsidR="002A465C" w:rsidRPr="00E11796" w:rsidRDefault="002A465C" w:rsidP="002A465C">
      <w:r w:rsidRPr="00E11796">
        <w:t xml:space="preserve">Entreprenøren skal sørge for at det gis </w:t>
      </w:r>
      <w:r w:rsidR="00522717" w:rsidRPr="00E11796">
        <w:t>sikkerhets</w:t>
      </w:r>
      <w:r w:rsidRPr="00E11796">
        <w:t xml:space="preserve">opplæring </w:t>
      </w:r>
      <w:r w:rsidR="0024786E" w:rsidRPr="00E11796">
        <w:t xml:space="preserve">tilpasset </w:t>
      </w:r>
      <w:r w:rsidRPr="00E11796">
        <w:t>kontraktsarbeidet.</w:t>
      </w:r>
    </w:p>
    <w:p w14:paraId="17EE0278" w14:textId="77777777" w:rsidR="002A465C" w:rsidRPr="00E11796" w:rsidRDefault="002A465C" w:rsidP="002A465C"/>
    <w:p w14:paraId="20E16E51" w14:textId="6B75CD97" w:rsidR="002A465C" w:rsidRPr="00E11796" w:rsidRDefault="002A465C" w:rsidP="002A465C">
      <w:r w:rsidRPr="00E11796">
        <w:t>Entreprenøren skal utarbeide instruks og om nødvendig gi opplæring i bruk av personlig verneutstyr.</w:t>
      </w:r>
    </w:p>
    <w:p w14:paraId="11351A6C" w14:textId="6B75CD97" w:rsidR="00CA505D" w:rsidRPr="00E11796" w:rsidRDefault="00CA505D" w:rsidP="002A465C"/>
    <w:p w14:paraId="6277C6E6" w14:textId="6B75CD97" w:rsidR="00CA505D" w:rsidRPr="00E11796" w:rsidRDefault="00CA505D" w:rsidP="002A465C">
      <w:r w:rsidRPr="00E11796">
        <w:t xml:space="preserve">Personell som skal føre kjøretøy/motorredskap skal være fylt 18 år, eller være lærling under lærlingekontrakt. </w:t>
      </w:r>
    </w:p>
    <w:p w14:paraId="0351E02A" w14:textId="77777777" w:rsidR="002A465C" w:rsidRPr="00E11796" w:rsidRDefault="002A465C" w:rsidP="002A465C"/>
    <w:p w14:paraId="77114A5A" w14:textId="77777777" w:rsidR="002A465C" w:rsidRPr="00E11796" w:rsidRDefault="002A465C" w:rsidP="002A465C">
      <w:r w:rsidRPr="00E11796">
        <w:t>Kvalifikasjoner og gjennomført opplæring skal dokumenteres. Slik dokumentasjon skal være tilgjengelig for hovedbedrift.</w:t>
      </w:r>
    </w:p>
    <w:p w14:paraId="6C03A1F9" w14:textId="77777777" w:rsidR="00614ED5" w:rsidRPr="00E11796" w:rsidRDefault="00614ED5" w:rsidP="002A465C"/>
    <w:p w14:paraId="6D5E4725" w14:textId="77777777" w:rsidR="002A465C" w:rsidRPr="00E11796" w:rsidRDefault="002A465C" w:rsidP="002A465C">
      <w:r w:rsidRPr="00E11796">
        <w:t>Følgende krav til dokumentert opplæring gjelder for alle som utfører arbeid på kontrakten:</w:t>
      </w:r>
    </w:p>
    <w:p w14:paraId="54DC4F4D" w14:textId="77777777" w:rsidR="002A465C" w:rsidRPr="00E11796" w:rsidRDefault="002A465C" w:rsidP="002A465C"/>
    <w:p w14:paraId="22DB165D" w14:textId="2D2097E7" w:rsidR="002A465C" w:rsidRPr="00E11796" w:rsidRDefault="00186AC8" w:rsidP="00840AD9">
      <w:pPr>
        <w:pStyle w:val="Listeavsnitt"/>
        <w:numPr>
          <w:ilvl w:val="0"/>
          <w:numId w:val="23"/>
        </w:numPr>
        <w:rPr>
          <w:color w:val="000000" w:themeColor="text1"/>
        </w:rPr>
      </w:pPr>
      <w:r w:rsidRPr="00E11796">
        <w:rPr>
          <w:color w:val="000000" w:themeColor="text1"/>
        </w:rPr>
        <w:t xml:space="preserve">Kurs i henhold til </w:t>
      </w:r>
      <w:r w:rsidR="002F6A8B" w:rsidRPr="00E11796">
        <w:rPr>
          <w:color w:val="000000" w:themeColor="text1"/>
        </w:rPr>
        <w:t>vegnormal</w:t>
      </w:r>
      <w:r w:rsidRPr="00E11796">
        <w:rPr>
          <w:color w:val="000000" w:themeColor="text1"/>
        </w:rPr>
        <w:t xml:space="preserve"> N301 Arbeid på og ved veg,</w:t>
      </w:r>
    </w:p>
    <w:p w14:paraId="548A500A" w14:textId="2A8E0D3A" w:rsidR="00186AC8" w:rsidRPr="00E11796" w:rsidRDefault="00186AC8" w:rsidP="00840AD9">
      <w:pPr>
        <w:pStyle w:val="Listeavsnitt"/>
        <w:numPr>
          <w:ilvl w:val="1"/>
          <w:numId w:val="23"/>
        </w:numPr>
        <w:rPr>
          <w:color w:val="000000" w:themeColor="text1"/>
        </w:rPr>
      </w:pPr>
      <w:r w:rsidRPr="00E11796">
        <w:rPr>
          <w:color w:val="000000" w:themeColor="text1"/>
        </w:rPr>
        <w:t>Arbeidsvarslingskurs 1</w:t>
      </w:r>
    </w:p>
    <w:p w14:paraId="5577629A" w14:textId="04F0751A" w:rsidR="00186AC8" w:rsidRPr="00E11796" w:rsidRDefault="00F54C62" w:rsidP="00840AD9">
      <w:pPr>
        <w:pStyle w:val="Listeavsnitt"/>
        <w:numPr>
          <w:ilvl w:val="1"/>
          <w:numId w:val="23"/>
        </w:numPr>
        <w:rPr>
          <w:color w:val="000000" w:themeColor="text1"/>
        </w:rPr>
      </w:pPr>
      <w:r w:rsidRPr="00E11796">
        <w:rPr>
          <w:color w:val="000000" w:themeColor="text1"/>
        </w:rPr>
        <w:t>Ansvarshavende skal ha arbeidsvarslingskurs 2</w:t>
      </w:r>
    </w:p>
    <w:p w14:paraId="0F9DC1E9" w14:textId="22116F3D" w:rsidR="008C6A5D" w:rsidRPr="00E11796" w:rsidRDefault="00F54C62" w:rsidP="00840AD9">
      <w:pPr>
        <w:pStyle w:val="Listeavsnitt"/>
        <w:numPr>
          <w:ilvl w:val="0"/>
          <w:numId w:val="23"/>
        </w:numPr>
        <w:rPr>
          <w:color w:val="000000" w:themeColor="text1"/>
        </w:rPr>
      </w:pPr>
      <w:r w:rsidRPr="00E11796">
        <w:rPr>
          <w:color w:val="000000" w:themeColor="text1"/>
        </w:rPr>
        <w:t>Grunnleggende førstehjelpskurs med praktisk øvelse i hjerte- og lungeredning</w:t>
      </w:r>
      <w:r w:rsidR="004C17FD" w:rsidRPr="00E11796">
        <w:rPr>
          <w:color w:val="000000" w:themeColor="text1"/>
        </w:rPr>
        <w:t>. Dokumentasjon på opplæring i førstehjelp har en gyldighet på fem år.</w:t>
      </w:r>
    </w:p>
    <w:p w14:paraId="2A40217F" w14:textId="77777777" w:rsidR="00B22410" w:rsidRPr="00E11796" w:rsidRDefault="00B22410" w:rsidP="00154CDB">
      <w:pPr>
        <w:rPr>
          <w:color w:val="000000" w:themeColor="text1"/>
        </w:rPr>
      </w:pPr>
    </w:p>
    <w:p w14:paraId="065009B1" w14:textId="3A1A9E85" w:rsidR="00154CDB" w:rsidRPr="00E11796" w:rsidRDefault="00212368" w:rsidP="00154CDB">
      <w:pPr>
        <w:rPr>
          <w:color w:val="000000" w:themeColor="text1"/>
        </w:rPr>
      </w:pPr>
      <w:r w:rsidRPr="00E11796">
        <w:rPr>
          <w:color w:val="000000" w:themeColor="text1"/>
        </w:rPr>
        <w:t>I tillegg skal ledebilsjåfører og trafikkdirigenter ha:</w:t>
      </w:r>
    </w:p>
    <w:p w14:paraId="7F058F99" w14:textId="271B8D28" w:rsidR="00212368" w:rsidRPr="00E11796" w:rsidRDefault="00212368" w:rsidP="0094672F">
      <w:pPr>
        <w:pStyle w:val="Listeavsnitt"/>
        <w:numPr>
          <w:ilvl w:val="0"/>
          <w:numId w:val="75"/>
        </w:numPr>
        <w:rPr>
          <w:color w:val="000000" w:themeColor="text1"/>
        </w:rPr>
      </w:pPr>
      <w:r w:rsidRPr="00E11796">
        <w:rPr>
          <w:color w:val="000000" w:themeColor="text1"/>
        </w:rPr>
        <w:t xml:space="preserve">Arbeidsvarlingskurs </w:t>
      </w:r>
      <w:r w:rsidR="00132EC0" w:rsidRPr="00E11796">
        <w:rPr>
          <w:color w:val="000000" w:themeColor="text1"/>
        </w:rPr>
        <w:t>3</w:t>
      </w:r>
    </w:p>
    <w:p w14:paraId="760FBD6A" w14:textId="36F85EB4" w:rsidR="00F329C1" w:rsidRPr="00E11796" w:rsidRDefault="00F329C1" w:rsidP="0094672F">
      <w:pPr>
        <w:pStyle w:val="Listeavsnitt"/>
        <w:numPr>
          <w:ilvl w:val="0"/>
          <w:numId w:val="75"/>
        </w:numPr>
        <w:rPr>
          <w:color w:val="000000" w:themeColor="text1"/>
        </w:rPr>
      </w:pPr>
      <w:r w:rsidRPr="00E11796">
        <w:rPr>
          <w:color w:val="000000" w:themeColor="text1"/>
        </w:rPr>
        <w:t>Dokumentert praktisk førstehjelpskurs, minimum 3 timer</w:t>
      </w:r>
    </w:p>
    <w:p w14:paraId="066C5230" w14:textId="50C781F4" w:rsidR="00F329C1" w:rsidRPr="00E11796" w:rsidRDefault="00F329C1" w:rsidP="0094672F">
      <w:pPr>
        <w:pStyle w:val="Listeavsnitt"/>
        <w:numPr>
          <w:ilvl w:val="0"/>
          <w:numId w:val="75"/>
        </w:numPr>
        <w:rPr>
          <w:color w:val="000000" w:themeColor="text1"/>
        </w:rPr>
      </w:pPr>
      <w:r w:rsidRPr="00E11796">
        <w:rPr>
          <w:color w:val="000000" w:themeColor="text1"/>
        </w:rPr>
        <w:t>Dokumentert grunnopplæring i brannvern, minimum 4 timer</w:t>
      </w:r>
    </w:p>
    <w:p w14:paraId="53AF9919" w14:textId="269FB0AF" w:rsidR="00F329C1" w:rsidRPr="00E11796" w:rsidRDefault="00F329C1" w:rsidP="00F329C1">
      <w:pPr>
        <w:rPr>
          <w:color w:val="000000" w:themeColor="text1"/>
        </w:rPr>
      </w:pPr>
      <w:r w:rsidRPr="00E11796">
        <w:rPr>
          <w:color w:val="000000" w:themeColor="text1"/>
        </w:rPr>
        <w:t>For opplæring hvor gyldighetstid eventuelt ikke fremgår av dokumentasjonen, er gyldighetstid fem år.</w:t>
      </w:r>
    </w:p>
    <w:p w14:paraId="2DE798FE" w14:textId="77777777" w:rsidR="002A465C" w:rsidRPr="00E11796" w:rsidRDefault="002A465C" w:rsidP="00ED1736"/>
    <w:p w14:paraId="274CE6C6" w14:textId="77777777" w:rsidR="00910156" w:rsidRPr="00E11796" w:rsidRDefault="00910156" w:rsidP="008C1549">
      <w:pPr>
        <w:pStyle w:val="Overskrift4"/>
      </w:pPr>
      <w:bookmarkStart w:id="1034" w:name="_Toc233897175"/>
      <w:r w:rsidRPr="00E11796">
        <w:t>Kjemiske produkter</w:t>
      </w:r>
      <w:bookmarkEnd w:id="1034"/>
    </w:p>
    <w:p w14:paraId="4C3DFF17" w14:textId="18BF419F" w:rsidR="00910156" w:rsidRPr="00E11796" w:rsidRDefault="00910156" w:rsidP="00910156">
      <w:r w:rsidRPr="00E11796">
        <w:t xml:space="preserve">Det skal brukes kjemiske produkter som er så lite helse- og miljøskadelige som mulig. Entreprenøren skal utarbeide rutiner som sikrer substitusjonsplikten og korrekt håndtering av alle kjemiske produkter som skal benyttes, fra inntransport fra </w:t>
      </w:r>
      <w:r w:rsidR="00271AB4" w:rsidRPr="00E11796">
        <w:t>kontraktmedhjelper</w:t>
      </w:r>
      <w:r w:rsidRPr="00E11796">
        <w:t>, mottak, håndtering og intern transport, lagring, uttak fra lager og bruk.</w:t>
      </w:r>
    </w:p>
    <w:p w14:paraId="016FE1F0" w14:textId="77777777" w:rsidR="00910156" w:rsidRPr="00E11796" w:rsidRDefault="00910156" w:rsidP="00910156"/>
    <w:p w14:paraId="3C3B59BA" w14:textId="437E75BC" w:rsidR="00910156" w:rsidRPr="00E11796" w:rsidRDefault="00910156" w:rsidP="00910156">
      <w:r w:rsidRPr="00E11796">
        <w:t xml:space="preserve">Entreprenøren skal ha sikkerhetsdatablad for de kjemiske produkter som blir oppbevart eller brukt. </w:t>
      </w:r>
      <w:r w:rsidR="00F1229F" w:rsidRPr="00E11796">
        <w:t>Stoffkartotek</w:t>
      </w:r>
      <w:r w:rsidRPr="00E11796">
        <w:t xml:space="preserve"> skal være ajourført.</w:t>
      </w:r>
    </w:p>
    <w:p w14:paraId="4BEE0E7C" w14:textId="77777777" w:rsidR="00910156" w:rsidRPr="00E11796" w:rsidRDefault="00910156" w:rsidP="00910156"/>
    <w:p w14:paraId="06AE8F28" w14:textId="77777777" w:rsidR="00910156" w:rsidRPr="00E11796" w:rsidRDefault="00910156" w:rsidP="00910156">
      <w:r w:rsidRPr="00E11796">
        <w:t>Sikkerhetsdatablad for de kjemikalier som er i bruk skal være tilgjengelig på brukerstedet. Verneombudet skal ha tilgang til et ajourført stoffkartotek for sitt ansvarsområde.</w:t>
      </w:r>
    </w:p>
    <w:p w14:paraId="71B6986B" w14:textId="71B0402B" w:rsidR="00910156" w:rsidRPr="00E11796" w:rsidRDefault="00910156" w:rsidP="00910156">
      <w:r w:rsidRPr="00E11796">
        <w:t>Byggherre gis elektronisk tilgang til stoffkartoteket.</w:t>
      </w:r>
      <w:r w:rsidR="00F1229F" w:rsidRPr="00E11796">
        <w:t xml:space="preserve"> Byggherren skal også ha tilgang til substitusjonsvurderinger.</w:t>
      </w:r>
      <w:r w:rsidRPr="00E11796">
        <w:t xml:space="preserve"> </w:t>
      </w:r>
    </w:p>
    <w:p w14:paraId="31233923" w14:textId="77777777" w:rsidR="00867652" w:rsidRPr="00E11796" w:rsidRDefault="00867652" w:rsidP="00910156"/>
    <w:p w14:paraId="1658DFFA" w14:textId="77777777" w:rsidR="00867652" w:rsidRPr="00E11796" w:rsidRDefault="00867652" w:rsidP="008C1549">
      <w:pPr>
        <w:pStyle w:val="Overskrift4"/>
      </w:pPr>
      <w:bookmarkStart w:id="1035" w:name="_Toc233897176"/>
      <w:r w:rsidRPr="00E11796">
        <w:t>Sikring av arbeidsstedet</w:t>
      </w:r>
      <w:bookmarkEnd w:id="1035"/>
      <w:r w:rsidRPr="00E11796">
        <w:t xml:space="preserve"> </w:t>
      </w:r>
    </w:p>
    <w:p w14:paraId="6A9536E2" w14:textId="77777777" w:rsidR="00867652" w:rsidRPr="00E11796" w:rsidRDefault="00867652" w:rsidP="00867652">
      <w:r w:rsidRPr="00E11796">
        <w:t>Hovedbedriften skal innarbeide rutiner som sikrer at uønskede hendelser ikke skjer på grunn av arbeider som omfattes av denne kontrakten. Det skal tas spesielt hensyn til barn, naboer og myke trafikanter.</w:t>
      </w:r>
    </w:p>
    <w:p w14:paraId="080A1F3F" w14:textId="77777777" w:rsidR="006E0208" w:rsidRPr="00E11796" w:rsidRDefault="006E0208" w:rsidP="00867652"/>
    <w:p w14:paraId="1730AC02" w14:textId="6C17F03B" w:rsidR="006E0208" w:rsidRPr="00E11796" w:rsidRDefault="00D14F48" w:rsidP="00867652">
      <w:r w:rsidRPr="00E11796">
        <w:t>Der det er aktuelt skal entreprenøren sørge for at arbeidsstedet til enhver tid er sikret mot uvedkommende. Ved fraværsperioder (herunder helger og ferier) plikter entreprenøren å ha en person i nærheten (innen 1 time med bil) som daglig kontrollerer at sikkerhetstiltakene er i orden. Byggherren skal til enhver tid ha ajourført navn og telefonnummer på den som ivaretar sikkerhetstiltakene i slike perioder.</w:t>
      </w:r>
    </w:p>
    <w:p w14:paraId="0401B49E" w14:textId="77777777" w:rsidR="00D92E11" w:rsidRPr="00E11796" w:rsidRDefault="00D92E11" w:rsidP="00867652"/>
    <w:p w14:paraId="28BEF089" w14:textId="77777777" w:rsidR="00D92E11" w:rsidRPr="00E11796" w:rsidRDefault="00D92E11" w:rsidP="008C1549">
      <w:pPr>
        <w:pStyle w:val="Overskrift4"/>
      </w:pPr>
      <w:bookmarkStart w:id="1036" w:name="_Toc233897177"/>
      <w:r w:rsidRPr="00E11796">
        <w:t>Orden og renhold</w:t>
      </w:r>
      <w:bookmarkEnd w:id="1036"/>
    </w:p>
    <w:p w14:paraId="401E81F3" w14:textId="77777777" w:rsidR="00D92E11" w:rsidRPr="00E11796" w:rsidRDefault="00D92E11" w:rsidP="00D92E11">
      <w:r w:rsidRPr="00E11796">
        <w:t>Rengjøring av utstyr skal kun skje på en måte og på et sted som ikke utsetter trafikanter, naboer, arbeidere eller andre for fare eller er til sjenanse eller skade for omgivelsene.</w:t>
      </w:r>
    </w:p>
    <w:p w14:paraId="328FBA91" w14:textId="77777777" w:rsidR="0007445C" w:rsidRPr="00E11796" w:rsidRDefault="0007445C" w:rsidP="00D92E11"/>
    <w:p w14:paraId="164B2850" w14:textId="707C0AC5" w:rsidR="0007445C" w:rsidRPr="00E11796" w:rsidRDefault="0007445C" w:rsidP="00D92E11">
      <w:r w:rsidRPr="00E11796">
        <w:t>Entreprenøren skal sørge for avmerking og tilrettelegging av områder for lagring og oppbevaring av forskjellige materialer.</w:t>
      </w:r>
    </w:p>
    <w:p w14:paraId="70007724" w14:textId="77777777" w:rsidR="00D92E11" w:rsidRPr="00E11796" w:rsidRDefault="00D92E11" w:rsidP="00867652"/>
    <w:p w14:paraId="5486685F" w14:textId="77777777" w:rsidR="00AD52CB" w:rsidRPr="00E11796" w:rsidRDefault="00AD52CB" w:rsidP="008C1549">
      <w:pPr>
        <w:pStyle w:val="Overskrift4"/>
      </w:pPr>
      <w:bookmarkStart w:id="1037" w:name="_Toc233897178"/>
      <w:r w:rsidRPr="00E11796">
        <w:t>Vernerunder</w:t>
      </w:r>
      <w:bookmarkEnd w:id="1037"/>
    </w:p>
    <w:p w14:paraId="435EFA39" w14:textId="2EC8ABC1" w:rsidR="00AD52CB" w:rsidRPr="00E11796" w:rsidRDefault="00AD52CB" w:rsidP="00AD52CB">
      <w:r w:rsidRPr="00E11796">
        <w:lastRenderedPageBreak/>
        <w:t>Entreprenøren skal gjennomføre vernerunder minst en gang hver 14. dag i kontraktsperioden. Byggherren skal ha innkalling til vernerunder</w:t>
      </w:r>
      <w:r w:rsidR="0007445C" w:rsidRPr="00E11796">
        <w:t>.</w:t>
      </w:r>
      <w:r w:rsidRPr="00E11796">
        <w:t xml:space="preserve"> Byggherren skal ha kopi av alle protokoller fra slike vernerunder.</w:t>
      </w:r>
    </w:p>
    <w:p w14:paraId="2DB24442" w14:textId="77777777" w:rsidR="00AD52CB" w:rsidRPr="00E11796" w:rsidRDefault="00AD52CB" w:rsidP="00AD52CB"/>
    <w:p w14:paraId="463FC821" w14:textId="40376838" w:rsidR="00ED1736" w:rsidRPr="00E11796" w:rsidRDefault="00AD52CB" w:rsidP="00ED1736">
      <w:r w:rsidRPr="00E11796">
        <w:t xml:space="preserve">Entreprenøren skal </w:t>
      </w:r>
      <w:r w:rsidR="0007445C" w:rsidRPr="00E11796">
        <w:t>oversende</w:t>
      </w:r>
      <w:r w:rsidR="00257E0D" w:rsidRPr="00E11796">
        <w:t>, til byggherren,</w:t>
      </w:r>
      <w:r w:rsidR="0007445C" w:rsidRPr="00E11796">
        <w:t xml:space="preserve"> </w:t>
      </w:r>
      <w:r w:rsidR="00F35136" w:rsidRPr="00E11796">
        <w:t>protokoll fra alle vernerunde</w:t>
      </w:r>
      <w:r w:rsidR="00257E0D" w:rsidRPr="00E11796">
        <w:t>r</w:t>
      </w:r>
      <w:r w:rsidR="00F35136" w:rsidRPr="00E11796">
        <w:t xml:space="preserve"> </w:t>
      </w:r>
      <w:r w:rsidRPr="00E11796">
        <w:t>innen 5 hverdager etter at vernerunden er gjennomført</w:t>
      </w:r>
      <w:r w:rsidR="002135CB" w:rsidRPr="00E11796">
        <w:t>.</w:t>
      </w:r>
    </w:p>
    <w:p w14:paraId="7D28C2AD" w14:textId="77777777" w:rsidR="00E721C6" w:rsidRPr="00E11796" w:rsidRDefault="00E721C6" w:rsidP="00ED1736"/>
    <w:p w14:paraId="3E2E35F3" w14:textId="25AF28F2" w:rsidR="00907026" w:rsidRPr="00E11796" w:rsidRDefault="006A299F" w:rsidP="009E5BAE">
      <w:pPr>
        <w:pStyle w:val="Overskrift3"/>
      </w:pPr>
      <w:bookmarkStart w:id="1038" w:name="_Toc93914672"/>
      <w:bookmarkStart w:id="1039" w:name="_Toc94534627"/>
      <w:bookmarkStart w:id="1040" w:name="_Toc233897179"/>
      <w:r w:rsidRPr="00E11796">
        <w:t>Sikkerhet, helse og arbeidsmiljø</w:t>
      </w:r>
      <w:r w:rsidR="00A036BD" w:rsidRPr="00E11796">
        <w:t xml:space="preserve"> (SHA)</w:t>
      </w:r>
      <w:bookmarkEnd w:id="1040"/>
    </w:p>
    <w:p w14:paraId="17ED8729" w14:textId="14814484" w:rsidR="00ED1736" w:rsidRPr="00E11796" w:rsidRDefault="00ED1736" w:rsidP="008C1549">
      <w:pPr>
        <w:pStyle w:val="Overskrift4"/>
      </w:pPr>
      <w:bookmarkStart w:id="1041" w:name="_Toc233897180"/>
      <w:r w:rsidRPr="00E11796">
        <w:t>HMS-kort</w:t>
      </w:r>
      <w:bookmarkEnd w:id="1038"/>
      <w:bookmarkEnd w:id="1039"/>
      <w:bookmarkEnd w:id="1041"/>
    </w:p>
    <w:p w14:paraId="0E66FC53" w14:textId="77777777" w:rsidR="00ED1736" w:rsidRPr="00E11796" w:rsidRDefault="00ED1736" w:rsidP="00ED1736">
      <w:r w:rsidRPr="00E11796">
        <w:t>Entreprenøren skal sørge for at alle som utfører arbeid på kontrakten har gyldig HMS-kort fra og med første dag på arbeidsplassen. Som gyldig HMS-kort regnes kort som beskrevet i «Forskrift om HMS-kort på bygge- og anleggsplasser» med senere endringer. Byggherren har krav på innsyn og kopi av HMS-kort.</w:t>
      </w:r>
    </w:p>
    <w:p w14:paraId="1FEABA1F" w14:textId="77777777" w:rsidR="00ED1736" w:rsidRPr="00E11796" w:rsidRDefault="00ED1736" w:rsidP="00ED1736"/>
    <w:p w14:paraId="0747D3BC" w14:textId="1EF42B0F" w:rsidR="00ED1736" w:rsidRPr="00E11796" w:rsidRDefault="00ED1736" w:rsidP="00D4529B">
      <w:r w:rsidRPr="00E11796">
        <w:t>Byggherre kan bortvise personer uten gyldig HMS-kort.</w:t>
      </w:r>
    </w:p>
    <w:p w14:paraId="69929109" w14:textId="77777777" w:rsidR="00ED1736" w:rsidRPr="00E11796" w:rsidRDefault="00ED1736" w:rsidP="00ED1736"/>
    <w:p w14:paraId="36D2F9E3" w14:textId="164AE3B6" w:rsidR="00ED1736" w:rsidRPr="00E11796" w:rsidRDefault="00ED1736" w:rsidP="008C1549">
      <w:pPr>
        <w:pStyle w:val="Overskrift4"/>
      </w:pPr>
      <w:bookmarkStart w:id="1042" w:name="_Toc93914673"/>
      <w:bookmarkStart w:id="1043" w:name="_Toc94534628"/>
      <w:bookmarkStart w:id="1044" w:name="_Toc233897181"/>
      <w:r w:rsidRPr="00E11796">
        <w:t>Føring av oversiktsliste</w:t>
      </w:r>
      <w:bookmarkEnd w:id="1042"/>
      <w:bookmarkEnd w:id="1043"/>
      <w:bookmarkEnd w:id="1044"/>
    </w:p>
    <w:p w14:paraId="56C9375B" w14:textId="47BB5CC9" w:rsidR="00ED1736" w:rsidRPr="00E11796" w:rsidRDefault="008F1D13" w:rsidP="00ED1736">
      <w:r w:rsidRPr="00E11796">
        <w:t>Byggherre</w:t>
      </w:r>
      <w:r w:rsidR="00ED1736" w:rsidRPr="00E11796">
        <w:t xml:space="preserve"> skal til enhver tid ha oversikt over alle som utfører arbeid på arbeidsstedet. For at byggherren skal kunne ivareta denne oppgaven på en tilfredsstillende måte, </w:t>
      </w:r>
      <w:r w:rsidR="00BB235C" w:rsidRPr="00E11796">
        <w:t>skal entreprenøren daglig føre oversiktsliste i byggherrens system</w:t>
      </w:r>
      <w:r w:rsidR="00ED1736" w:rsidRPr="00E11796">
        <w:t xml:space="preserve">. </w:t>
      </w:r>
    </w:p>
    <w:p w14:paraId="005D7940" w14:textId="77777777" w:rsidR="00ED1736" w:rsidRPr="00E11796" w:rsidRDefault="00ED1736" w:rsidP="00ED1736"/>
    <w:p w14:paraId="1D0141E7" w14:textId="77777777" w:rsidR="00ED1736" w:rsidRPr="00E11796" w:rsidRDefault="00ED1736" w:rsidP="00ED1736">
      <w:r w:rsidRPr="00E11796">
        <w:t>Personer som leverer varer, og andre som i kortere perioder befinner seg innenfor arbeidsområdet uten å delta i kontraktsarbeidet, omfattes ikke av disse bestemmelsene.</w:t>
      </w:r>
    </w:p>
    <w:p w14:paraId="5449F07E" w14:textId="77777777" w:rsidR="00ED1736" w:rsidRPr="00E11796" w:rsidRDefault="00ED1736" w:rsidP="00ED1736"/>
    <w:p w14:paraId="339BF521" w14:textId="520E893E" w:rsidR="00ED1736" w:rsidRPr="00E11796" w:rsidRDefault="00ED1736" w:rsidP="008C1549">
      <w:pPr>
        <w:pStyle w:val="Overskrift4"/>
      </w:pPr>
      <w:bookmarkStart w:id="1045" w:name="_Toc93914674"/>
      <w:bookmarkStart w:id="1046" w:name="_Toc94534629"/>
      <w:bookmarkStart w:id="1047" w:name="_Toc233897182"/>
      <w:r w:rsidRPr="00E11796">
        <w:t>Hovedbedrift og samordningsansvar</w:t>
      </w:r>
      <w:bookmarkEnd w:id="1045"/>
      <w:bookmarkEnd w:id="1046"/>
      <w:bookmarkEnd w:id="1047"/>
    </w:p>
    <w:p w14:paraId="0117C749" w14:textId="142BC21A" w:rsidR="00ED1736" w:rsidRPr="00E11796" w:rsidRDefault="00ED1736" w:rsidP="00ED1736">
      <w:r w:rsidRPr="00E11796">
        <w:t>Entreprenøren er hovedbedrift med ansvar for samordningen av de enkelte virksomheters helse-, miljø- og sikkerhetsarbeid i henhold til arbeidsmiljøloven og internkontrollforskriften.</w:t>
      </w:r>
    </w:p>
    <w:p w14:paraId="0844FC43" w14:textId="77777777" w:rsidR="00ED1736" w:rsidRPr="00E11796" w:rsidRDefault="00ED1736" w:rsidP="00ED1736"/>
    <w:p w14:paraId="598E476B" w14:textId="293311FD" w:rsidR="00ED1736" w:rsidRPr="00E11796" w:rsidRDefault="00ED1736" w:rsidP="00ED1736">
      <w:r w:rsidRPr="00E11796">
        <w:t xml:space="preserve">Den person som ivaretar samordningsansvaret klarlegges i </w:t>
      </w:r>
      <w:r w:rsidR="00A87DF6" w:rsidRPr="00E11796">
        <w:t>samhandlingsprosessen</w:t>
      </w:r>
      <w:r w:rsidRPr="00E11796">
        <w:t>, og navnet tas med i SHA-planen.</w:t>
      </w:r>
    </w:p>
    <w:p w14:paraId="4256B83D" w14:textId="77777777" w:rsidR="00ED1736" w:rsidRPr="00E11796" w:rsidRDefault="00ED1736" w:rsidP="00ED1736"/>
    <w:p w14:paraId="13E6CE96" w14:textId="0F373643" w:rsidR="00ED1736" w:rsidRPr="00E11796" w:rsidRDefault="00ED1736" w:rsidP="00ED1736">
      <w:r w:rsidRPr="00E11796">
        <w:t>Entreprenøren har ansvaret for inntakskontroll på byggeplassen. Dette ansvaret kan ikke delegeres. Ved inntakskontrollen skal det som minimum foretas en utsjekk av nødvendig dokumentasjon eksempelvis kompetansebevis og sertifikater for maskinførere, byggebransjens HMS-kort</w:t>
      </w:r>
      <w:r w:rsidR="00BA5EE7" w:rsidRPr="00E11796">
        <w:t xml:space="preserve"> og </w:t>
      </w:r>
      <w:r w:rsidRPr="00E11796">
        <w:t>lovpålagt HMS-opplæring. Det skal gis informasjon om SHA-planen, samt resultatet av samhandlingsprosessen.</w:t>
      </w:r>
    </w:p>
    <w:p w14:paraId="188FFC7A" w14:textId="77777777" w:rsidR="00ED1736" w:rsidRPr="00E11796" w:rsidRDefault="00ED1736" w:rsidP="00ED1736"/>
    <w:p w14:paraId="66D59FB2" w14:textId="77777777" w:rsidR="00ED1736" w:rsidRPr="00E11796" w:rsidRDefault="00ED1736" w:rsidP="00ED1736">
      <w:r w:rsidRPr="00E11796">
        <w:t>Dersom byggherrens egne arbeidstakere i perioder oppholder seg innenfor kontraktens naturlige arbeidsområde, er entreprenøren ansvarlig for samordning av verne- og miljøarbeidet.</w:t>
      </w:r>
    </w:p>
    <w:p w14:paraId="2C5C6587" w14:textId="77777777" w:rsidR="00ED1736" w:rsidRPr="00E11796" w:rsidRDefault="00ED1736" w:rsidP="00ED1736"/>
    <w:p w14:paraId="6FAFBB2A" w14:textId="77777777" w:rsidR="00ED1736" w:rsidRPr="00E11796" w:rsidRDefault="00ED1736" w:rsidP="00ED1736">
      <w:r w:rsidRPr="00E11796">
        <w:t>Dersom det oppstår tilfeller med flere samtidige entrepriser på samme sted, vil en av entreprenørene i de aktuelle entreprisene bli utpekt til hovedbedrift etter Arbeidsmiljøloven og Internkontrollforskriften. Dette innebærer at hovedbedriften sørger for at det tas hensyn til andre virksomheter på eller i nærheten av bygge- eller anleggsplassen.</w:t>
      </w:r>
    </w:p>
    <w:p w14:paraId="43AC3344" w14:textId="77777777" w:rsidR="00ED1736" w:rsidRPr="00E11796" w:rsidRDefault="00ED1736" w:rsidP="00ED1736"/>
    <w:p w14:paraId="40379F08" w14:textId="77777777" w:rsidR="00ED1736" w:rsidRPr="00E11796" w:rsidRDefault="00ED1736" w:rsidP="00ED1736">
      <w:r w:rsidRPr="00E11796">
        <w:t>Det kan avtales, og skal i så fall dokumenteres, at en annen av byggherrens kontraktsparter midlertidig utpekes til hovedbedrift for et avtalt tidsrom.</w:t>
      </w:r>
    </w:p>
    <w:p w14:paraId="30DCBBE4" w14:textId="77777777" w:rsidR="00ED1736" w:rsidRPr="00E11796" w:rsidRDefault="00ED1736" w:rsidP="00ED1736"/>
    <w:p w14:paraId="1F20E655" w14:textId="77777777" w:rsidR="00ED1736" w:rsidRPr="00E11796" w:rsidRDefault="00ED1736" w:rsidP="00ED1736">
      <w:r w:rsidRPr="00E11796">
        <w:t>Byggherren sender inn forhåndsmelding til Arbeidstilsynet senest en uke før arbeidene starter. Entreprenøren skal sørge for at forhåndsmeldingen, med ajourført oversikt over alle virksomheter, til enhver tid henger oppe godt synlig på bygge- eller anleggsplassen.</w:t>
      </w:r>
    </w:p>
    <w:p w14:paraId="4C310FD0" w14:textId="77777777" w:rsidR="00ED1736" w:rsidRPr="00E11796" w:rsidRDefault="00ED1736" w:rsidP="00ED1736"/>
    <w:p w14:paraId="11387C9A" w14:textId="77777777" w:rsidR="00ED1736" w:rsidRPr="00E11796" w:rsidRDefault="00ED1736" w:rsidP="00ED1736">
      <w:pPr>
        <w:rPr>
          <w:i/>
          <w:color w:val="000000" w:themeColor="text1"/>
          <w:highlight w:val="lightGray"/>
        </w:rPr>
      </w:pPr>
      <w:r w:rsidRPr="00E11796">
        <w:rPr>
          <w:i/>
          <w:color w:val="000000" w:themeColor="text1"/>
          <w:highlight w:val="lightGray"/>
        </w:rPr>
        <w:t>ALTERNATIV GJELDENDE FOR DELT ENTREPRISE DER EN ANNEN ER UTPEKT SOM HOVEDBEDRIFT, I DETTE TILFELLET STRYKES HOVEDALTERNATIVET OVENFOR:</w:t>
      </w:r>
    </w:p>
    <w:p w14:paraId="3F10D1D9" w14:textId="77777777" w:rsidR="00ED1736" w:rsidRPr="00E11796" w:rsidRDefault="00ED1736" w:rsidP="00ED1736">
      <w:pPr>
        <w:rPr>
          <w:color w:val="000000" w:themeColor="text1"/>
        </w:rPr>
      </w:pPr>
      <w:r w:rsidRPr="00E11796">
        <w:rPr>
          <w:color w:val="000000" w:themeColor="text1"/>
          <w:highlight w:val="lightGray"/>
        </w:rPr>
        <w:t>NN er utpekt som hovedbedrift med ansvar for samordningen av de enkelte virksomheters helse-, miljø- og sikkerhetsarbeid i henhold til arbeidsmiljøloven og internkontrollforskriften. Entreprenøren skal derfor rette seg etter samordningstiltak fastsatt av NN.</w:t>
      </w:r>
    </w:p>
    <w:p w14:paraId="034F4AA0" w14:textId="77777777" w:rsidR="00ED1736" w:rsidRPr="00E11796" w:rsidRDefault="00ED1736" w:rsidP="00ED1736"/>
    <w:p w14:paraId="13EE98F8" w14:textId="6E8F8F52" w:rsidR="00ED1736" w:rsidRPr="00E11796" w:rsidRDefault="00ED1736" w:rsidP="008C1549">
      <w:pPr>
        <w:pStyle w:val="Overskrift4"/>
      </w:pPr>
      <w:bookmarkStart w:id="1048" w:name="_Toc93914675"/>
      <w:bookmarkStart w:id="1049" w:name="_Toc94534630"/>
      <w:bookmarkStart w:id="1050" w:name="_Toc233897183"/>
      <w:r w:rsidRPr="00E11796">
        <w:t>Besøkende til anleggsområdet</w:t>
      </w:r>
      <w:bookmarkEnd w:id="1048"/>
      <w:bookmarkEnd w:id="1049"/>
      <w:bookmarkEnd w:id="1050"/>
    </w:p>
    <w:p w14:paraId="436F2874" w14:textId="3410FA47" w:rsidR="00ED1736" w:rsidRPr="00E11796" w:rsidRDefault="00ED1736" w:rsidP="00ED1736">
      <w:r w:rsidRPr="00E11796">
        <w:lastRenderedPageBreak/>
        <w:t xml:space="preserve">Den som mottar </w:t>
      </w:r>
      <w:r w:rsidR="00EF4790" w:rsidRPr="00E11796">
        <w:t>besøk,</w:t>
      </w:r>
      <w:r w:rsidRPr="00E11796">
        <w:t xml:space="preserve"> er ansvarlig for å varsle byggherre og hovedbedrift før de får adgang til bygge- og anleggsområdet. Vedkommende er ansvarlig for at besøkende er gjort kjent med sikkerhetsregler samt bruk av verneutstyr etc.</w:t>
      </w:r>
    </w:p>
    <w:p w14:paraId="1A6FCA20" w14:textId="77777777" w:rsidR="00ED1736" w:rsidRPr="00E11796" w:rsidRDefault="00ED1736" w:rsidP="00ED1736"/>
    <w:p w14:paraId="4DA9FB40" w14:textId="0BBC6737" w:rsidR="00ED1736" w:rsidRPr="00E11796" w:rsidRDefault="00ED1736" w:rsidP="00ED1736">
      <w:r w:rsidRPr="00E11796">
        <w:t>Alle besøkende til bygge- og anleggsområdet skal følge kravene til personlig verneutstyr.</w:t>
      </w:r>
      <w:r w:rsidR="008C67AF" w:rsidRPr="00E11796">
        <w:t xml:space="preserve"> Kravene kan fravikes når det er iverksatt tiltak som fjerner aktuell risiko. Vurdering og tiltak må dokumenteres.</w:t>
      </w:r>
    </w:p>
    <w:p w14:paraId="40E54B0E" w14:textId="77777777" w:rsidR="00ED1736" w:rsidRPr="00E11796" w:rsidRDefault="00ED1736" w:rsidP="00ED1736"/>
    <w:p w14:paraId="377D3406" w14:textId="2C91BB57" w:rsidR="00ED1736" w:rsidRPr="00E11796" w:rsidRDefault="00ED1736" w:rsidP="008C1549">
      <w:pPr>
        <w:pStyle w:val="Overskrift4"/>
      </w:pPr>
      <w:bookmarkStart w:id="1051" w:name="_Toc93914677"/>
      <w:bookmarkStart w:id="1052" w:name="_Toc94534632"/>
      <w:bookmarkStart w:id="1053" w:name="_Toc233897184"/>
      <w:r w:rsidRPr="00E11796">
        <w:t>Arbeidstid</w:t>
      </w:r>
      <w:bookmarkEnd w:id="1051"/>
      <w:bookmarkEnd w:id="1052"/>
      <w:bookmarkEnd w:id="1053"/>
    </w:p>
    <w:p w14:paraId="59419F26" w14:textId="60C737BB" w:rsidR="00ED1736" w:rsidRPr="00E11796" w:rsidRDefault="00ED1736" w:rsidP="00ED1736">
      <w:r w:rsidRPr="00E11796">
        <w:t xml:space="preserve">Byggherren skal til enhver tid holdes orientert om arbeidstidsordninger og </w:t>
      </w:r>
      <w:r w:rsidR="008305ED" w:rsidRPr="00E11796">
        <w:t>arbeids</w:t>
      </w:r>
      <w:r w:rsidRPr="00E11796">
        <w:t>planer som benyttes. Alle arbeidstakere som skal utføre arbeid som inngår i disse planene, skal underlegges samme krav til arbeidstid. Dette gjelder også arbeid som utføres av enmannsbedrifter, arbeidstakere i ledende stillinger og arbeidstakere i særlig uavhengig stilling som utfører kontraktsarbeid.</w:t>
      </w:r>
    </w:p>
    <w:p w14:paraId="45834DE5" w14:textId="77777777" w:rsidR="00ED1736" w:rsidRPr="00E11796" w:rsidRDefault="00ED1736" w:rsidP="00ED1736"/>
    <w:p w14:paraId="595022E8" w14:textId="77777777" w:rsidR="00ED1736" w:rsidRPr="00E11796" w:rsidRDefault="00ED1736" w:rsidP="00ED1736">
      <w:r w:rsidRPr="00E11796">
        <w:t>Arbeidstidsordninger godkjent av Arbeidstilsynet eller fagforening med innstillingsrett, skal umiddelbart sendes byggherren sammen med forsvarlighetsvurdering.</w:t>
      </w:r>
    </w:p>
    <w:p w14:paraId="7257FA84" w14:textId="6C25833B" w:rsidR="00ED1736" w:rsidRPr="00E11796" w:rsidRDefault="00ED1736" w:rsidP="00ED1736">
      <w:r w:rsidRPr="00E11796">
        <w:t>Det er ikke tillatt å ta i bruk en arbeidstidsordning før ordningen er formelt godkjent.</w:t>
      </w:r>
      <w:r w:rsidR="6EBBA0E1" w:rsidRPr="00E11796">
        <w:t xml:space="preserve"> Dersom fagforening med innstillingsrett</w:t>
      </w:r>
      <w:r w:rsidR="29C4D56E" w:rsidRPr="00E11796">
        <w:t xml:space="preserve"> </w:t>
      </w:r>
      <w:r w:rsidR="6EBBA0E1" w:rsidRPr="00E11796">
        <w:t>fastsetter vilkår for arbeidstidsordning s</w:t>
      </w:r>
      <w:r w:rsidR="0F692E49" w:rsidRPr="00E11796">
        <w:t xml:space="preserve">om entreprenøren ikke vil overholde, må </w:t>
      </w:r>
      <w:r w:rsidR="14DCC9E1" w:rsidRPr="00E11796">
        <w:t>entreprenør</w:t>
      </w:r>
      <w:r w:rsidR="6D1B3D5B" w:rsidRPr="00E11796">
        <w:t>en kontakte fagforening med innstillingsrett og skriftlig av</w:t>
      </w:r>
      <w:r w:rsidR="0659E20C" w:rsidRPr="00E11796">
        <w:t>klare om fagforeningen er villig til å gi tillatelse uten de omstridte vilkår. Før</w:t>
      </w:r>
      <w:r w:rsidR="32E1A16F" w:rsidRPr="00E11796">
        <w:t xml:space="preserve"> </w:t>
      </w:r>
      <w:r w:rsidR="0659E20C" w:rsidRPr="00E11796">
        <w:t xml:space="preserve">slik </w:t>
      </w:r>
      <w:r w:rsidR="0E0B9680" w:rsidRPr="00E11796">
        <w:t xml:space="preserve">skriftlig avklaring hvor det aksepteres at omstridte </w:t>
      </w:r>
      <w:r w:rsidR="008B7350" w:rsidRPr="00E11796">
        <w:t xml:space="preserve">vilkår </w:t>
      </w:r>
      <w:r w:rsidR="0E0B9680" w:rsidRPr="00E11796">
        <w:t>bortfaller presenteres byggherre, kan arbeidstidsordningen ikke t</w:t>
      </w:r>
      <w:r w:rsidR="7F15BA53" w:rsidRPr="00E11796">
        <w:t>as i bruk.</w:t>
      </w:r>
    </w:p>
    <w:p w14:paraId="34328ACC" w14:textId="77777777" w:rsidR="00ED1736" w:rsidRPr="00E11796" w:rsidRDefault="00ED1736" w:rsidP="00ED1736"/>
    <w:p w14:paraId="12037CDE" w14:textId="6DCCC6AE" w:rsidR="00ED1736" w:rsidRPr="00E11796" w:rsidRDefault="00ED1736" w:rsidP="008C1549">
      <w:pPr>
        <w:pStyle w:val="Overskrift4"/>
      </w:pPr>
      <w:bookmarkStart w:id="1054" w:name="_Toc93914678"/>
      <w:bookmarkStart w:id="1055" w:name="_Toc94534633"/>
      <w:bookmarkStart w:id="1056" w:name="_Toc233897185"/>
      <w:r w:rsidRPr="00E11796">
        <w:t>Arbeidsvarsling</w:t>
      </w:r>
      <w:bookmarkEnd w:id="1054"/>
      <w:bookmarkEnd w:id="1055"/>
      <w:bookmarkEnd w:id="1056"/>
    </w:p>
    <w:p w14:paraId="2ADA1270" w14:textId="3435055E" w:rsidR="00ED1736" w:rsidRPr="00E11796" w:rsidRDefault="00ED1736" w:rsidP="00ED1736">
      <w:r w:rsidRPr="00E11796">
        <w:t>Arbeidsvarsling skal utføres i overensstemmelse med Statens vegvesens håndb</w:t>
      </w:r>
      <w:r w:rsidR="006C6F67" w:rsidRPr="00E11796">
        <w:t>o</w:t>
      </w:r>
      <w:r w:rsidRPr="00E11796">
        <w:t>k N301 Arbeid på og ved veg</w:t>
      </w:r>
      <w:r w:rsidR="00297D13" w:rsidRPr="00E11796">
        <w:t>.</w:t>
      </w:r>
    </w:p>
    <w:p w14:paraId="0B021899" w14:textId="77777777" w:rsidR="00ED1736" w:rsidRPr="00E11796" w:rsidRDefault="00ED1736" w:rsidP="00ED1736"/>
    <w:p w14:paraId="6A766B1D" w14:textId="4270DA58" w:rsidR="00ED1736" w:rsidRPr="00E11796" w:rsidRDefault="00ED1736" w:rsidP="00ED1736">
      <w:r w:rsidRPr="00E11796">
        <w:t>Entreprenøren skal sørge for at arbeidsvarslingsplan utarbeides og sendes skiltmyndighet for godkjenning.</w:t>
      </w:r>
    </w:p>
    <w:p w14:paraId="5BF826F4" w14:textId="77777777" w:rsidR="00ED1736" w:rsidRPr="00E11796" w:rsidRDefault="00ED1736" w:rsidP="00ED1736"/>
    <w:p w14:paraId="59FB3C4D" w14:textId="77777777" w:rsidR="00ED1736" w:rsidRPr="00E11796" w:rsidRDefault="00ED1736" w:rsidP="00ED1736">
      <w:r w:rsidRPr="00E11796">
        <w:t>Entreprenøren skal utpeke ansvarlig for varslingen. Iverksatt og utført arbeidsvarsling skal i hvert tilfelle dokumenteres av entreprenøren.</w:t>
      </w:r>
    </w:p>
    <w:p w14:paraId="164531C3" w14:textId="77777777" w:rsidR="00ED1736" w:rsidRPr="00E11796" w:rsidRDefault="00ED1736" w:rsidP="00ED1736"/>
    <w:p w14:paraId="7792CCDE" w14:textId="77777777" w:rsidR="00ED1736" w:rsidRPr="00E11796" w:rsidRDefault="00ED1736" w:rsidP="00ED1736">
      <w:r w:rsidRPr="00E11796">
        <w:t>Arbeidet skal foregå på en slik måte at trafikken forbi arbeidsområdet blir opprettholdt samtidig som arbeidernes og alle trafikantgruppers sikkerhet blir ivaretatt. Eventuell stengning skal ikke skje uten samtykke fra byggherren.</w:t>
      </w:r>
    </w:p>
    <w:p w14:paraId="1E07232C" w14:textId="77777777" w:rsidR="002B34D9" w:rsidRPr="00E11796" w:rsidRDefault="002B34D9" w:rsidP="00ED1736"/>
    <w:p w14:paraId="7D0683AA" w14:textId="6C9E9033" w:rsidR="002B34D9" w:rsidRPr="00E11796" w:rsidRDefault="00623950" w:rsidP="00ED1736">
      <w:r w:rsidRPr="00E11796">
        <w:t>Entreprenør skal orientere alle trafikkdirigenter som benyttes i prosjektet om at alvorlige nestenulykker (konsekvensklasse K5 og K4) som skyldes brudd på vegtrafikkloven med forskrifter skal rapporteres umiddelbart til entreprenør. Entreprenør skal umiddelbart rapportere slike hendelser videre til byggherre. Entreprenør skal tilrettelegge for at bevis for nevnte brudd sikres. Entreprenør skal anmelde alle slike brudd dersom det foreligger tilstrekkelige bevis til at det ansees hensiktsmessig å anmelde. Anmeldelse skal skje så fort som mulig. Entreprenør skal umiddelbart orientere byggherre om forhold som er anmeldt, og skal orientere byggherre om resultat av anmeldelse så snart dette foreligger. Entreprenør skal etablere rutiner som sikrer etterlevelse av disse bestemmelsene og skal på forespørsel fra byggherre fremlegge disse</w:t>
      </w:r>
      <w:r w:rsidR="003326F2" w:rsidRPr="00E11796">
        <w:t>.</w:t>
      </w:r>
    </w:p>
    <w:p w14:paraId="55CA6858" w14:textId="77777777" w:rsidR="00ED1736" w:rsidRPr="00E11796" w:rsidRDefault="00ED1736" w:rsidP="00ED1736"/>
    <w:p w14:paraId="5111D002" w14:textId="63EEE563" w:rsidR="00ED1736" w:rsidRPr="00E11796" w:rsidRDefault="00ED1736" w:rsidP="008C1549">
      <w:pPr>
        <w:pStyle w:val="Overskrift4"/>
      </w:pPr>
      <w:bookmarkStart w:id="1057" w:name="_Toc93914679"/>
      <w:bookmarkStart w:id="1058" w:name="_Toc94534634"/>
      <w:bookmarkStart w:id="1059" w:name="_Toc233897186"/>
      <w:r w:rsidRPr="00E11796">
        <w:t>Personlig verneutstyr og vernetøy</w:t>
      </w:r>
      <w:bookmarkEnd w:id="1057"/>
      <w:bookmarkEnd w:id="1058"/>
      <w:bookmarkEnd w:id="1059"/>
    </w:p>
    <w:p w14:paraId="3365C6FA" w14:textId="77777777" w:rsidR="00ED1736" w:rsidRPr="00E11796" w:rsidRDefault="00ED1736" w:rsidP="00ED1736">
      <w:r w:rsidRPr="00E11796">
        <w:t>Entreprenør skal utarbeide instruks for personlig verneutstyr og vernetøy, og gi opplæring i bruk.</w:t>
      </w:r>
    </w:p>
    <w:p w14:paraId="628F2E06" w14:textId="77777777" w:rsidR="00ED1736" w:rsidRPr="00E11796" w:rsidRDefault="00ED1736" w:rsidP="00ED1736"/>
    <w:p w14:paraId="29E587C7" w14:textId="77777777" w:rsidR="00ED1736" w:rsidRPr="00E11796" w:rsidRDefault="00ED1736" w:rsidP="00ED1736">
      <w:pPr>
        <w:rPr>
          <w:b/>
        </w:rPr>
      </w:pPr>
      <w:r w:rsidRPr="00E11796">
        <w:rPr>
          <w:b/>
        </w:rPr>
        <w:t>Minstekrav til vernetøy</w:t>
      </w:r>
    </w:p>
    <w:p w14:paraId="6596B0D6" w14:textId="360384FE" w:rsidR="00ED1736" w:rsidRPr="00E11796" w:rsidRDefault="00ED1736" w:rsidP="00840AD9">
      <w:pPr>
        <w:pStyle w:val="Listeavsnitt"/>
        <w:numPr>
          <w:ilvl w:val="0"/>
          <w:numId w:val="24"/>
        </w:numPr>
      </w:pPr>
      <w:r w:rsidRPr="00E11796">
        <w:t xml:space="preserve">Lang vernebukse og verne-vest eller -jakke. Alternativt kan kjeledress benyttes. </w:t>
      </w:r>
      <w:r w:rsidR="002F3A92" w:rsidRPr="00E11796">
        <w:t>Det tillates bruk av vern</w:t>
      </w:r>
      <w:r w:rsidR="00E24137" w:rsidRPr="00E11796">
        <w:t>e</w:t>
      </w:r>
      <w:r w:rsidR="002F3A92" w:rsidRPr="00E11796">
        <w:t>shorts i synlighetsklasse 2 i juni, juli og august. Det tillates ikke bruk av verneshorts ved arbeider der dette kan medføre økt fare for helseskade</w:t>
      </w:r>
      <w:r w:rsidR="00E24137" w:rsidRPr="00E11796">
        <w:t>.</w:t>
      </w:r>
    </w:p>
    <w:p w14:paraId="610AEFE3" w14:textId="71B3F694" w:rsidR="00ED1736" w:rsidRPr="00E11796" w:rsidRDefault="00ED1736" w:rsidP="00840AD9">
      <w:pPr>
        <w:pStyle w:val="Listeavsnitt"/>
        <w:numPr>
          <w:ilvl w:val="0"/>
          <w:numId w:val="24"/>
        </w:numPr>
      </w:pPr>
      <w:r w:rsidRPr="00E11796">
        <w:t>Synbarhetstøy i klasse 3 etter NS-EN ISO 20471:2013 Svært synlig vernetøy – Prøvetakingsmetoder og krav.</w:t>
      </w:r>
    </w:p>
    <w:p w14:paraId="7BA1B1C0" w14:textId="77777777" w:rsidR="00ED1736" w:rsidRPr="00E11796" w:rsidRDefault="00ED1736" w:rsidP="00ED1736"/>
    <w:p w14:paraId="052D0E3C" w14:textId="77777777" w:rsidR="00ED1736" w:rsidRPr="00E11796" w:rsidRDefault="00ED1736" w:rsidP="00ED1736">
      <w:r w:rsidRPr="00E11796">
        <w:t>Krav til vernetøy - synbarhetstøy kan ikke fravikes.</w:t>
      </w:r>
    </w:p>
    <w:p w14:paraId="2C87D476" w14:textId="77777777" w:rsidR="00ED1736" w:rsidRPr="00E11796" w:rsidRDefault="00ED1736" w:rsidP="00ED1736"/>
    <w:p w14:paraId="71EE8356" w14:textId="77777777" w:rsidR="00ED1736" w:rsidRPr="00E11796" w:rsidRDefault="00ED1736" w:rsidP="00ED1736">
      <w:pPr>
        <w:rPr>
          <w:b/>
        </w:rPr>
      </w:pPr>
      <w:r w:rsidRPr="00E11796">
        <w:rPr>
          <w:b/>
        </w:rPr>
        <w:lastRenderedPageBreak/>
        <w:t>Minstekrav til verneutstyr</w:t>
      </w:r>
    </w:p>
    <w:p w14:paraId="66317D97" w14:textId="4CBA0521" w:rsidR="00ED1736" w:rsidRPr="00E11796" w:rsidRDefault="00ED1736" w:rsidP="00840AD9">
      <w:pPr>
        <w:pStyle w:val="Listeavsnitt"/>
        <w:numPr>
          <w:ilvl w:val="0"/>
          <w:numId w:val="25"/>
        </w:numPr>
      </w:pPr>
      <w:r w:rsidRPr="00E11796">
        <w:t>Hjelm (NS-EN 397)</w:t>
      </w:r>
    </w:p>
    <w:p w14:paraId="13ABF3BB" w14:textId="199CA0E4" w:rsidR="00ED1736" w:rsidRPr="00E11796" w:rsidRDefault="00ED1736" w:rsidP="00840AD9">
      <w:pPr>
        <w:pStyle w:val="Listeavsnitt"/>
        <w:numPr>
          <w:ilvl w:val="0"/>
          <w:numId w:val="25"/>
        </w:numPr>
      </w:pPr>
      <w:r w:rsidRPr="00E11796">
        <w:t>Vernesko</w:t>
      </w:r>
      <w:r w:rsidR="007A74C9" w:rsidRPr="00E11796">
        <w:t xml:space="preserve"> med tå- og spikertrampbeskyttelse</w:t>
      </w:r>
    </w:p>
    <w:p w14:paraId="46B219A9" w14:textId="6CD40E6B" w:rsidR="00ED1736" w:rsidRPr="00E11796" w:rsidRDefault="00ED1736" w:rsidP="00840AD9">
      <w:pPr>
        <w:pStyle w:val="Listeavsnitt"/>
        <w:numPr>
          <w:ilvl w:val="0"/>
          <w:numId w:val="25"/>
        </w:numPr>
      </w:pPr>
      <w:r w:rsidRPr="00E11796">
        <w:t>Vernehansker</w:t>
      </w:r>
    </w:p>
    <w:p w14:paraId="398F423C" w14:textId="3B309CD7" w:rsidR="00ED1736" w:rsidRPr="00E11796" w:rsidRDefault="00ED1736" w:rsidP="00840AD9">
      <w:pPr>
        <w:pStyle w:val="Listeavsnitt"/>
        <w:numPr>
          <w:ilvl w:val="0"/>
          <w:numId w:val="25"/>
        </w:numPr>
      </w:pPr>
      <w:r w:rsidRPr="00E11796">
        <w:t>Vernebriller eller øyevern</w:t>
      </w:r>
    </w:p>
    <w:p w14:paraId="47ECC978" w14:textId="1433F912" w:rsidR="00ED1736" w:rsidRPr="00E11796" w:rsidRDefault="00ED1736" w:rsidP="00840AD9">
      <w:pPr>
        <w:pStyle w:val="Listeavsnitt"/>
        <w:numPr>
          <w:ilvl w:val="0"/>
          <w:numId w:val="25"/>
        </w:numPr>
      </w:pPr>
      <w:r w:rsidRPr="00E11796">
        <w:t>Hørselvern skal alltid benyttes ved støy over 80 dB</w:t>
      </w:r>
    </w:p>
    <w:p w14:paraId="61F9D9FB" w14:textId="77777777" w:rsidR="00ED1736" w:rsidRPr="00E11796" w:rsidRDefault="00ED1736" w:rsidP="00ED1736"/>
    <w:p w14:paraId="492C66C6" w14:textId="77777777" w:rsidR="00ED1736" w:rsidRPr="00E11796" w:rsidRDefault="00ED1736" w:rsidP="00ED1736">
      <w:r w:rsidRPr="00E11796">
        <w:t>Alt verneutstyr skal være CE-merket.</w:t>
      </w:r>
    </w:p>
    <w:p w14:paraId="476F85AF" w14:textId="77777777" w:rsidR="00ED1736" w:rsidRPr="00E11796" w:rsidRDefault="00ED1736" w:rsidP="00ED1736">
      <w:r w:rsidRPr="00E11796">
        <w:t>Minstekrav til verneutstyr skal ikke fravikes utenom helt spesielle forhold.</w:t>
      </w:r>
    </w:p>
    <w:p w14:paraId="1C68568E" w14:textId="77777777" w:rsidR="00ED1736" w:rsidRPr="00E11796" w:rsidRDefault="00ED1736" w:rsidP="00ED1736"/>
    <w:p w14:paraId="69CD401A" w14:textId="77777777" w:rsidR="00ED1736" w:rsidRPr="00E11796" w:rsidRDefault="00ED1736" w:rsidP="00ED1736">
      <w:r w:rsidRPr="00E11796">
        <w:t>Dersom bruk av en gitt type verneutstyr medfører økt risiko, kan kravet fravikes under forutsetning av at det er gjennomført en dokumentert risikovurdering.</w:t>
      </w:r>
    </w:p>
    <w:p w14:paraId="02212055" w14:textId="77777777" w:rsidR="00ED1736" w:rsidRPr="00E11796" w:rsidRDefault="00ED1736" w:rsidP="00ED1736">
      <w:r w:rsidRPr="00E11796">
        <w:t>Dersom det er åpenbart unødvendig med verneutstyr, kan kravet også fravikes i enkelte, spesifiserte situasjoner. Fravik skal dokumenteres i en risikovurdering og være samstemt med entreprenørens instruks.</w:t>
      </w:r>
    </w:p>
    <w:p w14:paraId="4BE20C29" w14:textId="6822A594" w:rsidR="00ED1736" w:rsidRPr="00E11796" w:rsidRDefault="00ED1736" w:rsidP="00ED1736"/>
    <w:p w14:paraId="39F94BFA" w14:textId="77777777" w:rsidR="00ED1736" w:rsidRPr="00E11796" w:rsidRDefault="00ED1736" w:rsidP="00ED1736">
      <w:pPr>
        <w:rPr>
          <w:b/>
        </w:rPr>
      </w:pPr>
      <w:r w:rsidRPr="00E11796">
        <w:rPr>
          <w:b/>
        </w:rPr>
        <w:t>Omvisning for eksterne</w:t>
      </w:r>
    </w:p>
    <w:p w14:paraId="2BE48073" w14:textId="23F30C32" w:rsidR="00ED1736" w:rsidRPr="00E11796" w:rsidRDefault="00ED1736" w:rsidP="00ED1736">
      <w:r w:rsidRPr="00E11796">
        <w:t>Besøkende skal følge kravene til verneutstyr og vernetøy for området de skal besøke. Kravene til verneutstyr og synbarhetsbuks</w:t>
      </w:r>
      <w:r w:rsidR="00474337" w:rsidRPr="00E11796">
        <w:t>e</w:t>
      </w:r>
      <w:r w:rsidRPr="00E11796">
        <w:t xml:space="preserve"> kan fravikes for besøkende når det er iverksatt tiltak som fjerner aktuell risiko. Vurdering og tiltak dokumenteres.</w:t>
      </w:r>
    </w:p>
    <w:p w14:paraId="34C3EEA8" w14:textId="77777777" w:rsidR="00ED1736" w:rsidRPr="00E11796" w:rsidRDefault="00ED1736" w:rsidP="00ED1736"/>
    <w:p w14:paraId="5BA76079" w14:textId="1AD35E77" w:rsidR="00ED1736" w:rsidRPr="00E11796" w:rsidRDefault="00ED1736" w:rsidP="008C1549">
      <w:pPr>
        <w:pStyle w:val="Overskrift4"/>
      </w:pPr>
      <w:bookmarkStart w:id="1060" w:name="_Toc93914684"/>
      <w:bookmarkStart w:id="1061" w:name="_Toc94534639"/>
      <w:bookmarkStart w:id="1062" w:name="_Toc233897187"/>
      <w:r w:rsidRPr="00E11796">
        <w:t>Merking og kontrollrutiner</w:t>
      </w:r>
      <w:bookmarkEnd w:id="1060"/>
      <w:bookmarkEnd w:id="1061"/>
      <w:bookmarkEnd w:id="1062"/>
    </w:p>
    <w:p w14:paraId="3F2CD9B3" w14:textId="77777777" w:rsidR="00ED1736" w:rsidRPr="00E11796" w:rsidRDefault="00ED1736" w:rsidP="00ED1736">
      <w:r w:rsidRPr="00E11796">
        <w:t>Alt teknisk utstyr som kreves å være CE-merket, skal være merket. Alt sertifikatpliktig utstyr skal være sertifisert og kontrollert iht. gjeldende bestemmelser og være utstyrt med oblat og dokumentasjon for årlig kontroll. Alle samsvarserklæringer, sertifikater, kontroll- og instruksjonsbøker skal foreligge før utstyret tas i bruk, og fremlegges på forespørsel eller kontroll.</w:t>
      </w:r>
    </w:p>
    <w:p w14:paraId="190EE45D" w14:textId="77777777" w:rsidR="00ED1736" w:rsidRPr="00E11796" w:rsidRDefault="00ED1736" w:rsidP="00ED1736"/>
    <w:p w14:paraId="5D1F239F" w14:textId="75B40568" w:rsidR="00BA4F90" w:rsidRPr="00E11796" w:rsidRDefault="000163A0" w:rsidP="008C1549">
      <w:pPr>
        <w:pStyle w:val="Overskrift4"/>
      </w:pPr>
      <w:bookmarkStart w:id="1063" w:name="_Toc93914686"/>
      <w:bookmarkStart w:id="1064" w:name="_Toc94534641"/>
      <w:bookmarkStart w:id="1065" w:name="_Toc233897188"/>
      <w:r w:rsidRPr="00E11796">
        <w:t>Sikkerhet, helse og arbeidsmiljø ved prosjekteringsarbeider</w:t>
      </w:r>
      <w:bookmarkEnd w:id="1065"/>
    </w:p>
    <w:p w14:paraId="01D8C4B3" w14:textId="77777777" w:rsidR="00D65365" w:rsidRPr="00E11796" w:rsidRDefault="00D65365" w:rsidP="00D65365">
      <w:pPr>
        <w:rPr>
          <w:lang w:eastAsia="nb-NO"/>
        </w:rPr>
      </w:pPr>
      <w:r w:rsidRPr="00E11796">
        <w:rPr>
          <w:lang w:eastAsia="nb-NO"/>
        </w:rPr>
        <w:t xml:space="preserve">Entreprenøren skal under utførelsen av prosjekteringsarbeidene ivareta forhold knyttet til sikkerhet, helse og arbeidsmiljø på bygge- eller anleggsplassen. Hensynet til sikkerhet, helse og arbeidsmiljø skal ivaretas gjennom valg av arkitektoniske eller tekniske løsninger, jf. Byggherreforskriften §§ 5, 6 og 17. De forhold som kan ha betydning for fremtidige arbeider skal dokumenteres, jf. Byggherreforskriften § 12. Dersom det kan oppstå risikoforhold som krever spesifikke tiltak, jf. Byggherreforskriften § 8 første ledd bokstav c, skal dette beskrives og meddeles byggherren. </w:t>
      </w:r>
    </w:p>
    <w:p w14:paraId="6081FEA0" w14:textId="77777777" w:rsidR="00D65365" w:rsidRPr="00E11796" w:rsidRDefault="00D65365" w:rsidP="00D65365">
      <w:pPr>
        <w:rPr>
          <w:lang w:eastAsia="nb-NO"/>
        </w:rPr>
      </w:pPr>
    </w:p>
    <w:p w14:paraId="0474B819" w14:textId="76121DDB" w:rsidR="000163A0" w:rsidRPr="00E11796" w:rsidRDefault="00D65365" w:rsidP="00D65365">
      <w:pPr>
        <w:rPr>
          <w:lang w:eastAsia="nb-NO"/>
        </w:rPr>
      </w:pPr>
      <w:r w:rsidRPr="00E11796">
        <w:rPr>
          <w:lang w:eastAsia="nb-NO"/>
        </w:rPr>
        <w:t>SHA-koordinator skal ha innkalling og ha anledning til å delta på relevante møter, i forbindelse med planlegging og prosjektering.</w:t>
      </w:r>
    </w:p>
    <w:p w14:paraId="5F91D6CB" w14:textId="77777777" w:rsidR="00D65365" w:rsidRPr="00E11796" w:rsidRDefault="00D65365" w:rsidP="00D65365">
      <w:pPr>
        <w:rPr>
          <w:lang w:eastAsia="nb-NO"/>
        </w:rPr>
      </w:pPr>
    </w:p>
    <w:p w14:paraId="6B5B9049" w14:textId="005F251B" w:rsidR="00ED1736" w:rsidRPr="00E11796" w:rsidRDefault="00ED1736" w:rsidP="008C1549">
      <w:pPr>
        <w:pStyle w:val="Overskrift4"/>
      </w:pPr>
      <w:bookmarkStart w:id="1066" w:name="_Toc233897189"/>
      <w:r w:rsidRPr="00E11796">
        <w:t>Spesielle krav knyttet til sikkerhet, helse og arbeidsmiljø</w:t>
      </w:r>
      <w:bookmarkEnd w:id="1063"/>
      <w:bookmarkEnd w:id="1064"/>
      <w:bookmarkEnd w:id="1066"/>
    </w:p>
    <w:p w14:paraId="0383B020" w14:textId="131084DD" w:rsidR="004344F9" w:rsidRPr="00E11796" w:rsidRDefault="007A3080" w:rsidP="006F783E">
      <w:pPr>
        <w:pStyle w:val="Overskrift5"/>
      </w:pPr>
      <w:bookmarkStart w:id="1067" w:name="_Toc233897190"/>
      <w:r w:rsidRPr="00E11796">
        <w:t>Krav til sikkerhetsglass</w:t>
      </w:r>
      <w:bookmarkEnd w:id="1067"/>
    </w:p>
    <w:p w14:paraId="32BB2BD1" w14:textId="66EBF506" w:rsidR="00ED1736" w:rsidRPr="00E11796" w:rsidRDefault="00ED1736" w:rsidP="00ED1736">
      <w:r w:rsidRPr="00E11796">
        <w:t>Maskiner som arbeider i område</w:t>
      </w:r>
      <w:r w:rsidR="00030B64" w:rsidRPr="00E11796">
        <w:t>r</w:t>
      </w:r>
      <w:r w:rsidRPr="00E11796">
        <w:t xml:space="preserve"> der det er fare for gjenstående udetonert sprengstoff, skal være utstyrt med sikkerhetsglass i henhold til EN-standarde</w:t>
      </w:r>
      <w:r w:rsidR="00030B64" w:rsidRPr="00E11796">
        <w:t>n</w:t>
      </w:r>
      <w:r w:rsidRPr="00E11796">
        <w:t xml:space="preserve"> EN-13123</w:t>
      </w:r>
      <w:r w:rsidR="000F3D28" w:rsidRPr="00E11796">
        <w:t xml:space="preserve"> og forskrift om maskiner, </w:t>
      </w:r>
      <w:r w:rsidR="008709C2" w:rsidRPr="00E11796">
        <w:t>av 20</w:t>
      </w:r>
      <w:r w:rsidR="00166065" w:rsidRPr="00E11796">
        <w:t>. mai 2009</w:t>
      </w:r>
      <w:r w:rsidR="00E641C4" w:rsidRPr="00E11796">
        <w:t>, Vedlegg 1</w:t>
      </w:r>
      <w:r w:rsidRPr="00E11796">
        <w:t>. Fareområde</w:t>
      </w:r>
      <w:r w:rsidR="00E641C4" w:rsidRPr="00E11796">
        <w:t>r</w:t>
      </w:r>
      <w:r w:rsidRPr="00E11796">
        <w:t xml:space="preserve"> vil spesielt være der det foregår</w:t>
      </w:r>
      <w:r w:rsidR="00E641C4" w:rsidRPr="00E11796">
        <w:t xml:space="preserve"> boring,</w:t>
      </w:r>
      <w:r w:rsidRPr="00E11796">
        <w:t xml:space="preserve"> bergrensk, pigging, utlasting i skjæring, i grøft og ved stuff. </w:t>
      </w:r>
    </w:p>
    <w:p w14:paraId="518CCEF6" w14:textId="23BA1706" w:rsidR="00ED1736" w:rsidRPr="00E11796" w:rsidRDefault="00ED1736" w:rsidP="00ED1736">
      <w:r w:rsidRPr="00E11796">
        <w:t>Angivelse gitt over er ikke uttømmende. Kravet gjelder også maskiner som benyttes der operatør i maskinen utsettes for fare i form av glass-eksponeringsflater mot fareområde</w:t>
      </w:r>
      <w:r w:rsidR="00F5325A" w:rsidRPr="00E11796">
        <w:t>r</w:t>
      </w:r>
      <w:r w:rsidRPr="00E11796">
        <w:t xml:space="preserve"> for udetonert sprengstoff.</w:t>
      </w:r>
    </w:p>
    <w:p w14:paraId="09D7E1F7" w14:textId="77777777" w:rsidR="006F783E" w:rsidRPr="00E11796" w:rsidRDefault="006F783E" w:rsidP="00ED1736"/>
    <w:p w14:paraId="45B763FD" w14:textId="1EE50DDA" w:rsidR="006F783E" w:rsidRPr="00E11796" w:rsidRDefault="006F783E" w:rsidP="006F783E">
      <w:pPr>
        <w:pStyle w:val="Overskrift5"/>
      </w:pPr>
      <w:bookmarkStart w:id="1068" w:name="_Toc233897191"/>
      <w:r w:rsidRPr="00E11796">
        <w:t>Krav til forsagerkurs</w:t>
      </w:r>
      <w:bookmarkEnd w:id="1068"/>
    </w:p>
    <w:p w14:paraId="28B1D946" w14:textId="77777777" w:rsidR="004F16AF" w:rsidRPr="00E11796" w:rsidRDefault="0037232C" w:rsidP="006F783E">
      <w:pPr>
        <w:rPr>
          <w:lang w:eastAsia="nb-NO"/>
        </w:rPr>
      </w:pPr>
      <w:r w:rsidRPr="00E11796">
        <w:rPr>
          <w:lang w:eastAsia="nb-NO"/>
        </w:rPr>
        <w:t>Det skal gjennomføres forsagerkurs for alle som arbeider i kontrakten. Kurset skal være et samarbeid mellom byggherre, hovedbedrift</w:t>
      </w:r>
      <w:r w:rsidR="00D26283" w:rsidRPr="00E11796">
        <w:rPr>
          <w:lang w:eastAsia="nb-NO"/>
        </w:rPr>
        <w:t xml:space="preserve"> med samordningsansvar og utførende virksomhet for bergsprengningsarbeidet i kontrakten.</w:t>
      </w:r>
      <w:r w:rsidR="00452107" w:rsidRPr="00E11796">
        <w:rPr>
          <w:lang w:eastAsia="nb-NO"/>
        </w:rPr>
        <w:t xml:space="preserve"> Kurset skal omfatte alle forsagere som kan påtreffes der det tidligere har vært sprengt eller skal sprenges</w:t>
      </w:r>
      <w:r w:rsidR="000147D6" w:rsidRPr="00E11796">
        <w:rPr>
          <w:lang w:eastAsia="nb-NO"/>
        </w:rPr>
        <w:t>.</w:t>
      </w:r>
    </w:p>
    <w:p w14:paraId="1A0600B8" w14:textId="77777777" w:rsidR="004F16AF" w:rsidRPr="00E11796" w:rsidRDefault="004F16AF" w:rsidP="006F783E">
      <w:pPr>
        <w:rPr>
          <w:lang w:eastAsia="nb-NO"/>
        </w:rPr>
      </w:pPr>
    </w:p>
    <w:p w14:paraId="1EC646EF" w14:textId="287742A9" w:rsidR="00150B22" w:rsidRPr="00E11796" w:rsidRDefault="004F16AF" w:rsidP="006F783E">
      <w:pPr>
        <w:rPr>
          <w:lang w:eastAsia="nb-NO"/>
        </w:rPr>
      </w:pPr>
      <w:r w:rsidRPr="00E11796">
        <w:rPr>
          <w:lang w:eastAsia="nb-NO"/>
        </w:rPr>
        <w:t>Byggherre deler «historisk» informasjon, og utførende virksomhet deler ny ris</w:t>
      </w:r>
      <w:r w:rsidR="002C4F9B" w:rsidRPr="00E11796">
        <w:rPr>
          <w:lang w:eastAsia="nb-NO"/>
        </w:rPr>
        <w:t>i</w:t>
      </w:r>
      <w:r w:rsidRPr="00E11796">
        <w:rPr>
          <w:lang w:eastAsia="nb-NO"/>
        </w:rPr>
        <w:t xml:space="preserve">ko som blir tilført prosjektet. </w:t>
      </w:r>
    </w:p>
    <w:p w14:paraId="5871C8E2" w14:textId="77777777" w:rsidR="00150B22" w:rsidRPr="00E11796" w:rsidRDefault="00150B22" w:rsidP="006F783E">
      <w:pPr>
        <w:rPr>
          <w:lang w:eastAsia="nb-NO"/>
        </w:rPr>
      </w:pPr>
    </w:p>
    <w:p w14:paraId="580F3C35" w14:textId="714F4024" w:rsidR="006F783E" w:rsidRPr="00E11796" w:rsidRDefault="000147D6" w:rsidP="006F783E">
      <w:pPr>
        <w:rPr>
          <w:lang w:eastAsia="nb-NO"/>
        </w:rPr>
      </w:pPr>
      <w:r w:rsidRPr="00E11796">
        <w:rPr>
          <w:lang w:eastAsia="nb-NO"/>
        </w:rPr>
        <w:t xml:space="preserve">Kurset skal videreføres av utførende virksomhet(-er). Forsagerkurs skal holdes for </w:t>
      </w:r>
      <w:r w:rsidR="000728CB" w:rsidRPr="00E11796">
        <w:rPr>
          <w:lang w:eastAsia="nb-NO"/>
        </w:rPr>
        <w:t>alle involverte før start av kontraktarbeidet,</w:t>
      </w:r>
      <w:r w:rsidR="0058427F" w:rsidRPr="00E11796">
        <w:rPr>
          <w:lang w:eastAsia="nb-NO"/>
        </w:rPr>
        <w:t xml:space="preserve"> enten som separat opplæring eller som integrert del av oppstartsmøte </w:t>
      </w:r>
      <w:r w:rsidR="0058427F" w:rsidRPr="00E11796">
        <w:rPr>
          <w:lang w:eastAsia="nb-NO"/>
        </w:rPr>
        <w:lastRenderedPageBreak/>
        <w:t xml:space="preserve">for bergsprengningsarbeider. </w:t>
      </w:r>
      <w:r w:rsidR="00073450" w:rsidRPr="00E11796">
        <w:rPr>
          <w:lang w:eastAsia="nb-NO"/>
        </w:rPr>
        <w:t xml:space="preserve">Kurset </w:t>
      </w:r>
      <w:r w:rsidR="001D0132" w:rsidRPr="00E11796">
        <w:rPr>
          <w:lang w:eastAsia="nb-NO"/>
        </w:rPr>
        <w:t xml:space="preserve">kan med fordel være en del av inntakskontroll/PSI </w:t>
      </w:r>
      <w:r w:rsidR="00940056" w:rsidRPr="00E11796">
        <w:rPr>
          <w:lang w:eastAsia="nb-NO"/>
        </w:rPr>
        <w:t>for nye arbeidere på kontrakten.</w:t>
      </w:r>
    </w:p>
    <w:p w14:paraId="79ECAA20" w14:textId="77777777" w:rsidR="000E3D30" w:rsidRPr="00E11796" w:rsidRDefault="000E3D30" w:rsidP="006F783E">
      <w:pPr>
        <w:rPr>
          <w:lang w:eastAsia="nb-NO"/>
        </w:rPr>
      </w:pPr>
    </w:p>
    <w:p w14:paraId="21EC8BA3" w14:textId="0A601880" w:rsidR="00ED1736" w:rsidRPr="00E11796" w:rsidRDefault="00182175" w:rsidP="00182175">
      <w:pPr>
        <w:pStyle w:val="Overskrift5"/>
        <w:rPr>
          <w:highlight w:val="lightGray"/>
        </w:rPr>
      </w:pPr>
      <w:bookmarkStart w:id="1069" w:name="_Toc233897192"/>
      <w:r w:rsidRPr="00E11796">
        <w:rPr>
          <w:highlight w:val="lightGray"/>
        </w:rPr>
        <w:t>Arbeid foran bomfeste</w:t>
      </w:r>
      <w:bookmarkEnd w:id="1069"/>
    </w:p>
    <w:p w14:paraId="0AB59EA5" w14:textId="77777777" w:rsidR="00ED1736" w:rsidRPr="00E11796" w:rsidRDefault="00ED1736" w:rsidP="00ED1736">
      <w:pPr>
        <w:rPr>
          <w:color w:val="000000" w:themeColor="text1"/>
          <w:highlight w:val="lightGray"/>
        </w:rPr>
      </w:pPr>
      <w:r w:rsidRPr="00E11796">
        <w:rPr>
          <w:i/>
          <w:color w:val="000000" w:themeColor="text1"/>
          <w:highlight w:val="lightGray"/>
        </w:rPr>
        <w:t>FØLGENDE TAS INN VED ARBEIDER SOM INNEBÆRER BORING I TUNNEL</w:t>
      </w:r>
      <w:r w:rsidRPr="00E11796">
        <w:rPr>
          <w:color w:val="FF0000"/>
          <w:highlight w:val="lightGray"/>
        </w:rPr>
        <w:t>:</w:t>
      </w:r>
    </w:p>
    <w:p w14:paraId="7493DCC8" w14:textId="77777777" w:rsidR="00ED1736" w:rsidRPr="00E11796" w:rsidRDefault="00ED1736" w:rsidP="00ED1736">
      <w:pPr>
        <w:rPr>
          <w:color w:val="000000" w:themeColor="text1"/>
          <w:highlight w:val="lightGray"/>
        </w:rPr>
      </w:pPr>
      <w:r w:rsidRPr="00E11796">
        <w:rPr>
          <w:color w:val="000000" w:themeColor="text1"/>
          <w:highlight w:val="lightGray"/>
        </w:rPr>
        <w:t>Ved boring i tunnelstuff, defineres det en minimum «Opphold forbudt»-sone for personell fra bomfeste og fram til stuff når boremaskiner er i gang. Lading, prøvetaking, injisering, skift av borkroner, og manuelt stangskifte, bergbolting o.a. må samordnes slik at dette kan gjennomføres når alle boremaskinene er stanset.</w:t>
      </w:r>
    </w:p>
    <w:p w14:paraId="6789D160" w14:textId="77777777" w:rsidR="00ED1736" w:rsidRPr="00E11796" w:rsidRDefault="00ED1736" w:rsidP="00ED1736">
      <w:pPr>
        <w:rPr>
          <w:color w:val="000000" w:themeColor="text1"/>
          <w:highlight w:val="lightGray"/>
        </w:rPr>
      </w:pPr>
    </w:p>
    <w:p w14:paraId="2D323F4B" w14:textId="0F3BE296" w:rsidR="00ED1736" w:rsidRPr="00E11796" w:rsidRDefault="00ED1736" w:rsidP="00ED1736">
      <w:pPr>
        <w:rPr>
          <w:color w:val="000000" w:themeColor="text1"/>
          <w:highlight w:val="lightGray"/>
        </w:rPr>
      </w:pPr>
      <w:r w:rsidRPr="00E11796">
        <w:rPr>
          <w:color w:val="000000" w:themeColor="text1"/>
          <w:highlight w:val="lightGray"/>
        </w:rPr>
        <w:t xml:space="preserve">Entreprenør skal før arbeid på stuff starter gjennomføre en risikovurdering, for å fastsette «endelig faresone» (som vil være ≥ «Opphold forbudt»-sone satt av byggherre), hvor arbeidstakernes sikkerhet, arbeidets art og arbeidsutstyr inngår i risikovurderingen. </w:t>
      </w:r>
      <w:r w:rsidR="004F4E58" w:rsidRPr="00E11796">
        <w:rPr>
          <w:color w:val="000000" w:themeColor="text1"/>
          <w:highlight w:val="lightGray"/>
        </w:rPr>
        <w:t>Se</w:t>
      </w:r>
      <w:r w:rsidRPr="00E11796">
        <w:rPr>
          <w:color w:val="000000" w:themeColor="text1"/>
          <w:highlight w:val="lightGray"/>
        </w:rPr>
        <w:t xml:space="preserve"> Forskrift om utførelse av arbeid</w:t>
      </w:r>
      <w:r w:rsidR="004F4E58" w:rsidRPr="00E11796">
        <w:rPr>
          <w:color w:val="000000" w:themeColor="text1"/>
          <w:highlight w:val="lightGray"/>
        </w:rPr>
        <w:t>,</w:t>
      </w:r>
      <w:r w:rsidRPr="00E11796">
        <w:rPr>
          <w:color w:val="000000" w:themeColor="text1"/>
          <w:highlight w:val="lightGray"/>
        </w:rPr>
        <w:t xml:space="preserve"> § 27-1</w:t>
      </w:r>
      <w:r w:rsidR="002D1643" w:rsidRPr="00E11796">
        <w:rPr>
          <w:color w:val="000000" w:themeColor="text1"/>
          <w:highlight w:val="lightGray"/>
        </w:rPr>
        <w:t>7</w:t>
      </w:r>
      <w:r w:rsidRPr="00E11796">
        <w:rPr>
          <w:color w:val="000000" w:themeColor="text1"/>
          <w:highlight w:val="lightGray"/>
        </w:rPr>
        <w:t xml:space="preserve"> jf. § 1-4.</w:t>
      </w:r>
    </w:p>
    <w:p w14:paraId="7BB2FDE7" w14:textId="77777777" w:rsidR="00ED1736" w:rsidRPr="00E11796" w:rsidRDefault="00ED1736" w:rsidP="00ED1736">
      <w:pPr>
        <w:rPr>
          <w:color w:val="000000" w:themeColor="text1"/>
          <w:highlight w:val="lightGray"/>
        </w:rPr>
      </w:pPr>
    </w:p>
    <w:p w14:paraId="1CC38912" w14:textId="77777777" w:rsidR="00ED1736" w:rsidRPr="00E11796" w:rsidRDefault="00ED1736" w:rsidP="00ED1736">
      <w:pPr>
        <w:rPr>
          <w:color w:val="000000" w:themeColor="text1"/>
          <w:highlight w:val="lightGray"/>
        </w:rPr>
      </w:pPr>
      <w:r w:rsidRPr="00E11796">
        <w:rPr>
          <w:color w:val="000000" w:themeColor="text1"/>
          <w:highlight w:val="lightGray"/>
        </w:rPr>
        <w:t>Montering av bolter foran bomfeste skal ikke utføres mens lading pågår.</w:t>
      </w:r>
    </w:p>
    <w:p w14:paraId="146E3EA6" w14:textId="77777777" w:rsidR="00ED1736" w:rsidRPr="00E11796" w:rsidRDefault="00ED1736" w:rsidP="00ED1736">
      <w:pPr>
        <w:rPr>
          <w:color w:val="000000" w:themeColor="text1"/>
          <w:highlight w:val="lightGray"/>
        </w:rPr>
      </w:pPr>
    </w:p>
    <w:p w14:paraId="33BCD40C" w14:textId="7B56DBD5" w:rsidR="00D04141" w:rsidRPr="00E11796" w:rsidRDefault="00D04141" w:rsidP="002D1643">
      <w:pPr>
        <w:pStyle w:val="Overskrift5"/>
        <w:rPr>
          <w:highlight w:val="lightGray"/>
        </w:rPr>
      </w:pPr>
      <w:bookmarkStart w:id="1070" w:name="_Toc233897193"/>
      <w:r w:rsidRPr="00E11796">
        <w:rPr>
          <w:highlight w:val="lightGray"/>
        </w:rPr>
        <w:t>Bruk av ledebil i tunnel</w:t>
      </w:r>
      <w:bookmarkEnd w:id="1070"/>
    </w:p>
    <w:p w14:paraId="6466283D" w14:textId="1EEE36E6" w:rsidR="00ED1736" w:rsidRPr="00E11796" w:rsidRDefault="00ED1736" w:rsidP="00ED1736">
      <w:pPr>
        <w:rPr>
          <w:i/>
          <w:color w:val="000000" w:themeColor="text1"/>
          <w:highlight w:val="lightGray"/>
        </w:rPr>
      </w:pPr>
      <w:r w:rsidRPr="00E11796">
        <w:rPr>
          <w:i/>
          <w:color w:val="000000" w:themeColor="text1"/>
          <w:highlight w:val="lightGray"/>
        </w:rPr>
        <w:t>FØLGENDE KRAV TAS INN VED BRUK AV LEDEBIL I TUNNEL;</w:t>
      </w:r>
    </w:p>
    <w:p w14:paraId="3E22A65E" w14:textId="77777777" w:rsidR="00ED1736" w:rsidRPr="00E11796" w:rsidRDefault="00ED1736" w:rsidP="00ED1736">
      <w:pPr>
        <w:rPr>
          <w:color w:val="000000" w:themeColor="text1"/>
        </w:rPr>
      </w:pPr>
      <w:r w:rsidRPr="00E11796">
        <w:rPr>
          <w:color w:val="000000" w:themeColor="text1"/>
          <w:highlight w:val="lightGray"/>
        </w:rPr>
        <w:t>Ved bruk av ledebil i tunnel gjøres det oppmerksom på at dette er et risikomoment som må vurderes særskilt i entreprenørens risikovurdering.</w:t>
      </w:r>
      <w:r w:rsidRPr="00E11796">
        <w:rPr>
          <w:color w:val="000000" w:themeColor="text1"/>
        </w:rPr>
        <w:t xml:space="preserve"> </w:t>
      </w:r>
    </w:p>
    <w:p w14:paraId="525547CD" w14:textId="07767C1A" w:rsidR="00ED1736" w:rsidRPr="00E11796" w:rsidRDefault="00ED1736" w:rsidP="00ED1736"/>
    <w:p w14:paraId="2CB073A4" w14:textId="2BCFCFB5" w:rsidR="00ED1736" w:rsidRPr="00E11796" w:rsidRDefault="00ED1736" w:rsidP="004F0EEF">
      <w:pPr>
        <w:pStyle w:val="Overskrift3"/>
      </w:pPr>
      <w:bookmarkStart w:id="1071" w:name="_Toc93914687"/>
      <w:bookmarkStart w:id="1072" w:name="_Toc94534642"/>
      <w:bookmarkStart w:id="1073" w:name="_Toc233897194"/>
      <w:r w:rsidRPr="00E11796">
        <w:t>Ytre miljø</w:t>
      </w:r>
      <w:bookmarkEnd w:id="1071"/>
      <w:bookmarkEnd w:id="1072"/>
      <w:r w:rsidR="003777F0" w:rsidRPr="00E11796">
        <w:t xml:space="preserve"> (YM)</w:t>
      </w:r>
      <w:bookmarkEnd w:id="1073"/>
    </w:p>
    <w:p w14:paraId="08513133" w14:textId="48B2DD92" w:rsidR="00ED1736" w:rsidRPr="00E11796" w:rsidRDefault="00ED1736" w:rsidP="008C1549">
      <w:pPr>
        <w:pStyle w:val="Overskrift4"/>
      </w:pPr>
      <w:bookmarkStart w:id="1074" w:name="_Toc93914688"/>
      <w:bookmarkStart w:id="1075" w:name="_Toc94534643"/>
      <w:bookmarkStart w:id="1076" w:name="_Toc233897195"/>
      <w:r w:rsidRPr="00E11796">
        <w:t>Oppfølging av ytre miljø i kvalitetsplanen</w:t>
      </w:r>
      <w:bookmarkEnd w:id="1074"/>
      <w:bookmarkEnd w:id="1075"/>
      <w:bookmarkEnd w:id="1076"/>
    </w:p>
    <w:p w14:paraId="2DD9241B" w14:textId="77777777" w:rsidR="00ED1736" w:rsidRPr="00E11796" w:rsidRDefault="00ED1736" w:rsidP="00ED1736">
      <w:r w:rsidRPr="00E11796">
        <w:t>Entreprenøren skal i sin kvalitetsplan redegjøre for prosedyrer som dekker:</w:t>
      </w:r>
    </w:p>
    <w:p w14:paraId="7E4AEA95" w14:textId="20E9F878" w:rsidR="00ED1736" w:rsidRPr="00E11796" w:rsidRDefault="00ED1736" w:rsidP="00840AD9">
      <w:pPr>
        <w:pStyle w:val="Listeavsnitt"/>
        <w:numPr>
          <w:ilvl w:val="0"/>
          <w:numId w:val="18"/>
        </w:numPr>
      </w:pPr>
      <w:r w:rsidRPr="00E11796">
        <w:t>Oppfølging av gjeldende regelverk for sin virksomhet</w:t>
      </w:r>
    </w:p>
    <w:p w14:paraId="5F93A76C" w14:textId="17ECA2B2" w:rsidR="003A2AFA" w:rsidRPr="00E11796" w:rsidRDefault="003A2AFA" w:rsidP="00840AD9">
      <w:pPr>
        <w:pStyle w:val="Listeavsnitt"/>
        <w:numPr>
          <w:ilvl w:val="0"/>
          <w:numId w:val="18"/>
        </w:numPr>
      </w:pPr>
      <w:r w:rsidRPr="00E11796">
        <w:t>Oppfølging av miljøkrav i kontrakten</w:t>
      </w:r>
    </w:p>
    <w:p w14:paraId="6429899D" w14:textId="5639601B" w:rsidR="00723D3E" w:rsidRPr="00E11796" w:rsidRDefault="00723D3E" w:rsidP="00840AD9">
      <w:pPr>
        <w:pStyle w:val="Listeavsnitt"/>
        <w:numPr>
          <w:ilvl w:val="0"/>
          <w:numId w:val="18"/>
        </w:numPr>
      </w:pPr>
      <w:r w:rsidRPr="00E11796">
        <w:t>Oppfølging av sitt eget miljøstyringssystem</w:t>
      </w:r>
    </w:p>
    <w:p w14:paraId="7966A36A" w14:textId="7240179B" w:rsidR="00677371" w:rsidRPr="00E11796" w:rsidRDefault="00677371" w:rsidP="00840AD9">
      <w:pPr>
        <w:pStyle w:val="Listeavsnitt"/>
        <w:numPr>
          <w:ilvl w:val="0"/>
          <w:numId w:val="18"/>
        </w:numPr>
      </w:pPr>
      <w:r w:rsidRPr="00E11796">
        <w:t>Hindre utilsiktede utslipp</w:t>
      </w:r>
    </w:p>
    <w:p w14:paraId="4492FA43" w14:textId="77777777" w:rsidR="00ED1736" w:rsidRPr="00E11796" w:rsidRDefault="00ED1736" w:rsidP="00ED1736"/>
    <w:p w14:paraId="24551335" w14:textId="3A51C047" w:rsidR="00D97360" w:rsidRPr="00E11796" w:rsidRDefault="00D97360" w:rsidP="00ED1736">
      <w:r w:rsidRPr="00E11796">
        <w:t>I D1</w:t>
      </w:r>
      <w:r w:rsidR="00C42E69" w:rsidRPr="00E11796">
        <w:t xml:space="preserve"> </w:t>
      </w:r>
      <w:r w:rsidRPr="00E11796">
        <w:t>er det redegjort for byggherrens YM-plan og angitt krav til entreprenørens videreutvikling og implementering av denne i tillegg til spesifikke krav i gjennomføringen.</w:t>
      </w:r>
    </w:p>
    <w:p w14:paraId="6B3DD4F2" w14:textId="77777777" w:rsidR="00D97360" w:rsidRPr="00E11796" w:rsidRDefault="00D97360" w:rsidP="00ED1736"/>
    <w:p w14:paraId="5597B2F5" w14:textId="77777777" w:rsidR="00ED1736" w:rsidRPr="00E11796" w:rsidRDefault="00ED1736" w:rsidP="00ED1736">
      <w:r w:rsidRPr="00E11796">
        <w:rPr>
          <w:highlight w:val="lightGray"/>
        </w:rPr>
        <w:t>Entreprenøren skal forholde seg til byggherrens miljøsaneringsplan, samt byggherrens avfallsplan for rivearbeidene. Hvis avfallsplanen for riveobjektet ikke er utarbeidet av byggherren, skal den inkluderes i avfallsplanen for anlegget ellers.</w:t>
      </w:r>
      <w:r w:rsidRPr="00E11796">
        <w:t xml:space="preserve"> </w:t>
      </w:r>
    </w:p>
    <w:p w14:paraId="37B939F2" w14:textId="77777777" w:rsidR="00ED1736" w:rsidRPr="00E11796" w:rsidRDefault="00ED1736" w:rsidP="00ED1736"/>
    <w:p w14:paraId="57F0C3B1" w14:textId="2C2F0631" w:rsidR="00ED1736" w:rsidRPr="00E11796" w:rsidRDefault="00ED1736" w:rsidP="008C1549">
      <w:pPr>
        <w:pStyle w:val="Overskrift4"/>
      </w:pPr>
      <w:bookmarkStart w:id="1077" w:name="_Toc93914689"/>
      <w:bookmarkStart w:id="1078" w:name="_Toc94534644"/>
      <w:bookmarkStart w:id="1079" w:name="_Toc233897196"/>
      <w:r w:rsidRPr="00E11796">
        <w:t>Hensyn til omgivelsene</w:t>
      </w:r>
      <w:bookmarkEnd w:id="1077"/>
      <w:bookmarkEnd w:id="1078"/>
      <w:bookmarkEnd w:id="1079"/>
    </w:p>
    <w:p w14:paraId="4A9041C8" w14:textId="77777777" w:rsidR="00ED1736" w:rsidRPr="00E11796" w:rsidRDefault="00ED1736" w:rsidP="00ED1736">
      <w:r w:rsidRPr="00E11796">
        <w:t>Entreprenøren skal under arbeidets gang ta hensyn til omgivelsene, slik at ikke naboer og berørte parter sjeneres unødig av støv, støy, rystelser, utslipp og avfall etc. I samarbeid med byggherren skal entreprenøren bidra til løpende informasjon til berørte parter.</w:t>
      </w:r>
    </w:p>
    <w:p w14:paraId="1B385F63" w14:textId="77777777" w:rsidR="00ED1736" w:rsidRPr="00E11796" w:rsidRDefault="00ED1736" w:rsidP="00ED1736"/>
    <w:p w14:paraId="5CB0289D" w14:textId="77777777" w:rsidR="00ED1736" w:rsidRPr="00E11796" w:rsidRDefault="00ED1736" w:rsidP="00ED1736">
      <w:r w:rsidRPr="00E11796">
        <w:t>Entreprenøren skal sikre at omgivelser og tilstøtende vegnett ikke påføres ulemper i form av støv og tilsøling av veger som følge av kontraktsarbeidene.</w:t>
      </w:r>
    </w:p>
    <w:p w14:paraId="6D12EC18" w14:textId="77777777" w:rsidR="00ED1736" w:rsidRPr="00E11796" w:rsidRDefault="00ED1736" w:rsidP="00ED1736"/>
    <w:p w14:paraId="09F8457D" w14:textId="77777777" w:rsidR="00ED1736" w:rsidRPr="00E11796" w:rsidRDefault="00ED1736" w:rsidP="00ED1736">
      <w:r w:rsidRPr="00E11796">
        <w:t>Entreprenøren skal følge retningslinjer fra Klima- og Miljødepartementet T-1442/2021 punkt 6.1 som setter støygrenser for større og mindre arbeider og punkt 6.3 som gir føringer for plan for håndtering av støy. Entreprenør skal om nødvendig kontakte ansvarlig myndighet (kommunelege e.l.), og eventuelt søke om tillatelser og dispensasjoner.</w:t>
      </w:r>
    </w:p>
    <w:p w14:paraId="148E8E20" w14:textId="77777777" w:rsidR="00ED1736" w:rsidRPr="00E11796" w:rsidRDefault="00ED1736" w:rsidP="00ED1736"/>
    <w:p w14:paraId="3BEF2091" w14:textId="77777777" w:rsidR="00ED1736" w:rsidRPr="00E11796" w:rsidRDefault="00ED1736" w:rsidP="00ED1736">
      <w:r w:rsidRPr="00E11796">
        <w:t xml:space="preserve">Der det finnes andre, lokale retningslinjer enn de som framgår, og som er strengere enn T-1442/2021 og/eller T-1520, skal disse følges. </w:t>
      </w:r>
    </w:p>
    <w:p w14:paraId="5FC12454" w14:textId="77777777" w:rsidR="00ED1736" w:rsidRPr="00E11796" w:rsidRDefault="00ED1736" w:rsidP="00ED1736"/>
    <w:p w14:paraId="0F9B9990" w14:textId="77777777" w:rsidR="00ED1736" w:rsidRPr="00E11796" w:rsidRDefault="00ED1736" w:rsidP="00ED1736">
      <w:r w:rsidRPr="00E11796">
        <w:t>Det kan være samspillseffekter mellom støy og luftforurensning som øker plager og helserisiko. Dersom området et utsatt for støynivåer over grenser, som er satt i tabeller i støy-retningslinje T-1442/2021, bør det tas særskilt hensyn til dette i planleggingen.</w:t>
      </w:r>
    </w:p>
    <w:p w14:paraId="5F5EE421" w14:textId="77777777" w:rsidR="00ED1736" w:rsidRPr="00E11796" w:rsidRDefault="00ED1736" w:rsidP="00ED1736"/>
    <w:p w14:paraId="5662B661" w14:textId="77777777" w:rsidR="00ED1736" w:rsidRPr="00E11796" w:rsidRDefault="00ED1736" w:rsidP="00ED1736">
      <w:r w:rsidRPr="00E11796">
        <w:lastRenderedPageBreak/>
        <w:t>Det skal tas forholdsregler for å unngå spredning av uønskede fremmede organismer og smittestoffer, både gjennom flytting av vann eller jord samt bruk av utstyr eller masser som kan ha vært i kontakt med uønskede arter og smittestoffer.</w:t>
      </w:r>
    </w:p>
    <w:p w14:paraId="23FB92C3" w14:textId="77777777" w:rsidR="00ED1736" w:rsidRPr="00E11796" w:rsidRDefault="00ED1736" w:rsidP="00ED1736"/>
    <w:p w14:paraId="2DB6B76F" w14:textId="56BBB885" w:rsidR="007C4E35" w:rsidRPr="00E11796" w:rsidRDefault="007C4E35" w:rsidP="00ED1736">
      <w:r w:rsidRPr="00E11796">
        <w:t>Entreprenøren skal unngå unødig arealbruk i naturområder, gjennom gjenbruk av allerede bebygde arealer og effektiv utnyttel</w:t>
      </w:r>
      <w:r w:rsidR="001D5C13" w:rsidRPr="00E11796">
        <w:t>s</w:t>
      </w:r>
      <w:r w:rsidRPr="00E11796">
        <w:t>e av øvrige arealer. Konkretisering og spesielle krav er angitt i D</w:t>
      </w:r>
      <w:r w:rsidR="00CE5755" w:rsidRPr="00E11796">
        <w:t>3.</w:t>
      </w:r>
    </w:p>
    <w:p w14:paraId="5C91AB87" w14:textId="77777777" w:rsidR="007C4E35" w:rsidRPr="00E11796" w:rsidRDefault="007C4E35" w:rsidP="00ED1736"/>
    <w:p w14:paraId="3E2C8EA2" w14:textId="5F8DE79A" w:rsidR="00D27608" w:rsidRPr="00E11796" w:rsidRDefault="00D27608" w:rsidP="00ED1736">
      <w:r w:rsidRPr="00E11796">
        <w:t>Vannhåndtering og utslipp til resipient skal skje iht. gjeldende regelverk og v</w:t>
      </w:r>
      <w:r w:rsidR="00CE5755" w:rsidRPr="00E11796">
        <w:t>æ</w:t>
      </w:r>
      <w:r w:rsidRPr="00E11796">
        <w:t>re innenfor rammer fastatt i tillatelser og reguleringsbestemmelser. Konkretisering og spesielle krav er angitt i D</w:t>
      </w:r>
      <w:r w:rsidR="00CE5755" w:rsidRPr="00E11796">
        <w:t>3</w:t>
      </w:r>
      <w:r w:rsidRPr="00E11796">
        <w:t>.</w:t>
      </w:r>
    </w:p>
    <w:p w14:paraId="4A63E8F8" w14:textId="77777777" w:rsidR="00D27608" w:rsidRPr="00E11796" w:rsidRDefault="00D27608" w:rsidP="00ED1736"/>
    <w:p w14:paraId="053A0F6C" w14:textId="77777777" w:rsidR="00ED1736" w:rsidRPr="00E11796" w:rsidRDefault="00ED1736" w:rsidP="00ED1736">
      <w:pPr>
        <w:rPr>
          <w:color w:val="000000" w:themeColor="text1"/>
          <w:highlight w:val="lightGray"/>
        </w:rPr>
      </w:pPr>
      <w:r w:rsidRPr="00E11796">
        <w:rPr>
          <w:color w:val="000000" w:themeColor="text1"/>
          <w:highlight w:val="lightGray"/>
        </w:rPr>
        <w:t>Xxxxxx</w:t>
      </w:r>
    </w:p>
    <w:p w14:paraId="1F6E47C7" w14:textId="77777777" w:rsidR="00ED1736" w:rsidRPr="00E11796" w:rsidRDefault="00ED1736" w:rsidP="00ED1736">
      <w:pPr>
        <w:rPr>
          <w:color w:val="000000" w:themeColor="text1"/>
          <w:highlight w:val="lightGray"/>
        </w:rPr>
      </w:pPr>
    </w:p>
    <w:p w14:paraId="434D18F4" w14:textId="091ED90B" w:rsidR="00D85F81" w:rsidRPr="00E11796" w:rsidRDefault="00ED1736" w:rsidP="00ED1736">
      <w:pPr>
        <w:rPr>
          <w:color w:val="000000" w:themeColor="text1"/>
        </w:rPr>
      </w:pPr>
      <w:r w:rsidRPr="00E11796">
        <w:rPr>
          <w:color w:val="000000" w:themeColor="text1"/>
          <w:highlight w:val="lightGray"/>
        </w:rPr>
        <w:t>EV. SPESIELLE RESTRIKSJONER (støygrenser satt av kommunale myndigheter etc).</w:t>
      </w:r>
    </w:p>
    <w:p w14:paraId="5ADA59F9" w14:textId="77777777" w:rsidR="00ED1736" w:rsidRPr="00E11796" w:rsidRDefault="00ED1736" w:rsidP="00ED1736"/>
    <w:p w14:paraId="2913D848" w14:textId="18CF46F9" w:rsidR="001D5C13" w:rsidRPr="00E11796" w:rsidRDefault="001D5C13" w:rsidP="008C1549">
      <w:pPr>
        <w:pStyle w:val="Overskrift4"/>
      </w:pPr>
      <w:bookmarkStart w:id="1080" w:name="_Toc93914691"/>
      <w:bookmarkStart w:id="1081" w:name="_Toc94534646"/>
      <w:bookmarkStart w:id="1082" w:name="_Toc233897197"/>
      <w:r w:rsidRPr="00E11796">
        <w:t>Gjenbr</w:t>
      </w:r>
      <w:r w:rsidR="004C09F0" w:rsidRPr="00E11796">
        <w:t>uk og gjenvinning</w:t>
      </w:r>
      <w:bookmarkEnd w:id="1082"/>
    </w:p>
    <w:p w14:paraId="37646220" w14:textId="77777777" w:rsidR="00207C41" w:rsidRPr="00E11796" w:rsidRDefault="00207C41" w:rsidP="00207C41">
      <w:pPr>
        <w:rPr>
          <w:lang w:eastAsia="nb-NO"/>
        </w:rPr>
      </w:pPr>
      <w:r w:rsidRPr="00E11796">
        <w:rPr>
          <w:lang w:eastAsia="nb-NO"/>
        </w:rPr>
        <w:t xml:space="preserve">Der det er mulig skal entreprenøren benytte materialer/produkter og metoder som muliggjør gjenbruk, såfremt dette ikke skaper en urimelig ulempe for arbeidet. </w:t>
      </w:r>
    </w:p>
    <w:p w14:paraId="21152F35" w14:textId="77777777" w:rsidR="00207C41" w:rsidRPr="00E11796" w:rsidRDefault="00207C41" w:rsidP="00207C41">
      <w:pPr>
        <w:rPr>
          <w:lang w:eastAsia="nb-NO"/>
        </w:rPr>
      </w:pPr>
    </w:p>
    <w:p w14:paraId="44C0C5F7" w14:textId="77777777" w:rsidR="00207C41" w:rsidRPr="00E11796" w:rsidRDefault="00207C41" w:rsidP="00207C41">
      <w:pPr>
        <w:rPr>
          <w:lang w:eastAsia="nb-NO"/>
        </w:rPr>
      </w:pPr>
      <w:r w:rsidRPr="00E11796">
        <w:rPr>
          <w:lang w:eastAsia="nb-NO"/>
        </w:rPr>
        <w:t xml:space="preserve">Entreprenøren skal i størst mulig grad gjenbruke materialer og produkter, blant annet gravemasser, asfalt, betong, kantstein, skiltfundamenter, skiltmateriell og lignende.  </w:t>
      </w:r>
    </w:p>
    <w:p w14:paraId="32777A09" w14:textId="77777777" w:rsidR="00207C41" w:rsidRPr="00E11796" w:rsidRDefault="00207C41" w:rsidP="00207C41">
      <w:pPr>
        <w:rPr>
          <w:lang w:eastAsia="nb-NO"/>
        </w:rPr>
      </w:pPr>
    </w:p>
    <w:p w14:paraId="3F9BCA3B" w14:textId="2C9174ED" w:rsidR="004C09F0" w:rsidRPr="00E11796" w:rsidRDefault="00207C41" w:rsidP="00207C41">
      <w:pPr>
        <w:rPr>
          <w:lang w:eastAsia="nb-NO"/>
        </w:rPr>
      </w:pPr>
      <w:r w:rsidRPr="00E11796">
        <w:rPr>
          <w:lang w:eastAsia="nb-NO"/>
        </w:rPr>
        <w:t>Før materialer og produkter gjenbruk i kontrakten skal entreprenøren fremlegge en miljørisikovurdering og en vurdering som klargjør behov, egnethet for gjenbruk. Det som gjenbrukes skal være dokumentert fri for miljøgifter.</w:t>
      </w:r>
    </w:p>
    <w:p w14:paraId="2D11C894" w14:textId="77777777" w:rsidR="00B80134" w:rsidRPr="00E11796" w:rsidRDefault="00B80134" w:rsidP="00207C41">
      <w:pPr>
        <w:rPr>
          <w:lang w:eastAsia="nb-NO"/>
        </w:rPr>
      </w:pPr>
    </w:p>
    <w:p w14:paraId="05BA8A3D" w14:textId="1D0377B3" w:rsidR="00ED1736" w:rsidRPr="00E11796" w:rsidRDefault="00ED1736" w:rsidP="008C1549">
      <w:pPr>
        <w:pStyle w:val="Overskrift4"/>
      </w:pPr>
      <w:bookmarkStart w:id="1083" w:name="_Toc233897198"/>
      <w:r w:rsidRPr="00E11796">
        <w:t>Avfallshåndtering</w:t>
      </w:r>
      <w:bookmarkEnd w:id="1080"/>
      <w:bookmarkEnd w:id="1081"/>
      <w:bookmarkEnd w:id="1083"/>
    </w:p>
    <w:p w14:paraId="24416B5B" w14:textId="77777777" w:rsidR="00A54C1B" w:rsidRPr="00E11796" w:rsidRDefault="00E151A6" w:rsidP="00E151A6">
      <w:r w:rsidRPr="00E11796">
        <w:rPr>
          <w:lang w:eastAsia="nb-NO"/>
        </w:rPr>
        <w:t xml:space="preserve">Begrepene i denne bestemmelsen skal tolkes i samsvar med </w:t>
      </w:r>
      <w:r w:rsidR="00D0049C" w:rsidRPr="00E11796">
        <w:t>f</w:t>
      </w:r>
      <w:r w:rsidRPr="00E11796">
        <w:t>orurensningsloven, avfallsforskriften og byggteknisk forskrift (TEK17) til Plan- og bygningsloven</w:t>
      </w:r>
      <w:r w:rsidR="003D27D9" w:rsidRPr="00E11796">
        <w:t xml:space="preserve"> så langt de passer</w:t>
      </w:r>
      <w:r w:rsidRPr="00E11796">
        <w:t>.</w:t>
      </w:r>
      <w:r w:rsidR="004B1BE6" w:rsidRPr="00E11796">
        <w:t xml:space="preserve"> Dette gjelder blant annet </w:t>
      </w:r>
      <w:r w:rsidR="004C0EC8" w:rsidRPr="00E11796">
        <w:t>begr</w:t>
      </w:r>
      <w:r w:rsidR="00195FFF" w:rsidRPr="00E11796">
        <w:t>e</w:t>
      </w:r>
      <w:r w:rsidR="004C0EC8" w:rsidRPr="00E11796">
        <w:t xml:space="preserve">pene «avfall», </w:t>
      </w:r>
      <w:r w:rsidR="007907F4" w:rsidRPr="00E11796">
        <w:t>«farlig avfall»</w:t>
      </w:r>
      <w:r w:rsidR="00092857" w:rsidRPr="00E11796">
        <w:t xml:space="preserve">, «avfallsplan», </w:t>
      </w:r>
      <w:r w:rsidR="00F34F0C" w:rsidRPr="00E11796">
        <w:t xml:space="preserve">«sluttrapport» og </w:t>
      </w:r>
      <w:r w:rsidR="00176A36" w:rsidRPr="00E11796">
        <w:t>«basiskarakterisering».</w:t>
      </w:r>
      <w:r w:rsidR="003D27D9" w:rsidRPr="00E11796">
        <w:t xml:space="preserve"> </w:t>
      </w:r>
    </w:p>
    <w:p w14:paraId="7186B961" w14:textId="77777777" w:rsidR="00A54C1B" w:rsidRPr="00E11796" w:rsidRDefault="00A54C1B" w:rsidP="00E151A6"/>
    <w:p w14:paraId="738E5765" w14:textId="2E4393B8" w:rsidR="00E151A6" w:rsidRPr="00E11796" w:rsidRDefault="00F15ED4" w:rsidP="00E151A6">
      <w:r w:rsidRPr="00E11796">
        <w:t>For avfall</w:t>
      </w:r>
      <w:r w:rsidR="00A54C1B" w:rsidRPr="00E11796">
        <w:t xml:space="preserve">shåndteringen gjelder blant annet følgende bestemmelser: </w:t>
      </w:r>
      <w:r w:rsidR="00176A36" w:rsidRPr="00E11796">
        <w:t xml:space="preserve"> </w:t>
      </w:r>
    </w:p>
    <w:p w14:paraId="75BB65D8" w14:textId="36BBA013" w:rsidR="006563EF" w:rsidRPr="00E11796" w:rsidRDefault="006563EF" w:rsidP="006563EF">
      <w:pPr>
        <w:rPr>
          <w:lang w:eastAsia="nb-NO"/>
        </w:rPr>
      </w:pPr>
    </w:p>
    <w:p w14:paraId="52C8E703" w14:textId="221DE2B1" w:rsidR="00FF0F1B" w:rsidRPr="00E11796" w:rsidRDefault="00FF0F1B" w:rsidP="00AE5739">
      <w:r w:rsidRPr="00E11796">
        <w:t xml:space="preserve">1. </w:t>
      </w:r>
      <w:r w:rsidR="00AE5739" w:rsidRPr="00E11796">
        <w:t>Alt avfall skal leveres til avfallsmottak godkjent av forurensningsmyndighetene eller disponeres på annen lovlig måte. Dette gjelder både avfall produsert gjennom kontraktsarbeidet og avfall produsert av tredjepart som entreprenøren skal håndtere.</w:t>
      </w:r>
    </w:p>
    <w:p w14:paraId="616DEFEF" w14:textId="77777777" w:rsidR="00AE5739" w:rsidRPr="00E11796" w:rsidRDefault="00AE5739" w:rsidP="00AE5739"/>
    <w:p w14:paraId="519A8E72" w14:textId="66773AC9" w:rsidR="00AE5739" w:rsidRPr="00E11796" w:rsidRDefault="00FF0F1B" w:rsidP="00AE5739">
      <w:r w:rsidRPr="00E11796">
        <w:t xml:space="preserve">2. </w:t>
      </w:r>
      <w:r w:rsidR="00AE5739" w:rsidRPr="00E11796">
        <w:t xml:space="preserve">Frest eller oppgravd asfalt som ikke gjenbrukes i kontraktsarbeidet skal leveres til mottak registrert under Kontrollordningen for asfaltgjenvinning (KFA).  </w:t>
      </w:r>
    </w:p>
    <w:p w14:paraId="31579776" w14:textId="77777777" w:rsidR="00AE5739" w:rsidRPr="00E11796" w:rsidRDefault="00AE5739" w:rsidP="00AE5739"/>
    <w:p w14:paraId="085A60DD" w14:textId="14F49645" w:rsidR="00AE5739" w:rsidRPr="00E11796" w:rsidRDefault="00051FE9" w:rsidP="00051FE9">
      <w:r w:rsidRPr="00E11796">
        <w:t xml:space="preserve">3. </w:t>
      </w:r>
      <w:r w:rsidR="00AE5739" w:rsidRPr="00E11796">
        <w:t xml:space="preserve">Avfallsplan og sluttrapport skal utarbeides av </w:t>
      </w:r>
      <w:r w:rsidR="007A327F" w:rsidRPr="00E11796">
        <w:t>entreprenøren</w:t>
      </w:r>
      <w:r w:rsidR="00AE5739" w:rsidRPr="00E11796">
        <w:t xml:space="preserve"> og leveres byggherren. Avfallsplanen skal leveres på prosjekthotellet</w:t>
      </w:r>
      <w:r w:rsidR="6B913636" w:rsidRPr="00E11796">
        <w:t xml:space="preserve"> før oppstart av arbeidene</w:t>
      </w:r>
      <w:r w:rsidR="00AE5739" w:rsidRPr="00E11796">
        <w:t>. Sluttrapporten skal leveres i god tid før over</w:t>
      </w:r>
      <w:r w:rsidR="00292591" w:rsidRPr="00E11796">
        <w:t>takelse</w:t>
      </w:r>
      <w:r w:rsidR="00AE5739" w:rsidRPr="00E11796">
        <w:t xml:space="preserve">. </w:t>
      </w:r>
    </w:p>
    <w:p w14:paraId="0E42AD58" w14:textId="77777777" w:rsidR="00AE5739" w:rsidRPr="00E11796" w:rsidRDefault="00AE5739" w:rsidP="00AE5739"/>
    <w:p w14:paraId="2F00BF25" w14:textId="5ADEC4B6" w:rsidR="00AE5739" w:rsidRPr="00E11796" w:rsidRDefault="00051FE9" w:rsidP="00051FE9">
      <w:r w:rsidRPr="00E11796">
        <w:t>4. E</w:t>
      </w:r>
      <w:r w:rsidR="00AE5739" w:rsidRPr="00E11796">
        <w:t xml:space="preserve">ntreprenøren skal forholde seg til byggherrens miljøsaneringsplan, samt byggherrens avfallsplan for rivearbeidene. Hvis avfallsplanen for riveobjektet ikke er utarbeidet av byggherren, skal den inkluderes i avfallsplanen for anlegget ellers.  </w:t>
      </w:r>
    </w:p>
    <w:p w14:paraId="4AB1AE6E" w14:textId="77777777" w:rsidR="00AE5739" w:rsidRPr="00E11796" w:rsidRDefault="00AE5739" w:rsidP="00AE5739"/>
    <w:p w14:paraId="1D7D9073" w14:textId="579D832F" w:rsidR="00AE5739" w:rsidRPr="00E11796" w:rsidRDefault="00051FE9" w:rsidP="00AE5739">
      <w:r w:rsidRPr="00E11796">
        <w:t>5. S</w:t>
      </w:r>
      <w:r w:rsidR="00AE5739" w:rsidRPr="00E11796">
        <w:t xml:space="preserve">orteringsgrad for </w:t>
      </w:r>
      <w:r w:rsidR="007A327F" w:rsidRPr="00E11796">
        <w:t>entreprenørens</w:t>
      </w:r>
      <w:r w:rsidR="00AE5739" w:rsidRPr="00E11796">
        <w:t xml:space="preserve"> eget produksjonsavfall skal være minimum 80</w:t>
      </w:r>
      <w:r w:rsidR="00AE5739" w:rsidRPr="00E11796">
        <w:rPr>
          <w:rFonts w:cs="Arial"/>
        </w:rPr>
        <w:t> </w:t>
      </w:r>
      <w:r w:rsidR="00AE5739" w:rsidRPr="00E11796">
        <w:t xml:space="preserve">%. Sorteringsgrad er andel kildesortert avfall (i vekt) av alt avfall. Avfallet skal sorteres på arbeidsstedet. Normalt skal det sorteres i følgende fraksjoner; farlig avfall, metall, betong, treverk, plast, papp og papir og EE – avfall med mindre annet er angitt i kontrakten. Asfalt, forurenset masse og overflødige rene naturlige masser skal holdes utenfor ved beregning av sorteringsgraden. </w:t>
      </w:r>
    </w:p>
    <w:p w14:paraId="751B4120" w14:textId="77777777" w:rsidR="00AE5739" w:rsidRPr="00E11796" w:rsidRDefault="00AE5739" w:rsidP="00AE5739"/>
    <w:p w14:paraId="319E4F0E" w14:textId="328DDBAA" w:rsidR="00AE5739" w:rsidRPr="00E11796" w:rsidRDefault="00051FE9" w:rsidP="00AE5739">
      <w:r w:rsidRPr="00E11796">
        <w:t>6. V</w:t>
      </w:r>
      <w:r w:rsidR="00AE5739" w:rsidRPr="00E11796">
        <w:t xml:space="preserve">ed innlevering av farlig avfall der avfallet er en del av produksjonsarbeidene, skal entreprenøren elektronisk deklarere avfallet med sitt organisasjonsnummer i Miljødirektoratets portal for avfallsdeklarering. Byggherrens organisasjonsnummer og prosjektnavn skal inn i merknadsfeltet. Byggherre skal ha kopi av deklarasjonsskjemaet.  </w:t>
      </w:r>
    </w:p>
    <w:p w14:paraId="214B8B41" w14:textId="77777777" w:rsidR="00AE5739" w:rsidRPr="00E11796" w:rsidRDefault="00AE5739" w:rsidP="00AE5739"/>
    <w:p w14:paraId="6A29F4CF" w14:textId="1A142A92" w:rsidR="00AE5739" w:rsidRPr="00E11796" w:rsidRDefault="00051FE9" w:rsidP="00051FE9">
      <w:r w:rsidRPr="00E11796">
        <w:lastRenderedPageBreak/>
        <w:t>7. For</w:t>
      </w:r>
      <w:r w:rsidR="00AE5739" w:rsidRPr="00E11796">
        <w:t xml:space="preserve"> avfall produsert gjennom kontraktsarbeidet skal det gjennomføres en basiskarakterisering før deponering finner sted og kopi av skjema skal leveres byggherren. </w:t>
      </w:r>
    </w:p>
    <w:p w14:paraId="66A18BE1" w14:textId="77777777" w:rsidR="00AE5739" w:rsidRPr="00E11796" w:rsidRDefault="00AE5739" w:rsidP="00AE5739"/>
    <w:p w14:paraId="5E80190B" w14:textId="317E0A9E" w:rsidR="00AE5739" w:rsidRPr="00E11796" w:rsidRDefault="00051FE9" w:rsidP="00AE5739">
      <w:r w:rsidRPr="00E11796">
        <w:t>8. En</w:t>
      </w:r>
      <w:r w:rsidR="00AE5739" w:rsidRPr="00E11796">
        <w:t xml:space="preserve">treprenøren skal levere mottaksstedets godkjenning for å ta imot gjeldende avfall eller masser </w:t>
      </w:r>
    </w:p>
    <w:p w14:paraId="734DA0D2" w14:textId="77777777" w:rsidR="00AE5739" w:rsidRPr="00E11796" w:rsidRDefault="00AE5739" w:rsidP="00AE5739"/>
    <w:p w14:paraId="771233F6" w14:textId="223FC657" w:rsidR="00AE5739" w:rsidRPr="00E11796" w:rsidRDefault="00051FE9" w:rsidP="00AE5739">
      <w:r w:rsidRPr="00E11796">
        <w:t>9. Le</w:t>
      </w:r>
      <w:r w:rsidR="00AE5739" w:rsidRPr="00E11796">
        <w:t xml:space="preserve">vert avfall dokumenteres i månedsrapport </w:t>
      </w:r>
      <w:r w:rsidR="00BB235C" w:rsidRPr="00E11796">
        <w:rPr>
          <w:color w:val="000000" w:themeColor="text1"/>
        </w:rPr>
        <w:t>og føres i fastsatte skjema i byggherrens system</w:t>
      </w:r>
      <w:r w:rsidR="00AE5739" w:rsidRPr="00E11796">
        <w:t xml:space="preserve">. Byggherren skal ha kopi av lasslister og avfallsmottakets rapporter. Lasslister og avfallsrapporter skal merkes entydig slik at det lett kan spores. Byggherren rapporterer videre til Statistisk sentralbyrå.  </w:t>
      </w:r>
    </w:p>
    <w:p w14:paraId="10605A3C" w14:textId="77777777" w:rsidR="00AE5739" w:rsidRPr="00E11796" w:rsidRDefault="00AE5739" w:rsidP="00AE5739"/>
    <w:p w14:paraId="1C384707" w14:textId="77777777" w:rsidR="00051FE9" w:rsidRPr="00E11796" w:rsidRDefault="00051FE9" w:rsidP="00AE5739"/>
    <w:p w14:paraId="015F7360" w14:textId="27C95DCB" w:rsidR="00ED1736" w:rsidRPr="00E11796" w:rsidRDefault="00ED1736" w:rsidP="008C1549">
      <w:pPr>
        <w:pStyle w:val="Overskrift4"/>
      </w:pPr>
      <w:bookmarkStart w:id="1084" w:name="_Toc93914692"/>
      <w:bookmarkStart w:id="1085" w:name="_Toc94534647"/>
      <w:bookmarkStart w:id="1086" w:name="_Toc233897199"/>
      <w:r w:rsidRPr="00E11796">
        <w:t>Kontraktsarbeidenes klimagassutslipp</w:t>
      </w:r>
      <w:bookmarkEnd w:id="1084"/>
      <w:bookmarkEnd w:id="1085"/>
      <w:bookmarkEnd w:id="1086"/>
    </w:p>
    <w:p w14:paraId="45D9C9DF" w14:textId="0FE6EE35" w:rsidR="00ED1736" w:rsidRPr="00E11796" w:rsidRDefault="00ED1736" w:rsidP="004F0EEF">
      <w:pPr>
        <w:pStyle w:val="Overskrift5"/>
      </w:pPr>
      <w:bookmarkStart w:id="1087" w:name="_Toc93914693"/>
      <w:bookmarkStart w:id="1088" w:name="_Toc94534648"/>
      <w:bookmarkStart w:id="1089" w:name="_Toc233897200"/>
      <w:r w:rsidRPr="00E11796">
        <w:t>Generelt</w:t>
      </w:r>
      <w:bookmarkEnd w:id="1087"/>
      <w:bookmarkEnd w:id="1088"/>
      <w:bookmarkEnd w:id="1089"/>
    </w:p>
    <w:p w14:paraId="5ACCB24D" w14:textId="51842CFE" w:rsidR="008C7100" w:rsidRPr="00E11796" w:rsidRDefault="008C7100" w:rsidP="008C7100">
      <w:r w:rsidRPr="00E11796">
        <w:t xml:space="preserve">Klimagassbudsjett og klimagassregnskap er verktøy som </w:t>
      </w:r>
      <w:r w:rsidR="00647DDE" w:rsidRPr="00E11796">
        <w:t>entreprenør</w:t>
      </w:r>
      <w:r w:rsidRPr="00E11796">
        <w:t xml:space="preserve">en skal bruke for å  </w:t>
      </w:r>
    </w:p>
    <w:p w14:paraId="79E11BD2" w14:textId="77777777" w:rsidR="008C7100" w:rsidRPr="00E11796" w:rsidRDefault="008C7100" w:rsidP="008C7100">
      <w:r w:rsidRPr="00E11796">
        <w:t xml:space="preserve">henholdsvis beregne fremtidige klimagassutslipp, dokumentere og rapportere reelle  </w:t>
      </w:r>
    </w:p>
    <w:p w14:paraId="16122B42" w14:textId="77777777" w:rsidR="00D95E13" w:rsidRPr="00E11796" w:rsidRDefault="008C7100" w:rsidP="008C7100">
      <w:r w:rsidRPr="00E11796">
        <w:t xml:space="preserve">klimagassutslipp ved gjennomføringen av kontrakten. </w:t>
      </w:r>
    </w:p>
    <w:p w14:paraId="4BF53E0D" w14:textId="5596D264" w:rsidR="008C7100" w:rsidRPr="00E11796" w:rsidRDefault="008C7100" w:rsidP="008C7100">
      <w:r w:rsidRPr="00E11796">
        <w:t xml:space="preserve"> </w:t>
      </w:r>
    </w:p>
    <w:p w14:paraId="1A5A4ED1" w14:textId="4AF42BFD" w:rsidR="008C7100" w:rsidRPr="00E11796" w:rsidRDefault="008C7100" w:rsidP="008C7100">
      <w:r w:rsidRPr="00E11796">
        <w:t xml:space="preserve">«Forenklet klimagassbudsjett </w:t>
      </w:r>
      <w:r w:rsidR="0022308A" w:rsidRPr="00E11796">
        <w:t>totalentreprise</w:t>
      </w:r>
      <w:r w:rsidRPr="00E11796">
        <w:t xml:space="preserve">» er heretter kalt «Forenklet klimagassbudsjett». </w:t>
      </w:r>
    </w:p>
    <w:p w14:paraId="158E7674" w14:textId="77777777" w:rsidR="008C7100" w:rsidRPr="00E11796" w:rsidRDefault="008C7100" w:rsidP="008C7100">
      <w:r w:rsidRPr="00E11796">
        <w:t xml:space="preserve">   </w:t>
      </w:r>
    </w:p>
    <w:p w14:paraId="15630168" w14:textId="77777777" w:rsidR="008C7100" w:rsidRPr="00E11796" w:rsidRDefault="008C7100" w:rsidP="008C7100">
      <w:r w:rsidRPr="00E11796">
        <w:t xml:space="preserve">Følgende skal leveres: </w:t>
      </w:r>
    </w:p>
    <w:p w14:paraId="1239AE47" w14:textId="77777777" w:rsidR="008C7100" w:rsidRPr="00E11796" w:rsidRDefault="008C7100" w:rsidP="00840AD9">
      <w:pPr>
        <w:pStyle w:val="Listeavsnitt"/>
        <w:numPr>
          <w:ilvl w:val="0"/>
          <w:numId w:val="26"/>
        </w:numPr>
        <w:rPr>
          <w:b/>
        </w:rPr>
      </w:pPr>
      <w:r w:rsidRPr="00E11796">
        <w:rPr>
          <w:b/>
        </w:rPr>
        <w:t xml:space="preserve">Klimagassbudsjett iht. mal «Forenklet klimagassbudsjett».  </w:t>
      </w:r>
    </w:p>
    <w:p w14:paraId="218312FF" w14:textId="51A984A5" w:rsidR="008C7100" w:rsidRPr="00E11796" w:rsidRDefault="00647DDE" w:rsidP="00840AD9">
      <w:pPr>
        <w:pStyle w:val="Listeavsnitt"/>
        <w:numPr>
          <w:ilvl w:val="0"/>
          <w:numId w:val="27"/>
        </w:numPr>
      </w:pPr>
      <w:r w:rsidRPr="00E11796">
        <w:t>Entreprenør</w:t>
      </w:r>
      <w:r w:rsidR="008C7100" w:rsidRPr="00E11796">
        <w:t xml:space="preserve">en leverer dette som en del av sitt tilbud, se </w:t>
      </w:r>
      <w:r w:rsidR="004C2AD6" w:rsidRPr="00E11796">
        <w:t xml:space="preserve">B3 </w:t>
      </w:r>
      <w:r w:rsidR="00246C02" w:rsidRPr="00E11796">
        <w:t>punkt</w:t>
      </w:r>
      <w:r w:rsidR="008C7100" w:rsidRPr="00E11796">
        <w:t xml:space="preserve"> </w:t>
      </w:r>
      <w:r w:rsidR="00896FD0" w:rsidRPr="00E11796">
        <w:t>8 og</w:t>
      </w:r>
      <w:r w:rsidR="001F20F0" w:rsidRPr="00E11796">
        <w:t xml:space="preserve"> C2</w:t>
      </w:r>
      <w:r w:rsidR="00896FD0" w:rsidRPr="00E11796">
        <w:t xml:space="preserve"> punkt</w:t>
      </w:r>
      <w:r w:rsidR="008C7100" w:rsidRPr="00E11796">
        <w:t xml:space="preserve"> </w:t>
      </w:r>
      <w:r w:rsidR="00001E7E" w:rsidRPr="00E11796">
        <w:t>42.5</w:t>
      </w:r>
      <w:r w:rsidR="008C7100" w:rsidRPr="00E11796">
        <w:t>.3</w:t>
      </w:r>
      <w:r w:rsidR="00602B05" w:rsidRPr="00E11796">
        <w:t>.1</w:t>
      </w:r>
      <w:r w:rsidR="001F20F0" w:rsidRPr="00E11796">
        <w:t xml:space="preserve"> flg.</w:t>
      </w:r>
      <w:r w:rsidR="00896FD0" w:rsidRPr="00E11796">
        <w:t xml:space="preserve"> </w:t>
      </w:r>
      <w:r w:rsidR="008C7100" w:rsidRPr="00E11796">
        <w:t>Dette danner grunnlag for merverdivurdering i tildelings</w:t>
      </w:r>
      <w:r w:rsidR="0049110B" w:rsidRPr="00E11796">
        <w:t>kriteriet</w:t>
      </w:r>
      <w:r w:rsidR="008C7100" w:rsidRPr="00E11796">
        <w:t xml:space="preserve"> samt bonus og trekk, se </w:t>
      </w:r>
      <w:r w:rsidR="00246C02" w:rsidRPr="00E11796">
        <w:t>punkt</w:t>
      </w:r>
      <w:r w:rsidR="008C7100" w:rsidRPr="00E11796">
        <w:t xml:space="preserve"> </w:t>
      </w:r>
      <w:r w:rsidR="001F20F0" w:rsidRPr="00E11796">
        <w:t>42.5</w:t>
      </w:r>
      <w:r w:rsidR="008C7100" w:rsidRPr="00E11796">
        <w:t>.3.</w:t>
      </w:r>
      <w:r w:rsidR="001F20F0" w:rsidRPr="00E11796">
        <w:t>4</w:t>
      </w:r>
      <w:r w:rsidR="008C7100" w:rsidRPr="00E11796">
        <w:t xml:space="preserve"> </w:t>
      </w:r>
    </w:p>
    <w:p w14:paraId="3C7C9096" w14:textId="77777777" w:rsidR="008C7100" w:rsidRPr="00E11796" w:rsidRDefault="008C7100" w:rsidP="00840AD9">
      <w:pPr>
        <w:pStyle w:val="Listeavsnitt"/>
        <w:numPr>
          <w:ilvl w:val="0"/>
          <w:numId w:val="26"/>
        </w:numPr>
        <w:rPr>
          <w:b/>
        </w:rPr>
      </w:pPr>
      <w:r w:rsidRPr="00E11796">
        <w:rPr>
          <w:b/>
        </w:rPr>
        <w:t xml:space="preserve">Klimagassregnskap iht. mal «Forenklet klimagassbudsjett» </w:t>
      </w:r>
    </w:p>
    <w:p w14:paraId="11C39D11" w14:textId="47CDB706" w:rsidR="008C7100" w:rsidRPr="00E11796" w:rsidRDefault="00647DDE" w:rsidP="00840AD9">
      <w:pPr>
        <w:pStyle w:val="Listeavsnitt"/>
        <w:numPr>
          <w:ilvl w:val="0"/>
          <w:numId w:val="27"/>
        </w:numPr>
      </w:pPr>
      <w:r w:rsidRPr="00E11796">
        <w:t>Entreprenør</w:t>
      </w:r>
      <w:r w:rsidR="008C7100" w:rsidRPr="00E11796">
        <w:t xml:space="preserve">en skal levere dette ved ferdigstillelse av kontraktsarbeidene. Dette danner grunnlag for bonus og trekk, se </w:t>
      </w:r>
      <w:r w:rsidR="00246C02" w:rsidRPr="00E11796">
        <w:t>punkt</w:t>
      </w:r>
      <w:r w:rsidR="008C7100" w:rsidRPr="00E11796">
        <w:t xml:space="preserve"> </w:t>
      </w:r>
      <w:r w:rsidR="00F35D47" w:rsidRPr="00E11796">
        <w:t>42.5</w:t>
      </w:r>
      <w:r w:rsidR="008C7100" w:rsidRPr="00E11796">
        <w:t xml:space="preserve">.3.3. </w:t>
      </w:r>
    </w:p>
    <w:p w14:paraId="186D4F19" w14:textId="77777777" w:rsidR="008C7100" w:rsidRPr="00E11796" w:rsidRDefault="008C7100" w:rsidP="00840AD9">
      <w:pPr>
        <w:pStyle w:val="Listeavsnitt"/>
        <w:numPr>
          <w:ilvl w:val="0"/>
          <w:numId w:val="26"/>
        </w:numPr>
        <w:rPr>
          <w:b/>
        </w:rPr>
      </w:pPr>
      <w:r w:rsidRPr="00E11796">
        <w:rPr>
          <w:b/>
        </w:rPr>
        <w:t xml:space="preserve">Klimagassbudsjett i senfasemodulen til VegLCA </w:t>
      </w:r>
    </w:p>
    <w:p w14:paraId="34803538" w14:textId="1CE2D388" w:rsidR="008C7100" w:rsidRPr="00E11796" w:rsidRDefault="00647DDE" w:rsidP="00840AD9">
      <w:pPr>
        <w:pStyle w:val="Listeavsnitt"/>
        <w:numPr>
          <w:ilvl w:val="0"/>
          <w:numId w:val="27"/>
        </w:numPr>
      </w:pPr>
      <w:r w:rsidRPr="00E11796">
        <w:t>Entreprenør</w:t>
      </w:r>
      <w:r w:rsidR="008C7100" w:rsidRPr="00E11796">
        <w:t xml:space="preserve">er leverer dette etter </w:t>
      </w:r>
      <w:r w:rsidR="004F5E62" w:rsidRPr="00E11796">
        <w:t>kontraktsignering</w:t>
      </w:r>
      <w:r w:rsidR="008C7100" w:rsidRPr="00E11796">
        <w:t xml:space="preserve">, se </w:t>
      </w:r>
      <w:r w:rsidR="00246C02" w:rsidRPr="00E11796">
        <w:t>punkt</w:t>
      </w:r>
      <w:r w:rsidR="008C7100" w:rsidRPr="00E11796">
        <w:t xml:space="preserve"> </w:t>
      </w:r>
      <w:r w:rsidR="00B62206" w:rsidRPr="00E11796">
        <w:t>4</w:t>
      </w:r>
      <w:r w:rsidR="00E43626" w:rsidRPr="00E11796">
        <w:t>2</w:t>
      </w:r>
      <w:r w:rsidR="00B62206" w:rsidRPr="00E11796">
        <w:t>.5</w:t>
      </w:r>
      <w:r w:rsidR="008C7100" w:rsidRPr="00E11796">
        <w:t xml:space="preserve">.4.  </w:t>
      </w:r>
    </w:p>
    <w:p w14:paraId="35867598" w14:textId="77777777" w:rsidR="008C7100" w:rsidRPr="00E11796" w:rsidRDefault="008C7100" w:rsidP="00840AD9">
      <w:pPr>
        <w:pStyle w:val="Listeavsnitt"/>
        <w:numPr>
          <w:ilvl w:val="0"/>
          <w:numId w:val="26"/>
        </w:numPr>
        <w:rPr>
          <w:b/>
        </w:rPr>
      </w:pPr>
      <w:r w:rsidRPr="00E11796">
        <w:rPr>
          <w:b/>
        </w:rPr>
        <w:t xml:space="preserve">Klimagassregnskap iht. regnskapsmodulen til VegLCA </w:t>
      </w:r>
    </w:p>
    <w:p w14:paraId="025A104E" w14:textId="1C2D6BD6" w:rsidR="008C7100" w:rsidRPr="00E11796" w:rsidRDefault="00647DDE" w:rsidP="00840AD9">
      <w:pPr>
        <w:pStyle w:val="Listeavsnitt"/>
        <w:numPr>
          <w:ilvl w:val="0"/>
          <w:numId w:val="27"/>
        </w:numPr>
      </w:pPr>
      <w:r w:rsidRPr="00E11796">
        <w:t>Entreprenør</w:t>
      </w:r>
      <w:r w:rsidR="008C7100" w:rsidRPr="00E11796">
        <w:t xml:space="preserve">en skal levere dette </w:t>
      </w:r>
      <w:r w:rsidR="04B489B7" w:rsidRPr="00E11796">
        <w:t xml:space="preserve">årlig og </w:t>
      </w:r>
      <w:r w:rsidR="008C7100" w:rsidRPr="00E11796">
        <w:t xml:space="preserve">ved ferdigstillelse av kontraktsarbeidene, se </w:t>
      </w:r>
      <w:r w:rsidR="00246C02" w:rsidRPr="00E11796">
        <w:t>punkt</w:t>
      </w:r>
      <w:r w:rsidR="008C7100" w:rsidRPr="00E11796">
        <w:t xml:space="preserve"> </w:t>
      </w:r>
      <w:r w:rsidR="00B30C3E" w:rsidRPr="00E11796">
        <w:t>42.5</w:t>
      </w:r>
      <w:r w:rsidR="008C7100" w:rsidRPr="00E11796">
        <w:t>.</w:t>
      </w:r>
      <w:r w:rsidR="00246C02" w:rsidRPr="00E11796">
        <w:t>4</w:t>
      </w:r>
      <w:r w:rsidR="008C7100" w:rsidRPr="00E11796">
        <w:t>.</w:t>
      </w:r>
    </w:p>
    <w:p w14:paraId="543029C5" w14:textId="77777777" w:rsidR="008C7100" w:rsidRPr="00E11796" w:rsidRDefault="008C7100" w:rsidP="008C7100">
      <w:r w:rsidRPr="00E11796">
        <w:t xml:space="preserve"> </w:t>
      </w:r>
    </w:p>
    <w:p w14:paraId="56BF5591" w14:textId="77777777" w:rsidR="008C7100" w:rsidRPr="00E11796" w:rsidRDefault="008C7100" w:rsidP="008C7100">
      <w:r w:rsidRPr="00E11796">
        <w:t xml:space="preserve">Det er ikke knyttet bonus og trekk til klimagassbudsjett og -regnskap i VegLCA. </w:t>
      </w:r>
    </w:p>
    <w:p w14:paraId="054274D8" w14:textId="77777777" w:rsidR="008C7100" w:rsidRPr="00E11796" w:rsidRDefault="008C7100" w:rsidP="008C7100">
      <w:r w:rsidRPr="00E11796">
        <w:t xml:space="preserve">   </w:t>
      </w:r>
    </w:p>
    <w:p w14:paraId="68C78C7F" w14:textId="62A67547" w:rsidR="008C7100" w:rsidRPr="00E11796" w:rsidRDefault="008C7100" w:rsidP="008C7100">
      <w:r w:rsidRPr="00E11796">
        <w:t xml:space="preserve">Klimagassberegninger skal brukes som en del av beslutningsunderlaget for valg av løsninger og materialer. </w:t>
      </w:r>
      <w:r w:rsidR="00647DDE" w:rsidRPr="00E11796">
        <w:t>Entreprenør</w:t>
      </w:r>
      <w:r w:rsidRPr="00E11796">
        <w:t xml:space="preserve">en skal kontinuerlig søke å redusere klimagassutslipp i utførelsen av arbeidet.  </w:t>
      </w:r>
    </w:p>
    <w:p w14:paraId="0212E844" w14:textId="77777777" w:rsidR="00D66A1C" w:rsidRPr="00E11796" w:rsidRDefault="00D66A1C" w:rsidP="008C7100"/>
    <w:p w14:paraId="40EA7638" w14:textId="3FACF965" w:rsidR="00D66A1C" w:rsidRPr="00E11796" w:rsidRDefault="00D66A1C" w:rsidP="008C7100">
      <w:r w:rsidRPr="00E11796">
        <w:t>Flytende biodrivstoff premieres ikke i tilbudsevalueringen eller i bonus.</w:t>
      </w:r>
    </w:p>
    <w:p w14:paraId="7D97AE2A" w14:textId="77777777" w:rsidR="00354DC4" w:rsidRPr="00E11796" w:rsidRDefault="00354DC4" w:rsidP="008C7100"/>
    <w:p w14:paraId="4A65D55A" w14:textId="74803264" w:rsidR="008C7100" w:rsidRPr="00E11796" w:rsidRDefault="008C7100" w:rsidP="00F54438">
      <w:pPr>
        <w:pStyle w:val="Overskrift5"/>
      </w:pPr>
      <w:bookmarkStart w:id="1090" w:name="_Toc233897201"/>
      <w:r w:rsidRPr="00E11796">
        <w:t>Miljødeklarasjon - Environmental Product Declaration (EPD)  </w:t>
      </w:r>
      <w:bookmarkEnd w:id="1090"/>
      <w:r w:rsidRPr="00E11796">
        <w:t xml:space="preserve"> </w:t>
      </w:r>
    </w:p>
    <w:p w14:paraId="3FB6C925" w14:textId="77777777" w:rsidR="008C7100" w:rsidRPr="00E11796" w:rsidRDefault="008C7100" w:rsidP="008C7100">
      <w:r w:rsidRPr="00E11796">
        <w:t xml:space="preserve">Entreprenøren skal levere prosjektspesifikke EPD-er (Environmental Product Declaration) for følgende materialer:  </w:t>
      </w:r>
    </w:p>
    <w:p w14:paraId="624F560C" w14:textId="77777777" w:rsidR="008C7100" w:rsidRPr="00E11796" w:rsidRDefault="008C7100" w:rsidP="008C7100">
      <w:r w:rsidRPr="00E11796">
        <w:t xml:space="preserve">   </w:t>
      </w:r>
    </w:p>
    <w:p w14:paraId="18A500C0" w14:textId="65BFD560" w:rsidR="008C7100" w:rsidRPr="00E11796" w:rsidRDefault="008C7100" w:rsidP="00840AD9">
      <w:pPr>
        <w:pStyle w:val="Listeavsnitt"/>
        <w:numPr>
          <w:ilvl w:val="0"/>
          <w:numId w:val="27"/>
        </w:numPr>
      </w:pPr>
      <w:r w:rsidRPr="00E11796">
        <w:t xml:space="preserve">Asfalt (for hver massetype for modul A1-A5) </w:t>
      </w:r>
    </w:p>
    <w:p w14:paraId="0D1A78EE" w14:textId="6921FDB2" w:rsidR="008C7100" w:rsidRPr="00E11796" w:rsidRDefault="008C7100" w:rsidP="00840AD9">
      <w:pPr>
        <w:pStyle w:val="Listeavsnitt"/>
        <w:numPr>
          <w:ilvl w:val="0"/>
          <w:numId w:val="27"/>
        </w:numPr>
      </w:pPr>
      <w:r w:rsidRPr="00E11796">
        <w:t xml:space="preserve">Konstruksjonsbetong  (for hver betongresept for modul A1-A4) </w:t>
      </w:r>
    </w:p>
    <w:p w14:paraId="300ACEEE" w14:textId="27939436" w:rsidR="00D66A1C" w:rsidRPr="00E11796" w:rsidRDefault="008C7100" w:rsidP="00840AD9">
      <w:pPr>
        <w:pStyle w:val="Listeavsnitt"/>
        <w:numPr>
          <w:ilvl w:val="0"/>
          <w:numId w:val="27"/>
        </w:numPr>
      </w:pPr>
      <w:r w:rsidRPr="00E11796">
        <w:t xml:space="preserve">Armeringsstål (for modul A1-A4) </w:t>
      </w:r>
    </w:p>
    <w:p w14:paraId="738E5F25" w14:textId="77777777" w:rsidR="00D66A1C" w:rsidRPr="00E11796" w:rsidRDefault="00D66A1C" w:rsidP="008C7100"/>
    <w:p w14:paraId="5C03A8EC" w14:textId="2C5FD580" w:rsidR="008C7100" w:rsidRPr="00E11796" w:rsidRDefault="008C7100" w:rsidP="008C7100">
      <w:r w:rsidRPr="00E11796">
        <w:t xml:space="preserve">I tillegg skal entreprenøren levere EPD-er for alle øvrige produkter hvor det finnes EPD.  </w:t>
      </w:r>
    </w:p>
    <w:p w14:paraId="0BCC5409" w14:textId="55F357FC" w:rsidR="002A7F11" w:rsidRPr="00E11796" w:rsidRDefault="008C7100" w:rsidP="008C7100">
      <w:r w:rsidRPr="00E11796">
        <w:t xml:space="preserve">Disse EPD-ene skal så langt som mulig være prosjektspesifikke og gjøres tilgjengelig for byggherren i </w:t>
      </w:r>
      <w:r w:rsidR="00474120" w:rsidRPr="00E11796">
        <w:t xml:space="preserve">samhandlingsverktøyet </w:t>
      </w:r>
      <w:r w:rsidRPr="00E11796">
        <w:t>før produktet tas i bruk.  </w:t>
      </w:r>
    </w:p>
    <w:p w14:paraId="2859DE02" w14:textId="77777777" w:rsidR="002A7F11" w:rsidRPr="00E11796" w:rsidRDefault="002A7F11" w:rsidP="008C7100"/>
    <w:p w14:paraId="13743F94" w14:textId="47FE413F" w:rsidR="008C7100" w:rsidRPr="00E11796" w:rsidRDefault="002A7F11" w:rsidP="008C7100">
      <w:r w:rsidRPr="00E11796">
        <w:t>Dersom det benyttes flere EPD’er på ett materiale, skal utslippsfaktor være et mengdevektet gjennomsnitt. Dette skal dokumenteres av entreprenør.</w:t>
      </w:r>
      <w:r w:rsidR="008C7100" w:rsidRPr="00E11796">
        <w:t xml:space="preserve"> </w:t>
      </w:r>
    </w:p>
    <w:p w14:paraId="6DB7BC12" w14:textId="77777777" w:rsidR="008C7100" w:rsidRPr="00E11796" w:rsidRDefault="008C7100" w:rsidP="008C7100">
      <w:r w:rsidRPr="00E11796">
        <w:t xml:space="preserve">   </w:t>
      </w:r>
    </w:p>
    <w:p w14:paraId="3CB6FE4B" w14:textId="2CA63195" w:rsidR="008C7100" w:rsidRPr="00E11796" w:rsidRDefault="008C7100" w:rsidP="008C7100">
      <w:r w:rsidRPr="00E11796">
        <w:t xml:space="preserve">EPD skal være i henhold til EN 15804 og godkjent av ett eller flere medlemmer av Eco-plattform, f.eks. EPD-Norge, Environdec og IBU.   </w:t>
      </w:r>
    </w:p>
    <w:p w14:paraId="5346518C" w14:textId="69ACB7C1" w:rsidR="008C7100" w:rsidRPr="00E11796" w:rsidRDefault="008C7100" w:rsidP="008C7100"/>
    <w:p w14:paraId="35DB2DFC" w14:textId="2DE89C3C" w:rsidR="008C7100" w:rsidRPr="00E11796" w:rsidRDefault="008C7100" w:rsidP="00F54438">
      <w:pPr>
        <w:pStyle w:val="Overskrift5"/>
      </w:pPr>
      <w:bookmarkStart w:id="1091" w:name="_Toc233897202"/>
      <w:r w:rsidRPr="00E11796">
        <w:lastRenderedPageBreak/>
        <w:t>Forenklet klimagassbudsjett- og regnskap, med bonus og trekk</w:t>
      </w:r>
      <w:bookmarkEnd w:id="1091"/>
      <w:r w:rsidRPr="00E11796">
        <w:t xml:space="preserve"> </w:t>
      </w:r>
    </w:p>
    <w:p w14:paraId="0E6C4511" w14:textId="5A23A02C" w:rsidR="00354DC4" w:rsidRPr="00E11796" w:rsidRDefault="008C7100" w:rsidP="00F54438">
      <w:r w:rsidRPr="00E11796">
        <w:rPr>
          <w:b/>
        </w:rPr>
        <w:t xml:space="preserve"> </w:t>
      </w:r>
    </w:p>
    <w:p w14:paraId="5346679B" w14:textId="3794B026" w:rsidR="008C7100" w:rsidRPr="00E11796" w:rsidRDefault="008C7100" w:rsidP="00840AD9">
      <w:pPr>
        <w:pStyle w:val="Overskrift5"/>
        <w:numPr>
          <w:ilvl w:val="5"/>
          <w:numId w:val="21"/>
        </w:numPr>
      </w:pPr>
      <w:bookmarkStart w:id="1092" w:name="_Toc233897203"/>
      <w:r w:rsidRPr="00E11796">
        <w:t>Forenklet klimagassbudsjett</w:t>
      </w:r>
      <w:bookmarkEnd w:id="1092"/>
      <w:r w:rsidRPr="00E11796">
        <w:t xml:space="preserve"> </w:t>
      </w:r>
    </w:p>
    <w:p w14:paraId="4F019420" w14:textId="0580CC8F" w:rsidR="008C7100" w:rsidRPr="00E11796" w:rsidRDefault="00647DDE" w:rsidP="008C7100">
      <w:r w:rsidRPr="00E11796">
        <w:t>Entreprenør</w:t>
      </w:r>
      <w:r w:rsidR="008C7100" w:rsidRPr="00E11796">
        <w:t xml:space="preserve"> skal utarbeide et klimagassbudsjett iht. vedlagte mal- og veileder «Forenklet klimagassbudsjett» som en del av tildelingskriteriet </w:t>
      </w:r>
      <w:r w:rsidR="000D2697" w:rsidRPr="00E11796">
        <w:t xml:space="preserve">for klimagass. </w:t>
      </w:r>
      <w:r w:rsidR="00F05EBD" w:rsidRPr="00E11796">
        <w:t>Kli</w:t>
      </w:r>
      <w:r w:rsidR="00410516" w:rsidRPr="00E11796">
        <w:t>magassbudsjettet skal leveres oppdatert med</w:t>
      </w:r>
      <w:r w:rsidR="001B4FBE" w:rsidRPr="00E11796">
        <w:t xml:space="preserve"> eventuelt aksepterte endringer årlig.</w:t>
      </w:r>
      <w:r w:rsidR="008C7100" w:rsidRPr="00E11796">
        <w:t xml:space="preserve">    </w:t>
      </w:r>
    </w:p>
    <w:p w14:paraId="222497FB" w14:textId="77777777" w:rsidR="00483FD3" w:rsidRPr="00E11796" w:rsidRDefault="00483FD3" w:rsidP="00F85414"/>
    <w:p w14:paraId="143E9A11" w14:textId="3B7D7B42" w:rsidR="004A061E" w:rsidRPr="00E11796" w:rsidRDefault="00483FD3" w:rsidP="00F85414">
      <w:r w:rsidRPr="00E11796">
        <w:t xml:space="preserve">Systemgrenser for «Forenklet klimagassbudsjett totalentreprise» er gitt i brukerveiledningen og skal følges. Byggherren forbeholder seg retten til å korrigere feil med hensyn til disse systemgrensene. </w:t>
      </w:r>
      <w:r w:rsidR="00264EF8" w:rsidRPr="00E11796">
        <w:t xml:space="preserve">Dersom et materiale i det “forenklede klimagassbudsjettet”, erstattes med et annet materiale som ikke er medtatt i malen, skal utslippet til det faktisk benyttede materialet inkluderes i klimagassbudsjettet og klimagassregnskapet. </w:t>
      </w:r>
    </w:p>
    <w:p w14:paraId="14715303" w14:textId="77777777" w:rsidR="00264EF8" w:rsidRPr="00E11796" w:rsidRDefault="00264EF8" w:rsidP="00F85414"/>
    <w:p w14:paraId="2FEAF4DA" w14:textId="1E164387" w:rsidR="00F54438" w:rsidRPr="00E11796" w:rsidRDefault="004A061E" w:rsidP="00F85414">
      <w:r w:rsidRPr="00E11796">
        <w:t xml:space="preserve">For forklaring av begreper som innsatsfaktor, utslippsfaktor mm. henvises det til vedlagte mal- og veileder. </w:t>
      </w:r>
      <w:r w:rsidR="007A327F" w:rsidRPr="00E11796">
        <w:t xml:space="preserve">Entreprenør </w:t>
      </w:r>
      <w:r w:rsidRPr="00E11796">
        <w:t>skal benytte prosjektspesifikke utslippsfaktorer (for A1-A4).</w:t>
      </w:r>
      <w:r w:rsidR="00DF1CB5" w:rsidRPr="00E11796">
        <w:t xml:space="preserve"> </w:t>
      </w:r>
      <w:r w:rsidRPr="00E11796">
        <w:t>Klimagassbudsjettet skal være transparent, kunne kontrolleres og etterprøves</w:t>
      </w:r>
      <w:r w:rsidR="0051694D" w:rsidRPr="00E11796">
        <w:t>.</w:t>
      </w:r>
      <w:r w:rsidR="00483FD3" w:rsidRPr="00E11796">
        <w:t xml:space="preserve"> </w:t>
      </w:r>
      <w:r w:rsidR="008C7100" w:rsidRPr="00E11796">
        <w:t xml:space="preserve">  </w:t>
      </w:r>
    </w:p>
    <w:p w14:paraId="2EC5C3CF" w14:textId="77777777" w:rsidR="00F85414" w:rsidRPr="00E11796" w:rsidRDefault="00F85414" w:rsidP="00F85414"/>
    <w:p w14:paraId="3C54201E" w14:textId="77D134FE" w:rsidR="008C7100" w:rsidRPr="00E11796" w:rsidRDefault="008C7100" w:rsidP="00840AD9">
      <w:pPr>
        <w:pStyle w:val="Overskrift5"/>
        <w:numPr>
          <w:ilvl w:val="5"/>
          <w:numId w:val="21"/>
        </w:numPr>
      </w:pPr>
      <w:bookmarkStart w:id="1093" w:name="_Toc233897204"/>
      <w:r w:rsidRPr="00E11796">
        <w:t>Endringer i forenklet klimagassbudsjett</w:t>
      </w:r>
      <w:bookmarkEnd w:id="1093"/>
      <w:r w:rsidRPr="00E11796">
        <w:t xml:space="preserve">  </w:t>
      </w:r>
    </w:p>
    <w:p w14:paraId="0260F60B" w14:textId="648827F5" w:rsidR="008C7100" w:rsidRPr="00E11796" w:rsidRDefault="008C7100" w:rsidP="008C7100">
      <w:r w:rsidRPr="00E11796">
        <w:t xml:space="preserve">Partene har krav på at tilbudt «Forenklet klimagassbudsjett» justeres som følge av endringer.  </w:t>
      </w:r>
    </w:p>
    <w:p w14:paraId="051C8846" w14:textId="77777777" w:rsidR="000E6024" w:rsidRPr="00E11796" w:rsidRDefault="000E6024" w:rsidP="008C7100"/>
    <w:p w14:paraId="1F789BFA" w14:textId="2F5EA771" w:rsidR="008C7100" w:rsidRPr="00E11796" w:rsidRDefault="00647DDE" w:rsidP="008C7100">
      <w:pPr>
        <w:rPr>
          <w:rStyle w:val="Hyperkobling"/>
          <w:rFonts w:eastAsia="Lucida Sans Unicode" w:cs="Lucida Sans Unicode"/>
          <w:sz w:val="19"/>
          <w:szCs w:val="19"/>
        </w:rPr>
      </w:pPr>
      <w:r w:rsidRPr="00E11796">
        <w:t>Entreprenør</w:t>
      </w:r>
      <w:r w:rsidR="008C7100" w:rsidRPr="00E11796">
        <w:t xml:space="preserve"> er ansvarlig for å oppdatere klimagassbudsjett ført etter malen «Forenklet klimagassbudsjett</w:t>
      </w:r>
      <w:r w:rsidR="00DF1CB5" w:rsidRPr="00E11796">
        <w:t xml:space="preserve"> totalentreprise</w:t>
      </w:r>
      <w:r w:rsidR="008C7100" w:rsidRPr="00E11796">
        <w:t xml:space="preserve">». </w:t>
      </w:r>
    </w:p>
    <w:p w14:paraId="115CEAD7" w14:textId="77777777" w:rsidR="00F54438" w:rsidRPr="00E11796" w:rsidRDefault="00F54438" w:rsidP="00F54438"/>
    <w:p w14:paraId="0D718F00" w14:textId="7E752A0C" w:rsidR="008C7100" w:rsidRPr="00E11796" w:rsidRDefault="00EE2CA6" w:rsidP="00840AD9">
      <w:pPr>
        <w:pStyle w:val="Overskrift5"/>
        <w:numPr>
          <w:ilvl w:val="5"/>
          <w:numId w:val="21"/>
        </w:numPr>
      </w:pPr>
      <w:bookmarkStart w:id="1094" w:name="_Toc233897205"/>
      <w:r w:rsidRPr="00E11796">
        <w:t xml:space="preserve">Forenklet </w:t>
      </w:r>
      <w:r w:rsidR="00F54438" w:rsidRPr="00E11796">
        <w:t>K</w:t>
      </w:r>
      <w:r w:rsidR="008C7100" w:rsidRPr="00E11796">
        <w:t>limagassregnskap</w:t>
      </w:r>
      <w:bookmarkEnd w:id="1094"/>
      <w:r w:rsidR="008C7100" w:rsidRPr="00E11796">
        <w:t xml:space="preserve"> </w:t>
      </w:r>
    </w:p>
    <w:p w14:paraId="58879B03" w14:textId="28CA4DDE" w:rsidR="008C7100" w:rsidRPr="00E11796" w:rsidRDefault="00647DDE" w:rsidP="008C7100">
      <w:r w:rsidRPr="00E11796">
        <w:t>Entreprenør</w:t>
      </w:r>
      <w:r w:rsidR="008C7100" w:rsidRPr="00E11796">
        <w:t xml:space="preserve"> skal levere et klimagassregnskap iht. vedlagte mal «Forenklet klimagassbudsjett</w:t>
      </w:r>
      <w:r w:rsidR="00DF1CB5" w:rsidRPr="00E11796">
        <w:t xml:space="preserve"> totalentreprise</w:t>
      </w:r>
      <w:r w:rsidR="008C7100" w:rsidRPr="00E11796">
        <w:t>»</w:t>
      </w:r>
      <w:r w:rsidR="542F0A62" w:rsidRPr="00E11796">
        <w:t xml:space="preserve"> årlig og</w:t>
      </w:r>
      <w:r w:rsidR="008C7100" w:rsidRPr="00E11796">
        <w:t xml:space="preserve"> ved ferdigstillelse av kontraktsarbeidene. Klimagassregnskapet skal dokumentere de faktiske utslippsfaktorene til innsatsfaktorene som er brukt i kontraktsarbeidet. Klimagassregnskapet skal for utslippsfaktorene være transparent, kontrollerbart og etterprøvbart.  </w:t>
      </w:r>
    </w:p>
    <w:p w14:paraId="792E6F6D" w14:textId="77777777" w:rsidR="002919D5" w:rsidRPr="00E11796" w:rsidRDefault="002919D5" w:rsidP="008C7100"/>
    <w:p w14:paraId="65529BC7" w14:textId="42E48CA6" w:rsidR="008C7100" w:rsidRPr="00E11796" w:rsidRDefault="002919D5" w:rsidP="008C7100">
      <w:r w:rsidRPr="00E11796">
        <w:t xml:space="preserve">Det stilles </w:t>
      </w:r>
      <w:r w:rsidR="002F0F04" w:rsidRPr="00E11796">
        <w:t>krav om dokumentasjon med prosjektspesifikke EPD’er for materialene i klimagassregnskapet.</w:t>
      </w:r>
      <w:r w:rsidR="008C7100" w:rsidRPr="00E11796">
        <w:t xml:space="preserve"> </w:t>
      </w:r>
    </w:p>
    <w:p w14:paraId="5CDCC4A6" w14:textId="77777777" w:rsidR="000E6024" w:rsidRPr="00E11796" w:rsidRDefault="000E6024" w:rsidP="008C7100"/>
    <w:p w14:paraId="04EB7AC6" w14:textId="77777777" w:rsidR="0093794C" w:rsidRPr="00E11796" w:rsidRDefault="0093794C" w:rsidP="008C7100">
      <w:r w:rsidRPr="00E11796">
        <w:t>Alle mengder skal dokumenteres og forelegges for byggherre både ved rapportering og ved ferdigstillelse.</w:t>
      </w:r>
    </w:p>
    <w:p w14:paraId="00D4DCF7" w14:textId="72997A08" w:rsidR="008C7100" w:rsidRPr="00E11796" w:rsidRDefault="008C7100" w:rsidP="008C7100">
      <w:r w:rsidRPr="00E11796">
        <w:t xml:space="preserve">  </w:t>
      </w:r>
    </w:p>
    <w:p w14:paraId="012D96D9" w14:textId="6805C319" w:rsidR="008C7100" w:rsidRPr="00E11796" w:rsidRDefault="008C7100" w:rsidP="008C7100">
      <w:r w:rsidRPr="00E11796">
        <w:t xml:space="preserve">Byggherre forbeholder seg retten til å utføre en revisjon av «Forenklet klimagassbudsjett». Revisor skal kunne teste underliggende rapporter, logger, innkjøpssystemer og lignende for å verifisere oppgitt utslippsfaktorer i klimagassregnskapet. Dersom det skulle foreligge noe usikkerhet knyttet til fullstendighet og nøyaktighet av visse utslippskilder, skal </w:t>
      </w:r>
      <w:r w:rsidR="00647DDE" w:rsidRPr="00E11796">
        <w:t>entreprenør</w:t>
      </w:r>
      <w:r w:rsidRPr="00E11796">
        <w:t xml:space="preserve"> fremskaffe ytterlige dokumentasjon for å tydeliggjøre dette. All ytterligere dokumentasjon skal fremlegges innen 4 uker etter forespørsel.   </w:t>
      </w:r>
    </w:p>
    <w:p w14:paraId="4D00AF44" w14:textId="77777777" w:rsidR="008C7100" w:rsidRPr="00E11796" w:rsidRDefault="008C7100" w:rsidP="008C7100">
      <w:r w:rsidRPr="00E11796">
        <w:t xml:space="preserve"> </w:t>
      </w:r>
    </w:p>
    <w:p w14:paraId="569F4BEE" w14:textId="3E0971B4" w:rsidR="008C7100" w:rsidRPr="00E11796" w:rsidRDefault="008C7100" w:rsidP="008C7100">
      <w:r w:rsidRPr="00E11796">
        <w:t xml:space="preserve">Klimagassregnskapet skal være godkjent av byggherren før det kan benyttes som grunnlag for bonus eller trekk.     </w:t>
      </w:r>
    </w:p>
    <w:p w14:paraId="4669C348" w14:textId="50569695" w:rsidR="008C7100" w:rsidRPr="00E11796" w:rsidRDefault="00354DC4" w:rsidP="008C7100">
      <w:r w:rsidRPr="00E11796">
        <w:t xml:space="preserve"> </w:t>
      </w:r>
      <w:r w:rsidR="008C7100" w:rsidRPr="00E11796">
        <w:rPr>
          <w:rFonts w:cs="Arial"/>
        </w:rPr>
        <w:t>  </w:t>
      </w:r>
      <w:r w:rsidR="008C7100" w:rsidRPr="00E11796">
        <w:t xml:space="preserve"> </w:t>
      </w:r>
    </w:p>
    <w:p w14:paraId="62757766" w14:textId="0A1A8481" w:rsidR="008C7100" w:rsidRPr="00E11796" w:rsidRDefault="008C7100" w:rsidP="00840AD9">
      <w:pPr>
        <w:pStyle w:val="Overskrift5"/>
        <w:numPr>
          <w:ilvl w:val="5"/>
          <w:numId w:val="21"/>
        </w:numPr>
      </w:pPr>
      <w:bookmarkStart w:id="1095" w:name="_Toc233897206"/>
      <w:r w:rsidRPr="00E11796">
        <w:t>Klimabonus og -trekk   </w:t>
      </w:r>
      <w:bookmarkEnd w:id="1095"/>
      <w:r w:rsidRPr="00E11796">
        <w:t xml:space="preserve"> </w:t>
      </w:r>
    </w:p>
    <w:p w14:paraId="4F726084" w14:textId="4FD72452" w:rsidR="008C7100" w:rsidRPr="00E11796" w:rsidRDefault="008C7100" w:rsidP="008C7100">
      <w:r w:rsidRPr="00E11796">
        <w:t xml:space="preserve">Det er differansen mellom </w:t>
      </w:r>
      <w:r w:rsidR="00647DDE" w:rsidRPr="00E11796">
        <w:t>entreprenør</w:t>
      </w:r>
      <w:r w:rsidRPr="00E11796">
        <w:t xml:space="preserve">ens klimagassbudsjett og </w:t>
      </w:r>
      <w:r w:rsidR="00647DDE" w:rsidRPr="00E11796">
        <w:t>entreprenør</w:t>
      </w:r>
      <w:r w:rsidRPr="00E11796">
        <w:t>ens klimagassregnskap i hht. malen «Forenklet klimagassbudsjett</w:t>
      </w:r>
      <w:r w:rsidR="005727BE" w:rsidRPr="00E11796">
        <w:t xml:space="preserve"> totalentreprise</w:t>
      </w:r>
      <w:r w:rsidRPr="00E11796">
        <w:t xml:space="preserve">» som danner grunnlaget for bonus eller trekk.   </w:t>
      </w:r>
    </w:p>
    <w:p w14:paraId="71ED8756" w14:textId="77777777" w:rsidR="008C7100" w:rsidRPr="00E11796" w:rsidRDefault="008C7100" w:rsidP="008C7100">
      <w:r w:rsidRPr="00E11796">
        <w:t xml:space="preserve">   </w:t>
      </w:r>
    </w:p>
    <w:p w14:paraId="406DD0D9" w14:textId="0AE6BEEC" w:rsidR="008C7100" w:rsidRPr="00E11796" w:rsidRDefault="008C7100" w:rsidP="008C7100">
      <w:r w:rsidRPr="00E11796">
        <w:t>Det utbetales 1500 kr for hvert tonn CO2-ekvivalenter i differanse mellom klimagassbudsjett og klimagassregnskap, hvis denne differansen er positiv.</w:t>
      </w:r>
      <w:r w:rsidR="0094120B" w:rsidRPr="00E11796">
        <w:t xml:space="preserve"> Innslagspunktet for bonus </w:t>
      </w:r>
      <w:r w:rsidR="00E218C8" w:rsidRPr="00E11796">
        <w:t>er</w:t>
      </w:r>
      <w:r w:rsidR="00F1410B" w:rsidRPr="00E11796">
        <w:t xml:space="preserve"> ved differanse </w:t>
      </w:r>
      <w:r w:rsidR="00AC60E7" w:rsidRPr="00E11796">
        <w:t>større enn</w:t>
      </w:r>
      <w:r w:rsidR="00F1410B" w:rsidRPr="00E11796">
        <w:t xml:space="preserve"> </w:t>
      </w:r>
      <w:r w:rsidR="00B64229" w:rsidRPr="00E11796">
        <w:t>5</w:t>
      </w:r>
      <w:r w:rsidR="00F1410B" w:rsidRPr="00E11796">
        <w:t xml:space="preserve"> %.</w:t>
      </w:r>
      <w:r w:rsidRPr="00E11796">
        <w:t xml:space="preserve"> Utbetalingen av klimabonusen begrenser seg til maksimalt </w:t>
      </w:r>
      <w:r w:rsidRPr="00E11796">
        <w:rPr>
          <w:highlight w:val="lightGray"/>
        </w:rPr>
        <w:t>XX</w:t>
      </w:r>
      <w:r w:rsidR="00354DC4" w:rsidRPr="00E11796">
        <w:rPr>
          <w:highlight w:val="lightGray"/>
        </w:rPr>
        <w:t>XX</w:t>
      </w:r>
      <w:r w:rsidRPr="00E11796">
        <w:rPr>
          <w:highlight w:val="lightGray"/>
        </w:rPr>
        <w:t>X (</w:t>
      </w:r>
      <w:r w:rsidR="00354DC4" w:rsidRPr="00E11796">
        <w:rPr>
          <w:highlight w:val="lightGray"/>
        </w:rPr>
        <w:t>kontakt KM for fastsettelse av beløp</w:t>
      </w:r>
      <w:r w:rsidRPr="00E11796">
        <w:rPr>
          <w:highlight w:val="lightGray"/>
        </w:rPr>
        <w:t>)</w:t>
      </w:r>
      <w:r w:rsidRPr="00E11796">
        <w:t> millioner NOK eks</w:t>
      </w:r>
      <w:r w:rsidR="004D7A30" w:rsidRPr="00E11796">
        <w:t>kl</w:t>
      </w:r>
      <w:r w:rsidR="009570A4" w:rsidRPr="00E11796">
        <w:t>.</w:t>
      </w:r>
      <w:r w:rsidRPr="00E11796">
        <w:t xml:space="preserve"> </w:t>
      </w:r>
      <w:r w:rsidR="0047259B" w:rsidRPr="00E11796">
        <w:t>mva</w:t>
      </w:r>
      <w:r w:rsidRPr="00E11796">
        <w:t xml:space="preserve">.    </w:t>
      </w:r>
    </w:p>
    <w:p w14:paraId="4FF1F02B" w14:textId="77777777" w:rsidR="008C7100" w:rsidRPr="00E11796" w:rsidRDefault="008C7100" w:rsidP="008C7100">
      <w:r w:rsidRPr="00E11796">
        <w:t xml:space="preserve">   </w:t>
      </w:r>
    </w:p>
    <w:p w14:paraId="43D233BC" w14:textId="1A24F8F2" w:rsidR="008C7100" w:rsidRPr="00E11796" w:rsidRDefault="008C7100" w:rsidP="008C7100">
      <w:r w:rsidRPr="00E11796">
        <w:t>Det gis </w:t>
      </w:r>
      <w:r w:rsidRPr="00E11796">
        <w:rPr>
          <w:highlight w:val="lightGray"/>
        </w:rPr>
        <w:t>XXX</w:t>
      </w:r>
      <w:r w:rsidR="00354DC4" w:rsidRPr="00E11796">
        <w:rPr>
          <w:highlight w:val="lightGray"/>
        </w:rPr>
        <w:t>X</w:t>
      </w:r>
      <w:r w:rsidRPr="00E11796">
        <w:rPr>
          <w:highlight w:val="lightGray"/>
        </w:rPr>
        <w:t>X</w:t>
      </w:r>
      <w:r w:rsidRPr="00E11796">
        <w:t> kr </w:t>
      </w:r>
      <w:r w:rsidRPr="00E11796">
        <w:rPr>
          <w:highlight w:val="lightGray"/>
        </w:rPr>
        <w:t>(minimum 5000 kr)</w:t>
      </w:r>
      <w:r w:rsidRPr="00E11796">
        <w:t> i trekk for hvert tonn CO2-ekvivalenter i differanse mellom klimagassbudsjett og klimagassregnskap, hvis denne differansen er negativ.</w:t>
      </w:r>
      <w:r w:rsidR="005C1735" w:rsidRPr="00E11796">
        <w:t xml:space="preserve"> Innslagspunktet for trekk er ved differanse </w:t>
      </w:r>
      <w:r w:rsidR="00AC60E7" w:rsidRPr="00E11796">
        <w:t>større enn</w:t>
      </w:r>
      <w:r w:rsidR="005C1735" w:rsidRPr="00E11796">
        <w:t xml:space="preserve"> </w:t>
      </w:r>
      <w:r w:rsidR="005D7976" w:rsidRPr="00E11796">
        <w:t>5</w:t>
      </w:r>
      <w:r w:rsidR="005C1735" w:rsidRPr="00E11796">
        <w:t>%.</w:t>
      </w:r>
      <w:r w:rsidRPr="00E11796">
        <w:t xml:space="preserve"> Klimatrekk begrenser seg til maksimalt XXX </w:t>
      </w:r>
      <w:r w:rsidRPr="00E11796">
        <w:rPr>
          <w:highlight w:val="lightGray"/>
        </w:rPr>
        <w:t>(</w:t>
      </w:r>
      <w:r w:rsidR="005064BA" w:rsidRPr="00E11796">
        <w:rPr>
          <w:highlight w:val="lightGray"/>
        </w:rPr>
        <w:t>kontakt KM for fastsettelse av beløp</w:t>
      </w:r>
      <w:r w:rsidRPr="00E11796">
        <w:rPr>
          <w:highlight w:val="lightGray"/>
        </w:rPr>
        <w:t>)</w:t>
      </w:r>
      <w:r w:rsidRPr="00E11796">
        <w:t> millioner NOK eks</w:t>
      </w:r>
      <w:r w:rsidR="00671E4F" w:rsidRPr="00E11796">
        <w:t>kl</w:t>
      </w:r>
      <w:r w:rsidR="00C20422" w:rsidRPr="00E11796">
        <w:t>.</w:t>
      </w:r>
      <w:r w:rsidRPr="00E11796">
        <w:t xml:space="preserve"> </w:t>
      </w:r>
      <w:r w:rsidR="0047259B" w:rsidRPr="00E11796">
        <w:t>mva</w:t>
      </w:r>
      <w:r w:rsidRPr="00E11796">
        <w:t xml:space="preserve">.    </w:t>
      </w:r>
    </w:p>
    <w:p w14:paraId="052C8D33" w14:textId="77777777" w:rsidR="00354DC4" w:rsidRPr="00E11796" w:rsidRDefault="00354DC4" w:rsidP="008C7100"/>
    <w:p w14:paraId="7BC5A4C2" w14:textId="239E120B" w:rsidR="00354DC4" w:rsidRPr="00E11796" w:rsidRDefault="00354DC4" w:rsidP="00354DC4">
      <w:pPr>
        <w:pStyle w:val="Overskrift5"/>
      </w:pPr>
      <w:bookmarkStart w:id="1096" w:name="_Toc233897207"/>
      <w:r w:rsidRPr="00E11796">
        <w:lastRenderedPageBreak/>
        <w:t>Klimagassbudsjett- og regnskap iht. VegLCA </w:t>
      </w:r>
      <w:bookmarkEnd w:id="1096"/>
      <w:r w:rsidRPr="00E11796">
        <w:t xml:space="preserve"> </w:t>
      </w:r>
    </w:p>
    <w:p w14:paraId="2B5A7E99" w14:textId="3F04EF97" w:rsidR="00354DC4" w:rsidRPr="00E11796" w:rsidRDefault="00647DDE" w:rsidP="00354DC4">
      <w:r w:rsidRPr="00E11796">
        <w:t>Entreprenør</w:t>
      </w:r>
      <w:r w:rsidR="00354DC4" w:rsidRPr="00E11796">
        <w:t xml:space="preserve"> skal senest innen 3 måneder etter kontraktsignering levere et klimagassbudsjett i senfasemodulen av VegLCA. </w:t>
      </w:r>
      <w:r w:rsidRPr="00E11796">
        <w:t>Entreprenør</w:t>
      </w:r>
      <w:r w:rsidR="00354DC4" w:rsidRPr="00E11796">
        <w:t xml:space="preserve"> skal også føre klimagassregnskap under fanen «totale mengder» i VegLCA.  </w:t>
      </w:r>
    </w:p>
    <w:p w14:paraId="191AFDC0" w14:textId="130BB8E8" w:rsidR="00354DC4" w:rsidRPr="00E11796" w:rsidRDefault="00354DC4" w:rsidP="00354DC4"/>
    <w:p w14:paraId="23094AF9" w14:textId="1DDC5301" w:rsidR="00354DC4" w:rsidRPr="00E11796" w:rsidRDefault="00647DDE" w:rsidP="00354DC4">
      <w:r w:rsidRPr="00E11796">
        <w:t>Entreprenør</w:t>
      </w:r>
      <w:r w:rsidR="00354DC4" w:rsidRPr="00E11796">
        <w:t xml:space="preserve"> skal levere oppdatert klimagassbudsjett med justerte mengder som følge av endringer for innsatsfaktorene halvårlig etter kontraktsinngåelse frem til ferdigstillelse av kontraktsarbeidene.   </w:t>
      </w:r>
    </w:p>
    <w:p w14:paraId="1FBF1CC6" w14:textId="77777777" w:rsidR="00354DC4" w:rsidRPr="00E11796" w:rsidRDefault="00354DC4" w:rsidP="00354DC4"/>
    <w:p w14:paraId="368E0ACC" w14:textId="083E26A9" w:rsidR="00354DC4" w:rsidRPr="00E11796" w:rsidRDefault="00647DDE" w:rsidP="00354DC4">
      <w:r w:rsidRPr="00E11796">
        <w:t>Entreprenør</w:t>
      </w:r>
      <w:r w:rsidR="00354DC4" w:rsidRPr="00E11796">
        <w:t>en skal levere oppdatert klimagassregnskap med faktisk forbrukte mengder og prosjektspesifikke utslippsfaktorer for innsatsfaktorene </w:t>
      </w:r>
      <w:r w:rsidR="00607388" w:rsidRPr="00E11796">
        <w:t>for hvert kalenderår</w:t>
      </w:r>
      <w:r w:rsidR="00354DC4" w:rsidRPr="00E11796">
        <w:t xml:space="preserve"> etter kontraktsinngåelse frem til ferdigstillelse av kontraktsarbeidene.   </w:t>
      </w:r>
    </w:p>
    <w:p w14:paraId="513C9508" w14:textId="0FE400B2" w:rsidR="00354DC4" w:rsidRPr="00E11796" w:rsidRDefault="00354DC4" w:rsidP="00354DC4"/>
    <w:p w14:paraId="6A4040E3" w14:textId="6420526D" w:rsidR="00ED1736" w:rsidRPr="00E11796" w:rsidRDefault="00354DC4" w:rsidP="00354DC4">
      <w:r w:rsidRPr="00E11796">
        <w:t xml:space="preserve">Klimagassregnskapet og -budsjettet i VegLCA skal være basert på prosjektspesifikke utslipps- og beregningsfaktorer. Det stilles krav om dokumentasjon med prosjektspesifikke EPD-er for materialer </w:t>
      </w:r>
      <w:r w:rsidR="008C1FEE" w:rsidRPr="00E11796">
        <w:t>jf.</w:t>
      </w:r>
      <w:r w:rsidRPr="00E11796">
        <w:t xml:space="preserve"> </w:t>
      </w:r>
      <w:r w:rsidR="00246C02" w:rsidRPr="00E11796">
        <w:t xml:space="preserve">punkt </w:t>
      </w:r>
      <w:r w:rsidR="00A72375" w:rsidRPr="00E11796">
        <w:t>42.5</w:t>
      </w:r>
      <w:r w:rsidRPr="00E11796">
        <w:t xml:space="preserve">.2. Dersom det ikke finnes slik </w:t>
      </w:r>
      <w:r w:rsidR="003E6AFE" w:rsidRPr="00E11796">
        <w:t>dokumentasjon</w:t>
      </w:r>
      <w:r w:rsidRPr="00E11796">
        <w:t>, skal standardfaktorene i VegLCA benyttes. Ved overleveringer til byggherre skal formatet være</w:t>
      </w:r>
      <w:r w:rsidR="00A03B93" w:rsidRPr="00E11796">
        <w:t xml:space="preserve"> </w:t>
      </w:r>
      <w:r w:rsidR="006750CD" w:rsidRPr="00E11796">
        <w:t xml:space="preserve">på </w:t>
      </w:r>
      <w:r w:rsidR="00A03B93" w:rsidRPr="00E11796">
        <w:t>orginalformat/x</w:t>
      </w:r>
      <w:r w:rsidR="006750CD" w:rsidRPr="00E11796">
        <w:t>lsm</w:t>
      </w:r>
      <w:r w:rsidRPr="00E11796">
        <w:t>. Analyseperioden skal være 60 år. For VegLCA skal </w:t>
      </w:r>
      <w:r w:rsidR="00647DDE" w:rsidRPr="00E11796">
        <w:t>entreprenør</w:t>
      </w:r>
      <w:r w:rsidRPr="00E11796">
        <w:t> benytte nyeste tilgjengelige versjon ved kontraktsinngåelse, og deretter benytte denne versjonen i hele kontraktsperioden, om ikke annet er avtalt med byggherre. </w:t>
      </w:r>
    </w:p>
    <w:p w14:paraId="28D42DD8" w14:textId="176865B3" w:rsidR="007126D8" w:rsidRPr="00E11796" w:rsidRDefault="007126D8" w:rsidP="00354DC4"/>
    <w:p w14:paraId="2C83EFEC" w14:textId="6312AE30" w:rsidR="007126D8" w:rsidRPr="00E11796" w:rsidRDefault="007126D8" w:rsidP="007126D8">
      <w:pPr>
        <w:pStyle w:val="Overskrift5"/>
        <w:rPr>
          <w:rFonts w:ascii="Segoe UI" w:hAnsi="Segoe UI" w:cs="Segoe UI"/>
          <w:sz w:val="18"/>
          <w:szCs w:val="18"/>
        </w:rPr>
      </w:pPr>
      <w:bookmarkStart w:id="1097" w:name="_Toc233897208"/>
      <w:r w:rsidRPr="00E11796">
        <w:t>Utslippsrapport</w:t>
      </w:r>
      <w:bookmarkEnd w:id="1097"/>
    </w:p>
    <w:p w14:paraId="5C97F54B" w14:textId="7D98171B" w:rsidR="007126D8" w:rsidRPr="00E11796" w:rsidRDefault="00647DDE" w:rsidP="007126D8">
      <w:pPr>
        <w:pStyle w:val="paragraph"/>
        <w:spacing w:before="0" w:beforeAutospacing="0" w:after="0" w:afterAutospacing="0"/>
        <w:textAlignment w:val="baseline"/>
        <w:rPr>
          <w:rFonts w:ascii="Segoe UI" w:hAnsi="Segoe UI" w:cs="Segoe UI"/>
          <w:sz w:val="18"/>
          <w:szCs w:val="18"/>
        </w:rPr>
      </w:pPr>
      <w:r w:rsidRPr="00E11796">
        <w:rPr>
          <w:rStyle w:val="normaltextrun"/>
        </w:rPr>
        <w:t>Entreprenør</w:t>
      </w:r>
      <w:r w:rsidR="007126D8" w:rsidRPr="00E11796">
        <w:rPr>
          <w:rStyle w:val="normaltextrun"/>
        </w:rPr>
        <w:t xml:space="preserve"> skal rapportere drivstoff og energiforbruk til byggherre hver måned, samt eventuelle avvik av betydning fra </w:t>
      </w:r>
      <w:r w:rsidRPr="00E11796">
        <w:rPr>
          <w:rStyle w:val="normaltextrun"/>
        </w:rPr>
        <w:t>entreprenør</w:t>
      </w:r>
      <w:r w:rsidR="007126D8" w:rsidRPr="00E11796">
        <w:rPr>
          <w:rStyle w:val="normaltextrun"/>
        </w:rPr>
        <w:t>ens klimagassbudsjett</w:t>
      </w:r>
      <w:r w:rsidR="00A75713" w:rsidRPr="00E11796">
        <w:rPr>
          <w:rStyle w:val="normaltextrun"/>
        </w:rPr>
        <w:t xml:space="preserve"> jf</w:t>
      </w:r>
      <w:r w:rsidR="007126D8" w:rsidRPr="00E11796">
        <w:rPr>
          <w:rStyle w:val="normaltextrun"/>
        </w:rPr>
        <w:t xml:space="preserve">. mal </w:t>
      </w:r>
      <w:r w:rsidR="007126D8" w:rsidRPr="00E11796">
        <w:rPr>
          <w:rStyle w:val="normaltextrun"/>
          <w:color w:val="000000"/>
        </w:rPr>
        <w:t>«</w:t>
      </w:r>
      <w:r w:rsidR="007126D8" w:rsidRPr="00E11796">
        <w:rPr>
          <w:rStyle w:val="normaltextrun"/>
          <w:i/>
        </w:rPr>
        <w:t>Forenklet klimagassbudsjett</w:t>
      </w:r>
      <w:r w:rsidR="007126D8" w:rsidRPr="00E11796">
        <w:rPr>
          <w:rStyle w:val="normaltextrun"/>
          <w:i/>
          <w:color w:val="000000"/>
        </w:rPr>
        <w:t>»</w:t>
      </w:r>
      <w:r w:rsidR="007126D8" w:rsidRPr="00E11796">
        <w:rPr>
          <w:rStyle w:val="normaltextrun"/>
        </w:rPr>
        <w:t xml:space="preserve">, </w:t>
      </w:r>
      <w:r w:rsidR="00E14C84" w:rsidRPr="00E11796">
        <w:rPr>
          <w:rStyle w:val="normaltextrun"/>
        </w:rPr>
        <w:t>i</w:t>
      </w:r>
      <w:r w:rsidR="007126D8" w:rsidRPr="00E11796">
        <w:rPr>
          <w:rStyle w:val="normaltextrun"/>
        </w:rPr>
        <w:t xml:space="preserve"> redegjørelse for forslag til tiltak.</w:t>
      </w:r>
      <w:r w:rsidR="00EF4790" w:rsidRPr="00E11796">
        <w:rPr>
          <w:rStyle w:val="eop"/>
          <w:color w:val="000000"/>
          <w:szCs w:val="20"/>
        </w:rPr>
        <w:t xml:space="preserve"> </w:t>
      </w:r>
      <w:r w:rsidR="00EF4790" w:rsidRPr="00E11796">
        <w:rPr>
          <w:rStyle w:val="normaltextrun"/>
          <w:rFonts w:cs="Arial"/>
          <w:color w:val="000000"/>
          <w:szCs w:val="20"/>
        </w:rPr>
        <w:t> </w:t>
      </w:r>
      <w:r w:rsidR="00EF4790" w:rsidRPr="00E11796">
        <w:rPr>
          <w:rStyle w:val="normaltextrun"/>
        </w:rPr>
        <w:t>Dette leveres på fastsatte skjema i byggherrens system.</w:t>
      </w:r>
      <w:r w:rsidR="007126D8" w:rsidRPr="00E11796">
        <w:rPr>
          <w:rStyle w:val="normaltextrun"/>
        </w:rPr>
        <w:t>   </w:t>
      </w:r>
      <w:r w:rsidR="007126D8" w:rsidRPr="00E11796">
        <w:rPr>
          <w:rStyle w:val="eop"/>
        </w:rPr>
        <w:t> </w:t>
      </w:r>
    </w:p>
    <w:p w14:paraId="4CAA1FCD" w14:textId="77777777" w:rsidR="007126D8" w:rsidRPr="00E11796" w:rsidRDefault="007126D8" w:rsidP="007126D8">
      <w:pPr>
        <w:pStyle w:val="paragraph"/>
        <w:spacing w:before="0" w:beforeAutospacing="0" w:after="0" w:afterAutospacing="0"/>
        <w:textAlignment w:val="baseline"/>
        <w:rPr>
          <w:rFonts w:ascii="Segoe UI" w:hAnsi="Segoe UI" w:cs="Segoe UI"/>
          <w:sz w:val="18"/>
          <w:szCs w:val="18"/>
        </w:rPr>
      </w:pPr>
      <w:r w:rsidRPr="00E11796">
        <w:rPr>
          <w:rStyle w:val="normaltextrun"/>
        </w:rPr>
        <w:t>  </w:t>
      </w:r>
      <w:r w:rsidRPr="00E11796">
        <w:rPr>
          <w:rStyle w:val="eop"/>
        </w:rPr>
        <w:t> </w:t>
      </w:r>
    </w:p>
    <w:p w14:paraId="3592E858" w14:textId="20AC9128" w:rsidR="007126D8" w:rsidRPr="00E11796" w:rsidRDefault="007126D8" w:rsidP="007126D8">
      <w:pPr>
        <w:pStyle w:val="paragraph"/>
        <w:spacing w:before="0" w:beforeAutospacing="0" w:after="0" w:afterAutospacing="0"/>
        <w:textAlignment w:val="baseline"/>
        <w:rPr>
          <w:rFonts w:ascii="Segoe UI" w:hAnsi="Segoe UI" w:cs="Segoe UI"/>
          <w:sz w:val="18"/>
          <w:szCs w:val="18"/>
        </w:rPr>
      </w:pPr>
      <w:r w:rsidRPr="00E11796">
        <w:rPr>
          <w:rStyle w:val="normaltextrun"/>
        </w:rPr>
        <w:t>Utslippsrapporten skal inneholde oversikt over energiforbruket i måneden</w:t>
      </w:r>
      <w:r w:rsidR="00572C02" w:rsidRPr="00E11796">
        <w:rPr>
          <w:rStyle w:val="normaltextrun"/>
        </w:rPr>
        <w:t>.</w:t>
      </w:r>
      <w:r w:rsidRPr="00E11796">
        <w:rPr>
          <w:rStyle w:val="normaltextrun"/>
        </w:rPr>
        <w:t xml:space="preserve"> </w:t>
      </w:r>
      <w:r w:rsidR="00572C02" w:rsidRPr="00E11796">
        <w:rPr>
          <w:rStyle w:val="normaltextrun"/>
        </w:rPr>
        <w:t>D</w:t>
      </w:r>
      <w:r w:rsidRPr="00E11796">
        <w:rPr>
          <w:rStyle w:val="normaltextrun"/>
        </w:rPr>
        <w:t>iesel skal rapporteres i avgiftsfri og diesel med veibruksavgift, mengden rapporteres som liter forbrukt. Prosjekter som bruker rent biodrivstoff, skal rapportere på dette. </w:t>
      </w:r>
      <w:r w:rsidR="00E62757" w:rsidRPr="00E11796">
        <w:rPr>
          <w:rStyle w:val="normaltextrun"/>
        </w:rPr>
        <w:t xml:space="preserve">Forbrukt drivstoff og energiforbruk må dokumenteres og fremstilles oversiktlig for å få utløst eventuell bonus. </w:t>
      </w:r>
      <w:r w:rsidRPr="00E11796">
        <w:rPr>
          <w:rStyle w:val="normaltextrun"/>
        </w:rPr>
        <w:t> </w:t>
      </w:r>
      <w:r w:rsidRPr="00E11796">
        <w:rPr>
          <w:rStyle w:val="eop"/>
        </w:rPr>
        <w:t> </w:t>
      </w:r>
    </w:p>
    <w:p w14:paraId="2E61C4E5" w14:textId="77777777" w:rsidR="00354DC4" w:rsidRPr="00E11796" w:rsidRDefault="00354DC4" w:rsidP="00354DC4"/>
    <w:p w14:paraId="3E063588" w14:textId="63A075AF" w:rsidR="00ED1736" w:rsidRPr="00E11796" w:rsidRDefault="00ED1736" w:rsidP="008C1549">
      <w:pPr>
        <w:pStyle w:val="Overskrift4"/>
      </w:pPr>
      <w:bookmarkStart w:id="1098" w:name="_Toc93914696"/>
      <w:bookmarkStart w:id="1099" w:name="_Toc94534651"/>
      <w:bookmarkStart w:id="1100" w:name="_Hlk105502715"/>
      <w:bookmarkStart w:id="1101" w:name="_Toc233897209"/>
      <w:r w:rsidRPr="00E11796">
        <w:t xml:space="preserve">Krav til </w:t>
      </w:r>
      <w:bookmarkEnd w:id="1098"/>
      <w:bookmarkEnd w:id="1099"/>
      <w:r w:rsidR="007126D8" w:rsidRPr="00E11796">
        <w:t>materialer</w:t>
      </w:r>
      <w:bookmarkEnd w:id="1101"/>
    </w:p>
    <w:p w14:paraId="7E5B5ACA" w14:textId="47264FB3" w:rsidR="007126D8" w:rsidRPr="00E11796" w:rsidRDefault="007126D8" w:rsidP="007126D8">
      <w:pPr>
        <w:rPr>
          <w:b/>
        </w:rPr>
      </w:pPr>
      <w:r w:rsidRPr="00E11796">
        <w:rPr>
          <w:b/>
        </w:rPr>
        <w:t xml:space="preserve">Betong  </w:t>
      </w:r>
    </w:p>
    <w:p w14:paraId="7CD9BC18" w14:textId="3A7E594C" w:rsidR="007126D8" w:rsidRPr="00E11796" w:rsidRDefault="000C1AC9" w:rsidP="007126D8">
      <w:r w:rsidRPr="00E11796">
        <w:t xml:space="preserve">Krav til minimum lavkarbonklasse for konstruksjons betong skal være iht. spesifikasjon i N400. </w:t>
      </w:r>
      <w:r w:rsidRPr="00E11796">
        <w:rPr>
          <w:highlight w:val="lightGray"/>
        </w:rPr>
        <w:t>(For prosjektspesifikke krav kontakt din rådgiver i KM)</w:t>
      </w:r>
    </w:p>
    <w:p w14:paraId="206AB27C" w14:textId="77777777" w:rsidR="000C1AC9" w:rsidRPr="00E11796" w:rsidRDefault="000C1AC9" w:rsidP="007126D8"/>
    <w:p w14:paraId="4811E4B2" w14:textId="065990B8" w:rsidR="007126D8" w:rsidRPr="00E11796" w:rsidRDefault="007126D8" w:rsidP="007126D8">
      <w:pPr>
        <w:rPr>
          <w:b/>
        </w:rPr>
      </w:pPr>
      <w:r w:rsidRPr="00E11796">
        <w:rPr>
          <w:b/>
        </w:rPr>
        <w:t xml:space="preserve">Armering, kamstål B500NC  </w:t>
      </w:r>
    </w:p>
    <w:p w14:paraId="38782839" w14:textId="0A9003C1" w:rsidR="00ED1736" w:rsidRPr="00E11796" w:rsidRDefault="007126D8" w:rsidP="007126D8">
      <w:r w:rsidRPr="00E11796">
        <w:t>For armering, kamstål B500NC, er maksimalt tillatt klimagassutslipp 600 kg CO2e pr. tonn (A1-A4).</w:t>
      </w:r>
    </w:p>
    <w:p w14:paraId="51ECA85A" w14:textId="4B52E009" w:rsidR="007126D8" w:rsidRPr="00E11796" w:rsidRDefault="007126D8" w:rsidP="007126D8"/>
    <w:p w14:paraId="047B084E" w14:textId="77777777" w:rsidR="007126D8" w:rsidRPr="00E11796" w:rsidRDefault="007126D8" w:rsidP="007126D8">
      <w:pPr>
        <w:rPr>
          <w:b/>
        </w:rPr>
      </w:pPr>
      <w:bookmarkStart w:id="1102" w:name="_Toc93914690"/>
      <w:bookmarkStart w:id="1103" w:name="_Toc94534645"/>
      <w:r w:rsidRPr="00E11796">
        <w:rPr>
          <w:b/>
        </w:rPr>
        <w:t>Tømmer og treprodukter</w:t>
      </w:r>
      <w:bookmarkEnd w:id="1102"/>
      <w:bookmarkEnd w:id="1103"/>
    </w:p>
    <w:p w14:paraId="4569A218" w14:textId="7EFA5327" w:rsidR="007126D8" w:rsidRPr="00E11796" w:rsidRDefault="007126D8" w:rsidP="007126D8">
      <w:r w:rsidRPr="00E11796">
        <w:t>Entreprenøren skal sørge for at tømmer og treprodukter som benyttes i kontraktsarbeidene ikke er tilknyttet ulovlig hogst eller treprodukter</w:t>
      </w:r>
    </w:p>
    <w:bookmarkEnd w:id="1100"/>
    <w:p w14:paraId="2BC2EDF9" w14:textId="77777777" w:rsidR="007126D8" w:rsidRPr="00E11796" w:rsidRDefault="007126D8" w:rsidP="007126D8"/>
    <w:p w14:paraId="74ABE1FA" w14:textId="3A086492" w:rsidR="00ED1736" w:rsidRPr="00E11796" w:rsidRDefault="00ED1736" w:rsidP="008C1549">
      <w:pPr>
        <w:pStyle w:val="Overskrift4"/>
      </w:pPr>
      <w:bookmarkStart w:id="1104" w:name="_Toc93914697"/>
      <w:bookmarkStart w:id="1105" w:name="_Toc94534652"/>
      <w:bookmarkStart w:id="1106" w:name="_Toc233897210"/>
      <w:r w:rsidRPr="00E11796">
        <w:t>K</w:t>
      </w:r>
      <w:r w:rsidR="007126D8" w:rsidRPr="00E11796">
        <w:t>rav til k</w:t>
      </w:r>
      <w:r w:rsidRPr="00E11796">
        <w:t>jøretøy og maskiner</w:t>
      </w:r>
      <w:bookmarkEnd w:id="1104"/>
      <w:bookmarkEnd w:id="1105"/>
      <w:bookmarkEnd w:id="1106"/>
    </w:p>
    <w:p w14:paraId="4C2FA58F" w14:textId="0D737105" w:rsidR="007126D8" w:rsidRPr="00E11796" w:rsidRDefault="003C3104" w:rsidP="007126D8">
      <w:r w:rsidRPr="00E11796">
        <w:t>Masseforflytningsmaskiner</w:t>
      </w:r>
      <w:r w:rsidR="007126D8" w:rsidRPr="00E11796">
        <w:t xml:space="preserve"> og </w:t>
      </w:r>
      <w:r w:rsidRPr="00E11796">
        <w:t>andre anleggsmaskiner, samt arbeidsutstyr med krav om sakkyndig kontroll</w:t>
      </w:r>
      <w:r w:rsidR="007126D8" w:rsidRPr="00E11796">
        <w:t xml:space="preserve"> som </w:t>
      </w:r>
      <w:r w:rsidRPr="00E11796">
        <w:t>vil bli brukt ved utførelse av kontraktsarbeidet,</w:t>
      </w:r>
      <w:r w:rsidR="007126D8" w:rsidRPr="00E11796">
        <w:t xml:space="preserve"> skal være utstyrt med registreringsmerke med QR-kode og være registrert i </w:t>
      </w:r>
      <w:r w:rsidRPr="00E11796">
        <w:t xml:space="preserve">maskinregisteret </w:t>
      </w:r>
      <w:hyperlink r:id="rId34" w:history="1">
        <w:r w:rsidRPr="00E11796">
          <w:rPr>
            <w:rStyle w:val="Hyperkobling"/>
          </w:rPr>
          <w:t>http://www.reginn.no</w:t>
        </w:r>
      </w:hyperlink>
      <w:r w:rsidRPr="00E11796">
        <w:t>.</w:t>
      </w:r>
      <w:r w:rsidR="007126D8" w:rsidRPr="00E11796">
        <w:t xml:space="preserve"> Statens vegvesen skal gis elektronisk innsyn i registeret for å kunne utøve sanntidskontroll og få oversikt over </w:t>
      </w:r>
      <w:r w:rsidR="00647DDE" w:rsidRPr="00E11796">
        <w:t>entreprenør</w:t>
      </w:r>
      <w:r w:rsidR="007126D8" w:rsidRPr="00E11796">
        <w:t xml:space="preserve">ens og </w:t>
      </w:r>
      <w:r w:rsidR="00047C77" w:rsidRPr="00E11796">
        <w:t>kontraktmedhjelperens</w:t>
      </w:r>
      <w:r w:rsidR="007126D8" w:rsidRPr="00E11796">
        <w:t xml:space="preserve"> registrerte maskiner og utstyr.    </w:t>
      </w:r>
    </w:p>
    <w:p w14:paraId="569E3D55" w14:textId="1EB62445" w:rsidR="007126D8" w:rsidRPr="00E11796" w:rsidRDefault="007126D8" w:rsidP="007126D8"/>
    <w:p w14:paraId="650BB048" w14:textId="675911B2" w:rsidR="007126D8" w:rsidRPr="00E11796" w:rsidRDefault="00D71D0C" w:rsidP="007126D8">
      <w:pPr>
        <w:rPr>
          <w:highlight w:val="lightGray"/>
        </w:rPr>
      </w:pPr>
      <w:r w:rsidRPr="00E11796">
        <w:rPr>
          <w:highlight w:val="lightGray"/>
        </w:rPr>
        <w:t>[Krav til utslippsfrie anleggsmaskiner avklares i samråd med KM]</w:t>
      </w:r>
    </w:p>
    <w:p w14:paraId="2CDEB45E" w14:textId="77777777" w:rsidR="007126D8" w:rsidRPr="00E11796" w:rsidRDefault="007126D8" w:rsidP="007126D8">
      <w:pPr>
        <w:rPr>
          <w:highlight w:val="lightGray"/>
        </w:rPr>
      </w:pPr>
    </w:p>
    <w:p w14:paraId="1BEB77DF" w14:textId="4C94500B" w:rsidR="007126D8" w:rsidRPr="00E11796" w:rsidRDefault="007126D8" w:rsidP="007126D8">
      <w:pPr>
        <w:rPr>
          <w:highlight w:val="lightGray"/>
        </w:rPr>
      </w:pPr>
      <w:r w:rsidRPr="00E11796">
        <w:rPr>
          <w:highlight w:val="lightGray"/>
        </w:rPr>
        <w:t xml:space="preserve">Elektrisk drevne anleggsmaskiner skal ikke lades fra aggregat som går på biodrivstoff eller fossile drivstoff. </w:t>
      </w:r>
    </w:p>
    <w:p w14:paraId="33627177" w14:textId="77777777" w:rsidR="007126D8" w:rsidRPr="00E11796" w:rsidRDefault="007126D8" w:rsidP="007126D8">
      <w:pPr>
        <w:rPr>
          <w:highlight w:val="lightGray"/>
        </w:rPr>
      </w:pPr>
    </w:p>
    <w:p w14:paraId="62A7B8B2" w14:textId="77777777" w:rsidR="007126D8" w:rsidRPr="00E11796" w:rsidRDefault="007126D8" w:rsidP="007126D8">
      <w:pPr>
        <w:rPr>
          <w:highlight w:val="lightGray"/>
        </w:rPr>
      </w:pPr>
      <w:r w:rsidRPr="00E11796">
        <w:rPr>
          <w:highlight w:val="lightGray"/>
        </w:rPr>
        <w:t xml:space="preserve">XX % av personellkjøretøy og minst XX % i antall av lette varebiler (totalvekt 3,5 tonn eller mindre) tilknyttet anlegget skal være utslippsfrie.   </w:t>
      </w:r>
    </w:p>
    <w:p w14:paraId="6DFAC357" w14:textId="77777777" w:rsidR="007126D8" w:rsidRPr="00E11796" w:rsidRDefault="007126D8" w:rsidP="007126D8">
      <w:pPr>
        <w:rPr>
          <w:highlight w:val="lightGray"/>
        </w:rPr>
      </w:pPr>
    </w:p>
    <w:p w14:paraId="4824D6D8" w14:textId="77777777" w:rsidR="007126D8" w:rsidRPr="00E11796" w:rsidRDefault="007126D8" w:rsidP="007126D8">
      <w:r w:rsidRPr="00E11796">
        <w:t xml:space="preserve">Kjøretøy og maskiner på anleggsplass skal ha start-stopp-system for å minimere tomgangskjøring   </w:t>
      </w:r>
    </w:p>
    <w:p w14:paraId="53CBD04A" w14:textId="77777777" w:rsidR="007126D8" w:rsidRPr="00E11796" w:rsidRDefault="007126D8" w:rsidP="007126D8"/>
    <w:p w14:paraId="4C83BB12" w14:textId="3E4FA4C1" w:rsidR="007126D8" w:rsidRPr="00E11796" w:rsidRDefault="007126D8" w:rsidP="007126D8">
      <w:r w:rsidRPr="00E11796">
        <w:lastRenderedPageBreak/>
        <w:t>Alle maskiner skal være utstyrt med egnet absorpsjonsmiddel, slik at søl som oljelekkasjer og lignende kan samles opp umiddelbart. </w:t>
      </w:r>
      <w:r w:rsidR="00902667" w:rsidRPr="00E11796">
        <w:t>Det er entreprenørens ansvar at forurensning fjernes tilstrekkelig og at ytterligere tiltak for å fjerne forurensning skal utføres ved behov.</w:t>
      </w:r>
      <w:r w:rsidRPr="00E11796">
        <w:t xml:space="preserve">  </w:t>
      </w:r>
    </w:p>
    <w:p w14:paraId="1E12B578" w14:textId="0C90C250" w:rsidR="007126D8" w:rsidRPr="00E11796" w:rsidRDefault="007126D8" w:rsidP="007126D8"/>
    <w:p w14:paraId="08EE541F" w14:textId="082EA2A3" w:rsidR="007126D8" w:rsidRPr="00E11796" w:rsidRDefault="007126D8" w:rsidP="007126D8">
      <w:r w:rsidRPr="00E11796">
        <w:t>Ved bruk av biodrivstoff skal dette være avansert iht. produktforskriften kapittel 3 vedlegg V, eller ikke være laget av råstoffer som har høy risiko for indirekte arealbruksendringer (ILUC) i tråd med kravene i EU-forordningen </w:t>
      </w:r>
      <w:hyperlink r:id="rId35" w:history="1">
        <w:r w:rsidRPr="00E11796">
          <w:rPr>
            <w:rStyle w:val="Hyperkobling"/>
          </w:rPr>
          <w:t>(EU) 2019/807</w:t>
        </w:r>
      </w:hyperlink>
      <w:r w:rsidRPr="00E11796">
        <w:t xml:space="preserve">.   </w:t>
      </w:r>
    </w:p>
    <w:p w14:paraId="694D689C" w14:textId="67C1E71B" w:rsidR="007126D8" w:rsidRPr="00E11796" w:rsidRDefault="007126D8" w:rsidP="007126D8"/>
    <w:p w14:paraId="59D32CC7" w14:textId="0F743B09" w:rsidR="00ED1736" w:rsidRPr="00E11796" w:rsidRDefault="007126D8" w:rsidP="007126D8">
      <w:r w:rsidRPr="00E11796">
        <w:t>I tunnel skal ventilasjon, salveboring og betongsprøyting og injeksjon baseres på elektrisk drift. Aggregatdrift tillates normalt ikke, med mindre ikke annet fremkommer av konkurransegrunnlaget.  </w:t>
      </w:r>
    </w:p>
    <w:p w14:paraId="12158298" w14:textId="77777777" w:rsidR="00B67350" w:rsidRPr="00E11796" w:rsidRDefault="00B67350" w:rsidP="007126D8"/>
    <w:p w14:paraId="3E0B6A4F" w14:textId="2D9A247D" w:rsidR="00B67350" w:rsidRPr="00E11796" w:rsidRDefault="00B67350" w:rsidP="007126D8">
      <w:r w:rsidRPr="00E11796">
        <w:t xml:space="preserve">Alle diseldrevne kjøretøy og maskiner som benyttes i kontrakten, skal ha henholdsvis </w:t>
      </w:r>
      <w:r w:rsidR="004F2032" w:rsidRPr="00E11796">
        <w:t xml:space="preserve">EURO 6 og STEG </w:t>
      </w:r>
      <w:r w:rsidR="00D12B6E" w:rsidRPr="00E11796">
        <w:t>5</w:t>
      </w:r>
      <w:r w:rsidR="004F2032" w:rsidRPr="00E11796">
        <w:t xml:space="preserve"> godkjennelse.</w:t>
      </w:r>
    </w:p>
    <w:p w14:paraId="593E764B" w14:textId="77777777" w:rsidR="00F239E0" w:rsidRPr="00E11796" w:rsidRDefault="00F239E0" w:rsidP="007126D8"/>
    <w:p w14:paraId="36EA7E8D" w14:textId="3DB02365" w:rsidR="00F239E0" w:rsidRPr="00E11796" w:rsidRDefault="00F239E0" w:rsidP="008C1549">
      <w:pPr>
        <w:pStyle w:val="Overskrift4"/>
      </w:pPr>
      <w:bookmarkStart w:id="1107" w:name="_Toc233897211"/>
      <w:r w:rsidRPr="00E11796">
        <w:t>A</w:t>
      </w:r>
      <w:r w:rsidR="00BA44E7" w:rsidRPr="00E11796">
        <w:t>realbeslag</w:t>
      </w:r>
      <w:bookmarkEnd w:id="1107"/>
    </w:p>
    <w:p w14:paraId="743E09F1" w14:textId="2BCCF00F" w:rsidR="00F239E0" w:rsidRPr="00E11796" w:rsidRDefault="00F239E0" w:rsidP="00F239E0">
      <w:r w:rsidRPr="00E11796">
        <w:t xml:space="preserve">Arealbudsjettet og -regnskapet er verktøy som entreprenøren skal bruke for å beregne fremtidige arealbeslag, og dokumentere det reelle arealbeslaget i gjennomføringen av kontraktsarbeidet. Arealbeslaget skal beregnes både totalt og for areal med høy forvaltningsverdi, dette er arealkategorier basert på T-2/16 - Nasjonale og vesentlige regionale interesser på miljøområdet. </w:t>
      </w:r>
    </w:p>
    <w:p w14:paraId="7022356E" w14:textId="77777777" w:rsidR="00902667" w:rsidRPr="00E11796" w:rsidRDefault="00902667" w:rsidP="00F239E0"/>
    <w:p w14:paraId="0B1057BE" w14:textId="4FF2DB1B" w:rsidR="00F239E0" w:rsidRPr="00E11796" w:rsidRDefault="00BA44E7" w:rsidP="00F239E0">
      <w:r w:rsidRPr="00E11796">
        <w:t>Entreprenøren</w:t>
      </w:r>
      <w:r w:rsidR="00F239E0" w:rsidRPr="00E11796">
        <w:t xml:space="preserve"> levere et arealbudsjett basert på, for det som inntreffer først, ferdig prosjektert vei og anlegg eller den best tilgjengelige informasjonen om det forventede arealbeslaget til utbyggingen 6 måneder etter kontraktsinngåelse. </w:t>
      </w:r>
    </w:p>
    <w:p w14:paraId="0D02CACD" w14:textId="0C6A8CF4" w:rsidR="00F239E0" w:rsidRPr="00E11796" w:rsidRDefault="00F239E0" w:rsidP="00F239E0">
      <w:r w:rsidRPr="00E11796">
        <w:t xml:space="preserve">Ved ferdigstillelse av kontraktsarbeidene skal </w:t>
      </w:r>
      <w:r w:rsidR="00BA44E7" w:rsidRPr="00E11796">
        <w:t>entreprenøren</w:t>
      </w:r>
      <w:r w:rsidRPr="00E11796">
        <w:t xml:space="preserve"> levere ett arealregnskap som viser anleggets og utbyggingens reelle arealbeslag. </w:t>
      </w:r>
    </w:p>
    <w:p w14:paraId="6D652E6D" w14:textId="3F2AC57B" w:rsidR="00F239E0" w:rsidRPr="00E11796" w:rsidRDefault="00F239E0" w:rsidP="00F239E0">
      <w:r w:rsidRPr="00E11796">
        <w:t>Arealbudsjettet og -regnskap skal leveres i henhold til samme beregningsmetodikk og mal «Beregning av totalt arealbeslag og beslag av arealer med høy forvaltningsverdi».</w:t>
      </w:r>
    </w:p>
    <w:p w14:paraId="79097E84" w14:textId="77777777" w:rsidR="007126D8" w:rsidRPr="00E11796" w:rsidRDefault="007126D8" w:rsidP="007126D8"/>
    <w:p w14:paraId="3D278F25" w14:textId="77777777" w:rsidR="00682710" w:rsidRPr="00E11796" w:rsidRDefault="00682710" w:rsidP="00682710">
      <w:pPr>
        <w:pStyle w:val="Overskrift4"/>
      </w:pPr>
      <w:bookmarkStart w:id="1108" w:name="_Toc93914698"/>
      <w:bookmarkStart w:id="1109" w:name="_Toc94534653"/>
      <w:bookmarkStart w:id="1110" w:name="_Toc233897212"/>
      <w:r w:rsidRPr="00E11796">
        <w:t>Bærekraftssertifisering – BREEAM Infrastructure</w:t>
      </w:r>
      <w:bookmarkEnd w:id="1110"/>
    </w:p>
    <w:p w14:paraId="50C462BD" w14:textId="77777777" w:rsidR="008B7350" w:rsidRPr="00E11796" w:rsidRDefault="008B7350" w:rsidP="008B7350">
      <w:pPr>
        <w:rPr>
          <w:lang w:eastAsia="nb-NO"/>
        </w:rPr>
      </w:pPr>
      <w:r w:rsidRPr="00E11796">
        <w:rPr>
          <w:lang w:eastAsia="nb-NO"/>
        </w:rPr>
        <w:t>Ikke aktuelt for denne kontrakten.</w:t>
      </w:r>
    </w:p>
    <w:p w14:paraId="190CC321" w14:textId="77777777" w:rsidR="008B7350" w:rsidRPr="00E11796" w:rsidRDefault="008B7350" w:rsidP="008B7350">
      <w:pPr>
        <w:rPr>
          <w:lang w:eastAsia="nb-NO"/>
        </w:rPr>
      </w:pPr>
    </w:p>
    <w:p w14:paraId="6F09AF52" w14:textId="19A693FF" w:rsidR="005A077F" w:rsidRPr="00E11796" w:rsidRDefault="008B7350" w:rsidP="008B7350">
      <w:pPr>
        <w:rPr>
          <w:lang w:eastAsia="nb-NO"/>
        </w:rPr>
      </w:pPr>
      <w:r w:rsidRPr="00E11796">
        <w:rPr>
          <w:highlight w:val="lightGray"/>
          <w:lang w:eastAsia="nb-NO"/>
        </w:rPr>
        <w:t>Alternativ 2: dersom det er besluttet i planfasen at det skal sertifiseres for «design and construction» ta kontakt med KM for kontraktsbestemmelse.</w:t>
      </w:r>
    </w:p>
    <w:p w14:paraId="77EADC91" w14:textId="77777777" w:rsidR="008B7350" w:rsidRPr="00E11796" w:rsidRDefault="008B7350" w:rsidP="008B7350">
      <w:pPr>
        <w:rPr>
          <w:highlight w:val="lightGray"/>
          <w:lang w:eastAsia="nb-NO"/>
        </w:rPr>
      </w:pPr>
    </w:p>
    <w:p w14:paraId="1569BCAA" w14:textId="1B4445EC" w:rsidR="00ED1736" w:rsidRPr="00E11796" w:rsidRDefault="00ED1736" w:rsidP="008C1549">
      <w:pPr>
        <w:pStyle w:val="Overskrift4"/>
      </w:pPr>
      <w:bookmarkStart w:id="1111" w:name="_Toc233897213"/>
      <w:r w:rsidRPr="00E11796">
        <w:t>Spesielle krav knyttet til ytre miljø</w:t>
      </w:r>
      <w:bookmarkEnd w:id="1108"/>
      <w:bookmarkEnd w:id="1109"/>
      <w:bookmarkEnd w:id="1111"/>
    </w:p>
    <w:p w14:paraId="49A5FF9C" w14:textId="348A0D3D" w:rsidR="00ED1736" w:rsidRPr="00E11796" w:rsidRDefault="00BC3FA3" w:rsidP="00ED1736">
      <w:pPr>
        <w:rPr>
          <w:color w:val="000000" w:themeColor="text1"/>
        </w:rPr>
      </w:pPr>
      <w:r w:rsidRPr="00E11796">
        <w:rPr>
          <w:color w:val="000000" w:themeColor="text1"/>
          <w:highlight w:val="lightGray"/>
        </w:rPr>
        <w:t>Xxxx</w:t>
      </w:r>
      <w:r w:rsidR="00387CBD" w:rsidRPr="00E11796">
        <w:rPr>
          <w:color w:val="000000" w:themeColor="text1"/>
        </w:rPr>
        <w:t xml:space="preserve">. </w:t>
      </w:r>
    </w:p>
    <w:p w14:paraId="6436E28E" w14:textId="77777777" w:rsidR="00637DC8" w:rsidRPr="00E11796" w:rsidRDefault="00637DC8" w:rsidP="00ED1736"/>
    <w:p w14:paraId="004BEBD4" w14:textId="176D0CC0" w:rsidR="00ED1736" w:rsidRPr="00E11796" w:rsidRDefault="00CC34A7" w:rsidP="00ED1736">
      <w:r w:rsidRPr="00E11796">
        <w:rPr>
          <w:highlight w:val="lightGray"/>
        </w:rPr>
        <w:t xml:space="preserve">VEILEDNINGSTEKST (SLETTES FØR UTLYSNING): </w:t>
      </w:r>
      <w:r w:rsidR="000A7FB0" w:rsidRPr="00E11796">
        <w:rPr>
          <w:highlight w:val="lightGray"/>
        </w:rPr>
        <w:t xml:space="preserve">Kontraktkrav for ivaretakelse av klima og miljø (ref. </w:t>
      </w:r>
      <w:r w:rsidR="00637DC8" w:rsidRPr="00E11796">
        <w:rPr>
          <w:highlight w:val="lightGray"/>
        </w:rPr>
        <w:t xml:space="preserve">ivaretakelse av nye krav </w:t>
      </w:r>
      <w:r w:rsidR="000A7FB0" w:rsidRPr="00E11796">
        <w:rPr>
          <w:highlight w:val="lightGray"/>
        </w:rPr>
        <w:t xml:space="preserve">i anskaffelsesforskriftens om </w:t>
      </w:r>
      <w:r w:rsidR="00637DC8" w:rsidRPr="00E11796">
        <w:rPr>
          <w:highlight w:val="lightGray"/>
        </w:rPr>
        <w:t>klima og miljø) avklares i det enkelte prosjekt i samråd med KM</w:t>
      </w:r>
    </w:p>
    <w:p w14:paraId="1033B5A3" w14:textId="77777777" w:rsidR="00CC34A7" w:rsidRPr="00E11796" w:rsidRDefault="00CC34A7" w:rsidP="00ED1736"/>
    <w:p w14:paraId="7BA2C38F" w14:textId="13BF36C2" w:rsidR="00ED1736" w:rsidRPr="00E11796" w:rsidRDefault="00ED1736" w:rsidP="004F0EEF">
      <w:pPr>
        <w:pStyle w:val="Overskrift3"/>
      </w:pPr>
      <w:bookmarkStart w:id="1112" w:name="_Toc93914699"/>
      <w:bookmarkStart w:id="1113" w:name="_Toc94534654"/>
      <w:bookmarkStart w:id="1114" w:name="_Toc233897214"/>
      <w:r w:rsidRPr="00E11796">
        <w:t>Fellesbestemmelser for SHA og YM</w:t>
      </w:r>
      <w:bookmarkEnd w:id="1112"/>
      <w:bookmarkEnd w:id="1113"/>
      <w:bookmarkEnd w:id="1114"/>
    </w:p>
    <w:p w14:paraId="2E3530D9" w14:textId="6B2C46EA" w:rsidR="00ED1736" w:rsidRPr="00E11796" w:rsidRDefault="00ED1736" w:rsidP="008C1549">
      <w:pPr>
        <w:pStyle w:val="Overskrift4"/>
      </w:pPr>
      <w:bookmarkStart w:id="1115" w:name="_Toc93914700"/>
      <w:bookmarkStart w:id="1116" w:name="_Toc94534655"/>
      <w:bookmarkStart w:id="1117" w:name="_Toc233897215"/>
      <w:r w:rsidRPr="00E11796">
        <w:t>Beredskapsplan og øvelser</w:t>
      </w:r>
      <w:bookmarkEnd w:id="1115"/>
      <w:bookmarkEnd w:id="1116"/>
      <w:bookmarkEnd w:id="1117"/>
    </w:p>
    <w:p w14:paraId="499FCC46" w14:textId="77777777" w:rsidR="00ED1736" w:rsidRPr="00E11796" w:rsidRDefault="00ED1736" w:rsidP="00ED1736">
      <w:r w:rsidRPr="00E11796">
        <w:t>Målet med planen er at alle skal være best mulig forberedt til å håndtere en uønsket hendelse på arbeidsstedet. Planen skal være gjort kjent blant alle som utfører arbeid på kontrakten, og være tilgjengelig for disse.</w:t>
      </w:r>
    </w:p>
    <w:p w14:paraId="126C724C" w14:textId="77777777" w:rsidR="00ED1736" w:rsidRPr="00E11796" w:rsidRDefault="00ED1736" w:rsidP="00ED1736"/>
    <w:p w14:paraId="6569916B" w14:textId="77777777" w:rsidR="00ED1736" w:rsidRPr="00E11796" w:rsidRDefault="00ED1736" w:rsidP="00ED1736">
      <w:r w:rsidRPr="00E11796">
        <w:t>Entreprenøren skal utarbeide en plan som minst skal inneholde:</w:t>
      </w:r>
    </w:p>
    <w:p w14:paraId="1DFC9E79" w14:textId="77777777" w:rsidR="00ED1736" w:rsidRPr="00E11796" w:rsidRDefault="00ED1736" w:rsidP="00ED1736"/>
    <w:p w14:paraId="7F58514F" w14:textId="545D8E81" w:rsidR="00ED1736" w:rsidRPr="00E11796" w:rsidRDefault="00ED1736" w:rsidP="00840AD9">
      <w:pPr>
        <w:pStyle w:val="Listeavsnitt"/>
        <w:numPr>
          <w:ilvl w:val="0"/>
          <w:numId w:val="19"/>
        </w:numPr>
      </w:pPr>
      <w:r w:rsidRPr="00E11796">
        <w:t>Beredskapsrutiner for ulykker, brann, forurensning og andre uønskede miljøhendelser inklusive hyppighet av øvelser</w:t>
      </w:r>
    </w:p>
    <w:p w14:paraId="7A343D3B" w14:textId="2430C202" w:rsidR="00ED1736" w:rsidRPr="00E11796" w:rsidRDefault="00ED1736" w:rsidP="00840AD9">
      <w:pPr>
        <w:pStyle w:val="Listeavsnitt"/>
        <w:numPr>
          <w:ilvl w:val="0"/>
          <w:numId w:val="19"/>
        </w:numPr>
      </w:pPr>
      <w:r w:rsidRPr="00E11796">
        <w:t>Eventuelle andre eksisterende beredskapsplaner</w:t>
      </w:r>
    </w:p>
    <w:p w14:paraId="411DF240" w14:textId="7D8F83B7" w:rsidR="00ED1736" w:rsidRPr="00E11796" w:rsidRDefault="00ED1736" w:rsidP="00840AD9">
      <w:pPr>
        <w:pStyle w:val="Listeavsnitt"/>
        <w:numPr>
          <w:ilvl w:val="0"/>
          <w:numId w:val="19"/>
        </w:numPr>
      </w:pPr>
      <w:r w:rsidRPr="00E11796">
        <w:t>Ressurser og materiell til bruk ved ulykker, brann og utslipp</w:t>
      </w:r>
    </w:p>
    <w:p w14:paraId="34E357CB" w14:textId="05BCFE24" w:rsidR="00ED1736" w:rsidRPr="00E11796" w:rsidRDefault="00ED1736" w:rsidP="00840AD9">
      <w:pPr>
        <w:pStyle w:val="Listeavsnitt"/>
        <w:numPr>
          <w:ilvl w:val="0"/>
          <w:numId w:val="19"/>
        </w:numPr>
      </w:pPr>
      <w:r w:rsidRPr="00E11796">
        <w:t>Varslingsplan</w:t>
      </w:r>
    </w:p>
    <w:p w14:paraId="10ABD8B9" w14:textId="77777777" w:rsidR="00ED1736" w:rsidRPr="00E11796" w:rsidRDefault="00ED1736" w:rsidP="00ED1736"/>
    <w:p w14:paraId="2BA5D9BF" w14:textId="77777777" w:rsidR="00ED1736" w:rsidRPr="00E11796" w:rsidRDefault="00ED1736" w:rsidP="00ED1736">
      <w:r w:rsidRPr="00E11796">
        <w:t>Beredskapsrutiner skal bygge på kontraktens risikovurdering og føringer i eksisterende beredskapsplan. Transportevakuering samt avsperring i forbindelse med en uønsket hendelse skal framgå spesielt.</w:t>
      </w:r>
    </w:p>
    <w:p w14:paraId="149F3221" w14:textId="77777777" w:rsidR="00ED1736" w:rsidRPr="00E11796" w:rsidRDefault="00ED1736" w:rsidP="00ED1736"/>
    <w:p w14:paraId="3A52E93D" w14:textId="77777777" w:rsidR="00ED1736" w:rsidRPr="00E11796" w:rsidRDefault="00ED1736" w:rsidP="00ED1736">
      <w:r w:rsidRPr="00E11796">
        <w:lastRenderedPageBreak/>
        <w:t>Planen skal gi oversikt over nødvendige ressurser, det vil si førstehjelpsutstyr og beredskapsmateriell (brannslukningsapparat, oppsugingsmiddel osv.), samt oversikt over tilgjengelige telefoner. Alle som utfører arbeid på kontrakten, skal ha tilgang til egnet kommunikasjonsutstyr.</w:t>
      </w:r>
    </w:p>
    <w:p w14:paraId="19CAAD6B" w14:textId="77777777" w:rsidR="00ED1736" w:rsidRPr="00E11796" w:rsidRDefault="00ED1736" w:rsidP="00ED1736"/>
    <w:p w14:paraId="0F6B96B3" w14:textId="77777777" w:rsidR="00ED1736" w:rsidRPr="00E11796" w:rsidRDefault="00ED1736" w:rsidP="00ED1736">
      <w:r w:rsidRPr="00E11796">
        <w:t>Varslingsplanen inngår i kontraktens SHA-plan, og skal også inkludere varsling for uønskede hendelser knyttet til ytre miljø. Varslingsplanen skal skjematisk vise hvem som skal varsle og hvem som skal varsles.</w:t>
      </w:r>
    </w:p>
    <w:p w14:paraId="2D8106AD" w14:textId="77777777" w:rsidR="00ED1736" w:rsidRPr="00E11796" w:rsidRDefault="00ED1736" w:rsidP="00ED1736"/>
    <w:p w14:paraId="49E9F6C9" w14:textId="77777777" w:rsidR="00ED1736" w:rsidRPr="00E11796" w:rsidRDefault="00ED1736" w:rsidP="00ED1736">
      <w:r w:rsidRPr="00E11796">
        <w:t>Plan for håndtering av uønskede hendelser skal inneholde en oversikt over hvem som skal delta i og lede gjennomgangen med berørt personell etter en alvorlig hendelse (debrifing).</w:t>
      </w:r>
    </w:p>
    <w:p w14:paraId="2FAD51FD" w14:textId="77777777" w:rsidR="00ED1736" w:rsidRPr="00E11796" w:rsidRDefault="00ED1736" w:rsidP="00ED1736"/>
    <w:p w14:paraId="272F3000" w14:textId="77777777" w:rsidR="00ED1736" w:rsidRPr="00E11796" w:rsidRDefault="00ED1736" w:rsidP="00ED1736">
      <w:r w:rsidRPr="00E11796">
        <w:t>Rutinene for beredskap, som omtalt i dette punktet, skal gjennomgås grundig i forbindelse med et byggemøte tidlig i kontraktsperioden. For større eller risikofylte kontrakter skal det i tillegg holdes minst en beredskapsøvelse tidlig i kontraktsperioden. Beredskapsøvelsen skal tilpasses en tenkelig uønsket hendelse for kontraktsarbeidet.</w:t>
      </w:r>
    </w:p>
    <w:p w14:paraId="585148B7" w14:textId="77777777" w:rsidR="00ED1736" w:rsidRPr="00E11796" w:rsidRDefault="00ED1736" w:rsidP="00ED1736">
      <w:r w:rsidRPr="00E11796">
        <w:t>Etter en alvorlig hendelse, skal det gjennomføres debrifing for berørt personell.</w:t>
      </w:r>
    </w:p>
    <w:p w14:paraId="415F70B8" w14:textId="77777777" w:rsidR="00ED1736" w:rsidRPr="00E11796" w:rsidRDefault="00ED1736" w:rsidP="00ED1736"/>
    <w:p w14:paraId="05740D54" w14:textId="0495CAA3" w:rsidR="00ED1736" w:rsidRPr="00E11796" w:rsidRDefault="00ED1736" w:rsidP="008C1549">
      <w:pPr>
        <w:pStyle w:val="Overskrift4"/>
      </w:pPr>
      <w:bookmarkStart w:id="1118" w:name="_Toc93914701"/>
      <w:bookmarkStart w:id="1119" w:name="_Toc94534656"/>
      <w:bookmarkStart w:id="1120" w:name="_Toc233897216"/>
      <w:r w:rsidRPr="00E11796">
        <w:t>Rapportering og oppfølging av uønskede hendelser</w:t>
      </w:r>
      <w:bookmarkEnd w:id="1118"/>
      <w:bookmarkEnd w:id="1119"/>
      <w:bookmarkEnd w:id="1120"/>
    </w:p>
    <w:p w14:paraId="502FF1C2" w14:textId="4B1A4E67" w:rsidR="00ED1736" w:rsidRPr="00E11796" w:rsidRDefault="00ED1736" w:rsidP="00ED1736">
      <w:r w:rsidRPr="00E11796">
        <w:t xml:space="preserve">Ved uønskede hendelser skal det minimum gis den informasjon som etterspørres i </w:t>
      </w:r>
      <w:r w:rsidR="00EF4790" w:rsidRPr="00E11796">
        <w:t>fastsatt skjema i byggherrens system. Årsaksanalyse og hvilke tiltak som gjøres for å unngå gjentakelse av hendelsen, skal også leveres i byggherrens system.</w:t>
      </w:r>
    </w:p>
    <w:p w14:paraId="5A5A79B0" w14:textId="77777777" w:rsidR="00ED1736" w:rsidRPr="00E11796" w:rsidRDefault="00ED1736" w:rsidP="00ED1736"/>
    <w:p w14:paraId="5BFB4973" w14:textId="3E6DE169" w:rsidR="00ED1736" w:rsidRPr="00E11796" w:rsidRDefault="00EF4790" w:rsidP="00ED1736">
      <w:r w:rsidRPr="00E11796">
        <w:t>Byggherren krever i tillegg en sammenstilling i Månedsrapport-HMS i byggherrens system.</w:t>
      </w:r>
    </w:p>
    <w:p w14:paraId="523DABED" w14:textId="01776675" w:rsidR="00ED1736" w:rsidRPr="00E11796" w:rsidRDefault="00EF4790" w:rsidP="00ED1736">
      <w:r w:rsidRPr="00E11796">
        <w:t>E</w:t>
      </w:r>
      <w:r w:rsidR="00ED1736" w:rsidRPr="00E11796">
        <w:t>Entreprenørens rapportering av arbeidsulykker, yrkesskader</w:t>
      </w:r>
      <w:r w:rsidR="00902667" w:rsidRPr="00E11796">
        <w:t>, miljøskader</w:t>
      </w:r>
      <w:r w:rsidR="00ED1736" w:rsidRPr="00E11796">
        <w:t xml:space="preserve"> og andre uønskede hendelser skal skje etter følgende retningslinjer:</w:t>
      </w:r>
    </w:p>
    <w:p w14:paraId="702724F4" w14:textId="77777777" w:rsidR="004F0EEF" w:rsidRPr="00E11796" w:rsidRDefault="004F0EEF" w:rsidP="00ED1736"/>
    <w:tbl>
      <w:tblPr>
        <w:tblStyle w:val="Tabellrutenett"/>
        <w:tblW w:w="0" w:type="auto"/>
        <w:tblLook w:val="04A0" w:firstRow="1" w:lastRow="0" w:firstColumn="1" w:lastColumn="0" w:noHBand="0" w:noVBand="1"/>
      </w:tblPr>
      <w:tblGrid>
        <w:gridCol w:w="2193"/>
        <w:gridCol w:w="2147"/>
        <w:gridCol w:w="2284"/>
        <w:gridCol w:w="2153"/>
      </w:tblGrid>
      <w:tr w:rsidR="00E27492" w:rsidRPr="00E11796" w14:paraId="14CAF117" w14:textId="77777777" w:rsidTr="00EF4790">
        <w:tc>
          <w:tcPr>
            <w:tcW w:w="2193" w:type="dxa"/>
          </w:tcPr>
          <w:p w14:paraId="3B05D7D0" w14:textId="77777777" w:rsidR="00E27492" w:rsidRPr="00E11796" w:rsidRDefault="00E27492" w:rsidP="00E27492">
            <w:pPr>
              <w:rPr>
                <w:b/>
              </w:rPr>
            </w:pPr>
            <w:r w:rsidRPr="00E11796">
              <w:rPr>
                <w:b/>
              </w:rPr>
              <w:t>Hva</w:t>
            </w:r>
          </w:p>
          <w:p w14:paraId="4DA605EB" w14:textId="6A3528F1" w:rsidR="00E27492" w:rsidRPr="00E11796" w:rsidRDefault="00E27492" w:rsidP="00E27492">
            <w:pPr>
              <w:rPr>
                <w:b/>
              </w:rPr>
            </w:pPr>
            <w:r w:rsidRPr="00E11796">
              <w:rPr>
                <w:b/>
              </w:rPr>
              <w:t>Rapporteres</w:t>
            </w:r>
          </w:p>
        </w:tc>
        <w:tc>
          <w:tcPr>
            <w:tcW w:w="2147" w:type="dxa"/>
          </w:tcPr>
          <w:p w14:paraId="016F9D80" w14:textId="77777777" w:rsidR="00E27492" w:rsidRPr="00E11796" w:rsidRDefault="00E27492" w:rsidP="00E27492">
            <w:pPr>
              <w:rPr>
                <w:b/>
              </w:rPr>
            </w:pPr>
            <w:r w:rsidRPr="00E11796">
              <w:rPr>
                <w:b/>
              </w:rPr>
              <w:t xml:space="preserve">Når </w:t>
            </w:r>
          </w:p>
          <w:p w14:paraId="753DD46C" w14:textId="31F9D64C" w:rsidR="00E27492" w:rsidRPr="00E11796" w:rsidRDefault="00E27492" w:rsidP="00E27492">
            <w:pPr>
              <w:rPr>
                <w:b/>
              </w:rPr>
            </w:pPr>
            <w:r w:rsidRPr="00E11796">
              <w:rPr>
                <w:b/>
              </w:rPr>
              <w:t>rapporteres</w:t>
            </w:r>
          </w:p>
        </w:tc>
        <w:tc>
          <w:tcPr>
            <w:tcW w:w="2284" w:type="dxa"/>
          </w:tcPr>
          <w:p w14:paraId="600B1B15" w14:textId="7163CF7E" w:rsidR="00E27492" w:rsidRPr="00E11796" w:rsidRDefault="00E27492" w:rsidP="00ED1736">
            <w:pPr>
              <w:rPr>
                <w:b/>
              </w:rPr>
            </w:pPr>
            <w:r w:rsidRPr="00E11796">
              <w:rPr>
                <w:b/>
              </w:rPr>
              <w:t>Til hvem</w:t>
            </w:r>
          </w:p>
        </w:tc>
        <w:tc>
          <w:tcPr>
            <w:tcW w:w="2153" w:type="dxa"/>
          </w:tcPr>
          <w:p w14:paraId="251AEB8B" w14:textId="11998E44" w:rsidR="00E27492" w:rsidRPr="00E11796" w:rsidRDefault="00E27492" w:rsidP="00ED1736">
            <w:pPr>
              <w:rPr>
                <w:b/>
              </w:rPr>
            </w:pPr>
            <w:r w:rsidRPr="00E11796">
              <w:rPr>
                <w:b/>
              </w:rPr>
              <w:t>Rapportform til byggherren</w:t>
            </w:r>
          </w:p>
        </w:tc>
      </w:tr>
      <w:tr w:rsidR="00EF4790" w:rsidRPr="00E11796" w14:paraId="02FDEDE6" w14:textId="77777777" w:rsidTr="00EF4790">
        <w:tc>
          <w:tcPr>
            <w:tcW w:w="2193" w:type="dxa"/>
          </w:tcPr>
          <w:p w14:paraId="5DB4314B" w14:textId="77777777" w:rsidR="00EF4790" w:rsidRPr="00E11796" w:rsidRDefault="00EF4790" w:rsidP="00EF4790">
            <w:r w:rsidRPr="00E11796">
              <w:t xml:space="preserve">Alvorlige </w:t>
            </w:r>
          </w:p>
          <w:p w14:paraId="488FBEAB" w14:textId="64D3FDB5" w:rsidR="00EF4790" w:rsidRPr="00E11796" w:rsidRDefault="00EF4790" w:rsidP="00EF4790">
            <w:r w:rsidRPr="00E11796">
              <w:t>ulykker (konsekvensklasse K5 og K4)</w:t>
            </w:r>
          </w:p>
        </w:tc>
        <w:tc>
          <w:tcPr>
            <w:tcW w:w="2147" w:type="dxa"/>
          </w:tcPr>
          <w:p w14:paraId="4D92929E" w14:textId="631AE97E" w:rsidR="00EF4790" w:rsidRPr="00E11796" w:rsidRDefault="00EF4790" w:rsidP="00EF4790">
            <w:r w:rsidRPr="00E11796">
              <w:t>Når det skjer</w:t>
            </w:r>
          </w:p>
        </w:tc>
        <w:tc>
          <w:tcPr>
            <w:tcW w:w="2284" w:type="dxa"/>
          </w:tcPr>
          <w:p w14:paraId="70F00D40" w14:textId="77777777" w:rsidR="00EF4790" w:rsidRPr="00E11796" w:rsidRDefault="00EF4790" w:rsidP="00EF4790">
            <w:r w:rsidRPr="00E11796">
              <w:t>Byggeleder</w:t>
            </w:r>
            <w:r w:rsidRPr="00E11796">
              <w:rPr>
                <w:color w:val="000000" w:themeColor="text1"/>
                <w:vertAlign w:val="superscript"/>
              </w:rPr>
              <w:t>4)</w:t>
            </w:r>
          </w:p>
          <w:p w14:paraId="0B0F91D7" w14:textId="10D25ABF" w:rsidR="00EF4790" w:rsidRPr="00E11796" w:rsidRDefault="00EF4790" w:rsidP="00EF4790"/>
        </w:tc>
        <w:tc>
          <w:tcPr>
            <w:tcW w:w="2153" w:type="dxa"/>
          </w:tcPr>
          <w:p w14:paraId="6F5AA1CB" w14:textId="750ADF31" w:rsidR="00EF4790" w:rsidRPr="00E11796" w:rsidRDefault="00EF4790" w:rsidP="00EF4790">
            <w:r w:rsidRPr="00E11796">
              <w:t>Muntlig i første omgang, deretter skriftlig</w:t>
            </w:r>
            <w:r w:rsidRPr="00E11796">
              <w:rPr>
                <w:color w:val="000000" w:themeColor="text1"/>
                <w:vertAlign w:val="superscript"/>
              </w:rPr>
              <w:t xml:space="preserve"> 3)</w:t>
            </w:r>
          </w:p>
        </w:tc>
      </w:tr>
      <w:tr w:rsidR="00EF4790" w:rsidRPr="00E11796" w14:paraId="111825AD" w14:textId="77777777" w:rsidTr="00EF4790">
        <w:tc>
          <w:tcPr>
            <w:tcW w:w="2193" w:type="dxa"/>
          </w:tcPr>
          <w:p w14:paraId="629C3B7D" w14:textId="5C1256C1" w:rsidR="00EF4790" w:rsidRPr="00E11796" w:rsidRDefault="00EF4790" w:rsidP="00EF4790">
            <w:r w:rsidRPr="00E11796">
              <w:t>Øvrige ulykker (konsekvensklasse K3, K2 og K1)</w:t>
            </w:r>
          </w:p>
        </w:tc>
        <w:tc>
          <w:tcPr>
            <w:tcW w:w="2147" w:type="dxa"/>
          </w:tcPr>
          <w:p w14:paraId="1EA30753" w14:textId="327BE2B9" w:rsidR="00EF4790" w:rsidRPr="00E11796" w:rsidRDefault="00EF4790" w:rsidP="00EF4790">
            <w:r w:rsidRPr="00E11796">
              <w:t>Senest i påfølgende HMS-månedsrapport</w:t>
            </w:r>
          </w:p>
        </w:tc>
        <w:tc>
          <w:tcPr>
            <w:tcW w:w="2284" w:type="dxa"/>
          </w:tcPr>
          <w:p w14:paraId="44395579" w14:textId="77777777" w:rsidR="00EF4790" w:rsidRPr="00E11796" w:rsidRDefault="00EF4790" w:rsidP="00EF4790">
            <w:r w:rsidRPr="00E11796">
              <w:t>Byggeleder</w:t>
            </w:r>
            <w:r w:rsidRPr="00E11796">
              <w:rPr>
                <w:color w:val="000000" w:themeColor="text1"/>
                <w:vertAlign w:val="superscript"/>
              </w:rPr>
              <w:t>4)</w:t>
            </w:r>
          </w:p>
          <w:p w14:paraId="6F5CCE9F" w14:textId="77777777" w:rsidR="00EF4790" w:rsidRPr="00E11796" w:rsidRDefault="00EF4790" w:rsidP="00EF4790"/>
        </w:tc>
        <w:tc>
          <w:tcPr>
            <w:tcW w:w="2153" w:type="dxa"/>
          </w:tcPr>
          <w:p w14:paraId="566F90F0" w14:textId="4176C0AA" w:rsidR="00EF4790" w:rsidRPr="00E11796" w:rsidRDefault="00EF4790" w:rsidP="00EF4790">
            <w:r w:rsidRPr="00E11796">
              <w:t xml:space="preserve">Skriftlig </w:t>
            </w:r>
            <w:r w:rsidRPr="00E11796">
              <w:rPr>
                <w:color w:val="000000" w:themeColor="text1"/>
                <w:vertAlign w:val="superscript"/>
              </w:rPr>
              <w:t>3)</w:t>
            </w:r>
          </w:p>
        </w:tc>
      </w:tr>
      <w:tr w:rsidR="00EF4790" w:rsidRPr="00E11796" w14:paraId="2B79E0B0" w14:textId="77777777" w:rsidTr="00EF4790">
        <w:tc>
          <w:tcPr>
            <w:tcW w:w="2193" w:type="dxa"/>
          </w:tcPr>
          <w:p w14:paraId="666A1332" w14:textId="2AB616DB" w:rsidR="00EF4790" w:rsidRPr="00E11796" w:rsidRDefault="00EF4790" w:rsidP="00EF4790">
            <w:r w:rsidRPr="00E11796">
              <w:t>Alvorlige nestenulykker (konsekvensklasse K5 og K4)</w:t>
            </w:r>
          </w:p>
        </w:tc>
        <w:tc>
          <w:tcPr>
            <w:tcW w:w="2147" w:type="dxa"/>
          </w:tcPr>
          <w:p w14:paraId="0E6F4B98" w14:textId="342A0923" w:rsidR="00EF4790" w:rsidRPr="00E11796" w:rsidRDefault="00EF4790" w:rsidP="00EF4790">
            <w:r w:rsidRPr="00E11796">
              <w:t>Når det skjer</w:t>
            </w:r>
          </w:p>
        </w:tc>
        <w:tc>
          <w:tcPr>
            <w:tcW w:w="2284" w:type="dxa"/>
          </w:tcPr>
          <w:p w14:paraId="5EB3C54F" w14:textId="5E39D25E" w:rsidR="00EF4790" w:rsidRPr="00E11796" w:rsidRDefault="00EF4790" w:rsidP="00EF4790">
            <w:r w:rsidRPr="00E11796">
              <w:t>Byggeleder</w:t>
            </w:r>
            <w:r w:rsidRPr="00E11796">
              <w:rPr>
                <w:color w:val="000000" w:themeColor="text1"/>
                <w:vertAlign w:val="superscript"/>
              </w:rPr>
              <w:t>4)</w:t>
            </w:r>
          </w:p>
        </w:tc>
        <w:tc>
          <w:tcPr>
            <w:tcW w:w="2153" w:type="dxa"/>
          </w:tcPr>
          <w:p w14:paraId="31A53F4B" w14:textId="7792E674" w:rsidR="00EF4790" w:rsidRPr="00E11796" w:rsidRDefault="00EF4790" w:rsidP="00EF4790">
            <w:r w:rsidRPr="00E11796">
              <w:t xml:space="preserve">Muntlig i første omgang, deretter </w:t>
            </w:r>
            <w:r w:rsidRPr="00E11796">
              <w:rPr>
                <w:color w:val="000000" w:themeColor="text1"/>
              </w:rPr>
              <w:t xml:space="preserve">skriftlig </w:t>
            </w:r>
            <w:r w:rsidRPr="00E11796">
              <w:rPr>
                <w:color w:val="000000" w:themeColor="text1"/>
                <w:vertAlign w:val="superscript"/>
              </w:rPr>
              <w:t>3)</w:t>
            </w:r>
          </w:p>
        </w:tc>
      </w:tr>
      <w:tr w:rsidR="00EF4790" w:rsidRPr="00E11796" w14:paraId="3F06DDDF" w14:textId="77777777" w:rsidTr="00EF4790">
        <w:tc>
          <w:tcPr>
            <w:tcW w:w="2193" w:type="dxa"/>
          </w:tcPr>
          <w:p w14:paraId="7DAD7B81" w14:textId="22FCE338" w:rsidR="00EF4790" w:rsidRPr="00E11796" w:rsidRDefault="00EF4790" w:rsidP="00EF4790">
            <w:r w:rsidRPr="00E11796">
              <w:t>Yrkessykdom eller yrkesskade</w:t>
            </w:r>
          </w:p>
        </w:tc>
        <w:tc>
          <w:tcPr>
            <w:tcW w:w="2147" w:type="dxa"/>
          </w:tcPr>
          <w:p w14:paraId="0367ED37" w14:textId="55132072" w:rsidR="00EF4790" w:rsidRPr="00E11796" w:rsidRDefault="00EF4790" w:rsidP="00EF4790">
            <w:r w:rsidRPr="00E11796">
              <w:t xml:space="preserve">Når det blir </w:t>
            </w:r>
            <w:r w:rsidRPr="00E11796">
              <w:rPr>
                <w:color w:val="000000" w:themeColor="text1"/>
              </w:rPr>
              <w:t xml:space="preserve">konstatert </w:t>
            </w:r>
            <w:r w:rsidRPr="00E11796">
              <w:rPr>
                <w:color w:val="000000" w:themeColor="text1"/>
                <w:vertAlign w:val="superscript"/>
              </w:rPr>
              <w:t>1)</w:t>
            </w:r>
          </w:p>
        </w:tc>
        <w:tc>
          <w:tcPr>
            <w:tcW w:w="2284" w:type="dxa"/>
          </w:tcPr>
          <w:p w14:paraId="45041971" w14:textId="4DAEA787" w:rsidR="00EF4790" w:rsidRPr="00E11796" w:rsidRDefault="00EF4790" w:rsidP="00EF4790">
            <w:r w:rsidRPr="00E11796">
              <w:rPr>
                <w:color w:val="000000" w:themeColor="text1"/>
              </w:rPr>
              <w:t>Byggeleder</w:t>
            </w:r>
            <w:r w:rsidRPr="00E11796">
              <w:rPr>
                <w:color w:val="000000" w:themeColor="text1"/>
                <w:vertAlign w:val="superscript"/>
              </w:rPr>
              <w:t>2) 4)</w:t>
            </w:r>
          </w:p>
        </w:tc>
        <w:tc>
          <w:tcPr>
            <w:tcW w:w="2153" w:type="dxa"/>
          </w:tcPr>
          <w:p w14:paraId="4950E24F" w14:textId="66502319" w:rsidR="00EF4790" w:rsidRPr="00E11796" w:rsidRDefault="00EF4790" w:rsidP="00EF4790">
            <w:r w:rsidRPr="00E11796">
              <w:t>Skriftlig</w:t>
            </w:r>
          </w:p>
        </w:tc>
      </w:tr>
      <w:tr w:rsidR="00EF4790" w:rsidRPr="00E11796" w14:paraId="5E3E3C9F" w14:textId="77777777" w:rsidTr="00EF4790">
        <w:tc>
          <w:tcPr>
            <w:tcW w:w="2193" w:type="dxa"/>
          </w:tcPr>
          <w:p w14:paraId="2180C51F" w14:textId="77777777" w:rsidR="00EF4790" w:rsidRPr="00E11796" w:rsidRDefault="00EF4790" w:rsidP="00EF4790">
            <w:r w:rsidRPr="00E11796">
              <w:t xml:space="preserve">Nestenulykker </w:t>
            </w:r>
          </w:p>
          <w:p w14:paraId="057A8071" w14:textId="6416EE02" w:rsidR="00EF4790" w:rsidRPr="00E11796" w:rsidRDefault="00EF4790" w:rsidP="00EF4790">
            <w:r w:rsidRPr="00E11796">
              <w:t>(konsekvensklasse K3, K2, K1)</w:t>
            </w:r>
          </w:p>
        </w:tc>
        <w:tc>
          <w:tcPr>
            <w:tcW w:w="2147" w:type="dxa"/>
          </w:tcPr>
          <w:p w14:paraId="479E2D04" w14:textId="33DD6237" w:rsidR="00EF4790" w:rsidRPr="00E11796" w:rsidRDefault="00EF4790" w:rsidP="00EF4790">
            <w:r w:rsidRPr="00E11796">
              <w:t>Senest i påfølgende HMS-månedsrapport</w:t>
            </w:r>
          </w:p>
        </w:tc>
        <w:tc>
          <w:tcPr>
            <w:tcW w:w="2284" w:type="dxa"/>
          </w:tcPr>
          <w:p w14:paraId="1A31D49D" w14:textId="6A48F3BC" w:rsidR="00EF4790" w:rsidRPr="00E11796" w:rsidRDefault="00EF4790" w:rsidP="00EF4790">
            <w:r w:rsidRPr="00E11796">
              <w:t>Byggeleder</w:t>
            </w:r>
          </w:p>
        </w:tc>
        <w:tc>
          <w:tcPr>
            <w:tcW w:w="2153" w:type="dxa"/>
          </w:tcPr>
          <w:p w14:paraId="04B63C91" w14:textId="1DC95BBB" w:rsidR="00EF4790" w:rsidRPr="00E11796" w:rsidRDefault="00EF4790" w:rsidP="00EF4790">
            <w:r w:rsidRPr="00E11796">
              <w:rPr>
                <w:color w:val="000000" w:themeColor="text1"/>
              </w:rPr>
              <w:t xml:space="preserve">Skriftlig </w:t>
            </w:r>
            <w:r w:rsidRPr="00E11796">
              <w:rPr>
                <w:color w:val="000000" w:themeColor="text1"/>
                <w:vertAlign w:val="superscript"/>
              </w:rPr>
              <w:t>3)</w:t>
            </w:r>
          </w:p>
        </w:tc>
      </w:tr>
    </w:tbl>
    <w:p w14:paraId="2BFB521D" w14:textId="77777777" w:rsidR="00ED1736" w:rsidRPr="00E11796" w:rsidRDefault="00ED1736" w:rsidP="00ED1736"/>
    <w:p w14:paraId="6389E5E5" w14:textId="77777777" w:rsidR="00ED1736" w:rsidRPr="00E11796" w:rsidRDefault="00ED1736" w:rsidP="00ED1736">
      <w:r w:rsidRPr="00E11796">
        <w:t>1) Benyttes til forebyggende arbeid</w:t>
      </w:r>
    </w:p>
    <w:p w14:paraId="3C456758" w14:textId="77777777" w:rsidR="00ED1736" w:rsidRPr="00E11796" w:rsidRDefault="00ED1736" w:rsidP="00ED1736">
      <w:r w:rsidRPr="00E11796">
        <w:t>2) Bare når arbeidstaker samtykker og sykdommen er relevant for arbeid i denne kontrakten.</w:t>
      </w:r>
    </w:p>
    <w:p w14:paraId="25240DE4" w14:textId="77777777" w:rsidR="00EF4790" w:rsidRPr="00E11796" w:rsidRDefault="00EF4790" w:rsidP="00EF4790">
      <w:r w:rsidRPr="00E11796">
        <w:t>3) Rapportering gis ved bruk av fastsatt skjema i byggherrens system.</w:t>
      </w:r>
    </w:p>
    <w:p w14:paraId="7335A6E3" w14:textId="77777777" w:rsidR="00EF4790" w:rsidRPr="00E11796" w:rsidRDefault="00EF4790" w:rsidP="00EF4790">
      <w:r w:rsidRPr="00E11796">
        <w:t xml:space="preserve">4) For øvrig skal tilsynsmyndigheter varsles iht. lovverk. </w:t>
      </w:r>
    </w:p>
    <w:p w14:paraId="70D49370" w14:textId="77777777" w:rsidR="00EF4790" w:rsidRPr="00E11796" w:rsidRDefault="00EF4790" w:rsidP="00EF4790"/>
    <w:p w14:paraId="6009965F" w14:textId="77777777" w:rsidR="00ED1736" w:rsidRPr="00E11796" w:rsidRDefault="00ED1736" w:rsidP="00ED1736">
      <w:r w:rsidRPr="00E11796">
        <w:t>Begrepsforklaring</w:t>
      </w:r>
    </w:p>
    <w:p w14:paraId="6ADAB1F2" w14:textId="21B43D60" w:rsidR="00ED1736" w:rsidRPr="00E11796" w:rsidRDefault="00ED1736" w:rsidP="00ED1736">
      <w:r w:rsidRPr="00E11796">
        <w:rPr>
          <w:color w:val="000000" w:themeColor="text1"/>
        </w:rPr>
        <w:t>DSB:</w:t>
      </w:r>
      <w:r w:rsidRPr="00E11796">
        <w:t>Direktoratet for samfunnssikkerhet og beredskap</w:t>
      </w:r>
    </w:p>
    <w:p w14:paraId="62E97F48" w14:textId="77777777" w:rsidR="00ED1736" w:rsidRPr="00E11796" w:rsidRDefault="00ED1736" w:rsidP="00ED1736">
      <w:r w:rsidRPr="00E11796">
        <w:t>Nestenulykke:</w:t>
      </w:r>
      <w:r w:rsidRPr="00E11796">
        <w:tab/>
        <w:t>Uønsket hendelse som under litt andre omstendigheter kunne ha resultert i skade på personer, miljø eller materielle verdier</w:t>
      </w:r>
    </w:p>
    <w:p w14:paraId="32C4DC6D" w14:textId="77777777" w:rsidR="00ED1736" w:rsidRPr="00E11796" w:rsidRDefault="00ED1736" w:rsidP="00ED1736">
      <w:r w:rsidRPr="00E11796">
        <w:t>Ulykke:</w:t>
      </w:r>
      <w:r w:rsidRPr="00E11796">
        <w:tab/>
        <w:t>Uønsket hendelse som resulterer i utilsiktet skade på personer, miljø eller materielle verdier, eller fører til produksjonstap</w:t>
      </w:r>
    </w:p>
    <w:p w14:paraId="45491152" w14:textId="7F91C19D" w:rsidR="00ED1736" w:rsidRPr="00E11796" w:rsidRDefault="00ED1736" w:rsidP="00ED1736">
      <w:r w:rsidRPr="00E11796">
        <w:t>Konsekvensklasse:</w:t>
      </w:r>
      <w:r w:rsidRPr="00E11796">
        <w:tab/>
        <w:t>Statens vegvesens klassifisering av skader fremgår av ELRAPP</w:t>
      </w:r>
      <w:r w:rsidR="00EF4790" w:rsidRPr="00E11796">
        <w:t xml:space="preserve"> brukerveiledning</w:t>
      </w:r>
      <w:r w:rsidRPr="00E11796">
        <w:t>.</w:t>
      </w:r>
    </w:p>
    <w:p w14:paraId="1F2A5AD2" w14:textId="77777777" w:rsidR="00ED1736" w:rsidRPr="00E11796" w:rsidRDefault="00ED1736" w:rsidP="00ED1736"/>
    <w:p w14:paraId="36EAF093" w14:textId="59AF1515" w:rsidR="00ED1736" w:rsidRPr="00E11796" w:rsidRDefault="00ED1736" w:rsidP="008C1549">
      <w:pPr>
        <w:pStyle w:val="Overskrift4"/>
      </w:pPr>
      <w:bookmarkStart w:id="1121" w:name="_Toc93914702"/>
      <w:bookmarkStart w:id="1122" w:name="_Toc94534657"/>
      <w:bookmarkStart w:id="1123" w:name="_Toc233897217"/>
      <w:r w:rsidRPr="00E11796">
        <w:lastRenderedPageBreak/>
        <w:t>Undersøkelse av dødsulykker og hendelser med stort risikopotensiale</w:t>
      </w:r>
      <w:bookmarkEnd w:id="1121"/>
      <w:bookmarkEnd w:id="1122"/>
      <w:bookmarkEnd w:id="1123"/>
    </w:p>
    <w:p w14:paraId="2DC93A81" w14:textId="7929EF38" w:rsidR="00ED1736" w:rsidRPr="00E11796" w:rsidRDefault="00ED1736" w:rsidP="00ED1736">
      <w:r w:rsidRPr="00E11796">
        <w:t>Denne bestemmelsen gjelder ved dødsulykker eller uønskede hendelser som etter byggherrens vurdering har stort risikopotensiale</w:t>
      </w:r>
      <w:r w:rsidR="000C32E8" w:rsidRPr="00E11796">
        <w:t xml:space="preserve"> (alvorlig mén og død)</w:t>
      </w:r>
      <w:r w:rsidRPr="00E11796">
        <w:t>. Etter slike hendelser, hvor det er involvert personer som deltar i kontraktsarbeidet eller er tredjepart, kan byggherren iverksette undersøkelser i samsvar med Statens vegvesens prosedyrer. I slike tilfeller skal entreprenøren stille personell og øvrige ressurser til disposisjon for byggherrens undersøkelser, samt sørge for at det samme  gjøres av alle som faller inn under samordningsansvaret for kontraktarbeidet.</w:t>
      </w:r>
    </w:p>
    <w:p w14:paraId="423C3252" w14:textId="77777777" w:rsidR="00ED1736" w:rsidRPr="00E11796" w:rsidRDefault="00ED1736" w:rsidP="00ED1736"/>
    <w:p w14:paraId="1A635353" w14:textId="67AE145F" w:rsidR="00ED1736" w:rsidRPr="00E11796" w:rsidRDefault="00ED1736" w:rsidP="008C1549">
      <w:pPr>
        <w:pStyle w:val="Overskrift4"/>
      </w:pPr>
      <w:bookmarkStart w:id="1124" w:name="_Toc93914703"/>
      <w:bookmarkStart w:id="1125" w:name="_Toc94534658"/>
      <w:bookmarkStart w:id="1126" w:name="_Toc233897218"/>
      <w:r w:rsidRPr="00E11796">
        <w:t>Byggherrens sanksjonsrett</w:t>
      </w:r>
      <w:bookmarkEnd w:id="1124"/>
      <w:bookmarkEnd w:id="1125"/>
      <w:bookmarkEnd w:id="1126"/>
    </w:p>
    <w:p w14:paraId="6F806154" w14:textId="3A31098A" w:rsidR="00ED1736" w:rsidRPr="00E11796" w:rsidRDefault="00ED1736" w:rsidP="00ED1736">
      <w:r w:rsidRPr="00E11796">
        <w:t xml:space="preserve">Ved manglende bruk av påbudt personlig verneutstyr, eller andre brudd den enkelte arbeidstaker svarer for, vil det først bli gitt </w:t>
      </w:r>
      <w:r w:rsidR="006749CB" w:rsidRPr="00E11796">
        <w:t xml:space="preserve">muntlig pålegg på stedet om å rette forholdet og rapportere hendelsen som RUH. Ved gjentakelse skal det leveres </w:t>
      </w:r>
      <w:r w:rsidRPr="00E11796">
        <w:t>skriftlig advarsel, deretter skriftlig bortvisning fra arbeidsstedet.</w:t>
      </w:r>
    </w:p>
    <w:p w14:paraId="2B22CCFA" w14:textId="77777777" w:rsidR="00ED1736" w:rsidRPr="00E11796" w:rsidRDefault="00ED1736" w:rsidP="00ED1736"/>
    <w:p w14:paraId="711E573A" w14:textId="77777777" w:rsidR="00ED1736" w:rsidRPr="00E11796" w:rsidRDefault="00ED1736" w:rsidP="00ED1736">
      <w:r w:rsidRPr="00E11796">
        <w:t>Dersom entreprenøren eller hans kontraktsmedhjelpere unnlater å utarbeide sikkerhetsrutiner eller å etterkomme anvisninger for å ivareta SHA eller YM, kan byggherren iverksette følgende tiltak:</w:t>
      </w:r>
    </w:p>
    <w:p w14:paraId="3405460E" w14:textId="77777777" w:rsidR="00ED1736" w:rsidRPr="00E11796" w:rsidRDefault="00ED1736" w:rsidP="00ED1736"/>
    <w:p w14:paraId="495D55D6" w14:textId="21D82B8A" w:rsidR="00ED1736" w:rsidRPr="00E11796" w:rsidRDefault="00ED1736" w:rsidP="003C3FE3">
      <w:pPr>
        <w:pStyle w:val="Listeavsnitt"/>
        <w:numPr>
          <w:ilvl w:val="0"/>
          <w:numId w:val="14"/>
        </w:numPr>
      </w:pPr>
      <w:r w:rsidRPr="00E11796">
        <w:t>Stanse arbeidet som er berørt av kontraktsbruddet inntil forholdet er brakt i orden. Dersom forholdet gjelder YM</w:t>
      </w:r>
      <w:r w:rsidR="00445F3F" w:rsidRPr="00E11796">
        <w:t xml:space="preserve"> kan det alternativt</w:t>
      </w:r>
      <w:r w:rsidRPr="00E11796">
        <w:t xml:space="preserve"> fastsettes en kort frist for iverksetting av tiltak. Dette gir ikke entreprenøren rett til godtgjørelse for de merkostnader dette måtte påføre ham.</w:t>
      </w:r>
    </w:p>
    <w:p w14:paraId="0EB34894" w14:textId="58CB1D05" w:rsidR="00ED1736" w:rsidRPr="00E11796" w:rsidRDefault="00ED1736">
      <w:pPr>
        <w:pStyle w:val="Listeavsnitt"/>
        <w:numPr>
          <w:ilvl w:val="0"/>
          <w:numId w:val="14"/>
        </w:numPr>
      </w:pPr>
      <w:r w:rsidRPr="00E11796">
        <w:t xml:space="preserve">Ved gjentatte brudd </w:t>
      </w:r>
      <w:r w:rsidR="00A7578D" w:rsidRPr="00E11796">
        <w:t xml:space="preserve">kan byggherren, </w:t>
      </w:r>
      <w:r w:rsidRPr="00E11796">
        <w:t>i tillegg til å stanse arbeide</w:t>
      </w:r>
      <w:r w:rsidR="00A7578D" w:rsidRPr="00E11796">
        <w:t xml:space="preserve">, </w:t>
      </w:r>
      <w:r w:rsidRPr="00E11796">
        <w:t>ilegge en økonomisk sanksjon på kr. 15 000 pr. forhold.</w:t>
      </w:r>
      <w:r w:rsidR="009765B8" w:rsidRPr="00E11796">
        <w:t xml:space="preserve"> </w:t>
      </w:r>
      <w:r w:rsidR="006B6007" w:rsidRPr="00E11796">
        <w:t xml:space="preserve">Brytes det flere forskjellige SHA og/eller YMbestemmelser så regnes det som ett forhold for hver bestemmelse som brytes. </w:t>
      </w:r>
      <w:r w:rsidR="00383AAD" w:rsidRPr="00E11796">
        <w:t>Når brudd kan knyttes til individ slik som for eksempel manglende bruk av personlig verneutstyr eller manglende gyldig HMS-kort, regnes det som ett separat forhold for hvert individ bruddet gjelder.</w:t>
      </w:r>
    </w:p>
    <w:p w14:paraId="45647502" w14:textId="77777777" w:rsidR="00A41B7F" w:rsidRPr="00E11796" w:rsidRDefault="00A41B7F" w:rsidP="00ED1736"/>
    <w:p w14:paraId="0EF40E44" w14:textId="00C165A6" w:rsidR="00ED1736" w:rsidRPr="00E11796" w:rsidRDefault="00ED1736" w:rsidP="00ED1736">
      <w:r w:rsidRPr="00E11796">
        <w:t xml:space="preserve">Ved gjentatte brudd på kontraktsbestemmelsene om </w:t>
      </w:r>
      <w:r w:rsidR="003D2E81" w:rsidRPr="00E11796">
        <w:t>SHA</w:t>
      </w:r>
      <w:r w:rsidR="00B9310C" w:rsidRPr="00E11796">
        <w:t>-</w:t>
      </w:r>
      <w:r w:rsidR="003D2E81" w:rsidRPr="00E11796">
        <w:t xml:space="preserve"> og/eller YM</w:t>
      </w:r>
      <w:r w:rsidRPr="00E11796">
        <w:t xml:space="preserve"> kan entreprenøren bli</w:t>
      </w:r>
      <w:r w:rsidR="00383AAD" w:rsidRPr="00E11796">
        <w:t xml:space="preserve"> avvist i senere konkurranser om oppdrag for Statens vegvesen, dersom vilkårene etter FOA § 24-2 er til</w:t>
      </w:r>
      <w:r w:rsidR="00FD3036" w:rsidRPr="00E11796">
        <w:t xml:space="preserve"> </w:t>
      </w:r>
      <w:r w:rsidR="00383AAD" w:rsidRPr="00E11796">
        <w:t xml:space="preserve">stede. </w:t>
      </w:r>
      <w:r w:rsidRPr="00E11796">
        <w:t xml:space="preserve"> Der entreprenøren er et arbeidsfellesskap (leverandørgruppe)</w:t>
      </w:r>
      <w:r w:rsidR="009D7C6D" w:rsidRPr="00E11796">
        <w:t xml:space="preserve"> vil avvisning kunne gjelde alle deltakerne.</w:t>
      </w:r>
      <w:r w:rsidRPr="00E11796">
        <w:t xml:space="preserve"> </w:t>
      </w:r>
    </w:p>
    <w:p w14:paraId="34C13AAE" w14:textId="77777777" w:rsidR="00ED1736" w:rsidRPr="00E11796" w:rsidRDefault="00ED1736" w:rsidP="00ED1736"/>
    <w:p w14:paraId="73F4EB91" w14:textId="2F50660E" w:rsidR="00ED1736" w:rsidRPr="00E11796" w:rsidRDefault="00ED1736" w:rsidP="004F0EEF">
      <w:pPr>
        <w:pStyle w:val="Overskrift3"/>
      </w:pPr>
      <w:bookmarkStart w:id="1127" w:name="_Toc93914705"/>
      <w:bookmarkStart w:id="1128" w:name="_Toc94534660"/>
      <w:bookmarkStart w:id="1129" w:name="_Toc233897219"/>
      <w:r w:rsidRPr="00E11796">
        <w:t>Sprengningsarbeider</w:t>
      </w:r>
      <w:bookmarkEnd w:id="1127"/>
      <w:bookmarkEnd w:id="1128"/>
      <w:bookmarkEnd w:id="1129"/>
    </w:p>
    <w:p w14:paraId="15FE0906" w14:textId="4168CC98" w:rsidR="00ED1736" w:rsidRPr="00E11796" w:rsidRDefault="00ED1736" w:rsidP="008C1549">
      <w:pPr>
        <w:pStyle w:val="Overskrift4"/>
      </w:pPr>
      <w:bookmarkStart w:id="1130" w:name="_Toc93914706"/>
      <w:bookmarkStart w:id="1131" w:name="_Toc94534661"/>
      <w:bookmarkStart w:id="1132" w:name="_Toc233897220"/>
      <w:r w:rsidRPr="00E11796">
        <w:t>Transport av sprengstoff</w:t>
      </w:r>
      <w:bookmarkEnd w:id="1130"/>
      <w:bookmarkEnd w:id="1131"/>
      <w:bookmarkEnd w:id="1132"/>
    </w:p>
    <w:p w14:paraId="4DACDBA8" w14:textId="77777777" w:rsidR="00ED1736" w:rsidRPr="00E11796" w:rsidRDefault="00ED1736" w:rsidP="00ED1736">
      <w:r w:rsidRPr="00E11796">
        <w:t>Alle kjøretøy for transport av sprengstoff, uansett mengde, skal være ADR-godkjent.</w:t>
      </w:r>
    </w:p>
    <w:p w14:paraId="7B73A9DF" w14:textId="77777777" w:rsidR="00ED1736" w:rsidRPr="00E11796" w:rsidRDefault="00ED1736" w:rsidP="00ED1736"/>
    <w:p w14:paraId="1F48DB28" w14:textId="6C7DB650" w:rsidR="00ED1736" w:rsidRPr="00E11796" w:rsidRDefault="00ED1736" w:rsidP="008C1549">
      <w:pPr>
        <w:pStyle w:val="Overskrift4"/>
      </w:pPr>
      <w:bookmarkStart w:id="1133" w:name="_Toc93914707"/>
      <w:bookmarkStart w:id="1134" w:name="_Toc94534662"/>
      <w:bookmarkStart w:id="1135" w:name="_Toc233897221"/>
      <w:r w:rsidRPr="00E11796">
        <w:t>Sprengningsplaner</w:t>
      </w:r>
      <w:bookmarkEnd w:id="1133"/>
      <w:bookmarkEnd w:id="1134"/>
      <w:bookmarkEnd w:id="1135"/>
    </w:p>
    <w:p w14:paraId="490C4CD8" w14:textId="77777777" w:rsidR="00ED1736" w:rsidRPr="00E11796" w:rsidRDefault="00ED1736" w:rsidP="00ED1736">
      <w:r w:rsidRPr="00E11796">
        <w:t>Ytterhjørner for salvene skal koordinatfestes og angis på sprengningsplan.</w:t>
      </w:r>
    </w:p>
    <w:p w14:paraId="77ECE6F6" w14:textId="77777777" w:rsidR="00ED1736" w:rsidRPr="00E11796" w:rsidRDefault="00ED1736" w:rsidP="00ED1736"/>
    <w:p w14:paraId="56656C2B" w14:textId="3E5107AD" w:rsidR="00ED1736" w:rsidRPr="00E11796" w:rsidRDefault="00ED1736" w:rsidP="00ED1736">
      <w:r w:rsidRPr="00E11796">
        <w:t>Generelt gjelder at sprengningsplan skal oversendes byggherren</w:t>
      </w:r>
      <w:r w:rsidR="00200861" w:rsidRPr="00E11796">
        <w:t>s samhandlingsplattform</w:t>
      </w:r>
      <w:r w:rsidRPr="00E11796">
        <w:t xml:space="preserve"> minimum 14 dager før planlagt oppstart av sprengningsarbeider</w:t>
      </w:r>
      <w:r w:rsidR="00017083" w:rsidRPr="00E11796">
        <w:t xml:space="preserve"> og minimum 7 dager før oppstartsmøte bergsprengning</w:t>
      </w:r>
      <w:r w:rsidRPr="00E11796">
        <w:t xml:space="preserve">. Der sprengningsarbeider ikke har vært forutsett, avtales oversendelse av sprengningsplan </w:t>
      </w:r>
      <w:r w:rsidR="00017083" w:rsidRPr="00E11796">
        <w:t>før</w:t>
      </w:r>
      <w:r w:rsidRPr="00E11796">
        <w:t xml:space="preserve"> samhandlingsmøte for oppstart av sprengningsarbeider.</w:t>
      </w:r>
    </w:p>
    <w:p w14:paraId="0BF390C1" w14:textId="77777777" w:rsidR="00ED1736" w:rsidRPr="00E11796" w:rsidRDefault="00ED1736" w:rsidP="00ED1736"/>
    <w:p w14:paraId="1A04FB81" w14:textId="2DC805C3" w:rsidR="00ED1736" w:rsidRPr="00E11796" w:rsidRDefault="00ED1736" w:rsidP="008C1549">
      <w:pPr>
        <w:pStyle w:val="Overskrift4"/>
      </w:pPr>
      <w:bookmarkStart w:id="1136" w:name="_Toc93914708"/>
      <w:bookmarkStart w:id="1137" w:name="_Toc94534663"/>
      <w:bookmarkStart w:id="1138" w:name="_Toc233897222"/>
      <w:r w:rsidRPr="00E11796">
        <w:t>Salveplaner</w:t>
      </w:r>
      <w:bookmarkEnd w:id="1136"/>
      <w:bookmarkEnd w:id="1137"/>
      <w:bookmarkEnd w:id="1138"/>
      <w:r w:rsidRPr="00E11796">
        <w:t xml:space="preserve"> </w:t>
      </w:r>
    </w:p>
    <w:p w14:paraId="4C3150F7" w14:textId="2089B872" w:rsidR="00ED1736" w:rsidRPr="00E11796" w:rsidRDefault="00ED1736" w:rsidP="00ED1736">
      <w:r w:rsidRPr="00E11796">
        <w:t xml:space="preserve">Ytterhjørner for salven skal </w:t>
      </w:r>
      <w:r w:rsidR="007B2639" w:rsidRPr="00E11796">
        <w:t xml:space="preserve">angis på salveplan ved </w:t>
      </w:r>
      <w:r w:rsidRPr="00E11796">
        <w:t>koordinatfeste</w:t>
      </w:r>
      <w:r w:rsidR="007B2639" w:rsidRPr="00E11796">
        <w:t xml:space="preserve"> eller </w:t>
      </w:r>
      <w:r w:rsidR="00895782" w:rsidRPr="00E11796">
        <w:t>profil</w:t>
      </w:r>
      <w:r w:rsidR="00234D08" w:rsidRPr="00E11796">
        <w:t xml:space="preserve">nummer. </w:t>
      </w:r>
    </w:p>
    <w:p w14:paraId="1AFBEA0D" w14:textId="77777777" w:rsidR="00ED1736" w:rsidRPr="00E11796" w:rsidRDefault="00ED1736" w:rsidP="00ED1736"/>
    <w:p w14:paraId="4D4EB1CA" w14:textId="277BD74C" w:rsidR="00ED1736" w:rsidRPr="00E11796" w:rsidRDefault="00ED1736" w:rsidP="00ED1736">
      <w:r w:rsidRPr="00E11796">
        <w:t>Salveplan, med angivelse av bor</w:t>
      </w:r>
      <w:r w:rsidR="00017083" w:rsidRPr="00E11796">
        <w:t>e</w:t>
      </w:r>
      <w:r w:rsidRPr="00E11796">
        <w:t>mønster, klokkeslett for avfyring og salvestørrelse skal oversendes byggherren</w:t>
      </w:r>
      <w:r w:rsidR="009E49FF" w:rsidRPr="00E11796">
        <w:t>s samhandlingsplattform</w:t>
      </w:r>
      <w:r w:rsidRPr="00E11796">
        <w:t xml:space="preserve"> </w:t>
      </w:r>
      <w:r w:rsidR="00017083" w:rsidRPr="00E11796">
        <w:t>nærmeste virkedag, før p</w:t>
      </w:r>
      <w:r w:rsidRPr="00E11796">
        <w:t>lanlagt avfyring av salve.</w:t>
      </w:r>
    </w:p>
    <w:p w14:paraId="5F076DA5" w14:textId="77777777" w:rsidR="00ED1736" w:rsidRPr="00E11796" w:rsidRDefault="00ED1736" w:rsidP="00ED1736"/>
    <w:p w14:paraId="3B0635EC" w14:textId="233550EE" w:rsidR="00ED1736" w:rsidRPr="00E11796" w:rsidRDefault="00017083" w:rsidP="00ED1736">
      <w:r w:rsidRPr="00E11796">
        <w:t>Ved endring av salve skal entreprenøren, m</w:t>
      </w:r>
      <w:r w:rsidR="00ED1736" w:rsidRPr="00E11796">
        <w:t>inimum to timer før avfyring</w:t>
      </w:r>
      <w:r w:rsidRPr="00E11796">
        <w:t>,</w:t>
      </w:r>
      <w:r w:rsidR="00ED1736" w:rsidRPr="00E11796">
        <w:t xml:space="preserve"> oversende byggherren revidert salveplan med faktisk boret mønster, revidert ladeplan</w:t>
      </w:r>
      <w:r w:rsidRPr="00E11796">
        <w:t>,</w:t>
      </w:r>
      <w:r w:rsidR="00ED1736" w:rsidRPr="00E11796">
        <w:t xml:space="preserve"> dekningsplan</w:t>
      </w:r>
      <w:r w:rsidRPr="00E11796">
        <w:t xml:space="preserve"> og posteplan.</w:t>
      </w:r>
      <w:r w:rsidR="00B03C1A" w:rsidRPr="00E11796">
        <w:t xml:space="preserve"> Ved bruk av elektronisk tennersystem skal logg fra tennapparat leveres i salverapport, før ny salve planlegges og sprenges.</w:t>
      </w:r>
    </w:p>
    <w:p w14:paraId="784F768C" w14:textId="77777777" w:rsidR="00ED1736" w:rsidRPr="00E11796" w:rsidRDefault="00ED1736" w:rsidP="00ED1736"/>
    <w:p w14:paraId="1B83D492" w14:textId="6D91D67D" w:rsidR="00ED1736" w:rsidRPr="00E11796" w:rsidRDefault="00ED1736" w:rsidP="008C1549">
      <w:pPr>
        <w:pStyle w:val="Overskrift4"/>
      </w:pPr>
      <w:bookmarkStart w:id="1139" w:name="_Toc93914709"/>
      <w:bookmarkStart w:id="1140" w:name="_Toc94534664"/>
      <w:bookmarkStart w:id="1141" w:name="_Toc233897223"/>
      <w:r w:rsidRPr="00E11796">
        <w:t>Bergsprengningsleder</w:t>
      </w:r>
      <w:bookmarkEnd w:id="1139"/>
      <w:bookmarkEnd w:id="1140"/>
      <w:bookmarkEnd w:id="1141"/>
    </w:p>
    <w:p w14:paraId="2B7E9452" w14:textId="77777777" w:rsidR="00ED1736" w:rsidRPr="00E11796" w:rsidRDefault="00ED1736" w:rsidP="00ED1736">
      <w:r w:rsidRPr="00E11796">
        <w:t>Bergsprengningsleder skal kunne innfinne seg på brukerstedet på de dager hvor det gjøres sprengningsarbeider.</w:t>
      </w:r>
    </w:p>
    <w:p w14:paraId="320CD8DE" w14:textId="77777777" w:rsidR="00ED1736" w:rsidRPr="00E11796" w:rsidRDefault="00ED1736" w:rsidP="00ED1736"/>
    <w:p w14:paraId="31E896A3" w14:textId="0EDE72A6" w:rsidR="00ED1736" w:rsidRPr="00E11796" w:rsidRDefault="00ED1736" w:rsidP="008C1549">
      <w:pPr>
        <w:pStyle w:val="Overskrift4"/>
      </w:pPr>
      <w:bookmarkStart w:id="1142" w:name="_Toc93914710"/>
      <w:bookmarkStart w:id="1143" w:name="_Toc94534665"/>
      <w:bookmarkStart w:id="1144" w:name="_Toc233897224"/>
      <w:r w:rsidRPr="00E11796">
        <w:t>Bergsprenger</w:t>
      </w:r>
      <w:bookmarkEnd w:id="1142"/>
      <w:bookmarkEnd w:id="1143"/>
      <w:bookmarkEnd w:id="1144"/>
    </w:p>
    <w:p w14:paraId="42E7CAD3" w14:textId="77777777" w:rsidR="00ED1736" w:rsidRPr="00E11796" w:rsidRDefault="00ED1736" w:rsidP="00ED1736">
      <w:r w:rsidRPr="00E11796">
        <w:lastRenderedPageBreak/>
        <w:t>Bergsprenger skal ha påkledningsdetaljer som tydelig viser posisjon som bergsprenger.</w:t>
      </w:r>
    </w:p>
    <w:p w14:paraId="515CD1CD" w14:textId="77777777" w:rsidR="00ED1736" w:rsidRPr="00E11796" w:rsidRDefault="00ED1736" w:rsidP="00ED1736"/>
    <w:p w14:paraId="70E97472" w14:textId="06E0F9E3" w:rsidR="00ED1736" w:rsidRPr="00E11796" w:rsidRDefault="00ED1736" w:rsidP="008C1549">
      <w:pPr>
        <w:pStyle w:val="Overskrift4"/>
      </w:pPr>
      <w:bookmarkStart w:id="1145" w:name="_Toc93914711"/>
      <w:bookmarkStart w:id="1146" w:name="_Toc94534666"/>
      <w:bookmarkStart w:id="1147" w:name="_Toc233897225"/>
      <w:r w:rsidRPr="00E11796">
        <w:t>Arbeid hvor det er mulighet for å påtreffe sprengstoff fra tidligere entreprise</w:t>
      </w:r>
      <w:bookmarkEnd w:id="1145"/>
      <w:bookmarkEnd w:id="1146"/>
      <w:bookmarkEnd w:id="1147"/>
      <w:r w:rsidRPr="00E11796">
        <w:t xml:space="preserve"> </w:t>
      </w:r>
    </w:p>
    <w:p w14:paraId="4725247D" w14:textId="0CB6B939" w:rsidR="00ED1736" w:rsidRPr="00E11796" w:rsidRDefault="00ED1736" w:rsidP="00ED1736">
      <w:r w:rsidRPr="00E11796">
        <w:t>Bestemmelsen gjelder ved arbeider som rensk, graving, pigging, boring, mv. hvor det er mulighet for å påtreffe sprengstoff fra tidligere utførelse. Arbeider i slike områder skal planlegges og gjennomføres i samråd med byggherren for å bestemme omfang og type tiltak. Ansvarlig bergsprenger skal være til</w:t>
      </w:r>
      <w:r w:rsidR="002E5478" w:rsidRPr="00E11796">
        <w:t xml:space="preserve"> </w:t>
      </w:r>
      <w:r w:rsidRPr="00E11796">
        <w:t>stede under hele arbeidsprosessen, og arbeidene skal utføres av personell med kompetanse fra tilsvarende arbeid.</w:t>
      </w:r>
    </w:p>
    <w:p w14:paraId="76F5989D" w14:textId="77777777" w:rsidR="00ED1736" w:rsidRPr="00E11796" w:rsidRDefault="00ED1736" w:rsidP="00ED1736"/>
    <w:p w14:paraId="46ECAAA2" w14:textId="2CAA692C" w:rsidR="00ED1736" w:rsidRPr="00E11796" w:rsidRDefault="00ED1736" w:rsidP="008C1549">
      <w:pPr>
        <w:pStyle w:val="Overskrift4"/>
      </w:pPr>
      <w:bookmarkStart w:id="1148" w:name="_Toc93914712"/>
      <w:bookmarkStart w:id="1149" w:name="_Toc94534667"/>
      <w:bookmarkStart w:id="1150" w:name="_Toc233897226"/>
      <w:r w:rsidRPr="00E11796">
        <w:t>Oppstartsmøter ved sprengningsarbeid</w:t>
      </w:r>
      <w:bookmarkEnd w:id="1148"/>
      <w:bookmarkEnd w:id="1149"/>
      <w:bookmarkEnd w:id="1150"/>
      <w:r w:rsidR="0007259E" w:rsidRPr="00E11796">
        <w:t xml:space="preserve"> </w:t>
      </w:r>
    </w:p>
    <w:p w14:paraId="005ADC67" w14:textId="4A07B983" w:rsidR="00ED1736" w:rsidRPr="00E11796" w:rsidRDefault="00ED1736" w:rsidP="00ED1736">
      <w:r w:rsidRPr="00E11796">
        <w:t>I forbindelse med oppstart av sprengningsarbeider skal det holdes egne oppstartsmøter hvor</w:t>
      </w:r>
      <w:r w:rsidR="002E5478" w:rsidRPr="00E11796">
        <w:t xml:space="preserve"> alle som er involvert i disse arbeidene skal være til stede</w:t>
      </w:r>
      <w:r w:rsidR="007F530F" w:rsidRPr="00E11796">
        <w:t xml:space="preserve">, se punkt 6.5 ovenfor. </w:t>
      </w:r>
      <w:r w:rsidRPr="00E11796">
        <w:t xml:space="preserve"> </w:t>
      </w:r>
      <w:bookmarkStart w:id="1151" w:name="_Hlk135929032"/>
      <w:r w:rsidRPr="00E11796">
        <w:t>Møtet skal avholdes</w:t>
      </w:r>
      <w:r w:rsidR="002E5478" w:rsidRPr="00E11796">
        <w:t xml:space="preserve"> </w:t>
      </w:r>
      <w:r w:rsidR="001E760F" w:rsidRPr="00E11796">
        <w:t xml:space="preserve">etter </w:t>
      </w:r>
      <w:r w:rsidR="002E5478" w:rsidRPr="00E11796">
        <w:t>at sprengningsplanen er oversendt byggherren.</w:t>
      </w:r>
      <w:r w:rsidRPr="00E11796">
        <w:t xml:space="preserve"> </w:t>
      </w:r>
      <w:bookmarkEnd w:id="1151"/>
      <w:r w:rsidRPr="00E11796">
        <w:t xml:space="preserve">Der behov for sprengning ikke har vært forutsett, skal møte avholdes tidligst mulig etter at sprengningsbehov er blitt kjent. Det betales ikke for tidsbruk for disse møtene. </w:t>
      </w:r>
    </w:p>
    <w:p w14:paraId="0864379F" w14:textId="7EB932F6" w:rsidR="002E5478" w:rsidRPr="00E11796" w:rsidRDefault="002E5478" w:rsidP="00ED1736"/>
    <w:p w14:paraId="17BDD461" w14:textId="32F90A03" w:rsidR="00ED1736" w:rsidRPr="00E11796" w:rsidRDefault="002E5478" w:rsidP="00ED1736">
      <w:r w:rsidRPr="00E11796">
        <w:t xml:space="preserve">Byggherren innkaller etter entreprenørens angivelse av tidspunkt for å holde møtet, og byggherren fører referat. </w:t>
      </w:r>
      <w:r w:rsidR="00ED1736" w:rsidRPr="00E11796">
        <w:t xml:space="preserve">Formålet med møtet er </w:t>
      </w:r>
      <w:r w:rsidR="00C63971" w:rsidRPr="00E11796">
        <w:t>at entreprenør</w:t>
      </w:r>
      <w:r w:rsidR="00ED1736" w:rsidRPr="00E11796">
        <w:t xml:space="preserve"> gjennomgå</w:t>
      </w:r>
      <w:r w:rsidR="00593B21" w:rsidRPr="00E11796">
        <w:t>r</w:t>
      </w:r>
      <w:r w:rsidR="00ED1736" w:rsidRPr="00E11796">
        <w:t xml:space="preserve"> rutiner og prosedyrer for gjennomføring av</w:t>
      </w:r>
      <w:r w:rsidRPr="00E11796">
        <w:t xml:space="preserve"> </w:t>
      </w:r>
      <w:r w:rsidR="00ED1736" w:rsidRPr="00E11796">
        <w:t>sprengningsoppdraget, herunder også risikovurderinger, entreprenørens fremdriftsplan og</w:t>
      </w:r>
      <w:r w:rsidR="00C95553" w:rsidRPr="00E11796">
        <w:t xml:space="preserve"> </w:t>
      </w:r>
      <w:r w:rsidR="00ED1736" w:rsidRPr="00E11796">
        <w:t>tiltenkte ressurser for sprengningsoppdraget, dokumentasjon og avviksbehandling.</w:t>
      </w:r>
    </w:p>
    <w:p w14:paraId="18A43F1F" w14:textId="690E2DC0" w:rsidR="00805F6A" w:rsidRPr="00E11796" w:rsidRDefault="00805F6A" w:rsidP="00ED1736"/>
    <w:p w14:paraId="04DEA89F" w14:textId="77777777" w:rsidR="006313E2" w:rsidRPr="00E11796" w:rsidRDefault="006313E2" w:rsidP="00ED1736"/>
    <w:p w14:paraId="5FFE1D27" w14:textId="471FD26D" w:rsidR="00805F6A" w:rsidRPr="00E11796" w:rsidRDefault="00805F6A" w:rsidP="008C1549">
      <w:pPr>
        <w:pStyle w:val="Overskrift4"/>
      </w:pPr>
      <w:bookmarkStart w:id="1152" w:name="_Toc233897227"/>
      <w:r w:rsidRPr="00E11796">
        <w:t>Mobile borerigger – krav til vern mot bevegelige og roterende deler</w:t>
      </w:r>
      <w:bookmarkEnd w:id="1152"/>
    </w:p>
    <w:p w14:paraId="688945BB" w14:textId="0F1EF8E4" w:rsidR="00ED1736" w:rsidRPr="00E11796" w:rsidRDefault="00805F6A" w:rsidP="00ED1736">
      <w:r w:rsidRPr="00E11796">
        <w:t>Mobile borerigger skal utstyres med vern mot alle bevegelige og roterende deler som utgjør en risiko for skade på liv og helse ved berøring. Kravet gjelder mobile borerigger brukt over jord til fjellboring og sikring. Kravet gjelder alle typer utstyr. Det kan i enkelte tilfeller gjøres unntak for håndholdt utstyr av typen knemater. Arbeid med denne typen utstyr skal begrenses så mye som mulig. Det skal foreligge en risikovurdering i forkant som begrunner behovet, samt beskriver konkrete risikoreduserende tiltak ved bruk og eventuelt i kombinasjon med lift.</w:t>
      </w:r>
    </w:p>
    <w:p w14:paraId="323EEA3E" w14:textId="77777777" w:rsidR="00805F6A" w:rsidRPr="00E11796" w:rsidRDefault="00805F6A" w:rsidP="00ED1736"/>
    <w:p w14:paraId="7545157C" w14:textId="59BEFFFE" w:rsidR="00ED1736" w:rsidRPr="00E11796" w:rsidRDefault="00ED1736" w:rsidP="00E33C17">
      <w:pPr>
        <w:pStyle w:val="Overskrift3"/>
      </w:pPr>
      <w:bookmarkStart w:id="1153" w:name="_Toc93914713"/>
      <w:bookmarkStart w:id="1154" w:name="_Toc94534668"/>
      <w:bookmarkStart w:id="1155" w:name="_Toc233897228"/>
      <w:r w:rsidRPr="00E11796">
        <w:t>Transport knyttet til kontrakten</w:t>
      </w:r>
      <w:bookmarkEnd w:id="1153"/>
      <w:bookmarkEnd w:id="1154"/>
      <w:bookmarkEnd w:id="1155"/>
    </w:p>
    <w:p w14:paraId="7E51E1E0" w14:textId="6DD34562" w:rsidR="00805F6A" w:rsidRPr="00E11796" w:rsidRDefault="00805F6A" w:rsidP="008C1549">
      <w:pPr>
        <w:pStyle w:val="Overskrift4"/>
      </w:pPr>
      <w:bookmarkStart w:id="1156" w:name="_Toc233897229"/>
      <w:r w:rsidRPr="00E11796">
        <w:t>Entreprenørens plikter for transport tilknyttet kontrakten</w:t>
      </w:r>
      <w:bookmarkEnd w:id="1156"/>
    </w:p>
    <w:p w14:paraId="36C57005" w14:textId="5720AE48" w:rsidR="00805F6A" w:rsidRPr="00E11796" w:rsidRDefault="00805F6A" w:rsidP="00805F6A">
      <w:r w:rsidRPr="00E11796">
        <w:t xml:space="preserve">Entreprenøren er ansvarlig for at all transport i tilknytning til kontrakten, og som utføres i Norge, skjer innenfor lovlige rammer. Dette gjelder uavhengig av hvordan transporten er organisert og hvem som bestiller den. Entreprenøren er dermed ansvarlig både der det er entreprenøren selv, </w:t>
      </w:r>
      <w:r w:rsidR="00271AB4" w:rsidRPr="00E11796">
        <w:t>kontraktmedhjelpere</w:t>
      </w:r>
      <w:r w:rsidRPr="00E11796">
        <w:t>, transportfirmaer eller andre som utfører transporten.</w:t>
      </w:r>
    </w:p>
    <w:p w14:paraId="38B1C9A7" w14:textId="77777777" w:rsidR="00805F6A" w:rsidRPr="00E11796" w:rsidRDefault="00805F6A" w:rsidP="00805F6A"/>
    <w:p w14:paraId="4F672E15" w14:textId="65BA1F24" w:rsidR="00805F6A" w:rsidRPr="00E11796" w:rsidRDefault="00805F6A" w:rsidP="00805F6A">
      <w:r w:rsidRPr="00E11796">
        <w:t>Dersom byggherren avdekker brudd på regelverket om transport, for transport i tilknytning kontrakten i Norge, utgjør dette et kontraktsbrudd.</w:t>
      </w:r>
    </w:p>
    <w:p w14:paraId="445FB34C" w14:textId="77777777" w:rsidR="00805F6A" w:rsidRPr="00E11796" w:rsidRDefault="00805F6A" w:rsidP="00805F6A"/>
    <w:p w14:paraId="2CFC2DD3" w14:textId="530794E3" w:rsidR="00ED1736" w:rsidRPr="00E11796" w:rsidRDefault="00805F6A" w:rsidP="00805F6A">
      <w:r w:rsidRPr="00E11796">
        <w:t>Entreprenør skal orientere de som omfattes av hans ansvar, om kontraktens bestemmelser i punkt 4</w:t>
      </w:r>
      <w:r w:rsidR="00CA1EB4" w:rsidRPr="00E11796">
        <w:t>5</w:t>
      </w:r>
      <w:r w:rsidR="00075D5D" w:rsidRPr="00E11796">
        <w:t xml:space="preserve"> flg</w:t>
      </w:r>
      <w:r w:rsidRPr="00E11796">
        <w:t xml:space="preserve">.  </w:t>
      </w:r>
    </w:p>
    <w:p w14:paraId="6176D28A" w14:textId="602E6C2D" w:rsidR="00ED1736" w:rsidRPr="00E11796" w:rsidRDefault="00ED1736" w:rsidP="00805F6A"/>
    <w:p w14:paraId="4F8A69EC" w14:textId="1CF0F154" w:rsidR="00805F6A" w:rsidRPr="00E11796" w:rsidRDefault="00805F6A" w:rsidP="008C1549">
      <w:pPr>
        <w:pStyle w:val="Overskrift4"/>
      </w:pPr>
      <w:bookmarkStart w:id="1157" w:name="_Toc233897230"/>
      <w:r w:rsidRPr="00E11796">
        <w:t>Dokumentasjon og medvirkning til kontroll</w:t>
      </w:r>
      <w:bookmarkEnd w:id="1157"/>
    </w:p>
    <w:p w14:paraId="2D315876" w14:textId="77777777" w:rsidR="00900C70" w:rsidRPr="00E11796" w:rsidRDefault="00900C70" w:rsidP="00900C70">
      <w:r w:rsidRPr="00E11796">
        <w:t xml:space="preserve">Entreprenøren skal på forespørsel fra byggherren, umiddelbart fremlegge den dokumentasjon, herunder lastelister som er nødvendig for byggherrens kontroll av transportens lovlighet.   </w:t>
      </w:r>
    </w:p>
    <w:p w14:paraId="591B6E1F" w14:textId="77777777" w:rsidR="00900C70" w:rsidRPr="00E11796" w:rsidRDefault="00900C70" w:rsidP="00900C70"/>
    <w:p w14:paraId="0C5C9181" w14:textId="77777777" w:rsidR="00900C70" w:rsidRPr="00E11796" w:rsidRDefault="00900C70" w:rsidP="00900C70">
      <w:r w:rsidRPr="00E11796">
        <w:t xml:space="preserve">Tilstedeværende fører/personell skal medvirke i kontrollen og tilrettelegge for en så enkel og effektiv kontroll som mulig.  </w:t>
      </w:r>
    </w:p>
    <w:p w14:paraId="5646A71A" w14:textId="77777777" w:rsidR="00900C70" w:rsidRPr="00E11796" w:rsidRDefault="00900C70" w:rsidP="00900C70"/>
    <w:p w14:paraId="0322CF5F" w14:textId="03253564" w:rsidR="00805F6A" w:rsidRPr="00E11796" w:rsidRDefault="00900C70" w:rsidP="00805F6A">
      <w:r w:rsidRPr="00E11796">
        <w:t xml:space="preserve">Dokumentasjons- og medvirkningsplikt gjelder også overfor </w:t>
      </w:r>
      <w:r w:rsidR="006E5330" w:rsidRPr="00E11796">
        <w:t xml:space="preserve">Statens vegvesen </w:t>
      </w:r>
      <w:r w:rsidRPr="00E11796">
        <w:t xml:space="preserve"> sitt kontrollpersonell knyttet til Trafikant og kjøretøy og annet offentlig kontrollpersonell som eksempelvis personell fra Politiet og Arbeidstilsynet, når kontroll er initiert av byggherren. </w:t>
      </w:r>
    </w:p>
    <w:p w14:paraId="5A1E6E54" w14:textId="77777777" w:rsidR="00900C70" w:rsidRPr="00E11796" w:rsidRDefault="00900C70" w:rsidP="00805F6A"/>
    <w:p w14:paraId="1029983B" w14:textId="0FE94054" w:rsidR="00805F6A" w:rsidRPr="00E11796" w:rsidRDefault="00805F6A" w:rsidP="008C1549">
      <w:pPr>
        <w:pStyle w:val="Overskrift4"/>
      </w:pPr>
      <w:bookmarkStart w:id="1158" w:name="_Toc233897231"/>
      <w:r w:rsidRPr="00E11796">
        <w:t>Sanksjoner</w:t>
      </w:r>
      <w:bookmarkEnd w:id="1158"/>
      <w:r w:rsidRPr="00E11796">
        <w:t xml:space="preserve"> </w:t>
      </w:r>
    </w:p>
    <w:p w14:paraId="6C2A7123" w14:textId="77777777" w:rsidR="00E7309F" w:rsidRPr="00E11796" w:rsidRDefault="00E7309F" w:rsidP="00E7309F">
      <w:r w:rsidRPr="00E11796">
        <w:t xml:space="preserve">For hvert kontraktsbrudd kan byggherren gi et trekk på inntil kr 20 000. Der flere kjøretøy eller sjåfører er involvert, regnes hver overtredelse som egne kontraktsbrudd. Det samme gjelder dersom samme sjåfør eller kjøretøy har begått flere kontraktsbrudd under transporten.  </w:t>
      </w:r>
    </w:p>
    <w:p w14:paraId="3343403B" w14:textId="77777777" w:rsidR="00E7309F" w:rsidRPr="00E11796" w:rsidRDefault="00E7309F" w:rsidP="00E7309F"/>
    <w:p w14:paraId="3603DC4B" w14:textId="77777777" w:rsidR="00E7309F" w:rsidRPr="00E11796" w:rsidRDefault="00E7309F" w:rsidP="00E7309F">
      <w:r w:rsidRPr="00E11796">
        <w:t xml:space="preserve">Dersom det avdekkes kontraktsbrudd for tilsvarende forhold som tidligere er sanksjonert, kan byggherren gi et trekk på inntil 40 000 kr per kontraktsbrudd. </w:t>
      </w:r>
    </w:p>
    <w:p w14:paraId="4D270050" w14:textId="77777777" w:rsidR="00E7309F" w:rsidRPr="00E11796" w:rsidRDefault="00E7309F" w:rsidP="00E7309F"/>
    <w:p w14:paraId="432D5752" w14:textId="6C43D972" w:rsidR="00E7309F" w:rsidRPr="00E11796" w:rsidRDefault="00E7309F" w:rsidP="00E7309F">
      <w:r w:rsidRPr="00E11796">
        <w:t>Om plikten til dokumentasjon eller medvirkning misligholdes, kan byggherren ilegge et trekk på inntil 100 000 kr per tilfelle.</w:t>
      </w:r>
    </w:p>
    <w:p w14:paraId="2BC5A40A" w14:textId="77777777" w:rsidR="00082AC5" w:rsidRPr="00E11796" w:rsidRDefault="00082AC5" w:rsidP="00805F6A"/>
    <w:p w14:paraId="1D7A28E5" w14:textId="4FA7CA29" w:rsidR="00805F6A" w:rsidRPr="00E11796" w:rsidRDefault="00805F6A" w:rsidP="008C1549">
      <w:pPr>
        <w:pStyle w:val="Overskrift4"/>
      </w:pPr>
      <w:bookmarkStart w:id="1159" w:name="_Toc233897232"/>
      <w:r w:rsidRPr="00E11796">
        <w:t>Utestengelse</w:t>
      </w:r>
      <w:bookmarkEnd w:id="1159"/>
    </w:p>
    <w:p w14:paraId="727F8ED6" w14:textId="719D2AD8" w:rsidR="00805F6A" w:rsidRPr="00E11796" w:rsidRDefault="00805F6A" w:rsidP="00805F6A">
      <w:r w:rsidRPr="00E11796">
        <w:t>Ved gjentatte eller alvorlige brudd på</w:t>
      </w:r>
      <w:r w:rsidR="00940DD6" w:rsidRPr="00E11796">
        <w:t xml:space="preserve"> punkt</w:t>
      </w:r>
      <w:r w:rsidRPr="00E11796">
        <w:t xml:space="preserve"> 4</w:t>
      </w:r>
      <w:r w:rsidR="00471547" w:rsidRPr="00E11796">
        <w:t>5</w:t>
      </w:r>
      <w:r w:rsidRPr="00E11796">
        <w:t xml:space="preserve">.1, eller dersom dokumentasjons- og medvirkningsplikten etter </w:t>
      </w:r>
      <w:r w:rsidR="00940DD6" w:rsidRPr="00E11796">
        <w:t>punkt</w:t>
      </w:r>
      <w:r w:rsidRPr="00E11796">
        <w:t xml:space="preserve"> 4</w:t>
      </w:r>
      <w:r w:rsidR="00471547" w:rsidRPr="00E11796">
        <w:t>5</w:t>
      </w:r>
      <w:r w:rsidRPr="00E11796">
        <w:t xml:space="preserve">.2 ikke overholdes, kan byggherren nekte bruk av aktuelle transportør. Dette gjelder både i denne kontrakten og for byggherrens øvrige kontrakter, for en periode på 1 år, regnet fra det tidspunktet kontraktsbruddet fant sted. </w:t>
      </w:r>
    </w:p>
    <w:p w14:paraId="2297AA0B" w14:textId="77777777" w:rsidR="00805F6A" w:rsidRPr="00E11796" w:rsidRDefault="00805F6A" w:rsidP="00805F6A"/>
    <w:p w14:paraId="6FF8D3E2" w14:textId="2F633D0B" w:rsidR="00805F6A" w:rsidRPr="00E11796" w:rsidRDefault="00805F6A" w:rsidP="00805F6A">
      <w:r w:rsidRPr="00E11796">
        <w:t>Byggherrens beslutning om utestengelse kan også få virkning på nært tilknyttede virksomheter. Avgjørende er en vurdering av graden av tilknytning mellom virksomhetene, herunder person- og styrefellesskap, samt omgåelsesbetraktninger.</w:t>
      </w:r>
    </w:p>
    <w:p w14:paraId="5E86DEEA" w14:textId="77777777" w:rsidR="003B39DB" w:rsidRPr="00E11796" w:rsidRDefault="003B39DB" w:rsidP="00805F6A"/>
    <w:p w14:paraId="676A96AC" w14:textId="49EEDA9E" w:rsidR="003B39DB" w:rsidRPr="00E11796" w:rsidRDefault="003B39DB" w:rsidP="008C1549">
      <w:pPr>
        <w:pStyle w:val="Overskrift4"/>
      </w:pPr>
      <w:bookmarkStart w:id="1160" w:name="_Toc233897233"/>
      <w:r w:rsidRPr="00E11796">
        <w:t>Plikt til anm</w:t>
      </w:r>
      <w:r w:rsidR="00BF1191" w:rsidRPr="00E11796">
        <w:t>e</w:t>
      </w:r>
      <w:r w:rsidR="00813C3A" w:rsidRPr="00E11796">
        <w:t>l</w:t>
      </w:r>
      <w:r w:rsidRPr="00E11796">
        <w:t>delse av straffbare brudd på vegtrafikkloven med forskrifter</w:t>
      </w:r>
      <w:bookmarkEnd w:id="1160"/>
    </w:p>
    <w:p w14:paraId="693826E0" w14:textId="0541A61E" w:rsidR="00CC07FC" w:rsidRPr="00E11796" w:rsidRDefault="00A50D20" w:rsidP="00CC07FC">
      <w:pPr>
        <w:rPr>
          <w:lang w:eastAsia="nb-NO"/>
        </w:rPr>
      </w:pPr>
      <w:r w:rsidRPr="00E11796">
        <w:rPr>
          <w:lang w:eastAsia="nb-NO"/>
        </w:rPr>
        <w:t>Entreprenør</w:t>
      </w:r>
      <w:r w:rsidR="00CC07FC" w:rsidRPr="00E11796">
        <w:rPr>
          <w:lang w:eastAsia="nb-NO"/>
        </w:rPr>
        <w:t xml:space="preserve"> skal orientere alle trafikkdirigenter som benyttes i prosjektet at potensielt farlige situasjoner som skyldes brudd på vegtrafikkloven med forskrifter skal rapporteres umiddelbart til </w:t>
      </w:r>
      <w:r w:rsidRPr="00E11796">
        <w:rPr>
          <w:lang w:eastAsia="nb-NO"/>
        </w:rPr>
        <w:t>entreprenør</w:t>
      </w:r>
      <w:r w:rsidR="00CC07FC" w:rsidRPr="00E11796">
        <w:rPr>
          <w:lang w:eastAsia="nb-NO"/>
        </w:rPr>
        <w:t xml:space="preserve">. </w:t>
      </w:r>
    </w:p>
    <w:p w14:paraId="7E2783BF" w14:textId="77777777" w:rsidR="00CC07FC" w:rsidRPr="00E11796" w:rsidRDefault="00CC07FC" w:rsidP="00CC07FC">
      <w:pPr>
        <w:rPr>
          <w:lang w:eastAsia="nb-NO"/>
        </w:rPr>
      </w:pPr>
    </w:p>
    <w:p w14:paraId="4CF62116" w14:textId="223E3EA9" w:rsidR="00CC07FC" w:rsidRPr="00E11796" w:rsidRDefault="00A50D20" w:rsidP="00CC07FC">
      <w:pPr>
        <w:rPr>
          <w:lang w:eastAsia="nb-NO"/>
        </w:rPr>
      </w:pPr>
      <w:r w:rsidRPr="00E11796">
        <w:rPr>
          <w:lang w:eastAsia="nb-NO"/>
        </w:rPr>
        <w:t>Entreprenør</w:t>
      </w:r>
      <w:r w:rsidR="00CC07FC" w:rsidRPr="00E11796">
        <w:rPr>
          <w:lang w:eastAsia="nb-NO"/>
        </w:rPr>
        <w:t xml:space="preserve"> skal umiddelbart rapportere slike hendelser videre til byggherre. </w:t>
      </w:r>
      <w:r w:rsidRPr="00E11796">
        <w:rPr>
          <w:lang w:eastAsia="nb-NO"/>
        </w:rPr>
        <w:t>Entreprenør</w:t>
      </w:r>
      <w:r w:rsidR="00CC07FC" w:rsidRPr="00E11796">
        <w:rPr>
          <w:lang w:eastAsia="nb-NO"/>
        </w:rPr>
        <w:t xml:space="preserve"> skal tilrettelegge for at bevis for nevnte brudd sikres. </w:t>
      </w:r>
    </w:p>
    <w:p w14:paraId="11895A5C" w14:textId="77777777" w:rsidR="00CC07FC" w:rsidRPr="00E11796" w:rsidRDefault="00CC07FC" w:rsidP="00CC07FC">
      <w:pPr>
        <w:rPr>
          <w:lang w:eastAsia="nb-NO"/>
        </w:rPr>
      </w:pPr>
    </w:p>
    <w:p w14:paraId="5D5C2E12" w14:textId="7DD0787D" w:rsidR="00CC07FC" w:rsidRPr="00E11796" w:rsidRDefault="00A50D20" w:rsidP="00CC07FC">
      <w:pPr>
        <w:rPr>
          <w:lang w:eastAsia="nb-NO"/>
        </w:rPr>
      </w:pPr>
      <w:r w:rsidRPr="00E11796">
        <w:rPr>
          <w:lang w:eastAsia="nb-NO"/>
        </w:rPr>
        <w:t>Entreprenør</w:t>
      </w:r>
      <w:r w:rsidR="00CC07FC" w:rsidRPr="00E11796">
        <w:rPr>
          <w:lang w:eastAsia="nb-NO"/>
        </w:rPr>
        <w:t xml:space="preserve"> skal anmelde alle slike brudd dersom det foreligger tilstrekkelige bevis til at det ansees hensiktsmessig å anmelde. Anmeldelse skal skje så fort som mulig. </w:t>
      </w:r>
      <w:r w:rsidRPr="00E11796">
        <w:rPr>
          <w:lang w:eastAsia="nb-NO"/>
        </w:rPr>
        <w:t>Entreprenør</w:t>
      </w:r>
      <w:r w:rsidR="00CC07FC" w:rsidRPr="00E11796">
        <w:rPr>
          <w:lang w:eastAsia="nb-NO"/>
        </w:rPr>
        <w:t xml:space="preserve"> skal umiddelbart orientere byggherre om forhold som er anmeldt, og skal orientere byggherre om resultat av anmeldelse så snart dette foreligger. </w:t>
      </w:r>
    </w:p>
    <w:p w14:paraId="78E863DC" w14:textId="77777777" w:rsidR="00CC07FC" w:rsidRPr="00E11796" w:rsidRDefault="00CC07FC" w:rsidP="00CC07FC">
      <w:pPr>
        <w:rPr>
          <w:lang w:eastAsia="nb-NO"/>
        </w:rPr>
      </w:pPr>
    </w:p>
    <w:p w14:paraId="6CE2009D" w14:textId="560D5591" w:rsidR="00BF1191" w:rsidRPr="00E11796" w:rsidRDefault="00A50D20" w:rsidP="00CC07FC">
      <w:pPr>
        <w:rPr>
          <w:lang w:eastAsia="nb-NO"/>
        </w:rPr>
      </w:pPr>
      <w:r w:rsidRPr="00E11796">
        <w:rPr>
          <w:lang w:eastAsia="nb-NO"/>
        </w:rPr>
        <w:t>Entreprenør</w:t>
      </w:r>
      <w:r w:rsidR="00CC07FC" w:rsidRPr="00E11796">
        <w:rPr>
          <w:lang w:eastAsia="nb-NO"/>
        </w:rPr>
        <w:t xml:space="preserve"> skal etablere rutiner som sikrer etterlevelse av disse bestemmelsene og skal på forespørsel fra byggherre fremlegge disse.</w:t>
      </w:r>
    </w:p>
    <w:p w14:paraId="7C07FB82" w14:textId="0272DB95" w:rsidR="00805F6A" w:rsidRPr="00E11796" w:rsidRDefault="00805F6A" w:rsidP="00805F6A"/>
    <w:p w14:paraId="4E3EB5DB" w14:textId="7AEB33AE" w:rsidR="00E33136" w:rsidRPr="00E11796" w:rsidRDefault="00E33136" w:rsidP="00E33C17">
      <w:pPr>
        <w:pStyle w:val="Overskrift3"/>
      </w:pPr>
      <w:bookmarkStart w:id="1161" w:name="_Toc93914714"/>
      <w:bookmarkStart w:id="1162" w:name="_Toc94534669"/>
      <w:bookmarkStart w:id="1163" w:name="_Toc233897234"/>
      <w:r w:rsidRPr="00E11796">
        <w:t>Dokumentasjonsbestemmelser</w:t>
      </w:r>
      <w:bookmarkEnd w:id="1163"/>
    </w:p>
    <w:p w14:paraId="1FC005B6" w14:textId="5A1F0FAC" w:rsidR="00E33136" w:rsidRPr="00E11796" w:rsidRDefault="007C7B88" w:rsidP="00C32271">
      <w:pPr>
        <w:pStyle w:val="Overskrift4"/>
      </w:pPr>
      <w:bookmarkStart w:id="1164" w:name="_Toc233897235"/>
      <w:r w:rsidRPr="00E11796">
        <w:t>Generelt</w:t>
      </w:r>
      <w:bookmarkEnd w:id="1164"/>
    </w:p>
    <w:p w14:paraId="445A7E09" w14:textId="77777777" w:rsidR="008A0714" w:rsidRPr="00E11796" w:rsidRDefault="008A0714" w:rsidP="008A0714">
      <w:pPr>
        <w:rPr>
          <w:lang w:eastAsia="nb-NO"/>
        </w:rPr>
      </w:pPr>
      <w:r w:rsidRPr="00E11796">
        <w:rPr>
          <w:lang w:eastAsia="nb-NO"/>
        </w:rPr>
        <w:t xml:space="preserve">Entreprenøren skal dokumentere kontraktsgjenstanden i henhold til krav gitt i denne kontrakten. </w:t>
      </w:r>
    </w:p>
    <w:p w14:paraId="68FA2778" w14:textId="77777777" w:rsidR="008A0714" w:rsidRPr="00E11796" w:rsidRDefault="008A0714" w:rsidP="008A0714">
      <w:pPr>
        <w:rPr>
          <w:lang w:eastAsia="nb-NO"/>
        </w:rPr>
      </w:pPr>
    </w:p>
    <w:p w14:paraId="5EA1EEC4" w14:textId="77777777" w:rsidR="008A0714" w:rsidRPr="00E11796" w:rsidRDefault="008A0714" w:rsidP="008A0714">
      <w:pPr>
        <w:rPr>
          <w:lang w:eastAsia="nb-NO"/>
        </w:rPr>
      </w:pPr>
      <w:r w:rsidRPr="00E11796">
        <w:rPr>
          <w:lang w:eastAsia="nb-NO"/>
        </w:rPr>
        <w:t xml:space="preserve">Dokumentasjonen skal utarbeides, organiseres og leveres til byggherren i henhold til krav gitt i denne kontrakten. </w:t>
      </w:r>
    </w:p>
    <w:p w14:paraId="3EF14F62" w14:textId="77777777" w:rsidR="008A0714" w:rsidRPr="00E11796" w:rsidRDefault="008A0714" w:rsidP="008A0714">
      <w:pPr>
        <w:rPr>
          <w:lang w:eastAsia="nb-NO"/>
        </w:rPr>
      </w:pPr>
    </w:p>
    <w:p w14:paraId="0551CAB2" w14:textId="77777777" w:rsidR="008A0714" w:rsidRPr="00E11796" w:rsidRDefault="008A0714" w:rsidP="008A0714">
      <w:pPr>
        <w:rPr>
          <w:lang w:eastAsia="nb-NO"/>
        </w:rPr>
      </w:pPr>
      <w:r w:rsidRPr="00E11796">
        <w:rPr>
          <w:lang w:eastAsia="nb-NO"/>
        </w:rPr>
        <w:t xml:space="preserve">Med mindre annet er avtalt skal dokumentasjon leveres byggherren uten ugrunnet opphold. </w:t>
      </w:r>
    </w:p>
    <w:p w14:paraId="3F872FF1" w14:textId="77777777" w:rsidR="008A0714" w:rsidRPr="00E11796" w:rsidRDefault="008A0714" w:rsidP="008A0714">
      <w:pPr>
        <w:rPr>
          <w:lang w:eastAsia="nb-NO"/>
        </w:rPr>
      </w:pPr>
    </w:p>
    <w:p w14:paraId="2DD9BAF3" w14:textId="73835229" w:rsidR="008A0714" w:rsidRPr="00E11796" w:rsidRDefault="008A0714" w:rsidP="008A0714">
      <w:pPr>
        <w:rPr>
          <w:lang w:eastAsia="nb-NO"/>
        </w:rPr>
      </w:pPr>
      <w:r w:rsidRPr="00E11796">
        <w:rPr>
          <w:lang w:eastAsia="nb-NO"/>
        </w:rPr>
        <w:t xml:space="preserve">Med mindre annet er avtalt skal all dokumentasjon leveres digitalt via byggherrens </w:t>
      </w:r>
      <w:r w:rsidR="00474120" w:rsidRPr="00E11796">
        <w:rPr>
          <w:lang w:eastAsia="nb-NO"/>
        </w:rPr>
        <w:t>samhandlingsverktøy</w:t>
      </w:r>
      <w:r w:rsidRPr="00E11796">
        <w:rPr>
          <w:lang w:eastAsia="nb-NO"/>
        </w:rPr>
        <w:t xml:space="preserve">. </w:t>
      </w:r>
    </w:p>
    <w:p w14:paraId="2AEC4FA0" w14:textId="77777777" w:rsidR="008A0714" w:rsidRPr="00E11796" w:rsidRDefault="008A0714" w:rsidP="008A0714">
      <w:pPr>
        <w:rPr>
          <w:lang w:eastAsia="nb-NO"/>
        </w:rPr>
      </w:pPr>
    </w:p>
    <w:p w14:paraId="6B6520A6" w14:textId="14E5BD2B" w:rsidR="000768EA" w:rsidRPr="00E11796" w:rsidRDefault="008A0714" w:rsidP="008A0714">
      <w:pPr>
        <w:rPr>
          <w:lang w:eastAsia="nb-NO"/>
        </w:rPr>
      </w:pPr>
      <w:r w:rsidRPr="00E11796">
        <w:rPr>
          <w:lang w:eastAsia="nb-NO"/>
        </w:rPr>
        <w:t>All dokumentasjon skal ha opplysninger (metadata) som identifiserer dokumentasjonen.</w:t>
      </w:r>
    </w:p>
    <w:p w14:paraId="3A1DE2F0" w14:textId="77777777" w:rsidR="00414CB5" w:rsidRPr="00E11796" w:rsidRDefault="00414CB5" w:rsidP="008A0714">
      <w:pPr>
        <w:rPr>
          <w:lang w:eastAsia="nb-NO"/>
        </w:rPr>
      </w:pPr>
    </w:p>
    <w:p w14:paraId="37A565CD" w14:textId="65A27D44" w:rsidR="00414CB5" w:rsidRPr="00E11796" w:rsidRDefault="00D741B1" w:rsidP="00C32271">
      <w:pPr>
        <w:pStyle w:val="Overskrift4"/>
      </w:pPr>
      <w:bookmarkStart w:id="1165" w:name="_Toc233897236"/>
      <w:r w:rsidRPr="00E11796">
        <w:t>Format</w:t>
      </w:r>
      <w:bookmarkEnd w:id="1165"/>
    </w:p>
    <w:p w14:paraId="4CEC96EE" w14:textId="6632F052" w:rsidR="00E80E54" w:rsidRPr="00E11796" w:rsidRDefault="00240264" w:rsidP="00E80E54">
      <w:pPr>
        <w:rPr>
          <w:lang w:eastAsia="nb-NO"/>
        </w:rPr>
      </w:pPr>
      <w:r w:rsidRPr="00E11796">
        <w:rPr>
          <w:lang w:eastAsia="nb-NO"/>
        </w:rPr>
        <w:t xml:space="preserve">Med mindre annet er avtalt, skal dokumentasjon leveres både på programvarens originalformat og på et åpent standardisert </w:t>
      </w:r>
      <w:r w:rsidR="005A0F6A" w:rsidRPr="00E11796">
        <w:rPr>
          <w:lang w:eastAsia="nb-NO"/>
        </w:rPr>
        <w:t>data</w:t>
      </w:r>
      <w:r w:rsidRPr="00E11796">
        <w:rPr>
          <w:lang w:eastAsia="nb-NO"/>
        </w:rPr>
        <w:t>format</w:t>
      </w:r>
      <w:r w:rsidR="00B16B00" w:rsidRPr="00E11796">
        <w:rPr>
          <w:lang w:eastAsia="nb-NO"/>
        </w:rPr>
        <w:t>.</w:t>
      </w:r>
      <w:r w:rsidR="00444D35" w:rsidRPr="00E11796">
        <w:rPr>
          <w:lang w:eastAsia="nb-NO"/>
        </w:rPr>
        <w:t xml:space="preserve"> </w:t>
      </w:r>
    </w:p>
    <w:p w14:paraId="4D70F131" w14:textId="77777777" w:rsidR="00240264" w:rsidRPr="00E11796" w:rsidRDefault="00240264" w:rsidP="00E80E54">
      <w:pPr>
        <w:rPr>
          <w:lang w:eastAsia="nb-NO"/>
        </w:rPr>
      </w:pPr>
    </w:p>
    <w:p w14:paraId="5C0379E7" w14:textId="6EF81BFE" w:rsidR="00240264" w:rsidRPr="00E11796" w:rsidRDefault="00920BA3" w:rsidP="00C32271">
      <w:pPr>
        <w:pStyle w:val="Overskrift4"/>
      </w:pPr>
      <w:bookmarkStart w:id="1166" w:name="_Toc233897237"/>
      <w:r w:rsidRPr="00E11796">
        <w:t>Byggherrens tilgang til og innsyn i prosjektert og registrert dokumentasjon</w:t>
      </w:r>
      <w:bookmarkEnd w:id="1166"/>
    </w:p>
    <w:p w14:paraId="1961F6BB" w14:textId="77777777" w:rsidR="0033254F" w:rsidRPr="00E11796" w:rsidRDefault="0033254F" w:rsidP="0033254F">
      <w:pPr>
        <w:rPr>
          <w:lang w:eastAsia="nb-NO"/>
        </w:rPr>
      </w:pPr>
      <w:r w:rsidRPr="00E11796">
        <w:rPr>
          <w:lang w:eastAsia="nb-NO"/>
        </w:rPr>
        <w:t xml:space="preserve">Byggherren skal til enhver tid ha tilgang til og innsyn i entreprenørens prosjekterte og registrerte dokumentasjon, herunder entreprenørens modeller, tegninger, innmålinger og stikingsdata. </w:t>
      </w:r>
    </w:p>
    <w:p w14:paraId="5E854DB2" w14:textId="77777777" w:rsidR="0033254F" w:rsidRPr="00E11796" w:rsidRDefault="0033254F" w:rsidP="0033254F">
      <w:pPr>
        <w:rPr>
          <w:lang w:eastAsia="nb-NO"/>
        </w:rPr>
      </w:pPr>
    </w:p>
    <w:p w14:paraId="5E4320C7" w14:textId="77777777" w:rsidR="0033254F" w:rsidRPr="00E11796" w:rsidRDefault="0033254F" w:rsidP="0033254F">
      <w:pPr>
        <w:rPr>
          <w:lang w:eastAsia="nb-NO"/>
        </w:rPr>
      </w:pPr>
      <w:r w:rsidRPr="00E11796">
        <w:rPr>
          <w:lang w:eastAsia="nb-NO"/>
        </w:rPr>
        <w:t>Tilgang- og innsynsløsninger avtales mellom partene i samhandlingsmøtet.</w:t>
      </w:r>
    </w:p>
    <w:p w14:paraId="74D6CF16" w14:textId="504D4FA7" w:rsidR="00C52A14" w:rsidRPr="00E11796" w:rsidRDefault="0033254F" w:rsidP="0033254F">
      <w:pPr>
        <w:rPr>
          <w:lang w:eastAsia="nb-NO"/>
        </w:rPr>
      </w:pPr>
      <w:r w:rsidRPr="00E11796">
        <w:rPr>
          <w:lang w:eastAsia="nb-NO"/>
        </w:rPr>
        <w:t>Entreprenøren skal sørge for at byggherre får opplæring i bruk av løsningene.</w:t>
      </w:r>
    </w:p>
    <w:p w14:paraId="02B094F8" w14:textId="77777777" w:rsidR="00FB10C2" w:rsidRPr="00E11796" w:rsidRDefault="00FB10C2" w:rsidP="0033254F">
      <w:pPr>
        <w:rPr>
          <w:lang w:eastAsia="nb-NO"/>
        </w:rPr>
      </w:pPr>
    </w:p>
    <w:p w14:paraId="472B4749" w14:textId="5417A761" w:rsidR="00FB10C2" w:rsidRPr="00E11796" w:rsidRDefault="00A711FB" w:rsidP="00C32271">
      <w:pPr>
        <w:pStyle w:val="Overskrift4"/>
      </w:pPr>
      <w:bookmarkStart w:id="1167" w:name="_Toc233897238"/>
      <w:r w:rsidRPr="00E11796">
        <w:t>Dokumentasjon av kvalitet</w:t>
      </w:r>
      <w:bookmarkEnd w:id="1167"/>
    </w:p>
    <w:p w14:paraId="7FA1B466" w14:textId="32C7D486" w:rsidR="001F49BA" w:rsidRPr="00E11796" w:rsidRDefault="00C516D2" w:rsidP="00C516D2">
      <w:pPr>
        <w:pStyle w:val="Overskrift5"/>
      </w:pPr>
      <w:bookmarkStart w:id="1168" w:name="_Toc233897239"/>
      <w:r w:rsidRPr="00E11796">
        <w:lastRenderedPageBreak/>
        <w:t>Generelle krav</w:t>
      </w:r>
      <w:bookmarkEnd w:id="1168"/>
    </w:p>
    <w:p w14:paraId="61936709" w14:textId="19404005" w:rsidR="003752E7" w:rsidRPr="00E11796" w:rsidRDefault="003752E7" w:rsidP="003752E7">
      <w:r w:rsidRPr="00E11796">
        <w:t>Entreprenøren skal dokumentere kvaliteten på kontraktsgjenstanden</w:t>
      </w:r>
      <w:r w:rsidR="00EC75EE" w:rsidRPr="00E11796">
        <w:t xml:space="preserve"> i henhold </w:t>
      </w:r>
      <w:r w:rsidR="00444D35" w:rsidRPr="00E11796">
        <w:t xml:space="preserve">til </w:t>
      </w:r>
      <w:r w:rsidR="00EC75EE" w:rsidRPr="00E11796">
        <w:t>kontraktens bestemmelser.</w:t>
      </w:r>
    </w:p>
    <w:p w14:paraId="4A31B263" w14:textId="77777777" w:rsidR="00C62CA4" w:rsidRPr="00E11796" w:rsidRDefault="00C62CA4" w:rsidP="00C62CA4">
      <w:pPr>
        <w:rPr>
          <w:lang w:eastAsia="nb-NO"/>
        </w:rPr>
      </w:pPr>
    </w:p>
    <w:p w14:paraId="5CC8E748" w14:textId="77777777" w:rsidR="006B1A43" w:rsidRPr="00E11796" w:rsidRDefault="003752E7" w:rsidP="00EC75EE">
      <w:pPr>
        <w:pStyle w:val="Overskrift5"/>
      </w:pPr>
      <w:bookmarkStart w:id="1169" w:name="_Toc233897240"/>
      <w:r w:rsidRPr="00E11796">
        <w:t>Sjekklister</w:t>
      </w:r>
      <w:bookmarkEnd w:id="1169"/>
    </w:p>
    <w:p w14:paraId="3142EDE3" w14:textId="77777777" w:rsidR="00A76C69" w:rsidRPr="00E11796" w:rsidRDefault="00A76C69" w:rsidP="00A76C69">
      <w:pPr>
        <w:rPr>
          <w:lang w:eastAsia="nb-NO"/>
        </w:rPr>
      </w:pPr>
      <w:r w:rsidRPr="00E11796">
        <w:rPr>
          <w:lang w:eastAsia="nb-NO"/>
        </w:rPr>
        <w:t>Som et ledd i kvalitetssikringen skal entreprenøren dokumentere utførelsen av kontraktsgjenstanden ved bruk av sjekklister. Entreprenøren er ansvarlig for utarbeidelse av sjekklistene.</w:t>
      </w:r>
    </w:p>
    <w:p w14:paraId="2A51DEF1" w14:textId="77777777" w:rsidR="00A76C69" w:rsidRPr="00E11796" w:rsidRDefault="00A76C69" w:rsidP="00A76C69">
      <w:pPr>
        <w:rPr>
          <w:lang w:eastAsia="nb-NO"/>
        </w:rPr>
      </w:pPr>
    </w:p>
    <w:p w14:paraId="0BDFFD47" w14:textId="0FF3D327" w:rsidR="00A76C69" w:rsidRPr="00E11796" w:rsidRDefault="00A76C69" w:rsidP="00A76C69">
      <w:pPr>
        <w:rPr>
          <w:lang w:eastAsia="nb-NO"/>
        </w:rPr>
      </w:pPr>
      <w:r w:rsidRPr="00E11796">
        <w:rPr>
          <w:lang w:eastAsia="nb-NO"/>
        </w:rPr>
        <w:t xml:space="preserve">Sjekklistene skal inneholde plass for dato og kontrollsignatur og skal undertegnes av den person som har utført kvalitetssikringsarbeidet på vegne av entreprenøren. Entreprenøren skal gjøre kopi av sjekklister tilgjengelig for byggherren i </w:t>
      </w:r>
      <w:r w:rsidR="00474120" w:rsidRPr="00E11796">
        <w:rPr>
          <w:lang w:eastAsia="nb-NO"/>
        </w:rPr>
        <w:t xml:space="preserve">samhandlingsverktøyet </w:t>
      </w:r>
      <w:r w:rsidRPr="00E11796">
        <w:rPr>
          <w:lang w:eastAsia="nb-NO"/>
        </w:rPr>
        <w:t xml:space="preserve">ved kritiske arbeidsoperasjoner, før videre arbeider kan startes. </w:t>
      </w:r>
    </w:p>
    <w:p w14:paraId="1921E0D7" w14:textId="77777777" w:rsidR="00A76C69" w:rsidRPr="00E11796" w:rsidRDefault="00A76C69" w:rsidP="00A76C69">
      <w:pPr>
        <w:rPr>
          <w:lang w:eastAsia="nb-NO"/>
        </w:rPr>
      </w:pPr>
    </w:p>
    <w:p w14:paraId="3A2D71E6" w14:textId="1B835A0A" w:rsidR="006B1A43" w:rsidRPr="00E11796" w:rsidRDefault="00A76C69" w:rsidP="00A76C69">
      <w:pPr>
        <w:rPr>
          <w:lang w:eastAsia="nb-NO"/>
        </w:rPr>
      </w:pPr>
      <w:r w:rsidRPr="00E11796">
        <w:rPr>
          <w:lang w:eastAsia="nb-NO"/>
        </w:rPr>
        <w:t>Sjekklister utfylles med måleverdier og skal dokumentere krav gitt i kontrakten, samt inneholde verdiene i kravene i kontrakten så langt dette er mulig.</w:t>
      </w:r>
    </w:p>
    <w:p w14:paraId="21013AFE" w14:textId="77777777" w:rsidR="00A76C69" w:rsidRPr="00E11796" w:rsidRDefault="00A76C69" w:rsidP="00461E25"/>
    <w:p w14:paraId="6732E2B8" w14:textId="598744A5" w:rsidR="003752E7" w:rsidRPr="00E11796" w:rsidRDefault="006B1A43" w:rsidP="00461E25">
      <w:pPr>
        <w:pStyle w:val="Overskrift5"/>
      </w:pPr>
      <w:bookmarkStart w:id="1170" w:name="_Toc233897241"/>
      <w:r w:rsidRPr="00E11796">
        <w:t>Dokumentasjon av avvik</w:t>
      </w:r>
      <w:bookmarkEnd w:id="1170"/>
      <w:r w:rsidR="003752E7" w:rsidRPr="00E11796">
        <w:t xml:space="preserve"> </w:t>
      </w:r>
    </w:p>
    <w:p w14:paraId="3C08B68D" w14:textId="77777777" w:rsidR="0078292C" w:rsidRPr="00E11796" w:rsidRDefault="00767630" w:rsidP="0033254F">
      <w:pPr>
        <w:rPr>
          <w:lang w:eastAsia="nb-NO"/>
        </w:rPr>
      </w:pPr>
      <w:r w:rsidRPr="00E11796">
        <w:rPr>
          <w:lang w:eastAsia="nb-NO"/>
        </w:rPr>
        <w:t xml:space="preserve">Eventuelle avvik skal tydelig fremgå av entreprenørens kvalitetsdokumentasjon. </w:t>
      </w:r>
    </w:p>
    <w:p w14:paraId="59121416" w14:textId="77777777" w:rsidR="0078292C" w:rsidRPr="00E11796" w:rsidRDefault="0078292C" w:rsidP="0033254F">
      <w:pPr>
        <w:rPr>
          <w:lang w:eastAsia="nb-NO"/>
        </w:rPr>
      </w:pPr>
    </w:p>
    <w:p w14:paraId="51BF9477" w14:textId="04B3673E" w:rsidR="0033254F" w:rsidRPr="00E11796" w:rsidRDefault="00767630" w:rsidP="0033254F">
      <w:pPr>
        <w:rPr>
          <w:lang w:eastAsia="nb-NO"/>
        </w:rPr>
      </w:pPr>
      <w:r w:rsidRPr="00E11796">
        <w:rPr>
          <w:lang w:eastAsia="nb-NO"/>
        </w:rPr>
        <w:t xml:space="preserve">Dersom </w:t>
      </w:r>
      <w:r w:rsidR="0078292C" w:rsidRPr="00E11796">
        <w:rPr>
          <w:lang w:eastAsia="nb-NO"/>
        </w:rPr>
        <w:t xml:space="preserve">det blir påpekt </w:t>
      </w:r>
      <w:r w:rsidRPr="00E11796">
        <w:rPr>
          <w:lang w:eastAsia="nb-NO"/>
        </w:rPr>
        <w:t xml:space="preserve">avvik og mangler i </w:t>
      </w:r>
      <w:r w:rsidR="0078292C" w:rsidRPr="00E11796">
        <w:rPr>
          <w:lang w:eastAsia="nb-NO"/>
        </w:rPr>
        <w:t>kvalitets</w:t>
      </w:r>
      <w:r w:rsidRPr="00E11796">
        <w:rPr>
          <w:lang w:eastAsia="nb-NO"/>
        </w:rPr>
        <w:t>dokumentasjonen, skal</w:t>
      </w:r>
      <w:r w:rsidR="0078292C" w:rsidRPr="00E11796">
        <w:rPr>
          <w:lang w:eastAsia="nb-NO"/>
        </w:rPr>
        <w:t xml:space="preserve"> entreprenøren </w:t>
      </w:r>
      <w:r w:rsidRPr="00E11796">
        <w:rPr>
          <w:lang w:eastAsia="nb-NO"/>
        </w:rPr>
        <w:t xml:space="preserve">rette opp </w:t>
      </w:r>
      <w:r w:rsidR="00244412" w:rsidRPr="00E11796">
        <w:rPr>
          <w:lang w:eastAsia="nb-NO"/>
        </w:rPr>
        <w:t xml:space="preserve">disse </w:t>
      </w:r>
      <w:r w:rsidRPr="00E11796">
        <w:rPr>
          <w:lang w:eastAsia="nb-NO"/>
        </w:rPr>
        <w:t>fortløpende.</w:t>
      </w:r>
    </w:p>
    <w:p w14:paraId="5563DAE4" w14:textId="77777777" w:rsidR="00767630" w:rsidRPr="00E11796" w:rsidRDefault="00767630" w:rsidP="0033254F">
      <w:pPr>
        <w:rPr>
          <w:lang w:eastAsia="nb-NO"/>
        </w:rPr>
      </w:pPr>
    </w:p>
    <w:p w14:paraId="3B8D1CE7" w14:textId="77679FCF" w:rsidR="00767630" w:rsidRPr="00E11796" w:rsidRDefault="00C57E20" w:rsidP="00C32271">
      <w:pPr>
        <w:pStyle w:val="Overskrift4"/>
      </w:pPr>
      <w:bookmarkStart w:id="1171" w:name="_Toc233897242"/>
      <w:r w:rsidRPr="00E11796">
        <w:t>Innmåling og registrering</w:t>
      </w:r>
      <w:bookmarkEnd w:id="1171"/>
      <w:r w:rsidRPr="00E11796">
        <w:t xml:space="preserve"> </w:t>
      </w:r>
    </w:p>
    <w:p w14:paraId="3586B856" w14:textId="077A6E92" w:rsidR="00C45C2B" w:rsidRPr="00E11796" w:rsidRDefault="00C45C2B" w:rsidP="00C45C2B">
      <w:pPr>
        <w:rPr>
          <w:lang w:eastAsia="nb-NO"/>
        </w:rPr>
      </w:pPr>
      <w:r w:rsidRPr="00E11796">
        <w:rPr>
          <w:lang w:eastAsia="nb-NO"/>
        </w:rPr>
        <w:t xml:space="preserve">Entreprenøren skal utføre innmålinger og registreringer i henhold til Statens vegvesens håndbøker, herunder blant annet Håndbok R110 Modellgrunnlag og Håndbok R761 Prosesskoden. </w:t>
      </w:r>
    </w:p>
    <w:p w14:paraId="278D84F7" w14:textId="77777777" w:rsidR="00C45C2B" w:rsidRPr="00E11796" w:rsidRDefault="00C45C2B" w:rsidP="00C45C2B">
      <w:pPr>
        <w:rPr>
          <w:lang w:eastAsia="nb-NO"/>
        </w:rPr>
      </w:pPr>
    </w:p>
    <w:p w14:paraId="2FC50618" w14:textId="77777777" w:rsidR="00C45C2B" w:rsidRPr="00E11796" w:rsidRDefault="00C45C2B" w:rsidP="00C45C2B">
      <w:pPr>
        <w:rPr>
          <w:lang w:eastAsia="nb-NO"/>
        </w:rPr>
      </w:pPr>
    </w:p>
    <w:p w14:paraId="7070F086" w14:textId="1C36A9BE" w:rsidR="00C45C2B" w:rsidRPr="00E11796" w:rsidRDefault="00EF5963" w:rsidP="00C32271">
      <w:pPr>
        <w:pStyle w:val="Overskrift4"/>
      </w:pPr>
      <w:bookmarkStart w:id="1172" w:name="_Toc233897243"/>
      <w:r w:rsidRPr="00E11796">
        <w:t>M</w:t>
      </w:r>
      <w:r w:rsidR="00C45C2B" w:rsidRPr="00E11796">
        <w:t>ålinger, feltundersøkelser, laboratorieundersøkelser, beregninger, mv.</w:t>
      </w:r>
      <w:bookmarkEnd w:id="1172"/>
    </w:p>
    <w:p w14:paraId="456E1949" w14:textId="77777777" w:rsidR="00EF5963" w:rsidRPr="00E11796" w:rsidRDefault="00EF5963" w:rsidP="00EF5963">
      <w:pPr>
        <w:rPr>
          <w:lang w:eastAsia="nb-NO"/>
        </w:rPr>
      </w:pPr>
      <w:r w:rsidRPr="00E11796">
        <w:rPr>
          <w:lang w:eastAsia="nb-NO"/>
        </w:rPr>
        <w:t>Entreprenøren skal foreta nødvendige målinger, feltundersøkelser, laboratorieundersøkelser, beregninger mv. og rapportere jevnlig for å påse og verifisere at kontraktens krav overholdes.</w:t>
      </w:r>
    </w:p>
    <w:p w14:paraId="1DA3B2C0" w14:textId="77777777" w:rsidR="00EF5963" w:rsidRPr="00E11796" w:rsidRDefault="00EF5963" w:rsidP="00EF5963">
      <w:pPr>
        <w:rPr>
          <w:lang w:eastAsia="nb-NO"/>
        </w:rPr>
      </w:pPr>
    </w:p>
    <w:p w14:paraId="3B6E58FA" w14:textId="1590ED52" w:rsidR="00A5585F" w:rsidRPr="00E11796" w:rsidRDefault="00EF5963" w:rsidP="00EF5963">
      <w:pPr>
        <w:rPr>
          <w:lang w:eastAsia="nb-NO"/>
        </w:rPr>
      </w:pPr>
      <w:r w:rsidRPr="00E11796">
        <w:rPr>
          <w:lang w:eastAsia="nb-NO"/>
        </w:rPr>
        <w:t xml:space="preserve">Slike data skal gjøres fortløpende tilgengelig for byggherren gjennom </w:t>
      </w:r>
      <w:r w:rsidR="00474120" w:rsidRPr="00E11796">
        <w:rPr>
          <w:lang w:eastAsia="nb-NO"/>
        </w:rPr>
        <w:t>samhandlingsverktøyet</w:t>
      </w:r>
      <w:r w:rsidRPr="00E11796">
        <w:rPr>
          <w:lang w:eastAsia="nb-NO"/>
        </w:rPr>
        <w:t>.</w:t>
      </w:r>
    </w:p>
    <w:p w14:paraId="058926B5" w14:textId="066A69ED" w:rsidR="00EF5963" w:rsidRPr="00E11796" w:rsidRDefault="00EF5963" w:rsidP="00EF5963">
      <w:pPr>
        <w:rPr>
          <w:lang w:eastAsia="nb-NO"/>
        </w:rPr>
      </w:pPr>
      <w:r w:rsidRPr="00E11796">
        <w:rPr>
          <w:lang w:eastAsia="nb-NO"/>
        </w:rPr>
        <w:t xml:space="preserve"> </w:t>
      </w:r>
    </w:p>
    <w:p w14:paraId="1DD797E3" w14:textId="799EB468" w:rsidR="00C45C2B" w:rsidRPr="00E11796" w:rsidRDefault="00EF5963" w:rsidP="00EF5963">
      <w:pPr>
        <w:rPr>
          <w:lang w:eastAsia="nb-NO"/>
        </w:rPr>
      </w:pPr>
      <w:r w:rsidRPr="00E11796">
        <w:rPr>
          <w:lang w:eastAsia="nb-NO"/>
        </w:rPr>
        <w:t>Omfang av kontroll og dokumentasjon skal være i henhold til kontraktens bestemmelser</w:t>
      </w:r>
    </w:p>
    <w:p w14:paraId="330804F5" w14:textId="77777777" w:rsidR="0033254F" w:rsidRPr="00E11796" w:rsidRDefault="0033254F" w:rsidP="0033254F">
      <w:pPr>
        <w:rPr>
          <w:lang w:eastAsia="nb-NO"/>
        </w:rPr>
      </w:pPr>
    </w:p>
    <w:p w14:paraId="33404E59" w14:textId="110D7051" w:rsidR="00A5585F" w:rsidRPr="00E11796" w:rsidRDefault="00A5585F" w:rsidP="00C32271">
      <w:pPr>
        <w:pStyle w:val="Overskrift4"/>
      </w:pPr>
      <w:bookmarkStart w:id="1173" w:name="_Toc233897244"/>
      <w:r w:rsidRPr="00E11796">
        <w:t>Sluttdokumentasjon</w:t>
      </w:r>
      <w:bookmarkEnd w:id="1173"/>
    </w:p>
    <w:p w14:paraId="1CC39869" w14:textId="7BC07BA8" w:rsidR="007455BF" w:rsidRPr="00E11796" w:rsidRDefault="007455BF" w:rsidP="007455BF">
      <w:pPr>
        <w:pStyle w:val="Overskrift5"/>
      </w:pPr>
      <w:bookmarkStart w:id="1174" w:name="_Toc233897245"/>
      <w:r w:rsidRPr="00E11796">
        <w:t>Generelt</w:t>
      </w:r>
      <w:bookmarkEnd w:id="1174"/>
    </w:p>
    <w:p w14:paraId="46313EED" w14:textId="77777777" w:rsidR="00B736C1" w:rsidRPr="00E11796" w:rsidRDefault="00B736C1" w:rsidP="00B736C1">
      <w:pPr>
        <w:rPr>
          <w:lang w:eastAsia="nb-NO"/>
        </w:rPr>
      </w:pPr>
      <w:r w:rsidRPr="00E11796">
        <w:rPr>
          <w:lang w:eastAsia="nb-NO"/>
        </w:rPr>
        <w:t>Entreprenøren skal levere sluttdokumentasjon til byggherren. Sluttdokumentasjonen skal vise at kontraktens krav er overholdt.</w:t>
      </w:r>
    </w:p>
    <w:p w14:paraId="681C1AC9" w14:textId="77777777" w:rsidR="00B736C1" w:rsidRPr="00E11796" w:rsidRDefault="00B736C1" w:rsidP="00B736C1">
      <w:pPr>
        <w:rPr>
          <w:lang w:eastAsia="nb-NO"/>
        </w:rPr>
      </w:pPr>
    </w:p>
    <w:p w14:paraId="6A47F1CC" w14:textId="77777777" w:rsidR="00B736C1" w:rsidRPr="00E11796" w:rsidRDefault="00B736C1" w:rsidP="00B736C1">
      <w:pPr>
        <w:rPr>
          <w:lang w:eastAsia="nb-NO"/>
        </w:rPr>
      </w:pPr>
      <w:r w:rsidRPr="00E11796">
        <w:rPr>
          <w:lang w:eastAsia="nb-NO"/>
        </w:rPr>
        <w:t xml:space="preserve">Sluttdokumentasjon skal leveres fortløpende etter hvert som arbeidene ferdigstilles. </w:t>
      </w:r>
    </w:p>
    <w:p w14:paraId="2362F2E3" w14:textId="77777777" w:rsidR="00B736C1" w:rsidRPr="00E11796" w:rsidRDefault="00B736C1" w:rsidP="00B736C1">
      <w:pPr>
        <w:rPr>
          <w:lang w:eastAsia="nb-NO"/>
        </w:rPr>
      </w:pPr>
    </w:p>
    <w:p w14:paraId="651407EF" w14:textId="427F295F" w:rsidR="00B736C1" w:rsidRPr="00E11796" w:rsidRDefault="00B736C1" w:rsidP="00B736C1">
      <w:pPr>
        <w:rPr>
          <w:lang w:eastAsia="nb-NO"/>
        </w:rPr>
      </w:pPr>
      <w:r w:rsidRPr="00E11796">
        <w:rPr>
          <w:lang w:eastAsia="nb-NO"/>
        </w:rPr>
        <w:t xml:space="preserve">Sluttdokumentasjon omfatter også «som utført»-dokumentasjon og FDV-dokumentasjon. </w:t>
      </w:r>
    </w:p>
    <w:p w14:paraId="1483B340" w14:textId="77777777" w:rsidR="00B736C1" w:rsidRPr="00E11796" w:rsidRDefault="00B736C1" w:rsidP="00B736C1">
      <w:pPr>
        <w:rPr>
          <w:lang w:eastAsia="nb-NO"/>
        </w:rPr>
      </w:pPr>
    </w:p>
    <w:p w14:paraId="4C813A15" w14:textId="52D6C656" w:rsidR="00B736C1" w:rsidRPr="00E11796" w:rsidRDefault="00B736C1" w:rsidP="00B736C1">
      <w:pPr>
        <w:rPr>
          <w:lang w:eastAsia="nb-NO"/>
        </w:rPr>
      </w:pPr>
      <w:r w:rsidRPr="00E11796">
        <w:rPr>
          <w:lang w:eastAsia="nb-NO"/>
        </w:rPr>
        <w:t xml:space="preserve">Entreprenøren skal levere komplett og kvalitetssikret sluttdokumentasjon senest </w:t>
      </w:r>
      <w:r w:rsidRPr="00E11796">
        <w:rPr>
          <w:highlight w:val="lightGray"/>
          <w:lang w:eastAsia="nb-NO"/>
        </w:rPr>
        <w:t>3 uker</w:t>
      </w:r>
      <w:r w:rsidRPr="00E11796">
        <w:rPr>
          <w:lang w:eastAsia="nb-NO"/>
        </w:rPr>
        <w:t xml:space="preserve"> før overtakelse.</w:t>
      </w:r>
    </w:p>
    <w:p w14:paraId="56EF375E" w14:textId="77777777" w:rsidR="00B736C1" w:rsidRPr="00E11796" w:rsidRDefault="00B736C1" w:rsidP="00B736C1">
      <w:pPr>
        <w:rPr>
          <w:lang w:eastAsia="nb-NO"/>
        </w:rPr>
      </w:pPr>
    </w:p>
    <w:p w14:paraId="149E24CD" w14:textId="7A883892" w:rsidR="00B736C1" w:rsidRPr="00E11796" w:rsidRDefault="00B736C1" w:rsidP="00B736C1">
      <w:pPr>
        <w:rPr>
          <w:lang w:eastAsia="nb-NO"/>
        </w:rPr>
      </w:pPr>
      <w:r w:rsidRPr="00E11796">
        <w:rPr>
          <w:lang w:eastAsia="nb-NO"/>
        </w:rPr>
        <w:t xml:space="preserve">Leveransen av dokumentasjon skal ha en struktur med logisk og tabellarisk oppbygging. </w:t>
      </w:r>
    </w:p>
    <w:p w14:paraId="7D867F73" w14:textId="77777777" w:rsidR="00B736C1" w:rsidRPr="00E11796" w:rsidRDefault="00B736C1" w:rsidP="00B736C1">
      <w:pPr>
        <w:rPr>
          <w:lang w:eastAsia="nb-NO"/>
        </w:rPr>
      </w:pPr>
    </w:p>
    <w:p w14:paraId="11F698E7" w14:textId="08A6AEA4" w:rsidR="00B736C1" w:rsidRPr="00E11796" w:rsidRDefault="00B736C1" w:rsidP="00B736C1">
      <w:pPr>
        <w:rPr>
          <w:lang w:eastAsia="nb-NO"/>
        </w:rPr>
      </w:pPr>
      <w:r w:rsidRPr="00E11796">
        <w:rPr>
          <w:lang w:eastAsia="nb-NO"/>
        </w:rPr>
        <w:t xml:space="preserve">Det skal lages komplette dokumentlister med system for versjonskontroll. </w:t>
      </w:r>
    </w:p>
    <w:p w14:paraId="47F488DB" w14:textId="77777777" w:rsidR="00B736C1" w:rsidRPr="00E11796" w:rsidRDefault="00B736C1" w:rsidP="00B736C1">
      <w:pPr>
        <w:rPr>
          <w:lang w:eastAsia="nb-NO"/>
        </w:rPr>
      </w:pPr>
    </w:p>
    <w:p w14:paraId="3C5493E2" w14:textId="73ED2C4A" w:rsidR="00B736C1" w:rsidRPr="00E11796" w:rsidRDefault="00B736C1" w:rsidP="00B736C1">
      <w:pPr>
        <w:rPr>
          <w:lang w:eastAsia="nb-NO"/>
        </w:rPr>
      </w:pPr>
      <w:r w:rsidRPr="00E11796">
        <w:rPr>
          <w:lang w:eastAsia="nb-NO"/>
        </w:rPr>
        <w:t xml:space="preserve">Dokumentasjonen skal leveres i byggherrens </w:t>
      </w:r>
      <w:r w:rsidR="00474120" w:rsidRPr="00E11796">
        <w:rPr>
          <w:lang w:eastAsia="nb-NO"/>
        </w:rPr>
        <w:t xml:space="preserve">samhandlingsverktøy </w:t>
      </w:r>
      <w:r w:rsidRPr="00E11796">
        <w:rPr>
          <w:lang w:eastAsia="nb-NO"/>
        </w:rPr>
        <w:t xml:space="preserve">med mindre annet avtales for enkelte datatyper. </w:t>
      </w:r>
    </w:p>
    <w:p w14:paraId="41B8F5CC" w14:textId="77777777" w:rsidR="00B736C1" w:rsidRPr="00E11796" w:rsidRDefault="00B736C1" w:rsidP="00B736C1">
      <w:pPr>
        <w:rPr>
          <w:lang w:eastAsia="nb-NO"/>
        </w:rPr>
      </w:pPr>
    </w:p>
    <w:p w14:paraId="13BA2743" w14:textId="534CBB44" w:rsidR="00B736C1" w:rsidRPr="00E11796" w:rsidRDefault="00B736C1" w:rsidP="00B736C1">
      <w:pPr>
        <w:rPr>
          <w:lang w:eastAsia="nb-NO"/>
        </w:rPr>
      </w:pPr>
      <w:r w:rsidRPr="00E11796">
        <w:rPr>
          <w:lang w:eastAsia="nb-NO"/>
        </w:rPr>
        <w:t xml:space="preserve">All sluttdokumentasjon skal leveres på norsk. </w:t>
      </w:r>
    </w:p>
    <w:p w14:paraId="67A4E0F8" w14:textId="77777777" w:rsidR="00B736C1" w:rsidRPr="00E11796" w:rsidRDefault="00B736C1" w:rsidP="00B736C1">
      <w:pPr>
        <w:rPr>
          <w:lang w:eastAsia="nb-NO"/>
        </w:rPr>
      </w:pPr>
    </w:p>
    <w:p w14:paraId="4033FD5D" w14:textId="68919434" w:rsidR="00B736C1" w:rsidRPr="00E11796" w:rsidRDefault="00B736C1" w:rsidP="00B736C1">
      <w:pPr>
        <w:pStyle w:val="Overskrift5"/>
      </w:pPr>
      <w:bookmarkStart w:id="1175" w:name="_Toc233897246"/>
      <w:r w:rsidRPr="00E11796">
        <w:lastRenderedPageBreak/>
        <w:t>«Som utført-dokumentasjon»</w:t>
      </w:r>
      <w:bookmarkEnd w:id="1175"/>
    </w:p>
    <w:p w14:paraId="374E7B34" w14:textId="77777777" w:rsidR="003D3690" w:rsidRPr="00E11796" w:rsidRDefault="003D3690" w:rsidP="003D3690">
      <w:pPr>
        <w:rPr>
          <w:lang w:eastAsia="nb-NO"/>
        </w:rPr>
      </w:pPr>
      <w:r w:rsidRPr="00E11796">
        <w:rPr>
          <w:lang w:eastAsia="nb-NO"/>
        </w:rPr>
        <w:t xml:space="preserve">Prosjektert dokumentasjon oppdatert med eventuelle endringer fra byggefasen, samt dokumentasjon om materialkvalitet og annen utførelseskvalitet som kan ha betydning for forvaltning, drift og vedlikehold av veganlegget, kalles "som utført" dokumentasjon. </w:t>
      </w:r>
    </w:p>
    <w:p w14:paraId="09913897" w14:textId="77777777" w:rsidR="003D3690" w:rsidRPr="00E11796" w:rsidRDefault="003D3690" w:rsidP="003D3690">
      <w:pPr>
        <w:rPr>
          <w:lang w:eastAsia="nb-NO"/>
        </w:rPr>
      </w:pPr>
    </w:p>
    <w:p w14:paraId="58D95A19" w14:textId="334F703A" w:rsidR="003D3690" w:rsidRPr="00E11796" w:rsidRDefault="003D3690" w:rsidP="003D3690">
      <w:pPr>
        <w:rPr>
          <w:lang w:eastAsia="nb-NO"/>
        </w:rPr>
      </w:pPr>
      <w:r w:rsidRPr="00E11796">
        <w:rPr>
          <w:lang w:eastAsia="nb-NO"/>
        </w:rPr>
        <w:t xml:space="preserve">Dokumentasjonen skal kunne brukes til å oppdatere oppdragsgivers arkiv- og forvaltnings-, drifts- og vedlikeholdssystemer.  </w:t>
      </w:r>
    </w:p>
    <w:p w14:paraId="69365AAE" w14:textId="77777777" w:rsidR="003D3690" w:rsidRPr="00E11796" w:rsidRDefault="003D3690" w:rsidP="003D3690">
      <w:pPr>
        <w:rPr>
          <w:lang w:eastAsia="nb-NO"/>
        </w:rPr>
      </w:pPr>
    </w:p>
    <w:p w14:paraId="2562539D" w14:textId="3D7C6B8A" w:rsidR="003D3690" w:rsidRPr="00E11796" w:rsidRDefault="003D3690" w:rsidP="003D3690">
      <w:pPr>
        <w:rPr>
          <w:lang w:eastAsia="nb-NO"/>
        </w:rPr>
      </w:pPr>
      <w:r w:rsidRPr="00E11796">
        <w:rPr>
          <w:lang w:eastAsia="nb-NO"/>
        </w:rPr>
        <w:t xml:space="preserve">Alle dokumentasjonstyper som beskriver nytt/endret veganlegg skal leveres "som utført".  </w:t>
      </w:r>
    </w:p>
    <w:p w14:paraId="088A628B" w14:textId="77777777" w:rsidR="003D3690" w:rsidRPr="00E11796" w:rsidRDefault="003D3690" w:rsidP="003D3690">
      <w:pPr>
        <w:rPr>
          <w:lang w:eastAsia="nb-NO"/>
        </w:rPr>
      </w:pPr>
    </w:p>
    <w:p w14:paraId="482E8267" w14:textId="7A04D81E" w:rsidR="003D3690" w:rsidRPr="00E11796" w:rsidRDefault="003D3690" w:rsidP="003D3690">
      <w:pPr>
        <w:rPr>
          <w:lang w:eastAsia="nb-NO"/>
        </w:rPr>
      </w:pPr>
      <w:r w:rsidRPr="00E11796">
        <w:rPr>
          <w:lang w:eastAsia="nb-NO"/>
        </w:rPr>
        <w:t xml:space="preserve">Entreprenør skal dokumentere at utførelse er i henhold til krav/toleranser med geometrisk kontroll, jf. R761 Prosesskoden og R110 </w:t>
      </w:r>
      <w:r w:rsidR="00F71D92" w:rsidRPr="00E11796">
        <w:rPr>
          <w:lang w:eastAsia="nb-NO"/>
        </w:rPr>
        <w:t>M</w:t>
      </w:r>
      <w:r w:rsidRPr="00E11796">
        <w:rPr>
          <w:lang w:eastAsia="nb-NO"/>
        </w:rPr>
        <w:t xml:space="preserve">odellgrunnlag. Resultat av kontroll publiseres fortløpende ved at registrert geometri lastes opp på innsynsløsning, slik at registrerte data kan sammenstilles og kontrolleres mot prosjekterte data. </w:t>
      </w:r>
    </w:p>
    <w:p w14:paraId="079C6574" w14:textId="77777777" w:rsidR="003D3690" w:rsidRPr="00E11796" w:rsidRDefault="003D3690" w:rsidP="003D3690">
      <w:pPr>
        <w:rPr>
          <w:lang w:eastAsia="nb-NO"/>
        </w:rPr>
      </w:pPr>
    </w:p>
    <w:p w14:paraId="3B4D977D" w14:textId="77777777" w:rsidR="003D3690" w:rsidRPr="00E11796" w:rsidRDefault="003D3690" w:rsidP="003D3690">
      <w:pPr>
        <w:rPr>
          <w:lang w:eastAsia="nb-NO"/>
        </w:rPr>
      </w:pPr>
      <w:r w:rsidRPr="00E11796">
        <w:rPr>
          <w:lang w:eastAsia="nb-NO"/>
        </w:rPr>
        <w:t xml:space="preserve">For objekter som ble bygget/utført i henhold til prosjekterte planer og toleransekrav kan prosjekterte data gis status "som utført". </w:t>
      </w:r>
    </w:p>
    <w:p w14:paraId="7BE350CD" w14:textId="77777777" w:rsidR="003D3690" w:rsidRPr="00E11796" w:rsidRDefault="003D3690" w:rsidP="003D3690">
      <w:pPr>
        <w:rPr>
          <w:lang w:eastAsia="nb-NO"/>
        </w:rPr>
      </w:pPr>
    </w:p>
    <w:p w14:paraId="7A27C128" w14:textId="26E3E69E" w:rsidR="00B736C1" w:rsidRPr="00E11796" w:rsidRDefault="003D3690" w:rsidP="003D3690">
      <w:pPr>
        <w:rPr>
          <w:lang w:eastAsia="nb-NO"/>
        </w:rPr>
      </w:pPr>
      <w:r w:rsidRPr="00E11796">
        <w:rPr>
          <w:lang w:eastAsia="nb-NO"/>
        </w:rPr>
        <w:t>Hvis det er utført endringer som kan ha betydning for forvaltning, drift og vedlikehold av veganlegget, skal prosjekterte data oppdateres med endringene før de leveres "som utført" i henhold til R110 Modellgrunnlag.</w:t>
      </w:r>
    </w:p>
    <w:p w14:paraId="2183B8B9" w14:textId="77777777" w:rsidR="00031BA2" w:rsidRPr="00E11796" w:rsidRDefault="00031BA2" w:rsidP="003D3690">
      <w:pPr>
        <w:rPr>
          <w:lang w:eastAsia="nb-NO"/>
        </w:rPr>
      </w:pPr>
    </w:p>
    <w:p w14:paraId="34F8D965" w14:textId="17CC8B91" w:rsidR="00031BA2" w:rsidRPr="00E11796" w:rsidRDefault="003B6F22" w:rsidP="003B6F22">
      <w:pPr>
        <w:pStyle w:val="Overskrift5"/>
      </w:pPr>
      <w:bookmarkStart w:id="1176" w:name="_Toc233897247"/>
      <w:r w:rsidRPr="00E11796">
        <w:t>FDV-dokumentasjon</w:t>
      </w:r>
      <w:bookmarkEnd w:id="1176"/>
    </w:p>
    <w:p w14:paraId="0B03F268" w14:textId="77777777" w:rsidR="00641ED2" w:rsidRPr="00E11796" w:rsidRDefault="00641ED2" w:rsidP="00641ED2">
      <w:pPr>
        <w:rPr>
          <w:b/>
        </w:rPr>
      </w:pPr>
      <w:r w:rsidRPr="00E11796">
        <w:rPr>
          <w:lang w:eastAsia="nb-NO"/>
        </w:rPr>
        <w:t>Entreprenøren skal utarbeide vedlikeholds- og driftsprosedyrer som tilpasses oppfølgingssystemet Plania eller tilsvarende elektronisk Forvaltnings- Drift- og vedlikeholdsprogram (FDV) som kommuniserer med de program Statens vegvesen bruker.</w:t>
      </w:r>
    </w:p>
    <w:p w14:paraId="732FA049" w14:textId="77777777" w:rsidR="003B6F22" w:rsidRPr="00E11796" w:rsidRDefault="003B6F22" w:rsidP="003B6F22">
      <w:pPr>
        <w:rPr>
          <w:lang w:eastAsia="nb-NO"/>
        </w:rPr>
      </w:pPr>
    </w:p>
    <w:p w14:paraId="546633F7" w14:textId="72BAF97B" w:rsidR="00641ED2" w:rsidRPr="00E11796" w:rsidRDefault="00641ED2" w:rsidP="00461E25">
      <w:pPr>
        <w:pStyle w:val="Overskrift5"/>
      </w:pPr>
      <w:bookmarkStart w:id="1177" w:name="_Toc233897248"/>
      <w:r w:rsidRPr="00E11796">
        <w:t>Sluttdokumentasjon til NVDB og FKB</w:t>
      </w:r>
      <w:bookmarkEnd w:id="1177"/>
    </w:p>
    <w:p w14:paraId="55D93386" w14:textId="77777777" w:rsidR="000E3CAB" w:rsidRPr="00E11796" w:rsidRDefault="000E3CAB" w:rsidP="000E3CAB">
      <w:pPr>
        <w:rPr>
          <w:lang w:eastAsia="nb-NO"/>
        </w:rPr>
      </w:pPr>
      <w:r w:rsidRPr="00E11796">
        <w:rPr>
          <w:lang w:eastAsia="nb-NO"/>
        </w:rPr>
        <w:t xml:space="preserve">Entreprenøren skal levere data for oppdatering av Felles kartbase (FKB) og Nasjonal vegdatabank (NVDB). </w:t>
      </w:r>
    </w:p>
    <w:p w14:paraId="1F4FE7F3" w14:textId="77777777" w:rsidR="000E3CAB" w:rsidRPr="00E11796" w:rsidRDefault="000E3CAB" w:rsidP="000E3CAB">
      <w:pPr>
        <w:rPr>
          <w:lang w:eastAsia="nb-NO"/>
        </w:rPr>
      </w:pPr>
    </w:p>
    <w:p w14:paraId="089A8D46" w14:textId="77777777" w:rsidR="000E3CAB" w:rsidRPr="00E11796" w:rsidRDefault="000E3CAB" w:rsidP="000E3CAB">
      <w:pPr>
        <w:rPr>
          <w:lang w:eastAsia="nb-NO"/>
        </w:rPr>
      </w:pPr>
      <w:r w:rsidRPr="00E11796">
        <w:rPr>
          <w:lang w:eastAsia="nb-NO"/>
        </w:rPr>
        <w:t>Nasjonal vegdatabank (NVDB) angir krav til leveranse av data.</w:t>
      </w:r>
    </w:p>
    <w:p w14:paraId="37EA5D1A" w14:textId="77777777" w:rsidR="000E3CAB" w:rsidRPr="00E11796" w:rsidRDefault="000E3CAB" w:rsidP="000E3CAB">
      <w:pPr>
        <w:rPr>
          <w:lang w:eastAsia="nb-NO"/>
        </w:rPr>
      </w:pPr>
    </w:p>
    <w:p w14:paraId="17FA1E32" w14:textId="22F8F0DE" w:rsidR="000E3CAB" w:rsidRPr="00E11796" w:rsidRDefault="000E3CAB" w:rsidP="000E3CAB">
      <w:pPr>
        <w:rPr>
          <w:lang w:eastAsia="nb-NO"/>
        </w:rPr>
      </w:pPr>
      <w:r w:rsidRPr="00E11796">
        <w:rPr>
          <w:lang w:eastAsia="nb-NO"/>
        </w:rPr>
        <w:t xml:space="preserve">For objektliste og veileder, samt informasjon angående dette, vises det også til følgende lenke: </w:t>
      </w:r>
    </w:p>
    <w:p w14:paraId="0D6EC34C" w14:textId="77777777" w:rsidR="00C34A29" w:rsidRPr="00E11796" w:rsidRDefault="00C34A29" w:rsidP="000E3CAB">
      <w:pPr>
        <w:rPr>
          <w:lang w:eastAsia="nb-NO"/>
        </w:rPr>
      </w:pPr>
    </w:p>
    <w:p w14:paraId="25076553" w14:textId="315C1854" w:rsidR="00C34A29" w:rsidRPr="00E11796" w:rsidRDefault="00665DF9" w:rsidP="000E3CAB">
      <w:pPr>
        <w:rPr>
          <w:lang w:eastAsia="nb-NO"/>
        </w:rPr>
      </w:pPr>
      <w:hyperlink r:id="rId36" w:history="1">
        <w:r w:rsidRPr="00E11796">
          <w:rPr>
            <w:rStyle w:val="Hyperkobling"/>
          </w:rPr>
          <w:t>https://www.vegvesen.no/fag/teknologi/nasjonal-vegdatabank/registrere-data-i-nvdb/objektliste/</w:t>
        </w:r>
      </w:hyperlink>
    </w:p>
    <w:p w14:paraId="2C2A77FE" w14:textId="186C90C2" w:rsidR="000E3CAB" w:rsidRPr="00E11796" w:rsidRDefault="000E3CAB" w:rsidP="000E3CAB">
      <w:pPr>
        <w:rPr>
          <w:lang w:eastAsia="nb-NO"/>
        </w:rPr>
      </w:pPr>
      <w:r w:rsidRPr="00E11796">
        <w:rPr>
          <w:lang w:eastAsia="nb-NO"/>
        </w:rPr>
        <w:t xml:space="preserve"> </w:t>
      </w:r>
    </w:p>
    <w:p w14:paraId="744A22A3" w14:textId="77777777" w:rsidR="000E3CAB" w:rsidRPr="00E11796" w:rsidRDefault="000E3CAB" w:rsidP="000E3CAB">
      <w:pPr>
        <w:rPr>
          <w:lang w:eastAsia="nb-NO"/>
        </w:rPr>
      </w:pPr>
      <w:r w:rsidRPr="00E11796">
        <w:rPr>
          <w:lang w:eastAsia="nb-NO"/>
        </w:rPr>
        <w:t>Etter kontraktsinngåelse vil det bli gjennomført et møte med NVDB ansvarlig hos Statens vegvesen for å avklare leveransen til NVDB og FKB.</w:t>
      </w:r>
    </w:p>
    <w:p w14:paraId="33A6707B" w14:textId="77777777" w:rsidR="000E3CAB" w:rsidRPr="00E11796" w:rsidRDefault="000E3CAB" w:rsidP="000E3CAB">
      <w:pPr>
        <w:rPr>
          <w:lang w:eastAsia="nb-NO"/>
        </w:rPr>
      </w:pPr>
    </w:p>
    <w:p w14:paraId="5B1FBF79" w14:textId="1ACCCCAC" w:rsidR="000E3CAB" w:rsidRPr="00E11796" w:rsidRDefault="000E3CAB" w:rsidP="000E3CAB">
      <w:pPr>
        <w:rPr>
          <w:lang w:eastAsia="nb-NO"/>
        </w:rPr>
      </w:pPr>
      <w:r w:rsidRPr="00E11796">
        <w:rPr>
          <w:lang w:eastAsia="nb-NO"/>
        </w:rPr>
        <w:t>Entreprenøren leverer NVDB- og FKB-objektene via nettportalen Datafangst eller ev</w:t>
      </w:r>
      <w:r w:rsidR="00710C95" w:rsidRPr="00E11796">
        <w:rPr>
          <w:lang w:eastAsia="nb-NO"/>
        </w:rPr>
        <w:t>entuelt</w:t>
      </w:r>
      <w:r w:rsidRPr="00E11796">
        <w:rPr>
          <w:lang w:eastAsia="nb-NO"/>
        </w:rPr>
        <w:t xml:space="preserve"> tilsvarende verktøy etter nærmere avtale.</w:t>
      </w:r>
      <w:r w:rsidR="00402A0A" w:rsidRPr="00E11796">
        <w:rPr>
          <w:lang w:eastAsia="nb-NO"/>
        </w:rPr>
        <w:t xml:space="preserve"> </w:t>
      </w:r>
      <w:r w:rsidR="0079691D" w:rsidRPr="00E11796">
        <w:rPr>
          <w:lang w:eastAsia="nb-NO"/>
        </w:rPr>
        <w:t>For Datafangst</w:t>
      </w:r>
      <w:r w:rsidR="00402A0A" w:rsidRPr="00E11796">
        <w:rPr>
          <w:lang w:eastAsia="nb-NO"/>
        </w:rPr>
        <w:t xml:space="preserve"> vises</w:t>
      </w:r>
      <w:r w:rsidR="0079691D" w:rsidRPr="00E11796">
        <w:rPr>
          <w:lang w:eastAsia="nb-NO"/>
        </w:rPr>
        <w:t xml:space="preserve"> det</w:t>
      </w:r>
      <w:r w:rsidR="00402A0A" w:rsidRPr="00E11796">
        <w:rPr>
          <w:lang w:eastAsia="nb-NO"/>
        </w:rPr>
        <w:t xml:space="preserve"> til følgende lenke</w:t>
      </w:r>
      <w:r w:rsidR="00710C95" w:rsidRPr="00E11796">
        <w:rPr>
          <w:lang w:eastAsia="nb-NO"/>
        </w:rPr>
        <w:t>:</w:t>
      </w:r>
    </w:p>
    <w:p w14:paraId="3E65934C" w14:textId="77777777" w:rsidR="000E3CAB" w:rsidRPr="00E11796" w:rsidRDefault="000E3CAB" w:rsidP="000E3CAB">
      <w:pPr>
        <w:rPr>
          <w:lang w:eastAsia="nb-NO"/>
        </w:rPr>
      </w:pPr>
    </w:p>
    <w:p w14:paraId="19D0ED58" w14:textId="607DB0EF" w:rsidR="00C34A29" w:rsidRPr="00E11796" w:rsidRDefault="00C34A29" w:rsidP="00C34A29">
      <w:hyperlink r:id="rId37" w:history="1">
        <w:r w:rsidRPr="00E11796">
          <w:rPr>
            <w:rStyle w:val="Hyperkobling"/>
          </w:rPr>
          <w:t>https://www.vegvesen.no/fag/teknologi/nasjonal-vegdatabank/registrere-data-i-nvdb/datafangst/</w:t>
        </w:r>
      </w:hyperlink>
      <w:r w:rsidRPr="00E11796">
        <w:t xml:space="preserve"> </w:t>
      </w:r>
    </w:p>
    <w:p w14:paraId="6BBC4522" w14:textId="77777777" w:rsidR="007455BF" w:rsidRPr="00E11796" w:rsidRDefault="007455BF" w:rsidP="007455BF">
      <w:pPr>
        <w:rPr>
          <w:lang w:eastAsia="nb-NO"/>
        </w:rPr>
      </w:pPr>
    </w:p>
    <w:p w14:paraId="3F44C447" w14:textId="18282A78" w:rsidR="000768EA" w:rsidRPr="00E11796" w:rsidRDefault="00AD316D" w:rsidP="00C32271">
      <w:pPr>
        <w:pStyle w:val="Overskrift4"/>
      </w:pPr>
      <w:bookmarkStart w:id="1178" w:name="_Toc233897249"/>
      <w:r w:rsidRPr="00E11796">
        <w:t>Geoteknisk sluttrapport og dokumentasjon av prosjekterte og utførte geotekniske tiltak</w:t>
      </w:r>
      <w:bookmarkEnd w:id="1178"/>
    </w:p>
    <w:p w14:paraId="5E8FADBB" w14:textId="77777777" w:rsidR="00EA3FCE" w:rsidRPr="00E11796" w:rsidRDefault="00EA3FCE" w:rsidP="00EA3FCE">
      <w:pPr>
        <w:rPr>
          <w:lang w:eastAsia="nb-NO"/>
        </w:rPr>
      </w:pPr>
      <w:r w:rsidRPr="00E11796">
        <w:rPr>
          <w:lang w:eastAsia="nb-NO"/>
        </w:rPr>
        <w:t xml:space="preserve">Geoteknisk sluttrapport og dokumentasjon av prosjekterte og utførte geotekniske tiltak skal overleveres til byggherren iht. gjeldende regler jf. N200 Vegbygging inkludert alle geotekniske vurderingsrapporter, datarapporter og beskrivelser, mv. </w:t>
      </w:r>
    </w:p>
    <w:p w14:paraId="14E75B27" w14:textId="77777777" w:rsidR="006C0999" w:rsidRPr="00E11796" w:rsidRDefault="006C0999" w:rsidP="00EA3FCE">
      <w:pPr>
        <w:rPr>
          <w:lang w:eastAsia="nb-NO"/>
        </w:rPr>
      </w:pPr>
    </w:p>
    <w:p w14:paraId="4908D4DF" w14:textId="07103C56" w:rsidR="00EA3FCE" w:rsidRPr="00E11796" w:rsidRDefault="00EA3FCE" w:rsidP="00EA3FCE">
      <w:pPr>
        <w:rPr>
          <w:lang w:eastAsia="nb-NO"/>
        </w:rPr>
      </w:pPr>
      <w:r w:rsidRPr="00E11796">
        <w:rPr>
          <w:lang w:eastAsia="nb-NO"/>
        </w:rPr>
        <w:t>For supplerende grunnundersøkelser som entreprenøren har utført, skal følgende leveres til byggherren som dokumentasjon til Nasjonal database for grunnundersøkelser (NADAG):</w:t>
      </w:r>
    </w:p>
    <w:p w14:paraId="72DB451A" w14:textId="37637209" w:rsidR="00EA3FCE" w:rsidRPr="00E11796" w:rsidRDefault="00EA3FCE" w:rsidP="0094672F">
      <w:pPr>
        <w:pStyle w:val="Listeavsnitt"/>
        <w:numPr>
          <w:ilvl w:val="0"/>
          <w:numId w:val="80"/>
        </w:numPr>
        <w:rPr>
          <w:lang w:eastAsia="nb-NO"/>
        </w:rPr>
      </w:pPr>
      <w:r w:rsidRPr="00E11796">
        <w:rPr>
          <w:lang w:eastAsia="nb-NO"/>
        </w:rPr>
        <w:t>Borlogg med grunnborers notatet fra grunnundersøkelser</w:t>
      </w:r>
    </w:p>
    <w:p w14:paraId="60F6EB55" w14:textId="0FF1FBA7" w:rsidR="00EA3FCE" w:rsidRPr="00E11796" w:rsidRDefault="00EA3FCE" w:rsidP="0094672F">
      <w:pPr>
        <w:pStyle w:val="Listeavsnitt"/>
        <w:numPr>
          <w:ilvl w:val="0"/>
          <w:numId w:val="80"/>
        </w:numPr>
        <w:rPr>
          <w:lang w:eastAsia="nb-NO"/>
        </w:rPr>
      </w:pPr>
      <w:r w:rsidRPr="00E11796">
        <w:rPr>
          <w:lang w:eastAsia="nb-NO"/>
        </w:rPr>
        <w:t>Kalibreringssertifikater</w:t>
      </w:r>
    </w:p>
    <w:p w14:paraId="7BAF0380" w14:textId="3E9A079A" w:rsidR="00EA3FCE" w:rsidRPr="00E11796" w:rsidRDefault="00EA3FCE" w:rsidP="0094672F">
      <w:pPr>
        <w:pStyle w:val="Listeavsnitt"/>
        <w:numPr>
          <w:ilvl w:val="0"/>
          <w:numId w:val="80"/>
        </w:numPr>
        <w:rPr>
          <w:lang w:eastAsia="nb-NO"/>
        </w:rPr>
      </w:pPr>
      <w:r w:rsidRPr="00E11796">
        <w:rPr>
          <w:lang w:eastAsia="nb-NO"/>
        </w:rPr>
        <w:t>Uredigerte rådatafiler</w:t>
      </w:r>
    </w:p>
    <w:p w14:paraId="04264DB9" w14:textId="748D83ED" w:rsidR="00EA3FCE" w:rsidRPr="00E11796" w:rsidRDefault="00EA3FCE" w:rsidP="0094672F">
      <w:pPr>
        <w:pStyle w:val="Listeavsnitt"/>
        <w:numPr>
          <w:ilvl w:val="0"/>
          <w:numId w:val="80"/>
        </w:numPr>
        <w:rPr>
          <w:lang w:eastAsia="nb-NO"/>
        </w:rPr>
      </w:pPr>
      <w:r w:rsidRPr="00E11796">
        <w:rPr>
          <w:lang w:eastAsia="nb-NO"/>
        </w:rPr>
        <w:t>Kvalitetssikrede data, inklusive tolkninger av lag i grunnen</w:t>
      </w:r>
    </w:p>
    <w:p w14:paraId="29E71272" w14:textId="1B03426E" w:rsidR="00387525" w:rsidRPr="00E11796" w:rsidRDefault="00EA3FCE" w:rsidP="0094672F">
      <w:pPr>
        <w:pStyle w:val="Listeavsnitt"/>
        <w:numPr>
          <w:ilvl w:val="0"/>
          <w:numId w:val="80"/>
        </w:numPr>
        <w:rPr>
          <w:lang w:eastAsia="nb-NO"/>
        </w:rPr>
      </w:pPr>
      <w:r w:rsidRPr="00E11796">
        <w:rPr>
          <w:lang w:eastAsia="nb-NO"/>
        </w:rPr>
        <w:t>Filer for presentasjon av laboratorieundersøkelser</w:t>
      </w:r>
    </w:p>
    <w:p w14:paraId="4E115B24" w14:textId="77777777" w:rsidR="0079691D" w:rsidRPr="00E11796" w:rsidRDefault="0079691D" w:rsidP="00C32271">
      <w:pPr>
        <w:pStyle w:val="Overskrift4"/>
        <w:numPr>
          <w:ilvl w:val="0"/>
          <w:numId w:val="0"/>
        </w:numPr>
        <w:ind w:left="709"/>
      </w:pPr>
    </w:p>
    <w:p w14:paraId="64CFCAA3" w14:textId="7D0957E1" w:rsidR="006C0999" w:rsidRPr="00E11796" w:rsidRDefault="006C0999" w:rsidP="00C32271">
      <w:pPr>
        <w:pStyle w:val="Overskrift4"/>
      </w:pPr>
      <w:bookmarkStart w:id="1179" w:name="_Toc233897250"/>
      <w:r w:rsidRPr="00E11796">
        <w:lastRenderedPageBreak/>
        <w:t>Geologisk sluttrapport med dokumentasjon av prosjekterte og utførte geologiske tiltak</w:t>
      </w:r>
      <w:bookmarkEnd w:id="1179"/>
    </w:p>
    <w:p w14:paraId="45AC962E" w14:textId="750DD464" w:rsidR="00E321CB" w:rsidRPr="00E11796" w:rsidRDefault="00242DB4" w:rsidP="00E321CB">
      <w:pPr>
        <w:rPr>
          <w:lang w:eastAsia="nb-NO"/>
        </w:rPr>
      </w:pPr>
      <w:r w:rsidRPr="00E11796">
        <w:rPr>
          <w:lang w:eastAsia="nb-NO"/>
        </w:rPr>
        <w:t>Geologisk sluttrapport med dokumentasjon av prosjekterte og utførte geologisk tiltak skal overleveres til byggherre iht. gjeldende regler jf. N200 Vegbygging og N500 Vegtunneler inkludert alle geologiske/ ingeniørgeologiske vurderingsrapporter, datarapporter og beskrivelser av det som er prosjektert og bygget, mv. skal leveres til byggherren.</w:t>
      </w:r>
    </w:p>
    <w:p w14:paraId="622F2921" w14:textId="77777777" w:rsidR="006C0999" w:rsidRPr="00E11796" w:rsidRDefault="006C0999" w:rsidP="000768EA">
      <w:pPr>
        <w:rPr>
          <w:lang w:eastAsia="nb-NO"/>
        </w:rPr>
      </w:pPr>
    </w:p>
    <w:p w14:paraId="2950C8BB" w14:textId="43DE1491" w:rsidR="00242DB4" w:rsidRPr="00E11796" w:rsidRDefault="00F8538F" w:rsidP="00C32271">
      <w:pPr>
        <w:pStyle w:val="Overskrift4"/>
      </w:pPr>
      <w:bookmarkStart w:id="1180" w:name="_Toc233897251"/>
      <w:r w:rsidRPr="00E11796">
        <w:t>Dokumentasjon for sikkerhetsgodkjenning av t</w:t>
      </w:r>
      <w:r w:rsidR="00BB4C7D" w:rsidRPr="00E11796">
        <w:t>unnel</w:t>
      </w:r>
      <w:bookmarkEnd w:id="1180"/>
    </w:p>
    <w:p w14:paraId="1F0466C7" w14:textId="77777777" w:rsidR="006761DC" w:rsidRPr="00E11796" w:rsidRDefault="006761DC" w:rsidP="006761DC">
      <w:pPr>
        <w:rPr>
          <w:lang w:eastAsia="nb-NO"/>
        </w:rPr>
      </w:pPr>
      <w:r w:rsidRPr="00E11796">
        <w:rPr>
          <w:lang w:eastAsia="nb-NO"/>
        </w:rPr>
        <w:t>Entreprenøren er ansvarlig for å levere all dokumentasjon som kreves for å få tunnel(ene) sikkerhetsgodkjent.</w:t>
      </w:r>
    </w:p>
    <w:p w14:paraId="48CA1BBD" w14:textId="77777777" w:rsidR="006761DC" w:rsidRPr="00E11796" w:rsidRDefault="006761DC" w:rsidP="006761DC">
      <w:pPr>
        <w:rPr>
          <w:lang w:eastAsia="nb-NO"/>
        </w:rPr>
      </w:pPr>
    </w:p>
    <w:p w14:paraId="4E250F97" w14:textId="06E79E43" w:rsidR="00F8538F" w:rsidRPr="00E11796" w:rsidRDefault="006761DC" w:rsidP="006761DC">
      <w:pPr>
        <w:rPr>
          <w:lang w:eastAsia="nb-NO"/>
        </w:rPr>
      </w:pPr>
      <w:r w:rsidRPr="00E11796">
        <w:rPr>
          <w:lang w:eastAsia="nb-NO"/>
        </w:rPr>
        <w:t>Regelverk og krav til dokumentasjon er beskrevet på Statens vegvesens hjemmesider:</w:t>
      </w:r>
    </w:p>
    <w:p w14:paraId="137D5D0B" w14:textId="77777777" w:rsidR="00994AE2" w:rsidRPr="00E11796" w:rsidRDefault="00994AE2" w:rsidP="00994AE2"/>
    <w:p w14:paraId="79658500" w14:textId="16B16F43" w:rsidR="001B14BD" w:rsidRPr="00E11796" w:rsidRDefault="001B14BD" w:rsidP="00994AE2">
      <w:hyperlink r:id="rId38" w:history="1">
        <w:r w:rsidRPr="00E11796">
          <w:rPr>
            <w:rStyle w:val="Hyperkobling"/>
          </w:rPr>
          <w:t>https://www.vegvesen.no/fag/teknologi/tunneler/godkjenning-og-brukstillatelse/</w:t>
        </w:r>
      </w:hyperlink>
    </w:p>
    <w:p w14:paraId="597B0509" w14:textId="77777777" w:rsidR="001B14BD" w:rsidRPr="00E11796" w:rsidRDefault="001B14BD" w:rsidP="00994AE2"/>
    <w:p w14:paraId="02E52DB8" w14:textId="1C710F97" w:rsidR="001B14BD" w:rsidRPr="00E11796" w:rsidRDefault="00984A17" w:rsidP="00461E25">
      <w:pPr>
        <w:pStyle w:val="Overskrift4"/>
      </w:pPr>
      <w:bookmarkStart w:id="1181" w:name="_Toc233897252"/>
      <w:r w:rsidRPr="00E11796">
        <w:t>Bruer og andre konstruksjoner</w:t>
      </w:r>
      <w:bookmarkEnd w:id="1181"/>
    </w:p>
    <w:p w14:paraId="3B92A152" w14:textId="5D14FCE7" w:rsidR="006761DC" w:rsidRPr="00E11796" w:rsidRDefault="005719F3" w:rsidP="006761DC">
      <w:pPr>
        <w:rPr>
          <w:lang w:eastAsia="nb-NO"/>
        </w:rPr>
      </w:pPr>
      <w:r w:rsidRPr="00E11796">
        <w:rPr>
          <w:lang w:eastAsia="nb-NO"/>
        </w:rPr>
        <w:t>For konstruksjoner skal dokumentasjonen være i samsvar med kravene som fremgår her:</w:t>
      </w:r>
    </w:p>
    <w:p w14:paraId="50F391BB" w14:textId="77777777" w:rsidR="005719F3" w:rsidRPr="00E11796" w:rsidRDefault="005719F3" w:rsidP="006761DC">
      <w:pPr>
        <w:rPr>
          <w:lang w:eastAsia="nb-NO"/>
        </w:rPr>
      </w:pPr>
    </w:p>
    <w:p w14:paraId="6476CC7B" w14:textId="776BE94E" w:rsidR="00614EE1" w:rsidRPr="00E11796" w:rsidRDefault="00614EE1" w:rsidP="00614EE1">
      <w:pPr>
        <w:rPr>
          <w:lang w:eastAsia="nb-NO"/>
        </w:rPr>
      </w:pPr>
      <w:hyperlink r:id="rId39" w:history="1">
        <w:r w:rsidRPr="00E11796">
          <w:rPr>
            <w:rStyle w:val="Hyperkobling"/>
            <w:lang w:eastAsia="nb-NO"/>
          </w:rPr>
          <w:t>https://www.vegvesen.no/fag/teknologi/bruer/forvaltningsdokumentasjon</w:t>
        </w:r>
      </w:hyperlink>
      <w:r w:rsidRPr="00E11796">
        <w:rPr>
          <w:lang w:eastAsia="nb-NO"/>
        </w:rPr>
        <w:t xml:space="preserve"> </w:t>
      </w:r>
    </w:p>
    <w:p w14:paraId="0AFDD05B" w14:textId="77777777" w:rsidR="00614EE1" w:rsidRPr="00E11796" w:rsidRDefault="00614EE1" w:rsidP="006761DC">
      <w:pPr>
        <w:rPr>
          <w:lang w:eastAsia="nb-NO"/>
        </w:rPr>
      </w:pPr>
    </w:p>
    <w:p w14:paraId="172C8590" w14:textId="273D1ADD" w:rsidR="001033E8" w:rsidRPr="00E11796" w:rsidRDefault="001033E8" w:rsidP="006761DC">
      <w:pPr>
        <w:rPr>
          <w:lang w:eastAsia="nb-NO"/>
        </w:rPr>
      </w:pPr>
      <w:r w:rsidRPr="00E11796">
        <w:rPr>
          <w:lang w:eastAsia="nb-NO"/>
        </w:rPr>
        <w:t>Konstruksjoner uten brunummer dokumenteres sammen med veganlegget.</w:t>
      </w:r>
    </w:p>
    <w:p w14:paraId="4C32CBBD" w14:textId="77777777" w:rsidR="00145E0E" w:rsidRPr="00E11796" w:rsidRDefault="00145E0E" w:rsidP="006761DC">
      <w:pPr>
        <w:rPr>
          <w:lang w:eastAsia="nb-NO"/>
        </w:rPr>
      </w:pPr>
    </w:p>
    <w:p w14:paraId="7DE18252" w14:textId="392742EA" w:rsidR="00145E0E" w:rsidRPr="00E11796" w:rsidRDefault="00145E0E" w:rsidP="00C32271">
      <w:pPr>
        <w:pStyle w:val="Overskrift4"/>
      </w:pPr>
      <w:bookmarkStart w:id="1182" w:name="_Toc233897253"/>
      <w:r w:rsidRPr="00E11796">
        <w:t>Elektriske anlegg</w:t>
      </w:r>
      <w:bookmarkEnd w:id="1182"/>
    </w:p>
    <w:p w14:paraId="1D02F85E" w14:textId="77777777" w:rsidR="007D653F" w:rsidRPr="00E11796" w:rsidRDefault="007D653F" w:rsidP="007D653F">
      <w:pPr>
        <w:rPr>
          <w:lang w:eastAsia="nb-NO"/>
        </w:rPr>
      </w:pPr>
      <w:r w:rsidRPr="00E11796">
        <w:rPr>
          <w:lang w:eastAsia="nb-NO"/>
        </w:rPr>
        <w:t xml:space="preserve">Entreprenøren skal gjennomføre og dokumentere at alle prosedyrer som er nødvendig fram til Site Acceptance Test (SAT) er avsluttet, alle feil rettet og det er klart for start av User Acceptance Test (UAT). </w:t>
      </w:r>
    </w:p>
    <w:p w14:paraId="39865BEB" w14:textId="77777777" w:rsidR="007D653F" w:rsidRPr="00E11796" w:rsidRDefault="007D653F" w:rsidP="007D653F">
      <w:pPr>
        <w:rPr>
          <w:lang w:eastAsia="nb-NO"/>
        </w:rPr>
      </w:pPr>
    </w:p>
    <w:p w14:paraId="7911C275" w14:textId="15FEEC7E" w:rsidR="00145E0E" w:rsidRPr="00E11796" w:rsidRDefault="007D653F" w:rsidP="007D653F">
      <w:pPr>
        <w:rPr>
          <w:lang w:eastAsia="nb-NO"/>
        </w:rPr>
      </w:pPr>
      <w:r w:rsidRPr="00E11796">
        <w:rPr>
          <w:lang w:eastAsia="nb-NO"/>
        </w:rPr>
        <w:t>Entreprenøren skal utarbeide all sikkerhetsdokumentasjon jf. håndbok R511.</w:t>
      </w:r>
    </w:p>
    <w:p w14:paraId="4E584F12" w14:textId="77777777" w:rsidR="00145E0E" w:rsidRPr="00E11796" w:rsidRDefault="00145E0E" w:rsidP="006761DC">
      <w:pPr>
        <w:rPr>
          <w:lang w:eastAsia="nb-NO"/>
        </w:rPr>
      </w:pPr>
    </w:p>
    <w:p w14:paraId="444DBA0E" w14:textId="5F77A4A7" w:rsidR="007D653F" w:rsidRPr="00E11796" w:rsidRDefault="007D653F" w:rsidP="00C32271">
      <w:pPr>
        <w:pStyle w:val="Overskrift4"/>
      </w:pPr>
      <w:bookmarkStart w:id="1183" w:name="_Toc233897254"/>
      <w:r w:rsidRPr="00E11796">
        <w:t>VA-anlegg og renseløsninger</w:t>
      </w:r>
      <w:bookmarkEnd w:id="1183"/>
    </w:p>
    <w:p w14:paraId="236C2477" w14:textId="77777777" w:rsidR="00C72448" w:rsidRPr="00E11796" w:rsidRDefault="00C72448" w:rsidP="00C72448">
      <w:pPr>
        <w:rPr>
          <w:lang w:eastAsia="nb-NO"/>
        </w:rPr>
      </w:pPr>
      <w:r w:rsidRPr="00E11796">
        <w:rPr>
          <w:lang w:eastAsia="nb-NO"/>
        </w:rPr>
        <w:t>VA-anlegg skal innmåles fortløpende, og rapportering av strekninger gjøres tilgjengelig for byggherren i formater som angitt.</w:t>
      </w:r>
    </w:p>
    <w:p w14:paraId="4C836FAB" w14:textId="77777777" w:rsidR="00C72448" w:rsidRPr="00E11796" w:rsidRDefault="00C72448" w:rsidP="00C72448">
      <w:pPr>
        <w:rPr>
          <w:lang w:eastAsia="nb-NO"/>
        </w:rPr>
      </w:pPr>
    </w:p>
    <w:p w14:paraId="06BFB044" w14:textId="77777777" w:rsidR="00C72448" w:rsidRPr="00E11796" w:rsidRDefault="00C72448" w:rsidP="00C72448">
      <w:pPr>
        <w:rPr>
          <w:lang w:eastAsia="nb-NO"/>
        </w:rPr>
      </w:pPr>
      <w:r w:rsidRPr="00E11796">
        <w:rPr>
          <w:lang w:eastAsia="nb-NO"/>
        </w:rPr>
        <w:t>For å sikre at vann i VA og overvann ikke medfører skader på ytre miljø, skal vannanalyser</w:t>
      </w:r>
    </w:p>
    <w:p w14:paraId="02D9DBAD" w14:textId="77777777" w:rsidR="00C72448" w:rsidRPr="00E11796" w:rsidRDefault="00C72448" w:rsidP="00C72448">
      <w:pPr>
        <w:rPr>
          <w:lang w:eastAsia="nb-NO"/>
        </w:rPr>
      </w:pPr>
      <w:r w:rsidRPr="00E11796">
        <w:rPr>
          <w:lang w:eastAsia="nb-NO"/>
        </w:rPr>
        <w:t>dokumentere tilfredsstillende kvalitet på vann som føres ut til omgivelsene og/eller resipient. Analyseresultater skal leveres til byggherren i pdf-format.</w:t>
      </w:r>
    </w:p>
    <w:p w14:paraId="40CFFF0B" w14:textId="77777777" w:rsidR="00C72448" w:rsidRPr="00E11796" w:rsidRDefault="00C72448" w:rsidP="00C72448">
      <w:pPr>
        <w:rPr>
          <w:lang w:eastAsia="nb-NO"/>
        </w:rPr>
      </w:pPr>
    </w:p>
    <w:p w14:paraId="0400679C" w14:textId="37DD5343" w:rsidR="007D653F" w:rsidRPr="00E11796" w:rsidRDefault="00C72448" w:rsidP="00C72448">
      <w:pPr>
        <w:rPr>
          <w:lang w:eastAsia="nb-NO"/>
        </w:rPr>
      </w:pPr>
      <w:r w:rsidRPr="00E11796">
        <w:rPr>
          <w:lang w:eastAsia="nb-NO"/>
        </w:rPr>
        <w:t>Driftsinstrukser for renseløsninger skal utarbeides og være en del FDV-dokumentasjonen.</w:t>
      </w:r>
    </w:p>
    <w:p w14:paraId="6E7BA4C7" w14:textId="77777777" w:rsidR="00C72448" w:rsidRPr="00E11796" w:rsidRDefault="00C72448" w:rsidP="00C72448">
      <w:pPr>
        <w:rPr>
          <w:lang w:eastAsia="nb-NO"/>
        </w:rPr>
      </w:pPr>
    </w:p>
    <w:p w14:paraId="47B63C4B" w14:textId="150F074D" w:rsidR="00C72448" w:rsidRPr="00E11796" w:rsidRDefault="0004680F" w:rsidP="00C32271">
      <w:pPr>
        <w:pStyle w:val="Overskrift4"/>
      </w:pPr>
      <w:bookmarkStart w:id="1184" w:name="_Toc233897255"/>
      <w:r w:rsidRPr="00E11796">
        <w:t>Dokumentasjon av fremmede skadelige arter</w:t>
      </w:r>
      <w:bookmarkEnd w:id="1184"/>
    </w:p>
    <w:p w14:paraId="427E5BF9" w14:textId="77777777" w:rsidR="00C32271" w:rsidRPr="00E11796" w:rsidRDefault="00C32271" w:rsidP="00C32271">
      <w:pPr>
        <w:rPr>
          <w:lang w:eastAsia="nb-NO"/>
        </w:rPr>
      </w:pPr>
      <w:r w:rsidRPr="00E11796">
        <w:rPr>
          <w:lang w:eastAsia="nb-NO"/>
        </w:rPr>
        <w:t>Dokumentasjon for bekjempelsen av fremmede skadelige arter skal inneholde følgende</w:t>
      </w:r>
    </w:p>
    <w:p w14:paraId="049B2A2A" w14:textId="77777777" w:rsidR="00C32271" w:rsidRPr="00E11796" w:rsidRDefault="00C32271" w:rsidP="00C32271">
      <w:pPr>
        <w:rPr>
          <w:lang w:eastAsia="nb-NO"/>
        </w:rPr>
      </w:pPr>
      <w:r w:rsidRPr="00E11796">
        <w:rPr>
          <w:lang w:eastAsia="nb-NO"/>
        </w:rPr>
        <w:t>informasjon:</w:t>
      </w:r>
    </w:p>
    <w:p w14:paraId="4FAD4468" w14:textId="796A364B" w:rsidR="00C32271" w:rsidRPr="00E11796" w:rsidRDefault="00C32271" w:rsidP="0094672F">
      <w:pPr>
        <w:pStyle w:val="Listeavsnitt"/>
        <w:numPr>
          <w:ilvl w:val="0"/>
          <w:numId w:val="81"/>
        </w:numPr>
        <w:rPr>
          <w:lang w:eastAsia="nb-NO"/>
        </w:rPr>
      </w:pPr>
      <w:r w:rsidRPr="00E11796">
        <w:rPr>
          <w:lang w:eastAsia="nb-NO"/>
        </w:rPr>
        <w:t>Lokaliteter som har blitt bekjempet</w:t>
      </w:r>
    </w:p>
    <w:p w14:paraId="452617A2" w14:textId="2D6CCA63" w:rsidR="00C32271" w:rsidRPr="00E11796" w:rsidRDefault="00C32271" w:rsidP="0094672F">
      <w:pPr>
        <w:pStyle w:val="Listeavsnitt"/>
        <w:numPr>
          <w:ilvl w:val="0"/>
          <w:numId w:val="81"/>
        </w:numPr>
        <w:rPr>
          <w:lang w:eastAsia="nb-NO"/>
        </w:rPr>
      </w:pPr>
      <w:r w:rsidRPr="00E11796">
        <w:rPr>
          <w:lang w:eastAsia="nb-NO"/>
        </w:rPr>
        <w:t>Områder hvor infiserte masser har vært midlertidig lagret</w:t>
      </w:r>
    </w:p>
    <w:p w14:paraId="108DF559" w14:textId="6C440C49" w:rsidR="00747B66" w:rsidRPr="00E11796" w:rsidRDefault="00C32271" w:rsidP="0094672F">
      <w:pPr>
        <w:pStyle w:val="Listeavsnitt"/>
        <w:numPr>
          <w:ilvl w:val="0"/>
          <w:numId w:val="81"/>
        </w:numPr>
        <w:rPr>
          <w:lang w:eastAsia="nb-NO"/>
        </w:rPr>
      </w:pPr>
      <w:r w:rsidRPr="00E11796">
        <w:rPr>
          <w:lang w:eastAsia="nb-NO"/>
        </w:rPr>
        <w:t>Områder hvor infiserte masser er permanent deponert</w:t>
      </w:r>
    </w:p>
    <w:p w14:paraId="4C7E77C1" w14:textId="77777777" w:rsidR="00C32271" w:rsidRPr="00E11796" w:rsidRDefault="00C32271" w:rsidP="00C32271">
      <w:pPr>
        <w:rPr>
          <w:lang w:eastAsia="nb-NO"/>
        </w:rPr>
      </w:pPr>
    </w:p>
    <w:p w14:paraId="3449979D" w14:textId="210AEAE4" w:rsidR="00C32271" w:rsidRPr="00E11796" w:rsidRDefault="00C32271" w:rsidP="00B53678">
      <w:pPr>
        <w:pStyle w:val="Overskrift4"/>
      </w:pPr>
      <w:bookmarkStart w:id="1185" w:name="_Toc233897256"/>
      <w:r w:rsidRPr="00E11796">
        <w:t>Sluttrapport ytre miljø og klimagassutslipp</w:t>
      </w:r>
      <w:bookmarkEnd w:id="1185"/>
    </w:p>
    <w:p w14:paraId="5C165060" w14:textId="77777777" w:rsidR="00EA0575" w:rsidRPr="00E11796" w:rsidRDefault="00EA0575" w:rsidP="00EA0575">
      <w:pPr>
        <w:rPr>
          <w:lang w:eastAsia="nb-NO"/>
        </w:rPr>
      </w:pPr>
      <w:r w:rsidRPr="00E11796">
        <w:rPr>
          <w:lang w:eastAsia="nb-NO"/>
        </w:rPr>
        <w:t xml:space="preserve">Entreprenøren skal utarbeide sluttrapport for ytre miljø som gjelder alle fagtema som omtales under ytre miljø. </w:t>
      </w:r>
    </w:p>
    <w:p w14:paraId="02CDEC33" w14:textId="77777777" w:rsidR="00EA0575" w:rsidRPr="00E11796" w:rsidRDefault="00EA0575" w:rsidP="00EA0575">
      <w:pPr>
        <w:rPr>
          <w:lang w:eastAsia="nb-NO"/>
        </w:rPr>
      </w:pPr>
    </w:p>
    <w:p w14:paraId="555A5531" w14:textId="33A60300" w:rsidR="00EA0575" w:rsidRPr="00E11796" w:rsidRDefault="00EA0575" w:rsidP="00EA0575">
      <w:pPr>
        <w:rPr>
          <w:lang w:eastAsia="nb-NO"/>
        </w:rPr>
      </w:pPr>
      <w:r w:rsidRPr="00E11796">
        <w:rPr>
          <w:lang w:eastAsia="nb-NO"/>
        </w:rPr>
        <w:t xml:space="preserve">Sluttrapporten skal baseres på månedsrapportene og gjelde for hele kontraktsperioden. </w:t>
      </w:r>
    </w:p>
    <w:p w14:paraId="0DAF5C4D" w14:textId="77777777" w:rsidR="00EA0575" w:rsidRPr="00E11796" w:rsidRDefault="00EA0575" w:rsidP="00EA0575">
      <w:pPr>
        <w:rPr>
          <w:lang w:eastAsia="nb-NO"/>
        </w:rPr>
      </w:pPr>
    </w:p>
    <w:p w14:paraId="59D5CFB0" w14:textId="4A3C7DB5" w:rsidR="00EA0575" w:rsidRPr="00E11796" w:rsidRDefault="00EA0575" w:rsidP="00EA0575">
      <w:pPr>
        <w:rPr>
          <w:lang w:eastAsia="nb-NO"/>
        </w:rPr>
      </w:pPr>
      <w:r w:rsidRPr="00E11796">
        <w:rPr>
          <w:lang w:eastAsia="nb-NO"/>
        </w:rPr>
        <w:t>I tillegg til en felles sluttrapport skal det leveres egen sluttrapport for vassdragshensyn og utslipp til vann, og rapporter for behandling av forurenset grunn.</w:t>
      </w:r>
    </w:p>
    <w:p w14:paraId="370C02F8" w14:textId="77777777" w:rsidR="00EA0575" w:rsidRPr="00E11796" w:rsidRDefault="00EA0575" w:rsidP="00EA0575">
      <w:pPr>
        <w:rPr>
          <w:lang w:eastAsia="nb-NO"/>
        </w:rPr>
      </w:pPr>
    </w:p>
    <w:p w14:paraId="49DEABD3" w14:textId="45E9D7E3" w:rsidR="00E026CC" w:rsidRPr="00E11796" w:rsidRDefault="00EA0575" w:rsidP="00EA0575">
      <w:pPr>
        <w:rPr>
          <w:lang w:eastAsia="nb-NO"/>
        </w:rPr>
      </w:pPr>
      <w:r w:rsidRPr="00E11796">
        <w:rPr>
          <w:lang w:eastAsia="nb-NO"/>
        </w:rPr>
        <w:t>Byggherre kan bruke sluttrapporten til sin rapportering til miljømyndighetene.</w:t>
      </w:r>
    </w:p>
    <w:p w14:paraId="29D4F2B4" w14:textId="77777777" w:rsidR="00C32271" w:rsidRPr="00E11796" w:rsidRDefault="00C32271" w:rsidP="00C32271">
      <w:pPr>
        <w:rPr>
          <w:lang w:eastAsia="nb-NO"/>
        </w:rPr>
      </w:pPr>
    </w:p>
    <w:p w14:paraId="390D2D84" w14:textId="15480AEE" w:rsidR="007D653F" w:rsidRPr="00E11796" w:rsidRDefault="00657A3A" w:rsidP="00657A3A">
      <w:pPr>
        <w:pStyle w:val="Overskrift4"/>
        <w:rPr>
          <w:highlight w:val="lightGray"/>
        </w:rPr>
      </w:pPr>
      <w:bookmarkStart w:id="1186" w:name="_Toc233897257"/>
      <w:r w:rsidRPr="00E11796">
        <w:rPr>
          <w:highlight w:val="lightGray"/>
        </w:rPr>
        <w:t>Dokumentasjon av bærekraftsertifisering</w:t>
      </w:r>
      <w:bookmarkEnd w:id="1186"/>
    </w:p>
    <w:p w14:paraId="57770252" w14:textId="2A888B18" w:rsidR="00657A3A" w:rsidRPr="00E11796" w:rsidRDefault="00B265D7" w:rsidP="00657A3A">
      <w:pPr>
        <w:rPr>
          <w:lang w:eastAsia="nb-NO"/>
        </w:rPr>
      </w:pPr>
      <w:r w:rsidRPr="00E11796">
        <w:rPr>
          <w:highlight w:val="lightGray"/>
          <w:lang w:eastAsia="nb-NO"/>
        </w:rPr>
        <w:lastRenderedPageBreak/>
        <w:t>Entreprenøren skal dokumentere resultatene av kontraktsarbeidenes Bærekraftsertifisering – BREEAM Infrastructure. Resultatene skal presenteres i en rapport når kontraktarbeidene er ferdigstilt og skal leveres byggherren som sluttdokumentasjon.</w:t>
      </w:r>
    </w:p>
    <w:p w14:paraId="05FF6A27" w14:textId="77777777" w:rsidR="006C0999" w:rsidRPr="00E11796" w:rsidRDefault="006C0999" w:rsidP="000768EA">
      <w:pPr>
        <w:rPr>
          <w:lang w:eastAsia="nb-NO"/>
        </w:rPr>
      </w:pPr>
    </w:p>
    <w:p w14:paraId="2677DEA3" w14:textId="63A1B8E3" w:rsidR="00ED1736" w:rsidRPr="00E11796" w:rsidRDefault="00ED1736" w:rsidP="00E33C17">
      <w:pPr>
        <w:pStyle w:val="Overskrift3"/>
      </w:pPr>
      <w:bookmarkStart w:id="1187" w:name="_Toc233897258"/>
      <w:r w:rsidRPr="00E11796">
        <w:t>Andre bestemmelser</w:t>
      </w:r>
      <w:bookmarkEnd w:id="1161"/>
      <w:bookmarkEnd w:id="1162"/>
      <w:bookmarkEnd w:id="1187"/>
    </w:p>
    <w:p w14:paraId="5FA4D945" w14:textId="753D0A8B" w:rsidR="00ED1736" w:rsidRPr="00E11796" w:rsidRDefault="00ED1736" w:rsidP="008C1549">
      <w:pPr>
        <w:pStyle w:val="Overskrift4"/>
      </w:pPr>
      <w:bookmarkStart w:id="1188" w:name="_Toc93914715"/>
      <w:bookmarkStart w:id="1189" w:name="_Toc94534670"/>
      <w:bookmarkStart w:id="1190" w:name="_Toc233897259"/>
      <w:r w:rsidRPr="00E11796">
        <w:t>Riggplass</w:t>
      </w:r>
      <w:bookmarkEnd w:id="1188"/>
      <w:bookmarkEnd w:id="1189"/>
      <w:bookmarkEnd w:id="1190"/>
    </w:p>
    <w:p w14:paraId="2E00CC52" w14:textId="1A4524E5" w:rsidR="00060677" w:rsidRPr="00E11796" w:rsidRDefault="00060677" w:rsidP="00060677">
      <w:pPr>
        <w:pStyle w:val="Overskrift5"/>
      </w:pPr>
      <w:bookmarkStart w:id="1191" w:name="_Toc233897260"/>
      <w:r w:rsidRPr="00E11796">
        <w:t>Tilgjengelige områder for riggplass for entreprenøren</w:t>
      </w:r>
      <w:bookmarkEnd w:id="1191"/>
    </w:p>
    <w:p w14:paraId="270FA4E8" w14:textId="77777777" w:rsidR="00060677" w:rsidRPr="00E11796" w:rsidRDefault="00060677" w:rsidP="00060677">
      <w:r w:rsidRPr="00E11796">
        <w:t xml:space="preserve">Entreprenøren er ansvarlig for etablering av tilstrekkelige riggområder innenfor anleggsgrensen. </w:t>
      </w:r>
    </w:p>
    <w:p w14:paraId="1E363066" w14:textId="77777777" w:rsidR="00060677" w:rsidRPr="00E11796" w:rsidRDefault="00060677" w:rsidP="00060677"/>
    <w:p w14:paraId="63A0488C" w14:textId="3FDE60A4" w:rsidR="00ED1736" w:rsidRPr="00E11796" w:rsidRDefault="00060677" w:rsidP="00060677">
      <w:r w:rsidRPr="00E11796">
        <w:t>Entreprenøren står fritt til å bruke andre riggområder som han lovlig disponerer til formålet utenfor anleggsgrensen. Ved ønske om riggområder utenfor anleggsgrensen må entreprenøren selv besørge og bekoste disse</w:t>
      </w:r>
      <w:r w:rsidR="00861237" w:rsidRPr="00E11796">
        <w:t xml:space="preserve"> </w:t>
      </w:r>
      <w:r w:rsidRPr="00E11796">
        <w:t>og skaffe alle nødvendige tillatelser. Krav i gjeldende reguleringsplaner må overholdes.</w:t>
      </w:r>
    </w:p>
    <w:p w14:paraId="687D5B42" w14:textId="3658367C" w:rsidR="00060677" w:rsidRPr="00E11796" w:rsidRDefault="00060677" w:rsidP="00060677"/>
    <w:p w14:paraId="712F0132" w14:textId="07C058CE" w:rsidR="00060677" w:rsidRPr="00E11796" w:rsidRDefault="00060677" w:rsidP="00060677">
      <w:r w:rsidRPr="00E11796">
        <w:rPr>
          <w:highlight w:val="lightGray"/>
        </w:rPr>
        <w:t>Xxxxxx</w:t>
      </w:r>
    </w:p>
    <w:p w14:paraId="2C064B46" w14:textId="25444863" w:rsidR="00060677" w:rsidRPr="00E11796" w:rsidRDefault="00060677" w:rsidP="00060677"/>
    <w:p w14:paraId="63C8D2E3" w14:textId="6ECB6829" w:rsidR="00060677" w:rsidRPr="00E11796" w:rsidRDefault="00060677">
      <w:pPr>
        <w:pStyle w:val="Overskrift5"/>
      </w:pPr>
      <w:bookmarkStart w:id="1192" w:name="_Toc233897261"/>
      <w:r w:rsidRPr="00E11796">
        <w:t>Riggplan</w:t>
      </w:r>
      <w:bookmarkEnd w:id="1192"/>
    </w:p>
    <w:p w14:paraId="584A532B" w14:textId="1EAADE09" w:rsidR="00060677" w:rsidRPr="00E11796" w:rsidRDefault="00060677" w:rsidP="00060677">
      <w:pPr>
        <w:rPr>
          <w:lang w:eastAsia="nb-NO"/>
        </w:rPr>
      </w:pPr>
      <w:r w:rsidRPr="00E11796">
        <w:rPr>
          <w:lang w:eastAsia="nb-NO"/>
        </w:rPr>
        <w:t xml:space="preserve">Entreprenøren skal utarbeide en riggplan for anleggsområdet, som skal oversendes byggherren senest 3 uker etter endt samhandling ved oppstart. </w:t>
      </w:r>
    </w:p>
    <w:p w14:paraId="1C14C1A9" w14:textId="77777777" w:rsidR="00060677" w:rsidRPr="00E11796" w:rsidRDefault="00060677" w:rsidP="00060677">
      <w:pPr>
        <w:rPr>
          <w:lang w:eastAsia="nb-NO"/>
        </w:rPr>
      </w:pPr>
    </w:p>
    <w:p w14:paraId="36659048" w14:textId="77777777" w:rsidR="00060677" w:rsidRPr="00E11796" w:rsidRDefault="00060677" w:rsidP="00060677">
      <w:pPr>
        <w:rPr>
          <w:lang w:eastAsia="nb-NO"/>
        </w:rPr>
      </w:pPr>
      <w:r w:rsidRPr="00E11796">
        <w:rPr>
          <w:lang w:eastAsia="nb-NO"/>
        </w:rPr>
        <w:t>Planen skal inneholde kart og en beskrivelse for andre relevante forhold på anleggsområdet (listen er ikke uttømmende):</w:t>
      </w:r>
    </w:p>
    <w:p w14:paraId="715CF711" w14:textId="77777777" w:rsidR="00060677" w:rsidRPr="00E11796" w:rsidRDefault="00060677" w:rsidP="0094672F">
      <w:pPr>
        <w:pStyle w:val="Listeavsnitt"/>
        <w:numPr>
          <w:ilvl w:val="0"/>
          <w:numId w:val="70"/>
        </w:numPr>
        <w:rPr>
          <w:lang w:eastAsia="nb-NO"/>
        </w:rPr>
      </w:pPr>
      <w:r w:rsidRPr="00E11796">
        <w:rPr>
          <w:lang w:eastAsia="nb-NO"/>
        </w:rPr>
        <w:t>Inngjerding og porter</w:t>
      </w:r>
    </w:p>
    <w:p w14:paraId="167F2A02" w14:textId="77777777" w:rsidR="00060677" w:rsidRPr="00E11796" w:rsidRDefault="00060677" w:rsidP="0094672F">
      <w:pPr>
        <w:pStyle w:val="Listeavsnitt"/>
        <w:numPr>
          <w:ilvl w:val="0"/>
          <w:numId w:val="70"/>
        </w:numPr>
        <w:rPr>
          <w:lang w:eastAsia="nb-NO"/>
        </w:rPr>
      </w:pPr>
      <w:r w:rsidRPr="00E11796">
        <w:rPr>
          <w:lang w:eastAsia="nb-NO"/>
        </w:rPr>
        <w:t>Kontor, spise- og skiftebrakker og ev. innkvartering</w:t>
      </w:r>
    </w:p>
    <w:p w14:paraId="277B58AF" w14:textId="77777777" w:rsidR="00060677" w:rsidRPr="00E11796" w:rsidRDefault="00060677" w:rsidP="0094672F">
      <w:pPr>
        <w:pStyle w:val="Listeavsnitt"/>
        <w:numPr>
          <w:ilvl w:val="0"/>
          <w:numId w:val="70"/>
        </w:numPr>
        <w:rPr>
          <w:lang w:eastAsia="nb-NO"/>
        </w:rPr>
      </w:pPr>
      <w:r w:rsidRPr="00E11796">
        <w:rPr>
          <w:lang w:eastAsia="nb-NO"/>
        </w:rPr>
        <w:t>Beredskapsutstyr</w:t>
      </w:r>
    </w:p>
    <w:p w14:paraId="4205EFC4" w14:textId="77777777" w:rsidR="00060677" w:rsidRPr="00E11796" w:rsidRDefault="00060677" w:rsidP="0094672F">
      <w:pPr>
        <w:pStyle w:val="Listeavsnitt"/>
        <w:numPr>
          <w:ilvl w:val="0"/>
          <w:numId w:val="70"/>
        </w:numPr>
        <w:rPr>
          <w:lang w:eastAsia="nb-NO"/>
        </w:rPr>
      </w:pPr>
      <w:r w:rsidRPr="00E11796">
        <w:rPr>
          <w:lang w:eastAsia="nb-NO"/>
        </w:rPr>
        <w:t>Områder for lagring av materiell</w:t>
      </w:r>
    </w:p>
    <w:p w14:paraId="78CC02E6" w14:textId="77777777" w:rsidR="00060677" w:rsidRPr="00E11796" w:rsidRDefault="00060677" w:rsidP="0094672F">
      <w:pPr>
        <w:pStyle w:val="Listeavsnitt"/>
        <w:numPr>
          <w:ilvl w:val="0"/>
          <w:numId w:val="70"/>
        </w:numPr>
        <w:rPr>
          <w:lang w:eastAsia="nb-NO"/>
        </w:rPr>
      </w:pPr>
      <w:r w:rsidRPr="00E11796">
        <w:rPr>
          <w:lang w:eastAsia="nb-NO"/>
        </w:rPr>
        <w:t>Områder for lagring av farlig stoffer</w:t>
      </w:r>
    </w:p>
    <w:p w14:paraId="45982372" w14:textId="77777777" w:rsidR="00060677" w:rsidRPr="00E11796" w:rsidRDefault="00060677" w:rsidP="0094672F">
      <w:pPr>
        <w:pStyle w:val="Listeavsnitt"/>
        <w:numPr>
          <w:ilvl w:val="0"/>
          <w:numId w:val="70"/>
        </w:numPr>
        <w:rPr>
          <w:lang w:eastAsia="nb-NO"/>
        </w:rPr>
      </w:pPr>
      <w:r w:rsidRPr="00E11796">
        <w:rPr>
          <w:lang w:eastAsia="nb-NO"/>
        </w:rPr>
        <w:t>Kjøreadkomster og ferdselsveger</w:t>
      </w:r>
    </w:p>
    <w:p w14:paraId="7894A9D9" w14:textId="77777777" w:rsidR="00060677" w:rsidRPr="00E11796" w:rsidRDefault="00060677" w:rsidP="00060677">
      <w:pPr>
        <w:rPr>
          <w:lang w:eastAsia="nb-NO"/>
        </w:rPr>
      </w:pPr>
    </w:p>
    <w:p w14:paraId="0C67E588" w14:textId="3D825A1B" w:rsidR="00060677" w:rsidRPr="00E11796" w:rsidRDefault="00060677" w:rsidP="00060677">
      <w:pPr>
        <w:rPr>
          <w:lang w:eastAsia="nb-NO"/>
        </w:rPr>
      </w:pPr>
      <w:r w:rsidRPr="00E11796">
        <w:rPr>
          <w:lang w:eastAsia="nb-NO"/>
        </w:rPr>
        <w:t>Som del av dokumentasjon av prosjektering før bygging skal entreprenøren i tillegg overlevere rigg- og marksikringsplan, jf. krav i D</w:t>
      </w:r>
      <w:r w:rsidR="00C13F37" w:rsidRPr="00E11796">
        <w:rPr>
          <w:lang w:eastAsia="nb-NO"/>
        </w:rPr>
        <w:t>3</w:t>
      </w:r>
      <w:r w:rsidR="00244E07" w:rsidRPr="00E11796">
        <w:rPr>
          <w:lang w:eastAsia="nb-NO"/>
        </w:rPr>
        <w:t>.</w:t>
      </w:r>
    </w:p>
    <w:p w14:paraId="2443A043" w14:textId="46410DA1" w:rsidR="00060677" w:rsidRPr="00E11796" w:rsidRDefault="00060677" w:rsidP="00060677">
      <w:pPr>
        <w:rPr>
          <w:lang w:eastAsia="nb-NO"/>
        </w:rPr>
      </w:pPr>
    </w:p>
    <w:p w14:paraId="48B4BC2B" w14:textId="2B546E94" w:rsidR="00060677" w:rsidRPr="00E11796" w:rsidRDefault="00060677" w:rsidP="00060677">
      <w:pPr>
        <w:rPr>
          <w:lang w:eastAsia="nb-NO"/>
        </w:rPr>
      </w:pPr>
      <w:r w:rsidRPr="00E11796">
        <w:rPr>
          <w:highlight w:val="lightGray"/>
          <w:lang w:eastAsia="nb-NO"/>
        </w:rPr>
        <w:t>Xxxxxx</w:t>
      </w:r>
    </w:p>
    <w:p w14:paraId="08FDFAB2" w14:textId="109B3C10" w:rsidR="00060677" w:rsidRPr="00E11796" w:rsidRDefault="00060677" w:rsidP="00060677">
      <w:pPr>
        <w:pStyle w:val="Overskrift5"/>
      </w:pPr>
      <w:bookmarkStart w:id="1193" w:name="_Toc233897262"/>
      <w:r w:rsidRPr="00E11796">
        <w:t>Innkvartering</w:t>
      </w:r>
      <w:bookmarkEnd w:id="1193"/>
    </w:p>
    <w:p w14:paraId="7F8BB06B" w14:textId="04A0B0FE" w:rsidR="00060677" w:rsidRPr="00E11796" w:rsidRDefault="00060677" w:rsidP="00060677">
      <w:pPr>
        <w:rPr>
          <w:lang w:eastAsia="nb-NO"/>
        </w:rPr>
      </w:pPr>
      <w:r w:rsidRPr="00E11796">
        <w:rPr>
          <w:lang w:eastAsia="nb-NO"/>
        </w:rPr>
        <w:t>Byggherren skal ha oversendt fra entreprenør en plan over all innkvartering, før oppstart av arbeidene.</w:t>
      </w:r>
    </w:p>
    <w:p w14:paraId="2CFBFFAB" w14:textId="77777777" w:rsidR="00060677" w:rsidRPr="00E11796" w:rsidRDefault="00060677" w:rsidP="00060677">
      <w:pPr>
        <w:rPr>
          <w:lang w:eastAsia="nb-NO"/>
        </w:rPr>
      </w:pPr>
    </w:p>
    <w:p w14:paraId="5A8C1444" w14:textId="4BB0A4B2" w:rsidR="00060677" w:rsidRPr="00E11796" w:rsidRDefault="00060677" w:rsidP="00060677">
      <w:pPr>
        <w:rPr>
          <w:lang w:eastAsia="nb-NO"/>
        </w:rPr>
      </w:pPr>
      <w:r w:rsidRPr="00E11796">
        <w:rPr>
          <w:lang w:eastAsia="nb-NO"/>
        </w:rPr>
        <w:t>Innkvarteringen skal være forsvarlig utformet, innredet og vedlikeholdt. Viktige momenter er blant annet størrelse, innredning og brannsikkerhet. Boligens standard skal også være i tråd med den teknologiske og sosiale samfunnsutviklingen. Innkvarteringen skal ha tilfredsstillende ventilasjon og skal ikke ha sopp, råte, fuktskader eller lignende. Innkvartering i arbeidslokaler eller på arbeidsplassen aksepteres ikke. Innkvarteringen skal også være godkjent ifølge bygningslovgivningen.</w:t>
      </w:r>
    </w:p>
    <w:p w14:paraId="52AB0F7D" w14:textId="77777777" w:rsidR="00060677" w:rsidRPr="00E11796" w:rsidRDefault="00060677" w:rsidP="00060677">
      <w:pPr>
        <w:rPr>
          <w:lang w:eastAsia="nb-NO"/>
        </w:rPr>
      </w:pPr>
    </w:p>
    <w:p w14:paraId="4AF26A0A" w14:textId="77777777" w:rsidR="00060677" w:rsidRPr="00E11796" w:rsidRDefault="00060677" w:rsidP="00060677">
      <w:pPr>
        <w:rPr>
          <w:lang w:eastAsia="nb-NO"/>
        </w:rPr>
      </w:pPr>
      <w:r w:rsidRPr="00E11796">
        <w:rPr>
          <w:lang w:eastAsia="nb-NO"/>
        </w:rPr>
        <w:t>Som hovedregel skal arbeidstaker ha:</w:t>
      </w:r>
    </w:p>
    <w:p w14:paraId="08507045" w14:textId="775CA766" w:rsidR="0016004F" w:rsidRPr="00E11796" w:rsidRDefault="0077647A" w:rsidP="0094672F">
      <w:pPr>
        <w:pStyle w:val="Listeavsnitt"/>
        <w:numPr>
          <w:ilvl w:val="0"/>
          <w:numId w:val="71"/>
        </w:numPr>
        <w:rPr>
          <w:lang w:eastAsia="nb-NO"/>
        </w:rPr>
      </w:pPr>
      <w:r w:rsidRPr="00E11796">
        <w:rPr>
          <w:lang w:eastAsia="nb-NO"/>
        </w:rPr>
        <w:t>E</w:t>
      </w:r>
      <w:r w:rsidR="00060677" w:rsidRPr="00E11796">
        <w:rPr>
          <w:lang w:eastAsia="nb-NO"/>
        </w:rPr>
        <w:t xml:space="preserve">get soverom med vindu som kan åpnes </w:t>
      </w:r>
    </w:p>
    <w:p w14:paraId="79B7A4E1" w14:textId="6C097C6B" w:rsidR="00060677" w:rsidRPr="00E11796" w:rsidRDefault="0077647A" w:rsidP="0094672F">
      <w:pPr>
        <w:pStyle w:val="Listeavsnitt"/>
        <w:numPr>
          <w:ilvl w:val="0"/>
          <w:numId w:val="71"/>
        </w:numPr>
        <w:rPr>
          <w:lang w:eastAsia="nb-NO"/>
        </w:rPr>
      </w:pPr>
      <w:r w:rsidRPr="00E11796">
        <w:rPr>
          <w:lang w:eastAsia="nb-NO"/>
        </w:rPr>
        <w:t>O</w:t>
      </w:r>
      <w:r w:rsidR="00060677" w:rsidRPr="00E11796">
        <w:rPr>
          <w:lang w:eastAsia="nb-NO"/>
        </w:rPr>
        <w:t>ppholdsrom med stoler, sofa og TV. Hvis soverommet er stort, vil kravet om areal til rekreasjon kunne være ivaretatt på soverommene. Dersom soverommet er lite, vil det være krav om separat oppholdsrom.</w:t>
      </w:r>
    </w:p>
    <w:p w14:paraId="153D56BC" w14:textId="11F89294" w:rsidR="00060677" w:rsidRPr="00E11796" w:rsidRDefault="0077647A" w:rsidP="0094672F">
      <w:pPr>
        <w:pStyle w:val="Listeavsnitt"/>
        <w:numPr>
          <w:ilvl w:val="0"/>
          <w:numId w:val="71"/>
        </w:numPr>
        <w:rPr>
          <w:lang w:eastAsia="nb-NO"/>
        </w:rPr>
      </w:pPr>
      <w:r w:rsidRPr="00E11796">
        <w:rPr>
          <w:lang w:eastAsia="nb-NO"/>
        </w:rPr>
        <w:t>T</w:t>
      </w:r>
      <w:r w:rsidR="00060677" w:rsidRPr="00E11796">
        <w:rPr>
          <w:lang w:eastAsia="nb-NO"/>
        </w:rPr>
        <w:t xml:space="preserve">ilgang på bad og toalett. </w:t>
      </w:r>
      <w:r w:rsidR="003A6076" w:rsidRPr="00E11796">
        <w:rPr>
          <w:lang w:eastAsia="nb-NO"/>
        </w:rPr>
        <w:t>Minst e</w:t>
      </w:r>
      <w:r w:rsidR="00060677" w:rsidRPr="00E11796">
        <w:rPr>
          <w:lang w:eastAsia="nb-NO"/>
        </w:rPr>
        <w:t>tt låsbart toalett og en låsbar dusj per 5 beboere.</w:t>
      </w:r>
    </w:p>
    <w:p w14:paraId="6D351BAC" w14:textId="081BFC67" w:rsidR="00060677" w:rsidRPr="00E11796" w:rsidRDefault="0077647A" w:rsidP="0094672F">
      <w:pPr>
        <w:pStyle w:val="Listeavsnitt"/>
        <w:numPr>
          <w:ilvl w:val="0"/>
          <w:numId w:val="71"/>
        </w:numPr>
        <w:rPr>
          <w:lang w:eastAsia="nb-NO"/>
        </w:rPr>
      </w:pPr>
      <w:r w:rsidRPr="00E11796">
        <w:rPr>
          <w:lang w:eastAsia="nb-NO"/>
        </w:rPr>
        <w:t>V</w:t>
      </w:r>
      <w:r w:rsidR="00060677" w:rsidRPr="00E11796">
        <w:rPr>
          <w:lang w:eastAsia="nb-NO"/>
        </w:rPr>
        <w:t xml:space="preserve">askerom </w:t>
      </w:r>
      <w:r w:rsidR="00CD784B" w:rsidRPr="00E11796">
        <w:rPr>
          <w:lang w:eastAsia="nb-NO"/>
        </w:rPr>
        <w:t xml:space="preserve">med </w:t>
      </w:r>
      <w:r w:rsidR="00060677" w:rsidRPr="00E11796">
        <w:rPr>
          <w:lang w:eastAsia="nb-NO"/>
        </w:rPr>
        <w:t>vaskemaskin og tørkemuligheter for klær.</w:t>
      </w:r>
    </w:p>
    <w:p w14:paraId="29738A39" w14:textId="747504D0" w:rsidR="00060677" w:rsidRPr="00E11796" w:rsidRDefault="0077647A" w:rsidP="0094672F">
      <w:pPr>
        <w:pStyle w:val="Listeavsnitt"/>
        <w:numPr>
          <w:ilvl w:val="0"/>
          <w:numId w:val="71"/>
        </w:numPr>
        <w:rPr>
          <w:lang w:eastAsia="nb-NO"/>
        </w:rPr>
      </w:pPr>
      <w:r w:rsidRPr="00E11796">
        <w:rPr>
          <w:lang w:eastAsia="nb-NO"/>
        </w:rPr>
        <w:t>S</w:t>
      </w:r>
      <w:r w:rsidR="00060677" w:rsidRPr="00E11796">
        <w:rPr>
          <w:lang w:eastAsia="nb-NO"/>
        </w:rPr>
        <w:t>ted for oppbevaring og tilberedelse av mat</w:t>
      </w:r>
    </w:p>
    <w:p w14:paraId="508A868C" w14:textId="18CE4D7A" w:rsidR="00060677" w:rsidRPr="00E11796" w:rsidRDefault="0077647A" w:rsidP="0094672F">
      <w:pPr>
        <w:pStyle w:val="Listeavsnitt"/>
        <w:numPr>
          <w:ilvl w:val="0"/>
          <w:numId w:val="71"/>
        </w:numPr>
        <w:rPr>
          <w:lang w:eastAsia="nb-NO"/>
        </w:rPr>
      </w:pPr>
      <w:r w:rsidRPr="00E11796">
        <w:rPr>
          <w:lang w:eastAsia="nb-NO"/>
        </w:rPr>
        <w:t>G</w:t>
      </w:r>
      <w:r w:rsidR="00060677" w:rsidRPr="00E11796">
        <w:rPr>
          <w:lang w:eastAsia="nb-NO"/>
        </w:rPr>
        <w:t>arderobe eller skap til oppbevaring av tøy</w:t>
      </w:r>
    </w:p>
    <w:p w14:paraId="6D587A87" w14:textId="22FC6651" w:rsidR="00060677" w:rsidRPr="00E11796" w:rsidRDefault="0077647A" w:rsidP="0094672F">
      <w:pPr>
        <w:pStyle w:val="Listeavsnitt"/>
        <w:numPr>
          <w:ilvl w:val="0"/>
          <w:numId w:val="71"/>
        </w:numPr>
        <w:rPr>
          <w:lang w:eastAsia="nb-NO"/>
        </w:rPr>
      </w:pPr>
      <w:r w:rsidRPr="00E11796">
        <w:rPr>
          <w:lang w:eastAsia="nb-NO"/>
        </w:rPr>
        <w:t>S</w:t>
      </w:r>
      <w:r w:rsidR="00060677" w:rsidRPr="00E11796">
        <w:rPr>
          <w:lang w:eastAsia="nb-NO"/>
        </w:rPr>
        <w:t>tor nok plass til matlaging og oppbevaring av matvarer, spiseplass, spisebord og stoler</w:t>
      </w:r>
    </w:p>
    <w:p w14:paraId="76618CCB" w14:textId="3D630C98" w:rsidR="00060677" w:rsidRPr="00E11796" w:rsidRDefault="0077647A" w:rsidP="0094672F">
      <w:pPr>
        <w:pStyle w:val="Listeavsnitt"/>
        <w:numPr>
          <w:ilvl w:val="0"/>
          <w:numId w:val="71"/>
        </w:numPr>
        <w:rPr>
          <w:lang w:eastAsia="nb-NO"/>
        </w:rPr>
      </w:pPr>
      <w:r w:rsidRPr="00E11796">
        <w:rPr>
          <w:lang w:eastAsia="nb-NO"/>
        </w:rPr>
        <w:t>R</w:t>
      </w:r>
      <w:r w:rsidR="00060677" w:rsidRPr="00E11796">
        <w:rPr>
          <w:lang w:eastAsia="nb-NO"/>
        </w:rPr>
        <w:t>en og ryddig innkvartering</w:t>
      </w:r>
    </w:p>
    <w:p w14:paraId="3730D434" w14:textId="77777777" w:rsidR="00060677" w:rsidRPr="00E11796" w:rsidRDefault="00060677" w:rsidP="00060677">
      <w:pPr>
        <w:pStyle w:val="Listeavsnitt"/>
        <w:ind w:left="360"/>
        <w:rPr>
          <w:lang w:eastAsia="nb-NO"/>
        </w:rPr>
      </w:pPr>
    </w:p>
    <w:p w14:paraId="2E5BDE9F" w14:textId="78DCE2F9" w:rsidR="00060677" w:rsidRPr="00E11796" w:rsidRDefault="00060677" w:rsidP="00060677">
      <w:pPr>
        <w:rPr>
          <w:lang w:eastAsia="nb-NO"/>
        </w:rPr>
      </w:pPr>
      <w:r w:rsidRPr="00E11796">
        <w:rPr>
          <w:lang w:eastAsia="nb-NO"/>
        </w:rPr>
        <w:t>Når entreprenøren skal ta stilling til om innkvarteringen holder mål, må han legge vekt på behovet for privatliv og verdighet i forhold til antall beboere, og muligheten for å holde boligen ren og ryddig.</w:t>
      </w:r>
    </w:p>
    <w:p w14:paraId="4CFC5C6C" w14:textId="639A7BE8" w:rsidR="00060677" w:rsidRPr="00E11796" w:rsidRDefault="00060677" w:rsidP="00060677">
      <w:pPr>
        <w:rPr>
          <w:lang w:eastAsia="nb-NO"/>
        </w:rPr>
      </w:pPr>
    </w:p>
    <w:p w14:paraId="389063C0" w14:textId="2BF4CB8F" w:rsidR="00060677" w:rsidRPr="00E11796" w:rsidRDefault="00060677" w:rsidP="00060677">
      <w:pPr>
        <w:rPr>
          <w:lang w:eastAsia="nb-NO"/>
        </w:rPr>
      </w:pPr>
      <w:r w:rsidRPr="00E11796">
        <w:rPr>
          <w:highlight w:val="lightGray"/>
          <w:lang w:eastAsia="nb-NO"/>
        </w:rPr>
        <w:t>Xxxxxx</w:t>
      </w:r>
    </w:p>
    <w:p w14:paraId="783C7F08" w14:textId="60137FF9" w:rsidR="00060677" w:rsidRPr="00E11796" w:rsidRDefault="00060677" w:rsidP="00060677">
      <w:pPr>
        <w:pStyle w:val="Overskrift5"/>
      </w:pPr>
      <w:bookmarkStart w:id="1194" w:name="_Toc233897263"/>
      <w:r w:rsidRPr="00E11796">
        <w:t>Bruk av riggplass</w:t>
      </w:r>
      <w:bookmarkEnd w:id="1194"/>
    </w:p>
    <w:p w14:paraId="5D6DADF8" w14:textId="34AEBD95" w:rsidR="00060677" w:rsidRPr="00E11796" w:rsidRDefault="00060677" w:rsidP="00060677">
      <w:pPr>
        <w:rPr>
          <w:lang w:eastAsia="nb-NO"/>
        </w:rPr>
      </w:pPr>
      <w:r w:rsidRPr="00E11796">
        <w:rPr>
          <w:lang w:eastAsia="nb-NO"/>
        </w:rPr>
        <w:t>Entreprenøren skal sørge for avmerking og tilrettelegging av områder for lagring og oppbevaring av forskjellige materialer. Alle overflødige materialer og materiell skal fjernes så snart dette er mulig. Lagring av eksplosiver</w:t>
      </w:r>
      <w:r w:rsidR="00640A51" w:rsidRPr="00E11796">
        <w:rPr>
          <w:lang w:eastAsia="nb-NO"/>
        </w:rPr>
        <w:t xml:space="preserve"> og</w:t>
      </w:r>
      <w:r w:rsidRPr="00E11796">
        <w:rPr>
          <w:lang w:eastAsia="nb-NO"/>
        </w:rPr>
        <w:t xml:space="preserve"> brennbare stoffer (dynamitt, tennere, olje, gass, drivstoff, syrer osv.) skal vises tydelig i riggplanen. En oversikt som viser maks tillatte mengder av disse stoffene, skal være en del av riggplanen. </w:t>
      </w:r>
    </w:p>
    <w:p w14:paraId="1BD63983" w14:textId="0DDF023F" w:rsidR="00060677" w:rsidRPr="00E11796" w:rsidRDefault="00CA5978" w:rsidP="00060677">
      <w:pPr>
        <w:rPr>
          <w:lang w:eastAsia="nb-NO"/>
        </w:rPr>
      </w:pPr>
      <w:r w:rsidRPr="00E11796">
        <w:rPr>
          <w:lang w:eastAsia="nb-NO"/>
        </w:rPr>
        <w:t>H</w:t>
      </w:r>
      <w:r w:rsidR="00060677" w:rsidRPr="00E11796">
        <w:rPr>
          <w:lang w:eastAsia="nb-NO"/>
        </w:rPr>
        <w:t>ensetning av kjøretøy, maskiner og utstyr skal ikke være til hinder for annen trafikk og anleggsdrift. Ve</w:t>
      </w:r>
      <w:r w:rsidR="00892BD0" w:rsidRPr="00E11796">
        <w:rPr>
          <w:lang w:eastAsia="nb-NO"/>
        </w:rPr>
        <w:t>g</w:t>
      </w:r>
      <w:r w:rsidR="00060677" w:rsidRPr="00E11796">
        <w:rPr>
          <w:lang w:eastAsia="nb-NO"/>
        </w:rPr>
        <w:t xml:space="preserve">er skal holdes åpne, ryddet og fri for materiell og avfall. Anleggstrafikk gjennom boligområder skal ikke forekomme så sant alternative kjøreruter eksisterer. Hvilke kjøreruter som skal benyttes skal avklares med byggherren på forhånd. </w:t>
      </w:r>
    </w:p>
    <w:p w14:paraId="4BD32C57" w14:textId="77777777" w:rsidR="00060677" w:rsidRPr="00E11796" w:rsidRDefault="00060677" w:rsidP="00060677">
      <w:pPr>
        <w:rPr>
          <w:lang w:eastAsia="nb-NO"/>
        </w:rPr>
      </w:pPr>
    </w:p>
    <w:p w14:paraId="4F10F517" w14:textId="77777777" w:rsidR="00060677" w:rsidRPr="00E11796" w:rsidRDefault="00060677" w:rsidP="00060677">
      <w:pPr>
        <w:rPr>
          <w:lang w:eastAsia="nb-NO"/>
        </w:rPr>
      </w:pPr>
      <w:r w:rsidRPr="00E11796">
        <w:rPr>
          <w:lang w:eastAsia="nb-NO"/>
        </w:rPr>
        <w:t>Entreprenøren skal sørge for at arbeidsstedet til enhver tid er sikret mot uvedkommende, i og utenfor ordinær arbeidstid. Ved fraværsperioder (helger og ferier) plikter entreprenøren å ha en person i nærheten (innen 1 time med bil) som daglig kontrollerer at sikkerhetstiltakene er i orden. Byggherren skal til enhver tid ha ajourført navn og telefonnummer på den som ivaretar sikkerhetstiltakene i slike perioder.</w:t>
      </w:r>
    </w:p>
    <w:p w14:paraId="58975F1A" w14:textId="3F65F5D1" w:rsidR="00060677" w:rsidRPr="00E11796" w:rsidRDefault="00060677" w:rsidP="00060677">
      <w:pPr>
        <w:rPr>
          <w:lang w:eastAsia="nb-NO"/>
        </w:rPr>
      </w:pPr>
      <w:r w:rsidRPr="00E11796">
        <w:rPr>
          <w:lang w:eastAsia="nb-NO"/>
        </w:rPr>
        <w:t>Det skal tas spesielt hensyn til barn og myke trafikanter.</w:t>
      </w:r>
    </w:p>
    <w:p w14:paraId="422849ED" w14:textId="77777777" w:rsidR="00060677" w:rsidRPr="00E11796" w:rsidRDefault="00060677" w:rsidP="00060677">
      <w:pPr>
        <w:rPr>
          <w:lang w:eastAsia="nb-NO"/>
        </w:rPr>
      </w:pPr>
    </w:p>
    <w:p w14:paraId="672160A0" w14:textId="420283C5" w:rsidR="00060677" w:rsidRPr="00E11796" w:rsidRDefault="00060677" w:rsidP="00060677">
      <w:pPr>
        <w:rPr>
          <w:lang w:eastAsia="nb-NO"/>
        </w:rPr>
      </w:pPr>
      <w:r w:rsidRPr="00E11796">
        <w:rPr>
          <w:lang w:eastAsia="nb-NO"/>
        </w:rPr>
        <w:t>Rengjøring av utstyr skal kun skje på en måte og på et sted som ikke utsetter trafikanter, naboer, arbeidere eller andre for fare eller er til sjenanse eller skade for omgivelsene.</w:t>
      </w:r>
    </w:p>
    <w:p w14:paraId="75860623" w14:textId="4CB9C5A7" w:rsidR="00060677" w:rsidRPr="00E11796" w:rsidRDefault="00060677" w:rsidP="00060677">
      <w:pPr>
        <w:rPr>
          <w:lang w:eastAsia="nb-NO"/>
        </w:rPr>
      </w:pPr>
    </w:p>
    <w:p w14:paraId="0DE06AC4" w14:textId="28157858" w:rsidR="00060677" w:rsidRPr="00E11796" w:rsidRDefault="00060677" w:rsidP="00060677">
      <w:pPr>
        <w:rPr>
          <w:lang w:eastAsia="nb-NO"/>
        </w:rPr>
      </w:pPr>
      <w:r w:rsidRPr="00E11796">
        <w:rPr>
          <w:highlight w:val="lightGray"/>
          <w:lang w:eastAsia="nb-NO"/>
        </w:rPr>
        <w:t>Xxxxxx</w:t>
      </w:r>
    </w:p>
    <w:p w14:paraId="3655157D" w14:textId="77777777" w:rsidR="00060677" w:rsidRPr="00E11796" w:rsidRDefault="00060677" w:rsidP="00060677">
      <w:pPr>
        <w:rPr>
          <w:lang w:eastAsia="nb-NO"/>
        </w:rPr>
      </w:pPr>
    </w:p>
    <w:p w14:paraId="170C16C7" w14:textId="3B69105D" w:rsidR="00ED1736" w:rsidRPr="00E11796" w:rsidRDefault="00ED1736" w:rsidP="008C1549">
      <w:pPr>
        <w:pStyle w:val="Overskrift4"/>
      </w:pPr>
      <w:bookmarkStart w:id="1195" w:name="_Toc93914716"/>
      <w:bookmarkStart w:id="1196" w:name="_Toc94534671"/>
      <w:bookmarkStart w:id="1197" w:name="_Toc233897264"/>
      <w:r w:rsidRPr="00E11796">
        <w:t>Tilknytninger til offentlig nett, elkraft, mm</w:t>
      </w:r>
      <w:bookmarkEnd w:id="1195"/>
      <w:bookmarkEnd w:id="1196"/>
      <w:bookmarkEnd w:id="1197"/>
    </w:p>
    <w:p w14:paraId="6C625033" w14:textId="4B6468AB" w:rsidR="00060677" w:rsidRPr="00E11796" w:rsidRDefault="00060677" w:rsidP="007C463E">
      <w:pPr>
        <w:pStyle w:val="Overskrift5"/>
      </w:pPr>
      <w:bookmarkStart w:id="1198" w:name="_Toc233897265"/>
      <w:r w:rsidRPr="00E11796">
        <w:t>Generelt</w:t>
      </w:r>
      <w:bookmarkEnd w:id="1198"/>
    </w:p>
    <w:p w14:paraId="45D283B2" w14:textId="0A72ACF8" w:rsidR="00ED1736" w:rsidRPr="00E11796" w:rsidRDefault="00ED1736" w:rsidP="00ED1736">
      <w:pPr>
        <w:rPr>
          <w:color w:val="000000" w:themeColor="text1"/>
        </w:rPr>
      </w:pPr>
      <w:r w:rsidRPr="00E11796">
        <w:rPr>
          <w:color w:val="000000" w:themeColor="text1"/>
          <w:highlight w:val="lightGray"/>
        </w:rPr>
        <w:t>Xxxxxx</w:t>
      </w:r>
    </w:p>
    <w:p w14:paraId="38130E5E" w14:textId="77777777" w:rsidR="00ED1736" w:rsidRPr="00E11796" w:rsidRDefault="00ED1736" w:rsidP="00ED1736"/>
    <w:p w14:paraId="4E1B09A9" w14:textId="1F21C69F" w:rsidR="00ED1736" w:rsidRPr="00E11796" w:rsidRDefault="00060677" w:rsidP="00060677">
      <w:pPr>
        <w:pStyle w:val="Overskrift5"/>
      </w:pPr>
      <w:bookmarkStart w:id="1199" w:name="_Toc233897266"/>
      <w:r w:rsidRPr="00E11796">
        <w:t>Tilkoblingsmulighet El-kraftforsyning</w:t>
      </w:r>
      <w:bookmarkEnd w:id="1199"/>
    </w:p>
    <w:p w14:paraId="7E4E663E" w14:textId="77777777" w:rsidR="00ED1736" w:rsidRPr="00E11796" w:rsidRDefault="00ED1736" w:rsidP="00ED1736">
      <w:pPr>
        <w:rPr>
          <w:color w:val="000000" w:themeColor="text1"/>
        </w:rPr>
      </w:pPr>
      <w:r w:rsidRPr="00E11796">
        <w:rPr>
          <w:color w:val="000000" w:themeColor="text1"/>
          <w:highlight w:val="lightGray"/>
        </w:rPr>
        <w:t>Xxxxxx</w:t>
      </w:r>
    </w:p>
    <w:p w14:paraId="20B54E2A" w14:textId="72A332E3" w:rsidR="00ED1736" w:rsidRPr="00E11796" w:rsidRDefault="00ED1736" w:rsidP="00ED1736"/>
    <w:p w14:paraId="79E422AD" w14:textId="625F8177" w:rsidR="007C463E" w:rsidRPr="00E11796" w:rsidRDefault="007C463E" w:rsidP="007C463E">
      <w:pPr>
        <w:pStyle w:val="Overskrift5"/>
      </w:pPr>
      <w:bookmarkStart w:id="1200" w:name="_Toc233897267"/>
      <w:r w:rsidRPr="00E11796">
        <w:t>Tilkoblingsmuligheter vannforsyning og avløp</w:t>
      </w:r>
      <w:bookmarkEnd w:id="1200"/>
    </w:p>
    <w:p w14:paraId="69D6CEAB" w14:textId="77777777" w:rsidR="007C463E" w:rsidRPr="00E11796" w:rsidRDefault="007C463E" w:rsidP="007C463E">
      <w:pPr>
        <w:rPr>
          <w:color w:val="000000" w:themeColor="text1"/>
        </w:rPr>
      </w:pPr>
      <w:r w:rsidRPr="00E11796">
        <w:rPr>
          <w:color w:val="000000" w:themeColor="text1"/>
          <w:highlight w:val="lightGray"/>
        </w:rPr>
        <w:t>Xxxxxx</w:t>
      </w:r>
    </w:p>
    <w:p w14:paraId="04F6ACF8" w14:textId="77777777" w:rsidR="007C463E" w:rsidRPr="00E11796" w:rsidRDefault="007C463E" w:rsidP="007C463E">
      <w:pPr>
        <w:rPr>
          <w:lang w:eastAsia="nb-NO"/>
        </w:rPr>
      </w:pPr>
    </w:p>
    <w:p w14:paraId="7660B36C" w14:textId="77777777" w:rsidR="000752A0" w:rsidRPr="00E11796" w:rsidRDefault="000752A0" w:rsidP="000752A0">
      <w:pPr>
        <w:pStyle w:val="Overskrift4"/>
      </w:pPr>
      <w:bookmarkStart w:id="1201" w:name="_Toc233897268"/>
      <w:r w:rsidRPr="00E11796">
        <w:t>Trafikksikkerhetsrevisjon (TS-revisjon)</w:t>
      </w:r>
      <w:bookmarkEnd w:id="1201"/>
      <w:r w:rsidRPr="00E11796">
        <w:t xml:space="preserve"> </w:t>
      </w:r>
    </w:p>
    <w:p w14:paraId="76D01D08" w14:textId="77777777" w:rsidR="000752A0" w:rsidRPr="00E11796" w:rsidRDefault="000752A0" w:rsidP="000752A0">
      <w:pPr>
        <w:rPr>
          <w:lang w:eastAsia="nb-NO"/>
        </w:rPr>
      </w:pPr>
      <w:r w:rsidRPr="00E11796">
        <w:rPr>
          <w:lang w:eastAsia="nb-NO"/>
        </w:rPr>
        <w:t>Byggherren skal gjennomføre TS-revisjon i følgende faser av prosjektet:</w:t>
      </w:r>
    </w:p>
    <w:p w14:paraId="76A0B691" w14:textId="77777777" w:rsidR="000752A0" w:rsidRPr="00E11796" w:rsidRDefault="000752A0" w:rsidP="000752A0">
      <w:pPr>
        <w:rPr>
          <w:lang w:eastAsia="nb-NO"/>
        </w:rPr>
      </w:pPr>
    </w:p>
    <w:p w14:paraId="28F6C434" w14:textId="77777777" w:rsidR="000752A0" w:rsidRPr="00E11796" w:rsidRDefault="000752A0" w:rsidP="0094672F">
      <w:pPr>
        <w:pStyle w:val="Listeavsnitt"/>
        <w:numPr>
          <w:ilvl w:val="0"/>
          <w:numId w:val="71"/>
        </w:numPr>
        <w:rPr>
          <w:lang w:eastAsia="nb-NO"/>
        </w:rPr>
      </w:pPr>
      <w:r w:rsidRPr="00E11796">
        <w:rPr>
          <w:lang w:eastAsia="nb-NO"/>
        </w:rPr>
        <w:t>Detaljplaner/prosjektering før anleggsstart</w:t>
      </w:r>
    </w:p>
    <w:p w14:paraId="1DD1C1F4" w14:textId="77777777" w:rsidR="000752A0" w:rsidRPr="00E11796" w:rsidRDefault="000752A0" w:rsidP="0094672F">
      <w:pPr>
        <w:pStyle w:val="Listeavsnitt"/>
        <w:numPr>
          <w:ilvl w:val="0"/>
          <w:numId w:val="71"/>
        </w:numPr>
        <w:rPr>
          <w:lang w:eastAsia="nb-NO"/>
        </w:rPr>
      </w:pPr>
      <w:r w:rsidRPr="00E11796">
        <w:rPr>
          <w:lang w:eastAsia="nb-NO"/>
        </w:rPr>
        <w:t>Før det settes trafikk på vegen</w:t>
      </w:r>
    </w:p>
    <w:p w14:paraId="130A76EC" w14:textId="77777777" w:rsidR="000752A0" w:rsidRPr="00E11796" w:rsidRDefault="000752A0" w:rsidP="000752A0">
      <w:pPr>
        <w:rPr>
          <w:lang w:eastAsia="nb-NO"/>
        </w:rPr>
      </w:pPr>
    </w:p>
    <w:p w14:paraId="138107F1" w14:textId="77777777" w:rsidR="000752A0" w:rsidRPr="00E11796" w:rsidRDefault="000752A0" w:rsidP="000752A0">
      <w:pPr>
        <w:rPr>
          <w:lang w:eastAsia="nb-NO"/>
        </w:rPr>
      </w:pPr>
      <w:r w:rsidRPr="00E11796">
        <w:rPr>
          <w:lang w:eastAsia="nb-NO"/>
        </w:rPr>
        <w:t>Hensikten med TS-revisjonene er å gjennomgå prosjektet med sikte på å endre planlagte</w:t>
      </w:r>
    </w:p>
    <w:p w14:paraId="581A519C" w14:textId="77777777" w:rsidR="000752A0" w:rsidRPr="00E11796" w:rsidRDefault="000752A0" w:rsidP="000752A0">
      <w:pPr>
        <w:rPr>
          <w:lang w:eastAsia="nb-NO"/>
        </w:rPr>
      </w:pPr>
      <w:r w:rsidRPr="00E11796">
        <w:rPr>
          <w:lang w:eastAsia="nb-NO"/>
        </w:rPr>
        <w:t>løsninger som kan være trafikksikkerhetsmessig uheldige.</w:t>
      </w:r>
    </w:p>
    <w:p w14:paraId="04B9BC32" w14:textId="77777777" w:rsidR="000752A0" w:rsidRPr="00E11796" w:rsidRDefault="000752A0" w:rsidP="000752A0">
      <w:pPr>
        <w:rPr>
          <w:lang w:eastAsia="nb-NO"/>
        </w:rPr>
      </w:pPr>
    </w:p>
    <w:p w14:paraId="64757A91" w14:textId="77777777" w:rsidR="000752A0" w:rsidRPr="00E11796" w:rsidRDefault="000752A0" w:rsidP="000752A0">
      <w:pPr>
        <w:rPr>
          <w:lang w:eastAsia="nb-NO"/>
        </w:rPr>
      </w:pPr>
      <w:r w:rsidRPr="00E11796">
        <w:rPr>
          <w:lang w:eastAsia="nb-NO"/>
        </w:rPr>
        <w:t>Entreprenøren skal legge til rette for at byggherrens TS-revisjon kan gjennomføres.</w:t>
      </w:r>
    </w:p>
    <w:p w14:paraId="09EBF38E" w14:textId="77777777" w:rsidR="000752A0" w:rsidRPr="00E11796" w:rsidRDefault="000752A0" w:rsidP="000752A0">
      <w:pPr>
        <w:rPr>
          <w:lang w:eastAsia="nb-NO"/>
        </w:rPr>
      </w:pPr>
      <w:r w:rsidRPr="00E11796">
        <w:rPr>
          <w:lang w:eastAsia="nb-NO"/>
        </w:rPr>
        <w:t>Herunder produsere tegninger som benyttes til TS-revisjon og delta i revisjoner.</w:t>
      </w:r>
    </w:p>
    <w:p w14:paraId="3BEB511F" w14:textId="77777777" w:rsidR="000752A0" w:rsidRPr="00E11796" w:rsidRDefault="000752A0" w:rsidP="000752A0">
      <w:pPr>
        <w:rPr>
          <w:lang w:eastAsia="nb-NO"/>
        </w:rPr>
      </w:pPr>
    </w:p>
    <w:p w14:paraId="4D93F77D" w14:textId="77777777" w:rsidR="000752A0" w:rsidRPr="00E11796" w:rsidRDefault="000752A0" w:rsidP="000752A0">
      <w:pPr>
        <w:rPr>
          <w:lang w:eastAsia="nb-NO"/>
        </w:rPr>
      </w:pPr>
      <w:r w:rsidRPr="00E11796">
        <w:rPr>
          <w:lang w:eastAsia="nb-NO"/>
        </w:rPr>
        <w:t>I forbindelse med revisjonene skal entreprenøren framlegge nødvendig grunnlag.</w:t>
      </w:r>
    </w:p>
    <w:p w14:paraId="408A5F76" w14:textId="77777777" w:rsidR="000752A0" w:rsidRPr="00E11796" w:rsidRDefault="000752A0" w:rsidP="000752A0">
      <w:pPr>
        <w:rPr>
          <w:lang w:eastAsia="nb-NO"/>
        </w:rPr>
      </w:pPr>
      <w:r w:rsidRPr="00E11796">
        <w:rPr>
          <w:lang w:eastAsia="nb-NO"/>
        </w:rPr>
        <w:t>Følgende skal fremlegges:</w:t>
      </w:r>
    </w:p>
    <w:p w14:paraId="177CFEAC" w14:textId="77777777" w:rsidR="000752A0" w:rsidRPr="00E11796" w:rsidRDefault="000752A0" w:rsidP="0094672F">
      <w:pPr>
        <w:pStyle w:val="Listeavsnitt"/>
        <w:numPr>
          <w:ilvl w:val="0"/>
          <w:numId w:val="71"/>
        </w:numPr>
        <w:rPr>
          <w:lang w:eastAsia="nb-NO"/>
        </w:rPr>
      </w:pPr>
      <w:r w:rsidRPr="00E11796">
        <w:rPr>
          <w:lang w:eastAsia="nb-NO"/>
        </w:rPr>
        <w:t>Tegninger</w:t>
      </w:r>
    </w:p>
    <w:p w14:paraId="3142C6EE" w14:textId="77777777" w:rsidR="000752A0" w:rsidRPr="00E11796" w:rsidRDefault="000752A0" w:rsidP="0094672F">
      <w:pPr>
        <w:pStyle w:val="Listeavsnitt"/>
        <w:numPr>
          <w:ilvl w:val="0"/>
          <w:numId w:val="71"/>
        </w:numPr>
        <w:rPr>
          <w:lang w:eastAsia="nb-NO"/>
        </w:rPr>
      </w:pPr>
      <w:r w:rsidRPr="00E11796">
        <w:rPr>
          <w:lang w:eastAsia="nb-NO"/>
        </w:rPr>
        <w:t>Prosjektbeskrivelser</w:t>
      </w:r>
    </w:p>
    <w:p w14:paraId="69D66602" w14:textId="77777777" w:rsidR="000752A0" w:rsidRPr="00E11796" w:rsidRDefault="000752A0" w:rsidP="0094672F">
      <w:pPr>
        <w:pStyle w:val="Listeavsnitt"/>
        <w:numPr>
          <w:ilvl w:val="0"/>
          <w:numId w:val="71"/>
        </w:numPr>
        <w:rPr>
          <w:lang w:eastAsia="nb-NO"/>
        </w:rPr>
      </w:pPr>
      <w:r w:rsidRPr="00E11796">
        <w:rPr>
          <w:lang w:eastAsia="nb-NO"/>
        </w:rPr>
        <w:t>Annet relevant prosjektmateriale</w:t>
      </w:r>
    </w:p>
    <w:p w14:paraId="61145ADA" w14:textId="77777777" w:rsidR="000752A0" w:rsidRPr="00E11796" w:rsidRDefault="000752A0" w:rsidP="000752A0">
      <w:pPr>
        <w:rPr>
          <w:lang w:eastAsia="nb-NO"/>
        </w:rPr>
      </w:pPr>
    </w:p>
    <w:p w14:paraId="64EE4E43" w14:textId="77777777" w:rsidR="000752A0" w:rsidRPr="00E11796" w:rsidRDefault="000752A0" w:rsidP="000752A0">
      <w:pPr>
        <w:rPr>
          <w:lang w:eastAsia="nb-NO"/>
        </w:rPr>
      </w:pPr>
      <w:r w:rsidRPr="00E11796">
        <w:rPr>
          <w:lang w:eastAsia="nb-NO"/>
        </w:rPr>
        <w:t>Revisjonen skal revidere prosjektet på grunnlag av tegningsmateriale, prosjektbeskrivelser og annet prosjektmateriale og det skal utarbeides en skriftlig rapport. Entreprenøren vil få kopi av revisjonsrapporten.</w:t>
      </w:r>
    </w:p>
    <w:p w14:paraId="253D3DDA" w14:textId="77777777" w:rsidR="000752A0" w:rsidRPr="00E11796" w:rsidRDefault="000752A0" w:rsidP="000752A0">
      <w:pPr>
        <w:rPr>
          <w:lang w:eastAsia="nb-NO"/>
        </w:rPr>
      </w:pPr>
    </w:p>
    <w:p w14:paraId="397AA20C" w14:textId="77777777" w:rsidR="000752A0" w:rsidRPr="00E11796" w:rsidRDefault="000752A0" w:rsidP="000752A0">
      <w:pPr>
        <w:rPr>
          <w:lang w:eastAsia="nb-NO"/>
        </w:rPr>
      </w:pPr>
      <w:r w:rsidRPr="00E11796">
        <w:rPr>
          <w:lang w:eastAsia="nb-NO"/>
        </w:rPr>
        <w:t>Trafikksikkerhetsrevisjoner:</w:t>
      </w:r>
    </w:p>
    <w:p w14:paraId="73FEB27C" w14:textId="77777777" w:rsidR="000752A0" w:rsidRPr="00E11796" w:rsidRDefault="000752A0" w:rsidP="0094672F">
      <w:pPr>
        <w:pStyle w:val="Listeavsnitt"/>
        <w:numPr>
          <w:ilvl w:val="0"/>
          <w:numId w:val="71"/>
        </w:numPr>
        <w:rPr>
          <w:lang w:eastAsia="nb-NO"/>
        </w:rPr>
      </w:pPr>
      <w:r w:rsidRPr="00E11796">
        <w:rPr>
          <w:lang w:eastAsia="nb-NO"/>
        </w:rPr>
        <w:lastRenderedPageBreak/>
        <w:t>Detaljprosjektering: Revisjonen av detaljprosjekteringen skal gjennomføres før anleggsstart. Revisjonen skal bl.a. omfatte en gjennomgang av tverrprofil og linjeføring, kryssløsninger, eventuelle avkjørsler, kollektivanlegg, sideterreng, rekkverk, siktforhold, skilt og oppmerking m.m. Ut over dette kan revisjonen omfatte gjennomgang av tverrfall, signalanlegg, belegningsvalg, midlertidig regulering og oppmerking, sammenheng mellom nye og eksisterende veger, adkomstforhold til anleggsplass med mer.</w:t>
      </w:r>
    </w:p>
    <w:p w14:paraId="5848A33D" w14:textId="77777777" w:rsidR="000752A0" w:rsidRPr="00E11796" w:rsidRDefault="000752A0" w:rsidP="00461E25">
      <w:pPr>
        <w:pStyle w:val="Listeavsnitt"/>
        <w:ind w:left="360"/>
        <w:rPr>
          <w:lang w:eastAsia="nb-NO"/>
        </w:rPr>
      </w:pPr>
    </w:p>
    <w:p w14:paraId="2358A870" w14:textId="77777777" w:rsidR="000752A0" w:rsidRPr="00E11796" w:rsidRDefault="000752A0" w:rsidP="0094672F">
      <w:pPr>
        <w:pStyle w:val="Listeavsnitt"/>
        <w:numPr>
          <w:ilvl w:val="0"/>
          <w:numId w:val="71"/>
        </w:numPr>
        <w:rPr>
          <w:lang w:eastAsia="nb-NO"/>
        </w:rPr>
      </w:pPr>
      <w:r w:rsidRPr="00E11796">
        <w:rPr>
          <w:lang w:eastAsia="nb-NO"/>
        </w:rPr>
        <w:t>Ferdig anlegg før åpning: Revisjonen gjennomføres når veganlegget anses for å være ferdig bygget, men før det er åpnet. Revisjonen skal omfatte en besiktigelse av anlegget, der det særlig legges vekt på å vurdere trafikantenes sikkerhet og synlighet under forskjellige forhold, skilt og oppmerking samt vegdekkets tilstand. Ut over dette kan revisjonen omfatte oversiktsforhold, plassering av utstyr, rekkverk og rekkverksavslutninger m.m.</w:t>
      </w:r>
    </w:p>
    <w:p w14:paraId="1B428956" w14:textId="77777777" w:rsidR="000752A0" w:rsidRPr="00E11796" w:rsidRDefault="000752A0" w:rsidP="000752A0">
      <w:pPr>
        <w:pStyle w:val="Listeavsnitt"/>
        <w:ind w:left="360"/>
        <w:rPr>
          <w:lang w:eastAsia="nb-NO"/>
        </w:rPr>
      </w:pPr>
    </w:p>
    <w:p w14:paraId="629B6801" w14:textId="77777777" w:rsidR="000752A0" w:rsidRPr="00E11796" w:rsidRDefault="000752A0" w:rsidP="000752A0">
      <w:pPr>
        <w:rPr>
          <w:lang w:eastAsia="nb-NO"/>
        </w:rPr>
      </w:pPr>
      <w:r w:rsidRPr="00E11796">
        <w:rPr>
          <w:lang w:eastAsia="nb-NO"/>
        </w:rPr>
        <w:t>For alle trinn kan revisjoner gjøre det nødvendig å vurdere kriterier fra tidligere faser.</w:t>
      </w:r>
    </w:p>
    <w:p w14:paraId="069A3C34" w14:textId="77777777" w:rsidR="000752A0" w:rsidRPr="00E11796" w:rsidRDefault="000752A0" w:rsidP="007C463E">
      <w:pPr>
        <w:rPr>
          <w:lang w:eastAsia="nb-NO"/>
        </w:rPr>
      </w:pPr>
    </w:p>
    <w:p w14:paraId="66845BA0" w14:textId="434A1760" w:rsidR="00ED1736" w:rsidRPr="00E11796" w:rsidRDefault="00ED1736" w:rsidP="007C463E">
      <w:pPr>
        <w:pStyle w:val="Overskrift3"/>
      </w:pPr>
      <w:bookmarkStart w:id="1202" w:name="_Toc93914718"/>
      <w:bookmarkStart w:id="1203" w:name="_Toc94534673"/>
      <w:bookmarkStart w:id="1204" w:name="_Toc233897269"/>
      <w:r w:rsidRPr="00E11796">
        <w:t>Sanksjoner</w:t>
      </w:r>
      <w:bookmarkEnd w:id="1202"/>
      <w:bookmarkEnd w:id="1203"/>
      <w:bookmarkEnd w:id="1204"/>
    </w:p>
    <w:p w14:paraId="0C6F995E" w14:textId="59400AD7" w:rsidR="007C463E" w:rsidRPr="00E11796" w:rsidRDefault="007C463E" w:rsidP="008C1549">
      <w:pPr>
        <w:pStyle w:val="Overskrift4"/>
      </w:pPr>
      <w:bookmarkStart w:id="1205" w:name="_Toc233897270"/>
      <w:r w:rsidRPr="00E11796">
        <w:t>Generelt</w:t>
      </w:r>
      <w:bookmarkEnd w:id="1205"/>
    </w:p>
    <w:p w14:paraId="08ECC2DC" w14:textId="30038F26" w:rsidR="007C463E" w:rsidRPr="00E11796" w:rsidRDefault="007C463E" w:rsidP="007C463E">
      <w:pPr>
        <w:rPr>
          <w:lang w:eastAsia="nb-NO"/>
        </w:rPr>
      </w:pPr>
      <w:r w:rsidRPr="00E11796">
        <w:rPr>
          <w:lang w:eastAsia="nb-NO"/>
        </w:rPr>
        <w:t>Sanksjon i form av trekk er ikke begrensende for byggherrens håndtering av mangler i henhold til C1 NS 8407.</w:t>
      </w:r>
    </w:p>
    <w:p w14:paraId="6D7FCF8D" w14:textId="264FE50B" w:rsidR="007C463E" w:rsidRPr="00E11796" w:rsidRDefault="007C463E" w:rsidP="007C463E">
      <w:pPr>
        <w:rPr>
          <w:lang w:eastAsia="nb-NO"/>
        </w:rPr>
      </w:pPr>
    </w:p>
    <w:p w14:paraId="62128D05" w14:textId="62D73DEF" w:rsidR="007C463E" w:rsidRPr="00E11796" w:rsidRDefault="007C463E" w:rsidP="008C1549">
      <w:pPr>
        <w:pStyle w:val="Overskrift4"/>
      </w:pPr>
      <w:bookmarkStart w:id="1206" w:name="_Toc233897271"/>
      <w:r w:rsidRPr="00E11796">
        <w:t>Sanksjoner ved overskridelse av mulktbelagte frister</w:t>
      </w:r>
      <w:bookmarkEnd w:id="1206"/>
    </w:p>
    <w:p w14:paraId="766FE9D7" w14:textId="4E814D9A" w:rsidR="007C463E" w:rsidRPr="00E11796" w:rsidRDefault="007C463E" w:rsidP="007C463E">
      <w:pPr>
        <w:rPr>
          <w:lang w:eastAsia="nb-NO"/>
        </w:rPr>
      </w:pPr>
      <w:r w:rsidRPr="00E11796">
        <w:rPr>
          <w:lang w:eastAsia="nb-NO"/>
        </w:rPr>
        <w:t>Overskridelse av frister medfører dagmulkt som angitt i punkt 3</w:t>
      </w:r>
      <w:r w:rsidR="006401E7" w:rsidRPr="00E11796">
        <w:rPr>
          <w:lang w:eastAsia="nb-NO"/>
        </w:rPr>
        <w:t>5</w:t>
      </w:r>
      <w:r w:rsidRPr="00E11796">
        <w:rPr>
          <w:lang w:eastAsia="nb-NO"/>
        </w:rPr>
        <w:t>.</w:t>
      </w:r>
      <w:r w:rsidR="00291F43" w:rsidRPr="00E11796">
        <w:rPr>
          <w:lang w:eastAsia="nb-NO"/>
        </w:rPr>
        <w:t>2</w:t>
      </w:r>
      <w:r w:rsidRPr="00E11796">
        <w:rPr>
          <w:lang w:eastAsia="nb-NO"/>
        </w:rPr>
        <w:t>.2. Fristene er angitt i A2.</w:t>
      </w:r>
    </w:p>
    <w:p w14:paraId="6F385E84" w14:textId="3219CE98" w:rsidR="007C463E" w:rsidRPr="00E11796" w:rsidRDefault="007C463E" w:rsidP="007C463E">
      <w:pPr>
        <w:rPr>
          <w:lang w:eastAsia="nb-NO"/>
        </w:rPr>
      </w:pPr>
    </w:p>
    <w:p w14:paraId="23176B5F" w14:textId="2DC96791" w:rsidR="007C463E" w:rsidRPr="00E11796" w:rsidRDefault="007C463E" w:rsidP="008C1549">
      <w:pPr>
        <w:pStyle w:val="Overskrift4"/>
      </w:pPr>
      <w:bookmarkStart w:id="1207" w:name="_Toc233897272"/>
      <w:r w:rsidRPr="00E11796">
        <w:t>Sanksjoner ved mangelfull dokumentasjon og rapportering</w:t>
      </w:r>
      <w:bookmarkEnd w:id="1207"/>
    </w:p>
    <w:p w14:paraId="53A04735" w14:textId="77777777" w:rsidR="007C463E" w:rsidRPr="00E11796" w:rsidRDefault="007C463E" w:rsidP="007C463E">
      <w:r w:rsidRPr="00E11796">
        <w:t xml:space="preserve">Dersom entreprenørens dokumentasjon eller rapportering til byggherren er mangelfull, og entreprenøren ikke framskaffer den avtalte dokumentasjonen innen 14 dager etter å ha blitt gjort oppmerksom på forholdet, ilegges entreprenøren et trekk på kr 5 000 per hverdag for hvert forhold inntil dokumentasjonen foreligger. </w:t>
      </w:r>
    </w:p>
    <w:p w14:paraId="46D89EA2" w14:textId="77777777" w:rsidR="007C463E" w:rsidRPr="00E11796" w:rsidRDefault="007C463E" w:rsidP="007C463E"/>
    <w:p w14:paraId="68D4563F" w14:textId="72BE8621" w:rsidR="002C108C" w:rsidRPr="00E11796" w:rsidRDefault="007C463E" w:rsidP="007C463E">
      <w:r w:rsidRPr="00E11796">
        <w:t>Entreprenøren ilegges et trekk på kr 10 000 dersom byggherrens stikkprøvekontroll avdekker vesentlige avvik i utførelsen som forringer kvaliteten og som ikke er meldt inn til byggherren innen 2 dager etter at avviket inntraff, på tross av at entreprenøren visste om, eller burde ha visst om, avviket.</w:t>
      </w:r>
    </w:p>
    <w:p w14:paraId="473C10B2" w14:textId="7CBC655E" w:rsidR="008D3C4F" w:rsidRPr="00E11796" w:rsidRDefault="008D3C4F" w:rsidP="00ED1736"/>
    <w:p w14:paraId="3157CB78" w14:textId="51593A94" w:rsidR="008D3C4F" w:rsidRPr="00E11796" w:rsidRDefault="008D3C4F" w:rsidP="008C1549">
      <w:pPr>
        <w:pStyle w:val="Overskrift4"/>
      </w:pPr>
      <w:bookmarkStart w:id="1208" w:name="_Toc233897273"/>
      <w:r w:rsidRPr="00E11796">
        <w:t>Sanksjoner ved kvalitetsavvik på asfalt</w:t>
      </w:r>
      <w:bookmarkEnd w:id="1208"/>
    </w:p>
    <w:p w14:paraId="288E7CFE" w14:textId="241A0050" w:rsidR="008B7350" w:rsidRPr="00E11796" w:rsidRDefault="008B7350" w:rsidP="008B7350">
      <w:r w:rsidRPr="00E11796">
        <w:t>Byggherren kan iverksette sanksjoner for brudd på kontraktbestemmelsene i punkt 19.5.</w:t>
      </w:r>
    </w:p>
    <w:p w14:paraId="48056D05" w14:textId="04548507" w:rsidR="00ED1736" w:rsidRPr="00E11796" w:rsidRDefault="00ED1736" w:rsidP="00ED1736"/>
    <w:p w14:paraId="3980210E" w14:textId="67208D3D" w:rsidR="007C463E" w:rsidRPr="00E11796" w:rsidRDefault="007C463E" w:rsidP="008C1549">
      <w:pPr>
        <w:pStyle w:val="Overskrift4"/>
      </w:pPr>
      <w:bookmarkStart w:id="1209" w:name="_Toc233897274"/>
      <w:r w:rsidRPr="00E11796">
        <w:t>Sanksjoner knyttet til bestemmelser om arbeidstakere</w:t>
      </w:r>
      <w:bookmarkEnd w:id="1209"/>
    </w:p>
    <w:p w14:paraId="66D75B30" w14:textId="6197ABF3" w:rsidR="007C463E" w:rsidRPr="00E11796" w:rsidRDefault="007C463E" w:rsidP="007C463E">
      <w:r w:rsidRPr="00E11796">
        <w:t>Byggherren kan iverksette sanksjoner for brudd på kontraktsbestemmelsene om arbeidstakere som angitt i punkt 1</w:t>
      </w:r>
      <w:r w:rsidR="00D34351" w:rsidRPr="00E11796">
        <w:t>1</w:t>
      </w:r>
      <w:r w:rsidR="00C64D32" w:rsidRPr="00E11796">
        <w:t>.</w:t>
      </w:r>
    </w:p>
    <w:p w14:paraId="03B5C3F0" w14:textId="4F1493BF" w:rsidR="007C463E" w:rsidRPr="00E11796" w:rsidRDefault="007C463E" w:rsidP="007C463E"/>
    <w:p w14:paraId="6374DB0E" w14:textId="53EB4D65" w:rsidR="007C463E" w:rsidRPr="00E11796" w:rsidRDefault="007C463E" w:rsidP="008C1549">
      <w:pPr>
        <w:pStyle w:val="Overskrift4"/>
      </w:pPr>
      <w:bookmarkStart w:id="1210" w:name="_Toc233897275"/>
      <w:r w:rsidRPr="00E11796">
        <w:t>Sanksjoner knyttet til HMS</w:t>
      </w:r>
      <w:bookmarkEnd w:id="1210"/>
    </w:p>
    <w:p w14:paraId="05051082" w14:textId="7DDB1B7D" w:rsidR="007C463E" w:rsidRPr="00E11796" w:rsidRDefault="007C463E" w:rsidP="007C463E">
      <w:r w:rsidRPr="00E11796">
        <w:t>Byggherren kan iverksette sanksjoner for brudd på kontraktsbestemmelsene om HMS som angitt i punkt 4</w:t>
      </w:r>
      <w:r w:rsidR="005E237A" w:rsidRPr="00E11796">
        <w:t>3</w:t>
      </w:r>
      <w:r w:rsidRPr="00E11796">
        <w:t>.4</w:t>
      </w:r>
      <w:r w:rsidR="00FD224D" w:rsidRPr="00E11796">
        <w:t xml:space="preserve"> og</w:t>
      </w:r>
      <w:r w:rsidRPr="00E11796">
        <w:t xml:space="preserve"> 4</w:t>
      </w:r>
      <w:r w:rsidR="001B10C4" w:rsidRPr="00E11796">
        <w:t>5</w:t>
      </w:r>
      <w:r w:rsidRPr="00E11796">
        <w:t>.</w:t>
      </w:r>
      <w:r w:rsidR="00FD224D" w:rsidRPr="00E11796">
        <w:t>3</w:t>
      </w:r>
      <w:r w:rsidRPr="00E11796">
        <w:t>.</w:t>
      </w:r>
    </w:p>
    <w:p w14:paraId="752AF0FC" w14:textId="0C4E735A" w:rsidR="007C463E" w:rsidRPr="00E11796" w:rsidRDefault="007C463E" w:rsidP="007C463E"/>
    <w:p w14:paraId="38ABEC9B" w14:textId="4DD8FDF9" w:rsidR="00C64D32" w:rsidRPr="00E11796" w:rsidRDefault="00640453" w:rsidP="008C1549">
      <w:pPr>
        <w:pStyle w:val="Overskrift4"/>
      </w:pPr>
      <w:bookmarkStart w:id="1211" w:name="_Toc233897276"/>
      <w:r w:rsidRPr="00E11796">
        <w:t>Sanksjoner knyttet til representant og nøkkelpersonell</w:t>
      </w:r>
      <w:bookmarkEnd w:id="1211"/>
    </w:p>
    <w:p w14:paraId="7DE38267" w14:textId="45AB25C5" w:rsidR="00640453" w:rsidRPr="00E11796" w:rsidRDefault="00EB4BF9" w:rsidP="00640453">
      <w:r w:rsidRPr="00E11796">
        <w:t xml:space="preserve">Dersom entreprenøren skifter ut </w:t>
      </w:r>
      <w:r w:rsidR="005D4873" w:rsidRPr="00E11796">
        <w:t>personell i strid med kontraktens bestemmelser i punkt 10, kan byggherren ilegge en</w:t>
      </w:r>
      <w:r w:rsidR="00640453" w:rsidRPr="00E11796">
        <w:t xml:space="preserve"> dagmulkt på kr 10 000 per dag. Dette gjelder ikke dersom forholdet rettes innen en rimelig frist fastsatt av byggherren.</w:t>
      </w:r>
    </w:p>
    <w:p w14:paraId="1C0EA3C7" w14:textId="77777777" w:rsidR="00640453" w:rsidRPr="00E11796" w:rsidRDefault="00640453" w:rsidP="00640453"/>
    <w:p w14:paraId="7878D6BC" w14:textId="00DF3DB2" w:rsidR="00096FD5" w:rsidRPr="00E11796" w:rsidRDefault="00096FD5" w:rsidP="008C1549">
      <w:pPr>
        <w:pStyle w:val="Overskrift4"/>
      </w:pPr>
      <w:bookmarkStart w:id="1212" w:name="_Toc233897277"/>
      <w:r w:rsidRPr="00E11796">
        <w:t xml:space="preserve">Sanksjoner knyttet til </w:t>
      </w:r>
      <w:r w:rsidR="00141DD3" w:rsidRPr="00E11796">
        <w:t>oppfølging av sanksjonslovgivning</w:t>
      </w:r>
      <w:bookmarkEnd w:id="1212"/>
    </w:p>
    <w:p w14:paraId="5BB1C301" w14:textId="510063A8" w:rsidR="00A81449" w:rsidRPr="00E11796" w:rsidRDefault="00190CFC" w:rsidP="0083075F">
      <w:r w:rsidRPr="00E11796">
        <w:t>Byggherre</w:t>
      </w:r>
      <w:r w:rsidR="00955584" w:rsidRPr="00E11796">
        <w:t>n</w:t>
      </w:r>
      <w:r w:rsidRPr="00E11796">
        <w:t xml:space="preserve"> kan iverksette sanksjoner for brudd på </w:t>
      </w:r>
      <w:r w:rsidR="00955584" w:rsidRPr="00E11796">
        <w:t>kontraktbestemmelsen</w:t>
      </w:r>
      <w:r w:rsidR="003219F8" w:rsidRPr="00E11796">
        <w:t>, jf.</w:t>
      </w:r>
      <w:r w:rsidR="00955584" w:rsidRPr="00E11796">
        <w:t xml:space="preserve"> punkt 4</w:t>
      </w:r>
      <w:r w:rsidR="004E3EC5" w:rsidRPr="00E11796">
        <w:t>9</w:t>
      </w:r>
      <w:r w:rsidR="00955584" w:rsidRPr="00E11796">
        <w:t>.</w:t>
      </w:r>
    </w:p>
    <w:p w14:paraId="15EC0BFD" w14:textId="72D513C6" w:rsidR="00740848" w:rsidRPr="00E11796" w:rsidRDefault="00740848" w:rsidP="00ED1736">
      <w:pPr>
        <w:rPr>
          <w:highlight w:val="yellow"/>
        </w:rPr>
      </w:pPr>
    </w:p>
    <w:p w14:paraId="1578F848" w14:textId="64A29A6B" w:rsidR="00DF680B" w:rsidRPr="00E11796" w:rsidRDefault="00DF680B" w:rsidP="00DF680B">
      <w:pPr>
        <w:pStyle w:val="Overskrift3"/>
      </w:pPr>
      <w:bookmarkStart w:id="1213" w:name="_Toc233897278"/>
      <w:r w:rsidRPr="00E11796">
        <w:t>Sanksjonsloven med tilhørende forskrifter</w:t>
      </w:r>
      <w:bookmarkEnd w:id="1213"/>
    </w:p>
    <w:p w14:paraId="26590AF8" w14:textId="5FA60D29" w:rsidR="00DF680B" w:rsidRPr="00E11796" w:rsidRDefault="00DF680B" w:rsidP="008C1549">
      <w:pPr>
        <w:pStyle w:val="Overskrift4"/>
      </w:pPr>
      <w:bookmarkStart w:id="1214" w:name="_Toc233897279"/>
      <w:r w:rsidRPr="00E11796">
        <w:t>Entreprenør</w:t>
      </w:r>
      <w:r w:rsidR="00CA01A4" w:rsidRPr="00E11796">
        <w:t>en</w:t>
      </w:r>
      <w:r w:rsidRPr="00E11796">
        <w:t>s</w:t>
      </w:r>
      <w:r w:rsidR="00CA01A4" w:rsidRPr="00E11796">
        <w:t xml:space="preserve"> </w:t>
      </w:r>
      <w:r w:rsidRPr="00E11796">
        <w:t>plikt til å etterleve sanksjonslovgivningen med tilhørende forskrifter</w:t>
      </w:r>
      <w:bookmarkEnd w:id="1214"/>
    </w:p>
    <w:p w14:paraId="37FF37B8" w14:textId="2A67BB2D" w:rsidR="0034702F" w:rsidRPr="00E11796" w:rsidRDefault="0034702F" w:rsidP="0034702F">
      <w:r w:rsidRPr="00E11796">
        <w:t xml:space="preserve">Partene har plikt til å opptre i overensstemmelse med sanksjonsloven av 16. april 2021 nr.18 med tilhørende forskrifter. </w:t>
      </w:r>
    </w:p>
    <w:p w14:paraId="68846CBC" w14:textId="77777777" w:rsidR="0034702F" w:rsidRPr="00E11796" w:rsidRDefault="0034702F" w:rsidP="0034702F"/>
    <w:p w14:paraId="42988A4D" w14:textId="277791F7" w:rsidR="00DF680B" w:rsidRPr="00E11796" w:rsidRDefault="0034702F" w:rsidP="0034702F">
      <w:r w:rsidRPr="00E11796">
        <w:t>Entreprenøren har ansvar og skal sørge for at selskaper i entreprenørens konsern eller selskaper som entreprenøren har kontrollerende eierskap eller myndighet i, kontraktmedhjelpere og enhver annen i leverandørkjeden, samt daglig leder, styreleder og andre ledende ansatte hos entreprenøren og i de nevnte selskaper opptrer i overensstemmelse med ovennevnte regelverk.</w:t>
      </w:r>
    </w:p>
    <w:p w14:paraId="511084D7" w14:textId="77777777" w:rsidR="0034702F" w:rsidRPr="00E11796" w:rsidRDefault="0034702F" w:rsidP="0034702F">
      <w:pPr>
        <w:rPr>
          <w:lang w:eastAsia="nb-NO"/>
        </w:rPr>
      </w:pPr>
    </w:p>
    <w:p w14:paraId="70FE7CAB" w14:textId="77777777" w:rsidR="00DF680B" w:rsidRPr="00E11796" w:rsidRDefault="00DF680B" w:rsidP="008C1549">
      <w:pPr>
        <w:pStyle w:val="Overskrift4"/>
      </w:pPr>
      <w:bookmarkStart w:id="1215" w:name="_Toc233897280"/>
      <w:r w:rsidRPr="00E11796">
        <w:t>Vesentlig mislighold</w:t>
      </w:r>
      <w:bookmarkEnd w:id="1215"/>
    </w:p>
    <w:p w14:paraId="6E01A979" w14:textId="11321234" w:rsidR="00DF680B" w:rsidRPr="00E11796" w:rsidRDefault="00DF680B" w:rsidP="00DF680B">
      <w:r w:rsidRPr="00E11796">
        <w:t xml:space="preserve">Brudd på kontraktens bestemmelser i punkt </w:t>
      </w:r>
      <w:r w:rsidR="007743D1" w:rsidRPr="00E11796">
        <w:t>4</w:t>
      </w:r>
      <w:r w:rsidR="00177AD0" w:rsidRPr="00E11796">
        <w:t>9</w:t>
      </w:r>
      <w:r w:rsidRPr="00E11796">
        <w:t>.1 ovenfor skal alltid anses som et vesentlig kontraktbrudd.</w:t>
      </w:r>
    </w:p>
    <w:p w14:paraId="50CF82D0" w14:textId="77777777" w:rsidR="00DF680B" w:rsidRPr="00E11796" w:rsidRDefault="00DF680B" w:rsidP="00DF680B"/>
    <w:p w14:paraId="43DA4924" w14:textId="77777777" w:rsidR="00DF680B" w:rsidRPr="00E11796" w:rsidRDefault="00DF680B" w:rsidP="008C1549">
      <w:pPr>
        <w:pStyle w:val="Overskrift4"/>
      </w:pPr>
      <w:bookmarkStart w:id="1216" w:name="_Toc233897281"/>
      <w:r w:rsidRPr="00E11796">
        <w:t>Erstatning</w:t>
      </w:r>
      <w:bookmarkEnd w:id="1216"/>
    </w:p>
    <w:p w14:paraId="2834D347" w14:textId="5AB0958E" w:rsidR="00DF680B" w:rsidRPr="00E11796" w:rsidRDefault="00DF680B" w:rsidP="00DF680B">
      <w:r w:rsidRPr="00E11796">
        <w:t xml:space="preserve">Partene kan kreve erstatning for ethvert økonomisk tap eller skade som man måtte lide som følge av den andre partens brudd på kontraktens bestemmelser i punkt </w:t>
      </w:r>
      <w:r w:rsidR="007743D1" w:rsidRPr="00E11796">
        <w:t>4</w:t>
      </w:r>
      <w:r w:rsidR="005604B0" w:rsidRPr="00E11796">
        <w:t>9</w:t>
      </w:r>
      <w:r w:rsidR="0034702F" w:rsidRPr="00E11796">
        <w:t>.1</w:t>
      </w:r>
      <w:r w:rsidRPr="00E11796">
        <w:t xml:space="preserve"> ovenfor. </w:t>
      </w:r>
    </w:p>
    <w:p w14:paraId="0D9A2589" w14:textId="77777777" w:rsidR="00DF680B" w:rsidRPr="00E11796" w:rsidRDefault="00DF680B" w:rsidP="00DF680B"/>
    <w:p w14:paraId="6D9EAAF8" w14:textId="77777777" w:rsidR="00DF680B" w:rsidRPr="00E11796" w:rsidRDefault="00DF680B" w:rsidP="008C1549">
      <w:pPr>
        <w:pStyle w:val="Overskrift4"/>
      </w:pPr>
      <w:bookmarkStart w:id="1217" w:name="_Toc233897282"/>
      <w:r w:rsidRPr="00E11796">
        <w:t>Heving</w:t>
      </w:r>
      <w:bookmarkEnd w:id="1217"/>
    </w:p>
    <w:p w14:paraId="7B11E0C1" w14:textId="2A40F483" w:rsidR="00DF680B" w:rsidRPr="00E11796" w:rsidRDefault="00DF680B" w:rsidP="00DF680B">
      <w:r w:rsidRPr="00E11796">
        <w:t>Med mindre entreprenøren retter kontraktbruddet innen kontraktens frister, kan byggherren heve hele eller deler av kontrakten i henhold til bestemmelsene i C</w:t>
      </w:r>
      <w:r w:rsidR="00E23ECC" w:rsidRPr="00E11796">
        <w:t>1 p</w:t>
      </w:r>
      <w:r w:rsidR="00B87E90">
        <w:t>unkt</w:t>
      </w:r>
      <w:r w:rsidR="00E23ECC" w:rsidRPr="00E11796">
        <w:t xml:space="preserve"> </w:t>
      </w:r>
      <w:r w:rsidR="0034702F" w:rsidRPr="00E11796">
        <w:t>46</w:t>
      </w:r>
      <w:r w:rsidR="00E23ECC" w:rsidRPr="00E11796">
        <w:t>.</w:t>
      </w:r>
    </w:p>
    <w:p w14:paraId="77E84545" w14:textId="77777777" w:rsidR="00DF680B" w:rsidRPr="00E11796" w:rsidRDefault="00DF680B" w:rsidP="00DF680B"/>
    <w:p w14:paraId="24B65D55" w14:textId="77777777" w:rsidR="00DF680B" w:rsidRPr="00E11796" w:rsidRDefault="00DF680B" w:rsidP="008C1549">
      <w:pPr>
        <w:pStyle w:val="Overskrift4"/>
      </w:pPr>
      <w:bookmarkStart w:id="1218" w:name="_Toc233897283"/>
      <w:r w:rsidRPr="00E11796">
        <w:t>Utskifting av kontraktmedhjelpere</w:t>
      </w:r>
      <w:bookmarkEnd w:id="1218"/>
    </w:p>
    <w:p w14:paraId="032743B3" w14:textId="029BF79F" w:rsidR="00DF680B" w:rsidRPr="00E11796" w:rsidRDefault="00DF680B" w:rsidP="00DF680B">
      <w:r w:rsidRPr="00E11796">
        <w:t xml:space="preserve">Byggherren kan bestemme at entreprenøren skal skifte ut kontraktmedhjelpere dersom det avdekkes brudd på kontraktens bestemmelser i punkt </w:t>
      </w:r>
      <w:r w:rsidR="007743D1" w:rsidRPr="00E11796">
        <w:t>4</w:t>
      </w:r>
      <w:r w:rsidR="00831C5F" w:rsidRPr="00E11796">
        <w:t>9</w:t>
      </w:r>
      <w:r w:rsidRPr="00E11796">
        <w:t>.1.</w:t>
      </w:r>
    </w:p>
    <w:p w14:paraId="145CD7E3" w14:textId="77777777" w:rsidR="00DF680B" w:rsidRPr="00E11796" w:rsidRDefault="00DF680B" w:rsidP="00DF680B"/>
    <w:p w14:paraId="48D2D93D" w14:textId="77777777" w:rsidR="00DF680B" w:rsidRPr="00E11796" w:rsidRDefault="00DF680B" w:rsidP="008C1549">
      <w:pPr>
        <w:pStyle w:val="Overskrift4"/>
        <w:rPr>
          <w:i/>
        </w:rPr>
      </w:pPr>
      <w:bookmarkStart w:id="1219" w:name="_Toc233897284"/>
      <w:r w:rsidRPr="00E11796">
        <w:t>Informasjonsplikt</w:t>
      </w:r>
      <w:bookmarkEnd w:id="1219"/>
    </w:p>
    <w:p w14:paraId="5BE4C55C" w14:textId="77777777" w:rsidR="00DF680B" w:rsidRPr="00E11796" w:rsidRDefault="00DF680B" w:rsidP="00DF680B">
      <w:r w:rsidRPr="00E11796">
        <w:t>Partene skal til enhver tid holde hverandre informert og oppdatert om forhold av betydning for kontraktens bestemmelser om sanksjonslovgivningen.</w:t>
      </w:r>
    </w:p>
    <w:p w14:paraId="72745035" w14:textId="77777777" w:rsidR="00DF680B" w:rsidRPr="00E11796" w:rsidRDefault="00DF680B" w:rsidP="00DF680B"/>
    <w:p w14:paraId="7335EFC5" w14:textId="77777777" w:rsidR="00DF680B" w:rsidRPr="00E11796" w:rsidRDefault="00DF680B" w:rsidP="008C1549">
      <w:pPr>
        <w:pStyle w:val="Overskrift4"/>
      </w:pPr>
      <w:bookmarkStart w:id="1220" w:name="_Toc233897285"/>
      <w:r w:rsidRPr="00E11796">
        <w:t>Dokumentasjon</w:t>
      </w:r>
      <w:bookmarkEnd w:id="1220"/>
    </w:p>
    <w:p w14:paraId="773C55C5" w14:textId="46942CA6" w:rsidR="00DF680B" w:rsidRPr="00E11796" w:rsidRDefault="00DF680B" w:rsidP="00DF680B">
      <w:r w:rsidRPr="00E11796">
        <w:t xml:space="preserve">Entreprenøren skal på forespørsel fra byggherren, og innen 14 dager etter at forespørselen er sendt, fremlegge dokumentasjon på etterlevelse av kontraktene bestemmelser i punkt </w:t>
      </w:r>
      <w:r w:rsidR="007743D1" w:rsidRPr="00E11796">
        <w:t>4</w:t>
      </w:r>
      <w:r w:rsidR="00831C5F" w:rsidRPr="00E11796">
        <w:t>9</w:t>
      </w:r>
      <w:r w:rsidRPr="00E11796">
        <w:t>.1. Dette gjelder blant annet dokumentasjon om</w:t>
      </w:r>
    </w:p>
    <w:p w14:paraId="60B3547C" w14:textId="77777777" w:rsidR="00DF680B" w:rsidRPr="00E11796" w:rsidRDefault="00DF680B" w:rsidP="00DF680B"/>
    <w:p w14:paraId="5ABD04DE" w14:textId="77777777" w:rsidR="00DF680B" w:rsidRPr="00E11796" w:rsidRDefault="00DF680B" w:rsidP="00840AD9">
      <w:pPr>
        <w:pStyle w:val="Listeavsnitt"/>
        <w:numPr>
          <w:ilvl w:val="0"/>
          <w:numId w:val="28"/>
        </w:numPr>
        <w:spacing w:after="160" w:line="259" w:lineRule="auto"/>
      </w:pPr>
      <w:r w:rsidRPr="00E11796">
        <w:t>juridiske personer;</w:t>
      </w:r>
    </w:p>
    <w:p w14:paraId="2070A11A" w14:textId="77777777" w:rsidR="00DF680B" w:rsidRPr="00E11796" w:rsidRDefault="00DF680B" w:rsidP="00840AD9">
      <w:pPr>
        <w:pStyle w:val="Listeavsnitt"/>
        <w:numPr>
          <w:ilvl w:val="0"/>
          <w:numId w:val="28"/>
        </w:numPr>
        <w:spacing w:after="160" w:line="259" w:lineRule="auto"/>
      </w:pPr>
      <w:r w:rsidRPr="00E11796">
        <w:t xml:space="preserve">fysiske personer; </w:t>
      </w:r>
    </w:p>
    <w:p w14:paraId="1BE11DDE" w14:textId="77777777" w:rsidR="00DF680B" w:rsidRPr="00E11796" w:rsidRDefault="00DF680B" w:rsidP="00840AD9">
      <w:pPr>
        <w:pStyle w:val="Listeavsnitt"/>
        <w:numPr>
          <w:ilvl w:val="0"/>
          <w:numId w:val="28"/>
        </w:numPr>
        <w:spacing w:after="160" w:line="259" w:lineRule="auto"/>
      </w:pPr>
      <w:r w:rsidRPr="00E11796">
        <w:t xml:space="preserve">opprinnelse på varer, materialer og andre innsatsfaktorer som benyttes i gjennomføringen av kontraktarbeidene, </w:t>
      </w:r>
    </w:p>
    <w:p w14:paraId="264382B3" w14:textId="77777777" w:rsidR="00DF680B" w:rsidRPr="00E11796" w:rsidRDefault="00DF680B" w:rsidP="00840AD9">
      <w:pPr>
        <w:pStyle w:val="Listeavsnitt"/>
        <w:numPr>
          <w:ilvl w:val="0"/>
          <w:numId w:val="28"/>
        </w:numPr>
        <w:spacing w:after="160" w:line="259" w:lineRule="auto"/>
      </w:pPr>
      <w:r w:rsidRPr="00E11796">
        <w:t>transport av varer, materialer og andre innsatsfaktorer som benyttes i gjennomføringen av kontraktarbeidene;</w:t>
      </w:r>
    </w:p>
    <w:p w14:paraId="06F9D796" w14:textId="77777777" w:rsidR="00DF680B" w:rsidRPr="00E11796" w:rsidRDefault="00DF680B" w:rsidP="00DF680B">
      <w:pPr>
        <w:pStyle w:val="Listeavsnitt"/>
        <w:ind w:left="1080"/>
      </w:pPr>
    </w:p>
    <w:p w14:paraId="39D03EB4" w14:textId="77777777" w:rsidR="00DF680B" w:rsidRPr="00E11796" w:rsidRDefault="00DF680B" w:rsidP="008C1549">
      <w:pPr>
        <w:pStyle w:val="Overskrift4"/>
      </w:pPr>
      <w:bookmarkStart w:id="1221" w:name="_Toc233897286"/>
      <w:r w:rsidRPr="00E11796">
        <w:t>Sanksjon for manglende dokumentasjon</w:t>
      </w:r>
      <w:bookmarkEnd w:id="1221"/>
    </w:p>
    <w:p w14:paraId="0502557D" w14:textId="77777777" w:rsidR="00DF680B" w:rsidRPr="00E11796" w:rsidRDefault="00DF680B" w:rsidP="00DF680B">
      <w:r w:rsidRPr="00E11796">
        <w:t xml:space="preserve">Dersom entreprenørens dokumentasjon til byggherren er mangelfull, og entreprenøren ikke framskaffer den avtalte dokumentasjonen innen 14 dager etter å ha blitt gjort oppmerksom på forholdet, ilegges entreprenøren et trekk på </w:t>
      </w:r>
      <w:r w:rsidRPr="00E11796">
        <w:rPr>
          <w:highlight w:val="lightGray"/>
        </w:rPr>
        <w:t xml:space="preserve">kr </w:t>
      </w:r>
      <w:r w:rsidRPr="00E11796">
        <w:rPr>
          <w:rFonts w:cstheme="minorHAnsi"/>
          <w:highlight w:val="lightGray"/>
        </w:rPr>
        <w:t>XXXXX</w:t>
      </w:r>
      <w:r w:rsidRPr="00E11796">
        <w:t xml:space="preserve"> per hverdag for hvert forhold inntil dokumentasjonen foreligger. </w:t>
      </w:r>
    </w:p>
    <w:p w14:paraId="59B8DD79" w14:textId="6FE0314A" w:rsidR="00DF680B" w:rsidRPr="00E11796" w:rsidRDefault="00DF680B" w:rsidP="00ED1736">
      <w:pPr>
        <w:rPr>
          <w:highlight w:val="yellow"/>
        </w:rPr>
      </w:pPr>
    </w:p>
    <w:p w14:paraId="06CFD4CE" w14:textId="62DB506D" w:rsidR="008A6B88" w:rsidRPr="00E11796" w:rsidRDefault="008A6B88" w:rsidP="00ED1736">
      <w:pPr>
        <w:rPr>
          <w:highlight w:val="yellow"/>
        </w:rPr>
      </w:pPr>
    </w:p>
    <w:p w14:paraId="12A95279" w14:textId="13DB4B9A" w:rsidR="008A6B88" w:rsidRPr="00E11796" w:rsidRDefault="008A6B88" w:rsidP="00ED1736">
      <w:pPr>
        <w:rPr>
          <w:highlight w:val="yellow"/>
        </w:rPr>
      </w:pPr>
    </w:p>
    <w:p w14:paraId="5EF018A1" w14:textId="77777777" w:rsidR="008A6B88" w:rsidRPr="00E11796" w:rsidRDefault="008A6B88" w:rsidP="00ED1736">
      <w:pPr>
        <w:rPr>
          <w:highlight w:val="yellow"/>
        </w:rPr>
      </w:pPr>
    </w:p>
    <w:p w14:paraId="780A37D2" w14:textId="77777777" w:rsidR="00740848" w:rsidRPr="00E11796" w:rsidRDefault="00740848" w:rsidP="00ED1736"/>
    <w:bookmarkEnd w:id="808"/>
    <w:p w14:paraId="1679592A" w14:textId="77777777" w:rsidR="008A6B88" w:rsidRPr="00E11796" w:rsidRDefault="008A6B88" w:rsidP="006F1324">
      <w:pPr>
        <w:tabs>
          <w:tab w:val="left" w:pos="357"/>
        </w:tabs>
        <w:rPr>
          <w:b/>
          <w:sz w:val="28"/>
          <w:szCs w:val="28"/>
        </w:rPr>
        <w:sectPr w:rsidR="008A6B88" w:rsidRPr="00E11796" w:rsidSect="006605A8">
          <w:headerReference w:type="default" r:id="rId40"/>
          <w:pgSz w:w="11906" w:h="16838" w:code="9"/>
          <w:pgMar w:top="1400" w:right="1418" w:bottom="1077" w:left="1701" w:header="709" w:footer="709" w:gutter="0"/>
          <w:pgNumType w:start="1"/>
          <w:cols w:space="708"/>
          <w:docGrid w:linePitch="360"/>
        </w:sectPr>
      </w:pPr>
    </w:p>
    <w:p w14:paraId="1D55D238" w14:textId="690840ED" w:rsidR="00ED1736" w:rsidRPr="00E11796" w:rsidRDefault="006F1324" w:rsidP="006F1324">
      <w:pPr>
        <w:tabs>
          <w:tab w:val="left" w:pos="357"/>
        </w:tabs>
        <w:rPr>
          <w:b/>
          <w:sz w:val="28"/>
          <w:szCs w:val="28"/>
        </w:rPr>
      </w:pPr>
      <w:r w:rsidRPr="00E11796">
        <w:rPr>
          <w:b/>
          <w:sz w:val="28"/>
          <w:szCs w:val="28"/>
        </w:rPr>
        <w:lastRenderedPageBreak/>
        <w:t>C</w:t>
      </w:r>
      <w:r w:rsidRPr="00E11796">
        <w:rPr>
          <w:b/>
          <w:sz w:val="28"/>
          <w:szCs w:val="28"/>
        </w:rPr>
        <w:tab/>
      </w:r>
      <w:r w:rsidR="00ED1736" w:rsidRPr="00E11796">
        <w:rPr>
          <w:b/>
          <w:sz w:val="28"/>
          <w:szCs w:val="28"/>
        </w:rPr>
        <w:t>Kontraktsbestemmelser – NS840</w:t>
      </w:r>
      <w:r w:rsidR="00E67ACE" w:rsidRPr="00E11796">
        <w:rPr>
          <w:b/>
          <w:sz w:val="28"/>
          <w:szCs w:val="28"/>
        </w:rPr>
        <w:t>7</w:t>
      </w:r>
      <w:r w:rsidR="00ED1736" w:rsidRPr="00E11796">
        <w:rPr>
          <w:b/>
          <w:sz w:val="28"/>
          <w:szCs w:val="28"/>
        </w:rPr>
        <w:t>:20</w:t>
      </w:r>
      <w:r w:rsidR="00E67ACE" w:rsidRPr="00E11796">
        <w:rPr>
          <w:b/>
          <w:sz w:val="28"/>
          <w:szCs w:val="28"/>
        </w:rPr>
        <w:t>11</w:t>
      </w:r>
    </w:p>
    <w:p w14:paraId="006E6F76" w14:textId="256F4287" w:rsidR="00ED1736" w:rsidRPr="00E11796" w:rsidRDefault="00ED1736" w:rsidP="00E30B62">
      <w:pPr>
        <w:pStyle w:val="Overskrift2"/>
      </w:pPr>
      <w:bookmarkStart w:id="1222" w:name="_Ref90974506"/>
      <w:bookmarkStart w:id="1223" w:name="_Ref90974511"/>
      <w:bookmarkStart w:id="1224" w:name="_Ref90976972"/>
      <w:bookmarkStart w:id="1225" w:name="_Ref90976974"/>
      <w:bookmarkStart w:id="1226" w:name="_Ref90981229"/>
      <w:bookmarkStart w:id="1227" w:name="_Ref90981233"/>
      <w:bookmarkStart w:id="1228" w:name="_Toc92971876"/>
      <w:bookmarkStart w:id="1229" w:name="_Toc93493649"/>
      <w:bookmarkStart w:id="1230" w:name="_Toc93493926"/>
      <w:bookmarkStart w:id="1231" w:name="_Toc93495375"/>
      <w:bookmarkStart w:id="1232" w:name="_Toc93495753"/>
      <w:bookmarkStart w:id="1233" w:name="_Toc93496373"/>
      <w:bookmarkStart w:id="1234" w:name="_Toc93560385"/>
      <w:bookmarkStart w:id="1235" w:name="_Toc93907942"/>
      <w:bookmarkStart w:id="1236" w:name="_Toc93907961"/>
      <w:bookmarkStart w:id="1237" w:name="_Toc93907980"/>
      <w:bookmarkStart w:id="1238" w:name="_Toc93907999"/>
      <w:bookmarkStart w:id="1239" w:name="_Toc94272021"/>
      <w:bookmarkStart w:id="1240" w:name="_Toc94792285"/>
      <w:bookmarkStart w:id="1241" w:name="_Toc94792304"/>
      <w:bookmarkStart w:id="1242" w:name="_Toc94792323"/>
      <w:bookmarkStart w:id="1243" w:name="_Toc94792342"/>
      <w:bookmarkStart w:id="1244" w:name="_Toc95824015"/>
      <w:bookmarkStart w:id="1245" w:name="_Toc95824034"/>
      <w:bookmarkStart w:id="1246" w:name="_Toc95824053"/>
      <w:bookmarkStart w:id="1247" w:name="_Toc95824072"/>
      <w:bookmarkStart w:id="1248" w:name="_Toc96504100"/>
      <w:bookmarkStart w:id="1249" w:name="_Toc96504118"/>
      <w:bookmarkStart w:id="1250" w:name="_Toc96504136"/>
      <w:bookmarkStart w:id="1251" w:name="_Toc96504154"/>
      <w:bookmarkStart w:id="1252" w:name="_Toc97120829"/>
      <w:bookmarkStart w:id="1253" w:name="_Toc97120847"/>
      <w:bookmarkStart w:id="1254" w:name="_Toc97120865"/>
      <w:bookmarkStart w:id="1255" w:name="_Toc97120883"/>
      <w:bookmarkStart w:id="1256" w:name="_Toc97126795"/>
      <w:bookmarkStart w:id="1257" w:name="_Toc97126813"/>
      <w:bookmarkStart w:id="1258" w:name="_Toc97126831"/>
      <w:bookmarkStart w:id="1259" w:name="_Toc97126849"/>
      <w:bookmarkStart w:id="1260" w:name="_Toc97127286"/>
      <w:bookmarkStart w:id="1261" w:name="_Toc97298034"/>
      <w:bookmarkStart w:id="1262" w:name="_Toc97298052"/>
      <w:bookmarkStart w:id="1263" w:name="_Toc97298070"/>
      <w:bookmarkStart w:id="1264" w:name="_Toc97298088"/>
      <w:bookmarkStart w:id="1265" w:name="_Toc97298106"/>
      <w:bookmarkStart w:id="1266" w:name="_Toc97300368"/>
      <w:bookmarkStart w:id="1267" w:name="_Toc157420136"/>
      <w:bookmarkStart w:id="1268" w:name="_Toc157674023"/>
      <w:bookmarkStart w:id="1269" w:name="_Toc164408047"/>
      <w:bookmarkStart w:id="1270" w:name="_Toc164856081"/>
      <w:bookmarkStart w:id="1271" w:name="_Toc165975332"/>
      <w:bookmarkStart w:id="1272" w:name="_Toc175130399"/>
      <w:bookmarkStart w:id="1273" w:name="_Toc176773536"/>
      <w:bookmarkStart w:id="1274" w:name="_Toc177108349"/>
      <w:bookmarkStart w:id="1275" w:name="_Toc233896938"/>
      <w:r w:rsidRPr="00E11796">
        <w:t>Avtaledokument</w:t>
      </w:r>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p>
    <w:p w14:paraId="61029DC0" w14:textId="3C6AB301" w:rsidR="00414EAE" w:rsidRPr="00E11796" w:rsidRDefault="00414EAE" w:rsidP="00414EAE"/>
    <w:tbl>
      <w:tblPr>
        <w:tblStyle w:val="Tabellrutenett"/>
        <w:tblW w:w="0" w:type="auto"/>
        <w:tblLook w:val="04A0" w:firstRow="1" w:lastRow="0" w:firstColumn="1" w:lastColumn="0" w:noHBand="0" w:noVBand="1"/>
      </w:tblPr>
      <w:tblGrid>
        <w:gridCol w:w="2925"/>
        <w:gridCol w:w="2926"/>
        <w:gridCol w:w="2926"/>
      </w:tblGrid>
      <w:tr w:rsidR="00414EAE" w:rsidRPr="00E11796" w14:paraId="13661454" w14:textId="77777777" w:rsidTr="00414EAE">
        <w:tc>
          <w:tcPr>
            <w:tcW w:w="2925" w:type="dxa"/>
            <w:tcBorders>
              <w:top w:val="nil"/>
              <w:left w:val="nil"/>
              <w:bottom w:val="nil"/>
              <w:right w:val="nil"/>
            </w:tcBorders>
          </w:tcPr>
          <w:p w14:paraId="1A333CFF" w14:textId="41B5A1D3" w:rsidR="00414EAE" w:rsidRPr="00E11796" w:rsidRDefault="00414EAE" w:rsidP="00414EAE">
            <w:r w:rsidRPr="00E11796">
              <w:t>Mellom Statens vegvesen</w:t>
            </w:r>
          </w:p>
        </w:tc>
        <w:tc>
          <w:tcPr>
            <w:tcW w:w="2926" w:type="dxa"/>
            <w:tcBorders>
              <w:top w:val="nil"/>
              <w:left w:val="nil"/>
              <w:bottom w:val="nil"/>
              <w:right w:val="nil"/>
            </w:tcBorders>
          </w:tcPr>
          <w:p w14:paraId="3AB7C985" w14:textId="587F5B7D" w:rsidR="00414EAE" w:rsidRPr="00E11796" w:rsidRDefault="00414EAE" w:rsidP="00414EAE">
            <w:r w:rsidRPr="00E11796">
              <w:t>som byggherre</w:t>
            </w:r>
          </w:p>
        </w:tc>
        <w:tc>
          <w:tcPr>
            <w:tcW w:w="2926" w:type="dxa"/>
            <w:tcBorders>
              <w:top w:val="nil"/>
              <w:left w:val="nil"/>
              <w:bottom w:val="nil"/>
              <w:right w:val="nil"/>
            </w:tcBorders>
          </w:tcPr>
          <w:p w14:paraId="37BAC6B6" w14:textId="2B85AEA4" w:rsidR="00414EAE" w:rsidRPr="00E11796" w:rsidRDefault="00414EAE" w:rsidP="00414EAE">
            <w:r w:rsidRPr="00E11796">
              <w:t>foretaksnr. 971 032 081</w:t>
            </w:r>
          </w:p>
        </w:tc>
      </w:tr>
      <w:tr w:rsidR="00414EAE" w:rsidRPr="00E11796" w14:paraId="6ACAC914" w14:textId="77777777" w:rsidTr="00414EAE">
        <w:tc>
          <w:tcPr>
            <w:tcW w:w="2925" w:type="dxa"/>
            <w:tcBorders>
              <w:top w:val="nil"/>
              <w:left w:val="nil"/>
              <w:bottom w:val="nil"/>
              <w:right w:val="nil"/>
            </w:tcBorders>
          </w:tcPr>
          <w:p w14:paraId="4E2696AF" w14:textId="77777777" w:rsidR="00414EAE" w:rsidRPr="00E11796" w:rsidRDefault="00414EAE" w:rsidP="00414EAE"/>
        </w:tc>
        <w:tc>
          <w:tcPr>
            <w:tcW w:w="2926" w:type="dxa"/>
            <w:tcBorders>
              <w:top w:val="nil"/>
              <w:left w:val="nil"/>
              <w:bottom w:val="nil"/>
              <w:right w:val="nil"/>
            </w:tcBorders>
          </w:tcPr>
          <w:p w14:paraId="396F8BF2" w14:textId="77777777" w:rsidR="00414EAE" w:rsidRPr="00E11796" w:rsidRDefault="00414EAE" w:rsidP="00414EAE"/>
        </w:tc>
        <w:tc>
          <w:tcPr>
            <w:tcW w:w="2926" w:type="dxa"/>
            <w:tcBorders>
              <w:top w:val="nil"/>
              <w:left w:val="nil"/>
              <w:bottom w:val="nil"/>
              <w:right w:val="nil"/>
            </w:tcBorders>
          </w:tcPr>
          <w:p w14:paraId="07588AA0" w14:textId="77777777" w:rsidR="00414EAE" w:rsidRPr="00E11796" w:rsidRDefault="00414EAE" w:rsidP="00414EAE"/>
        </w:tc>
      </w:tr>
      <w:tr w:rsidR="00414EAE" w:rsidRPr="00E11796" w14:paraId="474C05AD" w14:textId="77777777" w:rsidTr="00414EAE">
        <w:tc>
          <w:tcPr>
            <w:tcW w:w="2925" w:type="dxa"/>
            <w:tcBorders>
              <w:top w:val="nil"/>
              <w:left w:val="nil"/>
              <w:bottom w:val="nil"/>
              <w:right w:val="nil"/>
            </w:tcBorders>
          </w:tcPr>
          <w:p w14:paraId="009103DF" w14:textId="3F94C204" w:rsidR="00414EAE" w:rsidRPr="00E11796" w:rsidRDefault="00414EAE" w:rsidP="00414EAE">
            <w:r w:rsidRPr="00E11796">
              <w:t xml:space="preserve">og </w:t>
            </w:r>
            <w:r w:rsidRPr="00E11796">
              <w:rPr>
                <w:highlight w:val="lightGray"/>
              </w:rPr>
              <w:t>Xxxxxx</w:t>
            </w:r>
          </w:p>
        </w:tc>
        <w:tc>
          <w:tcPr>
            <w:tcW w:w="2926" w:type="dxa"/>
            <w:tcBorders>
              <w:top w:val="nil"/>
              <w:left w:val="nil"/>
              <w:bottom w:val="nil"/>
              <w:right w:val="nil"/>
            </w:tcBorders>
          </w:tcPr>
          <w:p w14:paraId="564E4260" w14:textId="08FCB55E" w:rsidR="00414EAE" w:rsidRPr="00E11796" w:rsidRDefault="00414EAE" w:rsidP="00414EAE">
            <w:r w:rsidRPr="00E11796">
              <w:t>som entreprenør</w:t>
            </w:r>
          </w:p>
        </w:tc>
        <w:tc>
          <w:tcPr>
            <w:tcW w:w="2926" w:type="dxa"/>
            <w:tcBorders>
              <w:top w:val="nil"/>
              <w:left w:val="nil"/>
              <w:bottom w:val="nil"/>
              <w:right w:val="nil"/>
            </w:tcBorders>
          </w:tcPr>
          <w:p w14:paraId="135537D8" w14:textId="7A4BAA5A" w:rsidR="00414EAE" w:rsidRPr="00E11796" w:rsidRDefault="00414EAE" w:rsidP="00414EAE">
            <w:r w:rsidRPr="00E11796">
              <w:t xml:space="preserve">foretaksnr. </w:t>
            </w:r>
            <w:r w:rsidRPr="00E11796">
              <w:rPr>
                <w:highlight w:val="lightGray"/>
              </w:rPr>
              <w:t>Xxxxxx</w:t>
            </w:r>
          </w:p>
        </w:tc>
      </w:tr>
      <w:tr w:rsidR="00414EAE" w:rsidRPr="00E11796" w14:paraId="32EEA37A" w14:textId="77777777" w:rsidTr="00414EAE">
        <w:tc>
          <w:tcPr>
            <w:tcW w:w="2925" w:type="dxa"/>
            <w:tcBorders>
              <w:top w:val="nil"/>
              <w:left w:val="nil"/>
              <w:bottom w:val="nil"/>
              <w:right w:val="nil"/>
            </w:tcBorders>
          </w:tcPr>
          <w:p w14:paraId="4A829E21" w14:textId="77777777" w:rsidR="00414EAE" w:rsidRPr="00E11796" w:rsidRDefault="00414EAE" w:rsidP="00414EAE"/>
        </w:tc>
        <w:tc>
          <w:tcPr>
            <w:tcW w:w="2926" w:type="dxa"/>
            <w:tcBorders>
              <w:top w:val="nil"/>
              <w:left w:val="nil"/>
              <w:bottom w:val="nil"/>
              <w:right w:val="nil"/>
            </w:tcBorders>
          </w:tcPr>
          <w:p w14:paraId="0FF9417E" w14:textId="77777777" w:rsidR="00414EAE" w:rsidRPr="00E11796" w:rsidRDefault="00414EAE" w:rsidP="00414EAE"/>
        </w:tc>
        <w:tc>
          <w:tcPr>
            <w:tcW w:w="2926" w:type="dxa"/>
            <w:tcBorders>
              <w:top w:val="nil"/>
              <w:left w:val="nil"/>
              <w:bottom w:val="nil"/>
              <w:right w:val="nil"/>
            </w:tcBorders>
          </w:tcPr>
          <w:p w14:paraId="685228A8" w14:textId="77777777" w:rsidR="00414EAE" w:rsidRPr="00E11796" w:rsidRDefault="00414EAE" w:rsidP="00414EAE"/>
        </w:tc>
      </w:tr>
      <w:tr w:rsidR="00414EAE" w:rsidRPr="00E11796" w14:paraId="02BA063C" w14:textId="77777777" w:rsidTr="00414EAE">
        <w:tc>
          <w:tcPr>
            <w:tcW w:w="2925" w:type="dxa"/>
            <w:tcBorders>
              <w:top w:val="nil"/>
              <w:left w:val="nil"/>
              <w:bottom w:val="nil"/>
              <w:right w:val="nil"/>
            </w:tcBorders>
          </w:tcPr>
          <w:p w14:paraId="08024F1F" w14:textId="6453B65E" w:rsidR="00414EAE" w:rsidRPr="00E11796" w:rsidRDefault="00414EAE" w:rsidP="00414EAE">
            <w:r w:rsidRPr="00E11796">
              <w:t>er inngått følgende avtale</w:t>
            </w:r>
          </w:p>
        </w:tc>
        <w:tc>
          <w:tcPr>
            <w:tcW w:w="2926" w:type="dxa"/>
            <w:tcBorders>
              <w:top w:val="nil"/>
              <w:left w:val="nil"/>
              <w:bottom w:val="nil"/>
              <w:right w:val="nil"/>
            </w:tcBorders>
          </w:tcPr>
          <w:p w14:paraId="5BA21CE5" w14:textId="77777777" w:rsidR="00414EAE" w:rsidRPr="00E11796" w:rsidRDefault="00414EAE" w:rsidP="00414EAE"/>
        </w:tc>
        <w:tc>
          <w:tcPr>
            <w:tcW w:w="2926" w:type="dxa"/>
            <w:tcBorders>
              <w:top w:val="nil"/>
              <w:left w:val="nil"/>
              <w:bottom w:val="nil"/>
              <w:right w:val="nil"/>
            </w:tcBorders>
          </w:tcPr>
          <w:p w14:paraId="753B65B7" w14:textId="77777777" w:rsidR="00414EAE" w:rsidRPr="00E11796" w:rsidRDefault="00414EAE" w:rsidP="00414EAE"/>
        </w:tc>
      </w:tr>
    </w:tbl>
    <w:p w14:paraId="0BED0978" w14:textId="77777777" w:rsidR="00ED1736" w:rsidRPr="00E11796" w:rsidRDefault="00ED1736" w:rsidP="00ED1736"/>
    <w:p w14:paraId="5A5C19C1" w14:textId="77777777" w:rsidR="008C2450" w:rsidRPr="00E11796" w:rsidRDefault="00ED1736" w:rsidP="00840AD9">
      <w:pPr>
        <w:pStyle w:val="Listeavsnitt"/>
        <w:numPr>
          <w:ilvl w:val="0"/>
          <w:numId w:val="15"/>
        </w:numPr>
      </w:pPr>
      <w:r w:rsidRPr="00E11796">
        <w:rPr>
          <w:color w:val="000000" w:themeColor="text1"/>
        </w:rPr>
        <w:t>Ent</w:t>
      </w:r>
      <w:r w:rsidRPr="00E11796">
        <w:t xml:space="preserve">reprenøren påtar seg å levere </w:t>
      </w:r>
      <w:r w:rsidRPr="00E11796">
        <w:rPr>
          <w:highlight w:val="lightGray"/>
        </w:rPr>
        <w:t>Xxxxxxx.</w:t>
      </w:r>
    </w:p>
    <w:p w14:paraId="555006F9" w14:textId="47E29432" w:rsidR="00ED1736" w:rsidRPr="00E11796" w:rsidRDefault="00ED1736" w:rsidP="00840AD9">
      <w:pPr>
        <w:pStyle w:val="Listeavsnitt"/>
        <w:numPr>
          <w:ilvl w:val="0"/>
          <w:numId w:val="15"/>
        </w:numPr>
      </w:pPr>
      <w:r w:rsidRPr="00E11796">
        <w:t>Kontraktsarbeidet skal leveres for:</w:t>
      </w:r>
    </w:p>
    <w:p w14:paraId="7A286C4C" w14:textId="3B8F40EE" w:rsidR="00ED1736" w:rsidRPr="00E11796" w:rsidRDefault="00ED1736" w:rsidP="00ED1736"/>
    <w:tbl>
      <w:tblPr>
        <w:tblStyle w:val="Tabellrutenett"/>
        <w:tblW w:w="882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665"/>
        <w:gridCol w:w="567"/>
        <w:gridCol w:w="2595"/>
      </w:tblGrid>
      <w:tr w:rsidR="003D0564" w:rsidRPr="00E11796" w14:paraId="1A8CF4C9" w14:textId="77777777" w:rsidTr="003D0564">
        <w:tc>
          <w:tcPr>
            <w:tcW w:w="5665" w:type="dxa"/>
          </w:tcPr>
          <w:p w14:paraId="04A5D54C" w14:textId="52E2F48A" w:rsidR="003D0564" w:rsidRPr="00E11796" w:rsidRDefault="003D0564" w:rsidP="003D0564">
            <w:r w:rsidRPr="00E11796">
              <w:t>Kontraktssum</w:t>
            </w:r>
            <w:r w:rsidR="00C4206A" w:rsidRPr="00E11796">
              <w:t xml:space="preserve"> </w:t>
            </w:r>
            <w:r w:rsidR="00CD1605" w:rsidRPr="00E11796">
              <w:t>jf. E2 punkt 1.2</w:t>
            </w:r>
            <w:r w:rsidRPr="00E11796">
              <w:t xml:space="preserve"> (eks</w:t>
            </w:r>
            <w:r w:rsidR="004C2438" w:rsidRPr="00E11796">
              <w:t>kl</w:t>
            </w:r>
            <w:r w:rsidRPr="00E11796">
              <w:t xml:space="preserve">. mva og </w:t>
            </w:r>
            <w:r w:rsidR="000717D0" w:rsidRPr="00E11796">
              <w:t>ekskl</w:t>
            </w:r>
            <w:r w:rsidR="00323CEC" w:rsidRPr="00E11796">
              <w:t>.</w:t>
            </w:r>
            <w:r w:rsidR="000717D0" w:rsidRPr="00E11796">
              <w:t xml:space="preserve"> </w:t>
            </w:r>
            <w:r w:rsidR="00D6630B" w:rsidRPr="00E11796">
              <w:t>timepriser for prosjektering, mannskap og maskiner</w:t>
            </w:r>
            <w:r w:rsidR="0096747D" w:rsidRPr="00E11796">
              <w:t xml:space="preserve">, samhandling </w:t>
            </w:r>
            <w:r w:rsidR="0096747D" w:rsidRPr="00E11796">
              <w:rPr>
                <w:highlight w:val="lightGray"/>
              </w:rPr>
              <w:t>og ukespris drift av anlegg</w:t>
            </w:r>
            <w:r w:rsidR="00FE7BA6" w:rsidRPr="00E11796">
              <w:t>)</w:t>
            </w:r>
            <w:r w:rsidRPr="00E11796">
              <w:t xml:space="preserve"> </w:t>
            </w:r>
            <w:r w:rsidR="00D6630B" w:rsidRPr="00E11796">
              <w:t xml:space="preserve"> </w:t>
            </w:r>
          </w:p>
          <w:p w14:paraId="3F9F7CBF" w14:textId="68F48ABD" w:rsidR="003D0564" w:rsidRPr="00E11796" w:rsidRDefault="003D0564" w:rsidP="003D0564">
            <w:r w:rsidRPr="00E11796">
              <w:t xml:space="preserve">(tilbud av </w:t>
            </w:r>
            <w:r w:rsidRPr="00E11796">
              <w:rPr>
                <w:highlight w:val="lightGray"/>
              </w:rPr>
              <w:t>åååå-mm-dd</w:t>
            </w:r>
            <w:r w:rsidRPr="00E11796">
              <w:t xml:space="preserve"> korrigert etter kontrollregning)</w:t>
            </w:r>
          </w:p>
        </w:tc>
        <w:tc>
          <w:tcPr>
            <w:tcW w:w="567" w:type="dxa"/>
          </w:tcPr>
          <w:p w14:paraId="7FFDB0DE" w14:textId="77777777" w:rsidR="003D0564" w:rsidRPr="00E11796" w:rsidRDefault="003D0564" w:rsidP="00ED1736"/>
          <w:p w14:paraId="1D2DD54A" w14:textId="77777777" w:rsidR="00D20265" w:rsidRPr="00E11796" w:rsidRDefault="00D20265" w:rsidP="00ED1736"/>
          <w:p w14:paraId="64817D6E" w14:textId="50530D30" w:rsidR="003D0564" w:rsidRPr="00E11796" w:rsidRDefault="003D0564" w:rsidP="00ED1736">
            <w:r w:rsidRPr="00E11796">
              <w:t>kr</w:t>
            </w:r>
          </w:p>
        </w:tc>
        <w:tc>
          <w:tcPr>
            <w:tcW w:w="2595" w:type="dxa"/>
          </w:tcPr>
          <w:p w14:paraId="6F1CE46E" w14:textId="77777777" w:rsidR="003D0564" w:rsidRPr="00E11796" w:rsidRDefault="003D0564" w:rsidP="00ED1736"/>
          <w:p w14:paraId="3B91B80F" w14:textId="77777777" w:rsidR="00D20265" w:rsidRPr="00E11796" w:rsidRDefault="00D20265" w:rsidP="00ED1736">
            <w:pPr>
              <w:rPr>
                <w:highlight w:val="lightGray"/>
              </w:rPr>
            </w:pPr>
          </w:p>
          <w:p w14:paraId="56B5E131" w14:textId="4769A953" w:rsidR="003D0564" w:rsidRPr="00E11796" w:rsidRDefault="003D0564" w:rsidP="00ED1736">
            <w:r w:rsidRPr="00E11796">
              <w:rPr>
                <w:highlight w:val="lightGray"/>
              </w:rPr>
              <w:t>xxxxxx</w:t>
            </w:r>
          </w:p>
        </w:tc>
      </w:tr>
    </w:tbl>
    <w:p w14:paraId="0DCC84E0" w14:textId="1A40C421" w:rsidR="008C2450" w:rsidRPr="00E11796" w:rsidRDefault="008C2450" w:rsidP="008C2450"/>
    <w:p w14:paraId="0C37677D" w14:textId="4010FBB2" w:rsidR="008C2450" w:rsidRPr="00E11796" w:rsidRDefault="00ED1736" w:rsidP="00840AD9">
      <w:pPr>
        <w:pStyle w:val="Listeavsnitt"/>
        <w:numPr>
          <w:ilvl w:val="0"/>
          <w:numId w:val="15"/>
        </w:numPr>
      </w:pPr>
      <w:r w:rsidRPr="00E11796">
        <w:t xml:space="preserve">Opplysninger om og betingelser for arbeidet er gitt i konkurransegrunnlaget og </w:t>
      </w:r>
      <w:r w:rsidR="00177346" w:rsidRPr="00E11796">
        <w:t xml:space="preserve">de tegninger og dokumenter </w:t>
      </w:r>
      <w:r w:rsidRPr="00E11796">
        <w:t>dette henviser til.</w:t>
      </w:r>
    </w:p>
    <w:p w14:paraId="2F185FA1" w14:textId="19566F05" w:rsidR="008C2450" w:rsidRPr="00E11796" w:rsidRDefault="00ED1736" w:rsidP="00840AD9">
      <w:pPr>
        <w:pStyle w:val="Listeavsnitt"/>
        <w:numPr>
          <w:ilvl w:val="0"/>
          <w:numId w:val="15"/>
        </w:numPr>
      </w:pPr>
      <w:r w:rsidRPr="00E11796">
        <w:t xml:space="preserve">Det er fastsatt følgende bindende tidsfrist(er): </w:t>
      </w:r>
      <w:r w:rsidR="00930D26" w:rsidRPr="00E11796">
        <w:rPr>
          <w:highlight w:val="lightGray"/>
        </w:rPr>
        <w:t>dd-mm-åååå</w:t>
      </w:r>
      <w:r w:rsidRPr="00E11796">
        <w:t>.</w:t>
      </w:r>
    </w:p>
    <w:p w14:paraId="51266F84" w14:textId="77777777" w:rsidR="008C2450" w:rsidRPr="00E11796" w:rsidRDefault="00ED1736" w:rsidP="00840AD9">
      <w:pPr>
        <w:pStyle w:val="Listeavsnitt"/>
        <w:numPr>
          <w:ilvl w:val="0"/>
          <w:numId w:val="15"/>
        </w:numPr>
      </w:pPr>
      <w:r w:rsidRPr="00E11796">
        <w:t xml:space="preserve">For overskridelse av frist(er) betaler entreprenøren til byggherren </w:t>
      </w:r>
      <w:r w:rsidRPr="00E11796">
        <w:rPr>
          <w:highlight w:val="lightGray"/>
        </w:rPr>
        <w:t>xxxxxx</w:t>
      </w:r>
      <w:r w:rsidRPr="00E11796">
        <w:t>.</w:t>
      </w:r>
    </w:p>
    <w:p w14:paraId="7FF33A80" w14:textId="0D700996" w:rsidR="008C2450" w:rsidRPr="00E11796" w:rsidRDefault="00ED1736" w:rsidP="00840AD9">
      <w:pPr>
        <w:pStyle w:val="Listeavsnitt"/>
        <w:numPr>
          <w:ilvl w:val="0"/>
          <w:numId w:val="15"/>
        </w:numPr>
      </w:pPr>
      <w:r w:rsidRPr="00E11796">
        <w:t xml:space="preserve">Entreprenøren skal levere byggherren garantierklæring for riktig oppfyllelse av entreprenørens forpliktelser i kontraktsperioden og reklamasjonsperioden før kontraktsarbeidenes start og ikke senere enn 28 dager etter at kontrakt er inngått jf. </w:t>
      </w:r>
      <w:r w:rsidR="00CC7CD5" w:rsidRPr="00E11796">
        <w:t xml:space="preserve">C1 </w:t>
      </w:r>
      <w:r w:rsidRPr="00E11796">
        <w:t>NS840</w:t>
      </w:r>
      <w:r w:rsidR="00D20265" w:rsidRPr="00E11796">
        <w:t>7</w:t>
      </w:r>
      <w:r w:rsidRPr="00E11796">
        <w:t>, p</w:t>
      </w:r>
      <w:r w:rsidR="00A2632E" w:rsidRPr="00E11796">
        <w:t>unkt</w:t>
      </w:r>
      <w:r w:rsidRPr="00E11796">
        <w:t xml:space="preserve"> </w:t>
      </w:r>
      <w:r w:rsidR="00A2632E" w:rsidRPr="00E11796">
        <w:t>7</w:t>
      </w:r>
      <w:r w:rsidRPr="00E11796">
        <w:t xml:space="preserve"> med suppleringer i C2, </w:t>
      </w:r>
      <w:r w:rsidR="00A2632E" w:rsidRPr="00E11796">
        <w:t>punkt</w:t>
      </w:r>
      <w:r w:rsidRPr="00E11796">
        <w:t xml:space="preserve"> </w:t>
      </w:r>
      <w:r w:rsidR="00872F7B" w:rsidRPr="00E11796">
        <w:t>8</w:t>
      </w:r>
      <w:r w:rsidRPr="00E11796">
        <w:t>.</w:t>
      </w:r>
    </w:p>
    <w:p w14:paraId="3F5AA29B" w14:textId="17EBAA9C" w:rsidR="008C2450" w:rsidRPr="00E11796" w:rsidRDefault="00ED1736" w:rsidP="00840AD9">
      <w:pPr>
        <w:pStyle w:val="Listeavsnitt"/>
        <w:numPr>
          <w:ilvl w:val="0"/>
          <w:numId w:val="15"/>
        </w:numPr>
      </w:pPr>
      <w:r w:rsidRPr="00E11796">
        <w:t>Entreprenøren skal levere byggherren kopi av forsikringsbevis før kontrakts-arbeidenes start og ikke senere enn 28 dager etter at kontrakt er inngått, jf.</w:t>
      </w:r>
      <w:r w:rsidR="00CC7CD5" w:rsidRPr="00E11796">
        <w:t xml:space="preserve"> </w:t>
      </w:r>
      <w:r w:rsidR="00FC671A" w:rsidRPr="00E11796">
        <w:t>C1</w:t>
      </w:r>
      <w:r w:rsidRPr="00E11796">
        <w:t xml:space="preserve"> NS840</w:t>
      </w:r>
      <w:r w:rsidR="00A2632E" w:rsidRPr="00E11796">
        <w:t>7</w:t>
      </w:r>
      <w:r w:rsidRPr="00E11796">
        <w:t xml:space="preserve">, </w:t>
      </w:r>
      <w:r w:rsidR="00A2632E" w:rsidRPr="00E11796">
        <w:t>punkt</w:t>
      </w:r>
      <w:r w:rsidRPr="00E11796">
        <w:t xml:space="preserve"> </w:t>
      </w:r>
      <w:r w:rsidR="00A2632E" w:rsidRPr="00E11796">
        <w:t>8</w:t>
      </w:r>
      <w:r w:rsidRPr="00E11796">
        <w:t xml:space="preserve"> med suppleringer i C2, </w:t>
      </w:r>
      <w:r w:rsidR="00A2632E" w:rsidRPr="00E11796">
        <w:t>punkt</w:t>
      </w:r>
      <w:r w:rsidRPr="00E11796">
        <w:t xml:space="preserve"> </w:t>
      </w:r>
      <w:r w:rsidR="00DE3C9E" w:rsidRPr="00E11796">
        <w:t>9</w:t>
      </w:r>
      <w:r w:rsidRPr="00E11796">
        <w:t>.</w:t>
      </w:r>
    </w:p>
    <w:p w14:paraId="2CBE62B8" w14:textId="32CFFC0E" w:rsidR="008C2450" w:rsidRPr="00E11796" w:rsidRDefault="00ED1736" w:rsidP="00840AD9">
      <w:pPr>
        <w:pStyle w:val="Listeavsnitt"/>
        <w:numPr>
          <w:ilvl w:val="0"/>
          <w:numId w:val="15"/>
        </w:numPr>
      </w:pPr>
      <w:r w:rsidRPr="00E11796">
        <w:t xml:space="preserve">Manglende oppfyllelse av </w:t>
      </w:r>
      <w:r w:rsidR="00A2632E" w:rsidRPr="00E11796">
        <w:t>punkt</w:t>
      </w:r>
      <w:r w:rsidRPr="00E11796">
        <w:t xml:space="preserve"> 6 og 7 kan medføre heving av kontrakten på grunn av vesentlig mislighold av kontraktsforpliktelse.</w:t>
      </w:r>
    </w:p>
    <w:p w14:paraId="68620620" w14:textId="7ADDBB22" w:rsidR="008C2450" w:rsidRPr="00E11796" w:rsidRDefault="00ED1736" w:rsidP="00840AD9">
      <w:pPr>
        <w:pStyle w:val="Listeavsnitt"/>
        <w:numPr>
          <w:ilvl w:val="0"/>
          <w:numId w:val="15"/>
        </w:numPr>
      </w:pPr>
      <w:r w:rsidRPr="00E11796">
        <w:t xml:space="preserve">Avtaledokumentet signeres elektronisk av partene. Signert avtaledokument gjøres tilgjengelig for begge parter i </w:t>
      </w:r>
      <w:r w:rsidR="003632D5" w:rsidRPr="00E11796">
        <w:t>byggherre</w:t>
      </w:r>
      <w:r w:rsidR="009E6821" w:rsidRPr="00E11796">
        <w:t>ns</w:t>
      </w:r>
      <w:r w:rsidRPr="00E11796">
        <w:t xml:space="preserve"> kontraktsadministrasjonsverktøy (KAV).</w:t>
      </w:r>
    </w:p>
    <w:p w14:paraId="54A343D7" w14:textId="77777777" w:rsidR="006F1324" w:rsidRPr="00E11796" w:rsidRDefault="006F1324" w:rsidP="006F1324"/>
    <w:p w14:paraId="6D745AF7" w14:textId="77777777" w:rsidR="00DF7C7A" w:rsidRPr="00E11796" w:rsidRDefault="00ED1736" w:rsidP="00B7242D">
      <w:r w:rsidRPr="00E11796">
        <w:t>Avtaledokumentet utfylles ikke ved innsendelse av tilbud</w:t>
      </w:r>
    </w:p>
    <w:p w14:paraId="2BA51135" w14:textId="0C92E491" w:rsidR="0083075F" w:rsidRPr="00E11796" w:rsidRDefault="0083075F" w:rsidP="00B7242D"/>
    <w:p w14:paraId="7A575987" w14:textId="3671DA7F" w:rsidR="008A6B88" w:rsidRPr="00E11796" w:rsidRDefault="008A6B88" w:rsidP="00B7242D"/>
    <w:p w14:paraId="48D8006B" w14:textId="36C917AF" w:rsidR="008A6B88" w:rsidRPr="00E11796" w:rsidRDefault="008A6B88" w:rsidP="00B7242D"/>
    <w:p w14:paraId="5B9E650C" w14:textId="77777777" w:rsidR="008A6B88" w:rsidRPr="00E11796" w:rsidRDefault="008A6B88" w:rsidP="00B7242D"/>
    <w:p w14:paraId="3D03AD8B" w14:textId="77777777" w:rsidR="008A6B88" w:rsidRPr="00E11796" w:rsidRDefault="008A6B88" w:rsidP="00B7242D"/>
    <w:p w14:paraId="5919B92F" w14:textId="77777777" w:rsidR="008A6B88" w:rsidRPr="00E11796" w:rsidRDefault="008A6B88" w:rsidP="008A6B88">
      <w:pPr>
        <w:pStyle w:val="Overskrift1"/>
        <w:numPr>
          <w:ilvl w:val="0"/>
          <w:numId w:val="0"/>
        </w:numPr>
        <w:rPr>
          <w:highlight w:val="lightGray"/>
        </w:rPr>
        <w:sectPr w:rsidR="008A6B88" w:rsidRPr="00E11796" w:rsidSect="006605A8">
          <w:headerReference w:type="default" r:id="rId41"/>
          <w:pgSz w:w="11906" w:h="16838" w:code="9"/>
          <w:pgMar w:top="1400" w:right="1418" w:bottom="1077" w:left="1701" w:header="709" w:footer="709" w:gutter="0"/>
          <w:pgNumType w:start="1"/>
          <w:cols w:space="708"/>
          <w:docGrid w:linePitch="360"/>
        </w:sectPr>
      </w:pPr>
      <w:bookmarkStart w:id="1276" w:name="_Toc92971877"/>
      <w:bookmarkStart w:id="1277" w:name="_Toc93493650"/>
      <w:bookmarkStart w:id="1278" w:name="_Toc93493927"/>
      <w:bookmarkStart w:id="1279" w:name="_Toc93495376"/>
      <w:bookmarkStart w:id="1280" w:name="_Toc93495754"/>
      <w:bookmarkStart w:id="1281" w:name="_Toc93496374"/>
      <w:bookmarkStart w:id="1282" w:name="_Toc93560386"/>
      <w:bookmarkStart w:id="1283" w:name="_Toc93907943"/>
      <w:bookmarkStart w:id="1284" w:name="_Toc93907962"/>
      <w:bookmarkStart w:id="1285" w:name="_Toc93907981"/>
      <w:bookmarkStart w:id="1286" w:name="_Toc93908000"/>
      <w:bookmarkStart w:id="1287" w:name="_Toc94272022"/>
      <w:bookmarkStart w:id="1288" w:name="_Toc94792286"/>
      <w:bookmarkStart w:id="1289" w:name="_Toc94792305"/>
      <w:bookmarkStart w:id="1290" w:name="_Toc94792324"/>
      <w:bookmarkStart w:id="1291" w:name="_Toc94792343"/>
      <w:bookmarkStart w:id="1292" w:name="_Toc95824016"/>
      <w:bookmarkStart w:id="1293" w:name="_Toc95824035"/>
      <w:bookmarkStart w:id="1294" w:name="_Toc95824054"/>
      <w:bookmarkStart w:id="1295" w:name="_Toc95824073"/>
      <w:bookmarkStart w:id="1296" w:name="_Toc96504101"/>
      <w:bookmarkStart w:id="1297" w:name="_Toc96504119"/>
      <w:bookmarkStart w:id="1298" w:name="_Toc96504137"/>
      <w:bookmarkStart w:id="1299" w:name="_Toc96504155"/>
      <w:bookmarkStart w:id="1300" w:name="_Toc97120830"/>
      <w:bookmarkStart w:id="1301" w:name="_Toc97120848"/>
      <w:bookmarkStart w:id="1302" w:name="_Toc97120866"/>
      <w:bookmarkStart w:id="1303" w:name="_Toc97120884"/>
      <w:bookmarkStart w:id="1304" w:name="_Toc97126796"/>
      <w:bookmarkStart w:id="1305" w:name="_Toc97126814"/>
      <w:bookmarkStart w:id="1306" w:name="_Toc97126832"/>
      <w:bookmarkStart w:id="1307" w:name="_Toc97126850"/>
      <w:bookmarkStart w:id="1308" w:name="_Toc97127287"/>
      <w:bookmarkStart w:id="1309" w:name="_Toc97298035"/>
      <w:bookmarkStart w:id="1310" w:name="_Toc97298053"/>
      <w:bookmarkStart w:id="1311" w:name="_Toc97298071"/>
      <w:bookmarkStart w:id="1312" w:name="_Toc97298089"/>
      <w:bookmarkStart w:id="1313" w:name="_Toc97298107"/>
      <w:bookmarkStart w:id="1314" w:name="_Toc97300369"/>
      <w:bookmarkStart w:id="1315" w:name="_Ref90974682"/>
      <w:bookmarkStart w:id="1316" w:name="_Ref90974688"/>
      <w:bookmarkStart w:id="1317" w:name="_Ref90977234"/>
      <w:bookmarkStart w:id="1318" w:name="_Ref90977237"/>
      <w:bookmarkStart w:id="1319" w:name="_Ref90977344"/>
      <w:bookmarkStart w:id="1320" w:name="_Ref90977348"/>
      <w:bookmarkStart w:id="1321" w:name="_Ref90981688"/>
      <w:bookmarkStart w:id="1322" w:name="_Ref90981690"/>
      <w:bookmarkStart w:id="1323" w:name="_Ref90992946"/>
    </w:p>
    <w:p w14:paraId="5B6645EF" w14:textId="77777777" w:rsidR="005878CB" w:rsidRPr="00E11796" w:rsidRDefault="005878CB" w:rsidP="006605A8">
      <w:pPr>
        <w:pStyle w:val="Overskrift1"/>
      </w:pPr>
      <w:bookmarkStart w:id="1324" w:name="_Toc157420137"/>
      <w:bookmarkStart w:id="1325" w:name="_Toc157674024"/>
      <w:bookmarkStart w:id="1326" w:name="_Toc164408048"/>
      <w:bookmarkStart w:id="1327" w:name="_Toc164856082"/>
      <w:bookmarkStart w:id="1328" w:name="_Toc165975333"/>
      <w:bookmarkStart w:id="1329" w:name="_Toc175130400"/>
      <w:bookmarkStart w:id="1330" w:name="_Toc176773537"/>
      <w:bookmarkStart w:id="1331" w:name="_Toc177108350"/>
      <w:bookmarkStart w:id="1332" w:name="_Toc233896939"/>
      <w:r w:rsidRPr="00E11796">
        <w:lastRenderedPageBreak/>
        <w:t>Beskrivende del</w:t>
      </w:r>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24"/>
      <w:bookmarkEnd w:id="1325"/>
      <w:bookmarkEnd w:id="1326"/>
      <w:bookmarkEnd w:id="1327"/>
      <w:bookmarkEnd w:id="1328"/>
      <w:bookmarkEnd w:id="1329"/>
      <w:bookmarkEnd w:id="1330"/>
      <w:bookmarkEnd w:id="1331"/>
      <w:bookmarkEnd w:id="1332"/>
    </w:p>
    <w:p w14:paraId="30F1E99B" w14:textId="42873AE8" w:rsidR="00B367CC" w:rsidRPr="00E11796" w:rsidRDefault="00B367CC" w:rsidP="00840AD9">
      <w:pPr>
        <w:pStyle w:val="Overskrift2"/>
        <w:numPr>
          <w:ilvl w:val="1"/>
          <w:numId w:val="20"/>
        </w:numPr>
      </w:pPr>
      <w:bookmarkStart w:id="1333" w:name="_Toc157420138"/>
      <w:bookmarkStart w:id="1334" w:name="_Toc157674025"/>
      <w:bookmarkStart w:id="1335" w:name="_Toc164408049"/>
      <w:bookmarkStart w:id="1336" w:name="_Toc164856083"/>
      <w:bookmarkStart w:id="1337" w:name="_Toc165975334"/>
      <w:bookmarkStart w:id="1338" w:name="_Toc175130401"/>
      <w:bookmarkStart w:id="1339" w:name="_Toc176773538"/>
      <w:bookmarkStart w:id="1340" w:name="_Toc177108351"/>
      <w:bookmarkStart w:id="1341" w:name="_Toc92971878"/>
      <w:bookmarkStart w:id="1342" w:name="_Toc93493651"/>
      <w:bookmarkStart w:id="1343" w:name="_Toc93493928"/>
      <w:bookmarkStart w:id="1344" w:name="_Toc93495377"/>
      <w:bookmarkStart w:id="1345" w:name="_Toc93495755"/>
      <w:bookmarkStart w:id="1346" w:name="_Toc93496375"/>
      <w:bookmarkStart w:id="1347" w:name="_Toc93560387"/>
      <w:bookmarkStart w:id="1348" w:name="_Toc93907944"/>
      <w:bookmarkStart w:id="1349" w:name="_Toc93907963"/>
      <w:bookmarkStart w:id="1350" w:name="_Toc93907982"/>
      <w:bookmarkStart w:id="1351" w:name="_Toc93908001"/>
      <w:bookmarkStart w:id="1352" w:name="_Toc94272023"/>
      <w:bookmarkStart w:id="1353" w:name="_Toc94792287"/>
      <w:bookmarkStart w:id="1354" w:name="_Toc94792306"/>
      <w:bookmarkStart w:id="1355" w:name="_Toc94792325"/>
      <w:bookmarkStart w:id="1356" w:name="_Toc94792344"/>
      <w:bookmarkStart w:id="1357" w:name="_Toc95824017"/>
      <w:bookmarkStart w:id="1358" w:name="_Toc95824036"/>
      <w:bookmarkStart w:id="1359" w:name="_Toc95824055"/>
      <w:bookmarkStart w:id="1360" w:name="_Toc95824074"/>
      <w:bookmarkStart w:id="1361" w:name="_Toc96504102"/>
      <w:bookmarkStart w:id="1362" w:name="_Toc96504120"/>
      <w:bookmarkStart w:id="1363" w:name="_Toc96504138"/>
      <w:bookmarkStart w:id="1364" w:name="_Toc96504156"/>
      <w:bookmarkStart w:id="1365" w:name="_Toc97120831"/>
      <w:bookmarkStart w:id="1366" w:name="_Toc97120849"/>
      <w:bookmarkStart w:id="1367" w:name="_Toc97120867"/>
      <w:bookmarkStart w:id="1368" w:name="_Toc97120885"/>
      <w:bookmarkStart w:id="1369" w:name="_Toc97126797"/>
      <w:bookmarkStart w:id="1370" w:name="_Toc97126815"/>
      <w:bookmarkStart w:id="1371" w:name="_Toc97126833"/>
      <w:bookmarkStart w:id="1372" w:name="_Toc97126851"/>
      <w:bookmarkStart w:id="1373" w:name="_Toc97127288"/>
      <w:bookmarkStart w:id="1374" w:name="_Toc97298036"/>
      <w:bookmarkStart w:id="1375" w:name="_Toc97298054"/>
      <w:bookmarkStart w:id="1376" w:name="_Toc97298072"/>
      <w:bookmarkStart w:id="1377" w:name="_Toc97298090"/>
      <w:bookmarkStart w:id="1378" w:name="_Toc97298108"/>
      <w:bookmarkStart w:id="1379" w:name="_Toc97300370"/>
      <w:bookmarkStart w:id="1380" w:name="_Toc233896940"/>
      <w:r w:rsidRPr="00E11796">
        <w:t>Beskrivelse</w:t>
      </w:r>
      <w:bookmarkEnd w:id="1333"/>
      <w:bookmarkEnd w:id="1334"/>
      <w:bookmarkEnd w:id="1335"/>
      <w:bookmarkEnd w:id="1336"/>
      <w:bookmarkEnd w:id="1337"/>
      <w:bookmarkEnd w:id="1338"/>
      <w:bookmarkEnd w:id="1339"/>
      <w:bookmarkEnd w:id="1340"/>
      <w:bookmarkEnd w:id="1380"/>
    </w:p>
    <w:p w14:paraId="2857BC46" w14:textId="77777777" w:rsidR="00181DF2" w:rsidRPr="00E11796" w:rsidRDefault="00181DF2" w:rsidP="00181DF2">
      <w:r w:rsidRPr="00E11796">
        <w:t>For prosjektering og utførelse av kontraktsarbeidet gjelder de krav som er angitt i kontrakten.</w:t>
      </w:r>
    </w:p>
    <w:p w14:paraId="48DE8E37" w14:textId="77777777" w:rsidR="00181DF2" w:rsidRPr="00E11796" w:rsidRDefault="00181DF2" w:rsidP="00181DF2"/>
    <w:p w14:paraId="1D02A415" w14:textId="56595ED4" w:rsidR="00181DF2" w:rsidRPr="00E11796" w:rsidRDefault="00181DF2" w:rsidP="00181DF2">
      <w:r w:rsidRPr="00E11796">
        <w:t>Herunder også Statens vegvesen sine håndbøker og retningslinjer som oppstiller standardkrav, funksjonskrav og resultatkrav for prosjektering og utførelse. Se C1, NS 8407, punkt 14.1.</w:t>
      </w:r>
    </w:p>
    <w:p w14:paraId="095D73C7" w14:textId="77777777" w:rsidR="00181DF2" w:rsidRPr="00E11796" w:rsidRDefault="00181DF2" w:rsidP="00181DF2"/>
    <w:p w14:paraId="6ECC560C" w14:textId="072F0323" w:rsidR="00B367CC" w:rsidRPr="00E11796" w:rsidRDefault="00181DF2" w:rsidP="00181DF2">
      <w:pPr>
        <w:rPr>
          <w:highlight w:val="lightGray"/>
        </w:rPr>
      </w:pPr>
      <w:r w:rsidRPr="00E11796">
        <w:t>Kontrakten inneholder i C2 en rekke krav, oppgaver og aktiviteter som også er en del av entreprenørens forpliktelse etter kontrakten.</w:t>
      </w:r>
    </w:p>
    <w:p w14:paraId="5A774126" w14:textId="6235D8E1" w:rsidR="00B367CC" w:rsidRPr="00E11796" w:rsidRDefault="00B367CC" w:rsidP="00B367CC">
      <w:pPr>
        <w:rPr>
          <w:highlight w:val="lightGray"/>
        </w:rPr>
      </w:pPr>
    </w:p>
    <w:p w14:paraId="5117D102" w14:textId="77777777" w:rsidR="00B367CC" w:rsidRPr="00E11796" w:rsidRDefault="00B367CC" w:rsidP="00B367CC">
      <w:pPr>
        <w:rPr>
          <w:highlight w:val="lightGray"/>
        </w:rPr>
        <w:sectPr w:rsidR="00B367CC" w:rsidRPr="00E11796" w:rsidSect="006605A8">
          <w:headerReference w:type="default" r:id="rId42"/>
          <w:pgSz w:w="11906" w:h="16838" w:code="9"/>
          <w:pgMar w:top="1400" w:right="1418" w:bottom="1077" w:left="1701" w:header="709" w:footer="709" w:gutter="0"/>
          <w:pgNumType w:start="1"/>
          <w:cols w:space="708"/>
          <w:docGrid w:linePitch="360"/>
        </w:sectPr>
      </w:pPr>
    </w:p>
    <w:p w14:paraId="50B6D878" w14:textId="7153A51B" w:rsidR="001061A6" w:rsidRPr="00E11796" w:rsidRDefault="001061A6" w:rsidP="00840AD9">
      <w:pPr>
        <w:pStyle w:val="Overskrift2"/>
        <w:numPr>
          <w:ilvl w:val="1"/>
          <w:numId w:val="20"/>
        </w:numPr>
      </w:pPr>
      <w:bookmarkStart w:id="1381" w:name="_Toc157420139"/>
      <w:bookmarkStart w:id="1382" w:name="_Toc157674026"/>
      <w:bookmarkStart w:id="1383" w:name="_Toc164408050"/>
      <w:bookmarkStart w:id="1384" w:name="_Toc164856084"/>
      <w:bookmarkStart w:id="1385" w:name="_Toc165975335"/>
      <w:bookmarkStart w:id="1386" w:name="_Toc175130402"/>
      <w:bookmarkStart w:id="1387" w:name="_Toc176773539"/>
      <w:bookmarkStart w:id="1388" w:name="_Toc177108352"/>
      <w:bookmarkStart w:id="1389" w:name="_Toc233896941"/>
      <w:r w:rsidRPr="00E11796">
        <w:lastRenderedPageBreak/>
        <w:t>Omfang og mengdefortegnelse</w:t>
      </w:r>
      <w:bookmarkEnd w:id="1381"/>
      <w:bookmarkEnd w:id="1382"/>
      <w:bookmarkEnd w:id="1383"/>
      <w:bookmarkEnd w:id="1384"/>
      <w:bookmarkEnd w:id="1385"/>
      <w:bookmarkEnd w:id="1386"/>
      <w:bookmarkEnd w:id="1387"/>
      <w:bookmarkEnd w:id="1388"/>
      <w:bookmarkEnd w:id="1389"/>
      <w:r w:rsidR="005878CB" w:rsidRPr="00E11796">
        <w:t xml:space="preserve"> </w:t>
      </w:r>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p>
    <w:p w14:paraId="1BACFE7D" w14:textId="77777777" w:rsidR="003A4300" w:rsidRPr="00E11796" w:rsidRDefault="003A4300" w:rsidP="003A4300">
      <w:pPr>
        <w:rPr>
          <w:b/>
          <w:sz w:val="26"/>
          <w:szCs w:val="26"/>
        </w:rPr>
      </w:pPr>
      <w:bookmarkStart w:id="1390" w:name="_Toc92971879"/>
      <w:bookmarkStart w:id="1391" w:name="_Toc93493652"/>
      <w:bookmarkStart w:id="1392" w:name="_Toc93493929"/>
      <w:bookmarkStart w:id="1393" w:name="_Toc93495378"/>
      <w:bookmarkStart w:id="1394" w:name="_Toc93495756"/>
      <w:bookmarkStart w:id="1395" w:name="_Toc93496376"/>
      <w:bookmarkStart w:id="1396" w:name="_Toc93560388"/>
      <w:bookmarkStart w:id="1397" w:name="_Toc93907945"/>
      <w:bookmarkStart w:id="1398" w:name="_Toc93907964"/>
      <w:bookmarkStart w:id="1399" w:name="_Toc93907983"/>
      <w:bookmarkStart w:id="1400" w:name="_Toc93908002"/>
      <w:bookmarkStart w:id="1401" w:name="_Toc94272024"/>
      <w:bookmarkStart w:id="1402" w:name="_Toc94792288"/>
      <w:bookmarkStart w:id="1403" w:name="_Toc94792307"/>
      <w:bookmarkStart w:id="1404" w:name="_Toc94792326"/>
      <w:bookmarkStart w:id="1405" w:name="_Toc94792345"/>
      <w:bookmarkStart w:id="1406" w:name="_Toc95824018"/>
      <w:bookmarkStart w:id="1407" w:name="_Toc95824037"/>
      <w:bookmarkStart w:id="1408" w:name="_Toc95824056"/>
      <w:bookmarkStart w:id="1409" w:name="_Toc95824075"/>
      <w:bookmarkStart w:id="1410" w:name="_Toc96504103"/>
      <w:bookmarkStart w:id="1411" w:name="_Toc96504121"/>
      <w:bookmarkStart w:id="1412" w:name="_Toc96504139"/>
      <w:bookmarkStart w:id="1413" w:name="_Toc96504157"/>
      <w:bookmarkStart w:id="1414" w:name="_Toc97120832"/>
      <w:bookmarkStart w:id="1415" w:name="_Toc97120850"/>
      <w:bookmarkStart w:id="1416" w:name="_Toc97120868"/>
      <w:bookmarkStart w:id="1417" w:name="_Toc97120886"/>
      <w:bookmarkStart w:id="1418" w:name="_Toc97126798"/>
      <w:bookmarkStart w:id="1419" w:name="_Toc97126816"/>
      <w:bookmarkStart w:id="1420" w:name="_Toc97126834"/>
      <w:bookmarkStart w:id="1421" w:name="_Toc97126852"/>
      <w:bookmarkStart w:id="1422" w:name="_Toc97127289"/>
      <w:bookmarkStart w:id="1423" w:name="_Toc97298037"/>
      <w:bookmarkStart w:id="1424" w:name="_Toc97298055"/>
      <w:bookmarkStart w:id="1425" w:name="_Toc97298073"/>
      <w:bookmarkStart w:id="1426" w:name="_Toc97298091"/>
      <w:bookmarkStart w:id="1427" w:name="_Toc97298109"/>
      <w:bookmarkStart w:id="1428" w:name="_Toc97300371"/>
    </w:p>
    <w:p w14:paraId="4DA10AEB" w14:textId="43F89EEB" w:rsidR="003A4300" w:rsidRPr="00E11796" w:rsidRDefault="003A4300" w:rsidP="003A4300">
      <w:pPr>
        <w:rPr>
          <w:b/>
          <w:sz w:val="26"/>
          <w:szCs w:val="26"/>
        </w:rPr>
      </w:pPr>
      <w:r w:rsidRPr="00E11796">
        <w:rPr>
          <w:b/>
          <w:sz w:val="26"/>
          <w:szCs w:val="26"/>
        </w:rPr>
        <w:t>Innhold</w:t>
      </w:r>
    </w:p>
    <w:p w14:paraId="4AB3FF4D" w14:textId="494BE455" w:rsidR="00B87E90" w:rsidRDefault="003A4300">
      <w:pPr>
        <w:pStyle w:val="INNH3"/>
        <w:rPr>
          <w:rFonts w:asciiTheme="minorHAnsi" w:eastAsiaTheme="minorEastAsia" w:hAnsiTheme="minorHAnsi" w:cstheme="minorBidi"/>
          <w:b w:val="0"/>
          <w:noProof/>
          <w:kern w:val="2"/>
          <w:sz w:val="24"/>
          <w:lang w:eastAsia="nb-NO"/>
          <w14:ligatures w14:val="standardContextual"/>
        </w:rPr>
      </w:pPr>
      <w:r w:rsidRPr="00E11796">
        <w:fldChar w:fldCharType="begin"/>
      </w:r>
      <w:r w:rsidRPr="00E11796">
        <w:instrText xml:space="preserve"> TOC \b D2 \o "1-4" \h \z \u  \* MERGEFORMAT </w:instrText>
      </w:r>
      <w:r w:rsidRPr="00E11796">
        <w:fldChar w:fldCharType="separate"/>
      </w:r>
      <w:hyperlink w:anchor="_Toc233897287" w:history="1">
        <w:r w:rsidR="00B87E90" w:rsidRPr="00263554">
          <w:rPr>
            <w:rStyle w:val="Hyperkobling"/>
            <w:rFonts w:ascii="Times New Roman" w:hAnsi="Times New Roman"/>
            <w:noProof/>
          </w:rPr>
          <w:t>1.</w:t>
        </w:r>
        <w:r w:rsidR="00B87E90">
          <w:rPr>
            <w:rFonts w:asciiTheme="minorHAnsi" w:eastAsiaTheme="minorEastAsia" w:hAnsiTheme="minorHAnsi" w:cstheme="minorBidi"/>
            <w:b w:val="0"/>
            <w:noProof/>
            <w:kern w:val="2"/>
            <w:sz w:val="24"/>
            <w:lang w:eastAsia="nb-NO"/>
            <w14:ligatures w14:val="standardContextual"/>
          </w:rPr>
          <w:tab/>
        </w:r>
        <w:r w:rsidR="00B87E90" w:rsidRPr="00263554">
          <w:rPr>
            <w:rStyle w:val="Hyperkobling"/>
            <w:noProof/>
          </w:rPr>
          <w:t>Innledning</w:t>
        </w:r>
        <w:r w:rsidR="00B87E90">
          <w:rPr>
            <w:noProof/>
            <w:webHidden/>
          </w:rPr>
          <w:tab/>
        </w:r>
        <w:r w:rsidR="00B87E90">
          <w:rPr>
            <w:noProof/>
            <w:webHidden/>
          </w:rPr>
          <w:fldChar w:fldCharType="begin"/>
        </w:r>
        <w:r w:rsidR="00B87E90">
          <w:rPr>
            <w:noProof/>
            <w:webHidden/>
          </w:rPr>
          <w:instrText xml:space="preserve"> PAGEREF _Toc233897287 \h </w:instrText>
        </w:r>
        <w:r w:rsidR="00B87E90">
          <w:rPr>
            <w:noProof/>
            <w:webHidden/>
          </w:rPr>
        </w:r>
        <w:r w:rsidR="00B87E90">
          <w:rPr>
            <w:noProof/>
            <w:webHidden/>
          </w:rPr>
          <w:fldChar w:fldCharType="separate"/>
        </w:r>
        <w:r w:rsidR="00B87E90">
          <w:rPr>
            <w:noProof/>
            <w:webHidden/>
          </w:rPr>
          <w:t>1</w:t>
        </w:r>
        <w:r w:rsidR="00B87E90">
          <w:rPr>
            <w:noProof/>
            <w:webHidden/>
          </w:rPr>
          <w:fldChar w:fldCharType="end"/>
        </w:r>
      </w:hyperlink>
    </w:p>
    <w:p w14:paraId="7655F846" w14:textId="6D9F5DAA"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88" w:history="1">
        <w:r w:rsidRPr="00263554">
          <w:rPr>
            <w:rStyle w:val="Hyperkobling"/>
            <w:rFonts w:ascii="Times New Roman" w:hAnsi="Times New Roman"/>
            <w:noProof/>
          </w:rPr>
          <w:t>2.</w:t>
        </w:r>
        <w:r>
          <w:rPr>
            <w:rFonts w:asciiTheme="minorHAnsi" w:eastAsiaTheme="minorEastAsia" w:hAnsiTheme="minorHAnsi" w:cstheme="minorBidi"/>
            <w:b w:val="0"/>
            <w:noProof/>
            <w:kern w:val="2"/>
            <w:sz w:val="24"/>
            <w:lang w:eastAsia="nb-NO"/>
            <w14:ligatures w14:val="standardContextual"/>
          </w:rPr>
          <w:tab/>
        </w:r>
        <w:r w:rsidRPr="00263554">
          <w:rPr>
            <w:rStyle w:val="Hyperkobling"/>
            <w:noProof/>
          </w:rPr>
          <w:t>Veg i dagen</w:t>
        </w:r>
        <w:r>
          <w:rPr>
            <w:noProof/>
            <w:webHidden/>
          </w:rPr>
          <w:tab/>
        </w:r>
        <w:r>
          <w:rPr>
            <w:noProof/>
            <w:webHidden/>
          </w:rPr>
          <w:fldChar w:fldCharType="begin"/>
        </w:r>
        <w:r>
          <w:rPr>
            <w:noProof/>
            <w:webHidden/>
          </w:rPr>
          <w:instrText xml:space="preserve"> PAGEREF _Toc233897288 \h </w:instrText>
        </w:r>
        <w:r>
          <w:rPr>
            <w:noProof/>
            <w:webHidden/>
          </w:rPr>
        </w:r>
        <w:r>
          <w:rPr>
            <w:noProof/>
            <w:webHidden/>
          </w:rPr>
          <w:fldChar w:fldCharType="separate"/>
        </w:r>
        <w:r>
          <w:rPr>
            <w:noProof/>
            <w:webHidden/>
          </w:rPr>
          <w:t>1</w:t>
        </w:r>
        <w:r>
          <w:rPr>
            <w:noProof/>
            <w:webHidden/>
          </w:rPr>
          <w:fldChar w:fldCharType="end"/>
        </w:r>
      </w:hyperlink>
    </w:p>
    <w:p w14:paraId="5B228452" w14:textId="466CDCD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89" w:history="1">
        <w:r w:rsidRPr="00263554">
          <w:rPr>
            <w:rStyle w:val="Hyperkobling"/>
            <w:rFonts w:ascii="Times New Roman" w:hAnsi="Times New Roman"/>
            <w:noProof/>
          </w:rPr>
          <w:t>3.</w:t>
        </w:r>
        <w:r>
          <w:rPr>
            <w:rFonts w:asciiTheme="minorHAnsi" w:eastAsiaTheme="minorEastAsia" w:hAnsiTheme="minorHAnsi" w:cstheme="minorBidi"/>
            <w:b w:val="0"/>
            <w:noProof/>
            <w:kern w:val="2"/>
            <w:sz w:val="24"/>
            <w:lang w:eastAsia="nb-NO"/>
            <w14:ligatures w14:val="standardContextual"/>
          </w:rPr>
          <w:tab/>
        </w:r>
        <w:r w:rsidRPr="00263554">
          <w:rPr>
            <w:rStyle w:val="Hyperkobling"/>
            <w:noProof/>
          </w:rPr>
          <w:t>Konstruksjoner</w:t>
        </w:r>
        <w:r>
          <w:rPr>
            <w:noProof/>
            <w:webHidden/>
          </w:rPr>
          <w:tab/>
        </w:r>
        <w:r>
          <w:rPr>
            <w:noProof/>
            <w:webHidden/>
          </w:rPr>
          <w:fldChar w:fldCharType="begin"/>
        </w:r>
        <w:r>
          <w:rPr>
            <w:noProof/>
            <w:webHidden/>
          </w:rPr>
          <w:instrText xml:space="preserve"> PAGEREF _Toc233897289 \h </w:instrText>
        </w:r>
        <w:r>
          <w:rPr>
            <w:noProof/>
            <w:webHidden/>
          </w:rPr>
        </w:r>
        <w:r>
          <w:rPr>
            <w:noProof/>
            <w:webHidden/>
          </w:rPr>
          <w:fldChar w:fldCharType="separate"/>
        </w:r>
        <w:r>
          <w:rPr>
            <w:noProof/>
            <w:webHidden/>
          </w:rPr>
          <w:t>1</w:t>
        </w:r>
        <w:r>
          <w:rPr>
            <w:noProof/>
            <w:webHidden/>
          </w:rPr>
          <w:fldChar w:fldCharType="end"/>
        </w:r>
      </w:hyperlink>
    </w:p>
    <w:p w14:paraId="563B3766" w14:textId="7F86D32F"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90" w:history="1">
        <w:r w:rsidRPr="00263554">
          <w:rPr>
            <w:rStyle w:val="Hyperkobling"/>
            <w:rFonts w:ascii="Times New Roman" w:hAnsi="Times New Roman"/>
            <w:noProof/>
          </w:rPr>
          <w:t>4.</w:t>
        </w:r>
        <w:r>
          <w:rPr>
            <w:rFonts w:asciiTheme="minorHAnsi" w:eastAsiaTheme="minorEastAsia" w:hAnsiTheme="minorHAnsi" w:cstheme="minorBidi"/>
            <w:b w:val="0"/>
            <w:noProof/>
            <w:kern w:val="2"/>
            <w:sz w:val="24"/>
            <w:lang w:eastAsia="nb-NO"/>
            <w14:ligatures w14:val="standardContextual"/>
          </w:rPr>
          <w:tab/>
        </w:r>
        <w:r w:rsidRPr="00263554">
          <w:rPr>
            <w:rStyle w:val="Hyperkobling"/>
            <w:noProof/>
          </w:rPr>
          <w:t>Tunneler</w:t>
        </w:r>
        <w:r>
          <w:rPr>
            <w:noProof/>
            <w:webHidden/>
          </w:rPr>
          <w:tab/>
        </w:r>
        <w:r>
          <w:rPr>
            <w:noProof/>
            <w:webHidden/>
          </w:rPr>
          <w:fldChar w:fldCharType="begin"/>
        </w:r>
        <w:r>
          <w:rPr>
            <w:noProof/>
            <w:webHidden/>
          </w:rPr>
          <w:instrText xml:space="preserve"> PAGEREF _Toc233897290 \h </w:instrText>
        </w:r>
        <w:r>
          <w:rPr>
            <w:noProof/>
            <w:webHidden/>
          </w:rPr>
        </w:r>
        <w:r>
          <w:rPr>
            <w:noProof/>
            <w:webHidden/>
          </w:rPr>
          <w:fldChar w:fldCharType="separate"/>
        </w:r>
        <w:r>
          <w:rPr>
            <w:noProof/>
            <w:webHidden/>
          </w:rPr>
          <w:t>1</w:t>
        </w:r>
        <w:r>
          <w:rPr>
            <w:noProof/>
            <w:webHidden/>
          </w:rPr>
          <w:fldChar w:fldCharType="end"/>
        </w:r>
      </w:hyperlink>
    </w:p>
    <w:p w14:paraId="38C91654" w14:textId="04B7E78B"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91" w:history="1">
        <w:r w:rsidRPr="00263554">
          <w:rPr>
            <w:rStyle w:val="Hyperkobling"/>
            <w:rFonts w:ascii="Times New Roman" w:hAnsi="Times New Roman"/>
            <w:noProof/>
          </w:rPr>
          <w:t>5.</w:t>
        </w:r>
        <w:r>
          <w:rPr>
            <w:rFonts w:asciiTheme="minorHAnsi" w:eastAsiaTheme="minorEastAsia" w:hAnsiTheme="minorHAnsi" w:cstheme="minorBidi"/>
            <w:b w:val="0"/>
            <w:noProof/>
            <w:kern w:val="2"/>
            <w:sz w:val="24"/>
            <w:lang w:eastAsia="nb-NO"/>
            <w14:ligatures w14:val="standardContextual"/>
          </w:rPr>
          <w:tab/>
        </w:r>
        <w:r w:rsidRPr="00263554">
          <w:rPr>
            <w:rStyle w:val="Hyperkobling"/>
            <w:noProof/>
          </w:rPr>
          <w:t>Elektro og automasjon</w:t>
        </w:r>
        <w:r>
          <w:rPr>
            <w:noProof/>
            <w:webHidden/>
          </w:rPr>
          <w:tab/>
        </w:r>
        <w:r>
          <w:rPr>
            <w:noProof/>
            <w:webHidden/>
          </w:rPr>
          <w:fldChar w:fldCharType="begin"/>
        </w:r>
        <w:r>
          <w:rPr>
            <w:noProof/>
            <w:webHidden/>
          </w:rPr>
          <w:instrText xml:space="preserve"> PAGEREF _Toc233897291 \h </w:instrText>
        </w:r>
        <w:r>
          <w:rPr>
            <w:noProof/>
            <w:webHidden/>
          </w:rPr>
        </w:r>
        <w:r>
          <w:rPr>
            <w:noProof/>
            <w:webHidden/>
          </w:rPr>
          <w:fldChar w:fldCharType="separate"/>
        </w:r>
        <w:r>
          <w:rPr>
            <w:noProof/>
            <w:webHidden/>
          </w:rPr>
          <w:t>1</w:t>
        </w:r>
        <w:r>
          <w:rPr>
            <w:noProof/>
            <w:webHidden/>
          </w:rPr>
          <w:fldChar w:fldCharType="end"/>
        </w:r>
      </w:hyperlink>
    </w:p>
    <w:p w14:paraId="156A58EE" w14:textId="4406045F"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292" w:history="1">
        <w:r w:rsidRPr="00263554">
          <w:rPr>
            <w:rStyle w:val="Hyperkobling"/>
            <w:rFonts w:ascii="Times New Roman" w:hAnsi="Times New Roman"/>
            <w:noProof/>
          </w:rPr>
          <w:t>6.</w:t>
        </w:r>
        <w:r>
          <w:rPr>
            <w:rFonts w:asciiTheme="minorHAnsi" w:eastAsiaTheme="minorEastAsia" w:hAnsiTheme="minorHAnsi" w:cstheme="minorBidi"/>
            <w:b w:val="0"/>
            <w:noProof/>
            <w:kern w:val="2"/>
            <w:sz w:val="24"/>
            <w:lang w:eastAsia="nb-NO"/>
            <w14:ligatures w14:val="standardContextual"/>
          </w:rPr>
          <w:tab/>
        </w:r>
        <w:r w:rsidRPr="00263554">
          <w:rPr>
            <w:rStyle w:val="Hyperkobling"/>
            <w:noProof/>
          </w:rPr>
          <w:t>Øvrige anlegg</w:t>
        </w:r>
        <w:r>
          <w:rPr>
            <w:noProof/>
            <w:webHidden/>
          </w:rPr>
          <w:tab/>
        </w:r>
        <w:r>
          <w:rPr>
            <w:noProof/>
            <w:webHidden/>
          </w:rPr>
          <w:fldChar w:fldCharType="begin"/>
        </w:r>
        <w:r>
          <w:rPr>
            <w:noProof/>
            <w:webHidden/>
          </w:rPr>
          <w:instrText xml:space="preserve"> PAGEREF _Toc233897292 \h </w:instrText>
        </w:r>
        <w:r>
          <w:rPr>
            <w:noProof/>
            <w:webHidden/>
          </w:rPr>
        </w:r>
        <w:r>
          <w:rPr>
            <w:noProof/>
            <w:webHidden/>
          </w:rPr>
          <w:fldChar w:fldCharType="separate"/>
        </w:r>
        <w:r>
          <w:rPr>
            <w:noProof/>
            <w:webHidden/>
          </w:rPr>
          <w:t>1</w:t>
        </w:r>
        <w:r>
          <w:rPr>
            <w:noProof/>
            <w:webHidden/>
          </w:rPr>
          <w:fldChar w:fldCharType="end"/>
        </w:r>
      </w:hyperlink>
    </w:p>
    <w:p w14:paraId="0EE700E8" w14:textId="2BE24FB8" w:rsidR="00F54DD6" w:rsidRPr="00E11796" w:rsidRDefault="003A4300" w:rsidP="003A4300">
      <w:r w:rsidRPr="00E11796">
        <w:fldChar w:fldCharType="end"/>
      </w:r>
    </w:p>
    <w:p w14:paraId="181F5BFB" w14:textId="77777777" w:rsidR="00F54DD6" w:rsidRPr="00E11796" w:rsidRDefault="00F54DD6" w:rsidP="00F54DD6"/>
    <w:p w14:paraId="7243B281" w14:textId="55EA49D5" w:rsidR="00F54DD6" w:rsidRPr="00E11796" w:rsidRDefault="00F54DD6" w:rsidP="00F54DD6">
      <w:pPr>
        <w:sectPr w:rsidR="00F54DD6" w:rsidRPr="00E11796" w:rsidSect="006605A8">
          <w:headerReference w:type="default" r:id="rId43"/>
          <w:pgSz w:w="11906" w:h="16838" w:code="9"/>
          <w:pgMar w:top="1400" w:right="1418" w:bottom="1077" w:left="1701" w:header="709" w:footer="709" w:gutter="0"/>
          <w:pgNumType w:start="1"/>
          <w:cols w:space="708"/>
          <w:docGrid w:linePitch="360"/>
        </w:sectPr>
      </w:pPr>
    </w:p>
    <w:p w14:paraId="3E107948" w14:textId="2EB4C8EC" w:rsidR="00181DF2" w:rsidRPr="00E11796" w:rsidRDefault="00181DF2" w:rsidP="00181DF2">
      <w:pPr>
        <w:pStyle w:val="Overskrift3"/>
      </w:pPr>
      <w:bookmarkStart w:id="1429" w:name="D2"/>
      <w:bookmarkStart w:id="1430" w:name="_Toc233897287"/>
      <w:r w:rsidRPr="00E11796">
        <w:lastRenderedPageBreak/>
        <w:t>Innledning</w:t>
      </w:r>
      <w:bookmarkEnd w:id="1430"/>
      <w:r w:rsidRPr="00E11796">
        <w:t xml:space="preserve"> </w:t>
      </w:r>
    </w:p>
    <w:p w14:paraId="19098332" w14:textId="685B0399" w:rsidR="00181DF2" w:rsidRPr="00E11796" w:rsidRDefault="00BD27E2" w:rsidP="00181DF2">
      <w:r w:rsidRPr="00E11796">
        <w:t>D</w:t>
      </w:r>
      <w:r w:rsidR="00181DF2" w:rsidRPr="00E11796">
        <w:t xml:space="preserve">ette kapittelet angir omfang av hva som skal prosjekteres og bygges med overordnede krav. Kapittelet angir også inndelingen i </w:t>
      </w:r>
      <w:r w:rsidR="00181DF2" w:rsidRPr="00E11796">
        <w:rPr>
          <w:highlight w:val="lightGray"/>
        </w:rPr>
        <w:t>anleggsdeler</w:t>
      </w:r>
      <w:r w:rsidR="00C357B1" w:rsidRPr="00E11796">
        <w:rPr>
          <w:highlight w:val="lightGray"/>
        </w:rPr>
        <w:t>/elementer</w:t>
      </w:r>
      <w:r w:rsidR="00181DF2" w:rsidRPr="00E11796">
        <w:t xml:space="preserve"> entreprenøren skal gi pris på.</w:t>
      </w:r>
    </w:p>
    <w:p w14:paraId="1CFAC5F2" w14:textId="77777777" w:rsidR="00181DF2" w:rsidRPr="00E11796" w:rsidRDefault="00181DF2" w:rsidP="00181DF2"/>
    <w:p w14:paraId="42357305" w14:textId="1FCE6C57" w:rsidR="003C67F7" w:rsidRPr="00E11796" w:rsidRDefault="00181DF2" w:rsidP="00181DF2">
      <w:pPr>
        <w:rPr>
          <w:highlight w:val="lightGray"/>
        </w:rPr>
      </w:pPr>
      <w:r w:rsidRPr="00E11796">
        <w:rPr>
          <w:highlight w:val="lightGray"/>
        </w:rPr>
        <w:t>[SLETTES FØR UTLYSNING:</w:t>
      </w:r>
      <w:r w:rsidR="003C67F7" w:rsidRPr="00E11796">
        <w:rPr>
          <w:highlight w:val="lightGray"/>
        </w:rPr>
        <w:t xml:space="preserve"> Se pristabeller i E</w:t>
      </w:r>
      <w:r w:rsidR="00263C79" w:rsidRPr="00E11796">
        <w:rPr>
          <w:highlight w:val="lightGray"/>
        </w:rPr>
        <w:t>2</w:t>
      </w:r>
      <w:r w:rsidR="003C67F7" w:rsidRPr="00E11796">
        <w:rPr>
          <w:highlight w:val="lightGray"/>
        </w:rPr>
        <w:t>.</w:t>
      </w:r>
    </w:p>
    <w:p w14:paraId="5B8891E8" w14:textId="69330A51" w:rsidR="00181DF2" w:rsidRPr="00E11796" w:rsidRDefault="00181DF2" w:rsidP="00181DF2">
      <w:r w:rsidRPr="00E11796">
        <w:rPr>
          <w:highlight w:val="lightGray"/>
        </w:rPr>
        <w:t xml:space="preserve">I tillegg kan det fremgå hva som eventuelt er ferdig prosjektert. </w:t>
      </w:r>
      <w:r w:rsidR="00B137C2" w:rsidRPr="00E11796">
        <w:rPr>
          <w:highlight w:val="lightGray"/>
        </w:rPr>
        <w:t>D</w:t>
      </w:r>
      <w:r w:rsidRPr="00E11796">
        <w:rPr>
          <w:highlight w:val="lightGray"/>
        </w:rPr>
        <w:t>et kan i tillegg</w:t>
      </w:r>
      <w:r w:rsidR="00CE082F" w:rsidRPr="00E11796">
        <w:rPr>
          <w:highlight w:val="lightGray"/>
        </w:rPr>
        <w:t xml:space="preserve"> også</w:t>
      </w:r>
      <w:r w:rsidRPr="00E11796">
        <w:rPr>
          <w:highlight w:val="lightGray"/>
        </w:rPr>
        <w:t xml:space="preserve"> fremgå mer detaljerte mengder enn hovedmengdene som fremgår av </w:t>
      </w:r>
      <w:r w:rsidR="00B137C2" w:rsidRPr="00E11796">
        <w:rPr>
          <w:highlight w:val="lightGray"/>
        </w:rPr>
        <w:t>A</w:t>
      </w:r>
      <w:r w:rsidRPr="00E11796">
        <w:rPr>
          <w:highlight w:val="lightGray"/>
        </w:rPr>
        <w:t xml:space="preserve">. </w:t>
      </w:r>
      <w:r w:rsidR="00CE082F" w:rsidRPr="00E11796">
        <w:t xml:space="preserve"> </w:t>
      </w:r>
    </w:p>
    <w:p w14:paraId="21524594" w14:textId="77777777" w:rsidR="00181DF2" w:rsidRPr="00E11796" w:rsidRDefault="00181DF2" w:rsidP="00181DF2"/>
    <w:p w14:paraId="3B356F6A" w14:textId="77777777" w:rsidR="00C54A81" w:rsidRPr="00E11796" w:rsidRDefault="00C54A81" w:rsidP="00C54A81"/>
    <w:p w14:paraId="307E47F2" w14:textId="2AF03B04" w:rsidR="00825F0E" w:rsidRPr="00E11796" w:rsidRDefault="00825F0E" w:rsidP="00181DF2">
      <w:pPr>
        <w:pStyle w:val="Overskrift3"/>
      </w:pPr>
      <w:bookmarkStart w:id="1431" w:name="_Toc233897288"/>
      <w:r w:rsidRPr="00E11796">
        <w:t>Veg i dagen</w:t>
      </w:r>
      <w:bookmarkEnd w:id="1431"/>
    </w:p>
    <w:p w14:paraId="6C41E8E0" w14:textId="3D9E54C1" w:rsidR="00387176" w:rsidRPr="00E11796" w:rsidRDefault="00387176" w:rsidP="00387176">
      <w:r w:rsidRPr="00E11796">
        <w:rPr>
          <w:highlight w:val="lightGray"/>
        </w:rPr>
        <w:t>Xxxxxx</w:t>
      </w:r>
    </w:p>
    <w:p w14:paraId="0B8E23E4" w14:textId="77777777" w:rsidR="00C54A81" w:rsidRPr="00E11796" w:rsidRDefault="00C54A81" w:rsidP="00C54A81"/>
    <w:p w14:paraId="2741EE57" w14:textId="21763DE2" w:rsidR="00825F0E" w:rsidRPr="00E11796" w:rsidRDefault="00825F0E" w:rsidP="00181DF2">
      <w:pPr>
        <w:pStyle w:val="Overskrift3"/>
      </w:pPr>
      <w:bookmarkStart w:id="1432" w:name="_Toc233897289"/>
      <w:r w:rsidRPr="00E11796">
        <w:t>Konstruksjoner</w:t>
      </w:r>
      <w:bookmarkEnd w:id="1432"/>
    </w:p>
    <w:p w14:paraId="30CD5F94" w14:textId="0B915638" w:rsidR="00404601" w:rsidRPr="00E11796" w:rsidRDefault="00404601" w:rsidP="00404601">
      <w:r w:rsidRPr="00E11796">
        <w:rPr>
          <w:highlight w:val="lightGray"/>
        </w:rPr>
        <w:t>Xxxxxx</w:t>
      </w:r>
    </w:p>
    <w:p w14:paraId="1B1CB201" w14:textId="1CA6EDDB" w:rsidR="00C54A81" w:rsidRPr="00E11796" w:rsidRDefault="00C54A81" w:rsidP="00723EDA"/>
    <w:p w14:paraId="41021B8C" w14:textId="2DD68E45" w:rsidR="003C67F7" w:rsidRPr="00E11796" w:rsidRDefault="003C67F7" w:rsidP="00181DF2">
      <w:pPr>
        <w:pStyle w:val="Overskrift3"/>
      </w:pPr>
      <w:bookmarkStart w:id="1433" w:name="_Toc233897290"/>
      <w:r w:rsidRPr="00E11796">
        <w:t>Tunneler</w:t>
      </w:r>
      <w:bookmarkEnd w:id="1433"/>
    </w:p>
    <w:p w14:paraId="1023260E" w14:textId="4F1A3BD0" w:rsidR="00404601" w:rsidRPr="00E11796" w:rsidRDefault="00404601" w:rsidP="00404601">
      <w:r w:rsidRPr="00E11796">
        <w:rPr>
          <w:highlight w:val="lightGray"/>
        </w:rPr>
        <w:t>Xxxxxx</w:t>
      </w:r>
    </w:p>
    <w:p w14:paraId="62C1ADEB" w14:textId="77777777" w:rsidR="00C54A81" w:rsidRPr="00E11796" w:rsidRDefault="00C54A81" w:rsidP="00723EDA"/>
    <w:p w14:paraId="4172A51D" w14:textId="1D871873" w:rsidR="003C67F7" w:rsidRPr="00E11796" w:rsidRDefault="000450ED" w:rsidP="00181DF2">
      <w:pPr>
        <w:pStyle w:val="Overskrift3"/>
      </w:pPr>
      <w:bookmarkStart w:id="1434" w:name="_Toc233897291"/>
      <w:r w:rsidRPr="00E11796">
        <w:t>Elektro og automasjon</w:t>
      </w:r>
      <w:bookmarkEnd w:id="1434"/>
    </w:p>
    <w:p w14:paraId="0BE5F1DE" w14:textId="071FAF8E" w:rsidR="00404601" w:rsidRPr="00E11796" w:rsidRDefault="00404601" w:rsidP="00404601">
      <w:r w:rsidRPr="00E11796">
        <w:rPr>
          <w:highlight w:val="lightGray"/>
        </w:rPr>
        <w:t>Xxxxxx</w:t>
      </w:r>
    </w:p>
    <w:p w14:paraId="7FAE984C" w14:textId="77777777" w:rsidR="00C54A81" w:rsidRPr="00E11796" w:rsidRDefault="00C54A81" w:rsidP="00723EDA"/>
    <w:p w14:paraId="07ADCF4F" w14:textId="154E80C4" w:rsidR="00181DF2" w:rsidRPr="00E11796" w:rsidRDefault="00C54A81" w:rsidP="00181DF2">
      <w:pPr>
        <w:pStyle w:val="Overskrift3"/>
      </w:pPr>
      <w:bookmarkStart w:id="1435" w:name="_Toc233897292"/>
      <w:r w:rsidRPr="00E11796">
        <w:t>Øvrige anlegg</w:t>
      </w:r>
      <w:bookmarkEnd w:id="1435"/>
    </w:p>
    <w:p w14:paraId="58C23D5F" w14:textId="348C7F90" w:rsidR="00404601" w:rsidRPr="00E11796" w:rsidRDefault="00404601" w:rsidP="00404601">
      <w:r w:rsidRPr="00E11796">
        <w:rPr>
          <w:highlight w:val="lightGray"/>
        </w:rPr>
        <w:t>Xxxxxx</w:t>
      </w:r>
    </w:p>
    <w:p w14:paraId="11CAAF06" w14:textId="77777777" w:rsidR="0073563F" w:rsidRPr="00E11796" w:rsidRDefault="0073563F" w:rsidP="0073563F">
      <w:pPr>
        <w:rPr>
          <w:highlight w:val="lightGray"/>
        </w:rPr>
      </w:pPr>
    </w:p>
    <w:p w14:paraId="37CCF51D" w14:textId="48B23BD8" w:rsidR="0073563F" w:rsidRPr="00E11796" w:rsidRDefault="0073563F" w:rsidP="0073563F">
      <w:pPr>
        <w:rPr>
          <w:highlight w:val="lightGray"/>
        </w:rPr>
      </w:pPr>
    </w:p>
    <w:p w14:paraId="09DE578D" w14:textId="3A268142" w:rsidR="006605A8" w:rsidRPr="00E11796" w:rsidRDefault="006605A8" w:rsidP="006605A8"/>
    <w:p w14:paraId="7239A11B" w14:textId="32E07D54" w:rsidR="006605A8" w:rsidRPr="00E11796" w:rsidRDefault="006605A8" w:rsidP="006605A8"/>
    <w:p w14:paraId="6934E02C" w14:textId="77777777" w:rsidR="006605A8" w:rsidRPr="00E11796" w:rsidRDefault="006605A8" w:rsidP="006605A8"/>
    <w:bookmarkEnd w:id="1429"/>
    <w:p w14:paraId="501BB5BF" w14:textId="77777777" w:rsidR="006605A8" w:rsidRPr="00E11796" w:rsidRDefault="006605A8" w:rsidP="006605A8">
      <w:pPr>
        <w:spacing w:after="200" w:line="276" w:lineRule="auto"/>
        <w:sectPr w:rsidR="006605A8" w:rsidRPr="00E11796" w:rsidSect="006605A8">
          <w:headerReference w:type="default" r:id="rId44"/>
          <w:pgSz w:w="11906" w:h="16838" w:code="9"/>
          <w:pgMar w:top="1400" w:right="1418" w:bottom="1077" w:left="1701" w:header="709" w:footer="709" w:gutter="0"/>
          <w:pgNumType w:start="1"/>
          <w:cols w:space="708"/>
          <w:docGrid w:linePitch="360"/>
        </w:sectPr>
      </w:pPr>
    </w:p>
    <w:p w14:paraId="14B9DE96" w14:textId="0A9121F8" w:rsidR="006605A8" w:rsidRPr="00E11796" w:rsidRDefault="006605A8" w:rsidP="00E30B62">
      <w:pPr>
        <w:pStyle w:val="Overskrift2"/>
      </w:pPr>
      <w:bookmarkStart w:id="1436" w:name="_Toc157420140"/>
      <w:bookmarkStart w:id="1437" w:name="_Toc157674027"/>
      <w:bookmarkStart w:id="1438" w:name="_Toc164408051"/>
      <w:bookmarkStart w:id="1439" w:name="_Toc164856085"/>
      <w:bookmarkStart w:id="1440" w:name="_Toc165975336"/>
      <w:bookmarkStart w:id="1441" w:name="_Toc175130403"/>
      <w:bookmarkStart w:id="1442" w:name="_Toc176773540"/>
      <w:bookmarkStart w:id="1443" w:name="_Toc177108353"/>
      <w:bookmarkStart w:id="1444" w:name="_Toc233896942"/>
      <w:r w:rsidRPr="00E11796">
        <w:lastRenderedPageBreak/>
        <w:t>Pro</w:t>
      </w:r>
      <w:r w:rsidR="00B857EA" w:rsidRPr="00E11796">
        <w:t>s</w:t>
      </w:r>
      <w:r w:rsidRPr="00E11796">
        <w:t>jekteringsgrunnlag og kravspesifikasjon</w:t>
      </w:r>
      <w:bookmarkEnd w:id="1436"/>
      <w:bookmarkEnd w:id="1437"/>
      <w:bookmarkEnd w:id="1438"/>
      <w:bookmarkEnd w:id="1439"/>
      <w:bookmarkEnd w:id="1440"/>
      <w:bookmarkEnd w:id="1441"/>
      <w:bookmarkEnd w:id="1442"/>
      <w:bookmarkEnd w:id="1443"/>
      <w:bookmarkEnd w:id="1444"/>
    </w:p>
    <w:p w14:paraId="12F352A0" w14:textId="77777777" w:rsidR="003A4300" w:rsidRPr="00E11796" w:rsidRDefault="003A4300" w:rsidP="003A4300"/>
    <w:p w14:paraId="1BB57E32" w14:textId="77777777" w:rsidR="003A4300" w:rsidRPr="00E11796" w:rsidRDefault="003A4300" w:rsidP="003A4300">
      <w:pPr>
        <w:rPr>
          <w:b/>
          <w:sz w:val="26"/>
          <w:szCs w:val="26"/>
        </w:rPr>
      </w:pPr>
      <w:r w:rsidRPr="00E11796">
        <w:rPr>
          <w:b/>
          <w:sz w:val="26"/>
          <w:szCs w:val="26"/>
        </w:rPr>
        <w:t>Innhold</w:t>
      </w:r>
    </w:p>
    <w:p w14:paraId="5CC17102" w14:textId="4CECDE63" w:rsidR="00B87E90" w:rsidRDefault="003A4300">
      <w:pPr>
        <w:pStyle w:val="INNH3"/>
        <w:rPr>
          <w:rFonts w:asciiTheme="minorHAnsi" w:eastAsiaTheme="minorEastAsia" w:hAnsiTheme="minorHAnsi" w:cstheme="minorBidi"/>
          <w:b w:val="0"/>
          <w:noProof/>
          <w:kern w:val="2"/>
          <w:sz w:val="24"/>
          <w:lang w:eastAsia="nb-NO"/>
          <w14:ligatures w14:val="standardContextual"/>
        </w:rPr>
      </w:pPr>
      <w:r w:rsidRPr="00E11796">
        <w:fldChar w:fldCharType="begin"/>
      </w:r>
      <w:r w:rsidRPr="00E11796">
        <w:instrText xml:space="preserve"> TOC \b D3 \o "1-4" \h \z \u  \* MERGEFORMAT </w:instrText>
      </w:r>
      <w:r w:rsidRPr="00E11796">
        <w:fldChar w:fldCharType="separate"/>
      </w:r>
      <w:hyperlink w:anchor="_Toc233897293" w:history="1">
        <w:r w:rsidR="00B87E90" w:rsidRPr="00EA29AB">
          <w:rPr>
            <w:rStyle w:val="Hyperkobling"/>
            <w:rFonts w:ascii="Times New Roman" w:hAnsi="Times New Roman"/>
            <w:noProof/>
          </w:rPr>
          <w:t>1.</w:t>
        </w:r>
        <w:r w:rsidR="00B87E90">
          <w:rPr>
            <w:rFonts w:asciiTheme="minorHAnsi" w:eastAsiaTheme="minorEastAsia" w:hAnsiTheme="minorHAnsi" w:cstheme="minorBidi"/>
            <w:b w:val="0"/>
            <w:noProof/>
            <w:kern w:val="2"/>
            <w:sz w:val="24"/>
            <w:lang w:eastAsia="nb-NO"/>
            <w14:ligatures w14:val="standardContextual"/>
          </w:rPr>
          <w:tab/>
        </w:r>
        <w:r w:rsidR="00B87E90" w:rsidRPr="00EA29AB">
          <w:rPr>
            <w:rStyle w:val="Hyperkobling"/>
            <w:noProof/>
          </w:rPr>
          <w:t>Generelt</w:t>
        </w:r>
        <w:r w:rsidR="00B87E90">
          <w:rPr>
            <w:noProof/>
            <w:webHidden/>
          </w:rPr>
          <w:tab/>
        </w:r>
        <w:r w:rsidR="00B87E90">
          <w:rPr>
            <w:noProof/>
            <w:webHidden/>
          </w:rPr>
          <w:fldChar w:fldCharType="begin"/>
        </w:r>
        <w:r w:rsidR="00B87E90">
          <w:rPr>
            <w:noProof/>
            <w:webHidden/>
          </w:rPr>
          <w:instrText xml:space="preserve"> PAGEREF _Toc233897293 \h </w:instrText>
        </w:r>
        <w:r w:rsidR="00B87E90">
          <w:rPr>
            <w:noProof/>
            <w:webHidden/>
          </w:rPr>
        </w:r>
        <w:r w:rsidR="00B87E90">
          <w:rPr>
            <w:noProof/>
            <w:webHidden/>
          </w:rPr>
          <w:fldChar w:fldCharType="separate"/>
        </w:r>
        <w:r w:rsidR="00B87E90">
          <w:rPr>
            <w:noProof/>
            <w:webHidden/>
          </w:rPr>
          <w:t>1</w:t>
        </w:r>
        <w:r w:rsidR="00B87E90">
          <w:rPr>
            <w:noProof/>
            <w:webHidden/>
          </w:rPr>
          <w:fldChar w:fldCharType="end"/>
        </w:r>
      </w:hyperlink>
    </w:p>
    <w:p w14:paraId="04194CF8" w14:textId="77B2D5E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94" w:history="1">
        <w:r w:rsidRPr="00EA29AB">
          <w:rPr>
            <w:rStyle w:val="Hyperkobling"/>
            <w:rFonts w:ascii="Times New Roman" w:hAnsi="Times New Roman"/>
            <w:noProof/>
          </w:rPr>
          <w:t>1.1.</w:t>
        </w:r>
        <w:r w:rsidRPr="00EA29AB">
          <w:rPr>
            <w:rStyle w:val="Hyperkobling"/>
            <w:noProof/>
          </w:rPr>
          <w:t xml:space="preserve"> Prosjektering, bygging, kontroll og dokumentasjon</w:t>
        </w:r>
        <w:r>
          <w:rPr>
            <w:noProof/>
            <w:webHidden/>
          </w:rPr>
          <w:tab/>
        </w:r>
        <w:r>
          <w:rPr>
            <w:noProof/>
            <w:webHidden/>
          </w:rPr>
          <w:fldChar w:fldCharType="begin"/>
        </w:r>
        <w:r>
          <w:rPr>
            <w:noProof/>
            <w:webHidden/>
          </w:rPr>
          <w:instrText xml:space="preserve"> PAGEREF _Toc233897294 \h </w:instrText>
        </w:r>
        <w:r>
          <w:rPr>
            <w:noProof/>
            <w:webHidden/>
          </w:rPr>
        </w:r>
        <w:r>
          <w:rPr>
            <w:noProof/>
            <w:webHidden/>
          </w:rPr>
          <w:fldChar w:fldCharType="separate"/>
        </w:r>
        <w:r>
          <w:rPr>
            <w:noProof/>
            <w:webHidden/>
          </w:rPr>
          <w:t>1</w:t>
        </w:r>
        <w:r>
          <w:rPr>
            <w:noProof/>
            <w:webHidden/>
          </w:rPr>
          <w:fldChar w:fldCharType="end"/>
        </w:r>
      </w:hyperlink>
    </w:p>
    <w:p w14:paraId="59AA8781" w14:textId="786B31C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95" w:history="1">
        <w:r w:rsidRPr="00EA29AB">
          <w:rPr>
            <w:rStyle w:val="Hyperkobling"/>
            <w:rFonts w:ascii="Times New Roman" w:hAnsi="Times New Roman"/>
            <w:noProof/>
          </w:rPr>
          <w:t>1.2.</w:t>
        </w:r>
        <w:r w:rsidRPr="00EA29AB">
          <w:rPr>
            <w:rStyle w:val="Hyperkobling"/>
            <w:noProof/>
          </w:rPr>
          <w:t xml:space="preserve"> Reguleringsplan</w:t>
        </w:r>
        <w:r>
          <w:rPr>
            <w:noProof/>
            <w:webHidden/>
          </w:rPr>
          <w:tab/>
        </w:r>
        <w:r>
          <w:rPr>
            <w:noProof/>
            <w:webHidden/>
          </w:rPr>
          <w:fldChar w:fldCharType="begin"/>
        </w:r>
        <w:r>
          <w:rPr>
            <w:noProof/>
            <w:webHidden/>
          </w:rPr>
          <w:instrText xml:space="preserve"> PAGEREF _Toc233897295 \h </w:instrText>
        </w:r>
        <w:r>
          <w:rPr>
            <w:noProof/>
            <w:webHidden/>
          </w:rPr>
        </w:r>
        <w:r>
          <w:rPr>
            <w:noProof/>
            <w:webHidden/>
          </w:rPr>
          <w:fldChar w:fldCharType="separate"/>
        </w:r>
        <w:r>
          <w:rPr>
            <w:noProof/>
            <w:webHidden/>
          </w:rPr>
          <w:t>1</w:t>
        </w:r>
        <w:r>
          <w:rPr>
            <w:noProof/>
            <w:webHidden/>
          </w:rPr>
          <w:fldChar w:fldCharType="end"/>
        </w:r>
      </w:hyperlink>
    </w:p>
    <w:p w14:paraId="7E1D4FA7" w14:textId="355033F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96" w:history="1">
        <w:r w:rsidRPr="00EA29AB">
          <w:rPr>
            <w:rStyle w:val="Hyperkobling"/>
            <w:rFonts w:ascii="Times New Roman" w:hAnsi="Times New Roman"/>
            <w:noProof/>
          </w:rPr>
          <w:t>1.3.</w:t>
        </w:r>
        <w:r w:rsidRPr="00EA29AB">
          <w:rPr>
            <w:rStyle w:val="Hyperkobling"/>
            <w:noProof/>
          </w:rPr>
          <w:t xml:space="preserve"> Vegnormaler og håndbøker</w:t>
        </w:r>
        <w:r>
          <w:rPr>
            <w:noProof/>
            <w:webHidden/>
          </w:rPr>
          <w:tab/>
        </w:r>
        <w:r>
          <w:rPr>
            <w:noProof/>
            <w:webHidden/>
          </w:rPr>
          <w:fldChar w:fldCharType="begin"/>
        </w:r>
        <w:r>
          <w:rPr>
            <w:noProof/>
            <w:webHidden/>
          </w:rPr>
          <w:instrText xml:space="preserve"> PAGEREF _Toc233897296 \h </w:instrText>
        </w:r>
        <w:r>
          <w:rPr>
            <w:noProof/>
            <w:webHidden/>
          </w:rPr>
        </w:r>
        <w:r>
          <w:rPr>
            <w:noProof/>
            <w:webHidden/>
          </w:rPr>
          <w:fldChar w:fldCharType="separate"/>
        </w:r>
        <w:r>
          <w:rPr>
            <w:noProof/>
            <w:webHidden/>
          </w:rPr>
          <w:t>1</w:t>
        </w:r>
        <w:r>
          <w:rPr>
            <w:noProof/>
            <w:webHidden/>
          </w:rPr>
          <w:fldChar w:fldCharType="end"/>
        </w:r>
      </w:hyperlink>
    </w:p>
    <w:p w14:paraId="4585BA2C" w14:textId="58D67D1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97" w:history="1">
        <w:r w:rsidRPr="00EA29AB">
          <w:rPr>
            <w:rStyle w:val="Hyperkobling"/>
            <w:rFonts w:ascii="Times New Roman" w:hAnsi="Times New Roman"/>
            <w:noProof/>
          </w:rPr>
          <w:t>1.4.</w:t>
        </w:r>
        <w:r w:rsidRPr="00EA29AB">
          <w:rPr>
            <w:rStyle w:val="Hyperkobling"/>
            <w:noProof/>
          </w:rPr>
          <w:t xml:space="preserve"> Modellbasert prosjektgjennomføring</w:t>
        </w:r>
        <w:r>
          <w:rPr>
            <w:noProof/>
            <w:webHidden/>
          </w:rPr>
          <w:tab/>
        </w:r>
        <w:r>
          <w:rPr>
            <w:noProof/>
            <w:webHidden/>
          </w:rPr>
          <w:fldChar w:fldCharType="begin"/>
        </w:r>
        <w:r>
          <w:rPr>
            <w:noProof/>
            <w:webHidden/>
          </w:rPr>
          <w:instrText xml:space="preserve"> PAGEREF _Toc233897297 \h </w:instrText>
        </w:r>
        <w:r>
          <w:rPr>
            <w:noProof/>
            <w:webHidden/>
          </w:rPr>
        </w:r>
        <w:r>
          <w:rPr>
            <w:noProof/>
            <w:webHidden/>
          </w:rPr>
          <w:fldChar w:fldCharType="separate"/>
        </w:r>
        <w:r>
          <w:rPr>
            <w:noProof/>
            <w:webHidden/>
          </w:rPr>
          <w:t>2</w:t>
        </w:r>
        <w:r>
          <w:rPr>
            <w:noProof/>
            <w:webHidden/>
          </w:rPr>
          <w:fldChar w:fldCharType="end"/>
        </w:r>
      </w:hyperlink>
    </w:p>
    <w:p w14:paraId="3643F13E" w14:textId="1A65D0F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98" w:history="1">
        <w:r w:rsidRPr="00EA29AB">
          <w:rPr>
            <w:rStyle w:val="Hyperkobling"/>
            <w:rFonts w:ascii="Times New Roman" w:hAnsi="Times New Roman"/>
            <w:noProof/>
          </w:rPr>
          <w:t>1.5.</w:t>
        </w:r>
        <w:r w:rsidRPr="00EA29AB">
          <w:rPr>
            <w:rStyle w:val="Hyperkobling"/>
            <w:noProof/>
          </w:rPr>
          <w:t xml:space="preserve"> Koordinatsystem</w:t>
        </w:r>
        <w:r>
          <w:rPr>
            <w:noProof/>
            <w:webHidden/>
          </w:rPr>
          <w:tab/>
        </w:r>
        <w:r>
          <w:rPr>
            <w:noProof/>
            <w:webHidden/>
          </w:rPr>
          <w:fldChar w:fldCharType="begin"/>
        </w:r>
        <w:r>
          <w:rPr>
            <w:noProof/>
            <w:webHidden/>
          </w:rPr>
          <w:instrText xml:space="preserve"> PAGEREF _Toc233897298 \h </w:instrText>
        </w:r>
        <w:r>
          <w:rPr>
            <w:noProof/>
            <w:webHidden/>
          </w:rPr>
        </w:r>
        <w:r>
          <w:rPr>
            <w:noProof/>
            <w:webHidden/>
          </w:rPr>
          <w:fldChar w:fldCharType="separate"/>
        </w:r>
        <w:r>
          <w:rPr>
            <w:noProof/>
            <w:webHidden/>
          </w:rPr>
          <w:t>2</w:t>
        </w:r>
        <w:r>
          <w:rPr>
            <w:noProof/>
            <w:webHidden/>
          </w:rPr>
          <w:fldChar w:fldCharType="end"/>
        </w:r>
      </w:hyperlink>
    </w:p>
    <w:p w14:paraId="678AA765" w14:textId="1CE9BD7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299" w:history="1">
        <w:r w:rsidRPr="00EA29AB">
          <w:rPr>
            <w:rStyle w:val="Hyperkobling"/>
            <w:rFonts w:ascii="Times New Roman" w:hAnsi="Times New Roman"/>
            <w:noProof/>
          </w:rPr>
          <w:t>1.6.</w:t>
        </w:r>
        <w:r w:rsidRPr="00EA29AB">
          <w:rPr>
            <w:rStyle w:val="Hyperkobling"/>
            <w:noProof/>
          </w:rPr>
          <w:t xml:space="preserve"> Grunnlagsdata</w:t>
        </w:r>
        <w:r>
          <w:rPr>
            <w:noProof/>
            <w:webHidden/>
          </w:rPr>
          <w:tab/>
        </w:r>
        <w:r>
          <w:rPr>
            <w:noProof/>
            <w:webHidden/>
          </w:rPr>
          <w:fldChar w:fldCharType="begin"/>
        </w:r>
        <w:r>
          <w:rPr>
            <w:noProof/>
            <w:webHidden/>
          </w:rPr>
          <w:instrText xml:space="preserve"> PAGEREF _Toc233897299 \h </w:instrText>
        </w:r>
        <w:r>
          <w:rPr>
            <w:noProof/>
            <w:webHidden/>
          </w:rPr>
        </w:r>
        <w:r>
          <w:rPr>
            <w:noProof/>
            <w:webHidden/>
          </w:rPr>
          <w:fldChar w:fldCharType="separate"/>
        </w:r>
        <w:r>
          <w:rPr>
            <w:noProof/>
            <w:webHidden/>
          </w:rPr>
          <w:t>2</w:t>
        </w:r>
        <w:r>
          <w:rPr>
            <w:noProof/>
            <w:webHidden/>
          </w:rPr>
          <w:fldChar w:fldCharType="end"/>
        </w:r>
      </w:hyperlink>
    </w:p>
    <w:p w14:paraId="4D44BFA8" w14:textId="2B2BC20F"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00" w:history="1">
        <w:r w:rsidRPr="00EA29AB">
          <w:rPr>
            <w:rStyle w:val="Hyperkobling"/>
            <w:rFonts w:ascii="Times New Roman" w:hAnsi="Times New Roman"/>
            <w:noProof/>
          </w:rPr>
          <w:t>2.</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rPr>
          <w:t>Modeller</w:t>
        </w:r>
        <w:r>
          <w:rPr>
            <w:noProof/>
            <w:webHidden/>
          </w:rPr>
          <w:tab/>
        </w:r>
        <w:r>
          <w:rPr>
            <w:noProof/>
            <w:webHidden/>
          </w:rPr>
          <w:fldChar w:fldCharType="begin"/>
        </w:r>
        <w:r>
          <w:rPr>
            <w:noProof/>
            <w:webHidden/>
          </w:rPr>
          <w:instrText xml:space="preserve"> PAGEREF _Toc233897300 \h </w:instrText>
        </w:r>
        <w:r>
          <w:rPr>
            <w:noProof/>
            <w:webHidden/>
          </w:rPr>
        </w:r>
        <w:r>
          <w:rPr>
            <w:noProof/>
            <w:webHidden/>
          </w:rPr>
          <w:fldChar w:fldCharType="separate"/>
        </w:r>
        <w:r>
          <w:rPr>
            <w:noProof/>
            <w:webHidden/>
          </w:rPr>
          <w:t>3</w:t>
        </w:r>
        <w:r>
          <w:rPr>
            <w:noProof/>
            <w:webHidden/>
          </w:rPr>
          <w:fldChar w:fldCharType="end"/>
        </w:r>
      </w:hyperlink>
    </w:p>
    <w:p w14:paraId="6179746F" w14:textId="1A6A22E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01" w:history="1">
        <w:r w:rsidRPr="00EA29AB">
          <w:rPr>
            <w:rStyle w:val="Hyperkobling"/>
            <w:rFonts w:ascii="Times New Roman" w:hAnsi="Times New Roman"/>
            <w:noProof/>
          </w:rPr>
          <w:t>2.1.</w:t>
        </w:r>
        <w:r w:rsidRPr="00EA29AB">
          <w:rPr>
            <w:rStyle w:val="Hyperkobling"/>
            <w:noProof/>
          </w:rPr>
          <w:t xml:space="preserve"> Generelt</w:t>
        </w:r>
        <w:r>
          <w:rPr>
            <w:noProof/>
            <w:webHidden/>
          </w:rPr>
          <w:tab/>
        </w:r>
        <w:r>
          <w:rPr>
            <w:noProof/>
            <w:webHidden/>
          </w:rPr>
          <w:fldChar w:fldCharType="begin"/>
        </w:r>
        <w:r>
          <w:rPr>
            <w:noProof/>
            <w:webHidden/>
          </w:rPr>
          <w:instrText xml:space="preserve"> PAGEREF _Toc233897301 \h </w:instrText>
        </w:r>
        <w:r>
          <w:rPr>
            <w:noProof/>
            <w:webHidden/>
          </w:rPr>
        </w:r>
        <w:r>
          <w:rPr>
            <w:noProof/>
            <w:webHidden/>
          </w:rPr>
          <w:fldChar w:fldCharType="separate"/>
        </w:r>
        <w:r>
          <w:rPr>
            <w:noProof/>
            <w:webHidden/>
          </w:rPr>
          <w:t>3</w:t>
        </w:r>
        <w:r>
          <w:rPr>
            <w:noProof/>
            <w:webHidden/>
          </w:rPr>
          <w:fldChar w:fldCharType="end"/>
        </w:r>
      </w:hyperlink>
    </w:p>
    <w:p w14:paraId="0B74AF74" w14:textId="75A78B8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02" w:history="1">
        <w:r w:rsidRPr="00EA29AB">
          <w:rPr>
            <w:rStyle w:val="Hyperkobling"/>
            <w:rFonts w:ascii="Times New Roman" w:hAnsi="Times New Roman"/>
            <w:noProof/>
          </w:rPr>
          <w:t>2.2.</w:t>
        </w:r>
        <w:r w:rsidRPr="00EA29AB">
          <w:rPr>
            <w:rStyle w:val="Hyperkobling"/>
            <w:noProof/>
          </w:rPr>
          <w:t xml:space="preserve"> Modenhet i prosjektering</w:t>
        </w:r>
        <w:r>
          <w:rPr>
            <w:noProof/>
            <w:webHidden/>
          </w:rPr>
          <w:tab/>
        </w:r>
        <w:r>
          <w:rPr>
            <w:noProof/>
            <w:webHidden/>
          </w:rPr>
          <w:fldChar w:fldCharType="begin"/>
        </w:r>
        <w:r>
          <w:rPr>
            <w:noProof/>
            <w:webHidden/>
          </w:rPr>
          <w:instrText xml:space="preserve"> PAGEREF _Toc233897302 \h </w:instrText>
        </w:r>
        <w:r>
          <w:rPr>
            <w:noProof/>
            <w:webHidden/>
          </w:rPr>
        </w:r>
        <w:r>
          <w:rPr>
            <w:noProof/>
            <w:webHidden/>
          </w:rPr>
          <w:fldChar w:fldCharType="separate"/>
        </w:r>
        <w:r>
          <w:rPr>
            <w:noProof/>
            <w:webHidden/>
          </w:rPr>
          <w:t>3</w:t>
        </w:r>
        <w:r>
          <w:rPr>
            <w:noProof/>
            <w:webHidden/>
          </w:rPr>
          <w:fldChar w:fldCharType="end"/>
        </w:r>
      </w:hyperlink>
    </w:p>
    <w:p w14:paraId="167BA28D" w14:textId="4387C69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03" w:history="1">
        <w:r w:rsidRPr="00EA29AB">
          <w:rPr>
            <w:rStyle w:val="Hyperkobling"/>
            <w:rFonts w:ascii="Times New Roman" w:hAnsi="Times New Roman"/>
            <w:noProof/>
          </w:rPr>
          <w:t>2.3.</w:t>
        </w:r>
        <w:r w:rsidRPr="00EA29AB">
          <w:rPr>
            <w:rStyle w:val="Hyperkobling"/>
            <w:noProof/>
          </w:rPr>
          <w:t xml:space="preserve"> Grunnlagsmodeller</w:t>
        </w:r>
        <w:r>
          <w:rPr>
            <w:noProof/>
            <w:webHidden/>
          </w:rPr>
          <w:tab/>
        </w:r>
        <w:r>
          <w:rPr>
            <w:noProof/>
            <w:webHidden/>
          </w:rPr>
          <w:fldChar w:fldCharType="begin"/>
        </w:r>
        <w:r>
          <w:rPr>
            <w:noProof/>
            <w:webHidden/>
          </w:rPr>
          <w:instrText xml:space="preserve"> PAGEREF _Toc233897303 \h </w:instrText>
        </w:r>
        <w:r>
          <w:rPr>
            <w:noProof/>
            <w:webHidden/>
          </w:rPr>
        </w:r>
        <w:r>
          <w:rPr>
            <w:noProof/>
            <w:webHidden/>
          </w:rPr>
          <w:fldChar w:fldCharType="separate"/>
        </w:r>
        <w:r>
          <w:rPr>
            <w:noProof/>
            <w:webHidden/>
          </w:rPr>
          <w:t>3</w:t>
        </w:r>
        <w:r>
          <w:rPr>
            <w:noProof/>
            <w:webHidden/>
          </w:rPr>
          <w:fldChar w:fldCharType="end"/>
        </w:r>
      </w:hyperlink>
    </w:p>
    <w:p w14:paraId="2017B18C" w14:textId="4873A81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04" w:history="1">
        <w:r w:rsidRPr="00EA29AB">
          <w:rPr>
            <w:rStyle w:val="Hyperkobling"/>
            <w:rFonts w:ascii="Times New Roman" w:hAnsi="Times New Roman"/>
            <w:noProof/>
          </w:rPr>
          <w:t>2.4.</w:t>
        </w:r>
        <w:r w:rsidRPr="00EA29AB">
          <w:rPr>
            <w:rStyle w:val="Hyperkobling"/>
            <w:noProof/>
          </w:rPr>
          <w:t xml:space="preserve"> Fagmodeller</w:t>
        </w:r>
        <w:r>
          <w:rPr>
            <w:noProof/>
            <w:webHidden/>
          </w:rPr>
          <w:tab/>
        </w:r>
        <w:r>
          <w:rPr>
            <w:noProof/>
            <w:webHidden/>
          </w:rPr>
          <w:fldChar w:fldCharType="begin"/>
        </w:r>
        <w:r>
          <w:rPr>
            <w:noProof/>
            <w:webHidden/>
          </w:rPr>
          <w:instrText xml:space="preserve"> PAGEREF _Toc233897304 \h </w:instrText>
        </w:r>
        <w:r>
          <w:rPr>
            <w:noProof/>
            <w:webHidden/>
          </w:rPr>
        </w:r>
        <w:r>
          <w:rPr>
            <w:noProof/>
            <w:webHidden/>
          </w:rPr>
          <w:fldChar w:fldCharType="separate"/>
        </w:r>
        <w:r>
          <w:rPr>
            <w:noProof/>
            <w:webHidden/>
          </w:rPr>
          <w:t>4</w:t>
        </w:r>
        <w:r>
          <w:rPr>
            <w:noProof/>
            <w:webHidden/>
          </w:rPr>
          <w:fldChar w:fldCharType="end"/>
        </w:r>
      </w:hyperlink>
    </w:p>
    <w:p w14:paraId="480315C9" w14:textId="0473315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05" w:history="1">
        <w:r w:rsidRPr="00EA29AB">
          <w:rPr>
            <w:rStyle w:val="Hyperkobling"/>
            <w:rFonts w:ascii="Times New Roman" w:hAnsi="Times New Roman"/>
            <w:noProof/>
          </w:rPr>
          <w:t>2.5.</w:t>
        </w:r>
        <w:r w:rsidRPr="00EA29AB">
          <w:rPr>
            <w:rStyle w:val="Hyperkobling"/>
            <w:noProof/>
          </w:rPr>
          <w:t xml:space="preserve"> Koordineringsmodeller</w:t>
        </w:r>
        <w:r>
          <w:rPr>
            <w:noProof/>
            <w:webHidden/>
          </w:rPr>
          <w:tab/>
        </w:r>
        <w:r>
          <w:rPr>
            <w:noProof/>
            <w:webHidden/>
          </w:rPr>
          <w:fldChar w:fldCharType="begin"/>
        </w:r>
        <w:r>
          <w:rPr>
            <w:noProof/>
            <w:webHidden/>
          </w:rPr>
          <w:instrText xml:space="preserve"> PAGEREF _Toc233897305 \h </w:instrText>
        </w:r>
        <w:r>
          <w:rPr>
            <w:noProof/>
            <w:webHidden/>
          </w:rPr>
        </w:r>
        <w:r>
          <w:rPr>
            <w:noProof/>
            <w:webHidden/>
          </w:rPr>
          <w:fldChar w:fldCharType="separate"/>
        </w:r>
        <w:r>
          <w:rPr>
            <w:noProof/>
            <w:webHidden/>
          </w:rPr>
          <w:t>5</w:t>
        </w:r>
        <w:r>
          <w:rPr>
            <w:noProof/>
            <w:webHidden/>
          </w:rPr>
          <w:fldChar w:fldCharType="end"/>
        </w:r>
      </w:hyperlink>
    </w:p>
    <w:p w14:paraId="39679643" w14:textId="6D080D2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06" w:history="1">
        <w:r w:rsidRPr="00EA29AB">
          <w:rPr>
            <w:rStyle w:val="Hyperkobling"/>
            <w:rFonts w:ascii="Times New Roman" w:hAnsi="Times New Roman"/>
            <w:noProof/>
          </w:rPr>
          <w:t>2.6.</w:t>
        </w:r>
        <w:r w:rsidRPr="00EA29AB">
          <w:rPr>
            <w:rStyle w:val="Hyperkobling"/>
            <w:noProof/>
          </w:rPr>
          <w:t xml:space="preserve"> Tverrfaglige analyser</w:t>
        </w:r>
        <w:r>
          <w:rPr>
            <w:noProof/>
            <w:webHidden/>
          </w:rPr>
          <w:tab/>
        </w:r>
        <w:r>
          <w:rPr>
            <w:noProof/>
            <w:webHidden/>
          </w:rPr>
          <w:fldChar w:fldCharType="begin"/>
        </w:r>
        <w:r>
          <w:rPr>
            <w:noProof/>
            <w:webHidden/>
          </w:rPr>
          <w:instrText xml:space="preserve"> PAGEREF _Toc233897306 \h </w:instrText>
        </w:r>
        <w:r>
          <w:rPr>
            <w:noProof/>
            <w:webHidden/>
          </w:rPr>
        </w:r>
        <w:r>
          <w:rPr>
            <w:noProof/>
            <w:webHidden/>
          </w:rPr>
          <w:fldChar w:fldCharType="separate"/>
        </w:r>
        <w:r>
          <w:rPr>
            <w:noProof/>
            <w:webHidden/>
          </w:rPr>
          <w:t>5</w:t>
        </w:r>
        <w:r>
          <w:rPr>
            <w:noProof/>
            <w:webHidden/>
          </w:rPr>
          <w:fldChar w:fldCharType="end"/>
        </w:r>
      </w:hyperlink>
    </w:p>
    <w:p w14:paraId="55FC64CD" w14:textId="0E3C53E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07" w:history="1">
        <w:r w:rsidRPr="00EA29AB">
          <w:rPr>
            <w:rStyle w:val="Hyperkobling"/>
            <w:rFonts w:ascii="Times New Roman" w:hAnsi="Times New Roman"/>
            <w:noProof/>
            <w:highlight w:val="lightGray"/>
          </w:rPr>
          <w:t>2.7.</w:t>
        </w:r>
        <w:r w:rsidRPr="00EA29AB">
          <w:rPr>
            <w:rStyle w:val="Hyperkobling"/>
            <w:noProof/>
            <w:highlight w:val="lightGray"/>
          </w:rPr>
          <w:t xml:space="preserve"> Presentasjonsmodell</w:t>
        </w:r>
        <w:r>
          <w:rPr>
            <w:noProof/>
            <w:webHidden/>
          </w:rPr>
          <w:tab/>
        </w:r>
        <w:r>
          <w:rPr>
            <w:noProof/>
            <w:webHidden/>
          </w:rPr>
          <w:fldChar w:fldCharType="begin"/>
        </w:r>
        <w:r>
          <w:rPr>
            <w:noProof/>
            <w:webHidden/>
          </w:rPr>
          <w:instrText xml:space="preserve"> PAGEREF _Toc233897307 \h </w:instrText>
        </w:r>
        <w:r>
          <w:rPr>
            <w:noProof/>
            <w:webHidden/>
          </w:rPr>
        </w:r>
        <w:r>
          <w:rPr>
            <w:noProof/>
            <w:webHidden/>
          </w:rPr>
          <w:fldChar w:fldCharType="separate"/>
        </w:r>
        <w:r>
          <w:rPr>
            <w:noProof/>
            <w:webHidden/>
          </w:rPr>
          <w:t>5</w:t>
        </w:r>
        <w:r>
          <w:rPr>
            <w:noProof/>
            <w:webHidden/>
          </w:rPr>
          <w:fldChar w:fldCharType="end"/>
        </w:r>
      </w:hyperlink>
    </w:p>
    <w:p w14:paraId="4EB3EBDB" w14:textId="1C0F12E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08" w:history="1">
        <w:r w:rsidRPr="00EA29AB">
          <w:rPr>
            <w:rStyle w:val="Hyperkobling"/>
            <w:rFonts w:ascii="Times New Roman" w:hAnsi="Times New Roman"/>
            <w:noProof/>
          </w:rPr>
          <w:t>2.8.</w:t>
        </w:r>
        <w:r w:rsidRPr="00EA29AB">
          <w:rPr>
            <w:rStyle w:val="Hyperkobling"/>
            <w:noProof/>
          </w:rPr>
          <w:t xml:space="preserve"> Tegningsleveranser</w:t>
        </w:r>
        <w:r>
          <w:rPr>
            <w:noProof/>
            <w:webHidden/>
          </w:rPr>
          <w:tab/>
        </w:r>
        <w:r>
          <w:rPr>
            <w:noProof/>
            <w:webHidden/>
          </w:rPr>
          <w:fldChar w:fldCharType="begin"/>
        </w:r>
        <w:r>
          <w:rPr>
            <w:noProof/>
            <w:webHidden/>
          </w:rPr>
          <w:instrText xml:space="preserve"> PAGEREF _Toc233897308 \h </w:instrText>
        </w:r>
        <w:r>
          <w:rPr>
            <w:noProof/>
            <w:webHidden/>
          </w:rPr>
        </w:r>
        <w:r>
          <w:rPr>
            <w:noProof/>
            <w:webHidden/>
          </w:rPr>
          <w:fldChar w:fldCharType="separate"/>
        </w:r>
        <w:r>
          <w:rPr>
            <w:noProof/>
            <w:webHidden/>
          </w:rPr>
          <w:t>5</w:t>
        </w:r>
        <w:r>
          <w:rPr>
            <w:noProof/>
            <w:webHidden/>
          </w:rPr>
          <w:fldChar w:fldCharType="end"/>
        </w:r>
      </w:hyperlink>
    </w:p>
    <w:p w14:paraId="676C132A" w14:textId="35300CC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09" w:history="1">
        <w:r w:rsidRPr="00EA29AB">
          <w:rPr>
            <w:rStyle w:val="Hyperkobling"/>
            <w:rFonts w:ascii="Times New Roman" w:hAnsi="Times New Roman"/>
            <w:noProof/>
          </w:rPr>
          <w:t>3.</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rPr>
          <w:t>Anleggsadkomster, trafikkavvikling, trafikksikkerhet og faseplaner</w:t>
        </w:r>
        <w:r>
          <w:rPr>
            <w:noProof/>
            <w:webHidden/>
          </w:rPr>
          <w:tab/>
        </w:r>
        <w:r>
          <w:rPr>
            <w:noProof/>
            <w:webHidden/>
          </w:rPr>
          <w:fldChar w:fldCharType="begin"/>
        </w:r>
        <w:r>
          <w:rPr>
            <w:noProof/>
            <w:webHidden/>
          </w:rPr>
          <w:instrText xml:space="preserve"> PAGEREF _Toc233897309 \h </w:instrText>
        </w:r>
        <w:r>
          <w:rPr>
            <w:noProof/>
            <w:webHidden/>
          </w:rPr>
        </w:r>
        <w:r>
          <w:rPr>
            <w:noProof/>
            <w:webHidden/>
          </w:rPr>
          <w:fldChar w:fldCharType="separate"/>
        </w:r>
        <w:r>
          <w:rPr>
            <w:noProof/>
            <w:webHidden/>
          </w:rPr>
          <w:t>6</w:t>
        </w:r>
        <w:r>
          <w:rPr>
            <w:noProof/>
            <w:webHidden/>
          </w:rPr>
          <w:fldChar w:fldCharType="end"/>
        </w:r>
      </w:hyperlink>
    </w:p>
    <w:p w14:paraId="38280D99" w14:textId="012555B5"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10" w:history="1">
        <w:r w:rsidRPr="00EA29AB">
          <w:rPr>
            <w:rStyle w:val="Hyperkobling"/>
            <w:rFonts w:ascii="Times New Roman" w:hAnsi="Times New Roman"/>
            <w:noProof/>
          </w:rPr>
          <w:t>4.</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rPr>
          <w:t>Ytre miljø</w:t>
        </w:r>
        <w:r>
          <w:rPr>
            <w:noProof/>
            <w:webHidden/>
          </w:rPr>
          <w:tab/>
        </w:r>
        <w:r>
          <w:rPr>
            <w:noProof/>
            <w:webHidden/>
          </w:rPr>
          <w:fldChar w:fldCharType="begin"/>
        </w:r>
        <w:r>
          <w:rPr>
            <w:noProof/>
            <w:webHidden/>
          </w:rPr>
          <w:instrText xml:space="preserve"> PAGEREF _Toc233897310 \h </w:instrText>
        </w:r>
        <w:r>
          <w:rPr>
            <w:noProof/>
            <w:webHidden/>
          </w:rPr>
        </w:r>
        <w:r>
          <w:rPr>
            <w:noProof/>
            <w:webHidden/>
          </w:rPr>
          <w:fldChar w:fldCharType="separate"/>
        </w:r>
        <w:r>
          <w:rPr>
            <w:noProof/>
            <w:webHidden/>
          </w:rPr>
          <w:t>6</w:t>
        </w:r>
        <w:r>
          <w:rPr>
            <w:noProof/>
            <w:webHidden/>
          </w:rPr>
          <w:fldChar w:fldCharType="end"/>
        </w:r>
      </w:hyperlink>
    </w:p>
    <w:p w14:paraId="739E6A2A" w14:textId="3FD990A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11" w:history="1">
        <w:r w:rsidRPr="00EA29AB">
          <w:rPr>
            <w:rStyle w:val="Hyperkobling"/>
            <w:rFonts w:ascii="Times New Roman" w:hAnsi="Times New Roman"/>
            <w:noProof/>
          </w:rPr>
          <w:t>4.1.</w:t>
        </w:r>
        <w:r w:rsidRPr="00EA29AB">
          <w:rPr>
            <w:rStyle w:val="Hyperkobling"/>
            <w:noProof/>
          </w:rPr>
          <w:t xml:space="preserve"> Plan for ytre miljø – YM-plan</w:t>
        </w:r>
        <w:r>
          <w:rPr>
            <w:noProof/>
            <w:webHidden/>
          </w:rPr>
          <w:tab/>
        </w:r>
        <w:r>
          <w:rPr>
            <w:noProof/>
            <w:webHidden/>
          </w:rPr>
          <w:fldChar w:fldCharType="begin"/>
        </w:r>
        <w:r>
          <w:rPr>
            <w:noProof/>
            <w:webHidden/>
          </w:rPr>
          <w:instrText xml:space="preserve"> PAGEREF _Toc233897311 \h </w:instrText>
        </w:r>
        <w:r>
          <w:rPr>
            <w:noProof/>
            <w:webHidden/>
          </w:rPr>
        </w:r>
        <w:r>
          <w:rPr>
            <w:noProof/>
            <w:webHidden/>
          </w:rPr>
          <w:fldChar w:fldCharType="separate"/>
        </w:r>
        <w:r>
          <w:rPr>
            <w:noProof/>
            <w:webHidden/>
          </w:rPr>
          <w:t>6</w:t>
        </w:r>
        <w:r>
          <w:rPr>
            <w:noProof/>
            <w:webHidden/>
          </w:rPr>
          <w:fldChar w:fldCharType="end"/>
        </w:r>
      </w:hyperlink>
    </w:p>
    <w:p w14:paraId="1F5BC751" w14:textId="6407ED1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12" w:history="1">
        <w:r w:rsidRPr="00EA29AB">
          <w:rPr>
            <w:rStyle w:val="Hyperkobling"/>
            <w:rFonts w:ascii="Times New Roman" w:hAnsi="Times New Roman"/>
            <w:noProof/>
          </w:rPr>
          <w:t>4.2.</w:t>
        </w:r>
        <w:r w:rsidRPr="00EA29AB">
          <w:rPr>
            <w:rStyle w:val="Hyperkobling"/>
            <w:noProof/>
          </w:rPr>
          <w:t xml:space="preserve"> Hensyn til omgivelsene</w:t>
        </w:r>
        <w:r>
          <w:rPr>
            <w:noProof/>
            <w:webHidden/>
          </w:rPr>
          <w:tab/>
        </w:r>
        <w:r>
          <w:rPr>
            <w:noProof/>
            <w:webHidden/>
          </w:rPr>
          <w:fldChar w:fldCharType="begin"/>
        </w:r>
        <w:r>
          <w:rPr>
            <w:noProof/>
            <w:webHidden/>
          </w:rPr>
          <w:instrText xml:space="preserve"> PAGEREF _Toc233897312 \h </w:instrText>
        </w:r>
        <w:r>
          <w:rPr>
            <w:noProof/>
            <w:webHidden/>
          </w:rPr>
        </w:r>
        <w:r>
          <w:rPr>
            <w:noProof/>
            <w:webHidden/>
          </w:rPr>
          <w:fldChar w:fldCharType="separate"/>
        </w:r>
        <w:r>
          <w:rPr>
            <w:noProof/>
            <w:webHidden/>
          </w:rPr>
          <w:t>6</w:t>
        </w:r>
        <w:r>
          <w:rPr>
            <w:noProof/>
            <w:webHidden/>
          </w:rPr>
          <w:fldChar w:fldCharType="end"/>
        </w:r>
      </w:hyperlink>
    </w:p>
    <w:p w14:paraId="1EFA4439" w14:textId="256E268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13" w:history="1">
        <w:r w:rsidRPr="00EA29AB">
          <w:rPr>
            <w:rStyle w:val="Hyperkobling"/>
            <w:rFonts w:ascii="Times New Roman" w:hAnsi="Times New Roman"/>
            <w:noProof/>
          </w:rPr>
          <w:t>4.3.</w:t>
        </w:r>
        <w:r w:rsidRPr="00EA29AB">
          <w:rPr>
            <w:rStyle w:val="Hyperkobling"/>
            <w:noProof/>
          </w:rPr>
          <w:t xml:space="preserve"> Naturmangfold og spredning av uønskede organismer</w:t>
        </w:r>
        <w:r>
          <w:rPr>
            <w:noProof/>
            <w:webHidden/>
          </w:rPr>
          <w:tab/>
        </w:r>
        <w:r>
          <w:rPr>
            <w:noProof/>
            <w:webHidden/>
          </w:rPr>
          <w:fldChar w:fldCharType="begin"/>
        </w:r>
        <w:r>
          <w:rPr>
            <w:noProof/>
            <w:webHidden/>
          </w:rPr>
          <w:instrText xml:space="preserve"> PAGEREF _Toc233897313 \h </w:instrText>
        </w:r>
        <w:r>
          <w:rPr>
            <w:noProof/>
            <w:webHidden/>
          </w:rPr>
        </w:r>
        <w:r>
          <w:rPr>
            <w:noProof/>
            <w:webHidden/>
          </w:rPr>
          <w:fldChar w:fldCharType="separate"/>
        </w:r>
        <w:r>
          <w:rPr>
            <w:noProof/>
            <w:webHidden/>
          </w:rPr>
          <w:t>7</w:t>
        </w:r>
        <w:r>
          <w:rPr>
            <w:noProof/>
            <w:webHidden/>
          </w:rPr>
          <w:fldChar w:fldCharType="end"/>
        </w:r>
      </w:hyperlink>
    </w:p>
    <w:p w14:paraId="0217F15D" w14:textId="78401BD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14" w:history="1">
        <w:r w:rsidRPr="00EA29AB">
          <w:rPr>
            <w:rStyle w:val="Hyperkobling"/>
            <w:rFonts w:ascii="Times New Roman" w:hAnsi="Times New Roman"/>
            <w:noProof/>
          </w:rPr>
          <w:t>4.4.</w:t>
        </w:r>
        <w:r w:rsidRPr="00EA29AB">
          <w:rPr>
            <w:rStyle w:val="Hyperkobling"/>
            <w:noProof/>
          </w:rPr>
          <w:t xml:space="preserve"> Utslipptillatelse</w:t>
        </w:r>
        <w:r>
          <w:rPr>
            <w:noProof/>
            <w:webHidden/>
          </w:rPr>
          <w:tab/>
        </w:r>
        <w:r>
          <w:rPr>
            <w:noProof/>
            <w:webHidden/>
          </w:rPr>
          <w:fldChar w:fldCharType="begin"/>
        </w:r>
        <w:r>
          <w:rPr>
            <w:noProof/>
            <w:webHidden/>
          </w:rPr>
          <w:instrText xml:space="preserve"> PAGEREF _Toc233897314 \h </w:instrText>
        </w:r>
        <w:r>
          <w:rPr>
            <w:noProof/>
            <w:webHidden/>
          </w:rPr>
        </w:r>
        <w:r>
          <w:rPr>
            <w:noProof/>
            <w:webHidden/>
          </w:rPr>
          <w:fldChar w:fldCharType="separate"/>
        </w:r>
        <w:r>
          <w:rPr>
            <w:noProof/>
            <w:webHidden/>
          </w:rPr>
          <w:t>7</w:t>
        </w:r>
        <w:r>
          <w:rPr>
            <w:noProof/>
            <w:webHidden/>
          </w:rPr>
          <w:fldChar w:fldCharType="end"/>
        </w:r>
      </w:hyperlink>
    </w:p>
    <w:p w14:paraId="6B93282B" w14:textId="1802867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15" w:history="1">
        <w:r w:rsidRPr="00EA29AB">
          <w:rPr>
            <w:rStyle w:val="Hyperkobling"/>
            <w:rFonts w:ascii="Times New Roman" w:hAnsi="Times New Roman"/>
            <w:noProof/>
            <w:highlight w:val="lightGray"/>
          </w:rPr>
          <w:t>4.5.</w:t>
        </w:r>
        <w:r w:rsidRPr="00EA29AB">
          <w:rPr>
            <w:rStyle w:val="Hyperkobling"/>
            <w:noProof/>
            <w:highlight w:val="lightGray"/>
          </w:rPr>
          <w:t xml:space="preserve"> Premissdokument/formingsveileder</w:t>
        </w:r>
        <w:r>
          <w:rPr>
            <w:noProof/>
            <w:webHidden/>
          </w:rPr>
          <w:tab/>
        </w:r>
        <w:r>
          <w:rPr>
            <w:noProof/>
            <w:webHidden/>
          </w:rPr>
          <w:fldChar w:fldCharType="begin"/>
        </w:r>
        <w:r>
          <w:rPr>
            <w:noProof/>
            <w:webHidden/>
          </w:rPr>
          <w:instrText xml:space="preserve"> PAGEREF _Toc233897315 \h </w:instrText>
        </w:r>
        <w:r>
          <w:rPr>
            <w:noProof/>
            <w:webHidden/>
          </w:rPr>
        </w:r>
        <w:r>
          <w:rPr>
            <w:noProof/>
            <w:webHidden/>
          </w:rPr>
          <w:fldChar w:fldCharType="separate"/>
        </w:r>
        <w:r>
          <w:rPr>
            <w:noProof/>
            <w:webHidden/>
          </w:rPr>
          <w:t>7</w:t>
        </w:r>
        <w:r>
          <w:rPr>
            <w:noProof/>
            <w:webHidden/>
          </w:rPr>
          <w:fldChar w:fldCharType="end"/>
        </w:r>
      </w:hyperlink>
    </w:p>
    <w:p w14:paraId="0778D9FC" w14:textId="1060889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16" w:history="1">
        <w:r w:rsidRPr="00EA29AB">
          <w:rPr>
            <w:rStyle w:val="Hyperkobling"/>
            <w:rFonts w:ascii="Times New Roman" w:hAnsi="Times New Roman"/>
            <w:noProof/>
            <w:highlight w:val="lightGray"/>
          </w:rPr>
          <w:t>4.6.</w:t>
        </w:r>
        <w:r w:rsidRPr="00EA29AB">
          <w:rPr>
            <w:rStyle w:val="Hyperkobling"/>
            <w:noProof/>
            <w:highlight w:val="lightGray"/>
          </w:rPr>
          <w:t xml:space="preserve"> Xxxxx</w:t>
        </w:r>
        <w:r>
          <w:rPr>
            <w:noProof/>
            <w:webHidden/>
          </w:rPr>
          <w:tab/>
        </w:r>
        <w:r>
          <w:rPr>
            <w:noProof/>
            <w:webHidden/>
          </w:rPr>
          <w:fldChar w:fldCharType="begin"/>
        </w:r>
        <w:r>
          <w:rPr>
            <w:noProof/>
            <w:webHidden/>
          </w:rPr>
          <w:instrText xml:space="preserve"> PAGEREF _Toc233897316 \h </w:instrText>
        </w:r>
        <w:r>
          <w:rPr>
            <w:noProof/>
            <w:webHidden/>
          </w:rPr>
        </w:r>
        <w:r>
          <w:rPr>
            <w:noProof/>
            <w:webHidden/>
          </w:rPr>
          <w:fldChar w:fldCharType="separate"/>
        </w:r>
        <w:r>
          <w:rPr>
            <w:noProof/>
            <w:webHidden/>
          </w:rPr>
          <w:t>7</w:t>
        </w:r>
        <w:r>
          <w:rPr>
            <w:noProof/>
            <w:webHidden/>
          </w:rPr>
          <w:fldChar w:fldCharType="end"/>
        </w:r>
      </w:hyperlink>
    </w:p>
    <w:p w14:paraId="424F535E" w14:textId="5D1B87F3"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17" w:history="1">
        <w:r w:rsidRPr="00EA29AB">
          <w:rPr>
            <w:rStyle w:val="Hyperkobling"/>
            <w:rFonts w:ascii="Times New Roman" w:hAnsi="Times New Roman"/>
            <w:noProof/>
            <w:highlight w:val="lightGray"/>
          </w:rPr>
          <w:t>5.</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Massehåndtering</w:t>
        </w:r>
        <w:r>
          <w:rPr>
            <w:noProof/>
            <w:webHidden/>
          </w:rPr>
          <w:tab/>
        </w:r>
        <w:r>
          <w:rPr>
            <w:noProof/>
            <w:webHidden/>
          </w:rPr>
          <w:fldChar w:fldCharType="begin"/>
        </w:r>
        <w:r>
          <w:rPr>
            <w:noProof/>
            <w:webHidden/>
          </w:rPr>
          <w:instrText xml:space="preserve"> PAGEREF _Toc233897317 \h </w:instrText>
        </w:r>
        <w:r>
          <w:rPr>
            <w:noProof/>
            <w:webHidden/>
          </w:rPr>
        </w:r>
        <w:r>
          <w:rPr>
            <w:noProof/>
            <w:webHidden/>
          </w:rPr>
          <w:fldChar w:fldCharType="separate"/>
        </w:r>
        <w:r>
          <w:rPr>
            <w:noProof/>
            <w:webHidden/>
          </w:rPr>
          <w:t>7</w:t>
        </w:r>
        <w:r>
          <w:rPr>
            <w:noProof/>
            <w:webHidden/>
          </w:rPr>
          <w:fldChar w:fldCharType="end"/>
        </w:r>
      </w:hyperlink>
    </w:p>
    <w:p w14:paraId="783E072D" w14:textId="7602F94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18" w:history="1">
        <w:r w:rsidRPr="00EA29AB">
          <w:rPr>
            <w:rStyle w:val="Hyperkobling"/>
            <w:rFonts w:ascii="Times New Roman" w:hAnsi="Times New Roman"/>
            <w:noProof/>
            <w:highlight w:val="lightGray"/>
          </w:rPr>
          <w:t>5.1.</w:t>
        </w:r>
        <w:r w:rsidRPr="00EA29AB">
          <w:rPr>
            <w:rStyle w:val="Hyperkobling"/>
            <w:noProof/>
            <w:highlight w:val="lightGray"/>
          </w:rPr>
          <w:t xml:space="preserve"> Plan for massehåndtering</w:t>
        </w:r>
        <w:r>
          <w:rPr>
            <w:noProof/>
            <w:webHidden/>
          </w:rPr>
          <w:tab/>
        </w:r>
        <w:r>
          <w:rPr>
            <w:noProof/>
            <w:webHidden/>
          </w:rPr>
          <w:fldChar w:fldCharType="begin"/>
        </w:r>
        <w:r>
          <w:rPr>
            <w:noProof/>
            <w:webHidden/>
          </w:rPr>
          <w:instrText xml:space="preserve"> PAGEREF _Toc233897318 \h </w:instrText>
        </w:r>
        <w:r>
          <w:rPr>
            <w:noProof/>
            <w:webHidden/>
          </w:rPr>
        </w:r>
        <w:r>
          <w:rPr>
            <w:noProof/>
            <w:webHidden/>
          </w:rPr>
          <w:fldChar w:fldCharType="separate"/>
        </w:r>
        <w:r>
          <w:rPr>
            <w:noProof/>
            <w:webHidden/>
          </w:rPr>
          <w:t>7</w:t>
        </w:r>
        <w:r>
          <w:rPr>
            <w:noProof/>
            <w:webHidden/>
          </w:rPr>
          <w:fldChar w:fldCharType="end"/>
        </w:r>
      </w:hyperlink>
    </w:p>
    <w:p w14:paraId="7EA634DE" w14:textId="1559A97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19" w:history="1">
        <w:r w:rsidRPr="00EA29AB">
          <w:rPr>
            <w:rStyle w:val="Hyperkobling"/>
            <w:rFonts w:ascii="Times New Roman" w:hAnsi="Times New Roman"/>
            <w:noProof/>
            <w:highlight w:val="lightGray"/>
          </w:rPr>
          <w:t>5.2.</w:t>
        </w:r>
        <w:r w:rsidRPr="00EA29AB">
          <w:rPr>
            <w:rStyle w:val="Hyperkobling"/>
            <w:noProof/>
            <w:highlight w:val="lightGray"/>
          </w:rPr>
          <w:t xml:space="preserve"> Dokumentasjonskrav og tillatelser</w:t>
        </w:r>
        <w:r>
          <w:rPr>
            <w:noProof/>
            <w:webHidden/>
          </w:rPr>
          <w:tab/>
        </w:r>
        <w:r>
          <w:rPr>
            <w:noProof/>
            <w:webHidden/>
          </w:rPr>
          <w:fldChar w:fldCharType="begin"/>
        </w:r>
        <w:r>
          <w:rPr>
            <w:noProof/>
            <w:webHidden/>
          </w:rPr>
          <w:instrText xml:space="preserve"> PAGEREF _Toc233897319 \h </w:instrText>
        </w:r>
        <w:r>
          <w:rPr>
            <w:noProof/>
            <w:webHidden/>
          </w:rPr>
        </w:r>
        <w:r>
          <w:rPr>
            <w:noProof/>
            <w:webHidden/>
          </w:rPr>
          <w:fldChar w:fldCharType="separate"/>
        </w:r>
        <w:r>
          <w:rPr>
            <w:noProof/>
            <w:webHidden/>
          </w:rPr>
          <w:t>8</w:t>
        </w:r>
        <w:r>
          <w:rPr>
            <w:noProof/>
            <w:webHidden/>
          </w:rPr>
          <w:fldChar w:fldCharType="end"/>
        </w:r>
      </w:hyperlink>
    </w:p>
    <w:p w14:paraId="49471BAA" w14:textId="3564920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20" w:history="1">
        <w:r w:rsidRPr="00EA29AB">
          <w:rPr>
            <w:rStyle w:val="Hyperkobling"/>
            <w:rFonts w:ascii="Times New Roman" w:hAnsi="Times New Roman"/>
            <w:noProof/>
            <w:highlight w:val="lightGray"/>
          </w:rPr>
          <w:t>5.3.</w:t>
        </w:r>
        <w:r w:rsidRPr="00EA29AB">
          <w:rPr>
            <w:rStyle w:val="Hyperkobling"/>
            <w:noProof/>
            <w:highlight w:val="lightGray"/>
          </w:rPr>
          <w:t xml:space="preserve"> Xxxxxx</w:t>
        </w:r>
        <w:r>
          <w:rPr>
            <w:noProof/>
            <w:webHidden/>
          </w:rPr>
          <w:tab/>
        </w:r>
        <w:r>
          <w:rPr>
            <w:noProof/>
            <w:webHidden/>
          </w:rPr>
          <w:fldChar w:fldCharType="begin"/>
        </w:r>
        <w:r>
          <w:rPr>
            <w:noProof/>
            <w:webHidden/>
          </w:rPr>
          <w:instrText xml:space="preserve"> PAGEREF _Toc233897320 \h </w:instrText>
        </w:r>
        <w:r>
          <w:rPr>
            <w:noProof/>
            <w:webHidden/>
          </w:rPr>
        </w:r>
        <w:r>
          <w:rPr>
            <w:noProof/>
            <w:webHidden/>
          </w:rPr>
          <w:fldChar w:fldCharType="separate"/>
        </w:r>
        <w:r>
          <w:rPr>
            <w:noProof/>
            <w:webHidden/>
          </w:rPr>
          <w:t>8</w:t>
        </w:r>
        <w:r>
          <w:rPr>
            <w:noProof/>
            <w:webHidden/>
          </w:rPr>
          <w:fldChar w:fldCharType="end"/>
        </w:r>
      </w:hyperlink>
    </w:p>
    <w:p w14:paraId="47FD1BB4" w14:textId="418A1EED"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21" w:history="1">
        <w:r w:rsidRPr="00EA29AB">
          <w:rPr>
            <w:rStyle w:val="Hyperkobling"/>
            <w:rFonts w:ascii="Times New Roman" w:hAnsi="Times New Roman"/>
            <w:noProof/>
          </w:rPr>
          <w:t>6.</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rPr>
          <w:t>Grunnforhold</w:t>
        </w:r>
        <w:r>
          <w:rPr>
            <w:noProof/>
            <w:webHidden/>
          </w:rPr>
          <w:tab/>
        </w:r>
        <w:r>
          <w:rPr>
            <w:noProof/>
            <w:webHidden/>
          </w:rPr>
          <w:fldChar w:fldCharType="begin"/>
        </w:r>
        <w:r>
          <w:rPr>
            <w:noProof/>
            <w:webHidden/>
          </w:rPr>
          <w:instrText xml:space="preserve"> PAGEREF _Toc233897321 \h </w:instrText>
        </w:r>
        <w:r>
          <w:rPr>
            <w:noProof/>
            <w:webHidden/>
          </w:rPr>
        </w:r>
        <w:r>
          <w:rPr>
            <w:noProof/>
            <w:webHidden/>
          </w:rPr>
          <w:fldChar w:fldCharType="separate"/>
        </w:r>
        <w:r>
          <w:rPr>
            <w:noProof/>
            <w:webHidden/>
          </w:rPr>
          <w:t>8</w:t>
        </w:r>
        <w:r>
          <w:rPr>
            <w:noProof/>
            <w:webHidden/>
          </w:rPr>
          <w:fldChar w:fldCharType="end"/>
        </w:r>
      </w:hyperlink>
    </w:p>
    <w:p w14:paraId="541CA527" w14:textId="770038B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22" w:history="1">
        <w:r w:rsidRPr="00EA29AB">
          <w:rPr>
            <w:rStyle w:val="Hyperkobling"/>
            <w:rFonts w:ascii="Times New Roman" w:hAnsi="Times New Roman"/>
            <w:noProof/>
          </w:rPr>
          <w:t>6.1.</w:t>
        </w:r>
        <w:r w:rsidRPr="00EA29AB">
          <w:rPr>
            <w:rStyle w:val="Hyperkobling"/>
            <w:noProof/>
          </w:rPr>
          <w:t xml:space="preserve"> Generelt</w:t>
        </w:r>
        <w:r>
          <w:rPr>
            <w:noProof/>
            <w:webHidden/>
          </w:rPr>
          <w:tab/>
        </w:r>
        <w:r>
          <w:rPr>
            <w:noProof/>
            <w:webHidden/>
          </w:rPr>
          <w:fldChar w:fldCharType="begin"/>
        </w:r>
        <w:r>
          <w:rPr>
            <w:noProof/>
            <w:webHidden/>
          </w:rPr>
          <w:instrText xml:space="preserve"> PAGEREF _Toc233897322 \h </w:instrText>
        </w:r>
        <w:r>
          <w:rPr>
            <w:noProof/>
            <w:webHidden/>
          </w:rPr>
        </w:r>
        <w:r>
          <w:rPr>
            <w:noProof/>
            <w:webHidden/>
          </w:rPr>
          <w:fldChar w:fldCharType="separate"/>
        </w:r>
        <w:r>
          <w:rPr>
            <w:noProof/>
            <w:webHidden/>
          </w:rPr>
          <w:t>8</w:t>
        </w:r>
        <w:r>
          <w:rPr>
            <w:noProof/>
            <w:webHidden/>
          </w:rPr>
          <w:fldChar w:fldCharType="end"/>
        </w:r>
      </w:hyperlink>
    </w:p>
    <w:p w14:paraId="69F89E0F" w14:textId="2EF0A82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23" w:history="1">
        <w:r w:rsidRPr="00EA29AB">
          <w:rPr>
            <w:rStyle w:val="Hyperkobling"/>
            <w:rFonts w:ascii="Times New Roman" w:hAnsi="Times New Roman"/>
            <w:noProof/>
          </w:rPr>
          <w:t>6.2.</w:t>
        </w:r>
        <w:r w:rsidRPr="00EA29AB">
          <w:rPr>
            <w:rStyle w:val="Hyperkobling"/>
            <w:noProof/>
          </w:rPr>
          <w:t xml:space="preserve"> Orientering om grunnforhold</w:t>
        </w:r>
        <w:r>
          <w:rPr>
            <w:noProof/>
            <w:webHidden/>
          </w:rPr>
          <w:tab/>
        </w:r>
        <w:r>
          <w:rPr>
            <w:noProof/>
            <w:webHidden/>
          </w:rPr>
          <w:fldChar w:fldCharType="begin"/>
        </w:r>
        <w:r>
          <w:rPr>
            <w:noProof/>
            <w:webHidden/>
          </w:rPr>
          <w:instrText xml:space="preserve"> PAGEREF _Toc233897323 \h </w:instrText>
        </w:r>
        <w:r>
          <w:rPr>
            <w:noProof/>
            <w:webHidden/>
          </w:rPr>
        </w:r>
        <w:r>
          <w:rPr>
            <w:noProof/>
            <w:webHidden/>
          </w:rPr>
          <w:fldChar w:fldCharType="separate"/>
        </w:r>
        <w:r>
          <w:rPr>
            <w:noProof/>
            <w:webHidden/>
          </w:rPr>
          <w:t>8</w:t>
        </w:r>
        <w:r>
          <w:rPr>
            <w:noProof/>
            <w:webHidden/>
          </w:rPr>
          <w:fldChar w:fldCharType="end"/>
        </w:r>
      </w:hyperlink>
    </w:p>
    <w:p w14:paraId="01D49DF0" w14:textId="3448F674"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24" w:history="1">
        <w:r w:rsidRPr="00EA29AB">
          <w:rPr>
            <w:rStyle w:val="Hyperkobling"/>
            <w:rFonts w:ascii="Times New Roman" w:hAnsi="Times New Roman"/>
            <w:noProof/>
          </w:rPr>
          <w:t>6.3.</w:t>
        </w:r>
        <w:r w:rsidRPr="00EA29AB">
          <w:rPr>
            <w:rStyle w:val="Hyperkobling"/>
            <w:noProof/>
          </w:rPr>
          <w:t xml:space="preserve"> Geoteknisk prosjektering</w:t>
        </w:r>
        <w:r>
          <w:rPr>
            <w:noProof/>
            <w:webHidden/>
          </w:rPr>
          <w:tab/>
        </w:r>
        <w:r>
          <w:rPr>
            <w:noProof/>
            <w:webHidden/>
          </w:rPr>
          <w:fldChar w:fldCharType="begin"/>
        </w:r>
        <w:r>
          <w:rPr>
            <w:noProof/>
            <w:webHidden/>
          </w:rPr>
          <w:instrText xml:space="preserve"> PAGEREF _Toc233897324 \h </w:instrText>
        </w:r>
        <w:r>
          <w:rPr>
            <w:noProof/>
            <w:webHidden/>
          </w:rPr>
        </w:r>
        <w:r>
          <w:rPr>
            <w:noProof/>
            <w:webHidden/>
          </w:rPr>
          <w:fldChar w:fldCharType="separate"/>
        </w:r>
        <w:r>
          <w:rPr>
            <w:noProof/>
            <w:webHidden/>
          </w:rPr>
          <w:t>8</w:t>
        </w:r>
        <w:r>
          <w:rPr>
            <w:noProof/>
            <w:webHidden/>
          </w:rPr>
          <w:fldChar w:fldCharType="end"/>
        </w:r>
      </w:hyperlink>
    </w:p>
    <w:p w14:paraId="54BBB6A9" w14:textId="64BD7C0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25" w:history="1">
        <w:r w:rsidRPr="00EA29AB">
          <w:rPr>
            <w:rStyle w:val="Hyperkobling"/>
            <w:rFonts w:ascii="Times New Roman" w:hAnsi="Times New Roman"/>
            <w:noProof/>
          </w:rPr>
          <w:t>6.4.</w:t>
        </w:r>
        <w:r w:rsidRPr="00EA29AB">
          <w:rPr>
            <w:rStyle w:val="Hyperkobling"/>
            <w:noProof/>
          </w:rPr>
          <w:t xml:space="preserve"> Anleggsfase og dokumentasjon av målinger</w:t>
        </w:r>
        <w:r>
          <w:rPr>
            <w:noProof/>
            <w:webHidden/>
          </w:rPr>
          <w:tab/>
        </w:r>
        <w:r>
          <w:rPr>
            <w:noProof/>
            <w:webHidden/>
          </w:rPr>
          <w:fldChar w:fldCharType="begin"/>
        </w:r>
        <w:r>
          <w:rPr>
            <w:noProof/>
            <w:webHidden/>
          </w:rPr>
          <w:instrText xml:space="preserve"> PAGEREF _Toc233897325 \h </w:instrText>
        </w:r>
        <w:r>
          <w:rPr>
            <w:noProof/>
            <w:webHidden/>
          </w:rPr>
        </w:r>
        <w:r>
          <w:rPr>
            <w:noProof/>
            <w:webHidden/>
          </w:rPr>
          <w:fldChar w:fldCharType="separate"/>
        </w:r>
        <w:r>
          <w:rPr>
            <w:noProof/>
            <w:webHidden/>
          </w:rPr>
          <w:t>8</w:t>
        </w:r>
        <w:r>
          <w:rPr>
            <w:noProof/>
            <w:webHidden/>
          </w:rPr>
          <w:fldChar w:fldCharType="end"/>
        </w:r>
      </w:hyperlink>
    </w:p>
    <w:p w14:paraId="405B4D42" w14:textId="12509F7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26" w:history="1">
        <w:r w:rsidRPr="00EA29AB">
          <w:rPr>
            <w:rStyle w:val="Hyperkobling"/>
            <w:rFonts w:ascii="Times New Roman" w:hAnsi="Times New Roman"/>
            <w:noProof/>
          </w:rPr>
          <w:t>6.5.</w:t>
        </w:r>
        <w:r w:rsidRPr="00EA29AB">
          <w:rPr>
            <w:rStyle w:val="Hyperkobling"/>
            <w:noProof/>
          </w:rPr>
          <w:t xml:space="preserve"> Andre forhold ved grunnen</w:t>
        </w:r>
        <w:r>
          <w:rPr>
            <w:noProof/>
            <w:webHidden/>
          </w:rPr>
          <w:tab/>
        </w:r>
        <w:r>
          <w:rPr>
            <w:noProof/>
            <w:webHidden/>
          </w:rPr>
          <w:fldChar w:fldCharType="begin"/>
        </w:r>
        <w:r>
          <w:rPr>
            <w:noProof/>
            <w:webHidden/>
          </w:rPr>
          <w:instrText xml:space="preserve"> PAGEREF _Toc233897326 \h </w:instrText>
        </w:r>
        <w:r>
          <w:rPr>
            <w:noProof/>
            <w:webHidden/>
          </w:rPr>
        </w:r>
        <w:r>
          <w:rPr>
            <w:noProof/>
            <w:webHidden/>
          </w:rPr>
          <w:fldChar w:fldCharType="separate"/>
        </w:r>
        <w:r>
          <w:rPr>
            <w:noProof/>
            <w:webHidden/>
          </w:rPr>
          <w:t>9</w:t>
        </w:r>
        <w:r>
          <w:rPr>
            <w:noProof/>
            <w:webHidden/>
          </w:rPr>
          <w:fldChar w:fldCharType="end"/>
        </w:r>
      </w:hyperlink>
    </w:p>
    <w:p w14:paraId="09AFC1FC" w14:textId="7D994712"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27" w:history="1">
        <w:r w:rsidRPr="00EA29AB">
          <w:rPr>
            <w:rStyle w:val="Hyperkobling"/>
            <w:rFonts w:ascii="Times New Roman" w:hAnsi="Times New Roman"/>
            <w:noProof/>
            <w:highlight w:val="lightGray"/>
          </w:rPr>
          <w:t>7.</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Vegbygging</w:t>
        </w:r>
        <w:r>
          <w:rPr>
            <w:noProof/>
            <w:webHidden/>
          </w:rPr>
          <w:tab/>
        </w:r>
        <w:r>
          <w:rPr>
            <w:noProof/>
            <w:webHidden/>
          </w:rPr>
          <w:fldChar w:fldCharType="begin"/>
        </w:r>
        <w:r>
          <w:rPr>
            <w:noProof/>
            <w:webHidden/>
          </w:rPr>
          <w:instrText xml:space="preserve"> PAGEREF _Toc233897327 \h </w:instrText>
        </w:r>
        <w:r>
          <w:rPr>
            <w:noProof/>
            <w:webHidden/>
          </w:rPr>
        </w:r>
        <w:r>
          <w:rPr>
            <w:noProof/>
            <w:webHidden/>
          </w:rPr>
          <w:fldChar w:fldCharType="separate"/>
        </w:r>
        <w:r>
          <w:rPr>
            <w:noProof/>
            <w:webHidden/>
          </w:rPr>
          <w:t>9</w:t>
        </w:r>
        <w:r>
          <w:rPr>
            <w:noProof/>
            <w:webHidden/>
          </w:rPr>
          <w:fldChar w:fldCharType="end"/>
        </w:r>
      </w:hyperlink>
    </w:p>
    <w:p w14:paraId="36B18E54" w14:textId="03D3365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28" w:history="1">
        <w:r w:rsidRPr="00EA29AB">
          <w:rPr>
            <w:rStyle w:val="Hyperkobling"/>
            <w:rFonts w:ascii="Times New Roman" w:hAnsi="Times New Roman"/>
            <w:noProof/>
            <w:highlight w:val="lightGray"/>
          </w:rPr>
          <w:t>7.1.</w:t>
        </w:r>
        <w:r w:rsidRPr="00EA29AB">
          <w:rPr>
            <w:rStyle w:val="Hyperkobling"/>
            <w:noProof/>
            <w:highlight w:val="lightGray"/>
          </w:rPr>
          <w:t xml:space="preserve"> Vegstandard offentlige veger</w:t>
        </w:r>
        <w:r>
          <w:rPr>
            <w:noProof/>
            <w:webHidden/>
          </w:rPr>
          <w:tab/>
        </w:r>
        <w:r>
          <w:rPr>
            <w:noProof/>
            <w:webHidden/>
          </w:rPr>
          <w:fldChar w:fldCharType="begin"/>
        </w:r>
        <w:r>
          <w:rPr>
            <w:noProof/>
            <w:webHidden/>
          </w:rPr>
          <w:instrText xml:space="preserve"> PAGEREF _Toc233897328 \h </w:instrText>
        </w:r>
        <w:r>
          <w:rPr>
            <w:noProof/>
            <w:webHidden/>
          </w:rPr>
        </w:r>
        <w:r>
          <w:rPr>
            <w:noProof/>
            <w:webHidden/>
          </w:rPr>
          <w:fldChar w:fldCharType="separate"/>
        </w:r>
        <w:r>
          <w:rPr>
            <w:noProof/>
            <w:webHidden/>
          </w:rPr>
          <w:t>9</w:t>
        </w:r>
        <w:r>
          <w:rPr>
            <w:noProof/>
            <w:webHidden/>
          </w:rPr>
          <w:fldChar w:fldCharType="end"/>
        </w:r>
      </w:hyperlink>
    </w:p>
    <w:p w14:paraId="54AE05AE" w14:textId="1DC1260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29" w:history="1">
        <w:r w:rsidRPr="00EA29AB">
          <w:rPr>
            <w:rStyle w:val="Hyperkobling"/>
            <w:rFonts w:ascii="Times New Roman" w:hAnsi="Times New Roman"/>
            <w:noProof/>
            <w:highlight w:val="lightGray"/>
          </w:rPr>
          <w:t>7.2.</w:t>
        </w:r>
        <w:r w:rsidRPr="00EA29AB">
          <w:rPr>
            <w:rStyle w:val="Hyperkobling"/>
            <w:noProof/>
            <w:highlight w:val="lightGray"/>
          </w:rPr>
          <w:t xml:space="preserve"> Geometri og dimensjoneringskriterier</w:t>
        </w:r>
        <w:r>
          <w:rPr>
            <w:noProof/>
            <w:webHidden/>
          </w:rPr>
          <w:tab/>
        </w:r>
        <w:r>
          <w:rPr>
            <w:noProof/>
            <w:webHidden/>
          </w:rPr>
          <w:fldChar w:fldCharType="begin"/>
        </w:r>
        <w:r>
          <w:rPr>
            <w:noProof/>
            <w:webHidden/>
          </w:rPr>
          <w:instrText xml:space="preserve"> PAGEREF _Toc233897329 \h </w:instrText>
        </w:r>
        <w:r>
          <w:rPr>
            <w:noProof/>
            <w:webHidden/>
          </w:rPr>
        </w:r>
        <w:r>
          <w:rPr>
            <w:noProof/>
            <w:webHidden/>
          </w:rPr>
          <w:fldChar w:fldCharType="separate"/>
        </w:r>
        <w:r>
          <w:rPr>
            <w:noProof/>
            <w:webHidden/>
          </w:rPr>
          <w:t>9</w:t>
        </w:r>
        <w:r>
          <w:rPr>
            <w:noProof/>
            <w:webHidden/>
          </w:rPr>
          <w:fldChar w:fldCharType="end"/>
        </w:r>
      </w:hyperlink>
    </w:p>
    <w:p w14:paraId="331CC3E5" w14:textId="3FE3D35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30" w:history="1">
        <w:r w:rsidRPr="00EA29AB">
          <w:rPr>
            <w:rStyle w:val="Hyperkobling"/>
            <w:rFonts w:ascii="Times New Roman" w:hAnsi="Times New Roman"/>
            <w:noProof/>
            <w:highlight w:val="lightGray"/>
          </w:rPr>
          <w:t>7.3.</w:t>
        </w:r>
        <w:r w:rsidRPr="00EA29AB">
          <w:rPr>
            <w:rStyle w:val="Hyperkobling"/>
            <w:noProof/>
            <w:highlight w:val="lightGray"/>
          </w:rPr>
          <w:t xml:space="preserve"> Vegstandard landbruksveger</w:t>
        </w:r>
        <w:r>
          <w:rPr>
            <w:noProof/>
            <w:webHidden/>
          </w:rPr>
          <w:tab/>
        </w:r>
        <w:r>
          <w:rPr>
            <w:noProof/>
            <w:webHidden/>
          </w:rPr>
          <w:fldChar w:fldCharType="begin"/>
        </w:r>
        <w:r>
          <w:rPr>
            <w:noProof/>
            <w:webHidden/>
          </w:rPr>
          <w:instrText xml:space="preserve"> PAGEREF _Toc233897330 \h </w:instrText>
        </w:r>
        <w:r>
          <w:rPr>
            <w:noProof/>
            <w:webHidden/>
          </w:rPr>
        </w:r>
        <w:r>
          <w:rPr>
            <w:noProof/>
            <w:webHidden/>
          </w:rPr>
          <w:fldChar w:fldCharType="separate"/>
        </w:r>
        <w:r>
          <w:rPr>
            <w:noProof/>
            <w:webHidden/>
          </w:rPr>
          <w:t>9</w:t>
        </w:r>
        <w:r>
          <w:rPr>
            <w:noProof/>
            <w:webHidden/>
          </w:rPr>
          <w:fldChar w:fldCharType="end"/>
        </w:r>
      </w:hyperlink>
    </w:p>
    <w:p w14:paraId="7194004E" w14:textId="1DF1A09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31" w:history="1">
        <w:r w:rsidRPr="00EA29AB">
          <w:rPr>
            <w:rStyle w:val="Hyperkobling"/>
            <w:rFonts w:ascii="Times New Roman" w:hAnsi="Times New Roman"/>
            <w:noProof/>
            <w:highlight w:val="lightGray"/>
          </w:rPr>
          <w:t>7.4.</w:t>
        </w:r>
        <w:r w:rsidRPr="00EA29AB">
          <w:rPr>
            <w:rStyle w:val="Hyperkobling"/>
            <w:noProof/>
            <w:highlight w:val="lightGray"/>
          </w:rPr>
          <w:t xml:space="preserve"> Underbygning</w:t>
        </w:r>
        <w:r>
          <w:rPr>
            <w:noProof/>
            <w:webHidden/>
          </w:rPr>
          <w:tab/>
        </w:r>
        <w:r>
          <w:rPr>
            <w:noProof/>
            <w:webHidden/>
          </w:rPr>
          <w:fldChar w:fldCharType="begin"/>
        </w:r>
        <w:r>
          <w:rPr>
            <w:noProof/>
            <w:webHidden/>
          </w:rPr>
          <w:instrText xml:space="preserve"> PAGEREF _Toc233897331 \h </w:instrText>
        </w:r>
        <w:r>
          <w:rPr>
            <w:noProof/>
            <w:webHidden/>
          </w:rPr>
        </w:r>
        <w:r>
          <w:rPr>
            <w:noProof/>
            <w:webHidden/>
          </w:rPr>
          <w:fldChar w:fldCharType="separate"/>
        </w:r>
        <w:r>
          <w:rPr>
            <w:noProof/>
            <w:webHidden/>
          </w:rPr>
          <w:t>9</w:t>
        </w:r>
        <w:r>
          <w:rPr>
            <w:noProof/>
            <w:webHidden/>
          </w:rPr>
          <w:fldChar w:fldCharType="end"/>
        </w:r>
      </w:hyperlink>
    </w:p>
    <w:p w14:paraId="55DCA18D" w14:textId="021723A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32" w:history="1">
        <w:r w:rsidRPr="00EA29AB">
          <w:rPr>
            <w:rStyle w:val="Hyperkobling"/>
            <w:rFonts w:ascii="Times New Roman" w:hAnsi="Times New Roman"/>
            <w:noProof/>
            <w:highlight w:val="lightGray"/>
          </w:rPr>
          <w:t>7.5.</w:t>
        </w:r>
        <w:r w:rsidRPr="00EA29AB">
          <w:rPr>
            <w:rStyle w:val="Hyperkobling"/>
            <w:noProof/>
            <w:highlight w:val="lightGray"/>
          </w:rPr>
          <w:t xml:space="preserve"> Overbygning</w:t>
        </w:r>
        <w:r>
          <w:rPr>
            <w:noProof/>
            <w:webHidden/>
          </w:rPr>
          <w:tab/>
        </w:r>
        <w:r>
          <w:rPr>
            <w:noProof/>
            <w:webHidden/>
          </w:rPr>
          <w:fldChar w:fldCharType="begin"/>
        </w:r>
        <w:r>
          <w:rPr>
            <w:noProof/>
            <w:webHidden/>
          </w:rPr>
          <w:instrText xml:space="preserve"> PAGEREF _Toc233897332 \h </w:instrText>
        </w:r>
        <w:r>
          <w:rPr>
            <w:noProof/>
            <w:webHidden/>
          </w:rPr>
        </w:r>
        <w:r>
          <w:rPr>
            <w:noProof/>
            <w:webHidden/>
          </w:rPr>
          <w:fldChar w:fldCharType="separate"/>
        </w:r>
        <w:r>
          <w:rPr>
            <w:noProof/>
            <w:webHidden/>
          </w:rPr>
          <w:t>9</w:t>
        </w:r>
        <w:r>
          <w:rPr>
            <w:noProof/>
            <w:webHidden/>
          </w:rPr>
          <w:fldChar w:fldCharType="end"/>
        </w:r>
      </w:hyperlink>
    </w:p>
    <w:p w14:paraId="0C2E89C0" w14:textId="7B4A04F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33" w:history="1">
        <w:r w:rsidRPr="00EA29AB">
          <w:rPr>
            <w:rStyle w:val="Hyperkobling"/>
            <w:rFonts w:ascii="Times New Roman" w:hAnsi="Times New Roman"/>
            <w:noProof/>
            <w:highlight w:val="lightGray"/>
          </w:rPr>
          <w:t>7.6.</w:t>
        </w:r>
        <w:r w:rsidRPr="00EA29AB">
          <w:rPr>
            <w:rStyle w:val="Hyperkobling"/>
            <w:noProof/>
            <w:highlight w:val="lightGray"/>
          </w:rPr>
          <w:t xml:space="preserve"> Asfalt</w:t>
        </w:r>
        <w:r>
          <w:rPr>
            <w:noProof/>
            <w:webHidden/>
          </w:rPr>
          <w:tab/>
        </w:r>
        <w:r>
          <w:rPr>
            <w:noProof/>
            <w:webHidden/>
          </w:rPr>
          <w:fldChar w:fldCharType="begin"/>
        </w:r>
        <w:r>
          <w:rPr>
            <w:noProof/>
            <w:webHidden/>
          </w:rPr>
          <w:instrText xml:space="preserve"> PAGEREF _Toc233897333 \h </w:instrText>
        </w:r>
        <w:r>
          <w:rPr>
            <w:noProof/>
            <w:webHidden/>
          </w:rPr>
        </w:r>
        <w:r>
          <w:rPr>
            <w:noProof/>
            <w:webHidden/>
          </w:rPr>
          <w:fldChar w:fldCharType="separate"/>
        </w:r>
        <w:r>
          <w:rPr>
            <w:noProof/>
            <w:webHidden/>
          </w:rPr>
          <w:t>9</w:t>
        </w:r>
        <w:r>
          <w:rPr>
            <w:noProof/>
            <w:webHidden/>
          </w:rPr>
          <w:fldChar w:fldCharType="end"/>
        </w:r>
      </w:hyperlink>
    </w:p>
    <w:p w14:paraId="706730F6" w14:textId="3B7BF8EC"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34" w:history="1">
        <w:r w:rsidRPr="00EA29AB">
          <w:rPr>
            <w:rStyle w:val="Hyperkobling"/>
            <w:rFonts w:ascii="Times New Roman" w:hAnsi="Times New Roman"/>
            <w:noProof/>
            <w:highlight w:val="lightGray"/>
          </w:rPr>
          <w:t>7.7.</w:t>
        </w:r>
        <w:r w:rsidRPr="00EA29AB">
          <w:rPr>
            <w:rStyle w:val="Hyperkobling"/>
            <w:noProof/>
            <w:highlight w:val="lightGray"/>
          </w:rPr>
          <w:t xml:space="preserve"> Vegutstyr</w:t>
        </w:r>
        <w:r>
          <w:rPr>
            <w:noProof/>
            <w:webHidden/>
          </w:rPr>
          <w:tab/>
        </w:r>
        <w:r>
          <w:rPr>
            <w:noProof/>
            <w:webHidden/>
          </w:rPr>
          <w:fldChar w:fldCharType="begin"/>
        </w:r>
        <w:r>
          <w:rPr>
            <w:noProof/>
            <w:webHidden/>
          </w:rPr>
          <w:instrText xml:space="preserve"> PAGEREF _Toc233897334 \h </w:instrText>
        </w:r>
        <w:r>
          <w:rPr>
            <w:noProof/>
            <w:webHidden/>
          </w:rPr>
        </w:r>
        <w:r>
          <w:rPr>
            <w:noProof/>
            <w:webHidden/>
          </w:rPr>
          <w:fldChar w:fldCharType="separate"/>
        </w:r>
        <w:r>
          <w:rPr>
            <w:noProof/>
            <w:webHidden/>
          </w:rPr>
          <w:t>9</w:t>
        </w:r>
        <w:r>
          <w:rPr>
            <w:noProof/>
            <w:webHidden/>
          </w:rPr>
          <w:fldChar w:fldCharType="end"/>
        </w:r>
      </w:hyperlink>
    </w:p>
    <w:p w14:paraId="41CE3FA2" w14:textId="66302CB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35" w:history="1">
        <w:r w:rsidRPr="00EA29AB">
          <w:rPr>
            <w:rStyle w:val="Hyperkobling"/>
            <w:rFonts w:ascii="Times New Roman" w:hAnsi="Times New Roman"/>
            <w:noProof/>
            <w:highlight w:val="lightGray"/>
          </w:rPr>
          <w:t>8.</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Tunnel</w:t>
        </w:r>
        <w:r>
          <w:rPr>
            <w:noProof/>
            <w:webHidden/>
          </w:rPr>
          <w:tab/>
        </w:r>
        <w:r>
          <w:rPr>
            <w:noProof/>
            <w:webHidden/>
          </w:rPr>
          <w:fldChar w:fldCharType="begin"/>
        </w:r>
        <w:r>
          <w:rPr>
            <w:noProof/>
            <w:webHidden/>
          </w:rPr>
          <w:instrText xml:space="preserve"> PAGEREF _Toc233897335 \h </w:instrText>
        </w:r>
        <w:r>
          <w:rPr>
            <w:noProof/>
            <w:webHidden/>
          </w:rPr>
        </w:r>
        <w:r>
          <w:rPr>
            <w:noProof/>
            <w:webHidden/>
          </w:rPr>
          <w:fldChar w:fldCharType="separate"/>
        </w:r>
        <w:r>
          <w:rPr>
            <w:noProof/>
            <w:webHidden/>
          </w:rPr>
          <w:t>10</w:t>
        </w:r>
        <w:r>
          <w:rPr>
            <w:noProof/>
            <w:webHidden/>
          </w:rPr>
          <w:fldChar w:fldCharType="end"/>
        </w:r>
      </w:hyperlink>
    </w:p>
    <w:p w14:paraId="206C03D8" w14:textId="1C32107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36" w:history="1">
        <w:r w:rsidRPr="00EA29AB">
          <w:rPr>
            <w:rStyle w:val="Hyperkobling"/>
            <w:rFonts w:ascii="Times New Roman" w:hAnsi="Times New Roman"/>
            <w:noProof/>
            <w:highlight w:val="lightGray"/>
          </w:rPr>
          <w:t>8.1.</w:t>
        </w:r>
        <w:r w:rsidRPr="00EA29AB">
          <w:rPr>
            <w:rStyle w:val="Hyperkobling"/>
            <w:noProof/>
            <w:highlight w:val="lightGray"/>
          </w:rPr>
          <w:t xml:space="preserve"> Generelt</w:t>
        </w:r>
        <w:r>
          <w:rPr>
            <w:noProof/>
            <w:webHidden/>
          </w:rPr>
          <w:tab/>
        </w:r>
        <w:r>
          <w:rPr>
            <w:noProof/>
            <w:webHidden/>
          </w:rPr>
          <w:fldChar w:fldCharType="begin"/>
        </w:r>
        <w:r>
          <w:rPr>
            <w:noProof/>
            <w:webHidden/>
          </w:rPr>
          <w:instrText xml:space="preserve"> PAGEREF _Toc233897336 \h </w:instrText>
        </w:r>
        <w:r>
          <w:rPr>
            <w:noProof/>
            <w:webHidden/>
          </w:rPr>
        </w:r>
        <w:r>
          <w:rPr>
            <w:noProof/>
            <w:webHidden/>
          </w:rPr>
          <w:fldChar w:fldCharType="separate"/>
        </w:r>
        <w:r>
          <w:rPr>
            <w:noProof/>
            <w:webHidden/>
          </w:rPr>
          <w:t>10</w:t>
        </w:r>
        <w:r>
          <w:rPr>
            <w:noProof/>
            <w:webHidden/>
          </w:rPr>
          <w:fldChar w:fldCharType="end"/>
        </w:r>
      </w:hyperlink>
    </w:p>
    <w:p w14:paraId="6ADC2EB6" w14:textId="0155459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37" w:history="1">
        <w:r w:rsidRPr="00EA29AB">
          <w:rPr>
            <w:rStyle w:val="Hyperkobling"/>
            <w:rFonts w:ascii="Times New Roman" w:hAnsi="Times New Roman"/>
            <w:noProof/>
            <w:highlight w:val="lightGray"/>
          </w:rPr>
          <w:t>8.2.</w:t>
        </w:r>
        <w:r w:rsidRPr="00EA29AB">
          <w:rPr>
            <w:rStyle w:val="Hyperkobling"/>
            <w:noProof/>
            <w:highlight w:val="lightGray"/>
          </w:rPr>
          <w:t xml:space="preserve"> Utslippstillatelse</w:t>
        </w:r>
        <w:r>
          <w:rPr>
            <w:noProof/>
            <w:webHidden/>
          </w:rPr>
          <w:tab/>
        </w:r>
        <w:r>
          <w:rPr>
            <w:noProof/>
            <w:webHidden/>
          </w:rPr>
          <w:fldChar w:fldCharType="begin"/>
        </w:r>
        <w:r>
          <w:rPr>
            <w:noProof/>
            <w:webHidden/>
          </w:rPr>
          <w:instrText xml:space="preserve"> PAGEREF _Toc233897337 \h </w:instrText>
        </w:r>
        <w:r>
          <w:rPr>
            <w:noProof/>
            <w:webHidden/>
          </w:rPr>
        </w:r>
        <w:r>
          <w:rPr>
            <w:noProof/>
            <w:webHidden/>
          </w:rPr>
          <w:fldChar w:fldCharType="separate"/>
        </w:r>
        <w:r>
          <w:rPr>
            <w:noProof/>
            <w:webHidden/>
          </w:rPr>
          <w:t>10</w:t>
        </w:r>
        <w:r>
          <w:rPr>
            <w:noProof/>
            <w:webHidden/>
          </w:rPr>
          <w:fldChar w:fldCharType="end"/>
        </w:r>
      </w:hyperlink>
    </w:p>
    <w:p w14:paraId="1BF8F3A1" w14:textId="0D73B0D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38" w:history="1">
        <w:r w:rsidRPr="00EA29AB">
          <w:rPr>
            <w:rStyle w:val="Hyperkobling"/>
            <w:rFonts w:ascii="Times New Roman" w:hAnsi="Times New Roman"/>
            <w:noProof/>
            <w:highlight w:val="lightGray"/>
          </w:rPr>
          <w:t>8.3.</w:t>
        </w:r>
        <w:r w:rsidRPr="00EA29AB">
          <w:rPr>
            <w:rStyle w:val="Hyperkobling"/>
            <w:noProof/>
            <w:highlight w:val="lightGray"/>
          </w:rPr>
          <w:t xml:space="preserve"> Tekniske bygg</w:t>
        </w:r>
        <w:r>
          <w:rPr>
            <w:noProof/>
            <w:webHidden/>
          </w:rPr>
          <w:tab/>
        </w:r>
        <w:r>
          <w:rPr>
            <w:noProof/>
            <w:webHidden/>
          </w:rPr>
          <w:fldChar w:fldCharType="begin"/>
        </w:r>
        <w:r>
          <w:rPr>
            <w:noProof/>
            <w:webHidden/>
          </w:rPr>
          <w:instrText xml:space="preserve"> PAGEREF _Toc233897338 \h </w:instrText>
        </w:r>
        <w:r>
          <w:rPr>
            <w:noProof/>
            <w:webHidden/>
          </w:rPr>
        </w:r>
        <w:r>
          <w:rPr>
            <w:noProof/>
            <w:webHidden/>
          </w:rPr>
          <w:fldChar w:fldCharType="separate"/>
        </w:r>
        <w:r>
          <w:rPr>
            <w:noProof/>
            <w:webHidden/>
          </w:rPr>
          <w:t>10</w:t>
        </w:r>
        <w:r>
          <w:rPr>
            <w:noProof/>
            <w:webHidden/>
          </w:rPr>
          <w:fldChar w:fldCharType="end"/>
        </w:r>
      </w:hyperlink>
    </w:p>
    <w:p w14:paraId="38A7368A" w14:textId="02E7454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39" w:history="1">
        <w:r w:rsidRPr="00EA29AB">
          <w:rPr>
            <w:rStyle w:val="Hyperkobling"/>
            <w:rFonts w:ascii="Times New Roman" w:hAnsi="Times New Roman"/>
            <w:noProof/>
            <w:highlight w:val="lightGray"/>
          </w:rPr>
          <w:t>8.4.</w:t>
        </w:r>
        <w:r w:rsidRPr="00EA29AB">
          <w:rPr>
            <w:rStyle w:val="Hyperkobling"/>
            <w:noProof/>
            <w:highlight w:val="lightGray"/>
          </w:rPr>
          <w:t xml:space="preserve"> Nødkiosker</w:t>
        </w:r>
        <w:r>
          <w:rPr>
            <w:noProof/>
            <w:webHidden/>
          </w:rPr>
          <w:tab/>
        </w:r>
        <w:r>
          <w:rPr>
            <w:noProof/>
            <w:webHidden/>
          </w:rPr>
          <w:fldChar w:fldCharType="begin"/>
        </w:r>
        <w:r>
          <w:rPr>
            <w:noProof/>
            <w:webHidden/>
          </w:rPr>
          <w:instrText xml:space="preserve"> PAGEREF _Toc233897339 \h </w:instrText>
        </w:r>
        <w:r>
          <w:rPr>
            <w:noProof/>
            <w:webHidden/>
          </w:rPr>
        </w:r>
        <w:r>
          <w:rPr>
            <w:noProof/>
            <w:webHidden/>
          </w:rPr>
          <w:fldChar w:fldCharType="separate"/>
        </w:r>
        <w:r>
          <w:rPr>
            <w:noProof/>
            <w:webHidden/>
          </w:rPr>
          <w:t>10</w:t>
        </w:r>
        <w:r>
          <w:rPr>
            <w:noProof/>
            <w:webHidden/>
          </w:rPr>
          <w:fldChar w:fldCharType="end"/>
        </w:r>
      </w:hyperlink>
    </w:p>
    <w:p w14:paraId="01E417D1" w14:textId="0140250A"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40" w:history="1">
        <w:r w:rsidRPr="00EA29AB">
          <w:rPr>
            <w:rStyle w:val="Hyperkobling"/>
            <w:rFonts w:ascii="Times New Roman" w:hAnsi="Times New Roman"/>
            <w:noProof/>
            <w:highlight w:val="lightGray"/>
          </w:rPr>
          <w:t>9.</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Bergskjæringer</w:t>
        </w:r>
        <w:r>
          <w:rPr>
            <w:noProof/>
            <w:webHidden/>
          </w:rPr>
          <w:tab/>
        </w:r>
        <w:r>
          <w:rPr>
            <w:noProof/>
            <w:webHidden/>
          </w:rPr>
          <w:fldChar w:fldCharType="begin"/>
        </w:r>
        <w:r>
          <w:rPr>
            <w:noProof/>
            <w:webHidden/>
          </w:rPr>
          <w:instrText xml:space="preserve"> PAGEREF _Toc233897340 \h </w:instrText>
        </w:r>
        <w:r>
          <w:rPr>
            <w:noProof/>
            <w:webHidden/>
          </w:rPr>
        </w:r>
        <w:r>
          <w:rPr>
            <w:noProof/>
            <w:webHidden/>
          </w:rPr>
          <w:fldChar w:fldCharType="separate"/>
        </w:r>
        <w:r>
          <w:rPr>
            <w:noProof/>
            <w:webHidden/>
          </w:rPr>
          <w:t>10</w:t>
        </w:r>
        <w:r>
          <w:rPr>
            <w:noProof/>
            <w:webHidden/>
          </w:rPr>
          <w:fldChar w:fldCharType="end"/>
        </w:r>
      </w:hyperlink>
    </w:p>
    <w:p w14:paraId="26724B93" w14:textId="7DC708D7"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41" w:history="1">
        <w:r w:rsidRPr="00EA29AB">
          <w:rPr>
            <w:rStyle w:val="Hyperkobling"/>
            <w:rFonts w:ascii="Times New Roman" w:hAnsi="Times New Roman"/>
            <w:noProof/>
            <w:highlight w:val="lightGray"/>
          </w:rPr>
          <w:t>10.</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Utforming og revegetering av vegens sidearealer</w:t>
        </w:r>
        <w:r>
          <w:rPr>
            <w:noProof/>
            <w:webHidden/>
          </w:rPr>
          <w:tab/>
        </w:r>
        <w:r>
          <w:rPr>
            <w:noProof/>
            <w:webHidden/>
          </w:rPr>
          <w:fldChar w:fldCharType="begin"/>
        </w:r>
        <w:r>
          <w:rPr>
            <w:noProof/>
            <w:webHidden/>
          </w:rPr>
          <w:instrText xml:space="preserve"> PAGEREF _Toc233897341 \h </w:instrText>
        </w:r>
        <w:r>
          <w:rPr>
            <w:noProof/>
            <w:webHidden/>
          </w:rPr>
        </w:r>
        <w:r>
          <w:rPr>
            <w:noProof/>
            <w:webHidden/>
          </w:rPr>
          <w:fldChar w:fldCharType="separate"/>
        </w:r>
        <w:r>
          <w:rPr>
            <w:noProof/>
            <w:webHidden/>
          </w:rPr>
          <w:t>10</w:t>
        </w:r>
        <w:r>
          <w:rPr>
            <w:noProof/>
            <w:webHidden/>
          </w:rPr>
          <w:fldChar w:fldCharType="end"/>
        </w:r>
      </w:hyperlink>
    </w:p>
    <w:p w14:paraId="09CA050C" w14:textId="5A04E3E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42" w:history="1">
        <w:r w:rsidRPr="00EA29AB">
          <w:rPr>
            <w:rStyle w:val="Hyperkobling"/>
            <w:rFonts w:ascii="Times New Roman" w:hAnsi="Times New Roman"/>
            <w:noProof/>
            <w:highlight w:val="lightGray"/>
          </w:rPr>
          <w:t>10.1.</w:t>
        </w:r>
        <w:r w:rsidRPr="00EA29AB">
          <w:rPr>
            <w:rStyle w:val="Hyperkobling"/>
            <w:noProof/>
            <w:highlight w:val="lightGray"/>
          </w:rPr>
          <w:t xml:space="preserve"> Generelt</w:t>
        </w:r>
        <w:r>
          <w:rPr>
            <w:noProof/>
            <w:webHidden/>
          </w:rPr>
          <w:tab/>
        </w:r>
        <w:r>
          <w:rPr>
            <w:noProof/>
            <w:webHidden/>
          </w:rPr>
          <w:fldChar w:fldCharType="begin"/>
        </w:r>
        <w:r>
          <w:rPr>
            <w:noProof/>
            <w:webHidden/>
          </w:rPr>
          <w:instrText xml:space="preserve"> PAGEREF _Toc233897342 \h </w:instrText>
        </w:r>
        <w:r>
          <w:rPr>
            <w:noProof/>
            <w:webHidden/>
          </w:rPr>
        </w:r>
        <w:r>
          <w:rPr>
            <w:noProof/>
            <w:webHidden/>
          </w:rPr>
          <w:fldChar w:fldCharType="separate"/>
        </w:r>
        <w:r>
          <w:rPr>
            <w:noProof/>
            <w:webHidden/>
          </w:rPr>
          <w:t>10</w:t>
        </w:r>
        <w:r>
          <w:rPr>
            <w:noProof/>
            <w:webHidden/>
          </w:rPr>
          <w:fldChar w:fldCharType="end"/>
        </w:r>
      </w:hyperlink>
    </w:p>
    <w:p w14:paraId="26306225" w14:textId="54677A0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43" w:history="1">
        <w:r w:rsidRPr="00EA29AB">
          <w:rPr>
            <w:rStyle w:val="Hyperkobling"/>
            <w:rFonts w:ascii="Times New Roman" w:hAnsi="Times New Roman"/>
            <w:noProof/>
            <w:highlight w:val="lightGray"/>
          </w:rPr>
          <w:t>10.2.</w:t>
        </w:r>
        <w:r w:rsidRPr="00EA29AB">
          <w:rPr>
            <w:rStyle w:val="Hyperkobling"/>
            <w:noProof/>
            <w:highlight w:val="lightGray"/>
          </w:rPr>
          <w:t xml:space="preserve"> Prinsipper for utforming og revegetering</w:t>
        </w:r>
        <w:r>
          <w:rPr>
            <w:noProof/>
            <w:webHidden/>
          </w:rPr>
          <w:tab/>
        </w:r>
        <w:r>
          <w:rPr>
            <w:noProof/>
            <w:webHidden/>
          </w:rPr>
          <w:fldChar w:fldCharType="begin"/>
        </w:r>
        <w:r>
          <w:rPr>
            <w:noProof/>
            <w:webHidden/>
          </w:rPr>
          <w:instrText xml:space="preserve"> PAGEREF _Toc233897343 \h </w:instrText>
        </w:r>
        <w:r>
          <w:rPr>
            <w:noProof/>
            <w:webHidden/>
          </w:rPr>
        </w:r>
        <w:r>
          <w:rPr>
            <w:noProof/>
            <w:webHidden/>
          </w:rPr>
          <w:fldChar w:fldCharType="separate"/>
        </w:r>
        <w:r>
          <w:rPr>
            <w:noProof/>
            <w:webHidden/>
          </w:rPr>
          <w:t>10</w:t>
        </w:r>
        <w:r>
          <w:rPr>
            <w:noProof/>
            <w:webHidden/>
          </w:rPr>
          <w:fldChar w:fldCharType="end"/>
        </w:r>
      </w:hyperlink>
    </w:p>
    <w:p w14:paraId="2931F58B" w14:textId="39CC03F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44" w:history="1">
        <w:r w:rsidRPr="00EA29AB">
          <w:rPr>
            <w:rStyle w:val="Hyperkobling"/>
            <w:rFonts w:ascii="Times New Roman" w:hAnsi="Times New Roman"/>
            <w:noProof/>
            <w:highlight w:val="lightGray"/>
          </w:rPr>
          <w:t>10.3.</w:t>
        </w:r>
        <w:r w:rsidRPr="00EA29AB">
          <w:rPr>
            <w:rStyle w:val="Hyperkobling"/>
            <w:noProof/>
            <w:highlight w:val="lightGray"/>
          </w:rPr>
          <w:t xml:space="preserve"> Behandling av vegsidearealer</w:t>
        </w:r>
        <w:r>
          <w:rPr>
            <w:noProof/>
            <w:webHidden/>
          </w:rPr>
          <w:tab/>
        </w:r>
        <w:r>
          <w:rPr>
            <w:noProof/>
            <w:webHidden/>
          </w:rPr>
          <w:fldChar w:fldCharType="begin"/>
        </w:r>
        <w:r>
          <w:rPr>
            <w:noProof/>
            <w:webHidden/>
          </w:rPr>
          <w:instrText xml:space="preserve"> PAGEREF _Toc233897344 \h </w:instrText>
        </w:r>
        <w:r>
          <w:rPr>
            <w:noProof/>
            <w:webHidden/>
          </w:rPr>
        </w:r>
        <w:r>
          <w:rPr>
            <w:noProof/>
            <w:webHidden/>
          </w:rPr>
          <w:fldChar w:fldCharType="separate"/>
        </w:r>
        <w:r>
          <w:rPr>
            <w:noProof/>
            <w:webHidden/>
          </w:rPr>
          <w:t>10</w:t>
        </w:r>
        <w:r>
          <w:rPr>
            <w:noProof/>
            <w:webHidden/>
          </w:rPr>
          <w:fldChar w:fldCharType="end"/>
        </w:r>
      </w:hyperlink>
    </w:p>
    <w:p w14:paraId="7CA58FA3" w14:textId="2E260D6D"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45" w:history="1">
        <w:r w:rsidRPr="00EA29AB">
          <w:rPr>
            <w:rStyle w:val="Hyperkobling"/>
            <w:rFonts w:ascii="Times New Roman" w:hAnsi="Times New Roman"/>
            <w:noProof/>
            <w:highlight w:val="lightGray"/>
          </w:rPr>
          <w:t>11.</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Grøfter, kummer og rør</w:t>
        </w:r>
        <w:r>
          <w:rPr>
            <w:noProof/>
            <w:webHidden/>
          </w:rPr>
          <w:tab/>
        </w:r>
        <w:r>
          <w:rPr>
            <w:noProof/>
            <w:webHidden/>
          </w:rPr>
          <w:fldChar w:fldCharType="begin"/>
        </w:r>
        <w:r>
          <w:rPr>
            <w:noProof/>
            <w:webHidden/>
          </w:rPr>
          <w:instrText xml:space="preserve"> PAGEREF _Toc233897345 \h </w:instrText>
        </w:r>
        <w:r>
          <w:rPr>
            <w:noProof/>
            <w:webHidden/>
          </w:rPr>
        </w:r>
        <w:r>
          <w:rPr>
            <w:noProof/>
            <w:webHidden/>
          </w:rPr>
          <w:fldChar w:fldCharType="separate"/>
        </w:r>
        <w:r>
          <w:rPr>
            <w:noProof/>
            <w:webHidden/>
          </w:rPr>
          <w:t>10</w:t>
        </w:r>
        <w:r>
          <w:rPr>
            <w:noProof/>
            <w:webHidden/>
          </w:rPr>
          <w:fldChar w:fldCharType="end"/>
        </w:r>
      </w:hyperlink>
    </w:p>
    <w:p w14:paraId="76845E9E" w14:textId="4C902BD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46" w:history="1">
        <w:r w:rsidRPr="00EA29AB">
          <w:rPr>
            <w:rStyle w:val="Hyperkobling"/>
            <w:rFonts w:ascii="Times New Roman" w:hAnsi="Times New Roman"/>
            <w:noProof/>
            <w:highlight w:val="lightGray"/>
          </w:rPr>
          <w:t>11.1.</w:t>
        </w:r>
        <w:r w:rsidRPr="00EA29AB">
          <w:rPr>
            <w:rStyle w:val="Hyperkobling"/>
            <w:noProof/>
            <w:highlight w:val="lightGray"/>
          </w:rPr>
          <w:t xml:space="preserve"> Generelt</w:t>
        </w:r>
        <w:r>
          <w:rPr>
            <w:noProof/>
            <w:webHidden/>
          </w:rPr>
          <w:tab/>
        </w:r>
        <w:r>
          <w:rPr>
            <w:noProof/>
            <w:webHidden/>
          </w:rPr>
          <w:fldChar w:fldCharType="begin"/>
        </w:r>
        <w:r>
          <w:rPr>
            <w:noProof/>
            <w:webHidden/>
          </w:rPr>
          <w:instrText xml:space="preserve"> PAGEREF _Toc233897346 \h </w:instrText>
        </w:r>
        <w:r>
          <w:rPr>
            <w:noProof/>
            <w:webHidden/>
          </w:rPr>
        </w:r>
        <w:r>
          <w:rPr>
            <w:noProof/>
            <w:webHidden/>
          </w:rPr>
          <w:fldChar w:fldCharType="separate"/>
        </w:r>
        <w:r>
          <w:rPr>
            <w:noProof/>
            <w:webHidden/>
          </w:rPr>
          <w:t>10</w:t>
        </w:r>
        <w:r>
          <w:rPr>
            <w:noProof/>
            <w:webHidden/>
          </w:rPr>
          <w:fldChar w:fldCharType="end"/>
        </w:r>
      </w:hyperlink>
    </w:p>
    <w:p w14:paraId="4F2EBDB9" w14:textId="7DB9B4B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47" w:history="1">
        <w:r w:rsidRPr="00EA29AB">
          <w:rPr>
            <w:rStyle w:val="Hyperkobling"/>
            <w:rFonts w:ascii="Times New Roman" w:hAnsi="Times New Roman"/>
            <w:noProof/>
            <w:highlight w:val="lightGray"/>
          </w:rPr>
          <w:t>11.2.</w:t>
        </w:r>
        <w:r w:rsidRPr="00EA29AB">
          <w:rPr>
            <w:rStyle w:val="Hyperkobling"/>
            <w:noProof/>
            <w:highlight w:val="lightGray"/>
          </w:rPr>
          <w:t xml:space="preserve"> Grøfter</w:t>
        </w:r>
        <w:r>
          <w:rPr>
            <w:noProof/>
            <w:webHidden/>
          </w:rPr>
          <w:tab/>
        </w:r>
        <w:r>
          <w:rPr>
            <w:noProof/>
            <w:webHidden/>
          </w:rPr>
          <w:fldChar w:fldCharType="begin"/>
        </w:r>
        <w:r>
          <w:rPr>
            <w:noProof/>
            <w:webHidden/>
          </w:rPr>
          <w:instrText xml:space="preserve"> PAGEREF _Toc233897347 \h </w:instrText>
        </w:r>
        <w:r>
          <w:rPr>
            <w:noProof/>
            <w:webHidden/>
          </w:rPr>
        </w:r>
        <w:r>
          <w:rPr>
            <w:noProof/>
            <w:webHidden/>
          </w:rPr>
          <w:fldChar w:fldCharType="separate"/>
        </w:r>
        <w:r>
          <w:rPr>
            <w:noProof/>
            <w:webHidden/>
          </w:rPr>
          <w:t>10</w:t>
        </w:r>
        <w:r>
          <w:rPr>
            <w:noProof/>
            <w:webHidden/>
          </w:rPr>
          <w:fldChar w:fldCharType="end"/>
        </w:r>
      </w:hyperlink>
    </w:p>
    <w:p w14:paraId="4F313274" w14:textId="79647FD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48" w:history="1">
        <w:r w:rsidRPr="00EA29AB">
          <w:rPr>
            <w:rStyle w:val="Hyperkobling"/>
            <w:rFonts w:ascii="Times New Roman" w:hAnsi="Times New Roman"/>
            <w:noProof/>
            <w:highlight w:val="lightGray"/>
          </w:rPr>
          <w:t>11.3.</w:t>
        </w:r>
        <w:r w:rsidRPr="00EA29AB">
          <w:rPr>
            <w:rStyle w:val="Hyperkobling"/>
            <w:noProof/>
            <w:highlight w:val="lightGray"/>
          </w:rPr>
          <w:t xml:space="preserve"> Drenering, overvann og avløp</w:t>
        </w:r>
        <w:r>
          <w:rPr>
            <w:noProof/>
            <w:webHidden/>
          </w:rPr>
          <w:tab/>
        </w:r>
        <w:r>
          <w:rPr>
            <w:noProof/>
            <w:webHidden/>
          </w:rPr>
          <w:fldChar w:fldCharType="begin"/>
        </w:r>
        <w:r>
          <w:rPr>
            <w:noProof/>
            <w:webHidden/>
          </w:rPr>
          <w:instrText xml:space="preserve"> PAGEREF _Toc233897348 \h </w:instrText>
        </w:r>
        <w:r>
          <w:rPr>
            <w:noProof/>
            <w:webHidden/>
          </w:rPr>
        </w:r>
        <w:r>
          <w:rPr>
            <w:noProof/>
            <w:webHidden/>
          </w:rPr>
          <w:fldChar w:fldCharType="separate"/>
        </w:r>
        <w:r>
          <w:rPr>
            <w:noProof/>
            <w:webHidden/>
          </w:rPr>
          <w:t>10</w:t>
        </w:r>
        <w:r>
          <w:rPr>
            <w:noProof/>
            <w:webHidden/>
          </w:rPr>
          <w:fldChar w:fldCharType="end"/>
        </w:r>
      </w:hyperlink>
    </w:p>
    <w:p w14:paraId="2D697A96" w14:textId="20C3CE36"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49" w:history="1">
        <w:r w:rsidRPr="00EA29AB">
          <w:rPr>
            <w:rStyle w:val="Hyperkobling"/>
            <w:rFonts w:ascii="Times New Roman" w:hAnsi="Times New Roman"/>
            <w:noProof/>
            <w:highlight w:val="lightGray"/>
          </w:rPr>
          <w:t>11.4.</w:t>
        </w:r>
        <w:r w:rsidRPr="00EA29AB">
          <w:rPr>
            <w:rStyle w:val="Hyperkobling"/>
            <w:noProof/>
            <w:highlight w:val="lightGray"/>
          </w:rPr>
          <w:t xml:space="preserve"> Kommunale eller andre VA-anlegg</w:t>
        </w:r>
        <w:r>
          <w:rPr>
            <w:noProof/>
            <w:webHidden/>
          </w:rPr>
          <w:tab/>
        </w:r>
        <w:r>
          <w:rPr>
            <w:noProof/>
            <w:webHidden/>
          </w:rPr>
          <w:fldChar w:fldCharType="begin"/>
        </w:r>
        <w:r>
          <w:rPr>
            <w:noProof/>
            <w:webHidden/>
          </w:rPr>
          <w:instrText xml:space="preserve"> PAGEREF _Toc233897349 \h </w:instrText>
        </w:r>
        <w:r>
          <w:rPr>
            <w:noProof/>
            <w:webHidden/>
          </w:rPr>
        </w:r>
        <w:r>
          <w:rPr>
            <w:noProof/>
            <w:webHidden/>
          </w:rPr>
          <w:fldChar w:fldCharType="separate"/>
        </w:r>
        <w:r>
          <w:rPr>
            <w:noProof/>
            <w:webHidden/>
          </w:rPr>
          <w:t>10</w:t>
        </w:r>
        <w:r>
          <w:rPr>
            <w:noProof/>
            <w:webHidden/>
          </w:rPr>
          <w:fldChar w:fldCharType="end"/>
        </w:r>
      </w:hyperlink>
    </w:p>
    <w:p w14:paraId="42909C4A" w14:textId="047E7148"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50" w:history="1">
        <w:r w:rsidRPr="00EA29AB">
          <w:rPr>
            <w:rStyle w:val="Hyperkobling"/>
            <w:rFonts w:ascii="Times New Roman" w:hAnsi="Times New Roman"/>
            <w:noProof/>
            <w:highlight w:val="lightGray"/>
          </w:rPr>
          <w:t>12.</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Bruer og konstruksjoner</w:t>
        </w:r>
        <w:r>
          <w:rPr>
            <w:noProof/>
            <w:webHidden/>
          </w:rPr>
          <w:tab/>
        </w:r>
        <w:r>
          <w:rPr>
            <w:noProof/>
            <w:webHidden/>
          </w:rPr>
          <w:fldChar w:fldCharType="begin"/>
        </w:r>
        <w:r>
          <w:rPr>
            <w:noProof/>
            <w:webHidden/>
          </w:rPr>
          <w:instrText xml:space="preserve"> PAGEREF _Toc233897350 \h </w:instrText>
        </w:r>
        <w:r>
          <w:rPr>
            <w:noProof/>
            <w:webHidden/>
          </w:rPr>
        </w:r>
        <w:r>
          <w:rPr>
            <w:noProof/>
            <w:webHidden/>
          </w:rPr>
          <w:fldChar w:fldCharType="separate"/>
        </w:r>
        <w:r>
          <w:rPr>
            <w:noProof/>
            <w:webHidden/>
          </w:rPr>
          <w:t>11</w:t>
        </w:r>
        <w:r>
          <w:rPr>
            <w:noProof/>
            <w:webHidden/>
          </w:rPr>
          <w:fldChar w:fldCharType="end"/>
        </w:r>
      </w:hyperlink>
    </w:p>
    <w:p w14:paraId="40C8ADE1" w14:textId="1CBEB3B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51" w:history="1">
        <w:r w:rsidRPr="00EA29AB">
          <w:rPr>
            <w:rStyle w:val="Hyperkobling"/>
            <w:rFonts w:ascii="Times New Roman" w:hAnsi="Times New Roman"/>
            <w:noProof/>
            <w:highlight w:val="lightGray"/>
          </w:rPr>
          <w:t>12.1.</w:t>
        </w:r>
        <w:r w:rsidRPr="00EA29AB">
          <w:rPr>
            <w:rStyle w:val="Hyperkobling"/>
            <w:noProof/>
            <w:highlight w:val="lightGray"/>
          </w:rPr>
          <w:t xml:space="preserve"> Generelt</w:t>
        </w:r>
        <w:r>
          <w:rPr>
            <w:noProof/>
            <w:webHidden/>
          </w:rPr>
          <w:tab/>
        </w:r>
        <w:r>
          <w:rPr>
            <w:noProof/>
            <w:webHidden/>
          </w:rPr>
          <w:fldChar w:fldCharType="begin"/>
        </w:r>
        <w:r>
          <w:rPr>
            <w:noProof/>
            <w:webHidden/>
          </w:rPr>
          <w:instrText xml:space="preserve"> PAGEREF _Toc233897351 \h </w:instrText>
        </w:r>
        <w:r>
          <w:rPr>
            <w:noProof/>
            <w:webHidden/>
          </w:rPr>
        </w:r>
        <w:r>
          <w:rPr>
            <w:noProof/>
            <w:webHidden/>
          </w:rPr>
          <w:fldChar w:fldCharType="separate"/>
        </w:r>
        <w:r>
          <w:rPr>
            <w:noProof/>
            <w:webHidden/>
          </w:rPr>
          <w:t>11</w:t>
        </w:r>
        <w:r>
          <w:rPr>
            <w:noProof/>
            <w:webHidden/>
          </w:rPr>
          <w:fldChar w:fldCharType="end"/>
        </w:r>
      </w:hyperlink>
    </w:p>
    <w:p w14:paraId="6DC37943" w14:textId="03DF803B"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52" w:history="1">
        <w:r w:rsidRPr="00EA29AB">
          <w:rPr>
            <w:rStyle w:val="Hyperkobling"/>
            <w:rFonts w:ascii="Times New Roman" w:hAnsi="Times New Roman"/>
            <w:noProof/>
            <w:highlight w:val="lightGray"/>
          </w:rPr>
          <w:t>12.2.</w:t>
        </w:r>
        <w:r w:rsidRPr="00EA29AB">
          <w:rPr>
            <w:rStyle w:val="Hyperkobling"/>
            <w:noProof/>
            <w:highlight w:val="lightGray"/>
          </w:rPr>
          <w:t xml:space="preserve"> Funksjonskrav</w:t>
        </w:r>
        <w:r>
          <w:rPr>
            <w:noProof/>
            <w:webHidden/>
          </w:rPr>
          <w:tab/>
        </w:r>
        <w:r>
          <w:rPr>
            <w:noProof/>
            <w:webHidden/>
          </w:rPr>
          <w:fldChar w:fldCharType="begin"/>
        </w:r>
        <w:r>
          <w:rPr>
            <w:noProof/>
            <w:webHidden/>
          </w:rPr>
          <w:instrText xml:space="preserve"> PAGEREF _Toc233897352 \h </w:instrText>
        </w:r>
        <w:r>
          <w:rPr>
            <w:noProof/>
            <w:webHidden/>
          </w:rPr>
        </w:r>
        <w:r>
          <w:rPr>
            <w:noProof/>
            <w:webHidden/>
          </w:rPr>
          <w:fldChar w:fldCharType="separate"/>
        </w:r>
        <w:r>
          <w:rPr>
            <w:noProof/>
            <w:webHidden/>
          </w:rPr>
          <w:t>11</w:t>
        </w:r>
        <w:r>
          <w:rPr>
            <w:noProof/>
            <w:webHidden/>
          </w:rPr>
          <w:fldChar w:fldCharType="end"/>
        </w:r>
      </w:hyperlink>
    </w:p>
    <w:p w14:paraId="7F0FE816" w14:textId="322F4AA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53" w:history="1">
        <w:r w:rsidRPr="00EA29AB">
          <w:rPr>
            <w:rStyle w:val="Hyperkobling"/>
            <w:rFonts w:ascii="Times New Roman" w:hAnsi="Times New Roman"/>
            <w:noProof/>
            <w:highlight w:val="lightGray"/>
          </w:rPr>
          <w:t>12.3.</w:t>
        </w:r>
        <w:r w:rsidRPr="00EA29AB">
          <w:rPr>
            <w:rStyle w:val="Hyperkobling"/>
            <w:noProof/>
            <w:highlight w:val="lightGray"/>
          </w:rPr>
          <w:t xml:space="preserve"> Krav til prosjektering</w:t>
        </w:r>
        <w:r>
          <w:rPr>
            <w:noProof/>
            <w:webHidden/>
          </w:rPr>
          <w:tab/>
        </w:r>
        <w:r>
          <w:rPr>
            <w:noProof/>
            <w:webHidden/>
          </w:rPr>
          <w:fldChar w:fldCharType="begin"/>
        </w:r>
        <w:r>
          <w:rPr>
            <w:noProof/>
            <w:webHidden/>
          </w:rPr>
          <w:instrText xml:space="preserve"> PAGEREF _Toc233897353 \h </w:instrText>
        </w:r>
        <w:r>
          <w:rPr>
            <w:noProof/>
            <w:webHidden/>
          </w:rPr>
        </w:r>
        <w:r>
          <w:rPr>
            <w:noProof/>
            <w:webHidden/>
          </w:rPr>
          <w:fldChar w:fldCharType="separate"/>
        </w:r>
        <w:r>
          <w:rPr>
            <w:noProof/>
            <w:webHidden/>
          </w:rPr>
          <w:t>11</w:t>
        </w:r>
        <w:r>
          <w:rPr>
            <w:noProof/>
            <w:webHidden/>
          </w:rPr>
          <w:fldChar w:fldCharType="end"/>
        </w:r>
      </w:hyperlink>
    </w:p>
    <w:p w14:paraId="204791CD" w14:textId="277118F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54" w:history="1">
        <w:r w:rsidRPr="00EA29AB">
          <w:rPr>
            <w:rStyle w:val="Hyperkobling"/>
            <w:rFonts w:ascii="Times New Roman" w:hAnsi="Times New Roman"/>
            <w:noProof/>
            <w:highlight w:val="lightGray"/>
          </w:rPr>
          <w:t>12.4.</w:t>
        </w:r>
        <w:r w:rsidRPr="00EA29AB">
          <w:rPr>
            <w:rStyle w:val="Hyperkobling"/>
            <w:noProof/>
            <w:highlight w:val="lightGray"/>
          </w:rPr>
          <w:t xml:space="preserve"> Kontroll og godkjenning</w:t>
        </w:r>
        <w:r>
          <w:rPr>
            <w:noProof/>
            <w:webHidden/>
          </w:rPr>
          <w:tab/>
        </w:r>
        <w:r>
          <w:rPr>
            <w:noProof/>
            <w:webHidden/>
          </w:rPr>
          <w:fldChar w:fldCharType="begin"/>
        </w:r>
        <w:r>
          <w:rPr>
            <w:noProof/>
            <w:webHidden/>
          </w:rPr>
          <w:instrText xml:space="preserve"> PAGEREF _Toc233897354 \h </w:instrText>
        </w:r>
        <w:r>
          <w:rPr>
            <w:noProof/>
            <w:webHidden/>
          </w:rPr>
        </w:r>
        <w:r>
          <w:rPr>
            <w:noProof/>
            <w:webHidden/>
          </w:rPr>
          <w:fldChar w:fldCharType="separate"/>
        </w:r>
        <w:r>
          <w:rPr>
            <w:noProof/>
            <w:webHidden/>
          </w:rPr>
          <w:t>11</w:t>
        </w:r>
        <w:r>
          <w:rPr>
            <w:noProof/>
            <w:webHidden/>
          </w:rPr>
          <w:fldChar w:fldCharType="end"/>
        </w:r>
      </w:hyperlink>
    </w:p>
    <w:p w14:paraId="74B1180C" w14:textId="4B39E47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55" w:history="1">
        <w:r w:rsidRPr="00EA29AB">
          <w:rPr>
            <w:rStyle w:val="Hyperkobling"/>
            <w:rFonts w:ascii="Times New Roman" w:hAnsi="Times New Roman"/>
            <w:noProof/>
            <w:highlight w:val="lightGray"/>
          </w:rPr>
          <w:t>12.5.</w:t>
        </w:r>
        <w:r w:rsidRPr="00EA29AB">
          <w:rPr>
            <w:rStyle w:val="Hyperkobling"/>
            <w:noProof/>
            <w:highlight w:val="lightGray"/>
          </w:rPr>
          <w:t xml:space="preserve"> Krav til utførelse</w:t>
        </w:r>
        <w:r>
          <w:rPr>
            <w:noProof/>
            <w:webHidden/>
          </w:rPr>
          <w:tab/>
        </w:r>
        <w:r>
          <w:rPr>
            <w:noProof/>
            <w:webHidden/>
          </w:rPr>
          <w:fldChar w:fldCharType="begin"/>
        </w:r>
        <w:r>
          <w:rPr>
            <w:noProof/>
            <w:webHidden/>
          </w:rPr>
          <w:instrText xml:space="preserve"> PAGEREF _Toc233897355 \h </w:instrText>
        </w:r>
        <w:r>
          <w:rPr>
            <w:noProof/>
            <w:webHidden/>
          </w:rPr>
        </w:r>
        <w:r>
          <w:rPr>
            <w:noProof/>
            <w:webHidden/>
          </w:rPr>
          <w:fldChar w:fldCharType="separate"/>
        </w:r>
        <w:r>
          <w:rPr>
            <w:noProof/>
            <w:webHidden/>
          </w:rPr>
          <w:t>11</w:t>
        </w:r>
        <w:r>
          <w:rPr>
            <w:noProof/>
            <w:webHidden/>
          </w:rPr>
          <w:fldChar w:fldCharType="end"/>
        </w:r>
      </w:hyperlink>
    </w:p>
    <w:p w14:paraId="48F47580" w14:textId="12F0A5D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56" w:history="1">
        <w:r w:rsidRPr="00EA29AB">
          <w:rPr>
            <w:rStyle w:val="Hyperkobling"/>
            <w:rFonts w:ascii="Times New Roman" w:hAnsi="Times New Roman"/>
            <w:noProof/>
            <w:highlight w:val="lightGray"/>
          </w:rPr>
          <w:t>12.6.</w:t>
        </w:r>
        <w:r w:rsidRPr="00EA29AB">
          <w:rPr>
            <w:rStyle w:val="Hyperkobling"/>
            <w:noProof/>
            <w:highlight w:val="lightGray"/>
          </w:rPr>
          <w:t xml:space="preserve"> Krav til dokumentasjon av ferdige byggverk</w:t>
        </w:r>
        <w:r>
          <w:rPr>
            <w:noProof/>
            <w:webHidden/>
          </w:rPr>
          <w:tab/>
        </w:r>
        <w:r>
          <w:rPr>
            <w:noProof/>
            <w:webHidden/>
          </w:rPr>
          <w:fldChar w:fldCharType="begin"/>
        </w:r>
        <w:r>
          <w:rPr>
            <w:noProof/>
            <w:webHidden/>
          </w:rPr>
          <w:instrText xml:space="preserve"> PAGEREF _Toc233897356 \h </w:instrText>
        </w:r>
        <w:r>
          <w:rPr>
            <w:noProof/>
            <w:webHidden/>
          </w:rPr>
        </w:r>
        <w:r>
          <w:rPr>
            <w:noProof/>
            <w:webHidden/>
          </w:rPr>
          <w:fldChar w:fldCharType="separate"/>
        </w:r>
        <w:r>
          <w:rPr>
            <w:noProof/>
            <w:webHidden/>
          </w:rPr>
          <w:t>11</w:t>
        </w:r>
        <w:r>
          <w:rPr>
            <w:noProof/>
            <w:webHidden/>
          </w:rPr>
          <w:fldChar w:fldCharType="end"/>
        </w:r>
      </w:hyperlink>
    </w:p>
    <w:p w14:paraId="654C9420" w14:textId="418D68B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57" w:history="1">
        <w:r w:rsidRPr="00EA29AB">
          <w:rPr>
            <w:rStyle w:val="Hyperkobling"/>
            <w:rFonts w:ascii="Times New Roman" w:hAnsi="Times New Roman"/>
            <w:noProof/>
            <w:highlight w:val="lightGray"/>
          </w:rPr>
          <w:t>12.7.</w:t>
        </w:r>
        <w:r w:rsidRPr="00EA29AB">
          <w:rPr>
            <w:rStyle w:val="Hyperkobling"/>
            <w:noProof/>
            <w:highlight w:val="lightGray"/>
          </w:rPr>
          <w:t xml:space="preserve"> Spesielle kompetansekrav</w:t>
        </w:r>
        <w:r>
          <w:rPr>
            <w:noProof/>
            <w:webHidden/>
          </w:rPr>
          <w:tab/>
        </w:r>
        <w:r>
          <w:rPr>
            <w:noProof/>
            <w:webHidden/>
          </w:rPr>
          <w:fldChar w:fldCharType="begin"/>
        </w:r>
        <w:r>
          <w:rPr>
            <w:noProof/>
            <w:webHidden/>
          </w:rPr>
          <w:instrText xml:space="preserve"> PAGEREF _Toc233897357 \h </w:instrText>
        </w:r>
        <w:r>
          <w:rPr>
            <w:noProof/>
            <w:webHidden/>
          </w:rPr>
        </w:r>
        <w:r>
          <w:rPr>
            <w:noProof/>
            <w:webHidden/>
          </w:rPr>
          <w:fldChar w:fldCharType="separate"/>
        </w:r>
        <w:r>
          <w:rPr>
            <w:noProof/>
            <w:webHidden/>
          </w:rPr>
          <w:t>11</w:t>
        </w:r>
        <w:r>
          <w:rPr>
            <w:noProof/>
            <w:webHidden/>
          </w:rPr>
          <w:fldChar w:fldCharType="end"/>
        </w:r>
      </w:hyperlink>
    </w:p>
    <w:p w14:paraId="45DB8DA8" w14:textId="5E706A40"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58" w:history="1">
        <w:r w:rsidRPr="00EA29AB">
          <w:rPr>
            <w:rStyle w:val="Hyperkobling"/>
            <w:rFonts w:ascii="Times New Roman" w:hAnsi="Times New Roman"/>
            <w:noProof/>
            <w:highlight w:val="lightGray"/>
          </w:rPr>
          <w:t>13.</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Elektriske anlegg</w:t>
        </w:r>
        <w:r>
          <w:rPr>
            <w:noProof/>
            <w:webHidden/>
          </w:rPr>
          <w:tab/>
        </w:r>
        <w:r>
          <w:rPr>
            <w:noProof/>
            <w:webHidden/>
          </w:rPr>
          <w:fldChar w:fldCharType="begin"/>
        </w:r>
        <w:r>
          <w:rPr>
            <w:noProof/>
            <w:webHidden/>
          </w:rPr>
          <w:instrText xml:space="preserve"> PAGEREF _Toc233897358 \h </w:instrText>
        </w:r>
        <w:r>
          <w:rPr>
            <w:noProof/>
            <w:webHidden/>
          </w:rPr>
        </w:r>
        <w:r>
          <w:rPr>
            <w:noProof/>
            <w:webHidden/>
          </w:rPr>
          <w:fldChar w:fldCharType="separate"/>
        </w:r>
        <w:r>
          <w:rPr>
            <w:noProof/>
            <w:webHidden/>
          </w:rPr>
          <w:t>11</w:t>
        </w:r>
        <w:r>
          <w:rPr>
            <w:noProof/>
            <w:webHidden/>
          </w:rPr>
          <w:fldChar w:fldCharType="end"/>
        </w:r>
      </w:hyperlink>
    </w:p>
    <w:p w14:paraId="12D62D71" w14:textId="0359F5D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59" w:history="1">
        <w:r w:rsidRPr="00EA29AB">
          <w:rPr>
            <w:rStyle w:val="Hyperkobling"/>
            <w:rFonts w:ascii="Times New Roman" w:hAnsi="Times New Roman"/>
            <w:noProof/>
            <w:highlight w:val="lightGray"/>
          </w:rPr>
          <w:t>13.1.</w:t>
        </w:r>
        <w:r w:rsidRPr="00EA29AB">
          <w:rPr>
            <w:rStyle w:val="Hyperkobling"/>
            <w:noProof/>
            <w:highlight w:val="lightGray"/>
          </w:rPr>
          <w:t xml:space="preserve"> Generelt</w:t>
        </w:r>
        <w:r>
          <w:rPr>
            <w:noProof/>
            <w:webHidden/>
          </w:rPr>
          <w:tab/>
        </w:r>
        <w:r>
          <w:rPr>
            <w:noProof/>
            <w:webHidden/>
          </w:rPr>
          <w:fldChar w:fldCharType="begin"/>
        </w:r>
        <w:r>
          <w:rPr>
            <w:noProof/>
            <w:webHidden/>
          </w:rPr>
          <w:instrText xml:space="preserve"> PAGEREF _Toc233897359 \h </w:instrText>
        </w:r>
        <w:r>
          <w:rPr>
            <w:noProof/>
            <w:webHidden/>
          </w:rPr>
        </w:r>
        <w:r>
          <w:rPr>
            <w:noProof/>
            <w:webHidden/>
          </w:rPr>
          <w:fldChar w:fldCharType="separate"/>
        </w:r>
        <w:r>
          <w:rPr>
            <w:noProof/>
            <w:webHidden/>
          </w:rPr>
          <w:t>11</w:t>
        </w:r>
        <w:r>
          <w:rPr>
            <w:noProof/>
            <w:webHidden/>
          </w:rPr>
          <w:fldChar w:fldCharType="end"/>
        </w:r>
      </w:hyperlink>
    </w:p>
    <w:p w14:paraId="3D99FF80" w14:textId="613C544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60" w:history="1">
        <w:r w:rsidRPr="00EA29AB">
          <w:rPr>
            <w:rStyle w:val="Hyperkobling"/>
            <w:rFonts w:ascii="Times New Roman" w:hAnsi="Times New Roman"/>
            <w:noProof/>
            <w:highlight w:val="lightGray"/>
          </w:rPr>
          <w:t>13.2.</w:t>
        </w:r>
        <w:r w:rsidRPr="00EA29AB">
          <w:rPr>
            <w:rStyle w:val="Hyperkobling"/>
            <w:noProof/>
            <w:highlight w:val="lightGray"/>
          </w:rPr>
          <w:t xml:space="preserve"> Elektriske lavspenningsinstallasjoner</w:t>
        </w:r>
        <w:r>
          <w:rPr>
            <w:noProof/>
            <w:webHidden/>
          </w:rPr>
          <w:tab/>
        </w:r>
        <w:r>
          <w:rPr>
            <w:noProof/>
            <w:webHidden/>
          </w:rPr>
          <w:fldChar w:fldCharType="begin"/>
        </w:r>
        <w:r>
          <w:rPr>
            <w:noProof/>
            <w:webHidden/>
          </w:rPr>
          <w:instrText xml:space="preserve"> PAGEREF _Toc233897360 \h </w:instrText>
        </w:r>
        <w:r>
          <w:rPr>
            <w:noProof/>
            <w:webHidden/>
          </w:rPr>
        </w:r>
        <w:r>
          <w:rPr>
            <w:noProof/>
            <w:webHidden/>
          </w:rPr>
          <w:fldChar w:fldCharType="separate"/>
        </w:r>
        <w:r>
          <w:rPr>
            <w:noProof/>
            <w:webHidden/>
          </w:rPr>
          <w:t>11</w:t>
        </w:r>
        <w:r>
          <w:rPr>
            <w:noProof/>
            <w:webHidden/>
          </w:rPr>
          <w:fldChar w:fldCharType="end"/>
        </w:r>
      </w:hyperlink>
    </w:p>
    <w:p w14:paraId="57EB94DC" w14:textId="236EC1F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61" w:history="1">
        <w:r w:rsidRPr="00EA29AB">
          <w:rPr>
            <w:rStyle w:val="Hyperkobling"/>
            <w:rFonts w:ascii="Times New Roman" w:hAnsi="Times New Roman"/>
            <w:noProof/>
            <w:highlight w:val="lightGray"/>
          </w:rPr>
          <w:t>13.3.</w:t>
        </w:r>
        <w:r w:rsidRPr="00EA29AB">
          <w:rPr>
            <w:rStyle w:val="Hyperkobling"/>
            <w:noProof/>
            <w:highlight w:val="lightGray"/>
          </w:rPr>
          <w:t xml:space="preserve"> Fordelinger</w:t>
        </w:r>
        <w:r>
          <w:rPr>
            <w:noProof/>
            <w:webHidden/>
          </w:rPr>
          <w:tab/>
        </w:r>
        <w:r>
          <w:rPr>
            <w:noProof/>
            <w:webHidden/>
          </w:rPr>
          <w:fldChar w:fldCharType="begin"/>
        </w:r>
        <w:r>
          <w:rPr>
            <w:noProof/>
            <w:webHidden/>
          </w:rPr>
          <w:instrText xml:space="preserve"> PAGEREF _Toc233897361 \h </w:instrText>
        </w:r>
        <w:r>
          <w:rPr>
            <w:noProof/>
            <w:webHidden/>
          </w:rPr>
        </w:r>
        <w:r>
          <w:rPr>
            <w:noProof/>
            <w:webHidden/>
          </w:rPr>
          <w:fldChar w:fldCharType="separate"/>
        </w:r>
        <w:r>
          <w:rPr>
            <w:noProof/>
            <w:webHidden/>
          </w:rPr>
          <w:t>11</w:t>
        </w:r>
        <w:r>
          <w:rPr>
            <w:noProof/>
            <w:webHidden/>
          </w:rPr>
          <w:fldChar w:fldCharType="end"/>
        </w:r>
      </w:hyperlink>
    </w:p>
    <w:p w14:paraId="03BAA114" w14:textId="685AFEA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62" w:history="1">
        <w:r w:rsidRPr="00EA29AB">
          <w:rPr>
            <w:rStyle w:val="Hyperkobling"/>
            <w:rFonts w:ascii="Times New Roman" w:hAnsi="Times New Roman"/>
            <w:noProof/>
            <w:highlight w:val="lightGray"/>
          </w:rPr>
          <w:t>13.4.</w:t>
        </w:r>
        <w:r w:rsidRPr="00EA29AB">
          <w:rPr>
            <w:rStyle w:val="Hyperkobling"/>
            <w:noProof/>
            <w:highlight w:val="lightGray"/>
          </w:rPr>
          <w:t xml:space="preserve"> Ekomanlegg</w:t>
        </w:r>
        <w:r>
          <w:rPr>
            <w:noProof/>
            <w:webHidden/>
          </w:rPr>
          <w:tab/>
        </w:r>
        <w:r>
          <w:rPr>
            <w:noProof/>
            <w:webHidden/>
          </w:rPr>
          <w:fldChar w:fldCharType="begin"/>
        </w:r>
        <w:r>
          <w:rPr>
            <w:noProof/>
            <w:webHidden/>
          </w:rPr>
          <w:instrText xml:space="preserve"> PAGEREF _Toc233897362 \h </w:instrText>
        </w:r>
        <w:r>
          <w:rPr>
            <w:noProof/>
            <w:webHidden/>
          </w:rPr>
        </w:r>
        <w:r>
          <w:rPr>
            <w:noProof/>
            <w:webHidden/>
          </w:rPr>
          <w:fldChar w:fldCharType="separate"/>
        </w:r>
        <w:r>
          <w:rPr>
            <w:noProof/>
            <w:webHidden/>
          </w:rPr>
          <w:t>11</w:t>
        </w:r>
        <w:r>
          <w:rPr>
            <w:noProof/>
            <w:webHidden/>
          </w:rPr>
          <w:fldChar w:fldCharType="end"/>
        </w:r>
      </w:hyperlink>
    </w:p>
    <w:p w14:paraId="29C237FC" w14:textId="60FEACD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63" w:history="1">
        <w:r w:rsidRPr="00EA29AB">
          <w:rPr>
            <w:rStyle w:val="Hyperkobling"/>
            <w:rFonts w:ascii="Times New Roman" w:hAnsi="Times New Roman"/>
            <w:noProof/>
            <w:highlight w:val="lightGray"/>
          </w:rPr>
          <w:t>13.5.</w:t>
        </w:r>
        <w:r w:rsidRPr="00EA29AB">
          <w:rPr>
            <w:rStyle w:val="Hyperkobling"/>
            <w:noProof/>
            <w:highlight w:val="lightGray"/>
          </w:rPr>
          <w:t xml:space="preserve"> Maskiner</w:t>
        </w:r>
        <w:r>
          <w:rPr>
            <w:noProof/>
            <w:webHidden/>
          </w:rPr>
          <w:tab/>
        </w:r>
        <w:r>
          <w:rPr>
            <w:noProof/>
            <w:webHidden/>
          </w:rPr>
          <w:fldChar w:fldCharType="begin"/>
        </w:r>
        <w:r>
          <w:rPr>
            <w:noProof/>
            <w:webHidden/>
          </w:rPr>
          <w:instrText xml:space="preserve"> PAGEREF _Toc233897363 \h </w:instrText>
        </w:r>
        <w:r>
          <w:rPr>
            <w:noProof/>
            <w:webHidden/>
          </w:rPr>
        </w:r>
        <w:r>
          <w:rPr>
            <w:noProof/>
            <w:webHidden/>
          </w:rPr>
          <w:fldChar w:fldCharType="separate"/>
        </w:r>
        <w:r>
          <w:rPr>
            <w:noProof/>
            <w:webHidden/>
          </w:rPr>
          <w:t>12</w:t>
        </w:r>
        <w:r>
          <w:rPr>
            <w:noProof/>
            <w:webHidden/>
          </w:rPr>
          <w:fldChar w:fldCharType="end"/>
        </w:r>
      </w:hyperlink>
    </w:p>
    <w:p w14:paraId="1AEA8F79" w14:textId="5DAE52B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64" w:history="1">
        <w:r w:rsidRPr="00EA29AB">
          <w:rPr>
            <w:rStyle w:val="Hyperkobling"/>
            <w:rFonts w:ascii="Times New Roman" w:hAnsi="Times New Roman"/>
            <w:noProof/>
            <w:highlight w:val="lightGray"/>
          </w:rPr>
          <w:t>13.6.</w:t>
        </w:r>
        <w:r w:rsidRPr="00EA29AB">
          <w:rPr>
            <w:rStyle w:val="Hyperkobling"/>
            <w:noProof/>
            <w:highlight w:val="lightGray"/>
          </w:rPr>
          <w:t xml:space="preserve"> Høyspent- og lavspentforsyning</w:t>
        </w:r>
        <w:r>
          <w:rPr>
            <w:noProof/>
            <w:webHidden/>
          </w:rPr>
          <w:tab/>
        </w:r>
        <w:r>
          <w:rPr>
            <w:noProof/>
            <w:webHidden/>
          </w:rPr>
          <w:fldChar w:fldCharType="begin"/>
        </w:r>
        <w:r>
          <w:rPr>
            <w:noProof/>
            <w:webHidden/>
          </w:rPr>
          <w:instrText xml:space="preserve"> PAGEREF _Toc233897364 \h </w:instrText>
        </w:r>
        <w:r>
          <w:rPr>
            <w:noProof/>
            <w:webHidden/>
          </w:rPr>
        </w:r>
        <w:r>
          <w:rPr>
            <w:noProof/>
            <w:webHidden/>
          </w:rPr>
          <w:fldChar w:fldCharType="separate"/>
        </w:r>
        <w:r>
          <w:rPr>
            <w:noProof/>
            <w:webHidden/>
          </w:rPr>
          <w:t>12</w:t>
        </w:r>
        <w:r>
          <w:rPr>
            <w:noProof/>
            <w:webHidden/>
          </w:rPr>
          <w:fldChar w:fldCharType="end"/>
        </w:r>
      </w:hyperlink>
    </w:p>
    <w:p w14:paraId="338ECF07" w14:textId="55D971F5"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65" w:history="1">
        <w:r w:rsidRPr="00EA29AB">
          <w:rPr>
            <w:rStyle w:val="Hyperkobling"/>
            <w:rFonts w:ascii="Times New Roman" w:hAnsi="Times New Roman"/>
            <w:noProof/>
            <w:highlight w:val="lightGray"/>
          </w:rPr>
          <w:t>13.7.</w:t>
        </w:r>
        <w:r w:rsidRPr="00EA29AB">
          <w:rPr>
            <w:rStyle w:val="Hyperkobling"/>
            <w:noProof/>
            <w:highlight w:val="lightGray"/>
          </w:rPr>
          <w:t xml:space="preserve"> Andre kabeleiere</w:t>
        </w:r>
        <w:r>
          <w:rPr>
            <w:noProof/>
            <w:webHidden/>
          </w:rPr>
          <w:tab/>
        </w:r>
        <w:r>
          <w:rPr>
            <w:noProof/>
            <w:webHidden/>
          </w:rPr>
          <w:fldChar w:fldCharType="begin"/>
        </w:r>
        <w:r>
          <w:rPr>
            <w:noProof/>
            <w:webHidden/>
          </w:rPr>
          <w:instrText xml:space="preserve"> PAGEREF _Toc233897365 \h </w:instrText>
        </w:r>
        <w:r>
          <w:rPr>
            <w:noProof/>
            <w:webHidden/>
          </w:rPr>
        </w:r>
        <w:r>
          <w:rPr>
            <w:noProof/>
            <w:webHidden/>
          </w:rPr>
          <w:fldChar w:fldCharType="separate"/>
        </w:r>
        <w:r>
          <w:rPr>
            <w:noProof/>
            <w:webHidden/>
          </w:rPr>
          <w:t>12</w:t>
        </w:r>
        <w:r>
          <w:rPr>
            <w:noProof/>
            <w:webHidden/>
          </w:rPr>
          <w:fldChar w:fldCharType="end"/>
        </w:r>
      </w:hyperlink>
    </w:p>
    <w:p w14:paraId="08A9109E" w14:textId="1AC5CA54"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66" w:history="1">
        <w:r w:rsidRPr="00EA29AB">
          <w:rPr>
            <w:rStyle w:val="Hyperkobling"/>
            <w:rFonts w:ascii="Times New Roman" w:hAnsi="Times New Roman"/>
            <w:noProof/>
            <w:highlight w:val="lightGray"/>
          </w:rPr>
          <w:t>13.8.</w:t>
        </w:r>
        <w:r w:rsidRPr="00EA29AB">
          <w:rPr>
            <w:rStyle w:val="Hyperkobling"/>
            <w:noProof/>
            <w:highlight w:val="lightGray"/>
          </w:rPr>
          <w:t xml:space="preserve"> Fiberkabler</w:t>
        </w:r>
        <w:r>
          <w:rPr>
            <w:noProof/>
            <w:webHidden/>
          </w:rPr>
          <w:tab/>
        </w:r>
        <w:r>
          <w:rPr>
            <w:noProof/>
            <w:webHidden/>
          </w:rPr>
          <w:fldChar w:fldCharType="begin"/>
        </w:r>
        <w:r>
          <w:rPr>
            <w:noProof/>
            <w:webHidden/>
          </w:rPr>
          <w:instrText xml:space="preserve"> PAGEREF _Toc233897366 \h </w:instrText>
        </w:r>
        <w:r>
          <w:rPr>
            <w:noProof/>
            <w:webHidden/>
          </w:rPr>
        </w:r>
        <w:r>
          <w:rPr>
            <w:noProof/>
            <w:webHidden/>
          </w:rPr>
          <w:fldChar w:fldCharType="separate"/>
        </w:r>
        <w:r>
          <w:rPr>
            <w:noProof/>
            <w:webHidden/>
          </w:rPr>
          <w:t>12</w:t>
        </w:r>
        <w:r>
          <w:rPr>
            <w:noProof/>
            <w:webHidden/>
          </w:rPr>
          <w:fldChar w:fldCharType="end"/>
        </w:r>
      </w:hyperlink>
    </w:p>
    <w:p w14:paraId="58EF4567" w14:textId="763B7A38"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67" w:history="1">
        <w:r w:rsidRPr="00EA29AB">
          <w:rPr>
            <w:rStyle w:val="Hyperkobling"/>
            <w:rFonts w:ascii="Times New Roman" w:hAnsi="Times New Roman"/>
            <w:noProof/>
            <w:highlight w:val="lightGray"/>
          </w:rPr>
          <w:t>13.9.</w:t>
        </w:r>
        <w:r w:rsidRPr="00EA29AB">
          <w:rPr>
            <w:rStyle w:val="Hyperkobling"/>
            <w:noProof/>
            <w:highlight w:val="lightGray"/>
          </w:rPr>
          <w:t xml:space="preserve"> Trekkekummer</w:t>
        </w:r>
        <w:r>
          <w:rPr>
            <w:noProof/>
            <w:webHidden/>
          </w:rPr>
          <w:tab/>
        </w:r>
        <w:r>
          <w:rPr>
            <w:noProof/>
            <w:webHidden/>
          </w:rPr>
          <w:fldChar w:fldCharType="begin"/>
        </w:r>
        <w:r>
          <w:rPr>
            <w:noProof/>
            <w:webHidden/>
          </w:rPr>
          <w:instrText xml:space="preserve"> PAGEREF _Toc233897367 \h </w:instrText>
        </w:r>
        <w:r>
          <w:rPr>
            <w:noProof/>
            <w:webHidden/>
          </w:rPr>
        </w:r>
        <w:r>
          <w:rPr>
            <w:noProof/>
            <w:webHidden/>
          </w:rPr>
          <w:fldChar w:fldCharType="separate"/>
        </w:r>
        <w:r>
          <w:rPr>
            <w:noProof/>
            <w:webHidden/>
          </w:rPr>
          <w:t>12</w:t>
        </w:r>
        <w:r>
          <w:rPr>
            <w:noProof/>
            <w:webHidden/>
          </w:rPr>
          <w:fldChar w:fldCharType="end"/>
        </w:r>
      </w:hyperlink>
    </w:p>
    <w:p w14:paraId="6E466F9C" w14:textId="5F14522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68" w:history="1">
        <w:r w:rsidRPr="00EA29AB">
          <w:rPr>
            <w:rStyle w:val="Hyperkobling"/>
            <w:rFonts w:ascii="Times New Roman" w:hAnsi="Times New Roman"/>
            <w:noProof/>
            <w:highlight w:val="lightGray"/>
          </w:rPr>
          <w:t>13.10.</w:t>
        </w:r>
        <w:r w:rsidRPr="00EA29AB">
          <w:rPr>
            <w:rStyle w:val="Hyperkobling"/>
            <w:noProof/>
            <w:highlight w:val="lightGray"/>
          </w:rPr>
          <w:t xml:space="preserve"> Tellepunkt og værstasjon</w:t>
        </w:r>
        <w:r>
          <w:rPr>
            <w:noProof/>
            <w:webHidden/>
          </w:rPr>
          <w:tab/>
        </w:r>
        <w:r>
          <w:rPr>
            <w:noProof/>
            <w:webHidden/>
          </w:rPr>
          <w:fldChar w:fldCharType="begin"/>
        </w:r>
        <w:r>
          <w:rPr>
            <w:noProof/>
            <w:webHidden/>
          </w:rPr>
          <w:instrText xml:space="preserve"> PAGEREF _Toc233897368 \h </w:instrText>
        </w:r>
        <w:r>
          <w:rPr>
            <w:noProof/>
            <w:webHidden/>
          </w:rPr>
        </w:r>
        <w:r>
          <w:rPr>
            <w:noProof/>
            <w:webHidden/>
          </w:rPr>
          <w:fldChar w:fldCharType="separate"/>
        </w:r>
        <w:r>
          <w:rPr>
            <w:noProof/>
            <w:webHidden/>
          </w:rPr>
          <w:t>12</w:t>
        </w:r>
        <w:r>
          <w:rPr>
            <w:noProof/>
            <w:webHidden/>
          </w:rPr>
          <w:fldChar w:fldCharType="end"/>
        </w:r>
      </w:hyperlink>
    </w:p>
    <w:p w14:paraId="1F34A2CB" w14:textId="353CB82E"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69" w:history="1">
        <w:r w:rsidRPr="00EA29AB">
          <w:rPr>
            <w:rStyle w:val="Hyperkobling"/>
            <w:rFonts w:ascii="Times New Roman" w:hAnsi="Times New Roman"/>
            <w:noProof/>
            <w:highlight w:val="lightGray"/>
          </w:rPr>
          <w:t>13.11.</w:t>
        </w:r>
        <w:r w:rsidRPr="00EA29AB">
          <w:rPr>
            <w:rStyle w:val="Hyperkobling"/>
            <w:noProof/>
            <w:highlight w:val="lightGray"/>
          </w:rPr>
          <w:t xml:space="preserve"> Xxxxxx</w:t>
        </w:r>
        <w:r>
          <w:rPr>
            <w:noProof/>
            <w:webHidden/>
          </w:rPr>
          <w:tab/>
        </w:r>
        <w:r>
          <w:rPr>
            <w:noProof/>
            <w:webHidden/>
          </w:rPr>
          <w:fldChar w:fldCharType="begin"/>
        </w:r>
        <w:r>
          <w:rPr>
            <w:noProof/>
            <w:webHidden/>
          </w:rPr>
          <w:instrText xml:space="preserve"> PAGEREF _Toc233897369 \h </w:instrText>
        </w:r>
        <w:r>
          <w:rPr>
            <w:noProof/>
            <w:webHidden/>
          </w:rPr>
        </w:r>
        <w:r>
          <w:rPr>
            <w:noProof/>
            <w:webHidden/>
          </w:rPr>
          <w:fldChar w:fldCharType="separate"/>
        </w:r>
        <w:r>
          <w:rPr>
            <w:noProof/>
            <w:webHidden/>
          </w:rPr>
          <w:t>12</w:t>
        </w:r>
        <w:r>
          <w:rPr>
            <w:noProof/>
            <w:webHidden/>
          </w:rPr>
          <w:fldChar w:fldCharType="end"/>
        </w:r>
      </w:hyperlink>
    </w:p>
    <w:p w14:paraId="4156079C" w14:textId="467CA29D"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70" w:history="1">
        <w:r w:rsidRPr="00EA29AB">
          <w:rPr>
            <w:rStyle w:val="Hyperkobling"/>
            <w:rFonts w:ascii="Times New Roman" w:hAnsi="Times New Roman"/>
            <w:noProof/>
            <w:highlight w:val="lightGray"/>
          </w:rPr>
          <w:t>14.</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Midlertidig omlegging av jernbane</w:t>
        </w:r>
        <w:r>
          <w:rPr>
            <w:noProof/>
            <w:webHidden/>
          </w:rPr>
          <w:tab/>
        </w:r>
        <w:r>
          <w:rPr>
            <w:noProof/>
            <w:webHidden/>
          </w:rPr>
          <w:fldChar w:fldCharType="begin"/>
        </w:r>
        <w:r>
          <w:rPr>
            <w:noProof/>
            <w:webHidden/>
          </w:rPr>
          <w:instrText xml:space="preserve"> PAGEREF _Toc233897370 \h </w:instrText>
        </w:r>
        <w:r>
          <w:rPr>
            <w:noProof/>
            <w:webHidden/>
          </w:rPr>
        </w:r>
        <w:r>
          <w:rPr>
            <w:noProof/>
            <w:webHidden/>
          </w:rPr>
          <w:fldChar w:fldCharType="separate"/>
        </w:r>
        <w:r>
          <w:rPr>
            <w:noProof/>
            <w:webHidden/>
          </w:rPr>
          <w:t>12</w:t>
        </w:r>
        <w:r>
          <w:rPr>
            <w:noProof/>
            <w:webHidden/>
          </w:rPr>
          <w:fldChar w:fldCharType="end"/>
        </w:r>
      </w:hyperlink>
    </w:p>
    <w:p w14:paraId="1C6EB88D" w14:textId="156B4873"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71" w:history="1">
        <w:r w:rsidRPr="00EA29AB">
          <w:rPr>
            <w:rStyle w:val="Hyperkobling"/>
            <w:rFonts w:ascii="Times New Roman" w:hAnsi="Times New Roman"/>
            <w:noProof/>
            <w:highlight w:val="lightGray"/>
          </w:rPr>
          <w:t>15.</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Nærføring jernbane</w:t>
        </w:r>
        <w:r>
          <w:rPr>
            <w:noProof/>
            <w:webHidden/>
          </w:rPr>
          <w:tab/>
        </w:r>
        <w:r>
          <w:rPr>
            <w:noProof/>
            <w:webHidden/>
          </w:rPr>
          <w:fldChar w:fldCharType="begin"/>
        </w:r>
        <w:r>
          <w:rPr>
            <w:noProof/>
            <w:webHidden/>
          </w:rPr>
          <w:instrText xml:space="preserve"> PAGEREF _Toc233897371 \h </w:instrText>
        </w:r>
        <w:r>
          <w:rPr>
            <w:noProof/>
            <w:webHidden/>
          </w:rPr>
        </w:r>
        <w:r>
          <w:rPr>
            <w:noProof/>
            <w:webHidden/>
          </w:rPr>
          <w:fldChar w:fldCharType="separate"/>
        </w:r>
        <w:r>
          <w:rPr>
            <w:noProof/>
            <w:webHidden/>
          </w:rPr>
          <w:t>12</w:t>
        </w:r>
        <w:r>
          <w:rPr>
            <w:noProof/>
            <w:webHidden/>
          </w:rPr>
          <w:fldChar w:fldCharType="end"/>
        </w:r>
      </w:hyperlink>
    </w:p>
    <w:p w14:paraId="5EAABAA2" w14:textId="24696390"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72" w:history="1">
        <w:r w:rsidRPr="00EA29AB">
          <w:rPr>
            <w:rStyle w:val="Hyperkobling"/>
            <w:rFonts w:ascii="Times New Roman" w:hAnsi="Times New Roman"/>
            <w:noProof/>
            <w:highlight w:val="lightGray"/>
          </w:rPr>
          <w:t>16.</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Tiltredelse</w:t>
        </w:r>
        <w:r>
          <w:rPr>
            <w:noProof/>
            <w:webHidden/>
          </w:rPr>
          <w:tab/>
        </w:r>
        <w:r>
          <w:rPr>
            <w:noProof/>
            <w:webHidden/>
          </w:rPr>
          <w:fldChar w:fldCharType="begin"/>
        </w:r>
        <w:r>
          <w:rPr>
            <w:noProof/>
            <w:webHidden/>
          </w:rPr>
          <w:instrText xml:space="preserve"> PAGEREF _Toc233897372 \h </w:instrText>
        </w:r>
        <w:r>
          <w:rPr>
            <w:noProof/>
            <w:webHidden/>
          </w:rPr>
        </w:r>
        <w:r>
          <w:rPr>
            <w:noProof/>
            <w:webHidden/>
          </w:rPr>
          <w:fldChar w:fldCharType="separate"/>
        </w:r>
        <w:r>
          <w:rPr>
            <w:noProof/>
            <w:webHidden/>
          </w:rPr>
          <w:t>12</w:t>
        </w:r>
        <w:r>
          <w:rPr>
            <w:noProof/>
            <w:webHidden/>
          </w:rPr>
          <w:fldChar w:fldCharType="end"/>
        </w:r>
      </w:hyperlink>
    </w:p>
    <w:p w14:paraId="56C6C8A5" w14:textId="514EC26A"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73" w:history="1">
        <w:r w:rsidRPr="00EA29AB">
          <w:rPr>
            <w:rStyle w:val="Hyperkobling"/>
            <w:rFonts w:ascii="Times New Roman" w:hAnsi="Times New Roman"/>
            <w:noProof/>
            <w:highlight w:val="lightGray"/>
          </w:rPr>
          <w:t>17.</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Riggområder</w:t>
        </w:r>
        <w:r>
          <w:rPr>
            <w:noProof/>
            <w:webHidden/>
          </w:rPr>
          <w:tab/>
        </w:r>
        <w:r>
          <w:rPr>
            <w:noProof/>
            <w:webHidden/>
          </w:rPr>
          <w:fldChar w:fldCharType="begin"/>
        </w:r>
        <w:r>
          <w:rPr>
            <w:noProof/>
            <w:webHidden/>
          </w:rPr>
          <w:instrText xml:space="preserve"> PAGEREF _Toc233897373 \h </w:instrText>
        </w:r>
        <w:r>
          <w:rPr>
            <w:noProof/>
            <w:webHidden/>
          </w:rPr>
        </w:r>
        <w:r>
          <w:rPr>
            <w:noProof/>
            <w:webHidden/>
          </w:rPr>
          <w:fldChar w:fldCharType="separate"/>
        </w:r>
        <w:r>
          <w:rPr>
            <w:noProof/>
            <w:webHidden/>
          </w:rPr>
          <w:t>12</w:t>
        </w:r>
        <w:r>
          <w:rPr>
            <w:noProof/>
            <w:webHidden/>
          </w:rPr>
          <w:fldChar w:fldCharType="end"/>
        </w:r>
      </w:hyperlink>
    </w:p>
    <w:p w14:paraId="230C3C15" w14:textId="71B3CF50"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74" w:history="1">
        <w:r w:rsidRPr="00EA29AB">
          <w:rPr>
            <w:rStyle w:val="Hyperkobling"/>
            <w:rFonts w:ascii="Times New Roman" w:hAnsi="Times New Roman"/>
            <w:noProof/>
            <w:highlight w:val="lightGray"/>
          </w:rPr>
          <w:t>18.</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Drift av offentlige veger</w:t>
        </w:r>
        <w:r>
          <w:rPr>
            <w:noProof/>
            <w:webHidden/>
          </w:rPr>
          <w:tab/>
        </w:r>
        <w:r>
          <w:rPr>
            <w:noProof/>
            <w:webHidden/>
          </w:rPr>
          <w:fldChar w:fldCharType="begin"/>
        </w:r>
        <w:r>
          <w:rPr>
            <w:noProof/>
            <w:webHidden/>
          </w:rPr>
          <w:instrText xml:space="preserve"> PAGEREF _Toc233897374 \h </w:instrText>
        </w:r>
        <w:r>
          <w:rPr>
            <w:noProof/>
            <w:webHidden/>
          </w:rPr>
        </w:r>
        <w:r>
          <w:rPr>
            <w:noProof/>
            <w:webHidden/>
          </w:rPr>
          <w:fldChar w:fldCharType="separate"/>
        </w:r>
        <w:r>
          <w:rPr>
            <w:noProof/>
            <w:webHidden/>
          </w:rPr>
          <w:t>12</w:t>
        </w:r>
        <w:r>
          <w:rPr>
            <w:noProof/>
            <w:webHidden/>
          </w:rPr>
          <w:fldChar w:fldCharType="end"/>
        </w:r>
      </w:hyperlink>
    </w:p>
    <w:p w14:paraId="2769B8D0" w14:textId="1E2144D1"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75" w:history="1">
        <w:r w:rsidRPr="00EA29AB">
          <w:rPr>
            <w:rStyle w:val="Hyperkobling"/>
            <w:rFonts w:ascii="Times New Roman" w:hAnsi="Times New Roman"/>
            <w:noProof/>
            <w:highlight w:val="lightGray"/>
          </w:rPr>
          <w:t>19.</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Riving og fjerning</w:t>
        </w:r>
        <w:r>
          <w:rPr>
            <w:noProof/>
            <w:webHidden/>
          </w:rPr>
          <w:tab/>
        </w:r>
        <w:r>
          <w:rPr>
            <w:noProof/>
            <w:webHidden/>
          </w:rPr>
          <w:fldChar w:fldCharType="begin"/>
        </w:r>
        <w:r>
          <w:rPr>
            <w:noProof/>
            <w:webHidden/>
          </w:rPr>
          <w:instrText xml:space="preserve"> PAGEREF _Toc233897375 \h </w:instrText>
        </w:r>
        <w:r>
          <w:rPr>
            <w:noProof/>
            <w:webHidden/>
          </w:rPr>
        </w:r>
        <w:r>
          <w:rPr>
            <w:noProof/>
            <w:webHidden/>
          </w:rPr>
          <w:fldChar w:fldCharType="separate"/>
        </w:r>
        <w:r>
          <w:rPr>
            <w:noProof/>
            <w:webHidden/>
          </w:rPr>
          <w:t>12</w:t>
        </w:r>
        <w:r>
          <w:rPr>
            <w:noProof/>
            <w:webHidden/>
          </w:rPr>
          <w:fldChar w:fldCharType="end"/>
        </w:r>
      </w:hyperlink>
    </w:p>
    <w:p w14:paraId="1DE3CC78" w14:textId="789A3A06"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76" w:history="1">
        <w:r w:rsidRPr="00EA29AB">
          <w:rPr>
            <w:rStyle w:val="Hyperkobling"/>
            <w:rFonts w:ascii="Times New Roman" w:hAnsi="Times New Roman"/>
            <w:noProof/>
            <w:highlight w:val="lightGray"/>
          </w:rPr>
          <w:t>20.</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Tillatelser</w:t>
        </w:r>
        <w:r>
          <w:rPr>
            <w:noProof/>
            <w:webHidden/>
          </w:rPr>
          <w:tab/>
        </w:r>
        <w:r>
          <w:rPr>
            <w:noProof/>
            <w:webHidden/>
          </w:rPr>
          <w:fldChar w:fldCharType="begin"/>
        </w:r>
        <w:r>
          <w:rPr>
            <w:noProof/>
            <w:webHidden/>
          </w:rPr>
          <w:instrText xml:space="preserve"> PAGEREF _Toc233897376 \h </w:instrText>
        </w:r>
        <w:r>
          <w:rPr>
            <w:noProof/>
            <w:webHidden/>
          </w:rPr>
        </w:r>
        <w:r>
          <w:rPr>
            <w:noProof/>
            <w:webHidden/>
          </w:rPr>
          <w:fldChar w:fldCharType="separate"/>
        </w:r>
        <w:r>
          <w:rPr>
            <w:noProof/>
            <w:webHidden/>
          </w:rPr>
          <w:t>12</w:t>
        </w:r>
        <w:r>
          <w:rPr>
            <w:noProof/>
            <w:webHidden/>
          </w:rPr>
          <w:fldChar w:fldCharType="end"/>
        </w:r>
      </w:hyperlink>
    </w:p>
    <w:p w14:paraId="4727E751" w14:textId="515E2E8F"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77" w:history="1">
        <w:r w:rsidRPr="00EA29AB">
          <w:rPr>
            <w:rStyle w:val="Hyperkobling"/>
            <w:rFonts w:ascii="Times New Roman" w:hAnsi="Times New Roman"/>
            <w:noProof/>
            <w:highlight w:val="lightGray"/>
          </w:rPr>
          <w:t>21.</w:t>
        </w:r>
        <w:r>
          <w:rPr>
            <w:rFonts w:asciiTheme="minorHAnsi" w:eastAsiaTheme="minorEastAsia" w:hAnsiTheme="minorHAnsi" w:cstheme="minorBidi"/>
            <w:b w:val="0"/>
            <w:noProof/>
            <w:kern w:val="2"/>
            <w:sz w:val="24"/>
            <w:lang w:eastAsia="nb-NO"/>
            <w14:ligatures w14:val="standardContextual"/>
          </w:rPr>
          <w:tab/>
        </w:r>
        <w:r w:rsidRPr="00EA29AB">
          <w:rPr>
            <w:rStyle w:val="Hyperkobling"/>
            <w:noProof/>
            <w:highlight w:val="lightGray"/>
          </w:rPr>
          <w:t>Øvrige forhold</w:t>
        </w:r>
        <w:r>
          <w:rPr>
            <w:noProof/>
            <w:webHidden/>
          </w:rPr>
          <w:tab/>
        </w:r>
        <w:r>
          <w:rPr>
            <w:noProof/>
            <w:webHidden/>
          </w:rPr>
          <w:fldChar w:fldCharType="begin"/>
        </w:r>
        <w:r>
          <w:rPr>
            <w:noProof/>
            <w:webHidden/>
          </w:rPr>
          <w:instrText xml:space="preserve"> PAGEREF _Toc233897377 \h </w:instrText>
        </w:r>
        <w:r>
          <w:rPr>
            <w:noProof/>
            <w:webHidden/>
          </w:rPr>
        </w:r>
        <w:r>
          <w:rPr>
            <w:noProof/>
            <w:webHidden/>
          </w:rPr>
          <w:fldChar w:fldCharType="separate"/>
        </w:r>
        <w:r>
          <w:rPr>
            <w:noProof/>
            <w:webHidden/>
          </w:rPr>
          <w:t>13</w:t>
        </w:r>
        <w:r>
          <w:rPr>
            <w:noProof/>
            <w:webHidden/>
          </w:rPr>
          <w:fldChar w:fldCharType="end"/>
        </w:r>
      </w:hyperlink>
    </w:p>
    <w:p w14:paraId="13CB38E7" w14:textId="60E1F274" w:rsidR="003A4300" w:rsidRPr="00E11796" w:rsidRDefault="003A4300" w:rsidP="003A4300">
      <w:r w:rsidRPr="00E11796">
        <w:fldChar w:fldCharType="end"/>
      </w:r>
    </w:p>
    <w:p w14:paraId="73B46E39" w14:textId="77777777" w:rsidR="003A4300" w:rsidRPr="00E11796" w:rsidRDefault="003A4300" w:rsidP="003A4300"/>
    <w:p w14:paraId="2274896D" w14:textId="77777777" w:rsidR="003A4300" w:rsidRPr="00E11796" w:rsidRDefault="003A4300" w:rsidP="003A4300"/>
    <w:p w14:paraId="2563E714" w14:textId="77777777" w:rsidR="003A4300" w:rsidRPr="00E11796" w:rsidRDefault="003A4300" w:rsidP="003A4300"/>
    <w:p w14:paraId="5CFF36D7" w14:textId="65FC916D" w:rsidR="003A4300" w:rsidRPr="00E11796" w:rsidRDefault="003A4300" w:rsidP="003A4300">
      <w:pPr>
        <w:sectPr w:rsidR="003A4300" w:rsidRPr="00E11796" w:rsidSect="006605A8">
          <w:headerReference w:type="default" r:id="rId45"/>
          <w:pgSz w:w="11906" w:h="16838" w:code="9"/>
          <w:pgMar w:top="1400" w:right="1418" w:bottom="1077" w:left="1701" w:header="709" w:footer="709" w:gutter="0"/>
          <w:pgNumType w:start="1"/>
          <w:cols w:space="708"/>
          <w:docGrid w:linePitch="360"/>
        </w:sectPr>
      </w:pPr>
    </w:p>
    <w:p w14:paraId="6C2B3EA8" w14:textId="77777777" w:rsidR="005C3C23" w:rsidRPr="00E11796" w:rsidRDefault="005C3C23" w:rsidP="00B857EA">
      <w:pPr>
        <w:pStyle w:val="Overskrift3"/>
      </w:pPr>
      <w:bookmarkStart w:id="1445" w:name="D3"/>
      <w:bookmarkStart w:id="1446" w:name="_Toc233897293"/>
      <w:r w:rsidRPr="00E11796">
        <w:lastRenderedPageBreak/>
        <w:t>Generelt</w:t>
      </w:r>
      <w:bookmarkEnd w:id="1446"/>
    </w:p>
    <w:p w14:paraId="66ADBAEC" w14:textId="63DED387" w:rsidR="005C3C23" w:rsidRPr="00E11796" w:rsidRDefault="005C3C23" w:rsidP="008C1549">
      <w:pPr>
        <w:pStyle w:val="Overskrift4"/>
      </w:pPr>
      <w:bookmarkStart w:id="1447" w:name="_Toc233897294"/>
      <w:r w:rsidRPr="00E11796">
        <w:t>Prosjektering, bygging, kontroll og dokumentasjon</w:t>
      </w:r>
      <w:bookmarkEnd w:id="1447"/>
    </w:p>
    <w:p w14:paraId="4DDD3C00" w14:textId="16697242" w:rsidR="006B09B4" w:rsidRPr="00E11796" w:rsidRDefault="00CE753F" w:rsidP="006B09B4">
      <w:pPr>
        <w:rPr>
          <w:lang w:eastAsia="nb-NO"/>
        </w:rPr>
      </w:pPr>
      <w:r w:rsidRPr="00E11796">
        <w:rPr>
          <w:lang w:eastAsia="nb-NO"/>
        </w:rPr>
        <w:t>For prosjektering og utførelse av kontraktarbeidet gjelder de krav som er angitt i C2 punkt 1</w:t>
      </w:r>
      <w:r w:rsidR="00AB23A9" w:rsidRPr="00E11796">
        <w:rPr>
          <w:lang w:eastAsia="nb-NO"/>
        </w:rPr>
        <w:t>7</w:t>
      </w:r>
      <w:r w:rsidRPr="00E11796">
        <w:rPr>
          <w:lang w:eastAsia="nb-NO"/>
        </w:rPr>
        <w:t xml:space="preserve"> (Krav til kontrakt</w:t>
      </w:r>
      <w:r w:rsidR="00D679AF" w:rsidRPr="00E11796">
        <w:rPr>
          <w:lang w:eastAsia="nb-NO"/>
        </w:rPr>
        <w:t>s</w:t>
      </w:r>
      <w:r w:rsidRPr="00E11796">
        <w:rPr>
          <w:lang w:eastAsia="nb-NO"/>
        </w:rPr>
        <w:t>gjenstanden)</w:t>
      </w:r>
      <w:r w:rsidR="00D679AF" w:rsidRPr="00E11796">
        <w:rPr>
          <w:lang w:eastAsia="nb-NO"/>
        </w:rPr>
        <w:t xml:space="preserve"> og D. For entreprenørens forslag til endringer av kontraktens krav gjelder C2 punkt 1</w:t>
      </w:r>
      <w:r w:rsidR="00AB23A9" w:rsidRPr="00E11796">
        <w:rPr>
          <w:lang w:eastAsia="nb-NO"/>
        </w:rPr>
        <w:t>7</w:t>
      </w:r>
      <w:r w:rsidR="00D679AF" w:rsidRPr="00E11796">
        <w:rPr>
          <w:lang w:eastAsia="nb-NO"/>
        </w:rPr>
        <w:t>.</w:t>
      </w:r>
      <w:r w:rsidR="00410E33" w:rsidRPr="00E11796">
        <w:rPr>
          <w:lang w:eastAsia="nb-NO"/>
        </w:rPr>
        <w:t>3</w:t>
      </w:r>
      <w:r w:rsidR="00D679AF" w:rsidRPr="00E11796">
        <w:rPr>
          <w:lang w:eastAsia="nb-NO"/>
        </w:rPr>
        <w:t>.</w:t>
      </w:r>
    </w:p>
    <w:p w14:paraId="0D1A258F" w14:textId="77777777" w:rsidR="008E465C" w:rsidRPr="00E11796" w:rsidRDefault="008E465C" w:rsidP="006B09B4">
      <w:pPr>
        <w:rPr>
          <w:lang w:eastAsia="nb-NO"/>
        </w:rPr>
      </w:pPr>
    </w:p>
    <w:p w14:paraId="32427945" w14:textId="5B718564" w:rsidR="008E465C" w:rsidRPr="00E11796" w:rsidRDefault="008E465C" w:rsidP="006B09B4">
      <w:pPr>
        <w:rPr>
          <w:lang w:eastAsia="nb-NO"/>
        </w:rPr>
      </w:pPr>
      <w:r w:rsidRPr="00E11796">
        <w:rPr>
          <w:lang w:eastAsia="nb-NO"/>
        </w:rPr>
        <w:t xml:space="preserve">Kontrakten inneholder i C1 og C2 en rekke krav, oppgaver og aktiviteter som også er en del av entreprenørens forpliktelse etter kontrakten. I tillegg kommer blant annet </w:t>
      </w:r>
      <w:r w:rsidR="005831EC" w:rsidRPr="00E11796">
        <w:rPr>
          <w:lang w:eastAsia="nb-NO"/>
        </w:rPr>
        <w:t>forpliktelser i henhold til entreprenørens tilbud.</w:t>
      </w:r>
    </w:p>
    <w:p w14:paraId="724F9166" w14:textId="77777777" w:rsidR="005831EC" w:rsidRPr="00E11796" w:rsidRDefault="005831EC" w:rsidP="006B09B4">
      <w:pPr>
        <w:rPr>
          <w:lang w:eastAsia="nb-NO"/>
        </w:rPr>
      </w:pPr>
    </w:p>
    <w:p w14:paraId="73D92563" w14:textId="5D3CAAEA" w:rsidR="005831EC" w:rsidRPr="00E11796" w:rsidRDefault="00BD27E2" w:rsidP="005831EC">
      <w:r w:rsidRPr="00E11796">
        <w:t>Dette kapittelet</w:t>
      </w:r>
      <w:r w:rsidR="005831EC" w:rsidRPr="00E11796">
        <w:t xml:space="preserve"> angir spesielle krav for denne kontrakten, som entreprenøren skal oppfylle i prosjektering, bygging, kontroll og dokumentasjon av arbeidene for de enkelte anleggsdelene, og er å anse som en spesiell beskrivelse som gjelder foran bestemmelser gitt i håndbøker og </w:t>
      </w:r>
      <w:r w:rsidR="00351C1F" w:rsidRPr="00E11796">
        <w:t>modeller/</w:t>
      </w:r>
      <w:r w:rsidR="005831EC" w:rsidRPr="00E11796">
        <w:t>tegningsgrunnlag. Kravene kan være angitt som funksjonskrav, egne beskrivende krav, eller som presiseringer av krav i de generelle beskrivelsene.</w:t>
      </w:r>
    </w:p>
    <w:p w14:paraId="08A40F18" w14:textId="77777777" w:rsidR="005831EC" w:rsidRPr="00E11796" w:rsidRDefault="005831EC" w:rsidP="005831EC"/>
    <w:p w14:paraId="71720ACC" w14:textId="46BBA883" w:rsidR="005831EC" w:rsidRPr="00E11796" w:rsidRDefault="005831EC" w:rsidP="005831EC">
      <w:r w:rsidRPr="00E11796">
        <w:t xml:space="preserve">Følgende rekkefølge er bestemmende for </w:t>
      </w:r>
      <w:r w:rsidR="005720A6" w:rsidRPr="00E11796">
        <w:t xml:space="preserve">løsninger </w:t>
      </w:r>
      <w:r w:rsidR="00D419E8" w:rsidRPr="00E11796">
        <w:t>og utførelse:</w:t>
      </w:r>
    </w:p>
    <w:p w14:paraId="09A4FE18" w14:textId="57CD09E1" w:rsidR="00D419E8" w:rsidRPr="00E11796" w:rsidRDefault="00D419E8" w:rsidP="0094672F">
      <w:pPr>
        <w:pStyle w:val="Listeavsnitt"/>
        <w:numPr>
          <w:ilvl w:val="0"/>
          <w:numId w:val="76"/>
        </w:numPr>
      </w:pPr>
      <w:r w:rsidRPr="00E11796">
        <w:t xml:space="preserve">Vedtatte reguleringsplaner </w:t>
      </w:r>
    </w:p>
    <w:p w14:paraId="12D06104" w14:textId="65303910" w:rsidR="00D419E8" w:rsidRPr="00E11796" w:rsidRDefault="00D419E8" w:rsidP="0094672F">
      <w:pPr>
        <w:pStyle w:val="Listeavsnitt"/>
        <w:numPr>
          <w:ilvl w:val="0"/>
          <w:numId w:val="76"/>
        </w:numPr>
      </w:pPr>
      <w:r w:rsidRPr="00E11796">
        <w:t>Kontraktens bestemmelser og krav (inkludert entreprenørens tilbud)</w:t>
      </w:r>
    </w:p>
    <w:p w14:paraId="27742779" w14:textId="77777777" w:rsidR="00032753" w:rsidRPr="00E11796" w:rsidRDefault="00032753" w:rsidP="00032753"/>
    <w:p w14:paraId="6A075D30" w14:textId="6080A054" w:rsidR="00032753" w:rsidRPr="00E11796" w:rsidRDefault="00D51E8A" w:rsidP="00032753">
      <w:r w:rsidRPr="00E11796">
        <w:t xml:space="preserve">Det er entreprenørens ansvar og risiko å kontrollere at prosjekteringen er i tråd med </w:t>
      </w:r>
      <w:r w:rsidR="00351C1F" w:rsidRPr="00E11796">
        <w:t>kontraktens bestemmelser</w:t>
      </w:r>
      <w:r w:rsidRPr="00E11796">
        <w:t>. Entreprenøren skal begrunne og dokumentere valg av prosjekterte løsninger.</w:t>
      </w:r>
    </w:p>
    <w:p w14:paraId="77AF0399" w14:textId="77777777" w:rsidR="00D51E8A" w:rsidRPr="00E11796" w:rsidRDefault="00D51E8A" w:rsidP="00032753"/>
    <w:p w14:paraId="680B52D1" w14:textId="77777777" w:rsidR="00351C1F" w:rsidRPr="00E11796" w:rsidRDefault="00BB1014" w:rsidP="00BB1014">
      <w:pPr>
        <w:rPr>
          <w:highlight w:val="lightGray"/>
        </w:rPr>
      </w:pPr>
      <w:r w:rsidRPr="00E11796">
        <w:rPr>
          <w:highlight w:val="lightGray"/>
        </w:rPr>
        <w:t xml:space="preserve">Handlingsrommet med hensyn på arealmessig optimalisering og tilpasning i prosjekteringen er begrenset av de vedtatte reguleringsplaner som berøres. </w:t>
      </w:r>
    </w:p>
    <w:p w14:paraId="22E40F8E" w14:textId="77777777" w:rsidR="00351C1F" w:rsidRPr="00E11796" w:rsidRDefault="00351C1F" w:rsidP="00BB1014">
      <w:pPr>
        <w:rPr>
          <w:highlight w:val="lightGray"/>
        </w:rPr>
      </w:pPr>
    </w:p>
    <w:p w14:paraId="3594DBE4" w14:textId="41939394" w:rsidR="00BB1014" w:rsidRPr="00E11796" w:rsidRDefault="00351C1F" w:rsidP="00BB1014">
      <w:r w:rsidRPr="00E11796">
        <w:rPr>
          <w:highlight w:val="lightGray"/>
        </w:rPr>
        <w:t>N</w:t>
      </w:r>
      <w:r w:rsidR="00BB1014" w:rsidRPr="00E11796">
        <w:rPr>
          <w:highlight w:val="lightGray"/>
        </w:rPr>
        <w:t>ivået på prosjekteringsmateriale vedlagt konkurransegrunnlaget er utarbeidet med bakgrunn i krav til detaljeringsgrad i reguleringsplanfasen.</w:t>
      </w:r>
    </w:p>
    <w:p w14:paraId="5D67A2A3" w14:textId="77777777" w:rsidR="005831EC" w:rsidRPr="00E11796" w:rsidRDefault="005831EC" w:rsidP="006B09B4">
      <w:pPr>
        <w:rPr>
          <w:lang w:eastAsia="nb-NO"/>
        </w:rPr>
      </w:pPr>
    </w:p>
    <w:p w14:paraId="3C3B4126" w14:textId="7810A58C" w:rsidR="00BF72DF" w:rsidRPr="00E11796" w:rsidRDefault="00BF72DF" w:rsidP="008C1549">
      <w:pPr>
        <w:pStyle w:val="Overskrift4"/>
      </w:pPr>
      <w:bookmarkStart w:id="1448" w:name="_Toc233897295"/>
      <w:r w:rsidRPr="00E11796">
        <w:t>Reguleringsplan</w:t>
      </w:r>
      <w:bookmarkEnd w:id="1448"/>
    </w:p>
    <w:p w14:paraId="49DC8945" w14:textId="33D5001D" w:rsidR="006401CE" w:rsidRPr="00E11796" w:rsidRDefault="006401CE" w:rsidP="006401CE">
      <w:r w:rsidRPr="00E11796">
        <w:t>Anlegget skal prosjekteres og bygges med bakgrunn i følgende reguleringsplan</w:t>
      </w:r>
      <w:r w:rsidR="00AB0813" w:rsidRPr="00E11796">
        <w:t>(er)</w:t>
      </w:r>
      <w:r w:rsidRPr="00E11796">
        <w:t>:</w:t>
      </w:r>
    </w:p>
    <w:p w14:paraId="2C8AEE30" w14:textId="77777777" w:rsidR="006401CE" w:rsidRPr="00E11796" w:rsidRDefault="006401CE" w:rsidP="006401CE"/>
    <w:p w14:paraId="68E08445" w14:textId="77777777" w:rsidR="006401CE" w:rsidRPr="00E11796" w:rsidRDefault="006401CE" w:rsidP="006401CE">
      <w:r w:rsidRPr="00E11796">
        <w:t xml:space="preserve">Reguleringsplan </w:t>
      </w:r>
      <w:r w:rsidRPr="00E11796">
        <w:rPr>
          <w:highlight w:val="lightGray"/>
        </w:rPr>
        <w:t>Xxxxxx.</w:t>
      </w:r>
    </w:p>
    <w:p w14:paraId="083F4D4C" w14:textId="77777777" w:rsidR="006401CE" w:rsidRPr="00E11796" w:rsidRDefault="006401CE" w:rsidP="006401CE"/>
    <w:p w14:paraId="7F85043E" w14:textId="2AEB843B" w:rsidR="006401CE" w:rsidRPr="00E11796" w:rsidRDefault="006401CE" w:rsidP="006401CE">
      <w:r w:rsidRPr="00E11796">
        <w:t>Reguleringsplanen ligger som vedlegg til kontrakten</w:t>
      </w:r>
      <w:r w:rsidR="00541843" w:rsidRPr="00E11796">
        <w:t xml:space="preserve"> i D6.</w:t>
      </w:r>
    </w:p>
    <w:p w14:paraId="14E8C964" w14:textId="77777777" w:rsidR="00461E25" w:rsidRPr="00E11796" w:rsidRDefault="00461E25" w:rsidP="006401CE"/>
    <w:p w14:paraId="74A3398C" w14:textId="77777777" w:rsidR="00541843" w:rsidRPr="00E11796" w:rsidRDefault="00541843" w:rsidP="00541843">
      <w:pPr>
        <w:rPr>
          <w:lang w:eastAsia="nb-NO"/>
        </w:rPr>
      </w:pPr>
      <w:r w:rsidRPr="00E11796">
        <w:rPr>
          <w:lang w:eastAsia="nb-NO"/>
        </w:rPr>
        <w:t>Materialet som er utarbeidet i forbindelse med reguleringsplanen gjøres tilgjengelig på</w:t>
      </w:r>
    </w:p>
    <w:p w14:paraId="34E393AA" w14:textId="77777777" w:rsidR="00541843" w:rsidRPr="00E11796" w:rsidRDefault="00541843" w:rsidP="00541843">
      <w:pPr>
        <w:rPr>
          <w:lang w:eastAsia="nb-NO"/>
        </w:rPr>
      </w:pPr>
      <w:r w:rsidRPr="00E11796">
        <w:rPr>
          <w:lang w:eastAsia="nb-NO"/>
        </w:rPr>
        <w:t>følgende måte:</w:t>
      </w:r>
    </w:p>
    <w:p w14:paraId="19A4B880" w14:textId="77777777" w:rsidR="00541843" w:rsidRPr="00E11796" w:rsidRDefault="00541843" w:rsidP="00541843">
      <w:pPr>
        <w:rPr>
          <w:lang w:eastAsia="nb-NO"/>
        </w:rPr>
      </w:pPr>
    </w:p>
    <w:p w14:paraId="5F46D4E0" w14:textId="77777777" w:rsidR="00541843" w:rsidRPr="00E11796" w:rsidRDefault="00541843" w:rsidP="00541843">
      <w:pPr>
        <w:rPr>
          <w:lang w:eastAsia="nb-NO"/>
        </w:rPr>
      </w:pPr>
      <w:r w:rsidRPr="00E11796">
        <w:rPr>
          <w:highlight w:val="lightGray"/>
          <w:lang w:eastAsia="nb-NO"/>
        </w:rPr>
        <w:t>Xxxxxx</w:t>
      </w:r>
    </w:p>
    <w:p w14:paraId="17B7B84B" w14:textId="77777777" w:rsidR="006401CE" w:rsidRPr="00E11796" w:rsidRDefault="006401CE" w:rsidP="006401CE">
      <w:pPr>
        <w:rPr>
          <w:lang w:eastAsia="nb-NO"/>
        </w:rPr>
      </w:pPr>
    </w:p>
    <w:p w14:paraId="7DC42DB1" w14:textId="5071E3C1" w:rsidR="005C3C23" w:rsidRPr="00E11796" w:rsidRDefault="005C3C23" w:rsidP="008C1549">
      <w:pPr>
        <w:pStyle w:val="Overskrift4"/>
      </w:pPr>
      <w:bookmarkStart w:id="1449" w:name="_Toc233897296"/>
      <w:r w:rsidRPr="00E11796">
        <w:t>Vegnormaler og håndbøker</w:t>
      </w:r>
      <w:bookmarkEnd w:id="1449"/>
    </w:p>
    <w:p w14:paraId="3E87F88E" w14:textId="4D49026A" w:rsidR="000C7F61" w:rsidRPr="00E11796" w:rsidRDefault="00BB5D50" w:rsidP="00BB5D50">
      <w:pPr>
        <w:pStyle w:val="Overskrift5"/>
      </w:pPr>
      <w:r w:rsidRPr="00E11796">
        <w:t>Versjoner</w:t>
      </w:r>
    </w:p>
    <w:p w14:paraId="0CE0D504" w14:textId="2FDF42EF" w:rsidR="002B269E" w:rsidRPr="00E11796" w:rsidRDefault="002B6DF1" w:rsidP="002B269E">
      <w:pPr>
        <w:rPr>
          <w:lang w:eastAsia="nb-NO"/>
        </w:rPr>
      </w:pPr>
      <w:r w:rsidRPr="00E11796">
        <w:rPr>
          <w:lang w:eastAsia="nb-NO"/>
        </w:rPr>
        <w:t xml:space="preserve">Statens vegvesens </w:t>
      </w:r>
      <w:r w:rsidR="002534A4" w:rsidRPr="00E11796">
        <w:rPr>
          <w:lang w:eastAsia="nb-NO"/>
        </w:rPr>
        <w:t xml:space="preserve">vegnormaler og </w:t>
      </w:r>
      <w:r w:rsidRPr="00E11796">
        <w:rPr>
          <w:lang w:eastAsia="nb-NO"/>
        </w:rPr>
        <w:t>håndbøker med tilhørende rettelsesblad mv. finnes på følgende nettsted:</w:t>
      </w:r>
    </w:p>
    <w:p w14:paraId="4AAC8508" w14:textId="7A701562" w:rsidR="00F70C4A" w:rsidRPr="00E11796" w:rsidRDefault="00F70C4A" w:rsidP="002B269E">
      <w:pPr>
        <w:rPr>
          <w:lang w:eastAsia="nb-NO"/>
        </w:rPr>
      </w:pPr>
    </w:p>
    <w:p w14:paraId="45620CF8" w14:textId="62A9F1CE" w:rsidR="00F70C4A" w:rsidRPr="00E11796" w:rsidRDefault="00CB1A1C" w:rsidP="002B269E">
      <w:pPr>
        <w:rPr>
          <w:lang w:eastAsia="nb-NO"/>
        </w:rPr>
      </w:pPr>
      <w:hyperlink r:id="rId46" w:history="1">
        <w:r w:rsidRPr="00E11796">
          <w:rPr>
            <w:rStyle w:val="Hyperkobling"/>
            <w:lang w:eastAsia="nb-NO"/>
          </w:rPr>
          <w:t>https://www.vegvesen.no/fag/publikasjoner/handboker</w:t>
        </w:r>
      </w:hyperlink>
      <w:r w:rsidRPr="00E11796">
        <w:rPr>
          <w:lang w:eastAsia="nb-NO"/>
        </w:rPr>
        <w:t xml:space="preserve"> </w:t>
      </w:r>
    </w:p>
    <w:p w14:paraId="5E2E23AE" w14:textId="67494310" w:rsidR="002B6DF1" w:rsidRPr="00E11796" w:rsidRDefault="002B6DF1" w:rsidP="002B269E"/>
    <w:p w14:paraId="6A4DBC9F" w14:textId="77777777" w:rsidR="002F0EB2" w:rsidRPr="00E11796" w:rsidRDefault="002F0EB2" w:rsidP="002F0EB2">
      <w:r w:rsidRPr="00E11796">
        <w:t xml:space="preserve">Vedtatte reguleringsplaner er utarbeidet på grunnlag av vegnormaler og håndbøker som var gjeldende på utarbeidelsestidspunktet. De versjoner av vegnormaler og håndbøker som er gyldige på følgende tidspunktet; </w:t>
      </w:r>
      <w:r w:rsidRPr="00E11796">
        <w:rPr>
          <w:highlight w:val="lightGray"/>
        </w:rPr>
        <w:t>[dd-mm-åååå]</w:t>
      </w:r>
      <w:r w:rsidRPr="00E11796">
        <w:t xml:space="preserve"> skal legges til grunn for kontraktsarbeidet selv om reguleringsplanene var utarbeidet på grunnlag av tidligere versjoner. </w:t>
      </w:r>
    </w:p>
    <w:p w14:paraId="76BC2BD6" w14:textId="77777777" w:rsidR="002B6DF1" w:rsidRPr="00E11796" w:rsidRDefault="002B6DF1" w:rsidP="002B269E">
      <w:pPr>
        <w:rPr>
          <w:lang w:eastAsia="nb-NO"/>
        </w:rPr>
      </w:pPr>
    </w:p>
    <w:p w14:paraId="0C48B477" w14:textId="15825F49" w:rsidR="00BB5D50" w:rsidRPr="00E11796" w:rsidRDefault="00BB5D50" w:rsidP="00BB5D50">
      <w:pPr>
        <w:pStyle w:val="Overskrift5"/>
      </w:pPr>
      <w:r w:rsidRPr="00E11796">
        <w:t>Dokumenter tilknyttet håndbøkene</w:t>
      </w:r>
    </w:p>
    <w:p w14:paraId="5CE1A96E" w14:textId="6A0343EF" w:rsidR="002C5B35" w:rsidRPr="00E11796" w:rsidRDefault="002C5B35" w:rsidP="002C5B35">
      <w:pPr>
        <w:rPr>
          <w:lang w:eastAsia="nb-NO"/>
        </w:rPr>
      </w:pPr>
      <w:r w:rsidRPr="00E11796">
        <w:rPr>
          <w:lang w:eastAsia="nb-NO"/>
        </w:rPr>
        <w:t>Statens vegvesens håndbøker og vegnormaler kan ha rettelsesblad, notater, mv. som er tilknyttet den enkelte håndbok. Disse er gyldige som del av håndboken og må leses i sammenheng med denne.</w:t>
      </w:r>
    </w:p>
    <w:p w14:paraId="11E6671A" w14:textId="77777777" w:rsidR="002C5B35" w:rsidRPr="00E11796" w:rsidRDefault="002C5B35" w:rsidP="002C5B35">
      <w:pPr>
        <w:rPr>
          <w:lang w:eastAsia="nb-NO"/>
        </w:rPr>
      </w:pPr>
    </w:p>
    <w:p w14:paraId="2BDB3751" w14:textId="3784B9C2" w:rsidR="00BB5D50" w:rsidRPr="00E11796" w:rsidRDefault="00BB5D50" w:rsidP="00BB5D50">
      <w:pPr>
        <w:pStyle w:val="Overskrift5"/>
        <w:rPr>
          <w:highlight w:val="lightGray"/>
        </w:rPr>
      </w:pPr>
      <w:r w:rsidRPr="00E11796">
        <w:rPr>
          <w:highlight w:val="lightGray"/>
        </w:rPr>
        <w:lastRenderedPageBreak/>
        <w:t>Fravik fra vegnormaler og andre håndbøker</w:t>
      </w:r>
    </w:p>
    <w:p w14:paraId="3B67B089" w14:textId="71D26BE2" w:rsidR="009A035D" w:rsidRPr="00E11796" w:rsidRDefault="009A035D" w:rsidP="009A035D">
      <w:r w:rsidRPr="00E11796">
        <w:rPr>
          <w:highlight w:val="lightGray"/>
        </w:rPr>
        <w:t xml:space="preserve">For </w:t>
      </w:r>
      <w:r w:rsidR="00DF5D8E" w:rsidRPr="00E11796">
        <w:rPr>
          <w:highlight w:val="lightGray"/>
        </w:rPr>
        <w:t xml:space="preserve">forhold vist i tabellen nedenfor har byggherren fått </w:t>
      </w:r>
      <w:r w:rsidR="00100141" w:rsidRPr="00E11796">
        <w:rPr>
          <w:highlight w:val="lightGray"/>
        </w:rPr>
        <w:t xml:space="preserve">innvilget fravik fra vegnormaler og Statens vegvesens håndbøker. Entreprenøren må selv vurdere hvilke av fravikene som </w:t>
      </w:r>
      <w:r w:rsidR="00782BD0" w:rsidRPr="00E11796">
        <w:rPr>
          <w:highlight w:val="lightGray"/>
        </w:rPr>
        <w:t>eventuelt er relevante og nødvendige for egen prosjektering.</w:t>
      </w:r>
      <w:r w:rsidR="00782BD0" w:rsidRPr="00E11796">
        <w:t xml:space="preserve"> </w:t>
      </w:r>
    </w:p>
    <w:p w14:paraId="6D8903B5" w14:textId="77777777" w:rsidR="00782BD0" w:rsidRPr="00E11796" w:rsidRDefault="00782BD0" w:rsidP="009A035D"/>
    <w:p w14:paraId="469D4209" w14:textId="44C53D29" w:rsidR="00782BD0" w:rsidRPr="00E11796" w:rsidRDefault="00075556" w:rsidP="009A035D">
      <w:r w:rsidRPr="00E11796">
        <w:rPr>
          <w:highlight w:val="lightGray"/>
        </w:rPr>
        <w:t>Dokumentasjon av fraviksøknadene finnes i D</w:t>
      </w:r>
      <w:r w:rsidR="000A07DB" w:rsidRPr="00E11796">
        <w:rPr>
          <w:highlight w:val="lightGray"/>
        </w:rPr>
        <w:t>6</w:t>
      </w:r>
      <w:r w:rsidRPr="00E11796">
        <w:rPr>
          <w:highlight w:val="lightGray"/>
        </w:rPr>
        <w:t>. Der fremgår også hvilke versjoner av håndbøkene det er søkt fravik fra.</w:t>
      </w:r>
      <w:r w:rsidRPr="00E11796">
        <w:t xml:space="preserve"> </w:t>
      </w:r>
    </w:p>
    <w:p w14:paraId="13EC4134" w14:textId="77777777" w:rsidR="009A035D" w:rsidRPr="00E11796" w:rsidRDefault="009A035D" w:rsidP="009A035D">
      <w:r w:rsidRPr="00E11796">
        <w:rPr>
          <w:highlight w:val="lightGray"/>
        </w:rPr>
        <w:t>Xxxxxx</w:t>
      </w:r>
    </w:p>
    <w:p w14:paraId="199AC324" w14:textId="580A1CD7" w:rsidR="008514BA" w:rsidRPr="00E11796" w:rsidRDefault="008514BA" w:rsidP="00723EDA"/>
    <w:p w14:paraId="5E822509" w14:textId="0D06090B" w:rsidR="008514BA" w:rsidRPr="00E11796" w:rsidRDefault="00115714" w:rsidP="008C1549">
      <w:pPr>
        <w:pStyle w:val="Overskrift4"/>
      </w:pPr>
      <w:bookmarkStart w:id="1450" w:name="_Toc233897297"/>
      <w:r w:rsidRPr="00E11796">
        <w:t>Modellbasert prosjekt</w:t>
      </w:r>
      <w:r w:rsidR="00683B97" w:rsidRPr="00E11796">
        <w:t>gjennomføring</w:t>
      </w:r>
      <w:bookmarkEnd w:id="1450"/>
    </w:p>
    <w:p w14:paraId="5F4CBFDF" w14:textId="6D86BA6E" w:rsidR="00010A22" w:rsidRPr="00E11796" w:rsidRDefault="00653653" w:rsidP="009B6A4C">
      <w:pPr>
        <w:rPr>
          <w:lang w:eastAsia="nb-NO"/>
        </w:rPr>
      </w:pPr>
      <w:r w:rsidRPr="00E11796">
        <w:rPr>
          <w:lang w:eastAsia="nb-NO"/>
        </w:rPr>
        <w:t>Prosjektet</w:t>
      </w:r>
      <w:r w:rsidR="009B6A4C" w:rsidRPr="00E11796">
        <w:rPr>
          <w:lang w:eastAsia="nb-NO"/>
        </w:rPr>
        <w:t xml:space="preserve"> skal </w:t>
      </w:r>
      <w:r w:rsidR="003D1CDC" w:rsidRPr="00E11796">
        <w:rPr>
          <w:lang w:eastAsia="nb-NO"/>
        </w:rPr>
        <w:t xml:space="preserve">gjennomføres modellbasert i henhold til Håndbok </w:t>
      </w:r>
      <w:r w:rsidR="008D3B62" w:rsidRPr="00E11796">
        <w:rPr>
          <w:lang w:eastAsia="nb-NO"/>
        </w:rPr>
        <w:t>R110 Modellgrunnlag.</w:t>
      </w:r>
      <w:r w:rsidR="009B6A4C" w:rsidRPr="00E11796">
        <w:rPr>
          <w:lang w:eastAsia="nb-NO"/>
        </w:rPr>
        <w:t xml:space="preserve"> </w:t>
      </w:r>
    </w:p>
    <w:p w14:paraId="2866401A" w14:textId="77777777" w:rsidR="006C5863" w:rsidRPr="00E11796" w:rsidRDefault="006C5863" w:rsidP="009B6A4C">
      <w:pPr>
        <w:rPr>
          <w:lang w:eastAsia="nb-NO"/>
        </w:rPr>
      </w:pPr>
    </w:p>
    <w:p w14:paraId="3C9FA34B" w14:textId="77777777" w:rsidR="008514BA" w:rsidRPr="00E11796" w:rsidRDefault="008514BA" w:rsidP="008C1549">
      <w:pPr>
        <w:pStyle w:val="Overskrift4"/>
      </w:pPr>
      <w:bookmarkStart w:id="1451" w:name="_Toc233897298"/>
      <w:r w:rsidRPr="00E11796">
        <w:t>Koordinatsystem</w:t>
      </w:r>
      <w:bookmarkEnd w:id="1451"/>
    </w:p>
    <w:p w14:paraId="4C889569" w14:textId="0C2C981E" w:rsidR="00C60AEA" w:rsidRPr="00E11796" w:rsidRDefault="00C60AEA" w:rsidP="007571F2">
      <w:r w:rsidRPr="00E11796">
        <w:t>All prosjektering og geor</w:t>
      </w:r>
      <w:r w:rsidR="0072565B" w:rsidRPr="00E11796">
        <w:t>eferert dokumentasjon skal utføres i følgende koordinatsystem:</w:t>
      </w:r>
    </w:p>
    <w:p w14:paraId="49A9DCF3" w14:textId="77777777" w:rsidR="0072565B" w:rsidRPr="00E11796" w:rsidRDefault="0072565B" w:rsidP="007571F2">
      <w:pPr>
        <w:rPr>
          <w:highlight w:val="lightGray"/>
        </w:rPr>
      </w:pPr>
    </w:p>
    <w:p w14:paraId="1DB89BA1" w14:textId="77777777" w:rsidR="00AD2E65" w:rsidRPr="00E11796" w:rsidRDefault="0072565B" w:rsidP="0094672F">
      <w:pPr>
        <w:pStyle w:val="Listeavsnitt"/>
        <w:numPr>
          <w:ilvl w:val="0"/>
          <w:numId w:val="71"/>
        </w:numPr>
      </w:pPr>
      <w:r w:rsidRPr="00E11796">
        <w:t xml:space="preserve">Grunnriss: </w:t>
      </w:r>
    </w:p>
    <w:p w14:paraId="43F9D7EB" w14:textId="77777777" w:rsidR="00AD2E65" w:rsidRPr="00E11796" w:rsidRDefault="00AD2E65" w:rsidP="0094672F">
      <w:pPr>
        <w:pStyle w:val="Listeavsnitt"/>
        <w:numPr>
          <w:ilvl w:val="1"/>
          <w:numId w:val="71"/>
        </w:numPr>
      </w:pPr>
      <w:r w:rsidRPr="00E11796">
        <w:t>Referanseramme: EUREF89</w:t>
      </w:r>
    </w:p>
    <w:p w14:paraId="76D828ED" w14:textId="77777777" w:rsidR="00AD2E65" w:rsidRPr="00E11796" w:rsidRDefault="00AD2E65" w:rsidP="0094672F">
      <w:pPr>
        <w:pStyle w:val="Listeavsnitt"/>
        <w:numPr>
          <w:ilvl w:val="1"/>
          <w:numId w:val="71"/>
        </w:numPr>
      </w:pPr>
      <w:r w:rsidRPr="00E11796">
        <w:t>Kartprojeksjon: NTM</w:t>
      </w:r>
    </w:p>
    <w:p w14:paraId="4AF7DDBF" w14:textId="6F61170A" w:rsidR="0072565B" w:rsidRPr="00E11796" w:rsidRDefault="00AD2E65" w:rsidP="0094672F">
      <w:pPr>
        <w:pStyle w:val="Listeavsnitt"/>
        <w:numPr>
          <w:ilvl w:val="1"/>
          <w:numId w:val="71"/>
        </w:numPr>
      </w:pPr>
      <w:r w:rsidRPr="00E11796">
        <w:t xml:space="preserve">Sone i kartprojeksjonen: </w:t>
      </w:r>
      <w:r w:rsidR="00E94940" w:rsidRPr="00E11796">
        <w:rPr>
          <w:highlight w:val="lightGray"/>
        </w:rPr>
        <w:t>Xxxxxx</w:t>
      </w:r>
    </w:p>
    <w:p w14:paraId="0C698D95" w14:textId="77777777" w:rsidR="00AD2E65" w:rsidRPr="00E11796" w:rsidRDefault="00AD2E65" w:rsidP="00AD2E65">
      <w:pPr>
        <w:pStyle w:val="Listeavsnitt"/>
        <w:ind w:left="360"/>
      </w:pPr>
    </w:p>
    <w:p w14:paraId="2477053B" w14:textId="5618E0CF" w:rsidR="00E94940" w:rsidRPr="00E11796" w:rsidRDefault="00E94940" w:rsidP="0094672F">
      <w:pPr>
        <w:pStyle w:val="Listeavsnitt"/>
        <w:numPr>
          <w:ilvl w:val="0"/>
          <w:numId w:val="71"/>
        </w:numPr>
      </w:pPr>
      <w:r w:rsidRPr="00E11796">
        <w:t>Høyde:</w:t>
      </w:r>
      <w:r w:rsidR="00AD2E65" w:rsidRPr="00E11796">
        <w:t xml:space="preserve"> NN2000</w:t>
      </w:r>
    </w:p>
    <w:p w14:paraId="166FB227" w14:textId="77777777" w:rsidR="0072565B" w:rsidRPr="00E11796" w:rsidRDefault="0072565B" w:rsidP="007571F2">
      <w:pPr>
        <w:rPr>
          <w:highlight w:val="lightGray"/>
        </w:rPr>
      </w:pPr>
    </w:p>
    <w:p w14:paraId="1F0A8915" w14:textId="21CE3991" w:rsidR="005618FE" w:rsidRPr="00E11796" w:rsidRDefault="005618FE" w:rsidP="007571F2">
      <w:r w:rsidRPr="00E11796">
        <w:t>Ved behov for transformering av data mellom forskjellige koordinatsystem må entreprenøren utføre dette selv.</w:t>
      </w:r>
    </w:p>
    <w:p w14:paraId="05F0A140" w14:textId="77777777" w:rsidR="00A924EE" w:rsidRPr="00E11796" w:rsidRDefault="00A924EE" w:rsidP="0062014B">
      <w:pPr>
        <w:rPr>
          <w:lang w:eastAsia="nb-NO"/>
        </w:rPr>
      </w:pPr>
    </w:p>
    <w:p w14:paraId="292DAB39" w14:textId="77777777" w:rsidR="005523AF" w:rsidRPr="00E11796" w:rsidRDefault="005523AF" w:rsidP="008C1549">
      <w:pPr>
        <w:pStyle w:val="Overskrift4"/>
      </w:pPr>
      <w:bookmarkStart w:id="1452" w:name="_Toc233897299"/>
      <w:r w:rsidRPr="00E11796">
        <w:t>Grunnlagsdata</w:t>
      </w:r>
      <w:bookmarkEnd w:id="1452"/>
    </w:p>
    <w:p w14:paraId="2BC9F712" w14:textId="77777777" w:rsidR="005523AF" w:rsidRPr="00E11796" w:rsidRDefault="005523AF" w:rsidP="005523AF">
      <w:pPr>
        <w:pStyle w:val="Overskrift5"/>
      </w:pPr>
      <w:r w:rsidRPr="00E11796">
        <w:t>Generelt</w:t>
      </w:r>
    </w:p>
    <w:p w14:paraId="3D59C300" w14:textId="4E477102" w:rsidR="00DA370D" w:rsidRPr="00E11796" w:rsidRDefault="00DA370D" w:rsidP="00536741">
      <w:pPr>
        <w:rPr>
          <w:lang w:eastAsia="nb-NO"/>
        </w:rPr>
      </w:pPr>
      <w:r w:rsidRPr="00E11796">
        <w:rPr>
          <w:lang w:eastAsia="nb-NO"/>
        </w:rPr>
        <w:t xml:space="preserve">Grunnlagsdata om prosjektområdet fra gjennomførte prosjektfaser er vedlagt konkurransegrunnlagets D6. Krav til grunnlagsdata er beskrevet i </w:t>
      </w:r>
      <w:r w:rsidR="00B0760B" w:rsidRPr="00E11796">
        <w:rPr>
          <w:lang w:eastAsia="nb-NO"/>
        </w:rPr>
        <w:t xml:space="preserve">håndbok R110 Modellgrunnlag. </w:t>
      </w:r>
    </w:p>
    <w:p w14:paraId="213869C1" w14:textId="77777777" w:rsidR="0069622C" w:rsidRPr="00E11796" w:rsidRDefault="0069622C" w:rsidP="00536741">
      <w:pPr>
        <w:rPr>
          <w:lang w:eastAsia="nb-NO"/>
        </w:rPr>
      </w:pPr>
    </w:p>
    <w:p w14:paraId="11E50B5C" w14:textId="4FF08336" w:rsidR="00536741" w:rsidRPr="00E11796" w:rsidRDefault="001537DA" w:rsidP="00536741">
      <w:pPr>
        <w:rPr>
          <w:lang w:eastAsia="nb-NO"/>
        </w:rPr>
      </w:pPr>
      <w:r w:rsidRPr="00E11796">
        <w:rPr>
          <w:lang w:eastAsia="nb-NO"/>
        </w:rPr>
        <w:t>Ent</w:t>
      </w:r>
      <w:r w:rsidR="00536741" w:rsidRPr="00E11796">
        <w:rPr>
          <w:lang w:eastAsia="nb-NO"/>
        </w:rPr>
        <w:t xml:space="preserve">reprenøren er selv ansvarlig for å kontrollere mottatte grunnlagsdata samt å utføre nødvendige transformasjoner dersom grunnlagsdata er i et annet koordinat- eller høydesystem. </w:t>
      </w:r>
      <w:r w:rsidRPr="00E11796">
        <w:rPr>
          <w:lang w:eastAsia="nb-NO"/>
        </w:rPr>
        <w:t>E</w:t>
      </w:r>
      <w:r w:rsidR="00536741" w:rsidRPr="00E11796">
        <w:rPr>
          <w:lang w:eastAsia="nb-NO"/>
        </w:rPr>
        <w:t>ntreprenøren skal utføre kontroll av mottatte grunnlagsdata fra</w:t>
      </w:r>
    </w:p>
    <w:p w14:paraId="25325B2A" w14:textId="186EA35A" w:rsidR="0062014B" w:rsidRPr="00E11796" w:rsidRDefault="00536741" w:rsidP="00536741">
      <w:pPr>
        <w:rPr>
          <w:lang w:eastAsia="nb-NO"/>
        </w:rPr>
      </w:pPr>
      <w:r w:rsidRPr="00E11796">
        <w:rPr>
          <w:lang w:eastAsia="nb-NO"/>
        </w:rPr>
        <w:t xml:space="preserve">byggherren og selv </w:t>
      </w:r>
      <w:r w:rsidR="001744C3" w:rsidRPr="00E11796">
        <w:rPr>
          <w:lang w:eastAsia="nb-NO"/>
        </w:rPr>
        <w:t>eventuelt</w:t>
      </w:r>
      <w:r w:rsidRPr="00E11796">
        <w:rPr>
          <w:lang w:eastAsia="nb-NO"/>
        </w:rPr>
        <w:t xml:space="preserve"> utføre ytterligere feltmålinger. Dokumentasjon av kontrollen skal</w:t>
      </w:r>
      <w:r w:rsidR="008A30C7" w:rsidRPr="00E11796">
        <w:rPr>
          <w:lang w:eastAsia="nb-NO"/>
        </w:rPr>
        <w:t xml:space="preserve"> </w:t>
      </w:r>
      <w:r w:rsidRPr="00E11796">
        <w:rPr>
          <w:lang w:eastAsia="nb-NO"/>
        </w:rPr>
        <w:t>kunne fremlegges for byggherren på forespørsel. Ved supplering av grunnlagsdata skal</w:t>
      </w:r>
      <w:r w:rsidR="008A30C7" w:rsidRPr="00E11796">
        <w:rPr>
          <w:lang w:eastAsia="nb-NO"/>
        </w:rPr>
        <w:t xml:space="preserve"> </w:t>
      </w:r>
      <w:r w:rsidRPr="00E11796">
        <w:rPr>
          <w:lang w:eastAsia="nb-NO"/>
        </w:rPr>
        <w:t xml:space="preserve">entreprenøren kvalitetssikre nye data med mottatte grunnlagsdata. </w:t>
      </w:r>
      <w:r w:rsidR="001537DA" w:rsidRPr="00E11796">
        <w:rPr>
          <w:lang w:eastAsia="nb-NO"/>
        </w:rPr>
        <w:t>E</w:t>
      </w:r>
      <w:r w:rsidRPr="00E11796">
        <w:rPr>
          <w:lang w:eastAsia="nb-NO"/>
        </w:rPr>
        <w:t>ntreprenøren må påregne justeringer og tilpasninger mellom mottatte og innsamlede grunnlagsdata.</w:t>
      </w:r>
    </w:p>
    <w:p w14:paraId="3C2A8B76" w14:textId="77777777" w:rsidR="001537DA" w:rsidRPr="00E11796" w:rsidRDefault="001537DA" w:rsidP="00536741">
      <w:pPr>
        <w:rPr>
          <w:lang w:eastAsia="nb-NO"/>
        </w:rPr>
      </w:pPr>
    </w:p>
    <w:p w14:paraId="49F925A3" w14:textId="250C823D" w:rsidR="005523AF" w:rsidRPr="00E11796" w:rsidRDefault="005523AF" w:rsidP="005523AF">
      <w:pPr>
        <w:pStyle w:val="Overskrift5"/>
      </w:pPr>
      <w:r w:rsidRPr="00E11796">
        <w:t>Fastmerker</w:t>
      </w:r>
    </w:p>
    <w:p w14:paraId="6D8FA446" w14:textId="77777777" w:rsidR="00A37A02" w:rsidRPr="00E11796" w:rsidRDefault="00A37A02" w:rsidP="00620958">
      <w:pPr>
        <w:rPr>
          <w:highlight w:val="lightGray"/>
          <w:lang w:eastAsia="nb-NO"/>
        </w:rPr>
      </w:pPr>
    </w:p>
    <w:p w14:paraId="040CD044" w14:textId="79D90248" w:rsidR="00555A39" w:rsidRPr="00E11796" w:rsidRDefault="008F4DAD" w:rsidP="00620958">
      <w:pPr>
        <w:rPr>
          <w:lang w:eastAsia="nb-NO"/>
        </w:rPr>
      </w:pPr>
      <w:r w:rsidRPr="00E11796">
        <w:rPr>
          <w:highlight w:val="lightGray"/>
          <w:lang w:eastAsia="nb-NO"/>
        </w:rPr>
        <w:t xml:space="preserve">Alternativ 1: Fastmerker etableres i henhold til NS 3580 Bygg- og anleggsnett. Byggherre etablerer </w:t>
      </w:r>
      <w:r w:rsidR="009C6C3E" w:rsidRPr="00E11796">
        <w:rPr>
          <w:highlight w:val="lightGray"/>
          <w:lang w:eastAsia="nb-NO"/>
        </w:rPr>
        <w:t>bygg- og anleggsnett</w:t>
      </w:r>
      <w:r w:rsidRPr="00E11796">
        <w:rPr>
          <w:highlight w:val="lightGray"/>
          <w:lang w:eastAsia="nb-NO"/>
        </w:rPr>
        <w:t>. Entreprenør skal kontrollere mottatte fastmerker. Hvis entreprenøren oppdager feil i fastmerker etablert av byggherre skal byggherre varsles. Entreprenør skal benytte fastmerker etablert av byggherre som grunnlag for etablering av nye fastmerker. Entreprenøren er ansvarlig for å etablere nødvendige fastmerker som stikningsgrunnlag for anlegget.</w:t>
      </w:r>
    </w:p>
    <w:p w14:paraId="2F14C1C0" w14:textId="77777777" w:rsidR="008F4DAD" w:rsidRPr="00E11796" w:rsidRDefault="008F4DAD" w:rsidP="00620958">
      <w:pPr>
        <w:rPr>
          <w:lang w:eastAsia="nb-NO"/>
        </w:rPr>
      </w:pPr>
    </w:p>
    <w:p w14:paraId="11BF1775" w14:textId="4384980C" w:rsidR="008F4DAD" w:rsidRPr="00E11796" w:rsidRDefault="008F4DAD" w:rsidP="00620958">
      <w:pPr>
        <w:rPr>
          <w:lang w:eastAsia="nb-NO"/>
        </w:rPr>
      </w:pPr>
      <w:r w:rsidRPr="00E11796">
        <w:rPr>
          <w:highlight w:val="lightGray"/>
          <w:lang w:eastAsia="nb-NO"/>
        </w:rPr>
        <w:t xml:space="preserve">Alternativ 2: Entreprenør skal etablere </w:t>
      </w:r>
      <w:r w:rsidR="00DA370D" w:rsidRPr="00E11796">
        <w:rPr>
          <w:highlight w:val="lightGray"/>
          <w:lang w:eastAsia="nb-NO"/>
        </w:rPr>
        <w:t>bygg- og anleggsnett</w:t>
      </w:r>
      <w:r w:rsidRPr="00E11796">
        <w:rPr>
          <w:highlight w:val="lightGray"/>
          <w:lang w:eastAsia="nb-NO"/>
        </w:rPr>
        <w:t xml:space="preserve"> i henhold til NS 3580 Bygg- og anleggsnett. Entreprenør er ansvarlig for å etablere nødvendige fastmerker som stikningsgrunnlag for anlegget.</w:t>
      </w:r>
    </w:p>
    <w:p w14:paraId="2F90A9CC" w14:textId="77777777" w:rsidR="00A37A02" w:rsidRPr="00E11796" w:rsidRDefault="00A37A02" w:rsidP="00A37A02">
      <w:pPr>
        <w:rPr>
          <w:highlight w:val="lightGray"/>
          <w:lang w:eastAsia="nb-NO"/>
        </w:rPr>
      </w:pPr>
    </w:p>
    <w:p w14:paraId="7774B166" w14:textId="32E8FF23" w:rsidR="00A37A02" w:rsidRPr="00E11796" w:rsidRDefault="00A37A02" w:rsidP="00A37A02">
      <w:pPr>
        <w:rPr>
          <w:highlight w:val="lightGray"/>
          <w:lang w:eastAsia="nb-NO"/>
        </w:rPr>
      </w:pPr>
      <w:r w:rsidRPr="00E11796">
        <w:rPr>
          <w:highlight w:val="lightGray"/>
          <w:lang w:eastAsia="nb-NO"/>
        </w:rPr>
        <w:t>Xxxxxx</w:t>
      </w:r>
    </w:p>
    <w:p w14:paraId="5D7C7E08" w14:textId="77777777" w:rsidR="00D32DDE" w:rsidRPr="00E11796" w:rsidRDefault="00D32DDE" w:rsidP="0062014B">
      <w:pPr>
        <w:rPr>
          <w:lang w:eastAsia="nb-NO"/>
        </w:rPr>
      </w:pPr>
    </w:p>
    <w:p w14:paraId="4A06F99C" w14:textId="77777777" w:rsidR="005523AF" w:rsidRPr="00E11796" w:rsidRDefault="005523AF" w:rsidP="005523AF">
      <w:pPr>
        <w:pStyle w:val="Overskrift5"/>
      </w:pPr>
      <w:r w:rsidRPr="00E11796">
        <w:t>Installasjoner i grunnen</w:t>
      </w:r>
    </w:p>
    <w:p w14:paraId="773B36CF" w14:textId="6E1A097E" w:rsidR="00032907" w:rsidRPr="00E11796" w:rsidRDefault="00032907" w:rsidP="00032907">
      <w:pPr>
        <w:rPr>
          <w:lang w:eastAsia="nb-NO"/>
        </w:rPr>
      </w:pPr>
      <w:r w:rsidRPr="00E11796">
        <w:rPr>
          <w:lang w:eastAsia="nb-NO"/>
        </w:rPr>
        <w:t xml:space="preserve">Entreprenøren må selv innhente oppdatert informasjon om installasjoner i grunnen for hele anleggsområdet. </w:t>
      </w:r>
      <w:r w:rsidR="000401B8" w:rsidRPr="00E11796">
        <w:rPr>
          <w:lang w:eastAsia="nb-NO"/>
        </w:rPr>
        <w:t xml:space="preserve">Entreprenøren skal lage en datert oversikt over </w:t>
      </w:r>
      <w:r w:rsidR="00627EBD" w:rsidRPr="00E11796">
        <w:rPr>
          <w:lang w:eastAsia="nb-NO"/>
        </w:rPr>
        <w:t xml:space="preserve">innhentet informasjon som oversendes til Byggherren. </w:t>
      </w:r>
    </w:p>
    <w:p w14:paraId="652F416C" w14:textId="77777777" w:rsidR="00032907" w:rsidRPr="00E11796" w:rsidRDefault="00032907" w:rsidP="00032907">
      <w:pPr>
        <w:rPr>
          <w:lang w:eastAsia="nb-NO"/>
        </w:rPr>
      </w:pPr>
    </w:p>
    <w:p w14:paraId="2799274A" w14:textId="77777777" w:rsidR="00032907" w:rsidRPr="00E11796" w:rsidRDefault="00032907" w:rsidP="00032907">
      <w:pPr>
        <w:rPr>
          <w:lang w:eastAsia="nb-NO"/>
        </w:rPr>
      </w:pPr>
      <w:r w:rsidRPr="00E11796">
        <w:rPr>
          <w:lang w:eastAsia="nb-NO"/>
        </w:rPr>
        <w:t xml:space="preserve">Det er entreprenørens ansvar å og sørge for at innhenting av informasjon om installasjoner i grunnen er gjort tidsnok før arbeidene starter. Entreprenøren skal påvise og ta hensyn til alle </w:t>
      </w:r>
      <w:r w:rsidRPr="00E11796">
        <w:rPr>
          <w:lang w:eastAsia="nb-NO"/>
        </w:rPr>
        <w:lastRenderedPageBreak/>
        <w:t xml:space="preserve">eksisterende kabler og ledninger ved utførelsen av kontraktsarbeidet. Før graving påbegynnes, skal entreprenøren ta kontakt med aktuelle etater og aktører og få nøyaktig lokalisering av ledninger og kabler påvist og gravetillatelse innhentet. </w:t>
      </w:r>
    </w:p>
    <w:p w14:paraId="596B2BCF" w14:textId="77777777" w:rsidR="00032907" w:rsidRPr="00E11796" w:rsidRDefault="00032907" w:rsidP="00032907">
      <w:pPr>
        <w:rPr>
          <w:lang w:eastAsia="nb-NO"/>
        </w:rPr>
      </w:pPr>
    </w:p>
    <w:p w14:paraId="76179DBA" w14:textId="3866C39D" w:rsidR="0062014B" w:rsidRPr="00E11796" w:rsidRDefault="00032907" w:rsidP="00032907">
      <w:pPr>
        <w:rPr>
          <w:lang w:eastAsia="nb-NO"/>
        </w:rPr>
      </w:pPr>
      <w:r w:rsidRPr="00E11796">
        <w:rPr>
          <w:lang w:eastAsia="nb-NO"/>
        </w:rPr>
        <w:t>Entreprenøren har ansvar for at ledninger og kabler i grunnen og i luften ikke skades ved gjennomføringen av kontraktsarbeidet, at anleggene opprettholder sin funksjon og at de nødvendige flyttinger av anlegg gjennomføres.</w:t>
      </w:r>
    </w:p>
    <w:p w14:paraId="1A133D2D" w14:textId="77777777" w:rsidR="00032907" w:rsidRPr="00E11796" w:rsidRDefault="00032907" w:rsidP="00032907">
      <w:pPr>
        <w:rPr>
          <w:lang w:eastAsia="nb-NO"/>
        </w:rPr>
      </w:pPr>
    </w:p>
    <w:p w14:paraId="4EFDEAF4" w14:textId="77777777" w:rsidR="005523AF" w:rsidRPr="00E11796" w:rsidRDefault="005523AF" w:rsidP="005523AF">
      <w:pPr>
        <w:pStyle w:val="Overskrift5"/>
      </w:pPr>
      <w:r w:rsidRPr="00E11796">
        <w:t>Lag i grunnen</w:t>
      </w:r>
    </w:p>
    <w:p w14:paraId="044C0CD8" w14:textId="7650F15E" w:rsidR="0062014B" w:rsidRPr="00E11796" w:rsidRDefault="00115D26" w:rsidP="00115D26">
      <w:pPr>
        <w:rPr>
          <w:lang w:eastAsia="nb-NO"/>
        </w:rPr>
      </w:pPr>
      <w:r w:rsidRPr="00E11796">
        <w:rPr>
          <w:lang w:eastAsia="nb-NO"/>
        </w:rPr>
        <w:t>Data fra eventuelle grunnundersøkelser utført av entreprenøren, skal leveres som både redigerte og uredigerte rådatafiler fra feltundersøkelser og loggfiler, samt filer for presentasjon av laboratorieundersøkelser.</w:t>
      </w:r>
    </w:p>
    <w:p w14:paraId="7D13607B" w14:textId="77777777" w:rsidR="00115D26" w:rsidRPr="00E11796" w:rsidRDefault="00115D26" w:rsidP="0062014B">
      <w:pPr>
        <w:rPr>
          <w:lang w:eastAsia="nb-NO"/>
        </w:rPr>
      </w:pPr>
    </w:p>
    <w:p w14:paraId="103E5FDE" w14:textId="77777777" w:rsidR="005523AF" w:rsidRPr="00E11796" w:rsidRDefault="005523AF" w:rsidP="000D220C">
      <w:pPr>
        <w:pStyle w:val="Overskrift3"/>
      </w:pPr>
      <w:bookmarkStart w:id="1453" w:name="_Toc233897300"/>
      <w:r w:rsidRPr="00E11796">
        <w:t>Modeller</w:t>
      </w:r>
      <w:bookmarkEnd w:id="1453"/>
    </w:p>
    <w:p w14:paraId="727A8A79" w14:textId="77777777" w:rsidR="005523AF" w:rsidRPr="00E11796" w:rsidRDefault="005523AF" w:rsidP="000D220C">
      <w:pPr>
        <w:pStyle w:val="Overskrift4"/>
      </w:pPr>
      <w:bookmarkStart w:id="1454" w:name="_Toc233897301"/>
      <w:r w:rsidRPr="00E11796">
        <w:t>Generelt</w:t>
      </w:r>
      <w:bookmarkEnd w:id="1454"/>
    </w:p>
    <w:p w14:paraId="6B9282CC" w14:textId="03AE6835" w:rsidR="00A55437" w:rsidRPr="00E11796" w:rsidRDefault="00703C9F" w:rsidP="007362A1">
      <w:pPr>
        <w:rPr>
          <w:lang w:eastAsia="nb-NO"/>
        </w:rPr>
      </w:pPr>
      <w:r w:rsidRPr="00E11796">
        <w:rPr>
          <w:lang w:eastAsia="nb-NO"/>
        </w:rPr>
        <w:t>Entreprenøren skal</w:t>
      </w:r>
      <w:r w:rsidR="009A4C26" w:rsidRPr="00E11796">
        <w:rPr>
          <w:lang w:eastAsia="nb-NO"/>
        </w:rPr>
        <w:t xml:space="preserve"> utarbeide</w:t>
      </w:r>
      <w:r w:rsidR="00C754DA" w:rsidRPr="00E11796">
        <w:rPr>
          <w:lang w:eastAsia="nb-NO"/>
        </w:rPr>
        <w:t xml:space="preserve"> og organisere</w:t>
      </w:r>
      <w:r w:rsidR="00A87875" w:rsidRPr="00E11796">
        <w:rPr>
          <w:lang w:eastAsia="nb-NO"/>
        </w:rPr>
        <w:t xml:space="preserve"> modeller</w:t>
      </w:r>
      <w:r w:rsidR="009A4C26" w:rsidRPr="00E11796">
        <w:rPr>
          <w:lang w:eastAsia="nb-NO"/>
        </w:rPr>
        <w:t xml:space="preserve"> i henhold til </w:t>
      </w:r>
      <w:r w:rsidRPr="00E11796">
        <w:rPr>
          <w:lang w:eastAsia="nb-NO"/>
        </w:rPr>
        <w:t>R110 Modellgrunnlag.</w:t>
      </w:r>
    </w:p>
    <w:p w14:paraId="00B86B32" w14:textId="77777777" w:rsidR="007362A1" w:rsidRPr="00E11796" w:rsidRDefault="007362A1" w:rsidP="007362A1">
      <w:pPr>
        <w:rPr>
          <w:lang w:eastAsia="nb-NO"/>
        </w:rPr>
      </w:pPr>
    </w:p>
    <w:p w14:paraId="3DF51835" w14:textId="51F7FDF5" w:rsidR="007362A1" w:rsidRPr="00E11796" w:rsidRDefault="007362A1" w:rsidP="007362A1">
      <w:pPr>
        <w:rPr>
          <w:lang w:eastAsia="nb-NO"/>
        </w:rPr>
      </w:pPr>
      <w:r w:rsidRPr="00E11796">
        <w:rPr>
          <w:lang w:eastAsia="nb-NO"/>
        </w:rPr>
        <w:t>Byggherren skal ha tilgang til og innsyn i</w:t>
      </w:r>
      <w:r w:rsidR="00362F5F" w:rsidRPr="00E11796">
        <w:rPr>
          <w:lang w:eastAsia="nb-NO"/>
        </w:rPr>
        <w:t xml:space="preserve"> entreprenørens modeller</w:t>
      </w:r>
      <w:r w:rsidR="00CC6280" w:rsidRPr="00E11796">
        <w:rPr>
          <w:lang w:eastAsia="nb-NO"/>
        </w:rPr>
        <w:t>, jf. C2 p</w:t>
      </w:r>
      <w:r w:rsidR="00B87E90">
        <w:rPr>
          <w:lang w:eastAsia="nb-NO"/>
        </w:rPr>
        <w:t>unkt</w:t>
      </w:r>
      <w:r w:rsidR="00CC6280" w:rsidRPr="00E11796">
        <w:rPr>
          <w:lang w:eastAsia="nb-NO"/>
        </w:rPr>
        <w:t xml:space="preserve"> 46.</w:t>
      </w:r>
      <w:r w:rsidR="00186A48" w:rsidRPr="00E11796">
        <w:rPr>
          <w:lang w:eastAsia="nb-NO"/>
        </w:rPr>
        <w:t>3.</w:t>
      </w:r>
      <w:r w:rsidRPr="00E11796">
        <w:rPr>
          <w:lang w:eastAsia="nb-NO"/>
        </w:rPr>
        <w:t xml:space="preserve"> </w:t>
      </w:r>
    </w:p>
    <w:p w14:paraId="3BFCE9DB" w14:textId="77777777" w:rsidR="00F73310" w:rsidRPr="00E11796" w:rsidRDefault="00F73310" w:rsidP="00F73310">
      <w:pPr>
        <w:rPr>
          <w:lang w:eastAsia="nb-NO"/>
        </w:rPr>
      </w:pPr>
    </w:p>
    <w:p w14:paraId="3FAF8EB9" w14:textId="336FE95E" w:rsidR="001B7151" w:rsidRPr="00E11796" w:rsidRDefault="00BA1440" w:rsidP="00461E25">
      <w:pPr>
        <w:pStyle w:val="Overskrift4"/>
      </w:pPr>
      <w:bookmarkStart w:id="1455" w:name="_Toc233897302"/>
      <w:r w:rsidRPr="00E11796">
        <w:t>Modenhet i prosjektering</w:t>
      </w:r>
      <w:bookmarkEnd w:id="1455"/>
    </w:p>
    <w:p w14:paraId="1412CFDB" w14:textId="573FE7BE" w:rsidR="00571ABD" w:rsidRPr="00E11796" w:rsidRDefault="00F60D72" w:rsidP="0062014B">
      <w:pPr>
        <w:rPr>
          <w:lang w:eastAsia="nb-NO"/>
        </w:rPr>
      </w:pPr>
      <w:r w:rsidRPr="00E11796">
        <w:rPr>
          <w:lang w:eastAsia="nb-NO"/>
        </w:rPr>
        <w:t xml:space="preserve">Entreprenør </w:t>
      </w:r>
      <w:r w:rsidR="00F73310" w:rsidRPr="00E11796">
        <w:rPr>
          <w:lang w:eastAsia="nb-NO"/>
        </w:rPr>
        <w:t>skal vise modningsgraden til objekter og elementer i prosjekteringsmodellen. Det vises til</w:t>
      </w:r>
      <w:r w:rsidR="002C687A" w:rsidRPr="00E11796">
        <w:rPr>
          <w:lang w:eastAsia="nb-NO"/>
        </w:rPr>
        <w:t xml:space="preserve"> </w:t>
      </w:r>
      <w:r w:rsidRPr="00E11796">
        <w:rPr>
          <w:lang w:eastAsia="nb-NO"/>
        </w:rPr>
        <w:t xml:space="preserve">D6 </w:t>
      </w:r>
      <w:r w:rsidRPr="00B87E90">
        <w:rPr>
          <w:highlight w:val="lightGray"/>
          <w:lang w:eastAsia="nb-NO"/>
        </w:rPr>
        <w:t>xx</w:t>
      </w:r>
      <w:r w:rsidR="00F73310" w:rsidRPr="00E11796">
        <w:rPr>
          <w:lang w:eastAsia="nb-NO"/>
        </w:rPr>
        <w:t xml:space="preserve"> MMI-Modell Modenhets Indeks. Dette skal gi grunnlag for god kommunikasjon mellom aktørene i prosjekterings- og byggefasen, og sørge for at alle har lik forståelse for status i prosjektet. Objektene/elementene i modellen skal til enhver tid inneholde oppdatert informasjon om hvilket modenhetsnivå hvert objekt/element holder.</w:t>
      </w:r>
    </w:p>
    <w:p w14:paraId="43DEB745" w14:textId="77777777" w:rsidR="001F32C7" w:rsidRPr="00E11796" w:rsidRDefault="001F32C7" w:rsidP="0062014B">
      <w:pPr>
        <w:rPr>
          <w:lang w:eastAsia="nb-NO"/>
        </w:rPr>
      </w:pPr>
    </w:p>
    <w:p w14:paraId="40FF6DB1" w14:textId="438E26D2" w:rsidR="001F32C7" w:rsidRPr="00E11796" w:rsidRDefault="001F32C7" w:rsidP="0062014B">
      <w:pPr>
        <w:rPr>
          <w:lang w:eastAsia="nb-NO"/>
        </w:rPr>
      </w:pPr>
      <w:r w:rsidRPr="00E11796">
        <w:rPr>
          <w:lang w:eastAsia="nb-NO"/>
        </w:rPr>
        <w:t xml:space="preserve">Entreprenør og byggherre </w:t>
      </w:r>
      <w:r w:rsidR="008B1975" w:rsidRPr="00E11796">
        <w:rPr>
          <w:lang w:eastAsia="nb-NO"/>
        </w:rPr>
        <w:t xml:space="preserve">avklarer </w:t>
      </w:r>
      <w:r w:rsidR="00F62D35" w:rsidRPr="00E11796">
        <w:rPr>
          <w:lang w:eastAsia="nb-NO"/>
        </w:rPr>
        <w:t>i fellesskap hvilken metode som skal benyttes for å vise modningsgrad.</w:t>
      </w:r>
    </w:p>
    <w:p w14:paraId="3345FAC7" w14:textId="77777777" w:rsidR="00F60D72" w:rsidRPr="00E11796" w:rsidRDefault="00F60D72" w:rsidP="0062014B">
      <w:pPr>
        <w:rPr>
          <w:lang w:eastAsia="nb-NO"/>
        </w:rPr>
      </w:pPr>
    </w:p>
    <w:p w14:paraId="49B93E3B" w14:textId="77777777" w:rsidR="005523AF" w:rsidRPr="00E11796" w:rsidRDefault="005523AF" w:rsidP="00DA0D1F">
      <w:pPr>
        <w:pStyle w:val="Overskrift4"/>
      </w:pPr>
      <w:bookmarkStart w:id="1456" w:name="_Toc233897303"/>
      <w:r w:rsidRPr="00E11796">
        <w:t>Grunnlagsmodeller</w:t>
      </w:r>
      <w:bookmarkEnd w:id="1456"/>
    </w:p>
    <w:p w14:paraId="10703902" w14:textId="77777777" w:rsidR="004D6D15" w:rsidRPr="00E11796" w:rsidRDefault="004D6D15" w:rsidP="004D6D15">
      <w:pPr>
        <w:rPr>
          <w:lang w:eastAsia="nb-NO"/>
        </w:rPr>
      </w:pPr>
      <w:r w:rsidRPr="00E11796">
        <w:rPr>
          <w:highlight w:val="lightGray"/>
          <w:lang w:eastAsia="nb-NO"/>
        </w:rPr>
        <w:t>VEILEDNINGSTEKST (SLETTES FØR UTLYSNING): Det må gjøres en faglig vurdering av hvilke modeller som er nødvendig å kreve at entreprenøren utarbeider i prosjektet</w:t>
      </w:r>
      <w:r w:rsidRPr="00E11796">
        <w:rPr>
          <w:lang w:eastAsia="nb-NO"/>
        </w:rPr>
        <w:t xml:space="preserve">. </w:t>
      </w:r>
    </w:p>
    <w:p w14:paraId="5EDFD04D" w14:textId="77777777" w:rsidR="000A4353" w:rsidRPr="00E11796" w:rsidRDefault="000A4353" w:rsidP="000A4353">
      <w:pPr>
        <w:rPr>
          <w:lang w:eastAsia="nb-NO"/>
        </w:rPr>
      </w:pPr>
    </w:p>
    <w:p w14:paraId="03272248" w14:textId="6B5DEB7C" w:rsidR="00BC677C" w:rsidRPr="00E11796" w:rsidRDefault="000A4353" w:rsidP="000A4353">
      <w:pPr>
        <w:rPr>
          <w:lang w:eastAsia="nb-NO"/>
        </w:rPr>
      </w:pPr>
      <w:r w:rsidRPr="00E11796">
        <w:rPr>
          <w:lang w:eastAsia="nb-NO"/>
        </w:rPr>
        <w:t>Entreprenøren skal utarbeide følgende grunnlagsmodeller:</w:t>
      </w:r>
    </w:p>
    <w:p w14:paraId="14D8D437" w14:textId="77777777" w:rsidR="00F337E3" w:rsidRPr="00E11796" w:rsidRDefault="00F337E3" w:rsidP="000A4353">
      <w:pPr>
        <w:rPr>
          <w:lang w:eastAsia="nb-NO"/>
        </w:rPr>
      </w:pPr>
    </w:p>
    <w:tbl>
      <w:tblPr>
        <w:tblW w:w="8934" w:type="dxa"/>
        <w:tblInd w:w="55" w:type="dxa"/>
        <w:tblCellMar>
          <w:left w:w="70" w:type="dxa"/>
          <w:right w:w="70" w:type="dxa"/>
        </w:tblCellMar>
        <w:tblLook w:val="04A0" w:firstRow="1" w:lastRow="0" w:firstColumn="1" w:lastColumn="0" w:noHBand="0" w:noVBand="1"/>
      </w:tblPr>
      <w:tblGrid>
        <w:gridCol w:w="6062"/>
        <w:gridCol w:w="2872"/>
      </w:tblGrid>
      <w:tr w:rsidR="00A55641" w:rsidRPr="00E11796" w14:paraId="09216329" w14:textId="77777777" w:rsidTr="00852FE3">
        <w:trPr>
          <w:trHeight w:val="328"/>
          <w:tblHeader/>
        </w:trPr>
        <w:tc>
          <w:tcPr>
            <w:tcW w:w="6062"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hideMark/>
          </w:tcPr>
          <w:p w14:paraId="06ABCA40" w14:textId="7547A4FA" w:rsidR="00A55641" w:rsidRPr="00E11796" w:rsidRDefault="00A55641">
            <w:pPr>
              <w:rPr>
                <w:b/>
              </w:rPr>
            </w:pPr>
            <w:r w:rsidRPr="00E11796">
              <w:rPr>
                <w:b/>
              </w:rPr>
              <w:t>Navn</w:t>
            </w:r>
          </w:p>
        </w:tc>
        <w:tc>
          <w:tcPr>
            <w:tcW w:w="2872"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hideMark/>
          </w:tcPr>
          <w:p w14:paraId="077AB293" w14:textId="40A0821F" w:rsidR="00A55641" w:rsidRPr="00E11796" w:rsidRDefault="00A55641">
            <w:pPr>
              <w:rPr>
                <w:b/>
              </w:rPr>
            </w:pPr>
            <w:r w:rsidRPr="00E11796">
              <w:rPr>
                <w:b/>
              </w:rPr>
              <w:t>Referanse R110</w:t>
            </w:r>
            <w:r w:rsidR="003360BF" w:rsidRPr="00E11796">
              <w:rPr>
                <w:b/>
              </w:rPr>
              <w:t xml:space="preserve"> </w:t>
            </w:r>
          </w:p>
        </w:tc>
      </w:tr>
      <w:tr w:rsidR="00A55641" w:rsidRPr="00E11796" w14:paraId="003BC756" w14:textId="77777777" w:rsidTr="00852FE3">
        <w:trPr>
          <w:trHeight w:val="402"/>
        </w:trPr>
        <w:tc>
          <w:tcPr>
            <w:tcW w:w="6062" w:type="dxa"/>
            <w:tcBorders>
              <w:top w:val="nil"/>
              <w:left w:val="single" w:sz="4" w:space="0" w:color="auto"/>
              <w:bottom w:val="single" w:sz="4" w:space="0" w:color="auto"/>
              <w:right w:val="single" w:sz="4" w:space="0" w:color="auto"/>
            </w:tcBorders>
            <w:noWrap/>
            <w:vAlign w:val="center"/>
            <w:hideMark/>
          </w:tcPr>
          <w:p w14:paraId="60E5C062" w14:textId="6BBA2AEA" w:rsidR="00A55641" w:rsidRPr="00E11796" w:rsidRDefault="00A55641">
            <w:pPr>
              <w:rPr>
                <w:highlight w:val="lightGray"/>
              </w:rPr>
            </w:pPr>
            <w:r w:rsidRPr="00E11796">
              <w:rPr>
                <w:highlight w:val="lightGray"/>
              </w:rPr>
              <w:t>Befolkning</w:t>
            </w:r>
          </w:p>
        </w:tc>
        <w:tc>
          <w:tcPr>
            <w:tcW w:w="2872" w:type="dxa"/>
            <w:tcBorders>
              <w:top w:val="nil"/>
              <w:left w:val="single" w:sz="4" w:space="0" w:color="auto"/>
              <w:bottom w:val="single" w:sz="4" w:space="0" w:color="auto"/>
              <w:right w:val="single" w:sz="4" w:space="0" w:color="auto"/>
            </w:tcBorders>
            <w:noWrap/>
            <w:vAlign w:val="center"/>
          </w:tcPr>
          <w:p w14:paraId="69125B0C" w14:textId="10CA0D27" w:rsidR="00A55641" w:rsidRPr="00E11796" w:rsidRDefault="003360BF">
            <w:pPr>
              <w:rPr>
                <w:highlight w:val="lightGray"/>
              </w:rPr>
            </w:pPr>
            <w:r w:rsidRPr="00E11796">
              <w:rPr>
                <w:highlight w:val="lightGray"/>
              </w:rPr>
              <w:t>Kap. 4.2.2</w:t>
            </w:r>
          </w:p>
        </w:tc>
      </w:tr>
      <w:tr w:rsidR="00A55641" w:rsidRPr="00E11796" w14:paraId="58147D08" w14:textId="77777777" w:rsidTr="00852FE3">
        <w:trPr>
          <w:trHeight w:val="402"/>
        </w:trPr>
        <w:tc>
          <w:tcPr>
            <w:tcW w:w="6062" w:type="dxa"/>
            <w:tcBorders>
              <w:top w:val="nil"/>
              <w:left w:val="single" w:sz="4" w:space="0" w:color="auto"/>
              <w:bottom w:val="single" w:sz="4" w:space="0" w:color="auto"/>
              <w:right w:val="single" w:sz="4" w:space="0" w:color="auto"/>
            </w:tcBorders>
            <w:noWrap/>
            <w:vAlign w:val="center"/>
            <w:hideMark/>
          </w:tcPr>
          <w:p w14:paraId="105AD7E8" w14:textId="571E6B6C" w:rsidR="00A55641" w:rsidRPr="00E11796" w:rsidRDefault="00A55641">
            <w:pPr>
              <w:rPr>
                <w:highlight w:val="lightGray"/>
              </w:rPr>
            </w:pPr>
            <w:r w:rsidRPr="00E11796">
              <w:rPr>
                <w:highlight w:val="lightGray"/>
              </w:rPr>
              <w:t>Bildedata</w:t>
            </w:r>
          </w:p>
        </w:tc>
        <w:tc>
          <w:tcPr>
            <w:tcW w:w="2872" w:type="dxa"/>
            <w:tcBorders>
              <w:top w:val="nil"/>
              <w:left w:val="single" w:sz="4" w:space="0" w:color="auto"/>
              <w:bottom w:val="single" w:sz="4" w:space="0" w:color="auto"/>
              <w:right w:val="single" w:sz="4" w:space="0" w:color="auto"/>
            </w:tcBorders>
            <w:noWrap/>
            <w:vAlign w:val="center"/>
          </w:tcPr>
          <w:p w14:paraId="08199276" w14:textId="07AF0F6E" w:rsidR="00A55641" w:rsidRPr="00E11796" w:rsidRDefault="003360BF">
            <w:pPr>
              <w:rPr>
                <w:highlight w:val="lightGray"/>
              </w:rPr>
            </w:pPr>
            <w:r w:rsidRPr="00E11796">
              <w:rPr>
                <w:highlight w:val="lightGray"/>
              </w:rPr>
              <w:t>Kap. 4.2.3</w:t>
            </w:r>
          </w:p>
        </w:tc>
      </w:tr>
      <w:tr w:rsidR="00A55641" w:rsidRPr="00E11796" w14:paraId="2E679A74" w14:textId="77777777" w:rsidTr="00852FE3">
        <w:trPr>
          <w:trHeight w:val="402"/>
        </w:trPr>
        <w:tc>
          <w:tcPr>
            <w:tcW w:w="6062" w:type="dxa"/>
            <w:tcBorders>
              <w:top w:val="nil"/>
              <w:left w:val="single" w:sz="4" w:space="0" w:color="auto"/>
              <w:bottom w:val="single" w:sz="4" w:space="0" w:color="auto"/>
              <w:right w:val="single" w:sz="4" w:space="0" w:color="auto"/>
            </w:tcBorders>
            <w:noWrap/>
            <w:vAlign w:val="center"/>
            <w:hideMark/>
          </w:tcPr>
          <w:p w14:paraId="250D88D6" w14:textId="2C37B2D4" w:rsidR="00A55641" w:rsidRPr="00E11796" w:rsidRDefault="00A55641">
            <w:pPr>
              <w:rPr>
                <w:highlight w:val="lightGray"/>
              </w:rPr>
            </w:pPr>
            <w:r w:rsidRPr="00E11796">
              <w:rPr>
                <w:highlight w:val="lightGray"/>
              </w:rPr>
              <w:t>Bygg</w:t>
            </w:r>
          </w:p>
        </w:tc>
        <w:tc>
          <w:tcPr>
            <w:tcW w:w="2872" w:type="dxa"/>
            <w:tcBorders>
              <w:top w:val="nil"/>
              <w:left w:val="single" w:sz="4" w:space="0" w:color="auto"/>
              <w:bottom w:val="single" w:sz="4" w:space="0" w:color="auto"/>
              <w:right w:val="single" w:sz="4" w:space="0" w:color="auto"/>
            </w:tcBorders>
            <w:noWrap/>
            <w:vAlign w:val="center"/>
          </w:tcPr>
          <w:p w14:paraId="13473922" w14:textId="3E45F971" w:rsidR="00A55641" w:rsidRPr="00E11796" w:rsidRDefault="003360BF">
            <w:pPr>
              <w:rPr>
                <w:highlight w:val="lightGray"/>
              </w:rPr>
            </w:pPr>
            <w:r w:rsidRPr="00E11796">
              <w:rPr>
                <w:highlight w:val="lightGray"/>
              </w:rPr>
              <w:t>Kap. 4.2.4</w:t>
            </w:r>
          </w:p>
        </w:tc>
      </w:tr>
      <w:tr w:rsidR="00A55641" w:rsidRPr="00E11796" w14:paraId="21878517"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hideMark/>
          </w:tcPr>
          <w:p w14:paraId="579D2A75" w14:textId="504E8C3A" w:rsidR="00A55641" w:rsidRPr="00E11796" w:rsidRDefault="00A55641">
            <w:pPr>
              <w:rPr>
                <w:highlight w:val="lightGray"/>
              </w:rPr>
            </w:pPr>
            <w:r w:rsidRPr="00E11796">
              <w:rPr>
                <w:highlight w:val="lightGray"/>
              </w:rPr>
              <w:t>Eiendom</w:t>
            </w:r>
          </w:p>
        </w:tc>
        <w:tc>
          <w:tcPr>
            <w:tcW w:w="2872" w:type="dxa"/>
            <w:tcBorders>
              <w:top w:val="single" w:sz="4" w:space="0" w:color="auto"/>
              <w:left w:val="single" w:sz="4" w:space="0" w:color="auto"/>
              <w:bottom w:val="single" w:sz="4" w:space="0" w:color="auto"/>
              <w:right w:val="single" w:sz="4" w:space="0" w:color="auto"/>
            </w:tcBorders>
            <w:noWrap/>
            <w:vAlign w:val="center"/>
          </w:tcPr>
          <w:p w14:paraId="4372ADEF" w14:textId="6BCAB0CB" w:rsidR="00A55641" w:rsidRPr="00E11796" w:rsidRDefault="003360BF">
            <w:pPr>
              <w:rPr>
                <w:highlight w:val="lightGray"/>
              </w:rPr>
            </w:pPr>
            <w:r w:rsidRPr="00E11796">
              <w:rPr>
                <w:highlight w:val="lightGray"/>
              </w:rPr>
              <w:t>Kap.</w:t>
            </w:r>
            <w:r w:rsidR="00952688" w:rsidRPr="00E11796">
              <w:rPr>
                <w:highlight w:val="lightGray"/>
              </w:rPr>
              <w:t xml:space="preserve"> 4.2.5</w:t>
            </w:r>
          </w:p>
        </w:tc>
      </w:tr>
      <w:tr w:rsidR="00A55641" w:rsidRPr="00E11796" w14:paraId="7CF4163C"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620CA983" w14:textId="46350CDF" w:rsidR="00A55641" w:rsidRPr="00E11796" w:rsidRDefault="00A55641">
            <w:pPr>
              <w:rPr>
                <w:highlight w:val="lightGray"/>
              </w:rPr>
            </w:pPr>
            <w:r w:rsidRPr="00E11796">
              <w:rPr>
                <w:highlight w:val="lightGray"/>
              </w:rPr>
              <w:t>Forurensning</w:t>
            </w:r>
          </w:p>
        </w:tc>
        <w:tc>
          <w:tcPr>
            <w:tcW w:w="2872" w:type="dxa"/>
            <w:tcBorders>
              <w:top w:val="single" w:sz="4" w:space="0" w:color="auto"/>
              <w:left w:val="single" w:sz="4" w:space="0" w:color="auto"/>
              <w:bottom w:val="single" w:sz="4" w:space="0" w:color="auto"/>
              <w:right w:val="single" w:sz="4" w:space="0" w:color="auto"/>
            </w:tcBorders>
            <w:noWrap/>
            <w:vAlign w:val="center"/>
          </w:tcPr>
          <w:p w14:paraId="38179D23" w14:textId="15CF85C7" w:rsidR="00A55641" w:rsidRPr="00E11796" w:rsidRDefault="00952688">
            <w:pPr>
              <w:rPr>
                <w:highlight w:val="lightGray"/>
              </w:rPr>
            </w:pPr>
            <w:r w:rsidRPr="00E11796">
              <w:rPr>
                <w:highlight w:val="lightGray"/>
              </w:rPr>
              <w:t xml:space="preserve">Kap. </w:t>
            </w:r>
            <w:r w:rsidR="00BF0098" w:rsidRPr="00E11796">
              <w:rPr>
                <w:highlight w:val="lightGray"/>
              </w:rPr>
              <w:t>4.2.6</w:t>
            </w:r>
          </w:p>
        </w:tc>
      </w:tr>
      <w:tr w:rsidR="00A55641" w:rsidRPr="00E11796" w14:paraId="47D90D05"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06502C95" w14:textId="1185E8AD" w:rsidR="00A55641" w:rsidRPr="00E11796" w:rsidRDefault="00A55641">
            <w:pPr>
              <w:rPr>
                <w:highlight w:val="lightGray"/>
              </w:rPr>
            </w:pPr>
            <w:r w:rsidRPr="00E11796">
              <w:rPr>
                <w:highlight w:val="lightGray"/>
              </w:rPr>
              <w:t>Friluftsliv</w:t>
            </w:r>
          </w:p>
        </w:tc>
        <w:tc>
          <w:tcPr>
            <w:tcW w:w="2872" w:type="dxa"/>
            <w:tcBorders>
              <w:top w:val="single" w:sz="4" w:space="0" w:color="auto"/>
              <w:left w:val="single" w:sz="4" w:space="0" w:color="auto"/>
              <w:bottom w:val="single" w:sz="4" w:space="0" w:color="auto"/>
              <w:right w:val="single" w:sz="4" w:space="0" w:color="auto"/>
            </w:tcBorders>
            <w:noWrap/>
            <w:vAlign w:val="center"/>
          </w:tcPr>
          <w:p w14:paraId="262A8264" w14:textId="406FA01E" w:rsidR="00A55641" w:rsidRPr="00E11796" w:rsidRDefault="00BF0098">
            <w:pPr>
              <w:rPr>
                <w:highlight w:val="lightGray"/>
              </w:rPr>
            </w:pPr>
            <w:r w:rsidRPr="00E11796">
              <w:rPr>
                <w:highlight w:val="lightGray"/>
              </w:rPr>
              <w:t>Kap. 4.2.7</w:t>
            </w:r>
          </w:p>
        </w:tc>
      </w:tr>
      <w:tr w:rsidR="00A55641" w:rsidRPr="00E11796" w14:paraId="67DA7051"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18341836" w14:textId="7B5C8040" w:rsidR="00A55641" w:rsidRPr="00E11796" w:rsidRDefault="00F51BC0">
            <w:pPr>
              <w:rPr>
                <w:highlight w:val="lightGray"/>
              </w:rPr>
            </w:pPr>
            <w:r w:rsidRPr="00E11796">
              <w:rPr>
                <w:highlight w:val="lightGray"/>
              </w:rPr>
              <w:t>Grunnforhold</w:t>
            </w:r>
          </w:p>
        </w:tc>
        <w:tc>
          <w:tcPr>
            <w:tcW w:w="2872" w:type="dxa"/>
            <w:tcBorders>
              <w:top w:val="single" w:sz="4" w:space="0" w:color="auto"/>
              <w:left w:val="single" w:sz="4" w:space="0" w:color="auto"/>
              <w:bottom w:val="single" w:sz="4" w:space="0" w:color="auto"/>
              <w:right w:val="single" w:sz="4" w:space="0" w:color="auto"/>
            </w:tcBorders>
            <w:noWrap/>
            <w:vAlign w:val="center"/>
          </w:tcPr>
          <w:p w14:paraId="21918CFC" w14:textId="4C128F53" w:rsidR="00A55641" w:rsidRPr="00E11796" w:rsidRDefault="00BF0098">
            <w:pPr>
              <w:rPr>
                <w:highlight w:val="lightGray"/>
              </w:rPr>
            </w:pPr>
            <w:r w:rsidRPr="00E11796">
              <w:rPr>
                <w:highlight w:val="lightGray"/>
              </w:rPr>
              <w:t>Kap. 4.2.8</w:t>
            </w:r>
          </w:p>
        </w:tc>
      </w:tr>
      <w:tr w:rsidR="00F51BC0" w:rsidRPr="00E11796" w14:paraId="2B73B7DF"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5A9AA6CF" w14:textId="00FEE0FE" w:rsidR="00F51BC0" w:rsidRPr="00E11796" w:rsidRDefault="00F51BC0">
            <w:pPr>
              <w:rPr>
                <w:highlight w:val="lightGray"/>
              </w:rPr>
            </w:pPr>
            <w:r w:rsidRPr="00E11796">
              <w:rPr>
                <w:highlight w:val="lightGray"/>
              </w:rPr>
              <w:t>Kulturarv</w:t>
            </w:r>
          </w:p>
        </w:tc>
        <w:tc>
          <w:tcPr>
            <w:tcW w:w="2872" w:type="dxa"/>
            <w:tcBorders>
              <w:top w:val="single" w:sz="4" w:space="0" w:color="auto"/>
              <w:left w:val="single" w:sz="4" w:space="0" w:color="auto"/>
              <w:bottom w:val="single" w:sz="4" w:space="0" w:color="auto"/>
              <w:right w:val="single" w:sz="4" w:space="0" w:color="auto"/>
            </w:tcBorders>
            <w:noWrap/>
            <w:vAlign w:val="center"/>
          </w:tcPr>
          <w:p w14:paraId="79FE4A42" w14:textId="3AAAE5AD" w:rsidR="00F51BC0" w:rsidRPr="00E11796" w:rsidRDefault="00BF0098">
            <w:pPr>
              <w:rPr>
                <w:highlight w:val="lightGray"/>
              </w:rPr>
            </w:pPr>
            <w:r w:rsidRPr="00E11796">
              <w:rPr>
                <w:highlight w:val="lightGray"/>
              </w:rPr>
              <w:t>Kap. 4.2.9</w:t>
            </w:r>
          </w:p>
        </w:tc>
      </w:tr>
      <w:tr w:rsidR="00F51BC0" w:rsidRPr="00E11796" w14:paraId="71F37C60"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4A9285B9" w14:textId="39808E93" w:rsidR="00F51BC0" w:rsidRPr="00E11796" w:rsidRDefault="00F51BC0">
            <w:pPr>
              <w:rPr>
                <w:highlight w:val="lightGray"/>
              </w:rPr>
            </w:pPr>
            <w:r w:rsidRPr="00E11796">
              <w:rPr>
                <w:highlight w:val="lightGray"/>
              </w:rPr>
              <w:t>Landskap</w:t>
            </w:r>
          </w:p>
        </w:tc>
        <w:tc>
          <w:tcPr>
            <w:tcW w:w="2872" w:type="dxa"/>
            <w:tcBorders>
              <w:top w:val="single" w:sz="4" w:space="0" w:color="auto"/>
              <w:left w:val="single" w:sz="4" w:space="0" w:color="auto"/>
              <w:bottom w:val="single" w:sz="4" w:space="0" w:color="auto"/>
              <w:right w:val="single" w:sz="4" w:space="0" w:color="auto"/>
            </w:tcBorders>
            <w:noWrap/>
            <w:vAlign w:val="center"/>
          </w:tcPr>
          <w:p w14:paraId="7220DE0D" w14:textId="1FF667E6" w:rsidR="00F51BC0" w:rsidRPr="00E11796" w:rsidRDefault="00BF0098">
            <w:pPr>
              <w:rPr>
                <w:highlight w:val="lightGray"/>
              </w:rPr>
            </w:pPr>
            <w:r w:rsidRPr="00E11796">
              <w:rPr>
                <w:highlight w:val="lightGray"/>
              </w:rPr>
              <w:t>Kap</w:t>
            </w:r>
            <w:r w:rsidR="00DA66BA" w:rsidRPr="00E11796">
              <w:rPr>
                <w:highlight w:val="lightGray"/>
              </w:rPr>
              <w:t>. 4.2.10</w:t>
            </w:r>
          </w:p>
        </w:tc>
      </w:tr>
      <w:tr w:rsidR="00F51BC0" w:rsidRPr="00E11796" w14:paraId="4784E830"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5A7DA9E0" w14:textId="783561F8" w:rsidR="00F51BC0" w:rsidRPr="00E11796" w:rsidRDefault="006527E9">
            <w:pPr>
              <w:rPr>
                <w:highlight w:val="lightGray"/>
              </w:rPr>
            </w:pPr>
            <w:r w:rsidRPr="00E11796">
              <w:rPr>
                <w:highlight w:val="lightGray"/>
              </w:rPr>
              <w:t>Naturmangfold</w:t>
            </w:r>
          </w:p>
        </w:tc>
        <w:tc>
          <w:tcPr>
            <w:tcW w:w="2872" w:type="dxa"/>
            <w:tcBorders>
              <w:top w:val="single" w:sz="4" w:space="0" w:color="auto"/>
              <w:left w:val="single" w:sz="4" w:space="0" w:color="auto"/>
              <w:bottom w:val="single" w:sz="4" w:space="0" w:color="auto"/>
              <w:right w:val="single" w:sz="4" w:space="0" w:color="auto"/>
            </w:tcBorders>
            <w:noWrap/>
            <w:vAlign w:val="center"/>
          </w:tcPr>
          <w:p w14:paraId="21EACB45" w14:textId="553E8113" w:rsidR="00F51BC0" w:rsidRPr="00E11796" w:rsidRDefault="00DA66BA">
            <w:pPr>
              <w:rPr>
                <w:highlight w:val="lightGray"/>
              </w:rPr>
            </w:pPr>
            <w:r w:rsidRPr="00E11796">
              <w:rPr>
                <w:highlight w:val="lightGray"/>
              </w:rPr>
              <w:t>Kap. 4.2.11</w:t>
            </w:r>
          </w:p>
        </w:tc>
      </w:tr>
      <w:tr w:rsidR="006527E9" w:rsidRPr="00E11796" w14:paraId="28AC7776"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08FE00BE" w14:textId="4BEEC234" w:rsidR="006527E9" w:rsidRPr="00E11796" w:rsidRDefault="006527E9">
            <w:pPr>
              <w:rPr>
                <w:highlight w:val="lightGray"/>
              </w:rPr>
            </w:pPr>
            <w:r w:rsidRPr="00E11796">
              <w:rPr>
                <w:highlight w:val="lightGray"/>
              </w:rPr>
              <w:t>Naturressurser</w:t>
            </w:r>
          </w:p>
        </w:tc>
        <w:tc>
          <w:tcPr>
            <w:tcW w:w="2872" w:type="dxa"/>
            <w:tcBorders>
              <w:top w:val="single" w:sz="4" w:space="0" w:color="auto"/>
              <w:left w:val="single" w:sz="4" w:space="0" w:color="auto"/>
              <w:bottom w:val="single" w:sz="4" w:space="0" w:color="auto"/>
              <w:right w:val="single" w:sz="4" w:space="0" w:color="auto"/>
            </w:tcBorders>
            <w:noWrap/>
            <w:vAlign w:val="center"/>
          </w:tcPr>
          <w:p w14:paraId="136F1CB1" w14:textId="22B11F09" w:rsidR="006527E9" w:rsidRPr="00E11796" w:rsidRDefault="00DA66BA">
            <w:pPr>
              <w:rPr>
                <w:highlight w:val="lightGray"/>
              </w:rPr>
            </w:pPr>
            <w:r w:rsidRPr="00E11796">
              <w:rPr>
                <w:highlight w:val="lightGray"/>
              </w:rPr>
              <w:t>Kap. 4.2.12</w:t>
            </w:r>
          </w:p>
        </w:tc>
      </w:tr>
      <w:tr w:rsidR="006527E9" w:rsidRPr="00E11796" w14:paraId="47FE6426"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67903AD9" w14:textId="48808592" w:rsidR="006527E9" w:rsidRPr="00E11796" w:rsidRDefault="006527E9">
            <w:pPr>
              <w:rPr>
                <w:highlight w:val="lightGray"/>
              </w:rPr>
            </w:pPr>
            <w:r w:rsidRPr="00E11796">
              <w:rPr>
                <w:highlight w:val="lightGray"/>
              </w:rPr>
              <w:t>Næring</w:t>
            </w:r>
          </w:p>
        </w:tc>
        <w:tc>
          <w:tcPr>
            <w:tcW w:w="2872" w:type="dxa"/>
            <w:tcBorders>
              <w:top w:val="single" w:sz="4" w:space="0" w:color="auto"/>
              <w:left w:val="single" w:sz="4" w:space="0" w:color="auto"/>
              <w:bottom w:val="single" w:sz="4" w:space="0" w:color="auto"/>
              <w:right w:val="single" w:sz="4" w:space="0" w:color="auto"/>
            </w:tcBorders>
            <w:noWrap/>
            <w:vAlign w:val="center"/>
          </w:tcPr>
          <w:p w14:paraId="232E72FF" w14:textId="1E4E5A88" w:rsidR="006527E9" w:rsidRPr="00E11796" w:rsidRDefault="00DA66BA">
            <w:pPr>
              <w:rPr>
                <w:highlight w:val="lightGray"/>
              </w:rPr>
            </w:pPr>
            <w:r w:rsidRPr="00E11796">
              <w:rPr>
                <w:highlight w:val="lightGray"/>
              </w:rPr>
              <w:t>Kap. 4.2.13</w:t>
            </w:r>
          </w:p>
        </w:tc>
      </w:tr>
      <w:tr w:rsidR="006527E9" w:rsidRPr="00E11796" w14:paraId="6E6EA8BC"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7CB30601" w14:textId="19B7D685" w:rsidR="006527E9" w:rsidRPr="00E11796" w:rsidRDefault="006527E9">
            <w:pPr>
              <w:rPr>
                <w:highlight w:val="lightGray"/>
              </w:rPr>
            </w:pPr>
            <w:r w:rsidRPr="00E11796">
              <w:rPr>
                <w:highlight w:val="lightGray"/>
              </w:rPr>
              <w:t>Plansituasjon</w:t>
            </w:r>
          </w:p>
        </w:tc>
        <w:tc>
          <w:tcPr>
            <w:tcW w:w="2872" w:type="dxa"/>
            <w:tcBorders>
              <w:top w:val="single" w:sz="4" w:space="0" w:color="auto"/>
              <w:left w:val="single" w:sz="4" w:space="0" w:color="auto"/>
              <w:bottom w:val="single" w:sz="4" w:space="0" w:color="auto"/>
              <w:right w:val="single" w:sz="4" w:space="0" w:color="auto"/>
            </w:tcBorders>
            <w:noWrap/>
            <w:vAlign w:val="center"/>
          </w:tcPr>
          <w:p w14:paraId="7AFA467A" w14:textId="444D2D49" w:rsidR="006527E9" w:rsidRPr="00E11796" w:rsidRDefault="00DA66BA">
            <w:pPr>
              <w:rPr>
                <w:highlight w:val="lightGray"/>
              </w:rPr>
            </w:pPr>
            <w:r w:rsidRPr="00E11796">
              <w:rPr>
                <w:highlight w:val="lightGray"/>
              </w:rPr>
              <w:t>Kap. 4.2.14</w:t>
            </w:r>
          </w:p>
        </w:tc>
      </w:tr>
      <w:tr w:rsidR="006527E9" w:rsidRPr="00E11796" w14:paraId="2DA5C1C0"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69A791F4" w14:textId="10E63269" w:rsidR="006527E9" w:rsidRPr="00E11796" w:rsidRDefault="006527E9">
            <w:pPr>
              <w:rPr>
                <w:highlight w:val="lightGray"/>
              </w:rPr>
            </w:pPr>
            <w:r w:rsidRPr="00E11796">
              <w:rPr>
                <w:highlight w:val="lightGray"/>
              </w:rPr>
              <w:lastRenderedPageBreak/>
              <w:t>Samfunssikkerhet</w:t>
            </w:r>
          </w:p>
        </w:tc>
        <w:tc>
          <w:tcPr>
            <w:tcW w:w="2872" w:type="dxa"/>
            <w:tcBorders>
              <w:top w:val="single" w:sz="4" w:space="0" w:color="auto"/>
              <w:left w:val="single" w:sz="4" w:space="0" w:color="auto"/>
              <w:bottom w:val="single" w:sz="4" w:space="0" w:color="auto"/>
              <w:right w:val="single" w:sz="4" w:space="0" w:color="auto"/>
            </w:tcBorders>
            <w:noWrap/>
            <w:vAlign w:val="center"/>
          </w:tcPr>
          <w:p w14:paraId="5C972650" w14:textId="0EFDEA4B" w:rsidR="006527E9" w:rsidRPr="00E11796" w:rsidRDefault="00DA66BA">
            <w:pPr>
              <w:rPr>
                <w:highlight w:val="lightGray"/>
              </w:rPr>
            </w:pPr>
            <w:r w:rsidRPr="00E11796">
              <w:rPr>
                <w:highlight w:val="lightGray"/>
              </w:rPr>
              <w:t>Kap</w:t>
            </w:r>
            <w:r w:rsidR="00852FE3" w:rsidRPr="00E11796">
              <w:rPr>
                <w:highlight w:val="lightGray"/>
              </w:rPr>
              <w:t>. 4.2.15</w:t>
            </w:r>
          </w:p>
        </w:tc>
      </w:tr>
      <w:tr w:rsidR="006527E9" w:rsidRPr="00E11796" w14:paraId="1D6921F6"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3E030FB8" w14:textId="683FB710" w:rsidR="006527E9" w:rsidRPr="00E11796" w:rsidRDefault="006527E9">
            <w:pPr>
              <w:rPr>
                <w:highlight w:val="lightGray"/>
              </w:rPr>
            </w:pPr>
            <w:r w:rsidRPr="00E11796">
              <w:rPr>
                <w:highlight w:val="lightGray"/>
              </w:rPr>
              <w:t>Samferdsel</w:t>
            </w:r>
          </w:p>
        </w:tc>
        <w:tc>
          <w:tcPr>
            <w:tcW w:w="2872" w:type="dxa"/>
            <w:tcBorders>
              <w:top w:val="single" w:sz="4" w:space="0" w:color="auto"/>
              <w:left w:val="single" w:sz="4" w:space="0" w:color="auto"/>
              <w:bottom w:val="single" w:sz="4" w:space="0" w:color="auto"/>
              <w:right w:val="single" w:sz="4" w:space="0" w:color="auto"/>
            </w:tcBorders>
            <w:noWrap/>
            <w:vAlign w:val="center"/>
          </w:tcPr>
          <w:p w14:paraId="167EE6CE" w14:textId="41DD44B4" w:rsidR="006527E9" w:rsidRPr="00E11796" w:rsidRDefault="00852FE3">
            <w:pPr>
              <w:rPr>
                <w:highlight w:val="lightGray"/>
              </w:rPr>
            </w:pPr>
            <w:r w:rsidRPr="00E11796">
              <w:rPr>
                <w:highlight w:val="lightGray"/>
              </w:rPr>
              <w:t>Kap. 4.2.16</w:t>
            </w:r>
          </w:p>
        </w:tc>
      </w:tr>
      <w:tr w:rsidR="006527E9" w:rsidRPr="00E11796" w14:paraId="5EAD9F87"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59082716" w14:textId="08D25199" w:rsidR="006527E9" w:rsidRPr="00E11796" w:rsidRDefault="006527E9">
            <w:pPr>
              <w:rPr>
                <w:highlight w:val="lightGray"/>
              </w:rPr>
            </w:pPr>
            <w:r w:rsidRPr="00E11796">
              <w:rPr>
                <w:highlight w:val="lightGray"/>
              </w:rPr>
              <w:t>Terrengmodell</w:t>
            </w:r>
          </w:p>
        </w:tc>
        <w:tc>
          <w:tcPr>
            <w:tcW w:w="2872" w:type="dxa"/>
            <w:tcBorders>
              <w:top w:val="single" w:sz="4" w:space="0" w:color="auto"/>
              <w:left w:val="single" w:sz="4" w:space="0" w:color="auto"/>
              <w:bottom w:val="single" w:sz="4" w:space="0" w:color="auto"/>
              <w:right w:val="single" w:sz="4" w:space="0" w:color="auto"/>
            </w:tcBorders>
            <w:noWrap/>
            <w:vAlign w:val="center"/>
          </w:tcPr>
          <w:p w14:paraId="28D06B35" w14:textId="441F1CA7" w:rsidR="006527E9" w:rsidRPr="00E11796" w:rsidRDefault="00852FE3">
            <w:pPr>
              <w:rPr>
                <w:highlight w:val="lightGray"/>
              </w:rPr>
            </w:pPr>
            <w:r w:rsidRPr="00E11796">
              <w:rPr>
                <w:highlight w:val="lightGray"/>
              </w:rPr>
              <w:t>Kap. 4.2.17</w:t>
            </w:r>
          </w:p>
        </w:tc>
      </w:tr>
      <w:tr w:rsidR="006527E9" w:rsidRPr="00E11796" w14:paraId="41EA1EB7"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6AFAD33A" w14:textId="79F5CFC9" w:rsidR="006527E9" w:rsidRPr="00E11796" w:rsidRDefault="006527E9">
            <w:pPr>
              <w:rPr>
                <w:highlight w:val="lightGray"/>
              </w:rPr>
            </w:pPr>
            <w:r w:rsidRPr="00E11796">
              <w:rPr>
                <w:highlight w:val="lightGray"/>
              </w:rPr>
              <w:t>Teknisk infrastruktur</w:t>
            </w:r>
          </w:p>
        </w:tc>
        <w:tc>
          <w:tcPr>
            <w:tcW w:w="2872" w:type="dxa"/>
            <w:tcBorders>
              <w:top w:val="single" w:sz="4" w:space="0" w:color="auto"/>
              <w:left w:val="single" w:sz="4" w:space="0" w:color="auto"/>
              <w:bottom w:val="single" w:sz="4" w:space="0" w:color="auto"/>
              <w:right w:val="single" w:sz="4" w:space="0" w:color="auto"/>
            </w:tcBorders>
            <w:noWrap/>
            <w:vAlign w:val="center"/>
          </w:tcPr>
          <w:p w14:paraId="33864AA3" w14:textId="3F1DA52B" w:rsidR="006527E9" w:rsidRPr="00E11796" w:rsidRDefault="00852FE3">
            <w:pPr>
              <w:rPr>
                <w:highlight w:val="lightGray"/>
              </w:rPr>
            </w:pPr>
            <w:r w:rsidRPr="00E11796">
              <w:rPr>
                <w:highlight w:val="lightGray"/>
              </w:rPr>
              <w:t>Kap. 4.2.18</w:t>
            </w:r>
          </w:p>
        </w:tc>
      </w:tr>
      <w:tr w:rsidR="006527E9" w:rsidRPr="00E11796" w14:paraId="2F3BC887" w14:textId="77777777" w:rsidTr="00852FE3">
        <w:trPr>
          <w:trHeight w:val="402"/>
        </w:trPr>
        <w:tc>
          <w:tcPr>
            <w:tcW w:w="6062" w:type="dxa"/>
            <w:tcBorders>
              <w:top w:val="single" w:sz="4" w:space="0" w:color="auto"/>
              <w:left w:val="single" w:sz="4" w:space="0" w:color="auto"/>
              <w:bottom w:val="single" w:sz="4" w:space="0" w:color="auto"/>
              <w:right w:val="single" w:sz="4" w:space="0" w:color="auto"/>
            </w:tcBorders>
            <w:noWrap/>
            <w:vAlign w:val="center"/>
          </w:tcPr>
          <w:p w14:paraId="7D5CE679" w14:textId="73DAB160" w:rsidR="006527E9" w:rsidRPr="00E11796" w:rsidRDefault="003360BF">
            <w:pPr>
              <w:rPr>
                <w:highlight w:val="lightGray"/>
              </w:rPr>
            </w:pPr>
            <w:r w:rsidRPr="00E11796">
              <w:rPr>
                <w:highlight w:val="lightGray"/>
              </w:rPr>
              <w:t>Vær og klima</w:t>
            </w:r>
          </w:p>
        </w:tc>
        <w:tc>
          <w:tcPr>
            <w:tcW w:w="2872" w:type="dxa"/>
            <w:tcBorders>
              <w:top w:val="single" w:sz="4" w:space="0" w:color="auto"/>
              <w:left w:val="single" w:sz="4" w:space="0" w:color="auto"/>
              <w:bottom w:val="single" w:sz="4" w:space="0" w:color="auto"/>
              <w:right w:val="single" w:sz="4" w:space="0" w:color="auto"/>
            </w:tcBorders>
            <w:noWrap/>
            <w:vAlign w:val="center"/>
          </w:tcPr>
          <w:p w14:paraId="70029C87" w14:textId="5FE07EAE" w:rsidR="006527E9" w:rsidRPr="00E11796" w:rsidRDefault="00852FE3">
            <w:pPr>
              <w:rPr>
                <w:highlight w:val="lightGray"/>
              </w:rPr>
            </w:pPr>
            <w:r w:rsidRPr="00E11796">
              <w:rPr>
                <w:highlight w:val="lightGray"/>
              </w:rPr>
              <w:t>Kap. 4.2.19</w:t>
            </w:r>
          </w:p>
        </w:tc>
      </w:tr>
    </w:tbl>
    <w:p w14:paraId="33846B1B" w14:textId="2C7073E4" w:rsidR="00F337E3" w:rsidRPr="00E11796" w:rsidRDefault="00F337E3" w:rsidP="000A4353">
      <w:pPr>
        <w:rPr>
          <w:lang w:eastAsia="nb-NO"/>
        </w:rPr>
      </w:pPr>
    </w:p>
    <w:p w14:paraId="5C62480A" w14:textId="77777777" w:rsidR="00160267" w:rsidRPr="00E11796" w:rsidRDefault="00160267" w:rsidP="0062014B">
      <w:pPr>
        <w:rPr>
          <w:lang w:eastAsia="nb-NO"/>
        </w:rPr>
      </w:pPr>
    </w:p>
    <w:p w14:paraId="148CB398" w14:textId="77777777" w:rsidR="005523AF" w:rsidRPr="00E11796" w:rsidRDefault="005523AF" w:rsidP="00DA0D1F">
      <w:pPr>
        <w:pStyle w:val="Overskrift4"/>
      </w:pPr>
      <w:bookmarkStart w:id="1457" w:name="_Toc233897304"/>
      <w:r w:rsidRPr="00E11796">
        <w:t>Fagmodeller</w:t>
      </w:r>
      <w:bookmarkEnd w:id="1457"/>
    </w:p>
    <w:p w14:paraId="1682F60A" w14:textId="77777777" w:rsidR="004D6D15" w:rsidRPr="00E11796" w:rsidRDefault="00293F7C" w:rsidP="000A0094">
      <w:pPr>
        <w:rPr>
          <w:lang w:eastAsia="nb-NO"/>
        </w:rPr>
      </w:pPr>
      <w:r w:rsidRPr="00E11796">
        <w:rPr>
          <w:highlight w:val="lightGray"/>
          <w:lang w:eastAsia="nb-NO"/>
        </w:rPr>
        <w:t>VEILEDNINGSTEKST</w:t>
      </w:r>
      <w:r w:rsidR="003F0464" w:rsidRPr="00E11796">
        <w:rPr>
          <w:highlight w:val="lightGray"/>
          <w:lang w:eastAsia="nb-NO"/>
        </w:rPr>
        <w:t xml:space="preserve"> (SLETTES FØR UTLYSNING): </w:t>
      </w:r>
      <w:r w:rsidR="00B76620" w:rsidRPr="00E11796">
        <w:rPr>
          <w:highlight w:val="lightGray"/>
          <w:lang w:eastAsia="nb-NO"/>
        </w:rPr>
        <w:t>Det må gjøres en faglig vurdering av hvilke modeller som er nødvendig å kreve at entreprenøren utarbeider i prosjektet</w:t>
      </w:r>
      <w:r w:rsidR="00B76620" w:rsidRPr="00E11796">
        <w:rPr>
          <w:lang w:eastAsia="nb-NO"/>
        </w:rPr>
        <w:t xml:space="preserve">. </w:t>
      </w:r>
    </w:p>
    <w:p w14:paraId="6273C95F" w14:textId="28CB337C" w:rsidR="0062014B" w:rsidRPr="00E11796" w:rsidRDefault="005A4B2F" w:rsidP="000A0094">
      <w:pPr>
        <w:rPr>
          <w:lang w:eastAsia="nb-NO"/>
        </w:rPr>
      </w:pPr>
      <w:r w:rsidRPr="00E11796">
        <w:rPr>
          <w:lang w:eastAsia="nb-NO"/>
        </w:rPr>
        <w:t>Entreprenøren skal utarbeide følgende fagmodeller:</w:t>
      </w:r>
    </w:p>
    <w:p w14:paraId="42DEAC07" w14:textId="77777777" w:rsidR="00811899" w:rsidRPr="00E11796" w:rsidRDefault="00811899" w:rsidP="0062014B">
      <w:pPr>
        <w:rPr>
          <w:lang w:eastAsia="nb-NO"/>
        </w:rPr>
      </w:pPr>
    </w:p>
    <w:tbl>
      <w:tblPr>
        <w:tblW w:w="8999" w:type="dxa"/>
        <w:tblInd w:w="55" w:type="dxa"/>
        <w:tblCellMar>
          <w:left w:w="70" w:type="dxa"/>
          <w:right w:w="70" w:type="dxa"/>
        </w:tblCellMar>
        <w:tblLook w:val="04A0" w:firstRow="1" w:lastRow="0" w:firstColumn="1" w:lastColumn="0" w:noHBand="0" w:noVBand="1"/>
      </w:tblPr>
      <w:tblGrid>
        <w:gridCol w:w="6251"/>
        <w:gridCol w:w="2748"/>
      </w:tblGrid>
      <w:tr w:rsidR="005C24F3" w:rsidRPr="00E11796" w14:paraId="0BF768BA" w14:textId="77777777">
        <w:trPr>
          <w:trHeight w:val="295"/>
          <w:tblHeader/>
        </w:trPr>
        <w:tc>
          <w:tcPr>
            <w:tcW w:w="6251"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hideMark/>
          </w:tcPr>
          <w:p w14:paraId="3676EE46" w14:textId="6B92D312" w:rsidR="005C24F3" w:rsidRPr="00E11796" w:rsidRDefault="00852FE3">
            <w:pPr>
              <w:rPr>
                <w:b/>
              </w:rPr>
            </w:pPr>
            <w:r w:rsidRPr="00E11796">
              <w:rPr>
                <w:b/>
              </w:rPr>
              <w:t>Navn</w:t>
            </w:r>
          </w:p>
        </w:tc>
        <w:tc>
          <w:tcPr>
            <w:tcW w:w="2748" w:type="dxa"/>
            <w:tcBorders>
              <w:top w:val="single" w:sz="4" w:space="0" w:color="auto"/>
              <w:left w:val="nil"/>
              <w:bottom w:val="single" w:sz="4" w:space="0" w:color="auto"/>
              <w:right w:val="single" w:sz="4" w:space="0" w:color="auto"/>
            </w:tcBorders>
            <w:shd w:val="clear" w:color="auto" w:fill="D9D9D9" w:themeFill="background1" w:themeFillShade="D9"/>
            <w:noWrap/>
            <w:vAlign w:val="center"/>
            <w:hideMark/>
          </w:tcPr>
          <w:p w14:paraId="0B9FC93A" w14:textId="0515EA10" w:rsidR="005C24F3" w:rsidRPr="00E11796" w:rsidRDefault="005C24F3">
            <w:pPr>
              <w:rPr>
                <w:b/>
              </w:rPr>
            </w:pPr>
            <w:r w:rsidRPr="00E11796">
              <w:rPr>
                <w:b/>
              </w:rPr>
              <w:t xml:space="preserve">Referanse </w:t>
            </w:r>
            <w:r w:rsidR="00852FE3" w:rsidRPr="00E11796">
              <w:rPr>
                <w:b/>
              </w:rPr>
              <w:t>R110</w:t>
            </w:r>
          </w:p>
        </w:tc>
      </w:tr>
      <w:tr w:rsidR="005C24F3" w:rsidRPr="00E11796" w14:paraId="4694391B"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2D7952F5" w14:textId="69F19F53" w:rsidR="005C24F3" w:rsidRPr="00E11796" w:rsidRDefault="00852FE3">
            <w:pPr>
              <w:rPr>
                <w:highlight w:val="lightGray"/>
              </w:rPr>
            </w:pPr>
            <w:r w:rsidRPr="00E11796">
              <w:rPr>
                <w:highlight w:val="lightGray"/>
              </w:rPr>
              <w:t>Belysning</w:t>
            </w:r>
          </w:p>
        </w:tc>
        <w:tc>
          <w:tcPr>
            <w:tcW w:w="2748" w:type="dxa"/>
            <w:tcBorders>
              <w:top w:val="nil"/>
              <w:left w:val="nil"/>
              <w:bottom w:val="single" w:sz="4" w:space="0" w:color="auto"/>
              <w:right w:val="single" w:sz="4" w:space="0" w:color="auto"/>
            </w:tcBorders>
            <w:noWrap/>
            <w:vAlign w:val="center"/>
          </w:tcPr>
          <w:p w14:paraId="22703B00" w14:textId="62F438A9" w:rsidR="005C24F3" w:rsidRPr="00E11796" w:rsidRDefault="00752204">
            <w:pPr>
              <w:rPr>
                <w:highlight w:val="lightGray"/>
              </w:rPr>
            </w:pPr>
            <w:r w:rsidRPr="00E11796">
              <w:rPr>
                <w:highlight w:val="lightGray"/>
              </w:rPr>
              <w:t>Kap. 4.3.2</w:t>
            </w:r>
          </w:p>
        </w:tc>
      </w:tr>
      <w:tr w:rsidR="005C24F3" w:rsidRPr="00E11796" w14:paraId="7895D537"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3F5F8CF0" w14:textId="1F56D683" w:rsidR="005C24F3" w:rsidRPr="00E11796" w:rsidRDefault="00852FE3">
            <w:pPr>
              <w:rPr>
                <w:highlight w:val="lightGray"/>
              </w:rPr>
            </w:pPr>
            <w:r w:rsidRPr="00E11796">
              <w:rPr>
                <w:highlight w:val="lightGray"/>
              </w:rPr>
              <w:t>Bru</w:t>
            </w:r>
          </w:p>
        </w:tc>
        <w:tc>
          <w:tcPr>
            <w:tcW w:w="2748" w:type="dxa"/>
            <w:tcBorders>
              <w:top w:val="nil"/>
              <w:left w:val="nil"/>
              <w:bottom w:val="single" w:sz="4" w:space="0" w:color="auto"/>
              <w:right w:val="single" w:sz="4" w:space="0" w:color="auto"/>
            </w:tcBorders>
            <w:noWrap/>
            <w:vAlign w:val="center"/>
          </w:tcPr>
          <w:p w14:paraId="4FAE9BA4" w14:textId="3E29D231" w:rsidR="005C24F3" w:rsidRPr="00E11796" w:rsidRDefault="00646E9E">
            <w:pPr>
              <w:rPr>
                <w:highlight w:val="lightGray"/>
              </w:rPr>
            </w:pPr>
            <w:r w:rsidRPr="00E11796">
              <w:rPr>
                <w:highlight w:val="lightGray"/>
              </w:rPr>
              <w:t>Kap. 4.3.3</w:t>
            </w:r>
          </w:p>
        </w:tc>
      </w:tr>
      <w:tr w:rsidR="005C24F3" w:rsidRPr="00E11796" w14:paraId="402D14AD"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27219BBD" w14:textId="633D81A9" w:rsidR="005C24F3" w:rsidRPr="00E11796" w:rsidRDefault="00852FE3">
            <w:pPr>
              <w:rPr>
                <w:highlight w:val="lightGray"/>
              </w:rPr>
            </w:pPr>
            <w:r w:rsidRPr="00E11796">
              <w:rPr>
                <w:highlight w:val="lightGray"/>
              </w:rPr>
              <w:t>Bygninger</w:t>
            </w:r>
          </w:p>
        </w:tc>
        <w:tc>
          <w:tcPr>
            <w:tcW w:w="2748" w:type="dxa"/>
            <w:tcBorders>
              <w:top w:val="nil"/>
              <w:left w:val="nil"/>
              <w:bottom w:val="single" w:sz="4" w:space="0" w:color="auto"/>
              <w:right w:val="single" w:sz="4" w:space="0" w:color="auto"/>
            </w:tcBorders>
            <w:noWrap/>
            <w:vAlign w:val="center"/>
          </w:tcPr>
          <w:p w14:paraId="4F6065C5" w14:textId="4E24059A" w:rsidR="005C24F3" w:rsidRPr="00E11796" w:rsidRDefault="00646E9E">
            <w:pPr>
              <w:rPr>
                <w:highlight w:val="lightGray"/>
              </w:rPr>
            </w:pPr>
            <w:r w:rsidRPr="00E11796">
              <w:rPr>
                <w:highlight w:val="lightGray"/>
              </w:rPr>
              <w:t>Kap. 4.3.4</w:t>
            </w:r>
          </w:p>
        </w:tc>
      </w:tr>
      <w:tr w:rsidR="005C24F3" w:rsidRPr="00E11796" w14:paraId="6D95A930"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1C7F1016" w14:textId="328D2A73" w:rsidR="005C24F3" w:rsidRPr="00E11796" w:rsidRDefault="00852FE3">
            <w:pPr>
              <w:rPr>
                <w:highlight w:val="lightGray"/>
              </w:rPr>
            </w:pPr>
            <w:r w:rsidRPr="00E11796">
              <w:rPr>
                <w:highlight w:val="lightGray"/>
              </w:rPr>
              <w:t>Elektro</w:t>
            </w:r>
          </w:p>
        </w:tc>
        <w:tc>
          <w:tcPr>
            <w:tcW w:w="2748" w:type="dxa"/>
            <w:tcBorders>
              <w:top w:val="nil"/>
              <w:left w:val="nil"/>
              <w:bottom w:val="single" w:sz="4" w:space="0" w:color="auto"/>
              <w:right w:val="single" w:sz="4" w:space="0" w:color="auto"/>
            </w:tcBorders>
            <w:noWrap/>
            <w:vAlign w:val="center"/>
          </w:tcPr>
          <w:p w14:paraId="5198CA4C" w14:textId="74A8C912" w:rsidR="005C24F3" w:rsidRPr="00E11796" w:rsidRDefault="00646E9E">
            <w:pPr>
              <w:rPr>
                <w:highlight w:val="lightGray"/>
              </w:rPr>
            </w:pPr>
            <w:r w:rsidRPr="00E11796">
              <w:rPr>
                <w:highlight w:val="lightGray"/>
              </w:rPr>
              <w:t>Kap. 4.3.5</w:t>
            </w:r>
          </w:p>
        </w:tc>
      </w:tr>
      <w:tr w:rsidR="005C24F3" w:rsidRPr="00E11796" w14:paraId="5B34EB34"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21887FA4" w14:textId="65DC6487" w:rsidR="005C24F3" w:rsidRPr="00E11796" w:rsidRDefault="00852FE3">
            <w:pPr>
              <w:rPr>
                <w:highlight w:val="lightGray"/>
              </w:rPr>
            </w:pPr>
            <w:r w:rsidRPr="00E11796">
              <w:rPr>
                <w:highlight w:val="lightGray"/>
              </w:rPr>
              <w:t>Fer</w:t>
            </w:r>
            <w:r w:rsidR="00E849DE" w:rsidRPr="00E11796">
              <w:rPr>
                <w:highlight w:val="lightGray"/>
              </w:rPr>
              <w:t>j</w:t>
            </w:r>
            <w:r w:rsidRPr="00E11796">
              <w:rPr>
                <w:highlight w:val="lightGray"/>
              </w:rPr>
              <w:t>ekai</w:t>
            </w:r>
          </w:p>
        </w:tc>
        <w:tc>
          <w:tcPr>
            <w:tcW w:w="2748" w:type="dxa"/>
            <w:tcBorders>
              <w:top w:val="nil"/>
              <w:left w:val="nil"/>
              <w:bottom w:val="single" w:sz="4" w:space="0" w:color="auto"/>
              <w:right w:val="single" w:sz="4" w:space="0" w:color="auto"/>
            </w:tcBorders>
            <w:noWrap/>
            <w:vAlign w:val="center"/>
          </w:tcPr>
          <w:p w14:paraId="0C956AF5" w14:textId="474010D0" w:rsidR="005C24F3" w:rsidRPr="00E11796" w:rsidRDefault="00646E9E">
            <w:pPr>
              <w:rPr>
                <w:highlight w:val="lightGray"/>
              </w:rPr>
            </w:pPr>
            <w:r w:rsidRPr="00E11796">
              <w:rPr>
                <w:highlight w:val="lightGray"/>
              </w:rPr>
              <w:t xml:space="preserve">Kap. </w:t>
            </w:r>
            <w:r w:rsidR="00630BF6" w:rsidRPr="00E11796">
              <w:rPr>
                <w:highlight w:val="lightGray"/>
              </w:rPr>
              <w:t>4.3.6</w:t>
            </w:r>
          </w:p>
        </w:tc>
      </w:tr>
      <w:tr w:rsidR="005C24F3" w:rsidRPr="00E11796" w14:paraId="6C459E8E"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18301E8F" w14:textId="0DADEEFC" w:rsidR="005C24F3" w:rsidRPr="00E11796" w:rsidRDefault="00E849DE">
            <w:pPr>
              <w:rPr>
                <w:highlight w:val="lightGray"/>
              </w:rPr>
            </w:pPr>
            <w:r w:rsidRPr="00E11796">
              <w:rPr>
                <w:highlight w:val="lightGray"/>
              </w:rPr>
              <w:t>Gatemøbler</w:t>
            </w:r>
          </w:p>
        </w:tc>
        <w:tc>
          <w:tcPr>
            <w:tcW w:w="2748" w:type="dxa"/>
            <w:tcBorders>
              <w:top w:val="nil"/>
              <w:left w:val="nil"/>
              <w:bottom w:val="single" w:sz="4" w:space="0" w:color="auto"/>
              <w:right w:val="single" w:sz="4" w:space="0" w:color="auto"/>
            </w:tcBorders>
            <w:noWrap/>
            <w:vAlign w:val="center"/>
          </w:tcPr>
          <w:p w14:paraId="0911004F" w14:textId="634670DD" w:rsidR="005C24F3" w:rsidRPr="00E11796" w:rsidRDefault="00630BF6">
            <w:pPr>
              <w:rPr>
                <w:highlight w:val="lightGray"/>
              </w:rPr>
            </w:pPr>
            <w:r w:rsidRPr="00E11796">
              <w:rPr>
                <w:highlight w:val="lightGray"/>
              </w:rPr>
              <w:t>Kap. 4.3.7</w:t>
            </w:r>
          </w:p>
        </w:tc>
      </w:tr>
      <w:tr w:rsidR="005C24F3" w:rsidRPr="00E11796" w14:paraId="47AE0D5F"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45E08ED8" w14:textId="25B3DF82" w:rsidR="005C24F3" w:rsidRPr="00E11796" w:rsidRDefault="00E849DE">
            <w:pPr>
              <w:rPr>
                <w:highlight w:val="lightGray"/>
              </w:rPr>
            </w:pPr>
            <w:r w:rsidRPr="00E11796">
              <w:rPr>
                <w:highlight w:val="lightGray"/>
              </w:rPr>
              <w:t>Geologi</w:t>
            </w:r>
          </w:p>
        </w:tc>
        <w:tc>
          <w:tcPr>
            <w:tcW w:w="2748" w:type="dxa"/>
            <w:tcBorders>
              <w:top w:val="nil"/>
              <w:left w:val="nil"/>
              <w:bottom w:val="single" w:sz="4" w:space="0" w:color="auto"/>
              <w:right w:val="single" w:sz="4" w:space="0" w:color="auto"/>
            </w:tcBorders>
            <w:noWrap/>
            <w:vAlign w:val="center"/>
          </w:tcPr>
          <w:p w14:paraId="52D4C59E" w14:textId="605BE636" w:rsidR="005C24F3" w:rsidRPr="00E11796" w:rsidRDefault="00630BF6">
            <w:pPr>
              <w:rPr>
                <w:highlight w:val="lightGray"/>
              </w:rPr>
            </w:pPr>
            <w:r w:rsidRPr="00E11796">
              <w:rPr>
                <w:highlight w:val="lightGray"/>
              </w:rPr>
              <w:t>Kap. 4.3.8</w:t>
            </w:r>
          </w:p>
        </w:tc>
      </w:tr>
      <w:tr w:rsidR="005C24F3" w:rsidRPr="00E11796" w14:paraId="3790EF64"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7B43E095" w14:textId="40D530C7" w:rsidR="005C24F3" w:rsidRPr="00E11796" w:rsidRDefault="00E849DE">
            <w:pPr>
              <w:rPr>
                <w:highlight w:val="lightGray"/>
              </w:rPr>
            </w:pPr>
            <w:r w:rsidRPr="00E11796">
              <w:rPr>
                <w:highlight w:val="lightGray"/>
              </w:rPr>
              <w:t>Geoteknikk</w:t>
            </w:r>
          </w:p>
        </w:tc>
        <w:tc>
          <w:tcPr>
            <w:tcW w:w="2748" w:type="dxa"/>
            <w:tcBorders>
              <w:top w:val="nil"/>
              <w:left w:val="nil"/>
              <w:bottom w:val="single" w:sz="4" w:space="0" w:color="auto"/>
              <w:right w:val="single" w:sz="4" w:space="0" w:color="auto"/>
            </w:tcBorders>
            <w:noWrap/>
            <w:vAlign w:val="center"/>
          </w:tcPr>
          <w:p w14:paraId="760BA39F" w14:textId="480F0743" w:rsidR="005C24F3" w:rsidRPr="00E11796" w:rsidRDefault="00630BF6">
            <w:pPr>
              <w:rPr>
                <w:highlight w:val="lightGray"/>
              </w:rPr>
            </w:pPr>
            <w:r w:rsidRPr="00E11796">
              <w:rPr>
                <w:highlight w:val="lightGray"/>
              </w:rPr>
              <w:t>Kap. 4.3.9</w:t>
            </w:r>
          </w:p>
        </w:tc>
      </w:tr>
      <w:tr w:rsidR="005C24F3" w:rsidRPr="00E11796" w14:paraId="0ABB89B3"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4E3CA712" w14:textId="10CDD939" w:rsidR="005C24F3" w:rsidRPr="00E11796" w:rsidRDefault="00E849DE">
            <w:pPr>
              <w:rPr>
                <w:highlight w:val="lightGray"/>
              </w:rPr>
            </w:pPr>
            <w:r w:rsidRPr="00E11796">
              <w:rPr>
                <w:highlight w:val="lightGray"/>
              </w:rPr>
              <w:t>Grunnerverv</w:t>
            </w:r>
          </w:p>
        </w:tc>
        <w:tc>
          <w:tcPr>
            <w:tcW w:w="2748" w:type="dxa"/>
            <w:tcBorders>
              <w:top w:val="nil"/>
              <w:left w:val="nil"/>
              <w:bottom w:val="single" w:sz="4" w:space="0" w:color="auto"/>
              <w:right w:val="single" w:sz="4" w:space="0" w:color="auto"/>
            </w:tcBorders>
            <w:noWrap/>
            <w:vAlign w:val="center"/>
          </w:tcPr>
          <w:p w14:paraId="07E22BEB" w14:textId="124F725E" w:rsidR="005C24F3" w:rsidRPr="00E11796" w:rsidRDefault="00630BF6">
            <w:pPr>
              <w:rPr>
                <w:highlight w:val="lightGray"/>
              </w:rPr>
            </w:pPr>
            <w:r w:rsidRPr="00E11796">
              <w:rPr>
                <w:highlight w:val="lightGray"/>
              </w:rPr>
              <w:t>Kap. 4.3.10</w:t>
            </w:r>
          </w:p>
        </w:tc>
      </w:tr>
      <w:tr w:rsidR="005C24F3" w:rsidRPr="00E11796" w14:paraId="52CAD46F"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579E5BC3" w14:textId="15AB350F" w:rsidR="005C24F3" w:rsidRPr="00E11796" w:rsidRDefault="00E849DE">
            <w:pPr>
              <w:rPr>
                <w:highlight w:val="lightGray"/>
              </w:rPr>
            </w:pPr>
            <w:r w:rsidRPr="00E11796">
              <w:rPr>
                <w:highlight w:val="lightGray"/>
              </w:rPr>
              <w:t>Konstruksjoner</w:t>
            </w:r>
          </w:p>
        </w:tc>
        <w:tc>
          <w:tcPr>
            <w:tcW w:w="2748" w:type="dxa"/>
            <w:tcBorders>
              <w:top w:val="nil"/>
              <w:left w:val="nil"/>
              <w:bottom w:val="single" w:sz="4" w:space="0" w:color="auto"/>
              <w:right w:val="single" w:sz="4" w:space="0" w:color="auto"/>
            </w:tcBorders>
            <w:noWrap/>
            <w:vAlign w:val="center"/>
          </w:tcPr>
          <w:p w14:paraId="71332978" w14:textId="5F6F136B" w:rsidR="005C24F3" w:rsidRPr="00E11796" w:rsidRDefault="00630BF6">
            <w:pPr>
              <w:rPr>
                <w:highlight w:val="lightGray"/>
              </w:rPr>
            </w:pPr>
            <w:r w:rsidRPr="00E11796">
              <w:rPr>
                <w:highlight w:val="lightGray"/>
              </w:rPr>
              <w:t>Kap. 4.3.11</w:t>
            </w:r>
          </w:p>
        </w:tc>
      </w:tr>
      <w:tr w:rsidR="005C24F3" w:rsidRPr="00E11796" w14:paraId="084421EA"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4A447945" w14:textId="6F8F633A" w:rsidR="005C24F3" w:rsidRPr="00E11796" w:rsidRDefault="00E849DE">
            <w:pPr>
              <w:rPr>
                <w:highlight w:val="lightGray"/>
              </w:rPr>
            </w:pPr>
            <w:r w:rsidRPr="00E11796">
              <w:rPr>
                <w:highlight w:val="lightGray"/>
              </w:rPr>
              <w:t>Kulturminnevern</w:t>
            </w:r>
          </w:p>
        </w:tc>
        <w:tc>
          <w:tcPr>
            <w:tcW w:w="2748" w:type="dxa"/>
            <w:tcBorders>
              <w:top w:val="nil"/>
              <w:left w:val="nil"/>
              <w:bottom w:val="single" w:sz="4" w:space="0" w:color="auto"/>
              <w:right w:val="single" w:sz="4" w:space="0" w:color="auto"/>
            </w:tcBorders>
            <w:noWrap/>
            <w:vAlign w:val="center"/>
          </w:tcPr>
          <w:p w14:paraId="3FED28D4" w14:textId="35786929" w:rsidR="005C24F3" w:rsidRPr="00E11796" w:rsidRDefault="00630BF6">
            <w:pPr>
              <w:rPr>
                <w:highlight w:val="lightGray"/>
              </w:rPr>
            </w:pPr>
            <w:r w:rsidRPr="00E11796">
              <w:rPr>
                <w:highlight w:val="lightGray"/>
              </w:rPr>
              <w:t>Kap. 4.3.12</w:t>
            </w:r>
          </w:p>
        </w:tc>
      </w:tr>
      <w:tr w:rsidR="005C24F3" w:rsidRPr="00E11796" w14:paraId="2EB1687F"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38D5B9C4" w14:textId="6826C1D0" w:rsidR="005C24F3" w:rsidRPr="00E11796" w:rsidRDefault="00E849DE">
            <w:pPr>
              <w:rPr>
                <w:highlight w:val="lightGray"/>
              </w:rPr>
            </w:pPr>
            <w:r w:rsidRPr="00E11796">
              <w:rPr>
                <w:highlight w:val="lightGray"/>
              </w:rPr>
              <w:t>Massehåndtering</w:t>
            </w:r>
          </w:p>
        </w:tc>
        <w:tc>
          <w:tcPr>
            <w:tcW w:w="2748" w:type="dxa"/>
            <w:tcBorders>
              <w:top w:val="nil"/>
              <w:left w:val="nil"/>
              <w:bottom w:val="single" w:sz="4" w:space="0" w:color="auto"/>
              <w:right w:val="single" w:sz="4" w:space="0" w:color="auto"/>
            </w:tcBorders>
            <w:noWrap/>
            <w:vAlign w:val="center"/>
          </w:tcPr>
          <w:p w14:paraId="7A447109" w14:textId="638683A4" w:rsidR="005C24F3" w:rsidRPr="00E11796" w:rsidRDefault="00630BF6">
            <w:pPr>
              <w:rPr>
                <w:highlight w:val="lightGray"/>
              </w:rPr>
            </w:pPr>
            <w:r w:rsidRPr="00E11796">
              <w:rPr>
                <w:highlight w:val="lightGray"/>
              </w:rPr>
              <w:t>Kap. 4.3.13</w:t>
            </w:r>
          </w:p>
        </w:tc>
      </w:tr>
      <w:tr w:rsidR="005C24F3" w:rsidRPr="00E11796" w14:paraId="2F070D39"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67029E49" w14:textId="2CEDC79C" w:rsidR="005C24F3" w:rsidRPr="00E11796" w:rsidRDefault="00E849DE">
            <w:pPr>
              <w:rPr>
                <w:highlight w:val="lightGray"/>
              </w:rPr>
            </w:pPr>
            <w:r w:rsidRPr="00E11796">
              <w:rPr>
                <w:highlight w:val="lightGray"/>
              </w:rPr>
              <w:t>Naturvern</w:t>
            </w:r>
          </w:p>
        </w:tc>
        <w:tc>
          <w:tcPr>
            <w:tcW w:w="2748" w:type="dxa"/>
            <w:tcBorders>
              <w:top w:val="nil"/>
              <w:left w:val="nil"/>
              <w:bottom w:val="single" w:sz="4" w:space="0" w:color="auto"/>
              <w:right w:val="single" w:sz="4" w:space="0" w:color="auto"/>
            </w:tcBorders>
            <w:noWrap/>
            <w:vAlign w:val="center"/>
          </w:tcPr>
          <w:p w14:paraId="6A7F41AA" w14:textId="408DF19D" w:rsidR="005C24F3" w:rsidRPr="00E11796" w:rsidRDefault="00630BF6">
            <w:pPr>
              <w:rPr>
                <w:highlight w:val="lightGray"/>
              </w:rPr>
            </w:pPr>
            <w:r w:rsidRPr="00E11796">
              <w:rPr>
                <w:highlight w:val="lightGray"/>
              </w:rPr>
              <w:t>Kap. 4.3.14</w:t>
            </w:r>
          </w:p>
        </w:tc>
      </w:tr>
      <w:tr w:rsidR="005C24F3" w:rsidRPr="00E11796" w14:paraId="1342240C"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3C92FDDA" w14:textId="594ED954" w:rsidR="005C24F3" w:rsidRPr="00E11796" w:rsidRDefault="00E849DE">
            <w:pPr>
              <w:rPr>
                <w:highlight w:val="lightGray"/>
              </w:rPr>
            </w:pPr>
            <w:r w:rsidRPr="00E11796">
              <w:rPr>
                <w:highlight w:val="lightGray"/>
              </w:rPr>
              <w:t>Overvann</w:t>
            </w:r>
          </w:p>
        </w:tc>
        <w:tc>
          <w:tcPr>
            <w:tcW w:w="2748" w:type="dxa"/>
            <w:tcBorders>
              <w:top w:val="nil"/>
              <w:left w:val="nil"/>
              <w:bottom w:val="single" w:sz="4" w:space="0" w:color="auto"/>
              <w:right w:val="single" w:sz="4" w:space="0" w:color="auto"/>
            </w:tcBorders>
            <w:noWrap/>
            <w:vAlign w:val="center"/>
          </w:tcPr>
          <w:p w14:paraId="6E216C3C" w14:textId="5A17E441" w:rsidR="005C24F3" w:rsidRPr="00E11796" w:rsidRDefault="00630BF6">
            <w:pPr>
              <w:rPr>
                <w:highlight w:val="lightGray"/>
              </w:rPr>
            </w:pPr>
            <w:r w:rsidRPr="00E11796">
              <w:rPr>
                <w:highlight w:val="lightGray"/>
              </w:rPr>
              <w:t>Kap. 4.3.15</w:t>
            </w:r>
          </w:p>
        </w:tc>
      </w:tr>
      <w:tr w:rsidR="00593440" w:rsidRPr="00E11796" w14:paraId="6D2B020E" w14:textId="77777777">
        <w:trPr>
          <w:trHeight w:val="397"/>
        </w:trPr>
        <w:tc>
          <w:tcPr>
            <w:tcW w:w="6251" w:type="dxa"/>
            <w:tcBorders>
              <w:top w:val="nil"/>
              <w:left w:val="single" w:sz="4" w:space="0" w:color="auto"/>
              <w:bottom w:val="single" w:sz="4" w:space="0" w:color="auto"/>
              <w:right w:val="single" w:sz="4" w:space="0" w:color="auto"/>
            </w:tcBorders>
            <w:noWrap/>
            <w:vAlign w:val="center"/>
          </w:tcPr>
          <w:p w14:paraId="3163BE82" w14:textId="1B12AD05" w:rsidR="00593440" w:rsidRPr="00E11796" w:rsidRDefault="00E849DE">
            <w:pPr>
              <w:rPr>
                <w:highlight w:val="lightGray"/>
              </w:rPr>
            </w:pPr>
            <w:r w:rsidRPr="00E11796">
              <w:rPr>
                <w:highlight w:val="lightGray"/>
              </w:rPr>
              <w:t>Planfag</w:t>
            </w:r>
          </w:p>
        </w:tc>
        <w:tc>
          <w:tcPr>
            <w:tcW w:w="2748" w:type="dxa"/>
            <w:tcBorders>
              <w:top w:val="nil"/>
              <w:left w:val="nil"/>
              <w:bottom w:val="single" w:sz="4" w:space="0" w:color="auto"/>
              <w:right w:val="single" w:sz="4" w:space="0" w:color="auto"/>
            </w:tcBorders>
            <w:noWrap/>
            <w:vAlign w:val="center"/>
          </w:tcPr>
          <w:p w14:paraId="5A904EC7" w14:textId="6F927223" w:rsidR="00593440" w:rsidRPr="00E11796" w:rsidRDefault="00630BF6">
            <w:pPr>
              <w:rPr>
                <w:highlight w:val="lightGray"/>
              </w:rPr>
            </w:pPr>
            <w:r w:rsidRPr="00E11796">
              <w:rPr>
                <w:highlight w:val="lightGray"/>
              </w:rPr>
              <w:t>Kap. 4.3.16</w:t>
            </w:r>
          </w:p>
        </w:tc>
      </w:tr>
      <w:tr w:rsidR="003966FB" w:rsidRPr="00E11796" w14:paraId="313C502B" w14:textId="77777777">
        <w:trPr>
          <w:trHeight w:val="397"/>
        </w:trPr>
        <w:tc>
          <w:tcPr>
            <w:tcW w:w="6251" w:type="dxa"/>
            <w:tcBorders>
              <w:top w:val="nil"/>
              <w:left w:val="single" w:sz="4" w:space="0" w:color="auto"/>
              <w:bottom w:val="single" w:sz="4" w:space="0" w:color="auto"/>
              <w:right w:val="single" w:sz="4" w:space="0" w:color="auto"/>
            </w:tcBorders>
            <w:noWrap/>
            <w:vAlign w:val="center"/>
          </w:tcPr>
          <w:p w14:paraId="45DDDA72" w14:textId="0CD033DD" w:rsidR="003966FB" w:rsidRPr="00E11796" w:rsidRDefault="00E849DE">
            <w:pPr>
              <w:rPr>
                <w:highlight w:val="lightGray"/>
              </w:rPr>
            </w:pPr>
            <w:r w:rsidRPr="00E11796">
              <w:rPr>
                <w:highlight w:val="lightGray"/>
              </w:rPr>
              <w:t>Rekkverk</w:t>
            </w:r>
          </w:p>
        </w:tc>
        <w:tc>
          <w:tcPr>
            <w:tcW w:w="2748" w:type="dxa"/>
            <w:tcBorders>
              <w:top w:val="nil"/>
              <w:left w:val="nil"/>
              <w:bottom w:val="single" w:sz="4" w:space="0" w:color="auto"/>
              <w:right w:val="single" w:sz="4" w:space="0" w:color="auto"/>
            </w:tcBorders>
            <w:noWrap/>
            <w:vAlign w:val="center"/>
          </w:tcPr>
          <w:p w14:paraId="6B121F01" w14:textId="5B980AEA" w:rsidR="003966FB" w:rsidRPr="00E11796" w:rsidRDefault="00630BF6">
            <w:pPr>
              <w:rPr>
                <w:highlight w:val="lightGray"/>
              </w:rPr>
            </w:pPr>
            <w:r w:rsidRPr="00E11796">
              <w:rPr>
                <w:highlight w:val="lightGray"/>
              </w:rPr>
              <w:t>Kap. 4.3.17</w:t>
            </w:r>
          </w:p>
        </w:tc>
      </w:tr>
      <w:tr w:rsidR="005C24F3" w:rsidRPr="00E11796" w14:paraId="57FD661F" w14:textId="77777777" w:rsidTr="00852FE3">
        <w:trPr>
          <w:trHeight w:val="397"/>
        </w:trPr>
        <w:tc>
          <w:tcPr>
            <w:tcW w:w="6251" w:type="dxa"/>
            <w:tcBorders>
              <w:top w:val="nil"/>
              <w:left w:val="single" w:sz="4" w:space="0" w:color="auto"/>
              <w:bottom w:val="single" w:sz="4" w:space="0" w:color="auto"/>
              <w:right w:val="single" w:sz="4" w:space="0" w:color="auto"/>
            </w:tcBorders>
            <w:noWrap/>
            <w:vAlign w:val="center"/>
          </w:tcPr>
          <w:p w14:paraId="6B6DA9B6" w14:textId="3C123E28" w:rsidR="005C24F3" w:rsidRPr="00E11796" w:rsidRDefault="00E849DE">
            <w:pPr>
              <w:rPr>
                <w:highlight w:val="lightGray"/>
              </w:rPr>
            </w:pPr>
            <w:r w:rsidRPr="00E11796">
              <w:rPr>
                <w:highlight w:val="lightGray"/>
              </w:rPr>
              <w:t>Risikoreduksjon</w:t>
            </w:r>
          </w:p>
        </w:tc>
        <w:tc>
          <w:tcPr>
            <w:tcW w:w="2748" w:type="dxa"/>
            <w:tcBorders>
              <w:top w:val="nil"/>
              <w:left w:val="nil"/>
              <w:bottom w:val="single" w:sz="4" w:space="0" w:color="auto"/>
              <w:right w:val="single" w:sz="4" w:space="0" w:color="auto"/>
            </w:tcBorders>
            <w:noWrap/>
            <w:vAlign w:val="center"/>
          </w:tcPr>
          <w:p w14:paraId="6914A4A6" w14:textId="586B06D0" w:rsidR="005C24F3" w:rsidRPr="00E11796" w:rsidRDefault="00630BF6">
            <w:pPr>
              <w:rPr>
                <w:highlight w:val="lightGray"/>
              </w:rPr>
            </w:pPr>
            <w:r w:rsidRPr="00E11796">
              <w:rPr>
                <w:highlight w:val="lightGray"/>
              </w:rPr>
              <w:t>Kap. 4.3.18</w:t>
            </w:r>
          </w:p>
        </w:tc>
      </w:tr>
      <w:tr w:rsidR="005C24F3" w:rsidRPr="00E11796" w14:paraId="370FEB35" w14:textId="77777777" w:rsidTr="00E849DE">
        <w:trPr>
          <w:trHeight w:val="397"/>
        </w:trPr>
        <w:tc>
          <w:tcPr>
            <w:tcW w:w="6251" w:type="dxa"/>
            <w:tcBorders>
              <w:top w:val="nil"/>
              <w:left w:val="single" w:sz="4" w:space="0" w:color="auto"/>
              <w:bottom w:val="single" w:sz="4" w:space="0" w:color="auto"/>
              <w:right w:val="single" w:sz="4" w:space="0" w:color="auto"/>
            </w:tcBorders>
            <w:noWrap/>
            <w:vAlign w:val="center"/>
          </w:tcPr>
          <w:p w14:paraId="2F4389BB" w14:textId="1C57322F" w:rsidR="005C24F3" w:rsidRPr="00E11796" w:rsidRDefault="00E849DE">
            <w:pPr>
              <w:rPr>
                <w:highlight w:val="lightGray"/>
              </w:rPr>
            </w:pPr>
            <w:r w:rsidRPr="00E11796">
              <w:rPr>
                <w:highlight w:val="lightGray"/>
              </w:rPr>
              <w:t>Signal</w:t>
            </w:r>
          </w:p>
        </w:tc>
        <w:tc>
          <w:tcPr>
            <w:tcW w:w="2748" w:type="dxa"/>
            <w:tcBorders>
              <w:top w:val="nil"/>
              <w:left w:val="nil"/>
              <w:bottom w:val="single" w:sz="4" w:space="0" w:color="auto"/>
              <w:right w:val="single" w:sz="4" w:space="0" w:color="auto"/>
            </w:tcBorders>
            <w:noWrap/>
            <w:vAlign w:val="center"/>
          </w:tcPr>
          <w:p w14:paraId="4D0795F0" w14:textId="3396D699" w:rsidR="005C24F3" w:rsidRPr="00E11796" w:rsidRDefault="00630BF6">
            <w:pPr>
              <w:rPr>
                <w:highlight w:val="lightGray"/>
              </w:rPr>
            </w:pPr>
            <w:r w:rsidRPr="00E11796">
              <w:rPr>
                <w:highlight w:val="lightGray"/>
              </w:rPr>
              <w:t>Kap. 4.3.19</w:t>
            </w:r>
          </w:p>
        </w:tc>
      </w:tr>
      <w:tr w:rsidR="00E849DE" w:rsidRPr="00E11796" w14:paraId="530976D2" w14:textId="77777777" w:rsidTr="00E849DE">
        <w:trPr>
          <w:trHeight w:val="397"/>
        </w:trPr>
        <w:tc>
          <w:tcPr>
            <w:tcW w:w="6251" w:type="dxa"/>
            <w:tcBorders>
              <w:top w:val="single" w:sz="4" w:space="0" w:color="auto"/>
              <w:left w:val="single" w:sz="4" w:space="0" w:color="auto"/>
              <w:bottom w:val="single" w:sz="4" w:space="0" w:color="auto"/>
              <w:right w:val="single" w:sz="4" w:space="0" w:color="auto"/>
            </w:tcBorders>
            <w:noWrap/>
            <w:vAlign w:val="center"/>
          </w:tcPr>
          <w:p w14:paraId="326C0F56" w14:textId="5093D45B" w:rsidR="00E849DE" w:rsidRPr="00E11796" w:rsidRDefault="00E849DE">
            <w:pPr>
              <w:rPr>
                <w:highlight w:val="lightGray"/>
              </w:rPr>
            </w:pPr>
            <w:r w:rsidRPr="00E11796">
              <w:rPr>
                <w:highlight w:val="lightGray"/>
              </w:rPr>
              <w:t>Skilt</w:t>
            </w:r>
          </w:p>
        </w:tc>
        <w:tc>
          <w:tcPr>
            <w:tcW w:w="2748" w:type="dxa"/>
            <w:tcBorders>
              <w:top w:val="single" w:sz="4" w:space="0" w:color="auto"/>
              <w:left w:val="nil"/>
              <w:bottom w:val="single" w:sz="4" w:space="0" w:color="auto"/>
              <w:right w:val="single" w:sz="4" w:space="0" w:color="auto"/>
            </w:tcBorders>
            <w:noWrap/>
            <w:vAlign w:val="center"/>
          </w:tcPr>
          <w:p w14:paraId="76952716" w14:textId="30720F20" w:rsidR="00E849DE" w:rsidRPr="00E11796" w:rsidRDefault="00630BF6">
            <w:pPr>
              <w:rPr>
                <w:highlight w:val="lightGray"/>
              </w:rPr>
            </w:pPr>
            <w:r w:rsidRPr="00E11796">
              <w:rPr>
                <w:highlight w:val="lightGray"/>
              </w:rPr>
              <w:t>Kap. 4.3.20</w:t>
            </w:r>
          </w:p>
        </w:tc>
      </w:tr>
      <w:tr w:rsidR="00E849DE" w:rsidRPr="00E11796" w14:paraId="3CC0E258" w14:textId="77777777" w:rsidTr="00E849DE">
        <w:trPr>
          <w:trHeight w:val="397"/>
        </w:trPr>
        <w:tc>
          <w:tcPr>
            <w:tcW w:w="6251" w:type="dxa"/>
            <w:tcBorders>
              <w:top w:val="single" w:sz="4" w:space="0" w:color="auto"/>
              <w:left w:val="single" w:sz="4" w:space="0" w:color="auto"/>
              <w:bottom w:val="single" w:sz="4" w:space="0" w:color="auto"/>
              <w:right w:val="single" w:sz="4" w:space="0" w:color="auto"/>
            </w:tcBorders>
            <w:noWrap/>
            <w:vAlign w:val="center"/>
          </w:tcPr>
          <w:p w14:paraId="2D202BA2" w14:textId="7815FD2C" w:rsidR="00E849DE" w:rsidRPr="00E11796" w:rsidRDefault="00752204">
            <w:pPr>
              <w:rPr>
                <w:highlight w:val="lightGray"/>
              </w:rPr>
            </w:pPr>
            <w:r w:rsidRPr="00E11796">
              <w:rPr>
                <w:highlight w:val="lightGray"/>
              </w:rPr>
              <w:t>Steinsetting</w:t>
            </w:r>
          </w:p>
        </w:tc>
        <w:tc>
          <w:tcPr>
            <w:tcW w:w="2748" w:type="dxa"/>
            <w:tcBorders>
              <w:top w:val="single" w:sz="4" w:space="0" w:color="auto"/>
              <w:left w:val="nil"/>
              <w:bottom w:val="single" w:sz="4" w:space="0" w:color="auto"/>
              <w:right w:val="single" w:sz="4" w:space="0" w:color="auto"/>
            </w:tcBorders>
            <w:noWrap/>
            <w:vAlign w:val="center"/>
          </w:tcPr>
          <w:p w14:paraId="4636BB6B" w14:textId="3170C23A" w:rsidR="00E849DE" w:rsidRPr="00E11796" w:rsidRDefault="00630BF6">
            <w:pPr>
              <w:rPr>
                <w:highlight w:val="lightGray"/>
              </w:rPr>
            </w:pPr>
            <w:r w:rsidRPr="00E11796">
              <w:rPr>
                <w:highlight w:val="lightGray"/>
              </w:rPr>
              <w:t>Kap. 4.3.21</w:t>
            </w:r>
          </w:p>
        </w:tc>
      </w:tr>
      <w:tr w:rsidR="00E849DE" w:rsidRPr="00E11796" w14:paraId="66F7112B" w14:textId="77777777" w:rsidTr="00E849DE">
        <w:trPr>
          <w:trHeight w:val="397"/>
        </w:trPr>
        <w:tc>
          <w:tcPr>
            <w:tcW w:w="6251" w:type="dxa"/>
            <w:tcBorders>
              <w:top w:val="single" w:sz="4" w:space="0" w:color="auto"/>
              <w:left w:val="single" w:sz="4" w:space="0" w:color="auto"/>
              <w:bottom w:val="single" w:sz="4" w:space="0" w:color="auto"/>
              <w:right w:val="single" w:sz="4" w:space="0" w:color="auto"/>
            </w:tcBorders>
            <w:noWrap/>
            <w:vAlign w:val="center"/>
          </w:tcPr>
          <w:p w14:paraId="4EB82814" w14:textId="5FB640FB" w:rsidR="00E849DE" w:rsidRPr="00E11796" w:rsidRDefault="00752204">
            <w:pPr>
              <w:rPr>
                <w:highlight w:val="lightGray"/>
              </w:rPr>
            </w:pPr>
            <w:r w:rsidRPr="00E11796">
              <w:rPr>
                <w:highlight w:val="lightGray"/>
              </w:rPr>
              <w:t>Terrengforming</w:t>
            </w:r>
          </w:p>
        </w:tc>
        <w:tc>
          <w:tcPr>
            <w:tcW w:w="2748" w:type="dxa"/>
            <w:tcBorders>
              <w:top w:val="single" w:sz="4" w:space="0" w:color="auto"/>
              <w:left w:val="nil"/>
              <w:bottom w:val="single" w:sz="4" w:space="0" w:color="auto"/>
              <w:right w:val="single" w:sz="4" w:space="0" w:color="auto"/>
            </w:tcBorders>
            <w:noWrap/>
            <w:vAlign w:val="center"/>
          </w:tcPr>
          <w:p w14:paraId="09E66681" w14:textId="155154DF" w:rsidR="00E849DE" w:rsidRPr="00E11796" w:rsidRDefault="00630BF6">
            <w:pPr>
              <w:rPr>
                <w:highlight w:val="lightGray"/>
              </w:rPr>
            </w:pPr>
            <w:r w:rsidRPr="00E11796">
              <w:rPr>
                <w:highlight w:val="lightGray"/>
              </w:rPr>
              <w:t>Kap. 4.3.22</w:t>
            </w:r>
          </w:p>
        </w:tc>
      </w:tr>
      <w:tr w:rsidR="00E849DE" w:rsidRPr="00E11796" w14:paraId="7C98054E" w14:textId="77777777" w:rsidTr="00E849DE">
        <w:trPr>
          <w:trHeight w:val="397"/>
        </w:trPr>
        <w:tc>
          <w:tcPr>
            <w:tcW w:w="6251" w:type="dxa"/>
            <w:tcBorders>
              <w:top w:val="single" w:sz="4" w:space="0" w:color="auto"/>
              <w:left w:val="single" w:sz="4" w:space="0" w:color="auto"/>
              <w:bottom w:val="single" w:sz="4" w:space="0" w:color="auto"/>
              <w:right w:val="single" w:sz="4" w:space="0" w:color="auto"/>
            </w:tcBorders>
            <w:noWrap/>
            <w:vAlign w:val="center"/>
          </w:tcPr>
          <w:p w14:paraId="2F5A8234" w14:textId="08B6C0C8" w:rsidR="00E849DE" w:rsidRPr="00E11796" w:rsidRDefault="00752204">
            <w:pPr>
              <w:rPr>
                <w:highlight w:val="lightGray"/>
              </w:rPr>
            </w:pPr>
            <w:r w:rsidRPr="00E11796">
              <w:rPr>
                <w:highlight w:val="lightGray"/>
              </w:rPr>
              <w:t>Tunnel</w:t>
            </w:r>
          </w:p>
        </w:tc>
        <w:tc>
          <w:tcPr>
            <w:tcW w:w="2748" w:type="dxa"/>
            <w:tcBorders>
              <w:top w:val="single" w:sz="4" w:space="0" w:color="auto"/>
              <w:left w:val="nil"/>
              <w:bottom w:val="single" w:sz="4" w:space="0" w:color="auto"/>
              <w:right w:val="single" w:sz="4" w:space="0" w:color="auto"/>
            </w:tcBorders>
            <w:noWrap/>
            <w:vAlign w:val="center"/>
          </w:tcPr>
          <w:p w14:paraId="3E41C7BA" w14:textId="2F3E5637" w:rsidR="00E849DE" w:rsidRPr="00E11796" w:rsidRDefault="006425C7">
            <w:pPr>
              <w:rPr>
                <w:highlight w:val="lightGray"/>
              </w:rPr>
            </w:pPr>
            <w:r w:rsidRPr="00E11796">
              <w:rPr>
                <w:highlight w:val="lightGray"/>
              </w:rPr>
              <w:t>Kap. 4.3.23</w:t>
            </w:r>
          </w:p>
        </w:tc>
      </w:tr>
      <w:tr w:rsidR="00E849DE" w:rsidRPr="00E11796" w14:paraId="3EBBDBE7" w14:textId="77777777" w:rsidTr="00E849DE">
        <w:trPr>
          <w:trHeight w:val="397"/>
        </w:trPr>
        <w:tc>
          <w:tcPr>
            <w:tcW w:w="6251" w:type="dxa"/>
            <w:tcBorders>
              <w:top w:val="single" w:sz="4" w:space="0" w:color="auto"/>
              <w:left w:val="single" w:sz="4" w:space="0" w:color="auto"/>
              <w:bottom w:val="single" w:sz="4" w:space="0" w:color="auto"/>
              <w:right w:val="single" w:sz="4" w:space="0" w:color="auto"/>
            </w:tcBorders>
            <w:noWrap/>
            <w:vAlign w:val="center"/>
          </w:tcPr>
          <w:p w14:paraId="6F108043" w14:textId="1847BF65" w:rsidR="00E849DE" w:rsidRPr="00E11796" w:rsidRDefault="00752204">
            <w:pPr>
              <w:rPr>
                <w:highlight w:val="lightGray"/>
              </w:rPr>
            </w:pPr>
            <w:r w:rsidRPr="00E11796">
              <w:rPr>
                <w:highlight w:val="lightGray"/>
              </w:rPr>
              <w:t>Vann og avløp</w:t>
            </w:r>
          </w:p>
        </w:tc>
        <w:tc>
          <w:tcPr>
            <w:tcW w:w="2748" w:type="dxa"/>
            <w:tcBorders>
              <w:top w:val="single" w:sz="4" w:space="0" w:color="auto"/>
              <w:left w:val="nil"/>
              <w:bottom w:val="single" w:sz="4" w:space="0" w:color="auto"/>
              <w:right w:val="single" w:sz="4" w:space="0" w:color="auto"/>
            </w:tcBorders>
            <w:noWrap/>
            <w:vAlign w:val="center"/>
          </w:tcPr>
          <w:p w14:paraId="67157F27" w14:textId="70AE7C45" w:rsidR="00E849DE" w:rsidRPr="00E11796" w:rsidRDefault="006425C7">
            <w:pPr>
              <w:rPr>
                <w:highlight w:val="lightGray"/>
              </w:rPr>
            </w:pPr>
            <w:r w:rsidRPr="00E11796">
              <w:rPr>
                <w:highlight w:val="lightGray"/>
              </w:rPr>
              <w:t>Kap. 4.3.24</w:t>
            </w:r>
          </w:p>
        </w:tc>
      </w:tr>
      <w:tr w:rsidR="00E849DE" w:rsidRPr="00E11796" w14:paraId="2654C74C" w14:textId="77777777" w:rsidTr="00E849DE">
        <w:trPr>
          <w:trHeight w:val="397"/>
        </w:trPr>
        <w:tc>
          <w:tcPr>
            <w:tcW w:w="6251" w:type="dxa"/>
            <w:tcBorders>
              <w:top w:val="single" w:sz="4" w:space="0" w:color="auto"/>
              <w:left w:val="single" w:sz="4" w:space="0" w:color="auto"/>
              <w:bottom w:val="single" w:sz="4" w:space="0" w:color="auto"/>
              <w:right w:val="single" w:sz="4" w:space="0" w:color="auto"/>
            </w:tcBorders>
            <w:noWrap/>
            <w:vAlign w:val="center"/>
          </w:tcPr>
          <w:p w14:paraId="47EFF380" w14:textId="408466AC" w:rsidR="00E849DE" w:rsidRPr="00E11796" w:rsidRDefault="00752204">
            <w:pPr>
              <w:rPr>
                <w:highlight w:val="lightGray"/>
              </w:rPr>
            </w:pPr>
            <w:r w:rsidRPr="00E11796">
              <w:rPr>
                <w:highlight w:val="lightGray"/>
              </w:rPr>
              <w:lastRenderedPageBreak/>
              <w:t>Veg</w:t>
            </w:r>
          </w:p>
        </w:tc>
        <w:tc>
          <w:tcPr>
            <w:tcW w:w="2748" w:type="dxa"/>
            <w:tcBorders>
              <w:top w:val="single" w:sz="4" w:space="0" w:color="auto"/>
              <w:left w:val="nil"/>
              <w:bottom w:val="single" w:sz="4" w:space="0" w:color="auto"/>
              <w:right w:val="single" w:sz="4" w:space="0" w:color="auto"/>
            </w:tcBorders>
            <w:noWrap/>
            <w:vAlign w:val="center"/>
          </w:tcPr>
          <w:p w14:paraId="5B5D5362" w14:textId="63A51827" w:rsidR="00E849DE" w:rsidRPr="00E11796" w:rsidRDefault="006425C7">
            <w:pPr>
              <w:rPr>
                <w:highlight w:val="lightGray"/>
              </w:rPr>
            </w:pPr>
            <w:r w:rsidRPr="00E11796">
              <w:rPr>
                <w:highlight w:val="lightGray"/>
              </w:rPr>
              <w:t>Kap. 4.3.25</w:t>
            </w:r>
          </w:p>
        </w:tc>
      </w:tr>
      <w:tr w:rsidR="00E849DE" w:rsidRPr="00E11796" w14:paraId="66BB83A6" w14:textId="77777777" w:rsidTr="00E849DE">
        <w:trPr>
          <w:trHeight w:val="397"/>
        </w:trPr>
        <w:tc>
          <w:tcPr>
            <w:tcW w:w="6251" w:type="dxa"/>
            <w:tcBorders>
              <w:top w:val="single" w:sz="4" w:space="0" w:color="auto"/>
              <w:left w:val="single" w:sz="4" w:space="0" w:color="auto"/>
              <w:bottom w:val="single" w:sz="4" w:space="0" w:color="auto"/>
              <w:right w:val="single" w:sz="4" w:space="0" w:color="auto"/>
            </w:tcBorders>
            <w:noWrap/>
            <w:vAlign w:val="center"/>
          </w:tcPr>
          <w:p w14:paraId="1D6E6948" w14:textId="50AFDE01" w:rsidR="00E849DE" w:rsidRPr="00E11796" w:rsidRDefault="00752204">
            <w:pPr>
              <w:rPr>
                <w:highlight w:val="lightGray"/>
              </w:rPr>
            </w:pPr>
            <w:r w:rsidRPr="00E11796">
              <w:rPr>
                <w:highlight w:val="lightGray"/>
              </w:rPr>
              <w:t>Vegetasjon</w:t>
            </w:r>
          </w:p>
        </w:tc>
        <w:tc>
          <w:tcPr>
            <w:tcW w:w="2748" w:type="dxa"/>
            <w:tcBorders>
              <w:top w:val="single" w:sz="4" w:space="0" w:color="auto"/>
              <w:left w:val="nil"/>
              <w:bottom w:val="single" w:sz="4" w:space="0" w:color="auto"/>
              <w:right w:val="single" w:sz="4" w:space="0" w:color="auto"/>
            </w:tcBorders>
            <w:noWrap/>
            <w:vAlign w:val="center"/>
          </w:tcPr>
          <w:p w14:paraId="2FC9AB40" w14:textId="59C8791D" w:rsidR="00E849DE" w:rsidRPr="00E11796" w:rsidRDefault="006425C7">
            <w:pPr>
              <w:rPr>
                <w:highlight w:val="lightGray"/>
              </w:rPr>
            </w:pPr>
            <w:r w:rsidRPr="00E11796">
              <w:rPr>
                <w:highlight w:val="lightGray"/>
              </w:rPr>
              <w:t>Kap. 4.3.26</w:t>
            </w:r>
          </w:p>
        </w:tc>
      </w:tr>
      <w:tr w:rsidR="00E849DE" w:rsidRPr="00E11796" w14:paraId="77CA9967" w14:textId="77777777" w:rsidTr="00E849DE">
        <w:trPr>
          <w:trHeight w:val="397"/>
        </w:trPr>
        <w:tc>
          <w:tcPr>
            <w:tcW w:w="6251" w:type="dxa"/>
            <w:tcBorders>
              <w:top w:val="single" w:sz="4" w:space="0" w:color="auto"/>
              <w:left w:val="single" w:sz="4" w:space="0" w:color="auto"/>
              <w:bottom w:val="single" w:sz="4" w:space="0" w:color="auto"/>
              <w:right w:val="single" w:sz="4" w:space="0" w:color="auto"/>
            </w:tcBorders>
            <w:noWrap/>
            <w:vAlign w:val="center"/>
          </w:tcPr>
          <w:p w14:paraId="03295321" w14:textId="2E9CCBBA" w:rsidR="00E849DE" w:rsidRPr="00E11796" w:rsidRDefault="00752204">
            <w:pPr>
              <w:rPr>
                <w:highlight w:val="lightGray"/>
              </w:rPr>
            </w:pPr>
            <w:r w:rsidRPr="00E11796">
              <w:rPr>
                <w:highlight w:val="lightGray"/>
              </w:rPr>
              <w:t>Vegoppmerking</w:t>
            </w:r>
          </w:p>
        </w:tc>
        <w:tc>
          <w:tcPr>
            <w:tcW w:w="2748" w:type="dxa"/>
            <w:tcBorders>
              <w:top w:val="single" w:sz="4" w:space="0" w:color="auto"/>
              <w:left w:val="nil"/>
              <w:bottom w:val="single" w:sz="4" w:space="0" w:color="auto"/>
              <w:right w:val="single" w:sz="4" w:space="0" w:color="auto"/>
            </w:tcBorders>
            <w:noWrap/>
            <w:vAlign w:val="center"/>
          </w:tcPr>
          <w:p w14:paraId="6366BF6D" w14:textId="2A1A84AB" w:rsidR="00E849DE" w:rsidRPr="00E11796" w:rsidRDefault="006425C7">
            <w:pPr>
              <w:rPr>
                <w:highlight w:val="lightGray"/>
              </w:rPr>
            </w:pPr>
            <w:r w:rsidRPr="00E11796">
              <w:rPr>
                <w:highlight w:val="lightGray"/>
              </w:rPr>
              <w:t>Kap. 4.3.27</w:t>
            </w:r>
          </w:p>
        </w:tc>
      </w:tr>
    </w:tbl>
    <w:p w14:paraId="4599B2BA" w14:textId="77777777" w:rsidR="004D6D15" w:rsidRPr="00E11796" w:rsidRDefault="004D6D15" w:rsidP="0062014B">
      <w:pPr>
        <w:rPr>
          <w:lang w:eastAsia="nb-NO"/>
        </w:rPr>
      </w:pPr>
    </w:p>
    <w:p w14:paraId="69C8B451" w14:textId="27D33F46" w:rsidR="005C24F3" w:rsidRPr="00E11796" w:rsidRDefault="0006727A" w:rsidP="0062014B">
      <w:pPr>
        <w:rPr>
          <w:lang w:eastAsia="nb-NO"/>
        </w:rPr>
      </w:pPr>
      <w:r w:rsidRPr="00E11796">
        <w:rPr>
          <w:lang w:eastAsia="nb-NO"/>
        </w:rPr>
        <w:t xml:space="preserve">Entreprenøren skal </w:t>
      </w:r>
      <w:r w:rsidR="00D61DB9" w:rsidRPr="00E11796">
        <w:rPr>
          <w:lang w:eastAsia="nb-NO"/>
        </w:rPr>
        <w:t>i tillegg</w:t>
      </w:r>
      <w:r w:rsidRPr="00E11796">
        <w:rPr>
          <w:lang w:eastAsia="nb-NO"/>
        </w:rPr>
        <w:t xml:space="preserve"> utarbeide de fagmodeller som er nødvendig for å</w:t>
      </w:r>
      <w:r w:rsidR="00D61DB9" w:rsidRPr="00E11796">
        <w:rPr>
          <w:lang w:eastAsia="nb-NO"/>
        </w:rPr>
        <w:t xml:space="preserve"> ivareta kontraktens krav.</w:t>
      </w:r>
    </w:p>
    <w:p w14:paraId="74279FB2" w14:textId="77777777" w:rsidR="003A590F" w:rsidRPr="00E11796" w:rsidRDefault="003A590F" w:rsidP="006F4CAC">
      <w:pPr>
        <w:rPr>
          <w:lang w:eastAsia="nb-NO"/>
        </w:rPr>
      </w:pPr>
    </w:p>
    <w:p w14:paraId="108BC5C3" w14:textId="63078C1E" w:rsidR="005523AF" w:rsidRPr="00E11796" w:rsidRDefault="006464C5" w:rsidP="00DA0D1F">
      <w:pPr>
        <w:pStyle w:val="Overskrift4"/>
      </w:pPr>
      <w:bookmarkStart w:id="1458" w:name="_Toc233897305"/>
      <w:r w:rsidRPr="00E11796">
        <w:t>Koordineringsmodeller</w:t>
      </w:r>
      <w:bookmarkEnd w:id="1458"/>
    </w:p>
    <w:p w14:paraId="14DC7B32" w14:textId="488E03C6" w:rsidR="006464C5" w:rsidRPr="00E11796" w:rsidRDefault="006464C5" w:rsidP="0062014B">
      <w:pPr>
        <w:rPr>
          <w:lang w:eastAsia="nb-NO"/>
        </w:rPr>
      </w:pPr>
      <w:r w:rsidRPr="00E11796">
        <w:rPr>
          <w:lang w:eastAsia="nb-NO"/>
        </w:rPr>
        <w:t xml:space="preserve">Entreprenøren skal </w:t>
      </w:r>
      <w:r w:rsidR="0019155C" w:rsidRPr="00E11796">
        <w:rPr>
          <w:lang w:eastAsia="nb-NO"/>
        </w:rPr>
        <w:t>utarbeide</w:t>
      </w:r>
      <w:r w:rsidR="00321252" w:rsidRPr="00E11796">
        <w:rPr>
          <w:lang w:eastAsia="nb-NO"/>
        </w:rPr>
        <w:t xml:space="preserve"> </w:t>
      </w:r>
      <w:r w:rsidR="00266567" w:rsidRPr="00E11796">
        <w:rPr>
          <w:lang w:eastAsia="nb-NO"/>
        </w:rPr>
        <w:t xml:space="preserve">følgende </w:t>
      </w:r>
      <w:r w:rsidR="00F33F2D" w:rsidRPr="00E11796">
        <w:rPr>
          <w:lang w:eastAsia="nb-NO"/>
        </w:rPr>
        <w:t>koordinerings</w:t>
      </w:r>
      <w:r w:rsidR="00266567" w:rsidRPr="00E11796">
        <w:rPr>
          <w:lang w:eastAsia="nb-NO"/>
        </w:rPr>
        <w:t>modeller</w:t>
      </w:r>
      <w:r w:rsidR="00A87875" w:rsidRPr="00E11796">
        <w:rPr>
          <w:lang w:eastAsia="nb-NO"/>
        </w:rPr>
        <w:t>:</w:t>
      </w:r>
      <w:r w:rsidR="00266567" w:rsidRPr="00E11796">
        <w:rPr>
          <w:lang w:eastAsia="nb-NO"/>
        </w:rPr>
        <w:t xml:space="preserve"> </w:t>
      </w:r>
    </w:p>
    <w:p w14:paraId="34D249D8" w14:textId="77777777" w:rsidR="00266567" w:rsidRPr="00E11796" w:rsidRDefault="00266567" w:rsidP="0062014B">
      <w:pPr>
        <w:rPr>
          <w:lang w:eastAsia="nb-NO"/>
        </w:rPr>
      </w:pPr>
    </w:p>
    <w:p w14:paraId="61486FA6" w14:textId="1C6BC4E7" w:rsidR="00266567" w:rsidRPr="00E11796" w:rsidRDefault="00266567" w:rsidP="0094672F">
      <w:pPr>
        <w:pStyle w:val="Listeavsnitt"/>
        <w:numPr>
          <w:ilvl w:val="0"/>
          <w:numId w:val="71"/>
        </w:numPr>
        <w:rPr>
          <w:lang w:eastAsia="nb-NO"/>
        </w:rPr>
      </w:pPr>
      <w:r w:rsidRPr="00E11796">
        <w:rPr>
          <w:lang w:eastAsia="nb-NO"/>
        </w:rPr>
        <w:t>Tverrfaglig modell</w:t>
      </w:r>
    </w:p>
    <w:p w14:paraId="67CB32DE" w14:textId="46BF1D9B" w:rsidR="0043359D" w:rsidRPr="00E11796" w:rsidRDefault="00DC1F34" w:rsidP="0094672F">
      <w:pPr>
        <w:pStyle w:val="Listeavsnitt"/>
        <w:numPr>
          <w:ilvl w:val="0"/>
          <w:numId w:val="71"/>
        </w:numPr>
        <w:rPr>
          <w:lang w:eastAsia="nb-NO"/>
        </w:rPr>
      </w:pPr>
      <w:r w:rsidRPr="00E11796">
        <w:rPr>
          <w:lang w:eastAsia="nb-NO"/>
        </w:rPr>
        <w:t>Situasjonsmodell</w:t>
      </w:r>
    </w:p>
    <w:p w14:paraId="0A3E6110" w14:textId="2FB42647" w:rsidR="00DC1F34" w:rsidRPr="00E11796" w:rsidRDefault="00DC1F34" w:rsidP="0094672F">
      <w:pPr>
        <w:pStyle w:val="Listeavsnitt"/>
        <w:numPr>
          <w:ilvl w:val="0"/>
          <w:numId w:val="71"/>
        </w:numPr>
        <w:rPr>
          <w:lang w:eastAsia="nb-NO"/>
        </w:rPr>
      </w:pPr>
      <w:r w:rsidRPr="00E11796">
        <w:rPr>
          <w:lang w:eastAsia="nb-NO"/>
        </w:rPr>
        <w:t>Samordningsmodell</w:t>
      </w:r>
    </w:p>
    <w:p w14:paraId="6E86B68A" w14:textId="77777777" w:rsidR="00562C8B" w:rsidRPr="00E11796" w:rsidRDefault="00562C8B" w:rsidP="0062014B">
      <w:pPr>
        <w:rPr>
          <w:lang w:eastAsia="nb-NO"/>
        </w:rPr>
      </w:pPr>
    </w:p>
    <w:p w14:paraId="1D6368A0" w14:textId="4999227D" w:rsidR="0087383B" w:rsidRPr="00E11796" w:rsidRDefault="0087383B" w:rsidP="00DA0D1F">
      <w:pPr>
        <w:pStyle w:val="Overskrift4"/>
      </w:pPr>
      <w:bookmarkStart w:id="1459" w:name="_Toc233897306"/>
      <w:r w:rsidRPr="00E11796">
        <w:t>Tverrfaglige analyser</w:t>
      </w:r>
      <w:bookmarkEnd w:id="1459"/>
    </w:p>
    <w:p w14:paraId="5132D20B" w14:textId="41CF4A3D" w:rsidR="0087383B" w:rsidRPr="00E11796" w:rsidRDefault="0087383B" w:rsidP="0087383B">
      <w:pPr>
        <w:rPr>
          <w:lang w:eastAsia="nb-NO"/>
        </w:rPr>
      </w:pPr>
      <w:r w:rsidRPr="00E11796">
        <w:rPr>
          <w:lang w:eastAsia="nb-NO"/>
        </w:rPr>
        <w:t>Entreprenøren skal utarbeide følgende tverrfaglige analyser:</w:t>
      </w:r>
    </w:p>
    <w:p w14:paraId="445D4FB9" w14:textId="77777777" w:rsidR="0087383B" w:rsidRPr="00E11796" w:rsidRDefault="0087383B" w:rsidP="0087383B">
      <w:pPr>
        <w:rPr>
          <w:lang w:eastAsia="nb-NO"/>
        </w:rPr>
      </w:pPr>
    </w:p>
    <w:tbl>
      <w:tblPr>
        <w:tblW w:w="8999" w:type="dxa"/>
        <w:tblInd w:w="55" w:type="dxa"/>
        <w:tblCellMar>
          <w:left w:w="70" w:type="dxa"/>
          <w:right w:w="70" w:type="dxa"/>
        </w:tblCellMar>
        <w:tblLook w:val="04A0" w:firstRow="1" w:lastRow="0" w:firstColumn="1" w:lastColumn="0" w:noHBand="0" w:noVBand="1"/>
      </w:tblPr>
      <w:tblGrid>
        <w:gridCol w:w="6251"/>
        <w:gridCol w:w="2748"/>
      </w:tblGrid>
      <w:tr w:rsidR="00CE5B3C" w:rsidRPr="00E11796" w14:paraId="15579D25" w14:textId="77777777" w:rsidTr="00433A18">
        <w:trPr>
          <w:trHeight w:val="295"/>
          <w:tblHeader/>
        </w:trPr>
        <w:tc>
          <w:tcPr>
            <w:tcW w:w="6251" w:type="dxa"/>
            <w:tcBorders>
              <w:top w:val="single" w:sz="4" w:space="0" w:color="auto"/>
              <w:left w:val="single" w:sz="4" w:space="0" w:color="auto"/>
              <w:bottom w:val="single" w:sz="4" w:space="0" w:color="auto"/>
              <w:right w:val="single" w:sz="4" w:space="0" w:color="auto"/>
            </w:tcBorders>
            <w:shd w:val="clear" w:color="auto" w:fill="D9D9D9" w:themeFill="background1" w:themeFillShade="D9"/>
            <w:noWrap/>
            <w:vAlign w:val="center"/>
            <w:hideMark/>
          </w:tcPr>
          <w:p w14:paraId="15829DD6" w14:textId="77777777" w:rsidR="00CE5B3C" w:rsidRPr="00E11796" w:rsidRDefault="00CE5B3C" w:rsidP="00433A18">
            <w:pPr>
              <w:rPr>
                <w:b/>
              </w:rPr>
            </w:pPr>
            <w:r w:rsidRPr="00E11796">
              <w:rPr>
                <w:b/>
              </w:rPr>
              <w:t>Navn</w:t>
            </w:r>
          </w:p>
        </w:tc>
        <w:tc>
          <w:tcPr>
            <w:tcW w:w="2748" w:type="dxa"/>
            <w:tcBorders>
              <w:top w:val="single" w:sz="4" w:space="0" w:color="auto"/>
              <w:left w:val="nil"/>
              <w:bottom w:val="single" w:sz="4" w:space="0" w:color="auto"/>
              <w:right w:val="single" w:sz="4" w:space="0" w:color="auto"/>
            </w:tcBorders>
            <w:shd w:val="clear" w:color="auto" w:fill="D9D9D9" w:themeFill="background1" w:themeFillShade="D9"/>
            <w:noWrap/>
            <w:vAlign w:val="center"/>
            <w:hideMark/>
          </w:tcPr>
          <w:p w14:paraId="4EEDD6D6" w14:textId="77777777" w:rsidR="00CE5B3C" w:rsidRPr="00E11796" w:rsidRDefault="00CE5B3C" w:rsidP="00433A18">
            <w:pPr>
              <w:rPr>
                <w:b/>
              </w:rPr>
            </w:pPr>
            <w:r w:rsidRPr="00E11796">
              <w:rPr>
                <w:b/>
              </w:rPr>
              <w:t>Referanse R110</w:t>
            </w:r>
          </w:p>
        </w:tc>
      </w:tr>
      <w:tr w:rsidR="00CE5B3C" w:rsidRPr="00E11796" w14:paraId="5BB2F1DA"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5D346044" w14:textId="14F47898" w:rsidR="00CE5B3C" w:rsidRPr="00E11796" w:rsidRDefault="00CE5B3C" w:rsidP="00433A18">
            <w:pPr>
              <w:rPr>
                <w:highlight w:val="lightGray"/>
              </w:rPr>
            </w:pPr>
            <w:r w:rsidRPr="00E11796">
              <w:rPr>
                <w:highlight w:val="lightGray"/>
              </w:rPr>
              <w:t>Klimagassutslipp</w:t>
            </w:r>
          </w:p>
        </w:tc>
        <w:tc>
          <w:tcPr>
            <w:tcW w:w="2748" w:type="dxa"/>
            <w:tcBorders>
              <w:top w:val="nil"/>
              <w:left w:val="nil"/>
              <w:bottom w:val="single" w:sz="4" w:space="0" w:color="auto"/>
              <w:right w:val="single" w:sz="4" w:space="0" w:color="auto"/>
            </w:tcBorders>
            <w:noWrap/>
            <w:vAlign w:val="center"/>
          </w:tcPr>
          <w:p w14:paraId="3D5E0A03" w14:textId="370B0D93" w:rsidR="00CE5B3C" w:rsidRPr="00E11796" w:rsidRDefault="00F6097B" w:rsidP="00433A18">
            <w:pPr>
              <w:rPr>
                <w:highlight w:val="lightGray"/>
              </w:rPr>
            </w:pPr>
            <w:r w:rsidRPr="00E11796">
              <w:rPr>
                <w:highlight w:val="lightGray"/>
              </w:rPr>
              <w:t>Kap. 4.6.6.2</w:t>
            </w:r>
          </w:p>
        </w:tc>
      </w:tr>
      <w:tr w:rsidR="00CE5B3C" w:rsidRPr="00E11796" w14:paraId="02200E29"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7AF50D16" w14:textId="2D3A7910" w:rsidR="00CE5B3C" w:rsidRPr="00E11796" w:rsidRDefault="00F6097B" w:rsidP="00433A18">
            <w:pPr>
              <w:rPr>
                <w:highlight w:val="lightGray"/>
              </w:rPr>
            </w:pPr>
            <w:r w:rsidRPr="00E11796">
              <w:rPr>
                <w:highlight w:val="lightGray"/>
              </w:rPr>
              <w:t>Risiko</w:t>
            </w:r>
          </w:p>
        </w:tc>
        <w:tc>
          <w:tcPr>
            <w:tcW w:w="2748" w:type="dxa"/>
            <w:tcBorders>
              <w:top w:val="nil"/>
              <w:left w:val="nil"/>
              <w:bottom w:val="single" w:sz="4" w:space="0" w:color="auto"/>
              <w:right w:val="single" w:sz="4" w:space="0" w:color="auto"/>
            </w:tcBorders>
            <w:noWrap/>
            <w:vAlign w:val="center"/>
          </w:tcPr>
          <w:p w14:paraId="2603FD7B" w14:textId="29250F5A" w:rsidR="00CE5B3C" w:rsidRPr="00E11796" w:rsidRDefault="00F6097B" w:rsidP="00433A18">
            <w:pPr>
              <w:rPr>
                <w:highlight w:val="lightGray"/>
              </w:rPr>
            </w:pPr>
            <w:r w:rsidRPr="00E11796">
              <w:rPr>
                <w:highlight w:val="lightGray"/>
              </w:rPr>
              <w:t>Kap. 4.6.6.3</w:t>
            </w:r>
          </w:p>
        </w:tc>
      </w:tr>
      <w:tr w:rsidR="00CE5B3C" w:rsidRPr="00E11796" w14:paraId="0C3D1A85"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22CBF065" w14:textId="1FE7774A" w:rsidR="00CE5B3C" w:rsidRPr="00E11796" w:rsidRDefault="00F6097B" w:rsidP="00433A18">
            <w:pPr>
              <w:rPr>
                <w:highlight w:val="lightGray"/>
              </w:rPr>
            </w:pPr>
            <w:r w:rsidRPr="00E11796">
              <w:rPr>
                <w:highlight w:val="lightGray"/>
              </w:rPr>
              <w:t>Støy</w:t>
            </w:r>
          </w:p>
        </w:tc>
        <w:tc>
          <w:tcPr>
            <w:tcW w:w="2748" w:type="dxa"/>
            <w:tcBorders>
              <w:top w:val="nil"/>
              <w:left w:val="nil"/>
              <w:bottom w:val="single" w:sz="4" w:space="0" w:color="auto"/>
              <w:right w:val="single" w:sz="4" w:space="0" w:color="auto"/>
            </w:tcBorders>
            <w:noWrap/>
            <w:vAlign w:val="center"/>
          </w:tcPr>
          <w:p w14:paraId="04D220B3" w14:textId="245EA6DC" w:rsidR="00CE5B3C" w:rsidRPr="00E11796" w:rsidRDefault="00F6097B" w:rsidP="00433A18">
            <w:pPr>
              <w:rPr>
                <w:highlight w:val="lightGray"/>
              </w:rPr>
            </w:pPr>
            <w:r w:rsidRPr="00E11796">
              <w:rPr>
                <w:highlight w:val="lightGray"/>
              </w:rPr>
              <w:t>Kap. 4.6.6.4</w:t>
            </w:r>
          </w:p>
        </w:tc>
      </w:tr>
      <w:tr w:rsidR="00CE5B3C" w:rsidRPr="00E11796" w14:paraId="1214A3AE"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1F2F093B" w14:textId="6DD4E901" w:rsidR="00CE5B3C" w:rsidRPr="00E11796" w:rsidRDefault="00F6097B" w:rsidP="00433A18">
            <w:pPr>
              <w:rPr>
                <w:highlight w:val="lightGray"/>
              </w:rPr>
            </w:pPr>
            <w:r w:rsidRPr="00E11796">
              <w:rPr>
                <w:highlight w:val="lightGray"/>
              </w:rPr>
              <w:t>Korridor- og linjevalg</w:t>
            </w:r>
          </w:p>
        </w:tc>
        <w:tc>
          <w:tcPr>
            <w:tcW w:w="2748" w:type="dxa"/>
            <w:tcBorders>
              <w:top w:val="nil"/>
              <w:left w:val="nil"/>
              <w:bottom w:val="single" w:sz="4" w:space="0" w:color="auto"/>
              <w:right w:val="single" w:sz="4" w:space="0" w:color="auto"/>
            </w:tcBorders>
            <w:noWrap/>
            <w:vAlign w:val="center"/>
          </w:tcPr>
          <w:p w14:paraId="6A81D6A7" w14:textId="69A9E012" w:rsidR="00CE5B3C" w:rsidRPr="00E11796" w:rsidRDefault="00F6097B" w:rsidP="00433A18">
            <w:pPr>
              <w:rPr>
                <w:highlight w:val="lightGray"/>
              </w:rPr>
            </w:pPr>
            <w:r w:rsidRPr="00E11796">
              <w:rPr>
                <w:highlight w:val="lightGray"/>
              </w:rPr>
              <w:t>Kap. 4.6.6.5</w:t>
            </w:r>
          </w:p>
        </w:tc>
      </w:tr>
      <w:tr w:rsidR="00CE5B3C" w:rsidRPr="00E11796" w14:paraId="6D218221"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3CD809FA" w14:textId="77EFA512" w:rsidR="00CE5B3C" w:rsidRPr="00E11796" w:rsidRDefault="00F6097B" w:rsidP="00433A18">
            <w:pPr>
              <w:rPr>
                <w:highlight w:val="lightGray"/>
              </w:rPr>
            </w:pPr>
            <w:r w:rsidRPr="00E11796">
              <w:rPr>
                <w:highlight w:val="lightGray"/>
              </w:rPr>
              <w:t>Masser</w:t>
            </w:r>
          </w:p>
        </w:tc>
        <w:tc>
          <w:tcPr>
            <w:tcW w:w="2748" w:type="dxa"/>
            <w:tcBorders>
              <w:top w:val="nil"/>
              <w:left w:val="nil"/>
              <w:bottom w:val="single" w:sz="4" w:space="0" w:color="auto"/>
              <w:right w:val="single" w:sz="4" w:space="0" w:color="auto"/>
            </w:tcBorders>
            <w:noWrap/>
            <w:vAlign w:val="center"/>
          </w:tcPr>
          <w:p w14:paraId="47038566" w14:textId="5FA09C21" w:rsidR="00CE5B3C" w:rsidRPr="00E11796" w:rsidRDefault="00F6097B" w:rsidP="00433A18">
            <w:pPr>
              <w:rPr>
                <w:highlight w:val="lightGray"/>
              </w:rPr>
            </w:pPr>
            <w:r w:rsidRPr="00E11796">
              <w:rPr>
                <w:highlight w:val="lightGray"/>
              </w:rPr>
              <w:t>Kap. 4.6.6.6</w:t>
            </w:r>
          </w:p>
        </w:tc>
      </w:tr>
      <w:tr w:rsidR="00CE5B3C" w:rsidRPr="00E11796" w14:paraId="4EC1ED99"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398A114B" w14:textId="590F61D2" w:rsidR="00CE5B3C" w:rsidRPr="00E11796" w:rsidRDefault="00F6097B" w:rsidP="00433A18">
            <w:pPr>
              <w:rPr>
                <w:highlight w:val="lightGray"/>
              </w:rPr>
            </w:pPr>
            <w:r w:rsidRPr="00E11796">
              <w:rPr>
                <w:highlight w:val="lightGray"/>
              </w:rPr>
              <w:t>Fremdrift</w:t>
            </w:r>
          </w:p>
        </w:tc>
        <w:tc>
          <w:tcPr>
            <w:tcW w:w="2748" w:type="dxa"/>
            <w:tcBorders>
              <w:top w:val="nil"/>
              <w:left w:val="nil"/>
              <w:bottom w:val="single" w:sz="4" w:space="0" w:color="auto"/>
              <w:right w:val="single" w:sz="4" w:space="0" w:color="auto"/>
            </w:tcBorders>
            <w:noWrap/>
            <w:vAlign w:val="center"/>
          </w:tcPr>
          <w:p w14:paraId="00C633E8" w14:textId="2540CD15" w:rsidR="00CE5B3C" w:rsidRPr="00E11796" w:rsidRDefault="0045323B" w:rsidP="00433A18">
            <w:pPr>
              <w:rPr>
                <w:highlight w:val="lightGray"/>
              </w:rPr>
            </w:pPr>
            <w:r w:rsidRPr="00E11796">
              <w:rPr>
                <w:highlight w:val="lightGray"/>
              </w:rPr>
              <w:t>Kap. 4.6.6.7</w:t>
            </w:r>
          </w:p>
        </w:tc>
      </w:tr>
      <w:tr w:rsidR="00CE5B3C" w:rsidRPr="00E11796" w14:paraId="0F58D32C"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00C4E7C5" w14:textId="3030DAA1" w:rsidR="00CE5B3C" w:rsidRPr="00E11796" w:rsidRDefault="00F6097B" w:rsidP="00433A18">
            <w:pPr>
              <w:rPr>
                <w:highlight w:val="lightGray"/>
              </w:rPr>
            </w:pPr>
            <w:r w:rsidRPr="00E11796">
              <w:rPr>
                <w:highlight w:val="lightGray"/>
              </w:rPr>
              <w:t>Kostnadsberegning</w:t>
            </w:r>
          </w:p>
        </w:tc>
        <w:tc>
          <w:tcPr>
            <w:tcW w:w="2748" w:type="dxa"/>
            <w:tcBorders>
              <w:top w:val="nil"/>
              <w:left w:val="nil"/>
              <w:bottom w:val="single" w:sz="4" w:space="0" w:color="auto"/>
              <w:right w:val="single" w:sz="4" w:space="0" w:color="auto"/>
            </w:tcBorders>
            <w:noWrap/>
            <w:vAlign w:val="center"/>
          </w:tcPr>
          <w:p w14:paraId="1CFC1FB3" w14:textId="135E14C9" w:rsidR="00CE5B3C" w:rsidRPr="00E11796" w:rsidRDefault="0045323B" w:rsidP="00433A18">
            <w:pPr>
              <w:rPr>
                <w:highlight w:val="lightGray"/>
              </w:rPr>
            </w:pPr>
            <w:r w:rsidRPr="00E11796">
              <w:rPr>
                <w:highlight w:val="lightGray"/>
              </w:rPr>
              <w:t>Kap. 4.6.6.8</w:t>
            </w:r>
          </w:p>
        </w:tc>
      </w:tr>
      <w:tr w:rsidR="00CE5B3C" w:rsidRPr="00E11796" w14:paraId="6A55DB74"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5DAA065A" w14:textId="58850432" w:rsidR="00CE5B3C" w:rsidRPr="00E11796" w:rsidRDefault="00F6097B" w:rsidP="00433A18">
            <w:pPr>
              <w:rPr>
                <w:highlight w:val="lightGray"/>
              </w:rPr>
            </w:pPr>
            <w:r w:rsidRPr="00E11796">
              <w:rPr>
                <w:highlight w:val="lightGray"/>
              </w:rPr>
              <w:t>Miljøkonsekvenser</w:t>
            </w:r>
          </w:p>
        </w:tc>
        <w:tc>
          <w:tcPr>
            <w:tcW w:w="2748" w:type="dxa"/>
            <w:tcBorders>
              <w:top w:val="nil"/>
              <w:left w:val="nil"/>
              <w:bottom w:val="single" w:sz="4" w:space="0" w:color="auto"/>
              <w:right w:val="single" w:sz="4" w:space="0" w:color="auto"/>
            </w:tcBorders>
            <w:noWrap/>
            <w:vAlign w:val="center"/>
          </w:tcPr>
          <w:p w14:paraId="5EC29834" w14:textId="5B508EC6" w:rsidR="00CE5B3C" w:rsidRPr="00E11796" w:rsidRDefault="0045323B" w:rsidP="00433A18">
            <w:pPr>
              <w:rPr>
                <w:highlight w:val="lightGray"/>
              </w:rPr>
            </w:pPr>
            <w:r w:rsidRPr="00E11796">
              <w:rPr>
                <w:highlight w:val="lightGray"/>
              </w:rPr>
              <w:t>Kap. 4.6.6.9</w:t>
            </w:r>
          </w:p>
        </w:tc>
      </w:tr>
      <w:tr w:rsidR="00CE5B3C" w:rsidRPr="00E11796" w14:paraId="785C4FCD"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7AD0E5CD" w14:textId="770E59E3" w:rsidR="00CE5B3C" w:rsidRPr="00E11796" w:rsidRDefault="00F6097B" w:rsidP="00433A18">
            <w:pPr>
              <w:rPr>
                <w:highlight w:val="lightGray"/>
              </w:rPr>
            </w:pPr>
            <w:r w:rsidRPr="00E11796">
              <w:rPr>
                <w:highlight w:val="lightGray"/>
              </w:rPr>
              <w:t>Samfunnsnytte</w:t>
            </w:r>
          </w:p>
        </w:tc>
        <w:tc>
          <w:tcPr>
            <w:tcW w:w="2748" w:type="dxa"/>
            <w:tcBorders>
              <w:top w:val="nil"/>
              <w:left w:val="nil"/>
              <w:bottom w:val="single" w:sz="4" w:space="0" w:color="auto"/>
              <w:right w:val="single" w:sz="4" w:space="0" w:color="auto"/>
            </w:tcBorders>
            <w:noWrap/>
            <w:vAlign w:val="center"/>
          </w:tcPr>
          <w:p w14:paraId="3B0CE28F" w14:textId="66070350" w:rsidR="00CE5B3C" w:rsidRPr="00E11796" w:rsidRDefault="0045323B" w:rsidP="00433A18">
            <w:pPr>
              <w:rPr>
                <w:highlight w:val="lightGray"/>
              </w:rPr>
            </w:pPr>
            <w:r w:rsidRPr="00E11796">
              <w:rPr>
                <w:highlight w:val="lightGray"/>
              </w:rPr>
              <w:t>Kap. 4.6.6.10</w:t>
            </w:r>
          </w:p>
        </w:tc>
      </w:tr>
      <w:tr w:rsidR="00CE5B3C" w:rsidRPr="00E11796" w14:paraId="5659839F"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086E7319" w14:textId="0B2265E3" w:rsidR="00CE5B3C" w:rsidRPr="00E11796" w:rsidRDefault="0045323B" w:rsidP="00433A18">
            <w:pPr>
              <w:rPr>
                <w:highlight w:val="lightGray"/>
              </w:rPr>
            </w:pPr>
            <w:r w:rsidRPr="00E11796">
              <w:rPr>
                <w:highlight w:val="lightGray"/>
              </w:rPr>
              <w:t>Omlegginger i byggefasen</w:t>
            </w:r>
          </w:p>
        </w:tc>
        <w:tc>
          <w:tcPr>
            <w:tcW w:w="2748" w:type="dxa"/>
            <w:tcBorders>
              <w:top w:val="nil"/>
              <w:left w:val="nil"/>
              <w:bottom w:val="single" w:sz="4" w:space="0" w:color="auto"/>
              <w:right w:val="single" w:sz="4" w:space="0" w:color="auto"/>
            </w:tcBorders>
            <w:noWrap/>
            <w:vAlign w:val="center"/>
          </w:tcPr>
          <w:p w14:paraId="104230DF" w14:textId="5D5333B5" w:rsidR="00CE5B3C" w:rsidRPr="00E11796" w:rsidRDefault="0045323B" w:rsidP="00433A18">
            <w:pPr>
              <w:rPr>
                <w:highlight w:val="lightGray"/>
              </w:rPr>
            </w:pPr>
            <w:r w:rsidRPr="00E11796">
              <w:rPr>
                <w:highlight w:val="lightGray"/>
              </w:rPr>
              <w:t>Kap. 4.6.6.11</w:t>
            </w:r>
          </w:p>
        </w:tc>
      </w:tr>
      <w:tr w:rsidR="00CE5B3C" w:rsidRPr="00E11796" w14:paraId="6C0C3EA3"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431B55D6" w14:textId="2A513948" w:rsidR="00CE5B3C" w:rsidRPr="00E11796" w:rsidRDefault="0045323B" w:rsidP="00433A18">
            <w:pPr>
              <w:rPr>
                <w:highlight w:val="lightGray"/>
              </w:rPr>
            </w:pPr>
            <w:r w:rsidRPr="00E11796">
              <w:rPr>
                <w:highlight w:val="lightGray"/>
              </w:rPr>
              <w:t>Luftfartshindre</w:t>
            </w:r>
          </w:p>
        </w:tc>
        <w:tc>
          <w:tcPr>
            <w:tcW w:w="2748" w:type="dxa"/>
            <w:tcBorders>
              <w:top w:val="nil"/>
              <w:left w:val="nil"/>
              <w:bottom w:val="single" w:sz="4" w:space="0" w:color="auto"/>
              <w:right w:val="single" w:sz="4" w:space="0" w:color="auto"/>
            </w:tcBorders>
            <w:noWrap/>
            <w:vAlign w:val="center"/>
          </w:tcPr>
          <w:p w14:paraId="0AB8BBE0" w14:textId="7CCE7025" w:rsidR="00CE5B3C" w:rsidRPr="00E11796" w:rsidRDefault="0045323B" w:rsidP="00433A18">
            <w:pPr>
              <w:rPr>
                <w:highlight w:val="lightGray"/>
              </w:rPr>
            </w:pPr>
            <w:r w:rsidRPr="00E11796">
              <w:rPr>
                <w:highlight w:val="lightGray"/>
              </w:rPr>
              <w:t>Kap. 4.6.6.12</w:t>
            </w:r>
          </w:p>
        </w:tc>
      </w:tr>
      <w:tr w:rsidR="00CE5B3C" w:rsidRPr="00E11796" w14:paraId="4A8D6BCC" w14:textId="77777777" w:rsidTr="00433A18">
        <w:trPr>
          <w:trHeight w:val="397"/>
        </w:trPr>
        <w:tc>
          <w:tcPr>
            <w:tcW w:w="6251" w:type="dxa"/>
            <w:tcBorders>
              <w:top w:val="nil"/>
              <w:left w:val="single" w:sz="4" w:space="0" w:color="auto"/>
              <w:bottom w:val="single" w:sz="4" w:space="0" w:color="auto"/>
              <w:right w:val="single" w:sz="4" w:space="0" w:color="auto"/>
            </w:tcBorders>
            <w:noWrap/>
            <w:vAlign w:val="center"/>
          </w:tcPr>
          <w:p w14:paraId="2CCBF13F" w14:textId="19C60A6B" w:rsidR="00CE5B3C" w:rsidRPr="00E11796" w:rsidRDefault="0045323B" w:rsidP="00433A18">
            <w:pPr>
              <w:rPr>
                <w:highlight w:val="lightGray"/>
              </w:rPr>
            </w:pPr>
            <w:r w:rsidRPr="00E11796">
              <w:rPr>
                <w:highlight w:val="lightGray"/>
              </w:rPr>
              <w:t>Rigg- og marksikringsplan</w:t>
            </w:r>
          </w:p>
        </w:tc>
        <w:tc>
          <w:tcPr>
            <w:tcW w:w="2748" w:type="dxa"/>
            <w:tcBorders>
              <w:top w:val="nil"/>
              <w:left w:val="nil"/>
              <w:bottom w:val="single" w:sz="4" w:space="0" w:color="auto"/>
              <w:right w:val="single" w:sz="4" w:space="0" w:color="auto"/>
            </w:tcBorders>
            <w:noWrap/>
            <w:vAlign w:val="center"/>
          </w:tcPr>
          <w:p w14:paraId="26F2C572" w14:textId="4B5DE939" w:rsidR="00CE5B3C" w:rsidRPr="00E11796" w:rsidRDefault="0045323B" w:rsidP="00433A18">
            <w:pPr>
              <w:rPr>
                <w:highlight w:val="lightGray"/>
              </w:rPr>
            </w:pPr>
            <w:r w:rsidRPr="00E11796">
              <w:rPr>
                <w:highlight w:val="lightGray"/>
              </w:rPr>
              <w:t>K</w:t>
            </w:r>
            <w:r w:rsidR="00F222C3" w:rsidRPr="00E11796">
              <w:rPr>
                <w:highlight w:val="lightGray"/>
              </w:rPr>
              <w:t>ap. 4.6.6.13</w:t>
            </w:r>
          </w:p>
        </w:tc>
      </w:tr>
    </w:tbl>
    <w:p w14:paraId="5E867420" w14:textId="77777777" w:rsidR="00CE5B3C" w:rsidRPr="00E11796" w:rsidRDefault="00CE5B3C" w:rsidP="0087383B">
      <w:pPr>
        <w:rPr>
          <w:lang w:eastAsia="nb-NO"/>
        </w:rPr>
      </w:pPr>
    </w:p>
    <w:p w14:paraId="2B75080C" w14:textId="77777777" w:rsidR="0087383B" w:rsidRPr="00E11796" w:rsidRDefault="0087383B" w:rsidP="0087383B">
      <w:pPr>
        <w:rPr>
          <w:lang w:eastAsia="nb-NO"/>
        </w:rPr>
      </w:pPr>
    </w:p>
    <w:p w14:paraId="0E89EB64" w14:textId="20209791" w:rsidR="005523AF" w:rsidRPr="00E11796" w:rsidRDefault="00DC48A2" w:rsidP="00DA0D1F">
      <w:pPr>
        <w:pStyle w:val="Overskrift4"/>
        <w:rPr>
          <w:highlight w:val="lightGray"/>
        </w:rPr>
      </w:pPr>
      <w:bookmarkStart w:id="1460" w:name="_Toc233897307"/>
      <w:r w:rsidRPr="00E11796">
        <w:rPr>
          <w:highlight w:val="lightGray"/>
        </w:rPr>
        <w:t>Presentasjonsmodell</w:t>
      </w:r>
      <w:bookmarkEnd w:id="1460"/>
    </w:p>
    <w:p w14:paraId="7446A9C1" w14:textId="04B3604E" w:rsidR="001F7B2F" w:rsidRPr="00E11796" w:rsidRDefault="001F7B2F" w:rsidP="00562C8B">
      <w:pPr>
        <w:rPr>
          <w:lang w:eastAsia="nb-NO"/>
        </w:rPr>
      </w:pPr>
      <w:r w:rsidRPr="00E11796">
        <w:rPr>
          <w:highlight w:val="lightGray"/>
          <w:lang w:eastAsia="nb-NO"/>
        </w:rPr>
        <w:t>Entreprenøren skal levere presentasjonsmodell senest 4 måneder etter kontraktsinngåelse og presentere oppdatert modell hver 6. måned i hele byggetiden. Presentasjonsmodell skal gi en realistisk beskrivelse av fremtidig situasjon. Det skal være muligheter til å ta ut video og bilder av presentasjonsmodellen. Byggherren skal ha mulighet til å benyttes seg av presentasjonsmodellen til møter og lignende</w:t>
      </w:r>
      <w:r w:rsidR="0099618A" w:rsidRPr="00E11796">
        <w:rPr>
          <w:highlight w:val="lightGray"/>
          <w:lang w:eastAsia="nb-NO"/>
        </w:rPr>
        <w:t>.</w:t>
      </w:r>
      <w:r w:rsidR="00D4484E" w:rsidRPr="00E11796">
        <w:rPr>
          <w:lang w:eastAsia="nb-NO"/>
        </w:rPr>
        <w:tab/>
      </w:r>
    </w:p>
    <w:p w14:paraId="7A2A5879" w14:textId="77777777" w:rsidR="0062014B" w:rsidRPr="00E11796" w:rsidRDefault="0062014B" w:rsidP="0062014B">
      <w:pPr>
        <w:rPr>
          <w:lang w:eastAsia="nb-NO"/>
        </w:rPr>
      </w:pPr>
    </w:p>
    <w:p w14:paraId="377A8E1E" w14:textId="24C65617" w:rsidR="005523AF" w:rsidRPr="00E11796" w:rsidRDefault="005523AF" w:rsidP="008C1549">
      <w:pPr>
        <w:pStyle w:val="Overskrift4"/>
      </w:pPr>
      <w:bookmarkStart w:id="1461" w:name="_Toc233897308"/>
      <w:r w:rsidRPr="00E11796">
        <w:t>Tegningsleveranser</w:t>
      </w:r>
      <w:bookmarkEnd w:id="1461"/>
      <w:r w:rsidR="0059725F" w:rsidRPr="00E11796">
        <w:t xml:space="preserve"> </w:t>
      </w:r>
    </w:p>
    <w:p w14:paraId="0DDE4246" w14:textId="2F2838C9" w:rsidR="00EA3C47" w:rsidRPr="00E11796" w:rsidRDefault="00EA3C47" w:rsidP="00EA3C47">
      <w:pPr>
        <w:rPr>
          <w:lang w:eastAsia="nb-NO"/>
        </w:rPr>
      </w:pPr>
      <w:r w:rsidRPr="00E11796">
        <w:rPr>
          <w:lang w:eastAsia="nb-NO"/>
        </w:rPr>
        <w:t>Det er et mål å minimere behovet for tegninger som må produseres på vegprosjekter. For å sikre at Statens vegvesens personell får nødvendig innsyn og kunnskap om prosjekterte</w:t>
      </w:r>
    </w:p>
    <w:p w14:paraId="6B7348C2" w14:textId="22A137CC" w:rsidR="0062014B" w:rsidRPr="00E11796" w:rsidRDefault="00EA3C47" w:rsidP="00EA3C47">
      <w:pPr>
        <w:rPr>
          <w:lang w:eastAsia="nb-NO"/>
        </w:rPr>
      </w:pPr>
      <w:r w:rsidRPr="00E11796">
        <w:rPr>
          <w:lang w:eastAsia="nb-NO"/>
        </w:rPr>
        <w:t>løsninger kan det på bes om leveranse av tegninger når det anses som nødvendig.</w:t>
      </w:r>
    </w:p>
    <w:p w14:paraId="5DECAF83" w14:textId="77777777" w:rsidR="00EA3C47" w:rsidRPr="00E11796" w:rsidRDefault="00EA3C47" w:rsidP="00EA3C47">
      <w:pPr>
        <w:rPr>
          <w:lang w:eastAsia="nb-NO"/>
        </w:rPr>
      </w:pPr>
    </w:p>
    <w:p w14:paraId="338FDDB5" w14:textId="01CD4035" w:rsidR="00EA3C47" w:rsidRPr="00E11796" w:rsidRDefault="00EA3C47" w:rsidP="00EA3C47">
      <w:pPr>
        <w:rPr>
          <w:lang w:eastAsia="nb-NO"/>
        </w:rPr>
      </w:pPr>
      <w:r w:rsidRPr="00E11796">
        <w:rPr>
          <w:lang w:eastAsia="nb-NO"/>
        </w:rPr>
        <w:t>Aktuelle tegninger det kan bes om leveranse av er</w:t>
      </w:r>
      <w:r w:rsidR="00687E03" w:rsidRPr="00E11796">
        <w:rPr>
          <w:lang w:eastAsia="nb-NO"/>
        </w:rPr>
        <w:t xml:space="preserve"> for eksempel</w:t>
      </w:r>
      <w:r w:rsidRPr="00E11796">
        <w:rPr>
          <w:lang w:eastAsia="nb-NO"/>
        </w:rPr>
        <w:t>:</w:t>
      </w:r>
    </w:p>
    <w:p w14:paraId="3F7EA0C6" w14:textId="3A0B6C1A" w:rsidR="00EA3C47" w:rsidRPr="00E11796" w:rsidRDefault="00EA3C47" w:rsidP="0094672F">
      <w:pPr>
        <w:pStyle w:val="Listeavsnitt"/>
        <w:numPr>
          <w:ilvl w:val="1"/>
          <w:numId w:val="71"/>
        </w:numPr>
        <w:rPr>
          <w:lang w:eastAsia="nb-NO"/>
        </w:rPr>
      </w:pPr>
      <w:r w:rsidRPr="00E11796">
        <w:rPr>
          <w:lang w:eastAsia="nb-NO"/>
        </w:rPr>
        <w:t>B-tegninger – Oversiktstegninger</w:t>
      </w:r>
    </w:p>
    <w:p w14:paraId="48D4BE52" w14:textId="33930775" w:rsidR="00EA3C47" w:rsidRPr="00E11796" w:rsidRDefault="00EA3C47" w:rsidP="0094672F">
      <w:pPr>
        <w:pStyle w:val="Listeavsnitt"/>
        <w:numPr>
          <w:ilvl w:val="1"/>
          <w:numId w:val="71"/>
        </w:numPr>
        <w:rPr>
          <w:lang w:eastAsia="nb-NO"/>
        </w:rPr>
      </w:pPr>
      <w:r w:rsidRPr="00E11796">
        <w:rPr>
          <w:lang w:eastAsia="nb-NO"/>
        </w:rPr>
        <w:lastRenderedPageBreak/>
        <w:t>C/D-tegninger – Plan og profiltegninger</w:t>
      </w:r>
    </w:p>
    <w:p w14:paraId="6DAB1246" w14:textId="6262031A" w:rsidR="00EA3C47" w:rsidRPr="00E11796" w:rsidRDefault="00EA3C47" w:rsidP="0094672F">
      <w:pPr>
        <w:pStyle w:val="Listeavsnitt"/>
        <w:numPr>
          <w:ilvl w:val="1"/>
          <w:numId w:val="71"/>
        </w:numPr>
        <w:rPr>
          <w:lang w:eastAsia="nb-NO"/>
        </w:rPr>
      </w:pPr>
      <w:r w:rsidRPr="00E11796">
        <w:rPr>
          <w:lang w:eastAsia="nb-NO"/>
        </w:rPr>
        <w:t>F-tegninger for alle veger – Normalprofiler og overbygning</w:t>
      </w:r>
    </w:p>
    <w:p w14:paraId="58D5D3C6" w14:textId="49B59E0A" w:rsidR="00EA3C47" w:rsidRPr="00E11796" w:rsidRDefault="00EA3C47" w:rsidP="0094672F">
      <w:pPr>
        <w:pStyle w:val="Listeavsnitt"/>
        <w:numPr>
          <w:ilvl w:val="1"/>
          <w:numId w:val="71"/>
        </w:numPr>
        <w:rPr>
          <w:lang w:eastAsia="nb-NO"/>
        </w:rPr>
      </w:pPr>
      <w:r w:rsidRPr="00E11796">
        <w:rPr>
          <w:lang w:eastAsia="nb-NO"/>
        </w:rPr>
        <w:t>G-tegninger – Drenering og vannbehandling</w:t>
      </w:r>
    </w:p>
    <w:p w14:paraId="1109F96A" w14:textId="40F4D199" w:rsidR="00EA3C47" w:rsidRPr="00E11796" w:rsidRDefault="00EA3C47" w:rsidP="0094672F">
      <w:pPr>
        <w:pStyle w:val="Listeavsnitt"/>
        <w:numPr>
          <w:ilvl w:val="1"/>
          <w:numId w:val="71"/>
        </w:numPr>
        <w:rPr>
          <w:lang w:eastAsia="nb-NO"/>
        </w:rPr>
      </w:pPr>
      <w:r w:rsidRPr="00E11796">
        <w:rPr>
          <w:lang w:eastAsia="nb-NO"/>
        </w:rPr>
        <w:t>I-tegninger</w:t>
      </w:r>
      <w:r w:rsidR="00F654BA" w:rsidRPr="00E11796">
        <w:rPr>
          <w:lang w:eastAsia="nb-NO"/>
        </w:rPr>
        <w:t xml:space="preserve"> – Kabler og linjer</w:t>
      </w:r>
    </w:p>
    <w:p w14:paraId="70F05F4E" w14:textId="564B8325" w:rsidR="00F654BA" w:rsidRPr="00E11796" w:rsidRDefault="00F654BA" w:rsidP="0094672F">
      <w:pPr>
        <w:pStyle w:val="Listeavsnitt"/>
        <w:numPr>
          <w:ilvl w:val="1"/>
          <w:numId w:val="71"/>
        </w:numPr>
        <w:rPr>
          <w:lang w:eastAsia="nb-NO"/>
        </w:rPr>
      </w:pPr>
      <w:r w:rsidRPr="00E11796">
        <w:rPr>
          <w:lang w:eastAsia="nb-NO"/>
        </w:rPr>
        <w:t>J-tegninger – Byggtekniske detaljer</w:t>
      </w:r>
    </w:p>
    <w:p w14:paraId="52249A26" w14:textId="4A879C0D" w:rsidR="00F654BA" w:rsidRPr="00E11796" w:rsidRDefault="00F654BA" w:rsidP="0094672F">
      <w:pPr>
        <w:pStyle w:val="Listeavsnitt"/>
        <w:numPr>
          <w:ilvl w:val="1"/>
          <w:numId w:val="71"/>
        </w:numPr>
        <w:rPr>
          <w:lang w:eastAsia="nb-NO"/>
        </w:rPr>
      </w:pPr>
      <w:r w:rsidRPr="00E11796">
        <w:rPr>
          <w:lang w:eastAsia="nb-NO"/>
        </w:rPr>
        <w:t>K-tegninger – Konstruksjoner</w:t>
      </w:r>
    </w:p>
    <w:p w14:paraId="33BF4833" w14:textId="28F72534" w:rsidR="00F654BA" w:rsidRPr="00E11796" w:rsidRDefault="00F654BA" w:rsidP="0094672F">
      <w:pPr>
        <w:pStyle w:val="Listeavsnitt"/>
        <w:numPr>
          <w:ilvl w:val="1"/>
          <w:numId w:val="71"/>
        </w:numPr>
        <w:rPr>
          <w:lang w:eastAsia="nb-NO"/>
        </w:rPr>
      </w:pPr>
      <w:r w:rsidRPr="00E11796">
        <w:rPr>
          <w:lang w:eastAsia="nb-NO"/>
        </w:rPr>
        <w:t>L-tegninger – Skilt og oppmerksingsplan</w:t>
      </w:r>
    </w:p>
    <w:p w14:paraId="6B366D76" w14:textId="626D45B1" w:rsidR="00F654BA" w:rsidRPr="00E11796" w:rsidRDefault="002871BA" w:rsidP="0094672F">
      <w:pPr>
        <w:pStyle w:val="Listeavsnitt"/>
        <w:numPr>
          <w:ilvl w:val="1"/>
          <w:numId w:val="71"/>
        </w:numPr>
        <w:rPr>
          <w:lang w:eastAsia="nb-NO"/>
        </w:rPr>
      </w:pPr>
      <w:r w:rsidRPr="00E11796">
        <w:rPr>
          <w:lang w:eastAsia="nb-NO"/>
        </w:rPr>
        <w:t>N-tegninger – Belysning</w:t>
      </w:r>
    </w:p>
    <w:p w14:paraId="724EEC24" w14:textId="5BC2FEBE" w:rsidR="002871BA" w:rsidRPr="00E11796" w:rsidRDefault="002871BA" w:rsidP="0094672F">
      <w:pPr>
        <w:pStyle w:val="Listeavsnitt"/>
        <w:numPr>
          <w:ilvl w:val="1"/>
          <w:numId w:val="71"/>
        </w:numPr>
        <w:rPr>
          <w:lang w:eastAsia="nb-NO"/>
        </w:rPr>
      </w:pPr>
      <w:r w:rsidRPr="00E11796">
        <w:rPr>
          <w:lang w:eastAsia="nb-NO"/>
        </w:rPr>
        <w:t>O-tegninger – Formgivning og vegetasjon</w:t>
      </w:r>
    </w:p>
    <w:p w14:paraId="03E05FC6" w14:textId="0C9E23BD" w:rsidR="002871BA" w:rsidRPr="00E11796" w:rsidRDefault="002871BA" w:rsidP="0094672F">
      <w:pPr>
        <w:pStyle w:val="Listeavsnitt"/>
        <w:numPr>
          <w:ilvl w:val="1"/>
          <w:numId w:val="71"/>
        </w:numPr>
        <w:rPr>
          <w:lang w:eastAsia="nb-NO"/>
        </w:rPr>
      </w:pPr>
      <w:r w:rsidRPr="00E11796">
        <w:rPr>
          <w:lang w:eastAsia="nb-NO"/>
        </w:rPr>
        <w:t>U-tegninger – Tverrprofiler</w:t>
      </w:r>
    </w:p>
    <w:p w14:paraId="398F8715" w14:textId="49C0EC62" w:rsidR="002871BA" w:rsidRPr="00E11796" w:rsidRDefault="002871BA" w:rsidP="0094672F">
      <w:pPr>
        <w:pStyle w:val="Listeavsnitt"/>
        <w:numPr>
          <w:ilvl w:val="1"/>
          <w:numId w:val="71"/>
        </w:numPr>
        <w:rPr>
          <w:lang w:eastAsia="nb-NO"/>
        </w:rPr>
      </w:pPr>
      <w:r w:rsidRPr="00E11796">
        <w:rPr>
          <w:lang w:eastAsia="nb-NO"/>
        </w:rPr>
        <w:t>X-tegninger – Rigg- og marksikringsplaner</w:t>
      </w:r>
    </w:p>
    <w:p w14:paraId="7BDD3590" w14:textId="74C8C544" w:rsidR="002871BA" w:rsidRPr="00E11796" w:rsidRDefault="002871BA" w:rsidP="0094672F">
      <w:pPr>
        <w:pStyle w:val="Listeavsnitt"/>
        <w:numPr>
          <w:ilvl w:val="1"/>
          <w:numId w:val="71"/>
        </w:numPr>
        <w:rPr>
          <w:lang w:eastAsia="nb-NO"/>
        </w:rPr>
      </w:pPr>
      <w:r w:rsidRPr="00E11796">
        <w:rPr>
          <w:lang w:eastAsia="nb-NO"/>
        </w:rPr>
        <w:t>Y-tegninger – Faseplaner</w:t>
      </w:r>
    </w:p>
    <w:p w14:paraId="2D67F224" w14:textId="2D7CE708" w:rsidR="002871BA" w:rsidRPr="00E11796" w:rsidRDefault="002871BA" w:rsidP="005B0100">
      <w:pPr>
        <w:pStyle w:val="Listeavsnitt"/>
        <w:ind w:left="1080"/>
        <w:rPr>
          <w:highlight w:val="lightGray"/>
          <w:lang w:eastAsia="nb-NO"/>
        </w:rPr>
      </w:pPr>
    </w:p>
    <w:p w14:paraId="08F7456E" w14:textId="6C77CF86" w:rsidR="00F654BA" w:rsidRPr="00E11796" w:rsidRDefault="00DB159A" w:rsidP="009B617B">
      <w:pPr>
        <w:rPr>
          <w:lang w:eastAsia="nb-NO"/>
        </w:rPr>
      </w:pPr>
      <w:r w:rsidRPr="00E11796">
        <w:rPr>
          <w:lang w:eastAsia="nb-NO"/>
        </w:rPr>
        <w:t xml:space="preserve">Tegninger skal utformes i henhold til </w:t>
      </w:r>
      <w:r w:rsidR="006320D2" w:rsidRPr="00E11796">
        <w:rPr>
          <w:lang w:eastAsia="nb-NO"/>
        </w:rPr>
        <w:t xml:space="preserve">håndbok </w:t>
      </w:r>
      <w:r w:rsidRPr="00E11796">
        <w:rPr>
          <w:lang w:eastAsia="nb-NO"/>
        </w:rPr>
        <w:t xml:space="preserve">R700. </w:t>
      </w:r>
      <w:r w:rsidR="009B617B" w:rsidRPr="00E11796">
        <w:rPr>
          <w:lang w:eastAsia="nb-NO"/>
        </w:rPr>
        <w:t>Det skal legges vekt på god layout for å sikre god lesbarhet på tegningene. Alle tegninger skal leveres som pdf-filer. Tegningsgrunnlaget skal leveres digitalt på originalformatet</w:t>
      </w:r>
      <w:r w:rsidR="00E642AF" w:rsidRPr="00E11796">
        <w:rPr>
          <w:lang w:eastAsia="nb-NO"/>
        </w:rPr>
        <w:t>.</w:t>
      </w:r>
    </w:p>
    <w:p w14:paraId="23036141" w14:textId="77777777" w:rsidR="009B617B" w:rsidRPr="00E11796" w:rsidRDefault="009B617B" w:rsidP="009B617B">
      <w:pPr>
        <w:rPr>
          <w:lang w:eastAsia="nb-NO"/>
        </w:rPr>
      </w:pPr>
    </w:p>
    <w:p w14:paraId="3F50B2D2" w14:textId="623FDCDF" w:rsidR="00465613" w:rsidRPr="00E11796" w:rsidRDefault="009B617B" w:rsidP="0062014B">
      <w:pPr>
        <w:rPr>
          <w:lang w:eastAsia="nb-NO"/>
        </w:rPr>
      </w:pPr>
      <w:r w:rsidRPr="00E11796">
        <w:rPr>
          <w:lang w:eastAsia="nb-NO"/>
        </w:rPr>
        <w:t>Som minimum må det forventes krav om leveranse av tegninger før bygging og når bygging er ferdig. I tillegg må det påregnes krav om tegningsleveranser underveis i prosjekteringen.</w:t>
      </w:r>
    </w:p>
    <w:p w14:paraId="139B2B2D" w14:textId="77777777" w:rsidR="00B857EA" w:rsidRPr="00E11796" w:rsidRDefault="00B857EA" w:rsidP="00B857EA"/>
    <w:p w14:paraId="3A12DFA3" w14:textId="32561311" w:rsidR="0083611E" w:rsidRPr="00E11796" w:rsidRDefault="0083611E" w:rsidP="0083611E">
      <w:pPr>
        <w:pStyle w:val="Overskrift3"/>
      </w:pPr>
      <w:bookmarkStart w:id="1462" w:name="_Toc233897309"/>
      <w:r w:rsidRPr="00E11796">
        <w:t>Anleggsadkomster, trafikkavvikling, trafikksikkerhet og faseplaner</w:t>
      </w:r>
      <w:bookmarkEnd w:id="1462"/>
    </w:p>
    <w:p w14:paraId="323E77C5" w14:textId="77777777" w:rsidR="0083611E" w:rsidRPr="00E11796" w:rsidRDefault="0083611E" w:rsidP="0083611E">
      <w:r w:rsidRPr="00E11796">
        <w:t>Entreprenør skal utarbeide nødvendige planer for anleggsadkomster, trafikkavvikling og faseplaner som ivaretar de ulike utbyggingsfaser i prosjektet.</w:t>
      </w:r>
    </w:p>
    <w:p w14:paraId="7E851058" w14:textId="20C938EC" w:rsidR="00642FB9" w:rsidRPr="00E11796" w:rsidRDefault="00642FB9" w:rsidP="00642FB9">
      <w:r w:rsidRPr="00E11796">
        <w:rPr>
          <w:highlight w:val="lightGray"/>
        </w:rPr>
        <w:t>Xxxxxx</w:t>
      </w:r>
    </w:p>
    <w:p w14:paraId="12CCD9C5" w14:textId="5982548D" w:rsidR="00B71AA0" w:rsidRPr="00E11796" w:rsidRDefault="00B71AA0" w:rsidP="00B71AA0"/>
    <w:p w14:paraId="513156B6" w14:textId="6D6DF5A0" w:rsidR="00FA3FA9" w:rsidRPr="00E11796" w:rsidRDefault="00FA3FA9" w:rsidP="00FA3FA9">
      <w:pPr>
        <w:pStyle w:val="Overskrift3"/>
      </w:pPr>
      <w:bookmarkStart w:id="1463" w:name="_Toc233897310"/>
      <w:r w:rsidRPr="00E11796">
        <w:t>Ytre miljø</w:t>
      </w:r>
      <w:bookmarkEnd w:id="1463"/>
    </w:p>
    <w:p w14:paraId="6CD8673F" w14:textId="77777777" w:rsidR="00FA3FA9" w:rsidRPr="00E11796" w:rsidRDefault="00FA3FA9" w:rsidP="008C1549">
      <w:pPr>
        <w:pStyle w:val="Overskrift4"/>
      </w:pPr>
      <w:bookmarkStart w:id="1464" w:name="_Toc233897311"/>
      <w:r w:rsidRPr="00E11796">
        <w:t>Plan for ytre miljø – YM-plan</w:t>
      </w:r>
      <w:bookmarkEnd w:id="1464"/>
    </w:p>
    <w:p w14:paraId="44FDC1A4" w14:textId="77777777" w:rsidR="00FA3FA9" w:rsidRPr="00E11796" w:rsidRDefault="00FA3FA9" w:rsidP="00FA3FA9">
      <w:r w:rsidRPr="00E11796">
        <w:t>Som vedlegg til reguleringsplan er det utarbeidet en ytre miljøplan som gir føringer for hva som skal hensyntas i prosjektering og byggefasen, denne er ikke uttømmende. Entreprenøren skal utarbeide en egen ytre miljøplan for prosjektet. Det er entreprenørens ansvar å påse at den er dekkende for de planlagte arbeidene, samt å få denne godkjent av byggherren og de aktuelle myndigheter i rett tid.</w:t>
      </w:r>
    </w:p>
    <w:p w14:paraId="55FA7DD4" w14:textId="77777777" w:rsidR="00FA3FA9" w:rsidRPr="00E11796" w:rsidRDefault="00FA3FA9" w:rsidP="00FA3FA9"/>
    <w:p w14:paraId="05BA1246" w14:textId="77777777" w:rsidR="00FA3FA9" w:rsidRPr="00E11796" w:rsidRDefault="00FA3FA9" w:rsidP="008C1549">
      <w:pPr>
        <w:pStyle w:val="Overskrift4"/>
      </w:pPr>
      <w:bookmarkStart w:id="1465" w:name="_Toc233897312"/>
      <w:r w:rsidRPr="00E11796">
        <w:t>Hensyn til omgivelsene</w:t>
      </w:r>
      <w:bookmarkEnd w:id="1465"/>
    </w:p>
    <w:p w14:paraId="4E5BBC41" w14:textId="77777777" w:rsidR="00FA3FA9" w:rsidRPr="00E11796" w:rsidRDefault="00FA3FA9" w:rsidP="00FA3FA9">
      <w:pPr>
        <w:pStyle w:val="Overskrift5"/>
      </w:pPr>
      <w:r w:rsidRPr="00E11796">
        <w:t>Støy og vibrasjoner</w:t>
      </w:r>
    </w:p>
    <w:p w14:paraId="3051E5A0" w14:textId="77777777" w:rsidR="00FA3FA9" w:rsidRPr="00E11796" w:rsidRDefault="00FA3FA9" w:rsidP="00FA3FA9">
      <w:r w:rsidRPr="00E11796">
        <w:t>Entreprenør skal gjennomføre tilstandsregistreringer og fastsettes rystelseskrav til nærliggende bebyggelse der det er aktuelt. Entreprenør skal montere rystelsesmålere for kontroll og dokumentasjon. Dokumentasjon fremlegges byggherre fortløpende.</w:t>
      </w:r>
    </w:p>
    <w:p w14:paraId="50E30710" w14:textId="77777777" w:rsidR="00FA3FA9" w:rsidRPr="00E11796" w:rsidRDefault="00FA3FA9" w:rsidP="00FA3FA9"/>
    <w:p w14:paraId="3092C5C8" w14:textId="6251F59C" w:rsidR="00FA3FA9" w:rsidRPr="00E11796" w:rsidRDefault="00FA3FA9" w:rsidP="00FA3FA9">
      <w:r w:rsidRPr="00E11796">
        <w:t>Entreprenøren skal foreta vurdering av lokale skjermingstiltak og beregninger av innendørs lydnivå i forhold til grenseverdier og vurderinger i T-1442</w:t>
      </w:r>
      <w:r w:rsidR="00F22C25" w:rsidRPr="00E11796">
        <w:t>/</w:t>
      </w:r>
      <w:r w:rsidRPr="00E11796">
        <w:t xml:space="preserve">2021 på prosjektert og bygget løsning. Eventuelle påkrevde fysiske permanente støytiltak med bakgrunn i støyberegning skal prosjekteres og bygges av entreprenør. </w:t>
      </w:r>
    </w:p>
    <w:p w14:paraId="09BA62C0" w14:textId="77777777" w:rsidR="00FA3FA9" w:rsidRPr="00E11796" w:rsidRDefault="00FA3FA9" w:rsidP="00FA3FA9"/>
    <w:p w14:paraId="4E6B121A" w14:textId="77777777" w:rsidR="00FA3FA9" w:rsidRPr="00E11796" w:rsidRDefault="00FA3FA9" w:rsidP="00FA3FA9">
      <w:r w:rsidRPr="00E11796">
        <w:rPr>
          <w:highlight w:val="lightGray"/>
        </w:rPr>
        <w:t>EV. SPESIELLE RESTRIKSJONER (støygrenser satt av kommunale myndigheter etc).</w:t>
      </w:r>
    </w:p>
    <w:p w14:paraId="7CA24BAE" w14:textId="77777777" w:rsidR="00FA3FA9" w:rsidRPr="00E11796" w:rsidRDefault="00FA3FA9" w:rsidP="00FA3FA9"/>
    <w:p w14:paraId="793E430D" w14:textId="77777777" w:rsidR="00FA3FA9" w:rsidRPr="00E11796" w:rsidRDefault="00FA3FA9" w:rsidP="00FA3FA9">
      <w:pPr>
        <w:pStyle w:val="Overskrift5"/>
      </w:pPr>
      <w:r w:rsidRPr="00E11796">
        <w:t>Forurensing av jord og vann</w:t>
      </w:r>
    </w:p>
    <w:p w14:paraId="649F38D7" w14:textId="77777777" w:rsidR="00FA3FA9" w:rsidRPr="00E11796" w:rsidRDefault="00FA3FA9" w:rsidP="00FA3FA9">
      <w:r w:rsidRPr="00E11796">
        <w:rPr>
          <w:highlight w:val="lightGray"/>
        </w:rPr>
        <w:t>Xxxxxx</w:t>
      </w:r>
    </w:p>
    <w:p w14:paraId="4B547855" w14:textId="77777777" w:rsidR="00FA3FA9" w:rsidRPr="00E11796" w:rsidRDefault="00FA3FA9" w:rsidP="00FA3FA9"/>
    <w:p w14:paraId="029921C2" w14:textId="77777777" w:rsidR="00FA3FA9" w:rsidRPr="00E11796" w:rsidRDefault="00FA3FA9" w:rsidP="00FA3FA9">
      <w:pPr>
        <w:pStyle w:val="Overskrift5"/>
      </w:pPr>
      <w:r w:rsidRPr="00E11796">
        <w:t>Støv og annen luftforurensning</w:t>
      </w:r>
    </w:p>
    <w:p w14:paraId="47B0D0E4" w14:textId="77777777" w:rsidR="00FA3FA9" w:rsidRPr="00E11796" w:rsidRDefault="00FA3FA9" w:rsidP="00FA3FA9">
      <w:r w:rsidRPr="00E11796">
        <w:t>Entreprenør skal holde vegbanen fri for gjenstander, materialer, belegg og annet avfall og sikre at omgivelser og tilstøtende vegnett ikke påføres ulemper i form av støv og tilsøling som følge av kontraktsarbeidene. Renhold skal utføres uten at det medfører støvplage for omgivelsene. Entreprenøren må legge opp til aktive tiltak for å redusere støvflukt i byggeperioden.</w:t>
      </w:r>
    </w:p>
    <w:p w14:paraId="654A8442" w14:textId="77777777" w:rsidR="00FA3FA9" w:rsidRPr="00E11796" w:rsidRDefault="00FA3FA9" w:rsidP="00FA3FA9"/>
    <w:p w14:paraId="76C0C91E" w14:textId="77777777" w:rsidR="00FA3FA9" w:rsidRPr="00E11796" w:rsidRDefault="00FA3FA9" w:rsidP="00FA3FA9">
      <w:r w:rsidRPr="00E11796">
        <w:t>Støv på nabobygninger som skyldes anleggsdriften skal fjernes ved vasking.</w:t>
      </w:r>
    </w:p>
    <w:p w14:paraId="5CF06860" w14:textId="77777777" w:rsidR="00FA3FA9" w:rsidRPr="00E11796" w:rsidRDefault="00FA3FA9" w:rsidP="00FA3FA9"/>
    <w:p w14:paraId="0DE11B0C" w14:textId="77777777" w:rsidR="00FA3FA9" w:rsidRPr="00E11796" w:rsidRDefault="00FA3FA9" w:rsidP="00FA3FA9">
      <w:pPr>
        <w:pStyle w:val="Overskrift5"/>
      </w:pPr>
      <w:r w:rsidRPr="00E11796">
        <w:lastRenderedPageBreak/>
        <w:t>Kulturmiljø og kulturminner</w:t>
      </w:r>
    </w:p>
    <w:p w14:paraId="0FD74B9E" w14:textId="77777777" w:rsidR="00FA3FA9" w:rsidRPr="00E11796" w:rsidRDefault="00FA3FA9" w:rsidP="00FA3FA9">
      <w:r w:rsidRPr="00E11796">
        <w:rPr>
          <w:highlight w:val="lightGray"/>
        </w:rPr>
        <w:t>Xxxxxx</w:t>
      </w:r>
    </w:p>
    <w:p w14:paraId="517C9EF9" w14:textId="77777777" w:rsidR="00FA3FA9" w:rsidRPr="00E11796" w:rsidRDefault="00FA3FA9" w:rsidP="00FA3FA9"/>
    <w:p w14:paraId="34EBA79A" w14:textId="77777777" w:rsidR="00FA3FA9" w:rsidRPr="00E11796" w:rsidRDefault="00FA3FA9" w:rsidP="00FA3FA9">
      <w:pPr>
        <w:pStyle w:val="Overskrift5"/>
      </w:pPr>
      <w:r w:rsidRPr="00E11796">
        <w:t>Rigg- og marksikringsplan</w:t>
      </w:r>
    </w:p>
    <w:p w14:paraId="0D122661" w14:textId="77777777" w:rsidR="00FA3FA9" w:rsidRPr="00E11796" w:rsidRDefault="00FA3FA9" w:rsidP="00FA3FA9">
      <w:r w:rsidRPr="00E11796">
        <w:t>Entreprenøren skal før oppstart ha utarbeidet rigg- og marksikringsplan som blant annet skal vise hvor de skal etablere riggområder, masselagring, områder for oppbevaring av matjord, toppjord og eventuell undergrunnsjord. Planen skal i tillegg markere områder for deponering av masser inneholdende uønskede skadelige organismer. Disse skal deponeres separat fra masser uten påviste uønskede organismer. Den skal vise overholdelse av anleggsgrense og ivaretakelse av forhold gitt i YM-plan, tillatelser og øvrige kravdokumenter. Der det er hensiktsmessig skal områdene markeres fysisk i terreng før anleggsstart. I tillegg skal objekter som vernede trær og andre vekster langs traseén inngå i planen.</w:t>
      </w:r>
    </w:p>
    <w:p w14:paraId="688F988A" w14:textId="77777777" w:rsidR="00FA3FA9" w:rsidRPr="00E11796" w:rsidRDefault="00FA3FA9" w:rsidP="00FA3FA9"/>
    <w:p w14:paraId="67DBDC25" w14:textId="77777777" w:rsidR="00FA3FA9" w:rsidRPr="00E11796" w:rsidRDefault="00FA3FA9" w:rsidP="00FA3FA9">
      <w:r w:rsidRPr="00E11796">
        <w:t>Rigg- og marksikringsplanen skal inneholde:</w:t>
      </w:r>
    </w:p>
    <w:p w14:paraId="63DC8F16" w14:textId="438D29A3" w:rsidR="008E1592" w:rsidRPr="00E11796" w:rsidRDefault="008E1592" w:rsidP="00FA3FA9">
      <w:pPr>
        <w:rPr>
          <w:highlight w:val="lightGray"/>
        </w:rPr>
      </w:pPr>
      <w:r w:rsidRPr="00E11796">
        <w:rPr>
          <w:highlight w:val="lightGray"/>
        </w:rPr>
        <w:t>Anleggsadkomster og midlertidige anleggsveger</w:t>
      </w:r>
    </w:p>
    <w:p w14:paraId="49C34FC7" w14:textId="68B43184" w:rsidR="00FA3FA9" w:rsidRPr="00E11796" w:rsidRDefault="00FA3FA9" w:rsidP="00FA3FA9">
      <w:pPr>
        <w:rPr>
          <w:highlight w:val="lightGray"/>
        </w:rPr>
      </w:pPr>
      <w:r w:rsidRPr="00E11796">
        <w:rPr>
          <w:highlight w:val="lightGray"/>
        </w:rPr>
        <w:t>Riggområdenes plassering</w:t>
      </w:r>
    </w:p>
    <w:p w14:paraId="022EB202" w14:textId="34B892AF" w:rsidR="00E41104" w:rsidRPr="00E11796" w:rsidRDefault="00E41104" w:rsidP="00FA3FA9">
      <w:pPr>
        <w:rPr>
          <w:highlight w:val="lightGray"/>
        </w:rPr>
      </w:pPr>
      <w:r w:rsidRPr="00E11796">
        <w:rPr>
          <w:highlight w:val="lightGray"/>
        </w:rPr>
        <w:t>Masselagringsareal for permanent sluttdisponering av overskuddsmasser</w:t>
      </w:r>
    </w:p>
    <w:p w14:paraId="4C58985F" w14:textId="118D656E" w:rsidR="00E41104" w:rsidRPr="00E11796" w:rsidRDefault="00E41104" w:rsidP="00FA3FA9">
      <w:pPr>
        <w:rPr>
          <w:highlight w:val="lightGray"/>
        </w:rPr>
      </w:pPr>
      <w:r w:rsidRPr="00E11796">
        <w:rPr>
          <w:highlight w:val="lightGray"/>
        </w:rPr>
        <w:t xml:space="preserve">Midlertidige deponier </w:t>
      </w:r>
    </w:p>
    <w:p w14:paraId="64D86A98" w14:textId="77777777" w:rsidR="00FA3FA9" w:rsidRPr="00E11796" w:rsidRDefault="00FA3FA9" w:rsidP="00FA3FA9">
      <w:pPr>
        <w:rPr>
          <w:highlight w:val="lightGray"/>
        </w:rPr>
      </w:pPr>
      <w:r w:rsidRPr="00E11796">
        <w:rPr>
          <w:highlight w:val="lightGray"/>
        </w:rPr>
        <w:t>Turstier, skiløyper friluftsliv og nærmiljø</w:t>
      </w:r>
    </w:p>
    <w:p w14:paraId="5D7E393C" w14:textId="77777777" w:rsidR="00FA3FA9" w:rsidRPr="00E11796" w:rsidRDefault="00FA3FA9" w:rsidP="00FA3FA9">
      <w:pPr>
        <w:rPr>
          <w:highlight w:val="lightGray"/>
        </w:rPr>
      </w:pPr>
      <w:r w:rsidRPr="00E11796">
        <w:rPr>
          <w:highlight w:val="lightGray"/>
        </w:rPr>
        <w:t xml:space="preserve">Hensynssone langs vassdrag (eksempel kantvegetasjon) </w:t>
      </w:r>
    </w:p>
    <w:p w14:paraId="4E66A1D7" w14:textId="77777777" w:rsidR="00FA3FA9" w:rsidRPr="00E11796" w:rsidRDefault="00FA3FA9" w:rsidP="00FA3FA9">
      <w:pPr>
        <w:rPr>
          <w:highlight w:val="lightGray"/>
        </w:rPr>
      </w:pPr>
      <w:r w:rsidRPr="00E11796">
        <w:rPr>
          <w:highlight w:val="lightGray"/>
        </w:rPr>
        <w:t>Matjord/landbruksjord</w:t>
      </w:r>
    </w:p>
    <w:p w14:paraId="525B9649" w14:textId="77777777" w:rsidR="00FA3FA9" w:rsidRPr="00E11796" w:rsidRDefault="00FA3FA9" w:rsidP="00FA3FA9">
      <w:pPr>
        <w:rPr>
          <w:highlight w:val="lightGray"/>
        </w:rPr>
      </w:pPr>
      <w:r w:rsidRPr="00E11796">
        <w:rPr>
          <w:highlight w:val="lightGray"/>
        </w:rPr>
        <w:t>Fremmede/uønskede organismer (område)</w:t>
      </w:r>
    </w:p>
    <w:p w14:paraId="1EA15EEA" w14:textId="77777777" w:rsidR="00FA3FA9" w:rsidRPr="00E11796" w:rsidRDefault="00FA3FA9" w:rsidP="00FA3FA9">
      <w:pPr>
        <w:rPr>
          <w:highlight w:val="lightGray"/>
        </w:rPr>
      </w:pPr>
      <w:r w:rsidRPr="00E11796">
        <w:rPr>
          <w:highlight w:val="lightGray"/>
        </w:rPr>
        <w:t>Mulige forekomster av forurenset grunn</w:t>
      </w:r>
    </w:p>
    <w:p w14:paraId="2FC2FC2B" w14:textId="77777777" w:rsidR="00FA3FA9" w:rsidRPr="00E11796" w:rsidRDefault="00FA3FA9" w:rsidP="00FA3FA9">
      <w:pPr>
        <w:rPr>
          <w:highlight w:val="lightGray"/>
        </w:rPr>
      </w:pPr>
      <w:r w:rsidRPr="00E11796">
        <w:rPr>
          <w:highlight w:val="lightGray"/>
        </w:rPr>
        <w:t>Viktige naturområder, naturtyper og vegetasjon</w:t>
      </w:r>
    </w:p>
    <w:p w14:paraId="6650CA32" w14:textId="77777777" w:rsidR="00FA3FA9" w:rsidRPr="00E11796" w:rsidRDefault="00FA3FA9" w:rsidP="00FA3FA9">
      <w:pPr>
        <w:rPr>
          <w:highlight w:val="lightGray"/>
        </w:rPr>
      </w:pPr>
      <w:r w:rsidRPr="00E11796">
        <w:rPr>
          <w:highlight w:val="lightGray"/>
        </w:rPr>
        <w:t>Trær som skal bevares</w:t>
      </w:r>
    </w:p>
    <w:p w14:paraId="4469D26E" w14:textId="77777777" w:rsidR="00FA3FA9" w:rsidRPr="00E11796" w:rsidRDefault="00FA3FA9" w:rsidP="00FA3FA9">
      <w:pPr>
        <w:rPr>
          <w:highlight w:val="lightGray"/>
        </w:rPr>
      </w:pPr>
      <w:r w:rsidRPr="00E11796">
        <w:rPr>
          <w:highlight w:val="lightGray"/>
        </w:rPr>
        <w:t xml:space="preserve">Kulturminner </w:t>
      </w:r>
    </w:p>
    <w:p w14:paraId="2ABA9FE0" w14:textId="77777777" w:rsidR="00FA3FA9" w:rsidRPr="00E11796" w:rsidRDefault="00FA3FA9" w:rsidP="00FA3FA9">
      <w:pPr>
        <w:rPr>
          <w:highlight w:val="lightGray"/>
        </w:rPr>
      </w:pPr>
      <w:r w:rsidRPr="00E11796">
        <w:rPr>
          <w:highlight w:val="lightGray"/>
        </w:rPr>
        <w:t xml:space="preserve">Viktige landskapshensyn </w:t>
      </w:r>
    </w:p>
    <w:p w14:paraId="54942D04" w14:textId="77777777" w:rsidR="00FA3FA9" w:rsidRPr="00E11796" w:rsidRDefault="00FA3FA9" w:rsidP="00FA3FA9">
      <w:pPr>
        <w:rPr>
          <w:highlight w:val="lightGray"/>
        </w:rPr>
      </w:pPr>
      <w:r w:rsidRPr="00E11796">
        <w:rPr>
          <w:highlight w:val="lightGray"/>
        </w:rPr>
        <w:t>Grenser i vedtatt reguleringsplan</w:t>
      </w:r>
    </w:p>
    <w:p w14:paraId="538FC7B8" w14:textId="77777777" w:rsidR="00FA3FA9" w:rsidRPr="00E11796" w:rsidRDefault="00FA3FA9" w:rsidP="00FA3FA9">
      <w:r w:rsidRPr="00E11796">
        <w:rPr>
          <w:highlight w:val="lightGray"/>
        </w:rPr>
        <w:t>Områder som skal benyttes til masselager</w:t>
      </w:r>
      <w:r w:rsidRPr="00E11796">
        <w:t xml:space="preserve"> </w:t>
      </w:r>
    </w:p>
    <w:p w14:paraId="4DEDD2CE" w14:textId="77777777" w:rsidR="00FA3FA9" w:rsidRPr="00E11796" w:rsidRDefault="00FA3FA9" w:rsidP="00FA3FA9"/>
    <w:p w14:paraId="37BD176E" w14:textId="77777777" w:rsidR="00FA3FA9" w:rsidRPr="00E11796" w:rsidRDefault="00FA3FA9" w:rsidP="00FA3FA9">
      <w:r w:rsidRPr="00E11796">
        <w:t xml:space="preserve">Plassering av gjerder for fysisk avgrensning av anleggsbelte, riggområder samt andre objekter som skal bevares skal framgå av rigg- og marksikringsplan. Alle som arbeider i prosjektet, skal være informert om regler som gjelder kantsoner langs vassdrag. </w:t>
      </w:r>
    </w:p>
    <w:p w14:paraId="6C38B4B2" w14:textId="77777777" w:rsidR="00FA3FA9" w:rsidRPr="00E11796" w:rsidRDefault="00FA3FA9" w:rsidP="00FA3FA9"/>
    <w:p w14:paraId="5678F36B" w14:textId="77777777" w:rsidR="00FA3FA9" w:rsidRPr="00E11796" w:rsidRDefault="00FA3FA9" w:rsidP="008C1549">
      <w:pPr>
        <w:pStyle w:val="Overskrift4"/>
      </w:pPr>
      <w:bookmarkStart w:id="1466" w:name="_Toc233897313"/>
      <w:r w:rsidRPr="00E11796">
        <w:t>Naturmangfold og spredning av uønskede organismer</w:t>
      </w:r>
      <w:bookmarkEnd w:id="1466"/>
    </w:p>
    <w:p w14:paraId="791F394B" w14:textId="77777777" w:rsidR="00FA3FA9" w:rsidRPr="00E11796" w:rsidRDefault="00FA3FA9" w:rsidP="00FA3FA9">
      <w:r w:rsidRPr="00E11796">
        <w:rPr>
          <w:highlight w:val="lightGray"/>
        </w:rPr>
        <w:t>Xxxxxx</w:t>
      </w:r>
    </w:p>
    <w:p w14:paraId="29D94712" w14:textId="77777777" w:rsidR="00D64506" w:rsidRPr="00E11796" w:rsidRDefault="00D64506" w:rsidP="00FA3FA9"/>
    <w:p w14:paraId="11ED6164" w14:textId="1BB7A42C" w:rsidR="007A6639" w:rsidRPr="00E11796" w:rsidRDefault="007A6639" w:rsidP="008C1549">
      <w:pPr>
        <w:pStyle w:val="Overskrift4"/>
      </w:pPr>
      <w:bookmarkStart w:id="1467" w:name="_Toc233897314"/>
      <w:r w:rsidRPr="00E11796">
        <w:t>Utslipptillatelse</w:t>
      </w:r>
      <w:bookmarkEnd w:id="1467"/>
    </w:p>
    <w:p w14:paraId="5332B895" w14:textId="77777777" w:rsidR="007A6639" w:rsidRPr="00E11796" w:rsidRDefault="007A6639" w:rsidP="007A6639">
      <w:pPr>
        <w:rPr>
          <w:lang w:eastAsia="nb-NO"/>
        </w:rPr>
      </w:pPr>
      <w:r w:rsidRPr="00E11796">
        <w:rPr>
          <w:lang w:eastAsia="nb-NO"/>
        </w:rPr>
        <w:t>Statens vegvesen sørger for å innhente utslippstillatelse for anlegget. Tiltak som kommer som en konsekvens eller forutsetning for utslippstillatelse skal ivaretas av entreprenøren.</w:t>
      </w:r>
    </w:p>
    <w:p w14:paraId="5BE01866" w14:textId="77777777" w:rsidR="007A6639" w:rsidRPr="00E11796" w:rsidRDefault="007A6639" w:rsidP="007A6639">
      <w:pPr>
        <w:rPr>
          <w:lang w:eastAsia="nb-NO"/>
        </w:rPr>
      </w:pPr>
    </w:p>
    <w:p w14:paraId="3F14ECF4" w14:textId="77777777" w:rsidR="007A6639" w:rsidRPr="00E11796" w:rsidRDefault="007A6639" w:rsidP="007A6639">
      <w:pPr>
        <w:rPr>
          <w:lang w:eastAsia="nb-NO"/>
        </w:rPr>
      </w:pPr>
      <w:r w:rsidRPr="00E11796">
        <w:rPr>
          <w:lang w:eastAsia="nb-NO"/>
        </w:rPr>
        <w:t>Entreprenrøren er selv ansvarlig for nødvendige tillatelser knyttet til brakkerigg og</w:t>
      </w:r>
    </w:p>
    <w:p w14:paraId="20D315B3" w14:textId="77777777" w:rsidR="007A6639" w:rsidRPr="00E11796" w:rsidRDefault="007A6639" w:rsidP="007A6639">
      <w:pPr>
        <w:rPr>
          <w:lang w:eastAsia="nb-NO"/>
        </w:rPr>
      </w:pPr>
      <w:r w:rsidRPr="00E11796">
        <w:rPr>
          <w:lang w:eastAsia="nb-NO"/>
        </w:rPr>
        <w:t>verkstedområder.</w:t>
      </w:r>
    </w:p>
    <w:p w14:paraId="6F78AA39" w14:textId="77777777" w:rsidR="007A6639" w:rsidRPr="00E11796" w:rsidRDefault="007A6639" w:rsidP="007A6639">
      <w:pPr>
        <w:rPr>
          <w:lang w:eastAsia="nb-NO"/>
        </w:rPr>
      </w:pPr>
    </w:p>
    <w:p w14:paraId="58B40E1A" w14:textId="123D2E04" w:rsidR="00D90014" w:rsidRPr="00E11796" w:rsidRDefault="00D90014" w:rsidP="008C1549">
      <w:pPr>
        <w:pStyle w:val="Overskrift4"/>
        <w:rPr>
          <w:highlight w:val="lightGray"/>
        </w:rPr>
      </w:pPr>
      <w:bookmarkStart w:id="1468" w:name="_Toc233897315"/>
      <w:r w:rsidRPr="00E11796">
        <w:rPr>
          <w:highlight w:val="lightGray"/>
        </w:rPr>
        <w:t>Premissdokument/formingsveileder</w:t>
      </w:r>
      <w:bookmarkEnd w:id="1468"/>
    </w:p>
    <w:p w14:paraId="5EFEC134" w14:textId="77777777" w:rsidR="00D90014" w:rsidRPr="00E11796" w:rsidRDefault="00D90014" w:rsidP="00D90014">
      <w:pPr>
        <w:rPr>
          <w:highlight w:val="lightGray"/>
          <w:lang w:eastAsia="nb-NO"/>
        </w:rPr>
      </w:pPr>
    </w:p>
    <w:p w14:paraId="3DE5E1E4" w14:textId="648C5812" w:rsidR="00FA3FA9" w:rsidRPr="00E11796" w:rsidRDefault="00D90014" w:rsidP="008C1549">
      <w:pPr>
        <w:pStyle w:val="Overskrift4"/>
        <w:rPr>
          <w:highlight w:val="lightGray"/>
        </w:rPr>
      </w:pPr>
      <w:bookmarkStart w:id="1469" w:name="_Toc233897316"/>
      <w:r w:rsidRPr="00E11796">
        <w:rPr>
          <w:highlight w:val="lightGray"/>
        </w:rPr>
        <w:t>Xxxxx</w:t>
      </w:r>
      <w:bookmarkEnd w:id="1469"/>
    </w:p>
    <w:p w14:paraId="3717B42E" w14:textId="7E7231F4" w:rsidR="00FA3FA9" w:rsidRPr="00E11796" w:rsidRDefault="00FA3FA9" w:rsidP="00FA3FA9">
      <w:r w:rsidRPr="00E11796">
        <w:rPr>
          <w:highlight w:val="lightGray"/>
        </w:rPr>
        <w:t>Xxxxx</w:t>
      </w:r>
      <w:r w:rsidR="00262D4D" w:rsidRPr="00E11796">
        <w:rPr>
          <w:highlight w:val="lightGray"/>
        </w:rPr>
        <w:t>x</w:t>
      </w:r>
    </w:p>
    <w:p w14:paraId="03BD559E" w14:textId="77777777" w:rsidR="00FA3FA9" w:rsidRPr="00E11796" w:rsidRDefault="00FA3FA9" w:rsidP="00FA3FA9">
      <w:pPr>
        <w:rPr>
          <w:highlight w:val="lightGray"/>
          <w:lang w:eastAsia="nb-NO"/>
        </w:rPr>
      </w:pPr>
    </w:p>
    <w:p w14:paraId="76D485FE" w14:textId="77777777" w:rsidR="00AC144B" w:rsidRPr="00E11796" w:rsidRDefault="00AC144B" w:rsidP="00AC144B"/>
    <w:p w14:paraId="6F19BD42" w14:textId="5EC055F6" w:rsidR="00F318B2" w:rsidRPr="00E11796" w:rsidRDefault="00F318B2" w:rsidP="00B857EA">
      <w:pPr>
        <w:pStyle w:val="Overskrift3"/>
        <w:rPr>
          <w:highlight w:val="lightGray"/>
        </w:rPr>
      </w:pPr>
      <w:bookmarkStart w:id="1470" w:name="_Toc233897317"/>
      <w:r w:rsidRPr="00E11796">
        <w:rPr>
          <w:highlight w:val="lightGray"/>
        </w:rPr>
        <w:t>Massehåndtering</w:t>
      </w:r>
      <w:bookmarkEnd w:id="1470"/>
    </w:p>
    <w:p w14:paraId="3EF8651C" w14:textId="464E3D50" w:rsidR="00F318B2" w:rsidRPr="00E11796" w:rsidRDefault="008F5BF6" w:rsidP="008C1549">
      <w:pPr>
        <w:pStyle w:val="Overskrift4"/>
        <w:rPr>
          <w:highlight w:val="lightGray"/>
        </w:rPr>
      </w:pPr>
      <w:bookmarkStart w:id="1471" w:name="_Toc233897318"/>
      <w:r w:rsidRPr="00E11796">
        <w:rPr>
          <w:highlight w:val="lightGray"/>
        </w:rPr>
        <w:t>Plan for massehåndtering</w:t>
      </w:r>
      <w:bookmarkEnd w:id="1471"/>
    </w:p>
    <w:p w14:paraId="393DFD64" w14:textId="77777777" w:rsidR="00051914" w:rsidRPr="00E11796" w:rsidRDefault="00051914" w:rsidP="00051914">
      <w:r w:rsidRPr="00E11796">
        <w:t xml:space="preserve">Entreprenøren skal utarbeide en massehåndteringsplan, som utdyper rigg- og marksikringsplanen. Planen skal oversendes byggherren tre uker før oppstart av arbeidene. Planen skal holdes løpende oppdatert og avstemt med virkelig massehåndtering. Byggherren skal kunne få informasjon om endringer i planen umiddelbart. </w:t>
      </w:r>
    </w:p>
    <w:p w14:paraId="1A2EADA3" w14:textId="77777777" w:rsidR="00051914" w:rsidRPr="00E11796" w:rsidRDefault="00051914" w:rsidP="00051914"/>
    <w:p w14:paraId="0C570DDD" w14:textId="77777777" w:rsidR="00051914" w:rsidRPr="00E11796" w:rsidRDefault="00051914" w:rsidP="00051914">
      <w:r w:rsidRPr="00E11796">
        <w:t xml:space="preserve">Planen skal beskrive hvordan de ulike massetypene disponeres på anlegget, og skal inkludere håndtering av matjord, (inkludert toppjord og undergrunnsjord), masser med uønskede skadelige </w:t>
      </w:r>
      <w:r w:rsidRPr="00E11796">
        <w:lastRenderedPageBreak/>
        <w:t>organismer, forurenset grunn, sprengstein og andre masser som vil måtte håndteres i anlegget. Det skal beskrives hvordan entreprenøren vil arbeide for mest mulig gjenbruk av masser. Planlagt, endelig masseplassering og midlertidige masselagre skal synliggjøres. Det skal beskrives hvordan masselagringsområdene skal disponeres og hvordan forurensende avrenning og tilslamming av vassdrag skal unngås.</w:t>
      </w:r>
    </w:p>
    <w:p w14:paraId="13639A39" w14:textId="77777777" w:rsidR="00051914" w:rsidRPr="00E11796" w:rsidRDefault="00051914" w:rsidP="00051914"/>
    <w:p w14:paraId="6F203FFD" w14:textId="77777777" w:rsidR="00051914" w:rsidRPr="00E11796" w:rsidRDefault="00051914" w:rsidP="00051914">
      <w:r w:rsidRPr="00E11796">
        <w:t>For masser som kjøres ut av anlegget skal valgte mottak/behandlingsanlegg angis med sted, mengder og massetyper.</w:t>
      </w:r>
    </w:p>
    <w:p w14:paraId="4343D175" w14:textId="77777777" w:rsidR="00051914" w:rsidRPr="00E11796" w:rsidRDefault="00051914" w:rsidP="00051914"/>
    <w:p w14:paraId="1BC75BC9" w14:textId="77777777" w:rsidR="00051914" w:rsidRPr="00E11796" w:rsidRDefault="00051914" w:rsidP="00051914">
      <w:r w:rsidRPr="00E11796">
        <w:t>Masser som kjøres inn i anlegget utenfra skal være ikke forurenset og fri for uønskede skadelige organismer.</w:t>
      </w:r>
    </w:p>
    <w:p w14:paraId="4A18DF2C" w14:textId="77777777" w:rsidR="00051914" w:rsidRPr="00E11796" w:rsidRDefault="00051914" w:rsidP="00051914"/>
    <w:p w14:paraId="37367AD2" w14:textId="77777777" w:rsidR="00051914" w:rsidRPr="00E11796" w:rsidRDefault="00051914" w:rsidP="00051914">
      <w:r w:rsidRPr="00E11796">
        <w:t xml:space="preserve">Ved bruk av masselagringsområder skal det dokumenteres før bruk at de nødvendige tillatelser foreligger og at deres ev. vilkår er oppfylt. </w:t>
      </w:r>
    </w:p>
    <w:p w14:paraId="401289FA" w14:textId="77777777" w:rsidR="00051914" w:rsidRPr="00E11796" w:rsidRDefault="00051914" w:rsidP="00051914"/>
    <w:p w14:paraId="224424CC" w14:textId="77777777" w:rsidR="00051914" w:rsidRPr="00E11796" w:rsidRDefault="00051914" w:rsidP="00051914">
      <w:r w:rsidRPr="00E11796">
        <w:t xml:space="preserve">Entreprenøren skal gjøre de nødvendige tiltak for å oppfylle kravene til bruk av masselagrings-områdene, herunder miljøkrav, krav til trafikk, adkomst, naboer og omgivelser forøvrig, høyde- eller volumbegrensninger, geoteknikk, erosjon, terrengutforming, istandsetting mv. </w:t>
      </w:r>
    </w:p>
    <w:p w14:paraId="166CBD57" w14:textId="77777777" w:rsidR="00F22C25" w:rsidRPr="00E11796" w:rsidRDefault="00F22C25" w:rsidP="00E411F0">
      <w:pPr>
        <w:rPr>
          <w:lang w:eastAsia="nb-NO"/>
        </w:rPr>
      </w:pPr>
    </w:p>
    <w:p w14:paraId="24C3F023" w14:textId="1CCE64AD" w:rsidR="00422328" w:rsidRPr="00E11796" w:rsidRDefault="00422328" w:rsidP="008C1549">
      <w:pPr>
        <w:pStyle w:val="Overskrift4"/>
        <w:rPr>
          <w:highlight w:val="lightGray"/>
        </w:rPr>
      </w:pPr>
      <w:bookmarkStart w:id="1472" w:name="_Toc233897319"/>
      <w:r w:rsidRPr="00E11796">
        <w:rPr>
          <w:highlight w:val="lightGray"/>
        </w:rPr>
        <w:t>Dokumentasjonskrav og tillatelser</w:t>
      </w:r>
      <w:bookmarkEnd w:id="1472"/>
    </w:p>
    <w:p w14:paraId="31543A5E" w14:textId="48D37DD0" w:rsidR="00422328" w:rsidRPr="00E11796" w:rsidRDefault="0001066B" w:rsidP="0001066B">
      <w:pPr>
        <w:rPr>
          <w:lang w:eastAsia="nb-NO"/>
        </w:rPr>
      </w:pPr>
      <w:r w:rsidRPr="00E11796">
        <w:rPr>
          <w:lang w:eastAsia="nb-NO"/>
        </w:rPr>
        <w:t>Entreprenøren skal med utgangspunkt i Plan for massehåndtering selv sørge for oppfyllelse av dokumentasjonskrav overfor rette myndighet, samt følgende tillatelser ved behov:</w:t>
      </w:r>
    </w:p>
    <w:p w14:paraId="0A8D1A03" w14:textId="521E0B68" w:rsidR="0001066B" w:rsidRPr="00E11796" w:rsidRDefault="007600E3" w:rsidP="0094672F">
      <w:pPr>
        <w:pStyle w:val="Listeavsnitt"/>
        <w:numPr>
          <w:ilvl w:val="0"/>
          <w:numId w:val="71"/>
        </w:numPr>
        <w:rPr>
          <w:lang w:eastAsia="nb-NO"/>
        </w:rPr>
      </w:pPr>
      <w:r w:rsidRPr="00E11796">
        <w:rPr>
          <w:lang w:eastAsia="nb-NO"/>
        </w:rPr>
        <w:t>Søknad til Miljødirektoratet om dispensasjon for gjenbruk av lettere forurensede masser i annet anlegg, jf. forurensningsloven § 32 og forurensningsforskriften § 2-5.</w:t>
      </w:r>
    </w:p>
    <w:p w14:paraId="07F2902C" w14:textId="01D989D9" w:rsidR="007600E3" w:rsidRPr="00E11796" w:rsidRDefault="007600E3" w:rsidP="0094672F">
      <w:pPr>
        <w:pStyle w:val="Listeavsnitt"/>
        <w:numPr>
          <w:ilvl w:val="0"/>
          <w:numId w:val="71"/>
        </w:numPr>
        <w:rPr>
          <w:lang w:eastAsia="nb-NO"/>
        </w:rPr>
      </w:pPr>
      <w:r w:rsidRPr="00E11796">
        <w:rPr>
          <w:lang w:eastAsia="nb-NO"/>
        </w:rPr>
        <w:t>Basiskarakterisering etter avfallsforskriften kap</w:t>
      </w:r>
      <w:r w:rsidR="00B87E90">
        <w:rPr>
          <w:lang w:eastAsia="nb-NO"/>
        </w:rPr>
        <w:t>ittel</w:t>
      </w:r>
      <w:r w:rsidRPr="00E11796">
        <w:rPr>
          <w:lang w:eastAsia="nb-NO"/>
        </w:rPr>
        <w:t xml:space="preserve"> 9 vedlegg II p</w:t>
      </w:r>
      <w:r w:rsidR="00B87E90">
        <w:rPr>
          <w:lang w:eastAsia="nb-NO"/>
        </w:rPr>
        <w:t>unkt</w:t>
      </w:r>
      <w:r w:rsidRPr="00E11796">
        <w:rPr>
          <w:lang w:eastAsia="nb-NO"/>
        </w:rPr>
        <w:t xml:space="preserve"> 1.1 for levering av masser til eksternt deponi</w:t>
      </w:r>
    </w:p>
    <w:p w14:paraId="0D534980" w14:textId="789D3300" w:rsidR="007600E3" w:rsidRPr="00E11796" w:rsidRDefault="003E3EFE" w:rsidP="0094672F">
      <w:pPr>
        <w:pStyle w:val="Listeavsnitt"/>
        <w:numPr>
          <w:ilvl w:val="0"/>
          <w:numId w:val="71"/>
        </w:numPr>
        <w:rPr>
          <w:lang w:eastAsia="nb-NO"/>
        </w:rPr>
      </w:pPr>
      <w:r w:rsidRPr="00E11796">
        <w:rPr>
          <w:lang w:eastAsia="nb-NO"/>
        </w:rPr>
        <w:t>Deklarering etter avfallsforskriften for avklaring av om noe er farlig avfall</w:t>
      </w:r>
    </w:p>
    <w:p w14:paraId="68AA93D3" w14:textId="7C48F743" w:rsidR="003E3EFE" w:rsidRPr="00E11796" w:rsidRDefault="003E3EFE" w:rsidP="0094672F">
      <w:pPr>
        <w:pStyle w:val="Listeavsnitt"/>
        <w:numPr>
          <w:ilvl w:val="0"/>
          <w:numId w:val="71"/>
        </w:numPr>
        <w:rPr>
          <w:lang w:eastAsia="nb-NO"/>
        </w:rPr>
      </w:pPr>
      <w:r w:rsidRPr="00E11796">
        <w:rPr>
          <w:lang w:eastAsia="nb-NO"/>
        </w:rPr>
        <w:t>Tiltaksplaner for forurenset grunn etter forurensningsforskriften kap</w:t>
      </w:r>
      <w:r w:rsidR="00B87E90">
        <w:rPr>
          <w:lang w:eastAsia="nb-NO"/>
        </w:rPr>
        <w:t>ittel</w:t>
      </w:r>
      <w:r w:rsidRPr="00E11796">
        <w:rPr>
          <w:lang w:eastAsia="nb-NO"/>
        </w:rPr>
        <w:t xml:space="preserve"> 2.</w:t>
      </w:r>
    </w:p>
    <w:p w14:paraId="561F591B" w14:textId="77777777" w:rsidR="0001066B" w:rsidRPr="00E11796" w:rsidRDefault="0001066B" w:rsidP="0001066B">
      <w:pPr>
        <w:rPr>
          <w:highlight w:val="lightGray"/>
          <w:lang w:eastAsia="nb-NO"/>
        </w:rPr>
      </w:pPr>
    </w:p>
    <w:p w14:paraId="4F12ADFC" w14:textId="04EA1F6B" w:rsidR="00422328" w:rsidRPr="00E11796" w:rsidRDefault="00422328" w:rsidP="008C1549">
      <w:pPr>
        <w:pStyle w:val="Overskrift4"/>
        <w:rPr>
          <w:highlight w:val="lightGray"/>
        </w:rPr>
      </w:pPr>
      <w:bookmarkStart w:id="1473" w:name="_Toc233897320"/>
      <w:r w:rsidRPr="00E11796">
        <w:rPr>
          <w:highlight w:val="lightGray"/>
        </w:rPr>
        <w:t>Xxxxxx</w:t>
      </w:r>
      <w:bookmarkEnd w:id="1473"/>
    </w:p>
    <w:p w14:paraId="65E2895B" w14:textId="77777777" w:rsidR="00D64506" w:rsidRPr="00E11796" w:rsidRDefault="00D64506" w:rsidP="001E67CF"/>
    <w:p w14:paraId="7FB92A6C" w14:textId="06968D44" w:rsidR="001E67CF" w:rsidRPr="00E11796" w:rsidRDefault="001E67CF" w:rsidP="00B857EA">
      <w:pPr>
        <w:pStyle w:val="Overskrift3"/>
      </w:pPr>
      <w:bookmarkStart w:id="1474" w:name="_Toc233897321"/>
      <w:r w:rsidRPr="00E11796">
        <w:t>Grunnforhold</w:t>
      </w:r>
      <w:bookmarkEnd w:id="1474"/>
    </w:p>
    <w:p w14:paraId="1A84094E" w14:textId="39022DB6" w:rsidR="000679E2" w:rsidRPr="00E11796" w:rsidRDefault="009B0B4B" w:rsidP="008C1549">
      <w:pPr>
        <w:pStyle w:val="Overskrift4"/>
      </w:pPr>
      <w:bookmarkStart w:id="1475" w:name="_Toc233897322"/>
      <w:r w:rsidRPr="00E11796">
        <w:t>Generelt</w:t>
      </w:r>
      <w:bookmarkEnd w:id="1475"/>
    </w:p>
    <w:p w14:paraId="53FEA219" w14:textId="012F64D1" w:rsidR="009B0B4B" w:rsidRPr="00E11796" w:rsidRDefault="009B0B4B" w:rsidP="009B0B4B">
      <w:pPr>
        <w:rPr>
          <w:lang w:eastAsia="nb-NO"/>
        </w:rPr>
      </w:pPr>
      <w:r w:rsidRPr="00E11796">
        <w:rPr>
          <w:lang w:eastAsia="nb-NO"/>
        </w:rPr>
        <w:t>Entreprenøren skal prosjektere og bygge alle midlertidige og permanente veger, bruer, rigg og deponiområder med tilfredsstillende sikkerhet mot deformasjoner og skader med hensyn til geoteknisk stabilitet, bæreevne, setninger og erosjon.</w:t>
      </w:r>
    </w:p>
    <w:p w14:paraId="42DE8816" w14:textId="77777777" w:rsidR="009B0B4B" w:rsidRPr="00E11796" w:rsidRDefault="009B0B4B" w:rsidP="009B0B4B">
      <w:pPr>
        <w:rPr>
          <w:lang w:eastAsia="nb-NO"/>
        </w:rPr>
      </w:pPr>
    </w:p>
    <w:p w14:paraId="01D3BC05" w14:textId="4A809B9C" w:rsidR="009B0B4B" w:rsidRPr="00E11796" w:rsidRDefault="009B0B4B" w:rsidP="009B0B4B">
      <w:pPr>
        <w:rPr>
          <w:lang w:eastAsia="nb-NO"/>
        </w:rPr>
      </w:pPr>
      <w:r w:rsidRPr="00E11796">
        <w:rPr>
          <w:lang w:eastAsia="nb-NO"/>
        </w:rPr>
        <w:t>Byggemetoder og løsninger skal ikke medføre uakseptable stabilitets- og setningsforhold i tilstøtende terreng med hensyn til sikkerhet og kvalitet. Det må heller ikke benyttes metoder og løsninger som medfører erosjon i tilstøtende terreng.</w:t>
      </w:r>
    </w:p>
    <w:p w14:paraId="2F938D94" w14:textId="77777777" w:rsidR="009B0B4B" w:rsidRPr="00E11796" w:rsidRDefault="009B0B4B" w:rsidP="009B0B4B">
      <w:pPr>
        <w:rPr>
          <w:lang w:eastAsia="nb-NO"/>
        </w:rPr>
      </w:pPr>
    </w:p>
    <w:p w14:paraId="3E41FB78" w14:textId="2B63D29D" w:rsidR="009B0B4B" w:rsidRPr="00E11796" w:rsidRDefault="009B0B4B" w:rsidP="009B0B4B">
      <w:pPr>
        <w:rPr>
          <w:lang w:eastAsia="nb-NO"/>
        </w:rPr>
      </w:pPr>
      <w:r w:rsidRPr="00E11796">
        <w:rPr>
          <w:lang w:eastAsia="nb-NO"/>
        </w:rPr>
        <w:t>Med tilstøtende terreng menes sideterreng utenfor veglinje, rigg og deponiområder så langt ut som påvirkningen fra vegutbyggingen kan gjøre seg gjeldende.</w:t>
      </w:r>
    </w:p>
    <w:p w14:paraId="19CBFA9B" w14:textId="77777777" w:rsidR="009B0B4B" w:rsidRPr="00E11796" w:rsidRDefault="009B0B4B" w:rsidP="009B0B4B">
      <w:pPr>
        <w:rPr>
          <w:lang w:eastAsia="nb-NO"/>
        </w:rPr>
      </w:pPr>
    </w:p>
    <w:p w14:paraId="200338D4" w14:textId="5EB80CFC" w:rsidR="000679E2" w:rsidRPr="00E11796" w:rsidRDefault="000679E2" w:rsidP="008C1549">
      <w:pPr>
        <w:pStyle w:val="Overskrift4"/>
      </w:pPr>
      <w:bookmarkStart w:id="1476" w:name="_Toc233897323"/>
      <w:r w:rsidRPr="00E11796">
        <w:t>Orientering om grunnforhold</w:t>
      </w:r>
      <w:bookmarkEnd w:id="1476"/>
    </w:p>
    <w:p w14:paraId="60E32273" w14:textId="61BEFF1D" w:rsidR="009B0B4B" w:rsidRPr="00E11796" w:rsidRDefault="008102B0" w:rsidP="009B0B4B">
      <w:pPr>
        <w:rPr>
          <w:lang w:eastAsia="nb-NO"/>
        </w:rPr>
      </w:pPr>
      <w:r w:rsidRPr="00E11796">
        <w:rPr>
          <w:lang w:eastAsia="nb-NO"/>
        </w:rPr>
        <w:t>Det vises til utførte geotekniske undersøkelser og geotekniske rapporter og notater.</w:t>
      </w:r>
    </w:p>
    <w:p w14:paraId="69CAC4A3" w14:textId="77777777" w:rsidR="008102B0" w:rsidRPr="00E11796" w:rsidRDefault="008102B0" w:rsidP="009B0B4B">
      <w:pPr>
        <w:rPr>
          <w:lang w:eastAsia="nb-NO"/>
        </w:rPr>
      </w:pPr>
    </w:p>
    <w:p w14:paraId="45CCD9D3" w14:textId="016AAE2C" w:rsidR="008102B0" w:rsidRPr="00E11796" w:rsidRDefault="00A65C98" w:rsidP="008102B0">
      <w:pPr>
        <w:rPr>
          <w:lang w:eastAsia="nb-NO"/>
        </w:rPr>
      </w:pPr>
      <w:r w:rsidRPr="00E11796">
        <w:rPr>
          <w:lang w:eastAsia="nb-NO"/>
        </w:rPr>
        <w:t>E</w:t>
      </w:r>
      <w:r w:rsidR="008102B0" w:rsidRPr="00E11796">
        <w:rPr>
          <w:lang w:eastAsia="nb-NO"/>
        </w:rPr>
        <w:t>ntreprenøren har selv ansvar for å vurdere behov for, og å gjennomføre</w:t>
      </w:r>
      <w:r w:rsidR="00E520C5" w:rsidRPr="00E11796">
        <w:rPr>
          <w:lang w:eastAsia="nb-NO"/>
        </w:rPr>
        <w:t>,</w:t>
      </w:r>
      <w:r w:rsidR="008102B0" w:rsidRPr="00E11796">
        <w:rPr>
          <w:lang w:eastAsia="nb-NO"/>
        </w:rPr>
        <w:t xml:space="preserve"> supplerende grunnundersøkelser og geotekniske vurderinger.</w:t>
      </w:r>
    </w:p>
    <w:p w14:paraId="21B9ECDD" w14:textId="77777777" w:rsidR="008102B0" w:rsidRPr="00E11796" w:rsidRDefault="008102B0" w:rsidP="008102B0">
      <w:pPr>
        <w:rPr>
          <w:lang w:eastAsia="nb-NO"/>
        </w:rPr>
      </w:pPr>
    </w:p>
    <w:p w14:paraId="2769109E" w14:textId="2EBD77F4" w:rsidR="000679E2" w:rsidRPr="00E11796" w:rsidRDefault="000679E2" w:rsidP="008C1549">
      <w:pPr>
        <w:pStyle w:val="Overskrift4"/>
      </w:pPr>
      <w:bookmarkStart w:id="1477" w:name="_Toc233897324"/>
      <w:r w:rsidRPr="00E11796">
        <w:t>Geoteknisk prosjektering</w:t>
      </w:r>
      <w:bookmarkEnd w:id="1477"/>
    </w:p>
    <w:p w14:paraId="45FC2F6F" w14:textId="77777777" w:rsidR="003F2B5A" w:rsidRPr="00E11796" w:rsidRDefault="003F2B5A" w:rsidP="003F2B5A">
      <w:r w:rsidRPr="00E11796">
        <w:t>Det skal utarbeides detaljerte planer for alle faser av arbeidet, herunder plan for oppfølging og dokumentasjon fra anleggsfasen. I disse planene skal eventuell plassering av måleinstrumenter for vibrasjoner og poretrykk inngå.</w:t>
      </w:r>
    </w:p>
    <w:p w14:paraId="3C36235F" w14:textId="77777777" w:rsidR="003F2B5A" w:rsidRPr="00E11796" w:rsidRDefault="003F2B5A" w:rsidP="003F2B5A"/>
    <w:p w14:paraId="1567FF5F" w14:textId="70F20FD8" w:rsidR="008102B0" w:rsidRPr="00E11796" w:rsidRDefault="003F2B5A" w:rsidP="008102B0">
      <w:pPr>
        <w:rPr>
          <w:lang w:eastAsia="nb-NO"/>
        </w:rPr>
      </w:pPr>
      <w:r w:rsidRPr="00E11796">
        <w:t>Alle planer, prosjekteringsarbeider, rapporteringer om grunnforhold og dokumentasjoner skal utføres av geotekniker med nødvendig dokumentert kompetanse og erfaring.</w:t>
      </w:r>
    </w:p>
    <w:p w14:paraId="154E2FAE" w14:textId="77777777" w:rsidR="008102B0" w:rsidRPr="00E11796" w:rsidRDefault="008102B0" w:rsidP="008102B0">
      <w:pPr>
        <w:rPr>
          <w:lang w:eastAsia="nb-NO"/>
        </w:rPr>
      </w:pPr>
    </w:p>
    <w:p w14:paraId="6860E039" w14:textId="0B2B233C" w:rsidR="004C2B4E" w:rsidRPr="00E11796" w:rsidRDefault="00A37B5A" w:rsidP="008C1549">
      <w:pPr>
        <w:pStyle w:val="Overskrift4"/>
      </w:pPr>
      <w:bookmarkStart w:id="1478" w:name="_Toc233897325"/>
      <w:r w:rsidRPr="00E11796">
        <w:t>Anleggsfase og d</w:t>
      </w:r>
      <w:r w:rsidR="004C2B4E" w:rsidRPr="00E11796">
        <w:t>okumentasjon av målinger</w:t>
      </w:r>
      <w:bookmarkEnd w:id="1478"/>
    </w:p>
    <w:p w14:paraId="66786479" w14:textId="3B61942A" w:rsidR="00A37B5A" w:rsidRPr="00E11796" w:rsidRDefault="00A37B5A" w:rsidP="00994C1E">
      <w:pPr>
        <w:rPr>
          <w:lang w:eastAsia="nb-NO"/>
        </w:rPr>
      </w:pPr>
      <w:r w:rsidRPr="00E11796">
        <w:rPr>
          <w:lang w:eastAsia="nb-NO"/>
        </w:rPr>
        <w:lastRenderedPageBreak/>
        <w:t>Når arbeid i kritiske områder pågår, skal det alltid være geotekniker til stede på anleggsplassen.</w:t>
      </w:r>
    </w:p>
    <w:p w14:paraId="0D3587B9" w14:textId="77777777" w:rsidR="00A37B5A" w:rsidRPr="00E11796" w:rsidRDefault="00A37B5A" w:rsidP="00994C1E">
      <w:pPr>
        <w:rPr>
          <w:lang w:eastAsia="nb-NO"/>
        </w:rPr>
      </w:pPr>
    </w:p>
    <w:p w14:paraId="2B8E2785" w14:textId="491FDD44" w:rsidR="00994C1E" w:rsidRPr="00E11796" w:rsidRDefault="00994C1E" w:rsidP="00994C1E">
      <w:pPr>
        <w:rPr>
          <w:lang w:eastAsia="nb-NO"/>
        </w:rPr>
      </w:pPr>
      <w:r w:rsidRPr="00E11796">
        <w:rPr>
          <w:lang w:eastAsia="nb-NO"/>
        </w:rPr>
        <w:t>Det skal foretas nødvendige målinger og rapporteres jevnlig for å påse og verifisere at</w:t>
      </w:r>
    </w:p>
    <w:p w14:paraId="078EDDE1" w14:textId="77777777" w:rsidR="00994C1E" w:rsidRPr="00E11796" w:rsidRDefault="00994C1E" w:rsidP="00994C1E">
      <w:pPr>
        <w:rPr>
          <w:lang w:eastAsia="nb-NO"/>
        </w:rPr>
      </w:pPr>
      <w:r w:rsidRPr="00E11796">
        <w:rPr>
          <w:lang w:eastAsia="nb-NO"/>
        </w:rPr>
        <w:t>prosjektforutsetningene overholdes, slike data skal oversendes byggherren fortløpende.</w:t>
      </w:r>
    </w:p>
    <w:p w14:paraId="69337920" w14:textId="77777777" w:rsidR="00994C1E" w:rsidRPr="00E11796" w:rsidRDefault="00994C1E" w:rsidP="00994C1E">
      <w:pPr>
        <w:rPr>
          <w:lang w:eastAsia="nb-NO"/>
        </w:rPr>
      </w:pPr>
    </w:p>
    <w:p w14:paraId="0EE2BBEF" w14:textId="77777777" w:rsidR="00994C1E" w:rsidRPr="00E11796" w:rsidRDefault="00994C1E" w:rsidP="00994C1E">
      <w:pPr>
        <w:rPr>
          <w:lang w:eastAsia="nb-NO"/>
        </w:rPr>
      </w:pPr>
      <w:r w:rsidRPr="00E11796">
        <w:rPr>
          <w:lang w:eastAsia="nb-NO"/>
        </w:rPr>
        <w:t>Bygget løsning skal dokumenteres med geoteknisk sluttrapport som skal overleveres</w:t>
      </w:r>
    </w:p>
    <w:p w14:paraId="13FAD4B6" w14:textId="2B508655" w:rsidR="0087697A" w:rsidRPr="00E11796" w:rsidRDefault="00994C1E" w:rsidP="00994C1E">
      <w:pPr>
        <w:rPr>
          <w:lang w:eastAsia="nb-NO"/>
        </w:rPr>
      </w:pPr>
      <w:r w:rsidRPr="00E11796">
        <w:rPr>
          <w:lang w:eastAsia="nb-NO"/>
        </w:rPr>
        <w:t>byggherren før overtakelse.</w:t>
      </w:r>
    </w:p>
    <w:p w14:paraId="3144E573" w14:textId="77777777" w:rsidR="0087697A" w:rsidRPr="00E11796" w:rsidRDefault="0087697A" w:rsidP="0087697A">
      <w:pPr>
        <w:rPr>
          <w:lang w:eastAsia="nb-NO"/>
        </w:rPr>
      </w:pPr>
    </w:p>
    <w:p w14:paraId="292F011D" w14:textId="7E55EBC7" w:rsidR="004C2B4E" w:rsidRPr="00E11796" w:rsidRDefault="004C2B4E" w:rsidP="008C1549">
      <w:pPr>
        <w:pStyle w:val="Overskrift4"/>
      </w:pPr>
      <w:bookmarkStart w:id="1479" w:name="_Toc233897326"/>
      <w:r w:rsidRPr="00E11796">
        <w:t>Andre forhold ved grunnen</w:t>
      </w:r>
      <w:bookmarkEnd w:id="1479"/>
    </w:p>
    <w:p w14:paraId="396046B7" w14:textId="5462A804" w:rsidR="001E67CF" w:rsidRPr="00E11796" w:rsidRDefault="00994C1E" w:rsidP="00A65C98">
      <w:r w:rsidRPr="00E11796">
        <w:t>Xxxxx</w:t>
      </w:r>
    </w:p>
    <w:p w14:paraId="2E80E5D4" w14:textId="77777777" w:rsidR="001E67CF" w:rsidRPr="00E11796" w:rsidRDefault="001E67CF" w:rsidP="001E67CF">
      <w:pPr>
        <w:rPr>
          <w:lang w:eastAsia="nb-NO"/>
        </w:rPr>
      </w:pPr>
    </w:p>
    <w:p w14:paraId="4C60995E" w14:textId="77777777" w:rsidR="00D84E20" w:rsidRPr="00E11796" w:rsidRDefault="00D84E20" w:rsidP="00D84E20"/>
    <w:p w14:paraId="504C9D46" w14:textId="2E82E941" w:rsidR="008A0F02" w:rsidRPr="00E11796" w:rsidRDefault="008A0F02" w:rsidP="00B857EA">
      <w:pPr>
        <w:pStyle w:val="Overskrift3"/>
        <w:rPr>
          <w:highlight w:val="lightGray"/>
        </w:rPr>
      </w:pPr>
      <w:bookmarkStart w:id="1480" w:name="_Toc233897327"/>
      <w:r w:rsidRPr="00E11796">
        <w:rPr>
          <w:highlight w:val="lightGray"/>
        </w:rPr>
        <w:t>Vegbygging</w:t>
      </w:r>
      <w:bookmarkEnd w:id="1480"/>
    </w:p>
    <w:p w14:paraId="40300A21" w14:textId="1E5AC831" w:rsidR="008A0F02" w:rsidRPr="00E11796" w:rsidRDefault="008A0F02" w:rsidP="008C1549">
      <w:pPr>
        <w:pStyle w:val="Overskrift4"/>
        <w:rPr>
          <w:highlight w:val="lightGray"/>
        </w:rPr>
      </w:pPr>
      <w:bookmarkStart w:id="1481" w:name="_Toc233897328"/>
      <w:r w:rsidRPr="00E11796">
        <w:rPr>
          <w:highlight w:val="lightGray"/>
        </w:rPr>
        <w:t>Vegstandard offentlige veger</w:t>
      </w:r>
      <w:bookmarkEnd w:id="1481"/>
    </w:p>
    <w:p w14:paraId="647E19E3" w14:textId="6D4F0AC5" w:rsidR="0067768D" w:rsidRPr="00E11796" w:rsidRDefault="0067768D" w:rsidP="0067768D">
      <w:pPr>
        <w:rPr>
          <w:highlight w:val="lightGray"/>
          <w:lang w:eastAsia="nb-NO"/>
        </w:rPr>
      </w:pPr>
      <w:r w:rsidRPr="00E11796">
        <w:rPr>
          <w:highlight w:val="lightGray"/>
          <w:lang w:eastAsia="nb-NO"/>
        </w:rPr>
        <w:t>Xxxxxx</w:t>
      </w:r>
    </w:p>
    <w:p w14:paraId="0D57E9E8" w14:textId="77777777" w:rsidR="0067768D" w:rsidRPr="00E11796" w:rsidRDefault="0067768D" w:rsidP="0067768D">
      <w:pPr>
        <w:rPr>
          <w:highlight w:val="lightGray"/>
          <w:lang w:eastAsia="nb-NO"/>
        </w:rPr>
      </w:pPr>
    </w:p>
    <w:p w14:paraId="44E8F4A0" w14:textId="5B09C23D" w:rsidR="008A0F02" w:rsidRPr="00E11796" w:rsidRDefault="008A0F02" w:rsidP="008C1549">
      <w:pPr>
        <w:pStyle w:val="Overskrift4"/>
        <w:rPr>
          <w:highlight w:val="lightGray"/>
        </w:rPr>
      </w:pPr>
      <w:bookmarkStart w:id="1482" w:name="_Toc233897329"/>
      <w:r w:rsidRPr="00E11796">
        <w:rPr>
          <w:highlight w:val="lightGray"/>
        </w:rPr>
        <w:t>Geometri og dimensjoneringskriterier</w:t>
      </w:r>
      <w:bookmarkEnd w:id="1482"/>
    </w:p>
    <w:p w14:paraId="3BCFE878" w14:textId="6363CE8F" w:rsidR="00B52749" w:rsidRPr="00E11796" w:rsidRDefault="00B52749" w:rsidP="00F466C5">
      <w:pPr>
        <w:pStyle w:val="Overskrift5"/>
        <w:rPr>
          <w:highlight w:val="lightGray"/>
        </w:rPr>
      </w:pPr>
      <w:r w:rsidRPr="00E11796">
        <w:rPr>
          <w:highlight w:val="lightGray"/>
        </w:rPr>
        <w:t>Generelt</w:t>
      </w:r>
    </w:p>
    <w:p w14:paraId="0B32B8B3" w14:textId="166F780C" w:rsidR="00B52749" w:rsidRPr="00E11796" w:rsidRDefault="003B7F59" w:rsidP="00B52749">
      <w:pPr>
        <w:rPr>
          <w:highlight w:val="lightGray"/>
          <w:lang w:eastAsia="nb-NO"/>
        </w:rPr>
      </w:pPr>
      <w:r w:rsidRPr="00E11796">
        <w:rPr>
          <w:highlight w:val="lightGray"/>
          <w:lang w:eastAsia="nb-NO"/>
        </w:rPr>
        <w:t>Xxxxxx</w:t>
      </w:r>
    </w:p>
    <w:p w14:paraId="0ADF2BA3" w14:textId="77777777" w:rsidR="003B7F59" w:rsidRPr="00E11796" w:rsidRDefault="003B7F59" w:rsidP="00B52749">
      <w:pPr>
        <w:rPr>
          <w:highlight w:val="lightGray"/>
          <w:lang w:eastAsia="nb-NO"/>
        </w:rPr>
      </w:pPr>
    </w:p>
    <w:p w14:paraId="09E6C94A" w14:textId="471CED7E" w:rsidR="008A0F02" w:rsidRPr="00E11796" w:rsidRDefault="008A0F02" w:rsidP="00F466C5">
      <w:pPr>
        <w:pStyle w:val="Overskrift5"/>
        <w:rPr>
          <w:highlight w:val="lightGray"/>
        </w:rPr>
      </w:pPr>
      <w:r w:rsidRPr="00E11796">
        <w:rPr>
          <w:highlight w:val="lightGray"/>
        </w:rPr>
        <w:t>Avkjørsler</w:t>
      </w:r>
    </w:p>
    <w:p w14:paraId="03C4F364" w14:textId="6BB797C6" w:rsidR="0067768D" w:rsidRPr="00E11796" w:rsidRDefault="0067768D" w:rsidP="0067768D">
      <w:pPr>
        <w:rPr>
          <w:highlight w:val="lightGray"/>
          <w:lang w:eastAsia="nb-NO"/>
        </w:rPr>
      </w:pPr>
      <w:r w:rsidRPr="00E11796">
        <w:rPr>
          <w:highlight w:val="lightGray"/>
          <w:lang w:eastAsia="nb-NO"/>
        </w:rPr>
        <w:t>Xxxxxx</w:t>
      </w:r>
    </w:p>
    <w:p w14:paraId="3F359DD9" w14:textId="77777777" w:rsidR="0067768D" w:rsidRPr="00E11796" w:rsidRDefault="0067768D" w:rsidP="0067768D">
      <w:pPr>
        <w:rPr>
          <w:highlight w:val="lightGray"/>
          <w:lang w:eastAsia="nb-NO"/>
        </w:rPr>
      </w:pPr>
    </w:p>
    <w:p w14:paraId="0EFE5E0C" w14:textId="30F06F22" w:rsidR="008A0F02" w:rsidRPr="00E11796" w:rsidRDefault="008A0F02" w:rsidP="00F466C5">
      <w:pPr>
        <w:pStyle w:val="Overskrift5"/>
        <w:rPr>
          <w:highlight w:val="lightGray"/>
        </w:rPr>
      </w:pPr>
      <w:r w:rsidRPr="00E11796">
        <w:rPr>
          <w:highlight w:val="lightGray"/>
        </w:rPr>
        <w:t>Kryss</w:t>
      </w:r>
    </w:p>
    <w:p w14:paraId="28A49951" w14:textId="76F337D8" w:rsidR="0067768D" w:rsidRPr="00E11796" w:rsidRDefault="0067768D" w:rsidP="0067768D">
      <w:pPr>
        <w:rPr>
          <w:highlight w:val="lightGray"/>
          <w:lang w:eastAsia="nb-NO"/>
        </w:rPr>
      </w:pPr>
      <w:r w:rsidRPr="00E11796">
        <w:rPr>
          <w:highlight w:val="lightGray"/>
          <w:lang w:eastAsia="nb-NO"/>
        </w:rPr>
        <w:t>Xxxxxx</w:t>
      </w:r>
    </w:p>
    <w:p w14:paraId="04B26CE6" w14:textId="77777777" w:rsidR="0067768D" w:rsidRPr="00E11796" w:rsidRDefault="0067768D" w:rsidP="0067768D">
      <w:pPr>
        <w:rPr>
          <w:highlight w:val="lightGray"/>
          <w:lang w:eastAsia="nb-NO"/>
        </w:rPr>
      </w:pPr>
    </w:p>
    <w:p w14:paraId="2F329A73" w14:textId="1DBFC963" w:rsidR="008A0F02" w:rsidRPr="00E11796" w:rsidRDefault="008A0F02" w:rsidP="00F466C5">
      <w:pPr>
        <w:pStyle w:val="Overskrift5"/>
        <w:rPr>
          <w:highlight w:val="lightGray"/>
        </w:rPr>
      </w:pPr>
      <w:r w:rsidRPr="00E11796">
        <w:rPr>
          <w:highlight w:val="lightGray"/>
        </w:rPr>
        <w:t>Stopplommer</w:t>
      </w:r>
    </w:p>
    <w:p w14:paraId="7CEFCA78" w14:textId="40B87595" w:rsidR="0067768D" w:rsidRPr="00E11796" w:rsidRDefault="0067768D" w:rsidP="0067768D">
      <w:pPr>
        <w:rPr>
          <w:highlight w:val="lightGray"/>
          <w:lang w:eastAsia="nb-NO"/>
        </w:rPr>
      </w:pPr>
      <w:r w:rsidRPr="00E11796">
        <w:rPr>
          <w:highlight w:val="lightGray"/>
          <w:lang w:eastAsia="nb-NO"/>
        </w:rPr>
        <w:t>Xxxxxx</w:t>
      </w:r>
    </w:p>
    <w:p w14:paraId="67D6626A" w14:textId="77777777" w:rsidR="0067768D" w:rsidRPr="00E11796" w:rsidRDefault="0067768D" w:rsidP="0067768D">
      <w:pPr>
        <w:rPr>
          <w:highlight w:val="lightGray"/>
          <w:lang w:eastAsia="nb-NO"/>
        </w:rPr>
      </w:pPr>
    </w:p>
    <w:p w14:paraId="4CD6DE44" w14:textId="04EC5E07" w:rsidR="0067768D" w:rsidRPr="00E11796" w:rsidRDefault="0067768D" w:rsidP="00F466C5">
      <w:pPr>
        <w:pStyle w:val="Overskrift5"/>
        <w:rPr>
          <w:highlight w:val="lightGray"/>
        </w:rPr>
      </w:pPr>
      <w:r w:rsidRPr="00E11796">
        <w:rPr>
          <w:highlight w:val="lightGray"/>
        </w:rPr>
        <w:t>Parkeringsplasser</w:t>
      </w:r>
    </w:p>
    <w:p w14:paraId="1E638733" w14:textId="015191D4" w:rsidR="0067768D" w:rsidRPr="00E11796" w:rsidRDefault="0067768D" w:rsidP="0067768D">
      <w:pPr>
        <w:rPr>
          <w:highlight w:val="lightGray"/>
          <w:lang w:eastAsia="nb-NO"/>
        </w:rPr>
      </w:pPr>
      <w:r w:rsidRPr="00E11796">
        <w:rPr>
          <w:highlight w:val="lightGray"/>
          <w:lang w:eastAsia="nb-NO"/>
        </w:rPr>
        <w:t>Xxxxxx</w:t>
      </w:r>
    </w:p>
    <w:p w14:paraId="4ADDC93A" w14:textId="77777777" w:rsidR="0067768D" w:rsidRPr="00E11796" w:rsidRDefault="0067768D" w:rsidP="0067768D">
      <w:pPr>
        <w:rPr>
          <w:highlight w:val="lightGray"/>
          <w:lang w:eastAsia="nb-NO"/>
        </w:rPr>
      </w:pPr>
    </w:p>
    <w:p w14:paraId="218513AA" w14:textId="30847CFB" w:rsidR="008A0F02" w:rsidRPr="00E11796" w:rsidRDefault="0067768D" w:rsidP="00F466C5">
      <w:pPr>
        <w:pStyle w:val="Overskrift5"/>
        <w:rPr>
          <w:highlight w:val="lightGray"/>
        </w:rPr>
      </w:pPr>
      <w:r w:rsidRPr="00E11796">
        <w:rPr>
          <w:highlight w:val="lightGray"/>
        </w:rPr>
        <w:t>Xxxxxx</w:t>
      </w:r>
    </w:p>
    <w:p w14:paraId="579CA36A" w14:textId="587F9D03" w:rsidR="0067768D" w:rsidRPr="00E11796" w:rsidRDefault="0067768D" w:rsidP="0067768D">
      <w:pPr>
        <w:rPr>
          <w:highlight w:val="lightGray"/>
          <w:lang w:eastAsia="nb-NO"/>
        </w:rPr>
      </w:pPr>
      <w:r w:rsidRPr="00E11796">
        <w:rPr>
          <w:highlight w:val="lightGray"/>
          <w:lang w:eastAsia="nb-NO"/>
        </w:rPr>
        <w:t>Xxxxxx</w:t>
      </w:r>
    </w:p>
    <w:p w14:paraId="1072DCD8" w14:textId="77777777" w:rsidR="0067768D" w:rsidRPr="00E11796" w:rsidRDefault="0067768D" w:rsidP="0067768D">
      <w:pPr>
        <w:rPr>
          <w:highlight w:val="lightGray"/>
          <w:lang w:eastAsia="nb-NO"/>
        </w:rPr>
      </w:pPr>
    </w:p>
    <w:p w14:paraId="64507A1C" w14:textId="0753E694" w:rsidR="008A0F02" w:rsidRPr="00E11796" w:rsidRDefault="00004036" w:rsidP="008C1549">
      <w:pPr>
        <w:pStyle w:val="Overskrift4"/>
        <w:rPr>
          <w:highlight w:val="lightGray"/>
        </w:rPr>
      </w:pPr>
      <w:bookmarkStart w:id="1483" w:name="_Toc233897330"/>
      <w:r w:rsidRPr="00E11796">
        <w:rPr>
          <w:highlight w:val="lightGray"/>
        </w:rPr>
        <w:t>Vegstandard landbruksveger</w:t>
      </w:r>
      <w:bookmarkEnd w:id="1483"/>
    </w:p>
    <w:p w14:paraId="7C0A0A2E" w14:textId="0533EE4F" w:rsidR="00E30472" w:rsidRPr="00E11796" w:rsidRDefault="00E30472" w:rsidP="00E30472">
      <w:pPr>
        <w:rPr>
          <w:highlight w:val="lightGray"/>
          <w:lang w:eastAsia="nb-NO"/>
        </w:rPr>
      </w:pPr>
      <w:r w:rsidRPr="00E11796">
        <w:rPr>
          <w:highlight w:val="lightGray"/>
          <w:lang w:eastAsia="nb-NO"/>
        </w:rPr>
        <w:t>Xxxxxx</w:t>
      </w:r>
    </w:p>
    <w:p w14:paraId="2703111C" w14:textId="77777777" w:rsidR="00E30472" w:rsidRPr="00E11796" w:rsidRDefault="00E30472" w:rsidP="00E30472">
      <w:pPr>
        <w:rPr>
          <w:highlight w:val="lightGray"/>
          <w:lang w:eastAsia="nb-NO"/>
        </w:rPr>
      </w:pPr>
    </w:p>
    <w:p w14:paraId="148D1EC6" w14:textId="6F26D878" w:rsidR="00004036" w:rsidRPr="00E11796" w:rsidRDefault="00004036" w:rsidP="008C1549">
      <w:pPr>
        <w:pStyle w:val="Overskrift4"/>
        <w:rPr>
          <w:highlight w:val="lightGray"/>
        </w:rPr>
      </w:pPr>
      <w:bookmarkStart w:id="1484" w:name="_Toc233897331"/>
      <w:r w:rsidRPr="00E11796">
        <w:rPr>
          <w:highlight w:val="lightGray"/>
        </w:rPr>
        <w:t>Underbygning</w:t>
      </w:r>
      <w:bookmarkEnd w:id="1484"/>
    </w:p>
    <w:p w14:paraId="7FCC6749" w14:textId="0A89243E" w:rsidR="00E30472" w:rsidRPr="00E11796" w:rsidRDefault="00E30472" w:rsidP="00E30472">
      <w:pPr>
        <w:rPr>
          <w:highlight w:val="lightGray"/>
          <w:lang w:eastAsia="nb-NO"/>
        </w:rPr>
      </w:pPr>
      <w:r w:rsidRPr="00E11796">
        <w:rPr>
          <w:highlight w:val="lightGray"/>
          <w:lang w:eastAsia="nb-NO"/>
        </w:rPr>
        <w:t>Xxxxxx</w:t>
      </w:r>
    </w:p>
    <w:p w14:paraId="2E358BFB" w14:textId="77777777" w:rsidR="00E30472" w:rsidRPr="00E11796" w:rsidRDefault="00E30472" w:rsidP="00E30472">
      <w:pPr>
        <w:rPr>
          <w:highlight w:val="lightGray"/>
          <w:lang w:eastAsia="nb-NO"/>
        </w:rPr>
      </w:pPr>
    </w:p>
    <w:p w14:paraId="6CD62663" w14:textId="03624018" w:rsidR="00004036" w:rsidRPr="00E11796" w:rsidRDefault="00004036" w:rsidP="008C1549">
      <w:pPr>
        <w:pStyle w:val="Overskrift4"/>
        <w:rPr>
          <w:highlight w:val="lightGray"/>
        </w:rPr>
      </w:pPr>
      <w:bookmarkStart w:id="1485" w:name="_Toc233897332"/>
      <w:r w:rsidRPr="00E11796">
        <w:rPr>
          <w:highlight w:val="lightGray"/>
        </w:rPr>
        <w:t>Overbygning</w:t>
      </w:r>
      <w:bookmarkEnd w:id="1485"/>
    </w:p>
    <w:p w14:paraId="4115BEA8" w14:textId="005D4B55" w:rsidR="00E30472" w:rsidRPr="00E11796" w:rsidRDefault="00E30472" w:rsidP="00E30472">
      <w:pPr>
        <w:rPr>
          <w:highlight w:val="lightGray"/>
          <w:lang w:eastAsia="nb-NO"/>
        </w:rPr>
      </w:pPr>
      <w:r w:rsidRPr="00E11796">
        <w:rPr>
          <w:highlight w:val="lightGray"/>
          <w:lang w:eastAsia="nb-NO"/>
        </w:rPr>
        <w:t>Xxxxxx</w:t>
      </w:r>
    </w:p>
    <w:p w14:paraId="766367E3" w14:textId="77777777" w:rsidR="00E30472" w:rsidRPr="00E11796" w:rsidRDefault="00E30472" w:rsidP="00E30472">
      <w:pPr>
        <w:rPr>
          <w:highlight w:val="lightGray"/>
          <w:lang w:eastAsia="nb-NO"/>
        </w:rPr>
      </w:pPr>
    </w:p>
    <w:p w14:paraId="3E2B5211" w14:textId="761BBE2B" w:rsidR="00AE7315" w:rsidRPr="00E11796" w:rsidRDefault="00AE7315" w:rsidP="008C1549">
      <w:pPr>
        <w:pStyle w:val="Overskrift4"/>
        <w:rPr>
          <w:highlight w:val="lightGray"/>
        </w:rPr>
      </w:pPr>
      <w:bookmarkStart w:id="1486" w:name="_Toc233897333"/>
      <w:r w:rsidRPr="00E11796">
        <w:rPr>
          <w:highlight w:val="lightGray"/>
        </w:rPr>
        <w:t>Asfalt</w:t>
      </w:r>
      <w:bookmarkEnd w:id="1486"/>
    </w:p>
    <w:p w14:paraId="45C921BB" w14:textId="50EDAD7D" w:rsidR="00E30472" w:rsidRPr="00E11796" w:rsidRDefault="00E30472" w:rsidP="00E30472">
      <w:pPr>
        <w:rPr>
          <w:highlight w:val="lightGray"/>
          <w:lang w:eastAsia="nb-NO"/>
        </w:rPr>
      </w:pPr>
      <w:r w:rsidRPr="00E11796">
        <w:rPr>
          <w:highlight w:val="lightGray"/>
          <w:lang w:eastAsia="nb-NO"/>
        </w:rPr>
        <w:t>Xxxxxx</w:t>
      </w:r>
    </w:p>
    <w:p w14:paraId="09E3AC79" w14:textId="77777777" w:rsidR="007257CF" w:rsidRPr="00E11796" w:rsidRDefault="007257CF" w:rsidP="007257CF">
      <w:pPr>
        <w:rPr>
          <w:highlight w:val="lightGray"/>
          <w:lang w:eastAsia="nb-NO"/>
        </w:rPr>
      </w:pPr>
    </w:p>
    <w:p w14:paraId="068C73AD" w14:textId="77777777" w:rsidR="00DE527A" w:rsidRPr="00E11796" w:rsidRDefault="00DE527A" w:rsidP="008C1549">
      <w:pPr>
        <w:pStyle w:val="Overskrift4"/>
        <w:rPr>
          <w:highlight w:val="lightGray"/>
        </w:rPr>
      </w:pPr>
      <w:bookmarkStart w:id="1487" w:name="_Toc233897334"/>
      <w:r w:rsidRPr="00E11796">
        <w:rPr>
          <w:highlight w:val="lightGray"/>
        </w:rPr>
        <w:t>Vegutstyr</w:t>
      </w:r>
      <w:bookmarkEnd w:id="1487"/>
    </w:p>
    <w:p w14:paraId="553E620A" w14:textId="77777777" w:rsidR="00DE527A" w:rsidRPr="00E11796" w:rsidRDefault="00DE527A" w:rsidP="00DE527A">
      <w:pPr>
        <w:pStyle w:val="Overskrift5"/>
        <w:rPr>
          <w:highlight w:val="lightGray"/>
        </w:rPr>
      </w:pPr>
      <w:r w:rsidRPr="00E11796">
        <w:rPr>
          <w:highlight w:val="lightGray"/>
        </w:rPr>
        <w:t>Permanente skilt og vegmerking</w:t>
      </w:r>
    </w:p>
    <w:p w14:paraId="5543F1D1" w14:textId="77777777" w:rsidR="00DE527A" w:rsidRPr="00E11796" w:rsidRDefault="00DE527A" w:rsidP="00DE527A">
      <w:pPr>
        <w:rPr>
          <w:highlight w:val="lightGray"/>
        </w:rPr>
      </w:pPr>
      <w:r w:rsidRPr="00E11796">
        <w:rPr>
          <w:highlight w:val="lightGray"/>
        </w:rPr>
        <w:t xml:space="preserve">Det skal utarbeides skilt og vegmerkingsplan. Denne skal godkjennes av skiltmyndighet. Planen skal være godkjent før skilter kan sette opp. Det må regnes med 2 måneders behandlingstid fra endelig forslag til skiltplan oversendes skiltmyndighet til godkjenning foreligger. </w:t>
      </w:r>
    </w:p>
    <w:p w14:paraId="2AA0CF78" w14:textId="77777777" w:rsidR="00DE527A" w:rsidRPr="00E11796" w:rsidRDefault="00DE527A" w:rsidP="00DE527A">
      <w:pPr>
        <w:rPr>
          <w:highlight w:val="lightGray"/>
        </w:rPr>
      </w:pPr>
    </w:p>
    <w:p w14:paraId="764401B0" w14:textId="77777777" w:rsidR="00DE527A" w:rsidRPr="00E11796" w:rsidRDefault="00DE527A" w:rsidP="00DE527A">
      <w:pPr>
        <w:pStyle w:val="Overskrift5"/>
        <w:rPr>
          <w:highlight w:val="lightGray"/>
        </w:rPr>
      </w:pPr>
      <w:r w:rsidRPr="00E11796">
        <w:rPr>
          <w:highlight w:val="lightGray"/>
        </w:rPr>
        <w:t>Murer</w:t>
      </w:r>
    </w:p>
    <w:p w14:paraId="2A01A7A3" w14:textId="77777777" w:rsidR="00DE527A" w:rsidRPr="00E11796" w:rsidRDefault="00DE527A" w:rsidP="00DE527A">
      <w:pPr>
        <w:rPr>
          <w:highlight w:val="lightGray"/>
        </w:rPr>
      </w:pPr>
      <w:r w:rsidRPr="00E11796">
        <w:rPr>
          <w:highlight w:val="lightGray"/>
        </w:rPr>
        <w:t>Xxxxxx</w:t>
      </w:r>
    </w:p>
    <w:p w14:paraId="1C88E4DE" w14:textId="77777777" w:rsidR="00DE527A" w:rsidRPr="00E11796" w:rsidRDefault="00DE527A" w:rsidP="00DE527A">
      <w:pPr>
        <w:rPr>
          <w:highlight w:val="lightGray"/>
        </w:rPr>
      </w:pPr>
    </w:p>
    <w:p w14:paraId="4AC0EB85" w14:textId="77777777" w:rsidR="00DE527A" w:rsidRPr="00E11796" w:rsidRDefault="00DE527A" w:rsidP="00DE527A">
      <w:pPr>
        <w:pStyle w:val="Overskrift5"/>
        <w:rPr>
          <w:highlight w:val="lightGray"/>
        </w:rPr>
      </w:pPr>
      <w:r w:rsidRPr="00E11796">
        <w:rPr>
          <w:highlight w:val="lightGray"/>
        </w:rPr>
        <w:lastRenderedPageBreak/>
        <w:t>Rekkverk</w:t>
      </w:r>
    </w:p>
    <w:p w14:paraId="6618231B" w14:textId="77777777" w:rsidR="00DE527A" w:rsidRPr="00E11796" w:rsidRDefault="00DE527A" w:rsidP="00DE527A">
      <w:pPr>
        <w:rPr>
          <w:highlight w:val="lightGray"/>
        </w:rPr>
      </w:pPr>
      <w:r w:rsidRPr="00E11796">
        <w:rPr>
          <w:highlight w:val="lightGray"/>
        </w:rPr>
        <w:t>Xxxxxx</w:t>
      </w:r>
    </w:p>
    <w:p w14:paraId="4707C230" w14:textId="77777777" w:rsidR="00DE527A" w:rsidRPr="00E11796" w:rsidRDefault="00DE527A" w:rsidP="00DE527A">
      <w:pPr>
        <w:rPr>
          <w:highlight w:val="lightGray"/>
        </w:rPr>
      </w:pPr>
    </w:p>
    <w:p w14:paraId="534EC691" w14:textId="2618DB62" w:rsidR="00DE527A" w:rsidRPr="00E11796" w:rsidRDefault="00DE527A" w:rsidP="00DE527A">
      <w:pPr>
        <w:pStyle w:val="Overskrift5"/>
        <w:rPr>
          <w:highlight w:val="lightGray"/>
        </w:rPr>
      </w:pPr>
      <w:r w:rsidRPr="00E11796">
        <w:rPr>
          <w:highlight w:val="lightGray"/>
        </w:rPr>
        <w:t>Støyskjerming</w:t>
      </w:r>
    </w:p>
    <w:p w14:paraId="00007C58" w14:textId="7ACB6740" w:rsidR="00DE527A" w:rsidRPr="00E11796" w:rsidRDefault="00DE527A" w:rsidP="00DE527A">
      <w:pPr>
        <w:rPr>
          <w:highlight w:val="lightGray"/>
          <w:lang w:eastAsia="nb-NO"/>
        </w:rPr>
      </w:pPr>
      <w:r w:rsidRPr="00E11796">
        <w:rPr>
          <w:highlight w:val="lightGray"/>
          <w:lang w:eastAsia="nb-NO"/>
        </w:rPr>
        <w:t>Xxxxxx</w:t>
      </w:r>
    </w:p>
    <w:p w14:paraId="71C1BBBD" w14:textId="77777777" w:rsidR="00233494" w:rsidRPr="00E11796" w:rsidRDefault="00233494" w:rsidP="00DE527A">
      <w:pPr>
        <w:rPr>
          <w:highlight w:val="lightGray"/>
          <w:lang w:eastAsia="nb-NO"/>
        </w:rPr>
      </w:pPr>
    </w:p>
    <w:p w14:paraId="6CA21DBD" w14:textId="3F488CB7" w:rsidR="00233494" w:rsidRPr="00E11796" w:rsidRDefault="00233494" w:rsidP="00DE527A">
      <w:pPr>
        <w:pStyle w:val="Overskrift5"/>
        <w:rPr>
          <w:highlight w:val="lightGray"/>
        </w:rPr>
      </w:pPr>
      <w:r w:rsidRPr="00E11796">
        <w:rPr>
          <w:highlight w:val="lightGray"/>
        </w:rPr>
        <w:t>Kantstein og belegg</w:t>
      </w:r>
    </w:p>
    <w:p w14:paraId="7ED5CD24" w14:textId="77777777" w:rsidR="00233494" w:rsidRPr="00E11796" w:rsidRDefault="00233494" w:rsidP="00233494">
      <w:pPr>
        <w:rPr>
          <w:highlight w:val="lightGray"/>
          <w:lang w:eastAsia="nb-NO"/>
        </w:rPr>
      </w:pPr>
    </w:p>
    <w:p w14:paraId="0FB17D30" w14:textId="0535664C" w:rsidR="00DE527A" w:rsidRPr="00E11796" w:rsidRDefault="00DE527A" w:rsidP="00DE527A">
      <w:pPr>
        <w:pStyle w:val="Overskrift5"/>
        <w:rPr>
          <w:highlight w:val="lightGray"/>
        </w:rPr>
      </w:pPr>
      <w:r w:rsidRPr="00E11796">
        <w:rPr>
          <w:highlight w:val="lightGray"/>
        </w:rPr>
        <w:t>Xxxxx</w:t>
      </w:r>
    </w:p>
    <w:p w14:paraId="271C546F" w14:textId="0E5EA17F" w:rsidR="00DE527A" w:rsidRPr="00E11796" w:rsidRDefault="00DE527A" w:rsidP="00DE527A">
      <w:pPr>
        <w:rPr>
          <w:highlight w:val="lightGray"/>
        </w:rPr>
      </w:pPr>
      <w:r w:rsidRPr="00E11796">
        <w:rPr>
          <w:highlight w:val="lightGray"/>
        </w:rPr>
        <w:t>Xxxxx</w:t>
      </w:r>
      <w:r w:rsidR="00233494" w:rsidRPr="00E11796">
        <w:rPr>
          <w:highlight w:val="lightGray"/>
        </w:rPr>
        <w:t>x</w:t>
      </w:r>
    </w:p>
    <w:p w14:paraId="4D50A0E6" w14:textId="77777777" w:rsidR="00DE527A" w:rsidRPr="00E11796" w:rsidRDefault="00DE527A" w:rsidP="007257CF">
      <w:pPr>
        <w:rPr>
          <w:highlight w:val="lightGray"/>
          <w:lang w:eastAsia="nb-NO"/>
        </w:rPr>
      </w:pPr>
    </w:p>
    <w:p w14:paraId="70BB2536" w14:textId="77777777" w:rsidR="00DE527A" w:rsidRPr="00E11796" w:rsidRDefault="00DE527A" w:rsidP="007257CF">
      <w:pPr>
        <w:rPr>
          <w:highlight w:val="lightGray"/>
          <w:lang w:eastAsia="nb-NO"/>
        </w:rPr>
      </w:pPr>
    </w:p>
    <w:p w14:paraId="7EDDD141" w14:textId="51EAD108" w:rsidR="00BA772C" w:rsidRPr="00E11796" w:rsidRDefault="00BA772C" w:rsidP="00DF240B">
      <w:pPr>
        <w:pStyle w:val="Overskrift3"/>
        <w:rPr>
          <w:highlight w:val="lightGray"/>
        </w:rPr>
      </w:pPr>
      <w:bookmarkStart w:id="1488" w:name="_Toc233897335"/>
      <w:r w:rsidRPr="00E11796">
        <w:rPr>
          <w:highlight w:val="lightGray"/>
        </w:rPr>
        <w:t>Tunnel</w:t>
      </w:r>
      <w:bookmarkEnd w:id="1488"/>
    </w:p>
    <w:p w14:paraId="580AD0B4" w14:textId="7895DE71" w:rsidR="003D12F7" w:rsidRPr="00E11796" w:rsidRDefault="003D12F7" w:rsidP="008C1549">
      <w:pPr>
        <w:pStyle w:val="Overskrift4"/>
        <w:rPr>
          <w:highlight w:val="lightGray"/>
        </w:rPr>
      </w:pPr>
      <w:bookmarkStart w:id="1489" w:name="_Toc233897336"/>
      <w:r w:rsidRPr="00E11796">
        <w:rPr>
          <w:highlight w:val="lightGray"/>
        </w:rPr>
        <w:t>Generelt</w:t>
      </w:r>
      <w:bookmarkEnd w:id="1489"/>
    </w:p>
    <w:p w14:paraId="651288C0" w14:textId="678442FD" w:rsidR="00BA772C" w:rsidRPr="00E11796" w:rsidRDefault="00B60666" w:rsidP="00B60666">
      <w:pPr>
        <w:rPr>
          <w:highlight w:val="lightGray"/>
        </w:rPr>
      </w:pPr>
      <w:r w:rsidRPr="00E11796">
        <w:rPr>
          <w:highlight w:val="lightGray"/>
        </w:rPr>
        <w:t>Totalentreprenøren skal prosjektere og bygge tunnelene på en måte som sikrer alle krav iht. håndbøkene N500, N601 og V520, samt DX-</w:t>
      </w:r>
      <w:r w:rsidR="003D12F7" w:rsidRPr="00E11796">
        <w:rPr>
          <w:highlight w:val="lightGray"/>
        </w:rPr>
        <w:t>XXX</w:t>
      </w:r>
      <w:r w:rsidRPr="00E11796">
        <w:rPr>
          <w:highlight w:val="lightGray"/>
        </w:rPr>
        <w:t xml:space="preserve"> Geotekniske og geologiske rapporter ivaretas.</w:t>
      </w:r>
    </w:p>
    <w:p w14:paraId="2909C0B9" w14:textId="77777777" w:rsidR="003D12F7" w:rsidRPr="00E11796" w:rsidRDefault="003D12F7" w:rsidP="00B60666">
      <w:pPr>
        <w:rPr>
          <w:highlight w:val="lightGray"/>
        </w:rPr>
      </w:pPr>
    </w:p>
    <w:p w14:paraId="4FEC2836" w14:textId="3593DABD" w:rsidR="003D12F7" w:rsidRPr="00E11796" w:rsidRDefault="003D12F7" w:rsidP="00B60666">
      <w:pPr>
        <w:rPr>
          <w:highlight w:val="lightGray"/>
        </w:rPr>
      </w:pPr>
      <w:r w:rsidRPr="00E11796">
        <w:rPr>
          <w:highlight w:val="lightGray"/>
        </w:rPr>
        <w:t>Xxxxxx</w:t>
      </w:r>
    </w:p>
    <w:p w14:paraId="71CF4764" w14:textId="77777777" w:rsidR="003D12F7" w:rsidRPr="00E11796" w:rsidRDefault="003D12F7" w:rsidP="00B60666">
      <w:pPr>
        <w:rPr>
          <w:highlight w:val="lightGray"/>
        </w:rPr>
      </w:pPr>
    </w:p>
    <w:p w14:paraId="14933EAE" w14:textId="36EE9A28" w:rsidR="00DF6C5D" w:rsidRPr="00E11796" w:rsidRDefault="00DF6C5D" w:rsidP="008C1549">
      <w:pPr>
        <w:pStyle w:val="Overskrift4"/>
        <w:rPr>
          <w:highlight w:val="lightGray"/>
        </w:rPr>
      </w:pPr>
      <w:bookmarkStart w:id="1490" w:name="_Toc233897337"/>
      <w:r w:rsidRPr="00E11796">
        <w:rPr>
          <w:highlight w:val="lightGray"/>
        </w:rPr>
        <w:t>Utslippstillatelse</w:t>
      </w:r>
      <w:bookmarkEnd w:id="1490"/>
    </w:p>
    <w:p w14:paraId="2372A183" w14:textId="54328AD4" w:rsidR="00983F9B" w:rsidRPr="00E11796" w:rsidRDefault="00E94102" w:rsidP="00983F9B">
      <w:pPr>
        <w:rPr>
          <w:highlight w:val="lightGray"/>
          <w:lang w:eastAsia="nb-NO"/>
        </w:rPr>
      </w:pPr>
      <w:r w:rsidRPr="00E11796">
        <w:rPr>
          <w:highlight w:val="lightGray"/>
          <w:lang w:eastAsia="nb-NO"/>
        </w:rPr>
        <w:t>Xxxxxx</w:t>
      </w:r>
    </w:p>
    <w:p w14:paraId="79625E7E" w14:textId="77777777" w:rsidR="00E94102" w:rsidRPr="00E11796" w:rsidRDefault="00E94102" w:rsidP="00983F9B">
      <w:pPr>
        <w:rPr>
          <w:highlight w:val="lightGray"/>
          <w:lang w:eastAsia="nb-NO"/>
        </w:rPr>
      </w:pPr>
    </w:p>
    <w:p w14:paraId="68BAA5BA" w14:textId="0E19F850" w:rsidR="00DF6C5D" w:rsidRPr="00E11796" w:rsidRDefault="00DF6C5D" w:rsidP="008C1549">
      <w:pPr>
        <w:pStyle w:val="Overskrift4"/>
        <w:rPr>
          <w:highlight w:val="lightGray"/>
        </w:rPr>
      </w:pPr>
      <w:bookmarkStart w:id="1491" w:name="_Toc233897338"/>
      <w:r w:rsidRPr="00E11796">
        <w:rPr>
          <w:highlight w:val="lightGray"/>
        </w:rPr>
        <w:t>Tekniske bygg</w:t>
      </w:r>
      <w:bookmarkEnd w:id="1491"/>
    </w:p>
    <w:p w14:paraId="45D1D46E" w14:textId="085D0A3D" w:rsidR="00E94102" w:rsidRPr="00E11796" w:rsidRDefault="00E94102" w:rsidP="00E94102">
      <w:pPr>
        <w:rPr>
          <w:highlight w:val="lightGray"/>
          <w:lang w:eastAsia="nb-NO"/>
        </w:rPr>
      </w:pPr>
      <w:r w:rsidRPr="00E11796">
        <w:rPr>
          <w:highlight w:val="lightGray"/>
          <w:lang w:eastAsia="nb-NO"/>
        </w:rPr>
        <w:t>Xxxxxx</w:t>
      </w:r>
    </w:p>
    <w:p w14:paraId="7EBBC41E" w14:textId="77777777" w:rsidR="00E94102" w:rsidRPr="00E11796" w:rsidRDefault="00E94102" w:rsidP="00E94102">
      <w:pPr>
        <w:rPr>
          <w:highlight w:val="lightGray"/>
          <w:lang w:eastAsia="nb-NO"/>
        </w:rPr>
      </w:pPr>
    </w:p>
    <w:p w14:paraId="36C08916" w14:textId="661ECD5F" w:rsidR="00DF6C5D" w:rsidRPr="00E11796" w:rsidRDefault="00983F9B" w:rsidP="008C1549">
      <w:pPr>
        <w:pStyle w:val="Overskrift4"/>
        <w:rPr>
          <w:highlight w:val="lightGray"/>
        </w:rPr>
      </w:pPr>
      <w:bookmarkStart w:id="1492" w:name="_Toc233897339"/>
      <w:r w:rsidRPr="00E11796">
        <w:rPr>
          <w:highlight w:val="lightGray"/>
        </w:rPr>
        <w:t>Nødkiosker</w:t>
      </w:r>
      <w:bookmarkEnd w:id="1492"/>
    </w:p>
    <w:p w14:paraId="36A08EFF" w14:textId="5930D1BB" w:rsidR="00E94102" w:rsidRPr="00E11796" w:rsidRDefault="00E94102" w:rsidP="00E94102">
      <w:pPr>
        <w:rPr>
          <w:highlight w:val="lightGray"/>
          <w:lang w:eastAsia="nb-NO"/>
        </w:rPr>
      </w:pPr>
      <w:r w:rsidRPr="00E11796">
        <w:rPr>
          <w:highlight w:val="lightGray"/>
          <w:lang w:eastAsia="nb-NO"/>
        </w:rPr>
        <w:t>Xxxxxx</w:t>
      </w:r>
    </w:p>
    <w:p w14:paraId="3557DDD4" w14:textId="64DDCB55" w:rsidR="003D12F7" w:rsidRPr="00E11796" w:rsidRDefault="003D12F7" w:rsidP="008C1549">
      <w:pPr>
        <w:pStyle w:val="Overskrift4"/>
        <w:numPr>
          <w:ilvl w:val="0"/>
          <w:numId w:val="0"/>
        </w:numPr>
        <w:ind w:left="709"/>
        <w:rPr>
          <w:highlight w:val="lightGray"/>
        </w:rPr>
      </w:pPr>
    </w:p>
    <w:p w14:paraId="53CC4450" w14:textId="77777777" w:rsidR="00B60666" w:rsidRPr="00E11796" w:rsidRDefault="00B60666" w:rsidP="00BA772C">
      <w:pPr>
        <w:rPr>
          <w:highlight w:val="lightGray"/>
        </w:rPr>
      </w:pPr>
    </w:p>
    <w:p w14:paraId="106D2622" w14:textId="6A68A907" w:rsidR="00983F9B" w:rsidRPr="00E11796" w:rsidRDefault="00983F9B" w:rsidP="00DF240B">
      <w:pPr>
        <w:pStyle w:val="Overskrift3"/>
        <w:rPr>
          <w:highlight w:val="lightGray"/>
        </w:rPr>
      </w:pPr>
      <w:bookmarkStart w:id="1493" w:name="_Toc233897340"/>
      <w:r w:rsidRPr="00E11796">
        <w:rPr>
          <w:highlight w:val="lightGray"/>
        </w:rPr>
        <w:t>Bergskjæringer</w:t>
      </w:r>
      <w:bookmarkEnd w:id="1493"/>
    </w:p>
    <w:p w14:paraId="7BB5C4CB" w14:textId="38D53D03" w:rsidR="00983F9B" w:rsidRPr="00E11796" w:rsidRDefault="00983F9B" w:rsidP="00983F9B">
      <w:pPr>
        <w:rPr>
          <w:highlight w:val="lightGray"/>
        </w:rPr>
      </w:pPr>
      <w:r w:rsidRPr="00E11796">
        <w:rPr>
          <w:highlight w:val="lightGray"/>
        </w:rPr>
        <w:t>Xxxxxxx</w:t>
      </w:r>
    </w:p>
    <w:p w14:paraId="3CDB533B" w14:textId="77777777" w:rsidR="00983F9B" w:rsidRPr="00E11796" w:rsidRDefault="00983F9B" w:rsidP="00983F9B">
      <w:pPr>
        <w:rPr>
          <w:highlight w:val="lightGray"/>
        </w:rPr>
      </w:pPr>
    </w:p>
    <w:p w14:paraId="3C6F9C69" w14:textId="4D50B11B" w:rsidR="00E94102" w:rsidRPr="00E11796" w:rsidRDefault="00EC0DC2" w:rsidP="00DF240B">
      <w:pPr>
        <w:pStyle w:val="Overskrift3"/>
        <w:rPr>
          <w:highlight w:val="lightGray"/>
        </w:rPr>
      </w:pPr>
      <w:bookmarkStart w:id="1494" w:name="_Toc233897341"/>
      <w:r w:rsidRPr="00E11796">
        <w:rPr>
          <w:highlight w:val="lightGray"/>
        </w:rPr>
        <w:t>Utforming og revegetering av vegens sidearealer</w:t>
      </w:r>
      <w:bookmarkEnd w:id="1494"/>
    </w:p>
    <w:p w14:paraId="4D1FB6CD" w14:textId="0518B989" w:rsidR="00EC0DC2" w:rsidRPr="00E11796" w:rsidRDefault="00EC0DC2" w:rsidP="008C1549">
      <w:pPr>
        <w:pStyle w:val="Overskrift4"/>
        <w:rPr>
          <w:highlight w:val="lightGray"/>
        </w:rPr>
      </w:pPr>
      <w:bookmarkStart w:id="1495" w:name="_Toc233897342"/>
      <w:r w:rsidRPr="00E11796">
        <w:rPr>
          <w:highlight w:val="lightGray"/>
        </w:rPr>
        <w:t>Generelt</w:t>
      </w:r>
      <w:bookmarkEnd w:id="1495"/>
    </w:p>
    <w:p w14:paraId="1EC47BFA" w14:textId="5B8E3AF5" w:rsidR="00EC0DC2" w:rsidRPr="00E11796" w:rsidRDefault="00EC0DC2" w:rsidP="00EC0DC2">
      <w:pPr>
        <w:rPr>
          <w:highlight w:val="lightGray"/>
          <w:lang w:eastAsia="nb-NO"/>
        </w:rPr>
      </w:pPr>
      <w:r w:rsidRPr="00E11796">
        <w:rPr>
          <w:highlight w:val="lightGray"/>
          <w:lang w:eastAsia="nb-NO"/>
        </w:rPr>
        <w:t>Xxxxxx</w:t>
      </w:r>
    </w:p>
    <w:p w14:paraId="5C02563C" w14:textId="77777777" w:rsidR="00EC0DC2" w:rsidRPr="00E11796" w:rsidRDefault="00EC0DC2" w:rsidP="00EC0DC2">
      <w:pPr>
        <w:rPr>
          <w:highlight w:val="lightGray"/>
          <w:lang w:eastAsia="nb-NO"/>
        </w:rPr>
      </w:pPr>
    </w:p>
    <w:p w14:paraId="44B21DCE" w14:textId="731A99F8" w:rsidR="00EC0DC2" w:rsidRPr="00E11796" w:rsidRDefault="00EC0DC2" w:rsidP="008C1549">
      <w:pPr>
        <w:pStyle w:val="Overskrift4"/>
        <w:rPr>
          <w:highlight w:val="lightGray"/>
        </w:rPr>
      </w:pPr>
      <w:bookmarkStart w:id="1496" w:name="_Toc233897343"/>
      <w:r w:rsidRPr="00E11796">
        <w:rPr>
          <w:highlight w:val="lightGray"/>
        </w:rPr>
        <w:t>Prinsipper for utforming og revegetering</w:t>
      </w:r>
      <w:bookmarkEnd w:id="1496"/>
    </w:p>
    <w:p w14:paraId="15A01D92" w14:textId="4B90EE7E" w:rsidR="00EC0DC2" w:rsidRPr="00E11796" w:rsidRDefault="00EC0DC2" w:rsidP="00EC0DC2">
      <w:pPr>
        <w:rPr>
          <w:highlight w:val="lightGray"/>
          <w:lang w:eastAsia="nb-NO"/>
        </w:rPr>
      </w:pPr>
      <w:r w:rsidRPr="00E11796">
        <w:rPr>
          <w:highlight w:val="lightGray"/>
          <w:lang w:eastAsia="nb-NO"/>
        </w:rPr>
        <w:t>Xxxxxx</w:t>
      </w:r>
    </w:p>
    <w:p w14:paraId="0BCA05F1" w14:textId="77777777" w:rsidR="00EC0DC2" w:rsidRPr="00E11796" w:rsidRDefault="00EC0DC2" w:rsidP="00EC0DC2">
      <w:pPr>
        <w:rPr>
          <w:highlight w:val="lightGray"/>
          <w:lang w:eastAsia="nb-NO"/>
        </w:rPr>
      </w:pPr>
    </w:p>
    <w:p w14:paraId="53CD7DEF" w14:textId="5A4F3B3A" w:rsidR="00EC0DC2" w:rsidRPr="00E11796" w:rsidRDefault="00EC0DC2" w:rsidP="008C1549">
      <w:pPr>
        <w:pStyle w:val="Overskrift4"/>
        <w:rPr>
          <w:highlight w:val="lightGray"/>
        </w:rPr>
      </w:pPr>
      <w:bookmarkStart w:id="1497" w:name="_Toc233897344"/>
      <w:r w:rsidRPr="00E11796">
        <w:rPr>
          <w:highlight w:val="lightGray"/>
        </w:rPr>
        <w:t>Behandling av vegsidearealer</w:t>
      </w:r>
      <w:bookmarkEnd w:id="1497"/>
    </w:p>
    <w:p w14:paraId="6BC65CCE" w14:textId="3866EC7C" w:rsidR="00EC0DC2" w:rsidRPr="00E11796" w:rsidRDefault="00EC0DC2" w:rsidP="00EC0DC2">
      <w:pPr>
        <w:rPr>
          <w:highlight w:val="lightGray"/>
          <w:lang w:eastAsia="nb-NO"/>
        </w:rPr>
      </w:pPr>
      <w:r w:rsidRPr="00E11796">
        <w:rPr>
          <w:highlight w:val="lightGray"/>
          <w:lang w:eastAsia="nb-NO"/>
        </w:rPr>
        <w:t>Xxxxxx</w:t>
      </w:r>
    </w:p>
    <w:p w14:paraId="0D69F42D" w14:textId="77777777" w:rsidR="00EC0DC2" w:rsidRPr="00E11796" w:rsidRDefault="00EC0DC2" w:rsidP="00EC0DC2">
      <w:pPr>
        <w:rPr>
          <w:highlight w:val="lightGray"/>
          <w:lang w:eastAsia="nb-NO"/>
        </w:rPr>
      </w:pPr>
    </w:p>
    <w:p w14:paraId="6E0D8B7E" w14:textId="77777777" w:rsidR="00EC0DC2" w:rsidRPr="00E11796" w:rsidRDefault="00EC0DC2" w:rsidP="00EC0DC2">
      <w:pPr>
        <w:rPr>
          <w:highlight w:val="lightGray"/>
        </w:rPr>
      </w:pPr>
    </w:p>
    <w:p w14:paraId="0BEE8FFD" w14:textId="55C87892" w:rsidR="00EC0DC2" w:rsidRPr="00E11796" w:rsidRDefault="00EC0DC2" w:rsidP="00DF240B">
      <w:pPr>
        <w:pStyle w:val="Overskrift3"/>
        <w:rPr>
          <w:highlight w:val="lightGray"/>
        </w:rPr>
      </w:pPr>
      <w:bookmarkStart w:id="1498" w:name="_Toc233897345"/>
      <w:r w:rsidRPr="00E11796">
        <w:rPr>
          <w:highlight w:val="lightGray"/>
        </w:rPr>
        <w:t>Grøfter, kummer og rør</w:t>
      </w:r>
      <w:bookmarkEnd w:id="1498"/>
    </w:p>
    <w:p w14:paraId="752DEC38" w14:textId="1A78A103" w:rsidR="00EC0DC2" w:rsidRPr="00E11796" w:rsidRDefault="00EC0DC2" w:rsidP="008C1549">
      <w:pPr>
        <w:pStyle w:val="Overskrift4"/>
        <w:rPr>
          <w:highlight w:val="lightGray"/>
        </w:rPr>
      </w:pPr>
      <w:bookmarkStart w:id="1499" w:name="_Toc233897346"/>
      <w:r w:rsidRPr="00E11796">
        <w:rPr>
          <w:highlight w:val="lightGray"/>
        </w:rPr>
        <w:t>Generelt</w:t>
      </w:r>
      <w:bookmarkEnd w:id="1499"/>
    </w:p>
    <w:p w14:paraId="540885AF" w14:textId="3C048C20" w:rsidR="00EC0DC2" w:rsidRPr="00E11796" w:rsidRDefault="00EC0DC2" w:rsidP="00EC0DC2">
      <w:pPr>
        <w:rPr>
          <w:highlight w:val="lightGray"/>
          <w:lang w:eastAsia="nb-NO"/>
        </w:rPr>
      </w:pPr>
      <w:r w:rsidRPr="00E11796">
        <w:rPr>
          <w:highlight w:val="lightGray"/>
          <w:lang w:eastAsia="nb-NO"/>
        </w:rPr>
        <w:t>Xxxxxx</w:t>
      </w:r>
    </w:p>
    <w:p w14:paraId="5851A3E3" w14:textId="77777777" w:rsidR="00EC0DC2" w:rsidRPr="00E11796" w:rsidRDefault="00EC0DC2" w:rsidP="00EC0DC2">
      <w:pPr>
        <w:rPr>
          <w:highlight w:val="lightGray"/>
          <w:lang w:eastAsia="nb-NO"/>
        </w:rPr>
      </w:pPr>
    </w:p>
    <w:p w14:paraId="791B0835" w14:textId="3CD2ACF6" w:rsidR="00EC0DC2" w:rsidRPr="00E11796" w:rsidRDefault="00EC0DC2" w:rsidP="008C1549">
      <w:pPr>
        <w:pStyle w:val="Overskrift4"/>
        <w:rPr>
          <w:highlight w:val="lightGray"/>
        </w:rPr>
      </w:pPr>
      <w:bookmarkStart w:id="1500" w:name="_Toc233897347"/>
      <w:r w:rsidRPr="00E11796">
        <w:rPr>
          <w:highlight w:val="lightGray"/>
        </w:rPr>
        <w:t>Grøfter</w:t>
      </w:r>
      <w:bookmarkEnd w:id="1500"/>
    </w:p>
    <w:p w14:paraId="569B0154" w14:textId="3110F406" w:rsidR="00EC0DC2" w:rsidRPr="00E11796" w:rsidRDefault="00EC0DC2" w:rsidP="00EC0DC2">
      <w:pPr>
        <w:rPr>
          <w:highlight w:val="lightGray"/>
          <w:lang w:eastAsia="nb-NO"/>
        </w:rPr>
      </w:pPr>
      <w:r w:rsidRPr="00E11796">
        <w:rPr>
          <w:highlight w:val="lightGray"/>
          <w:lang w:eastAsia="nb-NO"/>
        </w:rPr>
        <w:t>Xxxxxx</w:t>
      </w:r>
    </w:p>
    <w:p w14:paraId="7CF8D0BC" w14:textId="77777777" w:rsidR="00EC0DC2" w:rsidRPr="00E11796" w:rsidRDefault="00EC0DC2" w:rsidP="00EC0DC2">
      <w:pPr>
        <w:rPr>
          <w:highlight w:val="lightGray"/>
          <w:lang w:eastAsia="nb-NO"/>
        </w:rPr>
      </w:pPr>
    </w:p>
    <w:p w14:paraId="0D010666" w14:textId="5C4ACCA9" w:rsidR="00EC0DC2" w:rsidRPr="00E11796" w:rsidRDefault="00EC0DC2" w:rsidP="008C1549">
      <w:pPr>
        <w:pStyle w:val="Overskrift4"/>
        <w:rPr>
          <w:highlight w:val="lightGray"/>
        </w:rPr>
      </w:pPr>
      <w:bookmarkStart w:id="1501" w:name="_Toc233897348"/>
      <w:r w:rsidRPr="00E11796">
        <w:rPr>
          <w:highlight w:val="lightGray"/>
        </w:rPr>
        <w:t>Drenering, overvann og avløp</w:t>
      </w:r>
      <w:bookmarkEnd w:id="1501"/>
    </w:p>
    <w:p w14:paraId="0FFB4EB7" w14:textId="16F1E0CA" w:rsidR="00EC0DC2" w:rsidRPr="00E11796" w:rsidRDefault="00EC0DC2" w:rsidP="00EC0DC2">
      <w:pPr>
        <w:rPr>
          <w:highlight w:val="lightGray"/>
          <w:lang w:eastAsia="nb-NO"/>
        </w:rPr>
      </w:pPr>
      <w:r w:rsidRPr="00E11796">
        <w:rPr>
          <w:highlight w:val="lightGray"/>
          <w:lang w:eastAsia="nb-NO"/>
        </w:rPr>
        <w:t>Xxxxxx</w:t>
      </w:r>
    </w:p>
    <w:p w14:paraId="6DCB1EE3" w14:textId="77777777" w:rsidR="00EC0DC2" w:rsidRPr="00E11796" w:rsidRDefault="00EC0DC2" w:rsidP="00EC0DC2">
      <w:pPr>
        <w:rPr>
          <w:highlight w:val="lightGray"/>
          <w:lang w:eastAsia="nb-NO"/>
        </w:rPr>
      </w:pPr>
    </w:p>
    <w:p w14:paraId="7D84468E" w14:textId="3A47A6F5" w:rsidR="00EC0DC2" w:rsidRPr="00E11796" w:rsidRDefault="00EC0DC2" w:rsidP="008C1549">
      <w:pPr>
        <w:pStyle w:val="Overskrift4"/>
        <w:rPr>
          <w:highlight w:val="lightGray"/>
        </w:rPr>
      </w:pPr>
      <w:bookmarkStart w:id="1502" w:name="_Toc233897349"/>
      <w:r w:rsidRPr="00E11796">
        <w:rPr>
          <w:highlight w:val="lightGray"/>
        </w:rPr>
        <w:t>Kommunale eller andre VA-anlegg</w:t>
      </w:r>
      <w:bookmarkEnd w:id="1502"/>
    </w:p>
    <w:p w14:paraId="1CA9C587" w14:textId="66CDDFD3" w:rsidR="00EC0DC2" w:rsidRPr="00E11796" w:rsidRDefault="00EC0DC2" w:rsidP="00EC0DC2">
      <w:pPr>
        <w:rPr>
          <w:highlight w:val="lightGray"/>
          <w:lang w:eastAsia="nb-NO"/>
        </w:rPr>
      </w:pPr>
      <w:r w:rsidRPr="00E11796">
        <w:rPr>
          <w:highlight w:val="lightGray"/>
          <w:lang w:eastAsia="nb-NO"/>
        </w:rPr>
        <w:t>Xxxxxx</w:t>
      </w:r>
    </w:p>
    <w:p w14:paraId="1DDCEC35" w14:textId="7CA18D97" w:rsidR="00EC0DC2" w:rsidRPr="00E11796" w:rsidRDefault="00EC0DC2" w:rsidP="008C1549">
      <w:pPr>
        <w:pStyle w:val="Overskrift4"/>
        <w:numPr>
          <w:ilvl w:val="0"/>
          <w:numId w:val="0"/>
        </w:numPr>
        <w:ind w:left="709"/>
        <w:rPr>
          <w:highlight w:val="lightGray"/>
        </w:rPr>
      </w:pPr>
    </w:p>
    <w:p w14:paraId="08C322B6" w14:textId="77777777" w:rsidR="00EC0DC2" w:rsidRPr="00E11796" w:rsidRDefault="00EC0DC2" w:rsidP="00EC0DC2">
      <w:pPr>
        <w:rPr>
          <w:highlight w:val="lightGray"/>
        </w:rPr>
      </w:pPr>
    </w:p>
    <w:p w14:paraId="61BAA893" w14:textId="0B927065" w:rsidR="00F6485C" w:rsidRPr="00E11796" w:rsidRDefault="00F6485C" w:rsidP="00DF240B">
      <w:pPr>
        <w:pStyle w:val="Overskrift3"/>
        <w:rPr>
          <w:highlight w:val="lightGray"/>
        </w:rPr>
      </w:pPr>
      <w:bookmarkStart w:id="1503" w:name="_Toc233897350"/>
      <w:r w:rsidRPr="00E11796">
        <w:rPr>
          <w:highlight w:val="lightGray"/>
        </w:rPr>
        <w:t>Bruer og konstruksjoner</w:t>
      </w:r>
      <w:bookmarkEnd w:id="1503"/>
    </w:p>
    <w:p w14:paraId="59A79A6B" w14:textId="09F68714" w:rsidR="00F6485C" w:rsidRPr="00E11796" w:rsidRDefault="00F6485C" w:rsidP="008C1549">
      <w:pPr>
        <w:pStyle w:val="Overskrift4"/>
        <w:rPr>
          <w:highlight w:val="lightGray"/>
        </w:rPr>
      </w:pPr>
      <w:bookmarkStart w:id="1504" w:name="_Toc233897351"/>
      <w:r w:rsidRPr="00E11796">
        <w:rPr>
          <w:highlight w:val="lightGray"/>
        </w:rPr>
        <w:t>Generelt</w:t>
      </w:r>
      <w:bookmarkEnd w:id="1504"/>
    </w:p>
    <w:p w14:paraId="3DD27684" w14:textId="77777777" w:rsidR="007143A4" w:rsidRPr="00E11796" w:rsidRDefault="007143A4" w:rsidP="007143A4">
      <w:pPr>
        <w:rPr>
          <w:highlight w:val="lightGray"/>
          <w:lang w:eastAsia="nb-NO"/>
        </w:rPr>
      </w:pPr>
      <w:r w:rsidRPr="00E11796">
        <w:rPr>
          <w:highlight w:val="lightGray"/>
          <w:lang w:eastAsia="nb-NO"/>
        </w:rPr>
        <w:t>For prosjektering av konstruksjoner skal håndbok N400 Bruprosjektering benyttes.</w:t>
      </w:r>
    </w:p>
    <w:p w14:paraId="5BCEDC5C" w14:textId="77777777" w:rsidR="007143A4" w:rsidRPr="00E11796" w:rsidRDefault="007143A4" w:rsidP="007143A4">
      <w:pPr>
        <w:rPr>
          <w:highlight w:val="lightGray"/>
          <w:lang w:eastAsia="nb-NO"/>
        </w:rPr>
      </w:pPr>
    </w:p>
    <w:p w14:paraId="4E197F0B" w14:textId="6A33AF09" w:rsidR="007143A4" w:rsidRPr="00E11796" w:rsidRDefault="007143A4" w:rsidP="007143A4">
      <w:pPr>
        <w:rPr>
          <w:highlight w:val="lightGray"/>
          <w:lang w:eastAsia="nb-NO"/>
        </w:rPr>
      </w:pPr>
      <w:r w:rsidRPr="00E11796">
        <w:rPr>
          <w:highlight w:val="lightGray"/>
          <w:lang w:eastAsia="nb-NO"/>
        </w:rPr>
        <w:t>Bruer og andre konstruksjoner skal kontrolleres og godkjennes som beskrevet i håndbok</w:t>
      </w:r>
    </w:p>
    <w:p w14:paraId="01119440" w14:textId="4470D968" w:rsidR="007143A4" w:rsidRPr="00E11796" w:rsidRDefault="007143A4" w:rsidP="007143A4">
      <w:pPr>
        <w:rPr>
          <w:highlight w:val="lightGray"/>
          <w:lang w:eastAsia="nb-NO"/>
        </w:rPr>
      </w:pPr>
      <w:r w:rsidRPr="00E11796">
        <w:rPr>
          <w:highlight w:val="lightGray"/>
          <w:lang w:eastAsia="nb-NO"/>
        </w:rPr>
        <w:t>N400 Bruprosjektering, kap</w:t>
      </w:r>
      <w:r w:rsidR="00B87E90">
        <w:rPr>
          <w:highlight w:val="lightGray"/>
          <w:lang w:eastAsia="nb-NO"/>
        </w:rPr>
        <w:t>ittel</w:t>
      </w:r>
      <w:r w:rsidRPr="00E11796">
        <w:rPr>
          <w:highlight w:val="lightGray"/>
          <w:lang w:eastAsia="nb-NO"/>
        </w:rPr>
        <w:t xml:space="preserve"> 2. Kontrollen utføres i regi av Vegdirektoratet. Godkjenning gis av Vegdirektoratet som myndighet. </w:t>
      </w:r>
      <w:r w:rsidR="006B1E21" w:rsidRPr="00E11796">
        <w:rPr>
          <w:highlight w:val="lightGray"/>
          <w:lang w:eastAsia="nb-NO"/>
        </w:rPr>
        <w:t>E</w:t>
      </w:r>
      <w:r w:rsidRPr="00E11796">
        <w:rPr>
          <w:highlight w:val="lightGray"/>
          <w:lang w:eastAsia="nb-NO"/>
        </w:rPr>
        <w:t xml:space="preserve">ntreprenøren har det fulle ansvar for prosjekteringsdokumentene, dette innebærer at </w:t>
      </w:r>
      <w:r w:rsidR="006B1E21" w:rsidRPr="00E11796">
        <w:rPr>
          <w:highlight w:val="lightGray"/>
          <w:lang w:eastAsia="nb-NO"/>
        </w:rPr>
        <w:t>E</w:t>
      </w:r>
      <w:r w:rsidRPr="00E11796">
        <w:rPr>
          <w:highlight w:val="lightGray"/>
          <w:lang w:eastAsia="nb-NO"/>
        </w:rPr>
        <w:t xml:space="preserve">ntreprenøren er ansvarlig for feil og mangler i prosjekteringsdokumentene, selv om disse er kontrollert og godkjent av Vegdirektoratet. </w:t>
      </w:r>
    </w:p>
    <w:p w14:paraId="3A2053F0" w14:textId="77777777" w:rsidR="007143A4" w:rsidRPr="00E11796" w:rsidRDefault="007143A4" w:rsidP="007143A4">
      <w:pPr>
        <w:rPr>
          <w:highlight w:val="lightGray"/>
          <w:lang w:eastAsia="nb-NO"/>
        </w:rPr>
      </w:pPr>
    </w:p>
    <w:p w14:paraId="2F5F76DE" w14:textId="7EB67E83" w:rsidR="00B766B4" w:rsidRPr="00E11796" w:rsidRDefault="007143A4" w:rsidP="007143A4">
      <w:pPr>
        <w:rPr>
          <w:highlight w:val="lightGray"/>
          <w:lang w:eastAsia="nb-NO"/>
        </w:rPr>
      </w:pPr>
      <w:r w:rsidRPr="00E11796">
        <w:rPr>
          <w:highlight w:val="lightGray"/>
          <w:lang w:eastAsia="nb-NO"/>
        </w:rPr>
        <w:t>Byggherren skal ha kopi av prosjekteringsmaterialet som sendes til kontroll og godkjenning.</w:t>
      </w:r>
    </w:p>
    <w:p w14:paraId="34191279" w14:textId="77777777" w:rsidR="007B736C" w:rsidRPr="00E11796" w:rsidRDefault="007B736C" w:rsidP="007143A4">
      <w:pPr>
        <w:rPr>
          <w:highlight w:val="lightGray"/>
          <w:lang w:eastAsia="nb-NO"/>
        </w:rPr>
      </w:pPr>
    </w:p>
    <w:p w14:paraId="7915AFCB" w14:textId="74045FEA" w:rsidR="007B736C" w:rsidRPr="00E11796" w:rsidRDefault="007B736C" w:rsidP="007B736C">
      <w:pPr>
        <w:rPr>
          <w:highlight w:val="lightGray"/>
          <w:lang w:eastAsia="nb-NO"/>
        </w:rPr>
      </w:pPr>
      <w:r w:rsidRPr="00E11796">
        <w:rPr>
          <w:highlight w:val="lightGray"/>
          <w:lang w:eastAsia="nb-NO"/>
        </w:rPr>
        <w:t xml:space="preserve">Entreprenøren skal tidlig i prosjekteringsfasen ta kontakt med seksjon for kontroll og godkjenning i Vegdirektoratet, se C2 punkt </w:t>
      </w:r>
      <w:r w:rsidR="00AB5199" w:rsidRPr="00E11796">
        <w:rPr>
          <w:highlight w:val="lightGray"/>
          <w:lang w:eastAsia="nb-NO"/>
        </w:rPr>
        <w:t>6.4</w:t>
      </w:r>
      <w:r w:rsidRPr="00E11796">
        <w:rPr>
          <w:highlight w:val="lightGray"/>
          <w:lang w:eastAsia="nb-NO"/>
        </w:rPr>
        <w:t>. Oppstartmøter for kontroll og</w:t>
      </w:r>
    </w:p>
    <w:p w14:paraId="7E816893" w14:textId="4C569FAF" w:rsidR="007B736C" w:rsidRPr="00E11796" w:rsidRDefault="007B736C" w:rsidP="007B736C">
      <w:pPr>
        <w:rPr>
          <w:highlight w:val="lightGray"/>
          <w:lang w:eastAsia="nb-NO"/>
        </w:rPr>
      </w:pPr>
      <w:r w:rsidRPr="00E11796">
        <w:rPr>
          <w:highlight w:val="lightGray"/>
          <w:lang w:eastAsia="nb-NO"/>
        </w:rPr>
        <w:t>godkjenning konstruksjoner entreprenøren skal utarbeide en innleveringsplan for kontroll av prosjekteringsdokumentene, inkludert krav til opplysninger i forbindelse med</w:t>
      </w:r>
    </w:p>
    <w:p w14:paraId="4595BF45" w14:textId="77777777" w:rsidR="007B736C" w:rsidRPr="00E11796" w:rsidRDefault="007B736C" w:rsidP="007B736C">
      <w:pPr>
        <w:rPr>
          <w:highlight w:val="lightGray"/>
          <w:lang w:eastAsia="nb-NO"/>
        </w:rPr>
      </w:pPr>
      <w:r w:rsidRPr="00E11796">
        <w:rPr>
          <w:highlight w:val="lightGray"/>
          <w:lang w:eastAsia="nb-NO"/>
        </w:rPr>
        <w:t>gjennomføring av kontroll. Planen skal gjennomgås med byggherren før innsendelse til</w:t>
      </w:r>
    </w:p>
    <w:p w14:paraId="36B53A54" w14:textId="1CD79B40" w:rsidR="007B736C" w:rsidRPr="00E11796" w:rsidRDefault="007B736C" w:rsidP="007B736C">
      <w:pPr>
        <w:rPr>
          <w:highlight w:val="lightGray"/>
          <w:lang w:eastAsia="nb-NO"/>
        </w:rPr>
      </w:pPr>
      <w:r w:rsidRPr="00E11796">
        <w:rPr>
          <w:highlight w:val="lightGray"/>
          <w:lang w:eastAsia="nb-NO"/>
        </w:rPr>
        <w:t>Vegdirektoratet.</w:t>
      </w:r>
    </w:p>
    <w:p w14:paraId="4C205251" w14:textId="77777777" w:rsidR="007143A4" w:rsidRPr="00E11796" w:rsidRDefault="007143A4" w:rsidP="007143A4">
      <w:pPr>
        <w:rPr>
          <w:highlight w:val="lightGray"/>
          <w:lang w:eastAsia="nb-NO"/>
        </w:rPr>
      </w:pPr>
    </w:p>
    <w:p w14:paraId="62EE0FDE" w14:textId="590021ED" w:rsidR="00F6485C" w:rsidRPr="00E11796" w:rsidRDefault="00F6485C" w:rsidP="008C1549">
      <w:pPr>
        <w:pStyle w:val="Overskrift4"/>
        <w:rPr>
          <w:highlight w:val="lightGray"/>
        </w:rPr>
      </w:pPr>
      <w:bookmarkStart w:id="1505" w:name="_Toc233897352"/>
      <w:r w:rsidRPr="00E11796">
        <w:rPr>
          <w:highlight w:val="lightGray"/>
        </w:rPr>
        <w:t>Funksjonskrav</w:t>
      </w:r>
      <w:bookmarkEnd w:id="1505"/>
    </w:p>
    <w:p w14:paraId="117FDFA8" w14:textId="43DC3EE8" w:rsidR="007B736C" w:rsidRPr="00E11796" w:rsidRDefault="006B1E21" w:rsidP="006B1E21">
      <w:pPr>
        <w:rPr>
          <w:highlight w:val="lightGray"/>
          <w:lang w:eastAsia="nb-NO"/>
        </w:rPr>
      </w:pPr>
      <w:r w:rsidRPr="00E11796">
        <w:rPr>
          <w:highlight w:val="lightGray"/>
          <w:lang w:eastAsia="nb-NO"/>
        </w:rPr>
        <w:t>Bruene skal tilfredsstille de samme funksjonskrav som vegen når det gjelder trafikkmengder, trafikksikkerhet og trafikkavvikling. Det som er angitt for bruer i dette kapitlet gjelder også for andre byggverkskonstruksjoner som skal ha teknisk godkjenning slik som kulverter, støttemurer og tunnelportaler.</w:t>
      </w:r>
    </w:p>
    <w:p w14:paraId="16ECAFB0" w14:textId="77777777" w:rsidR="006B1E21" w:rsidRPr="00E11796" w:rsidRDefault="006B1E21" w:rsidP="006B1E21">
      <w:pPr>
        <w:rPr>
          <w:highlight w:val="lightGray"/>
          <w:lang w:eastAsia="nb-NO"/>
        </w:rPr>
      </w:pPr>
    </w:p>
    <w:p w14:paraId="3EBF87F2" w14:textId="5FF20148" w:rsidR="00F6485C" w:rsidRPr="00E11796" w:rsidRDefault="00F6485C" w:rsidP="008C1549">
      <w:pPr>
        <w:pStyle w:val="Overskrift4"/>
        <w:rPr>
          <w:highlight w:val="lightGray"/>
        </w:rPr>
      </w:pPr>
      <w:bookmarkStart w:id="1506" w:name="_Toc233897353"/>
      <w:r w:rsidRPr="00E11796">
        <w:rPr>
          <w:highlight w:val="lightGray"/>
        </w:rPr>
        <w:t>Krav til prosjektering</w:t>
      </w:r>
      <w:bookmarkEnd w:id="1506"/>
    </w:p>
    <w:p w14:paraId="11CF8454" w14:textId="51530742" w:rsidR="00BA772C" w:rsidRPr="00E11796" w:rsidRDefault="00BA772C" w:rsidP="00BA772C">
      <w:pPr>
        <w:rPr>
          <w:highlight w:val="lightGray"/>
          <w:lang w:eastAsia="nb-NO"/>
        </w:rPr>
      </w:pPr>
      <w:r w:rsidRPr="00E11796">
        <w:rPr>
          <w:highlight w:val="lightGray"/>
          <w:lang w:eastAsia="nb-NO"/>
        </w:rPr>
        <w:t xml:space="preserve">Prosjektering av konstruksjoner skal være iht. krav gitt i </w:t>
      </w:r>
      <w:r w:rsidR="00D10F98" w:rsidRPr="00E11796">
        <w:rPr>
          <w:highlight w:val="lightGray"/>
          <w:lang w:eastAsia="nb-NO"/>
        </w:rPr>
        <w:t>vegnormal</w:t>
      </w:r>
      <w:r w:rsidRPr="00E11796">
        <w:rPr>
          <w:highlight w:val="lightGray"/>
          <w:lang w:eastAsia="nb-NO"/>
        </w:rPr>
        <w:t xml:space="preserve"> N400 og tilhørende</w:t>
      </w:r>
    </w:p>
    <w:p w14:paraId="61145811" w14:textId="77777777" w:rsidR="00BA772C" w:rsidRPr="00E11796" w:rsidRDefault="00BA772C" w:rsidP="00BA772C">
      <w:pPr>
        <w:rPr>
          <w:highlight w:val="lightGray"/>
          <w:lang w:eastAsia="nb-NO"/>
        </w:rPr>
      </w:pPr>
      <w:r w:rsidRPr="00E11796">
        <w:rPr>
          <w:highlight w:val="lightGray"/>
          <w:lang w:eastAsia="nb-NO"/>
        </w:rPr>
        <w:t>vedlegg.</w:t>
      </w:r>
    </w:p>
    <w:p w14:paraId="3767BE7A" w14:textId="77777777" w:rsidR="00BA772C" w:rsidRPr="00E11796" w:rsidRDefault="00BA772C" w:rsidP="00BA772C">
      <w:pPr>
        <w:rPr>
          <w:highlight w:val="lightGray"/>
          <w:lang w:eastAsia="nb-NO"/>
        </w:rPr>
      </w:pPr>
    </w:p>
    <w:p w14:paraId="5F56F8B9" w14:textId="64835DF0" w:rsidR="00BA772C" w:rsidRPr="00E11796" w:rsidRDefault="00BA772C" w:rsidP="00BA772C">
      <w:pPr>
        <w:rPr>
          <w:highlight w:val="lightGray"/>
          <w:lang w:eastAsia="nb-NO"/>
        </w:rPr>
      </w:pPr>
      <w:r w:rsidRPr="00E11796">
        <w:rPr>
          <w:highlight w:val="lightGray"/>
          <w:lang w:eastAsia="nb-NO"/>
        </w:rPr>
        <w:t>Byggherre skal ha innsyn i all prosjektering og korrespondanse vedrørende godkjenning.</w:t>
      </w:r>
    </w:p>
    <w:p w14:paraId="639399A6" w14:textId="1328F9B5" w:rsidR="00BA772C" w:rsidRPr="00E11796" w:rsidRDefault="00BA772C" w:rsidP="00BA772C">
      <w:pPr>
        <w:rPr>
          <w:highlight w:val="lightGray"/>
          <w:lang w:eastAsia="nb-NO"/>
        </w:rPr>
      </w:pPr>
      <w:r w:rsidRPr="00E11796">
        <w:rPr>
          <w:highlight w:val="lightGray"/>
          <w:lang w:eastAsia="nb-NO"/>
        </w:rPr>
        <w:t>Xxxxxx</w:t>
      </w:r>
    </w:p>
    <w:p w14:paraId="063145F2" w14:textId="77777777" w:rsidR="00BA772C" w:rsidRPr="00E11796" w:rsidRDefault="00BA772C" w:rsidP="00BA772C">
      <w:pPr>
        <w:rPr>
          <w:highlight w:val="lightGray"/>
          <w:lang w:eastAsia="nb-NO"/>
        </w:rPr>
      </w:pPr>
    </w:p>
    <w:p w14:paraId="65E663C2" w14:textId="2087B08D" w:rsidR="00F6485C" w:rsidRPr="00E11796" w:rsidRDefault="00F6485C" w:rsidP="008C1549">
      <w:pPr>
        <w:pStyle w:val="Overskrift4"/>
        <w:rPr>
          <w:highlight w:val="lightGray"/>
        </w:rPr>
      </w:pPr>
      <w:bookmarkStart w:id="1507" w:name="_Toc233897354"/>
      <w:r w:rsidRPr="00E11796">
        <w:rPr>
          <w:highlight w:val="lightGray"/>
        </w:rPr>
        <w:t>Kontroll og godkjenning</w:t>
      </w:r>
      <w:bookmarkEnd w:id="1507"/>
    </w:p>
    <w:p w14:paraId="232CDF4F" w14:textId="72FFEA34" w:rsidR="00EC0DC2" w:rsidRPr="00E11796" w:rsidRDefault="00EC0DC2" w:rsidP="00EC0DC2">
      <w:pPr>
        <w:rPr>
          <w:highlight w:val="lightGray"/>
          <w:lang w:eastAsia="nb-NO"/>
        </w:rPr>
      </w:pPr>
      <w:r w:rsidRPr="00E11796">
        <w:rPr>
          <w:highlight w:val="lightGray"/>
          <w:lang w:eastAsia="nb-NO"/>
        </w:rPr>
        <w:t>Xxxxxx</w:t>
      </w:r>
    </w:p>
    <w:p w14:paraId="4CE9559D" w14:textId="77777777" w:rsidR="00EC0DC2" w:rsidRPr="00E11796" w:rsidRDefault="00EC0DC2" w:rsidP="00EC0DC2">
      <w:pPr>
        <w:rPr>
          <w:highlight w:val="lightGray"/>
          <w:lang w:eastAsia="nb-NO"/>
        </w:rPr>
      </w:pPr>
    </w:p>
    <w:p w14:paraId="7F507325" w14:textId="40F1E65E" w:rsidR="00F6485C" w:rsidRPr="00E11796" w:rsidRDefault="00F6485C" w:rsidP="008C1549">
      <w:pPr>
        <w:pStyle w:val="Overskrift4"/>
        <w:rPr>
          <w:highlight w:val="lightGray"/>
        </w:rPr>
      </w:pPr>
      <w:bookmarkStart w:id="1508" w:name="_Toc233897355"/>
      <w:r w:rsidRPr="00E11796">
        <w:rPr>
          <w:highlight w:val="lightGray"/>
        </w:rPr>
        <w:t>Krav til utførelse</w:t>
      </w:r>
      <w:bookmarkEnd w:id="1508"/>
    </w:p>
    <w:p w14:paraId="383F13A8" w14:textId="2FE8E2C9" w:rsidR="00EC0DC2" w:rsidRPr="00E11796" w:rsidRDefault="00EC0DC2" w:rsidP="00EC0DC2">
      <w:pPr>
        <w:rPr>
          <w:highlight w:val="lightGray"/>
          <w:lang w:eastAsia="nb-NO"/>
        </w:rPr>
      </w:pPr>
      <w:r w:rsidRPr="00E11796">
        <w:rPr>
          <w:highlight w:val="lightGray"/>
          <w:lang w:eastAsia="nb-NO"/>
        </w:rPr>
        <w:t>Xxxxxx</w:t>
      </w:r>
    </w:p>
    <w:p w14:paraId="1615D568" w14:textId="77777777" w:rsidR="00EC0DC2" w:rsidRPr="00E11796" w:rsidRDefault="00EC0DC2" w:rsidP="00EC0DC2">
      <w:pPr>
        <w:rPr>
          <w:highlight w:val="lightGray"/>
          <w:lang w:eastAsia="nb-NO"/>
        </w:rPr>
      </w:pPr>
    </w:p>
    <w:p w14:paraId="1B5DF7E4" w14:textId="77777777" w:rsidR="00F6485C" w:rsidRPr="00E11796" w:rsidRDefault="00F6485C" w:rsidP="008C1549">
      <w:pPr>
        <w:pStyle w:val="Overskrift4"/>
        <w:rPr>
          <w:highlight w:val="lightGray"/>
        </w:rPr>
      </w:pPr>
      <w:bookmarkStart w:id="1509" w:name="_Toc233897356"/>
      <w:r w:rsidRPr="00E11796">
        <w:rPr>
          <w:highlight w:val="lightGray"/>
        </w:rPr>
        <w:t>Krav til dokumentasjon av ferdige byggverk</w:t>
      </w:r>
      <w:bookmarkEnd w:id="1509"/>
    </w:p>
    <w:p w14:paraId="18E89674" w14:textId="791725BD" w:rsidR="00EC0DC2" w:rsidRPr="00E11796" w:rsidRDefault="00EC0DC2" w:rsidP="00EC0DC2">
      <w:pPr>
        <w:rPr>
          <w:highlight w:val="lightGray"/>
          <w:lang w:eastAsia="nb-NO"/>
        </w:rPr>
      </w:pPr>
      <w:r w:rsidRPr="00E11796">
        <w:rPr>
          <w:highlight w:val="lightGray"/>
          <w:lang w:eastAsia="nb-NO"/>
        </w:rPr>
        <w:t>Xxxxxx</w:t>
      </w:r>
    </w:p>
    <w:p w14:paraId="18189155" w14:textId="77777777" w:rsidR="00EC0DC2" w:rsidRPr="00E11796" w:rsidRDefault="00EC0DC2" w:rsidP="00EC0DC2">
      <w:pPr>
        <w:rPr>
          <w:highlight w:val="lightGray"/>
          <w:lang w:eastAsia="nb-NO"/>
        </w:rPr>
      </w:pPr>
    </w:p>
    <w:p w14:paraId="21BF361F" w14:textId="0758681A" w:rsidR="00F6485C" w:rsidRPr="00E11796" w:rsidRDefault="00F6485C" w:rsidP="008C1549">
      <w:pPr>
        <w:pStyle w:val="Overskrift4"/>
        <w:rPr>
          <w:highlight w:val="lightGray"/>
        </w:rPr>
      </w:pPr>
      <w:bookmarkStart w:id="1510" w:name="_Toc233897357"/>
      <w:r w:rsidRPr="00E11796">
        <w:rPr>
          <w:highlight w:val="lightGray"/>
        </w:rPr>
        <w:t>Spesielle kompetansekrav</w:t>
      </w:r>
      <w:bookmarkEnd w:id="1510"/>
    </w:p>
    <w:p w14:paraId="21755182" w14:textId="1CC10E91" w:rsidR="00EC0DC2" w:rsidRPr="00E11796" w:rsidRDefault="00EC0DC2" w:rsidP="00EC0DC2">
      <w:pPr>
        <w:rPr>
          <w:highlight w:val="lightGray"/>
          <w:lang w:eastAsia="nb-NO"/>
        </w:rPr>
      </w:pPr>
      <w:r w:rsidRPr="00E11796">
        <w:rPr>
          <w:highlight w:val="lightGray"/>
          <w:lang w:eastAsia="nb-NO"/>
        </w:rPr>
        <w:t>Xxxxxx</w:t>
      </w:r>
    </w:p>
    <w:p w14:paraId="1365E625" w14:textId="77777777" w:rsidR="00F6485C" w:rsidRPr="00E11796" w:rsidRDefault="00F6485C" w:rsidP="00F6485C">
      <w:pPr>
        <w:rPr>
          <w:highlight w:val="lightGray"/>
          <w:lang w:eastAsia="nb-NO"/>
        </w:rPr>
      </w:pPr>
    </w:p>
    <w:p w14:paraId="40279010" w14:textId="77777777" w:rsidR="00F6485C" w:rsidRPr="00E11796" w:rsidRDefault="00F6485C" w:rsidP="00F6485C">
      <w:pPr>
        <w:rPr>
          <w:highlight w:val="lightGray"/>
          <w:lang w:eastAsia="nb-NO"/>
        </w:rPr>
      </w:pPr>
    </w:p>
    <w:p w14:paraId="4601CDC2" w14:textId="0BB5EC7C" w:rsidR="00F6485C" w:rsidRPr="00E11796" w:rsidRDefault="00F6485C" w:rsidP="00DF240B">
      <w:pPr>
        <w:pStyle w:val="Overskrift3"/>
        <w:rPr>
          <w:highlight w:val="lightGray"/>
        </w:rPr>
      </w:pPr>
      <w:bookmarkStart w:id="1511" w:name="_Toc233897358"/>
      <w:r w:rsidRPr="00E11796">
        <w:rPr>
          <w:highlight w:val="lightGray"/>
        </w:rPr>
        <w:t>Elektriske anlegg</w:t>
      </w:r>
      <w:bookmarkEnd w:id="1511"/>
    </w:p>
    <w:p w14:paraId="3DC84B22" w14:textId="7A5FB4DD" w:rsidR="00F6485C" w:rsidRPr="00E11796" w:rsidRDefault="00F6485C" w:rsidP="008C1549">
      <w:pPr>
        <w:pStyle w:val="Overskrift4"/>
        <w:rPr>
          <w:highlight w:val="lightGray"/>
        </w:rPr>
      </w:pPr>
      <w:bookmarkStart w:id="1512" w:name="_Toc233897359"/>
      <w:r w:rsidRPr="00E11796">
        <w:rPr>
          <w:highlight w:val="lightGray"/>
        </w:rPr>
        <w:t>Generelt</w:t>
      </w:r>
      <w:bookmarkEnd w:id="1512"/>
    </w:p>
    <w:p w14:paraId="0171567D" w14:textId="053FB2F7" w:rsidR="00EC0DC2" w:rsidRPr="00E11796" w:rsidRDefault="00EC0DC2" w:rsidP="00EC0DC2">
      <w:pPr>
        <w:rPr>
          <w:highlight w:val="lightGray"/>
          <w:lang w:eastAsia="nb-NO"/>
        </w:rPr>
      </w:pPr>
      <w:r w:rsidRPr="00E11796">
        <w:rPr>
          <w:highlight w:val="lightGray"/>
          <w:lang w:eastAsia="nb-NO"/>
        </w:rPr>
        <w:t>Xxxxxx</w:t>
      </w:r>
    </w:p>
    <w:p w14:paraId="71BFC408" w14:textId="77777777" w:rsidR="00EC0DC2" w:rsidRPr="00E11796" w:rsidRDefault="00EC0DC2" w:rsidP="00EC0DC2">
      <w:pPr>
        <w:rPr>
          <w:highlight w:val="lightGray"/>
          <w:lang w:eastAsia="nb-NO"/>
        </w:rPr>
      </w:pPr>
    </w:p>
    <w:p w14:paraId="4C5AE12E" w14:textId="3B3F5AF5" w:rsidR="00F6485C" w:rsidRPr="00E11796" w:rsidRDefault="00F6485C" w:rsidP="008C1549">
      <w:pPr>
        <w:pStyle w:val="Overskrift4"/>
        <w:rPr>
          <w:highlight w:val="lightGray"/>
        </w:rPr>
      </w:pPr>
      <w:bookmarkStart w:id="1513" w:name="_Toc233897360"/>
      <w:r w:rsidRPr="00E11796">
        <w:rPr>
          <w:highlight w:val="lightGray"/>
        </w:rPr>
        <w:t>Elektriske lavspenningsinstallasjoner</w:t>
      </w:r>
      <w:bookmarkEnd w:id="1513"/>
    </w:p>
    <w:p w14:paraId="6F465CD6" w14:textId="71E85D15" w:rsidR="00EC0DC2" w:rsidRPr="00E11796" w:rsidRDefault="00EC0DC2" w:rsidP="00EC0DC2">
      <w:pPr>
        <w:rPr>
          <w:highlight w:val="lightGray"/>
          <w:lang w:eastAsia="nb-NO"/>
        </w:rPr>
      </w:pPr>
      <w:r w:rsidRPr="00E11796">
        <w:rPr>
          <w:highlight w:val="lightGray"/>
          <w:lang w:eastAsia="nb-NO"/>
        </w:rPr>
        <w:t>Xxxxxx</w:t>
      </w:r>
    </w:p>
    <w:p w14:paraId="1F84375A" w14:textId="77777777" w:rsidR="00EC0DC2" w:rsidRPr="00E11796" w:rsidRDefault="00EC0DC2" w:rsidP="00EC0DC2">
      <w:pPr>
        <w:rPr>
          <w:highlight w:val="lightGray"/>
          <w:lang w:eastAsia="nb-NO"/>
        </w:rPr>
      </w:pPr>
    </w:p>
    <w:p w14:paraId="6146C248" w14:textId="7CCF7741" w:rsidR="00F6485C" w:rsidRPr="00E11796" w:rsidRDefault="00F6485C" w:rsidP="008C1549">
      <w:pPr>
        <w:pStyle w:val="Overskrift4"/>
        <w:rPr>
          <w:highlight w:val="lightGray"/>
        </w:rPr>
      </w:pPr>
      <w:bookmarkStart w:id="1514" w:name="_Toc233897361"/>
      <w:r w:rsidRPr="00E11796">
        <w:rPr>
          <w:highlight w:val="lightGray"/>
        </w:rPr>
        <w:t>Fordelinger</w:t>
      </w:r>
      <w:bookmarkEnd w:id="1514"/>
    </w:p>
    <w:p w14:paraId="0E24F5AE" w14:textId="7D55AB7A" w:rsidR="00EC0DC2" w:rsidRPr="00E11796" w:rsidRDefault="00EC0DC2" w:rsidP="00EC0DC2">
      <w:pPr>
        <w:rPr>
          <w:highlight w:val="lightGray"/>
          <w:lang w:eastAsia="nb-NO"/>
        </w:rPr>
      </w:pPr>
      <w:r w:rsidRPr="00E11796">
        <w:rPr>
          <w:highlight w:val="lightGray"/>
          <w:lang w:eastAsia="nb-NO"/>
        </w:rPr>
        <w:t>Xxxxxx</w:t>
      </w:r>
    </w:p>
    <w:p w14:paraId="089C2E0D" w14:textId="77777777" w:rsidR="00EC0DC2" w:rsidRPr="00E11796" w:rsidRDefault="00EC0DC2" w:rsidP="00EC0DC2">
      <w:pPr>
        <w:rPr>
          <w:highlight w:val="lightGray"/>
          <w:lang w:eastAsia="nb-NO"/>
        </w:rPr>
      </w:pPr>
    </w:p>
    <w:p w14:paraId="35C3AEC2" w14:textId="61CB2CAC" w:rsidR="00F6485C" w:rsidRPr="00E11796" w:rsidRDefault="00F6485C" w:rsidP="008C1549">
      <w:pPr>
        <w:pStyle w:val="Overskrift4"/>
        <w:rPr>
          <w:highlight w:val="lightGray"/>
        </w:rPr>
      </w:pPr>
      <w:bookmarkStart w:id="1515" w:name="_Toc233897362"/>
      <w:r w:rsidRPr="00E11796">
        <w:rPr>
          <w:highlight w:val="lightGray"/>
        </w:rPr>
        <w:t>Ekomanlegg</w:t>
      </w:r>
      <w:bookmarkEnd w:id="1515"/>
    </w:p>
    <w:p w14:paraId="73DA38F8" w14:textId="0AE60C5C" w:rsidR="00EC0DC2" w:rsidRPr="00E11796" w:rsidRDefault="00EC0DC2" w:rsidP="00EC0DC2">
      <w:pPr>
        <w:rPr>
          <w:highlight w:val="lightGray"/>
          <w:lang w:eastAsia="nb-NO"/>
        </w:rPr>
      </w:pPr>
      <w:r w:rsidRPr="00E11796">
        <w:rPr>
          <w:highlight w:val="lightGray"/>
          <w:lang w:eastAsia="nb-NO"/>
        </w:rPr>
        <w:t>Xxxxxx</w:t>
      </w:r>
    </w:p>
    <w:p w14:paraId="65F43DB8" w14:textId="77777777" w:rsidR="00EC0DC2" w:rsidRPr="00E11796" w:rsidRDefault="00EC0DC2" w:rsidP="00EC0DC2">
      <w:pPr>
        <w:rPr>
          <w:highlight w:val="lightGray"/>
          <w:lang w:eastAsia="nb-NO"/>
        </w:rPr>
      </w:pPr>
    </w:p>
    <w:p w14:paraId="7EEA86FA" w14:textId="77777777" w:rsidR="00F6485C" w:rsidRPr="00E11796" w:rsidRDefault="00F6485C" w:rsidP="008C1549">
      <w:pPr>
        <w:pStyle w:val="Overskrift4"/>
        <w:rPr>
          <w:highlight w:val="lightGray"/>
        </w:rPr>
      </w:pPr>
      <w:bookmarkStart w:id="1516" w:name="_Toc233897363"/>
      <w:r w:rsidRPr="00E11796">
        <w:rPr>
          <w:highlight w:val="lightGray"/>
        </w:rPr>
        <w:t>Maskiner</w:t>
      </w:r>
      <w:bookmarkEnd w:id="1516"/>
    </w:p>
    <w:p w14:paraId="0B557789" w14:textId="01F59C79" w:rsidR="00EC0DC2" w:rsidRPr="00E11796" w:rsidRDefault="00EC0DC2" w:rsidP="00EC0DC2">
      <w:pPr>
        <w:rPr>
          <w:highlight w:val="lightGray"/>
          <w:lang w:eastAsia="nb-NO"/>
        </w:rPr>
      </w:pPr>
      <w:r w:rsidRPr="00E11796">
        <w:rPr>
          <w:highlight w:val="lightGray"/>
          <w:lang w:eastAsia="nb-NO"/>
        </w:rPr>
        <w:t>Xxxxxx</w:t>
      </w:r>
    </w:p>
    <w:p w14:paraId="53BA4673" w14:textId="77777777" w:rsidR="00EC0DC2" w:rsidRPr="00E11796" w:rsidRDefault="00EC0DC2" w:rsidP="00EC0DC2">
      <w:pPr>
        <w:rPr>
          <w:highlight w:val="lightGray"/>
          <w:lang w:eastAsia="nb-NO"/>
        </w:rPr>
      </w:pPr>
    </w:p>
    <w:p w14:paraId="730E2B4F" w14:textId="7D3B1CCE" w:rsidR="00E45506" w:rsidRPr="00E11796" w:rsidRDefault="00E45506" w:rsidP="008C1549">
      <w:pPr>
        <w:pStyle w:val="Overskrift4"/>
        <w:rPr>
          <w:highlight w:val="lightGray"/>
        </w:rPr>
      </w:pPr>
      <w:bookmarkStart w:id="1517" w:name="_Toc233897364"/>
      <w:r w:rsidRPr="00E11796">
        <w:rPr>
          <w:highlight w:val="lightGray"/>
        </w:rPr>
        <w:t>Høyspent- og lavspentforsyning</w:t>
      </w:r>
      <w:bookmarkEnd w:id="1517"/>
    </w:p>
    <w:p w14:paraId="568FEBA0" w14:textId="3CBCC8FA" w:rsidR="00EC0DC2" w:rsidRPr="00E11796" w:rsidRDefault="00EC0DC2" w:rsidP="00EC0DC2">
      <w:pPr>
        <w:rPr>
          <w:highlight w:val="lightGray"/>
          <w:lang w:eastAsia="nb-NO"/>
        </w:rPr>
      </w:pPr>
      <w:r w:rsidRPr="00E11796">
        <w:rPr>
          <w:highlight w:val="lightGray"/>
          <w:lang w:eastAsia="nb-NO"/>
        </w:rPr>
        <w:t>Xxxxxx</w:t>
      </w:r>
    </w:p>
    <w:p w14:paraId="0775D8F3" w14:textId="77777777" w:rsidR="00EC0DC2" w:rsidRPr="00E11796" w:rsidRDefault="00EC0DC2" w:rsidP="00EC0DC2">
      <w:pPr>
        <w:rPr>
          <w:highlight w:val="lightGray"/>
          <w:lang w:eastAsia="nb-NO"/>
        </w:rPr>
      </w:pPr>
    </w:p>
    <w:p w14:paraId="1DA640C3" w14:textId="72CB6447" w:rsidR="00002CFB" w:rsidRPr="00E11796" w:rsidRDefault="00002CFB" w:rsidP="008C1549">
      <w:pPr>
        <w:pStyle w:val="Overskrift4"/>
        <w:rPr>
          <w:highlight w:val="lightGray"/>
        </w:rPr>
      </w:pPr>
      <w:bookmarkStart w:id="1518" w:name="_Toc233897365"/>
      <w:r w:rsidRPr="00E11796">
        <w:rPr>
          <w:highlight w:val="lightGray"/>
        </w:rPr>
        <w:t>Andre kabeleiere</w:t>
      </w:r>
      <w:bookmarkEnd w:id="1518"/>
    </w:p>
    <w:p w14:paraId="28DE4B1B" w14:textId="7241BBCA" w:rsidR="00EC0DC2" w:rsidRPr="00E11796" w:rsidRDefault="00EC0DC2" w:rsidP="00EC0DC2">
      <w:pPr>
        <w:rPr>
          <w:highlight w:val="lightGray"/>
          <w:lang w:eastAsia="nb-NO"/>
        </w:rPr>
      </w:pPr>
      <w:r w:rsidRPr="00E11796">
        <w:rPr>
          <w:highlight w:val="lightGray"/>
          <w:lang w:eastAsia="nb-NO"/>
        </w:rPr>
        <w:t>Xxxxxx</w:t>
      </w:r>
    </w:p>
    <w:p w14:paraId="3EE2706E" w14:textId="77777777" w:rsidR="00EC0DC2" w:rsidRPr="00E11796" w:rsidRDefault="00EC0DC2" w:rsidP="00EC0DC2">
      <w:pPr>
        <w:rPr>
          <w:highlight w:val="lightGray"/>
          <w:lang w:eastAsia="nb-NO"/>
        </w:rPr>
      </w:pPr>
    </w:p>
    <w:p w14:paraId="2D9E264F" w14:textId="3098894F" w:rsidR="00002CFB" w:rsidRPr="00E11796" w:rsidRDefault="00002CFB" w:rsidP="008C1549">
      <w:pPr>
        <w:pStyle w:val="Overskrift4"/>
        <w:rPr>
          <w:highlight w:val="lightGray"/>
        </w:rPr>
      </w:pPr>
      <w:bookmarkStart w:id="1519" w:name="_Toc233897366"/>
      <w:r w:rsidRPr="00E11796">
        <w:rPr>
          <w:highlight w:val="lightGray"/>
        </w:rPr>
        <w:t>Fiberkabler</w:t>
      </w:r>
      <w:bookmarkEnd w:id="1519"/>
    </w:p>
    <w:p w14:paraId="5544482F" w14:textId="7051E34F" w:rsidR="00EC0DC2" w:rsidRPr="00E11796" w:rsidRDefault="00EC0DC2" w:rsidP="00EC0DC2">
      <w:pPr>
        <w:rPr>
          <w:highlight w:val="lightGray"/>
          <w:lang w:eastAsia="nb-NO"/>
        </w:rPr>
      </w:pPr>
      <w:r w:rsidRPr="00E11796">
        <w:rPr>
          <w:highlight w:val="lightGray"/>
          <w:lang w:eastAsia="nb-NO"/>
        </w:rPr>
        <w:t>Xxxxxx</w:t>
      </w:r>
    </w:p>
    <w:p w14:paraId="607F5DAA" w14:textId="77777777" w:rsidR="00EC0DC2" w:rsidRPr="00E11796" w:rsidRDefault="00EC0DC2" w:rsidP="00EC0DC2">
      <w:pPr>
        <w:rPr>
          <w:highlight w:val="lightGray"/>
          <w:lang w:eastAsia="nb-NO"/>
        </w:rPr>
      </w:pPr>
    </w:p>
    <w:p w14:paraId="6C51BA8F" w14:textId="402B772E" w:rsidR="00002CFB" w:rsidRPr="00E11796" w:rsidRDefault="00002CFB" w:rsidP="008C1549">
      <w:pPr>
        <w:pStyle w:val="Overskrift4"/>
        <w:rPr>
          <w:highlight w:val="lightGray"/>
        </w:rPr>
      </w:pPr>
      <w:bookmarkStart w:id="1520" w:name="_Toc233897367"/>
      <w:r w:rsidRPr="00E11796">
        <w:rPr>
          <w:highlight w:val="lightGray"/>
        </w:rPr>
        <w:t>Trekkekummer</w:t>
      </w:r>
      <w:bookmarkEnd w:id="1520"/>
    </w:p>
    <w:p w14:paraId="522A6E89" w14:textId="0800F4D2" w:rsidR="00EC0DC2" w:rsidRPr="00E11796" w:rsidRDefault="00EC0DC2" w:rsidP="00EC0DC2">
      <w:pPr>
        <w:rPr>
          <w:highlight w:val="lightGray"/>
          <w:lang w:eastAsia="nb-NO"/>
        </w:rPr>
      </w:pPr>
      <w:r w:rsidRPr="00E11796">
        <w:rPr>
          <w:highlight w:val="lightGray"/>
          <w:lang w:eastAsia="nb-NO"/>
        </w:rPr>
        <w:t>Xxxxxx</w:t>
      </w:r>
    </w:p>
    <w:p w14:paraId="162CD09B" w14:textId="77777777" w:rsidR="00EC0DC2" w:rsidRPr="00E11796" w:rsidRDefault="00EC0DC2" w:rsidP="00EC0DC2">
      <w:pPr>
        <w:rPr>
          <w:highlight w:val="lightGray"/>
          <w:lang w:eastAsia="nb-NO"/>
        </w:rPr>
      </w:pPr>
    </w:p>
    <w:p w14:paraId="27061C2E" w14:textId="121798A8" w:rsidR="00002CFB" w:rsidRPr="00E11796" w:rsidRDefault="00002CFB" w:rsidP="008C1549">
      <w:pPr>
        <w:pStyle w:val="Overskrift4"/>
        <w:rPr>
          <w:highlight w:val="lightGray"/>
        </w:rPr>
      </w:pPr>
      <w:bookmarkStart w:id="1521" w:name="_Toc233897368"/>
      <w:r w:rsidRPr="00E11796">
        <w:rPr>
          <w:highlight w:val="lightGray"/>
        </w:rPr>
        <w:t>Tellepunkt og værstasjon</w:t>
      </w:r>
      <w:bookmarkEnd w:id="1521"/>
    </w:p>
    <w:p w14:paraId="434A3AF1" w14:textId="270E1D81" w:rsidR="00EC0DC2" w:rsidRPr="00E11796" w:rsidRDefault="00EC0DC2" w:rsidP="00EC0DC2">
      <w:pPr>
        <w:rPr>
          <w:highlight w:val="lightGray"/>
          <w:lang w:eastAsia="nb-NO"/>
        </w:rPr>
      </w:pPr>
      <w:r w:rsidRPr="00E11796">
        <w:rPr>
          <w:highlight w:val="lightGray"/>
          <w:lang w:eastAsia="nb-NO"/>
        </w:rPr>
        <w:t>Xxxxxx</w:t>
      </w:r>
    </w:p>
    <w:p w14:paraId="604F2A84" w14:textId="77777777" w:rsidR="00EC0DC2" w:rsidRPr="00E11796" w:rsidRDefault="00EC0DC2" w:rsidP="00EC0DC2">
      <w:pPr>
        <w:rPr>
          <w:highlight w:val="lightGray"/>
          <w:lang w:eastAsia="nb-NO"/>
        </w:rPr>
      </w:pPr>
    </w:p>
    <w:p w14:paraId="13063A58" w14:textId="3ADBB7BF" w:rsidR="00F6485C" w:rsidRPr="00E11796" w:rsidRDefault="00B766B4" w:rsidP="008C1549">
      <w:pPr>
        <w:pStyle w:val="Overskrift4"/>
        <w:rPr>
          <w:highlight w:val="lightGray"/>
        </w:rPr>
      </w:pPr>
      <w:bookmarkStart w:id="1522" w:name="_Toc233897369"/>
      <w:r w:rsidRPr="00E11796">
        <w:rPr>
          <w:highlight w:val="lightGray"/>
        </w:rPr>
        <w:t>Xxxxxx</w:t>
      </w:r>
      <w:bookmarkEnd w:id="1522"/>
    </w:p>
    <w:p w14:paraId="302B0E87" w14:textId="01B9D84B" w:rsidR="00EC0DC2" w:rsidRPr="00E11796" w:rsidRDefault="00EC0DC2" w:rsidP="00EC0DC2">
      <w:pPr>
        <w:rPr>
          <w:highlight w:val="lightGray"/>
          <w:lang w:eastAsia="nb-NO"/>
        </w:rPr>
      </w:pPr>
      <w:r w:rsidRPr="00E11796">
        <w:rPr>
          <w:highlight w:val="lightGray"/>
          <w:lang w:eastAsia="nb-NO"/>
        </w:rPr>
        <w:t>Xxxxxx</w:t>
      </w:r>
    </w:p>
    <w:p w14:paraId="23BB727C" w14:textId="77777777" w:rsidR="00F6485C" w:rsidRPr="00E11796" w:rsidRDefault="00F6485C" w:rsidP="00F6485C">
      <w:pPr>
        <w:rPr>
          <w:highlight w:val="lightGray"/>
          <w:lang w:eastAsia="nb-NO"/>
        </w:rPr>
      </w:pPr>
    </w:p>
    <w:p w14:paraId="60C6ACC3" w14:textId="77777777" w:rsidR="00F6485C" w:rsidRPr="00E11796" w:rsidRDefault="00F6485C" w:rsidP="00F6485C">
      <w:pPr>
        <w:rPr>
          <w:highlight w:val="lightGray"/>
          <w:lang w:eastAsia="nb-NO"/>
        </w:rPr>
      </w:pPr>
    </w:p>
    <w:p w14:paraId="735DFBD4" w14:textId="00A7F229" w:rsidR="00DF240B" w:rsidRPr="00E11796" w:rsidRDefault="00DF240B" w:rsidP="00DF240B">
      <w:pPr>
        <w:pStyle w:val="Overskrift3"/>
        <w:rPr>
          <w:highlight w:val="lightGray"/>
        </w:rPr>
      </w:pPr>
      <w:bookmarkStart w:id="1523" w:name="_Toc233897370"/>
      <w:r w:rsidRPr="00E11796">
        <w:rPr>
          <w:highlight w:val="lightGray"/>
        </w:rPr>
        <w:t>Midlertidig omlegging av jernbane</w:t>
      </w:r>
      <w:bookmarkEnd w:id="1523"/>
    </w:p>
    <w:p w14:paraId="7792D891" w14:textId="77777777" w:rsidR="00DF240B" w:rsidRPr="00E11796" w:rsidRDefault="00DF240B" w:rsidP="00DF240B">
      <w:pPr>
        <w:rPr>
          <w:highlight w:val="lightGray"/>
        </w:rPr>
      </w:pPr>
      <w:r w:rsidRPr="00E11796">
        <w:rPr>
          <w:highlight w:val="lightGray"/>
        </w:rPr>
        <w:t>Xxxxxxx</w:t>
      </w:r>
    </w:p>
    <w:p w14:paraId="578B29E3" w14:textId="77777777" w:rsidR="00DF240B" w:rsidRPr="00E11796" w:rsidRDefault="00DF240B" w:rsidP="00DF240B">
      <w:pPr>
        <w:rPr>
          <w:highlight w:val="lightGray"/>
        </w:rPr>
      </w:pPr>
    </w:p>
    <w:p w14:paraId="10D2C302" w14:textId="77777777" w:rsidR="00DF240B" w:rsidRPr="00E11796" w:rsidRDefault="00DF240B" w:rsidP="00DF240B">
      <w:pPr>
        <w:pStyle w:val="Overskrift3"/>
        <w:rPr>
          <w:highlight w:val="lightGray"/>
        </w:rPr>
      </w:pPr>
      <w:bookmarkStart w:id="1524" w:name="_Toc233897371"/>
      <w:r w:rsidRPr="00E11796">
        <w:rPr>
          <w:highlight w:val="lightGray"/>
        </w:rPr>
        <w:t>Nærføring jernbane</w:t>
      </w:r>
      <w:bookmarkEnd w:id="1524"/>
    </w:p>
    <w:p w14:paraId="008FD987" w14:textId="77777777" w:rsidR="00DF240B" w:rsidRPr="00E11796" w:rsidRDefault="00DF240B" w:rsidP="00DF240B">
      <w:pPr>
        <w:rPr>
          <w:highlight w:val="lightGray"/>
        </w:rPr>
      </w:pPr>
      <w:r w:rsidRPr="00E11796">
        <w:rPr>
          <w:highlight w:val="lightGray"/>
        </w:rPr>
        <w:t>Xxxxxxx</w:t>
      </w:r>
    </w:p>
    <w:p w14:paraId="56297963" w14:textId="77777777" w:rsidR="0056129A" w:rsidRPr="00E11796" w:rsidRDefault="0056129A" w:rsidP="00A672E3">
      <w:pPr>
        <w:rPr>
          <w:highlight w:val="lightGray"/>
          <w:lang w:eastAsia="nb-NO"/>
        </w:rPr>
      </w:pPr>
    </w:p>
    <w:p w14:paraId="5FBBEC0A" w14:textId="30802264" w:rsidR="00B857EA" w:rsidRPr="00E11796" w:rsidRDefault="00B857EA" w:rsidP="00131FA8">
      <w:pPr>
        <w:pStyle w:val="Overskrift3"/>
        <w:rPr>
          <w:highlight w:val="lightGray"/>
        </w:rPr>
      </w:pPr>
      <w:bookmarkStart w:id="1525" w:name="_Toc233897372"/>
      <w:r w:rsidRPr="00E11796">
        <w:rPr>
          <w:highlight w:val="lightGray"/>
        </w:rPr>
        <w:t>Tiltredelse</w:t>
      </w:r>
      <w:bookmarkEnd w:id="1525"/>
    </w:p>
    <w:p w14:paraId="475B1ADE" w14:textId="77777777" w:rsidR="00B857EA" w:rsidRPr="00E11796" w:rsidRDefault="00B857EA" w:rsidP="00B857EA">
      <w:pPr>
        <w:rPr>
          <w:highlight w:val="lightGray"/>
        </w:rPr>
      </w:pPr>
      <w:r w:rsidRPr="00E11796">
        <w:rPr>
          <w:highlight w:val="lightGray"/>
        </w:rPr>
        <w:t>Xxxxxx</w:t>
      </w:r>
    </w:p>
    <w:p w14:paraId="0D228B52" w14:textId="77777777" w:rsidR="00B857EA" w:rsidRPr="00E11796" w:rsidRDefault="00B857EA" w:rsidP="00B857EA">
      <w:pPr>
        <w:rPr>
          <w:highlight w:val="lightGray"/>
        </w:rPr>
      </w:pPr>
    </w:p>
    <w:p w14:paraId="076DA598" w14:textId="77777777" w:rsidR="00B857EA" w:rsidRPr="00E11796" w:rsidRDefault="00B857EA" w:rsidP="00B857EA">
      <w:pPr>
        <w:rPr>
          <w:highlight w:val="lightGray"/>
        </w:rPr>
      </w:pPr>
    </w:p>
    <w:p w14:paraId="5AE965E5" w14:textId="51B427F4" w:rsidR="00B857EA" w:rsidRPr="00E11796" w:rsidRDefault="00B857EA" w:rsidP="00131FA8">
      <w:pPr>
        <w:pStyle w:val="Overskrift3"/>
        <w:rPr>
          <w:highlight w:val="lightGray"/>
        </w:rPr>
      </w:pPr>
      <w:bookmarkStart w:id="1526" w:name="_Toc233897373"/>
      <w:r w:rsidRPr="00E11796">
        <w:rPr>
          <w:highlight w:val="lightGray"/>
        </w:rPr>
        <w:t>Riggområder</w:t>
      </w:r>
      <w:bookmarkEnd w:id="1526"/>
    </w:p>
    <w:p w14:paraId="46F6ECF7" w14:textId="77777777" w:rsidR="00B857EA" w:rsidRPr="00E11796" w:rsidRDefault="00B857EA" w:rsidP="00B857EA">
      <w:pPr>
        <w:rPr>
          <w:highlight w:val="lightGray"/>
        </w:rPr>
      </w:pPr>
      <w:r w:rsidRPr="00E11796">
        <w:rPr>
          <w:highlight w:val="lightGray"/>
        </w:rPr>
        <w:t>Xxxxxx</w:t>
      </w:r>
    </w:p>
    <w:p w14:paraId="09ED935B" w14:textId="77777777" w:rsidR="00B857EA" w:rsidRPr="00E11796" w:rsidRDefault="00B857EA" w:rsidP="00B857EA">
      <w:pPr>
        <w:rPr>
          <w:highlight w:val="lightGray"/>
        </w:rPr>
      </w:pPr>
    </w:p>
    <w:p w14:paraId="72730EE3" w14:textId="77777777" w:rsidR="00B857EA" w:rsidRPr="00E11796" w:rsidRDefault="00B857EA" w:rsidP="00B857EA">
      <w:pPr>
        <w:rPr>
          <w:highlight w:val="lightGray"/>
        </w:rPr>
      </w:pPr>
    </w:p>
    <w:p w14:paraId="430F2096" w14:textId="381C5D11" w:rsidR="00B857EA" w:rsidRPr="00E11796" w:rsidRDefault="00B857EA" w:rsidP="005538E4">
      <w:pPr>
        <w:pStyle w:val="Overskrift3"/>
        <w:rPr>
          <w:highlight w:val="lightGray"/>
        </w:rPr>
      </w:pPr>
      <w:bookmarkStart w:id="1527" w:name="_Toc233897374"/>
      <w:r w:rsidRPr="00E11796">
        <w:rPr>
          <w:highlight w:val="lightGray"/>
        </w:rPr>
        <w:t>Drift av offentlige veger</w:t>
      </w:r>
      <w:bookmarkEnd w:id="1527"/>
    </w:p>
    <w:p w14:paraId="530E06BF" w14:textId="14C623E5" w:rsidR="00B857EA" w:rsidRPr="00E11796" w:rsidRDefault="00B857EA" w:rsidP="00B857EA">
      <w:pPr>
        <w:rPr>
          <w:highlight w:val="lightGray"/>
        </w:rPr>
      </w:pPr>
      <w:r w:rsidRPr="00E11796">
        <w:rPr>
          <w:highlight w:val="lightGray"/>
        </w:rPr>
        <w:t>Xxxxxx</w:t>
      </w:r>
    </w:p>
    <w:p w14:paraId="0C8CC466" w14:textId="77777777" w:rsidR="00B4610D" w:rsidRPr="00E11796" w:rsidRDefault="00B4610D" w:rsidP="00B857EA">
      <w:pPr>
        <w:rPr>
          <w:highlight w:val="lightGray"/>
        </w:rPr>
      </w:pPr>
    </w:p>
    <w:p w14:paraId="5D61A645" w14:textId="37067820" w:rsidR="00B857EA" w:rsidRPr="00E11796" w:rsidRDefault="00B857EA" w:rsidP="00B857EA">
      <w:pPr>
        <w:pStyle w:val="Overskrift3"/>
        <w:rPr>
          <w:highlight w:val="lightGray"/>
        </w:rPr>
      </w:pPr>
      <w:bookmarkStart w:id="1528" w:name="_Toc233897375"/>
      <w:r w:rsidRPr="00E11796">
        <w:rPr>
          <w:highlight w:val="lightGray"/>
        </w:rPr>
        <w:t>Riving og fjerning</w:t>
      </w:r>
      <w:bookmarkEnd w:id="1528"/>
    </w:p>
    <w:p w14:paraId="06347A57" w14:textId="77777777" w:rsidR="00B857EA" w:rsidRPr="00E11796" w:rsidRDefault="00B857EA" w:rsidP="00B857EA">
      <w:pPr>
        <w:rPr>
          <w:highlight w:val="lightGray"/>
        </w:rPr>
      </w:pPr>
      <w:r w:rsidRPr="00E11796">
        <w:rPr>
          <w:highlight w:val="lightGray"/>
        </w:rPr>
        <w:t>Xxxxxx</w:t>
      </w:r>
    </w:p>
    <w:p w14:paraId="4A203A6B" w14:textId="77777777" w:rsidR="00B857EA" w:rsidRPr="00E11796" w:rsidRDefault="00B857EA" w:rsidP="00B857EA">
      <w:pPr>
        <w:rPr>
          <w:highlight w:val="lightGray"/>
        </w:rPr>
      </w:pPr>
    </w:p>
    <w:p w14:paraId="2915BCEF" w14:textId="77777777" w:rsidR="00B857EA" w:rsidRPr="00E11796" w:rsidRDefault="00B857EA" w:rsidP="00B857EA">
      <w:pPr>
        <w:rPr>
          <w:highlight w:val="lightGray"/>
        </w:rPr>
      </w:pPr>
    </w:p>
    <w:p w14:paraId="2A970114" w14:textId="7E97EDB4" w:rsidR="00FA5D8B" w:rsidRPr="00E11796" w:rsidRDefault="00FA5D8B" w:rsidP="00B857EA">
      <w:pPr>
        <w:pStyle w:val="Overskrift3"/>
        <w:rPr>
          <w:highlight w:val="lightGray"/>
        </w:rPr>
      </w:pPr>
      <w:bookmarkStart w:id="1529" w:name="_Toc233897376"/>
      <w:r w:rsidRPr="00E11796">
        <w:rPr>
          <w:highlight w:val="lightGray"/>
        </w:rPr>
        <w:t>Tillatelser</w:t>
      </w:r>
      <w:bookmarkEnd w:id="1529"/>
    </w:p>
    <w:p w14:paraId="04ABFD6E" w14:textId="77777777" w:rsidR="00C83156" w:rsidRPr="00E11796" w:rsidRDefault="00E40884" w:rsidP="00FA5D8B">
      <w:pPr>
        <w:rPr>
          <w:highlight w:val="lightGray"/>
        </w:rPr>
      </w:pPr>
      <w:r w:rsidRPr="00E11796">
        <w:rPr>
          <w:highlight w:val="lightGray"/>
        </w:rPr>
        <w:t>Byggherren har innhentet enkelte tillatelser, eller er i søknadsprosess</w:t>
      </w:r>
      <w:r w:rsidR="00C83156" w:rsidRPr="00E11796">
        <w:rPr>
          <w:highlight w:val="lightGray"/>
        </w:rPr>
        <w:t>:</w:t>
      </w:r>
      <w:r w:rsidRPr="00E11796">
        <w:rPr>
          <w:highlight w:val="lightGray"/>
        </w:rPr>
        <w:t xml:space="preserve"> </w:t>
      </w:r>
    </w:p>
    <w:p w14:paraId="7D958C8A" w14:textId="77777777" w:rsidR="00C83156" w:rsidRPr="00E11796" w:rsidRDefault="00C83156" w:rsidP="00FA5D8B">
      <w:pPr>
        <w:rPr>
          <w:highlight w:val="lightGray"/>
        </w:rPr>
      </w:pPr>
    </w:p>
    <w:p w14:paraId="247B2E63" w14:textId="77777777" w:rsidR="006A4059" w:rsidRPr="00E11796" w:rsidRDefault="00E40884" w:rsidP="00FA5D8B">
      <w:pPr>
        <w:rPr>
          <w:highlight w:val="lightGray"/>
        </w:rPr>
      </w:pPr>
      <w:r w:rsidRPr="00E11796">
        <w:rPr>
          <w:highlight w:val="lightGray"/>
        </w:rPr>
        <w:t xml:space="preserve">Tillatelsene er gitt under bestemte forutsetninger som er knyttet til de løsningene som byggherren har presentert for myndighetene. Dersom entreprenørens løsninger i tilstrekkelig grad er sammenfallende </w:t>
      </w:r>
      <w:r w:rsidR="004230C3" w:rsidRPr="00E11796">
        <w:rPr>
          <w:highlight w:val="lightGray"/>
        </w:rPr>
        <w:t>med tillatelsen</w:t>
      </w:r>
      <w:r w:rsidRPr="00E11796">
        <w:rPr>
          <w:highlight w:val="lightGray"/>
        </w:rPr>
        <w:t xml:space="preserve">, kan tillatelsene fortsatt ha gyldighet, men risikoen for dette ligger hos entreprenøren. I motsatt fall må entreprenøren innhente nye tillatelser med gyldighet for egen løsning. </w:t>
      </w:r>
    </w:p>
    <w:p w14:paraId="1D880087" w14:textId="77777777" w:rsidR="006A4059" w:rsidRPr="00E11796" w:rsidRDefault="006A4059" w:rsidP="00FA5D8B">
      <w:pPr>
        <w:rPr>
          <w:highlight w:val="lightGray"/>
        </w:rPr>
      </w:pPr>
    </w:p>
    <w:p w14:paraId="088397A7" w14:textId="5319721B" w:rsidR="00FA5D8B" w:rsidRPr="00E11796" w:rsidRDefault="006A4059" w:rsidP="00FA5D8B">
      <w:pPr>
        <w:rPr>
          <w:highlight w:val="lightGray"/>
        </w:rPr>
      </w:pPr>
      <w:r w:rsidRPr="00E11796">
        <w:rPr>
          <w:highlight w:val="lightGray"/>
        </w:rPr>
        <w:t xml:space="preserve">Byggherren har innhentet eller er i søknadsprosess for følgende tillatelser: </w:t>
      </w:r>
    </w:p>
    <w:p w14:paraId="6503C2E0" w14:textId="57AE305C" w:rsidR="006A4059" w:rsidRPr="00E11796" w:rsidRDefault="006A4059" w:rsidP="00FA5D8B">
      <w:r w:rsidRPr="00E11796">
        <w:rPr>
          <w:highlight w:val="lightGray"/>
        </w:rPr>
        <w:t>Xxxxxx</w:t>
      </w:r>
    </w:p>
    <w:p w14:paraId="0791A3A8" w14:textId="77777777" w:rsidR="004230C3" w:rsidRPr="00E11796" w:rsidRDefault="004230C3" w:rsidP="00FA5D8B"/>
    <w:p w14:paraId="39BB01D1" w14:textId="77777777" w:rsidR="00E40884" w:rsidRPr="00E11796" w:rsidRDefault="00E40884" w:rsidP="00FA5D8B"/>
    <w:p w14:paraId="3AD65D78" w14:textId="77777777" w:rsidR="00E40884" w:rsidRPr="00E11796" w:rsidRDefault="00E40884" w:rsidP="00FA5D8B">
      <w:pPr>
        <w:rPr>
          <w:highlight w:val="lightGray"/>
        </w:rPr>
      </w:pPr>
    </w:p>
    <w:p w14:paraId="4F7B2CC4" w14:textId="77777777" w:rsidR="00E40884" w:rsidRPr="00E11796" w:rsidRDefault="00E40884" w:rsidP="00FA5D8B">
      <w:pPr>
        <w:rPr>
          <w:highlight w:val="lightGray"/>
        </w:rPr>
      </w:pPr>
    </w:p>
    <w:p w14:paraId="41FDE62E" w14:textId="545A630E" w:rsidR="00B857EA" w:rsidRPr="00E11796" w:rsidRDefault="00B857EA" w:rsidP="00B857EA">
      <w:pPr>
        <w:pStyle w:val="Overskrift3"/>
        <w:rPr>
          <w:highlight w:val="lightGray"/>
        </w:rPr>
      </w:pPr>
      <w:bookmarkStart w:id="1530" w:name="_Toc233897377"/>
      <w:r w:rsidRPr="00E11796">
        <w:rPr>
          <w:highlight w:val="lightGray"/>
        </w:rPr>
        <w:t>Øvrige forhold</w:t>
      </w:r>
      <w:bookmarkEnd w:id="1530"/>
    </w:p>
    <w:p w14:paraId="1C9E8F1C" w14:textId="447445E2" w:rsidR="006605A8" w:rsidRPr="00E11796" w:rsidRDefault="00B857EA" w:rsidP="00B857EA">
      <w:r w:rsidRPr="00E11796">
        <w:rPr>
          <w:highlight w:val="lightGray"/>
        </w:rPr>
        <w:t>Xxxxx</w:t>
      </w:r>
    </w:p>
    <w:p w14:paraId="3D45BBB0" w14:textId="77777777" w:rsidR="006605A8" w:rsidRPr="00E11796" w:rsidRDefault="006605A8" w:rsidP="006605A8"/>
    <w:p w14:paraId="766912E6" w14:textId="77777777" w:rsidR="006605A8" w:rsidRPr="00E11796" w:rsidRDefault="006605A8" w:rsidP="006605A8"/>
    <w:p w14:paraId="7C1C97DD" w14:textId="77777777" w:rsidR="006605A8" w:rsidRPr="00E11796" w:rsidRDefault="006605A8" w:rsidP="006605A8"/>
    <w:p w14:paraId="6C69E500" w14:textId="77777777" w:rsidR="006605A8" w:rsidRPr="00E11796" w:rsidRDefault="006605A8" w:rsidP="006605A8"/>
    <w:bookmarkEnd w:id="1445"/>
    <w:p w14:paraId="24A77E66" w14:textId="77777777" w:rsidR="006605A8" w:rsidRPr="00E11796" w:rsidRDefault="006605A8" w:rsidP="006605A8"/>
    <w:p w14:paraId="7B5A21F7" w14:textId="169D1E7E" w:rsidR="006605A8" w:rsidRPr="00E11796" w:rsidRDefault="006605A8" w:rsidP="006605A8">
      <w:pPr>
        <w:sectPr w:rsidR="006605A8" w:rsidRPr="00E11796" w:rsidSect="006605A8">
          <w:headerReference w:type="default" r:id="rId47"/>
          <w:pgSz w:w="11906" w:h="16838" w:code="9"/>
          <w:pgMar w:top="1400" w:right="1418" w:bottom="1077" w:left="1701" w:header="709" w:footer="709" w:gutter="0"/>
          <w:pgNumType w:start="1"/>
          <w:cols w:space="708"/>
          <w:docGrid w:linePitch="360"/>
        </w:sectPr>
      </w:pPr>
    </w:p>
    <w:p w14:paraId="24B20B19" w14:textId="0AE4CE13" w:rsidR="006605A8" w:rsidRPr="00E11796" w:rsidRDefault="006605A8" w:rsidP="00E30B62">
      <w:pPr>
        <w:pStyle w:val="Overskrift2"/>
      </w:pPr>
      <w:bookmarkStart w:id="1531" w:name="_Toc157420141"/>
      <w:bookmarkStart w:id="1532" w:name="_Toc157674028"/>
      <w:bookmarkStart w:id="1533" w:name="_Toc164408052"/>
      <w:bookmarkStart w:id="1534" w:name="_Toc164856086"/>
      <w:bookmarkStart w:id="1535" w:name="_Toc165975337"/>
      <w:bookmarkStart w:id="1536" w:name="_Toc175130404"/>
      <w:bookmarkStart w:id="1537" w:name="_Toc176773541"/>
      <w:bookmarkStart w:id="1538" w:name="_Toc177108354"/>
      <w:bookmarkStart w:id="1539" w:name="_Toc233896943"/>
      <w:r w:rsidRPr="00E11796">
        <w:lastRenderedPageBreak/>
        <w:t>Standard beskrivelse for totalentreprise</w:t>
      </w:r>
      <w:bookmarkEnd w:id="1531"/>
      <w:bookmarkEnd w:id="1532"/>
      <w:bookmarkEnd w:id="1533"/>
      <w:bookmarkEnd w:id="1534"/>
      <w:bookmarkEnd w:id="1535"/>
      <w:bookmarkEnd w:id="1536"/>
      <w:bookmarkEnd w:id="1537"/>
      <w:bookmarkEnd w:id="1538"/>
      <w:bookmarkEnd w:id="1539"/>
    </w:p>
    <w:p w14:paraId="12E1745D" w14:textId="00CE8010" w:rsidR="006605A8" w:rsidRPr="00E11796" w:rsidRDefault="00565870" w:rsidP="006605A8">
      <w:r w:rsidRPr="00E11796">
        <w:t>D</w:t>
      </w:r>
      <w:r w:rsidR="00F54DD6" w:rsidRPr="00E11796">
        <w:t>ette kapittelet</w:t>
      </w:r>
      <w:r w:rsidR="007C7B5E" w:rsidRPr="00E11796">
        <w:t xml:space="preserve"> består av prosesskode</w:t>
      </w:r>
      <w:r w:rsidR="001747C0" w:rsidRPr="00E11796">
        <w:t xml:space="preserve">n </w:t>
      </w:r>
      <w:r w:rsidR="007C7B5E" w:rsidRPr="00E11796">
        <w:t>(håndbok R761</w:t>
      </w:r>
      <w:r w:rsidR="00FD6364" w:rsidRPr="00E11796">
        <w:t>)</w:t>
      </w:r>
      <w:r w:rsidR="007C7B5E" w:rsidRPr="00E11796">
        <w:t>. Tolkning av prosesskoden, lest i sammenhengen som D</w:t>
      </w:r>
      <w:r w:rsidR="00F54DD6" w:rsidRPr="00E11796">
        <w:t>4</w:t>
      </w:r>
      <w:r w:rsidR="007C7B5E" w:rsidRPr="00E11796">
        <w:t xml:space="preserve">, er angitt i C2 punkt </w:t>
      </w:r>
      <w:r w:rsidR="00CC4CC9" w:rsidRPr="00E11796">
        <w:t>1</w:t>
      </w:r>
      <w:r w:rsidR="0023722A" w:rsidRPr="00E11796">
        <w:t>7</w:t>
      </w:r>
      <w:r w:rsidR="007C7B5E" w:rsidRPr="00E11796">
        <w:t xml:space="preserve"> Kontraktsgjenstanden.</w:t>
      </w:r>
    </w:p>
    <w:p w14:paraId="1E540EAF" w14:textId="77777777" w:rsidR="006605A8" w:rsidRPr="00E11796" w:rsidRDefault="006605A8" w:rsidP="006605A8"/>
    <w:p w14:paraId="5427EE4D" w14:textId="77777777" w:rsidR="006605A8" w:rsidRPr="00E11796" w:rsidRDefault="006605A8" w:rsidP="006605A8"/>
    <w:p w14:paraId="07727831" w14:textId="77777777" w:rsidR="006605A8" w:rsidRPr="00E11796" w:rsidRDefault="006605A8" w:rsidP="006605A8"/>
    <w:p w14:paraId="22A68EA9" w14:textId="77777777" w:rsidR="006605A8" w:rsidRPr="00E11796" w:rsidRDefault="006605A8" w:rsidP="006605A8">
      <w:pPr>
        <w:spacing w:after="200" w:line="276" w:lineRule="auto"/>
        <w:sectPr w:rsidR="006605A8" w:rsidRPr="00E11796" w:rsidSect="006605A8">
          <w:pgSz w:w="11906" w:h="16838" w:code="9"/>
          <w:pgMar w:top="1400" w:right="1418" w:bottom="1077" w:left="1701" w:header="709" w:footer="709" w:gutter="0"/>
          <w:pgNumType w:start="1"/>
          <w:cols w:space="708"/>
          <w:docGrid w:linePitch="360"/>
        </w:sectPr>
      </w:pPr>
    </w:p>
    <w:p w14:paraId="1A82D411" w14:textId="77777777" w:rsidR="006605A8" w:rsidRPr="00E11796" w:rsidRDefault="001061A6" w:rsidP="00E30B62">
      <w:pPr>
        <w:pStyle w:val="Overskrift2"/>
      </w:pPr>
      <w:bookmarkStart w:id="1540" w:name="_Toc157420142"/>
      <w:bookmarkStart w:id="1541" w:name="_Toc157674029"/>
      <w:bookmarkStart w:id="1542" w:name="_Toc164408053"/>
      <w:bookmarkStart w:id="1543" w:name="_Toc164856087"/>
      <w:bookmarkStart w:id="1544" w:name="_Toc165975338"/>
      <w:bookmarkStart w:id="1545" w:name="_Toc175130405"/>
      <w:bookmarkStart w:id="1546" w:name="_Toc176773542"/>
      <w:bookmarkStart w:id="1547" w:name="_Toc177108355"/>
      <w:bookmarkStart w:id="1548" w:name="_Toc233896944"/>
      <w:r w:rsidRPr="00E11796">
        <w:lastRenderedPageBreak/>
        <w:t>Beskrivelse med enhetspriser</w:t>
      </w:r>
      <w:bookmarkEnd w:id="1540"/>
      <w:bookmarkEnd w:id="1541"/>
      <w:bookmarkEnd w:id="1542"/>
      <w:bookmarkEnd w:id="1543"/>
      <w:bookmarkEnd w:id="1544"/>
      <w:bookmarkEnd w:id="1545"/>
      <w:bookmarkEnd w:id="1546"/>
      <w:bookmarkEnd w:id="1547"/>
      <w:bookmarkEnd w:id="1548"/>
    </w:p>
    <w:p w14:paraId="1EDBA012" w14:textId="4690F2F5" w:rsidR="007C7B5E" w:rsidRPr="00E11796" w:rsidRDefault="007C7B5E" w:rsidP="007C7B5E">
      <w:r w:rsidRPr="00E11796">
        <w:t>D</w:t>
      </w:r>
      <w:r w:rsidR="00F54DD6" w:rsidRPr="00E11796">
        <w:t xml:space="preserve">5 </w:t>
      </w:r>
      <w:r w:rsidRPr="00E11796">
        <w:t>inneholder beskrivelser og mengdefortegnelser med ev</w:t>
      </w:r>
      <w:r w:rsidR="00E90F7E" w:rsidRPr="00E11796">
        <w:t>entuelle</w:t>
      </w:r>
      <w:r w:rsidRPr="00E11796">
        <w:t xml:space="preserve"> spesielle beskrivelser for de deler av arbeidene som blir gjort opp etter enhetspriser på grunnlag av entreprenørens tilbud. For disse arbeidene gjelder Prosesskode</w:t>
      </w:r>
      <w:r w:rsidR="001747C0" w:rsidRPr="00E11796">
        <w:t xml:space="preserve">n </w:t>
      </w:r>
      <w:r w:rsidRPr="00E11796">
        <w:t>(håndbok</w:t>
      </w:r>
      <w:r w:rsidR="001747C0" w:rsidRPr="00E11796">
        <w:t xml:space="preserve"> R761</w:t>
      </w:r>
      <w:r w:rsidRPr="00E11796">
        <w:t>) fullt ut med spesielle beskrivelser inntatt i D</w:t>
      </w:r>
      <w:r w:rsidR="00F54DD6" w:rsidRPr="00E11796">
        <w:t>5</w:t>
      </w:r>
      <w:r w:rsidRPr="00E11796">
        <w:t xml:space="preserve">. </w:t>
      </w:r>
    </w:p>
    <w:p w14:paraId="6A989BF7" w14:textId="77777777" w:rsidR="007C7B5E" w:rsidRPr="00E11796" w:rsidRDefault="007C7B5E" w:rsidP="007C7B5E"/>
    <w:p w14:paraId="798E35B7" w14:textId="55427C44" w:rsidR="001061A6" w:rsidRPr="00E11796" w:rsidRDefault="007C7B5E" w:rsidP="007C7B5E">
      <w:r w:rsidRPr="00E11796">
        <w:t>Entreprenøren får betalt etter mengder og enhetspriser for de arbeidene som er angitt i D</w:t>
      </w:r>
      <w:r w:rsidR="00F54DD6" w:rsidRPr="00E11796">
        <w:t>5</w:t>
      </w:r>
      <w:r w:rsidRPr="00E11796">
        <w:t>. Betaling for alle andre arbeider, inkludert alle øvrige arbeider i tilknytning til de som er angitt i D</w:t>
      </w:r>
      <w:r w:rsidR="00F54DD6" w:rsidRPr="00E11796">
        <w:t>5</w:t>
      </w:r>
      <w:r w:rsidRPr="00E11796">
        <w:t xml:space="preserve">, skal være inkludert i kontraktens rundsummer </w:t>
      </w:r>
      <w:r w:rsidR="00B05AFB" w:rsidRPr="00E11796">
        <w:t>eller</w:t>
      </w:r>
      <w:r w:rsidRPr="00E11796">
        <w:t xml:space="preserve"> andre priser </w:t>
      </w:r>
      <w:r w:rsidR="00B05AFB" w:rsidRPr="00E11796">
        <w:t>i</w:t>
      </w:r>
      <w:r w:rsidRPr="00E11796">
        <w:t xml:space="preserve"> </w:t>
      </w:r>
      <w:r w:rsidR="00F54DD6" w:rsidRPr="00E11796">
        <w:t>E2</w:t>
      </w:r>
      <w:r w:rsidRPr="00E11796">
        <w:t>.</w:t>
      </w:r>
    </w:p>
    <w:p w14:paraId="1ED2DF54" w14:textId="77777777" w:rsidR="001061A6" w:rsidRPr="00E11796" w:rsidRDefault="001061A6" w:rsidP="001061A6"/>
    <w:p w14:paraId="0AC17228" w14:textId="77777777" w:rsidR="001061A6" w:rsidRPr="00E11796" w:rsidRDefault="001061A6" w:rsidP="001061A6"/>
    <w:p w14:paraId="72EF68C7" w14:textId="77777777" w:rsidR="001061A6" w:rsidRPr="00E11796" w:rsidRDefault="001061A6" w:rsidP="001061A6"/>
    <w:p w14:paraId="3412356C" w14:textId="77777777" w:rsidR="001061A6" w:rsidRPr="00E11796" w:rsidRDefault="001061A6" w:rsidP="001061A6"/>
    <w:p w14:paraId="1C748710" w14:textId="2122187D" w:rsidR="001061A6" w:rsidRPr="00E11796" w:rsidRDefault="001061A6" w:rsidP="001061A6">
      <w:pPr>
        <w:sectPr w:rsidR="001061A6" w:rsidRPr="00E11796" w:rsidSect="006605A8">
          <w:pgSz w:w="11906" w:h="16838" w:code="9"/>
          <w:pgMar w:top="1400" w:right="1418" w:bottom="1077" w:left="1701" w:header="709" w:footer="709" w:gutter="0"/>
          <w:pgNumType w:start="1"/>
          <w:cols w:space="708"/>
          <w:docGrid w:linePitch="360"/>
        </w:sectPr>
      </w:pPr>
    </w:p>
    <w:p w14:paraId="1E529D70" w14:textId="04E1BFA9" w:rsidR="00ED1736" w:rsidRPr="00E11796" w:rsidRDefault="00DC51CD" w:rsidP="00E30B62">
      <w:pPr>
        <w:pStyle w:val="Overskrift2"/>
      </w:pPr>
      <w:bookmarkStart w:id="1549" w:name="_Toc164408054"/>
      <w:bookmarkStart w:id="1550" w:name="_Toc164856088"/>
      <w:bookmarkStart w:id="1551" w:name="_Toc165975339"/>
      <w:bookmarkStart w:id="1552" w:name="_Toc175130406"/>
      <w:bookmarkStart w:id="1553" w:name="_Toc176773543"/>
      <w:bookmarkStart w:id="1554" w:name="_Toc177108356"/>
      <w:bookmarkStart w:id="1555" w:name="_Toc233896945"/>
      <w:bookmarkEnd w:id="1315"/>
      <w:bookmarkEnd w:id="1316"/>
      <w:bookmarkEnd w:id="1317"/>
      <w:bookmarkEnd w:id="1318"/>
      <w:bookmarkEnd w:id="1319"/>
      <w:bookmarkEnd w:id="1320"/>
      <w:bookmarkEnd w:id="1321"/>
      <w:bookmarkEnd w:id="1322"/>
      <w:bookmarkEnd w:id="1323"/>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r w:rsidRPr="00E11796">
        <w:lastRenderedPageBreak/>
        <w:t>Vedlegg</w:t>
      </w:r>
      <w:bookmarkEnd w:id="1549"/>
      <w:bookmarkEnd w:id="1550"/>
      <w:bookmarkEnd w:id="1551"/>
      <w:bookmarkEnd w:id="1552"/>
      <w:bookmarkEnd w:id="1553"/>
      <w:bookmarkEnd w:id="1554"/>
      <w:bookmarkEnd w:id="1555"/>
    </w:p>
    <w:p w14:paraId="2EA92087" w14:textId="77777777" w:rsidR="008A62E9" w:rsidRPr="00E11796" w:rsidRDefault="008A62E9" w:rsidP="005E290A"/>
    <w:p w14:paraId="16F3FEDE" w14:textId="38F81E60" w:rsidR="00C61433" w:rsidRPr="00E11796" w:rsidRDefault="00050150" w:rsidP="00C61433">
      <w:pPr>
        <w:rPr>
          <w:szCs w:val="20"/>
        </w:rPr>
      </w:pPr>
      <w:bookmarkStart w:id="1556" w:name="_Toc92971880"/>
      <w:bookmarkStart w:id="1557" w:name="_Toc93493653"/>
      <w:bookmarkStart w:id="1558" w:name="_Toc93493930"/>
      <w:bookmarkStart w:id="1559" w:name="_Toc93495379"/>
      <w:bookmarkStart w:id="1560" w:name="_Toc93495757"/>
      <w:bookmarkStart w:id="1561" w:name="_Toc93496377"/>
      <w:bookmarkStart w:id="1562" w:name="_Toc93560389"/>
      <w:bookmarkStart w:id="1563" w:name="_Toc93907946"/>
      <w:bookmarkStart w:id="1564" w:name="_Toc93907965"/>
      <w:bookmarkStart w:id="1565" w:name="_Toc93907984"/>
      <w:bookmarkStart w:id="1566" w:name="_Toc93908003"/>
      <w:bookmarkStart w:id="1567" w:name="_Toc94272025"/>
      <w:bookmarkStart w:id="1568" w:name="_Toc94792289"/>
      <w:bookmarkStart w:id="1569" w:name="_Toc94792308"/>
      <w:bookmarkStart w:id="1570" w:name="_Toc94792327"/>
      <w:bookmarkStart w:id="1571" w:name="_Toc94792346"/>
      <w:bookmarkStart w:id="1572" w:name="_Toc95824019"/>
      <w:bookmarkStart w:id="1573" w:name="_Toc95824038"/>
      <w:bookmarkStart w:id="1574" w:name="_Toc95824057"/>
      <w:bookmarkStart w:id="1575" w:name="_Toc95824076"/>
      <w:bookmarkStart w:id="1576" w:name="_Toc96504104"/>
      <w:bookmarkStart w:id="1577" w:name="_Toc96504122"/>
      <w:bookmarkStart w:id="1578" w:name="_Toc96504140"/>
      <w:bookmarkStart w:id="1579" w:name="_Toc96504158"/>
      <w:bookmarkStart w:id="1580" w:name="_Toc97120833"/>
      <w:bookmarkStart w:id="1581" w:name="_Toc97120851"/>
      <w:bookmarkStart w:id="1582" w:name="_Toc97120869"/>
      <w:bookmarkStart w:id="1583" w:name="_Toc97120887"/>
      <w:bookmarkStart w:id="1584" w:name="_Toc97126799"/>
      <w:bookmarkStart w:id="1585" w:name="_Toc97126817"/>
      <w:bookmarkStart w:id="1586" w:name="_Toc97126835"/>
      <w:bookmarkStart w:id="1587" w:name="_Toc97126853"/>
      <w:bookmarkStart w:id="1588" w:name="_Toc97127290"/>
      <w:bookmarkStart w:id="1589" w:name="_Toc97298038"/>
      <w:bookmarkStart w:id="1590" w:name="_Toc97298056"/>
      <w:bookmarkStart w:id="1591" w:name="_Toc97298074"/>
      <w:bookmarkStart w:id="1592" w:name="_Toc97298092"/>
      <w:bookmarkStart w:id="1593" w:name="_Toc97298110"/>
      <w:bookmarkStart w:id="1594" w:name="_Toc97300372"/>
      <w:r w:rsidRPr="00E11796">
        <w:rPr>
          <w:lang w:eastAsia="nb-NO"/>
        </w:rPr>
        <w:t xml:space="preserve">Vedleggene er tilgjengeliggjort gjennom KGV og vil være tilgjengelig </w:t>
      </w:r>
      <w:r w:rsidR="00474120" w:rsidRPr="00E11796">
        <w:rPr>
          <w:lang w:eastAsia="nb-NO"/>
        </w:rPr>
        <w:t>i</w:t>
      </w:r>
      <w:r w:rsidRPr="00E11796">
        <w:rPr>
          <w:lang w:eastAsia="nb-NO"/>
        </w:rPr>
        <w:t xml:space="preserve"> prosjektets </w:t>
      </w:r>
      <w:r w:rsidR="00474120" w:rsidRPr="00E11796">
        <w:rPr>
          <w:lang w:eastAsia="nb-NO"/>
        </w:rPr>
        <w:t>samhandlingsverktøy</w:t>
      </w:r>
      <w:r w:rsidR="008F3559" w:rsidRPr="00E11796">
        <w:rPr>
          <w:lang w:eastAsia="nb-NO"/>
        </w:rPr>
        <w:t>.</w:t>
      </w:r>
      <w:r w:rsidR="00C61433" w:rsidRPr="00E11796">
        <w:rPr>
          <w:szCs w:val="20"/>
        </w:rPr>
        <w:t xml:space="preserve"> Noen av de generelle kontraktsdokumentene samt Statens vegvesens håndbøker finnes </w:t>
      </w:r>
      <w:hyperlink r:id="rId48">
        <w:r w:rsidR="00C61433" w:rsidRPr="00E11796">
          <w:rPr>
            <w:color w:val="0000FF"/>
            <w:szCs w:val="20"/>
            <w:u w:val="single"/>
          </w:rPr>
          <w:t>her</w:t>
        </w:r>
      </w:hyperlink>
      <w:r w:rsidR="00C61433" w:rsidRPr="00E11796">
        <w:rPr>
          <w:szCs w:val="20"/>
        </w:rPr>
        <w:t xml:space="preserve">. </w:t>
      </w:r>
    </w:p>
    <w:p w14:paraId="18948C28" w14:textId="77777777" w:rsidR="008A6AFD" w:rsidRPr="00E11796" w:rsidRDefault="008A6AFD" w:rsidP="008A6AFD">
      <w:pPr>
        <w:rPr>
          <w:szCs w:val="20"/>
        </w:rPr>
      </w:pPr>
    </w:p>
    <w:p w14:paraId="15D1A3E4" w14:textId="77777777" w:rsidR="008A6AFD" w:rsidRPr="00E11796" w:rsidRDefault="008A6AFD" w:rsidP="008A6AFD">
      <w:pPr>
        <w:rPr>
          <w:szCs w:val="20"/>
        </w:rPr>
      </w:pPr>
      <w:r w:rsidRPr="00E11796">
        <w:rPr>
          <w:szCs w:val="20"/>
        </w:rPr>
        <w:t xml:space="preserve">Det kan forekomme referanser til utdaterte håndboknummer, da det totale omfang av referanser i dokumentene er stort. Av praktiske grunner skal derfor referanser til utdaterte håndboknummer være likestilt med referanser til gjeldende nummer. </w:t>
      </w:r>
    </w:p>
    <w:p w14:paraId="6D9471A8" w14:textId="77777777" w:rsidR="00037487" w:rsidRPr="00E11796" w:rsidRDefault="00037487" w:rsidP="00037487">
      <w:pPr>
        <w:rPr>
          <w:lang w:eastAsia="nb-NO"/>
        </w:rPr>
      </w:pPr>
    </w:p>
    <w:p w14:paraId="03AD3404" w14:textId="02796A39" w:rsidR="00037487" w:rsidRPr="00E11796" w:rsidRDefault="00A2648F" w:rsidP="00037487">
      <w:pPr>
        <w:rPr>
          <w:b/>
          <w:lang w:eastAsia="nb-NO"/>
        </w:rPr>
      </w:pPr>
      <w:r w:rsidRPr="00E11796">
        <w:rPr>
          <w:b/>
          <w:lang w:eastAsia="nb-NO"/>
        </w:rPr>
        <w:t>D</w:t>
      </w:r>
      <w:r w:rsidR="001133D3" w:rsidRPr="00E11796">
        <w:rPr>
          <w:b/>
          <w:lang w:eastAsia="nb-NO"/>
        </w:rPr>
        <w:t>6</w:t>
      </w:r>
      <w:r w:rsidRPr="00E11796">
        <w:rPr>
          <w:b/>
          <w:lang w:eastAsia="nb-NO"/>
        </w:rPr>
        <w:t>-1 Reguleringsplan [navn på reguleringsplan]</w:t>
      </w:r>
    </w:p>
    <w:p w14:paraId="3955C1CE" w14:textId="3AA1CA15" w:rsidR="00037487" w:rsidRPr="00E11796" w:rsidRDefault="004878E3" w:rsidP="00037487">
      <w:pPr>
        <w:rPr>
          <w:lang w:eastAsia="nb-NO"/>
        </w:rPr>
      </w:pPr>
      <w:r w:rsidRPr="00E11796">
        <w:rPr>
          <w:lang w:eastAsia="nb-NO"/>
        </w:rPr>
        <w:tab/>
        <w:t>D</w:t>
      </w:r>
      <w:r w:rsidR="001133D3" w:rsidRPr="00E11796">
        <w:rPr>
          <w:lang w:eastAsia="nb-NO"/>
        </w:rPr>
        <w:t>6</w:t>
      </w:r>
      <w:r w:rsidRPr="00E11796">
        <w:rPr>
          <w:lang w:eastAsia="nb-NO"/>
        </w:rPr>
        <w:t xml:space="preserve">-1.1 </w:t>
      </w:r>
      <w:r w:rsidR="002B4B1C" w:rsidRPr="00E11796">
        <w:rPr>
          <w:lang w:eastAsia="nb-NO"/>
        </w:rPr>
        <w:tab/>
      </w:r>
      <w:r w:rsidRPr="00E11796">
        <w:rPr>
          <w:lang w:eastAsia="nb-NO"/>
        </w:rPr>
        <w:t>Plankart</w:t>
      </w:r>
    </w:p>
    <w:p w14:paraId="2C69DCB4" w14:textId="4A9197B4" w:rsidR="004878E3" w:rsidRPr="00E11796" w:rsidRDefault="004878E3" w:rsidP="00037487">
      <w:pPr>
        <w:rPr>
          <w:lang w:eastAsia="nb-NO"/>
        </w:rPr>
      </w:pPr>
      <w:r w:rsidRPr="00E11796">
        <w:rPr>
          <w:lang w:eastAsia="nb-NO"/>
        </w:rPr>
        <w:tab/>
      </w:r>
      <w:r w:rsidR="002B4B1C" w:rsidRPr="00E11796">
        <w:rPr>
          <w:lang w:eastAsia="nb-NO"/>
        </w:rPr>
        <w:t>D</w:t>
      </w:r>
      <w:r w:rsidR="001133D3" w:rsidRPr="00E11796">
        <w:rPr>
          <w:lang w:eastAsia="nb-NO"/>
        </w:rPr>
        <w:t>6</w:t>
      </w:r>
      <w:r w:rsidR="002B4B1C" w:rsidRPr="00E11796">
        <w:rPr>
          <w:lang w:eastAsia="nb-NO"/>
        </w:rPr>
        <w:t xml:space="preserve">-1.2 </w:t>
      </w:r>
      <w:r w:rsidR="002B4B1C" w:rsidRPr="00E11796">
        <w:rPr>
          <w:lang w:eastAsia="nb-NO"/>
        </w:rPr>
        <w:tab/>
        <w:t>Reguleringsbestemmelser</w:t>
      </w:r>
    </w:p>
    <w:p w14:paraId="42824054" w14:textId="2F81CE5F" w:rsidR="002B4B1C" w:rsidRPr="00E11796" w:rsidRDefault="002B4B1C" w:rsidP="00037487">
      <w:pPr>
        <w:rPr>
          <w:lang w:eastAsia="nb-NO"/>
        </w:rPr>
      </w:pPr>
      <w:r w:rsidRPr="00E11796">
        <w:rPr>
          <w:lang w:eastAsia="nb-NO"/>
        </w:rPr>
        <w:tab/>
        <w:t>D</w:t>
      </w:r>
      <w:r w:rsidR="001133D3" w:rsidRPr="00E11796">
        <w:rPr>
          <w:lang w:eastAsia="nb-NO"/>
        </w:rPr>
        <w:t>6</w:t>
      </w:r>
      <w:r w:rsidRPr="00E11796">
        <w:rPr>
          <w:lang w:eastAsia="nb-NO"/>
        </w:rPr>
        <w:t>-1.3</w:t>
      </w:r>
      <w:r w:rsidRPr="00E11796">
        <w:rPr>
          <w:lang w:eastAsia="nb-NO"/>
        </w:rPr>
        <w:tab/>
        <w:t>Planbeskrivelse</w:t>
      </w:r>
    </w:p>
    <w:p w14:paraId="35E9133A" w14:textId="204674D0" w:rsidR="002B4B1C" w:rsidRPr="00E11796" w:rsidRDefault="00B25BF8" w:rsidP="00B25BF8">
      <w:pPr>
        <w:ind w:firstLine="340"/>
        <w:rPr>
          <w:lang w:eastAsia="nb-NO"/>
        </w:rPr>
      </w:pPr>
      <w:r w:rsidRPr="00E11796">
        <w:rPr>
          <w:lang w:eastAsia="nb-NO"/>
        </w:rPr>
        <w:t>D</w:t>
      </w:r>
      <w:r w:rsidR="001133D3" w:rsidRPr="00E11796">
        <w:rPr>
          <w:lang w:eastAsia="nb-NO"/>
        </w:rPr>
        <w:t>6</w:t>
      </w:r>
      <w:r w:rsidRPr="00E11796">
        <w:rPr>
          <w:lang w:eastAsia="nb-NO"/>
        </w:rPr>
        <w:t>-1.4</w:t>
      </w:r>
      <w:r w:rsidRPr="00E11796">
        <w:rPr>
          <w:lang w:eastAsia="nb-NO"/>
        </w:rPr>
        <w:tab/>
        <w:t>SOSI-filer reguleringsplan</w:t>
      </w:r>
    </w:p>
    <w:p w14:paraId="2F5FDB2E" w14:textId="7CACA13F" w:rsidR="00370002" w:rsidRPr="00E11796" w:rsidRDefault="00370002" w:rsidP="00B25BF8">
      <w:pPr>
        <w:ind w:firstLine="340"/>
        <w:rPr>
          <w:lang w:eastAsia="nb-NO"/>
        </w:rPr>
      </w:pPr>
      <w:r w:rsidRPr="00E11796">
        <w:rPr>
          <w:lang w:eastAsia="nb-NO"/>
        </w:rPr>
        <w:t>D6-1</w:t>
      </w:r>
      <w:r w:rsidR="00E11009" w:rsidRPr="00E11796">
        <w:rPr>
          <w:lang w:eastAsia="nb-NO"/>
        </w:rPr>
        <w:t>.5</w:t>
      </w:r>
      <w:r w:rsidR="00E11009" w:rsidRPr="00E11796">
        <w:rPr>
          <w:lang w:eastAsia="nb-NO"/>
        </w:rPr>
        <w:tab/>
      </w:r>
      <w:r w:rsidR="00E11009" w:rsidRPr="00E11796">
        <w:rPr>
          <w:highlight w:val="lightGray"/>
          <w:lang w:eastAsia="nb-NO"/>
        </w:rPr>
        <w:t>Xxxxxx</w:t>
      </w:r>
    </w:p>
    <w:p w14:paraId="790CE22A" w14:textId="77777777" w:rsidR="00B25BF8" w:rsidRPr="00E11796" w:rsidRDefault="00B25BF8" w:rsidP="00B25BF8">
      <w:pPr>
        <w:rPr>
          <w:lang w:eastAsia="nb-NO"/>
        </w:rPr>
      </w:pPr>
    </w:p>
    <w:p w14:paraId="40FB12D3" w14:textId="77777777" w:rsidR="00E458D3" w:rsidRPr="00E11796" w:rsidRDefault="00E458D3" w:rsidP="00E458D3">
      <w:pPr>
        <w:rPr>
          <w:b/>
          <w:lang w:eastAsia="nb-NO"/>
        </w:rPr>
      </w:pPr>
      <w:r w:rsidRPr="00E11796">
        <w:rPr>
          <w:b/>
          <w:lang w:eastAsia="nb-NO"/>
        </w:rPr>
        <w:t>D6-2</w:t>
      </w:r>
      <w:r w:rsidRPr="00E11796">
        <w:rPr>
          <w:b/>
          <w:lang w:eastAsia="nb-NO"/>
        </w:rPr>
        <w:tab/>
        <w:t>Fagrapporter reguleringsplan</w:t>
      </w:r>
    </w:p>
    <w:p w14:paraId="7B0E0389" w14:textId="77777777" w:rsidR="00E458D3" w:rsidRPr="00E11796" w:rsidRDefault="00E458D3" w:rsidP="00E458D3">
      <w:pPr>
        <w:rPr>
          <w:lang w:eastAsia="nb-NO"/>
        </w:rPr>
      </w:pPr>
      <w:r w:rsidRPr="00E11796">
        <w:rPr>
          <w:lang w:eastAsia="nb-NO"/>
        </w:rPr>
        <w:tab/>
        <w:t>D6-2.1</w:t>
      </w:r>
      <w:r w:rsidRPr="00E11796">
        <w:rPr>
          <w:lang w:eastAsia="nb-NO"/>
        </w:rPr>
        <w:tab/>
      </w:r>
      <w:r w:rsidRPr="00E11796">
        <w:rPr>
          <w:highlight w:val="lightGray"/>
          <w:lang w:eastAsia="nb-NO"/>
        </w:rPr>
        <w:t>Xxxxxx</w:t>
      </w:r>
    </w:p>
    <w:p w14:paraId="63AAABA2" w14:textId="77777777" w:rsidR="00E458D3" w:rsidRPr="00E11796" w:rsidRDefault="00E458D3" w:rsidP="00E458D3">
      <w:pPr>
        <w:rPr>
          <w:lang w:eastAsia="nb-NO"/>
        </w:rPr>
      </w:pPr>
      <w:r w:rsidRPr="00E11796">
        <w:rPr>
          <w:lang w:eastAsia="nb-NO"/>
        </w:rPr>
        <w:tab/>
        <w:t>D6-2.2</w:t>
      </w:r>
      <w:r w:rsidRPr="00E11796">
        <w:rPr>
          <w:lang w:eastAsia="nb-NO"/>
        </w:rPr>
        <w:tab/>
      </w:r>
      <w:r w:rsidRPr="00E11796">
        <w:rPr>
          <w:highlight w:val="lightGray"/>
          <w:lang w:eastAsia="nb-NO"/>
        </w:rPr>
        <w:t>Xxxxxx</w:t>
      </w:r>
    </w:p>
    <w:p w14:paraId="2AAD36DF" w14:textId="77777777" w:rsidR="00E458D3" w:rsidRPr="00E11796" w:rsidRDefault="00E458D3" w:rsidP="00B25BF8">
      <w:pPr>
        <w:rPr>
          <w:b/>
          <w:lang w:eastAsia="nb-NO"/>
        </w:rPr>
      </w:pPr>
    </w:p>
    <w:p w14:paraId="5E842BF0" w14:textId="41E930EF" w:rsidR="00271016" w:rsidRPr="00E11796" w:rsidRDefault="00E458D3" w:rsidP="00B25BF8">
      <w:pPr>
        <w:rPr>
          <w:b/>
          <w:lang w:eastAsia="nb-NO"/>
        </w:rPr>
      </w:pPr>
      <w:r w:rsidRPr="00E11796">
        <w:rPr>
          <w:b/>
          <w:lang w:eastAsia="nb-NO"/>
        </w:rPr>
        <w:t>D6-3</w:t>
      </w:r>
      <w:r w:rsidRPr="00E11796">
        <w:rPr>
          <w:b/>
          <w:lang w:eastAsia="nb-NO"/>
        </w:rPr>
        <w:tab/>
        <w:t>Illustrasjonshefte reguleringsplan</w:t>
      </w:r>
    </w:p>
    <w:p w14:paraId="533B0C96" w14:textId="4A493D0B" w:rsidR="00E458D3" w:rsidRPr="00E11796" w:rsidRDefault="00E458D3" w:rsidP="00B25BF8">
      <w:pPr>
        <w:rPr>
          <w:lang w:eastAsia="nb-NO"/>
        </w:rPr>
      </w:pPr>
      <w:r w:rsidRPr="00E11796">
        <w:rPr>
          <w:b/>
          <w:lang w:eastAsia="nb-NO"/>
        </w:rPr>
        <w:tab/>
      </w:r>
      <w:r w:rsidRPr="00E11796">
        <w:rPr>
          <w:lang w:eastAsia="nb-NO"/>
        </w:rPr>
        <w:t xml:space="preserve">D6-3.1 </w:t>
      </w:r>
      <w:r w:rsidRPr="00E11796">
        <w:rPr>
          <w:lang w:eastAsia="nb-NO"/>
        </w:rPr>
        <w:tab/>
      </w:r>
      <w:r w:rsidRPr="00E11796">
        <w:rPr>
          <w:highlight w:val="lightGray"/>
          <w:lang w:eastAsia="nb-NO"/>
        </w:rPr>
        <w:t>Xxxxxx</w:t>
      </w:r>
    </w:p>
    <w:p w14:paraId="3B4AE390" w14:textId="77777777" w:rsidR="00271016" w:rsidRPr="00E11796" w:rsidRDefault="00271016" w:rsidP="00B25BF8">
      <w:pPr>
        <w:rPr>
          <w:b/>
          <w:lang w:eastAsia="nb-NO"/>
        </w:rPr>
      </w:pPr>
    </w:p>
    <w:p w14:paraId="7E9315C0" w14:textId="7194FAA1" w:rsidR="00E458D3" w:rsidRPr="00E11796" w:rsidRDefault="00C43B16" w:rsidP="00B25BF8">
      <w:pPr>
        <w:rPr>
          <w:b/>
          <w:lang w:eastAsia="nb-NO"/>
        </w:rPr>
      </w:pPr>
      <w:r w:rsidRPr="00E11796">
        <w:rPr>
          <w:b/>
          <w:lang w:eastAsia="nb-NO"/>
        </w:rPr>
        <w:t>D6-4</w:t>
      </w:r>
      <w:r w:rsidRPr="00E11796">
        <w:rPr>
          <w:b/>
          <w:lang w:eastAsia="nb-NO"/>
        </w:rPr>
        <w:tab/>
        <w:t>Fravik</w:t>
      </w:r>
    </w:p>
    <w:p w14:paraId="36D4328C" w14:textId="76E25EAE" w:rsidR="00C43B16" w:rsidRPr="00E11796" w:rsidRDefault="00C43B16" w:rsidP="00B25BF8">
      <w:pPr>
        <w:rPr>
          <w:lang w:eastAsia="nb-NO"/>
        </w:rPr>
      </w:pPr>
      <w:r w:rsidRPr="00E11796">
        <w:rPr>
          <w:b/>
          <w:lang w:eastAsia="nb-NO"/>
        </w:rPr>
        <w:tab/>
      </w:r>
      <w:r w:rsidRPr="00E11796">
        <w:rPr>
          <w:lang w:eastAsia="nb-NO"/>
        </w:rPr>
        <w:t>D6-4.1</w:t>
      </w:r>
      <w:r w:rsidRPr="00E11796">
        <w:rPr>
          <w:lang w:eastAsia="nb-NO"/>
        </w:rPr>
        <w:tab/>
      </w:r>
      <w:r w:rsidRPr="00E11796">
        <w:rPr>
          <w:highlight w:val="lightGray"/>
          <w:lang w:eastAsia="nb-NO"/>
        </w:rPr>
        <w:t>Xxxxxx</w:t>
      </w:r>
    </w:p>
    <w:p w14:paraId="5545C8A2" w14:textId="77777777" w:rsidR="00C43B16" w:rsidRPr="00E11796" w:rsidRDefault="00C43B16" w:rsidP="00B25BF8">
      <w:pPr>
        <w:rPr>
          <w:lang w:eastAsia="nb-NO"/>
        </w:rPr>
      </w:pPr>
    </w:p>
    <w:p w14:paraId="10B9A923" w14:textId="40F47A06" w:rsidR="00860F75" w:rsidRPr="00E11796" w:rsidRDefault="00D049BD" w:rsidP="00B25BF8">
      <w:pPr>
        <w:rPr>
          <w:b/>
          <w:lang w:eastAsia="nb-NO"/>
        </w:rPr>
      </w:pPr>
      <w:r w:rsidRPr="00E11796">
        <w:rPr>
          <w:b/>
          <w:lang w:eastAsia="nb-NO"/>
        </w:rPr>
        <w:t xml:space="preserve">D6-5 </w:t>
      </w:r>
      <w:r w:rsidR="00EA27CA" w:rsidRPr="00E11796">
        <w:rPr>
          <w:b/>
          <w:lang w:eastAsia="nb-NO"/>
        </w:rPr>
        <w:tab/>
        <w:t>Grunnlagsdata</w:t>
      </w:r>
    </w:p>
    <w:p w14:paraId="4A7EF148" w14:textId="1D8B3D45" w:rsidR="00860F75" w:rsidRPr="00E11796" w:rsidRDefault="00EA27CA" w:rsidP="00B25BF8">
      <w:pPr>
        <w:rPr>
          <w:bCs/>
          <w:lang w:eastAsia="nb-NO"/>
        </w:rPr>
      </w:pPr>
      <w:r w:rsidRPr="00E11796">
        <w:rPr>
          <w:bCs/>
          <w:lang w:eastAsia="nb-NO"/>
        </w:rPr>
        <w:tab/>
        <w:t>D6-5.1</w:t>
      </w:r>
      <w:r w:rsidRPr="00E11796">
        <w:rPr>
          <w:bCs/>
          <w:lang w:eastAsia="nb-NO"/>
        </w:rPr>
        <w:tab/>
      </w:r>
      <w:r w:rsidRPr="00E11796">
        <w:rPr>
          <w:bCs/>
          <w:highlight w:val="lightGray"/>
          <w:lang w:eastAsia="nb-NO"/>
        </w:rPr>
        <w:t>Xxxxxx</w:t>
      </w:r>
    </w:p>
    <w:p w14:paraId="38C8BECD" w14:textId="77777777" w:rsidR="00EA27CA" w:rsidRPr="00E11796" w:rsidRDefault="00EA27CA" w:rsidP="00B25BF8">
      <w:pPr>
        <w:rPr>
          <w:b/>
          <w:lang w:eastAsia="nb-NO"/>
        </w:rPr>
      </w:pPr>
    </w:p>
    <w:p w14:paraId="175E86D2" w14:textId="30427E74" w:rsidR="00C43B16" w:rsidRPr="00E11796" w:rsidRDefault="00860F75" w:rsidP="00B25BF8">
      <w:pPr>
        <w:rPr>
          <w:b/>
          <w:lang w:eastAsia="nb-NO"/>
        </w:rPr>
      </w:pPr>
      <w:r w:rsidRPr="00E11796">
        <w:rPr>
          <w:b/>
          <w:lang w:eastAsia="nb-NO"/>
        </w:rPr>
        <w:t xml:space="preserve">D6-6 </w:t>
      </w:r>
      <w:r w:rsidRPr="00E11796">
        <w:rPr>
          <w:b/>
          <w:lang w:eastAsia="nb-NO"/>
        </w:rPr>
        <w:tab/>
      </w:r>
      <w:r w:rsidR="00D049BD" w:rsidRPr="00E11796">
        <w:rPr>
          <w:b/>
          <w:lang w:eastAsia="nb-NO"/>
        </w:rPr>
        <w:t>Øvrige vedlegg</w:t>
      </w:r>
    </w:p>
    <w:p w14:paraId="58C227EB" w14:textId="098161CE" w:rsidR="00D049BD" w:rsidRPr="00E11796" w:rsidRDefault="00D049BD" w:rsidP="00B25BF8">
      <w:pPr>
        <w:rPr>
          <w:lang w:eastAsia="nb-NO"/>
        </w:rPr>
      </w:pPr>
      <w:r w:rsidRPr="00E11796">
        <w:rPr>
          <w:b/>
          <w:lang w:eastAsia="nb-NO"/>
        </w:rPr>
        <w:tab/>
      </w:r>
      <w:r w:rsidRPr="00E11796">
        <w:rPr>
          <w:lang w:eastAsia="nb-NO"/>
        </w:rPr>
        <w:t>D6-</w:t>
      </w:r>
      <w:r w:rsidR="00EA27CA" w:rsidRPr="00E11796">
        <w:rPr>
          <w:lang w:eastAsia="nb-NO"/>
        </w:rPr>
        <w:t>6</w:t>
      </w:r>
      <w:r w:rsidRPr="00E11796">
        <w:rPr>
          <w:lang w:eastAsia="nb-NO"/>
        </w:rPr>
        <w:t>.1</w:t>
      </w:r>
      <w:r w:rsidRPr="00E11796">
        <w:rPr>
          <w:lang w:eastAsia="nb-NO"/>
        </w:rPr>
        <w:tab/>
      </w:r>
      <w:r w:rsidRPr="00E11796">
        <w:rPr>
          <w:highlight w:val="lightGray"/>
          <w:lang w:eastAsia="nb-NO"/>
        </w:rPr>
        <w:t>Xxxxxx</w:t>
      </w:r>
    </w:p>
    <w:p w14:paraId="744C8E50" w14:textId="77777777" w:rsidR="00271016" w:rsidRPr="00E11796" w:rsidRDefault="00271016" w:rsidP="00B25BF8">
      <w:pPr>
        <w:rPr>
          <w:b/>
          <w:lang w:eastAsia="nb-NO"/>
        </w:rPr>
      </w:pPr>
    </w:p>
    <w:p w14:paraId="53E618CC" w14:textId="77777777" w:rsidR="00271016" w:rsidRPr="00E11796" w:rsidRDefault="00271016" w:rsidP="00B25BF8">
      <w:pPr>
        <w:rPr>
          <w:b/>
          <w:lang w:eastAsia="nb-NO"/>
        </w:rPr>
      </w:pPr>
    </w:p>
    <w:p w14:paraId="6FFE7A27" w14:textId="77777777" w:rsidR="00271016" w:rsidRPr="00E11796" w:rsidRDefault="00271016" w:rsidP="00B25BF8">
      <w:pPr>
        <w:rPr>
          <w:b/>
          <w:lang w:eastAsia="nb-NO"/>
        </w:rPr>
      </w:pPr>
    </w:p>
    <w:p w14:paraId="655B28C0" w14:textId="77777777" w:rsidR="00E11009" w:rsidRPr="00E11796" w:rsidRDefault="00E11009" w:rsidP="00037487">
      <w:pPr>
        <w:rPr>
          <w:lang w:eastAsia="nb-NO"/>
        </w:rPr>
      </w:pPr>
    </w:p>
    <w:p w14:paraId="5105C7F5" w14:textId="77777777" w:rsidR="00E11009" w:rsidRPr="00E11796" w:rsidRDefault="00E11009" w:rsidP="00037487">
      <w:pPr>
        <w:rPr>
          <w:lang w:eastAsia="nb-NO"/>
        </w:rPr>
      </w:pPr>
    </w:p>
    <w:p w14:paraId="71C08065" w14:textId="2A9B7E27" w:rsidR="00E11009" w:rsidRPr="00E11796" w:rsidRDefault="00E11009" w:rsidP="00037487">
      <w:pPr>
        <w:rPr>
          <w:b/>
          <w:lang w:eastAsia="nb-NO"/>
        </w:rPr>
        <w:sectPr w:rsidR="00E11009" w:rsidRPr="00E11796" w:rsidSect="00D17BDF">
          <w:pgSz w:w="11906" w:h="16838" w:code="9"/>
          <w:pgMar w:top="1400" w:right="1418" w:bottom="1077" w:left="1701" w:header="709" w:footer="709" w:gutter="0"/>
          <w:pgNumType w:start="1"/>
          <w:cols w:space="708"/>
          <w:docGrid w:linePitch="360"/>
        </w:sectPr>
      </w:pPr>
    </w:p>
    <w:p w14:paraId="77E4B58D" w14:textId="79975F1D" w:rsidR="00ED1736" w:rsidRPr="00E11796" w:rsidRDefault="00ED1736" w:rsidP="00CA7E2C">
      <w:pPr>
        <w:pStyle w:val="Overskrift1"/>
      </w:pPr>
      <w:bookmarkStart w:id="1595" w:name="_Toc157420144"/>
      <w:bookmarkStart w:id="1596" w:name="_Toc157674031"/>
      <w:bookmarkStart w:id="1597" w:name="_Toc164408055"/>
      <w:bookmarkStart w:id="1598" w:name="_Toc164856089"/>
      <w:bookmarkStart w:id="1599" w:name="_Toc165975340"/>
      <w:bookmarkStart w:id="1600" w:name="_Toc175130407"/>
      <w:bookmarkStart w:id="1601" w:name="_Toc176773544"/>
      <w:bookmarkStart w:id="1602" w:name="_Toc177108357"/>
      <w:bookmarkStart w:id="1603" w:name="_Toc233896946"/>
      <w:r w:rsidRPr="00E11796">
        <w:lastRenderedPageBreak/>
        <w:t>Svardokumenter</w:t>
      </w:r>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p>
    <w:p w14:paraId="5A1EC490" w14:textId="19913772" w:rsidR="00CA7E2C" w:rsidRPr="00E11796" w:rsidRDefault="00CA7E2C" w:rsidP="00E30B62">
      <w:pPr>
        <w:pStyle w:val="Overskrift2"/>
      </w:pPr>
      <w:bookmarkStart w:id="1604" w:name="_Toc92971882"/>
      <w:bookmarkStart w:id="1605" w:name="_Toc93493655"/>
      <w:bookmarkStart w:id="1606" w:name="_Toc93493932"/>
      <w:bookmarkStart w:id="1607" w:name="_Toc93495381"/>
      <w:bookmarkStart w:id="1608" w:name="_Toc93495759"/>
      <w:bookmarkStart w:id="1609" w:name="_Toc93496379"/>
      <w:bookmarkStart w:id="1610" w:name="_Toc93560391"/>
      <w:bookmarkStart w:id="1611" w:name="_Toc93907948"/>
      <w:bookmarkStart w:id="1612" w:name="_Toc93907967"/>
      <w:bookmarkStart w:id="1613" w:name="_Toc93907986"/>
      <w:bookmarkStart w:id="1614" w:name="_Toc93908005"/>
      <w:bookmarkStart w:id="1615" w:name="_Toc94272027"/>
      <w:bookmarkStart w:id="1616" w:name="_Toc94792291"/>
      <w:bookmarkStart w:id="1617" w:name="_Toc94792310"/>
      <w:bookmarkStart w:id="1618" w:name="_Toc94792329"/>
      <w:bookmarkStart w:id="1619" w:name="_Toc94792348"/>
      <w:bookmarkStart w:id="1620" w:name="_Toc95824021"/>
      <w:bookmarkStart w:id="1621" w:name="_Toc95824040"/>
      <w:bookmarkStart w:id="1622" w:name="_Toc95824059"/>
      <w:bookmarkStart w:id="1623" w:name="_Toc95824078"/>
      <w:bookmarkStart w:id="1624" w:name="_Toc96504105"/>
      <w:bookmarkStart w:id="1625" w:name="_Toc96504123"/>
      <w:bookmarkStart w:id="1626" w:name="_Toc96504141"/>
      <w:bookmarkStart w:id="1627" w:name="_Toc96504159"/>
      <w:bookmarkStart w:id="1628" w:name="_Toc97120834"/>
      <w:bookmarkStart w:id="1629" w:name="_Toc97120852"/>
      <w:bookmarkStart w:id="1630" w:name="_Toc97120870"/>
      <w:bookmarkStart w:id="1631" w:name="_Toc97120888"/>
      <w:bookmarkStart w:id="1632" w:name="_Toc97126800"/>
      <w:bookmarkStart w:id="1633" w:name="_Toc97126818"/>
      <w:bookmarkStart w:id="1634" w:name="_Toc97126836"/>
      <w:bookmarkStart w:id="1635" w:name="_Toc97126854"/>
      <w:bookmarkStart w:id="1636" w:name="_Toc97127291"/>
      <w:bookmarkStart w:id="1637" w:name="_Toc97298039"/>
      <w:bookmarkStart w:id="1638" w:name="_Toc97298057"/>
      <w:bookmarkStart w:id="1639" w:name="_Toc97298075"/>
      <w:bookmarkStart w:id="1640" w:name="_Toc97298093"/>
      <w:bookmarkStart w:id="1641" w:name="_Toc97298111"/>
      <w:bookmarkStart w:id="1642" w:name="_Toc97300373"/>
      <w:bookmarkStart w:id="1643" w:name="_Toc157420145"/>
      <w:bookmarkStart w:id="1644" w:name="_Toc157674032"/>
      <w:bookmarkStart w:id="1645" w:name="_Toc164408056"/>
      <w:bookmarkStart w:id="1646" w:name="_Toc164856090"/>
      <w:bookmarkStart w:id="1647" w:name="_Toc165975341"/>
      <w:bookmarkStart w:id="1648" w:name="_Toc175130408"/>
      <w:bookmarkStart w:id="1649" w:name="_Toc176773545"/>
      <w:bookmarkStart w:id="1650" w:name="_Toc177108358"/>
      <w:bookmarkStart w:id="1651" w:name="_Toc233896947"/>
      <w:r w:rsidRPr="00E11796">
        <w:t xml:space="preserve">Svardokumenter for </w:t>
      </w:r>
      <w:r w:rsidR="00A4505B" w:rsidRPr="00E11796">
        <w:t>entreprenør</w:t>
      </w:r>
      <w:r w:rsidRPr="00E11796">
        <w:t>s forespørsel om deltakelse</w:t>
      </w:r>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p>
    <w:p w14:paraId="21A71C10" w14:textId="107C53FB" w:rsidR="00241D9A" w:rsidRPr="00E11796" w:rsidRDefault="00241D9A" w:rsidP="00241D9A"/>
    <w:p w14:paraId="4D6A602B" w14:textId="572B6FAD" w:rsidR="00B87E90" w:rsidRDefault="00364131">
      <w:pPr>
        <w:pStyle w:val="INNH3"/>
        <w:rPr>
          <w:rFonts w:asciiTheme="minorHAnsi" w:eastAsiaTheme="minorEastAsia" w:hAnsiTheme="minorHAnsi" w:cstheme="minorBidi"/>
          <w:b w:val="0"/>
          <w:noProof/>
          <w:kern w:val="2"/>
          <w:sz w:val="24"/>
          <w:lang w:eastAsia="nb-NO"/>
          <w14:ligatures w14:val="standardContextual"/>
        </w:rPr>
      </w:pPr>
      <w:r w:rsidRPr="00E11796">
        <w:fldChar w:fldCharType="begin"/>
      </w:r>
      <w:r w:rsidRPr="00E11796">
        <w:instrText xml:space="preserve"> TOC \b E1 \</w:instrText>
      </w:r>
      <w:r w:rsidR="00D94CD7" w:rsidRPr="00E11796">
        <w:instrText>o "1-4" \h \z \u</w:instrText>
      </w:r>
      <w:r w:rsidRPr="00E11796">
        <w:fldChar w:fldCharType="separate"/>
      </w:r>
      <w:hyperlink w:anchor="_Toc233897378" w:history="1">
        <w:r w:rsidR="00B87E90" w:rsidRPr="00374CBD">
          <w:rPr>
            <w:rStyle w:val="Hyperkobling"/>
            <w:rFonts w:ascii="Times New Roman" w:hAnsi="Times New Roman"/>
            <w:noProof/>
          </w:rPr>
          <w:t>1.</w:t>
        </w:r>
        <w:r w:rsidR="00B87E90">
          <w:rPr>
            <w:rFonts w:asciiTheme="minorHAnsi" w:eastAsiaTheme="minorEastAsia" w:hAnsiTheme="minorHAnsi" w:cstheme="minorBidi"/>
            <w:b w:val="0"/>
            <w:noProof/>
            <w:kern w:val="2"/>
            <w:sz w:val="24"/>
            <w:lang w:eastAsia="nb-NO"/>
            <w14:ligatures w14:val="standardContextual"/>
          </w:rPr>
          <w:tab/>
        </w:r>
        <w:r w:rsidR="00B87E90" w:rsidRPr="00374CBD">
          <w:rPr>
            <w:rStyle w:val="Hyperkobling"/>
            <w:noProof/>
          </w:rPr>
          <w:t>Om kapittel E1</w:t>
        </w:r>
        <w:r w:rsidR="00B87E90">
          <w:rPr>
            <w:noProof/>
            <w:webHidden/>
          </w:rPr>
          <w:tab/>
        </w:r>
        <w:r w:rsidR="00B87E90">
          <w:rPr>
            <w:noProof/>
            <w:webHidden/>
          </w:rPr>
          <w:fldChar w:fldCharType="begin"/>
        </w:r>
        <w:r w:rsidR="00B87E90">
          <w:rPr>
            <w:noProof/>
            <w:webHidden/>
          </w:rPr>
          <w:instrText xml:space="preserve"> PAGEREF _Toc233897378 \h </w:instrText>
        </w:r>
        <w:r w:rsidR="00B87E90">
          <w:rPr>
            <w:noProof/>
            <w:webHidden/>
          </w:rPr>
        </w:r>
        <w:r w:rsidR="00B87E90">
          <w:rPr>
            <w:noProof/>
            <w:webHidden/>
          </w:rPr>
          <w:fldChar w:fldCharType="separate"/>
        </w:r>
        <w:r w:rsidR="00B87E90">
          <w:rPr>
            <w:noProof/>
            <w:webHidden/>
          </w:rPr>
          <w:t>1</w:t>
        </w:r>
        <w:r w:rsidR="00B87E90">
          <w:rPr>
            <w:noProof/>
            <w:webHidden/>
          </w:rPr>
          <w:fldChar w:fldCharType="end"/>
        </w:r>
      </w:hyperlink>
    </w:p>
    <w:p w14:paraId="04F835CE" w14:textId="1109946F"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79" w:history="1">
        <w:r w:rsidRPr="00374CBD">
          <w:rPr>
            <w:rStyle w:val="Hyperkobling"/>
            <w:rFonts w:ascii="Times New Roman" w:hAnsi="Times New Roman"/>
            <w:noProof/>
          </w:rPr>
          <w:t>2.</w:t>
        </w:r>
        <w:r>
          <w:rPr>
            <w:rFonts w:asciiTheme="minorHAnsi" w:eastAsiaTheme="minorEastAsia" w:hAnsiTheme="minorHAnsi" w:cstheme="minorBidi"/>
            <w:b w:val="0"/>
            <w:noProof/>
            <w:kern w:val="2"/>
            <w:sz w:val="24"/>
            <w:lang w:eastAsia="nb-NO"/>
            <w14:ligatures w14:val="standardContextual"/>
          </w:rPr>
          <w:tab/>
        </w:r>
        <w:r w:rsidRPr="00374CBD">
          <w:rPr>
            <w:rStyle w:val="Hyperkobling"/>
            <w:noProof/>
          </w:rPr>
          <w:t>Det europeiske egenerklæringsskjemaet (ESPD)</w:t>
        </w:r>
        <w:r>
          <w:rPr>
            <w:noProof/>
            <w:webHidden/>
          </w:rPr>
          <w:tab/>
        </w:r>
        <w:r>
          <w:rPr>
            <w:noProof/>
            <w:webHidden/>
          </w:rPr>
          <w:fldChar w:fldCharType="begin"/>
        </w:r>
        <w:r>
          <w:rPr>
            <w:noProof/>
            <w:webHidden/>
          </w:rPr>
          <w:instrText xml:space="preserve"> PAGEREF _Toc233897379 \h </w:instrText>
        </w:r>
        <w:r>
          <w:rPr>
            <w:noProof/>
            <w:webHidden/>
          </w:rPr>
        </w:r>
        <w:r>
          <w:rPr>
            <w:noProof/>
            <w:webHidden/>
          </w:rPr>
          <w:fldChar w:fldCharType="separate"/>
        </w:r>
        <w:r>
          <w:rPr>
            <w:noProof/>
            <w:webHidden/>
          </w:rPr>
          <w:t>1</w:t>
        </w:r>
        <w:r>
          <w:rPr>
            <w:noProof/>
            <w:webHidden/>
          </w:rPr>
          <w:fldChar w:fldCharType="end"/>
        </w:r>
      </w:hyperlink>
    </w:p>
    <w:p w14:paraId="4134CDB1" w14:textId="3000CAB6"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80" w:history="1">
        <w:r w:rsidRPr="00374CBD">
          <w:rPr>
            <w:rStyle w:val="Hyperkobling"/>
            <w:rFonts w:ascii="Times New Roman" w:hAnsi="Times New Roman"/>
            <w:noProof/>
          </w:rPr>
          <w:t>3.</w:t>
        </w:r>
        <w:r>
          <w:rPr>
            <w:rFonts w:asciiTheme="minorHAnsi" w:eastAsiaTheme="minorEastAsia" w:hAnsiTheme="minorHAnsi" w:cstheme="minorBidi"/>
            <w:b w:val="0"/>
            <w:noProof/>
            <w:kern w:val="2"/>
            <w:sz w:val="24"/>
            <w:lang w:eastAsia="nb-NO"/>
            <w14:ligatures w14:val="standardContextual"/>
          </w:rPr>
          <w:tab/>
        </w:r>
        <w:r w:rsidRPr="00374CBD">
          <w:rPr>
            <w:rStyle w:val="Hyperkobling"/>
            <w:noProof/>
          </w:rPr>
          <w:t>Entreprenørens organisatoriske og juridiske stilling</w:t>
        </w:r>
        <w:r>
          <w:rPr>
            <w:noProof/>
            <w:webHidden/>
          </w:rPr>
          <w:tab/>
        </w:r>
        <w:r>
          <w:rPr>
            <w:noProof/>
            <w:webHidden/>
          </w:rPr>
          <w:fldChar w:fldCharType="begin"/>
        </w:r>
        <w:r>
          <w:rPr>
            <w:noProof/>
            <w:webHidden/>
          </w:rPr>
          <w:instrText xml:space="preserve"> PAGEREF _Toc233897380 \h </w:instrText>
        </w:r>
        <w:r>
          <w:rPr>
            <w:noProof/>
            <w:webHidden/>
          </w:rPr>
        </w:r>
        <w:r>
          <w:rPr>
            <w:noProof/>
            <w:webHidden/>
          </w:rPr>
          <w:fldChar w:fldCharType="separate"/>
        </w:r>
        <w:r>
          <w:rPr>
            <w:noProof/>
            <w:webHidden/>
          </w:rPr>
          <w:t>2</w:t>
        </w:r>
        <w:r>
          <w:rPr>
            <w:noProof/>
            <w:webHidden/>
          </w:rPr>
          <w:fldChar w:fldCharType="end"/>
        </w:r>
      </w:hyperlink>
    </w:p>
    <w:p w14:paraId="21C3DF70" w14:textId="693664A4"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81" w:history="1">
        <w:r w:rsidRPr="00374CBD">
          <w:rPr>
            <w:rStyle w:val="Hyperkobling"/>
            <w:rFonts w:ascii="Times New Roman" w:hAnsi="Times New Roman"/>
            <w:noProof/>
          </w:rPr>
          <w:t>3.1.</w:t>
        </w:r>
        <w:r w:rsidRPr="00374CBD">
          <w:rPr>
            <w:rStyle w:val="Hyperkobling"/>
            <w:noProof/>
          </w:rPr>
          <w:t xml:space="preserve"> Lovlig etablert foretak – kapittel B2 punkt 2.2</w:t>
        </w:r>
        <w:r>
          <w:rPr>
            <w:noProof/>
            <w:webHidden/>
          </w:rPr>
          <w:tab/>
        </w:r>
        <w:r>
          <w:rPr>
            <w:noProof/>
            <w:webHidden/>
          </w:rPr>
          <w:fldChar w:fldCharType="begin"/>
        </w:r>
        <w:r>
          <w:rPr>
            <w:noProof/>
            <w:webHidden/>
          </w:rPr>
          <w:instrText xml:space="preserve"> PAGEREF _Toc233897381 \h </w:instrText>
        </w:r>
        <w:r>
          <w:rPr>
            <w:noProof/>
            <w:webHidden/>
          </w:rPr>
        </w:r>
        <w:r>
          <w:rPr>
            <w:noProof/>
            <w:webHidden/>
          </w:rPr>
          <w:fldChar w:fldCharType="separate"/>
        </w:r>
        <w:r>
          <w:rPr>
            <w:noProof/>
            <w:webHidden/>
          </w:rPr>
          <w:t>2</w:t>
        </w:r>
        <w:r>
          <w:rPr>
            <w:noProof/>
            <w:webHidden/>
          </w:rPr>
          <w:fldChar w:fldCharType="end"/>
        </w:r>
      </w:hyperlink>
    </w:p>
    <w:p w14:paraId="725F80E2" w14:textId="6629AF01"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82" w:history="1">
        <w:r w:rsidRPr="00374CBD">
          <w:rPr>
            <w:rStyle w:val="Hyperkobling"/>
            <w:rFonts w:ascii="Times New Roman" w:hAnsi="Times New Roman"/>
            <w:noProof/>
          </w:rPr>
          <w:t>3.2.</w:t>
        </w:r>
        <w:r w:rsidRPr="00374CBD">
          <w:rPr>
            <w:rStyle w:val="Hyperkobling"/>
            <w:noProof/>
          </w:rPr>
          <w:t xml:space="preserve"> Generell informasjon om entreprenøren</w:t>
        </w:r>
        <w:r>
          <w:rPr>
            <w:noProof/>
            <w:webHidden/>
          </w:rPr>
          <w:tab/>
        </w:r>
        <w:r>
          <w:rPr>
            <w:noProof/>
            <w:webHidden/>
          </w:rPr>
          <w:fldChar w:fldCharType="begin"/>
        </w:r>
        <w:r>
          <w:rPr>
            <w:noProof/>
            <w:webHidden/>
          </w:rPr>
          <w:instrText xml:space="preserve"> PAGEREF _Toc233897382 \h </w:instrText>
        </w:r>
        <w:r>
          <w:rPr>
            <w:noProof/>
            <w:webHidden/>
          </w:rPr>
        </w:r>
        <w:r>
          <w:rPr>
            <w:noProof/>
            <w:webHidden/>
          </w:rPr>
          <w:fldChar w:fldCharType="separate"/>
        </w:r>
        <w:r>
          <w:rPr>
            <w:noProof/>
            <w:webHidden/>
          </w:rPr>
          <w:t>2</w:t>
        </w:r>
        <w:r>
          <w:rPr>
            <w:noProof/>
            <w:webHidden/>
          </w:rPr>
          <w:fldChar w:fldCharType="end"/>
        </w:r>
      </w:hyperlink>
    </w:p>
    <w:p w14:paraId="54E05CF4" w14:textId="6FE5481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83" w:history="1">
        <w:r w:rsidRPr="00374CBD">
          <w:rPr>
            <w:rStyle w:val="Hyperkobling"/>
            <w:rFonts w:ascii="Times New Roman" w:hAnsi="Times New Roman"/>
            <w:noProof/>
          </w:rPr>
          <w:t>3.3.</w:t>
        </w:r>
        <w:r w:rsidRPr="00374CBD">
          <w:rPr>
            <w:rStyle w:val="Hyperkobling"/>
            <w:noProof/>
          </w:rPr>
          <w:t xml:space="preserve"> Entreprenørens struktur</w:t>
        </w:r>
        <w:r>
          <w:rPr>
            <w:noProof/>
            <w:webHidden/>
          </w:rPr>
          <w:tab/>
        </w:r>
        <w:r>
          <w:rPr>
            <w:noProof/>
            <w:webHidden/>
          </w:rPr>
          <w:fldChar w:fldCharType="begin"/>
        </w:r>
        <w:r>
          <w:rPr>
            <w:noProof/>
            <w:webHidden/>
          </w:rPr>
          <w:instrText xml:space="preserve"> PAGEREF _Toc233897383 \h </w:instrText>
        </w:r>
        <w:r>
          <w:rPr>
            <w:noProof/>
            <w:webHidden/>
          </w:rPr>
        </w:r>
        <w:r>
          <w:rPr>
            <w:noProof/>
            <w:webHidden/>
          </w:rPr>
          <w:fldChar w:fldCharType="separate"/>
        </w:r>
        <w:r>
          <w:rPr>
            <w:noProof/>
            <w:webHidden/>
          </w:rPr>
          <w:t>2</w:t>
        </w:r>
        <w:r>
          <w:rPr>
            <w:noProof/>
            <w:webHidden/>
          </w:rPr>
          <w:fldChar w:fldCharType="end"/>
        </w:r>
      </w:hyperlink>
    </w:p>
    <w:p w14:paraId="3E5AEA69" w14:textId="1B03D8F7"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84" w:history="1">
        <w:r w:rsidRPr="00374CBD">
          <w:rPr>
            <w:rStyle w:val="Hyperkobling"/>
            <w:rFonts w:ascii="Times New Roman" w:hAnsi="Times New Roman"/>
            <w:noProof/>
          </w:rPr>
          <w:t>3.4.</w:t>
        </w:r>
        <w:r w:rsidRPr="00374CBD">
          <w:rPr>
            <w:rStyle w:val="Hyperkobling"/>
            <w:noProof/>
          </w:rPr>
          <w:t xml:space="preserve"> Entreprenører som deltar i fellesskap – kapittel B2 punkt 4.2</w:t>
        </w:r>
        <w:r>
          <w:rPr>
            <w:noProof/>
            <w:webHidden/>
          </w:rPr>
          <w:tab/>
        </w:r>
        <w:r>
          <w:rPr>
            <w:noProof/>
            <w:webHidden/>
          </w:rPr>
          <w:fldChar w:fldCharType="begin"/>
        </w:r>
        <w:r>
          <w:rPr>
            <w:noProof/>
            <w:webHidden/>
          </w:rPr>
          <w:instrText xml:space="preserve"> PAGEREF _Toc233897384 \h </w:instrText>
        </w:r>
        <w:r>
          <w:rPr>
            <w:noProof/>
            <w:webHidden/>
          </w:rPr>
        </w:r>
        <w:r>
          <w:rPr>
            <w:noProof/>
            <w:webHidden/>
          </w:rPr>
          <w:fldChar w:fldCharType="separate"/>
        </w:r>
        <w:r>
          <w:rPr>
            <w:noProof/>
            <w:webHidden/>
          </w:rPr>
          <w:t>2</w:t>
        </w:r>
        <w:r>
          <w:rPr>
            <w:noProof/>
            <w:webHidden/>
          </w:rPr>
          <w:fldChar w:fldCharType="end"/>
        </w:r>
      </w:hyperlink>
    </w:p>
    <w:p w14:paraId="40DF9BF4" w14:textId="152C0F00"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85" w:history="1">
        <w:r w:rsidRPr="00374CBD">
          <w:rPr>
            <w:rStyle w:val="Hyperkobling"/>
            <w:rFonts w:ascii="Times New Roman" w:hAnsi="Times New Roman"/>
            <w:noProof/>
          </w:rPr>
          <w:t>3.5.</w:t>
        </w:r>
        <w:r w:rsidRPr="00374CBD">
          <w:rPr>
            <w:rStyle w:val="Hyperkobling"/>
            <w:noProof/>
          </w:rPr>
          <w:t xml:space="preserve"> Støtte fra andre virksomheter for oppfyllelse av kvalifikasjonskrav – kapittel B2 punkt 4.1</w:t>
        </w:r>
        <w:r>
          <w:rPr>
            <w:noProof/>
            <w:webHidden/>
          </w:rPr>
          <w:tab/>
        </w:r>
        <w:r>
          <w:rPr>
            <w:noProof/>
            <w:webHidden/>
          </w:rPr>
          <w:fldChar w:fldCharType="begin"/>
        </w:r>
        <w:r>
          <w:rPr>
            <w:noProof/>
            <w:webHidden/>
          </w:rPr>
          <w:instrText xml:space="preserve"> PAGEREF _Toc233897385 \h </w:instrText>
        </w:r>
        <w:r>
          <w:rPr>
            <w:noProof/>
            <w:webHidden/>
          </w:rPr>
        </w:r>
        <w:r>
          <w:rPr>
            <w:noProof/>
            <w:webHidden/>
          </w:rPr>
          <w:fldChar w:fldCharType="separate"/>
        </w:r>
        <w:r>
          <w:rPr>
            <w:noProof/>
            <w:webHidden/>
          </w:rPr>
          <w:t>3</w:t>
        </w:r>
        <w:r>
          <w:rPr>
            <w:noProof/>
            <w:webHidden/>
          </w:rPr>
          <w:fldChar w:fldCharType="end"/>
        </w:r>
      </w:hyperlink>
    </w:p>
    <w:p w14:paraId="5D6EC95D" w14:textId="2CBEBC8A"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86" w:history="1">
        <w:r w:rsidRPr="00374CBD">
          <w:rPr>
            <w:rStyle w:val="Hyperkobling"/>
            <w:rFonts w:ascii="Times New Roman" w:hAnsi="Times New Roman"/>
            <w:noProof/>
          </w:rPr>
          <w:t>3.6.</w:t>
        </w:r>
        <w:r w:rsidRPr="00374CBD">
          <w:rPr>
            <w:rStyle w:val="Hyperkobling"/>
            <w:noProof/>
          </w:rPr>
          <w:t xml:space="preserve"> Egenerklæring om forholdet til gjeldende sanksjonslovgivning – kapittel B2 punkt 2.2</w:t>
        </w:r>
        <w:r>
          <w:rPr>
            <w:noProof/>
            <w:webHidden/>
          </w:rPr>
          <w:tab/>
        </w:r>
        <w:r>
          <w:rPr>
            <w:noProof/>
            <w:webHidden/>
          </w:rPr>
          <w:fldChar w:fldCharType="begin"/>
        </w:r>
        <w:r>
          <w:rPr>
            <w:noProof/>
            <w:webHidden/>
          </w:rPr>
          <w:instrText xml:space="preserve"> PAGEREF _Toc233897386 \h </w:instrText>
        </w:r>
        <w:r>
          <w:rPr>
            <w:noProof/>
            <w:webHidden/>
          </w:rPr>
        </w:r>
        <w:r>
          <w:rPr>
            <w:noProof/>
            <w:webHidden/>
          </w:rPr>
          <w:fldChar w:fldCharType="separate"/>
        </w:r>
        <w:r>
          <w:rPr>
            <w:noProof/>
            <w:webHidden/>
          </w:rPr>
          <w:t>3</w:t>
        </w:r>
        <w:r>
          <w:rPr>
            <w:noProof/>
            <w:webHidden/>
          </w:rPr>
          <w:fldChar w:fldCharType="end"/>
        </w:r>
      </w:hyperlink>
    </w:p>
    <w:p w14:paraId="7E2FD9EF" w14:textId="265C901D"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87" w:history="1">
        <w:r w:rsidRPr="00374CBD">
          <w:rPr>
            <w:rStyle w:val="Hyperkobling"/>
            <w:rFonts w:ascii="Times New Roman" w:hAnsi="Times New Roman"/>
            <w:noProof/>
          </w:rPr>
          <w:t>4.</w:t>
        </w:r>
        <w:r>
          <w:rPr>
            <w:rFonts w:asciiTheme="minorHAnsi" w:eastAsiaTheme="minorEastAsia" w:hAnsiTheme="minorHAnsi" w:cstheme="minorBidi"/>
            <w:b w:val="0"/>
            <w:noProof/>
            <w:kern w:val="2"/>
            <w:sz w:val="24"/>
            <w:lang w:eastAsia="nb-NO"/>
            <w14:ligatures w14:val="standardContextual"/>
          </w:rPr>
          <w:tab/>
        </w:r>
        <w:r w:rsidRPr="00374CBD">
          <w:rPr>
            <w:rStyle w:val="Hyperkobling"/>
            <w:noProof/>
          </w:rPr>
          <w:t>Entreprenørens økonomiske og finansielle kapasitet</w:t>
        </w:r>
        <w:r>
          <w:rPr>
            <w:noProof/>
            <w:webHidden/>
          </w:rPr>
          <w:tab/>
        </w:r>
        <w:r>
          <w:rPr>
            <w:noProof/>
            <w:webHidden/>
          </w:rPr>
          <w:fldChar w:fldCharType="begin"/>
        </w:r>
        <w:r>
          <w:rPr>
            <w:noProof/>
            <w:webHidden/>
          </w:rPr>
          <w:instrText xml:space="preserve"> PAGEREF _Toc233897387 \h </w:instrText>
        </w:r>
        <w:r>
          <w:rPr>
            <w:noProof/>
            <w:webHidden/>
          </w:rPr>
        </w:r>
        <w:r>
          <w:rPr>
            <w:noProof/>
            <w:webHidden/>
          </w:rPr>
          <w:fldChar w:fldCharType="separate"/>
        </w:r>
        <w:r>
          <w:rPr>
            <w:noProof/>
            <w:webHidden/>
          </w:rPr>
          <w:t>3</w:t>
        </w:r>
        <w:r>
          <w:rPr>
            <w:noProof/>
            <w:webHidden/>
          </w:rPr>
          <w:fldChar w:fldCharType="end"/>
        </w:r>
      </w:hyperlink>
    </w:p>
    <w:p w14:paraId="0CC8AE46" w14:textId="618CFC83"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88" w:history="1">
        <w:r w:rsidRPr="00374CBD">
          <w:rPr>
            <w:rStyle w:val="Hyperkobling"/>
            <w:rFonts w:ascii="Times New Roman" w:hAnsi="Times New Roman"/>
            <w:noProof/>
          </w:rPr>
          <w:t>5.</w:t>
        </w:r>
        <w:r>
          <w:rPr>
            <w:rFonts w:asciiTheme="minorHAnsi" w:eastAsiaTheme="minorEastAsia" w:hAnsiTheme="minorHAnsi" w:cstheme="minorBidi"/>
            <w:b w:val="0"/>
            <w:noProof/>
            <w:kern w:val="2"/>
            <w:sz w:val="24"/>
            <w:lang w:eastAsia="nb-NO"/>
            <w14:ligatures w14:val="standardContextual"/>
          </w:rPr>
          <w:tab/>
        </w:r>
        <w:r w:rsidRPr="00374CBD">
          <w:rPr>
            <w:rStyle w:val="Hyperkobling"/>
            <w:noProof/>
          </w:rPr>
          <w:t>Entreprenørens tekniske og faglige kvalifikasjoner</w:t>
        </w:r>
        <w:r>
          <w:rPr>
            <w:noProof/>
            <w:webHidden/>
          </w:rPr>
          <w:tab/>
        </w:r>
        <w:r>
          <w:rPr>
            <w:noProof/>
            <w:webHidden/>
          </w:rPr>
          <w:fldChar w:fldCharType="begin"/>
        </w:r>
        <w:r>
          <w:rPr>
            <w:noProof/>
            <w:webHidden/>
          </w:rPr>
          <w:instrText xml:space="preserve"> PAGEREF _Toc233897388 \h </w:instrText>
        </w:r>
        <w:r>
          <w:rPr>
            <w:noProof/>
            <w:webHidden/>
          </w:rPr>
        </w:r>
        <w:r>
          <w:rPr>
            <w:noProof/>
            <w:webHidden/>
          </w:rPr>
          <w:fldChar w:fldCharType="separate"/>
        </w:r>
        <w:r>
          <w:rPr>
            <w:noProof/>
            <w:webHidden/>
          </w:rPr>
          <w:t>3</w:t>
        </w:r>
        <w:r>
          <w:rPr>
            <w:noProof/>
            <w:webHidden/>
          </w:rPr>
          <w:fldChar w:fldCharType="end"/>
        </w:r>
      </w:hyperlink>
    </w:p>
    <w:p w14:paraId="09D25E11" w14:textId="7D4DF193"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89" w:history="1">
        <w:r w:rsidRPr="00374CBD">
          <w:rPr>
            <w:rStyle w:val="Hyperkobling"/>
            <w:rFonts w:ascii="Times New Roman" w:hAnsi="Times New Roman"/>
            <w:noProof/>
          </w:rPr>
          <w:t>6.</w:t>
        </w:r>
        <w:r>
          <w:rPr>
            <w:rFonts w:asciiTheme="minorHAnsi" w:eastAsiaTheme="minorEastAsia" w:hAnsiTheme="minorHAnsi" w:cstheme="minorBidi"/>
            <w:b w:val="0"/>
            <w:noProof/>
            <w:kern w:val="2"/>
            <w:sz w:val="24"/>
            <w:lang w:eastAsia="nb-NO"/>
            <w14:ligatures w14:val="standardContextual"/>
          </w:rPr>
          <w:tab/>
        </w:r>
        <w:r w:rsidRPr="00374CBD">
          <w:rPr>
            <w:rStyle w:val="Hyperkobling"/>
            <w:noProof/>
          </w:rPr>
          <w:t>Miljø og kvalitet</w:t>
        </w:r>
        <w:r>
          <w:rPr>
            <w:noProof/>
            <w:webHidden/>
          </w:rPr>
          <w:tab/>
        </w:r>
        <w:r>
          <w:rPr>
            <w:noProof/>
            <w:webHidden/>
          </w:rPr>
          <w:fldChar w:fldCharType="begin"/>
        </w:r>
        <w:r>
          <w:rPr>
            <w:noProof/>
            <w:webHidden/>
          </w:rPr>
          <w:instrText xml:space="preserve"> PAGEREF _Toc233897389 \h </w:instrText>
        </w:r>
        <w:r>
          <w:rPr>
            <w:noProof/>
            <w:webHidden/>
          </w:rPr>
        </w:r>
        <w:r>
          <w:rPr>
            <w:noProof/>
            <w:webHidden/>
          </w:rPr>
          <w:fldChar w:fldCharType="separate"/>
        </w:r>
        <w:r>
          <w:rPr>
            <w:noProof/>
            <w:webHidden/>
          </w:rPr>
          <w:t>5</w:t>
        </w:r>
        <w:r>
          <w:rPr>
            <w:noProof/>
            <w:webHidden/>
          </w:rPr>
          <w:fldChar w:fldCharType="end"/>
        </w:r>
      </w:hyperlink>
    </w:p>
    <w:p w14:paraId="666F7336" w14:textId="636BEE0F"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90" w:history="1">
        <w:r w:rsidRPr="00374CBD">
          <w:rPr>
            <w:rStyle w:val="Hyperkobling"/>
            <w:rFonts w:ascii="Times New Roman" w:hAnsi="Times New Roman"/>
            <w:noProof/>
          </w:rPr>
          <w:t>6.1.</w:t>
        </w:r>
        <w:r w:rsidRPr="00374CBD">
          <w:rPr>
            <w:rStyle w:val="Hyperkobling"/>
            <w:noProof/>
          </w:rPr>
          <w:t xml:space="preserve"> Ledelsessystem for miljø – kapittel B2 punkt 2.5.1</w:t>
        </w:r>
        <w:r>
          <w:rPr>
            <w:noProof/>
            <w:webHidden/>
          </w:rPr>
          <w:tab/>
        </w:r>
        <w:r>
          <w:rPr>
            <w:noProof/>
            <w:webHidden/>
          </w:rPr>
          <w:fldChar w:fldCharType="begin"/>
        </w:r>
        <w:r>
          <w:rPr>
            <w:noProof/>
            <w:webHidden/>
          </w:rPr>
          <w:instrText xml:space="preserve"> PAGEREF _Toc233897390 \h </w:instrText>
        </w:r>
        <w:r>
          <w:rPr>
            <w:noProof/>
            <w:webHidden/>
          </w:rPr>
        </w:r>
        <w:r>
          <w:rPr>
            <w:noProof/>
            <w:webHidden/>
          </w:rPr>
          <w:fldChar w:fldCharType="separate"/>
        </w:r>
        <w:r>
          <w:rPr>
            <w:noProof/>
            <w:webHidden/>
          </w:rPr>
          <w:t>5</w:t>
        </w:r>
        <w:r>
          <w:rPr>
            <w:noProof/>
            <w:webHidden/>
          </w:rPr>
          <w:fldChar w:fldCharType="end"/>
        </w:r>
      </w:hyperlink>
    </w:p>
    <w:p w14:paraId="5CA3D1EE" w14:textId="7E44F579"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91" w:history="1">
        <w:r w:rsidRPr="00374CBD">
          <w:rPr>
            <w:rStyle w:val="Hyperkobling"/>
            <w:rFonts w:ascii="Times New Roman" w:hAnsi="Times New Roman"/>
            <w:noProof/>
          </w:rPr>
          <w:t>6.2.</w:t>
        </w:r>
        <w:r w:rsidRPr="00374CBD">
          <w:rPr>
            <w:rStyle w:val="Hyperkobling"/>
            <w:noProof/>
          </w:rPr>
          <w:t xml:space="preserve"> Ledelsessystem for kvalitet – kapittel B2 punkt 2.5.2</w:t>
        </w:r>
        <w:r>
          <w:rPr>
            <w:noProof/>
            <w:webHidden/>
          </w:rPr>
          <w:tab/>
        </w:r>
        <w:r>
          <w:rPr>
            <w:noProof/>
            <w:webHidden/>
          </w:rPr>
          <w:fldChar w:fldCharType="begin"/>
        </w:r>
        <w:r>
          <w:rPr>
            <w:noProof/>
            <w:webHidden/>
          </w:rPr>
          <w:instrText xml:space="preserve"> PAGEREF _Toc233897391 \h </w:instrText>
        </w:r>
        <w:r>
          <w:rPr>
            <w:noProof/>
            <w:webHidden/>
          </w:rPr>
        </w:r>
        <w:r>
          <w:rPr>
            <w:noProof/>
            <w:webHidden/>
          </w:rPr>
          <w:fldChar w:fldCharType="separate"/>
        </w:r>
        <w:r>
          <w:rPr>
            <w:noProof/>
            <w:webHidden/>
          </w:rPr>
          <w:t>5</w:t>
        </w:r>
        <w:r>
          <w:rPr>
            <w:noProof/>
            <w:webHidden/>
          </w:rPr>
          <w:fldChar w:fldCharType="end"/>
        </w:r>
      </w:hyperlink>
    </w:p>
    <w:p w14:paraId="13B98635" w14:textId="6C1A9193"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92" w:history="1">
        <w:r w:rsidRPr="00374CBD">
          <w:rPr>
            <w:rStyle w:val="Hyperkobling"/>
            <w:rFonts w:ascii="Times New Roman" w:hAnsi="Times New Roman"/>
            <w:noProof/>
          </w:rPr>
          <w:t>7.</w:t>
        </w:r>
        <w:r>
          <w:rPr>
            <w:rFonts w:asciiTheme="minorHAnsi" w:eastAsiaTheme="minorEastAsia" w:hAnsiTheme="minorHAnsi" w:cstheme="minorBidi"/>
            <w:b w:val="0"/>
            <w:noProof/>
            <w:kern w:val="2"/>
            <w:sz w:val="24"/>
            <w:lang w:eastAsia="nb-NO"/>
            <w14:ligatures w14:val="standardContextual"/>
          </w:rPr>
          <w:tab/>
        </w:r>
        <w:r w:rsidRPr="00374CBD">
          <w:rPr>
            <w:rStyle w:val="Hyperkobling"/>
            <w:noProof/>
          </w:rPr>
          <w:t>Skatteattest</w:t>
        </w:r>
        <w:r>
          <w:rPr>
            <w:noProof/>
            <w:webHidden/>
          </w:rPr>
          <w:tab/>
        </w:r>
        <w:r>
          <w:rPr>
            <w:noProof/>
            <w:webHidden/>
          </w:rPr>
          <w:fldChar w:fldCharType="begin"/>
        </w:r>
        <w:r>
          <w:rPr>
            <w:noProof/>
            <w:webHidden/>
          </w:rPr>
          <w:instrText xml:space="preserve"> PAGEREF _Toc233897392 \h </w:instrText>
        </w:r>
        <w:r>
          <w:rPr>
            <w:noProof/>
            <w:webHidden/>
          </w:rPr>
        </w:r>
        <w:r>
          <w:rPr>
            <w:noProof/>
            <w:webHidden/>
          </w:rPr>
          <w:fldChar w:fldCharType="separate"/>
        </w:r>
        <w:r>
          <w:rPr>
            <w:noProof/>
            <w:webHidden/>
          </w:rPr>
          <w:t>5</w:t>
        </w:r>
        <w:r>
          <w:rPr>
            <w:noProof/>
            <w:webHidden/>
          </w:rPr>
          <w:fldChar w:fldCharType="end"/>
        </w:r>
      </w:hyperlink>
    </w:p>
    <w:p w14:paraId="4F5E6490" w14:textId="52E53D44"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393" w:history="1">
        <w:r w:rsidRPr="00374CBD">
          <w:rPr>
            <w:rStyle w:val="Hyperkobling"/>
            <w:rFonts w:ascii="Times New Roman" w:hAnsi="Times New Roman"/>
            <w:noProof/>
          </w:rPr>
          <w:t>8.</w:t>
        </w:r>
        <w:r>
          <w:rPr>
            <w:rFonts w:asciiTheme="minorHAnsi" w:eastAsiaTheme="minorEastAsia" w:hAnsiTheme="minorHAnsi" w:cstheme="minorBidi"/>
            <w:b w:val="0"/>
            <w:noProof/>
            <w:kern w:val="2"/>
            <w:sz w:val="24"/>
            <w:lang w:eastAsia="nb-NO"/>
            <w14:ligatures w14:val="standardContextual"/>
          </w:rPr>
          <w:tab/>
        </w:r>
        <w:r w:rsidRPr="00374CBD">
          <w:rPr>
            <w:rStyle w:val="Hyperkobling"/>
            <w:noProof/>
          </w:rPr>
          <w:t>Vedlegg</w:t>
        </w:r>
        <w:r>
          <w:rPr>
            <w:noProof/>
            <w:webHidden/>
          </w:rPr>
          <w:tab/>
        </w:r>
        <w:r>
          <w:rPr>
            <w:noProof/>
            <w:webHidden/>
          </w:rPr>
          <w:fldChar w:fldCharType="begin"/>
        </w:r>
        <w:r>
          <w:rPr>
            <w:noProof/>
            <w:webHidden/>
          </w:rPr>
          <w:instrText xml:space="preserve"> PAGEREF _Toc233897393 \h </w:instrText>
        </w:r>
        <w:r>
          <w:rPr>
            <w:noProof/>
            <w:webHidden/>
          </w:rPr>
        </w:r>
        <w:r>
          <w:rPr>
            <w:noProof/>
            <w:webHidden/>
          </w:rPr>
          <w:fldChar w:fldCharType="separate"/>
        </w:r>
        <w:r>
          <w:rPr>
            <w:noProof/>
            <w:webHidden/>
          </w:rPr>
          <w:t>5</w:t>
        </w:r>
        <w:r>
          <w:rPr>
            <w:noProof/>
            <w:webHidden/>
          </w:rPr>
          <w:fldChar w:fldCharType="end"/>
        </w:r>
      </w:hyperlink>
    </w:p>
    <w:p w14:paraId="0CAE6F7F" w14:textId="7344C2D3" w:rsidR="00241D9A" w:rsidRPr="00E11796" w:rsidRDefault="00364131" w:rsidP="00D94CD7">
      <w:pPr>
        <w:ind w:hanging="284"/>
      </w:pPr>
      <w:r w:rsidRPr="00E11796">
        <w:fldChar w:fldCharType="end"/>
      </w:r>
    </w:p>
    <w:p w14:paraId="7F0E11CB" w14:textId="77777777" w:rsidR="00436D1F" w:rsidRPr="00E11796" w:rsidRDefault="00436D1F" w:rsidP="00241D9A">
      <w:pPr>
        <w:sectPr w:rsidR="00436D1F" w:rsidRPr="00E11796" w:rsidSect="0083075F">
          <w:headerReference w:type="first" r:id="rId49"/>
          <w:pgSz w:w="11906" w:h="16838" w:code="9"/>
          <w:pgMar w:top="1400" w:right="1418" w:bottom="1077" w:left="1701" w:header="709" w:footer="709" w:gutter="0"/>
          <w:pgNumType w:start="1"/>
          <w:cols w:space="708"/>
          <w:titlePg/>
          <w:docGrid w:linePitch="360"/>
        </w:sectPr>
      </w:pPr>
    </w:p>
    <w:p w14:paraId="548FC917" w14:textId="1B0CADBD" w:rsidR="00ED1736" w:rsidRPr="00E11796" w:rsidRDefault="00ED1736" w:rsidP="006D2DA2">
      <w:pPr>
        <w:pStyle w:val="Overskrift3"/>
      </w:pPr>
      <w:bookmarkStart w:id="1652" w:name="E1"/>
      <w:bookmarkStart w:id="1653" w:name="_Toc233897378"/>
      <w:r w:rsidRPr="00E11796">
        <w:lastRenderedPageBreak/>
        <w:t>Om kapittel E1</w:t>
      </w:r>
      <w:bookmarkEnd w:id="1653"/>
    </w:p>
    <w:p w14:paraId="5D586AEE" w14:textId="774A9B76" w:rsidR="00ED1736" w:rsidRPr="00E11796" w:rsidRDefault="00E62513" w:rsidP="00692DB6">
      <w:r w:rsidRPr="00E11796">
        <w:t>S</w:t>
      </w:r>
      <w:r w:rsidR="00ED1736" w:rsidRPr="00E11796">
        <w:t>kjema</w:t>
      </w:r>
      <w:r w:rsidRPr="00E11796">
        <w:t>ene i E1</w:t>
      </w:r>
      <w:r w:rsidR="00ED1736" w:rsidRPr="00E11796">
        <w:t xml:space="preserve"> skal, sammen med ESPD skjemaet, fylles ut av den enkelte </w:t>
      </w:r>
      <w:r w:rsidR="00F63AF2" w:rsidRPr="00E11796">
        <w:t>entreprenør</w:t>
      </w:r>
      <w:r w:rsidR="00ED1736" w:rsidRPr="00E11796">
        <w:t>. Opplysninger om tilbyder skal gis med redigering og struktur som er angitt i dette kapitlet.</w:t>
      </w:r>
    </w:p>
    <w:p w14:paraId="46297B26" w14:textId="77777777" w:rsidR="00692DB6" w:rsidRPr="00E11796" w:rsidRDefault="00692DB6" w:rsidP="00692DB6"/>
    <w:p w14:paraId="240B210D" w14:textId="0886FDE6" w:rsidR="00ED1736" w:rsidRPr="00E11796" w:rsidRDefault="00ED1736" w:rsidP="00381076">
      <w:pPr>
        <w:pStyle w:val="Overskrift3"/>
      </w:pPr>
      <w:bookmarkStart w:id="1654" w:name="_Toc233897379"/>
      <w:r w:rsidRPr="00E11796">
        <w:t>Det europeiske egenerklæringsskjemaet (ESPD)</w:t>
      </w:r>
      <w:bookmarkEnd w:id="1654"/>
    </w:p>
    <w:p w14:paraId="59FFBB79" w14:textId="38C4A969" w:rsidR="00ED1736" w:rsidRPr="00E11796" w:rsidRDefault="00F63AF2" w:rsidP="00ED1736">
      <w:r w:rsidRPr="00E11796">
        <w:t>Entreprenør</w:t>
      </w:r>
      <w:r w:rsidR="00ED1736" w:rsidRPr="00E11796">
        <w:t xml:space="preserve"> skal fylle ut det elektroniske egenerklæringsskjemaet for offentlige anskaffelser (ESPD) som er gjort gjeldende i konkurransen, jf. B2 punkt 6.1.</w:t>
      </w:r>
    </w:p>
    <w:p w14:paraId="42C8034C" w14:textId="77777777" w:rsidR="00ED1736" w:rsidRPr="00E11796" w:rsidRDefault="00ED1736" w:rsidP="00ED1736"/>
    <w:p w14:paraId="0E335B7F" w14:textId="0644007A" w:rsidR="00ED1736" w:rsidRPr="00E11796" w:rsidRDefault="00ED1736" w:rsidP="00ED1736">
      <w:r w:rsidRPr="00E11796">
        <w:t xml:space="preserve">Dersom flere </w:t>
      </w:r>
      <w:r w:rsidR="00F63AF2" w:rsidRPr="00E11796">
        <w:t>entreprenører</w:t>
      </w:r>
      <w:r w:rsidRPr="00E11796">
        <w:t xml:space="preserve"> deltar i konkurransen i fellesskap eller </w:t>
      </w:r>
      <w:r w:rsidR="00F63AF2" w:rsidRPr="00E11796">
        <w:t>entreprenør</w:t>
      </w:r>
      <w:r w:rsidRPr="00E11796">
        <w:t xml:space="preserve">en støtter seg på et annet foretak for å oppfylle kvalifikasjonskravene skal det, i tillegg til </w:t>
      </w:r>
      <w:r w:rsidR="00F63AF2" w:rsidRPr="00E11796">
        <w:t>entreprenøren</w:t>
      </w:r>
      <w:r w:rsidRPr="00E11796">
        <w:t xml:space="preserve">s eget utfylte skjema, leveres et komplett utfylt ESPD-skjema for hver enkelt av </w:t>
      </w:r>
      <w:r w:rsidR="00F63AF2" w:rsidRPr="00E11796">
        <w:t>entreprenørene</w:t>
      </w:r>
      <w:r w:rsidRPr="00E11796">
        <w:t xml:space="preserve"> i felleskapet eller for hver </w:t>
      </w:r>
      <w:r w:rsidR="00A7214D" w:rsidRPr="00E11796">
        <w:t>entreprenør/</w:t>
      </w:r>
      <w:r w:rsidRPr="00E11796">
        <w:t xml:space="preserve">leverandør som bidrar til oppfyllelse av ett eller flere kvalifikasjonskrav. </w:t>
      </w:r>
    </w:p>
    <w:p w14:paraId="6349C54A" w14:textId="77777777" w:rsidR="00ED1736" w:rsidRPr="00E11796" w:rsidRDefault="00ED1736" w:rsidP="00ED1736"/>
    <w:p w14:paraId="2022A3E4" w14:textId="16948C3D" w:rsidR="00ED1736" w:rsidRPr="00E11796" w:rsidRDefault="00ED1736" w:rsidP="00ED1736">
      <w:r w:rsidRPr="00E11796">
        <w:t xml:space="preserve">ESPD-filen er gjort tilgjengelig via KGV. </w:t>
      </w:r>
    </w:p>
    <w:p w14:paraId="5BD4B189" w14:textId="77777777" w:rsidR="00E307E9" w:rsidRPr="00E11796" w:rsidRDefault="00E307E9" w:rsidP="00ED1736"/>
    <w:p w14:paraId="6453E844" w14:textId="77777777" w:rsidR="0047746D" w:rsidRPr="00E11796" w:rsidRDefault="0047746D" w:rsidP="00ED1736">
      <w:pPr>
        <w:sectPr w:rsidR="0047746D" w:rsidRPr="00E11796" w:rsidSect="00DE7D9C">
          <w:headerReference w:type="first" r:id="rId50"/>
          <w:footerReference w:type="first" r:id="rId51"/>
          <w:pgSz w:w="11906" w:h="16838" w:code="9"/>
          <w:pgMar w:top="1400" w:right="1418" w:bottom="1077" w:left="1701" w:header="709" w:footer="709" w:gutter="0"/>
          <w:pgNumType w:start="1"/>
          <w:cols w:space="708"/>
          <w:titlePg/>
          <w:docGrid w:linePitch="360"/>
        </w:sectPr>
      </w:pPr>
    </w:p>
    <w:p w14:paraId="639C28BF" w14:textId="43FBA332" w:rsidR="00ED1736" w:rsidRPr="00E11796" w:rsidRDefault="005568F2" w:rsidP="00E307E9">
      <w:pPr>
        <w:pStyle w:val="Overskrift3"/>
      </w:pPr>
      <w:bookmarkStart w:id="1655" w:name="_Toc233897380"/>
      <w:r w:rsidRPr="00E11796">
        <w:lastRenderedPageBreak/>
        <w:t>Entreprenøren</w:t>
      </w:r>
      <w:r w:rsidR="00ED1736" w:rsidRPr="00E11796">
        <w:t>s organisatoriske og juridiske stilling</w:t>
      </w:r>
      <w:bookmarkEnd w:id="1655"/>
    </w:p>
    <w:p w14:paraId="78D425DD" w14:textId="78B533DB" w:rsidR="00ED1736" w:rsidRPr="00E11796" w:rsidRDefault="00ED1736" w:rsidP="008C1549">
      <w:pPr>
        <w:pStyle w:val="Overskrift4"/>
      </w:pPr>
      <w:bookmarkStart w:id="1656" w:name="_Toc233897381"/>
      <w:r w:rsidRPr="00E11796">
        <w:t>Lovlig etablert foretak – kap</w:t>
      </w:r>
      <w:r w:rsidR="007D4FB3" w:rsidRPr="00E11796">
        <w:t>ittel</w:t>
      </w:r>
      <w:r w:rsidRPr="00E11796">
        <w:t xml:space="preserve"> B2 punkt 2.2</w:t>
      </w:r>
      <w:bookmarkEnd w:id="1656"/>
    </w:p>
    <w:p w14:paraId="37DBC15A" w14:textId="24346458" w:rsidR="00EA3F26" w:rsidRPr="00E11796" w:rsidRDefault="00ED1736" w:rsidP="00ED1736">
      <w:r w:rsidRPr="00E11796">
        <w:t xml:space="preserve">Her vedlegges firmaattest fra Foretaksregistret. Utenlandske </w:t>
      </w:r>
      <w:r w:rsidR="00A7214D" w:rsidRPr="00E11796">
        <w:t>entreprenører</w:t>
      </w:r>
      <w:r w:rsidRPr="00E11796">
        <w:t xml:space="preserve"> skal isteden levere tilsvarende attest bestemt ved lovgivningen i den stat </w:t>
      </w:r>
      <w:r w:rsidR="005568F2" w:rsidRPr="00E11796">
        <w:t>entreprenøren</w:t>
      </w:r>
      <w:r w:rsidRPr="00E11796">
        <w:t xml:space="preserve"> er etablert.</w:t>
      </w:r>
    </w:p>
    <w:p w14:paraId="69F79A05" w14:textId="77777777" w:rsidR="00ED1736" w:rsidRPr="00E11796" w:rsidRDefault="00ED1736" w:rsidP="00ED1736"/>
    <w:p w14:paraId="5ADCA4D4" w14:textId="547251E0" w:rsidR="00ED1736" w:rsidRPr="00E11796" w:rsidRDefault="00ED1736" w:rsidP="008C1549">
      <w:pPr>
        <w:pStyle w:val="Overskrift4"/>
      </w:pPr>
      <w:bookmarkStart w:id="1657" w:name="_Toc233897382"/>
      <w:r w:rsidRPr="00E11796">
        <w:t xml:space="preserve">Generell informasjon om </w:t>
      </w:r>
      <w:r w:rsidR="00983254" w:rsidRPr="00E11796">
        <w:t>entreprenøren</w:t>
      </w:r>
      <w:bookmarkEnd w:id="1657"/>
    </w:p>
    <w:p w14:paraId="5DAC5240" w14:textId="49979E72" w:rsidR="00ED1736" w:rsidRPr="00E11796" w:rsidRDefault="00983254" w:rsidP="00ED1736">
      <w:r w:rsidRPr="00E11796">
        <w:t>Entreprenøren</w:t>
      </w:r>
      <w:r w:rsidR="00ED1736" w:rsidRPr="00E11796">
        <w:t>:</w:t>
      </w:r>
      <w:r w:rsidR="00ED1736" w:rsidRPr="00E11796">
        <w:tab/>
        <w:t xml:space="preserve"> </w:t>
      </w:r>
    </w:p>
    <w:tbl>
      <w:tblPr>
        <w:tblStyle w:val="Tabellrutenett"/>
        <w:tblW w:w="0" w:type="auto"/>
        <w:tblLook w:val="04A0" w:firstRow="1" w:lastRow="0" w:firstColumn="1" w:lastColumn="0" w:noHBand="0" w:noVBand="1"/>
      </w:tblPr>
      <w:tblGrid>
        <w:gridCol w:w="7175"/>
        <w:gridCol w:w="7176"/>
      </w:tblGrid>
      <w:tr w:rsidR="0047746D" w:rsidRPr="00E11796" w14:paraId="568F8B78" w14:textId="77777777" w:rsidTr="00C97F05">
        <w:tc>
          <w:tcPr>
            <w:tcW w:w="7175" w:type="dxa"/>
            <w:shd w:val="clear" w:color="auto" w:fill="F2F2F2" w:themeFill="background1" w:themeFillShade="F2"/>
          </w:tcPr>
          <w:p w14:paraId="0A5AC96B" w14:textId="1A6688FC" w:rsidR="0047746D" w:rsidRPr="00E11796" w:rsidRDefault="0047746D" w:rsidP="00ED1736">
            <w:r w:rsidRPr="00E11796">
              <w:t>Navn</w:t>
            </w:r>
          </w:p>
        </w:tc>
        <w:tc>
          <w:tcPr>
            <w:tcW w:w="7176" w:type="dxa"/>
          </w:tcPr>
          <w:p w14:paraId="57EDBD99" w14:textId="77777777" w:rsidR="0047746D" w:rsidRPr="00E11796" w:rsidRDefault="0047746D" w:rsidP="00ED1736"/>
        </w:tc>
      </w:tr>
      <w:tr w:rsidR="0047746D" w:rsidRPr="00E11796" w14:paraId="766FE6E8" w14:textId="77777777" w:rsidTr="00C97F05">
        <w:tc>
          <w:tcPr>
            <w:tcW w:w="7175" w:type="dxa"/>
            <w:shd w:val="clear" w:color="auto" w:fill="F2F2F2" w:themeFill="background1" w:themeFillShade="F2"/>
          </w:tcPr>
          <w:p w14:paraId="5BE66238" w14:textId="42764612" w:rsidR="0047746D" w:rsidRPr="00E11796" w:rsidRDefault="0047746D" w:rsidP="00ED1736">
            <w:r w:rsidRPr="00E11796">
              <w:t>Adresse</w:t>
            </w:r>
          </w:p>
        </w:tc>
        <w:tc>
          <w:tcPr>
            <w:tcW w:w="7176" w:type="dxa"/>
          </w:tcPr>
          <w:p w14:paraId="3052E034" w14:textId="77777777" w:rsidR="0047746D" w:rsidRPr="00E11796" w:rsidRDefault="0047746D" w:rsidP="00ED1736"/>
        </w:tc>
      </w:tr>
      <w:tr w:rsidR="0047746D" w:rsidRPr="00E11796" w14:paraId="338BBA8D" w14:textId="77777777" w:rsidTr="00C97F05">
        <w:tc>
          <w:tcPr>
            <w:tcW w:w="7175" w:type="dxa"/>
            <w:shd w:val="clear" w:color="auto" w:fill="F2F2F2" w:themeFill="background1" w:themeFillShade="F2"/>
          </w:tcPr>
          <w:p w14:paraId="3DFA3F14" w14:textId="75F9E3F2" w:rsidR="0047746D" w:rsidRPr="00E11796" w:rsidRDefault="0047746D" w:rsidP="00ED1736">
            <w:r w:rsidRPr="00E11796">
              <w:t>Telefon</w:t>
            </w:r>
          </w:p>
        </w:tc>
        <w:tc>
          <w:tcPr>
            <w:tcW w:w="7176" w:type="dxa"/>
          </w:tcPr>
          <w:p w14:paraId="4452B237" w14:textId="77777777" w:rsidR="0047746D" w:rsidRPr="00E11796" w:rsidRDefault="0047746D" w:rsidP="00ED1736"/>
        </w:tc>
      </w:tr>
      <w:tr w:rsidR="0047746D" w:rsidRPr="00E11796" w14:paraId="5F7FB108" w14:textId="77777777" w:rsidTr="00C97F05">
        <w:tc>
          <w:tcPr>
            <w:tcW w:w="7175" w:type="dxa"/>
            <w:shd w:val="clear" w:color="auto" w:fill="F2F2F2" w:themeFill="background1" w:themeFillShade="F2"/>
          </w:tcPr>
          <w:p w14:paraId="12809382" w14:textId="14F2B688" w:rsidR="0047746D" w:rsidRPr="00E11796" w:rsidRDefault="0047746D" w:rsidP="00ED1736">
            <w:r w:rsidRPr="00E11796">
              <w:t>Telefaks</w:t>
            </w:r>
          </w:p>
        </w:tc>
        <w:tc>
          <w:tcPr>
            <w:tcW w:w="7176" w:type="dxa"/>
          </w:tcPr>
          <w:p w14:paraId="69A7A55C" w14:textId="77777777" w:rsidR="0047746D" w:rsidRPr="00E11796" w:rsidRDefault="0047746D" w:rsidP="00ED1736"/>
        </w:tc>
      </w:tr>
      <w:tr w:rsidR="0047746D" w:rsidRPr="00E11796" w14:paraId="2930C6C6" w14:textId="77777777" w:rsidTr="00C97F05">
        <w:tc>
          <w:tcPr>
            <w:tcW w:w="7175" w:type="dxa"/>
            <w:shd w:val="clear" w:color="auto" w:fill="F2F2F2" w:themeFill="background1" w:themeFillShade="F2"/>
          </w:tcPr>
          <w:p w14:paraId="40B76E5A" w14:textId="759EBA7A" w:rsidR="0047746D" w:rsidRPr="00E11796" w:rsidRDefault="0047746D" w:rsidP="00ED1736">
            <w:r w:rsidRPr="00E11796">
              <w:t>E-post</w:t>
            </w:r>
          </w:p>
        </w:tc>
        <w:tc>
          <w:tcPr>
            <w:tcW w:w="7176" w:type="dxa"/>
          </w:tcPr>
          <w:p w14:paraId="5811427E" w14:textId="77777777" w:rsidR="0047746D" w:rsidRPr="00E11796" w:rsidRDefault="0047746D" w:rsidP="00ED1736"/>
        </w:tc>
      </w:tr>
    </w:tbl>
    <w:p w14:paraId="1DB3705A" w14:textId="77777777" w:rsidR="00ED1736" w:rsidRPr="00E11796" w:rsidRDefault="00ED1736" w:rsidP="00ED1736"/>
    <w:p w14:paraId="07E9F528" w14:textId="0B285D7B" w:rsidR="00ED1736" w:rsidRPr="00E11796" w:rsidRDefault="00983254" w:rsidP="008C1549">
      <w:pPr>
        <w:pStyle w:val="Overskrift4"/>
      </w:pPr>
      <w:bookmarkStart w:id="1658" w:name="_Toc233897383"/>
      <w:r w:rsidRPr="00E11796">
        <w:t>Entreprenøren</w:t>
      </w:r>
      <w:r w:rsidR="00ED1736" w:rsidRPr="00E11796">
        <w:t>s struktur</w:t>
      </w:r>
      <w:bookmarkEnd w:id="1658"/>
    </w:p>
    <w:p w14:paraId="356EA572" w14:textId="52ED0B46" w:rsidR="00ED1736" w:rsidRPr="00E11796" w:rsidRDefault="00ED1736" w:rsidP="00ED1736">
      <w:r w:rsidRPr="00E11796">
        <w:t xml:space="preserve">Vennligst kryss av nedenfor for </w:t>
      </w:r>
      <w:r w:rsidR="00983254" w:rsidRPr="00E11796">
        <w:t>entreprenøren</w:t>
      </w:r>
      <w:r w:rsidRPr="00E11796">
        <w:t>s struktur.</w:t>
      </w:r>
    </w:p>
    <w:tbl>
      <w:tblPr>
        <w:tblStyle w:val="Tabellrutenet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268"/>
        <w:gridCol w:w="426"/>
      </w:tblGrid>
      <w:tr w:rsidR="00042E4A" w:rsidRPr="00E11796" w14:paraId="611A522C" w14:textId="77777777" w:rsidTr="00FE408F">
        <w:tc>
          <w:tcPr>
            <w:tcW w:w="2268" w:type="dxa"/>
          </w:tcPr>
          <w:p w14:paraId="717EB0AE" w14:textId="08464DA6" w:rsidR="00042E4A" w:rsidRPr="00E11796" w:rsidRDefault="00042E4A" w:rsidP="00FE408F">
            <w:pPr>
              <w:spacing w:before="20"/>
            </w:pPr>
            <w:r w:rsidRPr="00E11796">
              <w:t>Enkeltstående firma</w:t>
            </w:r>
          </w:p>
        </w:tc>
        <w:sdt>
          <w:sdtPr>
            <w:id w:val="1731660988"/>
            <w14:checkbox>
              <w14:checked w14:val="0"/>
              <w14:checkedState w14:val="2612" w14:font="MS Gothic"/>
              <w14:uncheckedState w14:val="2610" w14:font="MS Gothic"/>
            </w14:checkbox>
          </w:sdtPr>
          <w:sdtEndPr/>
          <w:sdtContent>
            <w:tc>
              <w:tcPr>
                <w:tcW w:w="426" w:type="dxa"/>
              </w:tcPr>
              <w:p w14:paraId="244CF7F4" w14:textId="0EBA1A5C" w:rsidR="00042E4A" w:rsidRPr="00E11796" w:rsidRDefault="00042E4A" w:rsidP="004E0D88">
                <w:r w:rsidRPr="00E11796">
                  <w:rPr>
                    <w:rFonts w:ascii="MS Gothic" w:eastAsia="MS Gothic" w:hAnsi="MS Gothic"/>
                  </w:rPr>
                  <w:t>☐</w:t>
                </w:r>
              </w:p>
            </w:tc>
          </w:sdtContent>
        </w:sdt>
      </w:tr>
      <w:tr w:rsidR="00042E4A" w:rsidRPr="00E11796" w14:paraId="0E0732DF" w14:textId="77777777" w:rsidTr="00FE408F">
        <w:tc>
          <w:tcPr>
            <w:tcW w:w="2268" w:type="dxa"/>
          </w:tcPr>
          <w:p w14:paraId="3930CDF3" w14:textId="54CDFF16" w:rsidR="00042E4A" w:rsidRPr="00E11796" w:rsidRDefault="00042E4A" w:rsidP="00FE408F">
            <w:pPr>
              <w:spacing w:before="20"/>
            </w:pPr>
            <w:r w:rsidRPr="00E11796">
              <w:t>Konsortium:</w:t>
            </w:r>
          </w:p>
        </w:tc>
        <w:sdt>
          <w:sdtPr>
            <w:id w:val="-1086449407"/>
            <w14:checkbox>
              <w14:checked w14:val="0"/>
              <w14:checkedState w14:val="2612" w14:font="MS Gothic"/>
              <w14:uncheckedState w14:val="2610" w14:font="MS Gothic"/>
            </w14:checkbox>
          </w:sdtPr>
          <w:sdtEndPr/>
          <w:sdtContent>
            <w:tc>
              <w:tcPr>
                <w:tcW w:w="426" w:type="dxa"/>
              </w:tcPr>
              <w:p w14:paraId="2059C4E9" w14:textId="1F1AD99A" w:rsidR="00042E4A" w:rsidRPr="00E11796" w:rsidRDefault="00042E4A" w:rsidP="004E0D88">
                <w:r w:rsidRPr="00E11796">
                  <w:rPr>
                    <w:rFonts w:ascii="MS Gothic" w:eastAsia="MS Gothic" w:hAnsi="MS Gothic"/>
                  </w:rPr>
                  <w:t>☐</w:t>
                </w:r>
              </w:p>
            </w:tc>
          </w:sdtContent>
        </w:sdt>
      </w:tr>
      <w:tr w:rsidR="00042E4A" w:rsidRPr="00E11796" w14:paraId="62ADB1C4" w14:textId="77777777" w:rsidTr="00FE408F">
        <w:tc>
          <w:tcPr>
            <w:tcW w:w="2268" w:type="dxa"/>
          </w:tcPr>
          <w:p w14:paraId="20D400F4" w14:textId="505D40C6" w:rsidR="00042E4A" w:rsidRPr="00E11796" w:rsidRDefault="00042E4A" w:rsidP="00FE408F">
            <w:pPr>
              <w:spacing w:before="20"/>
            </w:pPr>
            <w:r w:rsidRPr="00E11796">
              <w:t>Joint Venture:</w:t>
            </w:r>
          </w:p>
        </w:tc>
        <w:sdt>
          <w:sdtPr>
            <w:id w:val="2001844999"/>
            <w14:checkbox>
              <w14:checked w14:val="0"/>
              <w14:checkedState w14:val="2612" w14:font="MS Gothic"/>
              <w14:uncheckedState w14:val="2610" w14:font="MS Gothic"/>
            </w14:checkbox>
          </w:sdtPr>
          <w:sdtEndPr/>
          <w:sdtContent>
            <w:tc>
              <w:tcPr>
                <w:tcW w:w="426" w:type="dxa"/>
              </w:tcPr>
              <w:p w14:paraId="00354C23" w14:textId="7DE6D8DE" w:rsidR="00042E4A" w:rsidRPr="00E11796" w:rsidRDefault="00042E4A" w:rsidP="004E0D88">
                <w:r w:rsidRPr="00E11796">
                  <w:rPr>
                    <w:rFonts w:ascii="MS Gothic" w:eastAsia="MS Gothic" w:hAnsi="MS Gothic"/>
                  </w:rPr>
                  <w:t>☐</w:t>
                </w:r>
              </w:p>
            </w:tc>
          </w:sdtContent>
        </w:sdt>
      </w:tr>
      <w:tr w:rsidR="00042E4A" w:rsidRPr="00E11796" w14:paraId="6E9F203F" w14:textId="77777777" w:rsidTr="00FE408F">
        <w:tc>
          <w:tcPr>
            <w:tcW w:w="2268" w:type="dxa"/>
          </w:tcPr>
          <w:p w14:paraId="2EC8AFBA" w14:textId="71FFBF97" w:rsidR="00042E4A" w:rsidRPr="00E11796" w:rsidRDefault="00042E4A" w:rsidP="00042E4A">
            <w:pPr>
              <w:spacing w:before="20"/>
            </w:pPr>
            <w:r w:rsidRPr="00E11796">
              <w:t>Annet:</w:t>
            </w:r>
          </w:p>
        </w:tc>
        <w:sdt>
          <w:sdtPr>
            <w:id w:val="1365559445"/>
            <w14:checkbox>
              <w14:checked w14:val="0"/>
              <w14:checkedState w14:val="2612" w14:font="MS Gothic"/>
              <w14:uncheckedState w14:val="2610" w14:font="MS Gothic"/>
            </w14:checkbox>
          </w:sdtPr>
          <w:sdtEndPr/>
          <w:sdtContent>
            <w:tc>
              <w:tcPr>
                <w:tcW w:w="426" w:type="dxa"/>
              </w:tcPr>
              <w:p w14:paraId="640A2F2F" w14:textId="419FDCF6" w:rsidR="00042E4A" w:rsidRPr="00E11796" w:rsidRDefault="00042E4A" w:rsidP="00042E4A">
                <w:r w:rsidRPr="00E11796">
                  <w:rPr>
                    <w:rFonts w:ascii="MS Gothic" w:eastAsia="MS Gothic" w:hAnsi="MS Gothic"/>
                  </w:rPr>
                  <w:t>☐</w:t>
                </w:r>
              </w:p>
            </w:tc>
          </w:sdtContent>
        </w:sdt>
      </w:tr>
    </w:tbl>
    <w:p w14:paraId="2AE195F1" w14:textId="77777777" w:rsidR="00ED1736" w:rsidRPr="00E11796" w:rsidRDefault="00ED1736" w:rsidP="00ED1736"/>
    <w:p w14:paraId="2B41FB8B" w14:textId="6B0DBC52" w:rsidR="00ED1736" w:rsidRPr="00E11796" w:rsidRDefault="00ED1736" w:rsidP="00ED1736">
      <w:r w:rsidRPr="00E11796">
        <w:t>Dersom "Annet" – vennligst spesifiser:</w:t>
      </w:r>
    </w:p>
    <w:tbl>
      <w:tblPr>
        <w:tblStyle w:val="Tabellrutenett"/>
        <w:tblW w:w="0" w:type="auto"/>
        <w:tblLook w:val="04A0" w:firstRow="1" w:lastRow="0" w:firstColumn="1" w:lastColumn="0" w:noHBand="0" w:noVBand="1"/>
      </w:tblPr>
      <w:tblGrid>
        <w:gridCol w:w="14351"/>
      </w:tblGrid>
      <w:tr w:rsidR="00CF1EE1" w:rsidRPr="00E11796" w14:paraId="1365BF6A" w14:textId="77777777" w:rsidTr="0096747D">
        <w:trPr>
          <w:trHeight w:val="479"/>
        </w:trPr>
        <w:tc>
          <w:tcPr>
            <w:tcW w:w="14351" w:type="dxa"/>
          </w:tcPr>
          <w:p w14:paraId="472C661E" w14:textId="77777777" w:rsidR="00CF1EE1" w:rsidRPr="00E11796" w:rsidRDefault="00CF1EE1" w:rsidP="00ED1736"/>
          <w:p w14:paraId="5D5B5200" w14:textId="452920CD" w:rsidR="00650941" w:rsidRPr="00E11796" w:rsidRDefault="00650941" w:rsidP="00ED1736"/>
        </w:tc>
      </w:tr>
    </w:tbl>
    <w:p w14:paraId="00822844" w14:textId="37F694E9" w:rsidR="004E0D88" w:rsidRPr="00E11796" w:rsidRDefault="004E0D88">
      <w:pPr>
        <w:spacing w:after="200" w:line="276" w:lineRule="auto"/>
        <w:rPr>
          <w:rFonts w:eastAsiaTheme="majorEastAsia" w:cstheme="majorBidi"/>
          <w:b/>
          <w:szCs w:val="52"/>
        </w:rPr>
      </w:pPr>
    </w:p>
    <w:p w14:paraId="2FB68F47" w14:textId="3EDC8E11" w:rsidR="00ED1736" w:rsidRPr="00E11796" w:rsidRDefault="00983254" w:rsidP="008C1549">
      <w:pPr>
        <w:pStyle w:val="Overskrift4"/>
      </w:pPr>
      <w:bookmarkStart w:id="1659" w:name="_Toc233897384"/>
      <w:r w:rsidRPr="00E11796">
        <w:t>Entreprenøre</w:t>
      </w:r>
      <w:r w:rsidR="00AE16CD" w:rsidRPr="00E11796">
        <w:t>r</w:t>
      </w:r>
      <w:r w:rsidR="00ED1736" w:rsidRPr="00E11796">
        <w:t xml:space="preserve"> som deltar i fellesskap – kapittel B2 punkt 4.2</w:t>
      </w:r>
      <w:bookmarkEnd w:id="1659"/>
    </w:p>
    <w:p w14:paraId="5AD7AE8B" w14:textId="5222A3AE" w:rsidR="00ED1736" w:rsidRPr="00E11796" w:rsidRDefault="00AE16CD" w:rsidP="00ED1736">
      <w:r w:rsidRPr="00E11796">
        <w:t>Entreprenøre</w:t>
      </w:r>
      <w:r w:rsidR="00ED1736" w:rsidRPr="00E11796">
        <w:t>r som deltar i fellesskap må fylle ut følgende informasjon:</w:t>
      </w:r>
    </w:p>
    <w:tbl>
      <w:tblPr>
        <w:tblStyle w:val="Tabellrutenett"/>
        <w:tblW w:w="0" w:type="auto"/>
        <w:tblLook w:val="04A0" w:firstRow="1" w:lastRow="0" w:firstColumn="1" w:lastColumn="0" w:noHBand="0" w:noVBand="1"/>
      </w:tblPr>
      <w:tblGrid>
        <w:gridCol w:w="3587"/>
        <w:gridCol w:w="3588"/>
        <w:gridCol w:w="3588"/>
        <w:gridCol w:w="3588"/>
      </w:tblGrid>
      <w:tr w:rsidR="00CF1EE1" w:rsidRPr="00E11796" w14:paraId="0608C948" w14:textId="77777777" w:rsidTr="00C97F05">
        <w:tc>
          <w:tcPr>
            <w:tcW w:w="3587" w:type="dxa"/>
            <w:shd w:val="clear" w:color="auto" w:fill="F2F2F2" w:themeFill="background1" w:themeFillShade="F2"/>
          </w:tcPr>
          <w:p w14:paraId="7482396F" w14:textId="40CA221C" w:rsidR="00CF1EE1" w:rsidRPr="00E11796" w:rsidRDefault="00CF1EE1" w:rsidP="00ED1736">
            <w:pPr>
              <w:rPr>
                <w:b/>
              </w:rPr>
            </w:pPr>
            <w:r w:rsidRPr="00E11796">
              <w:rPr>
                <w:b/>
              </w:rPr>
              <w:t>Firmanavn</w:t>
            </w:r>
          </w:p>
        </w:tc>
        <w:tc>
          <w:tcPr>
            <w:tcW w:w="3588" w:type="dxa"/>
            <w:shd w:val="clear" w:color="auto" w:fill="F2F2F2" w:themeFill="background1" w:themeFillShade="F2"/>
          </w:tcPr>
          <w:p w14:paraId="42E24A44" w14:textId="2B68A30B" w:rsidR="00CF1EE1" w:rsidRPr="00E11796" w:rsidRDefault="00CF1EE1" w:rsidP="00ED1736">
            <w:pPr>
              <w:rPr>
                <w:b/>
              </w:rPr>
            </w:pPr>
            <w:r w:rsidRPr="00E11796">
              <w:rPr>
                <w:b/>
              </w:rPr>
              <w:t>Nasjonalitet</w:t>
            </w:r>
          </w:p>
        </w:tc>
        <w:tc>
          <w:tcPr>
            <w:tcW w:w="3588" w:type="dxa"/>
            <w:shd w:val="clear" w:color="auto" w:fill="F2F2F2" w:themeFill="background1" w:themeFillShade="F2"/>
          </w:tcPr>
          <w:p w14:paraId="7E47DEC0" w14:textId="3DF4CB42" w:rsidR="00CF1EE1" w:rsidRPr="00E11796" w:rsidRDefault="00CF1EE1" w:rsidP="00ED1736">
            <w:pPr>
              <w:rPr>
                <w:b/>
              </w:rPr>
            </w:pPr>
            <w:r w:rsidRPr="00E11796">
              <w:rPr>
                <w:b/>
              </w:rPr>
              <w:t>Adresse, organisasjonsnummer</w:t>
            </w:r>
          </w:p>
        </w:tc>
        <w:tc>
          <w:tcPr>
            <w:tcW w:w="3588" w:type="dxa"/>
            <w:shd w:val="clear" w:color="auto" w:fill="F2F2F2" w:themeFill="background1" w:themeFillShade="F2"/>
          </w:tcPr>
          <w:p w14:paraId="263979F7" w14:textId="3A55169E" w:rsidR="00CF1EE1" w:rsidRPr="00E11796" w:rsidRDefault="00CF1EE1" w:rsidP="00ED1736">
            <w:pPr>
              <w:rPr>
                <w:b/>
              </w:rPr>
            </w:pPr>
            <w:r w:rsidRPr="00E11796">
              <w:rPr>
                <w:b/>
              </w:rPr>
              <w:t>Rolle (arbeidsoppgaver og fagområde) hos i arbeidsfellesskapet</w:t>
            </w:r>
          </w:p>
        </w:tc>
      </w:tr>
      <w:tr w:rsidR="00CF1EE1" w:rsidRPr="00E11796" w14:paraId="0DDDB5C6" w14:textId="77777777" w:rsidTr="00CF1EE1">
        <w:tc>
          <w:tcPr>
            <w:tcW w:w="3587" w:type="dxa"/>
          </w:tcPr>
          <w:p w14:paraId="1A1E8CC0" w14:textId="77777777" w:rsidR="00CF1EE1" w:rsidRPr="00E11796" w:rsidRDefault="00CF1EE1" w:rsidP="00ED1736"/>
        </w:tc>
        <w:tc>
          <w:tcPr>
            <w:tcW w:w="3588" w:type="dxa"/>
          </w:tcPr>
          <w:p w14:paraId="210A6111" w14:textId="77777777" w:rsidR="00CF1EE1" w:rsidRPr="00E11796" w:rsidRDefault="00CF1EE1" w:rsidP="00ED1736"/>
        </w:tc>
        <w:tc>
          <w:tcPr>
            <w:tcW w:w="3588" w:type="dxa"/>
          </w:tcPr>
          <w:p w14:paraId="263A8F50" w14:textId="77777777" w:rsidR="00CF1EE1" w:rsidRPr="00E11796" w:rsidRDefault="00CF1EE1" w:rsidP="00ED1736"/>
        </w:tc>
        <w:tc>
          <w:tcPr>
            <w:tcW w:w="3588" w:type="dxa"/>
          </w:tcPr>
          <w:p w14:paraId="2F98A424" w14:textId="77777777" w:rsidR="00CF1EE1" w:rsidRPr="00E11796" w:rsidRDefault="00CF1EE1" w:rsidP="00ED1736"/>
        </w:tc>
      </w:tr>
      <w:tr w:rsidR="00CF1EE1" w:rsidRPr="00E11796" w14:paraId="1DF321F6" w14:textId="77777777" w:rsidTr="00CF1EE1">
        <w:tc>
          <w:tcPr>
            <w:tcW w:w="3587" w:type="dxa"/>
          </w:tcPr>
          <w:p w14:paraId="0D93255B" w14:textId="77777777" w:rsidR="00CF1EE1" w:rsidRPr="00E11796" w:rsidRDefault="00CF1EE1" w:rsidP="00ED1736"/>
        </w:tc>
        <w:tc>
          <w:tcPr>
            <w:tcW w:w="3588" w:type="dxa"/>
          </w:tcPr>
          <w:p w14:paraId="610CBEEA" w14:textId="77777777" w:rsidR="00CF1EE1" w:rsidRPr="00E11796" w:rsidRDefault="00CF1EE1" w:rsidP="00ED1736"/>
        </w:tc>
        <w:tc>
          <w:tcPr>
            <w:tcW w:w="3588" w:type="dxa"/>
          </w:tcPr>
          <w:p w14:paraId="41051350" w14:textId="77777777" w:rsidR="00CF1EE1" w:rsidRPr="00E11796" w:rsidRDefault="00CF1EE1" w:rsidP="00ED1736"/>
        </w:tc>
        <w:tc>
          <w:tcPr>
            <w:tcW w:w="3588" w:type="dxa"/>
          </w:tcPr>
          <w:p w14:paraId="7AC2CB03" w14:textId="77777777" w:rsidR="00CF1EE1" w:rsidRPr="00E11796" w:rsidRDefault="00CF1EE1" w:rsidP="00ED1736"/>
        </w:tc>
      </w:tr>
      <w:tr w:rsidR="00CF1EE1" w:rsidRPr="00E11796" w14:paraId="49F95613" w14:textId="77777777" w:rsidTr="00CF1EE1">
        <w:tc>
          <w:tcPr>
            <w:tcW w:w="3587" w:type="dxa"/>
          </w:tcPr>
          <w:p w14:paraId="136A9530" w14:textId="77777777" w:rsidR="00CF1EE1" w:rsidRPr="00E11796" w:rsidRDefault="00CF1EE1" w:rsidP="00ED1736"/>
        </w:tc>
        <w:tc>
          <w:tcPr>
            <w:tcW w:w="3588" w:type="dxa"/>
          </w:tcPr>
          <w:p w14:paraId="7AEA1C77" w14:textId="77777777" w:rsidR="00CF1EE1" w:rsidRPr="00E11796" w:rsidRDefault="00CF1EE1" w:rsidP="00ED1736"/>
        </w:tc>
        <w:tc>
          <w:tcPr>
            <w:tcW w:w="3588" w:type="dxa"/>
          </w:tcPr>
          <w:p w14:paraId="0252ECC2" w14:textId="77777777" w:rsidR="00CF1EE1" w:rsidRPr="00E11796" w:rsidRDefault="00CF1EE1" w:rsidP="00ED1736"/>
        </w:tc>
        <w:tc>
          <w:tcPr>
            <w:tcW w:w="3588" w:type="dxa"/>
          </w:tcPr>
          <w:p w14:paraId="425174C4" w14:textId="77777777" w:rsidR="00CF1EE1" w:rsidRPr="00E11796" w:rsidRDefault="00CF1EE1" w:rsidP="00ED1736"/>
        </w:tc>
      </w:tr>
    </w:tbl>
    <w:p w14:paraId="47AFF32A" w14:textId="77777777" w:rsidR="005568F2" w:rsidRPr="00E11796" w:rsidRDefault="005568F2" w:rsidP="00ED1736"/>
    <w:p w14:paraId="21D5B002" w14:textId="1C2EDCF2" w:rsidR="00ED1736" w:rsidRPr="00E11796" w:rsidRDefault="00AE16CD" w:rsidP="00ED1736">
      <w:r w:rsidRPr="00E11796">
        <w:t>Entreprenører som deltar i fellesskap må fylle ut</w:t>
      </w:r>
      <w:r w:rsidR="005568F2" w:rsidRPr="00E11796">
        <w:t xml:space="preserve"> mal </w:t>
      </w:r>
      <w:r w:rsidR="00123B40" w:rsidRPr="00E11796">
        <w:t>for solidaransvarserklæring</w:t>
      </w:r>
      <w:r w:rsidR="00616B47" w:rsidRPr="00E11796">
        <w:t>.</w:t>
      </w:r>
      <w:r w:rsidR="00123B40" w:rsidRPr="00E11796">
        <w:t xml:space="preserve"> </w:t>
      </w:r>
      <w:r w:rsidR="00616B47" w:rsidRPr="00E11796">
        <w:t>M</w:t>
      </w:r>
      <w:r w:rsidR="006A4D03" w:rsidRPr="00E11796">
        <w:t xml:space="preserve">alen </w:t>
      </w:r>
      <w:r w:rsidR="005568F2" w:rsidRPr="00E11796">
        <w:t>er vedlagt dette dokumentet som vedlegg E1-2.</w:t>
      </w:r>
    </w:p>
    <w:p w14:paraId="15062B97" w14:textId="77777777" w:rsidR="005568F2" w:rsidRPr="00E11796" w:rsidRDefault="005568F2" w:rsidP="00ED1736"/>
    <w:p w14:paraId="1DCE0B7B" w14:textId="79B9CD64" w:rsidR="00ED1736" w:rsidRPr="00E11796" w:rsidRDefault="00ED1736" w:rsidP="008C1549">
      <w:pPr>
        <w:pStyle w:val="Overskrift4"/>
      </w:pPr>
      <w:bookmarkStart w:id="1660" w:name="_Toc233897385"/>
      <w:r w:rsidRPr="00E11796">
        <w:lastRenderedPageBreak/>
        <w:t>Støtte fra andre virksomheter for oppfyllelse av kvalifikasjonskrav – kapittel B2 punkt 4.1</w:t>
      </w:r>
      <w:bookmarkEnd w:id="1660"/>
    </w:p>
    <w:p w14:paraId="049B1D7E" w14:textId="3F63C9ED" w:rsidR="00ED1736" w:rsidRPr="00E11796" w:rsidRDefault="00ED1736" w:rsidP="00ED1736">
      <w:r w:rsidRPr="00E11796">
        <w:t xml:space="preserve">Mal for forpliktelseserklæring er vedlagt dette dokumentet som vedlegg </w:t>
      </w:r>
      <w:r w:rsidR="00F51854" w:rsidRPr="00E11796">
        <w:t>E1-</w:t>
      </w:r>
      <w:r w:rsidRPr="00E11796">
        <w:t xml:space="preserve">1. </w:t>
      </w:r>
    </w:p>
    <w:p w14:paraId="1BBFE44D" w14:textId="77777777" w:rsidR="00EA3F26" w:rsidRPr="00E11796" w:rsidRDefault="00EA3F26" w:rsidP="00EA3F26">
      <w:pPr>
        <w:rPr>
          <w:highlight w:val="yellow"/>
        </w:rPr>
      </w:pPr>
    </w:p>
    <w:p w14:paraId="211D178B" w14:textId="77777777" w:rsidR="00DF680B" w:rsidRPr="00E11796" w:rsidRDefault="00DF680B" w:rsidP="008C1549">
      <w:pPr>
        <w:pStyle w:val="Overskrift4"/>
      </w:pPr>
      <w:bookmarkStart w:id="1661" w:name="_Toc233897386"/>
      <w:r w:rsidRPr="00E11796">
        <w:t>Egenerklæring om forholdet til gjeldende sanksjonslovgivning – kapittel B2 punkt 2.2</w:t>
      </w:r>
      <w:bookmarkEnd w:id="1661"/>
    </w:p>
    <w:p w14:paraId="4DC719E7" w14:textId="24FF389E" w:rsidR="00ED1736" w:rsidRPr="00E11796" w:rsidRDefault="00EA3F26" w:rsidP="00ED1736">
      <w:r w:rsidRPr="00E11796">
        <w:t xml:space="preserve">Egenerklæring om forholdet til gjeldende sanksjonslovgivning er vedlagt dette dokumentet som vedlegg </w:t>
      </w:r>
      <w:r w:rsidR="00F51854" w:rsidRPr="00E11796">
        <w:t>E1-</w:t>
      </w:r>
      <w:r w:rsidR="00DB551A" w:rsidRPr="00E11796">
        <w:t>4</w:t>
      </w:r>
      <w:r w:rsidRPr="00E11796">
        <w:t xml:space="preserve">. </w:t>
      </w:r>
    </w:p>
    <w:p w14:paraId="3B79CE5A" w14:textId="77777777" w:rsidR="0067304A" w:rsidRPr="00E11796" w:rsidRDefault="0067304A" w:rsidP="00ED1736"/>
    <w:p w14:paraId="31D70F0D" w14:textId="72E4E994" w:rsidR="00DF680B" w:rsidRPr="00E11796" w:rsidRDefault="0062019F" w:rsidP="00ED1736">
      <w:pPr>
        <w:pStyle w:val="Overskrift3"/>
      </w:pPr>
      <w:bookmarkStart w:id="1662" w:name="_Toc233897387"/>
      <w:r w:rsidRPr="00E11796">
        <w:t>Entreprenøren</w:t>
      </w:r>
      <w:r w:rsidR="00ED1736" w:rsidRPr="00E11796">
        <w:t>s økonomiske og finansielle kapasitet</w:t>
      </w:r>
      <w:bookmarkEnd w:id="1662"/>
      <w:r w:rsidR="00ED1736" w:rsidRPr="00E11796">
        <w:t xml:space="preserve"> </w:t>
      </w:r>
    </w:p>
    <w:p w14:paraId="3E4C8F77" w14:textId="03182CEF" w:rsidR="00ED1736" w:rsidRPr="00E11796" w:rsidRDefault="0062019F" w:rsidP="00ED1736">
      <w:r w:rsidRPr="00E11796">
        <w:t>Entreprenøren</w:t>
      </w:r>
      <w:r w:rsidR="00ED1736" w:rsidRPr="00E11796">
        <w:t xml:space="preserve"> skal fylle ut skjemae</w:t>
      </w:r>
      <w:r w:rsidR="00514551" w:rsidRPr="00E11796">
        <w:t>ne</w:t>
      </w:r>
      <w:r w:rsidR="00ED1736" w:rsidRPr="00E11796">
        <w:t xml:space="preserve"> inntatt nedenfor. For øvrig vises det til dokumentasjonskravene angitt i B2 punkt 2.3.</w:t>
      </w:r>
    </w:p>
    <w:p w14:paraId="1A28A718" w14:textId="77777777" w:rsidR="00ED1736" w:rsidRPr="00E11796" w:rsidRDefault="00ED1736" w:rsidP="00ED1736"/>
    <w:p w14:paraId="013ECDAF" w14:textId="03DA5C65" w:rsidR="00ED1736" w:rsidRPr="00E11796" w:rsidRDefault="00ED1736" w:rsidP="00ED1736">
      <w:r w:rsidRPr="00E11796">
        <w:t>Egenkapital tas fra siste innberettede regnskap. Det tas ikke med egenkapital fra konsern-, mor- eller datterselskaper. Dersom det er vesentlige endringer i tilbyders egenkapital ved tilbudsfrist, skal dokumentasjon av dette også vedlegges her.</w:t>
      </w:r>
    </w:p>
    <w:tbl>
      <w:tblPr>
        <w:tblStyle w:val="Tabellrutenett"/>
        <w:tblW w:w="0" w:type="auto"/>
        <w:tblLook w:val="04A0" w:firstRow="1" w:lastRow="0" w:firstColumn="1" w:lastColumn="0" w:noHBand="0" w:noVBand="1"/>
      </w:tblPr>
      <w:tblGrid>
        <w:gridCol w:w="4783"/>
        <w:gridCol w:w="4784"/>
        <w:gridCol w:w="4784"/>
      </w:tblGrid>
      <w:tr w:rsidR="00CF1EE1" w:rsidRPr="00E11796" w14:paraId="114F09F4" w14:textId="77777777" w:rsidTr="00C97F05">
        <w:tc>
          <w:tcPr>
            <w:tcW w:w="4783" w:type="dxa"/>
            <w:shd w:val="clear" w:color="auto" w:fill="F2F2F2" w:themeFill="background1" w:themeFillShade="F2"/>
          </w:tcPr>
          <w:p w14:paraId="5A6B7D91" w14:textId="4F522A47" w:rsidR="00CF1EE1" w:rsidRPr="00E11796" w:rsidRDefault="00CF1EE1" w:rsidP="00ED1736">
            <w:r w:rsidRPr="00E11796">
              <w:t>Egenkapital</w:t>
            </w:r>
          </w:p>
        </w:tc>
        <w:tc>
          <w:tcPr>
            <w:tcW w:w="4784" w:type="dxa"/>
          </w:tcPr>
          <w:p w14:paraId="68BD1484" w14:textId="7F40703D" w:rsidR="00CF1EE1" w:rsidRPr="00E11796" w:rsidRDefault="00CF1EE1" w:rsidP="00ED1736">
            <w:r w:rsidRPr="00E11796">
              <w:t>År:</w:t>
            </w:r>
          </w:p>
        </w:tc>
        <w:tc>
          <w:tcPr>
            <w:tcW w:w="4784" w:type="dxa"/>
          </w:tcPr>
          <w:p w14:paraId="38C8FAEC" w14:textId="77777777" w:rsidR="00CF1EE1" w:rsidRPr="00E11796" w:rsidRDefault="00CF1EE1" w:rsidP="00ED1736"/>
        </w:tc>
      </w:tr>
      <w:tr w:rsidR="00514551" w:rsidRPr="00E11796" w14:paraId="6C04AED6" w14:textId="77777777" w:rsidTr="00C97F05">
        <w:tc>
          <w:tcPr>
            <w:tcW w:w="4783" w:type="dxa"/>
            <w:shd w:val="clear" w:color="auto" w:fill="F2F2F2" w:themeFill="background1" w:themeFillShade="F2"/>
          </w:tcPr>
          <w:p w14:paraId="60BD0999" w14:textId="7D887BD4" w:rsidR="00514551" w:rsidRPr="00E11796" w:rsidRDefault="00514551" w:rsidP="00ED1736">
            <w:r w:rsidRPr="00E11796">
              <w:t>Egenkapitalandel</w:t>
            </w:r>
          </w:p>
        </w:tc>
        <w:tc>
          <w:tcPr>
            <w:tcW w:w="4784" w:type="dxa"/>
          </w:tcPr>
          <w:p w14:paraId="4F26218D" w14:textId="35A71C23" w:rsidR="00514551" w:rsidRPr="00E11796" w:rsidRDefault="00514551" w:rsidP="00ED1736">
            <w:r w:rsidRPr="00E11796">
              <w:t xml:space="preserve">År: </w:t>
            </w:r>
          </w:p>
        </w:tc>
        <w:tc>
          <w:tcPr>
            <w:tcW w:w="4784" w:type="dxa"/>
          </w:tcPr>
          <w:p w14:paraId="04E1F871" w14:textId="77777777" w:rsidR="00514551" w:rsidRPr="00E11796" w:rsidRDefault="00514551" w:rsidP="00ED1736"/>
        </w:tc>
      </w:tr>
    </w:tbl>
    <w:p w14:paraId="076E066B" w14:textId="77777777" w:rsidR="00FB595F" w:rsidRPr="00E11796" w:rsidRDefault="00FB595F" w:rsidP="00ED1736"/>
    <w:p w14:paraId="00F99292" w14:textId="743C38A0" w:rsidR="00ED1736" w:rsidRPr="00E11796" w:rsidRDefault="00ED1736" w:rsidP="00ED1736">
      <w:r w:rsidRPr="00E11796">
        <w:t xml:space="preserve">Det skal gis opplysninger om tilbyders totale omsetning for hvert av de tre siste regnskapsårene. </w:t>
      </w:r>
    </w:p>
    <w:p w14:paraId="581D4F22" w14:textId="77777777" w:rsidR="008D10A8" w:rsidRPr="00E11796" w:rsidRDefault="008D10A8" w:rsidP="00ED1736"/>
    <w:p w14:paraId="6F6F7F46" w14:textId="77777777" w:rsidR="00E46AD3" w:rsidRPr="00E11796" w:rsidRDefault="00E46AD3" w:rsidP="00ED1736"/>
    <w:tbl>
      <w:tblPr>
        <w:tblStyle w:val="Tabellrutenett"/>
        <w:tblpPr w:leftFromText="141" w:rightFromText="141" w:vertAnchor="text" w:tblpY="1"/>
        <w:tblOverlap w:val="never"/>
        <w:tblW w:w="0" w:type="auto"/>
        <w:tblLook w:val="04A0" w:firstRow="1" w:lastRow="0" w:firstColumn="1" w:lastColumn="0" w:noHBand="0" w:noVBand="1"/>
      </w:tblPr>
      <w:tblGrid>
        <w:gridCol w:w="3539"/>
        <w:gridCol w:w="3544"/>
      </w:tblGrid>
      <w:tr w:rsidR="00CF1EE1" w:rsidRPr="00E11796" w14:paraId="6A26FF3F" w14:textId="77777777" w:rsidTr="00C97F05">
        <w:tc>
          <w:tcPr>
            <w:tcW w:w="3539" w:type="dxa"/>
            <w:shd w:val="clear" w:color="auto" w:fill="F2F2F2" w:themeFill="background1" w:themeFillShade="F2"/>
          </w:tcPr>
          <w:p w14:paraId="2DF040DA" w14:textId="2B54B4E8" w:rsidR="00CF1EE1" w:rsidRPr="00E11796" w:rsidRDefault="00CF1EE1" w:rsidP="00DF680B">
            <w:r w:rsidRPr="00E11796">
              <w:t>År</w:t>
            </w:r>
          </w:p>
        </w:tc>
        <w:tc>
          <w:tcPr>
            <w:tcW w:w="3544" w:type="dxa"/>
            <w:shd w:val="clear" w:color="auto" w:fill="F2F2F2" w:themeFill="background1" w:themeFillShade="F2"/>
          </w:tcPr>
          <w:p w14:paraId="74F4B093" w14:textId="03E79544" w:rsidR="00CF1EE1" w:rsidRPr="00E11796" w:rsidRDefault="00CF1EE1" w:rsidP="00DF680B">
            <w:r w:rsidRPr="00E11796">
              <w:t>Tilbyders totale omsetning</w:t>
            </w:r>
          </w:p>
        </w:tc>
      </w:tr>
      <w:tr w:rsidR="00CF1EE1" w:rsidRPr="00E11796" w14:paraId="71D08833" w14:textId="77777777" w:rsidTr="00DF680B">
        <w:tc>
          <w:tcPr>
            <w:tcW w:w="3539" w:type="dxa"/>
          </w:tcPr>
          <w:p w14:paraId="751AF9DC" w14:textId="77777777" w:rsidR="00CF1EE1" w:rsidRPr="00E11796" w:rsidRDefault="00CF1EE1" w:rsidP="00DF680B"/>
        </w:tc>
        <w:tc>
          <w:tcPr>
            <w:tcW w:w="3544" w:type="dxa"/>
          </w:tcPr>
          <w:p w14:paraId="26F0754B" w14:textId="77777777" w:rsidR="00CF1EE1" w:rsidRPr="00E11796" w:rsidRDefault="00CF1EE1" w:rsidP="00DF680B"/>
        </w:tc>
      </w:tr>
      <w:tr w:rsidR="00CF1EE1" w:rsidRPr="00E11796" w14:paraId="2D06B8C9" w14:textId="77777777" w:rsidTr="00DF680B">
        <w:tc>
          <w:tcPr>
            <w:tcW w:w="3539" w:type="dxa"/>
          </w:tcPr>
          <w:p w14:paraId="6805F114" w14:textId="77777777" w:rsidR="00CF1EE1" w:rsidRPr="00E11796" w:rsidRDefault="00CF1EE1" w:rsidP="00DF680B"/>
        </w:tc>
        <w:tc>
          <w:tcPr>
            <w:tcW w:w="3544" w:type="dxa"/>
          </w:tcPr>
          <w:p w14:paraId="46FE837A" w14:textId="77777777" w:rsidR="00CF1EE1" w:rsidRPr="00E11796" w:rsidRDefault="00CF1EE1" w:rsidP="00DF680B"/>
        </w:tc>
      </w:tr>
      <w:tr w:rsidR="00CF1EE1" w:rsidRPr="00E11796" w14:paraId="70445062" w14:textId="77777777" w:rsidTr="00DF680B">
        <w:tc>
          <w:tcPr>
            <w:tcW w:w="3539" w:type="dxa"/>
          </w:tcPr>
          <w:p w14:paraId="75EBCC36" w14:textId="77777777" w:rsidR="00CF1EE1" w:rsidRPr="00E11796" w:rsidRDefault="00CF1EE1" w:rsidP="00DF680B"/>
        </w:tc>
        <w:tc>
          <w:tcPr>
            <w:tcW w:w="3544" w:type="dxa"/>
          </w:tcPr>
          <w:p w14:paraId="7206219C" w14:textId="77777777" w:rsidR="00CF1EE1" w:rsidRPr="00E11796" w:rsidRDefault="00CF1EE1" w:rsidP="00DF680B"/>
        </w:tc>
      </w:tr>
    </w:tbl>
    <w:p w14:paraId="478F27EA" w14:textId="7C0FF00B" w:rsidR="00CF1EE1" w:rsidRPr="00E11796" w:rsidRDefault="00CF1EE1" w:rsidP="00ED1736"/>
    <w:p w14:paraId="16EEB7D0" w14:textId="77777777" w:rsidR="00ED1736" w:rsidRPr="00E11796" w:rsidRDefault="00ED1736" w:rsidP="00ED1736"/>
    <w:p w14:paraId="17F62D12" w14:textId="77777777" w:rsidR="00E26CD7" w:rsidRPr="00E11796" w:rsidRDefault="00E26CD7" w:rsidP="00ED1736"/>
    <w:p w14:paraId="5D61980F" w14:textId="77777777" w:rsidR="00E26CD7" w:rsidRPr="00E11796" w:rsidRDefault="00E26CD7" w:rsidP="00ED1736"/>
    <w:p w14:paraId="2EE8AB73" w14:textId="77777777" w:rsidR="00EB7339" w:rsidRPr="00E11796" w:rsidRDefault="00EB7339" w:rsidP="00ED1736"/>
    <w:p w14:paraId="4D2B8A93" w14:textId="5E25013E" w:rsidR="00ED1736" w:rsidRPr="00E11796" w:rsidRDefault="0062019F" w:rsidP="000E72E7">
      <w:pPr>
        <w:pStyle w:val="Overskrift3"/>
      </w:pPr>
      <w:bookmarkStart w:id="1663" w:name="_Toc233897388"/>
      <w:r w:rsidRPr="00E11796">
        <w:t>Entreprenøren</w:t>
      </w:r>
      <w:r w:rsidR="00ED1736" w:rsidRPr="00E11796">
        <w:t>s tekniske og faglige kvalifikasjoner</w:t>
      </w:r>
      <w:bookmarkEnd w:id="1663"/>
      <w:r w:rsidR="00ED1736" w:rsidRPr="00E11796">
        <w:t xml:space="preserve"> </w:t>
      </w:r>
    </w:p>
    <w:p w14:paraId="000F4C09" w14:textId="1022C396" w:rsidR="00514551" w:rsidRPr="00E11796" w:rsidRDefault="00514551" w:rsidP="001232DE">
      <w:r w:rsidRPr="00E11796">
        <w:t>Entreprenøren skal fylle ut skjemaene inntatt nedenfor. For øvrig vises det til dokumentasjonskravene angitt i B2 punkt 2.4.</w:t>
      </w:r>
    </w:p>
    <w:p w14:paraId="3818B4AA" w14:textId="77777777" w:rsidR="00514551" w:rsidRPr="00E11796" w:rsidRDefault="00514551" w:rsidP="001232DE"/>
    <w:p w14:paraId="4DCCB33D" w14:textId="12924729" w:rsidR="001232DE" w:rsidRPr="00E11796" w:rsidRDefault="001232DE" w:rsidP="001232DE">
      <w:bookmarkStart w:id="1664" w:name="_Hlk210899809"/>
      <w:r w:rsidRPr="00E11796">
        <w:t xml:space="preserve">En oversikt over inntil </w:t>
      </w:r>
      <w:r w:rsidR="00C34ED3" w:rsidRPr="00E11796">
        <w:rPr>
          <w:highlight w:val="lightGray"/>
        </w:rPr>
        <w:t>8</w:t>
      </w:r>
      <w:r w:rsidRPr="00E11796">
        <w:t xml:space="preserve"> og ikke mindre enn </w:t>
      </w:r>
      <w:r w:rsidR="00514551" w:rsidRPr="00E11796">
        <w:rPr>
          <w:highlight w:val="lightGray"/>
        </w:rPr>
        <w:t>3</w:t>
      </w:r>
      <w:r w:rsidRPr="00E11796">
        <w:t xml:space="preserve"> kontrakter som </w:t>
      </w:r>
      <w:r w:rsidR="00E93D36" w:rsidRPr="00E11796">
        <w:t>entreprenøre</w:t>
      </w:r>
      <w:r w:rsidRPr="00E11796">
        <w:t>n har gjennomført eller gjennomfører i løpet av de siste fem årene regnet fra frist</w:t>
      </w:r>
      <w:r w:rsidR="00C97F05" w:rsidRPr="00E11796">
        <w:t xml:space="preserve"> for innlevering av forespørsel om deltakelse i konkurransen</w:t>
      </w:r>
      <w:r w:rsidRPr="00E11796">
        <w:t>. Opplysninger kan også gis på eget skjema.</w:t>
      </w:r>
    </w:p>
    <w:tbl>
      <w:tblPr>
        <w:tblStyle w:val="Tabellrutenett"/>
        <w:tblW w:w="0" w:type="auto"/>
        <w:tblLayout w:type="fixed"/>
        <w:tblLook w:val="04A0" w:firstRow="1" w:lastRow="0" w:firstColumn="1" w:lastColumn="0" w:noHBand="0" w:noVBand="1"/>
      </w:tblPr>
      <w:tblGrid>
        <w:gridCol w:w="4668"/>
        <w:gridCol w:w="9638"/>
      </w:tblGrid>
      <w:tr w:rsidR="00A20263" w:rsidRPr="00E11796" w14:paraId="66A79DE2" w14:textId="77777777" w:rsidTr="009818CD">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bookmarkEnd w:id="1664"/>
          <w:p w14:paraId="7ACE5511" w14:textId="77777777" w:rsidR="00A20263" w:rsidRPr="00E11796" w:rsidRDefault="00A20263" w:rsidP="009818CD">
            <w:pPr>
              <w:rPr>
                <w:rFonts w:eastAsia="Lucida Sans Unicode" w:cs="Lucida Sans Unicode"/>
                <w:color w:val="000000" w:themeColor="text1"/>
                <w:szCs w:val="20"/>
              </w:rPr>
            </w:pPr>
            <w:r w:rsidRPr="00E11796">
              <w:rPr>
                <w:rFonts w:eastAsia="Lucida Sans Unicode" w:cs="Lucida Sans Unicode"/>
                <w:color w:val="000000" w:themeColor="text1"/>
                <w:szCs w:val="20"/>
              </w:rPr>
              <w:t>Referanseprosjekt nr. X:</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58A2551A" w14:textId="77777777" w:rsidR="00A20263" w:rsidRPr="00E11796" w:rsidRDefault="00A20263" w:rsidP="009818CD">
            <w:pPr>
              <w:rPr>
                <w:rFonts w:ascii="Calibri" w:eastAsia="Calibri" w:hAnsi="Calibri" w:cs="Calibri"/>
                <w:b/>
                <w:bCs/>
                <w:szCs w:val="20"/>
              </w:rPr>
            </w:pPr>
            <w:r w:rsidRPr="00E11796">
              <w:rPr>
                <w:rFonts w:ascii="Calibri" w:eastAsia="Calibri" w:hAnsi="Calibri" w:cs="Calibri"/>
                <w:b/>
                <w:bCs/>
                <w:szCs w:val="20"/>
              </w:rPr>
              <w:t xml:space="preserve"> </w:t>
            </w:r>
          </w:p>
        </w:tc>
      </w:tr>
      <w:tr w:rsidR="00A20263" w:rsidRPr="00E11796" w14:paraId="6B4D5E89" w14:textId="77777777" w:rsidTr="009818CD">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4760E654" w14:textId="77777777" w:rsidR="00A20263" w:rsidRPr="00E11796" w:rsidRDefault="00A20263" w:rsidP="009818CD">
            <w:pPr>
              <w:rPr>
                <w:rFonts w:eastAsia="Lucida Sans Unicode" w:cs="Lucida Sans Unicode"/>
                <w:color w:val="000000" w:themeColor="text1"/>
                <w:szCs w:val="20"/>
              </w:rPr>
            </w:pPr>
            <w:r w:rsidRPr="00E11796">
              <w:rPr>
                <w:rFonts w:eastAsia="Lucida Sans Unicode" w:cs="Lucida Sans Unicode"/>
                <w:color w:val="000000" w:themeColor="text1"/>
                <w:szCs w:val="20"/>
              </w:rPr>
              <w:t>Oppdragets navn</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6B710EB0" w14:textId="77777777" w:rsidR="00A20263" w:rsidRPr="00E11796" w:rsidRDefault="00A20263" w:rsidP="009818CD">
            <w:pPr>
              <w:rPr>
                <w:rFonts w:ascii="Calibri" w:eastAsia="Calibri" w:hAnsi="Calibri" w:cs="Calibri"/>
                <w:szCs w:val="20"/>
              </w:rPr>
            </w:pPr>
            <w:r w:rsidRPr="00E11796">
              <w:rPr>
                <w:rFonts w:ascii="Calibri" w:eastAsia="Calibri" w:hAnsi="Calibri" w:cs="Calibri"/>
                <w:szCs w:val="20"/>
              </w:rPr>
              <w:t xml:space="preserve"> </w:t>
            </w:r>
          </w:p>
        </w:tc>
      </w:tr>
      <w:tr w:rsidR="00A20263" w:rsidRPr="00E11796" w14:paraId="73C4DA4D" w14:textId="77777777" w:rsidTr="009818CD">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12309D7E" w14:textId="77777777" w:rsidR="00A20263" w:rsidRPr="00E11796" w:rsidRDefault="00A20263" w:rsidP="009818CD">
            <w:pPr>
              <w:rPr>
                <w:rFonts w:eastAsia="Lucida Sans Unicode" w:cs="Lucida Sans Unicode"/>
                <w:color w:val="000000" w:themeColor="text1"/>
                <w:szCs w:val="20"/>
              </w:rPr>
            </w:pPr>
            <w:r w:rsidRPr="00E11796">
              <w:rPr>
                <w:rFonts w:eastAsia="Lucida Sans Unicode" w:cs="Lucida Sans Unicode"/>
                <w:color w:val="000000" w:themeColor="text1"/>
                <w:szCs w:val="20"/>
              </w:rPr>
              <w:t>Sted</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6E1697A7" w14:textId="77777777" w:rsidR="00A20263" w:rsidRPr="00E11796" w:rsidRDefault="00A20263" w:rsidP="009818CD">
            <w:pPr>
              <w:rPr>
                <w:rFonts w:ascii="Calibri" w:eastAsia="Calibri" w:hAnsi="Calibri" w:cs="Calibri"/>
                <w:szCs w:val="20"/>
              </w:rPr>
            </w:pPr>
            <w:r w:rsidRPr="00E11796">
              <w:rPr>
                <w:rFonts w:ascii="Calibri" w:eastAsia="Calibri" w:hAnsi="Calibri" w:cs="Calibri"/>
                <w:szCs w:val="20"/>
              </w:rPr>
              <w:t xml:space="preserve"> </w:t>
            </w:r>
          </w:p>
        </w:tc>
      </w:tr>
      <w:tr w:rsidR="00A20263" w:rsidRPr="00E11796" w14:paraId="17BCEC22" w14:textId="77777777" w:rsidTr="009818CD">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61F7A6E5" w14:textId="77777777" w:rsidR="00A20263" w:rsidRPr="00E11796" w:rsidRDefault="00A20263" w:rsidP="009818CD">
            <w:pPr>
              <w:rPr>
                <w:rFonts w:eastAsia="Lucida Sans Unicode" w:cs="Lucida Sans Unicode"/>
                <w:color w:val="000000" w:themeColor="text1"/>
                <w:szCs w:val="20"/>
              </w:rPr>
            </w:pPr>
            <w:r w:rsidRPr="00E11796">
              <w:rPr>
                <w:rFonts w:eastAsia="Lucida Sans Unicode" w:cs="Lucida Sans Unicode"/>
                <w:color w:val="000000" w:themeColor="text1"/>
                <w:szCs w:val="20"/>
              </w:rPr>
              <w:t>Oppdragsgiver</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74CA80D2" w14:textId="77777777" w:rsidR="00A20263" w:rsidRPr="00E11796" w:rsidRDefault="00A20263" w:rsidP="009818CD">
            <w:pPr>
              <w:rPr>
                <w:rFonts w:ascii="Calibri" w:eastAsia="Calibri" w:hAnsi="Calibri" w:cs="Calibri"/>
                <w:szCs w:val="20"/>
              </w:rPr>
            </w:pPr>
            <w:r w:rsidRPr="00E11796">
              <w:rPr>
                <w:rFonts w:ascii="Calibri" w:eastAsia="Calibri" w:hAnsi="Calibri" w:cs="Calibri"/>
                <w:szCs w:val="20"/>
              </w:rPr>
              <w:t xml:space="preserve"> </w:t>
            </w:r>
          </w:p>
        </w:tc>
      </w:tr>
      <w:tr w:rsidR="00A20263" w:rsidRPr="00E11796" w14:paraId="6337A862" w14:textId="77777777" w:rsidTr="009818CD">
        <w:trPr>
          <w:trHeight w:val="42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45BB80EF" w14:textId="77777777" w:rsidR="00A20263" w:rsidRPr="00E11796" w:rsidRDefault="00A20263" w:rsidP="009818CD">
            <w:pPr>
              <w:rPr>
                <w:rFonts w:eastAsia="Lucida Sans Unicode" w:cs="Lucida Sans Unicode"/>
                <w:color w:val="000000" w:themeColor="text1"/>
                <w:szCs w:val="20"/>
              </w:rPr>
            </w:pPr>
            <w:r w:rsidRPr="00E11796">
              <w:rPr>
                <w:rFonts w:eastAsia="Lucida Sans Unicode" w:cs="Lucida Sans Unicode"/>
                <w:color w:val="000000" w:themeColor="text1"/>
                <w:szCs w:val="20"/>
              </w:rPr>
              <w:lastRenderedPageBreak/>
              <w:t>Tidsperiode for leveransen (fra-til) åå.mm.</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454E2D96" w14:textId="77777777" w:rsidR="00A20263" w:rsidRPr="00E11796" w:rsidRDefault="00A20263" w:rsidP="009818CD">
            <w:pPr>
              <w:ind w:left="360"/>
              <w:rPr>
                <w:rFonts w:ascii="Calibri" w:eastAsia="Calibri" w:hAnsi="Calibri" w:cs="Calibri"/>
                <w:b/>
                <w:bCs/>
                <w:szCs w:val="20"/>
              </w:rPr>
            </w:pPr>
            <w:r w:rsidRPr="00E11796">
              <w:rPr>
                <w:rFonts w:ascii="Calibri" w:eastAsia="Calibri" w:hAnsi="Calibri" w:cs="Calibri"/>
                <w:b/>
                <w:bCs/>
                <w:szCs w:val="20"/>
              </w:rPr>
              <w:t xml:space="preserve"> </w:t>
            </w:r>
          </w:p>
        </w:tc>
      </w:tr>
      <w:tr w:rsidR="00A20263" w:rsidRPr="00E11796" w14:paraId="451058E1" w14:textId="77777777" w:rsidTr="009818CD">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6943B016" w14:textId="77777777" w:rsidR="00A20263" w:rsidRPr="00E11796" w:rsidRDefault="00A20263" w:rsidP="009818CD">
            <w:pPr>
              <w:rPr>
                <w:rFonts w:eastAsia="Lucida Sans Unicode" w:cs="Lucida Sans Unicode"/>
                <w:color w:val="000000" w:themeColor="text1"/>
                <w:szCs w:val="20"/>
              </w:rPr>
            </w:pPr>
            <w:r w:rsidRPr="00E11796">
              <w:rPr>
                <w:rFonts w:eastAsia="Lucida Sans Unicode" w:cs="Lucida Sans Unicode"/>
                <w:color w:val="000000" w:themeColor="text1"/>
                <w:szCs w:val="20"/>
              </w:rPr>
              <w:t>Kontraktens verdi ekskl. mva.</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64C718D4" w14:textId="77777777" w:rsidR="00A20263" w:rsidRPr="00E11796" w:rsidRDefault="00A20263" w:rsidP="009818CD">
            <w:pPr>
              <w:ind w:left="360"/>
              <w:rPr>
                <w:rFonts w:ascii="Calibri" w:eastAsia="Calibri" w:hAnsi="Calibri" w:cs="Calibri"/>
                <w:b/>
                <w:bCs/>
                <w:szCs w:val="20"/>
              </w:rPr>
            </w:pPr>
            <w:r w:rsidRPr="00E11796">
              <w:rPr>
                <w:rFonts w:ascii="Calibri" w:eastAsia="Calibri" w:hAnsi="Calibri" w:cs="Calibri"/>
                <w:b/>
                <w:bCs/>
                <w:szCs w:val="20"/>
              </w:rPr>
              <w:t xml:space="preserve"> </w:t>
            </w:r>
          </w:p>
        </w:tc>
      </w:tr>
      <w:tr w:rsidR="00A20263" w:rsidRPr="00E11796" w14:paraId="26E77B5B" w14:textId="77777777" w:rsidTr="009818CD">
        <w:trPr>
          <w:trHeight w:val="108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1F2E7DBE" w14:textId="4850F442" w:rsidR="00A20263" w:rsidRPr="00E11796" w:rsidRDefault="00A20263" w:rsidP="009818CD">
            <w:pPr>
              <w:rPr>
                <w:rFonts w:eastAsia="Lucida Sans Unicode" w:cs="Lucida Sans Unicode"/>
                <w:color w:val="000000" w:themeColor="text1"/>
                <w:szCs w:val="20"/>
              </w:rPr>
            </w:pPr>
            <w:r w:rsidRPr="00E11796">
              <w:rPr>
                <w:rFonts w:eastAsia="Lucida Sans Unicode" w:cs="Lucida Sans Unicode"/>
                <w:color w:val="000000" w:themeColor="text1"/>
                <w:szCs w:val="20"/>
              </w:rPr>
              <w:t xml:space="preserve">Beskrivelse av hva kontraktarbeidene gikk ut på, herunder relevansen i forhold til kvalifikasjonskravet i B2 punkt 2.4. </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559A98DF" w14:textId="77777777" w:rsidR="00A20263" w:rsidRPr="00E11796" w:rsidRDefault="00A20263" w:rsidP="009818CD">
            <w:pPr>
              <w:ind w:left="360"/>
              <w:rPr>
                <w:rFonts w:ascii="Calibri" w:eastAsia="Calibri" w:hAnsi="Calibri" w:cs="Calibri"/>
                <w:b/>
                <w:bCs/>
                <w:szCs w:val="20"/>
              </w:rPr>
            </w:pPr>
            <w:r w:rsidRPr="00E11796">
              <w:rPr>
                <w:rFonts w:ascii="Calibri" w:eastAsia="Calibri" w:hAnsi="Calibri" w:cs="Calibri"/>
                <w:b/>
                <w:bCs/>
                <w:szCs w:val="20"/>
              </w:rPr>
              <w:t xml:space="preserve"> </w:t>
            </w:r>
          </w:p>
        </w:tc>
      </w:tr>
      <w:tr w:rsidR="00A20263" w:rsidRPr="00E11796" w14:paraId="4FF4B7CD" w14:textId="77777777" w:rsidTr="009818CD">
        <w:trPr>
          <w:trHeight w:val="1095"/>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19740B75" w14:textId="77777777" w:rsidR="00A20263" w:rsidRPr="00E11796" w:rsidRDefault="00A20263" w:rsidP="009818CD">
            <w:pPr>
              <w:rPr>
                <w:rFonts w:eastAsia="Lucida Sans Unicode" w:cs="Lucida Sans Unicode"/>
                <w:color w:val="000000" w:themeColor="text1"/>
                <w:szCs w:val="20"/>
              </w:rPr>
            </w:pPr>
            <w:r w:rsidRPr="00E11796">
              <w:rPr>
                <w:rFonts w:eastAsia="Lucida Sans Unicode" w:cs="Lucida Sans Unicode"/>
                <w:color w:val="000000" w:themeColor="text1"/>
                <w:szCs w:val="20"/>
              </w:rPr>
              <w:t xml:space="preserve">Hvilke arbeider som ble utført av entreprenøren selv, og hvilke arbeider som ble utført av underleverandører/kontraktsmedhjelpere. </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13E8403A" w14:textId="77777777" w:rsidR="00A20263" w:rsidRPr="00E11796" w:rsidRDefault="00A20263" w:rsidP="009818CD">
            <w:pPr>
              <w:ind w:left="360"/>
              <w:rPr>
                <w:rFonts w:ascii="Calibri" w:eastAsia="Calibri" w:hAnsi="Calibri" w:cs="Calibri"/>
                <w:b/>
                <w:bCs/>
                <w:szCs w:val="20"/>
              </w:rPr>
            </w:pPr>
            <w:r w:rsidRPr="00E11796">
              <w:rPr>
                <w:rFonts w:ascii="Calibri" w:eastAsia="Calibri" w:hAnsi="Calibri" w:cs="Calibri"/>
                <w:b/>
                <w:bCs/>
                <w:szCs w:val="20"/>
              </w:rPr>
              <w:t xml:space="preserve"> </w:t>
            </w:r>
          </w:p>
        </w:tc>
      </w:tr>
      <w:tr w:rsidR="00A20263" w:rsidRPr="00E11796" w14:paraId="05825699" w14:textId="77777777" w:rsidTr="009818CD">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7A3C1F4B" w14:textId="77777777" w:rsidR="00A20263" w:rsidRPr="00E11796" w:rsidRDefault="00A20263" w:rsidP="009818CD">
            <w:pPr>
              <w:rPr>
                <w:rFonts w:eastAsia="Lucida Sans Unicode" w:cs="Lucida Sans Unicode"/>
                <w:color w:val="000000" w:themeColor="text1"/>
                <w:szCs w:val="20"/>
              </w:rPr>
            </w:pPr>
            <w:r w:rsidRPr="00E11796">
              <w:rPr>
                <w:rFonts w:eastAsia="Lucida Sans Unicode" w:cs="Lucida Sans Unicode"/>
                <w:color w:val="000000" w:themeColor="text1"/>
                <w:szCs w:val="20"/>
              </w:rPr>
              <w:t>Referanseperson/kontaktperson hos oppdragsgiver med kontaktdata (telefonnummer og e-postadresse), og angivelse av vedkommende sin rolle under kontrakten.</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6F8968B2" w14:textId="77777777" w:rsidR="00A20263" w:rsidRPr="00E11796" w:rsidRDefault="00A20263" w:rsidP="009818CD">
            <w:pPr>
              <w:ind w:left="360"/>
              <w:rPr>
                <w:rFonts w:ascii="Calibri" w:eastAsia="Calibri" w:hAnsi="Calibri" w:cs="Calibri"/>
                <w:b/>
                <w:bCs/>
                <w:szCs w:val="20"/>
              </w:rPr>
            </w:pPr>
            <w:r w:rsidRPr="00E11796">
              <w:rPr>
                <w:rFonts w:ascii="Calibri" w:eastAsia="Calibri" w:hAnsi="Calibri" w:cs="Calibri"/>
                <w:b/>
                <w:bCs/>
                <w:szCs w:val="20"/>
              </w:rPr>
              <w:t xml:space="preserve"> </w:t>
            </w:r>
          </w:p>
        </w:tc>
      </w:tr>
      <w:tr w:rsidR="00A20263" w:rsidRPr="00E11796" w14:paraId="51D8CC0F" w14:textId="77777777" w:rsidTr="009818CD">
        <w:trPr>
          <w:trHeight w:val="450"/>
        </w:trPr>
        <w:tc>
          <w:tcPr>
            <w:tcW w:w="4668" w:type="dxa"/>
            <w:tcBorders>
              <w:top w:val="single" w:sz="8" w:space="0" w:color="auto"/>
              <w:left w:val="single" w:sz="8" w:space="0" w:color="auto"/>
              <w:bottom w:val="single" w:sz="8" w:space="0" w:color="auto"/>
              <w:right w:val="single" w:sz="8" w:space="0" w:color="auto"/>
            </w:tcBorders>
            <w:shd w:val="clear" w:color="auto" w:fill="F2F2F2" w:themeFill="background1" w:themeFillShade="F2"/>
            <w:tcMar>
              <w:left w:w="108" w:type="dxa"/>
              <w:right w:w="108" w:type="dxa"/>
            </w:tcMar>
          </w:tcPr>
          <w:p w14:paraId="7440EEA4" w14:textId="77777777" w:rsidR="00A20263" w:rsidRPr="00E11796" w:rsidRDefault="00A20263" w:rsidP="009818CD">
            <w:pPr>
              <w:rPr>
                <w:rFonts w:eastAsia="Lucida Sans Unicode" w:cs="Lucida Sans Unicode"/>
                <w:color w:val="000000" w:themeColor="text1"/>
                <w:szCs w:val="20"/>
              </w:rPr>
            </w:pPr>
            <w:r w:rsidRPr="00E11796">
              <w:rPr>
                <w:rFonts w:eastAsia="Lucida Sans Unicode" w:cs="Lucida Sans Unicode"/>
                <w:color w:val="000000" w:themeColor="text1"/>
                <w:szCs w:val="20"/>
              </w:rPr>
              <w:t>Hvilke sentrale arbeider gjelder denne referansen for.</w:t>
            </w:r>
          </w:p>
        </w:tc>
        <w:tc>
          <w:tcPr>
            <w:tcW w:w="9638" w:type="dxa"/>
            <w:tcBorders>
              <w:top w:val="single" w:sz="8" w:space="0" w:color="auto"/>
              <w:left w:val="single" w:sz="8" w:space="0" w:color="auto"/>
              <w:bottom w:val="single" w:sz="8" w:space="0" w:color="auto"/>
              <w:right w:val="single" w:sz="8" w:space="0" w:color="auto"/>
            </w:tcBorders>
            <w:tcMar>
              <w:left w:w="108" w:type="dxa"/>
              <w:right w:w="108" w:type="dxa"/>
            </w:tcMar>
          </w:tcPr>
          <w:p w14:paraId="7A0FF938" w14:textId="77777777" w:rsidR="00A20263" w:rsidRPr="00E11796" w:rsidRDefault="00A20263" w:rsidP="009818CD">
            <w:pPr>
              <w:ind w:left="360"/>
              <w:rPr>
                <w:rFonts w:ascii="Calibri" w:eastAsia="Calibri" w:hAnsi="Calibri" w:cs="Calibri"/>
                <w:b/>
                <w:bCs/>
                <w:szCs w:val="20"/>
              </w:rPr>
            </w:pPr>
          </w:p>
        </w:tc>
      </w:tr>
    </w:tbl>
    <w:p w14:paraId="1A09C7A0" w14:textId="77777777" w:rsidR="00A72E0A" w:rsidRPr="00E11796" w:rsidRDefault="00A72E0A" w:rsidP="00433191"/>
    <w:p w14:paraId="60053429" w14:textId="034E76B4" w:rsidR="00C34ED3" w:rsidRPr="00E11796" w:rsidRDefault="001655A7" w:rsidP="00433191">
      <w:r w:rsidRPr="00E11796">
        <w:t xml:space="preserve">En oversikt over hvilket firma som innehar erfaring med hvilket sentralt arbeid, samt hvilket referanseprosjekt denne erfaringen fremgår av. </w:t>
      </w:r>
    </w:p>
    <w:tbl>
      <w:tblPr>
        <w:tblStyle w:val="Tabellrutenett"/>
        <w:tblW w:w="0" w:type="auto"/>
        <w:tblLook w:val="04A0" w:firstRow="1" w:lastRow="0" w:firstColumn="1" w:lastColumn="0" w:noHBand="0" w:noVBand="1"/>
      </w:tblPr>
      <w:tblGrid>
        <w:gridCol w:w="4783"/>
        <w:gridCol w:w="4784"/>
        <w:gridCol w:w="4784"/>
      </w:tblGrid>
      <w:tr w:rsidR="00C34ED3" w:rsidRPr="00E11796" w14:paraId="70F28136" w14:textId="77777777" w:rsidTr="00DB551A">
        <w:tc>
          <w:tcPr>
            <w:tcW w:w="4783" w:type="dxa"/>
            <w:shd w:val="clear" w:color="auto" w:fill="F2F2F2" w:themeFill="background1" w:themeFillShade="F2"/>
          </w:tcPr>
          <w:p w14:paraId="52A00079" w14:textId="00744C84" w:rsidR="00C34ED3" w:rsidRPr="00E11796" w:rsidRDefault="00C34ED3" w:rsidP="00433191">
            <w:r w:rsidRPr="00E11796">
              <w:t>Firma</w:t>
            </w:r>
          </w:p>
        </w:tc>
        <w:tc>
          <w:tcPr>
            <w:tcW w:w="4784" w:type="dxa"/>
            <w:shd w:val="clear" w:color="auto" w:fill="F2F2F2" w:themeFill="background1" w:themeFillShade="F2"/>
          </w:tcPr>
          <w:p w14:paraId="5F3F10ED" w14:textId="444B837D" w:rsidR="00C34ED3" w:rsidRPr="00E11796" w:rsidRDefault="00C34ED3" w:rsidP="00433191">
            <w:r w:rsidRPr="00E11796">
              <w:t>Sentral</w:t>
            </w:r>
            <w:r w:rsidR="00D14F08" w:rsidRPr="00E11796">
              <w:t>e</w:t>
            </w:r>
            <w:r w:rsidRPr="00E11796">
              <w:t xml:space="preserve"> arbeid</w:t>
            </w:r>
            <w:r w:rsidR="00D14F08" w:rsidRPr="00E11796">
              <w:t>er</w:t>
            </w:r>
          </w:p>
        </w:tc>
        <w:tc>
          <w:tcPr>
            <w:tcW w:w="4784" w:type="dxa"/>
            <w:shd w:val="clear" w:color="auto" w:fill="F2F2F2" w:themeFill="background1" w:themeFillShade="F2"/>
          </w:tcPr>
          <w:p w14:paraId="11792E51" w14:textId="011A8949" w:rsidR="00C34ED3" w:rsidRPr="00E11796" w:rsidRDefault="00C34ED3" w:rsidP="00433191">
            <w:r w:rsidRPr="00E11796">
              <w:t>Referanse</w:t>
            </w:r>
          </w:p>
        </w:tc>
      </w:tr>
      <w:tr w:rsidR="00C34ED3" w:rsidRPr="00E11796" w14:paraId="77F3DE81" w14:textId="77777777" w:rsidTr="00C34ED3">
        <w:tc>
          <w:tcPr>
            <w:tcW w:w="4783" w:type="dxa"/>
          </w:tcPr>
          <w:p w14:paraId="2253DFC4" w14:textId="77777777" w:rsidR="00C34ED3" w:rsidRPr="00E11796" w:rsidRDefault="00C34ED3" w:rsidP="00433191"/>
        </w:tc>
        <w:tc>
          <w:tcPr>
            <w:tcW w:w="4784" w:type="dxa"/>
          </w:tcPr>
          <w:p w14:paraId="06BC3275" w14:textId="77777777" w:rsidR="00C34ED3" w:rsidRPr="00E11796" w:rsidRDefault="00C34ED3" w:rsidP="00433191"/>
        </w:tc>
        <w:tc>
          <w:tcPr>
            <w:tcW w:w="4784" w:type="dxa"/>
          </w:tcPr>
          <w:p w14:paraId="7CE85438" w14:textId="77777777" w:rsidR="00C34ED3" w:rsidRPr="00E11796" w:rsidRDefault="00C34ED3" w:rsidP="00433191"/>
        </w:tc>
      </w:tr>
      <w:tr w:rsidR="00C34ED3" w:rsidRPr="00E11796" w14:paraId="21E77BA5" w14:textId="77777777" w:rsidTr="00C34ED3">
        <w:tc>
          <w:tcPr>
            <w:tcW w:w="4783" w:type="dxa"/>
          </w:tcPr>
          <w:p w14:paraId="61ABE5EF" w14:textId="77777777" w:rsidR="00C34ED3" w:rsidRPr="00E11796" w:rsidRDefault="00C34ED3" w:rsidP="00433191"/>
        </w:tc>
        <w:tc>
          <w:tcPr>
            <w:tcW w:w="4784" w:type="dxa"/>
          </w:tcPr>
          <w:p w14:paraId="1AA0F165" w14:textId="77777777" w:rsidR="00C34ED3" w:rsidRPr="00E11796" w:rsidRDefault="00C34ED3" w:rsidP="00433191"/>
        </w:tc>
        <w:tc>
          <w:tcPr>
            <w:tcW w:w="4784" w:type="dxa"/>
          </w:tcPr>
          <w:p w14:paraId="2B5974ED" w14:textId="77777777" w:rsidR="00C34ED3" w:rsidRPr="00E11796" w:rsidRDefault="00C34ED3" w:rsidP="00433191"/>
        </w:tc>
      </w:tr>
      <w:tr w:rsidR="007C40C5" w:rsidRPr="00E11796" w14:paraId="7CD648A3" w14:textId="77777777" w:rsidTr="00C34ED3">
        <w:tc>
          <w:tcPr>
            <w:tcW w:w="4783" w:type="dxa"/>
          </w:tcPr>
          <w:p w14:paraId="487F30B9" w14:textId="77777777" w:rsidR="00C34ED3" w:rsidRPr="00E11796" w:rsidRDefault="00C34ED3" w:rsidP="00433191"/>
        </w:tc>
        <w:tc>
          <w:tcPr>
            <w:tcW w:w="4784" w:type="dxa"/>
          </w:tcPr>
          <w:p w14:paraId="527D037F" w14:textId="77777777" w:rsidR="00C34ED3" w:rsidRPr="00E11796" w:rsidRDefault="00C34ED3" w:rsidP="00433191"/>
        </w:tc>
        <w:tc>
          <w:tcPr>
            <w:tcW w:w="4784" w:type="dxa"/>
          </w:tcPr>
          <w:p w14:paraId="20FBF442" w14:textId="77777777" w:rsidR="00C34ED3" w:rsidRPr="00E11796" w:rsidRDefault="00C34ED3" w:rsidP="00433191"/>
        </w:tc>
      </w:tr>
      <w:tr w:rsidR="007C40C5" w:rsidRPr="00E11796" w14:paraId="49B45A7D" w14:textId="77777777" w:rsidTr="00C34ED3">
        <w:tc>
          <w:tcPr>
            <w:tcW w:w="4783" w:type="dxa"/>
          </w:tcPr>
          <w:p w14:paraId="19B6FD90" w14:textId="77777777" w:rsidR="00BE0470" w:rsidRPr="00E11796" w:rsidRDefault="00BE0470" w:rsidP="00433191"/>
        </w:tc>
        <w:tc>
          <w:tcPr>
            <w:tcW w:w="4784" w:type="dxa"/>
          </w:tcPr>
          <w:p w14:paraId="1C2A48C5" w14:textId="77777777" w:rsidR="00BE0470" w:rsidRPr="00E11796" w:rsidRDefault="00BE0470" w:rsidP="00433191"/>
        </w:tc>
        <w:tc>
          <w:tcPr>
            <w:tcW w:w="4784" w:type="dxa"/>
          </w:tcPr>
          <w:p w14:paraId="1D365DAC" w14:textId="77777777" w:rsidR="00BE0470" w:rsidRPr="00E11796" w:rsidRDefault="00BE0470" w:rsidP="00433191"/>
        </w:tc>
      </w:tr>
      <w:tr w:rsidR="007C40C5" w:rsidRPr="00E11796" w14:paraId="74F4489D" w14:textId="77777777" w:rsidTr="00C34ED3">
        <w:tc>
          <w:tcPr>
            <w:tcW w:w="4783" w:type="dxa"/>
          </w:tcPr>
          <w:p w14:paraId="14A19E20" w14:textId="77777777" w:rsidR="00BE0470" w:rsidRPr="00E11796" w:rsidRDefault="00BE0470" w:rsidP="00433191"/>
        </w:tc>
        <w:tc>
          <w:tcPr>
            <w:tcW w:w="4784" w:type="dxa"/>
          </w:tcPr>
          <w:p w14:paraId="173BF151" w14:textId="77777777" w:rsidR="00BE0470" w:rsidRPr="00E11796" w:rsidRDefault="00BE0470" w:rsidP="00433191"/>
        </w:tc>
        <w:tc>
          <w:tcPr>
            <w:tcW w:w="4784" w:type="dxa"/>
          </w:tcPr>
          <w:p w14:paraId="71A57E89" w14:textId="77777777" w:rsidR="00BE0470" w:rsidRPr="00E11796" w:rsidRDefault="00BE0470" w:rsidP="00433191"/>
        </w:tc>
      </w:tr>
    </w:tbl>
    <w:p w14:paraId="19AF8E8D" w14:textId="77777777" w:rsidR="00C97F05" w:rsidRPr="00E11796" w:rsidRDefault="00C97F05" w:rsidP="00C97F05">
      <w:pPr>
        <w:pStyle w:val="Overskrift3"/>
        <w:numPr>
          <w:ilvl w:val="0"/>
          <w:numId w:val="0"/>
        </w:numPr>
        <w:sectPr w:rsidR="00C97F05" w:rsidRPr="00E11796" w:rsidSect="00DE7D9C">
          <w:pgSz w:w="16838" w:h="11906" w:orient="landscape" w:code="9"/>
          <w:pgMar w:top="1701" w:right="1400" w:bottom="1418" w:left="1077" w:header="709" w:footer="709" w:gutter="0"/>
          <w:cols w:space="708"/>
          <w:docGrid w:linePitch="360"/>
        </w:sectPr>
      </w:pPr>
    </w:p>
    <w:p w14:paraId="55D61ADB" w14:textId="7F19457E" w:rsidR="001232DE" w:rsidRPr="00E11796" w:rsidRDefault="00677ECE" w:rsidP="00ED1736">
      <w:pPr>
        <w:pStyle w:val="Overskrift3"/>
      </w:pPr>
      <w:bookmarkStart w:id="1665" w:name="_Toc233897389"/>
      <w:r w:rsidRPr="00E11796">
        <w:lastRenderedPageBreak/>
        <w:t>Miljø</w:t>
      </w:r>
      <w:r w:rsidR="00ED1736" w:rsidRPr="00E11796">
        <w:t xml:space="preserve"> og kvalitet</w:t>
      </w:r>
      <w:bookmarkEnd w:id="1665"/>
      <w:r w:rsidR="00ED1736" w:rsidRPr="00E11796">
        <w:t xml:space="preserve"> </w:t>
      </w:r>
    </w:p>
    <w:p w14:paraId="0D64481C" w14:textId="4F062B87" w:rsidR="00ED1736" w:rsidRPr="00E11796" w:rsidRDefault="004A6B06" w:rsidP="008C1549">
      <w:pPr>
        <w:pStyle w:val="Overskrift4"/>
      </w:pPr>
      <w:bookmarkStart w:id="1666" w:name="_Toc233897390"/>
      <w:r w:rsidRPr="00E11796">
        <w:t>Ledelse</w:t>
      </w:r>
      <w:r w:rsidR="00C958C2" w:rsidRPr="00E11796">
        <w:t>s</w:t>
      </w:r>
      <w:r w:rsidRPr="00E11796">
        <w:t>system</w:t>
      </w:r>
      <w:r w:rsidR="00C958C2" w:rsidRPr="00E11796">
        <w:t xml:space="preserve"> for m</w:t>
      </w:r>
      <w:r w:rsidR="00ED1736" w:rsidRPr="00E11796">
        <w:t>iljø – kapittel B2 punkt 2.5.</w:t>
      </w:r>
      <w:r w:rsidR="00677ECE" w:rsidRPr="00E11796">
        <w:t>1</w:t>
      </w:r>
      <w:bookmarkEnd w:id="1666"/>
    </w:p>
    <w:p w14:paraId="5B2F0DCC" w14:textId="4636C489" w:rsidR="00ED1736" w:rsidRPr="00E11796" w:rsidRDefault="00ED1736" w:rsidP="001232DE">
      <w:r w:rsidRPr="00E11796">
        <w:t>Dokumenteres i tråd med bestemmelsene i B2 punkt 2.5.</w:t>
      </w:r>
      <w:r w:rsidR="00677ECE" w:rsidRPr="00E11796">
        <w:t>1</w:t>
      </w:r>
      <w:r w:rsidRPr="00E11796">
        <w:t>.</w:t>
      </w:r>
    </w:p>
    <w:p w14:paraId="37312AB8" w14:textId="77777777" w:rsidR="00ED1736" w:rsidRPr="00E11796" w:rsidRDefault="00ED1736" w:rsidP="00ED1736"/>
    <w:p w14:paraId="7440A5FD" w14:textId="60E0848D" w:rsidR="00ED1736" w:rsidRPr="00E11796" w:rsidRDefault="00101A80" w:rsidP="008C1549">
      <w:pPr>
        <w:pStyle w:val="Overskrift4"/>
      </w:pPr>
      <w:bookmarkStart w:id="1667" w:name="_Toc233897391"/>
      <w:r w:rsidRPr="00E11796">
        <w:t>Ledelsessystem for kvalitet</w:t>
      </w:r>
      <w:r w:rsidR="00ED1736" w:rsidRPr="00E11796">
        <w:t xml:space="preserve"> – kapittel B2 punkt 2.5.</w:t>
      </w:r>
      <w:r w:rsidR="00677ECE" w:rsidRPr="00E11796">
        <w:t>2</w:t>
      </w:r>
      <w:bookmarkEnd w:id="1667"/>
      <w:r w:rsidR="00ED1736" w:rsidRPr="00E11796">
        <w:t xml:space="preserve"> </w:t>
      </w:r>
    </w:p>
    <w:p w14:paraId="6F2CD03F" w14:textId="0EF0551A" w:rsidR="00ED1736" w:rsidRPr="00E11796" w:rsidRDefault="00ED1736" w:rsidP="00ED1736">
      <w:r w:rsidRPr="00E11796">
        <w:t>Dokumenteres i tråd med bestemmelsene i B2 punkt 2.5.</w:t>
      </w:r>
      <w:r w:rsidR="00677ECE" w:rsidRPr="00E11796">
        <w:t>2</w:t>
      </w:r>
      <w:r w:rsidRPr="00E11796">
        <w:t>.</w:t>
      </w:r>
    </w:p>
    <w:p w14:paraId="253DEC1C" w14:textId="77777777" w:rsidR="00ED1736" w:rsidRPr="00E11796" w:rsidRDefault="00ED1736" w:rsidP="00ED1736"/>
    <w:p w14:paraId="5397C550" w14:textId="166ADF80" w:rsidR="00ED1736" w:rsidRPr="00E11796" w:rsidRDefault="00ED1736" w:rsidP="00C9486D">
      <w:pPr>
        <w:pStyle w:val="Overskrift3"/>
      </w:pPr>
      <w:bookmarkStart w:id="1668" w:name="_Toc233897392"/>
      <w:r w:rsidRPr="00E11796">
        <w:t>Skatteattest</w:t>
      </w:r>
      <w:bookmarkEnd w:id="1668"/>
      <w:r w:rsidRPr="00E11796">
        <w:t xml:space="preserve"> </w:t>
      </w:r>
    </w:p>
    <w:p w14:paraId="57ECBA46" w14:textId="4CC04F64" w:rsidR="00EA1CE5" w:rsidRPr="00E11796" w:rsidRDefault="00EA1CE5" w:rsidP="00ED1736">
      <w:r w:rsidRPr="00E11796">
        <w:t>Dokumenteres i tråd med bestemmelsene i B2 punkt 3.2</w:t>
      </w:r>
    </w:p>
    <w:p w14:paraId="36043493" w14:textId="77777777" w:rsidR="001232DE" w:rsidRPr="00E11796" w:rsidRDefault="001232DE" w:rsidP="00ED1736"/>
    <w:p w14:paraId="1424345D" w14:textId="2DB9241A" w:rsidR="00ED1736" w:rsidRPr="00E11796" w:rsidRDefault="00ED1736" w:rsidP="00C9486D">
      <w:pPr>
        <w:pStyle w:val="Overskrift3"/>
      </w:pPr>
      <w:bookmarkStart w:id="1669" w:name="_Toc233897393"/>
      <w:r w:rsidRPr="00E11796">
        <w:t>Vedlegg</w:t>
      </w:r>
      <w:bookmarkEnd w:id="1669"/>
    </w:p>
    <w:p w14:paraId="4BF99054" w14:textId="77777777" w:rsidR="00ED1736" w:rsidRPr="00E11796" w:rsidRDefault="00ED1736" w:rsidP="00ED1736">
      <w:r w:rsidRPr="00E11796">
        <w:t>I dette skjemaet fremgår følgende vedlegg:</w:t>
      </w:r>
    </w:p>
    <w:p w14:paraId="4022B75D" w14:textId="005B66AB" w:rsidR="00ED1736" w:rsidRPr="00E11796" w:rsidRDefault="00ED1736" w:rsidP="00ED1736">
      <w:r w:rsidRPr="00E11796">
        <w:t xml:space="preserve">Vedlegg </w:t>
      </w:r>
      <w:r w:rsidR="009B38E3" w:rsidRPr="00E11796">
        <w:t>E1-</w:t>
      </w:r>
      <w:r w:rsidRPr="00E11796">
        <w:t xml:space="preserve">1: Mal forpliktelseserklæring </w:t>
      </w:r>
    </w:p>
    <w:p w14:paraId="125FF7AA" w14:textId="4BB99A31" w:rsidR="009B38E3" w:rsidRPr="00E11796" w:rsidRDefault="009B38E3" w:rsidP="00ED1736">
      <w:r w:rsidRPr="00E11796">
        <w:t>Vedlegg E1-2</w:t>
      </w:r>
      <w:r w:rsidR="003B0783" w:rsidRPr="00E11796">
        <w:t>:</w:t>
      </w:r>
      <w:r w:rsidRPr="00E11796">
        <w:t xml:space="preserve"> Mal sol</w:t>
      </w:r>
      <w:r w:rsidR="002A6C70" w:rsidRPr="00E11796">
        <w:t>idarans</w:t>
      </w:r>
      <w:r w:rsidR="00883AFB" w:rsidRPr="00E11796">
        <w:t>var</w:t>
      </w:r>
      <w:r w:rsidR="002A6C70" w:rsidRPr="00E11796">
        <w:t>erklæring</w:t>
      </w:r>
    </w:p>
    <w:p w14:paraId="661A79AD" w14:textId="20DE561F" w:rsidR="00EA3F26" w:rsidRPr="00E11796" w:rsidRDefault="00ED1736" w:rsidP="00ED1736">
      <w:r w:rsidRPr="00E11796">
        <w:t xml:space="preserve">Vedlegg </w:t>
      </w:r>
      <w:r w:rsidR="009B38E3" w:rsidRPr="00E11796">
        <w:t>E1-3</w:t>
      </w:r>
      <w:r w:rsidRPr="00E11796">
        <w:t>: Fullmakt utvidet skatteattest</w:t>
      </w:r>
    </w:p>
    <w:p w14:paraId="36F0CFB7" w14:textId="77777777" w:rsidR="00EA3F26" w:rsidRPr="00E11796" w:rsidRDefault="00EA3F26" w:rsidP="00ED1736">
      <w:r w:rsidRPr="00E11796">
        <w:t xml:space="preserve">Vedlegg </w:t>
      </w:r>
      <w:r w:rsidR="009B38E3" w:rsidRPr="00E11796">
        <w:t>E1-4</w:t>
      </w:r>
      <w:r w:rsidRPr="00E11796">
        <w:t>: Egenerklæring om forholdet til gjeldende sanksjonslovgivning</w:t>
      </w:r>
    </w:p>
    <w:p w14:paraId="7C4E630C" w14:textId="77777777" w:rsidR="00883AFB" w:rsidRPr="00E11796" w:rsidRDefault="00883AFB" w:rsidP="00ED1736"/>
    <w:p w14:paraId="7785EAF2" w14:textId="79C45719" w:rsidR="00883AFB" w:rsidRPr="00E11796" w:rsidRDefault="00883AFB" w:rsidP="00ED1736">
      <w:pPr>
        <w:sectPr w:rsidR="00883AFB" w:rsidRPr="00E11796" w:rsidSect="00C97F05">
          <w:pgSz w:w="11906" w:h="16838" w:code="9"/>
          <w:pgMar w:top="1400" w:right="1418" w:bottom="1077" w:left="1701" w:header="709" w:footer="709" w:gutter="0"/>
          <w:cols w:space="708"/>
          <w:docGrid w:linePitch="360"/>
        </w:sectPr>
      </w:pPr>
    </w:p>
    <w:p w14:paraId="73042071" w14:textId="1831862B" w:rsidR="00ED1736" w:rsidRPr="00E11796" w:rsidRDefault="00ED1736" w:rsidP="00ED1736">
      <w:pPr>
        <w:rPr>
          <w:b/>
        </w:rPr>
      </w:pPr>
      <w:r w:rsidRPr="00E11796">
        <w:rPr>
          <w:b/>
        </w:rPr>
        <w:lastRenderedPageBreak/>
        <w:t xml:space="preserve">Vedlegg </w:t>
      </w:r>
      <w:r w:rsidR="00883AFB" w:rsidRPr="00E11796">
        <w:rPr>
          <w:b/>
        </w:rPr>
        <w:t>E1-</w:t>
      </w:r>
      <w:r w:rsidRPr="00E11796">
        <w:rPr>
          <w:b/>
        </w:rPr>
        <w:t>1</w:t>
      </w:r>
    </w:p>
    <w:p w14:paraId="005D7D0D" w14:textId="77777777" w:rsidR="00ED1736" w:rsidRPr="00E11796" w:rsidRDefault="00ED1736" w:rsidP="00ED1736">
      <w:pPr>
        <w:rPr>
          <w:highlight w:val="red"/>
        </w:rPr>
      </w:pPr>
    </w:p>
    <w:p w14:paraId="2BB5807B" w14:textId="6707673A" w:rsidR="00ED1736" w:rsidRPr="00E11796" w:rsidRDefault="00703045" w:rsidP="00ED1736">
      <w:pPr>
        <w:rPr>
          <w:highlight w:val="red"/>
        </w:rPr>
      </w:pPr>
      <w:bookmarkStart w:id="1670" w:name="_Hlk121396851"/>
      <w:r w:rsidRPr="00E11796">
        <w:t xml:space="preserve">Der </w:t>
      </w:r>
      <w:r w:rsidR="00525129" w:rsidRPr="00E11796">
        <w:t>entreprenøren</w:t>
      </w:r>
      <w:r w:rsidRPr="00E11796">
        <w:t xml:space="preserve"> eller et felleskap støtter seg på kapasiteten til en annen virksomhet for å bli kvalifisert jf</w:t>
      </w:r>
      <w:r w:rsidR="00B87E90">
        <w:t xml:space="preserve">. </w:t>
      </w:r>
      <w:r w:rsidRPr="00E11796">
        <w:t>B2</w:t>
      </w:r>
      <w:r w:rsidR="00525129" w:rsidRPr="00E11796">
        <w:t xml:space="preserve"> punkt 4.1</w:t>
      </w:r>
      <w:r w:rsidRPr="00E11796">
        <w:t>, benyttes følgende forpliktelseserklæring.</w:t>
      </w:r>
    </w:p>
    <w:bookmarkEnd w:id="1670"/>
    <w:p w14:paraId="6D0EBCFB" w14:textId="77777777" w:rsidR="00ED1736" w:rsidRPr="00E11796" w:rsidRDefault="00ED1736" w:rsidP="00ED1736">
      <w:pPr>
        <w:rPr>
          <w:highlight w:val="red"/>
        </w:rPr>
      </w:pPr>
    </w:p>
    <w:p w14:paraId="6974E244" w14:textId="77777777" w:rsidR="00ED1736" w:rsidRPr="00E11796" w:rsidRDefault="00ED1736" w:rsidP="00ED1736">
      <w:r w:rsidRPr="00E11796">
        <w:t>***</w:t>
      </w:r>
    </w:p>
    <w:p w14:paraId="441938EC" w14:textId="77777777" w:rsidR="00ED1736" w:rsidRPr="00E11796" w:rsidRDefault="00ED1736" w:rsidP="00ED1736">
      <w:pPr>
        <w:rPr>
          <w:highlight w:val="red"/>
        </w:rPr>
      </w:pPr>
    </w:p>
    <w:p w14:paraId="16A996FF" w14:textId="7B0A0143" w:rsidR="00ED1736" w:rsidRPr="00E11796" w:rsidRDefault="00ED1736" w:rsidP="00ED1736">
      <w:pPr>
        <w:rPr>
          <w:b/>
        </w:rPr>
      </w:pPr>
      <w:r w:rsidRPr="00E11796">
        <w:rPr>
          <w:b/>
        </w:rPr>
        <w:t>MAL FORPLIKTELSESERKLÆRING</w:t>
      </w:r>
    </w:p>
    <w:p w14:paraId="49DF5170" w14:textId="17441752" w:rsidR="00BF0B15" w:rsidRPr="00E11796" w:rsidRDefault="00BF0B15" w:rsidP="00ED1736">
      <w:pPr>
        <w:rPr>
          <w:b/>
          <w:highlight w:val="red"/>
        </w:rPr>
      </w:pPr>
    </w:p>
    <w:p w14:paraId="6E334E95" w14:textId="77777777" w:rsidR="00703045" w:rsidRPr="00E11796" w:rsidRDefault="00703045" w:rsidP="00703045">
      <w:pPr>
        <w:tabs>
          <w:tab w:val="right" w:pos="8388"/>
        </w:tabs>
        <w:rPr>
          <w:lang w:eastAsia="nb-NO"/>
        </w:rPr>
      </w:pPr>
      <w:r w:rsidRPr="00E11796">
        <w:rPr>
          <w:lang w:eastAsia="nb-NO"/>
        </w:rPr>
        <w:t>Firma … … … … … … … … … … stiller sin kompetanse og kapasitet til rådighet til</w:t>
      </w:r>
    </w:p>
    <w:p w14:paraId="415A93DA" w14:textId="77777777" w:rsidR="00703045" w:rsidRPr="00E11796" w:rsidRDefault="00703045" w:rsidP="00703045">
      <w:pPr>
        <w:tabs>
          <w:tab w:val="right" w:pos="8388"/>
        </w:tabs>
        <w:rPr>
          <w:lang w:eastAsia="nb-NO"/>
        </w:rPr>
      </w:pPr>
    </w:p>
    <w:p w14:paraId="2A3F7244" w14:textId="74EBC4C3" w:rsidR="00BF0B15" w:rsidRPr="00E11796" w:rsidRDefault="00703045" w:rsidP="00703045">
      <w:pPr>
        <w:tabs>
          <w:tab w:val="right" w:pos="8388"/>
        </w:tabs>
        <w:rPr>
          <w:lang w:eastAsia="nb-NO"/>
        </w:rPr>
      </w:pPr>
      <w:r w:rsidRPr="00E11796">
        <w:rPr>
          <w:lang w:eastAsia="nb-NO"/>
        </w:rPr>
        <w:t xml:space="preserve">firma … … … … … … … … … … i </w:t>
      </w:r>
      <w:r w:rsidRPr="00E11796">
        <w:rPr>
          <w:highlight w:val="lightGray"/>
          <w:lang w:eastAsia="nb-NO"/>
        </w:rPr>
        <w:t>[prosjektnavn her</w:t>
      </w:r>
      <w:r w:rsidRPr="00E11796">
        <w:rPr>
          <w:lang w:eastAsia="nb-NO"/>
        </w:rPr>
        <w:t>] for å bli kvalifisert, for følgende kvalifikasjonskrav og/eller sentrale arbeider jf.</w:t>
      </w:r>
      <w:r w:rsidR="00101A80" w:rsidRPr="00E11796">
        <w:rPr>
          <w:lang w:eastAsia="nb-NO"/>
        </w:rPr>
        <w:t xml:space="preserve"> </w:t>
      </w:r>
      <w:r w:rsidRPr="00E11796">
        <w:rPr>
          <w:lang w:eastAsia="nb-NO"/>
        </w:rPr>
        <w:t>B2</w:t>
      </w:r>
      <w:r w:rsidR="00101A80" w:rsidRPr="00E11796">
        <w:rPr>
          <w:lang w:eastAsia="nb-NO"/>
        </w:rPr>
        <w:t xml:space="preserve"> punkt</w:t>
      </w:r>
      <w:r w:rsidRPr="00E11796">
        <w:rPr>
          <w:lang w:eastAsia="nb-NO"/>
        </w:rPr>
        <w:t xml:space="preserve"> 2.4:</w:t>
      </w:r>
    </w:p>
    <w:p w14:paraId="6DE89652" w14:textId="77777777" w:rsidR="00BF0B15" w:rsidRPr="00E11796" w:rsidRDefault="00BF0B15" w:rsidP="00ED1736">
      <w:pPr>
        <w:rPr>
          <w:b/>
          <w:highlight w:val="red"/>
        </w:rPr>
      </w:pPr>
    </w:p>
    <w:tbl>
      <w:tblPr>
        <w:tblStyle w:val="Tabellrutenett"/>
        <w:tblW w:w="0" w:type="auto"/>
        <w:tblLook w:val="04A0" w:firstRow="1" w:lastRow="0" w:firstColumn="1" w:lastColumn="0" w:noHBand="0" w:noVBand="1"/>
      </w:tblPr>
      <w:tblGrid>
        <w:gridCol w:w="1030"/>
        <w:gridCol w:w="2798"/>
        <w:gridCol w:w="4959"/>
      </w:tblGrid>
      <w:tr w:rsidR="00BF0B15" w:rsidRPr="00E11796" w14:paraId="12315B9E" w14:textId="61B5F485" w:rsidTr="00396C2B">
        <w:tc>
          <w:tcPr>
            <w:tcW w:w="1030" w:type="dxa"/>
            <w:tcBorders>
              <w:top w:val="nil"/>
              <w:left w:val="nil"/>
              <w:bottom w:val="nil"/>
              <w:right w:val="nil"/>
            </w:tcBorders>
          </w:tcPr>
          <w:p w14:paraId="2D6EE419" w14:textId="77777777" w:rsidR="00BF0B15" w:rsidRPr="00E11796" w:rsidRDefault="00BF0B15" w:rsidP="00840AD9">
            <w:pPr>
              <w:pStyle w:val="Listeavsnitt"/>
              <w:numPr>
                <w:ilvl w:val="0"/>
                <w:numId w:val="16"/>
              </w:numPr>
            </w:pPr>
          </w:p>
        </w:tc>
        <w:tc>
          <w:tcPr>
            <w:tcW w:w="2798" w:type="dxa"/>
            <w:tcBorders>
              <w:top w:val="nil"/>
              <w:left w:val="nil"/>
              <w:bottom w:val="nil"/>
              <w:right w:val="nil"/>
            </w:tcBorders>
          </w:tcPr>
          <w:p w14:paraId="62BFAE0C" w14:textId="77777777" w:rsidR="00BF0B15" w:rsidRPr="00E11796" w:rsidRDefault="00BF0B15" w:rsidP="00ED1736"/>
        </w:tc>
        <w:tc>
          <w:tcPr>
            <w:tcW w:w="4959" w:type="dxa"/>
            <w:tcBorders>
              <w:top w:val="nil"/>
              <w:left w:val="nil"/>
              <w:bottom w:val="nil"/>
              <w:right w:val="nil"/>
            </w:tcBorders>
          </w:tcPr>
          <w:p w14:paraId="1C728AA7" w14:textId="77777777" w:rsidR="00BF0B15" w:rsidRPr="00E11796" w:rsidRDefault="00BF0B15" w:rsidP="00ED1736"/>
        </w:tc>
      </w:tr>
      <w:tr w:rsidR="00BF0B15" w:rsidRPr="00E11796" w14:paraId="7A97C16D" w14:textId="713DF791" w:rsidTr="00396C2B">
        <w:tc>
          <w:tcPr>
            <w:tcW w:w="1030" w:type="dxa"/>
            <w:tcBorders>
              <w:top w:val="nil"/>
              <w:left w:val="nil"/>
              <w:bottom w:val="nil"/>
              <w:right w:val="nil"/>
            </w:tcBorders>
          </w:tcPr>
          <w:p w14:paraId="0A946949" w14:textId="77777777" w:rsidR="00BF0B15" w:rsidRPr="00E11796" w:rsidRDefault="00BF0B15" w:rsidP="00840AD9">
            <w:pPr>
              <w:pStyle w:val="Listeavsnitt"/>
              <w:numPr>
                <w:ilvl w:val="0"/>
                <w:numId w:val="16"/>
              </w:numPr>
            </w:pPr>
          </w:p>
        </w:tc>
        <w:tc>
          <w:tcPr>
            <w:tcW w:w="2798" w:type="dxa"/>
            <w:tcBorders>
              <w:top w:val="nil"/>
              <w:left w:val="nil"/>
              <w:bottom w:val="nil"/>
              <w:right w:val="nil"/>
            </w:tcBorders>
          </w:tcPr>
          <w:p w14:paraId="7A2E6020" w14:textId="77777777" w:rsidR="00BF0B15" w:rsidRPr="00E11796" w:rsidRDefault="00BF0B15" w:rsidP="00ED1736"/>
        </w:tc>
        <w:tc>
          <w:tcPr>
            <w:tcW w:w="4959" w:type="dxa"/>
            <w:tcBorders>
              <w:top w:val="nil"/>
              <w:left w:val="nil"/>
              <w:bottom w:val="nil"/>
              <w:right w:val="nil"/>
            </w:tcBorders>
          </w:tcPr>
          <w:p w14:paraId="714F59C7" w14:textId="77777777" w:rsidR="00BF0B15" w:rsidRPr="00E11796" w:rsidRDefault="00BF0B15" w:rsidP="00ED1736"/>
        </w:tc>
      </w:tr>
      <w:tr w:rsidR="00BF0B15" w:rsidRPr="00E11796" w14:paraId="15DED936" w14:textId="0C341AE9" w:rsidTr="00396C2B">
        <w:tc>
          <w:tcPr>
            <w:tcW w:w="1030" w:type="dxa"/>
            <w:tcBorders>
              <w:top w:val="nil"/>
              <w:left w:val="nil"/>
              <w:bottom w:val="nil"/>
              <w:right w:val="nil"/>
            </w:tcBorders>
          </w:tcPr>
          <w:p w14:paraId="2AE45D5F" w14:textId="77777777" w:rsidR="00BF0B15" w:rsidRPr="00E11796" w:rsidRDefault="00BF0B15" w:rsidP="00840AD9">
            <w:pPr>
              <w:pStyle w:val="Listeavsnitt"/>
              <w:numPr>
                <w:ilvl w:val="0"/>
                <w:numId w:val="16"/>
              </w:numPr>
            </w:pPr>
          </w:p>
        </w:tc>
        <w:tc>
          <w:tcPr>
            <w:tcW w:w="2798" w:type="dxa"/>
            <w:tcBorders>
              <w:top w:val="nil"/>
              <w:left w:val="nil"/>
              <w:bottom w:val="nil"/>
              <w:right w:val="nil"/>
            </w:tcBorders>
          </w:tcPr>
          <w:p w14:paraId="61A123A8" w14:textId="77777777" w:rsidR="00BF0B15" w:rsidRPr="00E11796" w:rsidRDefault="00BF0B15" w:rsidP="00ED1736"/>
        </w:tc>
        <w:tc>
          <w:tcPr>
            <w:tcW w:w="4959" w:type="dxa"/>
            <w:tcBorders>
              <w:top w:val="nil"/>
              <w:left w:val="nil"/>
              <w:bottom w:val="nil"/>
              <w:right w:val="nil"/>
            </w:tcBorders>
          </w:tcPr>
          <w:p w14:paraId="45F91A9C" w14:textId="77777777" w:rsidR="00BF0B15" w:rsidRPr="00E11796" w:rsidRDefault="00BF0B15" w:rsidP="00ED1736"/>
        </w:tc>
      </w:tr>
      <w:tr w:rsidR="008A7576" w:rsidRPr="00E11796" w14:paraId="2FA9F8F0" w14:textId="77777777" w:rsidTr="00396C2B">
        <w:tc>
          <w:tcPr>
            <w:tcW w:w="1030" w:type="dxa"/>
            <w:tcBorders>
              <w:top w:val="nil"/>
              <w:left w:val="nil"/>
              <w:bottom w:val="nil"/>
              <w:right w:val="nil"/>
            </w:tcBorders>
          </w:tcPr>
          <w:p w14:paraId="05390E50" w14:textId="77777777" w:rsidR="008A7576" w:rsidRPr="00E11796" w:rsidRDefault="008A7576" w:rsidP="008A7576">
            <w:pPr>
              <w:pStyle w:val="Listeavsnitt"/>
            </w:pPr>
          </w:p>
        </w:tc>
        <w:tc>
          <w:tcPr>
            <w:tcW w:w="2798" w:type="dxa"/>
            <w:tcBorders>
              <w:top w:val="nil"/>
              <w:left w:val="nil"/>
              <w:bottom w:val="nil"/>
              <w:right w:val="nil"/>
            </w:tcBorders>
          </w:tcPr>
          <w:p w14:paraId="78E6C6D6" w14:textId="77777777" w:rsidR="008A7576" w:rsidRPr="00E11796" w:rsidRDefault="008A7576" w:rsidP="00ED1736"/>
        </w:tc>
        <w:tc>
          <w:tcPr>
            <w:tcW w:w="4959" w:type="dxa"/>
            <w:tcBorders>
              <w:top w:val="nil"/>
              <w:left w:val="nil"/>
              <w:bottom w:val="nil"/>
              <w:right w:val="nil"/>
            </w:tcBorders>
          </w:tcPr>
          <w:p w14:paraId="4866ED4A" w14:textId="77777777" w:rsidR="008A7576" w:rsidRPr="00E11796" w:rsidRDefault="008A7576" w:rsidP="00ED1736"/>
        </w:tc>
      </w:tr>
      <w:tr w:rsidR="008A7576" w:rsidRPr="00E11796" w14:paraId="0BABC1CF" w14:textId="77777777" w:rsidTr="00396C2B">
        <w:tc>
          <w:tcPr>
            <w:tcW w:w="1030" w:type="dxa"/>
            <w:tcBorders>
              <w:top w:val="nil"/>
              <w:left w:val="nil"/>
              <w:bottom w:val="nil"/>
              <w:right w:val="nil"/>
            </w:tcBorders>
          </w:tcPr>
          <w:p w14:paraId="12F33B15" w14:textId="77777777" w:rsidR="008A7576" w:rsidRPr="00E11796" w:rsidRDefault="008A7576" w:rsidP="008A7576">
            <w:pPr>
              <w:pStyle w:val="Listeavsnitt"/>
            </w:pPr>
          </w:p>
        </w:tc>
        <w:tc>
          <w:tcPr>
            <w:tcW w:w="2798" w:type="dxa"/>
            <w:tcBorders>
              <w:top w:val="nil"/>
              <w:left w:val="nil"/>
              <w:bottom w:val="nil"/>
              <w:right w:val="nil"/>
            </w:tcBorders>
          </w:tcPr>
          <w:p w14:paraId="182E463C" w14:textId="77777777" w:rsidR="008A7576" w:rsidRPr="00E11796" w:rsidRDefault="008A7576" w:rsidP="00ED1736"/>
        </w:tc>
        <w:tc>
          <w:tcPr>
            <w:tcW w:w="4959" w:type="dxa"/>
            <w:tcBorders>
              <w:top w:val="nil"/>
              <w:left w:val="nil"/>
              <w:bottom w:val="nil"/>
              <w:right w:val="nil"/>
            </w:tcBorders>
          </w:tcPr>
          <w:p w14:paraId="424928B7" w14:textId="77777777" w:rsidR="008A7576" w:rsidRPr="00E11796" w:rsidRDefault="008A7576" w:rsidP="00ED1736"/>
        </w:tc>
      </w:tr>
      <w:tr w:rsidR="008A7576" w:rsidRPr="00E11796" w14:paraId="549BAD7C" w14:textId="77777777" w:rsidTr="00396C2B">
        <w:tc>
          <w:tcPr>
            <w:tcW w:w="1030" w:type="dxa"/>
            <w:tcBorders>
              <w:top w:val="nil"/>
              <w:left w:val="nil"/>
              <w:bottom w:val="nil"/>
              <w:right w:val="nil"/>
            </w:tcBorders>
          </w:tcPr>
          <w:p w14:paraId="0A447C25" w14:textId="77777777" w:rsidR="008A7576" w:rsidRPr="00E11796" w:rsidRDefault="008A7576" w:rsidP="008A7576">
            <w:pPr>
              <w:pStyle w:val="Listeavsnitt"/>
            </w:pPr>
          </w:p>
        </w:tc>
        <w:tc>
          <w:tcPr>
            <w:tcW w:w="2798" w:type="dxa"/>
            <w:tcBorders>
              <w:top w:val="nil"/>
              <w:left w:val="nil"/>
              <w:bottom w:val="nil"/>
              <w:right w:val="nil"/>
            </w:tcBorders>
          </w:tcPr>
          <w:p w14:paraId="005B53C3" w14:textId="77777777" w:rsidR="008A7576" w:rsidRPr="00E11796" w:rsidRDefault="008A7576" w:rsidP="00ED1736"/>
        </w:tc>
        <w:tc>
          <w:tcPr>
            <w:tcW w:w="4959" w:type="dxa"/>
            <w:tcBorders>
              <w:top w:val="nil"/>
              <w:left w:val="nil"/>
              <w:bottom w:val="nil"/>
              <w:right w:val="nil"/>
            </w:tcBorders>
          </w:tcPr>
          <w:p w14:paraId="4AA91BC8" w14:textId="77777777" w:rsidR="008A7576" w:rsidRPr="00E11796" w:rsidRDefault="008A7576" w:rsidP="00ED1736"/>
        </w:tc>
      </w:tr>
      <w:tr w:rsidR="008A7576" w:rsidRPr="00E11796" w14:paraId="2AC5EA2E" w14:textId="77777777" w:rsidTr="00396C2B">
        <w:tc>
          <w:tcPr>
            <w:tcW w:w="1030" w:type="dxa"/>
            <w:tcBorders>
              <w:top w:val="nil"/>
              <w:left w:val="nil"/>
              <w:bottom w:val="nil"/>
              <w:right w:val="nil"/>
            </w:tcBorders>
          </w:tcPr>
          <w:p w14:paraId="17EE3F19" w14:textId="77777777" w:rsidR="008A7576" w:rsidRPr="00E11796" w:rsidRDefault="008A7576" w:rsidP="008A7576">
            <w:pPr>
              <w:pStyle w:val="Listeavsnitt"/>
            </w:pPr>
          </w:p>
        </w:tc>
        <w:tc>
          <w:tcPr>
            <w:tcW w:w="2798" w:type="dxa"/>
            <w:tcBorders>
              <w:top w:val="nil"/>
              <w:left w:val="nil"/>
              <w:bottom w:val="nil"/>
              <w:right w:val="nil"/>
            </w:tcBorders>
          </w:tcPr>
          <w:p w14:paraId="29F7696A" w14:textId="77777777" w:rsidR="008A7576" w:rsidRPr="00E11796" w:rsidRDefault="008A7576" w:rsidP="00ED1736"/>
        </w:tc>
        <w:tc>
          <w:tcPr>
            <w:tcW w:w="4959" w:type="dxa"/>
            <w:tcBorders>
              <w:top w:val="nil"/>
              <w:left w:val="nil"/>
              <w:bottom w:val="nil"/>
              <w:right w:val="nil"/>
            </w:tcBorders>
          </w:tcPr>
          <w:p w14:paraId="1393DE5A" w14:textId="77777777" w:rsidR="008A7576" w:rsidRPr="00E11796" w:rsidRDefault="008A7576" w:rsidP="00ED1736"/>
        </w:tc>
      </w:tr>
      <w:tr w:rsidR="008A7576" w:rsidRPr="00E11796" w14:paraId="77BC093D" w14:textId="77777777" w:rsidTr="00396C2B">
        <w:tc>
          <w:tcPr>
            <w:tcW w:w="1030" w:type="dxa"/>
            <w:tcBorders>
              <w:top w:val="nil"/>
              <w:left w:val="nil"/>
              <w:bottom w:val="nil"/>
              <w:right w:val="nil"/>
            </w:tcBorders>
          </w:tcPr>
          <w:p w14:paraId="0D713046" w14:textId="77777777" w:rsidR="008A7576" w:rsidRPr="00E11796" w:rsidRDefault="008A7576" w:rsidP="008A7576">
            <w:pPr>
              <w:pStyle w:val="Listeavsnitt"/>
            </w:pPr>
          </w:p>
        </w:tc>
        <w:tc>
          <w:tcPr>
            <w:tcW w:w="2798" w:type="dxa"/>
            <w:tcBorders>
              <w:top w:val="nil"/>
              <w:left w:val="nil"/>
              <w:bottom w:val="nil"/>
              <w:right w:val="nil"/>
            </w:tcBorders>
          </w:tcPr>
          <w:p w14:paraId="4A55AE78" w14:textId="77777777" w:rsidR="008A7576" w:rsidRPr="00E11796" w:rsidRDefault="008A7576" w:rsidP="00ED1736"/>
        </w:tc>
        <w:tc>
          <w:tcPr>
            <w:tcW w:w="4959" w:type="dxa"/>
            <w:tcBorders>
              <w:top w:val="nil"/>
              <w:left w:val="nil"/>
              <w:bottom w:val="nil"/>
              <w:right w:val="nil"/>
            </w:tcBorders>
          </w:tcPr>
          <w:p w14:paraId="5412FE8B" w14:textId="77777777" w:rsidR="008A7576" w:rsidRPr="00E11796" w:rsidRDefault="008A7576" w:rsidP="00ED1736"/>
        </w:tc>
      </w:tr>
      <w:tr w:rsidR="008A7576" w:rsidRPr="00E11796" w14:paraId="6328CF5C" w14:textId="77777777" w:rsidTr="00396C2B">
        <w:tc>
          <w:tcPr>
            <w:tcW w:w="1030" w:type="dxa"/>
            <w:tcBorders>
              <w:top w:val="nil"/>
              <w:left w:val="nil"/>
              <w:bottom w:val="nil"/>
              <w:right w:val="nil"/>
            </w:tcBorders>
          </w:tcPr>
          <w:p w14:paraId="41AB73E8" w14:textId="782B50AB" w:rsidR="008A7576" w:rsidRPr="00E11796" w:rsidRDefault="008A7576" w:rsidP="008A7576">
            <w:r w:rsidRPr="00E11796">
              <w:t xml:space="preserve">Dato: </w:t>
            </w:r>
          </w:p>
        </w:tc>
        <w:tc>
          <w:tcPr>
            <w:tcW w:w="2798" w:type="dxa"/>
            <w:tcBorders>
              <w:top w:val="nil"/>
              <w:left w:val="nil"/>
              <w:bottom w:val="nil"/>
              <w:right w:val="nil"/>
            </w:tcBorders>
          </w:tcPr>
          <w:p w14:paraId="698A6FFC" w14:textId="77777777" w:rsidR="008A7576" w:rsidRPr="00E11796" w:rsidRDefault="008A7576" w:rsidP="00ED1736"/>
        </w:tc>
        <w:tc>
          <w:tcPr>
            <w:tcW w:w="4959" w:type="dxa"/>
            <w:tcBorders>
              <w:top w:val="nil"/>
              <w:left w:val="nil"/>
              <w:bottom w:val="nil"/>
              <w:right w:val="nil"/>
            </w:tcBorders>
          </w:tcPr>
          <w:p w14:paraId="7EF6F52E" w14:textId="77777777" w:rsidR="008A7576" w:rsidRPr="00E11796" w:rsidRDefault="008A7576" w:rsidP="00ED1736"/>
        </w:tc>
      </w:tr>
      <w:tr w:rsidR="008A7576" w:rsidRPr="00E11796" w14:paraId="5C55BDFB" w14:textId="77777777" w:rsidTr="00396C2B">
        <w:tc>
          <w:tcPr>
            <w:tcW w:w="1030" w:type="dxa"/>
            <w:tcBorders>
              <w:top w:val="nil"/>
              <w:left w:val="nil"/>
              <w:bottom w:val="nil"/>
              <w:right w:val="nil"/>
            </w:tcBorders>
          </w:tcPr>
          <w:p w14:paraId="04A762BA" w14:textId="77777777" w:rsidR="008A7576" w:rsidRPr="00E11796" w:rsidRDefault="008A7576" w:rsidP="008A7576"/>
        </w:tc>
        <w:tc>
          <w:tcPr>
            <w:tcW w:w="2798" w:type="dxa"/>
            <w:tcBorders>
              <w:top w:val="nil"/>
              <w:left w:val="nil"/>
              <w:bottom w:val="nil"/>
              <w:right w:val="nil"/>
            </w:tcBorders>
          </w:tcPr>
          <w:p w14:paraId="24832DF2" w14:textId="77777777" w:rsidR="008A7576" w:rsidRPr="00E11796" w:rsidRDefault="008A7576" w:rsidP="00ED1736"/>
        </w:tc>
        <w:tc>
          <w:tcPr>
            <w:tcW w:w="4959" w:type="dxa"/>
            <w:tcBorders>
              <w:top w:val="nil"/>
              <w:left w:val="nil"/>
              <w:bottom w:val="nil"/>
              <w:right w:val="nil"/>
            </w:tcBorders>
          </w:tcPr>
          <w:p w14:paraId="5786757A" w14:textId="77777777" w:rsidR="008A7576" w:rsidRPr="00E11796" w:rsidRDefault="008A7576" w:rsidP="00ED1736"/>
        </w:tc>
      </w:tr>
      <w:tr w:rsidR="008A7576" w:rsidRPr="00E11796" w14:paraId="7E97809D" w14:textId="77777777" w:rsidTr="00396C2B">
        <w:tc>
          <w:tcPr>
            <w:tcW w:w="1030" w:type="dxa"/>
            <w:tcBorders>
              <w:top w:val="nil"/>
              <w:left w:val="nil"/>
              <w:bottom w:val="nil"/>
              <w:right w:val="nil"/>
            </w:tcBorders>
          </w:tcPr>
          <w:p w14:paraId="260DE08D" w14:textId="4115EF15" w:rsidR="008A7576" w:rsidRPr="00E11796" w:rsidRDefault="008A7576" w:rsidP="008A7576">
            <w:r w:rsidRPr="00E11796">
              <w:t>For</w:t>
            </w:r>
          </w:p>
        </w:tc>
        <w:tc>
          <w:tcPr>
            <w:tcW w:w="2798" w:type="dxa"/>
            <w:tcBorders>
              <w:top w:val="nil"/>
              <w:left w:val="nil"/>
              <w:bottom w:val="single" w:sz="4" w:space="0" w:color="auto"/>
              <w:right w:val="nil"/>
            </w:tcBorders>
          </w:tcPr>
          <w:p w14:paraId="7D6C5164" w14:textId="77777777" w:rsidR="008A7576" w:rsidRPr="00E11796" w:rsidRDefault="008A7576" w:rsidP="00ED1736"/>
        </w:tc>
        <w:tc>
          <w:tcPr>
            <w:tcW w:w="4959" w:type="dxa"/>
            <w:tcBorders>
              <w:top w:val="nil"/>
              <w:left w:val="nil"/>
              <w:bottom w:val="nil"/>
              <w:right w:val="nil"/>
            </w:tcBorders>
          </w:tcPr>
          <w:p w14:paraId="3F7B772B" w14:textId="77777777" w:rsidR="008A7576" w:rsidRPr="00E11796" w:rsidRDefault="008A7576" w:rsidP="00ED1736"/>
        </w:tc>
      </w:tr>
      <w:tr w:rsidR="00396C2B" w:rsidRPr="00E11796" w14:paraId="7DC48F51" w14:textId="77777777" w:rsidTr="00396C2B">
        <w:trPr>
          <w:trHeight w:val="80"/>
        </w:trPr>
        <w:tc>
          <w:tcPr>
            <w:tcW w:w="1030" w:type="dxa"/>
            <w:tcBorders>
              <w:top w:val="nil"/>
              <w:left w:val="nil"/>
              <w:bottom w:val="nil"/>
              <w:right w:val="nil"/>
            </w:tcBorders>
          </w:tcPr>
          <w:p w14:paraId="5880629E" w14:textId="77777777" w:rsidR="00396C2B" w:rsidRPr="00E11796" w:rsidRDefault="00396C2B" w:rsidP="008A7576"/>
        </w:tc>
        <w:tc>
          <w:tcPr>
            <w:tcW w:w="2798" w:type="dxa"/>
            <w:tcBorders>
              <w:top w:val="single" w:sz="4" w:space="0" w:color="auto"/>
              <w:left w:val="nil"/>
              <w:bottom w:val="nil"/>
              <w:right w:val="nil"/>
            </w:tcBorders>
          </w:tcPr>
          <w:p w14:paraId="50542A74" w14:textId="77777777" w:rsidR="00396C2B" w:rsidRPr="00E11796" w:rsidRDefault="00396C2B" w:rsidP="00ED1736"/>
        </w:tc>
        <w:tc>
          <w:tcPr>
            <w:tcW w:w="4959" w:type="dxa"/>
            <w:tcBorders>
              <w:top w:val="nil"/>
              <w:left w:val="nil"/>
              <w:bottom w:val="nil"/>
              <w:right w:val="nil"/>
            </w:tcBorders>
          </w:tcPr>
          <w:p w14:paraId="47ED82ED" w14:textId="77777777" w:rsidR="00396C2B" w:rsidRPr="00E11796" w:rsidRDefault="00396C2B" w:rsidP="00ED1736"/>
        </w:tc>
      </w:tr>
      <w:tr w:rsidR="00396C2B" w:rsidRPr="00E11796" w14:paraId="4C87CB60" w14:textId="77777777" w:rsidTr="00396C2B">
        <w:trPr>
          <w:trHeight w:val="80"/>
        </w:trPr>
        <w:tc>
          <w:tcPr>
            <w:tcW w:w="1030" w:type="dxa"/>
            <w:tcBorders>
              <w:top w:val="nil"/>
              <w:left w:val="nil"/>
              <w:bottom w:val="nil"/>
              <w:right w:val="nil"/>
            </w:tcBorders>
          </w:tcPr>
          <w:p w14:paraId="37619FBF" w14:textId="77777777" w:rsidR="00396C2B" w:rsidRPr="00E11796" w:rsidRDefault="00396C2B" w:rsidP="008A7576"/>
        </w:tc>
        <w:tc>
          <w:tcPr>
            <w:tcW w:w="2798" w:type="dxa"/>
            <w:tcBorders>
              <w:top w:val="nil"/>
              <w:left w:val="nil"/>
              <w:bottom w:val="nil"/>
              <w:right w:val="nil"/>
            </w:tcBorders>
          </w:tcPr>
          <w:p w14:paraId="373A2C7E" w14:textId="77777777" w:rsidR="00396C2B" w:rsidRPr="00E11796" w:rsidRDefault="00396C2B" w:rsidP="00ED1736"/>
        </w:tc>
        <w:tc>
          <w:tcPr>
            <w:tcW w:w="4959" w:type="dxa"/>
            <w:tcBorders>
              <w:top w:val="nil"/>
              <w:left w:val="nil"/>
              <w:bottom w:val="nil"/>
              <w:right w:val="nil"/>
            </w:tcBorders>
          </w:tcPr>
          <w:p w14:paraId="4DC9A9E6" w14:textId="77777777" w:rsidR="00396C2B" w:rsidRPr="00E11796" w:rsidRDefault="00396C2B" w:rsidP="00ED1736"/>
        </w:tc>
      </w:tr>
      <w:tr w:rsidR="00396C2B" w:rsidRPr="00E11796" w14:paraId="7B0630E6" w14:textId="77777777" w:rsidTr="00396C2B">
        <w:trPr>
          <w:trHeight w:val="80"/>
        </w:trPr>
        <w:tc>
          <w:tcPr>
            <w:tcW w:w="1030" w:type="dxa"/>
            <w:tcBorders>
              <w:top w:val="nil"/>
              <w:left w:val="nil"/>
              <w:bottom w:val="nil"/>
              <w:right w:val="nil"/>
            </w:tcBorders>
          </w:tcPr>
          <w:p w14:paraId="6C8E6979" w14:textId="77777777" w:rsidR="00396C2B" w:rsidRPr="00E11796" w:rsidRDefault="00396C2B" w:rsidP="008A7576"/>
        </w:tc>
        <w:tc>
          <w:tcPr>
            <w:tcW w:w="2798" w:type="dxa"/>
            <w:tcBorders>
              <w:top w:val="nil"/>
              <w:left w:val="nil"/>
              <w:bottom w:val="nil"/>
              <w:right w:val="nil"/>
            </w:tcBorders>
          </w:tcPr>
          <w:p w14:paraId="2E712A50" w14:textId="77777777" w:rsidR="00396C2B" w:rsidRPr="00E11796" w:rsidRDefault="00396C2B" w:rsidP="00ED1736"/>
        </w:tc>
        <w:tc>
          <w:tcPr>
            <w:tcW w:w="4959" w:type="dxa"/>
            <w:tcBorders>
              <w:top w:val="nil"/>
              <w:left w:val="nil"/>
              <w:bottom w:val="nil"/>
              <w:right w:val="nil"/>
            </w:tcBorders>
          </w:tcPr>
          <w:p w14:paraId="46711382" w14:textId="77777777" w:rsidR="00396C2B" w:rsidRPr="00E11796" w:rsidRDefault="00396C2B" w:rsidP="00ED1736"/>
        </w:tc>
      </w:tr>
      <w:tr w:rsidR="00396C2B" w:rsidRPr="00E11796" w14:paraId="2609610F" w14:textId="77777777" w:rsidTr="00396C2B">
        <w:trPr>
          <w:trHeight w:val="80"/>
        </w:trPr>
        <w:tc>
          <w:tcPr>
            <w:tcW w:w="1030" w:type="dxa"/>
            <w:tcBorders>
              <w:top w:val="nil"/>
              <w:left w:val="nil"/>
              <w:bottom w:val="nil"/>
              <w:right w:val="nil"/>
            </w:tcBorders>
          </w:tcPr>
          <w:p w14:paraId="47DF3F7D" w14:textId="77777777" w:rsidR="00396C2B" w:rsidRPr="00E11796" w:rsidRDefault="00396C2B" w:rsidP="008A7576"/>
        </w:tc>
        <w:tc>
          <w:tcPr>
            <w:tcW w:w="2798" w:type="dxa"/>
            <w:tcBorders>
              <w:top w:val="nil"/>
              <w:left w:val="nil"/>
              <w:bottom w:val="nil"/>
              <w:right w:val="nil"/>
            </w:tcBorders>
          </w:tcPr>
          <w:p w14:paraId="5A936BF6" w14:textId="77777777" w:rsidR="00396C2B" w:rsidRPr="00E11796" w:rsidRDefault="00396C2B" w:rsidP="00ED1736"/>
        </w:tc>
        <w:tc>
          <w:tcPr>
            <w:tcW w:w="4959" w:type="dxa"/>
            <w:tcBorders>
              <w:top w:val="nil"/>
              <w:left w:val="nil"/>
              <w:bottom w:val="nil"/>
              <w:right w:val="nil"/>
            </w:tcBorders>
          </w:tcPr>
          <w:p w14:paraId="64A19621" w14:textId="77777777" w:rsidR="00396C2B" w:rsidRPr="00E11796" w:rsidRDefault="00396C2B" w:rsidP="00ED1736"/>
        </w:tc>
      </w:tr>
      <w:tr w:rsidR="00396C2B" w:rsidRPr="00E11796" w14:paraId="19FC25A1" w14:textId="77777777" w:rsidTr="00396C2B">
        <w:trPr>
          <w:trHeight w:val="80"/>
        </w:trPr>
        <w:tc>
          <w:tcPr>
            <w:tcW w:w="1030" w:type="dxa"/>
            <w:tcBorders>
              <w:top w:val="nil"/>
              <w:left w:val="nil"/>
              <w:bottom w:val="nil"/>
              <w:right w:val="nil"/>
            </w:tcBorders>
          </w:tcPr>
          <w:p w14:paraId="2A0BABE4" w14:textId="3F0B9E81" w:rsidR="00396C2B" w:rsidRPr="00E11796" w:rsidRDefault="00396C2B" w:rsidP="008A7576">
            <w:r w:rsidRPr="00E11796">
              <w:t>Signatur</w:t>
            </w:r>
          </w:p>
        </w:tc>
        <w:tc>
          <w:tcPr>
            <w:tcW w:w="2798" w:type="dxa"/>
            <w:tcBorders>
              <w:top w:val="nil"/>
              <w:left w:val="nil"/>
              <w:bottom w:val="single" w:sz="4" w:space="0" w:color="auto"/>
              <w:right w:val="nil"/>
            </w:tcBorders>
          </w:tcPr>
          <w:p w14:paraId="1CCE12E3" w14:textId="77777777" w:rsidR="00396C2B" w:rsidRPr="00E11796" w:rsidRDefault="00396C2B" w:rsidP="00ED1736"/>
        </w:tc>
        <w:tc>
          <w:tcPr>
            <w:tcW w:w="4959" w:type="dxa"/>
            <w:tcBorders>
              <w:top w:val="nil"/>
              <w:left w:val="nil"/>
              <w:bottom w:val="nil"/>
              <w:right w:val="nil"/>
            </w:tcBorders>
          </w:tcPr>
          <w:p w14:paraId="28B745C4" w14:textId="77777777" w:rsidR="00396C2B" w:rsidRPr="00E11796" w:rsidRDefault="00396C2B" w:rsidP="00ED1736"/>
        </w:tc>
      </w:tr>
    </w:tbl>
    <w:p w14:paraId="03125F46" w14:textId="77777777" w:rsidR="00ED1736" w:rsidRPr="00E11796" w:rsidRDefault="00ED1736" w:rsidP="00ED1736">
      <w:pPr>
        <w:rPr>
          <w:highlight w:val="red"/>
        </w:rPr>
      </w:pPr>
    </w:p>
    <w:p w14:paraId="72DDC177" w14:textId="77777777" w:rsidR="00ED1736" w:rsidRPr="00E11796" w:rsidRDefault="00ED1736" w:rsidP="00ED1736">
      <w:pPr>
        <w:rPr>
          <w:highlight w:val="red"/>
        </w:rPr>
      </w:pPr>
    </w:p>
    <w:p w14:paraId="1EA11777" w14:textId="77777777" w:rsidR="00ED1736" w:rsidRPr="00E11796" w:rsidRDefault="00ED1736" w:rsidP="00ED1736"/>
    <w:p w14:paraId="47BC6BC2" w14:textId="77777777" w:rsidR="000009C1" w:rsidRPr="00E11796" w:rsidRDefault="000009C1" w:rsidP="00ED1736">
      <w:pPr>
        <w:sectPr w:rsidR="000009C1" w:rsidRPr="00E11796" w:rsidSect="00DE7D9C">
          <w:headerReference w:type="default" r:id="rId52"/>
          <w:pgSz w:w="11906" w:h="16838" w:code="9"/>
          <w:pgMar w:top="1400" w:right="1418" w:bottom="1077" w:left="1701" w:header="709" w:footer="709" w:gutter="0"/>
          <w:cols w:space="708"/>
          <w:docGrid w:linePitch="360"/>
        </w:sectPr>
      </w:pPr>
    </w:p>
    <w:p w14:paraId="7B74397C" w14:textId="2932F3DD" w:rsidR="001A75D9" w:rsidRPr="00E11796" w:rsidRDefault="00067151" w:rsidP="000631EC">
      <w:pPr>
        <w:rPr>
          <w:b/>
        </w:rPr>
      </w:pPr>
      <w:bookmarkStart w:id="1671" w:name="_Hlk108690523"/>
      <w:r w:rsidRPr="00E11796">
        <w:rPr>
          <w:b/>
        </w:rPr>
        <w:lastRenderedPageBreak/>
        <w:t>Vedlegg E1-2</w:t>
      </w:r>
    </w:p>
    <w:p w14:paraId="317C8D17" w14:textId="68FD6E51" w:rsidR="000631EC" w:rsidRPr="00E11796" w:rsidRDefault="006004C8" w:rsidP="000631EC">
      <w:r w:rsidRPr="00E11796">
        <w:t>D</w:t>
      </w:r>
      <w:r w:rsidR="008A6BA8" w:rsidRPr="00E11796">
        <w:t>er entreprenøren</w:t>
      </w:r>
      <w:r w:rsidR="00337051" w:rsidRPr="00E11796">
        <w:t xml:space="preserve"> eller et fellesskap</w:t>
      </w:r>
      <w:r w:rsidR="008A6BA8" w:rsidRPr="00E11796">
        <w:t xml:space="preserve"> støtter seg på kapasiteten til andre virksomheter for å oppfylle kravene til økonomisk og finansiell kapasitet jf.</w:t>
      </w:r>
      <w:r w:rsidR="00616B47" w:rsidRPr="00E11796">
        <w:t xml:space="preserve"> </w:t>
      </w:r>
      <w:r w:rsidR="008A6BA8" w:rsidRPr="00E11796">
        <w:t>B2</w:t>
      </w:r>
      <w:r w:rsidR="002327EE" w:rsidRPr="00E11796">
        <w:t xml:space="preserve"> punkt </w:t>
      </w:r>
      <w:r w:rsidR="0067660C" w:rsidRPr="00E11796">
        <w:t xml:space="preserve">2.3 og punkt </w:t>
      </w:r>
      <w:r w:rsidR="002327EE" w:rsidRPr="00E11796">
        <w:t>4.1</w:t>
      </w:r>
      <w:r w:rsidR="008A6BA8" w:rsidRPr="00E11796">
        <w:t xml:space="preserve">, </w:t>
      </w:r>
      <w:r w:rsidRPr="00E11796">
        <w:t xml:space="preserve">benyttes følgende </w:t>
      </w:r>
      <w:r w:rsidR="005919D4" w:rsidRPr="00E11796">
        <w:t xml:space="preserve">mal for </w:t>
      </w:r>
      <w:r w:rsidR="008A6BA8" w:rsidRPr="00E11796">
        <w:t>solidaransvarserklæring</w:t>
      </w:r>
      <w:r w:rsidR="005919D4" w:rsidRPr="00E11796">
        <w:t>.</w:t>
      </w:r>
    </w:p>
    <w:p w14:paraId="6A5A8CEE" w14:textId="77777777" w:rsidR="005919D4" w:rsidRPr="00E11796" w:rsidRDefault="005919D4" w:rsidP="000631EC"/>
    <w:p w14:paraId="7D1C9F33" w14:textId="73371718" w:rsidR="001A75D9" w:rsidRPr="00E11796" w:rsidRDefault="00553B53" w:rsidP="000631EC">
      <w:r w:rsidRPr="00E11796">
        <w:t>Arbeidsfellesskap</w:t>
      </w:r>
      <w:r w:rsidR="00EB36DF" w:rsidRPr="00E11796">
        <w:t xml:space="preserve"> skal </w:t>
      </w:r>
      <w:r w:rsidR="004C568E" w:rsidRPr="00E11796">
        <w:t>stille seg solidari</w:t>
      </w:r>
      <w:r w:rsidR="00A56008" w:rsidRPr="00E11796">
        <w:t>s</w:t>
      </w:r>
      <w:r w:rsidR="004C568E" w:rsidRPr="00E11796">
        <w:t>k</w:t>
      </w:r>
      <w:r w:rsidR="00A56008" w:rsidRPr="00E11796">
        <w:t xml:space="preserve"> </w:t>
      </w:r>
      <w:r w:rsidR="004C568E" w:rsidRPr="00E11796">
        <w:t>ansvarlig</w:t>
      </w:r>
      <w:r w:rsidR="00DB551A" w:rsidRPr="00E11796">
        <w:t xml:space="preserve"> jf</w:t>
      </w:r>
      <w:r w:rsidR="00477FC4" w:rsidRPr="00E11796">
        <w:t>.</w:t>
      </w:r>
      <w:r w:rsidR="00616B47" w:rsidRPr="00E11796">
        <w:t xml:space="preserve"> </w:t>
      </w:r>
      <w:r w:rsidR="00DB551A" w:rsidRPr="00E11796">
        <w:t>B2 punkt 4.2</w:t>
      </w:r>
      <w:r w:rsidRPr="00E11796">
        <w:t>,</w:t>
      </w:r>
      <w:r w:rsidR="00477FC4" w:rsidRPr="00E11796">
        <w:t xml:space="preserve"> og</w:t>
      </w:r>
      <w:r w:rsidRPr="00E11796">
        <w:t xml:space="preserve"> </w:t>
      </w:r>
      <w:r w:rsidR="00477FC4" w:rsidRPr="00E11796">
        <w:t xml:space="preserve">skal </w:t>
      </w:r>
      <w:r w:rsidRPr="00E11796">
        <w:t>ben</w:t>
      </w:r>
      <w:r w:rsidR="005919D4" w:rsidRPr="00E11796">
        <w:t>ytt</w:t>
      </w:r>
      <w:r w:rsidR="00477FC4" w:rsidRPr="00E11796">
        <w:t>e</w:t>
      </w:r>
      <w:r w:rsidR="005919D4" w:rsidRPr="00E11796">
        <w:t xml:space="preserve"> følgende mal for solidaransvarserklæring.</w:t>
      </w:r>
    </w:p>
    <w:p w14:paraId="6C812493" w14:textId="77777777" w:rsidR="005919D4" w:rsidRPr="00E11796" w:rsidRDefault="005919D4" w:rsidP="000631EC"/>
    <w:p w14:paraId="60CB9008" w14:textId="07BF4D2E" w:rsidR="001A75D9" w:rsidRPr="00E11796" w:rsidRDefault="001A75D9" w:rsidP="000631EC">
      <w:r w:rsidRPr="00E11796">
        <w:t>***</w:t>
      </w:r>
    </w:p>
    <w:p w14:paraId="5100826D" w14:textId="77777777" w:rsidR="001A75D9" w:rsidRPr="00E11796" w:rsidRDefault="001A75D9" w:rsidP="000631EC"/>
    <w:p w14:paraId="123D66C7" w14:textId="3B333A51" w:rsidR="000631EC" w:rsidRPr="00E11796" w:rsidRDefault="001A75D9" w:rsidP="000631EC">
      <w:pPr>
        <w:rPr>
          <w:b/>
        </w:rPr>
      </w:pPr>
      <w:r w:rsidRPr="00E11796">
        <w:rPr>
          <w:b/>
        </w:rPr>
        <w:t xml:space="preserve">Mal </w:t>
      </w:r>
      <w:r w:rsidR="000631EC" w:rsidRPr="00E11796">
        <w:rPr>
          <w:b/>
        </w:rPr>
        <w:t>SOLIDARANSVARSERKLÆRING</w:t>
      </w:r>
    </w:p>
    <w:p w14:paraId="589C9557" w14:textId="77777777" w:rsidR="000631EC" w:rsidRPr="00E11796" w:rsidRDefault="000631EC" w:rsidP="000631EC"/>
    <w:p w14:paraId="146FED52" w14:textId="77777777" w:rsidR="00067151" w:rsidRPr="00E11796" w:rsidRDefault="000631EC" w:rsidP="000631EC">
      <w:r w:rsidRPr="00E11796">
        <w:t>Det erklæres at:</w:t>
      </w:r>
    </w:p>
    <w:tbl>
      <w:tblPr>
        <w:tblStyle w:val="Tabellrutenett"/>
        <w:tblW w:w="0" w:type="auto"/>
        <w:tblLook w:val="04A0" w:firstRow="1" w:lastRow="0" w:firstColumn="1" w:lastColumn="0" w:noHBand="0" w:noVBand="1"/>
      </w:tblPr>
      <w:tblGrid>
        <w:gridCol w:w="4388"/>
        <w:gridCol w:w="4389"/>
      </w:tblGrid>
      <w:tr w:rsidR="002D0261" w:rsidRPr="00E11796" w14:paraId="66BFCFF7" w14:textId="77777777" w:rsidTr="002D0261">
        <w:tc>
          <w:tcPr>
            <w:tcW w:w="8777" w:type="dxa"/>
            <w:gridSpan w:val="2"/>
            <w:shd w:val="clear" w:color="auto" w:fill="F2F2F2" w:themeFill="background1" w:themeFillShade="F2"/>
          </w:tcPr>
          <w:p w14:paraId="1734FC4D" w14:textId="6F3F6BF0" w:rsidR="002D0261" w:rsidRPr="00E11796" w:rsidRDefault="002D0261" w:rsidP="000631EC">
            <w:bookmarkStart w:id="1672" w:name="_Hlk121396427"/>
            <w:r w:rsidRPr="00E11796">
              <w:t>Solidaransvarserklærende virksomhet</w:t>
            </w:r>
          </w:p>
        </w:tc>
      </w:tr>
      <w:tr w:rsidR="002D0261" w:rsidRPr="00E11796" w14:paraId="3A06447D" w14:textId="77777777" w:rsidTr="002D0261">
        <w:tc>
          <w:tcPr>
            <w:tcW w:w="4388" w:type="dxa"/>
          </w:tcPr>
          <w:p w14:paraId="4CC89CF7" w14:textId="77777777" w:rsidR="002D0261" w:rsidRPr="00E11796" w:rsidRDefault="002D0261" w:rsidP="000631EC">
            <w:r w:rsidRPr="00E11796">
              <w:t>Firmanavn</w:t>
            </w:r>
            <w:r w:rsidR="005A44C3" w:rsidRPr="00E11796">
              <w:t>:</w:t>
            </w:r>
          </w:p>
          <w:p w14:paraId="679A2732" w14:textId="36509749" w:rsidR="005A44C3" w:rsidRPr="00E11796" w:rsidRDefault="005A44C3" w:rsidP="000631EC"/>
        </w:tc>
        <w:tc>
          <w:tcPr>
            <w:tcW w:w="4389" w:type="dxa"/>
          </w:tcPr>
          <w:p w14:paraId="0D0B7132" w14:textId="77777777" w:rsidR="002D0261" w:rsidRPr="00E11796" w:rsidRDefault="005A44C3" w:rsidP="000631EC">
            <w:r w:rsidRPr="00E11796">
              <w:t>Org. Nr.:</w:t>
            </w:r>
          </w:p>
          <w:p w14:paraId="1FDE9BA8" w14:textId="2D5E12FE" w:rsidR="005A44C3" w:rsidRPr="00E11796" w:rsidRDefault="005A44C3" w:rsidP="000631EC"/>
        </w:tc>
      </w:tr>
      <w:tr w:rsidR="002D0261" w:rsidRPr="00E11796" w14:paraId="290771EA" w14:textId="77777777" w:rsidTr="002D0261">
        <w:tc>
          <w:tcPr>
            <w:tcW w:w="4388" w:type="dxa"/>
          </w:tcPr>
          <w:p w14:paraId="0697524F" w14:textId="77777777" w:rsidR="002D0261" w:rsidRPr="00E11796" w:rsidRDefault="005A44C3" w:rsidP="000631EC">
            <w:r w:rsidRPr="00E11796">
              <w:t>Adresse:</w:t>
            </w:r>
          </w:p>
          <w:p w14:paraId="1D7E3BB1" w14:textId="019D3217" w:rsidR="005A44C3" w:rsidRPr="00E11796" w:rsidRDefault="005A44C3" w:rsidP="000631EC"/>
        </w:tc>
        <w:tc>
          <w:tcPr>
            <w:tcW w:w="4389" w:type="dxa"/>
          </w:tcPr>
          <w:p w14:paraId="5B9D05D8" w14:textId="77777777" w:rsidR="002D0261" w:rsidRPr="00E11796" w:rsidRDefault="005A44C3" w:rsidP="000631EC">
            <w:r w:rsidRPr="00E11796">
              <w:t>Dato:</w:t>
            </w:r>
          </w:p>
          <w:p w14:paraId="0EC4A555" w14:textId="5FA86E51" w:rsidR="005A44C3" w:rsidRPr="00E11796" w:rsidRDefault="005A44C3" w:rsidP="000631EC"/>
        </w:tc>
      </w:tr>
      <w:tr w:rsidR="002D0261" w:rsidRPr="00E11796" w14:paraId="42437730" w14:textId="77777777" w:rsidTr="002D0261">
        <w:tc>
          <w:tcPr>
            <w:tcW w:w="4388" w:type="dxa"/>
          </w:tcPr>
          <w:p w14:paraId="6B8063DD" w14:textId="77777777" w:rsidR="002D0261" w:rsidRPr="00E11796" w:rsidRDefault="005A44C3" w:rsidP="000631EC">
            <w:r w:rsidRPr="00E11796">
              <w:t>Signatur:</w:t>
            </w:r>
          </w:p>
          <w:p w14:paraId="1DA9F527" w14:textId="72561569" w:rsidR="005A44C3" w:rsidRPr="00E11796" w:rsidRDefault="005A44C3" w:rsidP="000631EC"/>
        </w:tc>
        <w:tc>
          <w:tcPr>
            <w:tcW w:w="4389" w:type="dxa"/>
          </w:tcPr>
          <w:p w14:paraId="3C2E3C25" w14:textId="74BA8443" w:rsidR="002D0261" w:rsidRPr="00E11796" w:rsidRDefault="005A44C3" w:rsidP="000631EC">
            <w:r w:rsidRPr="00E11796">
              <w:t>Navn med blokkbokstaver:</w:t>
            </w:r>
          </w:p>
          <w:p w14:paraId="1C2E962A" w14:textId="6B587931" w:rsidR="005A44C3" w:rsidRPr="00E11796" w:rsidRDefault="005A44C3" w:rsidP="000631EC"/>
        </w:tc>
      </w:tr>
      <w:bookmarkEnd w:id="1672"/>
    </w:tbl>
    <w:p w14:paraId="50C79428" w14:textId="77777777" w:rsidR="000631EC" w:rsidRPr="00E11796" w:rsidRDefault="000631EC" w:rsidP="000631EC"/>
    <w:tbl>
      <w:tblPr>
        <w:tblStyle w:val="Tabellrutenett"/>
        <w:tblW w:w="0" w:type="auto"/>
        <w:tblLook w:val="04A0" w:firstRow="1" w:lastRow="0" w:firstColumn="1" w:lastColumn="0" w:noHBand="0" w:noVBand="1"/>
      </w:tblPr>
      <w:tblGrid>
        <w:gridCol w:w="4388"/>
        <w:gridCol w:w="4389"/>
      </w:tblGrid>
      <w:tr w:rsidR="00072936" w:rsidRPr="00E11796" w14:paraId="006E4EFB" w14:textId="77777777">
        <w:tc>
          <w:tcPr>
            <w:tcW w:w="8777" w:type="dxa"/>
            <w:gridSpan w:val="2"/>
            <w:shd w:val="clear" w:color="auto" w:fill="F2F2F2" w:themeFill="background1" w:themeFillShade="F2"/>
          </w:tcPr>
          <w:p w14:paraId="62CD7E2C" w14:textId="77777777" w:rsidR="00072936" w:rsidRPr="00E11796" w:rsidRDefault="00072936">
            <w:r w:rsidRPr="00E11796">
              <w:t>Solidaransvarserklærende virksomhet</w:t>
            </w:r>
          </w:p>
        </w:tc>
      </w:tr>
      <w:tr w:rsidR="00072936" w:rsidRPr="00E11796" w14:paraId="3B7A2775" w14:textId="77777777">
        <w:tc>
          <w:tcPr>
            <w:tcW w:w="4388" w:type="dxa"/>
          </w:tcPr>
          <w:p w14:paraId="22D8A35D" w14:textId="77777777" w:rsidR="00072936" w:rsidRPr="00E11796" w:rsidRDefault="00072936">
            <w:r w:rsidRPr="00E11796">
              <w:t>Firmanavn:</w:t>
            </w:r>
          </w:p>
          <w:p w14:paraId="6BFFF8C1" w14:textId="77777777" w:rsidR="00072936" w:rsidRPr="00E11796" w:rsidRDefault="00072936"/>
        </w:tc>
        <w:tc>
          <w:tcPr>
            <w:tcW w:w="4389" w:type="dxa"/>
          </w:tcPr>
          <w:p w14:paraId="55F704E0" w14:textId="77777777" w:rsidR="00072936" w:rsidRPr="00E11796" w:rsidRDefault="00072936">
            <w:r w:rsidRPr="00E11796">
              <w:t>Org. Nr.:</w:t>
            </w:r>
          </w:p>
          <w:p w14:paraId="0082F83F" w14:textId="77777777" w:rsidR="00072936" w:rsidRPr="00E11796" w:rsidRDefault="00072936"/>
        </w:tc>
      </w:tr>
      <w:tr w:rsidR="00072936" w:rsidRPr="00E11796" w14:paraId="673EE6F8" w14:textId="77777777">
        <w:tc>
          <w:tcPr>
            <w:tcW w:w="4388" w:type="dxa"/>
          </w:tcPr>
          <w:p w14:paraId="5848918A" w14:textId="77777777" w:rsidR="00072936" w:rsidRPr="00E11796" w:rsidRDefault="00072936">
            <w:r w:rsidRPr="00E11796">
              <w:t>Adresse:</w:t>
            </w:r>
          </w:p>
          <w:p w14:paraId="73043EDC" w14:textId="77777777" w:rsidR="00072936" w:rsidRPr="00E11796" w:rsidRDefault="00072936"/>
        </w:tc>
        <w:tc>
          <w:tcPr>
            <w:tcW w:w="4389" w:type="dxa"/>
          </w:tcPr>
          <w:p w14:paraId="04EC7510" w14:textId="77777777" w:rsidR="00072936" w:rsidRPr="00E11796" w:rsidRDefault="00072936">
            <w:r w:rsidRPr="00E11796">
              <w:t>Dato:</w:t>
            </w:r>
          </w:p>
          <w:p w14:paraId="7E539317" w14:textId="77777777" w:rsidR="00072936" w:rsidRPr="00E11796" w:rsidRDefault="00072936"/>
        </w:tc>
      </w:tr>
      <w:tr w:rsidR="00072936" w:rsidRPr="00E11796" w14:paraId="51D1AD2A" w14:textId="77777777">
        <w:tc>
          <w:tcPr>
            <w:tcW w:w="4388" w:type="dxa"/>
          </w:tcPr>
          <w:p w14:paraId="732F9D9E" w14:textId="77777777" w:rsidR="00072936" w:rsidRPr="00E11796" w:rsidRDefault="00072936">
            <w:r w:rsidRPr="00E11796">
              <w:t>Signatur:</w:t>
            </w:r>
          </w:p>
          <w:p w14:paraId="04BEBB53" w14:textId="77777777" w:rsidR="00072936" w:rsidRPr="00E11796" w:rsidRDefault="00072936"/>
        </w:tc>
        <w:tc>
          <w:tcPr>
            <w:tcW w:w="4389" w:type="dxa"/>
          </w:tcPr>
          <w:p w14:paraId="24251B9F" w14:textId="77777777" w:rsidR="00072936" w:rsidRPr="00E11796" w:rsidRDefault="00072936">
            <w:r w:rsidRPr="00E11796">
              <w:t>Navn med blokkbokstaver:</w:t>
            </w:r>
          </w:p>
          <w:p w14:paraId="3EA16CA4" w14:textId="77777777" w:rsidR="00072936" w:rsidRPr="00E11796" w:rsidRDefault="00072936"/>
        </w:tc>
      </w:tr>
    </w:tbl>
    <w:p w14:paraId="636D347B" w14:textId="77777777" w:rsidR="000631EC" w:rsidRPr="00E11796" w:rsidRDefault="000631EC" w:rsidP="000631EC"/>
    <w:tbl>
      <w:tblPr>
        <w:tblStyle w:val="Tabellrutenett"/>
        <w:tblW w:w="0" w:type="auto"/>
        <w:tblLook w:val="04A0" w:firstRow="1" w:lastRow="0" w:firstColumn="1" w:lastColumn="0" w:noHBand="0" w:noVBand="1"/>
      </w:tblPr>
      <w:tblGrid>
        <w:gridCol w:w="4388"/>
        <w:gridCol w:w="4389"/>
      </w:tblGrid>
      <w:tr w:rsidR="00072936" w:rsidRPr="00E11796" w14:paraId="27A6D845" w14:textId="77777777">
        <w:tc>
          <w:tcPr>
            <w:tcW w:w="8777" w:type="dxa"/>
            <w:gridSpan w:val="2"/>
            <w:shd w:val="clear" w:color="auto" w:fill="F2F2F2" w:themeFill="background1" w:themeFillShade="F2"/>
          </w:tcPr>
          <w:p w14:paraId="64FF0D1C" w14:textId="77777777" w:rsidR="00072936" w:rsidRPr="00E11796" w:rsidRDefault="00072936">
            <w:r w:rsidRPr="00E11796">
              <w:t>Solidaransvarserklærende virksomhet</w:t>
            </w:r>
          </w:p>
        </w:tc>
      </w:tr>
      <w:tr w:rsidR="00072936" w:rsidRPr="00E11796" w14:paraId="6521B7BC" w14:textId="77777777">
        <w:tc>
          <w:tcPr>
            <w:tcW w:w="4388" w:type="dxa"/>
          </w:tcPr>
          <w:p w14:paraId="46C39486" w14:textId="77777777" w:rsidR="00072936" w:rsidRPr="00E11796" w:rsidRDefault="00072936">
            <w:r w:rsidRPr="00E11796">
              <w:t>Firmanavn:</w:t>
            </w:r>
          </w:p>
          <w:p w14:paraId="5825C121" w14:textId="77777777" w:rsidR="00072936" w:rsidRPr="00E11796" w:rsidRDefault="00072936"/>
        </w:tc>
        <w:tc>
          <w:tcPr>
            <w:tcW w:w="4389" w:type="dxa"/>
          </w:tcPr>
          <w:p w14:paraId="3B6EF0C5" w14:textId="77777777" w:rsidR="00072936" w:rsidRPr="00E11796" w:rsidRDefault="00072936">
            <w:r w:rsidRPr="00E11796">
              <w:t>Org. Nr.:</w:t>
            </w:r>
          </w:p>
          <w:p w14:paraId="2A1790FB" w14:textId="77777777" w:rsidR="00072936" w:rsidRPr="00E11796" w:rsidRDefault="00072936"/>
        </w:tc>
      </w:tr>
      <w:tr w:rsidR="00072936" w:rsidRPr="00E11796" w14:paraId="66604CA5" w14:textId="77777777">
        <w:tc>
          <w:tcPr>
            <w:tcW w:w="4388" w:type="dxa"/>
          </w:tcPr>
          <w:p w14:paraId="59929D3C" w14:textId="77777777" w:rsidR="00072936" w:rsidRPr="00E11796" w:rsidRDefault="00072936">
            <w:r w:rsidRPr="00E11796">
              <w:t>Adresse:</w:t>
            </w:r>
          </w:p>
          <w:p w14:paraId="68A6DCE3" w14:textId="77777777" w:rsidR="00072936" w:rsidRPr="00E11796" w:rsidRDefault="00072936"/>
        </w:tc>
        <w:tc>
          <w:tcPr>
            <w:tcW w:w="4389" w:type="dxa"/>
          </w:tcPr>
          <w:p w14:paraId="6474E55A" w14:textId="77777777" w:rsidR="00072936" w:rsidRPr="00E11796" w:rsidRDefault="00072936">
            <w:r w:rsidRPr="00E11796">
              <w:t>Dato:</w:t>
            </w:r>
          </w:p>
          <w:p w14:paraId="738F9551" w14:textId="77777777" w:rsidR="00072936" w:rsidRPr="00E11796" w:rsidRDefault="00072936"/>
        </w:tc>
      </w:tr>
      <w:tr w:rsidR="00072936" w:rsidRPr="00E11796" w14:paraId="2D4F5FC9" w14:textId="77777777">
        <w:tc>
          <w:tcPr>
            <w:tcW w:w="4388" w:type="dxa"/>
          </w:tcPr>
          <w:p w14:paraId="1769387A" w14:textId="77777777" w:rsidR="00072936" w:rsidRPr="00E11796" w:rsidRDefault="00072936">
            <w:r w:rsidRPr="00E11796">
              <w:t>Signatur:</w:t>
            </w:r>
          </w:p>
          <w:p w14:paraId="3AA84E54" w14:textId="77777777" w:rsidR="00072936" w:rsidRPr="00E11796" w:rsidRDefault="00072936"/>
        </w:tc>
        <w:tc>
          <w:tcPr>
            <w:tcW w:w="4389" w:type="dxa"/>
          </w:tcPr>
          <w:p w14:paraId="65D1B438" w14:textId="77777777" w:rsidR="00072936" w:rsidRPr="00E11796" w:rsidRDefault="00072936">
            <w:r w:rsidRPr="00E11796">
              <w:t>Navn med blokkbokstaver:</w:t>
            </w:r>
          </w:p>
          <w:p w14:paraId="38FBC207" w14:textId="77777777" w:rsidR="00072936" w:rsidRPr="00E11796" w:rsidRDefault="00072936"/>
        </w:tc>
      </w:tr>
    </w:tbl>
    <w:p w14:paraId="148DA9EF" w14:textId="52B05E42" w:rsidR="000631EC" w:rsidRPr="00E11796" w:rsidRDefault="00F67F93" w:rsidP="000631EC">
      <w:r w:rsidRPr="00E11796">
        <w:t>[</w:t>
      </w:r>
      <w:r w:rsidR="00A7214D" w:rsidRPr="00E11796">
        <w:t>Entrep</w:t>
      </w:r>
      <w:r w:rsidR="00072936" w:rsidRPr="00E11796">
        <w:t>r</w:t>
      </w:r>
      <w:r w:rsidR="00A7214D" w:rsidRPr="00E11796">
        <w:t>enør</w:t>
      </w:r>
      <w:r w:rsidR="00072936" w:rsidRPr="00E11796">
        <w:t xml:space="preserve"> må selv kopiere inn ytterligere tabeller dersom det er behov for det</w:t>
      </w:r>
      <w:r w:rsidRPr="00E11796">
        <w:t>]</w:t>
      </w:r>
    </w:p>
    <w:p w14:paraId="5657D949" w14:textId="336E3F1C" w:rsidR="000631EC" w:rsidRPr="00E11796" w:rsidRDefault="000631EC" w:rsidP="000631EC"/>
    <w:p w14:paraId="2777E426" w14:textId="00B06C24" w:rsidR="00C55860" w:rsidRPr="00E11796" w:rsidRDefault="00C55860" w:rsidP="000631EC">
      <w:r w:rsidRPr="00E11796">
        <w:t xml:space="preserve">innestår overfor byggherren i forbindelse med kontrakten </w:t>
      </w:r>
      <w:r w:rsidRPr="00E11796">
        <w:rPr>
          <w:highlight w:val="lightGray"/>
        </w:rPr>
        <w:t>Xxxxxx</w:t>
      </w:r>
      <w:r w:rsidRPr="00E11796">
        <w:t xml:space="preserve"> for at de hefter solidarisk for ethvert krav som følge av at entreprenøren ikke oppfyller sine forpliktelser etter kontrakten mellom entreprenøren og byggherren.</w:t>
      </w:r>
    </w:p>
    <w:p w14:paraId="36AAB5DD" w14:textId="77777777" w:rsidR="000631EC" w:rsidRPr="00E11796" w:rsidRDefault="000631EC" w:rsidP="000631EC"/>
    <w:p w14:paraId="134D64BB" w14:textId="25F15731" w:rsidR="000631EC" w:rsidRPr="00E11796" w:rsidRDefault="000631EC" w:rsidP="000631EC">
      <w:pPr>
        <w:sectPr w:rsidR="000631EC" w:rsidRPr="00E11796" w:rsidSect="00DE7D9C">
          <w:pgSz w:w="11906" w:h="16838" w:code="9"/>
          <w:pgMar w:top="1400" w:right="1418" w:bottom="1077" w:left="1701" w:header="709" w:footer="709" w:gutter="0"/>
          <w:cols w:space="708"/>
          <w:docGrid w:linePitch="360"/>
        </w:sectPr>
      </w:pPr>
    </w:p>
    <w:p w14:paraId="41954E8E" w14:textId="5BEB7A57" w:rsidR="00ED1736" w:rsidRPr="00E11796" w:rsidRDefault="000009C1" w:rsidP="00ED1736">
      <w:pPr>
        <w:rPr>
          <w:b/>
        </w:rPr>
      </w:pPr>
      <w:bookmarkStart w:id="1673" w:name="_Hlk121396283"/>
      <w:r w:rsidRPr="00E11796">
        <w:rPr>
          <w:b/>
        </w:rPr>
        <w:lastRenderedPageBreak/>
        <w:t xml:space="preserve">Vedlegg </w:t>
      </w:r>
      <w:r w:rsidR="00883AFB" w:rsidRPr="00E11796">
        <w:rPr>
          <w:b/>
        </w:rPr>
        <w:t>E1-3</w:t>
      </w:r>
      <w:r w:rsidRPr="00E11796">
        <w:rPr>
          <w:b/>
        </w:rPr>
        <w:t xml:space="preserve"> </w:t>
      </w:r>
    </w:p>
    <w:bookmarkEnd w:id="1671"/>
    <w:bookmarkEnd w:id="1673"/>
    <w:p w14:paraId="6E0A4961" w14:textId="6BD10D0A" w:rsidR="000009C1" w:rsidRPr="00E11796" w:rsidRDefault="000009C1" w:rsidP="00ED1736">
      <w:pPr>
        <w:rPr>
          <w:b/>
        </w:rPr>
      </w:pPr>
      <w:r w:rsidRPr="00E11796">
        <w:rPr>
          <w:b/>
          <w:noProof/>
        </w:rPr>
        <w:drawing>
          <wp:inline distT="0" distB="0" distL="0" distR="0" wp14:anchorId="1D730FF2" wp14:editId="23C6338B">
            <wp:extent cx="6285230" cy="7754620"/>
            <wp:effectExtent l="0" t="0" r="1270" b="0"/>
            <wp:docPr id="7" name="Bild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6285230" cy="7754620"/>
                    </a:xfrm>
                    <a:prstGeom prst="rect">
                      <a:avLst/>
                    </a:prstGeom>
                    <a:noFill/>
                  </pic:spPr>
                </pic:pic>
              </a:graphicData>
            </a:graphic>
          </wp:inline>
        </w:drawing>
      </w:r>
    </w:p>
    <w:p w14:paraId="4DEE2E0C" w14:textId="77777777" w:rsidR="000009C1" w:rsidRPr="00E11796" w:rsidRDefault="000009C1">
      <w:pPr>
        <w:spacing w:after="200" w:line="276" w:lineRule="auto"/>
        <w:rPr>
          <w:b/>
        </w:rPr>
      </w:pPr>
      <w:r w:rsidRPr="00E11796">
        <w:rPr>
          <w:b/>
        </w:rPr>
        <w:br w:type="page"/>
      </w:r>
    </w:p>
    <w:tbl>
      <w:tblPr>
        <w:tblStyle w:val="Tabellrutenett"/>
        <w:tblW w:w="0" w:type="auto"/>
        <w:tblLook w:val="04A0" w:firstRow="1" w:lastRow="0" w:firstColumn="1" w:lastColumn="0" w:noHBand="0" w:noVBand="1"/>
      </w:tblPr>
      <w:tblGrid>
        <w:gridCol w:w="8777"/>
      </w:tblGrid>
      <w:tr w:rsidR="000009C1" w:rsidRPr="00E11796" w14:paraId="2853DEB5" w14:textId="77777777" w:rsidTr="000009C1">
        <w:tc>
          <w:tcPr>
            <w:tcW w:w="8777" w:type="dxa"/>
          </w:tcPr>
          <w:p w14:paraId="3493843F" w14:textId="77777777" w:rsidR="000009C1" w:rsidRPr="00E11796" w:rsidRDefault="000009C1" w:rsidP="000009C1">
            <w:r w:rsidRPr="00E11796">
              <w:lastRenderedPageBreak/>
              <w:t xml:space="preserve">DETTE VEDLEGGET VISER HVA SLAGS INFORMASJON SOM GIS FRA SKATTEETATEN. SKAL </w:t>
            </w:r>
            <w:r w:rsidRPr="00E11796">
              <w:rPr>
                <w:u w:val="single"/>
              </w:rPr>
              <w:t xml:space="preserve">IKKE </w:t>
            </w:r>
            <w:r w:rsidRPr="00E11796">
              <w:t>FYLLES UT AV VIRKSOMHETEN</w:t>
            </w:r>
          </w:p>
          <w:p w14:paraId="1A452B19" w14:textId="77777777" w:rsidR="000009C1" w:rsidRPr="00E11796" w:rsidRDefault="000009C1" w:rsidP="000009C1"/>
          <w:p w14:paraId="1B585F7C" w14:textId="66A72BAB" w:rsidR="000009C1" w:rsidRPr="00E11796" w:rsidRDefault="000009C1" w:rsidP="000009C1">
            <w:pPr>
              <w:rPr>
                <w:b/>
              </w:rPr>
            </w:pPr>
            <w:r w:rsidRPr="00E11796">
              <w:rPr>
                <w:b/>
              </w:rPr>
              <w:t>INFORM</w:t>
            </w:r>
            <w:r w:rsidR="000F7CB9" w:rsidRPr="00E11796">
              <w:rPr>
                <w:b/>
              </w:rPr>
              <w:t>ASJON OM SKAT</w:t>
            </w:r>
            <w:r w:rsidRPr="00E11796">
              <w:rPr>
                <w:b/>
              </w:rPr>
              <w:t>ASJON OM SKATTE- OG AVGIFTSFORHOLD (Utvidet skatteattest)</w:t>
            </w:r>
          </w:p>
        </w:tc>
      </w:tr>
    </w:tbl>
    <w:p w14:paraId="39F0F418" w14:textId="47ABBB3D" w:rsidR="000009C1" w:rsidRPr="00E11796" w:rsidRDefault="000009C1" w:rsidP="00ED1736">
      <w:pPr>
        <w:rPr>
          <w:b/>
        </w:rPr>
      </w:pPr>
    </w:p>
    <w:p w14:paraId="223AF731" w14:textId="4DC7E45C" w:rsidR="000009C1" w:rsidRPr="00E11796" w:rsidRDefault="000009C1" w:rsidP="00ED1736">
      <w:pPr>
        <w:rPr>
          <w:b/>
        </w:rPr>
      </w:pPr>
      <w:r w:rsidRPr="00E11796">
        <w:rPr>
          <w:b/>
        </w:rPr>
        <w:t>Mottaker av skjema:</w:t>
      </w:r>
    </w:p>
    <w:tbl>
      <w:tblPr>
        <w:tblStyle w:val="Tabellrutenett"/>
        <w:tblW w:w="0" w:type="auto"/>
        <w:tblBorders>
          <w:insideV w:val="none" w:sz="0" w:space="0" w:color="auto"/>
        </w:tblBorders>
        <w:tblLook w:val="04A0" w:firstRow="1" w:lastRow="0" w:firstColumn="1" w:lastColumn="0" w:noHBand="0" w:noVBand="1"/>
      </w:tblPr>
      <w:tblGrid>
        <w:gridCol w:w="4388"/>
        <w:gridCol w:w="4389"/>
      </w:tblGrid>
      <w:tr w:rsidR="005F4125" w:rsidRPr="00E11796" w14:paraId="22700888" w14:textId="77777777" w:rsidTr="00775447">
        <w:tc>
          <w:tcPr>
            <w:tcW w:w="4388" w:type="dxa"/>
          </w:tcPr>
          <w:p w14:paraId="00A60D0D" w14:textId="77777777" w:rsidR="005F4125" w:rsidRPr="00E11796" w:rsidRDefault="005F4125" w:rsidP="00ED1736">
            <w:r w:rsidRPr="00E11796">
              <w:t>Navn</w:t>
            </w:r>
          </w:p>
        </w:tc>
        <w:tc>
          <w:tcPr>
            <w:tcW w:w="4389" w:type="dxa"/>
          </w:tcPr>
          <w:p w14:paraId="127EB846" w14:textId="35E17739" w:rsidR="005F4125" w:rsidRPr="00E11796" w:rsidRDefault="005F4125" w:rsidP="00ED1736">
            <w:r w:rsidRPr="00E11796">
              <w:t>Org. nr.:</w:t>
            </w:r>
          </w:p>
        </w:tc>
      </w:tr>
      <w:tr w:rsidR="000009C1" w:rsidRPr="00E11796" w14:paraId="1C16C194" w14:textId="77777777" w:rsidTr="00775447">
        <w:tc>
          <w:tcPr>
            <w:tcW w:w="8777" w:type="dxa"/>
            <w:gridSpan w:val="2"/>
          </w:tcPr>
          <w:p w14:paraId="3F041E9A" w14:textId="7BAF96CE" w:rsidR="000009C1" w:rsidRPr="00E11796" w:rsidRDefault="005F4125" w:rsidP="00ED1736">
            <w:r w:rsidRPr="00E11796">
              <w:t>Adresse</w:t>
            </w:r>
          </w:p>
        </w:tc>
      </w:tr>
      <w:tr w:rsidR="005F4125" w:rsidRPr="00E11796" w14:paraId="013CB743" w14:textId="77777777" w:rsidTr="00775447">
        <w:tc>
          <w:tcPr>
            <w:tcW w:w="4388" w:type="dxa"/>
          </w:tcPr>
          <w:p w14:paraId="1A583334" w14:textId="77777777" w:rsidR="005F4125" w:rsidRPr="00E11796" w:rsidRDefault="005F4125" w:rsidP="00ED1736">
            <w:r w:rsidRPr="00E11796">
              <w:t>Postnr.:</w:t>
            </w:r>
          </w:p>
        </w:tc>
        <w:tc>
          <w:tcPr>
            <w:tcW w:w="4389" w:type="dxa"/>
          </w:tcPr>
          <w:p w14:paraId="300D171E" w14:textId="1956CE0D" w:rsidR="005F4125" w:rsidRPr="00E11796" w:rsidRDefault="005F4125" w:rsidP="00ED1736">
            <w:r w:rsidRPr="00E11796">
              <w:t>Poststed:</w:t>
            </w:r>
          </w:p>
        </w:tc>
      </w:tr>
    </w:tbl>
    <w:p w14:paraId="08908068" w14:textId="7C6CD1E8" w:rsidR="000009C1" w:rsidRPr="00E11796" w:rsidRDefault="000009C1" w:rsidP="00ED1736">
      <w:pPr>
        <w:rPr>
          <w:b/>
        </w:rPr>
      </w:pPr>
    </w:p>
    <w:p w14:paraId="322BAF61" w14:textId="0B5DEA41" w:rsidR="005F4125" w:rsidRPr="00E11796" w:rsidRDefault="000009C1" w:rsidP="005F4125">
      <w:pPr>
        <w:rPr>
          <w:b/>
        </w:rPr>
      </w:pPr>
      <w:r w:rsidRPr="00E11796">
        <w:rPr>
          <w:b/>
        </w:rPr>
        <w:t>Opplysninger om den forespurte virksomheten</w:t>
      </w:r>
    </w:p>
    <w:tbl>
      <w:tblPr>
        <w:tblStyle w:val="Tabellrutenett"/>
        <w:tblW w:w="0" w:type="auto"/>
        <w:tblLook w:val="04A0" w:firstRow="1" w:lastRow="0" w:firstColumn="1" w:lastColumn="0" w:noHBand="0" w:noVBand="1"/>
      </w:tblPr>
      <w:tblGrid>
        <w:gridCol w:w="4388"/>
        <w:gridCol w:w="4389"/>
      </w:tblGrid>
      <w:tr w:rsidR="000009C1" w:rsidRPr="00E11796" w14:paraId="42C7F746" w14:textId="77777777" w:rsidTr="000009C1">
        <w:tc>
          <w:tcPr>
            <w:tcW w:w="8777" w:type="dxa"/>
            <w:gridSpan w:val="2"/>
          </w:tcPr>
          <w:p w14:paraId="0E49DDA0" w14:textId="5E342331" w:rsidR="000009C1" w:rsidRPr="00E11796" w:rsidRDefault="000009C1" w:rsidP="00ED1736">
            <w:r w:rsidRPr="00E11796">
              <w:t>Foretakets navn:</w:t>
            </w:r>
          </w:p>
        </w:tc>
      </w:tr>
      <w:tr w:rsidR="000009C1" w:rsidRPr="00E11796" w14:paraId="454496CE" w14:textId="77777777" w:rsidTr="00775447">
        <w:tc>
          <w:tcPr>
            <w:tcW w:w="8777" w:type="dxa"/>
            <w:gridSpan w:val="2"/>
            <w:tcBorders>
              <w:bottom w:val="single" w:sz="4" w:space="0" w:color="auto"/>
            </w:tcBorders>
          </w:tcPr>
          <w:p w14:paraId="0C662275" w14:textId="4530581E" w:rsidR="000009C1" w:rsidRPr="00E11796" w:rsidRDefault="000009C1" w:rsidP="00ED1736">
            <w:r w:rsidRPr="00E11796">
              <w:t>Adresse:</w:t>
            </w:r>
          </w:p>
        </w:tc>
      </w:tr>
      <w:tr w:rsidR="005F4125" w:rsidRPr="00E11796" w14:paraId="65B42ABE" w14:textId="77777777" w:rsidTr="00775447">
        <w:tc>
          <w:tcPr>
            <w:tcW w:w="4388" w:type="dxa"/>
            <w:tcBorders>
              <w:right w:val="nil"/>
            </w:tcBorders>
          </w:tcPr>
          <w:p w14:paraId="30745913" w14:textId="1A2FEE87" w:rsidR="005F4125" w:rsidRPr="00E11796" w:rsidRDefault="005F4125" w:rsidP="00ED1736">
            <w:pPr>
              <w:rPr>
                <w:b/>
              </w:rPr>
            </w:pPr>
            <w:r w:rsidRPr="00E11796">
              <w:t>Postnr.:</w:t>
            </w:r>
          </w:p>
        </w:tc>
        <w:tc>
          <w:tcPr>
            <w:tcW w:w="4389" w:type="dxa"/>
            <w:tcBorders>
              <w:left w:val="nil"/>
            </w:tcBorders>
          </w:tcPr>
          <w:p w14:paraId="735A2E6E" w14:textId="74FFBAE1" w:rsidR="005F4125" w:rsidRPr="00E11796" w:rsidRDefault="005F4125" w:rsidP="00ED1736">
            <w:pPr>
              <w:rPr>
                <w:b/>
              </w:rPr>
            </w:pPr>
            <w:r w:rsidRPr="00E11796">
              <w:t>Poststed:</w:t>
            </w:r>
          </w:p>
        </w:tc>
      </w:tr>
      <w:tr w:rsidR="005F4125" w:rsidRPr="00E11796" w14:paraId="5373FEAD" w14:textId="77777777" w:rsidTr="00775447">
        <w:tc>
          <w:tcPr>
            <w:tcW w:w="4388" w:type="dxa"/>
            <w:tcBorders>
              <w:right w:val="nil"/>
            </w:tcBorders>
          </w:tcPr>
          <w:p w14:paraId="762B9279" w14:textId="77777777" w:rsidR="005F4125" w:rsidRPr="00E11796" w:rsidRDefault="005F4125" w:rsidP="00ED1736">
            <w:r w:rsidRPr="00E11796">
              <w:t>Org. nr.:</w:t>
            </w:r>
          </w:p>
        </w:tc>
        <w:tc>
          <w:tcPr>
            <w:tcW w:w="4389" w:type="dxa"/>
            <w:tcBorders>
              <w:left w:val="nil"/>
            </w:tcBorders>
          </w:tcPr>
          <w:p w14:paraId="4BD8B3BC" w14:textId="51C893A8" w:rsidR="005F4125" w:rsidRPr="00E11796" w:rsidRDefault="005F4125" w:rsidP="00ED1736">
            <w:r w:rsidRPr="00E11796">
              <w:t>Selskapsform</w:t>
            </w:r>
          </w:p>
        </w:tc>
      </w:tr>
      <w:tr w:rsidR="000009C1" w:rsidRPr="00E11796" w14:paraId="62ACDF74" w14:textId="77777777" w:rsidTr="000009C1">
        <w:tc>
          <w:tcPr>
            <w:tcW w:w="8777" w:type="dxa"/>
            <w:gridSpan w:val="2"/>
          </w:tcPr>
          <w:p w14:paraId="23FE0259" w14:textId="50B50ABC" w:rsidR="000009C1" w:rsidRPr="00E11796" w:rsidRDefault="005F4125" w:rsidP="00ED1736">
            <w:r w:rsidRPr="00E11796">
              <w:t>Innehaver:</w:t>
            </w:r>
          </w:p>
        </w:tc>
      </w:tr>
      <w:tr w:rsidR="000009C1" w:rsidRPr="00E11796" w14:paraId="71F9BF0E" w14:textId="77777777" w:rsidTr="000009C1">
        <w:tc>
          <w:tcPr>
            <w:tcW w:w="8777" w:type="dxa"/>
            <w:gridSpan w:val="2"/>
          </w:tcPr>
          <w:p w14:paraId="1D055E27" w14:textId="472D4066" w:rsidR="000009C1" w:rsidRPr="00E11796" w:rsidRDefault="005F4125" w:rsidP="00ED1736">
            <w:r w:rsidRPr="00E11796">
              <w:t>Styreleder:</w:t>
            </w:r>
          </w:p>
        </w:tc>
      </w:tr>
      <w:tr w:rsidR="000009C1" w:rsidRPr="00E11796" w14:paraId="095EE2EF" w14:textId="77777777" w:rsidTr="000009C1">
        <w:tc>
          <w:tcPr>
            <w:tcW w:w="8777" w:type="dxa"/>
            <w:gridSpan w:val="2"/>
          </w:tcPr>
          <w:p w14:paraId="15236178" w14:textId="21107572" w:rsidR="000009C1" w:rsidRPr="00E11796" w:rsidRDefault="005F4125" w:rsidP="00ED1736">
            <w:r w:rsidRPr="00E11796">
              <w:t>Daglig leder:</w:t>
            </w:r>
          </w:p>
        </w:tc>
      </w:tr>
      <w:tr w:rsidR="000009C1" w:rsidRPr="00E11796" w14:paraId="4519D715" w14:textId="77777777" w:rsidTr="000009C1">
        <w:tc>
          <w:tcPr>
            <w:tcW w:w="8777" w:type="dxa"/>
            <w:gridSpan w:val="2"/>
          </w:tcPr>
          <w:p w14:paraId="0A67A461" w14:textId="017A6AEA" w:rsidR="000009C1" w:rsidRPr="00E11796" w:rsidRDefault="005F4125" w:rsidP="00ED1736">
            <w:r w:rsidRPr="00E11796">
              <w:t>Hovednæring:</w:t>
            </w:r>
          </w:p>
        </w:tc>
      </w:tr>
      <w:tr w:rsidR="000009C1" w:rsidRPr="00E11796" w14:paraId="3384BA59" w14:textId="77777777" w:rsidTr="000009C1">
        <w:tc>
          <w:tcPr>
            <w:tcW w:w="8777" w:type="dxa"/>
            <w:gridSpan w:val="2"/>
          </w:tcPr>
          <w:p w14:paraId="18348FFE" w14:textId="46184127" w:rsidR="000009C1" w:rsidRPr="00E11796" w:rsidRDefault="005F4125" w:rsidP="00ED1736">
            <w:r w:rsidRPr="00E11796">
              <w:t>Antall ansatte innmeldt:</w:t>
            </w:r>
          </w:p>
        </w:tc>
      </w:tr>
    </w:tbl>
    <w:p w14:paraId="4E6D3805" w14:textId="48905869" w:rsidR="000009C1" w:rsidRPr="00E11796" w:rsidRDefault="000009C1" w:rsidP="00ED1736">
      <w:pPr>
        <w:rPr>
          <w:b/>
        </w:rPr>
      </w:pPr>
    </w:p>
    <w:p w14:paraId="649C80CB" w14:textId="65D381AD" w:rsidR="000009C1" w:rsidRPr="00E11796" w:rsidRDefault="000009C1" w:rsidP="00ED1736">
      <w:pPr>
        <w:rPr>
          <w:b/>
        </w:rPr>
      </w:pPr>
      <w:r w:rsidRPr="00E11796">
        <w:rPr>
          <w:b/>
        </w:rPr>
        <w:t>Registrert i følgende registre:</w:t>
      </w:r>
    </w:p>
    <w:tbl>
      <w:tblPr>
        <w:tblStyle w:val="Tabellrutenett"/>
        <w:tblW w:w="8784" w:type="dxa"/>
        <w:tblLook w:val="04A0" w:firstRow="1" w:lastRow="0" w:firstColumn="1" w:lastColumn="0" w:noHBand="0" w:noVBand="1"/>
      </w:tblPr>
      <w:tblGrid>
        <w:gridCol w:w="3256"/>
        <w:gridCol w:w="2693"/>
        <w:gridCol w:w="2835"/>
      </w:tblGrid>
      <w:tr w:rsidR="00775447" w:rsidRPr="00E11796" w14:paraId="030D2AC3" w14:textId="77777777" w:rsidTr="009504DB">
        <w:tc>
          <w:tcPr>
            <w:tcW w:w="3256" w:type="dxa"/>
          </w:tcPr>
          <w:p w14:paraId="1C0D774A" w14:textId="6F98A54D" w:rsidR="00775447" w:rsidRPr="00E11796" w:rsidRDefault="00775447" w:rsidP="00ED1736">
            <w:r w:rsidRPr="00E11796">
              <w:t>Register</w:t>
            </w:r>
          </w:p>
        </w:tc>
        <w:tc>
          <w:tcPr>
            <w:tcW w:w="2693" w:type="dxa"/>
          </w:tcPr>
          <w:p w14:paraId="4BA60E34" w14:textId="7224F90F" w:rsidR="00775447" w:rsidRPr="00E11796" w:rsidRDefault="00775447" w:rsidP="00ED1736">
            <w:r w:rsidRPr="00E11796">
              <w:t>Ja/Nei</w:t>
            </w:r>
          </w:p>
        </w:tc>
        <w:tc>
          <w:tcPr>
            <w:tcW w:w="2835" w:type="dxa"/>
          </w:tcPr>
          <w:p w14:paraId="3C7BB3D6" w14:textId="16B8EED4" w:rsidR="00775447" w:rsidRPr="00E11796" w:rsidRDefault="00775447" w:rsidP="00ED1736">
            <w:r w:rsidRPr="00E11796">
              <w:t>Reg.dato</w:t>
            </w:r>
          </w:p>
        </w:tc>
      </w:tr>
      <w:tr w:rsidR="00775447" w:rsidRPr="00E11796" w14:paraId="1AA5E2A0" w14:textId="77777777" w:rsidTr="009504DB">
        <w:tc>
          <w:tcPr>
            <w:tcW w:w="3256" w:type="dxa"/>
          </w:tcPr>
          <w:p w14:paraId="2B2E26AD" w14:textId="74DE0C1A" w:rsidR="00775447" w:rsidRPr="00E11796" w:rsidRDefault="00775447" w:rsidP="00ED1736">
            <w:r w:rsidRPr="00E11796">
              <w:t>Enhetsregisteret</w:t>
            </w:r>
          </w:p>
        </w:tc>
        <w:tc>
          <w:tcPr>
            <w:tcW w:w="2693" w:type="dxa"/>
          </w:tcPr>
          <w:p w14:paraId="248E784B" w14:textId="77777777" w:rsidR="00775447" w:rsidRPr="00E11796" w:rsidRDefault="00775447" w:rsidP="00ED1736"/>
        </w:tc>
        <w:tc>
          <w:tcPr>
            <w:tcW w:w="2835" w:type="dxa"/>
          </w:tcPr>
          <w:p w14:paraId="08A99DA1" w14:textId="77777777" w:rsidR="00775447" w:rsidRPr="00E11796" w:rsidRDefault="00775447" w:rsidP="00ED1736"/>
        </w:tc>
      </w:tr>
      <w:tr w:rsidR="00775447" w:rsidRPr="00E11796" w14:paraId="2CA1D100" w14:textId="77777777" w:rsidTr="009504DB">
        <w:tc>
          <w:tcPr>
            <w:tcW w:w="3256" w:type="dxa"/>
          </w:tcPr>
          <w:p w14:paraId="68F3D7C8" w14:textId="7265FEE0" w:rsidR="00775447" w:rsidRPr="00E11796" w:rsidRDefault="00775447" w:rsidP="00ED1736">
            <w:r w:rsidRPr="00E11796">
              <w:t>Foretaksregisteret</w:t>
            </w:r>
          </w:p>
        </w:tc>
        <w:tc>
          <w:tcPr>
            <w:tcW w:w="2693" w:type="dxa"/>
          </w:tcPr>
          <w:p w14:paraId="6DAA14AE" w14:textId="77777777" w:rsidR="00775447" w:rsidRPr="00E11796" w:rsidRDefault="00775447" w:rsidP="00ED1736">
            <w:pPr>
              <w:rPr>
                <w:b/>
              </w:rPr>
            </w:pPr>
          </w:p>
        </w:tc>
        <w:tc>
          <w:tcPr>
            <w:tcW w:w="2835" w:type="dxa"/>
          </w:tcPr>
          <w:p w14:paraId="30E84F2C" w14:textId="77777777" w:rsidR="00775447" w:rsidRPr="00E11796" w:rsidRDefault="00775447" w:rsidP="00ED1736">
            <w:pPr>
              <w:rPr>
                <w:b/>
              </w:rPr>
            </w:pPr>
          </w:p>
        </w:tc>
      </w:tr>
      <w:tr w:rsidR="00775447" w:rsidRPr="00E11796" w14:paraId="15619470" w14:textId="77777777" w:rsidTr="009504DB">
        <w:tc>
          <w:tcPr>
            <w:tcW w:w="3256" w:type="dxa"/>
          </w:tcPr>
          <w:p w14:paraId="4814E7B0" w14:textId="6B472B8D" w:rsidR="00775447" w:rsidRPr="00E11796" w:rsidRDefault="00775447" w:rsidP="00ED1736">
            <w:r w:rsidRPr="00E11796">
              <w:t>MVA-registeret</w:t>
            </w:r>
          </w:p>
        </w:tc>
        <w:tc>
          <w:tcPr>
            <w:tcW w:w="2693" w:type="dxa"/>
          </w:tcPr>
          <w:p w14:paraId="650917AA" w14:textId="77777777" w:rsidR="00775447" w:rsidRPr="00E11796" w:rsidRDefault="00775447" w:rsidP="00ED1736">
            <w:pPr>
              <w:rPr>
                <w:b/>
              </w:rPr>
            </w:pPr>
          </w:p>
        </w:tc>
        <w:tc>
          <w:tcPr>
            <w:tcW w:w="2835" w:type="dxa"/>
          </w:tcPr>
          <w:p w14:paraId="28DDC59A" w14:textId="77777777" w:rsidR="00775447" w:rsidRPr="00E11796" w:rsidRDefault="00775447" w:rsidP="00ED1736">
            <w:pPr>
              <w:rPr>
                <w:b/>
              </w:rPr>
            </w:pPr>
          </w:p>
        </w:tc>
      </w:tr>
    </w:tbl>
    <w:p w14:paraId="7E22ACC0" w14:textId="4FAF05F1" w:rsidR="000009C1" w:rsidRPr="00E11796" w:rsidRDefault="000009C1" w:rsidP="00ED1736">
      <w:pPr>
        <w:rPr>
          <w:b/>
        </w:rPr>
      </w:pPr>
    </w:p>
    <w:p w14:paraId="0883E0F8" w14:textId="146695B4" w:rsidR="000009C1" w:rsidRPr="00E11796" w:rsidRDefault="000009C1" w:rsidP="00ED1736">
      <w:pPr>
        <w:rPr>
          <w:b/>
        </w:rPr>
      </w:pPr>
      <w:r w:rsidRPr="00E11796">
        <w:rPr>
          <w:b/>
        </w:rPr>
        <w:t>Leverte skattemeldinger merverdiavgift. Tre siste terminer – beløp:</w:t>
      </w:r>
    </w:p>
    <w:tbl>
      <w:tblPr>
        <w:tblStyle w:val="Tabellrutenett"/>
        <w:tblW w:w="0" w:type="auto"/>
        <w:tblLook w:val="04A0" w:firstRow="1" w:lastRow="0" w:firstColumn="1" w:lastColumn="0" w:noHBand="0" w:noVBand="1"/>
      </w:tblPr>
      <w:tblGrid>
        <w:gridCol w:w="3256"/>
        <w:gridCol w:w="2693"/>
      </w:tblGrid>
      <w:tr w:rsidR="009504DB" w:rsidRPr="00E11796" w14:paraId="23D9285A" w14:textId="77777777" w:rsidTr="009504DB">
        <w:tc>
          <w:tcPr>
            <w:tcW w:w="3256" w:type="dxa"/>
          </w:tcPr>
          <w:p w14:paraId="3B030227" w14:textId="18512497" w:rsidR="009504DB" w:rsidRPr="00E11796" w:rsidRDefault="009504DB" w:rsidP="00ED1736">
            <w:r w:rsidRPr="00E11796">
              <w:t>Oppgavehyppighet</w:t>
            </w:r>
          </w:p>
        </w:tc>
        <w:tc>
          <w:tcPr>
            <w:tcW w:w="2693" w:type="dxa"/>
          </w:tcPr>
          <w:p w14:paraId="7D767465" w14:textId="77777777" w:rsidR="009504DB" w:rsidRPr="00E11796" w:rsidRDefault="009504DB" w:rsidP="00ED1736">
            <w:pPr>
              <w:rPr>
                <w:b/>
              </w:rPr>
            </w:pPr>
          </w:p>
        </w:tc>
      </w:tr>
      <w:tr w:rsidR="009504DB" w:rsidRPr="00E11796" w14:paraId="3F84F47A" w14:textId="77777777" w:rsidTr="009504DB">
        <w:tc>
          <w:tcPr>
            <w:tcW w:w="3256" w:type="dxa"/>
          </w:tcPr>
          <w:p w14:paraId="5CEDBE17" w14:textId="2C4CC4DE" w:rsidR="009504DB" w:rsidRPr="00E11796" w:rsidRDefault="009504DB" w:rsidP="00ED1736">
            <w:r w:rsidRPr="00E11796">
              <w:t>Gjeldende første termin for MVA oppgaveplikt:</w:t>
            </w:r>
          </w:p>
        </w:tc>
        <w:tc>
          <w:tcPr>
            <w:tcW w:w="2693" w:type="dxa"/>
          </w:tcPr>
          <w:p w14:paraId="27A25771" w14:textId="77777777" w:rsidR="009504DB" w:rsidRPr="00E11796" w:rsidRDefault="009504DB" w:rsidP="00ED1736">
            <w:pPr>
              <w:rPr>
                <w:b/>
              </w:rPr>
            </w:pPr>
          </w:p>
        </w:tc>
      </w:tr>
      <w:tr w:rsidR="009504DB" w:rsidRPr="00E11796" w14:paraId="211C39F1" w14:textId="77777777" w:rsidTr="009504DB">
        <w:tc>
          <w:tcPr>
            <w:tcW w:w="3256" w:type="dxa"/>
          </w:tcPr>
          <w:p w14:paraId="6AA3D4C5" w14:textId="3C012107" w:rsidR="009504DB" w:rsidRPr="00E11796" w:rsidRDefault="009504DB" w:rsidP="00ED1736">
            <w:r w:rsidRPr="00E11796">
              <w:t>Slettet MVA termin:</w:t>
            </w:r>
          </w:p>
        </w:tc>
        <w:tc>
          <w:tcPr>
            <w:tcW w:w="2693" w:type="dxa"/>
          </w:tcPr>
          <w:p w14:paraId="2A266B59" w14:textId="77777777" w:rsidR="009504DB" w:rsidRPr="00E11796" w:rsidRDefault="009504DB" w:rsidP="00ED1736">
            <w:pPr>
              <w:rPr>
                <w:b/>
              </w:rPr>
            </w:pPr>
          </w:p>
        </w:tc>
      </w:tr>
    </w:tbl>
    <w:p w14:paraId="3E89CC71" w14:textId="61D62D79" w:rsidR="000009C1" w:rsidRPr="00E11796" w:rsidRDefault="000009C1" w:rsidP="00ED1736">
      <w:pPr>
        <w:rPr>
          <w:b/>
        </w:rPr>
      </w:pPr>
    </w:p>
    <w:p w14:paraId="709B679A" w14:textId="6AB9B60B" w:rsidR="000009C1" w:rsidRPr="00E11796" w:rsidRDefault="000009C1" w:rsidP="00ED1736">
      <w:pPr>
        <w:rPr>
          <w:b/>
        </w:rPr>
      </w:pPr>
      <w:r w:rsidRPr="00E11796">
        <w:rPr>
          <w:b/>
        </w:rPr>
        <w:t>Tre siste terminer:</w:t>
      </w:r>
    </w:p>
    <w:tbl>
      <w:tblPr>
        <w:tblStyle w:val="Tabellrutenett"/>
        <w:tblW w:w="0" w:type="auto"/>
        <w:tblLook w:val="04A0" w:firstRow="1" w:lastRow="0" w:firstColumn="1" w:lastColumn="0" w:noHBand="0" w:noVBand="1"/>
      </w:tblPr>
      <w:tblGrid>
        <w:gridCol w:w="3256"/>
        <w:gridCol w:w="1840"/>
        <w:gridCol w:w="1840"/>
        <w:gridCol w:w="1841"/>
      </w:tblGrid>
      <w:tr w:rsidR="002013D8" w:rsidRPr="00E11796" w14:paraId="3A17C89F" w14:textId="77777777" w:rsidTr="009504DB">
        <w:tc>
          <w:tcPr>
            <w:tcW w:w="3256" w:type="dxa"/>
          </w:tcPr>
          <w:p w14:paraId="7A7399D1" w14:textId="4EFD36BC" w:rsidR="002013D8" w:rsidRPr="00E11796" w:rsidRDefault="002013D8" w:rsidP="00ED1736">
            <w:pPr>
              <w:rPr>
                <w:b/>
              </w:rPr>
            </w:pPr>
            <w:r w:rsidRPr="00E11796">
              <w:rPr>
                <w:b/>
              </w:rPr>
              <w:t>Termin</w:t>
            </w:r>
          </w:p>
        </w:tc>
        <w:tc>
          <w:tcPr>
            <w:tcW w:w="1840" w:type="dxa"/>
          </w:tcPr>
          <w:p w14:paraId="3FE0E3FB" w14:textId="77777777" w:rsidR="002013D8" w:rsidRPr="00E11796" w:rsidRDefault="002013D8" w:rsidP="00ED1736">
            <w:pPr>
              <w:rPr>
                <w:b/>
              </w:rPr>
            </w:pPr>
          </w:p>
        </w:tc>
        <w:tc>
          <w:tcPr>
            <w:tcW w:w="1840" w:type="dxa"/>
          </w:tcPr>
          <w:p w14:paraId="3196F42B" w14:textId="77777777" w:rsidR="002013D8" w:rsidRPr="00E11796" w:rsidRDefault="002013D8" w:rsidP="00ED1736">
            <w:pPr>
              <w:rPr>
                <w:b/>
              </w:rPr>
            </w:pPr>
          </w:p>
        </w:tc>
        <w:tc>
          <w:tcPr>
            <w:tcW w:w="1841" w:type="dxa"/>
          </w:tcPr>
          <w:p w14:paraId="0721E340" w14:textId="77777777" w:rsidR="002013D8" w:rsidRPr="00E11796" w:rsidRDefault="002013D8" w:rsidP="00ED1736">
            <w:pPr>
              <w:rPr>
                <w:b/>
              </w:rPr>
            </w:pPr>
          </w:p>
        </w:tc>
      </w:tr>
      <w:tr w:rsidR="002013D8" w:rsidRPr="00E11796" w14:paraId="02CAF199" w14:textId="77777777" w:rsidTr="009504DB">
        <w:tc>
          <w:tcPr>
            <w:tcW w:w="3256" w:type="dxa"/>
          </w:tcPr>
          <w:p w14:paraId="3D784258" w14:textId="0A127BB6" w:rsidR="002013D8" w:rsidRPr="00E11796" w:rsidRDefault="002013D8" w:rsidP="00ED1736">
            <w:r w:rsidRPr="00E11796">
              <w:t>Samlet omsetning innlevert oppgave</w:t>
            </w:r>
          </w:p>
        </w:tc>
        <w:tc>
          <w:tcPr>
            <w:tcW w:w="1840" w:type="dxa"/>
          </w:tcPr>
          <w:p w14:paraId="499607DB" w14:textId="77777777" w:rsidR="002013D8" w:rsidRPr="00E11796" w:rsidRDefault="002013D8" w:rsidP="00ED1736">
            <w:pPr>
              <w:rPr>
                <w:b/>
              </w:rPr>
            </w:pPr>
          </w:p>
        </w:tc>
        <w:tc>
          <w:tcPr>
            <w:tcW w:w="1840" w:type="dxa"/>
          </w:tcPr>
          <w:p w14:paraId="1BB826E4" w14:textId="77777777" w:rsidR="002013D8" w:rsidRPr="00E11796" w:rsidRDefault="002013D8" w:rsidP="00ED1736">
            <w:pPr>
              <w:rPr>
                <w:b/>
              </w:rPr>
            </w:pPr>
          </w:p>
        </w:tc>
        <w:tc>
          <w:tcPr>
            <w:tcW w:w="1841" w:type="dxa"/>
          </w:tcPr>
          <w:p w14:paraId="02B8B380" w14:textId="77777777" w:rsidR="002013D8" w:rsidRPr="00E11796" w:rsidRDefault="002013D8" w:rsidP="00ED1736">
            <w:pPr>
              <w:rPr>
                <w:b/>
              </w:rPr>
            </w:pPr>
          </w:p>
        </w:tc>
      </w:tr>
      <w:tr w:rsidR="002013D8" w:rsidRPr="00E11796" w14:paraId="47CB8013" w14:textId="77777777" w:rsidTr="009504DB">
        <w:tc>
          <w:tcPr>
            <w:tcW w:w="3256" w:type="dxa"/>
          </w:tcPr>
          <w:p w14:paraId="3EA3219F" w14:textId="4BA734BB" w:rsidR="002013D8" w:rsidRPr="00E11796" w:rsidRDefault="002013D8" w:rsidP="00ED1736">
            <w:r w:rsidRPr="00E11796">
              <w:t xml:space="preserve">Samlet omsetning </w:t>
            </w:r>
            <w:r w:rsidRPr="00E11796">
              <w:rPr>
                <w:b/>
              </w:rPr>
              <w:t>skjønnsberegnet</w:t>
            </w:r>
            <w:r w:rsidRPr="00E11796">
              <w:t xml:space="preserve"> oppgave</w:t>
            </w:r>
          </w:p>
        </w:tc>
        <w:tc>
          <w:tcPr>
            <w:tcW w:w="1840" w:type="dxa"/>
          </w:tcPr>
          <w:p w14:paraId="134DB397" w14:textId="77777777" w:rsidR="002013D8" w:rsidRPr="00E11796" w:rsidRDefault="002013D8" w:rsidP="00ED1736">
            <w:pPr>
              <w:rPr>
                <w:b/>
              </w:rPr>
            </w:pPr>
          </w:p>
        </w:tc>
        <w:tc>
          <w:tcPr>
            <w:tcW w:w="1840" w:type="dxa"/>
          </w:tcPr>
          <w:p w14:paraId="26EF6A18" w14:textId="77777777" w:rsidR="002013D8" w:rsidRPr="00E11796" w:rsidRDefault="002013D8" w:rsidP="00ED1736">
            <w:pPr>
              <w:rPr>
                <w:b/>
              </w:rPr>
            </w:pPr>
          </w:p>
        </w:tc>
        <w:tc>
          <w:tcPr>
            <w:tcW w:w="1841" w:type="dxa"/>
          </w:tcPr>
          <w:p w14:paraId="49C5E413" w14:textId="77777777" w:rsidR="002013D8" w:rsidRPr="00E11796" w:rsidRDefault="002013D8" w:rsidP="00ED1736">
            <w:pPr>
              <w:rPr>
                <w:b/>
              </w:rPr>
            </w:pPr>
          </w:p>
        </w:tc>
      </w:tr>
      <w:tr w:rsidR="002013D8" w:rsidRPr="00E11796" w14:paraId="7351F83A" w14:textId="77777777" w:rsidTr="009504DB">
        <w:tc>
          <w:tcPr>
            <w:tcW w:w="3256" w:type="dxa"/>
          </w:tcPr>
          <w:p w14:paraId="64FD2434" w14:textId="745048A7" w:rsidR="002013D8" w:rsidRPr="00E11796" w:rsidRDefault="002013D8" w:rsidP="00ED1736">
            <w:r w:rsidRPr="00E11796">
              <w:t>Utgående merverdiavgift, høy sats innlevert oppgave</w:t>
            </w:r>
          </w:p>
        </w:tc>
        <w:tc>
          <w:tcPr>
            <w:tcW w:w="1840" w:type="dxa"/>
          </w:tcPr>
          <w:p w14:paraId="5E62CDC8" w14:textId="77777777" w:rsidR="002013D8" w:rsidRPr="00E11796" w:rsidRDefault="002013D8" w:rsidP="00ED1736">
            <w:pPr>
              <w:rPr>
                <w:b/>
              </w:rPr>
            </w:pPr>
          </w:p>
        </w:tc>
        <w:tc>
          <w:tcPr>
            <w:tcW w:w="1840" w:type="dxa"/>
          </w:tcPr>
          <w:p w14:paraId="0F7D6B45" w14:textId="77777777" w:rsidR="002013D8" w:rsidRPr="00E11796" w:rsidRDefault="002013D8" w:rsidP="00ED1736">
            <w:pPr>
              <w:rPr>
                <w:b/>
              </w:rPr>
            </w:pPr>
          </w:p>
        </w:tc>
        <w:tc>
          <w:tcPr>
            <w:tcW w:w="1841" w:type="dxa"/>
          </w:tcPr>
          <w:p w14:paraId="5988E1F9" w14:textId="77777777" w:rsidR="002013D8" w:rsidRPr="00E11796" w:rsidRDefault="002013D8" w:rsidP="00ED1736">
            <w:pPr>
              <w:rPr>
                <w:b/>
              </w:rPr>
            </w:pPr>
          </w:p>
        </w:tc>
      </w:tr>
      <w:tr w:rsidR="002013D8" w:rsidRPr="00E11796" w14:paraId="4E4E58C3" w14:textId="77777777" w:rsidTr="009504DB">
        <w:tc>
          <w:tcPr>
            <w:tcW w:w="3256" w:type="dxa"/>
          </w:tcPr>
          <w:p w14:paraId="370BA865" w14:textId="224BD27F" w:rsidR="002013D8" w:rsidRPr="00E11796" w:rsidRDefault="002013D8" w:rsidP="00ED1736">
            <w:r w:rsidRPr="00E11796">
              <w:t xml:space="preserve">Utgående merverdiavgift </w:t>
            </w:r>
            <w:r w:rsidRPr="00E11796">
              <w:rPr>
                <w:b/>
              </w:rPr>
              <w:t>skjønnsberegnet</w:t>
            </w:r>
            <w:r w:rsidRPr="00E11796">
              <w:t xml:space="preserve"> oppgave</w:t>
            </w:r>
          </w:p>
        </w:tc>
        <w:tc>
          <w:tcPr>
            <w:tcW w:w="1840" w:type="dxa"/>
          </w:tcPr>
          <w:p w14:paraId="55480CD9" w14:textId="77777777" w:rsidR="002013D8" w:rsidRPr="00E11796" w:rsidRDefault="002013D8" w:rsidP="00ED1736">
            <w:pPr>
              <w:rPr>
                <w:b/>
              </w:rPr>
            </w:pPr>
          </w:p>
        </w:tc>
        <w:tc>
          <w:tcPr>
            <w:tcW w:w="1840" w:type="dxa"/>
          </w:tcPr>
          <w:p w14:paraId="4821B8B9" w14:textId="77777777" w:rsidR="002013D8" w:rsidRPr="00E11796" w:rsidRDefault="002013D8" w:rsidP="00ED1736">
            <w:pPr>
              <w:rPr>
                <w:b/>
              </w:rPr>
            </w:pPr>
          </w:p>
        </w:tc>
        <w:tc>
          <w:tcPr>
            <w:tcW w:w="1841" w:type="dxa"/>
          </w:tcPr>
          <w:p w14:paraId="50B86D85" w14:textId="77777777" w:rsidR="002013D8" w:rsidRPr="00E11796" w:rsidRDefault="002013D8" w:rsidP="00ED1736">
            <w:pPr>
              <w:rPr>
                <w:b/>
              </w:rPr>
            </w:pPr>
          </w:p>
        </w:tc>
      </w:tr>
      <w:tr w:rsidR="002013D8" w:rsidRPr="00E11796" w14:paraId="31F9F739" w14:textId="77777777" w:rsidTr="009504DB">
        <w:tc>
          <w:tcPr>
            <w:tcW w:w="3256" w:type="dxa"/>
          </w:tcPr>
          <w:p w14:paraId="2AACC30E" w14:textId="00975BEA" w:rsidR="002013D8" w:rsidRPr="00E11796" w:rsidRDefault="002013D8" w:rsidP="00ED1736">
            <w:r w:rsidRPr="00E11796">
              <w:t>Inngående avgift innlevert oppgave</w:t>
            </w:r>
          </w:p>
        </w:tc>
        <w:tc>
          <w:tcPr>
            <w:tcW w:w="1840" w:type="dxa"/>
          </w:tcPr>
          <w:p w14:paraId="40C3BED6" w14:textId="77777777" w:rsidR="002013D8" w:rsidRPr="00E11796" w:rsidRDefault="002013D8" w:rsidP="00ED1736">
            <w:pPr>
              <w:rPr>
                <w:b/>
              </w:rPr>
            </w:pPr>
          </w:p>
        </w:tc>
        <w:tc>
          <w:tcPr>
            <w:tcW w:w="1840" w:type="dxa"/>
          </w:tcPr>
          <w:p w14:paraId="307CEDE9" w14:textId="77777777" w:rsidR="002013D8" w:rsidRPr="00E11796" w:rsidRDefault="002013D8" w:rsidP="00ED1736">
            <w:pPr>
              <w:rPr>
                <w:b/>
              </w:rPr>
            </w:pPr>
          </w:p>
        </w:tc>
        <w:tc>
          <w:tcPr>
            <w:tcW w:w="1841" w:type="dxa"/>
          </w:tcPr>
          <w:p w14:paraId="43BFD923" w14:textId="77777777" w:rsidR="002013D8" w:rsidRPr="00E11796" w:rsidRDefault="002013D8" w:rsidP="00ED1736">
            <w:pPr>
              <w:rPr>
                <w:b/>
              </w:rPr>
            </w:pPr>
          </w:p>
        </w:tc>
      </w:tr>
      <w:tr w:rsidR="002013D8" w:rsidRPr="00E11796" w14:paraId="2C3CE066" w14:textId="77777777" w:rsidTr="009504DB">
        <w:tc>
          <w:tcPr>
            <w:tcW w:w="3256" w:type="dxa"/>
          </w:tcPr>
          <w:p w14:paraId="5D8E0193" w14:textId="738C2994" w:rsidR="002013D8" w:rsidRPr="00E11796" w:rsidRDefault="002013D8" w:rsidP="00ED1736">
            <w:r w:rsidRPr="00E11796">
              <w:t xml:space="preserve">Inngående avgift </w:t>
            </w:r>
            <w:r w:rsidRPr="00E11796">
              <w:rPr>
                <w:b/>
              </w:rPr>
              <w:t>skjønnsberegne</w:t>
            </w:r>
            <w:r w:rsidRPr="00E11796">
              <w:t>t oppgave</w:t>
            </w:r>
          </w:p>
        </w:tc>
        <w:tc>
          <w:tcPr>
            <w:tcW w:w="1840" w:type="dxa"/>
          </w:tcPr>
          <w:p w14:paraId="2BDF4343" w14:textId="77777777" w:rsidR="002013D8" w:rsidRPr="00E11796" w:rsidRDefault="002013D8" w:rsidP="00ED1736">
            <w:pPr>
              <w:rPr>
                <w:b/>
              </w:rPr>
            </w:pPr>
          </w:p>
        </w:tc>
        <w:tc>
          <w:tcPr>
            <w:tcW w:w="1840" w:type="dxa"/>
          </w:tcPr>
          <w:p w14:paraId="2F243988" w14:textId="77777777" w:rsidR="002013D8" w:rsidRPr="00E11796" w:rsidRDefault="002013D8" w:rsidP="00ED1736">
            <w:pPr>
              <w:rPr>
                <w:b/>
              </w:rPr>
            </w:pPr>
          </w:p>
        </w:tc>
        <w:tc>
          <w:tcPr>
            <w:tcW w:w="1841" w:type="dxa"/>
          </w:tcPr>
          <w:p w14:paraId="1BBFE83B" w14:textId="77777777" w:rsidR="002013D8" w:rsidRPr="00E11796" w:rsidRDefault="002013D8" w:rsidP="00ED1736">
            <w:pPr>
              <w:rPr>
                <w:b/>
              </w:rPr>
            </w:pPr>
          </w:p>
        </w:tc>
      </w:tr>
    </w:tbl>
    <w:p w14:paraId="7189B5F6" w14:textId="1276D7BB" w:rsidR="00713EE9" w:rsidRPr="00E11796" w:rsidRDefault="00713EE9" w:rsidP="00ED1736">
      <w:pPr>
        <w:rPr>
          <w:b/>
        </w:rPr>
      </w:pPr>
    </w:p>
    <w:p w14:paraId="13C54864" w14:textId="77777777" w:rsidR="002013D8" w:rsidRPr="00E11796" w:rsidRDefault="002013D8" w:rsidP="00ED1736">
      <w:pPr>
        <w:rPr>
          <w:b/>
        </w:rPr>
      </w:pPr>
    </w:p>
    <w:p w14:paraId="2FAC4FF6" w14:textId="647DDA67" w:rsidR="002C7C00" w:rsidRPr="00E11796" w:rsidRDefault="002C7C00" w:rsidP="00ED1736">
      <w:pPr>
        <w:rPr>
          <w:b/>
        </w:rPr>
      </w:pPr>
      <w:r w:rsidRPr="00E11796">
        <w:rPr>
          <w:b/>
        </w:rPr>
        <w:t>Levert A-melding. Tre siste terminer – grunnlag arbeidsgiveravgift:</w:t>
      </w:r>
    </w:p>
    <w:tbl>
      <w:tblPr>
        <w:tblStyle w:val="Tabellrutenett"/>
        <w:tblW w:w="0" w:type="auto"/>
        <w:tblLook w:val="04A0" w:firstRow="1" w:lastRow="0" w:firstColumn="1" w:lastColumn="0" w:noHBand="0" w:noVBand="1"/>
      </w:tblPr>
      <w:tblGrid>
        <w:gridCol w:w="3256"/>
        <w:gridCol w:w="1842"/>
        <w:gridCol w:w="1843"/>
        <w:gridCol w:w="1836"/>
      </w:tblGrid>
      <w:tr w:rsidR="002C7C00" w:rsidRPr="00E11796" w14:paraId="08F795DB" w14:textId="77777777" w:rsidTr="00713EE9">
        <w:tc>
          <w:tcPr>
            <w:tcW w:w="3256" w:type="dxa"/>
          </w:tcPr>
          <w:p w14:paraId="3DFE58B1" w14:textId="0AF446E6" w:rsidR="002C7C00" w:rsidRPr="00E11796" w:rsidRDefault="002C7C00" w:rsidP="00ED1736">
            <w:r w:rsidRPr="00E11796">
              <w:t>Termin</w:t>
            </w:r>
          </w:p>
        </w:tc>
        <w:tc>
          <w:tcPr>
            <w:tcW w:w="1842" w:type="dxa"/>
          </w:tcPr>
          <w:p w14:paraId="619D410F" w14:textId="77777777" w:rsidR="002C7C00" w:rsidRPr="00E11796" w:rsidRDefault="002C7C00" w:rsidP="00ED1736">
            <w:pPr>
              <w:rPr>
                <w:b/>
              </w:rPr>
            </w:pPr>
          </w:p>
        </w:tc>
        <w:tc>
          <w:tcPr>
            <w:tcW w:w="1843" w:type="dxa"/>
          </w:tcPr>
          <w:p w14:paraId="68D5D695" w14:textId="77777777" w:rsidR="002C7C00" w:rsidRPr="00E11796" w:rsidRDefault="002C7C00" w:rsidP="00ED1736">
            <w:pPr>
              <w:rPr>
                <w:b/>
              </w:rPr>
            </w:pPr>
          </w:p>
        </w:tc>
        <w:tc>
          <w:tcPr>
            <w:tcW w:w="1836" w:type="dxa"/>
          </w:tcPr>
          <w:p w14:paraId="6E95EED0" w14:textId="77777777" w:rsidR="002C7C00" w:rsidRPr="00E11796" w:rsidRDefault="002C7C00" w:rsidP="00ED1736">
            <w:pPr>
              <w:rPr>
                <w:b/>
              </w:rPr>
            </w:pPr>
          </w:p>
        </w:tc>
      </w:tr>
      <w:tr w:rsidR="002C7C00" w:rsidRPr="00E11796" w14:paraId="451D1955" w14:textId="77777777" w:rsidTr="00713EE9">
        <w:tc>
          <w:tcPr>
            <w:tcW w:w="3256" w:type="dxa"/>
          </w:tcPr>
          <w:p w14:paraId="1D3CA271" w14:textId="7C4C2619" w:rsidR="002C7C00" w:rsidRPr="00E11796" w:rsidRDefault="002C7C00" w:rsidP="00ED1736">
            <w:r w:rsidRPr="00E11796">
              <w:t>Sum grunnlag arbeidsgiveravgift</w:t>
            </w:r>
          </w:p>
        </w:tc>
        <w:tc>
          <w:tcPr>
            <w:tcW w:w="1842" w:type="dxa"/>
          </w:tcPr>
          <w:p w14:paraId="3A307F26" w14:textId="77777777" w:rsidR="002C7C00" w:rsidRPr="00E11796" w:rsidRDefault="002C7C00" w:rsidP="00ED1736">
            <w:pPr>
              <w:rPr>
                <w:b/>
              </w:rPr>
            </w:pPr>
          </w:p>
        </w:tc>
        <w:tc>
          <w:tcPr>
            <w:tcW w:w="1843" w:type="dxa"/>
          </w:tcPr>
          <w:p w14:paraId="718AB430" w14:textId="77777777" w:rsidR="002C7C00" w:rsidRPr="00E11796" w:rsidRDefault="002C7C00" w:rsidP="00ED1736">
            <w:pPr>
              <w:rPr>
                <w:b/>
              </w:rPr>
            </w:pPr>
          </w:p>
        </w:tc>
        <w:tc>
          <w:tcPr>
            <w:tcW w:w="1836" w:type="dxa"/>
          </w:tcPr>
          <w:p w14:paraId="712F780A" w14:textId="77777777" w:rsidR="002C7C00" w:rsidRPr="00E11796" w:rsidRDefault="002C7C00" w:rsidP="00ED1736">
            <w:pPr>
              <w:rPr>
                <w:b/>
              </w:rPr>
            </w:pPr>
          </w:p>
        </w:tc>
      </w:tr>
    </w:tbl>
    <w:p w14:paraId="4B308DD7" w14:textId="00024F74" w:rsidR="002C7C00" w:rsidRPr="00E11796" w:rsidRDefault="002C7C00" w:rsidP="00ED1736">
      <w:pPr>
        <w:rPr>
          <w:b/>
        </w:rPr>
      </w:pPr>
    </w:p>
    <w:p w14:paraId="73AEB37C" w14:textId="1FE0F4E3" w:rsidR="002C7C00" w:rsidRPr="00E11796" w:rsidRDefault="002C7C00" w:rsidP="00ED1736">
      <w:pPr>
        <w:rPr>
          <w:b/>
        </w:rPr>
      </w:pPr>
      <w:r w:rsidRPr="00E11796">
        <w:rPr>
          <w:b/>
        </w:rPr>
        <w:t>Forfalt, ikke betalt:</w:t>
      </w:r>
    </w:p>
    <w:tbl>
      <w:tblPr>
        <w:tblStyle w:val="Tabellrutenett"/>
        <w:tblW w:w="0" w:type="auto"/>
        <w:tblLook w:val="04A0" w:firstRow="1" w:lastRow="0" w:firstColumn="1" w:lastColumn="0" w:noHBand="0" w:noVBand="1"/>
      </w:tblPr>
      <w:tblGrid>
        <w:gridCol w:w="5098"/>
        <w:gridCol w:w="3679"/>
      </w:tblGrid>
      <w:tr w:rsidR="002C7C00" w:rsidRPr="00E11796" w14:paraId="5BF11223" w14:textId="77777777" w:rsidTr="00713EE9">
        <w:tc>
          <w:tcPr>
            <w:tcW w:w="5098" w:type="dxa"/>
          </w:tcPr>
          <w:p w14:paraId="10696742" w14:textId="5189E4B3" w:rsidR="002C7C00" w:rsidRPr="00E11796" w:rsidRDefault="002C7C00" w:rsidP="00ED1736">
            <w:r w:rsidRPr="00E11796">
              <w:t>Forskuddsskatt, forskuddspliktig</w:t>
            </w:r>
          </w:p>
        </w:tc>
        <w:tc>
          <w:tcPr>
            <w:tcW w:w="3679" w:type="dxa"/>
          </w:tcPr>
          <w:p w14:paraId="36AB127D" w14:textId="77777777" w:rsidR="002C7C00" w:rsidRPr="00E11796" w:rsidRDefault="002C7C00" w:rsidP="00ED1736">
            <w:pPr>
              <w:rPr>
                <w:b/>
              </w:rPr>
            </w:pPr>
          </w:p>
        </w:tc>
      </w:tr>
      <w:tr w:rsidR="002C7C00" w:rsidRPr="00E11796" w14:paraId="02E2045F" w14:textId="77777777" w:rsidTr="00713EE9">
        <w:tc>
          <w:tcPr>
            <w:tcW w:w="5098" w:type="dxa"/>
          </w:tcPr>
          <w:p w14:paraId="4A51A28E" w14:textId="6A36E875" w:rsidR="002C7C00" w:rsidRPr="00E11796" w:rsidRDefault="002C7C00" w:rsidP="00ED1736">
            <w:r w:rsidRPr="00E11796">
              <w:t>Forskuddsskatt, etterskuddspliktig</w:t>
            </w:r>
          </w:p>
        </w:tc>
        <w:tc>
          <w:tcPr>
            <w:tcW w:w="3679" w:type="dxa"/>
          </w:tcPr>
          <w:p w14:paraId="38D5F342" w14:textId="77777777" w:rsidR="002C7C00" w:rsidRPr="00E11796" w:rsidRDefault="002C7C00" w:rsidP="00ED1736">
            <w:pPr>
              <w:rPr>
                <w:b/>
              </w:rPr>
            </w:pPr>
          </w:p>
        </w:tc>
      </w:tr>
      <w:tr w:rsidR="002C7C00" w:rsidRPr="00E11796" w14:paraId="28D3D178" w14:textId="77777777" w:rsidTr="00713EE9">
        <w:tc>
          <w:tcPr>
            <w:tcW w:w="5098" w:type="dxa"/>
          </w:tcPr>
          <w:p w14:paraId="33CE5860" w14:textId="77C73FFD" w:rsidR="002C7C00" w:rsidRPr="00E11796" w:rsidRDefault="002C7C00" w:rsidP="00ED1736">
            <w:r w:rsidRPr="00E11796">
              <w:t>Restskatt</w:t>
            </w:r>
          </w:p>
        </w:tc>
        <w:tc>
          <w:tcPr>
            <w:tcW w:w="3679" w:type="dxa"/>
          </w:tcPr>
          <w:p w14:paraId="0E2126A2" w14:textId="77777777" w:rsidR="002C7C00" w:rsidRPr="00E11796" w:rsidRDefault="002C7C00" w:rsidP="00ED1736">
            <w:pPr>
              <w:rPr>
                <w:b/>
              </w:rPr>
            </w:pPr>
          </w:p>
        </w:tc>
      </w:tr>
      <w:tr w:rsidR="002C7C00" w:rsidRPr="00E11796" w14:paraId="366BFDFB" w14:textId="77777777" w:rsidTr="00713EE9">
        <w:tc>
          <w:tcPr>
            <w:tcW w:w="5098" w:type="dxa"/>
          </w:tcPr>
          <w:p w14:paraId="6117C068" w14:textId="6F468643" w:rsidR="002C7C00" w:rsidRPr="00E11796" w:rsidRDefault="002C7C00" w:rsidP="00ED1736">
            <w:r w:rsidRPr="00E11796">
              <w:t>Forskuddstrekk pr dags dato:</w:t>
            </w:r>
          </w:p>
        </w:tc>
        <w:tc>
          <w:tcPr>
            <w:tcW w:w="3679" w:type="dxa"/>
          </w:tcPr>
          <w:p w14:paraId="673D517C" w14:textId="77777777" w:rsidR="002C7C00" w:rsidRPr="00E11796" w:rsidRDefault="002C7C00" w:rsidP="00ED1736">
            <w:pPr>
              <w:rPr>
                <w:b/>
              </w:rPr>
            </w:pPr>
          </w:p>
        </w:tc>
      </w:tr>
      <w:tr w:rsidR="002C7C00" w:rsidRPr="00E11796" w14:paraId="66CD6B4A" w14:textId="77777777" w:rsidTr="00713EE9">
        <w:tc>
          <w:tcPr>
            <w:tcW w:w="5098" w:type="dxa"/>
          </w:tcPr>
          <w:p w14:paraId="67FB4A4B" w14:textId="2BE6C16F" w:rsidR="002C7C00" w:rsidRPr="00E11796" w:rsidRDefault="002C7C00" w:rsidP="00ED1736">
            <w:r w:rsidRPr="00E11796">
              <w:lastRenderedPageBreak/>
              <w:t>Arbeidsgiveravgift pr dags dato</w:t>
            </w:r>
          </w:p>
        </w:tc>
        <w:tc>
          <w:tcPr>
            <w:tcW w:w="3679" w:type="dxa"/>
          </w:tcPr>
          <w:p w14:paraId="2E5DFD5C" w14:textId="77777777" w:rsidR="002C7C00" w:rsidRPr="00E11796" w:rsidRDefault="002C7C00" w:rsidP="00ED1736">
            <w:pPr>
              <w:rPr>
                <w:b/>
              </w:rPr>
            </w:pPr>
          </w:p>
        </w:tc>
      </w:tr>
      <w:tr w:rsidR="002C7C00" w:rsidRPr="00E11796" w14:paraId="01D477C5" w14:textId="77777777" w:rsidTr="00713EE9">
        <w:tc>
          <w:tcPr>
            <w:tcW w:w="5098" w:type="dxa"/>
          </w:tcPr>
          <w:p w14:paraId="7199F0EA" w14:textId="2F3EAC54" w:rsidR="002C7C00" w:rsidRPr="00E11796" w:rsidRDefault="002C7C00" w:rsidP="00ED1736">
            <w:r w:rsidRPr="00E11796">
              <w:t>Annet:</w:t>
            </w:r>
          </w:p>
        </w:tc>
        <w:tc>
          <w:tcPr>
            <w:tcW w:w="3679" w:type="dxa"/>
          </w:tcPr>
          <w:p w14:paraId="39BC2497" w14:textId="77777777" w:rsidR="002C7C00" w:rsidRPr="00E11796" w:rsidRDefault="002C7C00" w:rsidP="00ED1736">
            <w:pPr>
              <w:rPr>
                <w:b/>
              </w:rPr>
            </w:pPr>
          </w:p>
        </w:tc>
      </w:tr>
      <w:tr w:rsidR="002C7C00" w:rsidRPr="00E11796" w14:paraId="724D4E08" w14:textId="77777777" w:rsidTr="00713EE9">
        <w:tc>
          <w:tcPr>
            <w:tcW w:w="5098" w:type="dxa"/>
          </w:tcPr>
          <w:p w14:paraId="4F037BE9" w14:textId="366A4DD3" w:rsidR="002C7C00" w:rsidRPr="00E11796" w:rsidRDefault="002C7C00" w:rsidP="00ED1736">
            <w:r w:rsidRPr="00E11796">
              <w:t>Merverdiavgift pr dags dato</w:t>
            </w:r>
          </w:p>
        </w:tc>
        <w:tc>
          <w:tcPr>
            <w:tcW w:w="3679" w:type="dxa"/>
          </w:tcPr>
          <w:p w14:paraId="53B56E17" w14:textId="77777777" w:rsidR="002C7C00" w:rsidRPr="00E11796" w:rsidRDefault="002C7C00" w:rsidP="00ED1736">
            <w:pPr>
              <w:rPr>
                <w:b/>
              </w:rPr>
            </w:pPr>
          </w:p>
        </w:tc>
      </w:tr>
    </w:tbl>
    <w:p w14:paraId="141F628A" w14:textId="0C1DD8DE" w:rsidR="002C7C00" w:rsidRPr="00E11796" w:rsidRDefault="002C7C00" w:rsidP="00ED1736">
      <w:pPr>
        <w:rPr>
          <w:b/>
        </w:rPr>
      </w:pPr>
    </w:p>
    <w:p w14:paraId="48828986" w14:textId="77777777" w:rsidR="00294CD1" w:rsidRPr="00E11796" w:rsidRDefault="00294CD1" w:rsidP="00ED1736">
      <w:pPr>
        <w:rPr>
          <w:b/>
        </w:rPr>
      </w:pPr>
      <w:r w:rsidRPr="00E11796">
        <w:rPr>
          <w:b/>
        </w:rPr>
        <w:t>Sentralskattekontoret for utenlandssaker:</w:t>
      </w:r>
    </w:p>
    <w:tbl>
      <w:tblPr>
        <w:tblStyle w:val="Tabellrutenett"/>
        <w:tblW w:w="0" w:type="auto"/>
        <w:tblLook w:val="04A0" w:firstRow="1" w:lastRow="0" w:firstColumn="1" w:lastColumn="0" w:noHBand="0" w:noVBand="1"/>
      </w:tblPr>
      <w:tblGrid>
        <w:gridCol w:w="5098"/>
        <w:gridCol w:w="3679"/>
      </w:tblGrid>
      <w:tr w:rsidR="00294CD1" w:rsidRPr="00E11796" w14:paraId="77727F53" w14:textId="77777777" w:rsidTr="00713EE9">
        <w:tc>
          <w:tcPr>
            <w:tcW w:w="5098" w:type="dxa"/>
          </w:tcPr>
          <w:p w14:paraId="6E9D8A2C" w14:textId="1DAF69C8" w:rsidR="00294CD1" w:rsidRPr="00E11796" w:rsidRDefault="00294CD1" w:rsidP="00ED1736">
            <w:r w:rsidRPr="00E11796">
              <w:t>Antall registrerte arbeidsforhold siste 6 mnd</w:t>
            </w:r>
          </w:p>
        </w:tc>
        <w:tc>
          <w:tcPr>
            <w:tcW w:w="3679" w:type="dxa"/>
          </w:tcPr>
          <w:p w14:paraId="2CCAB445" w14:textId="77777777" w:rsidR="00294CD1" w:rsidRPr="00E11796" w:rsidRDefault="00294CD1" w:rsidP="00ED1736">
            <w:pPr>
              <w:rPr>
                <w:b/>
              </w:rPr>
            </w:pPr>
          </w:p>
        </w:tc>
      </w:tr>
      <w:tr w:rsidR="00294CD1" w:rsidRPr="00E11796" w14:paraId="1522E98E" w14:textId="77777777" w:rsidTr="00713EE9">
        <w:tc>
          <w:tcPr>
            <w:tcW w:w="5098" w:type="dxa"/>
          </w:tcPr>
          <w:p w14:paraId="7E8B7F32" w14:textId="727F20C6" w:rsidR="00294CD1" w:rsidRPr="00E11796" w:rsidRDefault="00294CD1" w:rsidP="00ED1736">
            <w:r w:rsidRPr="00E11796">
              <w:t>Antall registrerte aktive arbeidstakere pr dato</w:t>
            </w:r>
          </w:p>
        </w:tc>
        <w:tc>
          <w:tcPr>
            <w:tcW w:w="3679" w:type="dxa"/>
          </w:tcPr>
          <w:p w14:paraId="489B9EAB" w14:textId="77777777" w:rsidR="00294CD1" w:rsidRPr="00E11796" w:rsidRDefault="00294CD1" w:rsidP="00ED1736">
            <w:pPr>
              <w:rPr>
                <w:b/>
              </w:rPr>
            </w:pPr>
          </w:p>
        </w:tc>
      </w:tr>
      <w:tr w:rsidR="00294CD1" w:rsidRPr="00E11796" w14:paraId="44BDE56F" w14:textId="77777777" w:rsidTr="00713EE9">
        <w:tc>
          <w:tcPr>
            <w:tcW w:w="5098" w:type="dxa"/>
          </w:tcPr>
          <w:p w14:paraId="7766A17B" w14:textId="32880C9E" w:rsidR="00294CD1" w:rsidRPr="00E11796" w:rsidRDefault="00294CD1" w:rsidP="00ED1736">
            <w:r w:rsidRPr="00E11796">
              <w:t>Antall registrerte oppdrag som oppdragsgiver siste 6 mnd</w:t>
            </w:r>
          </w:p>
        </w:tc>
        <w:tc>
          <w:tcPr>
            <w:tcW w:w="3679" w:type="dxa"/>
          </w:tcPr>
          <w:p w14:paraId="374DF507" w14:textId="77777777" w:rsidR="00294CD1" w:rsidRPr="00E11796" w:rsidRDefault="00294CD1" w:rsidP="00ED1736">
            <w:pPr>
              <w:rPr>
                <w:b/>
              </w:rPr>
            </w:pPr>
          </w:p>
        </w:tc>
      </w:tr>
    </w:tbl>
    <w:p w14:paraId="7015839A" w14:textId="702BAF97" w:rsidR="00294CD1" w:rsidRPr="00E11796" w:rsidRDefault="00294CD1" w:rsidP="00ED1736">
      <w:pPr>
        <w:rPr>
          <w:b/>
        </w:rPr>
      </w:pPr>
    </w:p>
    <w:p w14:paraId="79BCEF29" w14:textId="32279DE0" w:rsidR="00294CD1" w:rsidRPr="00E11796" w:rsidRDefault="00294CD1" w:rsidP="00ED1736">
      <w:pPr>
        <w:rPr>
          <w:b/>
        </w:rPr>
      </w:pPr>
      <w:r w:rsidRPr="00E11796">
        <w:rPr>
          <w:b/>
        </w:rPr>
        <w:t>Ovenstående opplysninger attesteres:</w:t>
      </w:r>
    </w:p>
    <w:tbl>
      <w:tblPr>
        <w:tblStyle w:val="Tabellrutenett"/>
        <w:tblW w:w="0" w:type="auto"/>
        <w:tblLook w:val="04A0" w:firstRow="1" w:lastRow="0" w:firstColumn="1" w:lastColumn="0" w:noHBand="0" w:noVBand="1"/>
      </w:tblPr>
      <w:tblGrid>
        <w:gridCol w:w="2925"/>
        <w:gridCol w:w="2926"/>
        <w:gridCol w:w="2926"/>
      </w:tblGrid>
      <w:tr w:rsidR="00294CD1" w:rsidRPr="00E11796" w14:paraId="1C3538CB" w14:textId="77777777" w:rsidTr="00294CD1">
        <w:tc>
          <w:tcPr>
            <w:tcW w:w="2925" w:type="dxa"/>
          </w:tcPr>
          <w:p w14:paraId="0D193F2E" w14:textId="77777777" w:rsidR="00294CD1" w:rsidRPr="00E11796" w:rsidRDefault="00294CD1" w:rsidP="00ED1736">
            <w:r w:rsidRPr="00E11796">
              <w:t>Myndighet</w:t>
            </w:r>
          </w:p>
          <w:p w14:paraId="49DAD24B" w14:textId="77777777" w:rsidR="00713EE9" w:rsidRPr="00E11796" w:rsidRDefault="00713EE9" w:rsidP="00ED1736"/>
          <w:p w14:paraId="56707C0B" w14:textId="1C998D9F" w:rsidR="00713EE9" w:rsidRPr="00E11796" w:rsidRDefault="00713EE9" w:rsidP="00ED1736"/>
        </w:tc>
        <w:tc>
          <w:tcPr>
            <w:tcW w:w="2926" w:type="dxa"/>
          </w:tcPr>
          <w:p w14:paraId="345390B5" w14:textId="5D732159" w:rsidR="00294CD1" w:rsidRPr="00E11796" w:rsidRDefault="00294CD1" w:rsidP="00ED1736">
            <w:r w:rsidRPr="00E11796">
              <w:t>Dato</w:t>
            </w:r>
          </w:p>
        </w:tc>
        <w:tc>
          <w:tcPr>
            <w:tcW w:w="2926" w:type="dxa"/>
          </w:tcPr>
          <w:p w14:paraId="04E33A03" w14:textId="4C0CEC5F" w:rsidR="00294CD1" w:rsidRPr="00E11796" w:rsidRDefault="00294CD1" w:rsidP="00ED1736">
            <w:r w:rsidRPr="00E11796">
              <w:t>Underskrift</w:t>
            </w:r>
          </w:p>
        </w:tc>
      </w:tr>
    </w:tbl>
    <w:p w14:paraId="287F0929" w14:textId="34E0672E" w:rsidR="00294CD1" w:rsidRPr="00E11796" w:rsidRDefault="00294CD1" w:rsidP="00ED1736">
      <w:pPr>
        <w:rPr>
          <w:b/>
        </w:rPr>
      </w:pPr>
    </w:p>
    <w:p w14:paraId="1FE315A9" w14:textId="028111DF" w:rsidR="00EA3F26" w:rsidRPr="00E11796" w:rsidRDefault="00EA3F26">
      <w:pPr>
        <w:spacing w:after="200" w:line="276" w:lineRule="auto"/>
        <w:rPr>
          <w:b/>
        </w:rPr>
      </w:pPr>
      <w:r w:rsidRPr="00E11796">
        <w:rPr>
          <w:b/>
        </w:rPr>
        <w:br w:type="page"/>
      </w:r>
    </w:p>
    <w:p w14:paraId="7A30BEA0" w14:textId="51486C55" w:rsidR="00EA3F26" w:rsidRPr="00E11796" w:rsidRDefault="004E13D1" w:rsidP="00856276">
      <w:pPr>
        <w:rPr>
          <w:b/>
        </w:rPr>
      </w:pPr>
      <w:r w:rsidRPr="00E11796">
        <w:rPr>
          <w:b/>
        </w:rPr>
        <w:lastRenderedPageBreak/>
        <w:t xml:space="preserve">Vedlegg </w:t>
      </w:r>
      <w:r w:rsidR="00883AFB" w:rsidRPr="00E11796">
        <w:rPr>
          <w:b/>
        </w:rPr>
        <w:t>E1-4</w:t>
      </w:r>
      <w:r w:rsidR="00EA3F26" w:rsidRPr="00E11796">
        <w:rPr>
          <w:noProof/>
        </w:rPr>
        <w:drawing>
          <wp:inline distT="0" distB="0" distL="0" distR="0" wp14:anchorId="4196D530" wp14:editId="7876223C">
            <wp:extent cx="4162425" cy="613343"/>
            <wp:effectExtent l="0" t="0" r="0" b="0"/>
            <wp:docPr id="2" name="Bild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4162425" cy="613343"/>
                    </a:xfrm>
                    <a:prstGeom prst="rect">
                      <a:avLst/>
                    </a:prstGeom>
                    <a:noFill/>
                  </pic:spPr>
                </pic:pic>
              </a:graphicData>
            </a:graphic>
          </wp:inline>
        </w:drawing>
      </w:r>
    </w:p>
    <w:p w14:paraId="772CD974" w14:textId="624C36D2" w:rsidR="00EA3F26" w:rsidRPr="00E11796" w:rsidRDefault="00EA3F26" w:rsidP="00EA3F26">
      <w:pPr>
        <w:rPr>
          <w:b/>
          <w:sz w:val="28"/>
          <w:szCs w:val="28"/>
        </w:rPr>
      </w:pPr>
      <w:r w:rsidRPr="00E11796">
        <w:rPr>
          <w:b/>
          <w:sz w:val="28"/>
          <w:szCs w:val="28"/>
        </w:rPr>
        <w:t>Egenerklæring om forholdet til gjeldende sanksjonslovgivning</w:t>
      </w:r>
    </w:p>
    <w:p w14:paraId="0E9F231E" w14:textId="2FDF10E5" w:rsidR="00EA3F26" w:rsidRPr="00E11796" w:rsidRDefault="00EA3F26" w:rsidP="00EA3F26">
      <w:r w:rsidRPr="00E11796">
        <w:t>Undertegnede bekrefter på vegne av det firma som angis nederst i denne erklæring (heretter «</w:t>
      </w:r>
      <w:r w:rsidR="00A7214D" w:rsidRPr="00E11796">
        <w:t>entreprenøren</w:t>
      </w:r>
      <w:r w:rsidRPr="00E11796">
        <w:t xml:space="preserve">») å ha satt meg inn i sanksjonsloven av 16. april 2021 nr. 18 med tilhørende forskrifter («sanksjonslovgivningen»). </w:t>
      </w:r>
    </w:p>
    <w:p w14:paraId="76CB461F" w14:textId="77777777" w:rsidR="00EA3F26" w:rsidRPr="00E11796" w:rsidRDefault="00EA3F26" w:rsidP="00EA3F26"/>
    <w:p w14:paraId="0A12DFA3" w14:textId="6D27F7E5" w:rsidR="00EA3F26" w:rsidRPr="00E11796" w:rsidRDefault="00EA3F26" w:rsidP="00EA3F26">
      <w:r w:rsidRPr="00E11796">
        <w:t xml:space="preserve">Med henvisning til Forskrift om restriktive tiltak vedrørende handlinger som undergraver eller truer Ukrainas territorielle integritet, suverenitet, uavhengighet og stabilitet («sanksjonsforskrift Ukraina»), bekrefter jeg på vegne av </w:t>
      </w:r>
      <w:r w:rsidR="00A7214D" w:rsidRPr="00E11796">
        <w:t>entreprenøren</w:t>
      </w:r>
      <w:r w:rsidRPr="00E11796">
        <w:t xml:space="preserve"> at hverken det firma jeg representerer eller noen av deltakerne i det arbeidsfellesskap jeg representerer:  </w:t>
      </w:r>
    </w:p>
    <w:p w14:paraId="22B1F40F" w14:textId="77777777" w:rsidR="00EA3F26" w:rsidRPr="00E11796" w:rsidRDefault="00EA3F26" w:rsidP="00EA3F26"/>
    <w:p w14:paraId="111A2A5D" w14:textId="77777777" w:rsidR="00EA3F26" w:rsidRPr="00E11796" w:rsidRDefault="00EA3F26" w:rsidP="00840AD9">
      <w:pPr>
        <w:pStyle w:val="Listeavsnitt"/>
        <w:numPr>
          <w:ilvl w:val="0"/>
          <w:numId w:val="29"/>
        </w:numPr>
        <w:spacing w:after="160" w:line="259" w:lineRule="auto"/>
      </w:pPr>
      <w:r w:rsidRPr="00E11796">
        <w:t xml:space="preserve">er en russisk statsborger eller fysiske eller juridiske personer etablert i Russland, </w:t>
      </w:r>
    </w:p>
    <w:p w14:paraId="33D7E377" w14:textId="77777777" w:rsidR="00EA3F26" w:rsidRPr="00E11796" w:rsidRDefault="00EA3F26" w:rsidP="00840AD9">
      <w:pPr>
        <w:pStyle w:val="Listeavsnitt"/>
        <w:numPr>
          <w:ilvl w:val="0"/>
          <w:numId w:val="29"/>
        </w:numPr>
        <w:spacing w:after="160" w:line="259" w:lineRule="auto"/>
      </w:pPr>
      <w:r w:rsidRPr="00E11796">
        <w:t>direkte eller indirekte er mer enn 50% eid av russiske statsborgere, fysiske eller juridiske personer etablert i Russland,</w:t>
      </w:r>
    </w:p>
    <w:p w14:paraId="7C3E101D" w14:textId="77777777" w:rsidR="00EA3F26" w:rsidRPr="00E11796" w:rsidRDefault="00EA3F26" w:rsidP="00840AD9">
      <w:pPr>
        <w:pStyle w:val="Listeavsnitt"/>
        <w:numPr>
          <w:ilvl w:val="0"/>
          <w:numId w:val="29"/>
        </w:numPr>
        <w:spacing w:after="160" w:line="259" w:lineRule="auto"/>
      </w:pPr>
      <w:r w:rsidRPr="00E11796">
        <w:t xml:space="preserve">opptrer på vegne av en enhet som nevnt i bokstav a) eller b) ovenfor,  </w:t>
      </w:r>
    </w:p>
    <w:p w14:paraId="73FD181A" w14:textId="40461A6A" w:rsidR="00EA3F26" w:rsidRPr="00E11796" w:rsidRDefault="00EA3F26" w:rsidP="00EA3F26">
      <w:r w:rsidRPr="00E11796">
        <w:t xml:space="preserve">Videre bekreftes det at vår forespørsel om deltakelse ikke forutsetter at mer enn 10% av kontraktsverdien skal utføres av </w:t>
      </w:r>
      <w:r w:rsidR="00A7214D" w:rsidRPr="00E11796">
        <w:t>kontraktmedhjelpere</w:t>
      </w:r>
      <w:r w:rsidRPr="00E11796">
        <w:t xml:space="preserve">, leverandører, eller enheter som omfattes av bokstav a), b) eller c) ovenfor. </w:t>
      </w:r>
    </w:p>
    <w:p w14:paraId="4F92891E" w14:textId="77777777" w:rsidR="00EA3F26" w:rsidRPr="00E11796" w:rsidRDefault="00EA3F26" w:rsidP="00EA3F26"/>
    <w:p w14:paraId="43A31E7D" w14:textId="688FF69D" w:rsidR="00EA3F26" w:rsidRPr="00E11796" w:rsidRDefault="00EA3F26" w:rsidP="00EA3F26">
      <w:r w:rsidRPr="00E11796">
        <w:t xml:space="preserve">Jeg er også kjent med at byggherre forbeholder seg retten til å etterspørre ytterligere dokumentasjon om hvem som er reelle rettighetshavere i </w:t>
      </w:r>
      <w:r w:rsidR="00C65876" w:rsidRPr="00E11796">
        <w:t>entreprenøre</w:t>
      </w:r>
      <w:r w:rsidRPr="00E11796">
        <w:t xml:space="preserve">n, selskaper i </w:t>
      </w:r>
      <w:r w:rsidR="00C65876" w:rsidRPr="00E11796">
        <w:t>entreprenøren</w:t>
      </w:r>
      <w:r w:rsidRPr="00E11796">
        <w:t xml:space="preserve">s konsern eller selskaper som </w:t>
      </w:r>
      <w:r w:rsidR="004944CF" w:rsidRPr="00E11796">
        <w:t>entreprenøren</w:t>
      </w:r>
      <w:r w:rsidRPr="00E11796">
        <w:t xml:space="preserve"> har kontrollerende eierskap eller myndighet i, kontraktmedhjelpere og enhver annen i leverandørkjeden, samt informasjon om daglig leder, styreleder og andre ledende ansatte hos </w:t>
      </w:r>
      <w:r w:rsidR="00667795" w:rsidRPr="00E11796">
        <w:t>entreprenøren</w:t>
      </w:r>
      <w:r w:rsidRPr="00E11796">
        <w:t xml:space="preserve">. Det bekreftes med dette at </w:t>
      </w:r>
      <w:r w:rsidR="00667795" w:rsidRPr="00E11796">
        <w:t>entreprenøren</w:t>
      </w:r>
      <w:r w:rsidRPr="00E11796">
        <w:t xml:space="preserve"> har slik dokumentasjon, og at dokumentasjonen kan fremlegges på forespørsel.</w:t>
      </w:r>
    </w:p>
    <w:p w14:paraId="6A7312D0" w14:textId="77777777" w:rsidR="00EA3F26" w:rsidRPr="00E11796" w:rsidRDefault="00EA3F26" w:rsidP="00EA3F26"/>
    <w:p w14:paraId="63D56C09" w14:textId="38E3946C" w:rsidR="00EA3F26" w:rsidRPr="00E11796" w:rsidRDefault="00EA3F26" w:rsidP="00EA3F26">
      <w:r w:rsidRPr="00E11796">
        <w:t xml:space="preserve">Jeg er videre kjent med at overtredelse og omgåelse av sanksjonslovgivningen er straffesanksjonert, jf. sanksjonsforskrift Ukraina § 22 og sanksjonsloven § 4, og bekrefter at jeg ikke er kjent med at vår forespørsel om deltakelse skulle medføre overtredelse eller omgåelse av sanksjonsforskrift Ukraina. </w:t>
      </w:r>
    </w:p>
    <w:p w14:paraId="0D9E922E" w14:textId="77777777" w:rsidR="00EA3F26" w:rsidRPr="00E11796" w:rsidRDefault="00EA3F26" w:rsidP="00EA3F26"/>
    <w:tbl>
      <w:tblPr>
        <w:tblStyle w:val="Tabellrutenett"/>
        <w:tblW w:w="0" w:type="auto"/>
        <w:tblLook w:val="04A0" w:firstRow="1" w:lastRow="0" w:firstColumn="1" w:lastColumn="0" w:noHBand="0" w:noVBand="1"/>
      </w:tblPr>
      <w:tblGrid>
        <w:gridCol w:w="4702"/>
        <w:gridCol w:w="4075"/>
      </w:tblGrid>
      <w:tr w:rsidR="00EA3F26" w:rsidRPr="00E11796" w14:paraId="2CEB0140" w14:textId="77777777">
        <w:tc>
          <w:tcPr>
            <w:tcW w:w="4928" w:type="dxa"/>
            <w:shd w:val="clear" w:color="auto" w:fill="BFBFBF" w:themeFill="background1" w:themeFillShade="BF"/>
          </w:tcPr>
          <w:p w14:paraId="175A9A52" w14:textId="77777777" w:rsidR="00EA3F26" w:rsidRPr="00E11796" w:rsidRDefault="00EA3F26">
            <w:pPr>
              <w:rPr>
                <w:rFonts w:cs="Arial"/>
              </w:rPr>
            </w:pPr>
            <w:r w:rsidRPr="00E11796">
              <w:rPr>
                <w:rFonts w:cs="Arial"/>
              </w:rPr>
              <w:t>Navn på firma</w:t>
            </w:r>
          </w:p>
          <w:p w14:paraId="09DF0AB1" w14:textId="77777777" w:rsidR="00EA3F26" w:rsidRPr="00E11796" w:rsidRDefault="00EA3F26">
            <w:pPr>
              <w:rPr>
                <w:rFonts w:cs="Arial"/>
              </w:rPr>
            </w:pPr>
          </w:p>
        </w:tc>
        <w:tc>
          <w:tcPr>
            <w:tcW w:w="4426" w:type="dxa"/>
          </w:tcPr>
          <w:p w14:paraId="4CA9E60B" w14:textId="77777777" w:rsidR="00EA3F26" w:rsidRPr="00E11796" w:rsidRDefault="00EA3F26">
            <w:pPr>
              <w:rPr>
                <w:rFonts w:cs="Arial"/>
              </w:rPr>
            </w:pPr>
          </w:p>
        </w:tc>
      </w:tr>
      <w:tr w:rsidR="00EA3F26" w:rsidRPr="00E11796" w14:paraId="3AFE5E6B" w14:textId="77777777">
        <w:tc>
          <w:tcPr>
            <w:tcW w:w="4928" w:type="dxa"/>
            <w:shd w:val="clear" w:color="auto" w:fill="BFBFBF" w:themeFill="background1" w:themeFillShade="BF"/>
          </w:tcPr>
          <w:p w14:paraId="4E9BB224" w14:textId="77777777" w:rsidR="00EA3F26" w:rsidRPr="00E11796" w:rsidRDefault="00EA3F26">
            <w:pPr>
              <w:rPr>
                <w:rFonts w:cs="Arial"/>
              </w:rPr>
            </w:pPr>
            <w:r w:rsidRPr="00E11796">
              <w:rPr>
                <w:rFonts w:cs="Arial"/>
              </w:rPr>
              <w:t>Organisasjonsnummer</w:t>
            </w:r>
          </w:p>
          <w:p w14:paraId="460DEA44" w14:textId="77777777" w:rsidR="00EA3F26" w:rsidRPr="00E11796" w:rsidRDefault="00EA3F26">
            <w:pPr>
              <w:rPr>
                <w:rFonts w:cs="Arial"/>
              </w:rPr>
            </w:pPr>
          </w:p>
        </w:tc>
        <w:tc>
          <w:tcPr>
            <w:tcW w:w="4426" w:type="dxa"/>
          </w:tcPr>
          <w:p w14:paraId="1EE10EB8" w14:textId="77777777" w:rsidR="00EA3F26" w:rsidRPr="00E11796" w:rsidRDefault="00EA3F26">
            <w:pPr>
              <w:rPr>
                <w:rFonts w:cs="Arial"/>
              </w:rPr>
            </w:pPr>
          </w:p>
        </w:tc>
      </w:tr>
      <w:tr w:rsidR="00EA3F26" w:rsidRPr="00E11796" w14:paraId="0133DEE2" w14:textId="77777777">
        <w:tc>
          <w:tcPr>
            <w:tcW w:w="4928" w:type="dxa"/>
            <w:shd w:val="clear" w:color="auto" w:fill="BFBFBF" w:themeFill="background1" w:themeFillShade="BF"/>
          </w:tcPr>
          <w:p w14:paraId="4B7903D7" w14:textId="77777777" w:rsidR="00EA3F26" w:rsidRPr="00E11796" w:rsidRDefault="00EA3F26">
            <w:pPr>
              <w:rPr>
                <w:rFonts w:cs="Arial"/>
              </w:rPr>
            </w:pPr>
            <w:r w:rsidRPr="00E11796">
              <w:rPr>
                <w:rFonts w:cs="Arial"/>
              </w:rPr>
              <w:t>Signatur fra vedkommende med fullmakt til å signere for firma</w:t>
            </w:r>
          </w:p>
        </w:tc>
        <w:tc>
          <w:tcPr>
            <w:tcW w:w="4426" w:type="dxa"/>
          </w:tcPr>
          <w:p w14:paraId="7C952831" w14:textId="77777777" w:rsidR="00EA3F26" w:rsidRPr="00E11796" w:rsidRDefault="00EA3F26">
            <w:pPr>
              <w:rPr>
                <w:rFonts w:cs="Arial"/>
              </w:rPr>
            </w:pPr>
          </w:p>
        </w:tc>
      </w:tr>
      <w:tr w:rsidR="00EA3F26" w:rsidRPr="00E11796" w14:paraId="31B9C432" w14:textId="77777777">
        <w:tc>
          <w:tcPr>
            <w:tcW w:w="4928" w:type="dxa"/>
            <w:shd w:val="clear" w:color="auto" w:fill="BFBFBF" w:themeFill="background1" w:themeFillShade="BF"/>
          </w:tcPr>
          <w:p w14:paraId="3DFA39FA" w14:textId="77777777" w:rsidR="00EA3F26" w:rsidRPr="00E11796" w:rsidRDefault="00EA3F26">
            <w:pPr>
              <w:rPr>
                <w:rFonts w:cs="Arial"/>
              </w:rPr>
            </w:pPr>
            <w:r w:rsidRPr="00E11796">
              <w:rPr>
                <w:rFonts w:cs="Arial"/>
              </w:rPr>
              <w:t>Dato</w:t>
            </w:r>
          </w:p>
          <w:p w14:paraId="438EF64D" w14:textId="77777777" w:rsidR="00EA3F26" w:rsidRPr="00E11796" w:rsidRDefault="00EA3F26">
            <w:pPr>
              <w:rPr>
                <w:rFonts w:cs="Arial"/>
              </w:rPr>
            </w:pPr>
          </w:p>
        </w:tc>
        <w:tc>
          <w:tcPr>
            <w:tcW w:w="4426" w:type="dxa"/>
          </w:tcPr>
          <w:p w14:paraId="5E8BBC0A" w14:textId="77777777" w:rsidR="00EA3F26" w:rsidRPr="00E11796" w:rsidRDefault="00EA3F26">
            <w:pPr>
              <w:rPr>
                <w:rFonts w:cs="Arial"/>
              </w:rPr>
            </w:pPr>
          </w:p>
        </w:tc>
      </w:tr>
    </w:tbl>
    <w:p w14:paraId="2C973A55" w14:textId="77777777" w:rsidR="00294CD1" w:rsidRPr="00E11796" w:rsidRDefault="00294CD1" w:rsidP="00ED1736">
      <w:pPr>
        <w:rPr>
          <w:b/>
        </w:rPr>
      </w:pPr>
    </w:p>
    <w:bookmarkEnd w:id="1652"/>
    <w:p w14:paraId="655A35E7" w14:textId="77777777" w:rsidR="00294CD1" w:rsidRPr="00E11796" w:rsidRDefault="00294CD1" w:rsidP="00ED1736">
      <w:pPr>
        <w:rPr>
          <w:b/>
        </w:rPr>
        <w:sectPr w:rsidR="00294CD1" w:rsidRPr="00E11796" w:rsidSect="00DE7D9C">
          <w:pgSz w:w="11906" w:h="16838" w:code="9"/>
          <w:pgMar w:top="1400" w:right="1418" w:bottom="1077" w:left="1701" w:header="709" w:footer="709" w:gutter="0"/>
          <w:cols w:space="708"/>
          <w:docGrid w:linePitch="360"/>
        </w:sectPr>
      </w:pPr>
    </w:p>
    <w:p w14:paraId="597228C4" w14:textId="0F7B6BDF" w:rsidR="00294CD1" w:rsidRPr="00E11796" w:rsidRDefault="00C9486D" w:rsidP="00E30B62">
      <w:pPr>
        <w:pStyle w:val="Overskrift2"/>
      </w:pPr>
      <w:bookmarkStart w:id="1674" w:name="_Ref90975826"/>
      <w:bookmarkStart w:id="1675" w:name="_Ref90975829"/>
      <w:bookmarkStart w:id="1676" w:name="_Ref90975871"/>
      <w:bookmarkStart w:id="1677" w:name="_Ref90975875"/>
      <w:bookmarkStart w:id="1678" w:name="_Ref90977632"/>
      <w:bookmarkStart w:id="1679" w:name="_Ref90977636"/>
      <w:bookmarkStart w:id="1680" w:name="_Ref90982269"/>
      <w:bookmarkStart w:id="1681" w:name="_Ref90982274"/>
      <w:bookmarkStart w:id="1682" w:name="_Ref90982342"/>
      <w:bookmarkStart w:id="1683" w:name="_Ref90982344"/>
      <w:bookmarkStart w:id="1684" w:name="_Toc92971883"/>
      <w:bookmarkStart w:id="1685" w:name="_Toc93493656"/>
      <w:bookmarkStart w:id="1686" w:name="_Toc93493933"/>
      <w:bookmarkStart w:id="1687" w:name="_Toc93495382"/>
      <w:bookmarkStart w:id="1688" w:name="_Toc93495760"/>
      <w:bookmarkStart w:id="1689" w:name="_Toc93496380"/>
      <w:bookmarkStart w:id="1690" w:name="_Toc93560392"/>
      <w:bookmarkStart w:id="1691" w:name="_Toc93907949"/>
      <w:bookmarkStart w:id="1692" w:name="_Toc93907968"/>
      <w:bookmarkStart w:id="1693" w:name="_Toc93907987"/>
      <w:bookmarkStart w:id="1694" w:name="_Toc93908006"/>
      <w:bookmarkStart w:id="1695" w:name="_Toc94272028"/>
      <w:bookmarkStart w:id="1696" w:name="_Toc94792292"/>
      <w:bookmarkStart w:id="1697" w:name="_Toc94792311"/>
      <w:bookmarkStart w:id="1698" w:name="_Toc94792330"/>
      <w:bookmarkStart w:id="1699" w:name="_Toc94792349"/>
      <w:bookmarkStart w:id="1700" w:name="_Toc95824022"/>
      <w:bookmarkStart w:id="1701" w:name="_Toc95824041"/>
      <w:bookmarkStart w:id="1702" w:name="_Toc95824060"/>
      <w:bookmarkStart w:id="1703" w:name="_Toc95824079"/>
      <w:bookmarkStart w:id="1704" w:name="_Toc96504106"/>
      <w:bookmarkStart w:id="1705" w:name="_Toc96504124"/>
      <w:bookmarkStart w:id="1706" w:name="_Toc96504142"/>
      <w:bookmarkStart w:id="1707" w:name="_Toc96504160"/>
      <w:bookmarkStart w:id="1708" w:name="_Toc97120835"/>
      <w:bookmarkStart w:id="1709" w:name="_Toc97120853"/>
      <w:bookmarkStart w:id="1710" w:name="_Toc97120871"/>
      <w:bookmarkStart w:id="1711" w:name="_Toc97120889"/>
      <w:bookmarkStart w:id="1712" w:name="_Toc97126801"/>
      <w:bookmarkStart w:id="1713" w:name="_Toc97126819"/>
      <w:bookmarkStart w:id="1714" w:name="_Toc97126837"/>
      <w:bookmarkStart w:id="1715" w:name="_Toc97126855"/>
      <w:bookmarkStart w:id="1716" w:name="_Toc97127292"/>
      <w:bookmarkStart w:id="1717" w:name="_Toc97298040"/>
      <w:bookmarkStart w:id="1718" w:name="_Toc97298058"/>
      <w:bookmarkStart w:id="1719" w:name="_Toc97298076"/>
      <w:bookmarkStart w:id="1720" w:name="_Toc97298094"/>
      <w:bookmarkStart w:id="1721" w:name="_Toc97298112"/>
      <w:bookmarkStart w:id="1722" w:name="_Toc97300374"/>
      <w:bookmarkStart w:id="1723" w:name="_Toc157420146"/>
      <w:bookmarkStart w:id="1724" w:name="_Toc157674033"/>
      <w:bookmarkStart w:id="1725" w:name="_Toc164408057"/>
      <w:bookmarkStart w:id="1726" w:name="_Toc164856091"/>
      <w:bookmarkStart w:id="1727" w:name="_Toc165975342"/>
      <w:bookmarkStart w:id="1728" w:name="_Toc175130409"/>
      <w:bookmarkStart w:id="1729" w:name="_Toc176773546"/>
      <w:bookmarkStart w:id="1730" w:name="_Toc177108359"/>
      <w:bookmarkStart w:id="1731" w:name="_Toc233896948"/>
      <w:r w:rsidRPr="00E11796">
        <w:lastRenderedPageBreak/>
        <w:t xml:space="preserve">Svardokumenter for </w:t>
      </w:r>
      <w:r w:rsidR="00667795" w:rsidRPr="00E11796">
        <w:t>entreprenøren</w:t>
      </w:r>
      <w:r w:rsidR="00D91162" w:rsidRPr="00E11796">
        <w:t>s</w:t>
      </w:r>
      <w:r w:rsidRPr="00E11796">
        <w:t xml:space="preserve"> tilbud</w:t>
      </w:r>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p>
    <w:p w14:paraId="15F04670" w14:textId="4603077E" w:rsidR="00B87E90" w:rsidRDefault="006D25C0">
      <w:pPr>
        <w:pStyle w:val="INNH3"/>
        <w:rPr>
          <w:rFonts w:asciiTheme="minorHAnsi" w:eastAsiaTheme="minorEastAsia" w:hAnsiTheme="minorHAnsi" w:cstheme="minorBidi"/>
          <w:b w:val="0"/>
          <w:noProof/>
          <w:kern w:val="2"/>
          <w:sz w:val="24"/>
          <w:lang w:eastAsia="nb-NO"/>
          <w14:ligatures w14:val="standardContextual"/>
        </w:rPr>
      </w:pPr>
      <w:r w:rsidRPr="00E11796">
        <w:fldChar w:fldCharType="begin"/>
      </w:r>
      <w:r w:rsidRPr="00E11796">
        <w:instrText xml:space="preserve"> TOC  \b E2</w:instrText>
      </w:r>
      <w:r w:rsidR="005B5343" w:rsidRPr="00E11796">
        <w:instrText>I</w:instrText>
      </w:r>
      <w:r w:rsidRPr="00E11796">
        <w:instrText>\o "1-</w:instrText>
      </w:r>
      <w:r w:rsidR="0096747D" w:rsidRPr="00E11796">
        <w:instrText>5</w:instrText>
      </w:r>
      <w:r w:rsidRPr="00E11796">
        <w:instrText xml:space="preserve">" \h \z \u* MERGEFORMAT </w:instrText>
      </w:r>
      <w:r w:rsidRPr="00E11796">
        <w:fldChar w:fldCharType="separate"/>
      </w:r>
      <w:hyperlink w:anchor="_Toc233897394" w:history="1">
        <w:r w:rsidR="00B87E90" w:rsidRPr="00B6464E">
          <w:rPr>
            <w:rStyle w:val="Hyperkobling"/>
            <w:rFonts w:ascii="Times New Roman" w:hAnsi="Times New Roman"/>
            <w:noProof/>
          </w:rPr>
          <w:t>1.</w:t>
        </w:r>
        <w:r w:rsidR="00B87E90">
          <w:rPr>
            <w:rFonts w:asciiTheme="minorHAnsi" w:eastAsiaTheme="minorEastAsia" w:hAnsiTheme="minorHAnsi" w:cstheme="minorBidi"/>
            <w:b w:val="0"/>
            <w:noProof/>
            <w:kern w:val="2"/>
            <w:sz w:val="24"/>
            <w:lang w:eastAsia="nb-NO"/>
            <w14:ligatures w14:val="standardContextual"/>
          </w:rPr>
          <w:tab/>
        </w:r>
        <w:r w:rsidR="00B87E90" w:rsidRPr="00B6464E">
          <w:rPr>
            <w:rStyle w:val="Hyperkobling"/>
            <w:noProof/>
          </w:rPr>
          <w:t>Tildelingskriterium K1 - Tilbudssum</w:t>
        </w:r>
        <w:r w:rsidR="00B87E90">
          <w:rPr>
            <w:noProof/>
            <w:webHidden/>
          </w:rPr>
          <w:tab/>
        </w:r>
        <w:r w:rsidR="00B87E90">
          <w:rPr>
            <w:noProof/>
            <w:webHidden/>
          </w:rPr>
          <w:fldChar w:fldCharType="begin"/>
        </w:r>
        <w:r w:rsidR="00B87E90">
          <w:rPr>
            <w:noProof/>
            <w:webHidden/>
          </w:rPr>
          <w:instrText xml:space="preserve"> PAGEREF _Toc233897394 \h </w:instrText>
        </w:r>
        <w:r w:rsidR="00B87E90">
          <w:rPr>
            <w:noProof/>
            <w:webHidden/>
          </w:rPr>
        </w:r>
        <w:r w:rsidR="00B87E90">
          <w:rPr>
            <w:noProof/>
            <w:webHidden/>
          </w:rPr>
          <w:fldChar w:fldCharType="separate"/>
        </w:r>
        <w:r w:rsidR="00B87E90">
          <w:rPr>
            <w:noProof/>
            <w:webHidden/>
          </w:rPr>
          <w:t>1</w:t>
        </w:r>
        <w:r w:rsidR="00B87E90">
          <w:rPr>
            <w:noProof/>
            <w:webHidden/>
          </w:rPr>
          <w:fldChar w:fldCharType="end"/>
        </w:r>
      </w:hyperlink>
    </w:p>
    <w:p w14:paraId="3DCAF807" w14:textId="1A8574DD"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95" w:history="1">
        <w:r w:rsidRPr="00B6464E">
          <w:rPr>
            <w:rStyle w:val="Hyperkobling"/>
            <w:rFonts w:ascii="Times New Roman" w:hAnsi="Times New Roman"/>
            <w:noProof/>
          </w:rPr>
          <w:t>1.1.</w:t>
        </w:r>
        <w:r w:rsidRPr="00B6464E">
          <w:rPr>
            <w:rStyle w:val="Hyperkobling"/>
            <w:noProof/>
          </w:rPr>
          <w:t xml:space="preserve"> Prisskjema</w:t>
        </w:r>
        <w:r>
          <w:rPr>
            <w:noProof/>
            <w:webHidden/>
          </w:rPr>
          <w:tab/>
        </w:r>
        <w:r>
          <w:rPr>
            <w:noProof/>
            <w:webHidden/>
          </w:rPr>
          <w:fldChar w:fldCharType="begin"/>
        </w:r>
        <w:r>
          <w:rPr>
            <w:noProof/>
            <w:webHidden/>
          </w:rPr>
          <w:instrText xml:space="preserve"> PAGEREF _Toc233897395 \h </w:instrText>
        </w:r>
        <w:r>
          <w:rPr>
            <w:noProof/>
            <w:webHidden/>
          </w:rPr>
        </w:r>
        <w:r>
          <w:rPr>
            <w:noProof/>
            <w:webHidden/>
          </w:rPr>
          <w:fldChar w:fldCharType="separate"/>
        </w:r>
        <w:r>
          <w:rPr>
            <w:noProof/>
            <w:webHidden/>
          </w:rPr>
          <w:t>1</w:t>
        </w:r>
        <w:r>
          <w:rPr>
            <w:noProof/>
            <w:webHidden/>
          </w:rPr>
          <w:fldChar w:fldCharType="end"/>
        </w:r>
      </w:hyperlink>
    </w:p>
    <w:p w14:paraId="2E99E701" w14:textId="2E3280A6"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396" w:history="1">
        <w:r w:rsidRPr="00B6464E">
          <w:rPr>
            <w:rStyle w:val="Hyperkobling"/>
            <w:rFonts w:ascii="Times New Roman" w:hAnsi="Times New Roman"/>
            <w:noProof/>
          </w:rPr>
          <w:t>1.1.1.</w:t>
        </w:r>
        <w:r w:rsidRPr="00B6464E">
          <w:rPr>
            <w:rStyle w:val="Hyperkobling"/>
            <w:noProof/>
          </w:rPr>
          <w:t xml:space="preserve"> Rundsumpriser</w:t>
        </w:r>
        <w:r>
          <w:rPr>
            <w:noProof/>
            <w:webHidden/>
          </w:rPr>
          <w:tab/>
        </w:r>
        <w:r>
          <w:rPr>
            <w:noProof/>
            <w:webHidden/>
          </w:rPr>
          <w:fldChar w:fldCharType="begin"/>
        </w:r>
        <w:r>
          <w:rPr>
            <w:noProof/>
            <w:webHidden/>
          </w:rPr>
          <w:instrText xml:space="preserve"> PAGEREF _Toc233897396 \h </w:instrText>
        </w:r>
        <w:r>
          <w:rPr>
            <w:noProof/>
            <w:webHidden/>
          </w:rPr>
        </w:r>
        <w:r>
          <w:rPr>
            <w:noProof/>
            <w:webHidden/>
          </w:rPr>
          <w:fldChar w:fldCharType="separate"/>
        </w:r>
        <w:r>
          <w:rPr>
            <w:noProof/>
            <w:webHidden/>
          </w:rPr>
          <w:t>1</w:t>
        </w:r>
        <w:r>
          <w:rPr>
            <w:noProof/>
            <w:webHidden/>
          </w:rPr>
          <w:fldChar w:fldCharType="end"/>
        </w:r>
      </w:hyperlink>
    </w:p>
    <w:p w14:paraId="613FEF9F" w14:textId="1F55B172"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397" w:history="1">
        <w:r w:rsidRPr="00B6464E">
          <w:rPr>
            <w:rStyle w:val="Hyperkobling"/>
            <w:rFonts w:ascii="Times New Roman" w:hAnsi="Times New Roman"/>
            <w:noProof/>
          </w:rPr>
          <w:t>1.1.2.</w:t>
        </w:r>
        <w:r w:rsidRPr="00B6464E">
          <w:rPr>
            <w:rStyle w:val="Hyperkobling"/>
            <w:noProof/>
          </w:rPr>
          <w:t xml:space="preserve"> Enhetspriser, jf. D5</w:t>
        </w:r>
        <w:r>
          <w:rPr>
            <w:noProof/>
            <w:webHidden/>
          </w:rPr>
          <w:tab/>
        </w:r>
        <w:r>
          <w:rPr>
            <w:noProof/>
            <w:webHidden/>
          </w:rPr>
          <w:fldChar w:fldCharType="begin"/>
        </w:r>
        <w:r>
          <w:rPr>
            <w:noProof/>
            <w:webHidden/>
          </w:rPr>
          <w:instrText xml:space="preserve"> PAGEREF _Toc233897397 \h </w:instrText>
        </w:r>
        <w:r>
          <w:rPr>
            <w:noProof/>
            <w:webHidden/>
          </w:rPr>
        </w:r>
        <w:r>
          <w:rPr>
            <w:noProof/>
            <w:webHidden/>
          </w:rPr>
          <w:fldChar w:fldCharType="separate"/>
        </w:r>
        <w:r>
          <w:rPr>
            <w:noProof/>
            <w:webHidden/>
          </w:rPr>
          <w:t>3</w:t>
        </w:r>
        <w:r>
          <w:rPr>
            <w:noProof/>
            <w:webHidden/>
          </w:rPr>
          <w:fldChar w:fldCharType="end"/>
        </w:r>
      </w:hyperlink>
    </w:p>
    <w:p w14:paraId="6CD893EE" w14:textId="4D32A2AC" w:rsidR="00B87E90" w:rsidRDefault="00B87E90">
      <w:pPr>
        <w:pStyle w:val="INNH5"/>
        <w:tabs>
          <w:tab w:val="right" w:leader="dot" w:pos="8777"/>
        </w:tabs>
        <w:rPr>
          <w:rFonts w:asciiTheme="minorHAnsi" w:eastAsiaTheme="minorEastAsia" w:hAnsiTheme="minorHAnsi" w:cstheme="minorBidi"/>
          <w:noProof/>
          <w:kern w:val="2"/>
          <w:sz w:val="24"/>
          <w:lang w:eastAsia="nb-NO"/>
          <w14:ligatures w14:val="standardContextual"/>
        </w:rPr>
      </w:pPr>
      <w:hyperlink w:anchor="_Toc233897398" w:history="1">
        <w:r w:rsidRPr="00B6464E">
          <w:rPr>
            <w:rStyle w:val="Hyperkobling"/>
            <w:rFonts w:ascii="Times New Roman" w:hAnsi="Times New Roman"/>
            <w:noProof/>
            <w:highlight w:val="lightGray"/>
          </w:rPr>
          <w:t>1.1.3.</w:t>
        </w:r>
        <w:r w:rsidRPr="00B6464E">
          <w:rPr>
            <w:rStyle w:val="Hyperkobling"/>
            <w:noProof/>
          </w:rPr>
          <w:t xml:space="preserve"> Timepriser for prosjektering, mannskap og maskiner, </w:t>
        </w:r>
        <w:r w:rsidRPr="00B6464E">
          <w:rPr>
            <w:rStyle w:val="Hyperkobling"/>
            <w:noProof/>
            <w:highlight w:val="lightGray"/>
          </w:rPr>
          <w:t>samhandling og ukespris drift av anlegg</w:t>
        </w:r>
        <w:r>
          <w:rPr>
            <w:noProof/>
            <w:webHidden/>
          </w:rPr>
          <w:tab/>
        </w:r>
        <w:r>
          <w:rPr>
            <w:noProof/>
            <w:webHidden/>
          </w:rPr>
          <w:fldChar w:fldCharType="begin"/>
        </w:r>
        <w:r>
          <w:rPr>
            <w:noProof/>
            <w:webHidden/>
          </w:rPr>
          <w:instrText xml:space="preserve"> PAGEREF _Toc233897398 \h </w:instrText>
        </w:r>
        <w:r>
          <w:rPr>
            <w:noProof/>
            <w:webHidden/>
          </w:rPr>
        </w:r>
        <w:r>
          <w:rPr>
            <w:noProof/>
            <w:webHidden/>
          </w:rPr>
          <w:fldChar w:fldCharType="separate"/>
        </w:r>
        <w:r>
          <w:rPr>
            <w:noProof/>
            <w:webHidden/>
          </w:rPr>
          <w:t>4</w:t>
        </w:r>
        <w:r>
          <w:rPr>
            <w:noProof/>
            <w:webHidden/>
          </w:rPr>
          <w:fldChar w:fldCharType="end"/>
        </w:r>
      </w:hyperlink>
    </w:p>
    <w:p w14:paraId="4BB00440" w14:textId="11E040F2" w:rsidR="00B87E90" w:rsidRDefault="00B87E90">
      <w:pPr>
        <w:pStyle w:val="INNH4"/>
        <w:rPr>
          <w:rFonts w:asciiTheme="minorHAnsi" w:eastAsiaTheme="minorEastAsia" w:hAnsiTheme="minorHAnsi" w:cstheme="minorBidi"/>
          <w:noProof/>
          <w:kern w:val="2"/>
          <w:sz w:val="24"/>
          <w:lang w:eastAsia="nb-NO"/>
          <w14:ligatures w14:val="standardContextual"/>
        </w:rPr>
      </w:pPr>
      <w:hyperlink w:anchor="_Toc233897399" w:history="1">
        <w:r w:rsidRPr="00B6464E">
          <w:rPr>
            <w:rStyle w:val="Hyperkobling"/>
            <w:rFonts w:ascii="Times New Roman" w:hAnsi="Times New Roman"/>
            <w:noProof/>
          </w:rPr>
          <w:t>1.2.</w:t>
        </w:r>
        <w:r w:rsidRPr="00B6464E">
          <w:rPr>
            <w:rStyle w:val="Hyperkobling"/>
            <w:noProof/>
          </w:rPr>
          <w:t xml:space="preserve"> Kontraktssum og tilbudssum</w:t>
        </w:r>
        <w:r>
          <w:rPr>
            <w:noProof/>
            <w:webHidden/>
          </w:rPr>
          <w:tab/>
        </w:r>
        <w:r>
          <w:rPr>
            <w:noProof/>
            <w:webHidden/>
          </w:rPr>
          <w:fldChar w:fldCharType="begin"/>
        </w:r>
        <w:r>
          <w:rPr>
            <w:noProof/>
            <w:webHidden/>
          </w:rPr>
          <w:instrText xml:space="preserve"> PAGEREF _Toc233897399 \h </w:instrText>
        </w:r>
        <w:r>
          <w:rPr>
            <w:noProof/>
            <w:webHidden/>
          </w:rPr>
        </w:r>
        <w:r>
          <w:rPr>
            <w:noProof/>
            <w:webHidden/>
          </w:rPr>
          <w:fldChar w:fldCharType="separate"/>
        </w:r>
        <w:r>
          <w:rPr>
            <w:noProof/>
            <w:webHidden/>
          </w:rPr>
          <w:t>6</w:t>
        </w:r>
        <w:r>
          <w:rPr>
            <w:noProof/>
            <w:webHidden/>
          </w:rPr>
          <w:fldChar w:fldCharType="end"/>
        </w:r>
      </w:hyperlink>
    </w:p>
    <w:p w14:paraId="3A9FEF94" w14:textId="1AA234D4"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400" w:history="1">
        <w:r w:rsidRPr="00B6464E">
          <w:rPr>
            <w:rStyle w:val="Hyperkobling"/>
            <w:rFonts w:ascii="Times New Roman" w:hAnsi="Times New Roman"/>
            <w:noProof/>
          </w:rPr>
          <w:t>2.</w:t>
        </w:r>
        <w:r>
          <w:rPr>
            <w:rFonts w:asciiTheme="minorHAnsi" w:eastAsiaTheme="minorEastAsia" w:hAnsiTheme="minorHAnsi" w:cstheme="minorBidi"/>
            <w:b w:val="0"/>
            <w:noProof/>
            <w:kern w:val="2"/>
            <w:sz w:val="24"/>
            <w:lang w:eastAsia="nb-NO"/>
            <w14:ligatures w14:val="standardContextual"/>
          </w:rPr>
          <w:tab/>
        </w:r>
        <w:r w:rsidRPr="00B6464E">
          <w:rPr>
            <w:rStyle w:val="Hyperkobling"/>
            <w:noProof/>
          </w:rPr>
          <w:t xml:space="preserve">Tildelingskriterium K2 – </w:t>
        </w:r>
        <w:r w:rsidRPr="00B6464E">
          <w:rPr>
            <w:rStyle w:val="Hyperkobling"/>
            <w:noProof/>
            <w:highlight w:val="lightGray"/>
            <w:lang w:eastAsia="nb-NO"/>
          </w:rPr>
          <w:t>Organisering og tilbudt nøkkelpersonell</w:t>
        </w:r>
        <w:r>
          <w:rPr>
            <w:noProof/>
            <w:webHidden/>
          </w:rPr>
          <w:tab/>
        </w:r>
        <w:r>
          <w:rPr>
            <w:noProof/>
            <w:webHidden/>
          </w:rPr>
          <w:fldChar w:fldCharType="begin"/>
        </w:r>
        <w:r>
          <w:rPr>
            <w:noProof/>
            <w:webHidden/>
          </w:rPr>
          <w:instrText xml:space="preserve"> PAGEREF _Toc233897400 \h </w:instrText>
        </w:r>
        <w:r>
          <w:rPr>
            <w:noProof/>
            <w:webHidden/>
          </w:rPr>
        </w:r>
        <w:r>
          <w:rPr>
            <w:noProof/>
            <w:webHidden/>
          </w:rPr>
          <w:fldChar w:fldCharType="separate"/>
        </w:r>
        <w:r>
          <w:rPr>
            <w:noProof/>
            <w:webHidden/>
          </w:rPr>
          <w:t>7</w:t>
        </w:r>
        <w:r>
          <w:rPr>
            <w:noProof/>
            <w:webHidden/>
          </w:rPr>
          <w:fldChar w:fldCharType="end"/>
        </w:r>
      </w:hyperlink>
    </w:p>
    <w:p w14:paraId="24B6E2EC" w14:textId="0B295030"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401" w:history="1">
        <w:r w:rsidRPr="00B6464E">
          <w:rPr>
            <w:rStyle w:val="Hyperkobling"/>
            <w:rFonts w:ascii="Times New Roman" w:hAnsi="Times New Roman"/>
            <w:noProof/>
          </w:rPr>
          <w:t>3.</w:t>
        </w:r>
        <w:r>
          <w:rPr>
            <w:rFonts w:asciiTheme="minorHAnsi" w:eastAsiaTheme="minorEastAsia" w:hAnsiTheme="minorHAnsi" w:cstheme="minorBidi"/>
            <w:b w:val="0"/>
            <w:noProof/>
            <w:kern w:val="2"/>
            <w:sz w:val="24"/>
            <w:lang w:eastAsia="nb-NO"/>
            <w14:ligatures w14:val="standardContextual"/>
          </w:rPr>
          <w:tab/>
        </w:r>
        <w:r w:rsidRPr="00B6464E">
          <w:rPr>
            <w:rStyle w:val="Hyperkobling"/>
            <w:noProof/>
          </w:rPr>
          <w:t xml:space="preserve">Tildelingskriterium K3 </w:t>
        </w:r>
        <w:r w:rsidRPr="00B6464E">
          <w:rPr>
            <w:rStyle w:val="Hyperkobling"/>
            <w:noProof/>
            <w:highlight w:val="lightGray"/>
          </w:rPr>
          <w:t xml:space="preserve">– </w:t>
        </w:r>
        <w:r w:rsidRPr="00B6464E">
          <w:rPr>
            <w:rStyle w:val="Hyperkobling"/>
            <w:noProof/>
            <w:highlight w:val="lightGray"/>
            <w:lang w:eastAsia="nb-NO"/>
          </w:rPr>
          <w:t>Gjennomføring av oppdraget</w:t>
        </w:r>
        <w:r>
          <w:rPr>
            <w:noProof/>
            <w:webHidden/>
          </w:rPr>
          <w:tab/>
        </w:r>
        <w:r>
          <w:rPr>
            <w:noProof/>
            <w:webHidden/>
          </w:rPr>
          <w:fldChar w:fldCharType="begin"/>
        </w:r>
        <w:r>
          <w:rPr>
            <w:noProof/>
            <w:webHidden/>
          </w:rPr>
          <w:instrText xml:space="preserve"> PAGEREF _Toc233897401 \h </w:instrText>
        </w:r>
        <w:r>
          <w:rPr>
            <w:noProof/>
            <w:webHidden/>
          </w:rPr>
        </w:r>
        <w:r>
          <w:rPr>
            <w:noProof/>
            <w:webHidden/>
          </w:rPr>
          <w:fldChar w:fldCharType="separate"/>
        </w:r>
        <w:r>
          <w:rPr>
            <w:noProof/>
            <w:webHidden/>
          </w:rPr>
          <w:t>8</w:t>
        </w:r>
        <w:r>
          <w:rPr>
            <w:noProof/>
            <w:webHidden/>
          </w:rPr>
          <w:fldChar w:fldCharType="end"/>
        </w:r>
      </w:hyperlink>
    </w:p>
    <w:p w14:paraId="172C4FA1" w14:textId="5A8D71FC"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402" w:history="1">
        <w:r w:rsidRPr="00B6464E">
          <w:rPr>
            <w:rStyle w:val="Hyperkobling"/>
            <w:rFonts w:ascii="Times New Roman" w:hAnsi="Times New Roman"/>
            <w:noProof/>
            <w:lang w:eastAsia="nb-NO"/>
          </w:rPr>
          <w:t>4.</w:t>
        </w:r>
        <w:r>
          <w:rPr>
            <w:rFonts w:asciiTheme="minorHAnsi" w:eastAsiaTheme="minorEastAsia" w:hAnsiTheme="minorHAnsi" w:cstheme="minorBidi"/>
            <w:b w:val="0"/>
            <w:noProof/>
            <w:kern w:val="2"/>
            <w:sz w:val="24"/>
            <w:lang w:eastAsia="nb-NO"/>
            <w14:ligatures w14:val="standardContextual"/>
          </w:rPr>
          <w:tab/>
        </w:r>
        <w:r w:rsidRPr="00B6464E">
          <w:rPr>
            <w:rStyle w:val="Hyperkobling"/>
            <w:noProof/>
          </w:rPr>
          <w:t xml:space="preserve">Tildelingskriterium K4 – </w:t>
        </w:r>
        <w:r w:rsidRPr="00B6464E">
          <w:rPr>
            <w:rStyle w:val="Hyperkobling"/>
            <w:noProof/>
            <w:highlight w:val="lightGray"/>
            <w:lang w:eastAsia="nb-NO"/>
          </w:rPr>
          <w:t>Ivaretakelse av ytre miljø og reduksjon av klimagassutslipp i prosjektet.</w:t>
        </w:r>
        <w:r>
          <w:rPr>
            <w:noProof/>
            <w:webHidden/>
          </w:rPr>
          <w:tab/>
        </w:r>
        <w:r>
          <w:rPr>
            <w:noProof/>
            <w:webHidden/>
          </w:rPr>
          <w:fldChar w:fldCharType="begin"/>
        </w:r>
        <w:r>
          <w:rPr>
            <w:noProof/>
            <w:webHidden/>
          </w:rPr>
          <w:instrText xml:space="preserve"> PAGEREF _Toc233897402 \h </w:instrText>
        </w:r>
        <w:r>
          <w:rPr>
            <w:noProof/>
            <w:webHidden/>
          </w:rPr>
        </w:r>
        <w:r>
          <w:rPr>
            <w:noProof/>
            <w:webHidden/>
          </w:rPr>
          <w:fldChar w:fldCharType="separate"/>
        </w:r>
        <w:r>
          <w:rPr>
            <w:noProof/>
            <w:webHidden/>
          </w:rPr>
          <w:t>9</w:t>
        </w:r>
        <w:r>
          <w:rPr>
            <w:noProof/>
            <w:webHidden/>
          </w:rPr>
          <w:fldChar w:fldCharType="end"/>
        </w:r>
      </w:hyperlink>
    </w:p>
    <w:p w14:paraId="19F78970" w14:textId="58E1F49D" w:rsidR="00B87E90" w:rsidRDefault="00B87E90">
      <w:pPr>
        <w:pStyle w:val="INNH3"/>
        <w:rPr>
          <w:rFonts w:asciiTheme="minorHAnsi" w:eastAsiaTheme="minorEastAsia" w:hAnsiTheme="minorHAnsi" w:cstheme="minorBidi"/>
          <w:b w:val="0"/>
          <w:noProof/>
          <w:kern w:val="2"/>
          <w:sz w:val="24"/>
          <w:lang w:eastAsia="nb-NO"/>
          <w14:ligatures w14:val="standardContextual"/>
        </w:rPr>
      </w:pPr>
      <w:hyperlink w:anchor="_Toc233897403" w:history="1">
        <w:r w:rsidRPr="00B6464E">
          <w:rPr>
            <w:rStyle w:val="Hyperkobling"/>
            <w:rFonts w:ascii="Times New Roman" w:hAnsi="Times New Roman"/>
            <w:noProof/>
          </w:rPr>
          <w:t>5.</w:t>
        </w:r>
        <w:r>
          <w:rPr>
            <w:rFonts w:asciiTheme="minorHAnsi" w:eastAsiaTheme="minorEastAsia" w:hAnsiTheme="minorHAnsi" w:cstheme="minorBidi"/>
            <w:b w:val="0"/>
            <w:noProof/>
            <w:kern w:val="2"/>
            <w:sz w:val="24"/>
            <w:lang w:eastAsia="nb-NO"/>
            <w14:ligatures w14:val="standardContextual"/>
          </w:rPr>
          <w:tab/>
        </w:r>
        <w:r w:rsidRPr="00B6464E">
          <w:rPr>
            <w:rStyle w:val="Hyperkobling"/>
            <w:noProof/>
          </w:rPr>
          <w:t>Vedlegg</w:t>
        </w:r>
        <w:r>
          <w:rPr>
            <w:noProof/>
            <w:webHidden/>
          </w:rPr>
          <w:tab/>
        </w:r>
        <w:r>
          <w:rPr>
            <w:noProof/>
            <w:webHidden/>
          </w:rPr>
          <w:fldChar w:fldCharType="begin"/>
        </w:r>
        <w:r>
          <w:rPr>
            <w:noProof/>
            <w:webHidden/>
          </w:rPr>
          <w:instrText xml:space="preserve"> PAGEREF _Toc233897403 \h </w:instrText>
        </w:r>
        <w:r>
          <w:rPr>
            <w:noProof/>
            <w:webHidden/>
          </w:rPr>
        </w:r>
        <w:r>
          <w:rPr>
            <w:noProof/>
            <w:webHidden/>
          </w:rPr>
          <w:fldChar w:fldCharType="separate"/>
        </w:r>
        <w:r>
          <w:rPr>
            <w:noProof/>
            <w:webHidden/>
          </w:rPr>
          <w:t>10</w:t>
        </w:r>
        <w:r>
          <w:rPr>
            <w:noProof/>
            <w:webHidden/>
          </w:rPr>
          <w:fldChar w:fldCharType="end"/>
        </w:r>
      </w:hyperlink>
    </w:p>
    <w:p w14:paraId="738C62D7" w14:textId="48605F22" w:rsidR="00FD5D07" w:rsidRPr="00E11796" w:rsidRDefault="006D25C0" w:rsidP="009374F3">
      <w:pPr>
        <w:sectPr w:rsidR="00FD5D07" w:rsidRPr="00E11796" w:rsidSect="00DE7D9C">
          <w:headerReference w:type="first" r:id="rId55"/>
          <w:pgSz w:w="11906" w:h="16838" w:code="9"/>
          <w:pgMar w:top="1400" w:right="1418" w:bottom="1077" w:left="1701" w:header="709" w:footer="709" w:gutter="0"/>
          <w:cols w:space="708"/>
          <w:titlePg/>
          <w:docGrid w:linePitch="360"/>
        </w:sectPr>
      </w:pPr>
      <w:r w:rsidRPr="00E11796">
        <w:fldChar w:fldCharType="end"/>
      </w:r>
      <w:bookmarkStart w:id="1732" w:name="E2"/>
    </w:p>
    <w:bookmarkEnd w:id="1732"/>
    <w:p w14:paraId="1A437ACE" w14:textId="77777777" w:rsidR="00C9486D" w:rsidRPr="00E11796" w:rsidRDefault="00C9486D" w:rsidP="00ED1736">
      <w:pPr>
        <w:rPr>
          <w:b/>
        </w:rPr>
      </w:pPr>
    </w:p>
    <w:p w14:paraId="07602E3B" w14:textId="7C9BE23B" w:rsidR="00294CD1" w:rsidRPr="00E11796" w:rsidRDefault="00C57D39" w:rsidP="00C9486D">
      <w:pPr>
        <w:pStyle w:val="Overskrift3"/>
      </w:pPr>
      <w:bookmarkStart w:id="1733" w:name="E2I"/>
      <w:bookmarkStart w:id="1734" w:name="_Toc233897394"/>
      <w:r w:rsidRPr="00E11796">
        <w:t xml:space="preserve">Tildelingskriterium </w:t>
      </w:r>
      <w:r w:rsidR="007D7889" w:rsidRPr="00E11796">
        <w:t>K1</w:t>
      </w:r>
      <w:r w:rsidR="00F350F3" w:rsidRPr="00E11796">
        <w:t xml:space="preserve"> - </w:t>
      </w:r>
      <w:r w:rsidR="007D7889" w:rsidRPr="00E11796">
        <w:t>Tilbudssum</w:t>
      </w:r>
      <w:bookmarkEnd w:id="1734"/>
    </w:p>
    <w:p w14:paraId="4FE77A17" w14:textId="0F6BF0FA" w:rsidR="00D460C3" w:rsidRPr="00E11796" w:rsidRDefault="00D460C3" w:rsidP="00D33D8B">
      <w:pPr>
        <w:pStyle w:val="Overskrift4"/>
      </w:pPr>
      <w:bookmarkStart w:id="1735" w:name="_Toc233897395"/>
      <w:r w:rsidRPr="00E11796">
        <w:t>Prisskjema</w:t>
      </w:r>
      <w:bookmarkEnd w:id="1735"/>
    </w:p>
    <w:p w14:paraId="3C442A8E" w14:textId="56B67AE6" w:rsidR="00D460C3" w:rsidRPr="00E11796" w:rsidRDefault="00D460C3" w:rsidP="00D460C3">
      <w:pPr>
        <w:pStyle w:val="Overskrift5"/>
      </w:pPr>
      <w:bookmarkStart w:id="1736" w:name="_Toc233897396"/>
      <w:r w:rsidRPr="00E11796">
        <w:t>Rundsumpriser</w:t>
      </w:r>
      <w:bookmarkEnd w:id="1736"/>
    </w:p>
    <w:p w14:paraId="1860102C" w14:textId="33ED8DAE" w:rsidR="009C659D" w:rsidRPr="00E11796" w:rsidRDefault="009C659D" w:rsidP="009C659D">
      <w:pPr>
        <w:rPr>
          <w:i/>
          <w:lang w:eastAsia="nb-NO"/>
        </w:rPr>
      </w:pPr>
      <w:r w:rsidRPr="00E11796">
        <w:rPr>
          <w:i/>
          <w:highlight w:val="lightGray"/>
          <w:lang w:eastAsia="nb-NO"/>
        </w:rPr>
        <w:t xml:space="preserve">[SLETTES FØR UTLYSNING: Det er opp til prosjektet selv å velge </w:t>
      </w:r>
      <w:r w:rsidR="001E77EC" w:rsidRPr="00E11796">
        <w:rPr>
          <w:i/>
          <w:highlight w:val="lightGray"/>
          <w:lang w:eastAsia="nb-NO"/>
        </w:rPr>
        <w:t>hvorvidt prisene</w:t>
      </w:r>
      <w:r w:rsidRPr="00E11796">
        <w:rPr>
          <w:i/>
          <w:highlight w:val="lightGray"/>
          <w:lang w:eastAsia="nb-NO"/>
        </w:rPr>
        <w:t xml:space="preserve"> skal deles opp</w:t>
      </w:r>
      <w:r w:rsidR="007B2FB1" w:rsidRPr="00E11796">
        <w:rPr>
          <w:i/>
          <w:highlight w:val="lightGray"/>
          <w:lang w:eastAsia="nb-NO"/>
        </w:rPr>
        <w:t xml:space="preserve"> i </w:t>
      </w:r>
      <w:r w:rsidR="00335480" w:rsidRPr="00E11796">
        <w:rPr>
          <w:i/>
          <w:highlight w:val="lightGray"/>
          <w:lang w:eastAsia="nb-NO"/>
        </w:rPr>
        <w:t>elementer</w:t>
      </w:r>
      <w:r w:rsidR="00CE7F13" w:rsidRPr="00E11796">
        <w:rPr>
          <w:i/>
          <w:highlight w:val="lightGray"/>
          <w:lang w:eastAsia="nb-NO"/>
        </w:rPr>
        <w:t xml:space="preserve"> </w:t>
      </w:r>
      <w:r w:rsidR="00335480" w:rsidRPr="00E11796">
        <w:rPr>
          <w:i/>
          <w:highlight w:val="lightGray"/>
          <w:lang w:eastAsia="nb-NO"/>
        </w:rPr>
        <w:t>horisont</w:t>
      </w:r>
      <w:r w:rsidR="008E5B82" w:rsidRPr="00E11796">
        <w:rPr>
          <w:i/>
          <w:highlight w:val="lightGray"/>
          <w:lang w:eastAsia="nb-NO"/>
        </w:rPr>
        <w:t>alt</w:t>
      </w:r>
      <w:r w:rsidR="00CE7F13" w:rsidRPr="00E11796">
        <w:rPr>
          <w:i/>
          <w:highlight w:val="lightGray"/>
          <w:lang w:eastAsia="nb-NO"/>
        </w:rPr>
        <w:t xml:space="preserve"> (alt.1)</w:t>
      </w:r>
      <w:r w:rsidR="007C13BF" w:rsidRPr="00E11796">
        <w:rPr>
          <w:i/>
          <w:highlight w:val="lightGray"/>
          <w:lang w:eastAsia="nb-NO"/>
        </w:rPr>
        <w:t>,</w:t>
      </w:r>
      <w:r w:rsidRPr="00E11796">
        <w:rPr>
          <w:i/>
          <w:highlight w:val="lightGray"/>
          <w:lang w:eastAsia="nb-NO"/>
        </w:rPr>
        <w:t xml:space="preserve"> </w:t>
      </w:r>
      <w:r w:rsidR="00335480" w:rsidRPr="00E11796">
        <w:rPr>
          <w:i/>
          <w:highlight w:val="lightGray"/>
          <w:lang w:eastAsia="nb-NO"/>
        </w:rPr>
        <w:t>vertikal</w:t>
      </w:r>
      <w:r w:rsidR="00697584" w:rsidRPr="00E11796">
        <w:rPr>
          <w:i/>
          <w:highlight w:val="lightGray"/>
          <w:lang w:eastAsia="nb-NO"/>
        </w:rPr>
        <w:t>t</w:t>
      </w:r>
      <w:r w:rsidR="00CE7F13" w:rsidRPr="00E11796">
        <w:rPr>
          <w:i/>
          <w:highlight w:val="lightGray"/>
          <w:lang w:eastAsia="nb-NO"/>
        </w:rPr>
        <w:t xml:space="preserve"> (alt.2)</w:t>
      </w:r>
      <w:r w:rsidR="00C5650A" w:rsidRPr="00E11796">
        <w:rPr>
          <w:i/>
          <w:highlight w:val="lightGray"/>
          <w:lang w:eastAsia="nb-NO"/>
        </w:rPr>
        <w:t xml:space="preserve"> </w:t>
      </w:r>
      <w:r w:rsidR="00412306" w:rsidRPr="00E11796">
        <w:rPr>
          <w:i/>
          <w:highlight w:val="lightGray"/>
          <w:lang w:eastAsia="nb-NO"/>
        </w:rPr>
        <w:t>å</w:t>
      </w:r>
      <w:r w:rsidR="00335480" w:rsidRPr="00E11796">
        <w:rPr>
          <w:i/>
          <w:highlight w:val="lightGray"/>
          <w:lang w:eastAsia="nb-NO"/>
        </w:rPr>
        <w:t>,</w:t>
      </w:r>
      <w:r w:rsidRPr="00E11796">
        <w:rPr>
          <w:i/>
          <w:highlight w:val="lightGray"/>
          <w:lang w:eastAsia="nb-NO"/>
        </w:rPr>
        <w:t xml:space="preserve"> eller </w:t>
      </w:r>
      <w:r w:rsidR="001744C3" w:rsidRPr="00E11796">
        <w:rPr>
          <w:i/>
          <w:highlight w:val="lightGray"/>
          <w:lang w:eastAsia="nb-NO"/>
        </w:rPr>
        <w:t>eventuelt</w:t>
      </w:r>
      <w:r w:rsidR="003649C5" w:rsidRPr="00E11796">
        <w:rPr>
          <w:i/>
          <w:highlight w:val="lightGray"/>
          <w:lang w:eastAsia="nb-NO"/>
        </w:rPr>
        <w:t xml:space="preserve"> </w:t>
      </w:r>
      <w:r w:rsidR="00335480" w:rsidRPr="00E11796">
        <w:rPr>
          <w:i/>
          <w:highlight w:val="lightGray"/>
          <w:lang w:eastAsia="nb-NO"/>
        </w:rPr>
        <w:t xml:space="preserve">en </w:t>
      </w:r>
      <w:r w:rsidRPr="00E11796">
        <w:rPr>
          <w:i/>
          <w:highlight w:val="lightGray"/>
          <w:lang w:eastAsia="nb-NO"/>
        </w:rPr>
        <w:t>kombinasjon</w:t>
      </w:r>
      <w:r w:rsidR="005677B6" w:rsidRPr="00E11796">
        <w:rPr>
          <w:i/>
          <w:highlight w:val="lightGray"/>
          <w:lang w:eastAsia="nb-NO"/>
        </w:rPr>
        <w:t xml:space="preserve"> av </w:t>
      </w:r>
      <w:r w:rsidR="003E754E" w:rsidRPr="00E11796">
        <w:rPr>
          <w:i/>
          <w:highlight w:val="lightGray"/>
          <w:lang w:eastAsia="nb-NO"/>
        </w:rPr>
        <w:t xml:space="preserve">horisontal og vertikal </w:t>
      </w:r>
      <w:r w:rsidR="00413369" w:rsidRPr="00E11796">
        <w:rPr>
          <w:i/>
          <w:highlight w:val="lightGray"/>
          <w:lang w:eastAsia="nb-NO"/>
        </w:rPr>
        <w:t>opp</w:t>
      </w:r>
      <w:r w:rsidR="003E754E" w:rsidRPr="00E11796">
        <w:rPr>
          <w:i/>
          <w:highlight w:val="lightGray"/>
          <w:lang w:eastAsia="nb-NO"/>
        </w:rPr>
        <w:t>deling</w:t>
      </w:r>
      <w:r w:rsidR="0068652F" w:rsidRPr="00E11796">
        <w:rPr>
          <w:i/>
          <w:highlight w:val="lightGray"/>
          <w:lang w:eastAsia="nb-NO"/>
        </w:rPr>
        <w:t>.</w:t>
      </w:r>
      <w:r w:rsidR="00CE7F13" w:rsidRPr="00E11796">
        <w:rPr>
          <w:i/>
          <w:highlight w:val="lightGray"/>
          <w:lang w:eastAsia="nb-NO"/>
        </w:rPr>
        <w:t xml:space="preserve"> </w:t>
      </w:r>
      <w:r w:rsidR="008E5B82" w:rsidRPr="00E11796">
        <w:rPr>
          <w:i/>
          <w:highlight w:val="lightGray"/>
          <w:lang w:eastAsia="nb-NO"/>
        </w:rPr>
        <w:t xml:space="preserve">Et eksempel på </w:t>
      </w:r>
      <w:r w:rsidR="0068652F" w:rsidRPr="00E11796">
        <w:rPr>
          <w:i/>
          <w:highlight w:val="lightGray"/>
          <w:lang w:eastAsia="nb-NO"/>
        </w:rPr>
        <w:t xml:space="preserve">oppdeling av elementer vertikalt </w:t>
      </w:r>
      <w:r w:rsidR="00960DF8" w:rsidRPr="00E11796">
        <w:rPr>
          <w:i/>
          <w:highlight w:val="lightGray"/>
          <w:lang w:eastAsia="nb-NO"/>
        </w:rPr>
        <w:t>(</w:t>
      </w:r>
      <w:r w:rsidR="008E5B82" w:rsidRPr="00E11796">
        <w:rPr>
          <w:i/>
          <w:highlight w:val="lightGray"/>
          <w:lang w:eastAsia="nb-NO"/>
        </w:rPr>
        <w:t>a</w:t>
      </w:r>
      <w:r w:rsidR="00404F63" w:rsidRPr="00E11796">
        <w:rPr>
          <w:i/>
          <w:highlight w:val="lightGray"/>
          <w:lang w:eastAsia="nb-NO"/>
        </w:rPr>
        <w:t>lt</w:t>
      </w:r>
      <w:r w:rsidR="00EA67EF" w:rsidRPr="00E11796">
        <w:rPr>
          <w:i/>
          <w:highlight w:val="lightGray"/>
          <w:lang w:eastAsia="nb-NO"/>
        </w:rPr>
        <w:t>. 2</w:t>
      </w:r>
      <w:r w:rsidR="00960DF8" w:rsidRPr="00E11796">
        <w:rPr>
          <w:i/>
          <w:highlight w:val="lightGray"/>
          <w:lang w:eastAsia="nb-NO"/>
        </w:rPr>
        <w:t>)</w:t>
      </w:r>
      <w:r w:rsidR="00EA67EF" w:rsidRPr="00E11796">
        <w:rPr>
          <w:i/>
          <w:highlight w:val="lightGray"/>
          <w:lang w:eastAsia="nb-NO"/>
        </w:rPr>
        <w:t xml:space="preserve"> er lagt inn som gråtekst </w:t>
      </w:r>
      <w:r w:rsidR="00675450" w:rsidRPr="00E11796">
        <w:rPr>
          <w:i/>
          <w:highlight w:val="lightGray"/>
          <w:lang w:eastAsia="nb-NO"/>
        </w:rPr>
        <w:t>nedenfor</w:t>
      </w:r>
      <w:r w:rsidR="00EA67EF" w:rsidRPr="00E11796">
        <w:rPr>
          <w:i/>
          <w:highlight w:val="lightGray"/>
          <w:lang w:eastAsia="nb-NO"/>
        </w:rPr>
        <w:t xml:space="preserve">.  </w:t>
      </w:r>
      <w:r w:rsidR="00CE7F13" w:rsidRPr="00E11796">
        <w:rPr>
          <w:i/>
          <w:highlight w:val="lightGray"/>
          <w:lang w:eastAsia="nb-NO"/>
        </w:rPr>
        <w:t xml:space="preserve"> </w:t>
      </w:r>
      <w:r w:rsidR="00335480" w:rsidRPr="00E11796">
        <w:rPr>
          <w:i/>
          <w:highlight w:val="lightGray"/>
          <w:lang w:eastAsia="nb-NO"/>
        </w:rPr>
        <w:t xml:space="preserve"> </w:t>
      </w:r>
    </w:p>
    <w:p w14:paraId="385915B1" w14:textId="77777777" w:rsidR="009C659D" w:rsidRPr="00E11796" w:rsidRDefault="009C659D" w:rsidP="009C659D">
      <w:pPr>
        <w:rPr>
          <w:lang w:eastAsia="nb-NO"/>
        </w:rPr>
      </w:pPr>
    </w:p>
    <w:p w14:paraId="4CA1F97F" w14:textId="56576C00" w:rsidR="009C659D" w:rsidRPr="00E11796" w:rsidRDefault="009C659D" w:rsidP="009C659D">
      <w:pPr>
        <w:rPr>
          <w:lang w:eastAsia="nb-NO"/>
        </w:rPr>
      </w:pPr>
      <w:r w:rsidRPr="00E11796">
        <w:rPr>
          <w:lang w:eastAsia="nb-NO"/>
        </w:rPr>
        <w:t xml:space="preserve">Det gis pris for de enkelte </w:t>
      </w:r>
      <w:r w:rsidR="00291C01" w:rsidRPr="00E11796">
        <w:rPr>
          <w:lang w:eastAsia="nb-NO"/>
        </w:rPr>
        <w:t>elementer</w:t>
      </w:r>
      <w:r w:rsidRPr="00E11796">
        <w:rPr>
          <w:lang w:eastAsia="nb-NO"/>
        </w:rPr>
        <w:t xml:space="preserve"> med omfang som angitt i D og kontrakten for øvrig. Det angitte omfanget for hver</w:t>
      </w:r>
      <w:r w:rsidR="007C5E6D" w:rsidRPr="00E11796">
        <w:rPr>
          <w:lang w:eastAsia="nb-NO"/>
        </w:rPr>
        <w:t>t</w:t>
      </w:r>
      <w:r w:rsidRPr="00E11796">
        <w:rPr>
          <w:lang w:eastAsia="nb-NO"/>
        </w:rPr>
        <w:t xml:space="preserve"> enkelt </w:t>
      </w:r>
      <w:r w:rsidR="00291C01" w:rsidRPr="00E11796">
        <w:rPr>
          <w:lang w:eastAsia="nb-NO"/>
        </w:rPr>
        <w:t>element</w:t>
      </w:r>
      <w:r w:rsidRPr="00E11796">
        <w:rPr>
          <w:lang w:eastAsia="nb-NO"/>
        </w:rPr>
        <w:t xml:space="preserve"> i tabellen er omtrentlig. Uavhengig av omfangene for de enkelte </w:t>
      </w:r>
      <w:r w:rsidR="00291C01" w:rsidRPr="00E11796">
        <w:rPr>
          <w:lang w:eastAsia="nb-NO"/>
        </w:rPr>
        <w:t>elementene</w:t>
      </w:r>
      <w:r w:rsidRPr="00E11796">
        <w:rPr>
          <w:lang w:eastAsia="nb-NO"/>
        </w:rPr>
        <w:t xml:space="preserve"> utgjør de til sammen det komplette anlegg. </w:t>
      </w:r>
    </w:p>
    <w:p w14:paraId="7CED60F0" w14:textId="77777777" w:rsidR="009C659D" w:rsidRPr="00E11796" w:rsidRDefault="009C659D" w:rsidP="009C659D">
      <w:pPr>
        <w:rPr>
          <w:lang w:eastAsia="nb-NO"/>
        </w:rPr>
      </w:pPr>
    </w:p>
    <w:p w14:paraId="24677488" w14:textId="51CABF02" w:rsidR="00D460C3" w:rsidRPr="00E11796" w:rsidRDefault="009C659D" w:rsidP="009C659D">
      <w:pPr>
        <w:rPr>
          <w:lang w:eastAsia="nb-NO"/>
        </w:rPr>
      </w:pPr>
      <w:r w:rsidRPr="00E11796">
        <w:rPr>
          <w:lang w:eastAsia="nb-NO"/>
        </w:rPr>
        <w:t>Midlertidige tiltak og miljøtiltak inkluderes i de</w:t>
      </w:r>
      <w:r w:rsidR="00291C01" w:rsidRPr="00E11796">
        <w:rPr>
          <w:lang w:eastAsia="nb-NO"/>
        </w:rPr>
        <w:t>t</w:t>
      </w:r>
      <w:r w:rsidRPr="00E11796">
        <w:rPr>
          <w:lang w:eastAsia="nb-NO"/>
        </w:rPr>
        <w:t xml:space="preserve"> </w:t>
      </w:r>
      <w:r w:rsidR="00291C01" w:rsidRPr="00E11796">
        <w:rPr>
          <w:lang w:eastAsia="nb-NO"/>
        </w:rPr>
        <w:t>elementet</w:t>
      </w:r>
      <w:r w:rsidRPr="00E11796">
        <w:rPr>
          <w:lang w:eastAsia="nb-NO"/>
        </w:rPr>
        <w:t xml:space="preserve"> de er tilknyttet. Alle entreprenørens kontraktsforpliktelser er inkludert i rundsummene nedenfor</w:t>
      </w:r>
      <w:r w:rsidRPr="00E11796">
        <w:rPr>
          <w:highlight w:val="lightGray"/>
          <w:lang w:eastAsia="nb-NO"/>
        </w:rPr>
        <w:t>. I tillegg til dette kommer de arbeidene som blir gjort opp etter mengder og enhetspriser, jf. punkt 1.1.2.</w:t>
      </w:r>
    </w:p>
    <w:p w14:paraId="650FCABB" w14:textId="77777777" w:rsidR="009C659D" w:rsidRPr="00E11796" w:rsidRDefault="009C659D" w:rsidP="009C659D">
      <w:pPr>
        <w:rPr>
          <w:lang w:eastAsia="nb-NO"/>
        </w:rPr>
      </w:pPr>
    </w:p>
    <w:p w14:paraId="6A97D2FA" w14:textId="4ACA2758" w:rsidR="00386F81" w:rsidRPr="00E11796" w:rsidRDefault="00386F81" w:rsidP="009C659D">
      <w:pPr>
        <w:rPr>
          <w:lang w:eastAsia="nb-NO"/>
        </w:rPr>
      </w:pPr>
      <w:r w:rsidRPr="00E11796">
        <w:rPr>
          <w:highlight w:val="lightGray"/>
          <w:lang w:eastAsia="nb-NO"/>
        </w:rPr>
        <w:t>Alt 1:</w:t>
      </w:r>
    </w:p>
    <w:p w14:paraId="006B8C67" w14:textId="77777777" w:rsidR="00386F81" w:rsidRPr="00E11796" w:rsidRDefault="00386F81" w:rsidP="009C659D">
      <w:pPr>
        <w:rPr>
          <w:lang w:eastAsia="nb-NO"/>
        </w:rPr>
      </w:pPr>
    </w:p>
    <w:tbl>
      <w:tblPr>
        <w:tblStyle w:val="Tabellrutenett"/>
        <w:tblW w:w="0" w:type="auto"/>
        <w:tblLook w:val="04A0" w:firstRow="1" w:lastRow="0" w:firstColumn="1" w:lastColumn="0" w:noHBand="0" w:noVBand="1"/>
      </w:tblPr>
      <w:tblGrid>
        <w:gridCol w:w="2915"/>
        <w:gridCol w:w="3855"/>
        <w:gridCol w:w="1969"/>
        <w:gridCol w:w="38"/>
      </w:tblGrid>
      <w:tr w:rsidR="00D6370C" w:rsidRPr="00E11796" w14:paraId="3C6784E0" w14:textId="77777777" w:rsidTr="00D52956">
        <w:trPr>
          <w:gridAfter w:val="1"/>
          <w:wAfter w:w="38" w:type="dxa"/>
        </w:trPr>
        <w:tc>
          <w:tcPr>
            <w:tcW w:w="6799" w:type="dxa"/>
            <w:gridSpan w:val="2"/>
          </w:tcPr>
          <w:p w14:paraId="0DCEDF54" w14:textId="0F9F4F59" w:rsidR="00D6370C" w:rsidRPr="00E11796" w:rsidRDefault="00D6370C" w:rsidP="009C659D">
            <w:pPr>
              <w:rPr>
                <w:b/>
                <w:i/>
              </w:rPr>
            </w:pPr>
            <w:r w:rsidRPr="00E11796">
              <w:rPr>
                <w:b/>
                <w:i/>
              </w:rPr>
              <w:t>Tabell 1.1.1</w:t>
            </w:r>
            <w:r w:rsidR="003C01E3" w:rsidRPr="00E11796">
              <w:rPr>
                <w:b/>
                <w:i/>
              </w:rPr>
              <w:t>.</w:t>
            </w:r>
            <w:r w:rsidR="006E0734" w:rsidRPr="00E11796">
              <w:rPr>
                <w:b/>
                <w:i/>
              </w:rPr>
              <w:t>1</w:t>
            </w:r>
            <w:r w:rsidRPr="00E11796">
              <w:rPr>
                <w:b/>
                <w:i/>
              </w:rPr>
              <w:t xml:space="preserve"> Rundsummer</w:t>
            </w:r>
          </w:p>
          <w:p w14:paraId="62BFCAEF" w14:textId="77777777" w:rsidR="00D6370C" w:rsidRPr="00E11796" w:rsidRDefault="00D6370C" w:rsidP="009C659D">
            <w:pPr>
              <w:rPr>
                <w:b/>
                <w:i/>
              </w:rPr>
            </w:pPr>
          </w:p>
          <w:p w14:paraId="47DE4CBA" w14:textId="77777777" w:rsidR="006F7784" w:rsidRPr="00E11796" w:rsidRDefault="00290241" w:rsidP="009C659D">
            <w:pPr>
              <w:rPr>
                <w:b/>
                <w:i/>
              </w:rPr>
            </w:pPr>
            <w:r w:rsidRPr="00E11796">
              <w:rPr>
                <w:b/>
                <w:i/>
              </w:rPr>
              <w:t xml:space="preserve">Merk: </w:t>
            </w:r>
          </w:p>
          <w:p w14:paraId="23E219D3" w14:textId="4DD38D3D" w:rsidR="00290241" w:rsidRPr="00E11796" w:rsidRDefault="00290241" w:rsidP="009C659D">
            <w:r w:rsidRPr="00E11796">
              <w:t>Priser for veg i dagen skal inkludere alle elementer som skal bygges i veglinjen og som ikke er ført opp med egen post under konstruksjoner</w:t>
            </w:r>
            <w:r w:rsidR="00A519E1" w:rsidRPr="00E11796">
              <w:t>, tunneler</w:t>
            </w:r>
            <w:r w:rsidR="006F7784" w:rsidRPr="00E11796">
              <w:t>, elektro/automasjon eller øvrige anlegg.</w:t>
            </w:r>
          </w:p>
          <w:p w14:paraId="5628E85F" w14:textId="77777777" w:rsidR="006F7784" w:rsidRPr="00E11796" w:rsidRDefault="006F7784" w:rsidP="009C659D">
            <w:pPr>
              <w:rPr>
                <w:i/>
              </w:rPr>
            </w:pPr>
          </w:p>
          <w:p w14:paraId="657A9C66" w14:textId="7B87BAE6" w:rsidR="006F7784" w:rsidRPr="00E11796" w:rsidRDefault="006F7784" w:rsidP="009C659D">
            <w:r w:rsidRPr="00E11796">
              <w:t>Priser for tunneler skal inkludere komplette innredede tunneler med portaler, vann drenering, elektro etc.</w:t>
            </w:r>
          </w:p>
        </w:tc>
        <w:tc>
          <w:tcPr>
            <w:tcW w:w="1978" w:type="dxa"/>
          </w:tcPr>
          <w:p w14:paraId="2BCEED04" w14:textId="77777777" w:rsidR="00D6370C" w:rsidRPr="00E11796" w:rsidRDefault="00D6370C" w:rsidP="009C659D"/>
        </w:tc>
      </w:tr>
      <w:tr w:rsidR="009C28DB" w:rsidRPr="00E11796" w14:paraId="40FCBB66" w14:textId="77777777" w:rsidTr="00D52956">
        <w:tc>
          <w:tcPr>
            <w:tcW w:w="2925" w:type="dxa"/>
            <w:shd w:val="clear" w:color="auto" w:fill="F2F2F2" w:themeFill="background1" w:themeFillShade="F2"/>
          </w:tcPr>
          <w:p w14:paraId="6A6157B8" w14:textId="38C6F5C6" w:rsidR="009C28DB" w:rsidRPr="00E11796" w:rsidRDefault="00107555" w:rsidP="009C659D">
            <w:pPr>
              <w:rPr>
                <w:b/>
              </w:rPr>
            </w:pPr>
            <w:r w:rsidRPr="00E11796">
              <w:rPr>
                <w:b/>
              </w:rPr>
              <w:t>Hovedelement</w:t>
            </w:r>
          </w:p>
        </w:tc>
        <w:tc>
          <w:tcPr>
            <w:tcW w:w="3874" w:type="dxa"/>
            <w:shd w:val="clear" w:color="auto" w:fill="F2F2F2" w:themeFill="background1" w:themeFillShade="F2"/>
          </w:tcPr>
          <w:p w14:paraId="336F1F96" w14:textId="4DB056FC" w:rsidR="009C28DB" w:rsidRPr="00E11796" w:rsidRDefault="00107555" w:rsidP="009C659D">
            <w:pPr>
              <w:rPr>
                <w:b/>
              </w:rPr>
            </w:pPr>
            <w:r w:rsidRPr="00E11796">
              <w:rPr>
                <w:b/>
              </w:rPr>
              <w:t>Beskrivelse</w:t>
            </w:r>
          </w:p>
        </w:tc>
        <w:tc>
          <w:tcPr>
            <w:tcW w:w="1978" w:type="dxa"/>
            <w:gridSpan w:val="2"/>
            <w:shd w:val="clear" w:color="auto" w:fill="F2F2F2" w:themeFill="background1" w:themeFillShade="F2"/>
          </w:tcPr>
          <w:p w14:paraId="491B8CFE" w14:textId="1BDF5708" w:rsidR="009C28DB" w:rsidRPr="00E11796" w:rsidRDefault="00107555" w:rsidP="009C659D">
            <w:pPr>
              <w:rPr>
                <w:b/>
              </w:rPr>
            </w:pPr>
            <w:r w:rsidRPr="00E11796">
              <w:rPr>
                <w:b/>
              </w:rPr>
              <w:t>Beløp i NOK</w:t>
            </w:r>
            <w:r w:rsidR="00976E5A" w:rsidRPr="00E11796">
              <w:rPr>
                <w:b/>
              </w:rPr>
              <w:t xml:space="preserve"> ekskl. mva.</w:t>
            </w:r>
          </w:p>
        </w:tc>
      </w:tr>
      <w:tr w:rsidR="00BC4BC2" w:rsidRPr="00E11796" w14:paraId="38AF699C" w14:textId="77777777" w:rsidTr="00D52956">
        <w:tc>
          <w:tcPr>
            <w:tcW w:w="2925" w:type="dxa"/>
            <w:vMerge w:val="restart"/>
            <w:shd w:val="clear" w:color="auto" w:fill="F2F2F2" w:themeFill="background1" w:themeFillShade="F2"/>
          </w:tcPr>
          <w:p w14:paraId="66104FD9" w14:textId="77777777" w:rsidR="00BC4BC2" w:rsidRPr="00E11796" w:rsidRDefault="00BC4BC2" w:rsidP="009C659D">
            <w:pPr>
              <w:rPr>
                <w:b/>
              </w:rPr>
            </w:pPr>
            <w:r w:rsidRPr="00E11796">
              <w:rPr>
                <w:b/>
              </w:rPr>
              <w:t>Veg i dagen</w:t>
            </w:r>
          </w:p>
          <w:p w14:paraId="7E8C2678" w14:textId="77777777" w:rsidR="00BC4BC2" w:rsidRPr="00E11796" w:rsidRDefault="00BC4BC2" w:rsidP="009C659D">
            <w:pPr>
              <w:rPr>
                <w:b/>
              </w:rPr>
            </w:pPr>
          </w:p>
          <w:p w14:paraId="2A021D72" w14:textId="6B63FD3C" w:rsidR="00BC4BC2" w:rsidRPr="00E11796" w:rsidRDefault="00BC4BC2" w:rsidP="009C659D">
            <w:pPr>
              <w:rPr>
                <w:b/>
                <w:i/>
                <w:sz w:val="18"/>
                <w:szCs w:val="22"/>
                <w:highlight w:val="lightGray"/>
              </w:rPr>
            </w:pPr>
            <w:r w:rsidRPr="00E11796">
              <w:rPr>
                <w:b/>
                <w:i/>
                <w:sz w:val="18"/>
                <w:szCs w:val="22"/>
                <w:highlight w:val="lightGray"/>
              </w:rPr>
              <w:t>(</w:t>
            </w:r>
            <w:r w:rsidR="00C67EB6" w:rsidRPr="00E11796">
              <w:rPr>
                <w:b/>
                <w:i/>
                <w:sz w:val="18"/>
                <w:szCs w:val="22"/>
                <w:highlight w:val="lightGray"/>
              </w:rPr>
              <w:t xml:space="preserve">SLETTES FØR UTLYSNING </w:t>
            </w:r>
            <w:r w:rsidR="00000307" w:rsidRPr="00E11796">
              <w:rPr>
                <w:b/>
                <w:i/>
                <w:sz w:val="18"/>
                <w:szCs w:val="22"/>
                <w:highlight w:val="lightGray"/>
              </w:rPr>
              <w:t xml:space="preserve">- </w:t>
            </w:r>
            <w:r w:rsidRPr="00E11796">
              <w:rPr>
                <w:b/>
                <w:i/>
                <w:sz w:val="18"/>
                <w:szCs w:val="22"/>
                <w:highlight w:val="lightGray"/>
              </w:rPr>
              <w:t xml:space="preserve">VEILEDNING: </w:t>
            </w:r>
          </w:p>
          <w:p w14:paraId="00179293" w14:textId="3A7982E5" w:rsidR="00BC4BC2" w:rsidRPr="00E11796" w:rsidRDefault="00BC4BC2" w:rsidP="009C659D">
            <w:pPr>
              <w:rPr>
                <w:i/>
                <w:sz w:val="18"/>
                <w:szCs w:val="22"/>
              </w:rPr>
            </w:pPr>
            <w:r w:rsidRPr="00E11796">
              <w:rPr>
                <w:b/>
                <w:i/>
                <w:sz w:val="18"/>
                <w:szCs w:val="22"/>
                <w:highlight w:val="lightGray"/>
              </w:rPr>
              <w:t>Inkluderer plasser og mindre konstruksjoner, drenering, rekkverk, annet vegutstyr, skilt, etc. som angitt</w:t>
            </w:r>
            <w:r w:rsidRPr="00E11796">
              <w:rPr>
                <w:i/>
                <w:sz w:val="18"/>
                <w:szCs w:val="22"/>
                <w:highlight w:val="lightGray"/>
              </w:rPr>
              <w:t>)</w:t>
            </w:r>
          </w:p>
          <w:p w14:paraId="3AAE0AB4" w14:textId="0A53A6FE" w:rsidR="00BC4BC2" w:rsidRPr="00E11796" w:rsidRDefault="00BC4BC2" w:rsidP="009C659D">
            <w:pPr>
              <w:rPr>
                <w:b/>
              </w:rPr>
            </w:pPr>
          </w:p>
        </w:tc>
        <w:tc>
          <w:tcPr>
            <w:tcW w:w="3874" w:type="dxa"/>
          </w:tcPr>
          <w:p w14:paraId="41DD5C47" w14:textId="388690D1" w:rsidR="00BC4BC2" w:rsidRPr="00E11796" w:rsidRDefault="00BC4BC2" w:rsidP="009C659D">
            <w:r w:rsidRPr="00E11796">
              <w:t>Parsell 1 &lt;fra – til&gt;</w:t>
            </w:r>
          </w:p>
        </w:tc>
        <w:tc>
          <w:tcPr>
            <w:tcW w:w="1978" w:type="dxa"/>
            <w:gridSpan w:val="2"/>
          </w:tcPr>
          <w:p w14:paraId="6429F52B" w14:textId="77777777" w:rsidR="00BC4BC2" w:rsidRPr="00E11796" w:rsidRDefault="00BC4BC2" w:rsidP="009C659D"/>
        </w:tc>
      </w:tr>
      <w:tr w:rsidR="00BC4BC2" w:rsidRPr="00E11796" w14:paraId="5B5C7792" w14:textId="77777777" w:rsidTr="00D52956">
        <w:tc>
          <w:tcPr>
            <w:tcW w:w="2925" w:type="dxa"/>
            <w:vMerge/>
            <w:shd w:val="clear" w:color="auto" w:fill="F2F2F2" w:themeFill="background1" w:themeFillShade="F2"/>
          </w:tcPr>
          <w:p w14:paraId="3C734A3B" w14:textId="77777777" w:rsidR="00BC4BC2" w:rsidRPr="00E11796" w:rsidRDefault="00BC4BC2" w:rsidP="009C659D"/>
        </w:tc>
        <w:tc>
          <w:tcPr>
            <w:tcW w:w="3874" w:type="dxa"/>
          </w:tcPr>
          <w:p w14:paraId="2DF39AFE" w14:textId="47F1AA93" w:rsidR="00BC4BC2" w:rsidRPr="00E11796" w:rsidRDefault="00BC4BC2" w:rsidP="009C659D">
            <w:r w:rsidRPr="00E11796">
              <w:t>Parsell 2 &lt;fra – til&gt;</w:t>
            </w:r>
          </w:p>
        </w:tc>
        <w:tc>
          <w:tcPr>
            <w:tcW w:w="1978" w:type="dxa"/>
            <w:gridSpan w:val="2"/>
          </w:tcPr>
          <w:p w14:paraId="758DC8C7" w14:textId="77777777" w:rsidR="00BC4BC2" w:rsidRPr="00E11796" w:rsidRDefault="00BC4BC2" w:rsidP="009C659D"/>
        </w:tc>
      </w:tr>
      <w:tr w:rsidR="00BC4BC2" w:rsidRPr="00E11796" w14:paraId="60FC9A10" w14:textId="77777777" w:rsidTr="00D52956">
        <w:tc>
          <w:tcPr>
            <w:tcW w:w="2925" w:type="dxa"/>
            <w:vMerge/>
            <w:shd w:val="clear" w:color="auto" w:fill="F2F2F2" w:themeFill="background1" w:themeFillShade="F2"/>
          </w:tcPr>
          <w:p w14:paraId="056410DB" w14:textId="77777777" w:rsidR="00BC4BC2" w:rsidRPr="00E11796" w:rsidRDefault="00BC4BC2" w:rsidP="009C659D"/>
        </w:tc>
        <w:tc>
          <w:tcPr>
            <w:tcW w:w="3874" w:type="dxa"/>
          </w:tcPr>
          <w:p w14:paraId="6AE75BDA" w14:textId="54DED00E" w:rsidR="00BC4BC2" w:rsidRPr="00E11796" w:rsidRDefault="00BC4BC2" w:rsidP="009C659D">
            <w:r w:rsidRPr="00E11796">
              <w:t>Parsell 3 &lt;fra – til&gt;</w:t>
            </w:r>
          </w:p>
        </w:tc>
        <w:tc>
          <w:tcPr>
            <w:tcW w:w="1978" w:type="dxa"/>
            <w:gridSpan w:val="2"/>
          </w:tcPr>
          <w:p w14:paraId="48BBA02C" w14:textId="77777777" w:rsidR="00BC4BC2" w:rsidRPr="00E11796" w:rsidRDefault="00BC4BC2" w:rsidP="009C659D"/>
        </w:tc>
      </w:tr>
      <w:tr w:rsidR="00BC4BC2" w:rsidRPr="00E11796" w14:paraId="322FCB8D" w14:textId="77777777" w:rsidTr="00D52956">
        <w:tc>
          <w:tcPr>
            <w:tcW w:w="2925" w:type="dxa"/>
            <w:vMerge/>
            <w:shd w:val="clear" w:color="auto" w:fill="F2F2F2" w:themeFill="background1" w:themeFillShade="F2"/>
          </w:tcPr>
          <w:p w14:paraId="55AF4F19" w14:textId="77777777" w:rsidR="00BC4BC2" w:rsidRPr="00E11796" w:rsidRDefault="00BC4BC2" w:rsidP="009C659D"/>
        </w:tc>
        <w:tc>
          <w:tcPr>
            <w:tcW w:w="3874" w:type="dxa"/>
          </w:tcPr>
          <w:p w14:paraId="417A5284" w14:textId="77777777" w:rsidR="00BC4BC2" w:rsidRPr="00E11796" w:rsidRDefault="00BC4BC2" w:rsidP="009C659D"/>
        </w:tc>
        <w:tc>
          <w:tcPr>
            <w:tcW w:w="1978" w:type="dxa"/>
            <w:gridSpan w:val="2"/>
          </w:tcPr>
          <w:p w14:paraId="0CBC6307" w14:textId="77777777" w:rsidR="00BC4BC2" w:rsidRPr="00E11796" w:rsidRDefault="00BC4BC2" w:rsidP="009C659D"/>
        </w:tc>
      </w:tr>
      <w:tr w:rsidR="00BC4BC2" w:rsidRPr="00E11796" w14:paraId="3F351FC1" w14:textId="77777777" w:rsidTr="00D52956">
        <w:tc>
          <w:tcPr>
            <w:tcW w:w="2925" w:type="dxa"/>
            <w:vMerge/>
            <w:shd w:val="clear" w:color="auto" w:fill="F2F2F2" w:themeFill="background1" w:themeFillShade="F2"/>
          </w:tcPr>
          <w:p w14:paraId="6EA0A90D" w14:textId="77777777" w:rsidR="00BC4BC2" w:rsidRPr="00E11796" w:rsidRDefault="00BC4BC2" w:rsidP="009C659D"/>
        </w:tc>
        <w:tc>
          <w:tcPr>
            <w:tcW w:w="3874" w:type="dxa"/>
          </w:tcPr>
          <w:p w14:paraId="248246D8" w14:textId="3691BCEA" w:rsidR="00BC4BC2" w:rsidRPr="00E11796" w:rsidRDefault="00BC4BC2" w:rsidP="009C659D">
            <w:r w:rsidRPr="00E11796">
              <w:t>Fylkesveg &lt;fra – til&gt;</w:t>
            </w:r>
          </w:p>
        </w:tc>
        <w:tc>
          <w:tcPr>
            <w:tcW w:w="1978" w:type="dxa"/>
            <w:gridSpan w:val="2"/>
          </w:tcPr>
          <w:p w14:paraId="34E48E55" w14:textId="77777777" w:rsidR="00BC4BC2" w:rsidRPr="00E11796" w:rsidRDefault="00BC4BC2" w:rsidP="009C659D"/>
        </w:tc>
      </w:tr>
      <w:tr w:rsidR="00BC4BC2" w:rsidRPr="00E11796" w14:paraId="580A4E14" w14:textId="77777777" w:rsidTr="00D52956">
        <w:tc>
          <w:tcPr>
            <w:tcW w:w="2925" w:type="dxa"/>
            <w:vMerge/>
            <w:shd w:val="clear" w:color="auto" w:fill="F2F2F2" w:themeFill="background1" w:themeFillShade="F2"/>
          </w:tcPr>
          <w:p w14:paraId="741016E3" w14:textId="77777777" w:rsidR="00BC4BC2" w:rsidRPr="00E11796" w:rsidRDefault="00BC4BC2" w:rsidP="009C659D"/>
        </w:tc>
        <w:tc>
          <w:tcPr>
            <w:tcW w:w="3874" w:type="dxa"/>
          </w:tcPr>
          <w:p w14:paraId="284AF242" w14:textId="77777777" w:rsidR="00BC4BC2" w:rsidRPr="00E11796" w:rsidRDefault="00BC4BC2" w:rsidP="009C659D"/>
        </w:tc>
        <w:tc>
          <w:tcPr>
            <w:tcW w:w="1978" w:type="dxa"/>
            <w:gridSpan w:val="2"/>
          </w:tcPr>
          <w:p w14:paraId="5E3CA81D" w14:textId="77777777" w:rsidR="00BC4BC2" w:rsidRPr="00E11796" w:rsidRDefault="00BC4BC2" w:rsidP="009C659D"/>
        </w:tc>
      </w:tr>
      <w:tr w:rsidR="00BC4BC2" w:rsidRPr="00E11796" w14:paraId="15C47143" w14:textId="77777777" w:rsidTr="00D52956">
        <w:tc>
          <w:tcPr>
            <w:tcW w:w="2925" w:type="dxa"/>
            <w:vMerge/>
            <w:shd w:val="clear" w:color="auto" w:fill="F2F2F2" w:themeFill="background1" w:themeFillShade="F2"/>
          </w:tcPr>
          <w:p w14:paraId="4E7839EF" w14:textId="77777777" w:rsidR="00BC4BC2" w:rsidRPr="00E11796" w:rsidRDefault="00BC4BC2" w:rsidP="009C659D"/>
        </w:tc>
        <w:tc>
          <w:tcPr>
            <w:tcW w:w="3874" w:type="dxa"/>
          </w:tcPr>
          <w:p w14:paraId="755371A5" w14:textId="0833E455" w:rsidR="00BC4BC2" w:rsidRPr="00E11796" w:rsidRDefault="00BC4BC2" w:rsidP="009C659D">
            <w:r w:rsidRPr="00E11796">
              <w:t>Kommunal veg &lt;fra – til&gt;</w:t>
            </w:r>
          </w:p>
        </w:tc>
        <w:tc>
          <w:tcPr>
            <w:tcW w:w="1978" w:type="dxa"/>
            <w:gridSpan w:val="2"/>
          </w:tcPr>
          <w:p w14:paraId="1D3BAF65" w14:textId="77777777" w:rsidR="00BC4BC2" w:rsidRPr="00E11796" w:rsidRDefault="00BC4BC2" w:rsidP="009C659D"/>
        </w:tc>
      </w:tr>
      <w:tr w:rsidR="00BC4BC2" w:rsidRPr="00E11796" w14:paraId="7AB953A7" w14:textId="77777777" w:rsidTr="00D52956">
        <w:tc>
          <w:tcPr>
            <w:tcW w:w="2925" w:type="dxa"/>
            <w:vMerge/>
            <w:shd w:val="clear" w:color="auto" w:fill="F2F2F2" w:themeFill="background1" w:themeFillShade="F2"/>
          </w:tcPr>
          <w:p w14:paraId="2C39DA54" w14:textId="77777777" w:rsidR="00BC4BC2" w:rsidRPr="00E11796" w:rsidRDefault="00BC4BC2" w:rsidP="009C659D"/>
        </w:tc>
        <w:tc>
          <w:tcPr>
            <w:tcW w:w="3874" w:type="dxa"/>
          </w:tcPr>
          <w:p w14:paraId="42798AD4" w14:textId="77777777" w:rsidR="00BC4BC2" w:rsidRPr="00E11796" w:rsidRDefault="00BC4BC2" w:rsidP="009C659D"/>
        </w:tc>
        <w:tc>
          <w:tcPr>
            <w:tcW w:w="1978" w:type="dxa"/>
            <w:gridSpan w:val="2"/>
          </w:tcPr>
          <w:p w14:paraId="4BCFB757" w14:textId="77777777" w:rsidR="00BC4BC2" w:rsidRPr="00E11796" w:rsidRDefault="00BC4BC2" w:rsidP="009C659D"/>
        </w:tc>
      </w:tr>
      <w:tr w:rsidR="00BC4BC2" w:rsidRPr="00E11796" w14:paraId="3FFDF66A" w14:textId="77777777" w:rsidTr="00D52956">
        <w:tc>
          <w:tcPr>
            <w:tcW w:w="2925" w:type="dxa"/>
            <w:vMerge/>
            <w:shd w:val="clear" w:color="auto" w:fill="F2F2F2" w:themeFill="background1" w:themeFillShade="F2"/>
          </w:tcPr>
          <w:p w14:paraId="32CB1FB6" w14:textId="77777777" w:rsidR="00BC4BC2" w:rsidRPr="00E11796" w:rsidRDefault="00BC4BC2" w:rsidP="009C659D"/>
        </w:tc>
        <w:tc>
          <w:tcPr>
            <w:tcW w:w="3874" w:type="dxa"/>
          </w:tcPr>
          <w:p w14:paraId="358C4E47" w14:textId="4526D3FF" w:rsidR="00BC4BC2" w:rsidRPr="00E11796" w:rsidRDefault="00BC4BC2" w:rsidP="009C659D">
            <w:r w:rsidRPr="00E11796">
              <w:t>Privat veg &lt;fra – til&gt;</w:t>
            </w:r>
          </w:p>
        </w:tc>
        <w:tc>
          <w:tcPr>
            <w:tcW w:w="1978" w:type="dxa"/>
            <w:gridSpan w:val="2"/>
          </w:tcPr>
          <w:p w14:paraId="62A3C65E" w14:textId="77777777" w:rsidR="00BC4BC2" w:rsidRPr="00E11796" w:rsidRDefault="00BC4BC2" w:rsidP="009C659D"/>
        </w:tc>
      </w:tr>
      <w:tr w:rsidR="00BC4BC2" w:rsidRPr="00E11796" w14:paraId="69D997B0" w14:textId="77777777" w:rsidTr="00D52956">
        <w:tc>
          <w:tcPr>
            <w:tcW w:w="2925" w:type="dxa"/>
            <w:vMerge/>
            <w:shd w:val="clear" w:color="auto" w:fill="F2F2F2" w:themeFill="background1" w:themeFillShade="F2"/>
          </w:tcPr>
          <w:p w14:paraId="0CE31A6D" w14:textId="77777777" w:rsidR="00BC4BC2" w:rsidRPr="00E11796" w:rsidRDefault="00BC4BC2" w:rsidP="009C659D"/>
        </w:tc>
        <w:tc>
          <w:tcPr>
            <w:tcW w:w="3874" w:type="dxa"/>
          </w:tcPr>
          <w:p w14:paraId="7F7979DF" w14:textId="77777777" w:rsidR="00BC4BC2" w:rsidRPr="00E11796" w:rsidRDefault="00BC4BC2" w:rsidP="009C659D"/>
        </w:tc>
        <w:tc>
          <w:tcPr>
            <w:tcW w:w="1978" w:type="dxa"/>
            <w:gridSpan w:val="2"/>
          </w:tcPr>
          <w:p w14:paraId="72455BA4" w14:textId="77777777" w:rsidR="00BC4BC2" w:rsidRPr="00E11796" w:rsidRDefault="00BC4BC2" w:rsidP="009C659D"/>
        </w:tc>
      </w:tr>
      <w:tr w:rsidR="00B00314" w:rsidRPr="00E11796" w14:paraId="46D07992" w14:textId="77777777" w:rsidTr="00D52956">
        <w:tc>
          <w:tcPr>
            <w:tcW w:w="6799" w:type="dxa"/>
            <w:gridSpan w:val="2"/>
            <w:shd w:val="clear" w:color="auto" w:fill="F2F2F2" w:themeFill="background1" w:themeFillShade="F2"/>
          </w:tcPr>
          <w:p w14:paraId="3968ABF5" w14:textId="71C31284" w:rsidR="00B00314" w:rsidRPr="00E11796" w:rsidRDefault="00B00314" w:rsidP="009C659D">
            <w:r w:rsidRPr="00E11796">
              <w:rPr>
                <w:b/>
              </w:rPr>
              <w:t>Sum veg i dagen</w:t>
            </w:r>
            <w:r w:rsidR="00D52956" w:rsidRPr="00E11796">
              <w:rPr>
                <w:b/>
              </w:rPr>
              <w:t xml:space="preserve"> (overføres til Tabell 1.1.</w:t>
            </w:r>
            <w:r w:rsidR="006E0734" w:rsidRPr="00E11796">
              <w:rPr>
                <w:b/>
              </w:rPr>
              <w:t>1.</w:t>
            </w:r>
            <w:r w:rsidR="00D52956" w:rsidRPr="00E11796">
              <w:rPr>
                <w:b/>
              </w:rPr>
              <w:t>2 Totalsum elementer)</w:t>
            </w:r>
          </w:p>
        </w:tc>
        <w:tc>
          <w:tcPr>
            <w:tcW w:w="1978" w:type="dxa"/>
            <w:gridSpan w:val="2"/>
            <w:shd w:val="clear" w:color="auto" w:fill="F2F2F2" w:themeFill="background1" w:themeFillShade="F2"/>
          </w:tcPr>
          <w:p w14:paraId="7F99B562" w14:textId="77777777" w:rsidR="00B00314" w:rsidRPr="00E11796" w:rsidRDefault="00B00314" w:rsidP="009C659D"/>
        </w:tc>
      </w:tr>
    </w:tbl>
    <w:p w14:paraId="02194275" w14:textId="77777777" w:rsidR="009C659D" w:rsidRPr="00E11796" w:rsidRDefault="009C659D" w:rsidP="009C659D">
      <w:pPr>
        <w:rPr>
          <w:lang w:eastAsia="nb-NO"/>
        </w:rPr>
      </w:pPr>
    </w:p>
    <w:tbl>
      <w:tblPr>
        <w:tblStyle w:val="Tabellrutenett"/>
        <w:tblW w:w="0" w:type="auto"/>
        <w:tblLook w:val="04A0" w:firstRow="1" w:lastRow="0" w:firstColumn="1" w:lastColumn="0" w:noHBand="0" w:noVBand="1"/>
      </w:tblPr>
      <w:tblGrid>
        <w:gridCol w:w="2925"/>
        <w:gridCol w:w="3874"/>
        <w:gridCol w:w="1978"/>
      </w:tblGrid>
      <w:tr w:rsidR="00494D53" w:rsidRPr="00E11796" w14:paraId="7C973E99" w14:textId="77777777" w:rsidTr="00D52956">
        <w:tc>
          <w:tcPr>
            <w:tcW w:w="2925" w:type="dxa"/>
            <w:vMerge w:val="restart"/>
            <w:shd w:val="clear" w:color="auto" w:fill="F2F2F2" w:themeFill="background1" w:themeFillShade="F2"/>
          </w:tcPr>
          <w:p w14:paraId="7B099439" w14:textId="77777777" w:rsidR="00494D53" w:rsidRPr="00E11796" w:rsidRDefault="00494D53" w:rsidP="009C659D">
            <w:pPr>
              <w:rPr>
                <w:b/>
              </w:rPr>
            </w:pPr>
            <w:r w:rsidRPr="00E11796">
              <w:rPr>
                <w:b/>
              </w:rPr>
              <w:t>Konstruksjoner</w:t>
            </w:r>
          </w:p>
          <w:p w14:paraId="148D084D" w14:textId="77777777" w:rsidR="00494D53" w:rsidRPr="00E11796" w:rsidRDefault="00494D53" w:rsidP="009C659D">
            <w:pPr>
              <w:rPr>
                <w:b/>
                <w:i/>
              </w:rPr>
            </w:pPr>
          </w:p>
          <w:p w14:paraId="5CC950EE" w14:textId="7886AAC9" w:rsidR="00494D53" w:rsidRPr="00E11796" w:rsidRDefault="00494D53" w:rsidP="009C659D">
            <w:pPr>
              <w:rPr>
                <w:b/>
                <w:i/>
                <w:sz w:val="18"/>
                <w:szCs w:val="22"/>
                <w:highlight w:val="lightGray"/>
              </w:rPr>
            </w:pPr>
            <w:r w:rsidRPr="00E11796">
              <w:rPr>
                <w:b/>
                <w:i/>
                <w:sz w:val="18"/>
                <w:szCs w:val="22"/>
                <w:highlight w:val="lightGray"/>
              </w:rPr>
              <w:t>(</w:t>
            </w:r>
            <w:r w:rsidR="00000307" w:rsidRPr="00E11796">
              <w:rPr>
                <w:b/>
                <w:i/>
                <w:sz w:val="18"/>
                <w:szCs w:val="22"/>
                <w:highlight w:val="lightGray"/>
              </w:rPr>
              <w:t xml:space="preserve">SLETTES FØR UTLYSNING - </w:t>
            </w:r>
            <w:r w:rsidRPr="00E11796">
              <w:rPr>
                <w:b/>
                <w:i/>
                <w:sz w:val="18"/>
                <w:szCs w:val="22"/>
                <w:highlight w:val="lightGray"/>
              </w:rPr>
              <w:t>VEILEDNING:</w:t>
            </w:r>
          </w:p>
          <w:p w14:paraId="24DAEFEB" w14:textId="6A23069D" w:rsidR="00494D53" w:rsidRPr="00E11796" w:rsidRDefault="00494D53" w:rsidP="009C659D">
            <w:pPr>
              <w:rPr>
                <w:b/>
                <w:i/>
              </w:rPr>
            </w:pPr>
            <w:r w:rsidRPr="00E11796">
              <w:rPr>
                <w:b/>
                <w:i/>
                <w:sz w:val="18"/>
                <w:szCs w:val="22"/>
                <w:highlight w:val="lightGray"/>
              </w:rPr>
              <w:t>Bruer og andre konstruksjoner som omfattes av og bygges etter N400, slik som murer &gt;=5 m høyde og kulverter &gt;= 2,5 m diameter)</w:t>
            </w:r>
          </w:p>
        </w:tc>
        <w:tc>
          <w:tcPr>
            <w:tcW w:w="3874" w:type="dxa"/>
          </w:tcPr>
          <w:p w14:paraId="7E32C7E2" w14:textId="04C498EB" w:rsidR="00494D53" w:rsidRPr="00E11796" w:rsidRDefault="007A3D81" w:rsidP="009C659D">
            <w:r w:rsidRPr="00E11796">
              <w:t>Bru K-xxx</w:t>
            </w:r>
          </w:p>
        </w:tc>
        <w:tc>
          <w:tcPr>
            <w:tcW w:w="1978" w:type="dxa"/>
          </w:tcPr>
          <w:p w14:paraId="7D2B2E2C" w14:textId="77777777" w:rsidR="00494D53" w:rsidRPr="00E11796" w:rsidRDefault="00494D53" w:rsidP="009C659D"/>
        </w:tc>
      </w:tr>
      <w:tr w:rsidR="00494D53" w:rsidRPr="00E11796" w14:paraId="2534313B" w14:textId="77777777" w:rsidTr="00D52956">
        <w:tc>
          <w:tcPr>
            <w:tcW w:w="2925" w:type="dxa"/>
            <w:vMerge/>
            <w:shd w:val="clear" w:color="auto" w:fill="F2F2F2" w:themeFill="background1" w:themeFillShade="F2"/>
          </w:tcPr>
          <w:p w14:paraId="51497415" w14:textId="77777777" w:rsidR="00494D53" w:rsidRPr="00E11796" w:rsidRDefault="00494D53" w:rsidP="009C659D"/>
        </w:tc>
        <w:tc>
          <w:tcPr>
            <w:tcW w:w="3874" w:type="dxa"/>
          </w:tcPr>
          <w:p w14:paraId="09F73741" w14:textId="61BDCDF2" w:rsidR="00494D53" w:rsidRPr="00E11796" w:rsidRDefault="007A3D81" w:rsidP="009C659D">
            <w:r w:rsidRPr="00E11796">
              <w:t>Bru K-yyy</w:t>
            </w:r>
          </w:p>
        </w:tc>
        <w:tc>
          <w:tcPr>
            <w:tcW w:w="1978" w:type="dxa"/>
          </w:tcPr>
          <w:p w14:paraId="6C0F621F" w14:textId="77777777" w:rsidR="00494D53" w:rsidRPr="00E11796" w:rsidRDefault="00494D53" w:rsidP="009C659D"/>
        </w:tc>
      </w:tr>
      <w:tr w:rsidR="00494D53" w:rsidRPr="00E11796" w14:paraId="6FD17804" w14:textId="77777777" w:rsidTr="00D52956">
        <w:tc>
          <w:tcPr>
            <w:tcW w:w="2925" w:type="dxa"/>
            <w:vMerge/>
            <w:shd w:val="clear" w:color="auto" w:fill="F2F2F2" w:themeFill="background1" w:themeFillShade="F2"/>
          </w:tcPr>
          <w:p w14:paraId="5E51628C" w14:textId="77777777" w:rsidR="00494D53" w:rsidRPr="00E11796" w:rsidRDefault="00494D53" w:rsidP="009C659D"/>
        </w:tc>
        <w:tc>
          <w:tcPr>
            <w:tcW w:w="3874" w:type="dxa"/>
          </w:tcPr>
          <w:p w14:paraId="733E84F3" w14:textId="3A9B0F4B" w:rsidR="00494D53" w:rsidRPr="00E11796" w:rsidRDefault="007A3D81" w:rsidP="009C659D">
            <w:r w:rsidRPr="00E11796">
              <w:t>Bru K-zzz</w:t>
            </w:r>
          </w:p>
        </w:tc>
        <w:tc>
          <w:tcPr>
            <w:tcW w:w="1978" w:type="dxa"/>
          </w:tcPr>
          <w:p w14:paraId="407F544A" w14:textId="77777777" w:rsidR="00494D53" w:rsidRPr="00E11796" w:rsidRDefault="00494D53" w:rsidP="009C659D"/>
        </w:tc>
      </w:tr>
      <w:tr w:rsidR="00494D53" w:rsidRPr="00E11796" w14:paraId="7C1CE0E6" w14:textId="77777777" w:rsidTr="00D52956">
        <w:tc>
          <w:tcPr>
            <w:tcW w:w="2925" w:type="dxa"/>
            <w:vMerge/>
            <w:shd w:val="clear" w:color="auto" w:fill="F2F2F2" w:themeFill="background1" w:themeFillShade="F2"/>
          </w:tcPr>
          <w:p w14:paraId="51F62930" w14:textId="77777777" w:rsidR="00494D53" w:rsidRPr="00E11796" w:rsidRDefault="00494D53" w:rsidP="009C659D"/>
        </w:tc>
        <w:tc>
          <w:tcPr>
            <w:tcW w:w="3874" w:type="dxa"/>
          </w:tcPr>
          <w:p w14:paraId="6B96FA77" w14:textId="77777777" w:rsidR="00494D53" w:rsidRPr="00E11796" w:rsidRDefault="00494D53" w:rsidP="009C659D"/>
        </w:tc>
        <w:tc>
          <w:tcPr>
            <w:tcW w:w="1978" w:type="dxa"/>
          </w:tcPr>
          <w:p w14:paraId="1A1393E1" w14:textId="77777777" w:rsidR="00494D53" w:rsidRPr="00E11796" w:rsidRDefault="00494D53" w:rsidP="009C659D"/>
        </w:tc>
      </w:tr>
      <w:tr w:rsidR="00494D53" w:rsidRPr="00E11796" w14:paraId="0684A694" w14:textId="77777777" w:rsidTr="00D52956">
        <w:tc>
          <w:tcPr>
            <w:tcW w:w="2925" w:type="dxa"/>
            <w:vMerge/>
            <w:shd w:val="clear" w:color="auto" w:fill="F2F2F2" w:themeFill="background1" w:themeFillShade="F2"/>
          </w:tcPr>
          <w:p w14:paraId="7AECC04D" w14:textId="77777777" w:rsidR="00494D53" w:rsidRPr="00E11796" w:rsidRDefault="00494D53" w:rsidP="009C659D"/>
        </w:tc>
        <w:tc>
          <w:tcPr>
            <w:tcW w:w="3874" w:type="dxa"/>
          </w:tcPr>
          <w:p w14:paraId="679A47C6" w14:textId="6AE8D3D0" w:rsidR="00494D53" w:rsidRPr="00E11796" w:rsidRDefault="00C24549" w:rsidP="009C659D">
            <w:r w:rsidRPr="00E11796">
              <w:t>Kulvert K</w:t>
            </w:r>
            <w:r w:rsidR="00CD4CBB" w:rsidRPr="00E11796">
              <w:t>-xxx</w:t>
            </w:r>
          </w:p>
        </w:tc>
        <w:tc>
          <w:tcPr>
            <w:tcW w:w="1978" w:type="dxa"/>
          </w:tcPr>
          <w:p w14:paraId="24C0763C" w14:textId="77777777" w:rsidR="00494D53" w:rsidRPr="00E11796" w:rsidRDefault="00494D53" w:rsidP="009C659D"/>
        </w:tc>
      </w:tr>
      <w:tr w:rsidR="00494D53" w:rsidRPr="00E11796" w14:paraId="7158149A" w14:textId="77777777" w:rsidTr="00D52956">
        <w:tc>
          <w:tcPr>
            <w:tcW w:w="2925" w:type="dxa"/>
            <w:vMerge/>
            <w:shd w:val="clear" w:color="auto" w:fill="F2F2F2" w:themeFill="background1" w:themeFillShade="F2"/>
          </w:tcPr>
          <w:p w14:paraId="29F739E2" w14:textId="77777777" w:rsidR="00494D53" w:rsidRPr="00E11796" w:rsidRDefault="00494D53" w:rsidP="009C659D"/>
        </w:tc>
        <w:tc>
          <w:tcPr>
            <w:tcW w:w="3874" w:type="dxa"/>
          </w:tcPr>
          <w:p w14:paraId="0C745CD6" w14:textId="275BE4C8" w:rsidR="00494D53" w:rsidRPr="00E11796" w:rsidRDefault="00F01268" w:rsidP="009C659D">
            <w:r w:rsidRPr="00E11796">
              <w:t>Mur K-yyy</w:t>
            </w:r>
          </w:p>
        </w:tc>
        <w:tc>
          <w:tcPr>
            <w:tcW w:w="1978" w:type="dxa"/>
          </w:tcPr>
          <w:p w14:paraId="671A2707" w14:textId="77777777" w:rsidR="00494D53" w:rsidRPr="00E11796" w:rsidRDefault="00494D53" w:rsidP="009C659D"/>
        </w:tc>
      </w:tr>
      <w:tr w:rsidR="00494D53" w:rsidRPr="00E11796" w14:paraId="30C38477" w14:textId="77777777" w:rsidTr="00D52956">
        <w:tc>
          <w:tcPr>
            <w:tcW w:w="2925" w:type="dxa"/>
            <w:vMerge/>
            <w:shd w:val="clear" w:color="auto" w:fill="F2F2F2" w:themeFill="background1" w:themeFillShade="F2"/>
          </w:tcPr>
          <w:p w14:paraId="5B1B48B6" w14:textId="77777777" w:rsidR="00494D53" w:rsidRPr="00E11796" w:rsidRDefault="00494D53" w:rsidP="009C659D"/>
        </w:tc>
        <w:tc>
          <w:tcPr>
            <w:tcW w:w="3874" w:type="dxa"/>
          </w:tcPr>
          <w:p w14:paraId="40C15631" w14:textId="6FEF9B4C" w:rsidR="00494D53" w:rsidRPr="00E11796" w:rsidRDefault="0020665E" w:rsidP="009C659D">
            <w:r w:rsidRPr="00E11796">
              <w:t xml:space="preserve">&lt;Øvrige konstruksjoner&gt; </w:t>
            </w:r>
            <w:r w:rsidR="00B3192C" w:rsidRPr="00E11796">
              <w:t>K-xxx</w:t>
            </w:r>
          </w:p>
        </w:tc>
        <w:tc>
          <w:tcPr>
            <w:tcW w:w="1978" w:type="dxa"/>
          </w:tcPr>
          <w:p w14:paraId="54147B1A" w14:textId="77777777" w:rsidR="00494D53" w:rsidRPr="00E11796" w:rsidRDefault="00494D53" w:rsidP="009C659D"/>
        </w:tc>
      </w:tr>
      <w:tr w:rsidR="00494D53" w:rsidRPr="00E11796" w14:paraId="00D9BC86" w14:textId="77777777" w:rsidTr="00D52956">
        <w:tc>
          <w:tcPr>
            <w:tcW w:w="2925" w:type="dxa"/>
            <w:vMerge/>
            <w:shd w:val="clear" w:color="auto" w:fill="F2F2F2" w:themeFill="background1" w:themeFillShade="F2"/>
          </w:tcPr>
          <w:p w14:paraId="57BD91E9" w14:textId="77777777" w:rsidR="00494D53" w:rsidRPr="00E11796" w:rsidRDefault="00494D53" w:rsidP="009C659D"/>
        </w:tc>
        <w:tc>
          <w:tcPr>
            <w:tcW w:w="3874" w:type="dxa"/>
          </w:tcPr>
          <w:p w14:paraId="1E9378D4" w14:textId="4A0E9F7B" w:rsidR="00494D53" w:rsidRPr="00E11796" w:rsidRDefault="00B3192C" w:rsidP="009C659D">
            <w:r w:rsidRPr="00E11796">
              <w:t>&lt;Øvrige konstruksjoner&gt; K-yyy</w:t>
            </w:r>
          </w:p>
        </w:tc>
        <w:tc>
          <w:tcPr>
            <w:tcW w:w="1978" w:type="dxa"/>
          </w:tcPr>
          <w:p w14:paraId="1A8F270C" w14:textId="77777777" w:rsidR="00494D53" w:rsidRPr="00E11796" w:rsidRDefault="00494D53" w:rsidP="009C659D"/>
        </w:tc>
      </w:tr>
      <w:tr w:rsidR="00494D53" w:rsidRPr="00E11796" w14:paraId="33BCF4E4" w14:textId="77777777" w:rsidTr="00D52956">
        <w:tc>
          <w:tcPr>
            <w:tcW w:w="2925" w:type="dxa"/>
            <w:vMerge/>
            <w:shd w:val="clear" w:color="auto" w:fill="F2F2F2" w:themeFill="background1" w:themeFillShade="F2"/>
          </w:tcPr>
          <w:p w14:paraId="2CB2E978" w14:textId="77777777" w:rsidR="00494D53" w:rsidRPr="00E11796" w:rsidRDefault="00494D53" w:rsidP="009C659D"/>
        </w:tc>
        <w:tc>
          <w:tcPr>
            <w:tcW w:w="3874" w:type="dxa"/>
          </w:tcPr>
          <w:p w14:paraId="66B361DB" w14:textId="068B7378" w:rsidR="00494D53" w:rsidRPr="00E11796" w:rsidRDefault="00B3192C" w:rsidP="009C659D">
            <w:r w:rsidRPr="00E11796">
              <w:t>&lt;Tunnel portal&gt; K-xyz</w:t>
            </w:r>
          </w:p>
        </w:tc>
        <w:tc>
          <w:tcPr>
            <w:tcW w:w="1978" w:type="dxa"/>
          </w:tcPr>
          <w:p w14:paraId="0ABDF06B" w14:textId="77777777" w:rsidR="00494D53" w:rsidRPr="00E11796" w:rsidRDefault="00494D53" w:rsidP="009C659D"/>
        </w:tc>
      </w:tr>
      <w:tr w:rsidR="006D22A9" w:rsidRPr="00E11796" w14:paraId="63EBDA4B" w14:textId="77777777" w:rsidTr="00D52956">
        <w:tc>
          <w:tcPr>
            <w:tcW w:w="6799" w:type="dxa"/>
            <w:gridSpan w:val="2"/>
            <w:shd w:val="clear" w:color="auto" w:fill="F2F2F2" w:themeFill="background1" w:themeFillShade="F2"/>
          </w:tcPr>
          <w:p w14:paraId="1E69FB4A" w14:textId="493257DC" w:rsidR="006D22A9" w:rsidRPr="00E11796" w:rsidRDefault="00B3192C" w:rsidP="009C659D">
            <w:pPr>
              <w:rPr>
                <w:highlight w:val="lightGray"/>
              </w:rPr>
            </w:pPr>
            <w:r w:rsidRPr="00E11796">
              <w:rPr>
                <w:b/>
              </w:rPr>
              <w:t>Sum Konstruksjoner</w:t>
            </w:r>
            <w:r w:rsidR="00D52956" w:rsidRPr="00E11796">
              <w:rPr>
                <w:b/>
              </w:rPr>
              <w:t xml:space="preserve"> (overføres til Tabell 1.1.</w:t>
            </w:r>
            <w:r w:rsidR="00486859" w:rsidRPr="00E11796">
              <w:rPr>
                <w:b/>
              </w:rPr>
              <w:t>1.</w:t>
            </w:r>
            <w:r w:rsidR="00D52956" w:rsidRPr="00E11796">
              <w:rPr>
                <w:b/>
              </w:rPr>
              <w:t>2 Totalsum elementer)</w:t>
            </w:r>
          </w:p>
        </w:tc>
        <w:tc>
          <w:tcPr>
            <w:tcW w:w="1978" w:type="dxa"/>
            <w:shd w:val="clear" w:color="auto" w:fill="F2F2F2" w:themeFill="background1" w:themeFillShade="F2"/>
          </w:tcPr>
          <w:p w14:paraId="62DA1887" w14:textId="77777777" w:rsidR="006D22A9" w:rsidRPr="00E11796" w:rsidRDefault="006D22A9" w:rsidP="009C659D">
            <w:pPr>
              <w:rPr>
                <w:highlight w:val="lightGray"/>
              </w:rPr>
            </w:pPr>
          </w:p>
        </w:tc>
      </w:tr>
    </w:tbl>
    <w:p w14:paraId="67B895E4" w14:textId="77777777" w:rsidR="006D22A9" w:rsidRPr="00E11796" w:rsidRDefault="006D22A9" w:rsidP="009C659D">
      <w:pPr>
        <w:rPr>
          <w:lang w:eastAsia="nb-NO"/>
        </w:rPr>
      </w:pPr>
    </w:p>
    <w:tbl>
      <w:tblPr>
        <w:tblStyle w:val="Tabellrutenett"/>
        <w:tblW w:w="0" w:type="auto"/>
        <w:tblLook w:val="04A0" w:firstRow="1" w:lastRow="0" w:firstColumn="1" w:lastColumn="0" w:noHBand="0" w:noVBand="1"/>
      </w:tblPr>
      <w:tblGrid>
        <w:gridCol w:w="2925"/>
        <w:gridCol w:w="3874"/>
        <w:gridCol w:w="1978"/>
      </w:tblGrid>
      <w:tr w:rsidR="000610B4" w:rsidRPr="00E11796" w14:paraId="6A6DE1DC" w14:textId="77777777" w:rsidTr="00D52956">
        <w:tc>
          <w:tcPr>
            <w:tcW w:w="2925" w:type="dxa"/>
            <w:vMerge w:val="restart"/>
            <w:shd w:val="clear" w:color="auto" w:fill="F2F2F2" w:themeFill="background1" w:themeFillShade="F2"/>
          </w:tcPr>
          <w:p w14:paraId="0054BAE0" w14:textId="77777777" w:rsidR="000610B4" w:rsidRPr="00E11796" w:rsidRDefault="000610B4" w:rsidP="009C659D">
            <w:pPr>
              <w:rPr>
                <w:b/>
              </w:rPr>
            </w:pPr>
            <w:r w:rsidRPr="00E11796">
              <w:rPr>
                <w:b/>
              </w:rPr>
              <w:t>Tunneler</w:t>
            </w:r>
          </w:p>
          <w:p w14:paraId="0F065DCE" w14:textId="77777777" w:rsidR="00507AC0" w:rsidRPr="00E11796" w:rsidRDefault="00507AC0" w:rsidP="009C659D">
            <w:pPr>
              <w:rPr>
                <w:b/>
              </w:rPr>
            </w:pPr>
          </w:p>
          <w:p w14:paraId="625F4A94" w14:textId="55AE99F0" w:rsidR="000610B4" w:rsidRPr="00E11796" w:rsidRDefault="00A0637E" w:rsidP="009C659D">
            <w:pPr>
              <w:rPr>
                <w:b/>
              </w:rPr>
            </w:pPr>
            <w:r w:rsidRPr="00E11796">
              <w:rPr>
                <w:b/>
                <w:shd w:val="clear" w:color="auto" w:fill="D9D9D9" w:themeFill="background1" w:themeFillShade="D9"/>
              </w:rPr>
              <w:t xml:space="preserve">(ALTERNATIVE TEKSTER: Inkluderer portaler/ Portaler </w:t>
            </w:r>
            <w:r w:rsidRPr="00E11796">
              <w:rPr>
                <w:b/>
                <w:shd w:val="clear" w:color="auto" w:fill="D9D9D9" w:themeFill="background1" w:themeFillShade="D9"/>
              </w:rPr>
              <w:lastRenderedPageBreak/>
              <w:t>er</w:t>
            </w:r>
            <w:r w:rsidR="005B0275" w:rsidRPr="00E11796">
              <w:rPr>
                <w:b/>
                <w:shd w:val="clear" w:color="auto" w:fill="D9D9D9" w:themeFill="background1" w:themeFillShade="D9"/>
              </w:rPr>
              <w:t xml:space="preserve"> tatt med under konstruksjoner)</w:t>
            </w:r>
          </w:p>
        </w:tc>
        <w:tc>
          <w:tcPr>
            <w:tcW w:w="3874" w:type="dxa"/>
          </w:tcPr>
          <w:p w14:paraId="7CBCFA89" w14:textId="073D07EA" w:rsidR="000610B4" w:rsidRPr="00E11796" w:rsidRDefault="00DB0D89" w:rsidP="009C659D">
            <w:r w:rsidRPr="00E11796">
              <w:lastRenderedPageBreak/>
              <w:t>Tunnel 1</w:t>
            </w:r>
          </w:p>
        </w:tc>
        <w:tc>
          <w:tcPr>
            <w:tcW w:w="1978" w:type="dxa"/>
          </w:tcPr>
          <w:p w14:paraId="78E453C0" w14:textId="77777777" w:rsidR="000610B4" w:rsidRPr="00E11796" w:rsidRDefault="000610B4" w:rsidP="009C659D"/>
        </w:tc>
      </w:tr>
      <w:tr w:rsidR="000610B4" w:rsidRPr="00E11796" w14:paraId="6538BB7E" w14:textId="77777777" w:rsidTr="00D52956">
        <w:tc>
          <w:tcPr>
            <w:tcW w:w="2925" w:type="dxa"/>
            <w:vMerge/>
            <w:shd w:val="clear" w:color="auto" w:fill="F2F2F2" w:themeFill="background1" w:themeFillShade="F2"/>
          </w:tcPr>
          <w:p w14:paraId="147EB188" w14:textId="77777777" w:rsidR="000610B4" w:rsidRPr="00E11796" w:rsidRDefault="000610B4" w:rsidP="009C659D"/>
        </w:tc>
        <w:tc>
          <w:tcPr>
            <w:tcW w:w="3874" w:type="dxa"/>
          </w:tcPr>
          <w:p w14:paraId="5B6D6481" w14:textId="129D2A09" w:rsidR="000610B4" w:rsidRPr="00E11796" w:rsidRDefault="00DB0D89" w:rsidP="009C659D">
            <w:r w:rsidRPr="00E11796">
              <w:t>Tunnel 2</w:t>
            </w:r>
          </w:p>
        </w:tc>
        <w:tc>
          <w:tcPr>
            <w:tcW w:w="1978" w:type="dxa"/>
          </w:tcPr>
          <w:p w14:paraId="0EB58840" w14:textId="77777777" w:rsidR="000610B4" w:rsidRPr="00E11796" w:rsidRDefault="000610B4" w:rsidP="009C659D"/>
        </w:tc>
      </w:tr>
      <w:tr w:rsidR="000610B4" w:rsidRPr="00E11796" w14:paraId="3F497CB9" w14:textId="77777777" w:rsidTr="00D52956">
        <w:tc>
          <w:tcPr>
            <w:tcW w:w="2925" w:type="dxa"/>
            <w:vMerge/>
            <w:shd w:val="clear" w:color="auto" w:fill="F2F2F2" w:themeFill="background1" w:themeFillShade="F2"/>
          </w:tcPr>
          <w:p w14:paraId="4C7DAC1C" w14:textId="77777777" w:rsidR="000610B4" w:rsidRPr="00E11796" w:rsidRDefault="000610B4" w:rsidP="009C659D"/>
        </w:tc>
        <w:tc>
          <w:tcPr>
            <w:tcW w:w="3874" w:type="dxa"/>
          </w:tcPr>
          <w:p w14:paraId="0C409820" w14:textId="6EB3913D" w:rsidR="000610B4" w:rsidRPr="00E11796" w:rsidRDefault="00DB0D89" w:rsidP="009C659D">
            <w:r w:rsidRPr="00E11796">
              <w:t>Tunnel 3</w:t>
            </w:r>
          </w:p>
        </w:tc>
        <w:tc>
          <w:tcPr>
            <w:tcW w:w="1978" w:type="dxa"/>
          </w:tcPr>
          <w:p w14:paraId="2518B0F5" w14:textId="77777777" w:rsidR="000610B4" w:rsidRPr="00E11796" w:rsidRDefault="000610B4" w:rsidP="009C659D"/>
        </w:tc>
      </w:tr>
      <w:tr w:rsidR="000610B4" w:rsidRPr="00E11796" w14:paraId="389F2D5D" w14:textId="77777777" w:rsidTr="00D52956">
        <w:tc>
          <w:tcPr>
            <w:tcW w:w="2925" w:type="dxa"/>
            <w:vMerge/>
            <w:shd w:val="clear" w:color="auto" w:fill="F2F2F2" w:themeFill="background1" w:themeFillShade="F2"/>
          </w:tcPr>
          <w:p w14:paraId="01429742" w14:textId="77777777" w:rsidR="000610B4" w:rsidRPr="00E11796" w:rsidRDefault="000610B4" w:rsidP="009C659D"/>
        </w:tc>
        <w:tc>
          <w:tcPr>
            <w:tcW w:w="3874" w:type="dxa"/>
          </w:tcPr>
          <w:p w14:paraId="72B16E7A" w14:textId="77777777" w:rsidR="000610B4" w:rsidRPr="00E11796" w:rsidRDefault="000610B4" w:rsidP="009C659D"/>
        </w:tc>
        <w:tc>
          <w:tcPr>
            <w:tcW w:w="1978" w:type="dxa"/>
          </w:tcPr>
          <w:p w14:paraId="1BE844AC" w14:textId="77777777" w:rsidR="000610B4" w:rsidRPr="00E11796" w:rsidRDefault="000610B4" w:rsidP="009C659D"/>
        </w:tc>
      </w:tr>
      <w:tr w:rsidR="001448FE" w:rsidRPr="00E11796" w14:paraId="504D2107" w14:textId="77777777" w:rsidTr="00D52956">
        <w:tc>
          <w:tcPr>
            <w:tcW w:w="2925" w:type="dxa"/>
            <w:vMerge/>
            <w:shd w:val="clear" w:color="auto" w:fill="F2F2F2" w:themeFill="background1" w:themeFillShade="F2"/>
          </w:tcPr>
          <w:p w14:paraId="0BCA7157" w14:textId="77777777" w:rsidR="001448FE" w:rsidRPr="00E11796" w:rsidRDefault="001448FE" w:rsidP="009C659D"/>
        </w:tc>
        <w:tc>
          <w:tcPr>
            <w:tcW w:w="3874" w:type="dxa"/>
          </w:tcPr>
          <w:p w14:paraId="706ADCD0" w14:textId="77777777" w:rsidR="001448FE" w:rsidRPr="00E11796" w:rsidRDefault="001448FE" w:rsidP="009C659D"/>
        </w:tc>
        <w:tc>
          <w:tcPr>
            <w:tcW w:w="1978" w:type="dxa"/>
          </w:tcPr>
          <w:p w14:paraId="4EA5F8F8" w14:textId="77777777" w:rsidR="001448FE" w:rsidRPr="00E11796" w:rsidRDefault="001448FE" w:rsidP="009C659D"/>
        </w:tc>
      </w:tr>
      <w:tr w:rsidR="000610B4" w:rsidRPr="00E11796" w14:paraId="7A801394" w14:textId="77777777" w:rsidTr="00D52956">
        <w:tc>
          <w:tcPr>
            <w:tcW w:w="2925" w:type="dxa"/>
            <w:vMerge/>
            <w:shd w:val="clear" w:color="auto" w:fill="F2F2F2" w:themeFill="background1" w:themeFillShade="F2"/>
          </w:tcPr>
          <w:p w14:paraId="4D9C0913" w14:textId="77777777" w:rsidR="000610B4" w:rsidRPr="00E11796" w:rsidRDefault="000610B4" w:rsidP="009C659D"/>
        </w:tc>
        <w:tc>
          <w:tcPr>
            <w:tcW w:w="3874" w:type="dxa"/>
          </w:tcPr>
          <w:p w14:paraId="7614F1E5" w14:textId="77777777" w:rsidR="000610B4" w:rsidRPr="00E11796" w:rsidRDefault="000610B4" w:rsidP="009C659D"/>
        </w:tc>
        <w:tc>
          <w:tcPr>
            <w:tcW w:w="1978" w:type="dxa"/>
          </w:tcPr>
          <w:p w14:paraId="1C90CFC9" w14:textId="77777777" w:rsidR="000610B4" w:rsidRPr="00E11796" w:rsidRDefault="000610B4" w:rsidP="009C659D"/>
        </w:tc>
      </w:tr>
      <w:tr w:rsidR="00DB0D89" w:rsidRPr="00E11796" w14:paraId="3719E189" w14:textId="77777777" w:rsidTr="00D52956">
        <w:trPr>
          <w:trHeight w:val="77"/>
        </w:trPr>
        <w:tc>
          <w:tcPr>
            <w:tcW w:w="6799" w:type="dxa"/>
            <w:gridSpan w:val="2"/>
            <w:shd w:val="clear" w:color="auto" w:fill="F2F2F2" w:themeFill="background1" w:themeFillShade="F2"/>
          </w:tcPr>
          <w:p w14:paraId="18DE6430" w14:textId="4E3874F9" w:rsidR="00DB0D89" w:rsidRPr="00E11796" w:rsidRDefault="00EE2E8E" w:rsidP="009C659D">
            <w:pPr>
              <w:rPr>
                <w:b/>
              </w:rPr>
            </w:pPr>
            <w:r w:rsidRPr="00E11796">
              <w:rPr>
                <w:b/>
              </w:rPr>
              <w:t>Sum Tunneler</w:t>
            </w:r>
            <w:r w:rsidR="00D52956" w:rsidRPr="00E11796">
              <w:rPr>
                <w:b/>
              </w:rPr>
              <w:t xml:space="preserve"> (overføres til Tabell 1.1.</w:t>
            </w:r>
            <w:r w:rsidR="001F75BF" w:rsidRPr="00E11796">
              <w:rPr>
                <w:b/>
              </w:rPr>
              <w:t>1.</w:t>
            </w:r>
            <w:r w:rsidR="00D52956" w:rsidRPr="00E11796">
              <w:rPr>
                <w:b/>
              </w:rPr>
              <w:t>2 Totalsum elementer)</w:t>
            </w:r>
          </w:p>
        </w:tc>
        <w:tc>
          <w:tcPr>
            <w:tcW w:w="1978" w:type="dxa"/>
            <w:shd w:val="clear" w:color="auto" w:fill="F2F2F2" w:themeFill="background1" w:themeFillShade="F2"/>
          </w:tcPr>
          <w:p w14:paraId="26B634F2" w14:textId="77777777" w:rsidR="00DB0D89" w:rsidRPr="00E11796" w:rsidRDefault="00DB0D89" w:rsidP="009C659D"/>
        </w:tc>
      </w:tr>
    </w:tbl>
    <w:p w14:paraId="788CF205" w14:textId="77777777" w:rsidR="00EA2A39" w:rsidRPr="00E11796" w:rsidRDefault="00EA2A39" w:rsidP="009C659D">
      <w:pPr>
        <w:rPr>
          <w:lang w:eastAsia="nb-NO"/>
        </w:rPr>
      </w:pPr>
    </w:p>
    <w:tbl>
      <w:tblPr>
        <w:tblStyle w:val="Tabellrutenett"/>
        <w:tblW w:w="0" w:type="auto"/>
        <w:tblLook w:val="04A0" w:firstRow="1" w:lastRow="0" w:firstColumn="1" w:lastColumn="0" w:noHBand="0" w:noVBand="1"/>
      </w:tblPr>
      <w:tblGrid>
        <w:gridCol w:w="2919"/>
        <w:gridCol w:w="3852"/>
        <w:gridCol w:w="1968"/>
        <w:gridCol w:w="38"/>
      </w:tblGrid>
      <w:tr w:rsidR="00EC31E1" w:rsidRPr="00E11796" w14:paraId="69636171" w14:textId="77777777" w:rsidTr="00D52956">
        <w:trPr>
          <w:gridAfter w:val="1"/>
          <w:wAfter w:w="38" w:type="dxa"/>
        </w:trPr>
        <w:tc>
          <w:tcPr>
            <w:tcW w:w="2925" w:type="dxa"/>
            <w:vMerge w:val="restart"/>
          </w:tcPr>
          <w:p w14:paraId="3AAEA4BA" w14:textId="77777777" w:rsidR="00EC31E1" w:rsidRPr="00E11796" w:rsidRDefault="00700554" w:rsidP="009C659D">
            <w:pPr>
              <w:rPr>
                <w:b/>
                <w:highlight w:val="lightGray"/>
              </w:rPr>
            </w:pPr>
            <w:r w:rsidRPr="00E11796">
              <w:rPr>
                <w:b/>
                <w:highlight w:val="lightGray"/>
              </w:rPr>
              <w:t>Elektro / automasjon</w:t>
            </w:r>
          </w:p>
          <w:p w14:paraId="52FD66D5" w14:textId="77777777" w:rsidR="00700554" w:rsidRPr="00E11796" w:rsidRDefault="00700554" w:rsidP="009C659D">
            <w:pPr>
              <w:rPr>
                <w:b/>
                <w:highlight w:val="lightGray"/>
              </w:rPr>
            </w:pPr>
          </w:p>
          <w:p w14:paraId="64FC6F16" w14:textId="42BA9948" w:rsidR="00700554" w:rsidRPr="00E11796" w:rsidRDefault="00000307" w:rsidP="009C659D">
            <w:pPr>
              <w:rPr>
                <w:b/>
                <w:i/>
              </w:rPr>
            </w:pPr>
            <w:r w:rsidRPr="00E11796">
              <w:rPr>
                <w:b/>
                <w:i/>
                <w:sz w:val="18"/>
                <w:szCs w:val="22"/>
                <w:highlight w:val="lightGray"/>
              </w:rPr>
              <w:t>(SLETTES FØR UTLYSNING -</w:t>
            </w:r>
            <w:r w:rsidR="00700554" w:rsidRPr="00E11796">
              <w:rPr>
                <w:b/>
                <w:i/>
                <w:sz w:val="18"/>
                <w:szCs w:val="22"/>
                <w:highlight w:val="lightGray"/>
              </w:rPr>
              <w:t xml:space="preserve">VEILEDNING: </w:t>
            </w:r>
            <w:r w:rsidR="007D572D" w:rsidRPr="00E11796">
              <w:rPr>
                <w:b/>
                <w:i/>
                <w:sz w:val="18"/>
                <w:szCs w:val="22"/>
                <w:highlight w:val="lightGray"/>
              </w:rPr>
              <w:t>Gjelder dersom prosjektet velger å benytte egen post for all elektro/automasjon</w:t>
            </w:r>
            <w:r w:rsidR="006276CF" w:rsidRPr="00E11796">
              <w:rPr>
                <w:b/>
                <w:i/>
                <w:sz w:val="18"/>
                <w:szCs w:val="22"/>
                <w:highlight w:val="lightGray"/>
              </w:rPr>
              <w:t>. Alternativ</w:t>
            </w:r>
            <w:r w:rsidR="00AE7684" w:rsidRPr="00E11796">
              <w:rPr>
                <w:b/>
                <w:i/>
                <w:sz w:val="18"/>
                <w:szCs w:val="22"/>
                <w:highlight w:val="lightGray"/>
              </w:rPr>
              <w:t xml:space="preserve">t inkluderes elektro og automasjon </w:t>
            </w:r>
            <w:r w:rsidR="000508F7" w:rsidRPr="00E11796">
              <w:rPr>
                <w:b/>
                <w:i/>
                <w:sz w:val="18"/>
                <w:szCs w:val="22"/>
                <w:highlight w:val="lightGray"/>
              </w:rPr>
              <w:t xml:space="preserve">i andre elementer og denne </w:t>
            </w:r>
            <w:r w:rsidR="005B7844" w:rsidRPr="00E11796">
              <w:rPr>
                <w:b/>
                <w:i/>
                <w:sz w:val="18"/>
                <w:szCs w:val="22"/>
                <w:highlight w:val="lightGray"/>
              </w:rPr>
              <w:t>post tas da ikke med her)</w:t>
            </w:r>
          </w:p>
        </w:tc>
        <w:tc>
          <w:tcPr>
            <w:tcW w:w="3874" w:type="dxa"/>
          </w:tcPr>
          <w:p w14:paraId="433E8233" w14:textId="77777777" w:rsidR="00EC31E1" w:rsidRPr="00E11796" w:rsidRDefault="00EC31E1" w:rsidP="009C659D"/>
        </w:tc>
        <w:tc>
          <w:tcPr>
            <w:tcW w:w="1978" w:type="dxa"/>
          </w:tcPr>
          <w:p w14:paraId="5015A4E2" w14:textId="77777777" w:rsidR="00EC31E1" w:rsidRPr="00E11796" w:rsidRDefault="00EC31E1" w:rsidP="009C659D"/>
        </w:tc>
      </w:tr>
      <w:tr w:rsidR="00EC31E1" w:rsidRPr="00E11796" w14:paraId="1AE4B85B" w14:textId="77777777" w:rsidTr="00D52956">
        <w:trPr>
          <w:gridAfter w:val="1"/>
          <w:wAfter w:w="38" w:type="dxa"/>
        </w:trPr>
        <w:tc>
          <w:tcPr>
            <w:tcW w:w="2925" w:type="dxa"/>
            <w:vMerge/>
          </w:tcPr>
          <w:p w14:paraId="249E291C" w14:textId="77777777" w:rsidR="00EC31E1" w:rsidRPr="00E11796" w:rsidRDefault="00EC31E1" w:rsidP="009C659D"/>
        </w:tc>
        <w:tc>
          <w:tcPr>
            <w:tcW w:w="3874" w:type="dxa"/>
          </w:tcPr>
          <w:p w14:paraId="629BD0B7" w14:textId="77777777" w:rsidR="00EC31E1" w:rsidRPr="00E11796" w:rsidRDefault="00EC31E1" w:rsidP="009C659D"/>
        </w:tc>
        <w:tc>
          <w:tcPr>
            <w:tcW w:w="1978" w:type="dxa"/>
          </w:tcPr>
          <w:p w14:paraId="0EA2E981" w14:textId="77777777" w:rsidR="00EC31E1" w:rsidRPr="00E11796" w:rsidRDefault="00EC31E1" w:rsidP="009C659D"/>
        </w:tc>
      </w:tr>
      <w:tr w:rsidR="00EC31E1" w:rsidRPr="00E11796" w14:paraId="637F7EF7" w14:textId="77777777" w:rsidTr="00D52956">
        <w:trPr>
          <w:gridAfter w:val="1"/>
          <w:wAfter w:w="38" w:type="dxa"/>
        </w:trPr>
        <w:tc>
          <w:tcPr>
            <w:tcW w:w="2925" w:type="dxa"/>
            <w:vMerge/>
          </w:tcPr>
          <w:p w14:paraId="53814144" w14:textId="77777777" w:rsidR="00EC31E1" w:rsidRPr="00E11796" w:rsidRDefault="00EC31E1" w:rsidP="009C659D"/>
        </w:tc>
        <w:tc>
          <w:tcPr>
            <w:tcW w:w="3874" w:type="dxa"/>
          </w:tcPr>
          <w:p w14:paraId="20B1AF1D" w14:textId="77777777" w:rsidR="00EC31E1" w:rsidRPr="00E11796" w:rsidRDefault="00EC31E1" w:rsidP="009C659D"/>
        </w:tc>
        <w:tc>
          <w:tcPr>
            <w:tcW w:w="1978" w:type="dxa"/>
          </w:tcPr>
          <w:p w14:paraId="5B97A41B" w14:textId="77777777" w:rsidR="00EC31E1" w:rsidRPr="00E11796" w:rsidRDefault="00EC31E1" w:rsidP="009C659D"/>
        </w:tc>
      </w:tr>
      <w:tr w:rsidR="00EC31E1" w:rsidRPr="00E11796" w14:paraId="13B4246C" w14:textId="77777777" w:rsidTr="00D52956">
        <w:trPr>
          <w:gridAfter w:val="1"/>
          <w:wAfter w:w="38" w:type="dxa"/>
        </w:trPr>
        <w:tc>
          <w:tcPr>
            <w:tcW w:w="2925" w:type="dxa"/>
            <w:vMerge/>
          </w:tcPr>
          <w:p w14:paraId="2D36BDCC" w14:textId="77777777" w:rsidR="00EC31E1" w:rsidRPr="00E11796" w:rsidRDefault="00EC31E1" w:rsidP="009C659D"/>
        </w:tc>
        <w:tc>
          <w:tcPr>
            <w:tcW w:w="3874" w:type="dxa"/>
          </w:tcPr>
          <w:p w14:paraId="281BFC73" w14:textId="77777777" w:rsidR="00EC31E1" w:rsidRPr="00E11796" w:rsidRDefault="00EC31E1" w:rsidP="009C659D"/>
        </w:tc>
        <w:tc>
          <w:tcPr>
            <w:tcW w:w="1978" w:type="dxa"/>
          </w:tcPr>
          <w:p w14:paraId="54B08A3D" w14:textId="77777777" w:rsidR="00EC31E1" w:rsidRPr="00E11796" w:rsidRDefault="00EC31E1" w:rsidP="009C659D"/>
        </w:tc>
      </w:tr>
      <w:tr w:rsidR="00EC31E1" w:rsidRPr="00E11796" w14:paraId="36541CF9" w14:textId="77777777" w:rsidTr="00D52956">
        <w:trPr>
          <w:gridAfter w:val="1"/>
          <w:wAfter w:w="38" w:type="dxa"/>
        </w:trPr>
        <w:tc>
          <w:tcPr>
            <w:tcW w:w="2925" w:type="dxa"/>
            <w:vMerge/>
          </w:tcPr>
          <w:p w14:paraId="00E60A0C" w14:textId="77777777" w:rsidR="00EC31E1" w:rsidRPr="00E11796" w:rsidRDefault="00EC31E1" w:rsidP="009C659D"/>
        </w:tc>
        <w:tc>
          <w:tcPr>
            <w:tcW w:w="3874" w:type="dxa"/>
          </w:tcPr>
          <w:p w14:paraId="141C146D" w14:textId="77777777" w:rsidR="00EC31E1" w:rsidRPr="00E11796" w:rsidRDefault="00EC31E1" w:rsidP="009C659D"/>
        </w:tc>
        <w:tc>
          <w:tcPr>
            <w:tcW w:w="1978" w:type="dxa"/>
          </w:tcPr>
          <w:p w14:paraId="14485791" w14:textId="77777777" w:rsidR="00EC31E1" w:rsidRPr="00E11796" w:rsidRDefault="00EC31E1" w:rsidP="009C659D"/>
        </w:tc>
      </w:tr>
      <w:tr w:rsidR="00EC31E1" w:rsidRPr="00E11796" w14:paraId="3B503295" w14:textId="77777777" w:rsidTr="00D52956">
        <w:trPr>
          <w:gridAfter w:val="1"/>
          <w:wAfter w:w="38" w:type="dxa"/>
        </w:trPr>
        <w:tc>
          <w:tcPr>
            <w:tcW w:w="2925" w:type="dxa"/>
            <w:vMerge/>
          </w:tcPr>
          <w:p w14:paraId="53E83CA2" w14:textId="77777777" w:rsidR="00EC31E1" w:rsidRPr="00E11796" w:rsidRDefault="00EC31E1" w:rsidP="009C659D"/>
        </w:tc>
        <w:tc>
          <w:tcPr>
            <w:tcW w:w="3874" w:type="dxa"/>
          </w:tcPr>
          <w:p w14:paraId="0F6AEF9E" w14:textId="77777777" w:rsidR="00EC31E1" w:rsidRPr="00E11796" w:rsidRDefault="00EC31E1" w:rsidP="009C659D"/>
        </w:tc>
        <w:tc>
          <w:tcPr>
            <w:tcW w:w="1978" w:type="dxa"/>
          </w:tcPr>
          <w:p w14:paraId="14772EEF" w14:textId="77777777" w:rsidR="00EC31E1" w:rsidRPr="00E11796" w:rsidRDefault="00EC31E1" w:rsidP="009C659D"/>
        </w:tc>
      </w:tr>
      <w:tr w:rsidR="005B7844" w:rsidRPr="00E11796" w14:paraId="21B0EA94" w14:textId="77777777" w:rsidTr="00D52956">
        <w:trPr>
          <w:gridAfter w:val="1"/>
          <w:wAfter w:w="38" w:type="dxa"/>
        </w:trPr>
        <w:tc>
          <w:tcPr>
            <w:tcW w:w="2925" w:type="dxa"/>
            <w:vMerge/>
          </w:tcPr>
          <w:p w14:paraId="2655134D" w14:textId="77777777" w:rsidR="005B7844" w:rsidRPr="00E11796" w:rsidRDefault="005B7844" w:rsidP="009C659D"/>
        </w:tc>
        <w:tc>
          <w:tcPr>
            <w:tcW w:w="3874" w:type="dxa"/>
          </w:tcPr>
          <w:p w14:paraId="28D22C64" w14:textId="77777777" w:rsidR="005B7844" w:rsidRPr="00E11796" w:rsidRDefault="005B7844" w:rsidP="009C659D"/>
        </w:tc>
        <w:tc>
          <w:tcPr>
            <w:tcW w:w="1978" w:type="dxa"/>
          </w:tcPr>
          <w:p w14:paraId="21FDD3BE" w14:textId="77777777" w:rsidR="005B7844" w:rsidRPr="00E11796" w:rsidRDefault="005B7844" w:rsidP="009C659D"/>
        </w:tc>
      </w:tr>
      <w:tr w:rsidR="005B7844" w:rsidRPr="00E11796" w14:paraId="41A06386" w14:textId="77777777" w:rsidTr="00D52956">
        <w:trPr>
          <w:gridAfter w:val="1"/>
          <w:wAfter w:w="38" w:type="dxa"/>
        </w:trPr>
        <w:tc>
          <w:tcPr>
            <w:tcW w:w="2925" w:type="dxa"/>
            <w:vMerge/>
          </w:tcPr>
          <w:p w14:paraId="15BEC6C7" w14:textId="77777777" w:rsidR="005B7844" w:rsidRPr="00E11796" w:rsidRDefault="005B7844" w:rsidP="009C659D"/>
        </w:tc>
        <w:tc>
          <w:tcPr>
            <w:tcW w:w="3874" w:type="dxa"/>
          </w:tcPr>
          <w:p w14:paraId="52DC7C03" w14:textId="77777777" w:rsidR="005B7844" w:rsidRPr="00E11796" w:rsidRDefault="005B7844" w:rsidP="009C659D"/>
        </w:tc>
        <w:tc>
          <w:tcPr>
            <w:tcW w:w="1978" w:type="dxa"/>
          </w:tcPr>
          <w:p w14:paraId="6F8E5003" w14:textId="77777777" w:rsidR="005B7844" w:rsidRPr="00E11796" w:rsidRDefault="005B7844" w:rsidP="009C659D"/>
        </w:tc>
      </w:tr>
      <w:tr w:rsidR="00B70305" w:rsidRPr="00E11796" w14:paraId="1876C5C7" w14:textId="77777777" w:rsidTr="00D52956">
        <w:trPr>
          <w:gridAfter w:val="1"/>
          <w:wAfter w:w="38" w:type="dxa"/>
        </w:trPr>
        <w:tc>
          <w:tcPr>
            <w:tcW w:w="2925" w:type="dxa"/>
            <w:vMerge/>
          </w:tcPr>
          <w:p w14:paraId="51503D69" w14:textId="77777777" w:rsidR="00B70305" w:rsidRPr="00E11796" w:rsidRDefault="00B70305" w:rsidP="009C659D"/>
        </w:tc>
        <w:tc>
          <w:tcPr>
            <w:tcW w:w="3874" w:type="dxa"/>
          </w:tcPr>
          <w:p w14:paraId="0E50B76B" w14:textId="77777777" w:rsidR="00B70305" w:rsidRPr="00E11796" w:rsidRDefault="00B70305" w:rsidP="009C659D"/>
        </w:tc>
        <w:tc>
          <w:tcPr>
            <w:tcW w:w="1978" w:type="dxa"/>
          </w:tcPr>
          <w:p w14:paraId="49994848" w14:textId="77777777" w:rsidR="00B70305" w:rsidRPr="00E11796" w:rsidRDefault="00B70305" w:rsidP="009C659D"/>
        </w:tc>
      </w:tr>
      <w:tr w:rsidR="005B7844" w:rsidRPr="00E11796" w14:paraId="4BC23946" w14:textId="77777777" w:rsidTr="00D52956">
        <w:trPr>
          <w:gridAfter w:val="1"/>
          <w:wAfter w:w="38" w:type="dxa"/>
        </w:trPr>
        <w:tc>
          <w:tcPr>
            <w:tcW w:w="2925" w:type="dxa"/>
            <w:vMerge/>
          </w:tcPr>
          <w:p w14:paraId="26145FE1" w14:textId="77777777" w:rsidR="005B7844" w:rsidRPr="00E11796" w:rsidRDefault="005B7844" w:rsidP="009C659D"/>
        </w:tc>
        <w:tc>
          <w:tcPr>
            <w:tcW w:w="3874" w:type="dxa"/>
          </w:tcPr>
          <w:p w14:paraId="76AEEF7C" w14:textId="77777777" w:rsidR="005B7844" w:rsidRPr="00E11796" w:rsidRDefault="005B7844" w:rsidP="009C659D"/>
        </w:tc>
        <w:tc>
          <w:tcPr>
            <w:tcW w:w="1978" w:type="dxa"/>
          </w:tcPr>
          <w:p w14:paraId="30266374" w14:textId="77777777" w:rsidR="005B7844" w:rsidRPr="00E11796" w:rsidRDefault="005B7844" w:rsidP="009C659D"/>
        </w:tc>
      </w:tr>
      <w:tr w:rsidR="00EC31E1" w:rsidRPr="00E11796" w14:paraId="51B23B8E" w14:textId="77777777" w:rsidTr="00D52956">
        <w:tc>
          <w:tcPr>
            <w:tcW w:w="6799" w:type="dxa"/>
            <w:gridSpan w:val="2"/>
            <w:shd w:val="clear" w:color="auto" w:fill="F2F2F2" w:themeFill="background1" w:themeFillShade="F2"/>
          </w:tcPr>
          <w:p w14:paraId="44FB9198" w14:textId="44F4AE93" w:rsidR="00EC31E1" w:rsidRPr="00E11796" w:rsidRDefault="005B7844" w:rsidP="009C659D">
            <w:r w:rsidRPr="00E11796">
              <w:rPr>
                <w:b/>
                <w:highlight w:val="lightGray"/>
              </w:rPr>
              <w:t xml:space="preserve">Sum </w:t>
            </w:r>
            <w:r w:rsidR="00F95FB8" w:rsidRPr="00E11796">
              <w:rPr>
                <w:b/>
                <w:highlight w:val="lightGray"/>
              </w:rPr>
              <w:t>E</w:t>
            </w:r>
            <w:r w:rsidRPr="00E11796">
              <w:rPr>
                <w:b/>
                <w:highlight w:val="lightGray"/>
              </w:rPr>
              <w:t>lektro og automasjon</w:t>
            </w:r>
            <w:r w:rsidR="00D52956" w:rsidRPr="00E11796">
              <w:rPr>
                <w:b/>
                <w:highlight w:val="lightGray"/>
              </w:rPr>
              <w:t xml:space="preserve"> (overføres til Tabell 1.1.</w:t>
            </w:r>
            <w:r w:rsidR="001F75BF" w:rsidRPr="00E11796">
              <w:rPr>
                <w:b/>
                <w:highlight w:val="lightGray"/>
              </w:rPr>
              <w:t>1</w:t>
            </w:r>
            <w:r w:rsidR="00D52956" w:rsidRPr="00E11796">
              <w:rPr>
                <w:b/>
                <w:highlight w:val="lightGray"/>
              </w:rPr>
              <w:t>.2 Totalsum elementer)</w:t>
            </w:r>
          </w:p>
        </w:tc>
        <w:tc>
          <w:tcPr>
            <w:tcW w:w="1978" w:type="dxa"/>
            <w:gridSpan w:val="2"/>
            <w:shd w:val="clear" w:color="auto" w:fill="F2F2F2" w:themeFill="background1" w:themeFillShade="F2"/>
          </w:tcPr>
          <w:p w14:paraId="020D4239" w14:textId="77777777" w:rsidR="00EC31E1" w:rsidRPr="00E11796" w:rsidRDefault="00EC31E1" w:rsidP="009C659D"/>
        </w:tc>
      </w:tr>
    </w:tbl>
    <w:p w14:paraId="290C33EB" w14:textId="77777777" w:rsidR="00EA2A39" w:rsidRPr="00E11796" w:rsidRDefault="00EA2A39" w:rsidP="009C659D">
      <w:pPr>
        <w:rPr>
          <w:lang w:eastAsia="nb-NO"/>
        </w:rPr>
      </w:pPr>
    </w:p>
    <w:tbl>
      <w:tblPr>
        <w:tblStyle w:val="Tabellrutenett"/>
        <w:tblW w:w="0" w:type="auto"/>
        <w:tblLook w:val="04A0" w:firstRow="1" w:lastRow="0" w:firstColumn="1" w:lastColumn="0" w:noHBand="0" w:noVBand="1"/>
      </w:tblPr>
      <w:tblGrid>
        <w:gridCol w:w="2925"/>
        <w:gridCol w:w="3874"/>
        <w:gridCol w:w="1978"/>
      </w:tblGrid>
      <w:tr w:rsidR="006F0CC0" w:rsidRPr="00E11796" w14:paraId="0D6AC2C0" w14:textId="77777777" w:rsidTr="00D52956">
        <w:tc>
          <w:tcPr>
            <w:tcW w:w="2925" w:type="dxa"/>
            <w:vMerge w:val="restart"/>
            <w:shd w:val="clear" w:color="auto" w:fill="F2F2F2" w:themeFill="background1" w:themeFillShade="F2"/>
          </w:tcPr>
          <w:p w14:paraId="5A3186F3" w14:textId="77777777" w:rsidR="001F4090" w:rsidRPr="00E11796" w:rsidRDefault="006F0CC0" w:rsidP="009C659D">
            <w:pPr>
              <w:rPr>
                <w:b/>
                <w:highlight w:val="lightGray"/>
              </w:rPr>
            </w:pPr>
            <w:r w:rsidRPr="00E11796">
              <w:rPr>
                <w:b/>
                <w:highlight w:val="lightGray"/>
              </w:rPr>
              <w:t>Rigg/prosjektering</w:t>
            </w:r>
          </w:p>
          <w:p w14:paraId="6206FE34" w14:textId="77777777" w:rsidR="001F4090" w:rsidRPr="00E11796" w:rsidRDefault="001F4090" w:rsidP="009C659D">
            <w:pPr>
              <w:rPr>
                <w:b/>
                <w:sz w:val="18"/>
                <w:szCs w:val="22"/>
                <w:highlight w:val="lightGray"/>
              </w:rPr>
            </w:pPr>
          </w:p>
          <w:p w14:paraId="53724C0D" w14:textId="098FE657" w:rsidR="006F0CC0" w:rsidRPr="00E11796" w:rsidRDefault="001F4090" w:rsidP="009C659D">
            <w:pPr>
              <w:rPr>
                <w:b/>
                <w:i/>
                <w:highlight w:val="lightGray"/>
              </w:rPr>
            </w:pPr>
            <w:r w:rsidRPr="00E11796">
              <w:rPr>
                <w:b/>
                <w:i/>
                <w:sz w:val="18"/>
                <w:szCs w:val="22"/>
                <w:highlight w:val="lightGray"/>
              </w:rPr>
              <w:t>(</w:t>
            </w:r>
            <w:r w:rsidR="000277C8" w:rsidRPr="00E11796">
              <w:rPr>
                <w:b/>
                <w:i/>
                <w:sz w:val="18"/>
                <w:szCs w:val="22"/>
                <w:highlight w:val="lightGray"/>
              </w:rPr>
              <w:t>SLETTES FØR UTLYSNING -</w:t>
            </w:r>
            <w:r w:rsidRPr="00E11796">
              <w:rPr>
                <w:b/>
                <w:i/>
                <w:sz w:val="18"/>
                <w:szCs w:val="22"/>
                <w:highlight w:val="lightGray"/>
              </w:rPr>
              <w:t>VEILEDNING: Gjelder når det benyttes egen post for all rigg og prosjektering. Alternativt inkluderes rigg og prosjektering i andre elementer og denne post tas da ikke med her)</w:t>
            </w:r>
          </w:p>
        </w:tc>
        <w:tc>
          <w:tcPr>
            <w:tcW w:w="3874" w:type="dxa"/>
          </w:tcPr>
          <w:p w14:paraId="62DC6543" w14:textId="067D2C9C" w:rsidR="006F0CC0" w:rsidRPr="00E11796" w:rsidRDefault="001F4090" w:rsidP="009C659D">
            <w:pPr>
              <w:rPr>
                <w:highlight w:val="lightGray"/>
              </w:rPr>
            </w:pPr>
            <w:r w:rsidRPr="00E11796">
              <w:rPr>
                <w:highlight w:val="lightGray"/>
              </w:rPr>
              <w:t>&lt;Rigg&gt;</w:t>
            </w:r>
          </w:p>
        </w:tc>
        <w:tc>
          <w:tcPr>
            <w:tcW w:w="1978" w:type="dxa"/>
          </w:tcPr>
          <w:p w14:paraId="3C25B3AD" w14:textId="77777777" w:rsidR="006F0CC0" w:rsidRPr="00E11796" w:rsidRDefault="006F0CC0" w:rsidP="009C659D"/>
        </w:tc>
      </w:tr>
      <w:tr w:rsidR="006F0CC0" w:rsidRPr="00E11796" w14:paraId="538D3783" w14:textId="77777777" w:rsidTr="00D52956">
        <w:tc>
          <w:tcPr>
            <w:tcW w:w="2925" w:type="dxa"/>
            <w:vMerge/>
            <w:shd w:val="clear" w:color="auto" w:fill="F2F2F2" w:themeFill="background1" w:themeFillShade="F2"/>
          </w:tcPr>
          <w:p w14:paraId="53BDFD7D" w14:textId="77777777" w:rsidR="006F0CC0" w:rsidRPr="00E11796" w:rsidRDefault="006F0CC0" w:rsidP="009C659D">
            <w:pPr>
              <w:rPr>
                <w:highlight w:val="lightGray"/>
              </w:rPr>
            </w:pPr>
          </w:p>
        </w:tc>
        <w:tc>
          <w:tcPr>
            <w:tcW w:w="3874" w:type="dxa"/>
          </w:tcPr>
          <w:p w14:paraId="3AB29806" w14:textId="18ED07AF" w:rsidR="006F0CC0" w:rsidRPr="00E11796" w:rsidRDefault="001F4090" w:rsidP="009C659D">
            <w:pPr>
              <w:rPr>
                <w:highlight w:val="lightGray"/>
              </w:rPr>
            </w:pPr>
            <w:r w:rsidRPr="00E11796">
              <w:rPr>
                <w:highlight w:val="lightGray"/>
              </w:rPr>
              <w:t>&lt;Prosjektering&gt;</w:t>
            </w:r>
          </w:p>
        </w:tc>
        <w:tc>
          <w:tcPr>
            <w:tcW w:w="1978" w:type="dxa"/>
          </w:tcPr>
          <w:p w14:paraId="707F026E" w14:textId="77777777" w:rsidR="006F0CC0" w:rsidRPr="00E11796" w:rsidRDefault="006F0CC0" w:rsidP="009C659D"/>
        </w:tc>
      </w:tr>
      <w:tr w:rsidR="006F0CC0" w:rsidRPr="00E11796" w14:paraId="6C43E1D4" w14:textId="77777777" w:rsidTr="00D52956">
        <w:tc>
          <w:tcPr>
            <w:tcW w:w="2925" w:type="dxa"/>
            <w:vMerge/>
            <w:shd w:val="clear" w:color="auto" w:fill="F2F2F2" w:themeFill="background1" w:themeFillShade="F2"/>
          </w:tcPr>
          <w:p w14:paraId="6B9778AD" w14:textId="77777777" w:rsidR="006F0CC0" w:rsidRPr="00E11796" w:rsidRDefault="006F0CC0" w:rsidP="009C659D">
            <w:pPr>
              <w:rPr>
                <w:highlight w:val="lightGray"/>
              </w:rPr>
            </w:pPr>
          </w:p>
        </w:tc>
        <w:tc>
          <w:tcPr>
            <w:tcW w:w="3874" w:type="dxa"/>
          </w:tcPr>
          <w:p w14:paraId="2CFD67C1" w14:textId="77777777" w:rsidR="006F0CC0" w:rsidRPr="00E11796" w:rsidRDefault="006F0CC0" w:rsidP="009C659D"/>
        </w:tc>
        <w:tc>
          <w:tcPr>
            <w:tcW w:w="1978" w:type="dxa"/>
          </w:tcPr>
          <w:p w14:paraId="108227F7" w14:textId="77777777" w:rsidR="006F0CC0" w:rsidRPr="00E11796" w:rsidRDefault="006F0CC0" w:rsidP="009C659D"/>
        </w:tc>
      </w:tr>
      <w:tr w:rsidR="006F0CC0" w:rsidRPr="00E11796" w14:paraId="7A059B03" w14:textId="77777777" w:rsidTr="00D52956">
        <w:tc>
          <w:tcPr>
            <w:tcW w:w="2925" w:type="dxa"/>
            <w:vMerge/>
            <w:shd w:val="clear" w:color="auto" w:fill="F2F2F2" w:themeFill="background1" w:themeFillShade="F2"/>
          </w:tcPr>
          <w:p w14:paraId="033B7D94" w14:textId="77777777" w:rsidR="006F0CC0" w:rsidRPr="00E11796" w:rsidRDefault="006F0CC0" w:rsidP="009C659D">
            <w:pPr>
              <w:rPr>
                <w:highlight w:val="lightGray"/>
              </w:rPr>
            </w:pPr>
          </w:p>
        </w:tc>
        <w:tc>
          <w:tcPr>
            <w:tcW w:w="3874" w:type="dxa"/>
          </w:tcPr>
          <w:p w14:paraId="1C4D381C" w14:textId="77777777" w:rsidR="006F0CC0" w:rsidRPr="00E11796" w:rsidRDefault="006F0CC0" w:rsidP="009C659D"/>
        </w:tc>
        <w:tc>
          <w:tcPr>
            <w:tcW w:w="1978" w:type="dxa"/>
          </w:tcPr>
          <w:p w14:paraId="596E5D7E" w14:textId="77777777" w:rsidR="006F0CC0" w:rsidRPr="00E11796" w:rsidRDefault="006F0CC0" w:rsidP="009C659D"/>
        </w:tc>
      </w:tr>
      <w:tr w:rsidR="006F0CC0" w:rsidRPr="00E11796" w14:paraId="3D72B318" w14:textId="77777777" w:rsidTr="00D52956">
        <w:tc>
          <w:tcPr>
            <w:tcW w:w="2925" w:type="dxa"/>
            <w:vMerge/>
            <w:shd w:val="clear" w:color="auto" w:fill="F2F2F2" w:themeFill="background1" w:themeFillShade="F2"/>
          </w:tcPr>
          <w:p w14:paraId="4418C60A" w14:textId="77777777" w:rsidR="006F0CC0" w:rsidRPr="00E11796" w:rsidRDefault="006F0CC0" w:rsidP="009C659D">
            <w:pPr>
              <w:rPr>
                <w:highlight w:val="lightGray"/>
              </w:rPr>
            </w:pPr>
          </w:p>
        </w:tc>
        <w:tc>
          <w:tcPr>
            <w:tcW w:w="3874" w:type="dxa"/>
          </w:tcPr>
          <w:p w14:paraId="05724288" w14:textId="77777777" w:rsidR="006F0CC0" w:rsidRPr="00E11796" w:rsidRDefault="006F0CC0" w:rsidP="009C659D"/>
        </w:tc>
        <w:tc>
          <w:tcPr>
            <w:tcW w:w="1978" w:type="dxa"/>
          </w:tcPr>
          <w:p w14:paraId="0B6F072B" w14:textId="77777777" w:rsidR="006F0CC0" w:rsidRPr="00E11796" w:rsidRDefault="006F0CC0" w:rsidP="009C659D"/>
        </w:tc>
      </w:tr>
      <w:tr w:rsidR="006F0CC0" w:rsidRPr="00E11796" w14:paraId="6094A8BD" w14:textId="77777777" w:rsidTr="00D52956">
        <w:tc>
          <w:tcPr>
            <w:tcW w:w="2925" w:type="dxa"/>
            <w:vMerge/>
            <w:shd w:val="clear" w:color="auto" w:fill="F2F2F2" w:themeFill="background1" w:themeFillShade="F2"/>
          </w:tcPr>
          <w:p w14:paraId="744D7B94" w14:textId="77777777" w:rsidR="006F0CC0" w:rsidRPr="00E11796" w:rsidRDefault="006F0CC0" w:rsidP="009C659D">
            <w:pPr>
              <w:rPr>
                <w:highlight w:val="lightGray"/>
              </w:rPr>
            </w:pPr>
          </w:p>
        </w:tc>
        <w:tc>
          <w:tcPr>
            <w:tcW w:w="3874" w:type="dxa"/>
          </w:tcPr>
          <w:p w14:paraId="5B8AD121" w14:textId="77777777" w:rsidR="006F0CC0" w:rsidRPr="00E11796" w:rsidRDefault="006F0CC0" w:rsidP="009C659D"/>
        </w:tc>
        <w:tc>
          <w:tcPr>
            <w:tcW w:w="1978" w:type="dxa"/>
          </w:tcPr>
          <w:p w14:paraId="7785BC45" w14:textId="77777777" w:rsidR="006F0CC0" w:rsidRPr="00E11796" w:rsidRDefault="006F0CC0" w:rsidP="009C659D"/>
        </w:tc>
      </w:tr>
      <w:tr w:rsidR="006F0CC0" w:rsidRPr="00E11796" w14:paraId="2E5BC6F8" w14:textId="77777777" w:rsidTr="00D52956">
        <w:tc>
          <w:tcPr>
            <w:tcW w:w="2925" w:type="dxa"/>
            <w:vMerge/>
            <w:shd w:val="clear" w:color="auto" w:fill="F2F2F2" w:themeFill="background1" w:themeFillShade="F2"/>
          </w:tcPr>
          <w:p w14:paraId="421A364C" w14:textId="77777777" w:rsidR="006F0CC0" w:rsidRPr="00E11796" w:rsidRDefault="006F0CC0" w:rsidP="009C659D">
            <w:pPr>
              <w:rPr>
                <w:highlight w:val="lightGray"/>
              </w:rPr>
            </w:pPr>
          </w:p>
        </w:tc>
        <w:tc>
          <w:tcPr>
            <w:tcW w:w="3874" w:type="dxa"/>
          </w:tcPr>
          <w:p w14:paraId="02A1E112" w14:textId="77777777" w:rsidR="006F0CC0" w:rsidRPr="00E11796" w:rsidRDefault="006F0CC0" w:rsidP="009C659D"/>
        </w:tc>
        <w:tc>
          <w:tcPr>
            <w:tcW w:w="1978" w:type="dxa"/>
          </w:tcPr>
          <w:p w14:paraId="174432C1" w14:textId="77777777" w:rsidR="006F0CC0" w:rsidRPr="00E11796" w:rsidRDefault="006F0CC0" w:rsidP="009C659D"/>
        </w:tc>
      </w:tr>
      <w:tr w:rsidR="001F4090" w:rsidRPr="00E11796" w14:paraId="7DF531E4" w14:textId="77777777" w:rsidTr="00D52956">
        <w:tc>
          <w:tcPr>
            <w:tcW w:w="2925" w:type="dxa"/>
            <w:vMerge/>
            <w:shd w:val="clear" w:color="auto" w:fill="F2F2F2" w:themeFill="background1" w:themeFillShade="F2"/>
          </w:tcPr>
          <w:p w14:paraId="0F74AFA0" w14:textId="77777777" w:rsidR="001F4090" w:rsidRPr="00E11796" w:rsidRDefault="001F4090" w:rsidP="009C659D">
            <w:pPr>
              <w:rPr>
                <w:highlight w:val="lightGray"/>
              </w:rPr>
            </w:pPr>
          </w:p>
        </w:tc>
        <w:tc>
          <w:tcPr>
            <w:tcW w:w="3874" w:type="dxa"/>
          </w:tcPr>
          <w:p w14:paraId="0A8257D5" w14:textId="77777777" w:rsidR="001F4090" w:rsidRPr="00E11796" w:rsidRDefault="001F4090" w:rsidP="009C659D"/>
        </w:tc>
        <w:tc>
          <w:tcPr>
            <w:tcW w:w="1978" w:type="dxa"/>
          </w:tcPr>
          <w:p w14:paraId="45703D87" w14:textId="77777777" w:rsidR="001F4090" w:rsidRPr="00E11796" w:rsidRDefault="001F4090" w:rsidP="009C659D"/>
        </w:tc>
      </w:tr>
      <w:tr w:rsidR="001F4090" w:rsidRPr="00E11796" w14:paraId="36B7FB19" w14:textId="77777777" w:rsidTr="00D52956">
        <w:tc>
          <w:tcPr>
            <w:tcW w:w="2925" w:type="dxa"/>
            <w:vMerge/>
            <w:shd w:val="clear" w:color="auto" w:fill="F2F2F2" w:themeFill="background1" w:themeFillShade="F2"/>
          </w:tcPr>
          <w:p w14:paraId="4287ED77" w14:textId="77777777" w:rsidR="001F4090" w:rsidRPr="00E11796" w:rsidRDefault="001F4090" w:rsidP="009C659D">
            <w:pPr>
              <w:rPr>
                <w:highlight w:val="lightGray"/>
              </w:rPr>
            </w:pPr>
          </w:p>
        </w:tc>
        <w:tc>
          <w:tcPr>
            <w:tcW w:w="3874" w:type="dxa"/>
          </w:tcPr>
          <w:p w14:paraId="73ADCEF6" w14:textId="77777777" w:rsidR="001F4090" w:rsidRPr="00E11796" w:rsidRDefault="001F4090" w:rsidP="009C659D"/>
        </w:tc>
        <w:tc>
          <w:tcPr>
            <w:tcW w:w="1978" w:type="dxa"/>
          </w:tcPr>
          <w:p w14:paraId="6DE9A04F" w14:textId="77777777" w:rsidR="001F4090" w:rsidRPr="00E11796" w:rsidRDefault="001F4090" w:rsidP="009C659D"/>
        </w:tc>
      </w:tr>
      <w:tr w:rsidR="001F4090" w:rsidRPr="00E11796" w14:paraId="3FB73F3B" w14:textId="77777777" w:rsidTr="00D52956">
        <w:tc>
          <w:tcPr>
            <w:tcW w:w="6799" w:type="dxa"/>
            <w:gridSpan w:val="2"/>
            <w:shd w:val="clear" w:color="auto" w:fill="F2F2F2" w:themeFill="background1" w:themeFillShade="F2"/>
          </w:tcPr>
          <w:p w14:paraId="7650FCFD" w14:textId="7804A456" w:rsidR="001F4090" w:rsidRPr="00E11796" w:rsidRDefault="003523FF" w:rsidP="009C659D">
            <w:pPr>
              <w:rPr>
                <w:highlight w:val="lightGray"/>
              </w:rPr>
            </w:pPr>
            <w:r w:rsidRPr="00E11796">
              <w:rPr>
                <w:b/>
                <w:highlight w:val="lightGray"/>
              </w:rPr>
              <w:t xml:space="preserve">Sum </w:t>
            </w:r>
            <w:r w:rsidR="00F95FB8" w:rsidRPr="00E11796">
              <w:rPr>
                <w:b/>
                <w:highlight w:val="lightGray"/>
              </w:rPr>
              <w:t>R</w:t>
            </w:r>
            <w:r w:rsidRPr="00E11796">
              <w:rPr>
                <w:b/>
                <w:highlight w:val="lightGray"/>
              </w:rPr>
              <w:t>igg og prosjektering</w:t>
            </w:r>
            <w:r w:rsidR="00D52956" w:rsidRPr="00E11796">
              <w:rPr>
                <w:b/>
                <w:highlight w:val="lightGray"/>
              </w:rPr>
              <w:t xml:space="preserve"> (overføres til Tabell 1.1.</w:t>
            </w:r>
            <w:r w:rsidR="00AC3105" w:rsidRPr="00E11796">
              <w:rPr>
                <w:b/>
                <w:highlight w:val="lightGray"/>
              </w:rPr>
              <w:t>1</w:t>
            </w:r>
            <w:r w:rsidR="00D52956" w:rsidRPr="00E11796">
              <w:rPr>
                <w:b/>
                <w:highlight w:val="lightGray"/>
              </w:rPr>
              <w:t>.2 Totalsum elementer)</w:t>
            </w:r>
          </w:p>
        </w:tc>
        <w:tc>
          <w:tcPr>
            <w:tcW w:w="1978" w:type="dxa"/>
            <w:shd w:val="clear" w:color="auto" w:fill="F2F2F2" w:themeFill="background1" w:themeFillShade="F2"/>
          </w:tcPr>
          <w:p w14:paraId="1C067B5C" w14:textId="77777777" w:rsidR="001F4090" w:rsidRPr="00E11796" w:rsidRDefault="001F4090" w:rsidP="009C659D"/>
        </w:tc>
      </w:tr>
    </w:tbl>
    <w:p w14:paraId="0858A395" w14:textId="77777777" w:rsidR="006F0CC0" w:rsidRPr="00E11796" w:rsidRDefault="006F0CC0" w:rsidP="009C659D">
      <w:pPr>
        <w:rPr>
          <w:lang w:eastAsia="nb-NO"/>
        </w:rPr>
      </w:pPr>
    </w:p>
    <w:tbl>
      <w:tblPr>
        <w:tblStyle w:val="Tabellrutenett"/>
        <w:tblW w:w="0" w:type="auto"/>
        <w:tblLook w:val="04A0" w:firstRow="1" w:lastRow="0" w:firstColumn="1" w:lastColumn="0" w:noHBand="0" w:noVBand="1"/>
      </w:tblPr>
      <w:tblGrid>
        <w:gridCol w:w="2925"/>
        <w:gridCol w:w="3874"/>
        <w:gridCol w:w="1978"/>
      </w:tblGrid>
      <w:tr w:rsidR="006A33C3" w:rsidRPr="00E11796" w14:paraId="0862C70C" w14:textId="77777777" w:rsidTr="00D52956">
        <w:tc>
          <w:tcPr>
            <w:tcW w:w="2925" w:type="dxa"/>
            <w:vMerge w:val="restart"/>
            <w:shd w:val="clear" w:color="auto" w:fill="F2F2F2" w:themeFill="background1" w:themeFillShade="F2"/>
          </w:tcPr>
          <w:p w14:paraId="65DF309A" w14:textId="77777777" w:rsidR="00AA20F4" w:rsidRPr="00E11796" w:rsidRDefault="00C66986" w:rsidP="009C659D">
            <w:pPr>
              <w:rPr>
                <w:b/>
              </w:rPr>
            </w:pPr>
            <w:r w:rsidRPr="00E11796">
              <w:rPr>
                <w:b/>
              </w:rPr>
              <w:t>Øvrige anlegg</w:t>
            </w:r>
            <w:r w:rsidR="00AA20F4" w:rsidRPr="00E11796">
              <w:rPr>
                <w:b/>
              </w:rPr>
              <w:t xml:space="preserve"> </w:t>
            </w:r>
          </w:p>
          <w:p w14:paraId="452934F6" w14:textId="44FAD58C" w:rsidR="006A33C3" w:rsidRPr="00E11796" w:rsidRDefault="00AA20F4" w:rsidP="009C659D">
            <w:pPr>
              <w:rPr>
                <w:b/>
              </w:rPr>
            </w:pPr>
            <w:r w:rsidRPr="00E11796">
              <w:rPr>
                <w:b/>
              </w:rPr>
              <w:t>(</w:t>
            </w:r>
            <w:r w:rsidR="00C66986" w:rsidRPr="00E11796">
              <w:rPr>
                <w:b/>
              </w:rPr>
              <w:t xml:space="preserve">inkludert </w:t>
            </w:r>
            <w:r w:rsidR="00985132" w:rsidRPr="00E11796">
              <w:rPr>
                <w:b/>
              </w:rPr>
              <w:t>elementer som ikke er listet opp som eget punkt</w:t>
            </w:r>
            <w:r w:rsidRPr="00E11796">
              <w:rPr>
                <w:b/>
              </w:rPr>
              <w:t>)</w:t>
            </w:r>
          </w:p>
        </w:tc>
        <w:tc>
          <w:tcPr>
            <w:tcW w:w="3874" w:type="dxa"/>
          </w:tcPr>
          <w:p w14:paraId="58E18D1E" w14:textId="2AD7FCBC" w:rsidR="006A33C3" w:rsidRPr="00E11796" w:rsidRDefault="00AA20F4" w:rsidP="009C659D">
            <w:r w:rsidRPr="00E11796">
              <w:t>Kollektivanlegg</w:t>
            </w:r>
          </w:p>
        </w:tc>
        <w:tc>
          <w:tcPr>
            <w:tcW w:w="1978" w:type="dxa"/>
          </w:tcPr>
          <w:p w14:paraId="5FEFAA3D" w14:textId="77777777" w:rsidR="006A33C3" w:rsidRPr="00E11796" w:rsidRDefault="006A33C3" w:rsidP="009C659D"/>
        </w:tc>
      </w:tr>
      <w:tr w:rsidR="006A33C3" w:rsidRPr="00E11796" w14:paraId="23422363" w14:textId="77777777" w:rsidTr="00D52956">
        <w:tc>
          <w:tcPr>
            <w:tcW w:w="2925" w:type="dxa"/>
            <w:vMerge/>
            <w:shd w:val="clear" w:color="auto" w:fill="F2F2F2" w:themeFill="background1" w:themeFillShade="F2"/>
          </w:tcPr>
          <w:p w14:paraId="507AC584" w14:textId="77777777" w:rsidR="006A33C3" w:rsidRPr="00E11796" w:rsidRDefault="006A33C3" w:rsidP="009C659D"/>
        </w:tc>
        <w:tc>
          <w:tcPr>
            <w:tcW w:w="3874" w:type="dxa"/>
          </w:tcPr>
          <w:p w14:paraId="10F82E99" w14:textId="5E7213A8" w:rsidR="006A33C3" w:rsidRPr="00E11796" w:rsidRDefault="00AA20F4" w:rsidP="009C659D">
            <w:r w:rsidRPr="00E11796">
              <w:t>Utfartsparkering</w:t>
            </w:r>
          </w:p>
        </w:tc>
        <w:tc>
          <w:tcPr>
            <w:tcW w:w="1978" w:type="dxa"/>
          </w:tcPr>
          <w:p w14:paraId="1C206EAA" w14:textId="77777777" w:rsidR="006A33C3" w:rsidRPr="00E11796" w:rsidRDefault="006A33C3" w:rsidP="009C659D"/>
        </w:tc>
      </w:tr>
      <w:tr w:rsidR="006A33C3" w:rsidRPr="00E11796" w14:paraId="3841E56C" w14:textId="77777777" w:rsidTr="00D52956">
        <w:tc>
          <w:tcPr>
            <w:tcW w:w="2925" w:type="dxa"/>
            <w:vMerge/>
            <w:shd w:val="clear" w:color="auto" w:fill="F2F2F2" w:themeFill="background1" w:themeFillShade="F2"/>
          </w:tcPr>
          <w:p w14:paraId="3B544636" w14:textId="77777777" w:rsidR="006A33C3" w:rsidRPr="00E11796" w:rsidRDefault="006A33C3" w:rsidP="009C659D"/>
        </w:tc>
        <w:tc>
          <w:tcPr>
            <w:tcW w:w="3874" w:type="dxa"/>
          </w:tcPr>
          <w:p w14:paraId="2B1656C4" w14:textId="251E1460" w:rsidR="006A33C3" w:rsidRPr="00E11796" w:rsidRDefault="00AA20F4" w:rsidP="009C659D">
            <w:r w:rsidRPr="00E11796">
              <w:t>Kombinert samferdselsareal</w:t>
            </w:r>
          </w:p>
        </w:tc>
        <w:tc>
          <w:tcPr>
            <w:tcW w:w="1978" w:type="dxa"/>
          </w:tcPr>
          <w:p w14:paraId="130B6C2E" w14:textId="77777777" w:rsidR="006A33C3" w:rsidRPr="00E11796" w:rsidRDefault="006A33C3" w:rsidP="009C659D"/>
        </w:tc>
      </w:tr>
      <w:tr w:rsidR="006A33C3" w:rsidRPr="00E11796" w14:paraId="1CF358E8" w14:textId="77777777" w:rsidTr="00D52956">
        <w:tc>
          <w:tcPr>
            <w:tcW w:w="2925" w:type="dxa"/>
            <w:vMerge/>
            <w:shd w:val="clear" w:color="auto" w:fill="F2F2F2" w:themeFill="background1" w:themeFillShade="F2"/>
          </w:tcPr>
          <w:p w14:paraId="530B295D" w14:textId="77777777" w:rsidR="006A33C3" w:rsidRPr="00E11796" w:rsidRDefault="006A33C3" w:rsidP="009C659D"/>
        </w:tc>
        <w:tc>
          <w:tcPr>
            <w:tcW w:w="3874" w:type="dxa"/>
          </w:tcPr>
          <w:p w14:paraId="6E3EB969" w14:textId="2CC955C7" w:rsidR="006A33C3" w:rsidRPr="00E11796" w:rsidRDefault="00AA20F4" w:rsidP="009C659D">
            <w:r w:rsidRPr="00E11796">
              <w:t>Bomstasjoner</w:t>
            </w:r>
          </w:p>
        </w:tc>
        <w:tc>
          <w:tcPr>
            <w:tcW w:w="1978" w:type="dxa"/>
          </w:tcPr>
          <w:p w14:paraId="775BEF2C" w14:textId="77777777" w:rsidR="006A33C3" w:rsidRPr="00E11796" w:rsidRDefault="006A33C3" w:rsidP="009C659D"/>
        </w:tc>
      </w:tr>
      <w:tr w:rsidR="006A33C3" w:rsidRPr="00E11796" w14:paraId="632E2B0D" w14:textId="77777777" w:rsidTr="00D52956">
        <w:tc>
          <w:tcPr>
            <w:tcW w:w="2925" w:type="dxa"/>
            <w:vMerge/>
            <w:shd w:val="clear" w:color="auto" w:fill="F2F2F2" w:themeFill="background1" w:themeFillShade="F2"/>
          </w:tcPr>
          <w:p w14:paraId="3EA681BD" w14:textId="77777777" w:rsidR="006A33C3" w:rsidRPr="00E11796" w:rsidRDefault="006A33C3" w:rsidP="009C659D"/>
        </w:tc>
        <w:tc>
          <w:tcPr>
            <w:tcW w:w="3874" w:type="dxa"/>
          </w:tcPr>
          <w:p w14:paraId="14CC181D" w14:textId="7142423E" w:rsidR="006A33C3" w:rsidRPr="00E11796" w:rsidRDefault="00AA20F4" w:rsidP="009C659D">
            <w:r w:rsidRPr="00E11796">
              <w:t xml:space="preserve">Støytiltak </w:t>
            </w:r>
          </w:p>
        </w:tc>
        <w:tc>
          <w:tcPr>
            <w:tcW w:w="1978" w:type="dxa"/>
          </w:tcPr>
          <w:p w14:paraId="74C5CBF3" w14:textId="77777777" w:rsidR="006A33C3" w:rsidRPr="00E11796" w:rsidRDefault="006A33C3" w:rsidP="009C659D"/>
        </w:tc>
      </w:tr>
      <w:tr w:rsidR="006A33C3" w:rsidRPr="00E11796" w14:paraId="2BCC139C" w14:textId="77777777" w:rsidTr="00D52956">
        <w:tc>
          <w:tcPr>
            <w:tcW w:w="2925" w:type="dxa"/>
            <w:vMerge/>
            <w:shd w:val="clear" w:color="auto" w:fill="F2F2F2" w:themeFill="background1" w:themeFillShade="F2"/>
          </w:tcPr>
          <w:p w14:paraId="7D3682A3" w14:textId="77777777" w:rsidR="006A33C3" w:rsidRPr="00E11796" w:rsidRDefault="006A33C3" w:rsidP="009C659D"/>
        </w:tc>
        <w:tc>
          <w:tcPr>
            <w:tcW w:w="3874" w:type="dxa"/>
          </w:tcPr>
          <w:p w14:paraId="2F3E9D27" w14:textId="5B94744E" w:rsidR="006A33C3" w:rsidRPr="00E11796" w:rsidRDefault="00F95FB8" w:rsidP="009C659D">
            <w:r w:rsidRPr="00E11796">
              <w:t>Kontrollplasser</w:t>
            </w:r>
          </w:p>
        </w:tc>
        <w:tc>
          <w:tcPr>
            <w:tcW w:w="1978" w:type="dxa"/>
          </w:tcPr>
          <w:p w14:paraId="101FB76A" w14:textId="77777777" w:rsidR="006A33C3" w:rsidRPr="00E11796" w:rsidRDefault="006A33C3" w:rsidP="009C659D"/>
        </w:tc>
      </w:tr>
      <w:tr w:rsidR="006A33C3" w:rsidRPr="00E11796" w14:paraId="22410259" w14:textId="77777777" w:rsidTr="00D52956">
        <w:tc>
          <w:tcPr>
            <w:tcW w:w="2925" w:type="dxa"/>
            <w:vMerge/>
            <w:shd w:val="clear" w:color="auto" w:fill="F2F2F2" w:themeFill="background1" w:themeFillShade="F2"/>
          </w:tcPr>
          <w:p w14:paraId="4F1900B1" w14:textId="77777777" w:rsidR="006A33C3" w:rsidRPr="00E11796" w:rsidRDefault="006A33C3" w:rsidP="009C659D"/>
        </w:tc>
        <w:tc>
          <w:tcPr>
            <w:tcW w:w="3874" w:type="dxa"/>
          </w:tcPr>
          <w:p w14:paraId="0D3C68E9" w14:textId="5449CB33" w:rsidR="006A33C3" w:rsidRPr="00E11796" w:rsidRDefault="00AA20F4" w:rsidP="009C659D">
            <w:r w:rsidRPr="00E11796">
              <w:t>&lt;andre&gt;</w:t>
            </w:r>
          </w:p>
        </w:tc>
        <w:tc>
          <w:tcPr>
            <w:tcW w:w="1978" w:type="dxa"/>
          </w:tcPr>
          <w:p w14:paraId="6191679E" w14:textId="77777777" w:rsidR="006A33C3" w:rsidRPr="00E11796" w:rsidRDefault="006A33C3" w:rsidP="009C659D"/>
        </w:tc>
      </w:tr>
      <w:tr w:rsidR="006A33C3" w:rsidRPr="00E11796" w14:paraId="68057DD5" w14:textId="77777777" w:rsidTr="00D52956">
        <w:tc>
          <w:tcPr>
            <w:tcW w:w="6799" w:type="dxa"/>
            <w:gridSpan w:val="2"/>
            <w:shd w:val="clear" w:color="auto" w:fill="F2F2F2" w:themeFill="background1" w:themeFillShade="F2"/>
          </w:tcPr>
          <w:p w14:paraId="374FB643" w14:textId="29DE5C4A" w:rsidR="006A33C3" w:rsidRPr="00E11796" w:rsidRDefault="00F95FB8" w:rsidP="009C659D">
            <w:pPr>
              <w:rPr>
                <w:b/>
              </w:rPr>
            </w:pPr>
            <w:r w:rsidRPr="00E11796">
              <w:rPr>
                <w:b/>
              </w:rPr>
              <w:t>Sum Øvrige anlegg</w:t>
            </w:r>
            <w:r w:rsidR="00434DE5" w:rsidRPr="00E11796">
              <w:rPr>
                <w:b/>
              </w:rPr>
              <w:t xml:space="preserve"> (overføres til Tabell 1.1.</w:t>
            </w:r>
            <w:r w:rsidR="00AC3105" w:rsidRPr="00E11796">
              <w:rPr>
                <w:b/>
              </w:rPr>
              <w:t>1.</w:t>
            </w:r>
            <w:r w:rsidR="00434DE5" w:rsidRPr="00E11796">
              <w:rPr>
                <w:b/>
              </w:rPr>
              <w:t>2</w:t>
            </w:r>
            <w:r w:rsidR="007873EE" w:rsidRPr="00E11796">
              <w:rPr>
                <w:b/>
              </w:rPr>
              <w:t xml:space="preserve"> </w:t>
            </w:r>
            <w:r w:rsidR="00E5045C" w:rsidRPr="00E11796">
              <w:rPr>
                <w:b/>
              </w:rPr>
              <w:t>T</w:t>
            </w:r>
            <w:r w:rsidR="0016055F" w:rsidRPr="00E11796">
              <w:rPr>
                <w:b/>
              </w:rPr>
              <w:t>otalsum</w:t>
            </w:r>
            <w:r w:rsidR="00E5045C" w:rsidRPr="00E11796">
              <w:rPr>
                <w:b/>
              </w:rPr>
              <w:t xml:space="preserve"> elementer</w:t>
            </w:r>
            <w:r w:rsidR="00D52956" w:rsidRPr="00E11796">
              <w:rPr>
                <w:b/>
              </w:rPr>
              <w:t>)</w:t>
            </w:r>
          </w:p>
        </w:tc>
        <w:tc>
          <w:tcPr>
            <w:tcW w:w="1978" w:type="dxa"/>
            <w:shd w:val="clear" w:color="auto" w:fill="F2F2F2" w:themeFill="background1" w:themeFillShade="F2"/>
          </w:tcPr>
          <w:p w14:paraId="080FFA64" w14:textId="77777777" w:rsidR="006A33C3" w:rsidRPr="00E11796" w:rsidRDefault="006A33C3" w:rsidP="009C659D"/>
        </w:tc>
      </w:tr>
    </w:tbl>
    <w:p w14:paraId="06384577" w14:textId="77777777" w:rsidR="003523FF" w:rsidRPr="00E11796" w:rsidRDefault="003523FF" w:rsidP="009C659D">
      <w:pPr>
        <w:rPr>
          <w:lang w:eastAsia="nb-NO"/>
        </w:rPr>
      </w:pPr>
    </w:p>
    <w:p w14:paraId="22C2CA7A" w14:textId="77777777" w:rsidR="00D52956" w:rsidRPr="00E11796" w:rsidRDefault="00D52956" w:rsidP="009C659D">
      <w:pPr>
        <w:rPr>
          <w:lang w:eastAsia="nb-NO"/>
        </w:rPr>
      </w:pPr>
    </w:p>
    <w:tbl>
      <w:tblPr>
        <w:tblStyle w:val="Tabellrutenett"/>
        <w:tblW w:w="0" w:type="auto"/>
        <w:tblLook w:val="04A0" w:firstRow="1" w:lastRow="0" w:firstColumn="1" w:lastColumn="0" w:noHBand="0" w:noVBand="1"/>
      </w:tblPr>
      <w:tblGrid>
        <w:gridCol w:w="6768"/>
        <w:gridCol w:w="1971"/>
        <w:gridCol w:w="38"/>
      </w:tblGrid>
      <w:tr w:rsidR="002A4492" w:rsidRPr="00E11796" w14:paraId="0E7FE6EC" w14:textId="77777777" w:rsidTr="00D52956">
        <w:tc>
          <w:tcPr>
            <w:tcW w:w="6799" w:type="dxa"/>
            <w:shd w:val="clear" w:color="auto" w:fill="F2F2F2" w:themeFill="background1" w:themeFillShade="F2"/>
          </w:tcPr>
          <w:p w14:paraId="6D8EE6CC" w14:textId="6AC03913" w:rsidR="002A4492" w:rsidRPr="00E11796" w:rsidRDefault="00AF0987" w:rsidP="009C659D">
            <w:pPr>
              <w:rPr>
                <w:b/>
              </w:rPr>
            </w:pPr>
            <w:r w:rsidRPr="00E11796">
              <w:rPr>
                <w:b/>
              </w:rPr>
              <w:t>Tabell 1.1.</w:t>
            </w:r>
            <w:r w:rsidR="005D2E34" w:rsidRPr="00E11796">
              <w:rPr>
                <w:b/>
              </w:rPr>
              <w:t>1.</w:t>
            </w:r>
            <w:r w:rsidRPr="00E11796">
              <w:rPr>
                <w:b/>
              </w:rPr>
              <w:t xml:space="preserve">2 </w:t>
            </w:r>
            <w:r w:rsidR="00E5045C" w:rsidRPr="00E11796">
              <w:rPr>
                <w:b/>
              </w:rPr>
              <w:t>T</w:t>
            </w:r>
            <w:r w:rsidR="00860DB9" w:rsidRPr="00E11796">
              <w:rPr>
                <w:b/>
              </w:rPr>
              <w:t>otalsum</w:t>
            </w:r>
            <w:r w:rsidR="00E5045C" w:rsidRPr="00E11796">
              <w:rPr>
                <w:b/>
              </w:rPr>
              <w:t xml:space="preserve"> elementer</w:t>
            </w:r>
          </w:p>
        </w:tc>
        <w:tc>
          <w:tcPr>
            <w:tcW w:w="1978" w:type="dxa"/>
            <w:gridSpan w:val="2"/>
            <w:shd w:val="clear" w:color="auto" w:fill="F2F2F2" w:themeFill="background1" w:themeFillShade="F2"/>
          </w:tcPr>
          <w:p w14:paraId="1E39124D" w14:textId="6024C8DF" w:rsidR="002A4492" w:rsidRPr="00E11796" w:rsidRDefault="00860DB9" w:rsidP="009C659D">
            <w:r w:rsidRPr="00E11796">
              <w:rPr>
                <w:b/>
              </w:rPr>
              <w:t>Beløp i NOK ekskl. mva.</w:t>
            </w:r>
          </w:p>
        </w:tc>
      </w:tr>
      <w:tr w:rsidR="002A4492" w:rsidRPr="00E11796" w14:paraId="237A8E03" w14:textId="77777777" w:rsidTr="00D52956">
        <w:trPr>
          <w:gridAfter w:val="1"/>
          <w:wAfter w:w="38" w:type="dxa"/>
        </w:trPr>
        <w:tc>
          <w:tcPr>
            <w:tcW w:w="6799" w:type="dxa"/>
          </w:tcPr>
          <w:p w14:paraId="5BCAA222" w14:textId="78D3BA8A" w:rsidR="002A4492" w:rsidRPr="00E11796" w:rsidRDefault="005146F5" w:rsidP="009C659D">
            <w:pPr>
              <w:rPr>
                <w:b/>
              </w:rPr>
            </w:pPr>
            <w:r w:rsidRPr="00E11796">
              <w:rPr>
                <w:b/>
              </w:rPr>
              <w:t>Sum Veg i dagen</w:t>
            </w:r>
          </w:p>
        </w:tc>
        <w:tc>
          <w:tcPr>
            <w:tcW w:w="1978" w:type="dxa"/>
          </w:tcPr>
          <w:p w14:paraId="07BAC740" w14:textId="77777777" w:rsidR="002A4492" w:rsidRPr="00E11796" w:rsidRDefault="002A4492" w:rsidP="009C659D"/>
        </w:tc>
      </w:tr>
      <w:tr w:rsidR="002A4492" w:rsidRPr="00E11796" w14:paraId="1925335A" w14:textId="77777777" w:rsidTr="00D52956">
        <w:trPr>
          <w:gridAfter w:val="1"/>
          <w:wAfter w:w="38" w:type="dxa"/>
        </w:trPr>
        <w:tc>
          <w:tcPr>
            <w:tcW w:w="6799" w:type="dxa"/>
          </w:tcPr>
          <w:p w14:paraId="2FA6BF90" w14:textId="76A0C491" w:rsidR="002A4492" w:rsidRPr="00E11796" w:rsidRDefault="005146F5" w:rsidP="009C659D">
            <w:pPr>
              <w:rPr>
                <w:b/>
              </w:rPr>
            </w:pPr>
            <w:r w:rsidRPr="00E11796">
              <w:rPr>
                <w:b/>
              </w:rPr>
              <w:t xml:space="preserve">Sum </w:t>
            </w:r>
            <w:r w:rsidR="00AC3FED" w:rsidRPr="00E11796">
              <w:rPr>
                <w:b/>
              </w:rPr>
              <w:t>Konstruksjoner</w:t>
            </w:r>
          </w:p>
        </w:tc>
        <w:tc>
          <w:tcPr>
            <w:tcW w:w="1978" w:type="dxa"/>
          </w:tcPr>
          <w:p w14:paraId="2B0FD32D" w14:textId="77777777" w:rsidR="002A4492" w:rsidRPr="00E11796" w:rsidRDefault="002A4492" w:rsidP="009C659D"/>
        </w:tc>
      </w:tr>
      <w:tr w:rsidR="002A4492" w:rsidRPr="00E11796" w14:paraId="38BB7780" w14:textId="77777777" w:rsidTr="00D52956">
        <w:trPr>
          <w:gridAfter w:val="1"/>
          <w:wAfter w:w="38" w:type="dxa"/>
        </w:trPr>
        <w:tc>
          <w:tcPr>
            <w:tcW w:w="6799" w:type="dxa"/>
          </w:tcPr>
          <w:p w14:paraId="432FBA8B" w14:textId="55A39986" w:rsidR="002A4492" w:rsidRPr="00E11796" w:rsidRDefault="00AC3FED" w:rsidP="009C659D">
            <w:pPr>
              <w:rPr>
                <w:b/>
              </w:rPr>
            </w:pPr>
            <w:r w:rsidRPr="00E11796">
              <w:rPr>
                <w:b/>
              </w:rPr>
              <w:t>Sum Tunneler</w:t>
            </w:r>
          </w:p>
        </w:tc>
        <w:tc>
          <w:tcPr>
            <w:tcW w:w="1978" w:type="dxa"/>
          </w:tcPr>
          <w:p w14:paraId="19143ED7" w14:textId="77777777" w:rsidR="002A4492" w:rsidRPr="00E11796" w:rsidRDefault="002A4492" w:rsidP="009C659D"/>
        </w:tc>
      </w:tr>
      <w:tr w:rsidR="002A4492" w:rsidRPr="00E11796" w14:paraId="00EE9B88" w14:textId="77777777" w:rsidTr="00D52956">
        <w:trPr>
          <w:gridAfter w:val="1"/>
          <w:wAfter w:w="38" w:type="dxa"/>
        </w:trPr>
        <w:tc>
          <w:tcPr>
            <w:tcW w:w="6799" w:type="dxa"/>
          </w:tcPr>
          <w:p w14:paraId="0AE44896" w14:textId="50B8F384" w:rsidR="002A4492" w:rsidRPr="00E11796" w:rsidRDefault="00AC3FED" w:rsidP="009C659D">
            <w:pPr>
              <w:rPr>
                <w:b/>
              </w:rPr>
            </w:pPr>
            <w:r w:rsidRPr="00E11796">
              <w:rPr>
                <w:b/>
                <w:highlight w:val="lightGray"/>
              </w:rPr>
              <w:t>Sum Elektro og automasjon</w:t>
            </w:r>
          </w:p>
        </w:tc>
        <w:tc>
          <w:tcPr>
            <w:tcW w:w="1978" w:type="dxa"/>
          </w:tcPr>
          <w:p w14:paraId="72C16939" w14:textId="77777777" w:rsidR="002A4492" w:rsidRPr="00E11796" w:rsidRDefault="002A4492" w:rsidP="009C659D"/>
        </w:tc>
      </w:tr>
      <w:tr w:rsidR="002A4492" w:rsidRPr="00E11796" w14:paraId="2A80F15B" w14:textId="77777777" w:rsidTr="00D52956">
        <w:trPr>
          <w:gridAfter w:val="1"/>
          <w:wAfter w:w="38" w:type="dxa"/>
        </w:trPr>
        <w:tc>
          <w:tcPr>
            <w:tcW w:w="6799" w:type="dxa"/>
          </w:tcPr>
          <w:p w14:paraId="5CD17291" w14:textId="4F487F9E" w:rsidR="002A4492" w:rsidRPr="00E11796" w:rsidRDefault="00AC3FED" w:rsidP="009C659D">
            <w:pPr>
              <w:rPr>
                <w:b/>
              </w:rPr>
            </w:pPr>
            <w:r w:rsidRPr="00E11796">
              <w:rPr>
                <w:b/>
                <w:highlight w:val="lightGray"/>
              </w:rPr>
              <w:t>Sum Rigg og prosjektering</w:t>
            </w:r>
          </w:p>
        </w:tc>
        <w:tc>
          <w:tcPr>
            <w:tcW w:w="1978" w:type="dxa"/>
          </w:tcPr>
          <w:p w14:paraId="6A250D6D" w14:textId="77777777" w:rsidR="002A4492" w:rsidRPr="00E11796" w:rsidRDefault="002A4492" w:rsidP="009C659D"/>
        </w:tc>
      </w:tr>
      <w:tr w:rsidR="002A4492" w:rsidRPr="00E11796" w14:paraId="3D128DEB" w14:textId="77777777" w:rsidTr="00D52956">
        <w:trPr>
          <w:gridAfter w:val="1"/>
          <w:wAfter w:w="38" w:type="dxa"/>
        </w:trPr>
        <w:tc>
          <w:tcPr>
            <w:tcW w:w="6799" w:type="dxa"/>
          </w:tcPr>
          <w:p w14:paraId="2FB7F2F9" w14:textId="744B0277" w:rsidR="002A4492" w:rsidRPr="00E11796" w:rsidRDefault="00AC3FED" w:rsidP="009C659D">
            <w:pPr>
              <w:rPr>
                <w:b/>
              </w:rPr>
            </w:pPr>
            <w:r w:rsidRPr="00E11796">
              <w:rPr>
                <w:b/>
              </w:rPr>
              <w:t>Sum Øvrige anlegg</w:t>
            </w:r>
          </w:p>
        </w:tc>
        <w:tc>
          <w:tcPr>
            <w:tcW w:w="1978" w:type="dxa"/>
          </w:tcPr>
          <w:p w14:paraId="3EF0F5CD" w14:textId="77777777" w:rsidR="002A4492" w:rsidRPr="00E11796" w:rsidRDefault="002A4492" w:rsidP="009C659D"/>
        </w:tc>
      </w:tr>
      <w:tr w:rsidR="002A4492" w:rsidRPr="00E11796" w14:paraId="23C6FDB3" w14:textId="77777777" w:rsidTr="00D52956">
        <w:tc>
          <w:tcPr>
            <w:tcW w:w="6799" w:type="dxa"/>
            <w:shd w:val="clear" w:color="auto" w:fill="F2F2F2" w:themeFill="background1" w:themeFillShade="F2"/>
          </w:tcPr>
          <w:p w14:paraId="2E07A0FC" w14:textId="211E1E6A" w:rsidR="002A4492" w:rsidRPr="00E11796" w:rsidRDefault="00860DB9" w:rsidP="009C659D">
            <w:pPr>
              <w:rPr>
                <w:b/>
              </w:rPr>
            </w:pPr>
            <w:r w:rsidRPr="00E11796">
              <w:rPr>
                <w:b/>
              </w:rPr>
              <w:t xml:space="preserve">Total sum </w:t>
            </w:r>
            <w:r w:rsidR="00311963" w:rsidRPr="00E11796">
              <w:rPr>
                <w:b/>
              </w:rPr>
              <w:t>elementer</w:t>
            </w:r>
            <w:r w:rsidRPr="00E11796">
              <w:rPr>
                <w:b/>
              </w:rPr>
              <w:t xml:space="preserve"> (overføres til </w:t>
            </w:r>
            <w:r w:rsidR="005146F5" w:rsidRPr="00E11796">
              <w:rPr>
                <w:b/>
              </w:rPr>
              <w:t>punkt 1.2 Kontraktsum og tilbudssum)</w:t>
            </w:r>
            <w:r w:rsidRPr="00E11796">
              <w:rPr>
                <w:b/>
              </w:rPr>
              <w:t xml:space="preserve"> </w:t>
            </w:r>
          </w:p>
        </w:tc>
        <w:tc>
          <w:tcPr>
            <w:tcW w:w="1978" w:type="dxa"/>
            <w:gridSpan w:val="2"/>
            <w:shd w:val="clear" w:color="auto" w:fill="F2F2F2" w:themeFill="background1" w:themeFillShade="F2"/>
          </w:tcPr>
          <w:p w14:paraId="75B7B5D1" w14:textId="77777777" w:rsidR="002A4492" w:rsidRPr="00E11796" w:rsidRDefault="002A4492" w:rsidP="009C659D"/>
        </w:tc>
      </w:tr>
    </w:tbl>
    <w:p w14:paraId="23326D38" w14:textId="77777777" w:rsidR="003523FF" w:rsidRPr="00E11796" w:rsidRDefault="003523FF" w:rsidP="009C659D">
      <w:pPr>
        <w:rPr>
          <w:lang w:eastAsia="nb-NO"/>
        </w:rPr>
      </w:pPr>
    </w:p>
    <w:p w14:paraId="1D8CB4FA" w14:textId="6AF7F66C" w:rsidR="00513D11" w:rsidRPr="00E11796" w:rsidRDefault="001F310D" w:rsidP="009C659D">
      <w:pPr>
        <w:rPr>
          <w:b/>
          <w:i/>
          <w:lang w:eastAsia="nb-NO"/>
        </w:rPr>
      </w:pPr>
      <w:r w:rsidRPr="00E11796">
        <w:rPr>
          <w:b/>
          <w:i/>
          <w:highlight w:val="lightGray"/>
          <w:lang w:eastAsia="nb-NO"/>
        </w:rPr>
        <w:t xml:space="preserve">EKSEMPEL </w:t>
      </w:r>
      <w:r w:rsidR="00386F81" w:rsidRPr="00E11796">
        <w:rPr>
          <w:b/>
          <w:i/>
          <w:highlight w:val="lightGray"/>
          <w:lang w:eastAsia="nb-NO"/>
        </w:rPr>
        <w:t>Alt. 2:</w:t>
      </w:r>
      <w:r w:rsidR="007F3D8A" w:rsidRPr="00E11796">
        <w:rPr>
          <w:b/>
          <w:i/>
          <w:highlight w:val="lightGray"/>
          <w:lang w:eastAsia="nb-NO"/>
        </w:rPr>
        <w:t xml:space="preserve"> Vertikal inndeling i elementer</w:t>
      </w:r>
      <w:r w:rsidR="00D469C4" w:rsidRPr="00E11796">
        <w:rPr>
          <w:b/>
          <w:i/>
          <w:highlight w:val="lightGray"/>
          <w:lang w:eastAsia="nb-NO"/>
        </w:rPr>
        <w:t xml:space="preserve"> (SE VEILEDNING </w:t>
      </w:r>
      <w:r w:rsidR="00311963" w:rsidRPr="00E11796">
        <w:rPr>
          <w:b/>
          <w:i/>
          <w:highlight w:val="lightGray"/>
          <w:lang w:eastAsia="nb-NO"/>
        </w:rPr>
        <w:t>I P</w:t>
      </w:r>
      <w:r w:rsidR="003A4D86" w:rsidRPr="00E11796">
        <w:rPr>
          <w:b/>
          <w:i/>
          <w:highlight w:val="lightGray"/>
          <w:lang w:eastAsia="nb-NO"/>
        </w:rPr>
        <w:t>UNKT</w:t>
      </w:r>
      <w:r w:rsidR="00311963" w:rsidRPr="00E11796">
        <w:rPr>
          <w:b/>
          <w:i/>
          <w:highlight w:val="lightGray"/>
          <w:lang w:eastAsia="nb-NO"/>
        </w:rPr>
        <w:t xml:space="preserve"> 1.1.1)</w:t>
      </w:r>
    </w:p>
    <w:p w14:paraId="565690F1" w14:textId="77777777" w:rsidR="00386F81" w:rsidRPr="00E11796" w:rsidRDefault="00386F81" w:rsidP="009C659D">
      <w:pPr>
        <w:rPr>
          <w:lang w:eastAsia="nb-NO"/>
        </w:rPr>
      </w:pPr>
    </w:p>
    <w:tbl>
      <w:tblPr>
        <w:tblStyle w:val="Tabellrutenett"/>
        <w:tblW w:w="0" w:type="auto"/>
        <w:tblLook w:val="04A0" w:firstRow="1" w:lastRow="0" w:firstColumn="1" w:lastColumn="0" w:noHBand="0" w:noVBand="1"/>
      </w:tblPr>
      <w:tblGrid>
        <w:gridCol w:w="6779"/>
        <w:gridCol w:w="1960"/>
        <w:gridCol w:w="38"/>
      </w:tblGrid>
      <w:tr w:rsidR="00513D11" w:rsidRPr="00E11796" w14:paraId="6AB16564" w14:textId="77777777" w:rsidTr="00402920">
        <w:tc>
          <w:tcPr>
            <w:tcW w:w="8777" w:type="dxa"/>
            <w:gridSpan w:val="3"/>
            <w:shd w:val="clear" w:color="auto" w:fill="F2F2F2" w:themeFill="background1" w:themeFillShade="F2"/>
          </w:tcPr>
          <w:p w14:paraId="53447FD7" w14:textId="77777777" w:rsidR="003B36CC" w:rsidRPr="00E11796" w:rsidRDefault="003B36CC" w:rsidP="003B36CC">
            <w:pPr>
              <w:jc w:val="center"/>
              <w:rPr>
                <w:b/>
                <w:highlight w:val="lightGray"/>
              </w:rPr>
            </w:pPr>
          </w:p>
          <w:p w14:paraId="27B146BB" w14:textId="77777777" w:rsidR="003B36CC" w:rsidRPr="00E11796" w:rsidRDefault="003B36CC" w:rsidP="003B36CC">
            <w:pPr>
              <w:rPr>
                <w:b/>
                <w:highlight w:val="lightGray"/>
              </w:rPr>
            </w:pPr>
            <w:r w:rsidRPr="00E11796">
              <w:rPr>
                <w:b/>
                <w:highlight w:val="lightGray"/>
              </w:rPr>
              <w:t>Tabell 1.1.1.1 Rundsummer</w:t>
            </w:r>
          </w:p>
          <w:p w14:paraId="5D88F87B" w14:textId="1312CCB9" w:rsidR="00513D11" w:rsidRPr="00E11796" w:rsidRDefault="00513D11" w:rsidP="003B36CC">
            <w:pPr>
              <w:jc w:val="center"/>
              <w:rPr>
                <w:b/>
                <w:highlight w:val="lightGray"/>
              </w:rPr>
            </w:pPr>
          </w:p>
        </w:tc>
      </w:tr>
      <w:tr w:rsidR="00513D11" w:rsidRPr="00E11796" w14:paraId="2BDF2B66" w14:textId="77777777" w:rsidTr="00402920">
        <w:tc>
          <w:tcPr>
            <w:tcW w:w="6799" w:type="dxa"/>
            <w:shd w:val="clear" w:color="auto" w:fill="F2F2F2" w:themeFill="background1" w:themeFillShade="F2"/>
          </w:tcPr>
          <w:p w14:paraId="328B9DF2" w14:textId="4720CB82" w:rsidR="00513D11" w:rsidRPr="00E11796" w:rsidRDefault="00C85480" w:rsidP="009C659D">
            <w:pPr>
              <w:rPr>
                <w:b/>
                <w:highlight w:val="lightGray"/>
              </w:rPr>
            </w:pPr>
            <w:r w:rsidRPr="00E11796">
              <w:rPr>
                <w:b/>
                <w:highlight w:val="lightGray"/>
              </w:rPr>
              <w:t>Elementer</w:t>
            </w:r>
          </w:p>
        </w:tc>
        <w:tc>
          <w:tcPr>
            <w:tcW w:w="1978" w:type="dxa"/>
            <w:gridSpan w:val="2"/>
            <w:shd w:val="clear" w:color="auto" w:fill="F2F2F2" w:themeFill="background1" w:themeFillShade="F2"/>
          </w:tcPr>
          <w:p w14:paraId="313726FB" w14:textId="5B80FE92" w:rsidR="00513D11" w:rsidRPr="00E11796" w:rsidRDefault="00402920" w:rsidP="009C659D">
            <w:pPr>
              <w:rPr>
                <w:b/>
                <w:highlight w:val="lightGray"/>
              </w:rPr>
            </w:pPr>
            <w:r w:rsidRPr="00E11796">
              <w:rPr>
                <w:b/>
                <w:highlight w:val="lightGray"/>
              </w:rPr>
              <w:t>Beløp i NOK ekskl. mva</w:t>
            </w:r>
          </w:p>
        </w:tc>
      </w:tr>
      <w:tr w:rsidR="00513D11" w:rsidRPr="00E11796" w14:paraId="63751F5F" w14:textId="77777777" w:rsidTr="00DC13D6">
        <w:trPr>
          <w:gridAfter w:val="1"/>
          <w:wAfter w:w="38" w:type="dxa"/>
        </w:trPr>
        <w:tc>
          <w:tcPr>
            <w:tcW w:w="6799" w:type="dxa"/>
          </w:tcPr>
          <w:p w14:paraId="2B90B515" w14:textId="3C9182BD" w:rsidR="00513D11" w:rsidRPr="00E11796" w:rsidRDefault="00402920" w:rsidP="009C659D">
            <w:pPr>
              <w:rPr>
                <w:b/>
                <w:highlight w:val="lightGray"/>
              </w:rPr>
            </w:pPr>
            <w:r w:rsidRPr="00E11796">
              <w:rPr>
                <w:b/>
                <w:highlight w:val="lightGray"/>
              </w:rPr>
              <w:t>Vegbygging i hovedlinje</w:t>
            </w:r>
          </w:p>
        </w:tc>
        <w:tc>
          <w:tcPr>
            <w:tcW w:w="1978" w:type="dxa"/>
          </w:tcPr>
          <w:p w14:paraId="697FB5FA" w14:textId="77777777" w:rsidR="00513D11" w:rsidRPr="00E11796" w:rsidRDefault="00513D11" w:rsidP="009C659D">
            <w:pPr>
              <w:rPr>
                <w:b/>
                <w:highlight w:val="lightGray"/>
              </w:rPr>
            </w:pPr>
          </w:p>
        </w:tc>
      </w:tr>
      <w:tr w:rsidR="00513D11" w:rsidRPr="00E11796" w14:paraId="131AF103" w14:textId="77777777" w:rsidTr="00DC13D6">
        <w:trPr>
          <w:gridAfter w:val="1"/>
          <w:wAfter w:w="38" w:type="dxa"/>
        </w:trPr>
        <w:tc>
          <w:tcPr>
            <w:tcW w:w="6799" w:type="dxa"/>
          </w:tcPr>
          <w:p w14:paraId="1F415A67" w14:textId="3418DA5D" w:rsidR="00513D11" w:rsidRPr="00E11796" w:rsidRDefault="00432B91" w:rsidP="009C659D">
            <w:pPr>
              <w:rPr>
                <w:highlight w:val="lightGray"/>
              </w:rPr>
            </w:pPr>
            <w:r w:rsidRPr="00E11796">
              <w:rPr>
                <w:highlight w:val="lightGray"/>
              </w:rPr>
              <w:lastRenderedPageBreak/>
              <w:t>Underbygging</w:t>
            </w:r>
          </w:p>
        </w:tc>
        <w:tc>
          <w:tcPr>
            <w:tcW w:w="1978" w:type="dxa"/>
          </w:tcPr>
          <w:p w14:paraId="2935E18F" w14:textId="77777777" w:rsidR="00513D11" w:rsidRPr="00E11796" w:rsidRDefault="00513D11" w:rsidP="009C659D">
            <w:pPr>
              <w:rPr>
                <w:b/>
                <w:highlight w:val="lightGray"/>
              </w:rPr>
            </w:pPr>
          </w:p>
        </w:tc>
      </w:tr>
      <w:tr w:rsidR="00513D11" w:rsidRPr="00E11796" w14:paraId="553D6E04" w14:textId="77777777" w:rsidTr="00DC13D6">
        <w:trPr>
          <w:gridAfter w:val="1"/>
          <w:wAfter w:w="38" w:type="dxa"/>
        </w:trPr>
        <w:tc>
          <w:tcPr>
            <w:tcW w:w="6799" w:type="dxa"/>
          </w:tcPr>
          <w:p w14:paraId="0B9CAD33" w14:textId="6623042D" w:rsidR="00513D11" w:rsidRPr="00E11796" w:rsidRDefault="00432B91" w:rsidP="009C659D">
            <w:pPr>
              <w:rPr>
                <w:highlight w:val="lightGray"/>
              </w:rPr>
            </w:pPr>
            <w:r w:rsidRPr="00E11796">
              <w:rPr>
                <w:highlight w:val="lightGray"/>
              </w:rPr>
              <w:t>Sprengning i linjen</w:t>
            </w:r>
          </w:p>
        </w:tc>
        <w:tc>
          <w:tcPr>
            <w:tcW w:w="1978" w:type="dxa"/>
          </w:tcPr>
          <w:p w14:paraId="14AD3E58" w14:textId="77777777" w:rsidR="00513D11" w:rsidRPr="00E11796" w:rsidRDefault="00513D11" w:rsidP="009C659D">
            <w:pPr>
              <w:rPr>
                <w:b/>
                <w:highlight w:val="lightGray"/>
              </w:rPr>
            </w:pPr>
          </w:p>
        </w:tc>
      </w:tr>
      <w:tr w:rsidR="00513D11" w:rsidRPr="00E11796" w14:paraId="04E67733" w14:textId="77777777" w:rsidTr="00DC13D6">
        <w:trPr>
          <w:gridAfter w:val="1"/>
          <w:wAfter w:w="38" w:type="dxa"/>
        </w:trPr>
        <w:tc>
          <w:tcPr>
            <w:tcW w:w="6799" w:type="dxa"/>
          </w:tcPr>
          <w:p w14:paraId="30B26433" w14:textId="4B82C6CE" w:rsidR="00513D11" w:rsidRPr="00E11796" w:rsidRDefault="005608E7" w:rsidP="009C659D">
            <w:pPr>
              <w:rPr>
                <w:highlight w:val="lightGray"/>
              </w:rPr>
            </w:pPr>
            <w:r w:rsidRPr="00E11796">
              <w:rPr>
                <w:highlight w:val="lightGray"/>
              </w:rPr>
              <w:t>Sprengning i sidetak</w:t>
            </w:r>
          </w:p>
        </w:tc>
        <w:tc>
          <w:tcPr>
            <w:tcW w:w="1978" w:type="dxa"/>
          </w:tcPr>
          <w:p w14:paraId="46BABCB6" w14:textId="77777777" w:rsidR="00513D11" w:rsidRPr="00E11796" w:rsidRDefault="00513D11" w:rsidP="009C659D">
            <w:pPr>
              <w:rPr>
                <w:b/>
                <w:highlight w:val="lightGray"/>
              </w:rPr>
            </w:pPr>
          </w:p>
        </w:tc>
      </w:tr>
      <w:tr w:rsidR="00513D11" w:rsidRPr="00E11796" w14:paraId="58AABDCD" w14:textId="77777777" w:rsidTr="00DC13D6">
        <w:trPr>
          <w:gridAfter w:val="1"/>
          <w:wAfter w:w="38" w:type="dxa"/>
        </w:trPr>
        <w:tc>
          <w:tcPr>
            <w:tcW w:w="6799" w:type="dxa"/>
          </w:tcPr>
          <w:p w14:paraId="18779448" w14:textId="0277F361" w:rsidR="00513D11" w:rsidRPr="00E11796" w:rsidRDefault="005608E7" w:rsidP="009C659D">
            <w:pPr>
              <w:rPr>
                <w:highlight w:val="lightGray"/>
              </w:rPr>
            </w:pPr>
            <w:r w:rsidRPr="00E11796">
              <w:rPr>
                <w:highlight w:val="lightGray"/>
              </w:rPr>
              <w:t>Overbygning</w:t>
            </w:r>
          </w:p>
        </w:tc>
        <w:tc>
          <w:tcPr>
            <w:tcW w:w="1978" w:type="dxa"/>
          </w:tcPr>
          <w:p w14:paraId="3E803CD6" w14:textId="77777777" w:rsidR="00513D11" w:rsidRPr="00E11796" w:rsidRDefault="00513D11" w:rsidP="009C659D">
            <w:pPr>
              <w:rPr>
                <w:b/>
                <w:highlight w:val="lightGray"/>
              </w:rPr>
            </w:pPr>
          </w:p>
        </w:tc>
      </w:tr>
      <w:tr w:rsidR="00513D11" w:rsidRPr="00E11796" w14:paraId="4E7C3A57" w14:textId="77777777" w:rsidTr="00DC13D6">
        <w:trPr>
          <w:gridAfter w:val="1"/>
          <w:wAfter w:w="38" w:type="dxa"/>
        </w:trPr>
        <w:tc>
          <w:tcPr>
            <w:tcW w:w="6799" w:type="dxa"/>
          </w:tcPr>
          <w:p w14:paraId="29403612" w14:textId="7AFB57DF" w:rsidR="00513D11" w:rsidRPr="00E11796" w:rsidRDefault="00B440BB" w:rsidP="009C659D">
            <w:pPr>
              <w:rPr>
                <w:highlight w:val="lightGray"/>
              </w:rPr>
            </w:pPr>
            <w:r w:rsidRPr="00E11796">
              <w:rPr>
                <w:highlight w:val="lightGray"/>
              </w:rPr>
              <w:t>Bakkeplanering/justeringsmasser/arrondering/revegetering</w:t>
            </w:r>
          </w:p>
        </w:tc>
        <w:tc>
          <w:tcPr>
            <w:tcW w:w="1978" w:type="dxa"/>
          </w:tcPr>
          <w:p w14:paraId="1F6706CA" w14:textId="77777777" w:rsidR="00513D11" w:rsidRPr="00E11796" w:rsidRDefault="00513D11" w:rsidP="009C659D">
            <w:pPr>
              <w:rPr>
                <w:b/>
                <w:highlight w:val="lightGray"/>
              </w:rPr>
            </w:pPr>
          </w:p>
        </w:tc>
      </w:tr>
      <w:tr w:rsidR="00B773CF" w:rsidRPr="00E11796" w14:paraId="7381D96D" w14:textId="77777777" w:rsidTr="00DC13D6">
        <w:trPr>
          <w:gridAfter w:val="1"/>
          <w:wAfter w:w="38" w:type="dxa"/>
        </w:trPr>
        <w:tc>
          <w:tcPr>
            <w:tcW w:w="6799" w:type="dxa"/>
          </w:tcPr>
          <w:p w14:paraId="79F6D483" w14:textId="713B4D7A" w:rsidR="00B773CF" w:rsidRPr="00E11796" w:rsidRDefault="00B440BB" w:rsidP="009C659D">
            <w:pPr>
              <w:rPr>
                <w:highlight w:val="lightGray"/>
              </w:rPr>
            </w:pPr>
            <w:r w:rsidRPr="00E11796">
              <w:rPr>
                <w:highlight w:val="lightGray"/>
              </w:rPr>
              <w:t>Bergsikring</w:t>
            </w:r>
          </w:p>
        </w:tc>
        <w:tc>
          <w:tcPr>
            <w:tcW w:w="1978" w:type="dxa"/>
          </w:tcPr>
          <w:p w14:paraId="0D438CEB" w14:textId="77777777" w:rsidR="00B773CF" w:rsidRPr="00E11796" w:rsidRDefault="00B773CF" w:rsidP="009C659D">
            <w:pPr>
              <w:rPr>
                <w:b/>
                <w:highlight w:val="lightGray"/>
              </w:rPr>
            </w:pPr>
          </w:p>
        </w:tc>
      </w:tr>
      <w:tr w:rsidR="00B773CF" w:rsidRPr="00E11796" w14:paraId="3DDE17DE" w14:textId="77777777" w:rsidTr="00DC13D6">
        <w:trPr>
          <w:gridAfter w:val="1"/>
          <w:wAfter w:w="38" w:type="dxa"/>
        </w:trPr>
        <w:tc>
          <w:tcPr>
            <w:tcW w:w="6799" w:type="dxa"/>
          </w:tcPr>
          <w:p w14:paraId="577F246E" w14:textId="0734C03B" w:rsidR="00B773CF" w:rsidRPr="00E11796" w:rsidRDefault="00B440BB" w:rsidP="009C659D">
            <w:pPr>
              <w:rPr>
                <w:highlight w:val="lightGray"/>
              </w:rPr>
            </w:pPr>
            <w:r w:rsidRPr="00E11796">
              <w:rPr>
                <w:highlight w:val="lightGray"/>
              </w:rPr>
              <w:t>Vannhåndtering</w:t>
            </w:r>
          </w:p>
        </w:tc>
        <w:tc>
          <w:tcPr>
            <w:tcW w:w="1978" w:type="dxa"/>
          </w:tcPr>
          <w:p w14:paraId="43A5774A" w14:textId="77777777" w:rsidR="00B773CF" w:rsidRPr="00E11796" w:rsidRDefault="00B773CF" w:rsidP="009C659D">
            <w:pPr>
              <w:rPr>
                <w:b/>
                <w:highlight w:val="lightGray"/>
              </w:rPr>
            </w:pPr>
          </w:p>
        </w:tc>
      </w:tr>
      <w:tr w:rsidR="00B773CF" w:rsidRPr="00E11796" w14:paraId="6928987A" w14:textId="77777777" w:rsidTr="00DC13D6">
        <w:trPr>
          <w:gridAfter w:val="1"/>
          <w:wAfter w:w="38" w:type="dxa"/>
        </w:trPr>
        <w:tc>
          <w:tcPr>
            <w:tcW w:w="6799" w:type="dxa"/>
          </w:tcPr>
          <w:p w14:paraId="0C466C27" w14:textId="0449429C" w:rsidR="00B773CF" w:rsidRPr="00E11796" w:rsidRDefault="00675F1D" w:rsidP="009C659D">
            <w:pPr>
              <w:rPr>
                <w:highlight w:val="lightGray"/>
              </w:rPr>
            </w:pPr>
            <w:r w:rsidRPr="00E11796">
              <w:rPr>
                <w:highlight w:val="lightGray"/>
              </w:rPr>
              <w:t>Skilt</w:t>
            </w:r>
          </w:p>
        </w:tc>
        <w:tc>
          <w:tcPr>
            <w:tcW w:w="1978" w:type="dxa"/>
          </w:tcPr>
          <w:p w14:paraId="04AFD91B" w14:textId="77777777" w:rsidR="00B773CF" w:rsidRPr="00E11796" w:rsidRDefault="00B773CF" w:rsidP="009C659D">
            <w:pPr>
              <w:rPr>
                <w:b/>
                <w:highlight w:val="lightGray"/>
              </w:rPr>
            </w:pPr>
          </w:p>
        </w:tc>
      </w:tr>
      <w:tr w:rsidR="00B773CF" w:rsidRPr="00E11796" w14:paraId="74ADB461" w14:textId="77777777" w:rsidTr="00DC13D6">
        <w:trPr>
          <w:gridAfter w:val="1"/>
          <w:wAfter w:w="38" w:type="dxa"/>
        </w:trPr>
        <w:tc>
          <w:tcPr>
            <w:tcW w:w="6799" w:type="dxa"/>
          </w:tcPr>
          <w:p w14:paraId="556E7EF3" w14:textId="5DE10F36" w:rsidR="00B773CF" w:rsidRPr="00E11796" w:rsidRDefault="00675F1D" w:rsidP="009C659D">
            <w:pPr>
              <w:rPr>
                <w:highlight w:val="lightGray"/>
              </w:rPr>
            </w:pPr>
            <w:r w:rsidRPr="00E11796">
              <w:rPr>
                <w:highlight w:val="lightGray"/>
              </w:rPr>
              <w:t>Vegrekkverk og vegutstyr</w:t>
            </w:r>
          </w:p>
        </w:tc>
        <w:tc>
          <w:tcPr>
            <w:tcW w:w="1978" w:type="dxa"/>
          </w:tcPr>
          <w:p w14:paraId="0B090912" w14:textId="77777777" w:rsidR="00B773CF" w:rsidRPr="00E11796" w:rsidRDefault="00B773CF" w:rsidP="009C659D">
            <w:pPr>
              <w:rPr>
                <w:b/>
                <w:highlight w:val="lightGray"/>
              </w:rPr>
            </w:pPr>
          </w:p>
        </w:tc>
      </w:tr>
      <w:tr w:rsidR="00B773CF" w:rsidRPr="00E11796" w14:paraId="0BBEBBE6" w14:textId="77777777" w:rsidTr="00DC13D6">
        <w:trPr>
          <w:gridAfter w:val="1"/>
          <w:wAfter w:w="38" w:type="dxa"/>
        </w:trPr>
        <w:tc>
          <w:tcPr>
            <w:tcW w:w="6799" w:type="dxa"/>
          </w:tcPr>
          <w:p w14:paraId="46EDD9F6" w14:textId="333CAEE5" w:rsidR="00B773CF" w:rsidRPr="00E11796" w:rsidRDefault="00675F1D" w:rsidP="009C659D">
            <w:pPr>
              <w:rPr>
                <w:highlight w:val="lightGray"/>
              </w:rPr>
            </w:pPr>
            <w:r w:rsidRPr="00E11796">
              <w:rPr>
                <w:highlight w:val="lightGray"/>
              </w:rPr>
              <w:t>&lt;-&gt;</w:t>
            </w:r>
          </w:p>
        </w:tc>
        <w:tc>
          <w:tcPr>
            <w:tcW w:w="1978" w:type="dxa"/>
          </w:tcPr>
          <w:p w14:paraId="2DCF7B6C" w14:textId="77777777" w:rsidR="00B773CF" w:rsidRPr="00E11796" w:rsidRDefault="00B773CF" w:rsidP="009C659D">
            <w:pPr>
              <w:rPr>
                <w:b/>
                <w:highlight w:val="lightGray"/>
              </w:rPr>
            </w:pPr>
          </w:p>
        </w:tc>
      </w:tr>
      <w:tr w:rsidR="00B773CF" w:rsidRPr="00E11796" w14:paraId="5492A650" w14:textId="77777777" w:rsidTr="00DC13D6">
        <w:trPr>
          <w:gridAfter w:val="1"/>
          <w:wAfter w:w="38" w:type="dxa"/>
        </w:trPr>
        <w:tc>
          <w:tcPr>
            <w:tcW w:w="6799" w:type="dxa"/>
          </w:tcPr>
          <w:p w14:paraId="2F3B1BFB" w14:textId="77777777" w:rsidR="00B773CF" w:rsidRPr="00E11796" w:rsidRDefault="00B773CF" w:rsidP="009C659D">
            <w:pPr>
              <w:rPr>
                <w:highlight w:val="lightGray"/>
              </w:rPr>
            </w:pPr>
          </w:p>
        </w:tc>
        <w:tc>
          <w:tcPr>
            <w:tcW w:w="1978" w:type="dxa"/>
          </w:tcPr>
          <w:p w14:paraId="09AD3338" w14:textId="77777777" w:rsidR="00B773CF" w:rsidRPr="00E11796" w:rsidRDefault="00B773CF" w:rsidP="009C659D">
            <w:pPr>
              <w:rPr>
                <w:b/>
                <w:highlight w:val="lightGray"/>
              </w:rPr>
            </w:pPr>
          </w:p>
        </w:tc>
      </w:tr>
      <w:tr w:rsidR="00B773CF" w:rsidRPr="00E11796" w14:paraId="1203B9FB" w14:textId="77777777" w:rsidTr="002C01C6">
        <w:tc>
          <w:tcPr>
            <w:tcW w:w="6799" w:type="dxa"/>
            <w:shd w:val="clear" w:color="auto" w:fill="F2F2F2" w:themeFill="background1" w:themeFillShade="F2"/>
          </w:tcPr>
          <w:p w14:paraId="19032308" w14:textId="1C1DB6C7" w:rsidR="00B773CF" w:rsidRPr="00E11796" w:rsidRDefault="0008277E" w:rsidP="009C659D">
            <w:pPr>
              <w:rPr>
                <w:b/>
                <w:highlight w:val="lightGray"/>
              </w:rPr>
            </w:pPr>
            <w:r w:rsidRPr="00E11796">
              <w:rPr>
                <w:b/>
                <w:highlight w:val="lightGray"/>
              </w:rPr>
              <w:t>Sum Vegbygging i hovedlinje</w:t>
            </w:r>
            <w:r w:rsidR="00D469C4" w:rsidRPr="00E11796">
              <w:rPr>
                <w:b/>
                <w:highlight w:val="lightGray"/>
              </w:rPr>
              <w:t xml:space="preserve"> (overføres til tabell 1.1.1.2 Totalsum elementer)</w:t>
            </w:r>
          </w:p>
        </w:tc>
        <w:tc>
          <w:tcPr>
            <w:tcW w:w="1978" w:type="dxa"/>
            <w:gridSpan w:val="2"/>
            <w:shd w:val="clear" w:color="auto" w:fill="F2F2F2" w:themeFill="background1" w:themeFillShade="F2"/>
          </w:tcPr>
          <w:p w14:paraId="2863A6D3" w14:textId="77777777" w:rsidR="00B773CF" w:rsidRPr="00E11796" w:rsidRDefault="00B773CF" w:rsidP="009C659D">
            <w:pPr>
              <w:rPr>
                <w:b/>
                <w:highlight w:val="lightGray"/>
              </w:rPr>
            </w:pPr>
          </w:p>
        </w:tc>
      </w:tr>
    </w:tbl>
    <w:p w14:paraId="5762971B" w14:textId="702DBCCF" w:rsidR="006E3B73" w:rsidRPr="00E11796" w:rsidRDefault="006E3B73" w:rsidP="009C659D">
      <w:pPr>
        <w:rPr>
          <w:b/>
          <w:highlight w:val="lightGray"/>
          <w:lang w:eastAsia="nb-NO"/>
        </w:rPr>
      </w:pPr>
    </w:p>
    <w:tbl>
      <w:tblPr>
        <w:tblStyle w:val="Tabellrutenett"/>
        <w:tblW w:w="0" w:type="auto"/>
        <w:tblLook w:val="04A0" w:firstRow="1" w:lastRow="0" w:firstColumn="1" w:lastColumn="0" w:noHBand="0" w:noVBand="1"/>
      </w:tblPr>
      <w:tblGrid>
        <w:gridCol w:w="6771"/>
        <w:gridCol w:w="1968"/>
        <w:gridCol w:w="38"/>
      </w:tblGrid>
      <w:tr w:rsidR="00D77E1F" w:rsidRPr="00E11796" w14:paraId="790171C7" w14:textId="77777777" w:rsidTr="00713C58">
        <w:tc>
          <w:tcPr>
            <w:tcW w:w="6799" w:type="dxa"/>
            <w:shd w:val="clear" w:color="auto" w:fill="F2F2F2" w:themeFill="background1" w:themeFillShade="F2"/>
          </w:tcPr>
          <w:p w14:paraId="5F14B83E" w14:textId="03FFE08C" w:rsidR="00D77E1F" w:rsidRPr="00E11796" w:rsidRDefault="00CE6E54" w:rsidP="009C659D">
            <w:pPr>
              <w:rPr>
                <w:b/>
                <w:highlight w:val="lightGray"/>
              </w:rPr>
            </w:pPr>
            <w:r w:rsidRPr="00E11796">
              <w:rPr>
                <w:b/>
                <w:highlight w:val="lightGray"/>
              </w:rPr>
              <w:t>Tunne</w:t>
            </w:r>
            <w:r w:rsidR="000908C9" w:rsidRPr="00E11796">
              <w:rPr>
                <w:b/>
                <w:highlight w:val="lightGray"/>
              </w:rPr>
              <w:t>l</w:t>
            </w:r>
          </w:p>
        </w:tc>
        <w:tc>
          <w:tcPr>
            <w:tcW w:w="1978" w:type="dxa"/>
            <w:gridSpan w:val="2"/>
            <w:shd w:val="clear" w:color="auto" w:fill="F2F2F2" w:themeFill="background1" w:themeFillShade="F2"/>
          </w:tcPr>
          <w:p w14:paraId="38ED0C66" w14:textId="77777777" w:rsidR="00D77E1F" w:rsidRPr="00E11796" w:rsidRDefault="00D77E1F" w:rsidP="009C659D">
            <w:pPr>
              <w:rPr>
                <w:highlight w:val="lightGray"/>
              </w:rPr>
            </w:pPr>
          </w:p>
        </w:tc>
      </w:tr>
      <w:tr w:rsidR="00D77E1F" w:rsidRPr="00E11796" w14:paraId="6FEEAA75" w14:textId="77777777" w:rsidTr="00D77E1F">
        <w:trPr>
          <w:gridAfter w:val="1"/>
          <w:wAfter w:w="38" w:type="dxa"/>
        </w:trPr>
        <w:tc>
          <w:tcPr>
            <w:tcW w:w="6799" w:type="dxa"/>
          </w:tcPr>
          <w:p w14:paraId="4776DF7F" w14:textId="4C8A2AE7" w:rsidR="00D77E1F" w:rsidRPr="00E11796" w:rsidRDefault="000908C9" w:rsidP="009C659D">
            <w:pPr>
              <w:rPr>
                <w:highlight w:val="lightGray"/>
              </w:rPr>
            </w:pPr>
            <w:r w:rsidRPr="00E11796">
              <w:rPr>
                <w:highlight w:val="lightGray"/>
              </w:rPr>
              <w:t xml:space="preserve">Sprengning og </w:t>
            </w:r>
            <w:r w:rsidR="00AE5588" w:rsidRPr="00E11796">
              <w:rPr>
                <w:highlight w:val="lightGray"/>
              </w:rPr>
              <w:t>masseflytting</w:t>
            </w:r>
          </w:p>
        </w:tc>
        <w:tc>
          <w:tcPr>
            <w:tcW w:w="1978" w:type="dxa"/>
          </w:tcPr>
          <w:p w14:paraId="3668DCE2" w14:textId="77777777" w:rsidR="00D77E1F" w:rsidRPr="00E11796" w:rsidRDefault="00D77E1F" w:rsidP="009C659D">
            <w:pPr>
              <w:rPr>
                <w:highlight w:val="lightGray"/>
              </w:rPr>
            </w:pPr>
          </w:p>
        </w:tc>
      </w:tr>
      <w:tr w:rsidR="00D77E1F" w:rsidRPr="00E11796" w14:paraId="007FD8D3" w14:textId="77777777" w:rsidTr="00D77E1F">
        <w:trPr>
          <w:gridAfter w:val="1"/>
          <w:wAfter w:w="38" w:type="dxa"/>
        </w:trPr>
        <w:tc>
          <w:tcPr>
            <w:tcW w:w="6799" w:type="dxa"/>
          </w:tcPr>
          <w:p w14:paraId="320E3AF9" w14:textId="134F14C4" w:rsidR="00D77E1F" w:rsidRPr="00E11796" w:rsidRDefault="00AE5588" w:rsidP="009C659D">
            <w:pPr>
              <w:rPr>
                <w:highlight w:val="lightGray"/>
              </w:rPr>
            </w:pPr>
            <w:r w:rsidRPr="00E11796">
              <w:rPr>
                <w:highlight w:val="lightGray"/>
              </w:rPr>
              <w:t>Sikring og injeksjon</w:t>
            </w:r>
          </w:p>
        </w:tc>
        <w:tc>
          <w:tcPr>
            <w:tcW w:w="1978" w:type="dxa"/>
          </w:tcPr>
          <w:p w14:paraId="66F92EA8" w14:textId="77777777" w:rsidR="00D77E1F" w:rsidRPr="00E11796" w:rsidRDefault="00D77E1F" w:rsidP="009C659D">
            <w:pPr>
              <w:rPr>
                <w:highlight w:val="lightGray"/>
              </w:rPr>
            </w:pPr>
          </w:p>
        </w:tc>
      </w:tr>
      <w:tr w:rsidR="00D77E1F" w:rsidRPr="00E11796" w14:paraId="12380B0E" w14:textId="77777777" w:rsidTr="00D77E1F">
        <w:trPr>
          <w:gridAfter w:val="1"/>
          <w:wAfter w:w="38" w:type="dxa"/>
        </w:trPr>
        <w:tc>
          <w:tcPr>
            <w:tcW w:w="6799" w:type="dxa"/>
          </w:tcPr>
          <w:p w14:paraId="43ADB872" w14:textId="3640A9BC" w:rsidR="00D77E1F" w:rsidRPr="00E11796" w:rsidRDefault="00AE5588" w:rsidP="009C659D">
            <w:pPr>
              <w:rPr>
                <w:highlight w:val="lightGray"/>
              </w:rPr>
            </w:pPr>
            <w:r w:rsidRPr="00E11796">
              <w:rPr>
                <w:highlight w:val="lightGray"/>
              </w:rPr>
              <w:t>Vann- og frostsikring</w:t>
            </w:r>
          </w:p>
        </w:tc>
        <w:tc>
          <w:tcPr>
            <w:tcW w:w="1978" w:type="dxa"/>
          </w:tcPr>
          <w:p w14:paraId="7A89C42E" w14:textId="77777777" w:rsidR="00D77E1F" w:rsidRPr="00E11796" w:rsidRDefault="00D77E1F" w:rsidP="009C659D">
            <w:pPr>
              <w:rPr>
                <w:highlight w:val="lightGray"/>
              </w:rPr>
            </w:pPr>
          </w:p>
        </w:tc>
      </w:tr>
      <w:tr w:rsidR="00D77E1F" w:rsidRPr="00E11796" w14:paraId="00016672" w14:textId="77777777" w:rsidTr="00D77E1F">
        <w:trPr>
          <w:gridAfter w:val="1"/>
          <w:wAfter w:w="38" w:type="dxa"/>
        </w:trPr>
        <w:tc>
          <w:tcPr>
            <w:tcW w:w="6799" w:type="dxa"/>
          </w:tcPr>
          <w:p w14:paraId="0B0CD2C2" w14:textId="0AA4A3A7" w:rsidR="00D77E1F" w:rsidRPr="00E11796" w:rsidRDefault="00AC07F0" w:rsidP="009C659D">
            <w:pPr>
              <w:rPr>
                <w:highlight w:val="lightGray"/>
              </w:rPr>
            </w:pPr>
            <w:r w:rsidRPr="00E11796">
              <w:rPr>
                <w:highlight w:val="lightGray"/>
              </w:rPr>
              <w:t>Veg, grøfter, rør, føringsveger</w:t>
            </w:r>
          </w:p>
        </w:tc>
        <w:tc>
          <w:tcPr>
            <w:tcW w:w="1978" w:type="dxa"/>
          </w:tcPr>
          <w:p w14:paraId="05FE1893" w14:textId="77777777" w:rsidR="00D77E1F" w:rsidRPr="00E11796" w:rsidRDefault="00D77E1F" w:rsidP="009C659D">
            <w:pPr>
              <w:rPr>
                <w:highlight w:val="lightGray"/>
              </w:rPr>
            </w:pPr>
          </w:p>
        </w:tc>
      </w:tr>
      <w:tr w:rsidR="00D77E1F" w:rsidRPr="00E11796" w14:paraId="0FEB4E33" w14:textId="77777777" w:rsidTr="00D77E1F">
        <w:trPr>
          <w:gridAfter w:val="1"/>
          <w:wAfter w:w="38" w:type="dxa"/>
        </w:trPr>
        <w:tc>
          <w:tcPr>
            <w:tcW w:w="6799" w:type="dxa"/>
          </w:tcPr>
          <w:p w14:paraId="50C3C8E1" w14:textId="683ECC71" w:rsidR="00D77E1F" w:rsidRPr="00E11796" w:rsidRDefault="007426CE" w:rsidP="009C659D">
            <w:pPr>
              <w:rPr>
                <w:highlight w:val="lightGray"/>
              </w:rPr>
            </w:pPr>
            <w:r w:rsidRPr="00E11796">
              <w:rPr>
                <w:highlight w:val="lightGray"/>
              </w:rPr>
              <w:t>Komplettering tekniske bygg, pumpebasseng, tverrforbindelser, luftetårn</w:t>
            </w:r>
          </w:p>
        </w:tc>
        <w:tc>
          <w:tcPr>
            <w:tcW w:w="1978" w:type="dxa"/>
          </w:tcPr>
          <w:p w14:paraId="01FE32B0" w14:textId="77777777" w:rsidR="00D77E1F" w:rsidRPr="00E11796" w:rsidRDefault="00D77E1F" w:rsidP="009C659D">
            <w:pPr>
              <w:rPr>
                <w:highlight w:val="lightGray"/>
              </w:rPr>
            </w:pPr>
          </w:p>
        </w:tc>
      </w:tr>
      <w:tr w:rsidR="00D77E1F" w:rsidRPr="00E11796" w14:paraId="6A56E463" w14:textId="77777777" w:rsidTr="00D77E1F">
        <w:trPr>
          <w:gridAfter w:val="1"/>
          <w:wAfter w:w="38" w:type="dxa"/>
        </w:trPr>
        <w:tc>
          <w:tcPr>
            <w:tcW w:w="6799" w:type="dxa"/>
          </w:tcPr>
          <w:p w14:paraId="5123C036" w14:textId="60508477" w:rsidR="00D77E1F" w:rsidRPr="00E11796" w:rsidRDefault="007426CE" w:rsidP="009C659D">
            <w:pPr>
              <w:rPr>
                <w:highlight w:val="lightGray"/>
              </w:rPr>
            </w:pPr>
            <w:r w:rsidRPr="00E11796">
              <w:rPr>
                <w:highlight w:val="lightGray"/>
              </w:rPr>
              <w:t>Elektro, styring</w:t>
            </w:r>
            <w:r w:rsidR="004C7321" w:rsidRPr="00E11796">
              <w:rPr>
                <w:highlight w:val="lightGray"/>
              </w:rPr>
              <w:t xml:space="preserve">, regulering og overvåkning </w:t>
            </w:r>
          </w:p>
        </w:tc>
        <w:tc>
          <w:tcPr>
            <w:tcW w:w="1978" w:type="dxa"/>
          </w:tcPr>
          <w:p w14:paraId="6391C59C" w14:textId="77777777" w:rsidR="00D77E1F" w:rsidRPr="00E11796" w:rsidRDefault="00D77E1F" w:rsidP="009C659D">
            <w:pPr>
              <w:rPr>
                <w:highlight w:val="lightGray"/>
              </w:rPr>
            </w:pPr>
          </w:p>
        </w:tc>
      </w:tr>
      <w:tr w:rsidR="00D77E1F" w:rsidRPr="00E11796" w14:paraId="60CE907A" w14:textId="77777777" w:rsidTr="00D77E1F">
        <w:trPr>
          <w:gridAfter w:val="1"/>
          <w:wAfter w:w="38" w:type="dxa"/>
        </w:trPr>
        <w:tc>
          <w:tcPr>
            <w:tcW w:w="6799" w:type="dxa"/>
          </w:tcPr>
          <w:p w14:paraId="22848754" w14:textId="6EF2BFE0" w:rsidR="00D77E1F" w:rsidRPr="00E11796" w:rsidRDefault="00713C58" w:rsidP="009C659D">
            <w:pPr>
              <w:rPr>
                <w:highlight w:val="lightGray"/>
              </w:rPr>
            </w:pPr>
            <w:r w:rsidRPr="00E11796">
              <w:rPr>
                <w:highlight w:val="lightGray"/>
              </w:rPr>
              <w:t xml:space="preserve">(Merk: Betongportaler </w:t>
            </w:r>
            <w:r w:rsidR="001F310D" w:rsidRPr="00E11796">
              <w:rPr>
                <w:highlight w:val="lightGray"/>
              </w:rPr>
              <w:t xml:space="preserve">tunnel </w:t>
            </w:r>
            <w:r w:rsidRPr="00E11796">
              <w:rPr>
                <w:highlight w:val="lightGray"/>
              </w:rPr>
              <w:t>legges under konstruksjoner)</w:t>
            </w:r>
          </w:p>
        </w:tc>
        <w:tc>
          <w:tcPr>
            <w:tcW w:w="1978" w:type="dxa"/>
          </w:tcPr>
          <w:p w14:paraId="5148616E" w14:textId="77777777" w:rsidR="00D77E1F" w:rsidRPr="00E11796" w:rsidRDefault="00D77E1F" w:rsidP="009C659D">
            <w:pPr>
              <w:rPr>
                <w:highlight w:val="lightGray"/>
              </w:rPr>
            </w:pPr>
          </w:p>
        </w:tc>
      </w:tr>
      <w:tr w:rsidR="00713C58" w:rsidRPr="00E11796" w14:paraId="4FED29D5" w14:textId="77777777" w:rsidTr="00713C58">
        <w:tc>
          <w:tcPr>
            <w:tcW w:w="6799" w:type="dxa"/>
            <w:shd w:val="clear" w:color="auto" w:fill="F2F2F2" w:themeFill="background1" w:themeFillShade="F2"/>
          </w:tcPr>
          <w:p w14:paraId="7E7D17B8" w14:textId="0D0901F9" w:rsidR="00713C58" w:rsidRPr="00E11796" w:rsidRDefault="00713C58" w:rsidP="009C659D">
            <w:pPr>
              <w:rPr>
                <w:b/>
                <w:highlight w:val="lightGray"/>
              </w:rPr>
            </w:pPr>
            <w:r w:rsidRPr="00E11796">
              <w:rPr>
                <w:b/>
                <w:highlight w:val="lightGray"/>
              </w:rPr>
              <w:t>Sum Tunnel</w:t>
            </w:r>
            <w:r w:rsidR="00D469C4" w:rsidRPr="00E11796">
              <w:rPr>
                <w:b/>
                <w:highlight w:val="lightGray"/>
              </w:rPr>
              <w:t xml:space="preserve"> (overføres til tabell 1.1.1.2 Totalsum elementer)</w:t>
            </w:r>
          </w:p>
        </w:tc>
        <w:tc>
          <w:tcPr>
            <w:tcW w:w="1978" w:type="dxa"/>
            <w:gridSpan w:val="2"/>
            <w:shd w:val="clear" w:color="auto" w:fill="F2F2F2" w:themeFill="background1" w:themeFillShade="F2"/>
          </w:tcPr>
          <w:p w14:paraId="2003E176" w14:textId="77777777" w:rsidR="00713C58" w:rsidRPr="00E11796" w:rsidRDefault="00713C58" w:rsidP="009C659D">
            <w:pPr>
              <w:rPr>
                <w:highlight w:val="lightGray"/>
              </w:rPr>
            </w:pPr>
          </w:p>
        </w:tc>
      </w:tr>
    </w:tbl>
    <w:p w14:paraId="4BEF44C2" w14:textId="77777777" w:rsidR="006E3B73" w:rsidRPr="00E11796" w:rsidRDefault="006E3B73" w:rsidP="009C659D">
      <w:pPr>
        <w:rPr>
          <w:highlight w:val="lightGray"/>
          <w:lang w:eastAsia="nb-NO"/>
        </w:rPr>
      </w:pPr>
    </w:p>
    <w:tbl>
      <w:tblPr>
        <w:tblStyle w:val="Tabellrutenett"/>
        <w:tblW w:w="0" w:type="auto"/>
        <w:tblLook w:val="04A0" w:firstRow="1" w:lastRow="0" w:firstColumn="1" w:lastColumn="0" w:noHBand="0" w:noVBand="1"/>
      </w:tblPr>
      <w:tblGrid>
        <w:gridCol w:w="6771"/>
        <w:gridCol w:w="1968"/>
        <w:gridCol w:w="38"/>
      </w:tblGrid>
      <w:tr w:rsidR="00713C58" w:rsidRPr="00E11796" w14:paraId="348718F5" w14:textId="77777777" w:rsidTr="0006376B">
        <w:tc>
          <w:tcPr>
            <w:tcW w:w="6799" w:type="dxa"/>
            <w:shd w:val="clear" w:color="auto" w:fill="F2F2F2" w:themeFill="background1" w:themeFillShade="F2"/>
          </w:tcPr>
          <w:p w14:paraId="33290FE7" w14:textId="5B5C25E8" w:rsidR="00713C58" w:rsidRPr="00E11796" w:rsidRDefault="00713C58" w:rsidP="0006376B">
            <w:pPr>
              <w:rPr>
                <w:b/>
                <w:highlight w:val="lightGray"/>
              </w:rPr>
            </w:pPr>
            <w:r w:rsidRPr="00E11796">
              <w:rPr>
                <w:b/>
                <w:highlight w:val="lightGray"/>
              </w:rPr>
              <w:t>Konstruksjoner</w:t>
            </w:r>
          </w:p>
        </w:tc>
        <w:tc>
          <w:tcPr>
            <w:tcW w:w="1978" w:type="dxa"/>
            <w:gridSpan w:val="2"/>
            <w:shd w:val="clear" w:color="auto" w:fill="F2F2F2" w:themeFill="background1" w:themeFillShade="F2"/>
          </w:tcPr>
          <w:p w14:paraId="4953F266" w14:textId="77777777" w:rsidR="00713C58" w:rsidRPr="00E11796" w:rsidRDefault="00713C58" w:rsidP="0006376B">
            <w:pPr>
              <w:rPr>
                <w:highlight w:val="lightGray"/>
              </w:rPr>
            </w:pPr>
          </w:p>
        </w:tc>
      </w:tr>
      <w:tr w:rsidR="00713C58" w:rsidRPr="00E11796" w14:paraId="4EA0D4B8" w14:textId="77777777" w:rsidTr="0006376B">
        <w:trPr>
          <w:gridAfter w:val="1"/>
          <w:wAfter w:w="38" w:type="dxa"/>
        </w:trPr>
        <w:tc>
          <w:tcPr>
            <w:tcW w:w="6799" w:type="dxa"/>
          </w:tcPr>
          <w:p w14:paraId="3DD54A0B" w14:textId="04ABF447" w:rsidR="00713C58" w:rsidRPr="00E11796" w:rsidRDefault="001F310D" w:rsidP="0006376B">
            <w:pPr>
              <w:rPr>
                <w:highlight w:val="lightGray"/>
              </w:rPr>
            </w:pPr>
            <w:r w:rsidRPr="00E11796">
              <w:rPr>
                <w:highlight w:val="lightGray"/>
              </w:rPr>
              <w:t>&lt;-&gt;</w:t>
            </w:r>
          </w:p>
        </w:tc>
        <w:tc>
          <w:tcPr>
            <w:tcW w:w="1978" w:type="dxa"/>
          </w:tcPr>
          <w:p w14:paraId="3A865612" w14:textId="77777777" w:rsidR="00713C58" w:rsidRPr="00E11796" w:rsidRDefault="00713C58" w:rsidP="0006376B">
            <w:pPr>
              <w:rPr>
                <w:highlight w:val="lightGray"/>
              </w:rPr>
            </w:pPr>
          </w:p>
        </w:tc>
      </w:tr>
      <w:tr w:rsidR="00713C58" w:rsidRPr="00E11796" w14:paraId="52C7F7FA" w14:textId="77777777" w:rsidTr="0006376B">
        <w:tc>
          <w:tcPr>
            <w:tcW w:w="6799" w:type="dxa"/>
            <w:shd w:val="clear" w:color="auto" w:fill="F2F2F2" w:themeFill="background1" w:themeFillShade="F2"/>
          </w:tcPr>
          <w:p w14:paraId="45C1FF64" w14:textId="01F8C342" w:rsidR="00713C58" w:rsidRPr="00E11796" w:rsidRDefault="00713C58" w:rsidP="0006376B">
            <w:pPr>
              <w:rPr>
                <w:b/>
                <w:highlight w:val="lightGray"/>
              </w:rPr>
            </w:pPr>
            <w:r w:rsidRPr="00E11796">
              <w:rPr>
                <w:b/>
                <w:highlight w:val="lightGray"/>
              </w:rPr>
              <w:t>Sum Konstruksjoner</w:t>
            </w:r>
            <w:r w:rsidR="00D469C4" w:rsidRPr="00E11796">
              <w:rPr>
                <w:b/>
                <w:highlight w:val="lightGray"/>
              </w:rPr>
              <w:t xml:space="preserve"> (overføres til tabell 1.1.1.2 Totalsum elementer)</w:t>
            </w:r>
          </w:p>
        </w:tc>
        <w:tc>
          <w:tcPr>
            <w:tcW w:w="1978" w:type="dxa"/>
            <w:gridSpan w:val="2"/>
            <w:shd w:val="clear" w:color="auto" w:fill="F2F2F2" w:themeFill="background1" w:themeFillShade="F2"/>
          </w:tcPr>
          <w:p w14:paraId="3E6F66CF" w14:textId="77777777" w:rsidR="00713C58" w:rsidRPr="00E11796" w:rsidRDefault="00713C58" w:rsidP="0006376B">
            <w:pPr>
              <w:rPr>
                <w:highlight w:val="lightGray"/>
              </w:rPr>
            </w:pPr>
          </w:p>
        </w:tc>
      </w:tr>
    </w:tbl>
    <w:p w14:paraId="0801094D" w14:textId="77777777" w:rsidR="00713C58" w:rsidRPr="00E11796" w:rsidRDefault="00713C58" w:rsidP="009C659D">
      <w:pPr>
        <w:rPr>
          <w:highlight w:val="lightGray"/>
          <w:lang w:eastAsia="nb-NO"/>
        </w:rPr>
      </w:pPr>
    </w:p>
    <w:tbl>
      <w:tblPr>
        <w:tblStyle w:val="Tabellrutenett"/>
        <w:tblW w:w="0" w:type="auto"/>
        <w:tblLook w:val="04A0" w:firstRow="1" w:lastRow="0" w:firstColumn="1" w:lastColumn="0" w:noHBand="0" w:noVBand="1"/>
      </w:tblPr>
      <w:tblGrid>
        <w:gridCol w:w="6770"/>
        <w:gridCol w:w="1969"/>
        <w:gridCol w:w="38"/>
      </w:tblGrid>
      <w:tr w:rsidR="001F310D" w:rsidRPr="00E11796" w14:paraId="50B52880" w14:textId="77777777" w:rsidTr="0006376B">
        <w:tc>
          <w:tcPr>
            <w:tcW w:w="6799" w:type="dxa"/>
            <w:shd w:val="clear" w:color="auto" w:fill="F2F2F2" w:themeFill="background1" w:themeFillShade="F2"/>
          </w:tcPr>
          <w:p w14:paraId="0BDFE186" w14:textId="5400CB24" w:rsidR="001F310D" w:rsidRPr="00E11796" w:rsidRDefault="00896A8F" w:rsidP="0006376B">
            <w:pPr>
              <w:rPr>
                <w:b/>
                <w:highlight w:val="lightGray"/>
              </w:rPr>
            </w:pPr>
            <w:r w:rsidRPr="00E11796">
              <w:rPr>
                <w:b/>
                <w:highlight w:val="lightGray"/>
              </w:rPr>
              <w:t>Rigg og prosjektering</w:t>
            </w:r>
          </w:p>
        </w:tc>
        <w:tc>
          <w:tcPr>
            <w:tcW w:w="1978" w:type="dxa"/>
            <w:gridSpan w:val="2"/>
            <w:shd w:val="clear" w:color="auto" w:fill="F2F2F2" w:themeFill="background1" w:themeFillShade="F2"/>
          </w:tcPr>
          <w:p w14:paraId="26DB9378" w14:textId="77777777" w:rsidR="001F310D" w:rsidRPr="00E11796" w:rsidRDefault="001F310D" w:rsidP="0006376B">
            <w:pPr>
              <w:rPr>
                <w:highlight w:val="lightGray"/>
              </w:rPr>
            </w:pPr>
          </w:p>
        </w:tc>
      </w:tr>
      <w:tr w:rsidR="001F310D" w:rsidRPr="00E11796" w14:paraId="171FCBD6" w14:textId="77777777" w:rsidTr="0006376B">
        <w:trPr>
          <w:gridAfter w:val="1"/>
          <w:wAfter w:w="38" w:type="dxa"/>
        </w:trPr>
        <w:tc>
          <w:tcPr>
            <w:tcW w:w="6799" w:type="dxa"/>
          </w:tcPr>
          <w:p w14:paraId="50DFA265" w14:textId="77777777" w:rsidR="001F310D" w:rsidRPr="00E11796" w:rsidRDefault="001F310D" w:rsidP="0006376B">
            <w:pPr>
              <w:rPr>
                <w:highlight w:val="lightGray"/>
              </w:rPr>
            </w:pPr>
            <w:r w:rsidRPr="00E11796">
              <w:rPr>
                <w:highlight w:val="lightGray"/>
              </w:rPr>
              <w:t>&lt;-&gt;</w:t>
            </w:r>
          </w:p>
        </w:tc>
        <w:tc>
          <w:tcPr>
            <w:tcW w:w="1978" w:type="dxa"/>
          </w:tcPr>
          <w:p w14:paraId="2E65EC1C" w14:textId="77777777" w:rsidR="001F310D" w:rsidRPr="00E11796" w:rsidRDefault="001F310D" w:rsidP="0006376B">
            <w:pPr>
              <w:rPr>
                <w:highlight w:val="lightGray"/>
              </w:rPr>
            </w:pPr>
          </w:p>
        </w:tc>
      </w:tr>
      <w:tr w:rsidR="00896A8F" w:rsidRPr="00E11796" w14:paraId="2373FCA6" w14:textId="77777777" w:rsidTr="0006376B">
        <w:trPr>
          <w:gridAfter w:val="1"/>
          <w:wAfter w:w="38" w:type="dxa"/>
        </w:trPr>
        <w:tc>
          <w:tcPr>
            <w:tcW w:w="6799" w:type="dxa"/>
          </w:tcPr>
          <w:p w14:paraId="6F590233" w14:textId="7933E4AB" w:rsidR="00896A8F" w:rsidRPr="00E11796" w:rsidRDefault="00896A8F" w:rsidP="0006376B">
            <w:pPr>
              <w:rPr>
                <w:highlight w:val="lightGray"/>
              </w:rPr>
            </w:pPr>
            <w:r w:rsidRPr="00E11796">
              <w:rPr>
                <w:highlight w:val="lightGray"/>
              </w:rPr>
              <w:t>&lt;-&gt;</w:t>
            </w:r>
          </w:p>
        </w:tc>
        <w:tc>
          <w:tcPr>
            <w:tcW w:w="1978" w:type="dxa"/>
          </w:tcPr>
          <w:p w14:paraId="44B65F54" w14:textId="77777777" w:rsidR="00896A8F" w:rsidRPr="00E11796" w:rsidRDefault="00896A8F" w:rsidP="0006376B">
            <w:pPr>
              <w:rPr>
                <w:highlight w:val="lightGray"/>
              </w:rPr>
            </w:pPr>
          </w:p>
        </w:tc>
      </w:tr>
      <w:tr w:rsidR="001F310D" w:rsidRPr="00E11796" w14:paraId="44BB7600" w14:textId="77777777" w:rsidTr="0006376B">
        <w:tc>
          <w:tcPr>
            <w:tcW w:w="6799" w:type="dxa"/>
            <w:shd w:val="clear" w:color="auto" w:fill="F2F2F2" w:themeFill="background1" w:themeFillShade="F2"/>
          </w:tcPr>
          <w:p w14:paraId="39DB862B" w14:textId="716E61A6" w:rsidR="001F310D" w:rsidRPr="00E11796" w:rsidRDefault="001F310D" w:rsidP="0006376B">
            <w:pPr>
              <w:rPr>
                <w:b/>
                <w:highlight w:val="lightGray"/>
              </w:rPr>
            </w:pPr>
            <w:r w:rsidRPr="00E11796">
              <w:rPr>
                <w:b/>
                <w:highlight w:val="lightGray"/>
              </w:rPr>
              <w:t xml:space="preserve">Sum </w:t>
            </w:r>
            <w:r w:rsidR="00896A8F" w:rsidRPr="00E11796">
              <w:rPr>
                <w:b/>
                <w:highlight w:val="lightGray"/>
              </w:rPr>
              <w:t>Rigg og prosjektering</w:t>
            </w:r>
            <w:r w:rsidR="00D469C4" w:rsidRPr="00E11796">
              <w:rPr>
                <w:b/>
                <w:highlight w:val="lightGray"/>
              </w:rPr>
              <w:t xml:space="preserve"> (overføres til tabell 1.1.1.2 Totalsum elementer)</w:t>
            </w:r>
          </w:p>
        </w:tc>
        <w:tc>
          <w:tcPr>
            <w:tcW w:w="1978" w:type="dxa"/>
            <w:gridSpan w:val="2"/>
            <w:shd w:val="clear" w:color="auto" w:fill="F2F2F2" w:themeFill="background1" w:themeFillShade="F2"/>
          </w:tcPr>
          <w:p w14:paraId="35B6E6A7" w14:textId="77777777" w:rsidR="001F310D" w:rsidRPr="00E11796" w:rsidRDefault="001F310D" w:rsidP="0006376B">
            <w:pPr>
              <w:rPr>
                <w:highlight w:val="lightGray"/>
              </w:rPr>
            </w:pPr>
          </w:p>
        </w:tc>
      </w:tr>
    </w:tbl>
    <w:p w14:paraId="6ACFBBD0" w14:textId="77777777" w:rsidR="002C01C6" w:rsidRPr="00E11796" w:rsidRDefault="002C01C6" w:rsidP="009C659D">
      <w:pPr>
        <w:rPr>
          <w:highlight w:val="lightGray"/>
          <w:lang w:eastAsia="nb-NO"/>
        </w:rPr>
      </w:pPr>
    </w:p>
    <w:tbl>
      <w:tblPr>
        <w:tblStyle w:val="Tabellrutenett"/>
        <w:tblW w:w="0" w:type="auto"/>
        <w:tblLook w:val="04A0" w:firstRow="1" w:lastRow="0" w:firstColumn="1" w:lastColumn="0" w:noHBand="0" w:noVBand="1"/>
      </w:tblPr>
      <w:tblGrid>
        <w:gridCol w:w="6770"/>
        <w:gridCol w:w="1969"/>
        <w:gridCol w:w="38"/>
      </w:tblGrid>
      <w:tr w:rsidR="00896A8F" w:rsidRPr="00E11796" w14:paraId="6B6AB3CB" w14:textId="77777777" w:rsidTr="0006376B">
        <w:tc>
          <w:tcPr>
            <w:tcW w:w="6799" w:type="dxa"/>
            <w:shd w:val="clear" w:color="auto" w:fill="F2F2F2" w:themeFill="background1" w:themeFillShade="F2"/>
          </w:tcPr>
          <w:p w14:paraId="159879EC" w14:textId="081E0579" w:rsidR="00896A8F" w:rsidRPr="00E11796" w:rsidRDefault="00896A8F" w:rsidP="0006376B">
            <w:pPr>
              <w:rPr>
                <w:b/>
                <w:highlight w:val="lightGray"/>
              </w:rPr>
            </w:pPr>
            <w:r w:rsidRPr="00E11796">
              <w:rPr>
                <w:b/>
                <w:highlight w:val="lightGray"/>
              </w:rPr>
              <w:t>Øvrige anlegg</w:t>
            </w:r>
          </w:p>
        </w:tc>
        <w:tc>
          <w:tcPr>
            <w:tcW w:w="1978" w:type="dxa"/>
            <w:gridSpan w:val="2"/>
            <w:shd w:val="clear" w:color="auto" w:fill="F2F2F2" w:themeFill="background1" w:themeFillShade="F2"/>
          </w:tcPr>
          <w:p w14:paraId="158A083C" w14:textId="77777777" w:rsidR="00896A8F" w:rsidRPr="00E11796" w:rsidRDefault="00896A8F" w:rsidP="0006376B">
            <w:pPr>
              <w:rPr>
                <w:highlight w:val="lightGray"/>
              </w:rPr>
            </w:pPr>
          </w:p>
        </w:tc>
      </w:tr>
      <w:tr w:rsidR="00896A8F" w:rsidRPr="00E11796" w14:paraId="6339D1D2" w14:textId="77777777" w:rsidTr="0006376B">
        <w:trPr>
          <w:gridAfter w:val="1"/>
          <w:wAfter w:w="38" w:type="dxa"/>
        </w:trPr>
        <w:tc>
          <w:tcPr>
            <w:tcW w:w="6799" w:type="dxa"/>
          </w:tcPr>
          <w:p w14:paraId="77807651" w14:textId="77777777" w:rsidR="00896A8F" w:rsidRPr="00E11796" w:rsidRDefault="00896A8F" w:rsidP="0006376B">
            <w:pPr>
              <w:rPr>
                <w:highlight w:val="lightGray"/>
              </w:rPr>
            </w:pPr>
            <w:r w:rsidRPr="00E11796">
              <w:rPr>
                <w:highlight w:val="lightGray"/>
              </w:rPr>
              <w:t>&lt;-&gt;</w:t>
            </w:r>
          </w:p>
        </w:tc>
        <w:tc>
          <w:tcPr>
            <w:tcW w:w="1978" w:type="dxa"/>
          </w:tcPr>
          <w:p w14:paraId="16480022" w14:textId="77777777" w:rsidR="00896A8F" w:rsidRPr="00E11796" w:rsidRDefault="00896A8F" w:rsidP="0006376B">
            <w:pPr>
              <w:rPr>
                <w:highlight w:val="lightGray"/>
              </w:rPr>
            </w:pPr>
          </w:p>
        </w:tc>
      </w:tr>
      <w:tr w:rsidR="00896A8F" w:rsidRPr="00E11796" w14:paraId="6520E6F6" w14:textId="77777777" w:rsidTr="0006376B">
        <w:tc>
          <w:tcPr>
            <w:tcW w:w="6799" w:type="dxa"/>
            <w:shd w:val="clear" w:color="auto" w:fill="F2F2F2" w:themeFill="background1" w:themeFillShade="F2"/>
          </w:tcPr>
          <w:p w14:paraId="3C334B58" w14:textId="26825850" w:rsidR="00896A8F" w:rsidRPr="00E11796" w:rsidRDefault="00896A8F" w:rsidP="0006376B">
            <w:pPr>
              <w:rPr>
                <w:b/>
                <w:highlight w:val="lightGray"/>
              </w:rPr>
            </w:pPr>
            <w:r w:rsidRPr="00E11796">
              <w:rPr>
                <w:b/>
                <w:highlight w:val="lightGray"/>
              </w:rPr>
              <w:t>Sum øvrige anlegg</w:t>
            </w:r>
            <w:r w:rsidR="00D469C4" w:rsidRPr="00E11796">
              <w:rPr>
                <w:b/>
                <w:highlight w:val="lightGray"/>
              </w:rPr>
              <w:t xml:space="preserve"> (overføres til tabell 1.1.1.2 Totalsum elementer)</w:t>
            </w:r>
          </w:p>
        </w:tc>
        <w:tc>
          <w:tcPr>
            <w:tcW w:w="1978" w:type="dxa"/>
            <w:gridSpan w:val="2"/>
            <w:shd w:val="clear" w:color="auto" w:fill="F2F2F2" w:themeFill="background1" w:themeFillShade="F2"/>
          </w:tcPr>
          <w:p w14:paraId="16DE3195" w14:textId="77777777" w:rsidR="00896A8F" w:rsidRPr="00E11796" w:rsidRDefault="00896A8F" w:rsidP="0006376B">
            <w:pPr>
              <w:rPr>
                <w:highlight w:val="lightGray"/>
              </w:rPr>
            </w:pPr>
          </w:p>
        </w:tc>
      </w:tr>
    </w:tbl>
    <w:p w14:paraId="2188AA80" w14:textId="77777777" w:rsidR="00896A8F" w:rsidRPr="00E11796" w:rsidRDefault="00896A8F" w:rsidP="009C659D">
      <w:pPr>
        <w:rPr>
          <w:highlight w:val="lightGray"/>
          <w:lang w:eastAsia="nb-NO"/>
        </w:rPr>
      </w:pPr>
    </w:p>
    <w:tbl>
      <w:tblPr>
        <w:tblStyle w:val="Tabellrutenett"/>
        <w:tblW w:w="0" w:type="auto"/>
        <w:tblLook w:val="04A0" w:firstRow="1" w:lastRow="0" w:firstColumn="1" w:lastColumn="0" w:noHBand="0" w:noVBand="1"/>
      </w:tblPr>
      <w:tblGrid>
        <w:gridCol w:w="6768"/>
        <w:gridCol w:w="1971"/>
        <w:gridCol w:w="38"/>
      </w:tblGrid>
      <w:tr w:rsidR="00D469C4" w:rsidRPr="00E11796" w14:paraId="74BCB0AE" w14:textId="77777777" w:rsidTr="0006376B">
        <w:tc>
          <w:tcPr>
            <w:tcW w:w="6799" w:type="dxa"/>
            <w:shd w:val="clear" w:color="auto" w:fill="F2F2F2" w:themeFill="background1" w:themeFillShade="F2"/>
          </w:tcPr>
          <w:p w14:paraId="35DDDA6A" w14:textId="77777777" w:rsidR="00D469C4" w:rsidRPr="00E11796" w:rsidRDefault="00D469C4" w:rsidP="0006376B">
            <w:pPr>
              <w:rPr>
                <w:b/>
                <w:highlight w:val="lightGray"/>
              </w:rPr>
            </w:pPr>
            <w:r w:rsidRPr="00E11796">
              <w:rPr>
                <w:b/>
                <w:highlight w:val="lightGray"/>
              </w:rPr>
              <w:t>Tabell 1.1.1.2 Totalsum elementer</w:t>
            </w:r>
          </w:p>
        </w:tc>
        <w:tc>
          <w:tcPr>
            <w:tcW w:w="1978" w:type="dxa"/>
            <w:gridSpan w:val="2"/>
            <w:shd w:val="clear" w:color="auto" w:fill="F2F2F2" w:themeFill="background1" w:themeFillShade="F2"/>
          </w:tcPr>
          <w:p w14:paraId="1B10F611" w14:textId="77777777" w:rsidR="00D469C4" w:rsidRPr="00E11796" w:rsidRDefault="00D469C4" w:rsidP="0006376B">
            <w:pPr>
              <w:rPr>
                <w:highlight w:val="lightGray"/>
              </w:rPr>
            </w:pPr>
            <w:r w:rsidRPr="00E11796">
              <w:rPr>
                <w:b/>
                <w:highlight w:val="lightGray"/>
              </w:rPr>
              <w:t>Beløp i NOK ekskl. mva.</w:t>
            </w:r>
          </w:p>
        </w:tc>
      </w:tr>
      <w:tr w:rsidR="00D469C4" w:rsidRPr="00E11796" w14:paraId="03635B5E" w14:textId="77777777" w:rsidTr="0006376B">
        <w:trPr>
          <w:gridAfter w:val="1"/>
          <w:wAfter w:w="38" w:type="dxa"/>
        </w:trPr>
        <w:tc>
          <w:tcPr>
            <w:tcW w:w="6799" w:type="dxa"/>
          </w:tcPr>
          <w:p w14:paraId="05D3007F" w14:textId="77777777" w:rsidR="00D469C4" w:rsidRPr="00E11796" w:rsidRDefault="00D469C4" w:rsidP="0006376B">
            <w:pPr>
              <w:rPr>
                <w:b/>
                <w:highlight w:val="lightGray"/>
              </w:rPr>
            </w:pPr>
            <w:r w:rsidRPr="00E11796">
              <w:rPr>
                <w:b/>
                <w:highlight w:val="lightGray"/>
              </w:rPr>
              <w:t>Sum Veg i dagen</w:t>
            </w:r>
          </w:p>
        </w:tc>
        <w:tc>
          <w:tcPr>
            <w:tcW w:w="1978" w:type="dxa"/>
          </w:tcPr>
          <w:p w14:paraId="0AC6B03A" w14:textId="77777777" w:rsidR="00D469C4" w:rsidRPr="00E11796" w:rsidRDefault="00D469C4" w:rsidP="0006376B">
            <w:pPr>
              <w:rPr>
                <w:highlight w:val="lightGray"/>
              </w:rPr>
            </w:pPr>
          </w:p>
        </w:tc>
      </w:tr>
      <w:tr w:rsidR="00D469C4" w:rsidRPr="00E11796" w14:paraId="6CAFC4C9" w14:textId="77777777" w:rsidTr="0006376B">
        <w:trPr>
          <w:gridAfter w:val="1"/>
          <w:wAfter w:w="38" w:type="dxa"/>
        </w:trPr>
        <w:tc>
          <w:tcPr>
            <w:tcW w:w="6799" w:type="dxa"/>
          </w:tcPr>
          <w:p w14:paraId="15B4E4C4" w14:textId="28A1DF7C" w:rsidR="00D469C4" w:rsidRPr="00E11796" w:rsidRDefault="00D469C4" w:rsidP="0006376B">
            <w:pPr>
              <w:rPr>
                <w:b/>
                <w:highlight w:val="lightGray"/>
              </w:rPr>
            </w:pPr>
            <w:r w:rsidRPr="00E11796">
              <w:rPr>
                <w:b/>
                <w:highlight w:val="lightGray"/>
              </w:rPr>
              <w:t>Sum Tunneler</w:t>
            </w:r>
          </w:p>
        </w:tc>
        <w:tc>
          <w:tcPr>
            <w:tcW w:w="1978" w:type="dxa"/>
          </w:tcPr>
          <w:p w14:paraId="57B8EED8" w14:textId="77777777" w:rsidR="00D469C4" w:rsidRPr="00E11796" w:rsidRDefault="00D469C4" w:rsidP="0006376B">
            <w:pPr>
              <w:rPr>
                <w:highlight w:val="lightGray"/>
              </w:rPr>
            </w:pPr>
          </w:p>
        </w:tc>
      </w:tr>
      <w:tr w:rsidR="00D469C4" w:rsidRPr="00E11796" w14:paraId="725A17B6" w14:textId="77777777" w:rsidTr="0006376B">
        <w:trPr>
          <w:gridAfter w:val="1"/>
          <w:wAfter w:w="38" w:type="dxa"/>
        </w:trPr>
        <w:tc>
          <w:tcPr>
            <w:tcW w:w="6799" w:type="dxa"/>
          </w:tcPr>
          <w:p w14:paraId="2E1D3793" w14:textId="45AA4162" w:rsidR="00D469C4" w:rsidRPr="00E11796" w:rsidRDefault="00D469C4" w:rsidP="0006376B">
            <w:pPr>
              <w:rPr>
                <w:b/>
                <w:highlight w:val="lightGray"/>
              </w:rPr>
            </w:pPr>
            <w:r w:rsidRPr="00E11796">
              <w:rPr>
                <w:b/>
                <w:highlight w:val="lightGray"/>
              </w:rPr>
              <w:t>Sum Konstruksjoner</w:t>
            </w:r>
          </w:p>
        </w:tc>
        <w:tc>
          <w:tcPr>
            <w:tcW w:w="1978" w:type="dxa"/>
          </w:tcPr>
          <w:p w14:paraId="31E9D340" w14:textId="77777777" w:rsidR="00D469C4" w:rsidRPr="00E11796" w:rsidRDefault="00D469C4" w:rsidP="0006376B">
            <w:pPr>
              <w:rPr>
                <w:highlight w:val="lightGray"/>
              </w:rPr>
            </w:pPr>
          </w:p>
        </w:tc>
      </w:tr>
      <w:tr w:rsidR="00D469C4" w:rsidRPr="00E11796" w14:paraId="015E2918" w14:textId="77777777" w:rsidTr="0006376B">
        <w:trPr>
          <w:gridAfter w:val="1"/>
          <w:wAfter w:w="38" w:type="dxa"/>
        </w:trPr>
        <w:tc>
          <w:tcPr>
            <w:tcW w:w="6799" w:type="dxa"/>
          </w:tcPr>
          <w:p w14:paraId="3F156F85" w14:textId="77777777" w:rsidR="00D469C4" w:rsidRPr="00E11796" w:rsidRDefault="00D469C4" w:rsidP="0006376B">
            <w:pPr>
              <w:rPr>
                <w:b/>
                <w:highlight w:val="lightGray"/>
              </w:rPr>
            </w:pPr>
            <w:r w:rsidRPr="00E11796">
              <w:rPr>
                <w:b/>
                <w:highlight w:val="lightGray"/>
              </w:rPr>
              <w:t>Sum Rigg og prosjektering</w:t>
            </w:r>
          </w:p>
        </w:tc>
        <w:tc>
          <w:tcPr>
            <w:tcW w:w="1978" w:type="dxa"/>
          </w:tcPr>
          <w:p w14:paraId="346427F8" w14:textId="77777777" w:rsidR="00D469C4" w:rsidRPr="00E11796" w:rsidRDefault="00D469C4" w:rsidP="0006376B">
            <w:pPr>
              <w:rPr>
                <w:highlight w:val="lightGray"/>
              </w:rPr>
            </w:pPr>
          </w:p>
        </w:tc>
      </w:tr>
      <w:tr w:rsidR="00D469C4" w:rsidRPr="00E11796" w14:paraId="536B79F4" w14:textId="77777777" w:rsidTr="0006376B">
        <w:trPr>
          <w:gridAfter w:val="1"/>
          <w:wAfter w:w="38" w:type="dxa"/>
        </w:trPr>
        <w:tc>
          <w:tcPr>
            <w:tcW w:w="6799" w:type="dxa"/>
          </w:tcPr>
          <w:p w14:paraId="145B2296" w14:textId="77777777" w:rsidR="00D469C4" w:rsidRPr="00E11796" w:rsidRDefault="00D469C4" w:rsidP="0006376B">
            <w:pPr>
              <w:rPr>
                <w:b/>
                <w:highlight w:val="lightGray"/>
              </w:rPr>
            </w:pPr>
            <w:r w:rsidRPr="00E11796">
              <w:rPr>
                <w:b/>
                <w:highlight w:val="lightGray"/>
              </w:rPr>
              <w:t>Sum Øvrige anlegg</w:t>
            </w:r>
          </w:p>
        </w:tc>
        <w:tc>
          <w:tcPr>
            <w:tcW w:w="1978" w:type="dxa"/>
          </w:tcPr>
          <w:p w14:paraId="074A960F" w14:textId="77777777" w:rsidR="00D469C4" w:rsidRPr="00E11796" w:rsidRDefault="00D469C4" w:rsidP="0006376B">
            <w:pPr>
              <w:rPr>
                <w:highlight w:val="lightGray"/>
              </w:rPr>
            </w:pPr>
          </w:p>
        </w:tc>
      </w:tr>
      <w:tr w:rsidR="00D469C4" w:rsidRPr="00E11796" w14:paraId="6443C899" w14:textId="77777777" w:rsidTr="0006376B">
        <w:tc>
          <w:tcPr>
            <w:tcW w:w="6799" w:type="dxa"/>
            <w:shd w:val="clear" w:color="auto" w:fill="F2F2F2" w:themeFill="background1" w:themeFillShade="F2"/>
          </w:tcPr>
          <w:p w14:paraId="5D32662F" w14:textId="6210EC09" w:rsidR="00D469C4" w:rsidRPr="00E11796" w:rsidRDefault="00D469C4" w:rsidP="0006376B">
            <w:pPr>
              <w:rPr>
                <w:b/>
              </w:rPr>
            </w:pPr>
            <w:r w:rsidRPr="00E11796">
              <w:rPr>
                <w:b/>
                <w:highlight w:val="lightGray"/>
              </w:rPr>
              <w:t xml:space="preserve">Total sum </w:t>
            </w:r>
            <w:r w:rsidR="00311963" w:rsidRPr="00E11796">
              <w:rPr>
                <w:b/>
                <w:highlight w:val="lightGray"/>
              </w:rPr>
              <w:t>elementer</w:t>
            </w:r>
            <w:r w:rsidRPr="00E11796">
              <w:rPr>
                <w:b/>
                <w:highlight w:val="lightGray"/>
              </w:rPr>
              <w:t xml:space="preserve"> (overføres til punkt 1.2 Kontraktsum og tilbudssum)</w:t>
            </w:r>
            <w:r w:rsidRPr="00E11796">
              <w:rPr>
                <w:b/>
              </w:rPr>
              <w:t xml:space="preserve"> </w:t>
            </w:r>
          </w:p>
        </w:tc>
        <w:tc>
          <w:tcPr>
            <w:tcW w:w="1978" w:type="dxa"/>
            <w:gridSpan w:val="2"/>
            <w:shd w:val="clear" w:color="auto" w:fill="F2F2F2" w:themeFill="background1" w:themeFillShade="F2"/>
          </w:tcPr>
          <w:p w14:paraId="718707D1" w14:textId="77777777" w:rsidR="00D469C4" w:rsidRPr="00E11796" w:rsidRDefault="00D469C4" w:rsidP="0006376B"/>
        </w:tc>
      </w:tr>
    </w:tbl>
    <w:p w14:paraId="02ECD6D1" w14:textId="77777777" w:rsidR="00D469C4" w:rsidRPr="00E11796" w:rsidRDefault="00D469C4" w:rsidP="009C659D">
      <w:pPr>
        <w:rPr>
          <w:lang w:eastAsia="nb-NO"/>
        </w:rPr>
      </w:pPr>
    </w:p>
    <w:p w14:paraId="72895FCF" w14:textId="23DB4338" w:rsidR="008E1D43" w:rsidRPr="00E11796" w:rsidRDefault="008E1D43" w:rsidP="00077E44">
      <w:pPr>
        <w:pStyle w:val="Overskrift5"/>
      </w:pPr>
      <w:bookmarkStart w:id="1737" w:name="_Toc233897397"/>
      <w:r w:rsidRPr="00E11796">
        <w:t>Enhetspriser, jf. D5</w:t>
      </w:r>
      <w:bookmarkEnd w:id="1737"/>
    </w:p>
    <w:p w14:paraId="2E09FB92" w14:textId="78936B4A" w:rsidR="00862876" w:rsidRPr="00E11796" w:rsidRDefault="00862876" w:rsidP="00862876">
      <w:r w:rsidRPr="00E11796">
        <w:rPr>
          <w:highlight w:val="lightGray"/>
        </w:rPr>
        <w:t>[SLETTES FØR UTLYSNING: I utgangspunktet er det ønskelig at alle kostnader inkluderes i rundssumpriser, se tabell rett over. I enkelte tilfeller er det allikevel hensiktsmessig å be om enhetspriser i tillegg til rundsumpriser</w:t>
      </w:r>
      <w:r w:rsidR="0048129C" w:rsidRPr="00E11796">
        <w:rPr>
          <w:highlight w:val="lightGray"/>
        </w:rPr>
        <w:t>. D</w:t>
      </w:r>
      <w:r w:rsidRPr="00E11796">
        <w:rPr>
          <w:highlight w:val="lightGray"/>
        </w:rPr>
        <w:t>ette gjelder arbeid hvor det ligger stor usikkerhet i mengdeomfang, f.eks. sikring av tunneler. Ved å be om enhetspriser i disse tilfellene fordeles og reduseres risikoen</w:t>
      </w:r>
      <w:r w:rsidR="00C1184E" w:rsidRPr="00E11796">
        <w:rPr>
          <w:highlight w:val="lightGray"/>
        </w:rPr>
        <w:t>,</w:t>
      </w:r>
      <w:r w:rsidRPr="00E11796">
        <w:rPr>
          <w:highlight w:val="lightGray"/>
        </w:rPr>
        <w:t xml:space="preserve"> og</w:t>
      </w:r>
      <w:r w:rsidR="00C1184E" w:rsidRPr="00E11796">
        <w:rPr>
          <w:highlight w:val="lightGray"/>
        </w:rPr>
        <w:t xml:space="preserve"> den</w:t>
      </w:r>
      <w:r w:rsidRPr="00E11796">
        <w:rPr>
          <w:highlight w:val="lightGray"/>
        </w:rPr>
        <w:t xml:space="preserve"> blir mer forutberegn</w:t>
      </w:r>
      <w:r w:rsidR="00C1184E" w:rsidRPr="00E11796">
        <w:rPr>
          <w:highlight w:val="lightGray"/>
        </w:rPr>
        <w:t>e</w:t>
      </w:r>
      <w:r w:rsidRPr="00E11796">
        <w:rPr>
          <w:highlight w:val="lightGray"/>
        </w:rPr>
        <w:t>lig for begge parter.]</w:t>
      </w:r>
    </w:p>
    <w:p w14:paraId="5004E0D0" w14:textId="77777777" w:rsidR="00862876" w:rsidRPr="00E11796" w:rsidRDefault="00862876" w:rsidP="00862876"/>
    <w:p w14:paraId="079ADCCE" w14:textId="32D8A7EF" w:rsidR="00862876" w:rsidRPr="00E11796" w:rsidRDefault="00862876" w:rsidP="00862876">
      <w:r w:rsidRPr="00E11796">
        <w:rPr>
          <w:highlight w:val="lightGray"/>
        </w:rPr>
        <w:t>Alternativ 1: Kontrakten inneholder ingen enhetspriser.</w:t>
      </w:r>
    </w:p>
    <w:p w14:paraId="6A6B4182" w14:textId="77777777" w:rsidR="00862876" w:rsidRPr="00E11796" w:rsidRDefault="00862876" w:rsidP="00294CD1"/>
    <w:p w14:paraId="5FCDF1D8" w14:textId="6233FFDC" w:rsidR="001747C0" w:rsidRPr="00E11796" w:rsidRDefault="00862876" w:rsidP="001747C0">
      <w:r w:rsidRPr="00E11796">
        <w:rPr>
          <w:highlight w:val="lightGray"/>
        </w:rPr>
        <w:lastRenderedPageBreak/>
        <w:t xml:space="preserve">Alternativ 2: </w:t>
      </w:r>
      <w:r w:rsidR="00294CD1" w:rsidRPr="00E11796">
        <w:rPr>
          <w:highlight w:val="lightGray"/>
        </w:rPr>
        <w:t>Her prises D</w:t>
      </w:r>
      <w:r w:rsidR="00CB3D5E" w:rsidRPr="00E11796">
        <w:rPr>
          <w:highlight w:val="lightGray"/>
        </w:rPr>
        <w:t>5</w:t>
      </w:r>
      <w:r w:rsidR="00294CD1" w:rsidRPr="00E11796">
        <w:rPr>
          <w:highlight w:val="lightGray"/>
        </w:rPr>
        <w:t xml:space="preserve"> i konkurransegrunnlaget. </w:t>
      </w:r>
      <w:r w:rsidR="001747C0" w:rsidRPr="00E11796">
        <w:rPr>
          <w:highlight w:val="lightGray"/>
        </w:rPr>
        <w:t>Byggherren aksepterer prisingen i form av utskrift iht. NS 3459-format. Der byggherre har levert ut konkurransegrunnlaget som en *.xml-fil iht. NS 3459 utg. 3, bør entreprenøren levere tilsvarende priset mengdefortegnelse som NS 3459 utg. 3 fil.</w:t>
      </w:r>
    </w:p>
    <w:p w14:paraId="374EED32" w14:textId="2F4C2B8D" w:rsidR="00E246CB" w:rsidRPr="00E11796" w:rsidRDefault="00E246CB" w:rsidP="00294CD1">
      <w:r w:rsidRPr="00E11796">
        <w:rPr>
          <w:highlight w:val="lightGray"/>
        </w:rPr>
        <w:t xml:space="preserve">Sum fra D5 overføres </w:t>
      </w:r>
      <w:r w:rsidR="001C0786" w:rsidRPr="00E11796">
        <w:rPr>
          <w:highlight w:val="lightGray"/>
        </w:rPr>
        <w:t xml:space="preserve">tabell i </w:t>
      </w:r>
      <w:r w:rsidRPr="00E11796">
        <w:rPr>
          <w:highlight w:val="lightGray"/>
        </w:rPr>
        <w:t>punkt 1.2</w:t>
      </w:r>
    </w:p>
    <w:p w14:paraId="74935987" w14:textId="77777777" w:rsidR="008A5DAC" w:rsidRPr="00E11796" w:rsidRDefault="008A5DAC" w:rsidP="00294CD1"/>
    <w:p w14:paraId="6D00F91A" w14:textId="3058655F" w:rsidR="00294CD1" w:rsidRPr="00E11796" w:rsidRDefault="00294CD1" w:rsidP="008154C8">
      <w:pPr>
        <w:pStyle w:val="Overskrift5"/>
        <w:rPr>
          <w:highlight w:val="lightGray"/>
        </w:rPr>
      </w:pPr>
      <w:bookmarkStart w:id="1738" w:name="_Toc233897398"/>
      <w:r w:rsidRPr="00E11796">
        <w:t xml:space="preserve">Timepriser for </w:t>
      </w:r>
      <w:r w:rsidR="0061497A" w:rsidRPr="00E11796">
        <w:t xml:space="preserve">prosjektering, </w:t>
      </w:r>
      <w:r w:rsidRPr="00E11796">
        <w:t>mannskap og maskiner</w:t>
      </w:r>
      <w:r w:rsidR="0096747D" w:rsidRPr="00E11796">
        <w:t xml:space="preserve">, </w:t>
      </w:r>
      <w:r w:rsidR="0096747D" w:rsidRPr="00E11796">
        <w:rPr>
          <w:highlight w:val="lightGray"/>
        </w:rPr>
        <w:t>samhandling og ukespris drift av anlegg</w:t>
      </w:r>
      <w:bookmarkEnd w:id="1738"/>
    </w:p>
    <w:p w14:paraId="5DF8E02B" w14:textId="2FBCB5E0" w:rsidR="00294CD1" w:rsidRPr="00E11796" w:rsidRDefault="00294CD1" w:rsidP="00FD5D07">
      <w:pPr>
        <w:shd w:val="clear" w:color="auto" w:fill="FFFFFF" w:themeFill="background1"/>
      </w:pPr>
    </w:p>
    <w:p w14:paraId="7E90CECE" w14:textId="6A5D50DB" w:rsidR="00294CD1" w:rsidRPr="00E11796" w:rsidRDefault="00294CD1" w:rsidP="00FD5D07">
      <w:pPr>
        <w:shd w:val="clear" w:color="auto" w:fill="FFFFFF" w:themeFill="background1"/>
      </w:pPr>
      <w:r w:rsidRPr="00E11796">
        <w:t xml:space="preserve">Timepriser for </w:t>
      </w:r>
      <w:r w:rsidR="006F1A54" w:rsidRPr="00E11796">
        <w:t xml:space="preserve">prosjektering, </w:t>
      </w:r>
      <w:r w:rsidRPr="00E11796">
        <w:t>mannskap og maskiner skal være i henhold til krav i C2 p</w:t>
      </w:r>
      <w:r w:rsidR="00F07001">
        <w:t>unkt</w:t>
      </w:r>
      <w:r w:rsidRPr="00E11796">
        <w:t xml:space="preserve"> </w:t>
      </w:r>
      <w:r w:rsidR="00204D86" w:rsidRPr="00E11796">
        <w:t>30</w:t>
      </w:r>
      <w:r w:rsidRPr="00E11796">
        <w:t xml:space="preserve"> </w:t>
      </w:r>
      <w:r w:rsidR="00B32EFB" w:rsidRPr="00E11796">
        <w:t>Særlige regler om r</w:t>
      </w:r>
      <w:r w:rsidRPr="00E11796">
        <w:t>egningsarbeider.</w:t>
      </w:r>
    </w:p>
    <w:p w14:paraId="145AAE5F" w14:textId="77777777" w:rsidR="00294CD1" w:rsidRPr="00E11796" w:rsidRDefault="00294CD1" w:rsidP="00FD5D07">
      <w:pPr>
        <w:shd w:val="clear" w:color="auto" w:fill="FFFFFF" w:themeFill="background1"/>
      </w:pPr>
    </w:p>
    <w:p w14:paraId="75E03DF6" w14:textId="5B2C03D6" w:rsidR="00294CD1" w:rsidRPr="00E11796" w:rsidRDefault="00294CD1" w:rsidP="00FD5D07">
      <w:pPr>
        <w:shd w:val="clear" w:color="auto" w:fill="FFFFFF" w:themeFill="background1"/>
      </w:pPr>
      <w:r w:rsidRPr="00E11796">
        <w:t>I C2</w:t>
      </w:r>
      <w:r w:rsidR="00736CAD" w:rsidRPr="00E11796">
        <w:t xml:space="preserve"> punkt 27.2</w:t>
      </w:r>
      <w:r w:rsidRPr="00E11796">
        <w:t xml:space="preserve"> er angitt om og eventuelt hvordan </w:t>
      </w:r>
      <w:r w:rsidR="0066378A" w:rsidRPr="00E11796">
        <w:t>indeks</w:t>
      </w:r>
      <w:r w:rsidRPr="00E11796">
        <w:t>regulering vil finne sted.</w:t>
      </w:r>
    </w:p>
    <w:p w14:paraId="36B60333" w14:textId="77777777" w:rsidR="00294CD1" w:rsidRPr="00E11796" w:rsidRDefault="00294CD1" w:rsidP="00FD5D07">
      <w:pPr>
        <w:shd w:val="clear" w:color="auto" w:fill="FFFFFF" w:themeFill="background1"/>
      </w:pPr>
    </w:p>
    <w:p w14:paraId="759A2D8F" w14:textId="27562743" w:rsidR="00294CD1" w:rsidRPr="00E11796" w:rsidRDefault="00294CD1" w:rsidP="00FD5D07">
      <w:pPr>
        <w:shd w:val="clear" w:color="auto" w:fill="FFFFFF" w:themeFill="background1"/>
      </w:pPr>
      <w:r w:rsidRPr="00E11796">
        <w:t>Tabellene fylles ut ved innsending av tilbud.</w:t>
      </w:r>
    </w:p>
    <w:p w14:paraId="2F2CEE70" w14:textId="69C401E5" w:rsidR="00294CD1" w:rsidRPr="00E11796" w:rsidRDefault="00294CD1" w:rsidP="00FD5D07">
      <w:pPr>
        <w:shd w:val="clear" w:color="auto" w:fill="FFFFFF" w:themeFill="background1"/>
      </w:pPr>
    </w:p>
    <w:p w14:paraId="1F89ABC6" w14:textId="47E30544" w:rsidR="00294CD1" w:rsidRPr="00E11796" w:rsidRDefault="00294CD1" w:rsidP="008B7350">
      <w:pPr>
        <w:pStyle w:val="Overskrift6"/>
      </w:pPr>
      <w:r w:rsidRPr="00E11796">
        <w:t>Timepriser</w:t>
      </w:r>
      <w:r w:rsidR="0061497A" w:rsidRPr="00E11796">
        <w:t xml:space="preserve"> prosjektering og</w:t>
      </w:r>
      <w:r w:rsidRPr="00E11796">
        <w:t xml:space="preserve"> mannskap</w:t>
      </w:r>
    </w:p>
    <w:tbl>
      <w:tblPr>
        <w:tblStyle w:val="Tabellrutenett"/>
        <w:tblW w:w="0" w:type="auto"/>
        <w:tblLook w:val="04A0" w:firstRow="1" w:lastRow="0" w:firstColumn="1" w:lastColumn="0" w:noHBand="0" w:noVBand="1"/>
      </w:tblPr>
      <w:tblGrid>
        <w:gridCol w:w="4390"/>
        <w:gridCol w:w="1275"/>
        <w:gridCol w:w="917"/>
        <w:gridCol w:w="2195"/>
      </w:tblGrid>
      <w:tr w:rsidR="00294CD1" w:rsidRPr="00E11796" w14:paraId="09348140" w14:textId="77777777" w:rsidTr="008154C8">
        <w:tc>
          <w:tcPr>
            <w:tcW w:w="4390" w:type="dxa"/>
            <w:shd w:val="clear" w:color="auto" w:fill="F2F2F2" w:themeFill="background1" w:themeFillShade="F2"/>
          </w:tcPr>
          <w:p w14:paraId="0149831A" w14:textId="3C543516" w:rsidR="00294CD1" w:rsidRPr="00E11796" w:rsidRDefault="00294CD1" w:rsidP="008154C8">
            <w:pPr>
              <w:rPr>
                <w:b/>
              </w:rPr>
            </w:pPr>
            <w:r w:rsidRPr="00E11796">
              <w:rPr>
                <w:b/>
              </w:rPr>
              <w:t>Spesifikasjon</w:t>
            </w:r>
          </w:p>
        </w:tc>
        <w:tc>
          <w:tcPr>
            <w:tcW w:w="1275" w:type="dxa"/>
            <w:shd w:val="clear" w:color="auto" w:fill="F2F2F2" w:themeFill="background1" w:themeFillShade="F2"/>
          </w:tcPr>
          <w:p w14:paraId="1921C7E0" w14:textId="77777777" w:rsidR="00294CD1" w:rsidRPr="00E11796" w:rsidRDefault="00294CD1" w:rsidP="008154C8">
            <w:pPr>
              <w:rPr>
                <w:b/>
              </w:rPr>
            </w:pPr>
            <w:r w:rsidRPr="00E11796">
              <w:rPr>
                <w:b/>
              </w:rPr>
              <w:t>Timepris</w:t>
            </w:r>
          </w:p>
          <w:p w14:paraId="7C3721E8" w14:textId="3FFD99F7" w:rsidR="00294CD1" w:rsidRPr="00E11796" w:rsidRDefault="00294CD1" w:rsidP="008154C8">
            <w:pPr>
              <w:rPr>
                <w:b/>
              </w:rPr>
            </w:pPr>
            <w:r w:rsidRPr="00E11796">
              <w:rPr>
                <w:b/>
              </w:rPr>
              <w:t>Kr/time</w:t>
            </w:r>
          </w:p>
        </w:tc>
        <w:tc>
          <w:tcPr>
            <w:tcW w:w="917" w:type="dxa"/>
            <w:shd w:val="clear" w:color="auto" w:fill="F2F2F2" w:themeFill="background1" w:themeFillShade="F2"/>
          </w:tcPr>
          <w:p w14:paraId="6A1CBA97" w14:textId="4E03155D" w:rsidR="00294CD1" w:rsidRPr="00E11796" w:rsidRDefault="00E574CD" w:rsidP="008154C8">
            <w:pPr>
              <w:rPr>
                <w:b/>
              </w:rPr>
            </w:pPr>
            <w:r w:rsidRPr="00E11796">
              <w:rPr>
                <w:b/>
              </w:rPr>
              <w:t>Anslag t</w:t>
            </w:r>
            <w:r w:rsidR="00294CD1" w:rsidRPr="00E11796">
              <w:rPr>
                <w:b/>
              </w:rPr>
              <w:t>imer</w:t>
            </w:r>
          </w:p>
        </w:tc>
        <w:tc>
          <w:tcPr>
            <w:tcW w:w="2195" w:type="dxa"/>
            <w:shd w:val="clear" w:color="auto" w:fill="F2F2F2" w:themeFill="background1" w:themeFillShade="F2"/>
          </w:tcPr>
          <w:p w14:paraId="6B2F1B3A" w14:textId="735873B5" w:rsidR="00294CD1" w:rsidRPr="00E11796" w:rsidRDefault="00DB7C31" w:rsidP="008154C8">
            <w:pPr>
              <w:rPr>
                <w:b/>
              </w:rPr>
            </w:pPr>
            <w:r w:rsidRPr="00E11796">
              <w:rPr>
                <w:b/>
              </w:rPr>
              <w:t xml:space="preserve">Beløp i </w:t>
            </w:r>
            <w:r w:rsidR="0066378A" w:rsidRPr="00E11796">
              <w:rPr>
                <w:b/>
              </w:rPr>
              <w:t>NOK</w:t>
            </w:r>
            <w:r w:rsidR="00E574CD" w:rsidRPr="00E11796">
              <w:rPr>
                <w:b/>
              </w:rPr>
              <w:t>, eks</w:t>
            </w:r>
            <w:r w:rsidR="00B00CB1" w:rsidRPr="00E11796">
              <w:rPr>
                <w:b/>
              </w:rPr>
              <w:t>k</w:t>
            </w:r>
            <w:r w:rsidR="00E574CD" w:rsidRPr="00E11796">
              <w:rPr>
                <w:b/>
              </w:rPr>
              <w:t xml:space="preserve">l. mva. </w:t>
            </w:r>
          </w:p>
        </w:tc>
      </w:tr>
      <w:tr w:rsidR="00294CD1" w:rsidRPr="00E11796" w14:paraId="13F26377" w14:textId="77777777" w:rsidTr="008154C8">
        <w:tc>
          <w:tcPr>
            <w:tcW w:w="4390" w:type="dxa"/>
            <w:shd w:val="clear" w:color="auto" w:fill="F2F2F2" w:themeFill="background1" w:themeFillShade="F2"/>
          </w:tcPr>
          <w:p w14:paraId="52B06FAF" w14:textId="13AFEADE" w:rsidR="00294CD1" w:rsidRPr="00E11796" w:rsidRDefault="00294CD1" w:rsidP="00294CD1">
            <w:r w:rsidRPr="00E11796">
              <w:t>Mannskap</w:t>
            </w:r>
            <w:r w:rsidR="0005022C" w:rsidRPr="00E11796">
              <w:t>.</w:t>
            </w:r>
          </w:p>
          <w:p w14:paraId="3E4F2D6C" w14:textId="6FBD8D2D" w:rsidR="00294CD1" w:rsidRPr="00E11796" w:rsidRDefault="00294CD1" w:rsidP="00294CD1">
            <w:pPr>
              <w:rPr>
                <w:highlight w:val="lightGray"/>
              </w:rPr>
            </w:pPr>
            <w:r w:rsidRPr="00E11796">
              <w:t>(unntak er spesifisert nedenfor</w:t>
            </w:r>
            <w:r w:rsidR="00342784" w:rsidRPr="00E11796">
              <w:t xml:space="preserve"> i tabellen</w:t>
            </w:r>
            <w:r w:rsidRPr="00E11796">
              <w:t>)</w:t>
            </w:r>
          </w:p>
        </w:tc>
        <w:tc>
          <w:tcPr>
            <w:tcW w:w="1275" w:type="dxa"/>
          </w:tcPr>
          <w:p w14:paraId="7E8E5269" w14:textId="77777777" w:rsidR="00294CD1" w:rsidRPr="00E11796" w:rsidRDefault="00294CD1" w:rsidP="00294CD1">
            <w:pPr>
              <w:rPr>
                <w:highlight w:val="lightGray"/>
              </w:rPr>
            </w:pPr>
          </w:p>
        </w:tc>
        <w:tc>
          <w:tcPr>
            <w:tcW w:w="917" w:type="dxa"/>
            <w:shd w:val="clear" w:color="auto" w:fill="F2F2F2" w:themeFill="background1" w:themeFillShade="F2"/>
          </w:tcPr>
          <w:p w14:paraId="34FC7F9B" w14:textId="77777777" w:rsidR="00294CD1" w:rsidRPr="00E11796" w:rsidRDefault="00294CD1" w:rsidP="00294CD1">
            <w:pPr>
              <w:rPr>
                <w:highlight w:val="lightGray"/>
              </w:rPr>
            </w:pPr>
          </w:p>
        </w:tc>
        <w:tc>
          <w:tcPr>
            <w:tcW w:w="2195" w:type="dxa"/>
          </w:tcPr>
          <w:p w14:paraId="55B821B8" w14:textId="77777777" w:rsidR="00294CD1" w:rsidRPr="00E11796" w:rsidRDefault="00294CD1" w:rsidP="00294CD1">
            <w:pPr>
              <w:rPr>
                <w:highlight w:val="lightGray"/>
              </w:rPr>
            </w:pPr>
          </w:p>
        </w:tc>
      </w:tr>
      <w:tr w:rsidR="00342784" w:rsidRPr="00E11796" w14:paraId="5371469E" w14:textId="77777777" w:rsidTr="008154C8">
        <w:tc>
          <w:tcPr>
            <w:tcW w:w="4390" w:type="dxa"/>
            <w:shd w:val="clear" w:color="auto" w:fill="F2F2F2" w:themeFill="background1" w:themeFillShade="F2"/>
          </w:tcPr>
          <w:p w14:paraId="16326961" w14:textId="77777777" w:rsidR="00342784" w:rsidRPr="00E11796" w:rsidRDefault="00342784" w:rsidP="00294CD1">
            <w:r w:rsidRPr="00E11796">
              <w:t>Prosjekteringsarbeid.</w:t>
            </w:r>
          </w:p>
          <w:p w14:paraId="64B79650" w14:textId="3BA0324C" w:rsidR="008C53BE" w:rsidRPr="00E11796" w:rsidRDefault="008C53BE" w:rsidP="00294CD1">
            <w:r w:rsidRPr="00E11796">
              <w:t>(Godtgjøres ikke for tilllegg iht. punkt 1.1.</w:t>
            </w:r>
            <w:r w:rsidR="00175C69" w:rsidRPr="00E11796">
              <w:t>4</w:t>
            </w:r>
            <w:r w:rsidRPr="00E11796">
              <w:t>.2</w:t>
            </w:r>
            <w:r w:rsidR="00C42FD2" w:rsidRPr="00E11796">
              <w:t>)</w:t>
            </w:r>
          </w:p>
        </w:tc>
        <w:tc>
          <w:tcPr>
            <w:tcW w:w="1275" w:type="dxa"/>
          </w:tcPr>
          <w:p w14:paraId="720E7664" w14:textId="77777777" w:rsidR="00342784" w:rsidRPr="00E11796" w:rsidRDefault="00342784" w:rsidP="00294CD1">
            <w:pPr>
              <w:rPr>
                <w:highlight w:val="lightGray"/>
              </w:rPr>
            </w:pPr>
          </w:p>
        </w:tc>
        <w:tc>
          <w:tcPr>
            <w:tcW w:w="917" w:type="dxa"/>
            <w:shd w:val="clear" w:color="auto" w:fill="F2F2F2" w:themeFill="background1" w:themeFillShade="F2"/>
          </w:tcPr>
          <w:p w14:paraId="2FE0D9C8" w14:textId="77777777" w:rsidR="00342784" w:rsidRPr="00E11796" w:rsidRDefault="00342784" w:rsidP="00294CD1">
            <w:pPr>
              <w:rPr>
                <w:highlight w:val="lightGray"/>
              </w:rPr>
            </w:pPr>
          </w:p>
        </w:tc>
        <w:tc>
          <w:tcPr>
            <w:tcW w:w="2195" w:type="dxa"/>
          </w:tcPr>
          <w:p w14:paraId="600FA672" w14:textId="77777777" w:rsidR="00342784" w:rsidRPr="00E11796" w:rsidRDefault="00342784" w:rsidP="00294CD1">
            <w:pPr>
              <w:rPr>
                <w:highlight w:val="lightGray"/>
              </w:rPr>
            </w:pPr>
          </w:p>
        </w:tc>
      </w:tr>
      <w:tr w:rsidR="00294CD1" w:rsidRPr="00E11796" w14:paraId="25317EA8" w14:textId="77777777" w:rsidTr="008154C8">
        <w:tc>
          <w:tcPr>
            <w:tcW w:w="4390" w:type="dxa"/>
            <w:shd w:val="clear" w:color="auto" w:fill="F2F2F2" w:themeFill="background1" w:themeFillShade="F2"/>
          </w:tcPr>
          <w:p w14:paraId="54DE9AFB" w14:textId="2AF7BFC6" w:rsidR="00294CD1" w:rsidRPr="00E11796" w:rsidRDefault="00294CD1" w:rsidP="00294CD1">
            <w:pPr>
              <w:rPr>
                <w:highlight w:val="lightGray"/>
              </w:rPr>
            </w:pPr>
            <w:r w:rsidRPr="00E11796">
              <w:rPr>
                <w:highlight w:val="lightGray"/>
              </w:rPr>
              <w:t>Stikningslag med komplett utstyr</w:t>
            </w:r>
          </w:p>
        </w:tc>
        <w:tc>
          <w:tcPr>
            <w:tcW w:w="1275" w:type="dxa"/>
          </w:tcPr>
          <w:p w14:paraId="7AEC6559" w14:textId="77777777" w:rsidR="00294CD1" w:rsidRPr="00E11796" w:rsidRDefault="00294CD1" w:rsidP="00294CD1">
            <w:pPr>
              <w:rPr>
                <w:highlight w:val="lightGray"/>
              </w:rPr>
            </w:pPr>
          </w:p>
        </w:tc>
        <w:tc>
          <w:tcPr>
            <w:tcW w:w="917" w:type="dxa"/>
            <w:shd w:val="clear" w:color="auto" w:fill="F2F2F2" w:themeFill="background1" w:themeFillShade="F2"/>
          </w:tcPr>
          <w:p w14:paraId="59F90330" w14:textId="77777777" w:rsidR="00294CD1" w:rsidRPr="00E11796" w:rsidRDefault="00294CD1" w:rsidP="00294CD1">
            <w:pPr>
              <w:rPr>
                <w:highlight w:val="lightGray"/>
              </w:rPr>
            </w:pPr>
          </w:p>
        </w:tc>
        <w:tc>
          <w:tcPr>
            <w:tcW w:w="2195" w:type="dxa"/>
          </w:tcPr>
          <w:p w14:paraId="40FC2C04" w14:textId="77777777" w:rsidR="00294CD1" w:rsidRPr="00E11796" w:rsidRDefault="00294CD1" w:rsidP="00294CD1">
            <w:pPr>
              <w:rPr>
                <w:highlight w:val="lightGray"/>
              </w:rPr>
            </w:pPr>
          </w:p>
        </w:tc>
      </w:tr>
      <w:tr w:rsidR="00294CD1" w:rsidRPr="00E11796" w14:paraId="2045790B" w14:textId="77777777" w:rsidTr="008154C8">
        <w:tc>
          <w:tcPr>
            <w:tcW w:w="4390" w:type="dxa"/>
            <w:shd w:val="clear" w:color="auto" w:fill="F2F2F2" w:themeFill="background1" w:themeFillShade="F2"/>
          </w:tcPr>
          <w:p w14:paraId="47264BEA" w14:textId="77777777" w:rsidR="003D7693" w:rsidRPr="00E11796" w:rsidRDefault="003D7693" w:rsidP="003D7693">
            <w:pPr>
              <w:rPr>
                <w:highlight w:val="lightGray"/>
              </w:rPr>
            </w:pPr>
            <w:r w:rsidRPr="00E11796">
              <w:rPr>
                <w:highlight w:val="lightGray"/>
              </w:rPr>
              <w:t>Dykkerlag med utstyr</w:t>
            </w:r>
          </w:p>
          <w:p w14:paraId="76D4A767" w14:textId="233B19D0" w:rsidR="00294CD1" w:rsidRPr="00E11796" w:rsidRDefault="003D7693" w:rsidP="003D7693">
            <w:pPr>
              <w:rPr>
                <w:highlight w:val="lightGray"/>
              </w:rPr>
            </w:pPr>
            <w:r w:rsidRPr="00E11796">
              <w:rPr>
                <w:highlight w:val="lightGray"/>
              </w:rPr>
              <w:t>(dykker, standbydykker og signalmann)</w:t>
            </w:r>
          </w:p>
        </w:tc>
        <w:tc>
          <w:tcPr>
            <w:tcW w:w="1275" w:type="dxa"/>
          </w:tcPr>
          <w:p w14:paraId="57271958" w14:textId="77777777" w:rsidR="00294CD1" w:rsidRPr="00E11796" w:rsidRDefault="00294CD1" w:rsidP="00294CD1">
            <w:pPr>
              <w:rPr>
                <w:highlight w:val="lightGray"/>
              </w:rPr>
            </w:pPr>
          </w:p>
        </w:tc>
        <w:tc>
          <w:tcPr>
            <w:tcW w:w="917" w:type="dxa"/>
            <w:shd w:val="clear" w:color="auto" w:fill="F2F2F2" w:themeFill="background1" w:themeFillShade="F2"/>
          </w:tcPr>
          <w:p w14:paraId="120439C9" w14:textId="77777777" w:rsidR="00294CD1" w:rsidRPr="00E11796" w:rsidRDefault="00294CD1" w:rsidP="00294CD1">
            <w:pPr>
              <w:rPr>
                <w:highlight w:val="lightGray"/>
              </w:rPr>
            </w:pPr>
          </w:p>
        </w:tc>
        <w:tc>
          <w:tcPr>
            <w:tcW w:w="2195" w:type="dxa"/>
          </w:tcPr>
          <w:p w14:paraId="47298E50" w14:textId="77777777" w:rsidR="00294CD1" w:rsidRPr="00E11796" w:rsidRDefault="00294CD1" w:rsidP="00294CD1">
            <w:pPr>
              <w:rPr>
                <w:highlight w:val="lightGray"/>
              </w:rPr>
            </w:pPr>
          </w:p>
        </w:tc>
      </w:tr>
      <w:tr w:rsidR="0005022C" w:rsidRPr="00E11796" w14:paraId="2E763E06" w14:textId="77777777" w:rsidTr="0005022C">
        <w:tc>
          <w:tcPr>
            <w:tcW w:w="4390" w:type="dxa"/>
            <w:shd w:val="clear" w:color="auto" w:fill="F2F2F2" w:themeFill="background1" w:themeFillShade="F2"/>
          </w:tcPr>
          <w:p w14:paraId="25E415C9" w14:textId="0E0227A6" w:rsidR="0005022C" w:rsidRPr="00E11796" w:rsidRDefault="0005022C" w:rsidP="003D7693">
            <w:pPr>
              <w:rPr>
                <w:highlight w:val="lightGray"/>
              </w:rPr>
            </w:pPr>
            <w:r w:rsidRPr="00E11796">
              <w:rPr>
                <w:highlight w:val="lightGray"/>
              </w:rPr>
              <w:t>XXXXXX</w:t>
            </w:r>
          </w:p>
        </w:tc>
        <w:tc>
          <w:tcPr>
            <w:tcW w:w="1275" w:type="dxa"/>
          </w:tcPr>
          <w:p w14:paraId="3A247CB6" w14:textId="77777777" w:rsidR="0005022C" w:rsidRPr="00E11796" w:rsidRDefault="0005022C" w:rsidP="00294CD1">
            <w:pPr>
              <w:rPr>
                <w:highlight w:val="lightGray"/>
              </w:rPr>
            </w:pPr>
          </w:p>
        </w:tc>
        <w:tc>
          <w:tcPr>
            <w:tcW w:w="917" w:type="dxa"/>
            <w:shd w:val="clear" w:color="auto" w:fill="F2F2F2" w:themeFill="background1" w:themeFillShade="F2"/>
          </w:tcPr>
          <w:p w14:paraId="24D130E7" w14:textId="77777777" w:rsidR="0005022C" w:rsidRPr="00E11796" w:rsidRDefault="0005022C" w:rsidP="00294CD1">
            <w:pPr>
              <w:rPr>
                <w:highlight w:val="lightGray"/>
              </w:rPr>
            </w:pPr>
          </w:p>
        </w:tc>
        <w:tc>
          <w:tcPr>
            <w:tcW w:w="2195" w:type="dxa"/>
          </w:tcPr>
          <w:p w14:paraId="084DDF25" w14:textId="77777777" w:rsidR="0005022C" w:rsidRPr="00E11796" w:rsidRDefault="0005022C" w:rsidP="00294CD1">
            <w:pPr>
              <w:rPr>
                <w:highlight w:val="lightGray"/>
              </w:rPr>
            </w:pPr>
          </w:p>
        </w:tc>
      </w:tr>
      <w:tr w:rsidR="003D7693" w:rsidRPr="00E11796" w14:paraId="61567F18" w14:textId="77777777" w:rsidTr="008154C8">
        <w:tc>
          <w:tcPr>
            <w:tcW w:w="6582" w:type="dxa"/>
            <w:gridSpan w:val="3"/>
            <w:shd w:val="clear" w:color="auto" w:fill="F2F2F2" w:themeFill="background1" w:themeFillShade="F2"/>
          </w:tcPr>
          <w:p w14:paraId="000A4964" w14:textId="1407790E" w:rsidR="003D7693" w:rsidRPr="00E11796" w:rsidRDefault="003D7693" w:rsidP="008154C8">
            <w:pPr>
              <w:jc w:val="right"/>
              <w:rPr>
                <w:b/>
                <w:color w:val="000000" w:themeColor="text1"/>
              </w:rPr>
            </w:pPr>
            <w:r w:rsidRPr="00E11796">
              <w:rPr>
                <w:b/>
                <w:color w:val="000000" w:themeColor="text1"/>
              </w:rPr>
              <w:t xml:space="preserve">Sum </w:t>
            </w:r>
            <w:r w:rsidR="003E4588" w:rsidRPr="00E11796">
              <w:rPr>
                <w:b/>
                <w:color w:val="000000" w:themeColor="text1"/>
              </w:rPr>
              <w:t xml:space="preserve">timepriser </w:t>
            </w:r>
            <w:r w:rsidR="009D6592" w:rsidRPr="00E11796">
              <w:rPr>
                <w:b/>
                <w:color w:val="000000" w:themeColor="text1"/>
              </w:rPr>
              <w:t xml:space="preserve">prosjektering og </w:t>
            </w:r>
            <w:r w:rsidR="003E4588" w:rsidRPr="00E11796">
              <w:rPr>
                <w:b/>
                <w:color w:val="000000" w:themeColor="text1"/>
              </w:rPr>
              <w:t>mannskap</w:t>
            </w:r>
            <w:r w:rsidR="00B246E6" w:rsidRPr="00E11796">
              <w:rPr>
                <w:b/>
                <w:color w:val="000000" w:themeColor="text1"/>
              </w:rPr>
              <w:t xml:space="preserve">, </w:t>
            </w:r>
            <w:r w:rsidR="00E732EB" w:rsidRPr="00E11796">
              <w:rPr>
                <w:b/>
                <w:color w:val="000000" w:themeColor="text1"/>
              </w:rPr>
              <w:t>ekskl</w:t>
            </w:r>
            <w:r w:rsidR="00E574CD" w:rsidRPr="00E11796">
              <w:rPr>
                <w:b/>
                <w:color w:val="000000" w:themeColor="text1"/>
              </w:rPr>
              <w:t>.</w:t>
            </w:r>
            <w:r w:rsidR="00E732EB" w:rsidRPr="00E11796">
              <w:rPr>
                <w:b/>
                <w:color w:val="000000" w:themeColor="text1"/>
              </w:rPr>
              <w:t xml:space="preserve"> overtidstillegg</w:t>
            </w:r>
          </w:p>
          <w:p w14:paraId="2501D90A" w14:textId="4FC7AF93" w:rsidR="003D7693" w:rsidRPr="00E11796" w:rsidRDefault="003D7693" w:rsidP="008154C8">
            <w:pPr>
              <w:jc w:val="right"/>
              <w:rPr>
                <w:b/>
                <w:color w:val="000000" w:themeColor="text1"/>
                <w:highlight w:val="lightGray"/>
              </w:rPr>
            </w:pPr>
            <w:r w:rsidRPr="00E11796">
              <w:rPr>
                <w:b/>
                <w:color w:val="000000" w:themeColor="text1"/>
              </w:rPr>
              <w:t xml:space="preserve">(overføres til </w:t>
            </w:r>
            <w:r w:rsidR="0005022C" w:rsidRPr="00E11796">
              <w:rPr>
                <w:b/>
                <w:color w:val="000000" w:themeColor="text1"/>
              </w:rPr>
              <w:t xml:space="preserve">punkt </w:t>
            </w:r>
            <w:r w:rsidR="00C42FD2" w:rsidRPr="00E11796">
              <w:rPr>
                <w:b/>
                <w:color w:val="000000" w:themeColor="text1"/>
              </w:rPr>
              <w:t>1.1.</w:t>
            </w:r>
            <w:r w:rsidR="0096747D" w:rsidRPr="00E11796">
              <w:rPr>
                <w:b/>
                <w:color w:val="000000" w:themeColor="text1"/>
              </w:rPr>
              <w:t>3</w:t>
            </w:r>
            <w:r w:rsidR="00C42FD2" w:rsidRPr="00E11796">
              <w:rPr>
                <w:b/>
                <w:color w:val="000000" w:themeColor="text1"/>
              </w:rPr>
              <w:t>.</w:t>
            </w:r>
            <w:r w:rsidR="0096747D" w:rsidRPr="00E11796">
              <w:rPr>
                <w:b/>
                <w:color w:val="000000" w:themeColor="text1"/>
              </w:rPr>
              <w:t>6</w:t>
            </w:r>
            <w:r w:rsidRPr="00E11796">
              <w:rPr>
                <w:b/>
                <w:color w:val="000000" w:themeColor="text1"/>
              </w:rPr>
              <w:t>)</w:t>
            </w:r>
          </w:p>
        </w:tc>
        <w:tc>
          <w:tcPr>
            <w:tcW w:w="2195" w:type="dxa"/>
          </w:tcPr>
          <w:p w14:paraId="52F02208" w14:textId="77777777" w:rsidR="003D7693" w:rsidRPr="00E11796" w:rsidRDefault="003D7693" w:rsidP="00294CD1">
            <w:pPr>
              <w:rPr>
                <w:highlight w:val="lightGray"/>
              </w:rPr>
            </w:pPr>
          </w:p>
        </w:tc>
      </w:tr>
    </w:tbl>
    <w:p w14:paraId="2554FCDF" w14:textId="1D82ACD8" w:rsidR="003D7693" w:rsidRPr="00E11796" w:rsidRDefault="003D7693" w:rsidP="00294CD1">
      <w:pPr>
        <w:rPr>
          <w:highlight w:val="lightGray"/>
        </w:rPr>
      </w:pPr>
    </w:p>
    <w:p w14:paraId="392D9ECE" w14:textId="0055D353" w:rsidR="007F2E7D" w:rsidRPr="00E11796" w:rsidRDefault="00C9486D" w:rsidP="008B7350">
      <w:pPr>
        <w:pStyle w:val="Overskrift6"/>
      </w:pPr>
      <w:r w:rsidRPr="00E11796">
        <w:t>Overtidstillegg</w:t>
      </w:r>
    </w:p>
    <w:tbl>
      <w:tblPr>
        <w:tblStyle w:val="Tabellrutenett"/>
        <w:tblW w:w="0" w:type="auto"/>
        <w:tblLook w:val="04A0" w:firstRow="1" w:lastRow="0" w:firstColumn="1" w:lastColumn="0" w:noHBand="0" w:noVBand="1"/>
      </w:tblPr>
      <w:tblGrid>
        <w:gridCol w:w="4390"/>
        <w:gridCol w:w="1275"/>
        <w:gridCol w:w="917"/>
        <w:gridCol w:w="2195"/>
      </w:tblGrid>
      <w:tr w:rsidR="007F2E7D" w:rsidRPr="00E11796" w14:paraId="643D3221" w14:textId="77777777" w:rsidTr="004F2BB7">
        <w:tc>
          <w:tcPr>
            <w:tcW w:w="4390" w:type="dxa"/>
            <w:shd w:val="clear" w:color="auto" w:fill="F2F2F2" w:themeFill="background1" w:themeFillShade="F2"/>
          </w:tcPr>
          <w:p w14:paraId="13B269D1" w14:textId="77777777" w:rsidR="007F2E7D" w:rsidRPr="00E11796" w:rsidRDefault="007F2E7D" w:rsidP="007F2E7D">
            <w:pPr>
              <w:rPr>
                <w:b/>
              </w:rPr>
            </w:pPr>
            <w:r w:rsidRPr="00E11796">
              <w:rPr>
                <w:b/>
              </w:rPr>
              <w:t>Overtidstillegg</w:t>
            </w:r>
          </w:p>
          <w:p w14:paraId="477E8EF3" w14:textId="13FB4F51" w:rsidR="007F2E7D" w:rsidRPr="00E11796" w:rsidRDefault="006E3293" w:rsidP="007F2E7D">
            <w:r w:rsidRPr="00E11796">
              <w:t>Tillegg</w:t>
            </w:r>
            <w:r w:rsidR="007F2E7D" w:rsidRPr="00E11796">
              <w:t xml:space="preserve"> til ordinær timesats for mannskap og </w:t>
            </w:r>
            <w:r w:rsidR="00EC3798" w:rsidRPr="00E11796">
              <w:t>maskin</w:t>
            </w:r>
            <w:r w:rsidR="005A5247" w:rsidRPr="00E11796">
              <w:t xml:space="preserve">fører </w:t>
            </w:r>
          </w:p>
        </w:tc>
        <w:tc>
          <w:tcPr>
            <w:tcW w:w="1275" w:type="dxa"/>
            <w:shd w:val="clear" w:color="auto" w:fill="F2F2F2" w:themeFill="background1" w:themeFillShade="F2"/>
          </w:tcPr>
          <w:p w14:paraId="5D3ED94A" w14:textId="5F5B1969" w:rsidR="007F2E7D" w:rsidRPr="00E11796" w:rsidRDefault="006422CD" w:rsidP="009C2C0A">
            <w:pPr>
              <w:rPr>
                <w:b/>
              </w:rPr>
            </w:pPr>
            <w:r w:rsidRPr="00E11796">
              <w:rPr>
                <w:b/>
              </w:rPr>
              <w:t>Tillegg</w:t>
            </w:r>
          </w:p>
          <w:p w14:paraId="4F22E3FE" w14:textId="77777777" w:rsidR="007F2E7D" w:rsidRPr="00E11796" w:rsidRDefault="007F2E7D" w:rsidP="009C2C0A">
            <w:pPr>
              <w:rPr>
                <w:b/>
              </w:rPr>
            </w:pPr>
            <w:r w:rsidRPr="00E11796">
              <w:rPr>
                <w:b/>
              </w:rPr>
              <w:t>Kr/time</w:t>
            </w:r>
          </w:p>
        </w:tc>
        <w:tc>
          <w:tcPr>
            <w:tcW w:w="917" w:type="dxa"/>
            <w:shd w:val="clear" w:color="auto" w:fill="F2F2F2" w:themeFill="background1" w:themeFillShade="F2"/>
          </w:tcPr>
          <w:p w14:paraId="089167A3" w14:textId="517CDB62" w:rsidR="007F2E7D" w:rsidRPr="00E11796" w:rsidRDefault="00E574CD" w:rsidP="009C2C0A">
            <w:pPr>
              <w:rPr>
                <w:b/>
              </w:rPr>
            </w:pPr>
            <w:r w:rsidRPr="00E11796">
              <w:rPr>
                <w:b/>
              </w:rPr>
              <w:t>Anslag t</w:t>
            </w:r>
            <w:r w:rsidR="007F2E7D" w:rsidRPr="00E11796">
              <w:rPr>
                <w:b/>
              </w:rPr>
              <w:t>imer</w:t>
            </w:r>
          </w:p>
        </w:tc>
        <w:tc>
          <w:tcPr>
            <w:tcW w:w="2195" w:type="dxa"/>
            <w:shd w:val="clear" w:color="auto" w:fill="F2F2F2" w:themeFill="background1" w:themeFillShade="F2"/>
          </w:tcPr>
          <w:p w14:paraId="4D417BF5" w14:textId="5E17B1CA" w:rsidR="007F2E7D" w:rsidRPr="00E11796" w:rsidRDefault="00DB7C31" w:rsidP="009C2C0A">
            <w:pPr>
              <w:rPr>
                <w:b/>
              </w:rPr>
            </w:pPr>
            <w:r w:rsidRPr="00E11796">
              <w:rPr>
                <w:b/>
              </w:rPr>
              <w:t xml:space="preserve">Beløp i </w:t>
            </w:r>
            <w:r w:rsidR="00502220" w:rsidRPr="00E11796">
              <w:rPr>
                <w:b/>
              </w:rPr>
              <w:t>NOK</w:t>
            </w:r>
            <w:r w:rsidR="00E574CD" w:rsidRPr="00E11796">
              <w:rPr>
                <w:b/>
              </w:rPr>
              <w:t>, eks</w:t>
            </w:r>
            <w:r w:rsidR="00B00CB1" w:rsidRPr="00E11796">
              <w:rPr>
                <w:b/>
              </w:rPr>
              <w:t>kl</w:t>
            </w:r>
            <w:r w:rsidR="00E574CD" w:rsidRPr="00E11796">
              <w:rPr>
                <w:b/>
              </w:rPr>
              <w:t xml:space="preserve">. mva. </w:t>
            </w:r>
          </w:p>
        </w:tc>
      </w:tr>
      <w:tr w:rsidR="007F2E7D" w:rsidRPr="00E11796" w14:paraId="09106814" w14:textId="77777777" w:rsidTr="004F2BB7">
        <w:tc>
          <w:tcPr>
            <w:tcW w:w="4390" w:type="dxa"/>
            <w:shd w:val="clear" w:color="auto" w:fill="F2F2F2" w:themeFill="background1" w:themeFillShade="F2"/>
          </w:tcPr>
          <w:p w14:paraId="47E0737A" w14:textId="5250696F" w:rsidR="007F2E7D" w:rsidRPr="00E11796" w:rsidRDefault="00CE59EF" w:rsidP="009C2C0A">
            <w:r w:rsidRPr="00E11796">
              <w:t>a) for vanlig overtidsarbeid</w:t>
            </w:r>
          </w:p>
        </w:tc>
        <w:tc>
          <w:tcPr>
            <w:tcW w:w="1275" w:type="dxa"/>
          </w:tcPr>
          <w:p w14:paraId="08BAE5B7" w14:textId="77777777" w:rsidR="007F2E7D" w:rsidRPr="00E11796" w:rsidRDefault="007F2E7D" w:rsidP="009C2C0A">
            <w:pPr>
              <w:rPr>
                <w:highlight w:val="lightGray"/>
              </w:rPr>
            </w:pPr>
          </w:p>
        </w:tc>
        <w:tc>
          <w:tcPr>
            <w:tcW w:w="917" w:type="dxa"/>
            <w:shd w:val="clear" w:color="auto" w:fill="F2F2F2" w:themeFill="background1" w:themeFillShade="F2"/>
          </w:tcPr>
          <w:p w14:paraId="050B6185" w14:textId="77777777" w:rsidR="007F2E7D" w:rsidRPr="00E11796" w:rsidRDefault="007F2E7D" w:rsidP="009C2C0A">
            <w:pPr>
              <w:rPr>
                <w:highlight w:val="lightGray"/>
              </w:rPr>
            </w:pPr>
          </w:p>
        </w:tc>
        <w:tc>
          <w:tcPr>
            <w:tcW w:w="2195" w:type="dxa"/>
          </w:tcPr>
          <w:p w14:paraId="20A8DC19" w14:textId="77777777" w:rsidR="007F2E7D" w:rsidRPr="00E11796" w:rsidRDefault="007F2E7D" w:rsidP="009C2C0A">
            <w:pPr>
              <w:rPr>
                <w:highlight w:val="lightGray"/>
              </w:rPr>
            </w:pPr>
          </w:p>
        </w:tc>
      </w:tr>
      <w:tr w:rsidR="007F2E7D" w:rsidRPr="00E11796" w14:paraId="45E1B482" w14:textId="77777777" w:rsidTr="004F2BB7">
        <w:tc>
          <w:tcPr>
            <w:tcW w:w="4390" w:type="dxa"/>
            <w:shd w:val="clear" w:color="auto" w:fill="F2F2F2" w:themeFill="background1" w:themeFillShade="F2"/>
          </w:tcPr>
          <w:p w14:paraId="55757532" w14:textId="18726201" w:rsidR="007F2E7D" w:rsidRPr="00E11796" w:rsidRDefault="00CE59EF" w:rsidP="009C2C0A">
            <w:r w:rsidRPr="00E11796">
              <w:t xml:space="preserve">b) </w:t>
            </w:r>
            <w:r w:rsidR="00E732EB" w:rsidRPr="00E11796">
              <w:t xml:space="preserve">nattarbeid </w:t>
            </w:r>
            <w:r w:rsidRPr="00E11796">
              <w:t>hverdager kl</w:t>
            </w:r>
            <w:r w:rsidR="00E732EB" w:rsidRPr="00E11796">
              <w:t>.</w:t>
            </w:r>
            <w:r w:rsidRPr="00E11796">
              <w:t xml:space="preserve"> 21.00 – 06.00</w:t>
            </w:r>
          </w:p>
        </w:tc>
        <w:tc>
          <w:tcPr>
            <w:tcW w:w="1275" w:type="dxa"/>
          </w:tcPr>
          <w:p w14:paraId="161DE645" w14:textId="77777777" w:rsidR="007F2E7D" w:rsidRPr="00E11796" w:rsidRDefault="007F2E7D" w:rsidP="009C2C0A">
            <w:pPr>
              <w:rPr>
                <w:highlight w:val="lightGray"/>
              </w:rPr>
            </w:pPr>
          </w:p>
        </w:tc>
        <w:tc>
          <w:tcPr>
            <w:tcW w:w="917" w:type="dxa"/>
            <w:shd w:val="clear" w:color="auto" w:fill="F2F2F2" w:themeFill="background1" w:themeFillShade="F2"/>
          </w:tcPr>
          <w:p w14:paraId="14179626" w14:textId="77777777" w:rsidR="007F2E7D" w:rsidRPr="00E11796" w:rsidRDefault="007F2E7D" w:rsidP="009C2C0A">
            <w:pPr>
              <w:rPr>
                <w:highlight w:val="lightGray"/>
              </w:rPr>
            </w:pPr>
          </w:p>
        </w:tc>
        <w:tc>
          <w:tcPr>
            <w:tcW w:w="2195" w:type="dxa"/>
          </w:tcPr>
          <w:p w14:paraId="67E7E24E" w14:textId="77777777" w:rsidR="007F2E7D" w:rsidRPr="00E11796" w:rsidRDefault="007F2E7D" w:rsidP="009C2C0A">
            <w:pPr>
              <w:rPr>
                <w:highlight w:val="lightGray"/>
              </w:rPr>
            </w:pPr>
          </w:p>
        </w:tc>
      </w:tr>
      <w:tr w:rsidR="007F2E7D" w:rsidRPr="00E11796" w14:paraId="4E999297" w14:textId="77777777" w:rsidTr="004F2BB7">
        <w:tc>
          <w:tcPr>
            <w:tcW w:w="4390" w:type="dxa"/>
            <w:shd w:val="clear" w:color="auto" w:fill="F2F2F2" w:themeFill="background1" w:themeFillShade="F2"/>
          </w:tcPr>
          <w:p w14:paraId="10BCD960" w14:textId="1692761E" w:rsidR="007F2E7D" w:rsidRPr="00E11796" w:rsidRDefault="00CE59EF" w:rsidP="009C2C0A">
            <w:r w:rsidRPr="00E11796">
              <w:t>c) søn- og helligdager (hele døgnet)</w:t>
            </w:r>
          </w:p>
        </w:tc>
        <w:tc>
          <w:tcPr>
            <w:tcW w:w="1275" w:type="dxa"/>
          </w:tcPr>
          <w:p w14:paraId="37EBE4C2" w14:textId="77777777" w:rsidR="007F2E7D" w:rsidRPr="00E11796" w:rsidRDefault="007F2E7D" w:rsidP="009C2C0A">
            <w:pPr>
              <w:rPr>
                <w:highlight w:val="lightGray"/>
              </w:rPr>
            </w:pPr>
          </w:p>
        </w:tc>
        <w:tc>
          <w:tcPr>
            <w:tcW w:w="917" w:type="dxa"/>
            <w:shd w:val="clear" w:color="auto" w:fill="F2F2F2" w:themeFill="background1" w:themeFillShade="F2"/>
          </w:tcPr>
          <w:p w14:paraId="6FB3B8BF" w14:textId="77777777" w:rsidR="007F2E7D" w:rsidRPr="00E11796" w:rsidRDefault="007F2E7D" w:rsidP="009C2C0A">
            <w:pPr>
              <w:rPr>
                <w:highlight w:val="lightGray"/>
              </w:rPr>
            </w:pPr>
          </w:p>
        </w:tc>
        <w:tc>
          <w:tcPr>
            <w:tcW w:w="2195" w:type="dxa"/>
          </w:tcPr>
          <w:p w14:paraId="5CC36228" w14:textId="77777777" w:rsidR="007F2E7D" w:rsidRPr="00E11796" w:rsidRDefault="007F2E7D" w:rsidP="009C2C0A">
            <w:pPr>
              <w:rPr>
                <w:highlight w:val="lightGray"/>
              </w:rPr>
            </w:pPr>
          </w:p>
        </w:tc>
      </w:tr>
      <w:tr w:rsidR="007F2E7D" w:rsidRPr="00E11796" w14:paraId="0E2B87CC" w14:textId="77777777" w:rsidTr="004F2BB7">
        <w:tc>
          <w:tcPr>
            <w:tcW w:w="6582" w:type="dxa"/>
            <w:gridSpan w:val="3"/>
            <w:shd w:val="clear" w:color="auto" w:fill="F2F2F2" w:themeFill="background1" w:themeFillShade="F2"/>
          </w:tcPr>
          <w:p w14:paraId="74998092" w14:textId="7828821C" w:rsidR="007F2E7D" w:rsidRPr="00E11796" w:rsidRDefault="007F2E7D" w:rsidP="008154C8">
            <w:pPr>
              <w:jc w:val="right"/>
              <w:rPr>
                <w:b/>
                <w:color w:val="000000" w:themeColor="text1"/>
              </w:rPr>
            </w:pPr>
            <w:r w:rsidRPr="00E11796">
              <w:rPr>
                <w:b/>
                <w:color w:val="000000" w:themeColor="text1"/>
              </w:rPr>
              <w:t>Sum overtidstillegg:</w:t>
            </w:r>
          </w:p>
          <w:p w14:paraId="3FE65973" w14:textId="574E3EBD" w:rsidR="007F2E7D" w:rsidRPr="00E11796" w:rsidRDefault="007F2E7D" w:rsidP="008154C8">
            <w:pPr>
              <w:jc w:val="right"/>
              <w:rPr>
                <w:b/>
                <w:color w:val="000000" w:themeColor="text1"/>
              </w:rPr>
            </w:pPr>
            <w:r w:rsidRPr="00E11796">
              <w:rPr>
                <w:b/>
                <w:color w:val="000000" w:themeColor="text1"/>
              </w:rPr>
              <w:t xml:space="preserve">(overføres til </w:t>
            </w:r>
            <w:r w:rsidR="00E732EB" w:rsidRPr="00E11796">
              <w:rPr>
                <w:b/>
                <w:color w:val="000000" w:themeColor="text1"/>
              </w:rPr>
              <w:t>punkt 1.1.</w:t>
            </w:r>
            <w:r w:rsidR="0096747D" w:rsidRPr="00E11796">
              <w:rPr>
                <w:b/>
                <w:color w:val="000000" w:themeColor="text1"/>
              </w:rPr>
              <w:t>3</w:t>
            </w:r>
            <w:r w:rsidR="00E732EB" w:rsidRPr="00E11796">
              <w:rPr>
                <w:b/>
                <w:color w:val="000000" w:themeColor="text1"/>
              </w:rPr>
              <w:t>.</w:t>
            </w:r>
            <w:r w:rsidR="0096747D" w:rsidRPr="00E11796">
              <w:rPr>
                <w:b/>
                <w:color w:val="000000" w:themeColor="text1"/>
              </w:rPr>
              <w:t>6</w:t>
            </w:r>
            <w:r w:rsidRPr="00E11796">
              <w:rPr>
                <w:b/>
                <w:color w:val="000000" w:themeColor="text1"/>
              </w:rPr>
              <w:t>)</w:t>
            </w:r>
          </w:p>
        </w:tc>
        <w:tc>
          <w:tcPr>
            <w:tcW w:w="2195" w:type="dxa"/>
          </w:tcPr>
          <w:p w14:paraId="030266B9" w14:textId="77777777" w:rsidR="007F2E7D" w:rsidRPr="00E11796" w:rsidRDefault="007F2E7D" w:rsidP="009C2C0A">
            <w:pPr>
              <w:rPr>
                <w:highlight w:val="lightGray"/>
              </w:rPr>
            </w:pPr>
          </w:p>
        </w:tc>
      </w:tr>
    </w:tbl>
    <w:p w14:paraId="69D5BB47" w14:textId="77777777" w:rsidR="007F2E7D" w:rsidRPr="00E11796" w:rsidRDefault="007F2E7D" w:rsidP="00294CD1">
      <w:pPr>
        <w:rPr>
          <w:highlight w:val="lightGray"/>
        </w:rPr>
      </w:pPr>
    </w:p>
    <w:p w14:paraId="77E295F0" w14:textId="09EBCF5F" w:rsidR="007C3A51" w:rsidRPr="00E11796" w:rsidRDefault="007C3A51" w:rsidP="008B7350">
      <w:pPr>
        <w:pStyle w:val="Overskrift6"/>
      </w:pPr>
      <w:r w:rsidRPr="00E11796">
        <w:t>Timepriser maskiner</w:t>
      </w:r>
    </w:p>
    <w:tbl>
      <w:tblPr>
        <w:tblStyle w:val="Tabellrutenett"/>
        <w:tblW w:w="0" w:type="auto"/>
        <w:tblLook w:val="04A0" w:firstRow="1" w:lastRow="0" w:firstColumn="1" w:lastColumn="0" w:noHBand="0" w:noVBand="1"/>
      </w:tblPr>
      <w:tblGrid>
        <w:gridCol w:w="2830"/>
        <w:gridCol w:w="1418"/>
        <w:gridCol w:w="1417"/>
        <w:gridCol w:w="1418"/>
        <w:gridCol w:w="1694"/>
      </w:tblGrid>
      <w:tr w:rsidR="00CE5688" w:rsidRPr="00E11796" w14:paraId="5B6A0C07" w14:textId="77777777" w:rsidTr="004F2BB7">
        <w:tc>
          <w:tcPr>
            <w:tcW w:w="2830" w:type="dxa"/>
            <w:shd w:val="clear" w:color="auto" w:fill="F2F2F2" w:themeFill="background1" w:themeFillShade="F2"/>
          </w:tcPr>
          <w:p w14:paraId="7394CAEF" w14:textId="4BE4BB6C" w:rsidR="00CE5688" w:rsidRPr="00E11796" w:rsidRDefault="00CE5688" w:rsidP="007C3A51">
            <w:pPr>
              <w:rPr>
                <w:b/>
              </w:rPr>
            </w:pPr>
            <w:r w:rsidRPr="00E11796">
              <w:rPr>
                <w:b/>
              </w:rPr>
              <w:t>Maskintype</w:t>
            </w:r>
            <w:r w:rsidR="000E1B4E" w:rsidRPr="00E11796">
              <w:rPr>
                <w:b/>
              </w:rPr>
              <w:t xml:space="preserve">, inklusiv </w:t>
            </w:r>
            <w:r w:rsidR="00EC3798" w:rsidRPr="00E11796">
              <w:rPr>
                <w:b/>
              </w:rPr>
              <w:t>maskin</w:t>
            </w:r>
            <w:r w:rsidR="000E1B4E" w:rsidRPr="00E11796">
              <w:rPr>
                <w:b/>
              </w:rPr>
              <w:t>fører</w:t>
            </w:r>
          </w:p>
          <w:p w14:paraId="13994FCB" w14:textId="2E3A362D" w:rsidR="00CE5688" w:rsidRPr="00E11796" w:rsidRDefault="00CE5688" w:rsidP="007C3A51">
            <w:pPr>
              <w:rPr>
                <w:b/>
              </w:rPr>
            </w:pPr>
            <w:r w:rsidRPr="00E11796">
              <w:rPr>
                <w:b/>
              </w:rPr>
              <w:t>(byggherrens behov)</w:t>
            </w:r>
          </w:p>
        </w:tc>
        <w:tc>
          <w:tcPr>
            <w:tcW w:w="1418" w:type="dxa"/>
            <w:shd w:val="clear" w:color="auto" w:fill="F2F2F2" w:themeFill="background1" w:themeFillShade="F2"/>
          </w:tcPr>
          <w:p w14:paraId="0EC8032F" w14:textId="77777777" w:rsidR="00CE5688" w:rsidRPr="00E11796" w:rsidRDefault="00CE5688" w:rsidP="007C3A51">
            <w:pPr>
              <w:rPr>
                <w:b/>
              </w:rPr>
            </w:pPr>
            <w:r w:rsidRPr="00E11796">
              <w:rPr>
                <w:b/>
              </w:rPr>
              <w:t>Vekt</w:t>
            </w:r>
          </w:p>
          <w:p w14:paraId="2A2ECD4F" w14:textId="77777777" w:rsidR="00CE5688" w:rsidRPr="00E11796" w:rsidRDefault="00CE5688" w:rsidP="007C3A51">
            <w:pPr>
              <w:rPr>
                <w:b/>
              </w:rPr>
            </w:pPr>
            <w:r w:rsidRPr="00E11796">
              <w:rPr>
                <w:b/>
              </w:rPr>
              <w:t>Løfte-kapasitet</w:t>
            </w:r>
          </w:p>
          <w:p w14:paraId="7B96EBEB" w14:textId="6087221E" w:rsidR="00CE5688" w:rsidRPr="00E11796" w:rsidRDefault="00CE5688" w:rsidP="007C3A51">
            <w:pPr>
              <w:rPr>
                <w:b/>
              </w:rPr>
            </w:pPr>
            <w:r w:rsidRPr="00E11796">
              <w:rPr>
                <w:b/>
              </w:rPr>
              <w:t>mv</w:t>
            </w:r>
          </w:p>
        </w:tc>
        <w:tc>
          <w:tcPr>
            <w:tcW w:w="1417" w:type="dxa"/>
            <w:shd w:val="clear" w:color="auto" w:fill="F2F2F2" w:themeFill="background1" w:themeFillShade="F2"/>
          </w:tcPr>
          <w:p w14:paraId="6792D210" w14:textId="77777777" w:rsidR="00CE5688" w:rsidRPr="00E11796" w:rsidRDefault="00CE5688" w:rsidP="007C3A51">
            <w:pPr>
              <w:rPr>
                <w:b/>
              </w:rPr>
            </w:pPr>
            <w:r w:rsidRPr="00E11796">
              <w:rPr>
                <w:b/>
              </w:rPr>
              <w:t>Timepris</w:t>
            </w:r>
          </w:p>
          <w:p w14:paraId="70993421" w14:textId="0691B124" w:rsidR="00CE5688" w:rsidRPr="00E11796" w:rsidRDefault="00CE5688" w:rsidP="007C3A51">
            <w:pPr>
              <w:rPr>
                <w:b/>
              </w:rPr>
            </w:pPr>
            <w:r w:rsidRPr="00E11796">
              <w:rPr>
                <w:b/>
              </w:rPr>
              <w:t>Kr/time</w:t>
            </w:r>
          </w:p>
        </w:tc>
        <w:tc>
          <w:tcPr>
            <w:tcW w:w="1418" w:type="dxa"/>
            <w:shd w:val="clear" w:color="auto" w:fill="F2F2F2" w:themeFill="background1" w:themeFillShade="F2"/>
          </w:tcPr>
          <w:p w14:paraId="4071D7B1" w14:textId="54634503" w:rsidR="00CE5688" w:rsidRPr="00E11796" w:rsidRDefault="000E1B4E" w:rsidP="00294CD1">
            <w:pPr>
              <w:rPr>
                <w:b/>
              </w:rPr>
            </w:pPr>
            <w:r w:rsidRPr="00E11796">
              <w:rPr>
                <w:b/>
              </w:rPr>
              <w:t>Anslag t</w:t>
            </w:r>
            <w:r w:rsidR="00CE5688" w:rsidRPr="00E11796">
              <w:rPr>
                <w:b/>
              </w:rPr>
              <w:t>imer</w:t>
            </w:r>
          </w:p>
        </w:tc>
        <w:tc>
          <w:tcPr>
            <w:tcW w:w="1694" w:type="dxa"/>
            <w:shd w:val="clear" w:color="auto" w:fill="F2F2F2" w:themeFill="background1" w:themeFillShade="F2"/>
          </w:tcPr>
          <w:p w14:paraId="6A6C64F5" w14:textId="70D726F4" w:rsidR="00CE5688" w:rsidRPr="00E11796" w:rsidRDefault="00DB7C31" w:rsidP="00294CD1">
            <w:pPr>
              <w:rPr>
                <w:b/>
              </w:rPr>
            </w:pPr>
            <w:r w:rsidRPr="00E11796">
              <w:rPr>
                <w:b/>
              </w:rPr>
              <w:t xml:space="preserve">Beløp i </w:t>
            </w:r>
            <w:r w:rsidR="00502220" w:rsidRPr="00E11796">
              <w:rPr>
                <w:b/>
              </w:rPr>
              <w:t>NOK</w:t>
            </w:r>
            <w:r w:rsidR="000E1B4E" w:rsidRPr="00E11796">
              <w:rPr>
                <w:b/>
              </w:rPr>
              <w:t>, eks</w:t>
            </w:r>
            <w:r w:rsidR="009E15D4" w:rsidRPr="00E11796">
              <w:rPr>
                <w:b/>
              </w:rPr>
              <w:t>k</w:t>
            </w:r>
            <w:r w:rsidR="000E1B4E" w:rsidRPr="00E11796">
              <w:rPr>
                <w:b/>
              </w:rPr>
              <w:t>l</w:t>
            </w:r>
            <w:r w:rsidR="00AA73D2" w:rsidRPr="00E11796">
              <w:rPr>
                <w:b/>
              </w:rPr>
              <w:t>. mva.</w:t>
            </w:r>
          </w:p>
        </w:tc>
      </w:tr>
      <w:tr w:rsidR="00CE5688" w:rsidRPr="00E11796" w14:paraId="303F2F04" w14:textId="77777777" w:rsidTr="004F2BB7">
        <w:tc>
          <w:tcPr>
            <w:tcW w:w="2830" w:type="dxa"/>
            <w:shd w:val="clear" w:color="auto" w:fill="F2F2F2" w:themeFill="background1" w:themeFillShade="F2"/>
          </w:tcPr>
          <w:p w14:paraId="02060ECA" w14:textId="266076C3" w:rsidR="00CE5688" w:rsidRPr="00E11796" w:rsidRDefault="00290D48" w:rsidP="00294CD1">
            <w:pPr>
              <w:rPr>
                <w:highlight w:val="lightGray"/>
              </w:rPr>
            </w:pPr>
            <w:r w:rsidRPr="00E11796">
              <w:rPr>
                <w:highlight w:val="lightGray"/>
              </w:rPr>
              <w:t>XXXXX</w:t>
            </w:r>
          </w:p>
        </w:tc>
        <w:tc>
          <w:tcPr>
            <w:tcW w:w="1418" w:type="dxa"/>
            <w:shd w:val="clear" w:color="auto" w:fill="F2F2F2" w:themeFill="background1" w:themeFillShade="F2"/>
          </w:tcPr>
          <w:p w14:paraId="3D7205A5" w14:textId="77777777" w:rsidR="00CE5688" w:rsidRPr="00E11796" w:rsidRDefault="00CE5688" w:rsidP="00294CD1">
            <w:pPr>
              <w:rPr>
                <w:highlight w:val="lightGray"/>
              </w:rPr>
            </w:pPr>
          </w:p>
        </w:tc>
        <w:tc>
          <w:tcPr>
            <w:tcW w:w="1417" w:type="dxa"/>
          </w:tcPr>
          <w:p w14:paraId="221F5541" w14:textId="77777777" w:rsidR="00CE5688" w:rsidRPr="00E11796" w:rsidRDefault="00CE5688" w:rsidP="00294CD1">
            <w:pPr>
              <w:rPr>
                <w:highlight w:val="lightGray"/>
              </w:rPr>
            </w:pPr>
          </w:p>
        </w:tc>
        <w:tc>
          <w:tcPr>
            <w:tcW w:w="1418" w:type="dxa"/>
            <w:shd w:val="clear" w:color="auto" w:fill="F2F2F2" w:themeFill="background1" w:themeFillShade="F2"/>
          </w:tcPr>
          <w:p w14:paraId="2716765B" w14:textId="77777777" w:rsidR="00CE5688" w:rsidRPr="00E11796" w:rsidRDefault="00CE5688" w:rsidP="00294CD1">
            <w:pPr>
              <w:rPr>
                <w:highlight w:val="lightGray"/>
              </w:rPr>
            </w:pPr>
          </w:p>
        </w:tc>
        <w:tc>
          <w:tcPr>
            <w:tcW w:w="1694" w:type="dxa"/>
          </w:tcPr>
          <w:p w14:paraId="23C74F70" w14:textId="77777777" w:rsidR="00CE5688" w:rsidRPr="00E11796" w:rsidRDefault="00CE5688" w:rsidP="00294CD1">
            <w:pPr>
              <w:rPr>
                <w:highlight w:val="lightGray"/>
              </w:rPr>
            </w:pPr>
          </w:p>
        </w:tc>
      </w:tr>
      <w:tr w:rsidR="00CE5688" w:rsidRPr="00E11796" w14:paraId="70E59C81" w14:textId="77777777" w:rsidTr="004F2BB7">
        <w:tc>
          <w:tcPr>
            <w:tcW w:w="2830" w:type="dxa"/>
            <w:shd w:val="clear" w:color="auto" w:fill="F2F2F2" w:themeFill="background1" w:themeFillShade="F2"/>
          </w:tcPr>
          <w:p w14:paraId="02FB7031" w14:textId="1A3D0F42" w:rsidR="00CE5688" w:rsidRPr="00E11796" w:rsidRDefault="00290D48" w:rsidP="00294CD1">
            <w:pPr>
              <w:rPr>
                <w:highlight w:val="lightGray"/>
              </w:rPr>
            </w:pPr>
            <w:r w:rsidRPr="00E11796">
              <w:rPr>
                <w:highlight w:val="lightGray"/>
              </w:rPr>
              <w:t>XXXXX</w:t>
            </w:r>
          </w:p>
        </w:tc>
        <w:tc>
          <w:tcPr>
            <w:tcW w:w="1418" w:type="dxa"/>
            <w:shd w:val="clear" w:color="auto" w:fill="F2F2F2" w:themeFill="background1" w:themeFillShade="F2"/>
          </w:tcPr>
          <w:p w14:paraId="030BC313" w14:textId="77777777" w:rsidR="00CE5688" w:rsidRPr="00E11796" w:rsidRDefault="00CE5688" w:rsidP="00294CD1">
            <w:pPr>
              <w:rPr>
                <w:highlight w:val="lightGray"/>
              </w:rPr>
            </w:pPr>
          </w:p>
        </w:tc>
        <w:tc>
          <w:tcPr>
            <w:tcW w:w="1417" w:type="dxa"/>
          </w:tcPr>
          <w:p w14:paraId="19AF3B85" w14:textId="77777777" w:rsidR="00CE5688" w:rsidRPr="00E11796" w:rsidRDefault="00CE5688" w:rsidP="00294CD1">
            <w:pPr>
              <w:rPr>
                <w:highlight w:val="lightGray"/>
              </w:rPr>
            </w:pPr>
          </w:p>
        </w:tc>
        <w:tc>
          <w:tcPr>
            <w:tcW w:w="1418" w:type="dxa"/>
            <w:shd w:val="clear" w:color="auto" w:fill="F2F2F2" w:themeFill="background1" w:themeFillShade="F2"/>
          </w:tcPr>
          <w:p w14:paraId="728B0E9E" w14:textId="77777777" w:rsidR="00CE5688" w:rsidRPr="00E11796" w:rsidRDefault="00CE5688" w:rsidP="00294CD1">
            <w:pPr>
              <w:rPr>
                <w:highlight w:val="lightGray"/>
              </w:rPr>
            </w:pPr>
          </w:p>
        </w:tc>
        <w:tc>
          <w:tcPr>
            <w:tcW w:w="1694" w:type="dxa"/>
          </w:tcPr>
          <w:p w14:paraId="5BBCB12B" w14:textId="77777777" w:rsidR="00CE5688" w:rsidRPr="00E11796" w:rsidRDefault="00CE5688" w:rsidP="00294CD1">
            <w:pPr>
              <w:rPr>
                <w:highlight w:val="lightGray"/>
              </w:rPr>
            </w:pPr>
          </w:p>
        </w:tc>
      </w:tr>
      <w:tr w:rsidR="00CE5688" w:rsidRPr="00E11796" w14:paraId="15B1AFDF" w14:textId="77777777" w:rsidTr="004F2BB7">
        <w:tc>
          <w:tcPr>
            <w:tcW w:w="2830" w:type="dxa"/>
            <w:shd w:val="clear" w:color="auto" w:fill="F2F2F2" w:themeFill="background1" w:themeFillShade="F2"/>
          </w:tcPr>
          <w:p w14:paraId="33B1F18E" w14:textId="4EB712FC" w:rsidR="00CE5688" w:rsidRPr="00E11796" w:rsidRDefault="00290D48" w:rsidP="00294CD1">
            <w:pPr>
              <w:rPr>
                <w:highlight w:val="lightGray"/>
              </w:rPr>
            </w:pPr>
            <w:r w:rsidRPr="00E11796">
              <w:rPr>
                <w:highlight w:val="lightGray"/>
              </w:rPr>
              <w:t>XXXXX</w:t>
            </w:r>
          </w:p>
        </w:tc>
        <w:tc>
          <w:tcPr>
            <w:tcW w:w="1418" w:type="dxa"/>
            <w:shd w:val="clear" w:color="auto" w:fill="F2F2F2" w:themeFill="background1" w:themeFillShade="F2"/>
          </w:tcPr>
          <w:p w14:paraId="4C8CB59E" w14:textId="77777777" w:rsidR="00CE5688" w:rsidRPr="00E11796" w:rsidRDefault="00CE5688" w:rsidP="00294CD1">
            <w:pPr>
              <w:rPr>
                <w:highlight w:val="lightGray"/>
              </w:rPr>
            </w:pPr>
          </w:p>
        </w:tc>
        <w:tc>
          <w:tcPr>
            <w:tcW w:w="1417" w:type="dxa"/>
          </w:tcPr>
          <w:p w14:paraId="59A6DF32" w14:textId="77777777" w:rsidR="00CE5688" w:rsidRPr="00E11796" w:rsidRDefault="00CE5688" w:rsidP="00294CD1">
            <w:pPr>
              <w:rPr>
                <w:highlight w:val="lightGray"/>
              </w:rPr>
            </w:pPr>
          </w:p>
        </w:tc>
        <w:tc>
          <w:tcPr>
            <w:tcW w:w="1418" w:type="dxa"/>
            <w:shd w:val="clear" w:color="auto" w:fill="F2F2F2" w:themeFill="background1" w:themeFillShade="F2"/>
          </w:tcPr>
          <w:p w14:paraId="71CD541B" w14:textId="77777777" w:rsidR="00CE5688" w:rsidRPr="00E11796" w:rsidRDefault="00CE5688" w:rsidP="00294CD1">
            <w:pPr>
              <w:rPr>
                <w:highlight w:val="lightGray"/>
              </w:rPr>
            </w:pPr>
          </w:p>
        </w:tc>
        <w:tc>
          <w:tcPr>
            <w:tcW w:w="1694" w:type="dxa"/>
          </w:tcPr>
          <w:p w14:paraId="6D2092EE" w14:textId="77777777" w:rsidR="00CE5688" w:rsidRPr="00E11796" w:rsidRDefault="00CE5688" w:rsidP="00294CD1">
            <w:pPr>
              <w:rPr>
                <w:highlight w:val="lightGray"/>
              </w:rPr>
            </w:pPr>
          </w:p>
        </w:tc>
      </w:tr>
      <w:tr w:rsidR="00CE5688" w:rsidRPr="00E11796" w14:paraId="1C2D0D34" w14:textId="77777777" w:rsidTr="004F2BB7">
        <w:tc>
          <w:tcPr>
            <w:tcW w:w="2830" w:type="dxa"/>
            <w:shd w:val="clear" w:color="auto" w:fill="F2F2F2" w:themeFill="background1" w:themeFillShade="F2"/>
          </w:tcPr>
          <w:p w14:paraId="5CB4B7C8" w14:textId="4B545FC7" w:rsidR="00CE5688" w:rsidRPr="00E11796" w:rsidRDefault="00290D48" w:rsidP="00294CD1">
            <w:pPr>
              <w:rPr>
                <w:highlight w:val="lightGray"/>
              </w:rPr>
            </w:pPr>
            <w:r w:rsidRPr="00E11796">
              <w:rPr>
                <w:highlight w:val="lightGray"/>
              </w:rPr>
              <w:t>XXXXX</w:t>
            </w:r>
          </w:p>
        </w:tc>
        <w:tc>
          <w:tcPr>
            <w:tcW w:w="1418" w:type="dxa"/>
            <w:shd w:val="clear" w:color="auto" w:fill="F2F2F2" w:themeFill="background1" w:themeFillShade="F2"/>
          </w:tcPr>
          <w:p w14:paraId="1BFB4F39" w14:textId="77777777" w:rsidR="00CE5688" w:rsidRPr="00E11796" w:rsidRDefault="00CE5688" w:rsidP="00294CD1">
            <w:pPr>
              <w:rPr>
                <w:highlight w:val="lightGray"/>
              </w:rPr>
            </w:pPr>
          </w:p>
        </w:tc>
        <w:tc>
          <w:tcPr>
            <w:tcW w:w="1417" w:type="dxa"/>
          </w:tcPr>
          <w:p w14:paraId="56292BBE" w14:textId="77777777" w:rsidR="00CE5688" w:rsidRPr="00E11796" w:rsidRDefault="00CE5688" w:rsidP="00294CD1">
            <w:pPr>
              <w:rPr>
                <w:highlight w:val="lightGray"/>
              </w:rPr>
            </w:pPr>
          </w:p>
        </w:tc>
        <w:tc>
          <w:tcPr>
            <w:tcW w:w="1418" w:type="dxa"/>
            <w:shd w:val="clear" w:color="auto" w:fill="F2F2F2" w:themeFill="background1" w:themeFillShade="F2"/>
          </w:tcPr>
          <w:p w14:paraId="048005DF" w14:textId="77777777" w:rsidR="00CE5688" w:rsidRPr="00E11796" w:rsidRDefault="00CE5688" w:rsidP="00294CD1">
            <w:pPr>
              <w:rPr>
                <w:highlight w:val="lightGray"/>
              </w:rPr>
            </w:pPr>
          </w:p>
        </w:tc>
        <w:tc>
          <w:tcPr>
            <w:tcW w:w="1694" w:type="dxa"/>
          </w:tcPr>
          <w:p w14:paraId="3E6DFA6D" w14:textId="77777777" w:rsidR="00CE5688" w:rsidRPr="00E11796" w:rsidRDefault="00CE5688" w:rsidP="00294CD1">
            <w:pPr>
              <w:rPr>
                <w:highlight w:val="lightGray"/>
              </w:rPr>
            </w:pPr>
          </w:p>
        </w:tc>
      </w:tr>
      <w:tr w:rsidR="00CE5688" w:rsidRPr="00E11796" w14:paraId="3FAF2867" w14:textId="77777777" w:rsidTr="004F2BB7">
        <w:tc>
          <w:tcPr>
            <w:tcW w:w="2830" w:type="dxa"/>
            <w:shd w:val="clear" w:color="auto" w:fill="F2F2F2" w:themeFill="background1" w:themeFillShade="F2"/>
          </w:tcPr>
          <w:p w14:paraId="0760430F" w14:textId="5355D827" w:rsidR="00CE5688" w:rsidRPr="00E11796" w:rsidRDefault="00290D48" w:rsidP="00294CD1">
            <w:pPr>
              <w:rPr>
                <w:highlight w:val="lightGray"/>
              </w:rPr>
            </w:pPr>
            <w:r w:rsidRPr="00E11796">
              <w:rPr>
                <w:highlight w:val="lightGray"/>
              </w:rPr>
              <w:t>XXXXX</w:t>
            </w:r>
          </w:p>
        </w:tc>
        <w:tc>
          <w:tcPr>
            <w:tcW w:w="1418" w:type="dxa"/>
            <w:shd w:val="clear" w:color="auto" w:fill="F2F2F2" w:themeFill="background1" w:themeFillShade="F2"/>
          </w:tcPr>
          <w:p w14:paraId="12F94EA6" w14:textId="77777777" w:rsidR="00CE5688" w:rsidRPr="00E11796" w:rsidRDefault="00CE5688" w:rsidP="00294CD1">
            <w:pPr>
              <w:rPr>
                <w:highlight w:val="lightGray"/>
              </w:rPr>
            </w:pPr>
          </w:p>
        </w:tc>
        <w:tc>
          <w:tcPr>
            <w:tcW w:w="1417" w:type="dxa"/>
          </w:tcPr>
          <w:p w14:paraId="50EB9201" w14:textId="77777777" w:rsidR="00CE5688" w:rsidRPr="00E11796" w:rsidRDefault="00CE5688" w:rsidP="00294CD1">
            <w:pPr>
              <w:rPr>
                <w:highlight w:val="lightGray"/>
              </w:rPr>
            </w:pPr>
          </w:p>
        </w:tc>
        <w:tc>
          <w:tcPr>
            <w:tcW w:w="1418" w:type="dxa"/>
            <w:shd w:val="clear" w:color="auto" w:fill="F2F2F2" w:themeFill="background1" w:themeFillShade="F2"/>
          </w:tcPr>
          <w:p w14:paraId="784D0FEE" w14:textId="77777777" w:rsidR="00CE5688" w:rsidRPr="00E11796" w:rsidRDefault="00CE5688" w:rsidP="00294CD1">
            <w:pPr>
              <w:rPr>
                <w:highlight w:val="lightGray"/>
              </w:rPr>
            </w:pPr>
          </w:p>
        </w:tc>
        <w:tc>
          <w:tcPr>
            <w:tcW w:w="1694" w:type="dxa"/>
          </w:tcPr>
          <w:p w14:paraId="3F6924A2" w14:textId="77777777" w:rsidR="00CE5688" w:rsidRPr="00E11796" w:rsidRDefault="00CE5688" w:rsidP="00294CD1">
            <w:pPr>
              <w:rPr>
                <w:highlight w:val="lightGray"/>
              </w:rPr>
            </w:pPr>
          </w:p>
        </w:tc>
      </w:tr>
      <w:tr w:rsidR="00CE5688" w:rsidRPr="00E11796" w14:paraId="74B608E5" w14:textId="77777777" w:rsidTr="004F2BB7">
        <w:tc>
          <w:tcPr>
            <w:tcW w:w="2830" w:type="dxa"/>
            <w:shd w:val="clear" w:color="auto" w:fill="F2F2F2" w:themeFill="background1" w:themeFillShade="F2"/>
          </w:tcPr>
          <w:p w14:paraId="3DADD12F" w14:textId="377FF344" w:rsidR="00CE5688" w:rsidRPr="00E11796" w:rsidRDefault="00290D48" w:rsidP="00294CD1">
            <w:pPr>
              <w:rPr>
                <w:highlight w:val="lightGray"/>
              </w:rPr>
            </w:pPr>
            <w:r w:rsidRPr="00E11796">
              <w:rPr>
                <w:highlight w:val="lightGray"/>
              </w:rPr>
              <w:t>XXXXX</w:t>
            </w:r>
          </w:p>
        </w:tc>
        <w:tc>
          <w:tcPr>
            <w:tcW w:w="1418" w:type="dxa"/>
            <w:shd w:val="clear" w:color="auto" w:fill="F2F2F2" w:themeFill="background1" w:themeFillShade="F2"/>
          </w:tcPr>
          <w:p w14:paraId="503EC2C7" w14:textId="77777777" w:rsidR="00CE5688" w:rsidRPr="00E11796" w:rsidRDefault="00CE5688" w:rsidP="00294CD1">
            <w:pPr>
              <w:rPr>
                <w:highlight w:val="lightGray"/>
              </w:rPr>
            </w:pPr>
          </w:p>
        </w:tc>
        <w:tc>
          <w:tcPr>
            <w:tcW w:w="1417" w:type="dxa"/>
          </w:tcPr>
          <w:p w14:paraId="5D0CDC36" w14:textId="77777777" w:rsidR="00CE5688" w:rsidRPr="00E11796" w:rsidRDefault="00CE5688" w:rsidP="00294CD1">
            <w:pPr>
              <w:rPr>
                <w:highlight w:val="lightGray"/>
              </w:rPr>
            </w:pPr>
          </w:p>
        </w:tc>
        <w:tc>
          <w:tcPr>
            <w:tcW w:w="1418" w:type="dxa"/>
            <w:shd w:val="clear" w:color="auto" w:fill="F2F2F2" w:themeFill="background1" w:themeFillShade="F2"/>
          </w:tcPr>
          <w:p w14:paraId="5168E433" w14:textId="77777777" w:rsidR="00CE5688" w:rsidRPr="00E11796" w:rsidRDefault="00CE5688" w:rsidP="00294CD1">
            <w:pPr>
              <w:rPr>
                <w:highlight w:val="lightGray"/>
              </w:rPr>
            </w:pPr>
          </w:p>
        </w:tc>
        <w:tc>
          <w:tcPr>
            <w:tcW w:w="1694" w:type="dxa"/>
          </w:tcPr>
          <w:p w14:paraId="40075789" w14:textId="77777777" w:rsidR="00CE5688" w:rsidRPr="00E11796" w:rsidRDefault="00CE5688" w:rsidP="00294CD1">
            <w:pPr>
              <w:rPr>
                <w:highlight w:val="lightGray"/>
              </w:rPr>
            </w:pPr>
          </w:p>
        </w:tc>
      </w:tr>
      <w:tr w:rsidR="00CE5688" w:rsidRPr="00E11796" w14:paraId="7673CEB5" w14:textId="77777777" w:rsidTr="004F2BB7">
        <w:tc>
          <w:tcPr>
            <w:tcW w:w="2830" w:type="dxa"/>
            <w:shd w:val="clear" w:color="auto" w:fill="F2F2F2" w:themeFill="background1" w:themeFillShade="F2"/>
          </w:tcPr>
          <w:p w14:paraId="0CB1B150" w14:textId="366E72B1" w:rsidR="00CE5688" w:rsidRPr="00E11796" w:rsidRDefault="00290D48" w:rsidP="00294CD1">
            <w:pPr>
              <w:rPr>
                <w:highlight w:val="lightGray"/>
              </w:rPr>
            </w:pPr>
            <w:r w:rsidRPr="00E11796">
              <w:rPr>
                <w:highlight w:val="lightGray"/>
              </w:rPr>
              <w:t>XXXXX</w:t>
            </w:r>
          </w:p>
        </w:tc>
        <w:tc>
          <w:tcPr>
            <w:tcW w:w="1418" w:type="dxa"/>
            <w:shd w:val="clear" w:color="auto" w:fill="F2F2F2" w:themeFill="background1" w:themeFillShade="F2"/>
          </w:tcPr>
          <w:p w14:paraId="17EC0F00" w14:textId="77777777" w:rsidR="00CE5688" w:rsidRPr="00E11796" w:rsidRDefault="00CE5688" w:rsidP="00294CD1">
            <w:pPr>
              <w:rPr>
                <w:highlight w:val="lightGray"/>
              </w:rPr>
            </w:pPr>
          </w:p>
        </w:tc>
        <w:tc>
          <w:tcPr>
            <w:tcW w:w="1417" w:type="dxa"/>
          </w:tcPr>
          <w:p w14:paraId="1D0FFE8B" w14:textId="77777777" w:rsidR="00CE5688" w:rsidRPr="00E11796" w:rsidRDefault="00CE5688" w:rsidP="00294CD1">
            <w:pPr>
              <w:rPr>
                <w:highlight w:val="lightGray"/>
              </w:rPr>
            </w:pPr>
          </w:p>
        </w:tc>
        <w:tc>
          <w:tcPr>
            <w:tcW w:w="1418" w:type="dxa"/>
            <w:shd w:val="clear" w:color="auto" w:fill="F2F2F2" w:themeFill="background1" w:themeFillShade="F2"/>
          </w:tcPr>
          <w:p w14:paraId="09A4D757" w14:textId="77777777" w:rsidR="00CE5688" w:rsidRPr="00E11796" w:rsidRDefault="00CE5688" w:rsidP="00294CD1">
            <w:pPr>
              <w:rPr>
                <w:highlight w:val="lightGray"/>
              </w:rPr>
            </w:pPr>
          </w:p>
        </w:tc>
        <w:tc>
          <w:tcPr>
            <w:tcW w:w="1694" w:type="dxa"/>
          </w:tcPr>
          <w:p w14:paraId="13E5EAF7" w14:textId="77777777" w:rsidR="00CE5688" w:rsidRPr="00E11796" w:rsidRDefault="00CE5688" w:rsidP="00294CD1">
            <w:pPr>
              <w:rPr>
                <w:highlight w:val="lightGray"/>
              </w:rPr>
            </w:pPr>
          </w:p>
        </w:tc>
      </w:tr>
      <w:tr w:rsidR="00CE5688" w:rsidRPr="00E11796" w14:paraId="1522A7D7" w14:textId="77777777" w:rsidTr="004F2BB7">
        <w:tc>
          <w:tcPr>
            <w:tcW w:w="2830" w:type="dxa"/>
            <w:shd w:val="clear" w:color="auto" w:fill="F2F2F2" w:themeFill="background1" w:themeFillShade="F2"/>
          </w:tcPr>
          <w:p w14:paraId="4869D4A4" w14:textId="6588FD06" w:rsidR="00CE5688" w:rsidRPr="00E11796" w:rsidRDefault="00290D48" w:rsidP="00294CD1">
            <w:pPr>
              <w:rPr>
                <w:highlight w:val="lightGray"/>
              </w:rPr>
            </w:pPr>
            <w:r w:rsidRPr="00E11796">
              <w:rPr>
                <w:highlight w:val="lightGray"/>
              </w:rPr>
              <w:t>XXXXX</w:t>
            </w:r>
          </w:p>
        </w:tc>
        <w:tc>
          <w:tcPr>
            <w:tcW w:w="1418" w:type="dxa"/>
            <w:shd w:val="clear" w:color="auto" w:fill="F2F2F2" w:themeFill="background1" w:themeFillShade="F2"/>
          </w:tcPr>
          <w:p w14:paraId="1F0F6AC0" w14:textId="77777777" w:rsidR="00CE5688" w:rsidRPr="00E11796" w:rsidRDefault="00CE5688" w:rsidP="00294CD1">
            <w:pPr>
              <w:rPr>
                <w:highlight w:val="lightGray"/>
              </w:rPr>
            </w:pPr>
          </w:p>
        </w:tc>
        <w:tc>
          <w:tcPr>
            <w:tcW w:w="1417" w:type="dxa"/>
          </w:tcPr>
          <w:p w14:paraId="5BBF28A4" w14:textId="77777777" w:rsidR="00CE5688" w:rsidRPr="00E11796" w:rsidRDefault="00CE5688" w:rsidP="00294CD1">
            <w:pPr>
              <w:rPr>
                <w:highlight w:val="lightGray"/>
              </w:rPr>
            </w:pPr>
          </w:p>
        </w:tc>
        <w:tc>
          <w:tcPr>
            <w:tcW w:w="1418" w:type="dxa"/>
            <w:shd w:val="clear" w:color="auto" w:fill="F2F2F2" w:themeFill="background1" w:themeFillShade="F2"/>
          </w:tcPr>
          <w:p w14:paraId="4F871449" w14:textId="77777777" w:rsidR="00CE5688" w:rsidRPr="00E11796" w:rsidRDefault="00CE5688" w:rsidP="00294CD1">
            <w:pPr>
              <w:rPr>
                <w:highlight w:val="lightGray"/>
              </w:rPr>
            </w:pPr>
          </w:p>
        </w:tc>
        <w:tc>
          <w:tcPr>
            <w:tcW w:w="1694" w:type="dxa"/>
          </w:tcPr>
          <w:p w14:paraId="0C222644" w14:textId="77777777" w:rsidR="00CE5688" w:rsidRPr="00E11796" w:rsidRDefault="00CE5688" w:rsidP="00294CD1">
            <w:pPr>
              <w:rPr>
                <w:highlight w:val="lightGray"/>
              </w:rPr>
            </w:pPr>
          </w:p>
        </w:tc>
      </w:tr>
      <w:tr w:rsidR="00CE5688" w:rsidRPr="00E11796" w14:paraId="51FE083D" w14:textId="77777777" w:rsidTr="004F2BB7">
        <w:tc>
          <w:tcPr>
            <w:tcW w:w="2830" w:type="dxa"/>
            <w:shd w:val="clear" w:color="auto" w:fill="F2F2F2" w:themeFill="background1" w:themeFillShade="F2"/>
          </w:tcPr>
          <w:p w14:paraId="74C0F13D" w14:textId="7D7FCF77" w:rsidR="00CE5688" w:rsidRPr="00E11796" w:rsidRDefault="00290D48" w:rsidP="00294CD1">
            <w:pPr>
              <w:rPr>
                <w:highlight w:val="lightGray"/>
              </w:rPr>
            </w:pPr>
            <w:r w:rsidRPr="00E11796">
              <w:rPr>
                <w:highlight w:val="lightGray"/>
              </w:rPr>
              <w:t>XXXXX</w:t>
            </w:r>
          </w:p>
        </w:tc>
        <w:tc>
          <w:tcPr>
            <w:tcW w:w="1418" w:type="dxa"/>
            <w:shd w:val="clear" w:color="auto" w:fill="F2F2F2" w:themeFill="background1" w:themeFillShade="F2"/>
          </w:tcPr>
          <w:p w14:paraId="28F39F62" w14:textId="77777777" w:rsidR="00CE5688" w:rsidRPr="00E11796" w:rsidRDefault="00CE5688" w:rsidP="00294CD1">
            <w:pPr>
              <w:rPr>
                <w:highlight w:val="lightGray"/>
              </w:rPr>
            </w:pPr>
          </w:p>
        </w:tc>
        <w:tc>
          <w:tcPr>
            <w:tcW w:w="1417" w:type="dxa"/>
          </w:tcPr>
          <w:p w14:paraId="67E293A4" w14:textId="77777777" w:rsidR="00CE5688" w:rsidRPr="00E11796" w:rsidRDefault="00CE5688" w:rsidP="00294CD1">
            <w:pPr>
              <w:rPr>
                <w:highlight w:val="lightGray"/>
              </w:rPr>
            </w:pPr>
          </w:p>
        </w:tc>
        <w:tc>
          <w:tcPr>
            <w:tcW w:w="1418" w:type="dxa"/>
            <w:shd w:val="clear" w:color="auto" w:fill="F2F2F2" w:themeFill="background1" w:themeFillShade="F2"/>
          </w:tcPr>
          <w:p w14:paraId="7A46EE44" w14:textId="77777777" w:rsidR="00CE5688" w:rsidRPr="00E11796" w:rsidRDefault="00CE5688" w:rsidP="00294CD1">
            <w:pPr>
              <w:rPr>
                <w:highlight w:val="lightGray"/>
              </w:rPr>
            </w:pPr>
          </w:p>
        </w:tc>
        <w:tc>
          <w:tcPr>
            <w:tcW w:w="1694" w:type="dxa"/>
          </w:tcPr>
          <w:p w14:paraId="0E2F91EE" w14:textId="77777777" w:rsidR="00CE5688" w:rsidRPr="00E11796" w:rsidRDefault="00CE5688" w:rsidP="00294CD1">
            <w:pPr>
              <w:rPr>
                <w:highlight w:val="lightGray"/>
              </w:rPr>
            </w:pPr>
          </w:p>
        </w:tc>
      </w:tr>
      <w:tr w:rsidR="00CE5688" w:rsidRPr="00E11796" w14:paraId="11EBA43D" w14:textId="77777777" w:rsidTr="004F2BB7">
        <w:tc>
          <w:tcPr>
            <w:tcW w:w="2830" w:type="dxa"/>
            <w:shd w:val="clear" w:color="auto" w:fill="F2F2F2" w:themeFill="background1" w:themeFillShade="F2"/>
          </w:tcPr>
          <w:p w14:paraId="11849294" w14:textId="02E45905" w:rsidR="00CE5688" w:rsidRPr="00E11796" w:rsidRDefault="00290D48" w:rsidP="00294CD1">
            <w:pPr>
              <w:rPr>
                <w:highlight w:val="lightGray"/>
              </w:rPr>
            </w:pPr>
            <w:r w:rsidRPr="00E11796">
              <w:rPr>
                <w:highlight w:val="lightGray"/>
              </w:rPr>
              <w:t>XXXXX</w:t>
            </w:r>
          </w:p>
        </w:tc>
        <w:tc>
          <w:tcPr>
            <w:tcW w:w="1418" w:type="dxa"/>
            <w:shd w:val="clear" w:color="auto" w:fill="F2F2F2" w:themeFill="background1" w:themeFillShade="F2"/>
          </w:tcPr>
          <w:p w14:paraId="25F7ECAB" w14:textId="59679C90" w:rsidR="00CE5688" w:rsidRPr="00E11796" w:rsidRDefault="00CE5688" w:rsidP="00294CD1">
            <w:pPr>
              <w:rPr>
                <w:highlight w:val="lightGray"/>
              </w:rPr>
            </w:pPr>
          </w:p>
        </w:tc>
        <w:tc>
          <w:tcPr>
            <w:tcW w:w="1417" w:type="dxa"/>
          </w:tcPr>
          <w:p w14:paraId="4E9137AA" w14:textId="44183081" w:rsidR="00CE5688" w:rsidRPr="00E11796" w:rsidRDefault="00CE5688" w:rsidP="00294CD1">
            <w:pPr>
              <w:rPr>
                <w:highlight w:val="lightGray"/>
              </w:rPr>
            </w:pPr>
          </w:p>
        </w:tc>
        <w:tc>
          <w:tcPr>
            <w:tcW w:w="1418" w:type="dxa"/>
            <w:shd w:val="clear" w:color="auto" w:fill="F2F2F2" w:themeFill="background1" w:themeFillShade="F2"/>
          </w:tcPr>
          <w:p w14:paraId="34114A54" w14:textId="77777777" w:rsidR="00CE5688" w:rsidRPr="00E11796" w:rsidRDefault="00CE5688" w:rsidP="00294CD1">
            <w:pPr>
              <w:rPr>
                <w:highlight w:val="lightGray"/>
              </w:rPr>
            </w:pPr>
          </w:p>
        </w:tc>
        <w:tc>
          <w:tcPr>
            <w:tcW w:w="1694" w:type="dxa"/>
          </w:tcPr>
          <w:p w14:paraId="165D3CA1" w14:textId="77777777" w:rsidR="00CE5688" w:rsidRPr="00E11796" w:rsidRDefault="00CE5688" w:rsidP="00294CD1">
            <w:pPr>
              <w:rPr>
                <w:highlight w:val="lightGray"/>
              </w:rPr>
            </w:pPr>
          </w:p>
        </w:tc>
      </w:tr>
      <w:tr w:rsidR="005237D0" w:rsidRPr="00E11796" w14:paraId="58737D86" w14:textId="77777777" w:rsidTr="00DE011D">
        <w:tc>
          <w:tcPr>
            <w:tcW w:w="2830" w:type="dxa"/>
            <w:shd w:val="clear" w:color="auto" w:fill="F2F2F2" w:themeFill="background1" w:themeFillShade="F2"/>
          </w:tcPr>
          <w:p w14:paraId="4D1B4F5D" w14:textId="77777777" w:rsidR="005237D0" w:rsidRPr="00E11796" w:rsidRDefault="005237D0" w:rsidP="00294CD1">
            <w:pPr>
              <w:rPr>
                <w:highlight w:val="lightGray"/>
              </w:rPr>
            </w:pPr>
          </w:p>
        </w:tc>
        <w:tc>
          <w:tcPr>
            <w:tcW w:w="1418" w:type="dxa"/>
            <w:shd w:val="clear" w:color="auto" w:fill="F2F2F2" w:themeFill="background1" w:themeFillShade="F2"/>
          </w:tcPr>
          <w:p w14:paraId="2BC07BA7" w14:textId="77777777" w:rsidR="005237D0" w:rsidRPr="00E11796" w:rsidRDefault="005237D0" w:rsidP="00294CD1">
            <w:pPr>
              <w:rPr>
                <w:highlight w:val="lightGray"/>
              </w:rPr>
            </w:pPr>
          </w:p>
        </w:tc>
        <w:tc>
          <w:tcPr>
            <w:tcW w:w="1417" w:type="dxa"/>
          </w:tcPr>
          <w:p w14:paraId="1254797B" w14:textId="77777777" w:rsidR="005237D0" w:rsidRPr="00E11796" w:rsidRDefault="005237D0" w:rsidP="00294CD1">
            <w:pPr>
              <w:rPr>
                <w:highlight w:val="lightGray"/>
              </w:rPr>
            </w:pPr>
          </w:p>
        </w:tc>
        <w:tc>
          <w:tcPr>
            <w:tcW w:w="1418" w:type="dxa"/>
            <w:shd w:val="clear" w:color="auto" w:fill="F2F2F2" w:themeFill="background1" w:themeFillShade="F2"/>
          </w:tcPr>
          <w:p w14:paraId="4DC525EB" w14:textId="77777777" w:rsidR="005237D0" w:rsidRPr="00E11796" w:rsidRDefault="005237D0" w:rsidP="00294CD1">
            <w:pPr>
              <w:rPr>
                <w:highlight w:val="lightGray"/>
              </w:rPr>
            </w:pPr>
          </w:p>
        </w:tc>
        <w:tc>
          <w:tcPr>
            <w:tcW w:w="1694" w:type="dxa"/>
          </w:tcPr>
          <w:p w14:paraId="1F4C9817" w14:textId="77777777" w:rsidR="005237D0" w:rsidRPr="00E11796" w:rsidRDefault="005237D0" w:rsidP="00294CD1">
            <w:pPr>
              <w:rPr>
                <w:highlight w:val="lightGray"/>
              </w:rPr>
            </w:pPr>
          </w:p>
        </w:tc>
      </w:tr>
      <w:tr w:rsidR="00CE5688" w:rsidRPr="00E11796" w14:paraId="1EE97554" w14:textId="77777777" w:rsidTr="004F2BB7">
        <w:tc>
          <w:tcPr>
            <w:tcW w:w="2830" w:type="dxa"/>
            <w:shd w:val="clear" w:color="auto" w:fill="F2F2F2" w:themeFill="background1" w:themeFillShade="F2"/>
          </w:tcPr>
          <w:p w14:paraId="5CCBCB86" w14:textId="77777777" w:rsidR="00CE5688" w:rsidRPr="00E11796" w:rsidRDefault="00CE5688" w:rsidP="00294CD1">
            <w:pPr>
              <w:rPr>
                <w:highlight w:val="lightGray"/>
              </w:rPr>
            </w:pPr>
          </w:p>
        </w:tc>
        <w:tc>
          <w:tcPr>
            <w:tcW w:w="1418" w:type="dxa"/>
            <w:tcBorders>
              <w:bottom w:val="single" w:sz="4" w:space="0" w:color="auto"/>
            </w:tcBorders>
            <w:shd w:val="clear" w:color="auto" w:fill="F2F2F2" w:themeFill="background1" w:themeFillShade="F2"/>
          </w:tcPr>
          <w:p w14:paraId="114BC26D" w14:textId="77777777" w:rsidR="00CE5688" w:rsidRPr="00E11796" w:rsidRDefault="00CE5688" w:rsidP="00294CD1">
            <w:pPr>
              <w:rPr>
                <w:highlight w:val="lightGray"/>
              </w:rPr>
            </w:pPr>
          </w:p>
        </w:tc>
        <w:tc>
          <w:tcPr>
            <w:tcW w:w="1417" w:type="dxa"/>
            <w:tcBorders>
              <w:bottom w:val="single" w:sz="4" w:space="0" w:color="auto"/>
            </w:tcBorders>
          </w:tcPr>
          <w:p w14:paraId="2501EFC6" w14:textId="77777777" w:rsidR="00CE5688" w:rsidRPr="00E11796" w:rsidRDefault="00CE5688" w:rsidP="00294CD1">
            <w:pPr>
              <w:rPr>
                <w:highlight w:val="lightGray"/>
              </w:rPr>
            </w:pPr>
          </w:p>
        </w:tc>
        <w:tc>
          <w:tcPr>
            <w:tcW w:w="1418" w:type="dxa"/>
            <w:tcBorders>
              <w:bottom w:val="single" w:sz="4" w:space="0" w:color="auto"/>
            </w:tcBorders>
            <w:shd w:val="clear" w:color="auto" w:fill="F2F2F2" w:themeFill="background1" w:themeFillShade="F2"/>
          </w:tcPr>
          <w:p w14:paraId="5658333B" w14:textId="77777777" w:rsidR="00CE5688" w:rsidRPr="00E11796" w:rsidRDefault="00CE5688" w:rsidP="00294CD1">
            <w:pPr>
              <w:rPr>
                <w:highlight w:val="lightGray"/>
              </w:rPr>
            </w:pPr>
          </w:p>
        </w:tc>
        <w:tc>
          <w:tcPr>
            <w:tcW w:w="1694" w:type="dxa"/>
          </w:tcPr>
          <w:p w14:paraId="10B23009" w14:textId="77777777" w:rsidR="00CE5688" w:rsidRPr="00E11796" w:rsidRDefault="00CE5688" w:rsidP="00294CD1">
            <w:pPr>
              <w:rPr>
                <w:highlight w:val="lightGray"/>
              </w:rPr>
            </w:pPr>
          </w:p>
        </w:tc>
      </w:tr>
      <w:tr w:rsidR="00CE5688" w:rsidRPr="00E11796" w14:paraId="603A9F1F" w14:textId="77777777" w:rsidTr="004F2BB7">
        <w:tc>
          <w:tcPr>
            <w:tcW w:w="7083" w:type="dxa"/>
            <w:gridSpan w:val="4"/>
            <w:shd w:val="clear" w:color="auto" w:fill="F2F2F2" w:themeFill="background1" w:themeFillShade="F2"/>
          </w:tcPr>
          <w:p w14:paraId="20D7E619" w14:textId="00B61BB1" w:rsidR="00CE5688" w:rsidRPr="00E11796" w:rsidRDefault="00CE5688" w:rsidP="00CE5688">
            <w:pPr>
              <w:jc w:val="right"/>
              <w:rPr>
                <w:b/>
              </w:rPr>
            </w:pPr>
            <w:r w:rsidRPr="00E11796">
              <w:rPr>
                <w:b/>
              </w:rPr>
              <w:t xml:space="preserve">Sum maskiner: (overføres til </w:t>
            </w:r>
            <w:r w:rsidR="0016371C" w:rsidRPr="00E11796">
              <w:rPr>
                <w:b/>
              </w:rPr>
              <w:t>1.1.</w:t>
            </w:r>
            <w:r w:rsidR="0096747D" w:rsidRPr="00E11796">
              <w:rPr>
                <w:b/>
              </w:rPr>
              <w:t>3</w:t>
            </w:r>
            <w:r w:rsidR="0016371C" w:rsidRPr="00E11796">
              <w:rPr>
                <w:b/>
              </w:rPr>
              <w:t>.</w:t>
            </w:r>
            <w:r w:rsidR="0096747D" w:rsidRPr="00E11796">
              <w:rPr>
                <w:b/>
              </w:rPr>
              <w:t>6</w:t>
            </w:r>
            <w:r w:rsidRPr="00E11796">
              <w:rPr>
                <w:b/>
              </w:rPr>
              <w:t>)</w:t>
            </w:r>
          </w:p>
        </w:tc>
        <w:tc>
          <w:tcPr>
            <w:tcW w:w="1694" w:type="dxa"/>
          </w:tcPr>
          <w:p w14:paraId="6D408BA8" w14:textId="647E7D9E" w:rsidR="00CE5688" w:rsidRPr="00E11796" w:rsidRDefault="00CE5688" w:rsidP="00294CD1">
            <w:pPr>
              <w:rPr>
                <w:highlight w:val="lightGray"/>
              </w:rPr>
            </w:pPr>
          </w:p>
        </w:tc>
      </w:tr>
    </w:tbl>
    <w:p w14:paraId="3E2279BA" w14:textId="37CE408F" w:rsidR="007C3A51" w:rsidRPr="00E11796" w:rsidRDefault="007C3A51" w:rsidP="00294CD1">
      <w:pPr>
        <w:rPr>
          <w:highlight w:val="lightGray"/>
        </w:rPr>
      </w:pPr>
    </w:p>
    <w:p w14:paraId="33DF26C6" w14:textId="77777777" w:rsidR="006422CD" w:rsidRPr="00E11796" w:rsidRDefault="006422CD" w:rsidP="008B7350">
      <w:pPr>
        <w:pStyle w:val="Overskrift6"/>
      </w:pPr>
      <w:r w:rsidRPr="00E11796">
        <w:lastRenderedPageBreak/>
        <w:t>Timepriser samhandlingsprosessen</w:t>
      </w:r>
    </w:p>
    <w:tbl>
      <w:tblPr>
        <w:tblStyle w:val="Tabellrutenett"/>
        <w:tblW w:w="0" w:type="auto"/>
        <w:tblLook w:val="04A0" w:firstRow="1" w:lastRow="0" w:firstColumn="1" w:lastColumn="0" w:noHBand="0" w:noVBand="1"/>
      </w:tblPr>
      <w:tblGrid>
        <w:gridCol w:w="3539"/>
        <w:gridCol w:w="1504"/>
        <w:gridCol w:w="2110"/>
        <w:gridCol w:w="1624"/>
      </w:tblGrid>
      <w:tr w:rsidR="006422CD" w:rsidRPr="00E11796" w14:paraId="2E7E2B4E" w14:textId="77777777" w:rsidTr="0033790B">
        <w:tc>
          <w:tcPr>
            <w:tcW w:w="3539" w:type="dxa"/>
            <w:shd w:val="clear" w:color="auto" w:fill="F2F2F2" w:themeFill="background1" w:themeFillShade="F2"/>
          </w:tcPr>
          <w:p w14:paraId="12DF58A4" w14:textId="77777777" w:rsidR="006422CD" w:rsidRPr="00E11796" w:rsidRDefault="006422CD" w:rsidP="0033790B">
            <w:pPr>
              <w:rPr>
                <w:b/>
              </w:rPr>
            </w:pPr>
            <w:r w:rsidRPr="00E11796">
              <w:rPr>
                <w:b/>
              </w:rPr>
              <w:t>Timepriser knyttet til samhandlingsmøter, jf. C2 punkt 6.1.</w:t>
            </w:r>
          </w:p>
        </w:tc>
        <w:tc>
          <w:tcPr>
            <w:tcW w:w="1504" w:type="dxa"/>
            <w:shd w:val="clear" w:color="auto" w:fill="F2F2F2" w:themeFill="background1" w:themeFillShade="F2"/>
          </w:tcPr>
          <w:p w14:paraId="1D5855D6" w14:textId="77777777" w:rsidR="006422CD" w:rsidRPr="00E11796" w:rsidRDefault="006422CD" w:rsidP="0033790B">
            <w:pPr>
              <w:rPr>
                <w:b/>
              </w:rPr>
            </w:pPr>
            <w:r w:rsidRPr="00E11796">
              <w:rPr>
                <w:b/>
              </w:rPr>
              <w:t>Timepris</w:t>
            </w:r>
          </w:p>
          <w:p w14:paraId="60E1A671" w14:textId="77777777" w:rsidR="006422CD" w:rsidRPr="00E11796" w:rsidRDefault="006422CD" w:rsidP="0033790B">
            <w:pPr>
              <w:rPr>
                <w:b/>
              </w:rPr>
            </w:pPr>
            <w:r w:rsidRPr="00E11796">
              <w:rPr>
                <w:b/>
              </w:rPr>
              <w:t>Kr/time</w:t>
            </w:r>
          </w:p>
        </w:tc>
        <w:tc>
          <w:tcPr>
            <w:tcW w:w="2110" w:type="dxa"/>
            <w:shd w:val="clear" w:color="auto" w:fill="F2F2F2" w:themeFill="background1" w:themeFillShade="F2"/>
          </w:tcPr>
          <w:p w14:paraId="4BBB23A1" w14:textId="77777777" w:rsidR="006422CD" w:rsidRPr="00E11796" w:rsidRDefault="006422CD" w:rsidP="0033790B">
            <w:pPr>
              <w:rPr>
                <w:b/>
              </w:rPr>
            </w:pPr>
            <w:r w:rsidRPr="00E11796">
              <w:rPr>
                <w:b/>
              </w:rPr>
              <w:t>Anslag timer</w:t>
            </w:r>
          </w:p>
        </w:tc>
        <w:tc>
          <w:tcPr>
            <w:tcW w:w="1624" w:type="dxa"/>
            <w:shd w:val="clear" w:color="auto" w:fill="F2F2F2" w:themeFill="background1" w:themeFillShade="F2"/>
          </w:tcPr>
          <w:p w14:paraId="6552A483" w14:textId="77777777" w:rsidR="006422CD" w:rsidRPr="00E11796" w:rsidRDefault="006422CD" w:rsidP="0033790B">
            <w:pPr>
              <w:rPr>
                <w:b/>
              </w:rPr>
            </w:pPr>
            <w:r w:rsidRPr="00E11796">
              <w:rPr>
                <w:b/>
              </w:rPr>
              <w:t xml:space="preserve">Beløp i NOK, ekskl. mva. </w:t>
            </w:r>
          </w:p>
        </w:tc>
      </w:tr>
      <w:tr w:rsidR="006422CD" w:rsidRPr="00E11796" w14:paraId="78D1AAD2" w14:textId="77777777" w:rsidTr="0033790B">
        <w:tc>
          <w:tcPr>
            <w:tcW w:w="3539" w:type="dxa"/>
            <w:shd w:val="clear" w:color="auto" w:fill="F2F2F2" w:themeFill="background1" w:themeFillShade="F2"/>
          </w:tcPr>
          <w:p w14:paraId="39501086" w14:textId="77777777" w:rsidR="006422CD" w:rsidRPr="00E11796" w:rsidRDefault="006422CD" w:rsidP="0033790B">
            <w:pPr>
              <w:rPr>
                <w:rFonts w:ascii="Times New Roman" w:hAnsi="Times New Roman"/>
                <w:sz w:val="22"/>
                <w:szCs w:val="22"/>
              </w:rPr>
            </w:pPr>
            <w:r w:rsidRPr="00E11796">
              <w:rPr>
                <w:rFonts w:ascii="Times New Roman" w:hAnsi="Times New Roman"/>
                <w:sz w:val="22"/>
                <w:szCs w:val="22"/>
              </w:rPr>
              <w:t>Deltakere som avtalt med byggherren</w:t>
            </w:r>
          </w:p>
          <w:p w14:paraId="4F96BF91" w14:textId="77777777" w:rsidR="006422CD" w:rsidRPr="00E11796" w:rsidRDefault="006422CD" w:rsidP="0033790B"/>
          <w:p w14:paraId="6540042D" w14:textId="77777777" w:rsidR="006422CD" w:rsidRPr="00E11796" w:rsidRDefault="006422CD" w:rsidP="0033790B"/>
        </w:tc>
        <w:tc>
          <w:tcPr>
            <w:tcW w:w="1504" w:type="dxa"/>
          </w:tcPr>
          <w:p w14:paraId="63ED1EC4" w14:textId="77777777" w:rsidR="006422CD" w:rsidRPr="00E11796" w:rsidRDefault="006422CD" w:rsidP="0033790B">
            <w:pPr>
              <w:rPr>
                <w:highlight w:val="lightGray"/>
              </w:rPr>
            </w:pPr>
          </w:p>
        </w:tc>
        <w:tc>
          <w:tcPr>
            <w:tcW w:w="2110" w:type="dxa"/>
            <w:shd w:val="clear" w:color="auto" w:fill="F2F2F2" w:themeFill="background1" w:themeFillShade="F2"/>
          </w:tcPr>
          <w:p w14:paraId="1AC23F0A" w14:textId="77777777" w:rsidR="006422CD" w:rsidRPr="00E11796" w:rsidRDefault="006422CD" w:rsidP="0033790B">
            <w:pPr>
              <w:rPr>
                <w:highlight w:val="lightGray"/>
              </w:rPr>
            </w:pPr>
          </w:p>
        </w:tc>
        <w:tc>
          <w:tcPr>
            <w:tcW w:w="1624" w:type="dxa"/>
          </w:tcPr>
          <w:p w14:paraId="28F92373" w14:textId="77777777" w:rsidR="006422CD" w:rsidRPr="00E11796" w:rsidRDefault="006422CD" w:rsidP="0033790B">
            <w:pPr>
              <w:rPr>
                <w:highlight w:val="lightGray"/>
              </w:rPr>
            </w:pPr>
          </w:p>
        </w:tc>
      </w:tr>
      <w:tr w:rsidR="006422CD" w:rsidRPr="00E11796" w14:paraId="209AEC2A" w14:textId="77777777" w:rsidTr="0033790B">
        <w:tc>
          <w:tcPr>
            <w:tcW w:w="7153" w:type="dxa"/>
            <w:gridSpan w:val="3"/>
            <w:shd w:val="clear" w:color="auto" w:fill="F2F2F2" w:themeFill="background1" w:themeFillShade="F2"/>
          </w:tcPr>
          <w:p w14:paraId="1E933566" w14:textId="77777777" w:rsidR="006422CD" w:rsidRPr="00E11796" w:rsidRDefault="006422CD" w:rsidP="0033790B">
            <w:pPr>
              <w:jc w:val="right"/>
              <w:rPr>
                <w:b/>
              </w:rPr>
            </w:pPr>
            <w:r w:rsidRPr="00E11796">
              <w:rPr>
                <w:b/>
              </w:rPr>
              <w:t>Sum samhandlingsprosessen:</w:t>
            </w:r>
          </w:p>
          <w:p w14:paraId="10744E51" w14:textId="5F0FAD3A" w:rsidR="006422CD" w:rsidRPr="00E11796" w:rsidRDefault="006422CD" w:rsidP="0033790B">
            <w:pPr>
              <w:jc w:val="right"/>
            </w:pPr>
            <w:r w:rsidRPr="00E11796">
              <w:rPr>
                <w:b/>
              </w:rPr>
              <w:t>(overføres til punkt 1.</w:t>
            </w:r>
            <w:r w:rsidR="0096747D" w:rsidRPr="00E11796">
              <w:rPr>
                <w:b/>
              </w:rPr>
              <w:t>1.3.6</w:t>
            </w:r>
            <w:r w:rsidRPr="00E11796">
              <w:rPr>
                <w:b/>
              </w:rPr>
              <w:t>)</w:t>
            </w:r>
          </w:p>
        </w:tc>
        <w:tc>
          <w:tcPr>
            <w:tcW w:w="1624" w:type="dxa"/>
          </w:tcPr>
          <w:p w14:paraId="58ED3F1C" w14:textId="77777777" w:rsidR="006422CD" w:rsidRPr="00E11796" w:rsidRDefault="006422CD" w:rsidP="0033790B">
            <w:pPr>
              <w:rPr>
                <w:highlight w:val="lightGray"/>
              </w:rPr>
            </w:pPr>
          </w:p>
        </w:tc>
      </w:tr>
    </w:tbl>
    <w:p w14:paraId="63F8BC66" w14:textId="77777777" w:rsidR="006422CD" w:rsidRPr="00E11796" w:rsidRDefault="006422CD" w:rsidP="006422CD">
      <w:pPr>
        <w:rPr>
          <w:highlight w:val="lightGray"/>
        </w:rPr>
      </w:pPr>
    </w:p>
    <w:p w14:paraId="5FD762A4" w14:textId="1E41F8F6" w:rsidR="007C3A51" w:rsidRPr="00E11796" w:rsidRDefault="00617425" w:rsidP="008B7350">
      <w:pPr>
        <w:pStyle w:val="Overskrift6"/>
        <w:rPr>
          <w:highlight w:val="lightGray"/>
        </w:rPr>
      </w:pPr>
      <w:r w:rsidRPr="00E11796">
        <w:rPr>
          <w:highlight w:val="lightGray"/>
        </w:rPr>
        <w:t xml:space="preserve">Ukepris drift av </w:t>
      </w:r>
      <w:r w:rsidR="00BA72CC" w:rsidRPr="00E11796">
        <w:rPr>
          <w:highlight w:val="lightGray"/>
        </w:rPr>
        <w:t>anlegg</w:t>
      </w:r>
    </w:p>
    <w:tbl>
      <w:tblPr>
        <w:tblStyle w:val="Tabellrutenett"/>
        <w:tblW w:w="0" w:type="auto"/>
        <w:tblLook w:val="04A0" w:firstRow="1" w:lastRow="0" w:firstColumn="1" w:lastColumn="0" w:noHBand="0" w:noVBand="1"/>
      </w:tblPr>
      <w:tblGrid>
        <w:gridCol w:w="2194"/>
        <w:gridCol w:w="2194"/>
        <w:gridCol w:w="2194"/>
        <w:gridCol w:w="2195"/>
      </w:tblGrid>
      <w:tr w:rsidR="00617425" w:rsidRPr="00E11796" w14:paraId="7ADC2328" w14:textId="77777777" w:rsidTr="00656095">
        <w:tc>
          <w:tcPr>
            <w:tcW w:w="2194" w:type="dxa"/>
            <w:shd w:val="clear" w:color="auto" w:fill="F2F2F2" w:themeFill="background1" w:themeFillShade="F2"/>
          </w:tcPr>
          <w:p w14:paraId="623D1354" w14:textId="51BFD594" w:rsidR="00617425" w:rsidRPr="00E11796" w:rsidRDefault="00617425" w:rsidP="00617425">
            <w:pPr>
              <w:rPr>
                <w:b/>
                <w:highlight w:val="lightGray"/>
              </w:rPr>
            </w:pPr>
            <w:r w:rsidRPr="00E11796">
              <w:rPr>
                <w:b/>
                <w:highlight w:val="lightGray"/>
              </w:rPr>
              <w:t xml:space="preserve">Ukepris for drift av </w:t>
            </w:r>
            <w:r w:rsidR="00BA72CC" w:rsidRPr="00E11796">
              <w:rPr>
                <w:b/>
                <w:highlight w:val="lightGray"/>
              </w:rPr>
              <w:t>anlegg</w:t>
            </w:r>
          </w:p>
        </w:tc>
        <w:tc>
          <w:tcPr>
            <w:tcW w:w="2194" w:type="dxa"/>
            <w:shd w:val="clear" w:color="auto" w:fill="F2F2F2" w:themeFill="background1" w:themeFillShade="F2"/>
          </w:tcPr>
          <w:p w14:paraId="5C1B672A" w14:textId="7685753D" w:rsidR="00617425" w:rsidRPr="00E11796" w:rsidRDefault="00617425" w:rsidP="00617425">
            <w:pPr>
              <w:rPr>
                <w:b/>
                <w:highlight w:val="lightGray"/>
              </w:rPr>
            </w:pPr>
            <w:r w:rsidRPr="00E11796">
              <w:rPr>
                <w:b/>
                <w:highlight w:val="lightGray"/>
              </w:rPr>
              <w:t>Ukepris</w:t>
            </w:r>
          </w:p>
        </w:tc>
        <w:tc>
          <w:tcPr>
            <w:tcW w:w="2194" w:type="dxa"/>
            <w:shd w:val="clear" w:color="auto" w:fill="F2F2F2" w:themeFill="background1" w:themeFillShade="F2"/>
          </w:tcPr>
          <w:p w14:paraId="22519472" w14:textId="2616ED6E" w:rsidR="00617425" w:rsidRPr="00E11796" w:rsidRDefault="00617425" w:rsidP="00617425">
            <w:pPr>
              <w:rPr>
                <w:b/>
                <w:highlight w:val="lightGray"/>
              </w:rPr>
            </w:pPr>
            <w:r w:rsidRPr="00E11796">
              <w:rPr>
                <w:b/>
                <w:highlight w:val="lightGray"/>
              </w:rPr>
              <w:t>Anslag uker</w:t>
            </w:r>
          </w:p>
        </w:tc>
        <w:tc>
          <w:tcPr>
            <w:tcW w:w="2195" w:type="dxa"/>
            <w:shd w:val="clear" w:color="auto" w:fill="F2F2F2" w:themeFill="background1" w:themeFillShade="F2"/>
          </w:tcPr>
          <w:p w14:paraId="2EB89941" w14:textId="1469DF93" w:rsidR="00617425" w:rsidRPr="00E11796" w:rsidRDefault="00DB7C31" w:rsidP="00617425">
            <w:pPr>
              <w:rPr>
                <w:b/>
                <w:highlight w:val="lightGray"/>
              </w:rPr>
            </w:pPr>
            <w:r w:rsidRPr="00E11796">
              <w:rPr>
                <w:b/>
                <w:highlight w:val="lightGray"/>
              </w:rPr>
              <w:t>Beløp i</w:t>
            </w:r>
            <w:r w:rsidR="00502220" w:rsidRPr="00E11796">
              <w:rPr>
                <w:b/>
                <w:highlight w:val="lightGray"/>
              </w:rPr>
              <w:t xml:space="preserve"> NOK</w:t>
            </w:r>
            <w:r w:rsidR="00617425" w:rsidRPr="00E11796">
              <w:rPr>
                <w:b/>
                <w:highlight w:val="lightGray"/>
              </w:rPr>
              <w:t>, ekskl. mva.</w:t>
            </w:r>
          </w:p>
        </w:tc>
      </w:tr>
      <w:tr w:rsidR="00617425" w:rsidRPr="00E11796" w14:paraId="6BBE8466" w14:textId="77777777" w:rsidTr="00656095">
        <w:tc>
          <w:tcPr>
            <w:tcW w:w="2194" w:type="dxa"/>
            <w:shd w:val="clear" w:color="auto" w:fill="F2F2F2" w:themeFill="background1" w:themeFillShade="F2"/>
          </w:tcPr>
          <w:p w14:paraId="6A3DBFD9" w14:textId="1F187B5D" w:rsidR="00617425" w:rsidRPr="00E11796" w:rsidRDefault="00617425" w:rsidP="00617425">
            <w:pPr>
              <w:rPr>
                <w:highlight w:val="lightGray"/>
              </w:rPr>
            </w:pPr>
            <w:r w:rsidRPr="00E11796">
              <w:rPr>
                <w:highlight w:val="lightGray"/>
              </w:rPr>
              <w:t xml:space="preserve">Alle kostnader for drift av anlegg ved forlenget </w:t>
            </w:r>
            <w:r w:rsidR="00BA72CC" w:rsidRPr="00E11796">
              <w:rPr>
                <w:highlight w:val="lightGray"/>
              </w:rPr>
              <w:t>drivetid</w:t>
            </w:r>
            <w:r w:rsidRPr="00E11796">
              <w:rPr>
                <w:highlight w:val="lightGray"/>
              </w:rPr>
              <w:t>, jf.</w:t>
            </w:r>
            <w:r w:rsidR="00502220" w:rsidRPr="00E11796">
              <w:rPr>
                <w:highlight w:val="lightGray"/>
              </w:rPr>
              <w:t xml:space="preserve"> </w:t>
            </w:r>
            <w:r w:rsidRPr="00E11796">
              <w:rPr>
                <w:highlight w:val="lightGray"/>
              </w:rPr>
              <w:t xml:space="preserve">C2 punkt </w:t>
            </w:r>
            <w:r w:rsidR="00A448CD" w:rsidRPr="00E11796">
              <w:rPr>
                <w:highlight w:val="lightGray"/>
              </w:rPr>
              <w:t>31</w:t>
            </w:r>
          </w:p>
        </w:tc>
        <w:tc>
          <w:tcPr>
            <w:tcW w:w="2194" w:type="dxa"/>
          </w:tcPr>
          <w:p w14:paraId="5DF5CDA8" w14:textId="77777777" w:rsidR="00617425" w:rsidRPr="00E11796" w:rsidRDefault="00617425" w:rsidP="00617425">
            <w:pPr>
              <w:rPr>
                <w:highlight w:val="lightGray"/>
              </w:rPr>
            </w:pPr>
          </w:p>
        </w:tc>
        <w:tc>
          <w:tcPr>
            <w:tcW w:w="2194" w:type="dxa"/>
            <w:shd w:val="clear" w:color="auto" w:fill="F2F2F2" w:themeFill="background1" w:themeFillShade="F2"/>
          </w:tcPr>
          <w:p w14:paraId="39DFA077" w14:textId="77777777" w:rsidR="00617425" w:rsidRPr="00E11796" w:rsidRDefault="00617425" w:rsidP="00617425">
            <w:pPr>
              <w:rPr>
                <w:highlight w:val="lightGray"/>
              </w:rPr>
            </w:pPr>
          </w:p>
        </w:tc>
        <w:tc>
          <w:tcPr>
            <w:tcW w:w="2195" w:type="dxa"/>
          </w:tcPr>
          <w:p w14:paraId="531BC76D" w14:textId="77777777" w:rsidR="00617425" w:rsidRPr="00E11796" w:rsidRDefault="00617425" w:rsidP="00617425">
            <w:pPr>
              <w:rPr>
                <w:highlight w:val="lightGray"/>
              </w:rPr>
            </w:pPr>
          </w:p>
        </w:tc>
      </w:tr>
      <w:tr w:rsidR="00617425" w:rsidRPr="00E11796" w14:paraId="472AA174" w14:textId="77777777" w:rsidTr="00CE028C">
        <w:tc>
          <w:tcPr>
            <w:tcW w:w="6582" w:type="dxa"/>
            <w:gridSpan w:val="3"/>
            <w:shd w:val="clear" w:color="auto" w:fill="F2F2F2" w:themeFill="background1" w:themeFillShade="F2"/>
          </w:tcPr>
          <w:p w14:paraId="2185AAA1" w14:textId="38E43AFF" w:rsidR="00617425" w:rsidRPr="00E11796" w:rsidRDefault="00E574CD" w:rsidP="00656095">
            <w:pPr>
              <w:jc w:val="right"/>
              <w:rPr>
                <w:b/>
                <w:highlight w:val="lightGray"/>
              </w:rPr>
            </w:pPr>
            <w:r w:rsidRPr="00E11796">
              <w:rPr>
                <w:b/>
                <w:highlight w:val="lightGray"/>
              </w:rPr>
              <w:t xml:space="preserve">Sum </w:t>
            </w:r>
            <w:r w:rsidR="000738D4" w:rsidRPr="00E11796">
              <w:rPr>
                <w:b/>
                <w:highlight w:val="lightGray"/>
              </w:rPr>
              <w:t>ukepris</w:t>
            </w:r>
            <w:r w:rsidR="00EC6714" w:rsidRPr="00E11796">
              <w:rPr>
                <w:b/>
                <w:highlight w:val="lightGray"/>
              </w:rPr>
              <w:t>: (overføres til 1.1.</w:t>
            </w:r>
            <w:r w:rsidR="0096747D" w:rsidRPr="00E11796">
              <w:rPr>
                <w:b/>
                <w:highlight w:val="lightGray"/>
              </w:rPr>
              <w:t>3</w:t>
            </w:r>
            <w:r w:rsidR="00EC6714" w:rsidRPr="00E11796">
              <w:rPr>
                <w:b/>
                <w:highlight w:val="lightGray"/>
              </w:rPr>
              <w:t>.</w:t>
            </w:r>
            <w:r w:rsidR="0096747D" w:rsidRPr="00E11796">
              <w:rPr>
                <w:b/>
                <w:highlight w:val="lightGray"/>
              </w:rPr>
              <w:t>6</w:t>
            </w:r>
            <w:r w:rsidR="00EC6714" w:rsidRPr="00E11796">
              <w:rPr>
                <w:b/>
                <w:highlight w:val="lightGray"/>
              </w:rPr>
              <w:t>)</w:t>
            </w:r>
            <w:r w:rsidR="000738D4" w:rsidRPr="00E11796">
              <w:rPr>
                <w:b/>
                <w:highlight w:val="lightGray"/>
              </w:rPr>
              <w:t xml:space="preserve"> </w:t>
            </w:r>
          </w:p>
        </w:tc>
        <w:tc>
          <w:tcPr>
            <w:tcW w:w="2195" w:type="dxa"/>
          </w:tcPr>
          <w:p w14:paraId="1FEFA21B" w14:textId="77777777" w:rsidR="00617425" w:rsidRPr="00E11796" w:rsidRDefault="00617425" w:rsidP="00617425"/>
        </w:tc>
      </w:tr>
    </w:tbl>
    <w:p w14:paraId="20C99F18" w14:textId="77777777" w:rsidR="00617425" w:rsidRPr="00E11796" w:rsidRDefault="00617425" w:rsidP="00617425"/>
    <w:p w14:paraId="2DD24176" w14:textId="5CB80528" w:rsidR="00A02657" w:rsidRPr="00E11796" w:rsidRDefault="00A02657" w:rsidP="00617425">
      <w:pPr>
        <w:rPr>
          <w:i/>
        </w:rPr>
      </w:pPr>
      <w:r w:rsidRPr="00E11796">
        <w:rPr>
          <w:i/>
          <w:highlight w:val="lightGray"/>
        </w:rPr>
        <w:t>[</w:t>
      </w:r>
      <w:r w:rsidR="00B3646D" w:rsidRPr="00E11796">
        <w:rPr>
          <w:i/>
          <w:highlight w:val="lightGray"/>
        </w:rPr>
        <w:t>SLETTES FØR UTLYSNING</w:t>
      </w:r>
      <w:r w:rsidRPr="00E11796">
        <w:rPr>
          <w:i/>
          <w:highlight w:val="lightGray"/>
        </w:rPr>
        <w:t xml:space="preserve">: </w:t>
      </w:r>
      <w:r w:rsidR="00493B4F" w:rsidRPr="00E11796">
        <w:rPr>
          <w:i/>
          <w:highlight w:val="lightGray"/>
        </w:rPr>
        <w:t>VEILEDNING:</w:t>
      </w:r>
      <w:r w:rsidRPr="00E11796">
        <w:rPr>
          <w:i/>
          <w:highlight w:val="lightGray"/>
        </w:rPr>
        <w:t xml:space="preserve"> </w:t>
      </w:r>
      <w:r w:rsidR="00B3646D" w:rsidRPr="00E11796">
        <w:rPr>
          <w:i/>
          <w:highlight w:val="lightGray"/>
        </w:rPr>
        <w:t>Benyttes i kontrakter hvor man har system for å gi forlenget byggetid grunnet forhold utenfor entreprenørens kontroll.  Dette gjelder vanligvis i forbindelse med forlenget byggetid grunnet økte mengder til bergsikring og tetting i tunnel (ekvivalenttidsregnskapet) med formål å fordele denne typen risiko mellom byggherren og entreprenøren.]</w:t>
      </w:r>
    </w:p>
    <w:p w14:paraId="352B340A" w14:textId="77777777" w:rsidR="0031313D" w:rsidRPr="00E11796" w:rsidRDefault="0031313D" w:rsidP="00617425"/>
    <w:p w14:paraId="794853C2" w14:textId="6452C3CF" w:rsidR="00450120" w:rsidRPr="00E11796" w:rsidRDefault="00450120" w:rsidP="008B7350">
      <w:pPr>
        <w:pStyle w:val="Overskrift6"/>
      </w:pPr>
      <w:r w:rsidRPr="00E11796">
        <w:t xml:space="preserve">Sum </w:t>
      </w:r>
      <w:r w:rsidR="005602AB" w:rsidRPr="00E11796">
        <w:t xml:space="preserve">prosjektering, </w:t>
      </w:r>
      <w:r w:rsidRPr="00E11796">
        <w:t>mannskap og maskiner</w:t>
      </w:r>
      <w:r w:rsidR="0096747D" w:rsidRPr="00E11796">
        <w:t xml:space="preserve">, samhandling </w:t>
      </w:r>
      <w:r w:rsidR="0096747D" w:rsidRPr="00E11796">
        <w:rPr>
          <w:highlight w:val="lightGray"/>
        </w:rPr>
        <w:t>og ukespris drift av anlegg</w:t>
      </w:r>
    </w:p>
    <w:tbl>
      <w:tblPr>
        <w:tblStyle w:val="Tabellrutenett"/>
        <w:tblW w:w="8784" w:type="dxa"/>
        <w:tblLook w:val="04A0" w:firstRow="1" w:lastRow="0" w:firstColumn="1" w:lastColumn="0" w:noHBand="0" w:noVBand="1"/>
      </w:tblPr>
      <w:tblGrid>
        <w:gridCol w:w="988"/>
        <w:gridCol w:w="5528"/>
        <w:gridCol w:w="2268"/>
      </w:tblGrid>
      <w:tr w:rsidR="00656095" w:rsidRPr="00E11796" w14:paraId="72ACCB33" w14:textId="77777777" w:rsidTr="00656095">
        <w:tc>
          <w:tcPr>
            <w:tcW w:w="6516" w:type="dxa"/>
            <w:gridSpan w:val="2"/>
            <w:shd w:val="clear" w:color="auto" w:fill="F2F2F2" w:themeFill="background1" w:themeFillShade="F2"/>
          </w:tcPr>
          <w:p w14:paraId="231627E4" w14:textId="23B3652E" w:rsidR="004548C0" w:rsidRPr="00E11796" w:rsidRDefault="004548C0" w:rsidP="00691C59">
            <w:pPr>
              <w:rPr>
                <w:b/>
              </w:rPr>
            </w:pPr>
            <w:r w:rsidRPr="00E11796">
              <w:rPr>
                <w:b/>
              </w:rPr>
              <w:t>Overført fra tabeller i punkt over</w:t>
            </w:r>
          </w:p>
        </w:tc>
        <w:tc>
          <w:tcPr>
            <w:tcW w:w="2268" w:type="dxa"/>
            <w:shd w:val="clear" w:color="auto" w:fill="F2F2F2" w:themeFill="background1" w:themeFillShade="F2"/>
          </w:tcPr>
          <w:p w14:paraId="2405196A" w14:textId="7994318F" w:rsidR="004548C0" w:rsidRPr="00E11796" w:rsidRDefault="00DB7C31" w:rsidP="00691C59">
            <w:r w:rsidRPr="00E11796">
              <w:rPr>
                <w:b/>
              </w:rPr>
              <w:t xml:space="preserve">Beløp i </w:t>
            </w:r>
            <w:r w:rsidR="001970A6" w:rsidRPr="00E11796">
              <w:rPr>
                <w:b/>
              </w:rPr>
              <w:t>NOK</w:t>
            </w:r>
            <w:r w:rsidR="005237D0" w:rsidRPr="00E11796">
              <w:rPr>
                <w:b/>
              </w:rPr>
              <w:t>, ekskl. mva.</w:t>
            </w:r>
          </w:p>
        </w:tc>
      </w:tr>
      <w:tr w:rsidR="004F2BB7" w:rsidRPr="00E11796" w14:paraId="0DF6DA5A" w14:textId="77777777" w:rsidTr="00C44BED">
        <w:tc>
          <w:tcPr>
            <w:tcW w:w="988" w:type="dxa"/>
            <w:shd w:val="clear" w:color="auto" w:fill="F2F2F2" w:themeFill="background1" w:themeFillShade="F2"/>
          </w:tcPr>
          <w:p w14:paraId="403D0873" w14:textId="1729ED9C" w:rsidR="0040152E" w:rsidRPr="00E11796" w:rsidRDefault="005237D0" w:rsidP="00691C59">
            <w:r w:rsidRPr="00E11796">
              <w:t>1.1.</w:t>
            </w:r>
            <w:r w:rsidR="006422CD" w:rsidRPr="00E11796">
              <w:t>3</w:t>
            </w:r>
            <w:r w:rsidRPr="00E11796">
              <w:t>.1</w:t>
            </w:r>
          </w:p>
        </w:tc>
        <w:tc>
          <w:tcPr>
            <w:tcW w:w="5528" w:type="dxa"/>
            <w:shd w:val="clear" w:color="auto" w:fill="F2F2F2" w:themeFill="background1" w:themeFillShade="F2"/>
          </w:tcPr>
          <w:p w14:paraId="2995F0C0" w14:textId="5F646425" w:rsidR="0040152E" w:rsidRPr="00E11796" w:rsidRDefault="0040152E" w:rsidP="00691C59">
            <w:r w:rsidRPr="00E11796">
              <w:t xml:space="preserve">Sum </w:t>
            </w:r>
            <w:r w:rsidR="005602AB" w:rsidRPr="00E11796">
              <w:t xml:space="preserve">prosjektering og </w:t>
            </w:r>
            <w:r w:rsidRPr="00E11796">
              <w:t>mannskap, ekskl. overtidstillegg</w:t>
            </w:r>
          </w:p>
        </w:tc>
        <w:tc>
          <w:tcPr>
            <w:tcW w:w="2268" w:type="dxa"/>
          </w:tcPr>
          <w:p w14:paraId="7841C386" w14:textId="77777777" w:rsidR="0040152E" w:rsidRPr="00E11796" w:rsidRDefault="0040152E" w:rsidP="00691C59"/>
        </w:tc>
      </w:tr>
      <w:tr w:rsidR="0040152E" w:rsidRPr="00E11796" w14:paraId="72138174" w14:textId="77777777" w:rsidTr="00656095">
        <w:tc>
          <w:tcPr>
            <w:tcW w:w="988" w:type="dxa"/>
            <w:shd w:val="clear" w:color="auto" w:fill="F2F2F2" w:themeFill="background1" w:themeFillShade="F2"/>
          </w:tcPr>
          <w:p w14:paraId="6A068387" w14:textId="7035E54B" w:rsidR="0040152E" w:rsidRPr="00E11796" w:rsidRDefault="005237D0" w:rsidP="00691C59">
            <w:r w:rsidRPr="00E11796">
              <w:t>1.1.</w:t>
            </w:r>
            <w:r w:rsidR="0096747D" w:rsidRPr="00E11796">
              <w:t>3</w:t>
            </w:r>
            <w:r w:rsidRPr="00E11796">
              <w:t>.2</w:t>
            </w:r>
          </w:p>
        </w:tc>
        <w:tc>
          <w:tcPr>
            <w:tcW w:w="5528" w:type="dxa"/>
            <w:shd w:val="clear" w:color="auto" w:fill="F2F2F2" w:themeFill="background1" w:themeFillShade="F2"/>
          </w:tcPr>
          <w:p w14:paraId="52236D1C" w14:textId="3A576E1D" w:rsidR="0040152E" w:rsidRPr="00E11796" w:rsidRDefault="0040152E" w:rsidP="00691C59">
            <w:r w:rsidRPr="00E11796">
              <w:t>Sum overtidstillegg</w:t>
            </w:r>
          </w:p>
        </w:tc>
        <w:tc>
          <w:tcPr>
            <w:tcW w:w="2268" w:type="dxa"/>
          </w:tcPr>
          <w:p w14:paraId="341DB0C7" w14:textId="77777777" w:rsidR="0040152E" w:rsidRPr="00E11796" w:rsidRDefault="0040152E" w:rsidP="00691C59"/>
        </w:tc>
      </w:tr>
      <w:tr w:rsidR="0040152E" w:rsidRPr="00E11796" w14:paraId="5BF5AF85" w14:textId="77777777" w:rsidTr="00656095">
        <w:tc>
          <w:tcPr>
            <w:tcW w:w="988" w:type="dxa"/>
            <w:shd w:val="clear" w:color="auto" w:fill="F2F2F2" w:themeFill="background1" w:themeFillShade="F2"/>
          </w:tcPr>
          <w:p w14:paraId="31B9C72A" w14:textId="7AB932B2" w:rsidR="0040152E" w:rsidRPr="00E11796" w:rsidRDefault="005237D0" w:rsidP="00691C59">
            <w:r w:rsidRPr="00E11796">
              <w:t>1.1.</w:t>
            </w:r>
            <w:r w:rsidR="0096747D" w:rsidRPr="00E11796">
              <w:t>3</w:t>
            </w:r>
            <w:r w:rsidRPr="00E11796">
              <w:t>.3</w:t>
            </w:r>
          </w:p>
        </w:tc>
        <w:tc>
          <w:tcPr>
            <w:tcW w:w="5528" w:type="dxa"/>
            <w:shd w:val="clear" w:color="auto" w:fill="F2F2F2" w:themeFill="background1" w:themeFillShade="F2"/>
          </w:tcPr>
          <w:p w14:paraId="104CA8C0" w14:textId="7E9A33E0" w:rsidR="0040152E" w:rsidRPr="00E11796" w:rsidRDefault="0040152E" w:rsidP="00691C59">
            <w:r w:rsidRPr="00E11796">
              <w:t>Sum maskiner</w:t>
            </w:r>
          </w:p>
        </w:tc>
        <w:tc>
          <w:tcPr>
            <w:tcW w:w="2268" w:type="dxa"/>
          </w:tcPr>
          <w:p w14:paraId="67F27815" w14:textId="77777777" w:rsidR="0040152E" w:rsidRPr="00E11796" w:rsidRDefault="0040152E" w:rsidP="00691C59"/>
        </w:tc>
      </w:tr>
      <w:tr w:rsidR="006422CD" w:rsidRPr="00E11796" w14:paraId="572C9105" w14:textId="77777777" w:rsidTr="00656095">
        <w:tc>
          <w:tcPr>
            <w:tcW w:w="988" w:type="dxa"/>
            <w:shd w:val="clear" w:color="auto" w:fill="F2F2F2" w:themeFill="background1" w:themeFillShade="F2"/>
          </w:tcPr>
          <w:p w14:paraId="3E32E5F5" w14:textId="3C1F5E3A" w:rsidR="006422CD" w:rsidRPr="00E11796" w:rsidRDefault="0096747D" w:rsidP="00691C59">
            <w:r w:rsidRPr="00E11796">
              <w:t>1.1.3.4</w:t>
            </w:r>
          </w:p>
        </w:tc>
        <w:tc>
          <w:tcPr>
            <w:tcW w:w="5528" w:type="dxa"/>
            <w:shd w:val="clear" w:color="auto" w:fill="F2F2F2" w:themeFill="background1" w:themeFillShade="F2"/>
          </w:tcPr>
          <w:p w14:paraId="41ACCFDB" w14:textId="14383156" w:rsidR="006422CD" w:rsidRPr="00E11796" w:rsidRDefault="0096747D" w:rsidP="00691C59">
            <w:r w:rsidRPr="00E11796">
              <w:t>Sum Samhandlngsprosessen</w:t>
            </w:r>
          </w:p>
        </w:tc>
        <w:tc>
          <w:tcPr>
            <w:tcW w:w="2268" w:type="dxa"/>
          </w:tcPr>
          <w:p w14:paraId="1DAED4F6" w14:textId="77777777" w:rsidR="006422CD" w:rsidRPr="00E11796" w:rsidRDefault="006422CD" w:rsidP="00691C59"/>
        </w:tc>
      </w:tr>
      <w:tr w:rsidR="004F2BB7" w:rsidRPr="00E11796" w14:paraId="4163D702" w14:textId="77777777" w:rsidTr="00C44BED">
        <w:tc>
          <w:tcPr>
            <w:tcW w:w="988" w:type="dxa"/>
            <w:shd w:val="clear" w:color="auto" w:fill="F2F2F2" w:themeFill="background1" w:themeFillShade="F2"/>
          </w:tcPr>
          <w:p w14:paraId="5AAA3F5E" w14:textId="5879B489" w:rsidR="0040152E" w:rsidRPr="00E11796" w:rsidRDefault="005237D0" w:rsidP="00691C59">
            <w:r w:rsidRPr="00E11796">
              <w:t>1.1.</w:t>
            </w:r>
            <w:r w:rsidR="0096747D" w:rsidRPr="00E11796">
              <w:t>3.5</w:t>
            </w:r>
          </w:p>
        </w:tc>
        <w:tc>
          <w:tcPr>
            <w:tcW w:w="5528" w:type="dxa"/>
            <w:shd w:val="clear" w:color="auto" w:fill="F2F2F2" w:themeFill="background1" w:themeFillShade="F2"/>
          </w:tcPr>
          <w:p w14:paraId="5230114C" w14:textId="454ACDAF" w:rsidR="0040152E" w:rsidRPr="00E11796" w:rsidRDefault="0040152E" w:rsidP="00691C59">
            <w:r w:rsidRPr="00E11796">
              <w:t>Sum ukespris</w:t>
            </w:r>
          </w:p>
        </w:tc>
        <w:tc>
          <w:tcPr>
            <w:tcW w:w="2268" w:type="dxa"/>
          </w:tcPr>
          <w:p w14:paraId="1914789D" w14:textId="77777777" w:rsidR="0040152E" w:rsidRPr="00E11796" w:rsidRDefault="0040152E" w:rsidP="00691C59"/>
        </w:tc>
      </w:tr>
      <w:tr w:rsidR="0040152E" w:rsidRPr="00E11796" w14:paraId="1AE7822F" w14:textId="77777777" w:rsidTr="00656095">
        <w:tc>
          <w:tcPr>
            <w:tcW w:w="988" w:type="dxa"/>
            <w:shd w:val="clear" w:color="auto" w:fill="F2F2F2" w:themeFill="background1" w:themeFillShade="F2"/>
          </w:tcPr>
          <w:p w14:paraId="656B72AD" w14:textId="77777777" w:rsidR="0040152E" w:rsidRPr="00E11796" w:rsidRDefault="0040152E" w:rsidP="007E0D89">
            <w:pPr>
              <w:jc w:val="right"/>
              <w:rPr>
                <w:b/>
              </w:rPr>
            </w:pPr>
          </w:p>
        </w:tc>
        <w:tc>
          <w:tcPr>
            <w:tcW w:w="5528" w:type="dxa"/>
            <w:shd w:val="clear" w:color="auto" w:fill="F2F2F2" w:themeFill="background1" w:themeFillShade="F2"/>
          </w:tcPr>
          <w:p w14:paraId="63291E67" w14:textId="3060E95D" w:rsidR="0040152E" w:rsidRPr="00E11796" w:rsidRDefault="0040152E" w:rsidP="00656095">
            <w:pPr>
              <w:jc w:val="right"/>
              <w:rPr>
                <w:b/>
              </w:rPr>
            </w:pPr>
            <w:r w:rsidRPr="00E11796">
              <w:rPr>
                <w:b/>
              </w:rPr>
              <w:t xml:space="preserve">Sum </w:t>
            </w:r>
            <w:r w:rsidR="005602AB" w:rsidRPr="00E11796">
              <w:rPr>
                <w:b/>
              </w:rPr>
              <w:t xml:space="preserve">prosjektering, </w:t>
            </w:r>
            <w:r w:rsidRPr="00E11796">
              <w:rPr>
                <w:b/>
              </w:rPr>
              <w:t>mannskap og maskiner:</w:t>
            </w:r>
          </w:p>
          <w:p w14:paraId="7B5B5EC0" w14:textId="7E3A7D23" w:rsidR="0040152E" w:rsidRPr="00E11796" w:rsidRDefault="0040152E" w:rsidP="00656095">
            <w:pPr>
              <w:jc w:val="right"/>
            </w:pPr>
            <w:r w:rsidRPr="00E11796">
              <w:rPr>
                <w:b/>
              </w:rPr>
              <w:t>(Overføres til punkt 1.2 Kontraktssum og tilbudssum)</w:t>
            </w:r>
          </w:p>
        </w:tc>
        <w:tc>
          <w:tcPr>
            <w:tcW w:w="2268" w:type="dxa"/>
          </w:tcPr>
          <w:p w14:paraId="7B4ED8FE" w14:textId="77777777" w:rsidR="0040152E" w:rsidRPr="00E11796" w:rsidRDefault="0040152E" w:rsidP="00691C59"/>
        </w:tc>
      </w:tr>
    </w:tbl>
    <w:p w14:paraId="06AA4381" w14:textId="77777777" w:rsidR="00691C59" w:rsidRPr="00E11796" w:rsidRDefault="00691C59" w:rsidP="00691C59">
      <w:pPr>
        <w:rPr>
          <w:highlight w:val="lightGray"/>
        </w:rPr>
      </w:pPr>
    </w:p>
    <w:p w14:paraId="57139ED6" w14:textId="77777777" w:rsidR="00EF5E31" w:rsidRPr="00E11796" w:rsidRDefault="00EF5E31" w:rsidP="00691C59">
      <w:pPr>
        <w:rPr>
          <w:highlight w:val="lightGray"/>
        </w:rPr>
      </w:pPr>
    </w:p>
    <w:p w14:paraId="772F5B78" w14:textId="77777777" w:rsidR="00290D48" w:rsidRPr="00E11796" w:rsidRDefault="00290D48" w:rsidP="00691C59">
      <w:pPr>
        <w:rPr>
          <w:highlight w:val="lightGray"/>
        </w:rPr>
      </w:pPr>
    </w:p>
    <w:p w14:paraId="2A1C558C" w14:textId="40D6455A" w:rsidR="00EF5E31" w:rsidRPr="00E11796" w:rsidRDefault="00EF5E31" w:rsidP="00691C59">
      <w:pPr>
        <w:rPr>
          <w:highlight w:val="lightGray"/>
        </w:rPr>
        <w:sectPr w:rsidR="00EF5E31" w:rsidRPr="00E11796" w:rsidSect="00810557">
          <w:pgSz w:w="11906" w:h="16838" w:code="9"/>
          <w:pgMar w:top="1400" w:right="1418" w:bottom="1077" w:left="1701" w:header="709" w:footer="709" w:gutter="0"/>
          <w:pgNumType w:start="1"/>
          <w:cols w:space="708"/>
          <w:docGrid w:linePitch="360"/>
        </w:sectPr>
      </w:pPr>
    </w:p>
    <w:p w14:paraId="17064AC6" w14:textId="6D8E3550" w:rsidR="00691C59" w:rsidRPr="00E11796" w:rsidRDefault="00134954" w:rsidP="00D33D8B">
      <w:pPr>
        <w:pStyle w:val="Overskrift4"/>
      </w:pPr>
      <w:bookmarkStart w:id="1739" w:name="_Toc233897399"/>
      <w:r w:rsidRPr="00E11796">
        <w:lastRenderedPageBreak/>
        <w:t>Kontraktssum og tilbudssum</w:t>
      </w:r>
      <w:bookmarkEnd w:id="1739"/>
    </w:p>
    <w:tbl>
      <w:tblPr>
        <w:tblStyle w:val="Tabellrutenett"/>
        <w:tblW w:w="0" w:type="auto"/>
        <w:tblLook w:val="04A0" w:firstRow="1" w:lastRow="0" w:firstColumn="1" w:lastColumn="0" w:noHBand="0" w:noVBand="1"/>
      </w:tblPr>
      <w:tblGrid>
        <w:gridCol w:w="988"/>
        <w:gridCol w:w="5386"/>
        <w:gridCol w:w="2403"/>
      </w:tblGrid>
      <w:tr w:rsidR="006151AE" w:rsidRPr="00E11796" w14:paraId="62AFE884" w14:textId="77777777" w:rsidTr="007C40C5">
        <w:tc>
          <w:tcPr>
            <w:tcW w:w="988" w:type="dxa"/>
            <w:shd w:val="clear" w:color="auto" w:fill="F2F2F2" w:themeFill="background1" w:themeFillShade="F2"/>
          </w:tcPr>
          <w:p w14:paraId="7C327987" w14:textId="325A85A7" w:rsidR="006151AE" w:rsidRPr="00E11796" w:rsidRDefault="001B2769" w:rsidP="00C9486D">
            <w:pPr>
              <w:rPr>
                <w:b/>
              </w:rPr>
            </w:pPr>
            <w:r w:rsidRPr="00E11796">
              <w:rPr>
                <w:b/>
              </w:rPr>
              <w:t xml:space="preserve">Linje nr. </w:t>
            </w:r>
          </w:p>
        </w:tc>
        <w:tc>
          <w:tcPr>
            <w:tcW w:w="5386" w:type="dxa"/>
            <w:shd w:val="clear" w:color="auto" w:fill="F2F2F2" w:themeFill="background1" w:themeFillShade="F2"/>
          </w:tcPr>
          <w:p w14:paraId="376D25C2" w14:textId="28F65729" w:rsidR="006151AE" w:rsidRPr="00E11796" w:rsidRDefault="001B2769" w:rsidP="00C9486D">
            <w:pPr>
              <w:rPr>
                <w:b/>
              </w:rPr>
            </w:pPr>
            <w:r w:rsidRPr="00E11796">
              <w:rPr>
                <w:b/>
              </w:rPr>
              <w:t>Overført fra tabelle</w:t>
            </w:r>
            <w:r w:rsidR="00047767" w:rsidRPr="00E11796">
              <w:rPr>
                <w:b/>
              </w:rPr>
              <w:t>ne</w:t>
            </w:r>
            <w:r w:rsidRPr="00E11796">
              <w:rPr>
                <w:b/>
              </w:rPr>
              <w:t xml:space="preserve"> i </w:t>
            </w:r>
            <w:r w:rsidR="00047767" w:rsidRPr="00E11796">
              <w:rPr>
                <w:b/>
              </w:rPr>
              <w:t xml:space="preserve">punkt </w:t>
            </w:r>
            <w:r w:rsidRPr="00E11796">
              <w:rPr>
                <w:b/>
              </w:rPr>
              <w:t>1.1</w:t>
            </w:r>
          </w:p>
        </w:tc>
        <w:tc>
          <w:tcPr>
            <w:tcW w:w="2403" w:type="dxa"/>
            <w:shd w:val="clear" w:color="auto" w:fill="F2F2F2" w:themeFill="background1" w:themeFillShade="F2"/>
          </w:tcPr>
          <w:p w14:paraId="714E44BD" w14:textId="1CC2227B" w:rsidR="006151AE" w:rsidRPr="00E11796" w:rsidRDefault="00DB7C31" w:rsidP="00C9486D">
            <w:pPr>
              <w:rPr>
                <w:highlight w:val="lightGray"/>
              </w:rPr>
            </w:pPr>
            <w:r w:rsidRPr="00E11796">
              <w:rPr>
                <w:b/>
              </w:rPr>
              <w:t>Beløp i NOK</w:t>
            </w:r>
            <w:r w:rsidR="002B2C05" w:rsidRPr="00E11796">
              <w:rPr>
                <w:b/>
              </w:rPr>
              <w:t>. E</w:t>
            </w:r>
            <w:r w:rsidR="001B2769" w:rsidRPr="00E11796">
              <w:rPr>
                <w:b/>
              </w:rPr>
              <w:t xml:space="preserve">kskl. mva. </w:t>
            </w:r>
          </w:p>
        </w:tc>
      </w:tr>
      <w:tr w:rsidR="006151AE" w:rsidRPr="00E11796" w14:paraId="1110BC17" w14:textId="77777777" w:rsidTr="007C40C5">
        <w:tc>
          <w:tcPr>
            <w:tcW w:w="988" w:type="dxa"/>
            <w:shd w:val="clear" w:color="auto" w:fill="F2F2F2" w:themeFill="background1" w:themeFillShade="F2"/>
          </w:tcPr>
          <w:p w14:paraId="1177F27D" w14:textId="03E91018" w:rsidR="006151AE" w:rsidRPr="00E11796" w:rsidRDefault="003D0B3E" w:rsidP="007C40C5">
            <w:pPr>
              <w:jc w:val="center"/>
            </w:pPr>
            <w:r w:rsidRPr="00E11796">
              <w:t>1</w:t>
            </w:r>
          </w:p>
        </w:tc>
        <w:tc>
          <w:tcPr>
            <w:tcW w:w="5386" w:type="dxa"/>
          </w:tcPr>
          <w:p w14:paraId="419E536B" w14:textId="30F3EE2E" w:rsidR="006151AE" w:rsidRPr="00E11796" w:rsidRDefault="003D0B3E" w:rsidP="00C9486D">
            <w:r w:rsidRPr="00E11796">
              <w:t>Rundsumpriser, jf. punkt 1.1.</w:t>
            </w:r>
            <w:r w:rsidR="00614912" w:rsidRPr="00E11796">
              <w:t>1</w:t>
            </w:r>
          </w:p>
        </w:tc>
        <w:tc>
          <w:tcPr>
            <w:tcW w:w="2403" w:type="dxa"/>
          </w:tcPr>
          <w:p w14:paraId="71F2F793" w14:textId="77777777" w:rsidR="006151AE" w:rsidRPr="00E11796" w:rsidRDefault="006151AE" w:rsidP="00C9486D"/>
        </w:tc>
      </w:tr>
      <w:tr w:rsidR="006151AE" w:rsidRPr="00E11796" w14:paraId="35865B24" w14:textId="77777777" w:rsidTr="007C40C5">
        <w:tc>
          <w:tcPr>
            <w:tcW w:w="988" w:type="dxa"/>
            <w:shd w:val="clear" w:color="auto" w:fill="F2F2F2" w:themeFill="background1" w:themeFillShade="F2"/>
          </w:tcPr>
          <w:p w14:paraId="4A0C713B" w14:textId="310BF576" w:rsidR="006151AE" w:rsidRPr="00E11796" w:rsidRDefault="003D0B3E" w:rsidP="007C40C5">
            <w:pPr>
              <w:jc w:val="center"/>
            </w:pPr>
            <w:r w:rsidRPr="00E11796">
              <w:t>2</w:t>
            </w:r>
          </w:p>
        </w:tc>
        <w:tc>
          <w:tcPr>
            <w:tcW w:w="5386" w:type="dxa"/>
          </w:tcPr>
          <w:p w14:paraId="5A60CB16" w14:textId="27095990" w:rsidR="006151AE" w:rsidRPr="00E11796" w:rsidRDefault="00614912" w:rsidP="00C9486D">
            <w:r w:rsidRPr="00E11796">
              <w:t>Enhetspriser, jf. punkt 1.1.2</w:t>
            </w:r>
          </w:p>
        </w:tc>
        <w:tc>
          <w:tcPr>
            <w:tcW w:w="2403" w:type="dxa"/>
          </w:tcPr>
          <w:p w14:paraId="4E5BDEFC" w14:textId="77777777" w:rsidR="006151AE" w:rsidRPr="00E11796" w:rsidRDefault="006151AE" w:rsidP="00C9486D"/>
        </w:tc>
      </w:tr>
      <w:tr w:rsidR="006151AE" w:rsidRPr="00E11796" w14:paraId="731E973B" w14:textId="77777777" w:rsidTr="007C40C5">
        <w:tc>
          <w:tcPr>
            <w:tcW w:w="988" w:type="dxa"/>
            <w:shd w:val="clear" w:color="auto" w:fill="F2F2F2" w:themeFill="background1" w:themeFillShade="F2"/>
          </w:tcPr>
          <w:p w14:paraId="7E6335A3" w14:textId="30435D23" w:rsidR="006151AE" w:rsidRPr="00E11796" w:rsidRDefault="00C44BED" w:rsidP="007C40C5">
            <w:pPr>
              <w:jc w:val="center"/>
              <w:rPr>
                <w:b/>
              </w:rPr>
            </w:pPr>
            <w:r w:rsidRPr="00E11796">
              <w:rPr>
                <w:b/>
              </w:rPr>
              <w:t>4</w:t>
            </w:r>
          </w:p>
        </w:tc>
        <w:tc>
          <w:tcPr>
            <w:tcW w:w="5386" w:type="dxa"/>
          </w:tcPr>
          <w:p w14:paraId="3F0DABF2" w14:textId="19151E14" w:rsidR="006151AE" w:rsidRPr="00E11796" w:rsidRDefault="00614912" w:rsidP="00C9486D">
            <w:pPr>
              <w:rPr>
                <w:b/>
              </w:rPr>
            </w:pPr>
            <w:r w:rsidRPr="00E11796">
              <w:rPr>
                <w:b/>
              </w:rPr>
              <w:t xml:space="preserve">Kontraktssum, </w:t>
            </w:r>
            <w:r w:rsidR="00B261C4" w:rsidRPr="00E11796">
              <w:rPr>
                <w:b/>
              </w:rPr>
              <w:t>jf. C2 p</w:t>
            </w:r>
            <w:r w:rsidR="00B87E90">
              <w:rPr>
                <w:b/>
              </w:rPr>
              <w:t>unkt</w:t>
            </w:r>
            <w:r w:rsidR="00B261C4" w:rsidRPr="00E11796">
              <w:rPr>
                <w:b/>
              </w:rPr>
              <w:t xml:space="preserve"> 1.</w:t>
            </w:r>
            <w:r w:rsidRPr="00E11796">
              <w:rPr>
                <w:b/>
              </w:rPr>
              <w:t xml:space="preserve"> </w:t>
            </w:r>
            <w:r w:rsidR="00B261C4" w:rsidRPr="00E11796">
              <w:rPr>
                <w:b/>
              </w:rPr>
              <w:t>S</w:t>
            </w:r>
            <w:r w:rsidR="00D70362" w:rsidRPr="00E11796">
              <w:rPr>
                <w:b/>
              </w:rPr>
              <w:t>ummert linje 1</w:t>
            </w:r>
            <w:r w:rsidR="0096747D" w:rsidRPr="00E11796">
              <w:rPr>
                <w:b/>
              </w:rPr>
              <w:t xml:space="preserve"> og 2</w:t>
            </w:r>
            <w:r w:rsidR="00D70362" w:rsidRPr="00E11796">
              <w:rPr>
                <w:b/>
              </w:rPr>
              <w:t>.</w:t>
            </w:r>
          </w:p>
        </w:tc>
        <w:tc>
          <w:tcPr>
            <w:tcW w:w="2403" w:type="dxa"/>
          </w:tcPr>
          <w:p w14:paraId="0A8A34F7" w14:textId="77777777" w:rsidR="006151AE" w:rsidRPr="00E11796" w:rsidRDefault="006151AE" w:rsidP="00C9486D">
            <w:pPr>
              <w:rPr>
                <w:b/>
              </w:rPr>
            </w:pPr>
          </w:p>
        </w:tc>
      </w:tr>
      <w:tr w:rsidR="006151AE" w:rsidRPr="00E11796" w14:paraId="74E00B2B" w14:textId="77777777" w:rsidTr="007C40C5">
        <w:tc>
          <w:tcPr>
            <w:tcW w:w="988" w:type="dxa"/>
            <w:shd w:val="clear" w:color="auto" w:fill="F2F2F2" w:themeFill="background1" w:themeFillShade="F2"/>
          </w:tcPr>
          <w:p w14:paraId="779CB8C7" w14:textId="21E953B8" w:rsidR="006151AE" w:rsidRPr="00E11796" w:rsidRDefault="00C44BED" w:rsidP="007C40C5">
            <w:pPr>
              <w:jc w:val="center"/>
            </w:pPr>
            <w:r w:rsidRPr="00E11796">
              <w:t>5</w:t>
            </w:r>
          </w:p>
        </w:tc>
        <w:tc>
          <w:tcPr>
            <w:tcW w:w="5386" w:type="dxa"/>
          </w:tcPr>
          <w:p w14:paraId="52699E5B" w14:textId="5381B5DC" w:rsidR="006151AE" w:rsidRPr="00E11796" w:rsidRDefault="00ED2F87" w:rsidP="00C9486D">
            <w:r w:rsidRPr="00E11796">
              <w:t xml:space="preserve">Sum </w:t>
            </w:r>
            <w:r w:rsidR="009D6592" w:rsidRPr="00E11796">
              <w:t xml:space="preserve">prosjektering, </w:t>
            </w:r>
            <w:r w:rsidRPr="00E11796">
              <w:t>mannskap og maskiner</w:t>
            </w:r>
            <w:r w:rsidR="0096747D" w:rsidRPr="00E11796">
              <w:t xml:space="preserve">, samhandling </w:t>
            </w:r>
            <w:r w:rsidR="0096747D" w:rsidRPr="00E11796">
              <w:rPr>
                <w:highlight w:val="lightGray"/>
              </w:rPr>
              <w:t>og ukespris drift av anlegg</w:t>
            </w:r>
            <w:r w:rsidR="00F85D23" w:rsidRPr="00E11796">
              <w:t>, jf. punkt 1.1</w:t>
            </w:r>
            <w:r w:rsidR="00B67906" w:rsidRPr="00E11796">
              <w:t>.</w:t>
            </w:r>
            <w:r w:rsidR="0096747D" w:rsidRPr="00E11796">
              <w:t>3</w:t>
            </w:r>
            <w:r w:rsidR="00B67906" w:rsidRPr="00E11796">
              <w:t>.</w:t>
            </w:r>
            <w:r w:rsidR="0096747D" w:rsidRPr="00E11796">
              <w:t>6</w:t>
            </w:r>
          </w:p>
        </w:tc>
        <w:tc>
          <w:tcPr>
            <w:tcW w:w="2403" w:type="dxa"/>
          </w:tcPr>
          <w:p w14:paraId="38ECF0D6" w14:textId="77777777" w:rsidR="006151AE" w:rsidRPr="00E11796" w:rsidRDefault="006151AE" w:rsidP="00C9486D"/>
        </w:tc>
      </w:tr>
      <w:tr w:rsidR="00047767" w:rsidRPr="00E11796" w14:paraId="2E31F26D" w14:textId="77777777" w:rsidTr="007C40C5">
        <w:tc>
          <w:tcPr>
            <w:tcW w:w="6374" w:type="dxa"/>
            <w:gridSpan w:val="2"/>
            <w:shd w:val="clear" w:color="auto" w:fill="F2F2F2" w:themeFill="background1" w:themeFillShade="F2"/>
          </w:tcPr>
          <w:p w14:paraId="464A788E" w14:textId="77777777" w:rsidR="00D72720" w:rsidRPr="00E11796" w:rsidRDefault="00D70362" w:rsidP="00D70362">
            <w:pPr>
              <w:jc w:val="right"/>
              <w:rPr>
                <w:b/>
                <w:highlight w:val="lightGray"/>
              </w:rPr>
            </w:pPr>
            <w:r w:rsidRPr="00E11796">
              <w:rPr>
                <w:b/>
                <w:highlight w:val="lightGray"/>
              </w:rPr>
              <w:t xml:space="preserve">Tilbudssum, summert linje </w:t>
            </w:r>
            <w:r w:rsidR="00B67906" w:rsidRPr="00E11796">
              <w:rPr>
                <w:b/>
                <w:highlight w:val="lightGray"/>
              </w:rPr>
              <w:t>4 og 5</w:t>
            </w:r>
          </w:p>
          <w:p w14:paraId="35159FE2" w14:textId="38F0D265" w:rsidR="00047767" w:rsidRPr="00E11796" w:rsidRDefault="00846F08" w:rsidP="007C40C5">
            <w:pPr>
              <w:jc w:val="right"/>
              <w:rPr>
                <w:b/>
                <w:highlight w:val="lightGray"/>
              </w:rPr>
            </w:pPr>
            <w:r w:rsidRPr="00E11796">
              <w:rPr>
                <w:b/>
                <w:highlight w:val="lightGray"/>
              </w:rPr>
              <w:t>Overføres til tilbudsbrevet, jf. vedlegg E2-1</w:t>
            </w:r>
            <w:r w:rsidR="00D70362" w:rsidRPr="00E11796">
              <w:rPr>
                <w:b/>
                <w:highlight w:val="lightGray"/>
              </w:rPr>
              <w:t xml:space="preserve"> </w:t>
            </w:r>
          </w:p>
        </w:tc>
        <w:tc>
          <w:tcPr>
            <w:tcW w:w="2403" w:type="dxa"/>
          </w:tcPr>
          <w:p w14:paraId="19A370FA" w14:textId="77777777" w:rsidR="00047767" w:rsidRPr="00E11796" w:rsidRDefault="00047767" w:rsidP="00C9486D">
            <w:pPr>
              <w:rPr>
                <w:b/>
                <w:highlight w:val="lightGray"/>
              </w:rPr>
            </w:pPr>
          </w:p>
        </w:tc>
      </w:tr>
    </w:tbl>
    <w:p w14:paraId="66906A99" w14:textId="77777777" w:rsidR="00C9486D" w:rsidRPr="00E11796" w:rsidRDefault="00C9486D" w:rsidP="00C9486D">
      <w:pPr>
        <w:rPr>
          <w:highlight w:val="lightGray"/>
        </w:rPr>
      </w:pPr>
    </w:p>
    <w:p w14:paraId="6F2B8923" w14:textId="56950D97" w:rsidR="00691C59" w:rsidRPr="00E11796" w:rsidRDefault="00691C59" w:rsidP="00691C59">
      <w:pPr>
        <w:rPr>
          <w:highlight w:val="lightGray"/>
        </w:rPr>
      </w:pPr>
    </w:p>
    <w:p w14:paraId="013BB07B" w14:textId="77777777" w:rsidR="00924F72" w:rsidRPr="00E11796" w:rsidRDefault="00924F72" w:rsidP="00691C59">
      <w:pPr>
        <w:rPr>
          <w:highlight w:val="lightGray"/>
        </w:rPr>
        <w:sectPr w:rsidR="00924F72" w:rsidRPr="00E11796" w:rsidSect="00DE7D9C">
          <w:pgSz w:w="11906" w:h="16838" w:code="9"/>
          <w:pgMar w:top="1400" w:right="1418" w:bottom="1077" w:left="1701" w:header="709" w:footer="709" w:gutter="0"/>
          <w:cols w:space="708"/>
          <w:docGrid w:linePitch="360"/>
        </w:sectPr>
      </w:pPr>
    </w:p>
    <w:p w14:paraId="523D7042" w14:textId="004A191B" w:rsidR="00F6206C" w:rsidRPr="00E11796" w:rsidRDefault="00924F72" w:rsidP="00F6206C">
      <w:pPr>
        <w:pStyle w:val="Overskrift3"/>
        <w:rPr>
          <w:sz w:val="24"/>
          <w:szCs w:val="24"/>
        </w:rPr>
      </w:pPr>
      <w:bookmarkStart w:id="1740" w:name="_Toc233897400"/>
      <w:r w:rsidRPr="00E11796">
        <w:rPr>
          <w:sz w:val="24"/>
          <w:szCs w:val="24"/>
        </w:rPr>
        <w:lastRenderedPageBreak/>
        <w:t xml:space="preserve">Tildelingskriterium K2 – </w:t>
      </w:r>
      <w:r w:rsidR="00F6206C" w:rsidRPr="00E11796">
        <w:rPr>
          <w:sz w:val="24"/>
          <w:szCs w:val="24"/>
          <w:highlight w:val="lightGray"/>
          <w:lang w:eastAsia="nb-NO"/>
        </w:rPr>
        <w:t>Organisering og tilbudt nøkkelpersonell</w:t>
      </w:r>
      <w:bookmarkEnd w:id="1740"/>
      <w:r w:rsidR="00F6206C" w:rsidRPr="00E11796">
        <w:rPr>
          <w:sz w:val="24"/>
          <w:szCs w:val="24"/>
        </w:rPr>
        <w:t xml:space="preserve"> </w:t>
      </w:r>
    </w:p>
    <w:p w14:paraId="525A5159" w14:textId="77777777" w:rsidR="00F6206C" w:rsidRPr="00E11796" w:rsidRDefault="00F6206C" w:rsidP="00F6206C"/>
    <w:p w14:paraId="64707430" w14:textId="49263DF6" w:rsidR="00924F72" w:rsidRPr="00E11796" w:rsidRDefault="00924F72" w:rsidP="007B490A">
      <w:pPr>
        <w:shd w:val="clear" w:color="auto" w:fill="FFFFFF" w:themeFill="background1"/>
      </w:pPr>
    </w:p>
    <w:p w14:paraId="0C992932" w14:textId="157EA62A" w:rsidR="00924F72" w:rsidRPr="00E11796" w:rsidRDefault="00924F72" w:rsidP="007B490A">
      <w:pPr>
        <w:shd w:val="clear" w:color="auto" w:fill="FFFFFF" w:themeFill="background1"/>
        <w:autoSpaceDE w:val="0"/>
        <w:autoSpaceDN w:val="0"/>
        <w:adjustRightInd w:val="0"/>
        <w:rPr>
          <w:lang w:eastAsia="nb-NO"/>
        </w:rPr>
      </w:pPr>
      <w:r w:rsidRPr="00E11796">
        <w:rPr>
          <w:lang w:eastAsia="nb-NO"/>
        </w:rPr>
        <w:t xml:space="preserve">Dette skjemaet benyttes av </w:t>
      </w:r>
      <w:r w:rsidR="00667795" w:rsidRPr="00E11796">
        <w:rPr>
          <w:lang w:eastAsia="nb-NO"/>
        </w:rPr>
        <w:t>entreprenør</w:t>
      </w:r>
      <w:r w:rsidRPr="00E11796">
        <w:rPr>
          <w:lang w:eastAsia="nb-NO"/>
        </w:rPr>
        <w:t>en for å dokumentere besvarelsen av dokumentasjonskravene for tildelingskriterium K2.</w:t>
      </w:r>
    </w:p>
    <w:p w14:paraId="5B23EF1E" w14:textId="37FB1779" w:rsidR="00924F72" w:rsidRPr="00E11796" w:rsidRDefault="00924F72" w:rsidP="00924F72">
      <w:pPr>
        <w:rPr>
          <w:highlight w:val="lightGray"/>
        </w:rPr>
      </w:pPr>
    </w:p>
    <w:p w14:paraId="4854128B" w14:textId="10853D3A" w:rsidR="00924F72" w:rsidRPr="00E11796" w:rsidRDefault="00924F72" w:rsidP="00924F72">
      <w:pPr>
        <w:rPr>
          <w:highlight w:val="lightGray"/>
        </w:rPr>
        <w:sectPr w:rsidR="00924F72" w:rsidRPr="00E11796" w:rsidSect="00DE7D9C">
          <w:pgSz w:w="11906" w:h="16838" w:code="9"/>
          <w:pgMar w:top="1400" w:right="1418" w:bottom="1077" w:left="1701" w:header="709" w:footer="709" w:gutter="0"/>
          <w:cols w:space="708"/>
          <w:docGrid w:linePitch="360"/>
        </w:sectPr>
      </w:pPr>
    </w:p>
    <w:p w14:paraId="766EB4F3" w14:textId="403EFF09" w:rsidR="00F6206C" w:rsidRPr="00E11796" w:rsidRDefault="00924F72" w:rsidP="00F6206C">
      <w:pPr>
        <w:pStyle w:val="Overskrift3"/>
        <w:rPr>
          <w:sz w:val="24"/>
          <w:szCs w:val="24"/>
        </w:rPr>
      </w:pPr>
      <w:bookmarkStart w:id="1741" w:name="_Toc233897401"/>
      <w:r w:rsidRPr="00E11796">
        <w:rPr>
          <w:sz w:val="24"/>
          <w:szCs w:val="24"/>
        </w:rPr>
        <w:lastRenderedPageBreak/>
        <w:t xml:space="preserve">Tildelingskriterium K3 </w:t>
      </w:r>
      <w:r w:rsidRPr="00E11796">
        <w:rPr>
          <w:sz w:val="24"/>
          <w:szCs w:val="24"/>
          <w:highlight w:val="lightGray"/>
        </w:rPr>
        <w:t xml:space="preserve">– </w:t>
      </w:r>
      <w:r w:rsidR="00F6206C" w:rsidRPr="00E11796">
        <w:rPr>
          <w:sz w:val="24"/>
          <w:szCs w:val="24"/>
          <w:highlight w:val="lightGray"/>
          <w:lang w:eastAsia="nb-NO"/>
        </w:rPr>
        <w:t>Gjennomføring av oppdraget</w:t>
      </w:r>
      <w:bookmarkEnd w:id="1741"/>
    </w:p>
    <w:p w14:paraId="4B6E4392" w14:textId="77777777" w:rsidR="00F6206C" w:rsidRPr="00E11796" w:rsidRDefault="00F6206C" w:rsidP="00F6206C"/>
    <w:p w14:paraId="135003B6" w14:textId="77777777" w:rsidR="00924F72" w:rsidRPr="00E11796" w:rsidRDefault="00924F72" w:rsidP="00924F72"/>
    <w:p w14:paraId="36C05466" w14:textId="65F5CD49" w:rsidR="00924F72" w:rsidRPr="00E11796" w:rsidRDefault="00924F72" w:rsidP="00924F72">
      <w:r w:rsidRPr="00E11796">
        <w:t xml:space="preserve">Dette skjemaet benyttes av </w:t>
      </w:r>
      <w:r w:rsidR="00BD7134" w:rsidRPr="00E11796">
        <w:t>entreprenøren</w:t>
      </w:r>
      <w:r w:rsidRPr="00E11796">
        <w:t xml:space="preserve"> for å dokumentere besvarelsen av dokumentasjonskravene for tildelingskriterium K3.</w:t>
      </w:r>
    </w:p>
    <w:p w14:paraId="7BCC0CC5" w14:textId="77777777" w:rsidR="00F6206C" w:rsidRPr="00E11796" w:rsidRDefault="00F6206C" w:rsidP="00924F72"/>
    <w:p w14:paraId="0346C098" w14:textId="77777777" w:rsidR="00F6206C" w:rsidRPr="00E11796" w:rsidRDefault="00F6206C" w:rsidP="00924F72">
      <w:pPr>
        <w:sectPr w:rsidR="00F6206C" w:rsidRPr="00E11796" w:rsidSect="00DE7D9C">
          <w:pgSz w:w="11906" w:h="16838" w:code="9"/>
          <w:pgMar w:top="1400" w:right="1418" w:bottom="1077" w:left="1701" w:header="709" w:footer="709" w:gutter="0"/>
          <w:cols w:space="708"/>
          <w:docGrid w:linePitch="360"/>
        </w:sectPr>
      </w:pPr>
    </w:p>
    <w:p w14:paraId="60A2E041" w14:textId="15067F26" w:rsidR="00F6206C" w:rsidRPr="00E11796" w:rsidRDefault="00F6206C" w:rsidP="00F6206C">
      <w:pPr>
        <w:pStyle w:val="Overskrift3"/>
        <w:rPr>
          <w:sz w:val="24"/>
          <w:szCs w:val="24"/>
          <w:lang w:eastAsia="nb-NO"/>
        </w:rPr>
      </w:pPr>
      <w:bookmarkStart w:id="1742" w:name="_Toc233897402"/>
      <w:r w:rsidRPr="00E11796">
        <w:rPr>
          <w:sz w:val="24"/>
          <w:szCs w:val="24"/>
        </w:rPr>
        <w:lastRenderedPageBreak/>
        <w:t xml:space="preserve">Tildelingskriterium K4 – </w:t>
      </w:r>
      <w:r w:rsidRPr="00E11796">
        <w:rPr>
          <w:highlight w:val="lightGray"/>
          <w:lang w:eastAsia="nb-NO"/>
        </w:rPr>
        <w:t>Ivaretakelse av ytre miljø og reduksjon av klimagassutslipp i prosjektet.</w:t>
      </w:r>
      <w:bookmarkEnd w:id="1742"/>
      <w:r w:rsidRPr="00E11796">
        <w:rPr>
          <w:lang w:eastAsia="nb-NO"/>
        </w:rPr>
        <w:t xml:space="preserve"> </w:t>
      </w:r>
    </w:p>
    <w:p w14:paraId="343B16F1" w14:textId="77777777" w:rsidR="00F6206C" w:rsidRPr="00E11796" w:rsidRDefault="00F6206C" w:rsidP="00F6206C">
      <w:pPr>
        <w:rPr>
          <w:lang w:eastAsia="nb-NO"/>
        </w:rPr>
      </w:pPr>
    </w:p>
    <w:p w14:paraId="459FB7BA" w14:textId="465DE4B5" w:rsidR="00F6206C" w:rsidRPr="00E11796" w:rsidRDefault="00F6206C" w:rsidP="00924F72"/>
    <w:p w14:paraId="01CC273A" w14:textId="23511FAD" w:rsidR="00F6206C" w:rsidRPr="00E11796" w:rsidRDefault="00F6206C" w:rsidP="00726B35">
      <w:r w:rsidRPr="00E11796">
        <w:t xml:space="preserve">Dette skjemaet benyttes av </w:t>
      </w:r>
      <w:r w:rsidR="00667795" w:rsidRPr="00E11796">
        <w:t>entreprenøren</w:t>
      </w:r>
      <w:r w:rsidRPr="00E11796">
        <w:t xml:space="preserve"> for å dokumentere besvarelsen av dokumentasjonskravene for tildelingskriterium K4.</w:t>
      </w:r>
    </w:p>
    <w:p w14:paraId="5F26AE61" w14:textId="77777777" w:rsidR="00AB76CD" w:rsidRPr="00E11796" w:rsidRDefault="00AB76CD" w:rsidP="00726B35">
      <w:pPr>
        <w:sectPr w:rsidR="00AB76CD" w:rsidRPr="00E11796" w:rsidSect="00DE7D9C">
          <w:pgSz w:w="11906" w:h="16838" w:code="9"/>
          <w:pgMar w:top="1400" w:right="1418" w:bottom="1077" w:left="1701" w:header="709" w:footer="709" w:gutter="0"/>
          <w:cols w:space="708"/>
          <w:docGrid w:linePitch="360"/>
        </w:sectPr>
      </w:pPr>
    </w:p>
    <w:p w14:paraId="283B2234" w14:textId="65AC13F4" w:rsidR="00AB76CD" w:rsidRPr="00E11796" w:rsidRDefault="00AB76CD" w:rsidP="00AB76CD">
      <w:pPr>
        <w:pStyle w:val="Overskrift3"/>
      </w:pPr>
      <w:bookmarkStart w:id="1743" w:name="_Toc233897403"/>
      <w:r w:rsidRPr="00E11796">
        <w:lastRenderedPageBreak/>
        <w:t>Vedlegg</w:t>
      </w:r>
      <w:bookmarkEnd w:id="1743"/>
    </w:p>
    <w:p w14:paraId="176FA30B" w14:textId="77777777" w:rsidR="00A6091C" w:rsidRPr="00E11796" w:rsidRDefault="00A6091C" w:rsidP="00A6091C">
      <w:r w:rsidRPr="00E11796">
        <w:t>I dette skjemaet fremgår følgende vedlegg:</w:t>
      </w:r>
    </w:p>
    <w:p w14:paraId="30CEA60D" w14:textId="6B95FC4C" w:rsidR="00A6091C" w:rsidRPr="00E11796" w:rsidRDefault="00A6091C" w:rsidP="00A6091C">
      <w:r w:rsidRPr="00E11796">
        <w:t xml:space="preserve">Vedlegg E2-1: Mal – Tilbudsbrev </w:t>
      </w:r>
    </w:p>
    <w:p w14:paraId="0EAE2062" w14:textId="77777777" w:rsidR="00A6091C" w:rsidRPr="00E11796" w:rsidRDefault="00A6091C" w:rsidP="00A6091C">
      <w:pPr>
        <w:sectPr w:rsidR="00A6091C" w:rsidRPr="00E11796" w:rsidSect="00DE7D9C">
          <w:pgSz w:w="11906" w:h="16838" w:code="9"/>
          <w:pgMar w:top="1400" w:right="1418" w:bottom="1077" w:left="1701" w:header="709" w:footer="709" w:gutter="0"/>
          <w:cols w:space="708"/>
          <w:docGrid w:linePitch="360"/>
        </w:sectPr>
      </w:pPr>
    </w:p>
    <w:p w14:paraId="3A15B50A" w14:textId="0CD0B473" w:rsidR="00A6091C" w:rsidRPr="00E11796" w:rsidRDefault="00A6091C" w:rsidP="00A6091C">
      <w:pPr>
        <w:rPr>
          <w:b/>
        </w:rPr>
      </w:pPr>
      <w:r w:rsidRPr="00E11796">
        <w:rPr>
          <w:b/>
        </w:rPr>
        <w:lastRenderedPageBreak/>
        <w:t>Vedlegg E2-1</w:t>
      </w:r>
    </w:p>
    <w:p w14:paraId="61386D02" w14:textId="5283E34F" w:rsidR="00A6091C" w:rsidRPr="00E11796" w:rsidRDefault="009C4E4B" w:rsidP="00A6091C">
      <w:pPr>
        <w:rPr>
          <w:b/>
        </w:rPr>
      </w:pPr>
      <w:r w:rsidRPr="00E11796">
        <w:rPr>
          <w:b/>
        </w:rPr>
        <w:t>MAL TILBUDSBREV</w:t>
      </w:r>
    </w:p>
    <w:p w14:paraId="70A410FA" w14:textId="77777777" w:rsidR="009C4E4B" w:rsidRPr="00E11796" w:rsidRDefault="009C4E4B" w:rsidP="00A6091C"/>
    <w:p w14:paraId="49541EE7" w14:textId="4E4F0346" w:rsidR="009C4E4B" w:rsidRPr="00E11796" w:rsidRDefault="009C4E4B" w:rsidP="00A6091C">
      <w:r w:rsidRPr="00E11796">
        <w:rPr>
          <w:b/>
        </w:rPr>
        <w:t>Tilbud på totalentreprise</w:t>
      </w:r>
      <w:r w:rsidRPr="00E11796">
        <w:t xml:space="preserve"> </w:t>
      </w:r>
      <w:r w:rsidRPr="00E11796">
        <w:rPr>
          <w:highlight w:val="lightGray"/>
        </w:rPr>
        <w:t>Xxxxxx</w:t>
      </w:r>
    </w:p>
    <w:tbl>
      <w:tblPr>
        <w:tblStyle w:val="Tabellrutenett"/>
        <w:tblW w:w="0" w:type="auto"/>
        <w:tblLook w:val="04A0" w:firstRow="1" w:lastRow="0" w:firstColumn="1" w:lastColumn="0" w:noHBand="0" w:noVBand="1"/>
      </w:tblPr>
      <w:tblGrid>
        <w:gridCol w:w="4388"/>
        <w:gridCol w:w="4389"/>
      </w:tblGrid>
      <w:tr w:rsidR="009C4E4B" w:rsidRPr="00E11796" w14:paraId="6AB0485F" w14:textId="77777777" w:rsidTr="007C40C5">
        <w:tc>
          <w:tcPr>
            <w:tcW w:w="4388" w:type="dxa"/>
            <w:shd w:val="clear" w:color="auto" w:fill="F2F2F2" w:themeFill="background1" w:themeFillShade="F2"/>
          </w:tcPr>
          <w:p w14:paraId="0FEE9244" w14:textId="50A1EDB7" w:rsidR="009C4E4B" w:rsidRPr="00E11796" w:rsidRDefault="009C4E4B" w:rsidP="00A6091C">
            <w:pPr>
              <w:rPr>
                <w:b/>
              </w:rPr>
            </w:pPr>
            <w:r w:rsidRPr="00E11796">
              <w:rPr>
                <w:b/>
              </w:rPr>
              <w:t>Navn på entreprenør</w:t>
            </w:r>
          </w:p>
        </w:tc>
        <w:tc>
          <w:tcPr>
            <w:tcW w:w="4389" w:type="dxa"/>
          </w:tcPr>
          <w:p w14:paraId="4E6DF080" w14:textId="77777777" w:rsidR="009C4E4B" w:rsidRPr="00E11796" w:rsidRDefault="009C4E4B" w:rsidP="00A6091C"/>
        </w:tc>
      </w:tr>
      <w:tr w:rsidR="009C4E4B" w:rsidRPr="00E11796" w14:paraId="5D2258B1" w14:textId="77777777" w:rsidTr="007C40C5">
        <w:tc>
          <w:tcPr>
            <w:tcW w:w="4388" w:type="dxa"/>
            <w:shd w:val="clear" w:color="auto" w:fill="F2F2F2" w:themeFill="background1" w:themeFillShade="F2"/>
          </w:tcPr>
          <w:p w14:paraId="07D5579B" w14:textId="5F939CB6" w:rsidR="009C4E4B" w:rsidRPr="00E11796" w:rsidRDefault="009C4E4B" w:rsidP="00A6091C">
            <w:pPr>
              <w:rPr>
                <w:b/>
              </w:rPr>
            </w:pPr>
            <w:r w:rsidRPr="00E11796">
              <w:rPr>
                <w:b/>
              </w:rPr>
              <w:t>Organisasjonsnummer</w:t>
            </w:r>
          </w:p>
        </w:tc>
        <w:tc>
          <w:tcPr>
            <w:tcW w:w="4389" w:type="dxa"/>
          </w:tcPr>
          <w:p w14:paraId="1E8E88C9" w14:textId="77777777" w:rsidR="009C4E4B" w:rsidRPr="00E11796" w:rsidRDefault="009C4E4B" w:rsidP="00A6091C"/>
        </w:tc>
      </w:tr>
      <w:tr w:rsidR="009C4E4B" w:rsidRPr="00E11796" w14:paraId="415AD9CC" w14:textId="77777777" w:rsidTr="007C40C5">
        <w:tc>
          <w:tcPr>
            <w:tcW w:w="4388" w:type="dxa"/>
            <w:shd w:val="clear" w:color="auto" w:fill="F2F2F2" w:themeFill="background1" w:themeFillShade="F2"/>
          </w:tcPr>
          <w:p w14:paraId="2A140F48" w14:textId="77777777" w:rsidR="009C4E4B" w:rsidRPr="00E11796" w:rsidRDefault="009C4E4B" w:rsidP="00A6091C">
            <w:pPr>
              <w:rPr>
                <w:b/>
              </w:rPr>
            </w:pPr>
            <w:r w:rsidRPr="00E11796">
              <w:rPr>
                <w:b/>
              </w:rPr>
              <w:t>Kontaktperson</w:t>
            </w:r>
          </w:p>
          <w:p w14:paraId="5D13EA66" w14:textId="77777777" w:rsidR="009C4E4B" w:rsidRPr="00E11796" w:rsidRDefault="009C4E4B" w:rsidP="00A6091C">
            <w:pPr>
              <w:rPr>
                <w:b/>
              </w:rPr>
            </w:pPr>
            <w:r w:rsidRPr="00E11796">
              <w:rPr>
                <w:b/>
              </w:rPr>
              <w:t>E-post</w:t>
            </w:r>
          </w:p>
          <w:p w14:paraId="09B157B2" w14:textId="65D59B80" w:rsidR="009C4E4B" w:rsidRPr="00E11796" w:rsidRDefault="009C4E4B" w:rsidP="00A6091C">
            <w:pPr>
              <w:rPr>
                <w:b/>
              </w:rPr>
            </w:pPr>
            <w:r w:rsidRPr="00E11796">
              <w:rPr>
                <w:b/>
              </w:rPr>
              <w:t>Telefonnummer</w:t>
            </w:r>
          </w:p>
        </w:tc>
        <w:tc>
          <w:tcPr>
            <w:tcW w:w="4389" w:type="dxa"/>
          </w:tcPr>
          <w:p w14:paraId="737DEF86" w14:textId="77777777" w:rsidR="009C4E4B" w:rsidRPr="00E11796" w:rsidRDefault="009C4E4B" w:rsidP="00A6091C"/>
        </w:tc>
      </w:tr>
    </w:tbl>
    <w:p w14:paraId="73617815" w14:textId="77777777" w:rsidR="009C4E4B" w:rsidRPr="00E11796" w:rsidRDefault="009C4E4B" w:rsidP="00A6091C"/>
    <w:p w14:paraId="39C2896D" w14:textId="7DDF7769" w:rsidR="00A6091C" w:rsidRPr="00E11796" w:rsidRDefault="009C4E4B" w:rsidP="00A6091C">
      <w:r w:rsidRPr="00E11796">
        <w:t>Vår tilbudssum er NOK:</w:t>
      </w:r>
      <w:r w:rsidRPr="00E11796">
        <w:rPr>
          <w:u w:val="single"/>
        </w:rPr>
        <w:t xml:space="preserve">                                                        </w:t>
      </w:r>
      <w:r w:rsidRPr="00E11796">
        <w:t>ekskl. mva</w:t>
      </w:r>
    </w:p>
    <w:p w14:paraId="123AF11B" w14:textId="77777777" w:rsidR="00A6091C" w:rsidRPr="00E11796" w:rsidRDefault="00A6091C" w:rsidP="00A6091C"/>
    <w:tbl>
      <w:tblPr>
        <w:tblStyle w:val="Tabellrutenett"/>
        <w:tblW w:w="0" w:type="auto"/>
        <w:tblLook w:val="04A0" w:firstRow="1" w:lastRow="0" w:firstColumn="1" w:lastColumn="0" w:noHBand="0" w:noVBand="1"/>
      </w:tblPr>
      <w:tblGrid>
        <w:gridCol w:w="1555"/>
        <w:gridCol w:w="7222"/>
      </w:tblGrid>
      <w:tr w:rsidR="006B6919" w:rsidRPr="00E11796" w14:paraId="175D8C04" w14:textId="77777777" w:rsidTr="007C40C5">
        <w:tc>
          <w:tcPr>
            <w:tcW w:w="1555" w:type="dxa"/>
            <w:shd w:val="clear" w:color="auto" w:fill="F2F2F2" w:themeFill="background1" w:themeFillShade="F2"/>
          </w:tcPr>
          <w:p w14:paraId="15C966C3" w14:textId="1B37DF74" w:rsidR="006B6919" w:rsidRPr="00E11796" w:rsidRDefault="006B6919" w:rsidP="00A6091C">
            <w:pPr>
              <w:rPr>
                <w:b/>
              </w:rPr>
            </w:pPr>
            <w:r w:rsidRPr="00E11796">
              <w:rPr>
                <w:b/>
              </w:rPr>
              <w:t>Kryss av:</w:t>
            </w:r>
          </w:p>
        </w:tc>
        <w:tc>
          <w:tcPr>
            <w:tcW w:w="7222" w:type="dxa"/>
            <w:shd w:val="clear" w:color="auto" w:fill="F2F2F2" w:themeFill="background1" w:themeFillShade="F2"/>
          </w:tcPr>
          <w:p w14:paraId="6A77F777" w14:textId="5C1EC2C2" w:rsidR="006B6919" w:rsidRPr="00E11796" w:rsidRDefault="006B6919" w:rsidP="00A6091C">
            <w:pPr>
              <w:rPr>
                <w:b/>
              </w:rPr>
            </w:pPr>
            <w:r w:rsidRPr="00E11796">
              <w:rPr>
                <w:b/>
              </w:rPr>
              <w:t>Alternativ</w:t>
            </w:r>
          </w:p>
        </w:tc>
      </w:tr>
      <w:tr w:rsidR="00984EB8" w:rsidRPr="00E11796" w14:paraId="60BE49F4" w14:textId="77777777" w:rsidTr="007C40C5">
        <w:sdt>
          <w:sdtPr>
            <w:id w:val="-1831669554"/>
            <w14:checkbox>
              <w14:checked w14:val="0"/>
              <w14:checkedState w14:val="2612" w14:font="MS Gothic"/>
              <w14:uncheckedState w14:val="2610" w14:font="MS Gothic"/>
            </w14:checkbox>
          </w:sdtPr>
          <w:sdtEndPr/>
          <w:sdtContent>
            <w:tc>
              <w:tcPr>
                <w:tcW w:w="1555" w:type="dxa"/>
              </w:tcPr>
              <w:p w14:paraId="7AD12B9F" w14:textId="170AD9F1" w:rsidR="00984EB8" w:rsidRPr="00E11796" w:rsidRDefault="00984EB8" w:rsidP="007C40C5">
                <w:pPr>
                  <w:jc w:val="center"/>
                </w:pPr>
                <w:r w:rsidRPr="00E11796">
                  <w:rPr>
                    <w:rFonts w:ascii="MS Gothic" w:eastAsia="MS Gothic" w:hAnsi="MS Gothic"/>
                  </w:rPr>
                  <w:t>☐</w:t>
                </w:r>
              </w:p>
            </w:tc>
          </w:sdtContent>
        </w:sdt>
        <w:tc>
          <w:tcPr>
            <w:tcW w:w="7222" w:type="dxa"/>
          </w:tcPr>
          <w:p w14:paraId="45837F7A" w14:textId="0CED593B" w:rsidR="00984EB8" w:rsidRPr="00E11796" w:rsidRDefault="00984EB8" w:rsidP="00984EB8">
            <w:r w:rsidRPr="00E11796">
              <w:t>Tilbudet inneholder ingen avvik fra konkurransegrunnlaget</w:t>
            </w:r>
          </w:p>
        </w:tc>
      </w:tr>
      <w:tr w:rsidR="00984EB8" w:rsidRPr="00E11796" w14:paraId="1FCBAA75" w14:textId="77777777" w:rsidTr="007C40C5">
        <w:sdt>
          <w:sdtPr>
            <w:id w:val="749697056"/>
            <w14:checkbox>
              <w14:checked w14:val="0"/>
              <w14:checkedState w14:val="2612" w14:font="MS Gothic"/>
              <w14:uncheckedState w14:val="2610" w14:font="MS Gothic"/>
            </w14:checkbox>
          </w:sdtPr>
          <w:sdtEndPr/>
          <w:sdtContent>
            <w:tc>
              <w:tcPr>
                <w:tcW w:w="1555" w:type="dxa"/>
              </w:tcPr>
              <w:p w14:paraId="7F27FF49" w14:textId="575F843B" w:rsidR="00984EB8" w:rsidRPr="00E11796" w:rsidRDefault="00984EB8" w:rsidP="007C40C5">
                <w:pPr>
                  <w:jc w:val="center"/>
                </w:pPr>
                <w:r w:rsidRPr="00E11796">
                  <w:rPr>
                    <w:rFonts w:ascii="MS Gothic" w:eastAsia="MS Gothic" w:hAnsi="MS Gothic"/>
                  </w:rPr>
                  <w:t>☐</w:t>
                </w:r>
              </w:p>
            </w:tc>
          </w:sdtContent>
        </w:sdt>
        <w:tc>
          <w:tcPr>
            <w:tcW w:w="7222" w:type="dxa"/>
          </w:tcPr>
          <w:p w14:paraId="3C799811" w14:textId="23314575" w:rsidR="00984EB8" w:rsidRPr="00E11796" w:rsidRDefault="00984EB8" w:rsidP="00984EB8">
            <w:r w:rsidRPr="00E11796">
              <w:t xml:space="preserve">Tilbudet inneholder avvik fra konkurransegrunnlaget, se vedlegg </w:t>
            </w:r>
            <w:r w:rsidRPr="00E11796">
              <w:rPr>
                <w:highlight w:val="lightGray"/>
              </w:rPr>
              <w:t>XXXXXX</w:t>
            </w:r>
            <w:r w:rsidRPr="00E11796">
              <w:t xml:space="preserve"> i tilbudet. </w:t>
            </w:r>
            <w:r w:rsidR="008B123D" w:rsidRPr="00E11796">
              <w:t>Eventuelle avvik skal prissettes av entreprenøren, jf. B1 punkt 8.</w:t>
            </w:r>
          </w:p>
        </w:tc>
      </w:tr>
    </w:tbl>
    <w:p w14:paraId="60C0B499" w14:textId="77777777" w:rsidR="00A6091C" w:rsidRPr="00E11796" w:rsidRDefault="00A6091C" w:rsidP="00A6091C"/>
    <w:p w14:paraId="55E38760" w14:textId="560627CD" w:rsidR="00120FF9" w:rsidRPr="00E11796" w:rsidRDefault="00F24CB9" w:rsidP="00A6091C">
      <w:r w:rsidRPr="00E11796">
        <w:t xml:space="preserve">Vi vedstår vårt tilbud </w:t>
      </w:r>
      <w:r w:rsidR="00EC498F" w:rsidRPr="00E11796">
        <w:t>til vedståelsesfristens utløp.</w:t>
      </w:r>
      <w:r w:rsidR="007818FB" w:rsidRPr="00E11796">
        <w:t xml:space="preserve"> </w:t>
      </w:r>
      <w:r w:rsidR="00EC498F" w:rsidRPr="00E11796">
        <w:t>Vi</w:t>
      </w:r>
      <w:r w:rsidR="00A6091C" w:rsidRPr="00E11796">
        <w:t xml:space="preserve"> bekrefter at kostnader forbundet med alle nødvendige sikkerhetstiltak er tatt med i dette tilbudet.</w:t>
      </w:r>
      <w:r w:rsidR="007818FB" w:rsidRPr="00E11796">
        <w:t xml:space="preserve"> </w:t>
      </w:r>
      <w:r w:rsidR="00EC498F" w:rsidRPr="00E11796">
        <w:t>Vi</w:t>
      </w:r>
      <w:r w:rsidR="00A6091C" w:rsidRPr="00E11796">
        <w:t xml:space="preserve"> bekrefter at det er iverksatt systematiske tiltak for å oppfylle kravene i helse-, miljø- og sikkerhetslovgivningen, og aksepterer at </w:t>
      </w:r>
      <w:r w:rsidR="00D32C99" w:rsidRPr="00E11796">
        <w:t>byggherre</w:t>
      </w:r>
      <w:r w:rsidR="00A6091C" w:rsidRPr="00E11796">
        <w:t xml:space="preserve"> etter anmodning vil bli gitt rett til å gjennomgå og verifisere virksomhetens system for ivaretakelse av helse, miljø og sikkerhet</w:t>
      </w:r>
    </w:p>
    <w:p w14:paraId="1D8540F4" w14:textId="77777777" w:rsidR="00A6091C" w:rsidRPr="00E11796" w:rsidRDefault="00A6091C" w:rsidP="00A6091C">
      <w:pPr>
        <w:rPr>
          <w:highlight w:val="lightGray"/>
        </w:rPr>
      </w:pPr>
    </w:p>
    <w:tbl>
      <w:tblPr>
        <w:tblStyle w:val="Tabellrutenett"/>
        <w:tblW w:w="0" w:type="auto"/>
        <w:tblLook w:val="04A0" w:firstRow="1" w:lastRow="0" w:firstColumn="1" w:lastColumn="0" w:noHBand="0" w:noVBand="1"/>
      </w:tblPr>
      <w:tblGrid>
        <w:gridCol w:w="2925"/>
        <w:gridCol w:w="5852"/>
      </w:tblGrid>
      <w:tr w:rsidR="00653DE1" w:rsidRPr="00E11796" w14:paraId="45C3B754" w14:textId="77777777" w:rsidTr="00CE028C">
        <w:tc>
          <w:tcPr>
            <w:tcW w:w="2925" w:type="dxa"/>
          </w:tcPr>
          <w:p w14:paraId="1A9ABCD0" w14:textId="4251DBE0" w:rsidR="00653DE1" w:rsidRPr="00E11796" w:rsidRDefault="00653DE1" w:rsidP="00CE028C">
            <w:r w:rsidRPr="00E11796">
              <w:t xml:space="preserve">Sted: </w:t>
            </w:r>
          </w:p>
        </w:tc>
        <w:tc>
          <w:tcPr>
            <w:tcW w:w="5852" w:type="dxa"/>
          </w:tcPr>
          <w:p w14:paraId="64810C5A" w14:textId="596CEF33" w:rsidR="00653DE1" w:rsidRPr="00E11796" w:rsidRDefault="00653DE1" w:rsidP="00CE028C">
            <w:pPr>
              <w:rPr>
                <w:highlight w:val="lightGray"/>
              </w:rPr>
            </w:pPr>
            <w:r w:rsidRPr="00E11796">
              <w:t xml:space="preserve">Dato: </w:t>
            </w:r>
          </w:p>
        </w:tc>
      </w:tr>
      <w:tr w:rsidR="006B3928" w:rsidRPr="00E11796" w14:paraId="3DF36F38" w14:textId="77777777" w:rsidTr="007C40C5">
        <w:tc>
          <w:tcPr>
            <w:tcW w:w="8777" w:type="dxa"/>
            <w:gridSpan w:val="2"/>
            <w:shd w:val="clear" w:color="auto" w:fill="F2F2F2" w:themeFill="background1" w:themeFillShade="F2"/>
          </w:tcPr>
          <w:p w14:paraId="6595C6AB" w14:textId="0AD1C0C2" w:rsidR="006B3928" w:rsidRPr="00E11796" w:rsidRDefault="006B3928" w:rsidP="007C40C5">
            <w:pPr>
              <w:jc w:val="center"/>
            </w:pPr>
            <w:r w:rsidRPr="00E11796">
              <w:t>Navn (med Blokkbo</w:t>
            </w:r>
            <w:r w:rsidR="00603286" w:rsidRPr="00E11796">
              <w:t>kstaver)</w:t>
            </w:r>
          </w:p>
        </w:tc>
      </w:tr>
      <w:tr w:rsidR="006B3928" w:rsidRPr="00E11796" w14:paraId="2375ABD6" w14:textId="77777777" w:rsidTr="007C40C5">
        <w:trPr>
          <w:trHeight w:val="649"/>
        </w:trPr>
        <w:tc>
          <w:tcPr>
            <w:tcW w:w="8777" w:type="dxa"/>
            <w:gridSpan w:val="2"/>
          </w:tcPr>
          <w:p w14:paraId="3B6EC483" w14:textId="5796DC21" w:rsidR="006B3928" w:rsidRPr="00E11796" w:rsidRDefault="006B3928" w:rsidP="00CE028C"/>
        </w:tc>
      </w:tr>
      <w:tr w:rsidR="007818FB" w:rsidRPr="00E11796" w14:paraId="416840FD" w14:textId="77777777" w:rsidTr="007C40C5">
        <w:tc>
          <w:tcPr>
            <w:tcW w:w="8777" w:type="dxa"/>
            <w:gridSpan w:val="2"/>
            <w:shd w:val="clear" w:color="auto" w:fill="F2F2F2" w:themeFill="background1" w:themeFillShade="F2"/>
          </w:tcPr>
          <w:p w14:paraId="37047779" w14:textId="028021BF" w:rsidR="007818FB" w:rsidRPr="00E11796" w:rsidRDefault="007818FB" w:rsidP="007C40C5">
            <w:pPr>
              <w:jc w:val="center"/>
            </w:pPr>
            <w:r w:rsidRPr="00E11796">
              <w:t>Signatur</w:t>
            </w:r>
            <w:r w:rsidR="003B05A8" w:rsidRPr="00E11796">
              <w:t xml:space="preserve"> av bemyndiget representant for tilbyder</w:t>
            </w:r>
          </w:p>
        </w:tc>
      </w:tr>
      <w:tr w:rsidR="00A6091C" w:rsidRPr="00E11796" w14:paraId="687B1F14" w14:textId="77777777" w:rsidTr="007C40C5">
        <w:trPr>
          <w:trHeight w:val="701"/>
        </w:trPr>
        <w:tc>
          <w:tcPr>
            <w:tcW w:w="8777" w:type="dxa"/>
            <w:gridSpan w:val="2"/>
          </w:tcPr>
          <w:p w14:paraId="67C41589" w14:textId="77777777" w:rsidR="00A6091C" w:rsidRPr="00E11796" w:rsidRDefault="00A6091C" w:rsidP="00CE028C">
            <w:pPr>
              <w:shd w:val="clear" w:color="auto" w:fill="FFFFFF" w:themeFill="background1"/>
            </w:pPr>
          </w:p>
        </w:tc>
      </w:tr>
      <w:tr w:rsidR="007818FB" w:rsidRPr="00E11796" w14:paraId="14B2B869" w14:textId="77777777" w:rsidTr="007C40C5">
        <w:tc>
          <w:tcPr>
            <w:tcW w:w="8777" w:type="dxa"/>
            <w:gridSpan w:val="2"/>
            <w:shd w:val="clear" w:color="auto" w:fill="F2F2F2" w:themeFill="background1" w:themeFillShade="F2"/>
          </w:tcPr>
          <w:tbl>
            <w:tblPr>
              <w:tblStyle w:val="Tabellrutenett"/>
              <w:tblW w:w="0" w:type="auto"/>
              <w:tblLook w:val="04A0" w:firstRow="1" w:lastRow="0" w:firstColumn="1" w:lastColumn="0" w:noHBand="0" w:noVBand="1"/>
            </w:tblPr>
            <w:tblGrid>
              <w:gridCol w:w="8551"/>
            </w:tblGrid>
            <w:tr w:rsidR="007818FB" w:rsidRPr="00E11796" w14:paraId="1FD3624D" w14:textId="77777777" w:rsidTr="00CE028C">
              <w:tc>
                <w:tcPr>
                  <w:tcW w:w="8777" w:type="dxa"/>
                </w:tcPr>
                <w:p w14:paraId="50C0EF8C" w14:textId="77777777" w:rsidR="007818FB" w:rsidRPr="00E11796" w:rsidRDefault="007818FB" w:rsidP="00CE028C">
                  <w:pPr>
                    <w:shd w:val="clear" w:color="auto" w:fill="FFFFFF" w:themeFill="background1"/>
                    <w:jc w:val="center"/>
                  </w:pPr>
                  <w:r w:rsidRPr="00E11796">
                    <w:t>signatur</w:t>
                  </w:r>
                </w:p>
              </w:tc>
            </w:tr>
          </w:tbl>
          <w:p w14:paraId="125D20BB" w14:textId="77777777" w:rsidR="00DD0C75" w:rsidRPr="00E11796" w:rsidRDefault="00DD0C75">
            <w:pPr>
              <w:rPr>
                <w:rFonts w:asciiTheme="minorHAnsi" w:eastAsiaTheme="minorHAnsi" w:hAnsiTheme="minorHAnsi" w:cstheme="minorBidi"/>
                <w:sz w:val="22"/>
                <w:szCs w:val="22"/>
              </w:rPr>
            </w:pPr>
          </w:p>
        </w:tc>
      </w:tr>
    </w:tbl>
    <w:p w14:paraId="567935B2" w14:textId="3459AD63" w:rsidR="00A6091C" w:rsidRPr="00E11796" w:rsidRDefault="00A6091C" w:rsidP="00A6091C">
      <w:pPr>
        <w:shd w:val="clear" w:color="auto" w:fill="FFFFFF" w:themeFill="background1"/>
      </w:pPr>
    </w:p>
    <w:tbl>
      <w:tblPr>
        <w:tblStyle w:val="Tabellrutenett"/>
        <w:tblW w:w="0" w:type="auto"/>
        <w:tblLook w:val="04A0" w:firstRow="1" w:lastRow="0" w:firstColumn="1" w:lastColumn="0" w:noHBand="0" w:noVBand="1"/>
      </w:tblPr>
      <w:tblGrid>
        <w:gridCol w:w="4388"/>
        <w:gridCol w:w="4389"/>
      </w:tblGrid>
      <w:tr w:rsidR="00A6091C" w:rsidRPr="00E11796" w14:paraId="2FCE442D" w14:textId="77777777" w:rsidTr="00CE028C">
        <w:tc>
          <w:tcPr>
            <w:tcW w:w="4388" w:type="dxa"/>
            <w:tcBorders>
              <w:top w:val="nil"/>
              <w:left w:val="nil"/>
              <w:bottom w:val="nil"/>
              <w:right w:val="nil"/>
            </w:tcBorders>
          </w:tcPr>
          <w:p w14:paraId="030DE448" w14:textId="77777777" w:rsidR="00A6091C" w:rsidRPr="00E11796" w:rsidRDefault="00A6091C" w:rsidP="00CE028C">
            <w:pPr>
              <w:shd w:val="clear" w:color="auto" w:fill="FFFFFF" w:themeFill="background1"/>
            </w:pPr>
            <w:r w:rsidRPr="00E11796">
              <w:t>Organisasjonsnummer:</w:t>
            </w:r>
          </w:p>
        </w:tc>
        <w:tc>
          <w:tcPr>
            <w:tcW w:w="4389" w:type="dxa"/>
            <w:tcBorders>
              <w:top w:val="nil"/>
              <w:left w:val="nil"/>
              <w:bottom w:val="single" w:sz="4" w:space="0" w:color="auto"/>
              <w:right w:val="nil"/>
            </w:tcBorders>
          </w:tcPr>
          <w:p w14:paraId="46FB3FE0" w14:textId="77777777" w:rsidR="00A6091C" w:rsidRPr="00E11796" w:rsidRDefault="00A6091C" w:rsidP="00CE028C">
            <w:pPr>
              <w:shd w:val="clear" w:color="auto" w:fill="FFFFFF" w:themeFill="background1"/>
            </w:pPr>
          </w:p>
        </w:tc>
      </w:tr>
      <w:tr w:rsidR="00A6091C" w:rsidRPr="00E11796" w14:paraId="0223BBF1" w14:textId="77777777" w:rsidTr="00CE028C">
        <w:tc>
          <w:tcPr>
            <w:tcW w:w="4388" w:type="dxa"/>
            <w:tcBorders>
              <w:top w:val="nil"/>
              <w:left w:val="nil"/>
              <w:bottom w:val="nil"/>
              <w:right w:val="nil"/>
            </w:tcBorders>
          </w:tcPr>
          <w:p w14:paraId="171A4DFD" w14:textId="77777777" w:rsidR="00A6091C" w:rsidRPr="00E11796" w:rsidRDefault="00A6091C" w:rsidP="00CE028C">
            <w:pPr>
              <w:shd w:val="clear" w:color="auto" w:fill="FFFFFF" w:themeFill="background1"/>
            </w:pPr>
            <w:r w:rsidRPr="00E11796">
              <w:t>Fullstendig firmanavn:</w:t>
            </w:r>
          </w:p>
        </w:tc>
        <w:tc>
          <w:tcPr>
            <w:tcW w:w="4389" w:type="dxa"/>
            <w:tcBorders>
              <w:top w:val="single" w:sz="4" w:space="0" w:color="auto"/>
              <w:left w:val="nil"/>
              <w:bottom w:val="single" w:sz="4" w:space="0" w:color="auto"/>
              <w:right w:val="nil"/>
            </w:tcBorders>
          </w:tcPr>
          <w:p w14:paraId="672E9C01" w14:textId="77777777" w:rsidR="00A6091C" w:rsidRPr="00E11796" w:rsidRDefault="00A6091C" w:rsidP="00CE028C">
            <w:pPr>
              <w:shd w:val="clear" w:color="auto" w:fill="FFFFFF" w:themeFill="background1"/>
            </w:pPr>
          </w:p>
        </w:tc>
      </w:tr>
      <w:tr w:rsidR="00A6091C" w:rsidRPr="00E11796" w14:paraId="52DE1A33" w14:textId="77777777" w:rsidTr="00CE028C">
        <w:tc>
          <w:tcPr>
            <w:tcW w:w="4388" w:type="dxa"/>
            <w:tcBorders>
              <w:top w:val="nil"/>
              <w:left w:val="nil"/>
              <w:bottom w:val="nil"/>
              <w:right w:val="nil"/>
            </w:tcBorders>
          </w:tcPr>
          <w:p w14:paraId="2FEDBD68" w14:textId="44F84682" w:rsidR="00A6091C" w:rsidRPr="00E11796" w:rsidRDefault="00A6091C" w:rsidP="00CE028C">
            <w:pPr>
              <w:shd w:val="clear" w:color="auto" w:fill="FFFFFF" w:themeFill="background1"/>
            </w:pPr>
            <w:r w:rsidRPr="00E11796">
              <w:t>Fullstendig adresse</w:t>
            </w:r>
            <w:r w:rsidR="0068662E" w:rsidRPr="00E11796">
              <w:t>:</w:t>
            </w:r>
          </w:p>
        </w:tc>
        <w:tc>
          <w:tcPr>
            <w:tcW w:w="4389" w:type="dxa"/>
            <w:tcBorders>
              <w:top w:val="single" w:sz="4" w:space="0" w:color="auto"/>
              <w:left w:val="nil"/>
              <w:bottom w:val="single" w:sz="4" w:space="0" w:color="auto"/>
              <w:right w:val="nil"/>
            </w:tcBorders>
          </w:tcPr>
          <w:p w14:paraId="4E8802BE" w14:textId="77777777" w:rsidR="00A6091C" w:rsidRPr="00E11796" w:rsidRDefault="00A6091C" w:rsidP="00CE028C">
            <w:pPr>
              <w:shd w:val="clear" w:color="auto" w:fill="FFFFFF" w:themeFill="background1"/>
            </w:pPr>
          </w:p>
        </w:tc>
      </w:tr>
      <w:tr w:rsidR="00A6091C" w:rsidRPr="00E11796" w14:paraId="2FC6E803" w14:textId="77777777" w:rsidTr="00CE028C">
        <w:tc>
          <w:tcPr>
            <w:tcW w:w="4388" w:type="dxa"/>
            <w:tcBorders>
              <w:top w:val="nil"/>
              <w:left w:val="nil"/>
              <w:bottom w:val="nil"/>
              <w:right w:val="nil"/>
            </w:tcBorders>
          </w:tcPr>
          <w:p w14:paraId="2D9FF4F0" w14:textId="77777777" w:rsidR="00A6091C" w:rsidRPr="00E11796" w:rsidRDefault="00A6091C" w:rsidP="00CE028C">
            <w:pPr>
              <w:shd w:val="clear" w:color="auto" w:fill="FFFFFF" w:themeFill="background1"/>
            </w:pPr>
            <w:r w:rsidRPr="00E11796">
              <w:t>Postnummer og –sted:</w:t>
            </w:r>
          </w:p>
        </w:tc>
        <w:tc>
          <w:tcPr>
            <w:tcW w:w="4389" w:type="dxa"/>
            <w:tcBorders>
              <w:top w:val="single" w:sz="4" w:space="0" w:color="auto"/>
              <w:left w:val="nil"/>
              <w:bottom w:val="single" w:sz="4" w:space="0" w:color="auto"/>
              <w:right w:val="nil"/>
            </w:tcBorders>
          </w:tcPr>
          <w:p w14:paraId="6C846FEE" w14:textId="77777777" w:rsidR="00A6091C" w:rsidRPr="00E11796" w:rsidRDefault="00A6091C" w:rsidP="00CE028C">
            <w:pPr>
              <w:shd w:val="clear" w:color="auto" w:fill="FFFFFF" w:themeFill="background1"/>
            </w:pPr>
          </w:p>
        </w:tc>
      </w:tr>
      <w:tr w:rsidR="00A6091C" w:rsidRPr="00E11796" w14:paraId="69C14940" w14:textId="77777777" w:rsidTr="00CE028C">
        <w:tc>
          <w:tcPr>
            <w:tcW w:w="4388" w:type="dxa"/>
            <w:tcBorders>
              <w:top w:val="nil"/>
              <w:left w:val="nil"/>
              <w:bottom w:val="nil"/>
              <w:right w:val="nil"/>
            </w:tcBorders>
          </w:tcPr>
          <w:p w14:paraId="7CBF79F4" w14:textId="77777777" w:rsidR="00A6091C" w:rsidRPr="00E11796" w:rsidRDefault="00A6091C" w:rsidP="00CE028C">
            <w:pPr>
              <w:shd w:val="clear" w:color="auto" w:fill="FFFFFF" w:themeFill="background1"/>
            </w:pPr>
            <w:r w:rsidRPr="00E11796">
              <w:t>Telefonnummer og kontaktperson:</w:t>
            </w:r>
          </w:p>
        </w:tc>
        <w:tc>
          <w:tcPr>
            <w:tcW w:w="4389" w:type="dxa"/>
            <w:tcBorders>
              <w:top w:val="single" w:sz="4" w:space="0" w:color="auto"/>
              <w:left w:val="nil"/>
              <w:bottom w:val="single" w:sz="4" w:space="0" w:color="auto"/>
              <w:right w:val="nil"/>
            </w:tcBorders>
          </w:tcPr>
          <w:p w14:paraId="58B66EB0" w14:textId="77777777" w:rsidR="00A6091C" w:rsidRPr="00E11796" w:rsidRDefault="00A6091C" w:rsidP="00CE028C">
            <w:pPr>
              <w:shd w:val="clear" w:color="auto" w:fill="FFFFFF" w:themeFill="background1"/>
            </w:pPr>
          </w:p>
        </w:tc>
      </w:tr>
      <w:bookmarkEnd w:id="1733"/>
    </w:tbl>
    <w:p w14:paraId="10E905D0" w14:textId="77777777" w:rsidR="00A6091C" w:rsidRPr="00E11796" w:rsidRDefault="00A6091C" w:rsidP="00A6091C"/>
    <w:p w14:paraId="322D38BB" w14:textId="77777777" w:rsidR="00511BF2" w:rsidRPr="00E11796" w:rsidRDefault="00511BF2" w:rsidP="00A6091C">
      <w:pPr>
        <w:sectPr w:rsidR="00511BF2" w:rsidRPr="00E11796" w:rsidSect="00DE7D9C">
          <w:pgSz w:w="11906" w:h="16838" w:code="9"/>
          <w:pgMar w:top="1400" w:right="1418" w:bottom="1077" w:left="1701" w:header="709" w:footer="709" w:gutter="0"/>
          <w:cols w:space="708"/>
          <w:docGrid w:linePitch="360"/>
        </w:sectPr>
      </w:pPr>
    </w:p>
    <w:p w14:paraId="7C649FD0" w14:textId="6194A3AB" w:rsidR="00511BF2" w:rsidRPr="00E11796" w:rsidRDefault="002660C1" w:rsidP="00E74E18">
      <w:pPr>
        <w:pStyle w:val="Overskrift1"/>
      </w:pPr>
      <w:bookmarkStart w:id="1744" w:name="_Toc157420147"/>
      <w:bookmarkStart w:id="1745" w:name="_Toc157674034"/>
      <w:bookmarkStart w:id="1746" w:name="_Toc164408058"/>
      <w:bookmarkStart w:id="1747" w:name="_Toc164856092"/>
      <w:bookmarkStart w:id="1748" w:name="_Toc165975343"/>
      <w:bookmarkStart w:id="1749" w:name="_Toc175130410"/>
      <w:bookmarkStart w:id="1750" w:name="_Toc176773547"/>
      <w:bookmarkStart w:id="1751" w:name="_Toc177108360"/>
      <w:bookmarkStart w:id="1752" w:name="_Toc233896949"/>
      <w:r w:rsidRPr="00E11796">
        <w:lastRenderedPageBreak/>
        <w:t>Informasjon</w:t>
      </w:r>
      <w:bookmarkEnd w:id="1744"/>
      <w:bookmarkEnd w:id="1745"/>
      <w:bookmarkEnd w:id="1746"/>
      <w:bookmarkEnd w:id="1747"/>
      <w:bookmarkEnd w:id="1748"/>
      <w:bookmarkEnd w:id="1749"/>
      <w:bookmarkEnd w:id="1750"/>
      <w:bookmarkEnd w:id="1751"/>
      <w:bookmarkEnd w:id="1752"/>
    </w:p>
    <w:p w14:paraId="387227F6" w14:textId="77777777" w:rsidR="002660C1" w:rsidRPr="00E11796" w:rsidRDefault="002660C1" w:rsidP="00FA4000"/>
    <w:p w14:paraId="7D62DCB4" w14:textId="12BEB2B1" w:rsidR="003D2976" w:rsidRPr="00E11796" w:rsidRDefault="003D2976" w:rsidP="003D2976">
      <w:r w:rsidRPr="00E11796">
        <w:t>Innholdet i konkurransegrunnlaget</w:t>
      </w:r>
      <w:r w:rsidR="00B87E90">
        <w:t xml:space="preserve">s </w:t>
      </w:r>
      <w:r w:rsidRPr="00E11796">
        <w:t>F (Prosjektinformasjon til orientering) stilles til disposisjon for entreprenøren. Dokumentene er ikke del av kontrakten, og er kun til informasjon. Entreprenøren står fritt til å velge om han vil bruke materialet eller ikke ved gjennomføring av kontrakten. Materialet kan ikke forutsettes å være oppdatert og kvalitetssikret av byggherren. Entreprenøren kan ikke rette noen krav mot byggherren som følge av dokumentene inntatt i konkurransegrunnlagets F.</w:t>
      </w:r>
    </w:p>
    <w:p w14:paraId="6BB51F8F" w14:textId="77777777" w:rsidR="00D56163" w:rsidRPr="00E11796" w:rsidRDefault="00D56163" w:rsidP="00FA4000"/>
    <w:p w14:paraId="6E3966B7" w14:textId="77777777" w:rsidR="00D56163" w:rsidRPr="00E11796" w:rsidRDefault="00D56163" w:rsidP="00FA4000"/>
    <w:p w14:paraId="31E86523" w14:textId="77777777" w:rsidR="00D56163" w:rsidRPr="00E11796" w:rsidRDefault="00D56163" w:rsidP="00FA4000"/>
    <w:p w14:paraId="08367B0A" w14:textId="77777777" w:rsidR="00D56163" w:rsidRPr="00E11796" w:rsidRDefault="00D56163" w:rsidP="00FA4000"/>
    <w:p w14:paraId="165C35B8" w14:textId="77777777" w:rsidR="00D56163" w:rsidRPr="00E11796" w:rsidRDefault="00D56163" w:rsidP="00FA4000"/>
    <w:sectPr w:rsidR="00D56163" w:rsidRPr="00E11796" w:rsidSect="00DE7D9C">
      <w:headerReference w:type="default" r:id="rId56"/>
      <w:pgSz w:w="11906" w:h="16838" w:code="9"/>
      <w:pgMar w:top="1400" w:right="1418" w:bottom="1077" w:left="1701"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E091367" w14:textId="77777777" w:rsidR="0094672F" w:rsidRDefault="0094672F" w:rsidP="00F07822">
      <w:r>
        <w:separator/>
      </w:r>
    </w:p>
  </w:endnote>
  <w:endnote w:type="continuationSeparator" w:id="0">
    <w:p w14:paraId="021703B8" w14:textId="77777777" w:rsidR="0094672F" w:rsidRDefault="0094672F" w:rsidP="00F07822">
      <w:r>
        <w:continuationSeparator/>
      </w:r>
    </w:p>
  </w:endnote>
  <w:endnote w:type="continuationNotice" w:id="1">
    <w:p w14:paraId="4E4AA849" w14:textId="77777777" w:rsidR="0094672F" w:rsidRDefault="0094672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Unicode">
    <w:panose1 w:val="020B0602030504020204"/>
    <w:charset w:val="00"/>
    <w:family w:val="swiss"/>
    <w:pitch w:val="variable"/>
    <w:sig w:usb0="80000AFF" w:usb1="0000396B" w:usb2="00000000" w:usb3="00000000" w:csb0="000000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Yu Gothic Light">
    <w:panose1 w:val="020B0300000000000000"/>
    <w:charset w:val="80"/>
    <w:family w:val="swiss"/>
    <w:pitch w:val="variable"/>
    <w:sig w:usb0="E00002FF" w:usb1="2AC7FDFF" w:usb2="00000016"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Consolas">
    <w:panose1 w:val="020B0609020204030204"/>
    <w:charset w:val="00"/>
    <w:family w:val="modern"/>
    <w:pitch w:val="fixed"/>
    <w:sig w:usb0="E00006FF" w:usb1="0000FCFF" w:usb2="00000001" w:usb3="00000000" w:csb0="0000019F"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E6F0EB" w14:textId="77777777" w:rsidR="00181DF2" w:rsidRDefault="00181DF2" w:rsidP="00181DF2">
    <w:pPr>
      <w:pStyle w:val="Bunntekst"/>
    </w:pPr>
    <w:r>
      <w:t>Statens vegvesen utbygging</w:t>
    </w:r>
  </w:p>
  <w:p w14:paraId="7CB55F7A" w14:textId="77777777" w:rsidR="00181DF2" w:rsidRPr="00181DF2" w:rsidRDefault="00181DF2" w:rsidP="00181DF2">
    <w:pPr>
      <w:pStyle w:val="Bunntekst"/>
      <w:rPr>
        <w:b/>
        <w:bCs/>
      </w:rPr>
    </w:pPr>
    <w:r w:rsidRPr="00181DF2">
      <w:rPr>
        <w:b/>
        <w:bCs/>
      </w:rPr>
      <w:t xml:space="preserve">Prosjekt </w:t>
    </w:r>
    <w:r w:rsidRPr="00181DF2">
      <w:rPr>
        <w:b/>
        <w:bCs/>
        <w:highlight w:val="lightGray"/>
      </w:rPr>
      <w:t>Xxxxxx</w:t>
    </w:r>
  </w:p>
  <w:p w14:paraId="1B3D15A3" w14:textId="6D06BAA5" w:rsidR="00181DF2" w:rsidRDefault="00181DF2" w:rsidP="00181DF2">
    <w:pPr>
      <w:pStyle w:val="Bunntekst"/>
    </w:pPr>
    <w:r w:rsidRPr="00181DF2">
      <w:rPr>
        <w:b/>
        <w:bCs/>
      </w:rPr>
      <w:t xml:space="preserve">Kontraktsnavn </w:t>
    </w:r>
    <w:r w:rsidRPr="00181DF2">
      <w:rPr>
        <w:b/>
        <w:bCs/>
        <w:highlight w:val="lightGray"/>
      </w:rPr>
      <w:t>Xxxxxxx</w:t>
    </w:r>
    <w:r>
      <w:tab/>
    </w:r>
    <w:r>
      <w:tab/>
    </w:r>
    <w:r w:rsidR="0064217B" w:rsidRPr="0064217B">
      <w:rPr>
        <w:b/>
        <w:bCs/>
        <w:highlight w:val="lightGray"/>
      </w:rPr>
      <w:t>DD-MM-ÅÅÅÅ</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0F0693" w14:textId="77777777" w:rsidR="00856276" w:rsidRPr="008A69A5" w:rsidRDefault="00856276" w:rsidP="00856276">
    <w:pPr>
      <w:pStyle w:val="Bunntekst"/>
      <w:pBdr>
        <w:top w:val="single" w:sz="4" w:space="1" w:color="auto"/>
      </w:pBdr>
      <w:rPr>
        <w:szCs w:val="20"/>
      </w:rPr>
    </w:pPr>
    <w:r w:rsidRPr="00350F0C">
      <w:rPr>
        <w:b/>
        <w:bCs/>
        <w:szCs w:val="20"/>
      </w:rPr>
      <w:t>Statens vegvesen Utbygging</w:t>
    </w:r>
  </w:p>
  <w:p w14:paraId="097BD6D3" w14:textId="77777777" w:rsidR="00856276" w:rsidRPr="00350F0C" w:rsidRDefault="00856276" w:rsidP="00856276">
    <w:pPr>
      <w:pStyle w:val="Bunntekst"/>
      <w:rPr>
        <w:b/>
        <w:bCs/>
        <w:szCs w:val="20"/>
        <w:highlight w:val="lightGray"/>
      </w:rPr>
    </w:pPr>
    <w:r w:rsidRPr="00350F0C">
      <w:rPr>
        <w:b/>
        <w:bCs/>
        <w:szCs w:val="20"/>
        <w:highlight w:val="lightGray"/>
      </w:rPr>
      <w:t>Prosjektnavn</w:t>
    </w:r>
  </w:p>
  <w:p w14:paraId="38655461" w14:textId="1E72B747" w:rsidR="00856276" w:rsidRPr="00856276" w:rsidRDefault="00856276" w:rsidP="00856276">
    <w:pPr>
      <w:pStyle w:val="Bunntekst"/>
      <w:tabs>
        <w:tab w:val="clear" w:pos="4536"/>
        <w:tab w:val="clear" w:pos="9072"/>
        <w:tab w:val="right" w:pos="965"/>
        <w:tab w:val="left" w:pos="6888"/>
        <w:tab w:val="right" w:pos="8789"/>
      </w:tabs>
      <w:rPr>
        <w:b/>
        <w:bCs/>
        <w:szCs w:val="20"/>
      </w:rPr>
    </w:pPr>
    <w:r w:rsidRPr="00350F0C">
      <w:rPr>
        <w:b/>
        <w:bCs/>
        <w:szCs w:val="20"/>
        <w:highlight w:val="lightGray"/>
      </w:rPr>
      <w:t>Parsell</w:t>
    </w:r>
    <w:r>
      <w:rPr>
        <w:b/>
        <w:bCs/>
        <w:szCs w:val="20"/>
      </w:rPr>
      <w:t xml:space="preserve"> </w:t>
    </w:r>
    <w:r>
      <w:rPr>
        <w:b/>
        <w:bCs/>
        <w:szCs w:val="20"/>
      </w:rPr>
      <w:ptab w:relativeTo="margin" w:alignment="right" w:leader="none"/>
    </w:r>
    <w:r w:rsidRPr="00930D26">
      <w:rPr>
        <w:szCs w:val="20"/>
        <w:highlight w:val="lightGray"/>
      </w:rPr>
      <w:t xml:space="preserve"> dd-mm-åååå</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562D3D8" w14:textId="77777777" w:rsidR="0094672F" w:rsidRDefault="0094672F" w:rsidP="00F07822">
      <w:r>
        <w:separator/>
      </w:r>
    </w:p>
  </w:footnote>
  <w:footnote w:type="continuationSeparator" w:id="0">
    <w:p w14:paraId="7E292BE3" w14:textId="77777777" w:rsidR="0094672F" w:rsidRDefault="0094672F" w:rsidP="00F07822">
      <w:r>
        <w:continuationSeparator/>
      </w:r>
    </w:p>
  </w:footnote>
  <w:footnote w:type="continuationNotice" w:id="1">
    <w:p w14:paraId="7A8C0F67" w14:textId="77777777" w:rsidR="0094672F" w:rsidRDefault="0094672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311E7D" w14:textId="6C3BF191" w:rsidR="00436D1F" w:rsidRPr="00177894" w:rsidRDefault="00436D1F"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A</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Prosjektinformasjon</w:t>
    </w:r>
    <w:r w:rsidRPr="00177894">
      <w:rPr>
        <w:b/>
        <w:bCs/>
        <w:szCs w:val="20"/>
      </w:rPr>
      <w:fldChar w:fldCharType="end"/>
    </w:r>
  </w:p>
  <w:p w14:paraId="4E6B6B70" w14:textId="23F62567" w:rsidR="00436D1F" w:rsidRPr="00920AA4" w:rsidRDefault="00EB69C9" w:rsidP="00B568F6">
    <w:pPr>
      <w:pStyle w:val="Topptekst"/>
      <w:pBdr>
        <w:bottom w:val="single" w:sz="4" w:space="0" w:color="auto"/>
      </w:pBdr>
      <w:tabs>
        <w:tab w:val="left" w:pos="7545"/>
      </w:tabs>
      <w:rPr>
        <w:b/>
        <w:bCs/>
        <w:szCs w:val="20"/>
      </w:rPr>
    </w:pPr>
    <w:r>
      <w:rPr>
        <w:b/>
        <w:bCs/>
        <w:szCs w:val="20"/>
      </w:rPr>
      <w:t>Innholdsliste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F031B6" w14:textId="78417847" w:rsidR="00EB69C9" w:rsidRPr="00177894" w:rsidRDefault="00EB69C9"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A</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Prosjektinformasjon</w:t>
    </w:r>
    <w:r w:rsidRPr="00177894">
      <w:rPr>
        <w:b/>
        <w:bCs/>
        <w:szCs w:val="20"/>
      </w:rPr>
      <w:fldChar w:fldCharType="end"/>
    </w:r>
  </w:p>
  <w:p w14:paraId="4CAFE490" w14:textId="286B77FB" w:rsidR="00EB69C9" w:rsidRPr="00920AA4" w:rsidRDefault="00EB69C9"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A1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Innbydelse til konkurranse med forhandling</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A1</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BDFE9A" w14:textId="015F4A45" w:rsidR="000C19D9" w:rsidRPr="00177894" w:rsidRDefault="000C19D9"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A</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Prosjektinformasjon</w:t>
    </w:r>
    <w:r w:rsidRPr="00177894">
      <w:rPr>
        <w:b/>
        <w:bCs/>
        <w:szCs w:val="20"/>
      </w:rPr>
      <w:fldChar w:fldCharType="end"/>
    </w:r>
  </w:p>
  <w:p w14:paraId="2FDD38BB" w14:textId="1B5FA307" w:rsidR="000C19D9" w:rsidRPr="00920AA4" w:rsidRDefault="000C19D9"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A2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Orientering om prosjektet</w:t>
    </w:r>
    <w:r w:rsidRPr="00177894">
      <w:rPr>
        <w:b/>
        <w:bCs/>
        <w:szCs w:val="20"/>
      </w:rPr>
      <w:fldChar w:fldCharType="end"/>
    </w:r>
    <w:r>
      <w:rPr>
        <w:b/>
        <w:bCs/>
        <w:szCs w:val="20"/>
      </w:rPr>
      <w:t xml:space="preserve"> </w:t>
    </w:r>
    <w:r>
      <w:rPr>
        <w:b/>
        <w:bCs/>
        <w:szCs w:val="20"/>
      </w:rPr>
      <w:ptab w:relativeTo="margin" w:alignment="right" w:leader="none"/>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2AA595" w14:textId="3A512DCA" w:rsidR="000C19D9" w:rsidRPr="00177894" w:rsidRDefault="000C19D9"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A</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Prosjektinformasjon</w:t>
    </w:r>
    <w:r w:rsidRPr="00177894">
      <w:rPr>
        <w:b/>
        <w:bCs/>
        <w:szCs w:val="20"/>
      </w:rPr>
      <w:fldChar w:fldCharType="end"/>
    </w:r>
  </w:p>
  <w:p w14:paraId="701F1EBE" w14:textId="28E6DD71" w:rsidR="000C19D9" w:rsidRPr="00920AA4" w:rsidRDefault="000C19D9"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A2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Orientering om prosjektet</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A2</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E6F830" w14:textId="6AE866A8" w:rsidR="000C19D9" w:rsidRPr="00177894" w:rsidRDefault="000C19D9"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Konkurranseregler</w:t>
    </w:r>
    <w:r w:rsidRPr="00177894">
      <w:rPr>
        <w:b/>
        <w:bCs/>
        <w:szCs w:val="20"/>
      </w:rPr>
      <w:fldChar w:fldCharType="end"/>
    </w:r>
  </w:p>
  <w:p w14:paraId="2ACC1617" w14:textId="1D475684" w:rsidR="000C19D9" w:rsidRPr="00920AA4" w:rsidRDefault="000C19D9"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B1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Konkurranseregler</w:t>
    </w:r>
    <w:r w:rsidRPr="00177894">
      <w:rPr>
        <w:b/>
        <w:bCs/>
        <w:szCs w:val="20"/>
      </w:rPr>
      <w:fldChar w:fldCharType="end"/>
    </w:r>
    <w:r>
      <w:rPr>
        <w:b/>
        <w:bCs/>
        <w:szCs w:val="20"/>
      </w:rPr>
      <w:t xml:space="preserve"> </w:t>
    </w:r>
    <w:r>
      <w:rPr>
        <w:b/>
        <w:bCs/>
        <w:szCs w:val="20"/>
      </w:rPr>
      <w:ptab w:relativeTo="margin" w:alignment="right" w:leader="none"/>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B9D955" w14:textId="770DC241" w:rsidR="000C19D9" w:rsidRDefault="000C19D9" w:rsidP="006605A8">
    <w:pPr>
      <w:pStyle w:val="Topptekst"/>
      <w:tabs>
        <w:tab w:val="clear" w:pos="4536"/>
        <w:tab w:val="clear" w:pos="9072"/>
        <w:tab w:val="left" w:pos="703"/>
        <w:tab w:val="left" w:pos="1267"/>
        <w:tab w:val="left" w:pos="2604"/>
      </w:tabs>
    </w:pPr>
    <w:r>
      <w:tab/>
    </w:r>
    <w:r w:rsidR="006605A8">
      <w:tab/>
    </w:r>
    <w:r w:rsidR="006605A8">
      <w:tab/>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5FCF6" w14:textId="52EE7168" w:rsidR="000C19D9" w:rsidRPr="00177894" w:rsidRDefault="000C19D9"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Konkurranseregler</w:t>
    </w:r>
    <w:r w:rsidRPr="00177894">
      <w:rPr>
        <w:b/>
        <w:bCs/>
        <w:szCs w:val="20"/>
      </w:rPr>
      <w:fldChar w:fldCharType="end"/>
    </w:r>
  </w:p>
  <w:p w14:paraId="2F663592" w14:textId="65D95569" w:rsidR="000C19D9" w:rsidRPr="00920AA4" w:rsidRDefault="000C19D9"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B1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Konkurranseregler</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B1</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D9F01D" w14:textId="3B0AF066" w:rsidR="006605A8" w:rsidRPr="00177894" w:rsidRDefault="006605A8"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Konkurranseregler</w:t>
    </w:r>
    <w:r w:rsidRPr="00177894">
      <w:rPr>
        <w:b/>
        <w:bCs/>
        <w:szCs w:val="20"/>
      </w:rPr>
      <w:fldChar w:fldCharType="end"/>
    </w:r>
  </w:p>
  <w:p w14:paraId="64DD5017" w14:textId="6B2C226C" w:rsidR="006605A8" w:rsidRPr="00920AA4" w:rsidRDefault="006605A8"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B2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Krav til entreprenørens kvalifikasjoner</w:t>
    </w:r>
    <w:r w:rsidRPr="00177894">
      <w:rPr>
        <w:b/>
        <w:bCs/>
        <w:szCs w:val="20"/>
      </w:rPr>
      <w:fldChar w:fldCharType="end"/>
    </w:r>
    <w:r>
      <w:rPr>
        <w:b/>
        <w:bCs/>
        <w:szCs w:val="20"/>
      </w:rPr>
      <w:t xml:space="preserve"> </w:t>
    </w:r>
    <w:r>
      <w:rPr>
        <w:b/>
        <w:bCs/>
        <w:szCs w:val="20"/>
      </w:rPr>
      <w:ptab w:relativeTo="margin" w:alignment="right" w:leader="none"/>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AE1BF5" w14:textId="760B6399" w:rsidR="006605A8" w:rsidRPr="00177894" w:rsidRDefault="006605A8"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Konkurranseregler</w:t>
    </w:r>
    <w:r w:rsidRPr="00177894">
      <w:rPr>
        <w:b/>
        <w:bCs/>
        <w:szCs w:val="20"/>
      </w:rPr>
      <w:fldChar w:fldCharType="end"/>
    </w:r>
  </w:p>
  <w:p w14:paraId="00735A9A" w14:textId="25154DF1" w:rsidR="006605A8" w:rsidRPr="00920AA4" w:rsidRDefault="006605A8"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B2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Krav til entreprenørens kvalifikasjoner</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B2</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E3D218" w14:textId="29770F1F" w:rsidR="006605A8" w:rsidRPr="00177894" w:rsidRDefault="006605A8"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Konkurranseregler</w:t>
    </w:r>
    <w:r w:rsidRPr="00177894">
      <w:rPr>
        <w:b/>
        <w:bCs/>
        <w:szCs w:val="20"/>
      </w:rPr>
      <w:fldChar w:fldCharType="end"/>
    </w:r>
  </w:p>
  <w:p w14:paraId="78FFA6FA" w14:textId="4074A8DF" w:rsidR="006605A8" w:rsidRPr="00920AA4" w:rsidRDefault="006605A8"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B3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Krav til tilbud og spesielle konkurranseregler</w:t>
    </w:r>
    <w:r w:rsidRPr="00177894">
      <w:rPr>
        <w:b/>
        <w:bCs/>
        <w:szCs w:val="20"/>
      </w:rPr>
      <w:fldChar w:fldCharType="end"/>
    </w:r>
    <w:r>
      <w:rPr>
        <w:b/>
        <w:bCs/>
        <w:szCs w:val="20"/>
      </w:rPr>
      <w:t xml:space="preserve"> </w:t>
    </w:r>
    <w:r>
      <w:rPr>
        <w:b/>
        <w:bCs/>
        <w:szCs w:val="20"/>
      </w:rPr>
      <w:ptab w:relativeTo="margin" w:alignment="right" w:leader="none"/>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0A4EAD" w14:textId="074E0801" w:rsidR="006605A8" w:rsidRPr="00177894" w:rsidRDefault="006605A8"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B</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Konkurranseregler</w:t>
    </w:r>
    <w:r w:rsidRPr="00177894">
      <w:rPr>
        <w:b/>
        <w:bCs/>
        <w:szCs w:val="20"/>
      </w:rPr>
      <w:fldChar w:fldCharType="end"/>
    </w:r>
  </w:p>
  <w:p w14:paraId="5E78F5A6" w14:textId="55011089" w:rsidR="006605A8" w:rsidRPr="00920AA4" w:rsidRDefault="006605A8"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B3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Krav til tilbud og spesielle konkurranseregler</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B3</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D33A59" w14:textId="609607DB" w:rsidR="006605A8" w:rsidRPr="00177894" w:rsidRDefault="006605A8"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Kontraktsbestemmelser NS 8407:2011</w:t>
    </w:r>
    <w:r w:rsidRPr="00177894">
      <w:rPr>
        <w:b/>
        <w:bCs/>
        <w:szCs w:val="20"/>
      </w:rPr>
      <w:fldChar w:fldCharType="end"/>
    </w:r>
  </w:p>
  <w:p w14:paraId="617242FE" w14:textId="14BA5D49" w:rsidR="006605A8" w:rsidRPr="00920AA4" w:rsidRDefault="006605A8"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C1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Alminnelige kontraktsbestemmelser</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C1</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7F269C" w14:textId="5F1A7DA9" w:rsidR="006605A8" w:rsidRPr="00177894" w:rsidRDefault="006605A8"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Kontraktsbestemmelser NS 8407:2011</w:t>
    </w:r>
    <w:r w:rsidRPr="00177894">
      <w:rPr>
        <w:b/>
        <w:bCs/>
        <w:szCs w:val="20"/>
      </w:rPr>
      <w:fldChar w:fldCharType="end"/>
    </w:r>
  </w:p>
  <w:p w14:paraId="71F9237B" w14:textId="063E8EE3" w:rsidR="006605A8" w:rsidRPr="00920AA4" w:rsidRDefault="006605A8"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C2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Spesielle kontraktsbestemmelser for bygging, Statens vegvesen</w:t>
    </w:r>
    <w:r w:rsidRPr="00177894">
      <w:rPr>
        <w:b/>
        <w:bCs/>
        <w:szCs w:val="20"/>
      </w:rPr>
      <w:fldChar w:fldCharType="end"/>
    </w:r>
    <w:r>
      <w:rPr>
        <w:b/>
        <w:bCs/>
        <w:szCs w:val="20"/>
      </w:rPr>
      <w:t xml:space="preserve"> </w:t>
    </w:r>
    <w:r>
      <w:rPr>
        <w:b/>
        <w:bCs/>
        <w:szCs w:val="20"/>
      </w:rPr>
      <w:ptab w:relativeTo="margin" w:alignment="right" w:leader="none"/>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40DD54" w14:textId="5E0E3FB3" w:rsidR="006605A8" w:rsidRPr="00177894" w:rsidRDefault="006605A8"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Kontraktsbestemmelser NS 8407:2011</w:t>
    </w:r>
    <w:r w:rsidRPr="00177894">
      <w:rPr>
        <w:b/>
        <w:bCs/>
        <w:szCs w:val="20"/>
      </w:rPr>
      <w:fldChar w:fldCharType="end"/>
    </w:r>
  </w:p>
  <w:p w14:paraId="5177AEDD" w14:textId="097A097D" w:rsidR="006605A8" w:rsidRPr="00920AA4" w:rsidRDefault="006605A8"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C2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Spesielle kontraktsbestemmelser for bygging, Statens vegvesen</w:t>
    </w:r>
    <w:r w:rsidRPr="00177894">
      <w:rPr>
        <w:b/>
        <w:bCs/>
        <w:szCs w:val="20"/>
      </w:rPr>
      <w:fldChar w:fldCharType="end"/>
    </w:r>
    <w:r>
      <w:rPr>
        <w:b/>
        <w:bCs/>
        <w:szCs w:val="20"/>
      </w:rPr>
      <w:t xml:space="preserve"> </w:t>
    </w:r>
    <w:r w:rsidR="00C35D1A">
      <w:rPr>
        <w:b/>
        <w:bCs/>
        <w:szCs w:val="20"/>
      </w:rPr>
      <w:t>Utbygging</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C2</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C82B70" w14:textId="5F6EDE0B" w:rsidR="006605A8" w:rsidRPr="00177894" w:rsidRDefault="006605A8"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C</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Kontraktsbestemmelser NS 8407:2011</w:t>
    </w:r>
    <w:r w:rsidRPr="00177894">
      <w:rPr>
        <w:b/>
        <w:bCs/>
        <w:szCs w:val="20"/>
      </w:rPr>
      <w:fldChar w:fldCharType="end"/>
    </w:r>
  </w:p>
  <w:p w14:paraId="6E375228" w14:textId="5F323509" w:rsidR="006605A8" w:rsidRPr="00920AA4" w:rsidRDefault="006605A8"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C3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Avtaledokument</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C3</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8CB30D" w14:textId="493B735D" w:rsidR="00181DF2" w:rsidRPr="00177894" w:rsidRDefault="00181DF2"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D</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Beskrivende del</w:t>
    </w:r>
    <w:r w:rsidRPr="00177894">
      <w:rPr>
        <w:b/>
        <w:bCs/>
        <w:szCs w:val="20"/>
      </w:rPr>
      <w:fldChar w:fldCharType="end"/>
    </w:r>
  </w:p>
  <w:p w14:paraId="02BDEDA4" w14:textId="02C861AE" w:rsidR="00181DF2" w:rsidRPr="00920AA4" w:rsidRDefault="00181DF2"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D1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Beskrivelse</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D1</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41C389" w14:textId="5BDF3567" w:rsidR="00F54DD6" w:rsidRPr="00177894" w:rsidRDefault="00F54DD6"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D</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Beskrivende del</w:t>
    </w:r>
    <w:r w:rsidRPr="00177894">
      <w:rPr>
        <w:b/>
        <w:bCs/>
        <w:szCs w:val="20"/>
      </w:rPr>
      <w:fldChar w:fldCharType="end"/>
    </w:r>
  </w:p>
  <w:p w14:paraId="22F71971" w14:textId="4B7F65C4" w:rsidR="00F54DD6" w:rsidRPr="00920AA4" w:rsidRDefault="00F54DD6"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D2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Omfang og mengdefortegnelse</w:t>
    </w:r>
    <w:r w:rsidRPr="00177894">
      <w:rPr>
        <w:b/>
        <w:bCs/>
        <w:szCs w:val="20"/>
      </w:rPr>
      <w:fldChar w:fldCharType="end"/>
    </w:r>
    <w:r>
      <w:rPr>
        <w:b/>
        <w:bCs/>
        <w:szCs w:val="20"/>
      </w:rPr>
      <w:t xml:space="preserve"> </w:t>
    </w:r>
    <w:r>
      <w:rPr>
        <w:b/>
        <w:bCs/>
        <w:szCs w:val="20"/>
      </w:rPr>
      <w:ptab w:relativeTo="margin" w:alignment="right" w:leader="none"/>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041928" w14:textId="3C1D0C95" w:rsidR="00F54DD6" w:rsidRPr="00177894" w:rsidRDefault="00F54DD6"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D</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Beskrivende del</w:t>
    </w:r>
    <w:r w:rsidRPr="00177894">
      <w:rPr>
        <w:b/>
        <w:bCs/>
        <w:szCs w:val="20"/>
      </w:rPr>
      <w:fldChar w:fldCharType="end"/>
    </w:r>
  </w:p>
  <w:p w14:paraId="6345EAD2" w14:textId="3B01A9A4" w:rsidR="00F54DD6" w:rsidRPr="00920AA4" w:rsidRDefault="00F54DD6"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D2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Omfang og mengdefortegnelse</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D2</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4D0F92" w14:textId="51DA822D" w:rsidR="003A4300" w:rsidRPr="00177894" w:rsidRDefault="003A4300"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D</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Beskrivende del</w:t>
    </w:r>
    <w:r w:rsidRPr="00177894">
      <w:rPr>
        <w:b/>
        <w:bCs/>
        <w:szCs w:val="20"/>
      </w:rPr>
      <w:fldChar w:fldCharType="end"/>
    </w:r>
  </w:p>
  <w:p w14:paraId="395B391E" w14:textId="545EA606" w:rsidR="003A4300" w:rsidRPr="00920AA4" w:rsidRDefault="003A4300"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D3</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Prosjekteringsgrunnlag og kravspesifikasjon</w:t>
    </w:r>
    <w:r w:rsidRPr="00177894">
      <w:rPr>
        <w:b/>
        <w:bCs/>
        <w:szCs w:val="20"/>
      </w:rPr>
      <w:fldChar w:fldCharType="end"/>
    </w:r>
    <w:r>
      <w:rPr>
        <w:b/>
        <w:bCs/>
        <w:szCs w:val="20"/>
      </w:rPr>
      <w:t xml:space="preserve"> </w:t>
    </w:r>
    <w:r>
      <w:rPr>
        <w:b/>
        <w:bCs/>
        <w:szCs w:val="20"/>
      </w:rPr>
      <w:ptab w:relativeTo="margin" w:alignment="right" w:leader="none"/>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FF8E24" w14:textId="1195220E" w:rsidR="003A4300" w:rsidRPr="00177894" w:rsidRDefault="003A4300" w:rsidP="00F0748B">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Svardokumenter</w:t>
    </w:r>
    <w:r w:rsidRPr="00177894">
      <w:rPr>
        <w:b/>
        <w:bCs/>
        <w:szCs w:val="20"/>
      </w:rPr>
      <w:fldChar w:fldCharType="end"/>
    </w:r>
  </w:p>
  <w:p w14:paraId="36FCBD77" w14:textId="43E2BA42" w:rsidR="003A4300" w:rsidRPr="00920AA4" w:rsidRDefault="003A4300"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E1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Svardokumenter for entreprenørs forespørsel om deltakelse</w:t>
    </w:r>
    <w:r w:rsidRPr="00177894">
      <w:rPr>
        <w:b/>
        <w:bCs/>
        <w:szCs w:val="20"/>
      </w:rPr>
      <w:fldChar w:fldCharType="end"/>
    </w:r>
    <w:r>
      <w:rPr>
        <w:b/>
        <w:bCs/>
        <w:szCs w:val="20"/>
      </w:rPr>
      <w:t xml:space="preserve"> </w:t>
    </w:r>
    <w:r>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E1</w:t>
    </w:r>
    <w:r>
      <w:rPr>
        <w:b/>
        <w:bCs/>
        <w:szCs w:val="20"/>
      </w:rPr>
      <w:fldChar w:fldCharType="end"/>
    </w:r>
    <w:r>
      <w:rPr>
        <w:b/>
        <w:bCs/>
        <w:szCs w:val="20"/>
      </w:rPr>
      <w:t>-</w:t>
    </w:r>
    <w:r w:rsidRPr="00BB357A">
      <w:rPr>
        <w:b/>
        <w:bCs/>
        <w:szCs w:val="20"/>
      </w:rPr>
      <w:fldChar w:fldCharType="begin"/>
    </w:r>
    <w:r w:rsidRPr="00BB357A">
      <w:rPr>
        <w:b/>
        <w:bCs/>
        <w:szCs w:val="20"/>
      </w:rPr>
      <w:instrText>PAGE   \* MERGEFORMAT</w:instrText>
    </w:r>
    <w:r w:rsidRPr="00BB357A">
      <w:rPr>
        <w:b/>
        <w:bCs/>
        <w:szCs w:val="20"/>
      </w:rPr>
      <w:fldChar w:fldCharType="separate"/>
    </w:r>
    <w:r w:rsidRPr="00BB357A">
      <w:rPr>
        <w:b/>
        <w:bCs/>
        <w:szCs w:val="20"/>
      </w:rPr>
      <w:t>1</w:t>
    </w:r>
    <w:r w:rsidRPr="00BB357A">
      <w:rPr>
        <w:b/>
        <w:bCs/>
        <w:szCs w:val="20"/>
      </w:rPr>
      <w:fldChar w:fldCharType="end"/>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76D7A1" w14:textId="3F53BF7D" w:rsidR="00692DB6" w:rsidRPr="00177894" w:rsidRDefault="00692DB6" w:rsidP="00786C0E">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Svardokumenter</w:t>
    </w:r>
    <w:r w:rsidRPr="00177894">
      <w:rPr>
        <w:b/>
        <w:bCs/>
        <w:szCs w:val="20"/>
      </w:rPr>
      <w:fldChar w:fldCharType="end"/>
    </w:r>
  </w:p>
  <w:p w14:paraId="313B2AFC" w14:textId="42B44B2C" w:rsidR="00692DB6" w:rsidRPr="00920AA4" w:rsidRDefault="00692DB6" w:rsidP="00786C0E">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E1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Svardokumenter for entreprenørs forespørsel om deltakelse</w:t>
    </w:r>
    <w:r w:rsidRPr="00177894">
      <w:rPr>
        <w:b/>
        <w:bCs/>
        <w:szCs w:val="20"/>
      </w:rPr>
      <w:fldChar w:fldCharType="end"/>
    </w:r>
    <w:r>
      <w:rPr>
        <w:b/>
        <w:bCs/>
        <w:szCs w:val="20"/>
      </w:rPr>
      <w:t xml:space="preserve"> </w:t>
    </w:r>
  </w:p>
  <w:p w14:paraId="45ECC3D0" w14:textId="77777777" w:rsidR="00692DB6" w:rsidRPr="003D2127" w:rsidRDefault="00692DB6" w:rsidP="003D2127">
    <w:pPr>
      <w:pStyle w:val="Topptekst"/>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AE3B1C" w14:textId="0FCBF044" w:rsidR="00436D1F" w:rsidRPr="00177894" w:rsidRDefault="00436D1F" w:rsidP="00786C0E">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Svardokumenter</w:t>
    </w:r>
    <w:r w:rsidRPr="00177894">
      <w:rPr>
        <w:b/>
        <w:bCs/>
        <w:szCs w:val="20"/>
      </w:rPr>
      <w:fldChar w:fldCharType="end"/>
    </w:r>
  </w:p>
  <w:p w14:paraId="0EC7944C" w14:textId="1D7AA8B8" w:rsidR="00436D1F" w:rsidRPr="0083075F" w:rsidRDefault="00436D1F" w:rsidP="0083075F">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E1</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Svardokumenter for entreprenørs forespørsel om deltakelse</w:t>
    </w:r>
    <w:r w:rsidRPr="00177894">
      <w:rPr>
        <w:b/>
        <w:bCs/>
        <w:szCs w:val="20"/>
      </w:rPr>
      <w:fldChar w:fldCharType="end"/>
    </w:r>
    <w:r>
      <w:rPr>
        <w:b/>
        <w:bCs/>
        <w:szCs w:val="20"/>
      </w:rPr>
      <w:t xml:space="preserve"> </w:t>
    </w:r>
    <w:r w:rsidR="004E2548">
      <w:rPr>
        <w:b/>
        <w:bCs/>
        <w:szCs w:val="20"/>
      </w:rPr>
      <w:ptab w:relativeTo="margin" w:alignment="right" w:leader="none"/>
    </w:r>
    <w:r w:rsidR="004E2548">
      <w:rPr>
        <w:b/>
        <w:bCs/>
        <w:szCs w:val="20"/>
      </w:rPr>
      <w:fldChar w:fldCharType="begin"/>
    </w:r>
    <w:r w:rsidR="004E2548">
      <w:rPr>
        <w:b/>
        <w:bCs/>
        <w:szCs w:val="20"/>
      </w:rPr>
      <w:instrText xml:space="preserve"> STYLEREF  "Overskrift 2" \w  \* MERGEFORMAT </w:instrText>
    </w:r>
    <w:r w:rsidR="004E2548">
      <w:rPr>
        <w:b/>
        <w:bCs/>
        <w:szCs w:val="20"/>
      </w:rPr>
      <w:fldChar w:fldCharType="separate"/>
    </w:r>
    <w:r w:rsidR="00B87E90">
      <w:rPr>
        <w:b/>
        <w:bCs/>
        <w:noProof/>
        <w:szCs w:val="20"/>
      </w:rPr>
      <w:t>E1</w:t>
    </w:r>
    <w:r w:rsidR="004E2548">
      <w:rPr>
        <w:b/>
        <w:bCs/>
        <w:szCs w:val="20"/>
      </w:rPr>
      <w:fldChar w:fldCharType="end"/>
    </w:r>
    <w:r w:rsidR="004E2548">
      <w:rPr>
        <w:b/>
        <w:bCs/>
        <w:szCs w:val="20"/>
      </w:rPr>
      <w:t>-</w:t>
    </w:r>
    <w:r w:rsidR="004E2548" w:rsidRPr="00BB357A">
      <w:rPr>
        <w:b/>
        <w:bCs/>
        <w:szCs w:val="20"/>
      </w:rPr>
      <w:fldChar w:fldCharType="begin"/>
    </w:r>
    <w:r w:rsidR="004E2548" w:rsidRPr="00BB357A">
      <w:rPr>
        <w:b/>
        <w:bCs/>
        <w:szCs w:val="20"/>
      </w:rPr>
      <w:instrText>PAGE   \* MERGEFORMAT</w:instrText>
    </w:r>
    <w:r w:rsidR="004E2548" w:rsidRPr="00BB357A">
      <w:rPr>
        <w:b/>
        <w:bCs/>
        <w:szCs w:val="20"/>
      </w:rPr>
      <w:fldChar w:fldCharType="separate"/>
    </w:r>
    <w:r w:rsidR="004E2548">
      <w:rPr>
        <w:b/>
        <w:bCs/>
        <w:szCs w:val="20"/>
      </w:rPr>
      <w:t>1</w:t>
    </w:r>
    <w:r w:rsidR="004E2548" w:rsidRPr="00BB357A">
      <w:rPr>
        <w:b/>
        <w:bCs/>
        <w:szCs w:val="20"/>
      </w:rPr>
      <w:fldChar w:fldCharType="end"/>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09596A" w14:textId="54C4B491" w:rsidR="00070AEF" w:rsidRPr="00177894" w:rsidRDefault="00070AEF" w:rsidP="004E2548">
    <w:pPr>
      <w:pStyle w:val="Topptekst"/>
      <w:tabs>
        <w:tab w:val="clear" w:pos="4536"/>
        <w:tab w:val="clear" w:pos="9072"/>
        <w:tab w:val="left" w:pos="2285"/>
      </w:tabs>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Svardokumenter</w:t>
    </w:r>
    <w:r w:rsidRPr="00177894">
      <w:rPr>
        <w:b/>
        <w:bCs/>
        <w:szCs w:val="20"/>
      </w:rPr>
      <w:fldChar w:fldCharType="end"/>
    </w:r>
  </w:p>
  <w:p w14:paraId="5CB7F27A" w14:textId="593CBC25" w:rsidR="00070AEF" w:rsidRPr="00920AA4" w:rsidRDefault="00070AEF" w:rsidP="00B568F6">
    <w:pPr>
      <w:pStyle w:val="Topptekst"/>
      <w:pBdr>
        <w:bottom w:val="single" w:sz="4" w:space="0" w:color="auto"/>
      </w:pBdr>
      <w:tabs>
        <w:tab w:val="left" w:pos="7545"/>
      </w:tabs>
      <w:rPr>
        <w:b/>
        <w:bCs/>
        <w:szCs w:val="20"/>
      </w:rP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E2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Svardokumenter for entreprenørens tilbud</w:t>
    </w:r>
    <w:r w:rsidRPr="00177894">
      <w:rPr>
        <w:b/>
        <w:bCs/>
        <w:szCs w:val="20"/>
      </w:rPr>
      <w:fldChar w:fldCharType="end"/>
    </w:r>
    <w:r w:rsidR="006C6DE6">
      <w:rPr>
        <w:b/>
        <w:bCs/>
        <w:szCs w:val="20"/>
      </w:rPr>
      <w:ptab w:relativeTo="margin" w:alignment="right" w:leader="none"/>
    </w:r>
    <w:r>
      <w:rPr>
        <w:b/>
        <w:bCs/>
        <w:szCs w:val="20"/>
      </w:rPr>
      <w:fldChar w:fldCharType="begin"/>
    </w:r>
    <w:r>
      <w:rPr>
        <w:b/>
        <w:bCs/>
        <w:szCs w:val="20"/>
      </w:rPr>
      <w:instrText xml:space="preserve"> STYLEREF  "Overskrift 2" \w  \* MERGEFORMAT </w:instrText>
    </w:r>
    <w:r>
      <w:rPr>
        <w:b/>
        <w:bCs/>
        <w:szCs w:val="20"/>
      </w:rPr>
      <w:fldChar w:fldCharType="separate"/>
    </w:r>
    <w:r w:rsidR="00B87E90">
      <w:rPr>
        <w:b/>
        <w:bCs/>
        <w:noProof/>
        <w:szCs w:val="20"/>
      </w:rPr>
      <w:t>E2</w:t>
    </w:r>
    <w:r>
      <w:rPr>
        <w:b/>
        <w:bCs/>
        <w:szCs w:val="20"/>
      </w:rPr>
      <w:fldChar w:fldCharType="end"/>
    </w:r>
    <w:r>
      <w:rPr>
        <w:b/>
        <w:bCs/>
        <w:szCs w:val="20"/>
      </w:rPr>
      <w:t>-</w:t>
    </w:r>
    <w:r w:rsidRPr="005C3B9F">
      <w:rPr>
        <w:b/>
        <w:bCs/>
        <w:szCs w:val="20"/>
      </w:rPr>
      <w:fldChar w:fldCharType="begin"/>
    </w:r>
    <w:r w:rsidRPr="005C3B9F">
      <w:rPr>
        <w:b/>
        <w:bCs/>
        <w:szCs w:val="20"/>
      </w:rPr>
      <w:instrText>PAGE   \* MERGEFORMAT</w:instrText>
    </w:r>
    <w:r w:rsidRPr="005C3B9F">
      <w:rPr>
        <w:b/>
        <w:bCs/>
        <w:szCs w:val="20"/>
      </w:rPr>
      <w:fldChar w:fldCharType="separate"/>
    </w:r>
    <w:r w:rsidRPr="005C3B9F">
      <w:rPr>
        <w:b/>
        <w:bCs/>
        <w:szCs w:val="20"/>
      </w:rPr>
      <w:t>1</w:t>
    </w:r>
    <w:r w:rsidRPr="005C3B9F">
      <w:rPr>
        <w:b/>
        <w:bCs/>
        <w:szCs w:val="20"/>
      </w:rPr>
      <w:fldChar w:fldCharType="end"/>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049029" w14:textId="65D5E9D4" w:rsidR="003E36FE" w:rsidRPr="00177894" w:rsidRDefault="003E36FE" w:rsidP="00A7383D">
    <w:pPr>
      <w:pStyle w:val="Topptekst"/>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E</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Svardokumenter</w:t>
    </w:r>
    <w:r w:rsidRPr="00177894">
      <w:rPr>
        <w:b/>
        <w:bCs/>
        <w:szCs w:val="20"/>
      </w:rPr>
      <w:fldChar w:fldCharType="end"/>
    </w:r>
  </w:p>
  <w:p w14:paraId="238F9947" w14:textId="379AB584" w:rsidR="003E36FE" w:rsidRPr="00A7383D" w:rsidRDefault="003E36FE" w:rsidP="009D3111">
    <w:pPr>
      <w:pStyle w:val="Topptekst"/>
      <w:pBdr>
        <w:bottom w:val="single" w:sz="4" w:space="1" w:color="auto"/>
      </w:pBdr>
    </w:pPr>
    <w:r w:rsidRPr="00177894">
      <w:rPr>
        <w:b/>
        <w:bCs/>
        <w:szCs w:val="20"/>
      </w:rPr>
      <w:fldChar w:fldCharType="begin"/>
    </w:r>
    <w:r w:rsidRPr="00177894">
      <w:rPr>
        <w:b/>
        <w:bCs/>
        <w:szCs w:val="20"/>
      </w:rPr>
      <w:instrText xml:space="preserve"> STYLEREF  "Overskrift 2" \n  \* MERGEFORMAT </w:instrText>
    </w:r>
    <w:r w:rsidRPr="00177894">
      <w:rPr>
        <w:b/>
        <w:bCs/>
        <w:szCs w:val="20"/>
      </w:rPr>
      <w:fldChar w:fldCharType="separate"/>
    </w:r>
    <w:r w:rsidR="00B87E90">
      <w:rPr>
        <w:b/>
        <w:bCs/>
        <w:noProof/>
        <w:szCs w:val="20"/>
      </w:rPr>
      <w:t>E2</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2"  \* MERGEFORMAT </w:instrText>
    </w:r>
    <w:r w:rsidRPr="00177894">
      <w:rPr>
        <w:b/>
        <w:bCs/>
        <w:szCs w:val="20"/>
      </w:rPr>
      <w:fldChar w:fldCharType="separate"/>
    </w:r>
    <w:r w:rsidR="00B87E90">
      <w:rPr>
        <w:b/>
        <w:bCs/>
        <w:noProof/>
        <w:szCs w:val="20"/>
      </w:rPr>
      <w:t>Svardokumenter for entreprenørens tilbud</w:t>
    </w:r>
    <w:r w:rsidRPr="00177894">
      <w:rPr>
        <w:b/>
        <w:bCs/>
        <w:szCs w:val="20"/>
      </w:rP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C6FE45" w14:textId="6CA5E356" w:rsidR="00FA4000" w:rsidRPr="00177894" w:rsidRDefault="00FA4000" w:rsidP="004E2548">
    <w:pPr>
      <w:pStyle w:val="Topptekst"/>
      <w:tabs>
        <w:tab w:val="clear" w:pos="4536"/>
        <w:tab w:val="clear" w:pos="9072"/>
        <w:tab w:val="left" w:pos="2285"/>
      </w:tabs>
      <w:rPr>
        <w:b/>
        <w:bCs/>
        <w:szCs w:val="20"/>
      </w:rPr>
    </w:pPr>
    <w:r w:rsidRPr="00177894">
      <w:rPr>
        <w:b/>
        <w:bCs/>
        <w:szCs w:val="20"/>
      </w:rPr>
      <w:fldChar w:fldCharType="begin"/>
    </w:r>
    <w:r w:rsidRPr="00177894">
      <w:rPr>
        <w:b/>
        <w:bCs/>
        <w:szCs w:val="20"/>
      </w:rPr>
      <w:instrText xml:space="preserve"> STYLEREF  "Overskrift 1;Overskrift 1: for maldokument" \w  \* MERGEFORMAT </w:instrText>
    </w:r>
    <w:r w:rsidRPr="00177894">
      <w:rPr>
        <w:b/>
        <w:bCs/>
        <w:szCs w:val="20"/>
      </w:rPr>
      <w:fldChar w:fldCharType="separate"/>
    </w:r>
    <w:r w:rsidR="00B87E90">
      <w:rPr>
        <w:b/>
        <w:bCs/>
        <w:noProof/>
        <w:szCs w:val="20"/>
      </w:rPr>
      <w:t>F</w:t>
    </w:r>
    <w:r w:rsidRPr="00177894">
      <w:rPr>
        <w:b/>
        <w:bCs/>
        <w:szCs w:val="20"/>
      </w:rPr>
      <w:fldChar w:fldCharType="end"/>
    </w:r>
    <w:r w:rsidRPr="00177894">
      <w:rPr>
        <w:b/>
        <w:bCs/>
        <w:szCs w:val="20"/>
      </w:rPr>
      <w:t xml:space="preserve"> </w:t>
    </w:r>
    <w:r w:rsidRPr="00177894">
      <w:rPr>
        <w:b/>
        <w:bCs/>
        <w:szCs w:val="20"/>
      </w:rPr>
      <w:fldChar w:fldCharType="begin"/>
    </w:r>
    <w:r w:rsidRPr="00177894">
      <w:rPr>
        <w:b/>
        <w:bCs/>
        <w:szCs w:val="20"/>
      </w:rPr>
      <w:instrText xml:space="preserve"> STYLEREF  "Overskrift 1;Overskrift 1: for maldokument"  \* MERGEFORMAT </w:instrText>
    </w:r>
    <w:r w:rsidRPr="00177894">
      <w:rPr>
        <w:b/>
        <w:bCs/>
        <w:szCs w:val="20"/>
      </w:rPr>
      <w:fldChar w:fldCharType="separate"/>
    </w:r>
    <w:r w:rsidR="00B87E90">
      <w:rPr>
        <w:b/>
        <w:bCs/>
        <w:noProof/>
        <w:szCs w:val="20"/>
      </w:rPr>
      <w:t>Informasjon</w:t>
    </w:r>
    <w:r w:rsidRPr="00177894">
      <w:rPr>
        <w:b/>
        <w:bCs/>
        <w:szCs w:val="20"/>
      </w:rPr>
      <w:fldChar w:fldCharType="end"/>
    </w:r>
  </w:p>
  <w:p w14:paraId="7B158F7B" w14:textId="141F6962" w:rsidR="00FA4000" w:rsidRPr="00920AA4" w:rsidRDefault="00FA4000" w:rsidP="00B568F6">
    <w:pPr>
      <w:pStyle w:val="Topptekst"/>
      <w:pBdr>
        <w:bottom w:val="single" w:sz="4" w:space="0" w:color="auto"/>
      </w:pBdr>
      <w:tabs>
        <w:tab w:val="left" w:pos="7545"/>
      </w:tabs>
      <w:rPr>
        <w:b/>
        <w:bCs/>
        <w:szCs w:val="2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83605A50"/>
    <w:lvl w:ilvl="0">
      <w:start w:val="1"/>
      <w:numFmt w:val="decimal"/>
      <w:pStyle w:val="Nummerertliste5"/>
      <w:lvlText w:val="%1."/>
      <w:lvlJc w:val="left"/>
      <w:pPr>
        <w:tabs>
          <w:tab w:val="num" w:pos="2125"/>
        </w:tabs>
        <w:ind w:left="2125" w:hanging="360"/>
      </w:pPr>
    </w:lvl>
  </w:abstractNum>
  <w:abstractNum w:abstractNumId="1" w15:restartNumberingAfterBreak="0">
    <w:nsid w:val="FFFFFF7D"/>
    <w:multiLevelType w:val="singleLevel"/>
    <w:tmpl w:val="B6068E6A"/>
    <w:lvl w:ilvl="0">
      <w:start w:val="1"/>
      <w:numFmt w:val="decimal"/>
      <w:pStyle w:val="Nummerertliste4"/>
      <w:lvlText w:val="%1."/>
      <w:lvlJc w:val="left"/>
      <w:pPr>
        <w:tabs>
          <w:tab w:val="num" w:pos="1209"/>
        </w:tabs>
        <w:ind w:left="1209" w:hanging="360"/>
      </w:pPr>
    </w:lvl>
  </w:abstractNum>
  <w:abstractNum w:abstractNumId="2" w15:restartNumberingAfterBreak="0">
    <w:nsid w:val="FFFFFF7E"/>
    <w:multiLevelType w:val="singleLevel"/>
    <w:tmpl w:val="7C82EF28"/>
    <w:lvl w:ilvl="0">
      <w:start w:val="1"/>
      <w:numFmt w:val="decimal"/>
      <w:pStyle w:val="Nummerertliste3"/>
      <w:lvlText w:val="%1."/>
      <w:lvlJc w:val="left"/>
      <w:pPr>
        <w:tabs>
          <w:tab w:val="num" w:pos="926"/>
        </w:tabs>
        <w:ind w:left="926" w:hanging="360"/>
      </w:pPr>
    </w:lvl>
  </w:abstractNum>
  <w:abstractNum w:abstractNumId="3" w15:restartNumberingAfterBreak="0">
    <w:nsid w:val="FFFFFF7F"/>
    <w:multiLevelType w:val="singleLevel"/>
    <w:tmpl w:val="0D78F240"/>
    <w:lvl w:ilvl="0">
      <w:start w:val="1"/>
      <w:numFmt w:val="decimal"/>
      <w:pStyle w:val="Nummerertliste2"/>
      <w:lvlText w:val="%1."/>
      <w:lvlJc w:val="left"/>
      <w:pPr>
        <w:tabs>
          <w:tab w:val="num" w:pos="643"/>
        </w:tabs>
        <w:ind w:left="643" w:hanging="360"/>
      </w:pPr>
    </w:lvl>
  </w:abstractNum>
  <w:abstractNum w:abstractNumId="4" w15:restartNumberingAfterBreak="0">
    <w:nsid w:val="FFFFFF80"/>
    <w:multiLevelType w:val="singleLevel"/>
    <w:tmpl w:val="EA0E9D9E"/>
    <w:lvl w:ilvl="0">
      <w:start w:val="1"/>
      <w:numFmt w:val="bullet"/>
      <w:pStyle w:val="Punktliste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0BAC0B00"/>
    <w:lvl w:ilvl="0">
      <w:start w:val="1"/>
      <w:numFmt w:val="bullet"/>
      <w:pStyle w:val="Punktliste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3C81F14"/>
    <w:lvl w:ilvl="0">
      <w:start w:val="1"/>
      <w:numFmt w:val="bullet"/>
      <w:pStyle w:val="Punktliste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4EDA785E"/>
    <w:lvl w:ilvl="0">
      <w:start w:val="1"/>
      <w:numFmt w:val="bullet"/>
      <w:pStyle w:val="Punktliste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9B4507C"/>
    <w:lvl w:ilvl="0">
      <w:start w:val="1"/>
      <w:numFmt w:val="decimal"/>
      <w:pStyle w:val="Nummerertliste"/>
      <w:lvlText w:val="%1."/>
      <w:lvlJc w:val="left"/>
      <w:pPr>
        <w:tabs>
          <w:tab w:val="num" w:pos="360"/>
        </w:tabs>
        <w:ind w:left="360" w:hanging="360"/>
      </w:pPr>
    </w:lvl>
  </w:abstractNum>
  <w:abstractNum w:abstractNumId="9" w15:restartNumberingAfterBreak="0">
    <w:nsid w:val="FFFFFF89"/>
    <w:multiLevelType w:val="singleLevel"/>
    <w:tmpl w:val="BEBE2DA2"/>
    <w:lvl w:ilvl="0">
      <w:start w:val="1"/>
      <w:numFmt w:val="bullet"/>
      <w:pStyle w:val="Punktliste"/>
      <w:lvlText w:val=""/>
      <w:lvlJc w:val="left"/>
      <w:pPr>
        <w:tabs>
          <w:tab w:val="num" w:pos="360"/>
        </w:tabs>
        <w:ind w:left="360" w:hanging="360"/>
      </w:pPr>
      <w:rPr>
        <w:rFonts w:ascii="Symbol" w:hAnsi="Symbol" w:hint="default"/>
      </w:rPr>
    </w:lvl>
  </w:abstractNum>
  <w:abstractNum w:abstractNumId="10" w15:restartNumberingAfterBreak="0">
    <w:nsid w:val="00852C60"/>
    <w:multiLevelType w:val="hybridMultilevel"/>
    <w:tmpl w:val="8DAEC42C"/>
    <w:lvl w:ilvl="0" w:tplc="0414000F">
      <w:start w:val="1"/>
      <w:numFmt w:val="decimal"/>
      <w:lvlText w:val="%1."/>
      <w:lvlJc w:val="left"/>
      <w:pPr>
        <w:ind w:left="720" w:hanging="360"/>
      </w:pPr>
    </w:lvl>
    <w:lvl w:ilvl="1" w:tplc="04140019">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1" w15:restartNumberingAfterBreak="0">
    <w:nsid w:val="02D12B9C"/>
    <w:multiLevelType w:val="hybridMultilevel"/>
    <w:tmpl w:val="6FD232D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2" w15:restartNumberingAfterBreak="0">
    <w:nsid w:val="02EB0FB8"/>
    <w:multiLevelType w:val="hybridMultilevel"/>
    <w:tmpl w:val="4C62B260"/>
    <w:lvl w:ilvl="0" w:tplc="FFFFFFFF">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3" w15:restartNumberingAfterBreak="0">
    <w:nsid w:val="036F72C0"/>
    <w:multiLevelType w:val="hybridMultilevel"/>
    <w:tmpl w:val="E8827888"/>
    <w:lvl w:ilvl="0" w:tplc="AAFE77BC">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14" w15:restartNumberingAfterBreak="0">
    <w:nsid w:val="03B27133"/>
    <w:multiLevelType w:val="hybridMultilevel"/>
    <w:tmpl w:val="18805352"/>
    <w:lvl w:ilvl="0" w:tplc="0414000F">
      <w:start w:val="1"/>
      <w:numFmt w:val="decimal"/>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15" w15:restartNumberingAfterBreak="0">
    <w:nsid w:val="04DA5654"/>
    <w:multiLevelType w:val="hybridMultilevel"/>
    <w:tmpl w:val="5978B14E"/>
    <w:lvl w:ilvl="0" w:tplc="0414000F">
      <w:start w:val="1"/>
      <w:numFmt w:val="decimal"/>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16" w15:restartNumberingAfterBreak="0">
    <w:nsid w:val="04F318F0"/>
    <w:multiLevelType w:val="hybridMultilevel"/>
    <w:tmpl w:val="EAA09F38"/>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17" w15:restartNumberingAfterBreak="0">
    <w:nsid w:val="06244989"/>
    <w:multiLevelType w:val="hybridMultilevel"/>
    <w:tmpl w:val="BF247C7C"/>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18" w15:restartNumberingAfterBreak="0">
    <w:nsid w:val="095B27C4"/>
    <w:multiLevelType w:val="hybridMultilevel"/>
    <w:tmpl w:val="1136AD3A"/>
    <w:lvl w:ilvl="0" w:tplc="9F46D782">
      <w:start w:val="1"/>
      <w:numFmt w:val="lowerRoman"/>
      <w:lvlText w:val="(%1)"/>
      <w:lvlJc w:val="left"/>
      <w:pPr>
        <w:ind w:left="1080" w:hanging="72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9" w15:restartNumberingAfterBreak="0">
    <w:nsid w:val="097C7974"/>
    <w:multiLevelType w:val="hybridMultilevel"/>
    <w:tmpl w:val="692C244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0" w15:restartNumberingAfterBreak="0">
    <w:nsid w:val="0B7529C5"/>
    <w:multiLevelType w:val="hybridMultilevel"/>
    <w:tmpl w:val="C19286CE"/>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1" w15:restartNumberingAfterBreak="0">
    <w:nsid w:val="0C0F475F"/>
    <w:multiLevelType w:val="hybridMultilevel"/>
    <w:tmpl w:val="33A0FB92"/>
    <w:lvl w:ilvl="0" w:tplc="93E68D96">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2" w15:restartNumberingAfterBreak="0">
    <w:nsid w:val="0F5D19C8"/>
    <w:multiLevelType w:val="hybridMultilevel"/>
    <w:tmpl w:val="78EC9B58"/>
    <w:lvl w:ilvl="0" w:tplc="1A86EB9A">
      <w:start w:val="16"/>
      <w:numFmt w:val="bullet"/>
      <w:lvlText w:val="-"/>
      <w:lvlJc w:val="left"/>
      <w:pPr>
        <w:ind w:left="720" w:hanging="360"/>
      </w:pPr>
      <w:rPr>
        <w:rFonts w:ascii="Times New Roman" w:eastAsia="Times New Roman" w:hAnsi="Times New Roman" w:cs="Times New Roman"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3" w15:restartNumberingAfterBreak="0">
    <w:nsid w:val="11395FBC"/>
    <w:multiLevelType w:val="hybridMultilevel"/>
    <w:tmpl w:val="6346E972"/>
    <w:lvl w:ilvl="0" w:tplc="15468A3A">
      <w:start w:val="1"/>
      <w:numFmt w:val="decimal"/>
      <w:lvlText w:val="%1."/>
      <w:lvlJc w:val="left"/>
      <w:pPr>
        <w:ind w:left="36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4" w15:restartNumberingAfterBreak="0">
    <w:nsid w:val="125579C8"/>
    <w:multiLevelType w:val="multilevel"/>
    <w:tmpl w:val="90CA3E34"/>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5" w15:restartNumberingAfterBreak="0">
    <w:nsid w:val="12C83D38"/>
    <w:multiLevelType w:val="hybridMultilevel"/>
    <w:tmpl w:val="118C68F2"/>
    <w:lvl w:ilvl="0" w:tplc="FFFFFFFF">
      <w:start w:val="1"/>
      <w:numFmt w:val="decimal"/>
      <w:lvlText w:val="%1."/>
      <w:lvlJc w:val="left"/>
      <w:pPr>
        <w:ind w:left="360" w:hanging="360"/>
      </w:pPr>
      <w:rPr>
        <w:rFonts w:hint="default"/>
      </w:rPr>
    </w:lvl>
    <w:lvl w:ilvl="1" w:tplc="FFFFFFFF">
      <w:start w:val="1"/>
      <w:numFmt w:val="lowerLetter"/>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6" w15:restartNumberingAfterBreak="0">
    <w:nsid w:val="14EC43EC"/>
    <w:multiLevelType w:val="hybridMultilevel"/>
    <w:tmpl w:val="894816E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7" w15:restartNumberingAfterBreak="0">
    <w:nsid w:val="17F70456"/>
    <w:multiLevelType w:val="hybridMultilevel"/>
    <w:tmpl w:val="6126748A"/>
    <w:lvl w:ilvl="0" w:tplc="04140001">
      <w:start w:val="1"/>
      <w:numFmt w:val="bullet"/>
      <w:lvlText w:val=""/>
      <w:lvlJc w:val="left"/>
      <w:pPr>
        <w:ind w:left="1040" w:hanging="360"/>
      </w:pPr>
      <w:rPr>
        <w:rFonts w:ascii="Symbol" w:hAnsi="Symbol" w:hint="default"/>
      </w:rPr>
    </w:lvl>
    <w:lvl w:ilvl="1" w:tplc="10CE0F92">
      <w:numFmt w:val="bullet"/>
      <w:lvlText w:val="•"/>
      <w:lvlJc w:val="left"/>
      <w:pPr>
        <w:ind w:left="1760" w:hanging="360"/>
      </w:pPr>
      <w:rPr>
        <w:rFonts w:ascii="Times New Roman" w:eastAsia="Times New Roman" w:hAnsi="Times New Roman" w:cs="Times New Roman" w:hint="default"/>
      </w:rPr>
    </w:lvl>
    <w:lvl w:ilvl="2" w:tplc="04140005" w:tentative="1">
      <w:start w:val="1"/>
      <w:numFmt w:val="bullet"/>
      <w:lvlText w:val=""/>
      <w:lvlJc w:val="left"/>
      <w:pPr>
        <w:ind w:left="2480" w:hanging="360"/>
      </w:pPr>
      <w:rPr>
        <w:rFonts w:ascii="Wingdings" w:hAnsi="Wingdings" w:hint="default"/>
      </w:rPr>
    </w:lvl>
    <w:lvl w:ilvl="3" w:tplc="04140001" w:tentative="1">
      <w:start w:val="1"/>
      <w:numFmt w:val="bullet"/>
      <w:lvlText w:val=""/>
      <w:lvlJc w:val="left"/>
      <w:pPr>
        <w:ind w:left="3200" w:hanging="360"/>
      </w:pPr>
      <w:rPr>
        <w:rFonts w:ascii="Symbol" w:hAnsi="Symbol" w:hint="default"/>
      </w:rPr>
    </w:lvl>
    <w:lvl w:ilvl="4" w:tplc="04140003" w:tentative="1">
      <w:start w:val="1"/>
      <w:numFmt w:val="bullet"/>
      <w:lvlText w:val="o"/>
      <w:lvlJc w:val="left"/>
      <w:pPr>
        <w:ind w:left="3920" w:hanging="360"/>
      </w:pPr>
      <w:rPr>
        <w:rFonts w:ascii="Courier New" w:hAnsi="Courier New" w:cs="Courier New" w:hint="default"/>
      </w:rPr>
    </w:lvl>
    <w:lvl w:ilvl="5" w:tplc="04140005" w:tentative="1">
      <w:start w:val="1"/>
      <w:numFmt w:val="bullet"/>
      <w:lvlText w:val=""/>
      <w:lvlJc w:val="left"/>
      <w:pPr>
        <w:ind w:left="4640" w:hanging="360"/>
      </w:pPr>
      <w:rPr>
        <w:rFonts w:ascii="Wingdings" w:hAnsi="Wingdings" w:hint="default"/>
      </w:rPr>
    </w:lvl>
    <w:lvl w:ilvl="6" w:tplc="04140001" w:tentative="1">
      <w:start w:val="1"/>
      <w:numFmt w:val="bullet"/>
      <w:lvlText w:val=""/>
      <w:lvlJc w:val="left"/>
      <w:pPr>
        <w:ind w:left="5360" w:hanging="360"/>
      </w:pPr>
      <w:rPr>
        <w:rFonts w:ascii="Symbol" w:hAnsi="Symbol" w:hint="default"/>
      </w:rPr>
    </w:lvl>
    <w:lvl w:ilvl="7" w:tplc="04140003" w:tentative="1">
      <w:start w:val="1"/>
      <w:numFmt w:val="bullet"/>
      <w:lvlText w:val="o"/>
      <w:lvlJc w:val="left"/>
      <w:pPr>
        <w:ind w:left="6080" w:hanging="360"/>
      </w:pPr>
      <w:rPr>
        <w:rFonts w:ascii="Courier New" w:hAnsi="Courier New" w:cs="Courier New" w:hint="default"/>
      </w:rPr>
    </w:lvl>
    <w:lvl w:ilvl="8" w:tplc="04140005" w:tentative="1">
      <w:start w:val="1"/>
      <w:numFmt w:val="bullet"/>
      <w:lvlText w:val=""/>
      <w:lvlJc w:val="left"/>
      <w:pPr>
        <w:ind w:left="6800" w:hanging="360"/>
      </w:pPr>
      <w:rPr>
        <w:rFonts w:ascii="Wingdings" w:hAnsi="Wingdings" w:hint="default"/>
      </w:rPr>
    </w:lvl>
  </w:abstractNum>
  <w:abstractNum w:abstractNumId="28" w15:restartNumberingAfterBreak="0">
    <w:nsid w:val="188E2C16"/>
    <w:multiLevelType w:val="multilevel"/>
    <w:tmpl w:val="A3B25790"/>
    <w:lvl w:ilvl="0">
      <w:start w:val="1"/>
      <w:numFmt w:val="decimal"/>
      <w:pStyle w:val="Kontraktsmalniv2"/>
      <w:suff w:val="space"/>
      <w:lvlText w:val="%1."/>
      <w:lvlJc w:val="left"/>
      <w:pPr>
        <w:ind w:left="360" w:hanging="360"/>
      </w:pPr>
      <w:rPr>
        <w:rFonts w:ascii="Arial" w:hAnsi="Arial" w:cs="Arial" w:hint="default"/>
        <w:color w:val="auto"/>
      </w:rPr>
    </w:lvl>
    <w:lvl w:ilvl="1">
      <w:start w:val="1"/>
      <w:numFmt w:val="decimal"/>
      <w:pStyle w:val="Kontraktsmalniv3"/>
      <w:isLgl/>
      <w:suff w:val="space"/>
      <w:lvlText w:val="%1.%2"/>
      <w:lvlJc w:val="left"/>
      <w:pPr>
        <w:ind w:left="2486" w:hanging="360"/>
      </w:pPr>
      <w:rPr>
        <w:rFonts w:ascii="Arial" w:hAnsi="Arial" w:cs="Arial" w:hint="default"/>
        <w:b/>
        <w:bCs w:val="0"/>
        <w:i w:val="0"/>
        <w:iCs w:val="0"/>
        <w:caps w:val="0"/>
        <w:smallCaps w:val="0"/>
        <w:strike w:val="0"/>
        <w:dstrike w:val="0"/>
        <w:noProof w:val="0"/>
        <w:vanish w:val="0"/>
        <w:webHidden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isLgl/>
      <w:suff w:val="space"/>
      <w:lvlText w:val="%1.%2.%3"/>
      <w:lvlJc w:val="left"/>
      <w:pPr>
        <w:ind w:left="720" w:hanging="720"/>
      </w:pPr>
    </w:lvl>
    <w:lvl w:ilvl="3">
      <w:start w:val="1"/>
      <w:numFmt w:val="none"/>
      <w:isLgl/>
      <w:lvlText w:val=""/>
      <w:lvlJc w:val="left"/>
      <w:pPr>
        <w:tabs>
          <w:tab w:val="num" w:pos="0"/>
        </w:tabs>
        <w:ind w:left="720" w:hanging="720"/>
      </w:pPr>
    </w:lvl>
    <w:lvl w:ilvl="4">
      <w:start w:val="1"/>
      <w:numFmt w:val="none"/>
      <w:isLgl/>
      <w:lvlText w:val=""/>
      <w:lvlJc w:val="left"/>
      <w:pPr>
        <w:tabs>
          <w:tab w:val="num" w:pos="0"/>
        </w:tabs>
        <w:ind w:left="1080" w:hanging="1080"/>
      </w:pPr>
    </w:lvl>
    <w:lvl w:ilvl="5">
      <w:start w:val="1"/>
      <w:numFmt w:val="none"/>
      <w:isLgl/>
      <w:lvlText w:val=""/>
      <w:lvlJc w:val="left"/>
      <w:pPr>
        <w:tabs>
          <w:tab w:val="num" w:pos="0"/>
        </w:tabs>
        <w:ind w:left="1080" w:hanging="1080"/>
      </w:pPr>
    </w:lvl>
    <w:lvl w:ilvl="6">
      <w:start w:val="1"/>
      <w:numFmt w:val="none"/>
      <w:isLgl/>
      <w:lvlText w:val=""/>
      <w:lvlJc w:val="left"/>
      <w:pPr>
        <w:tabs>
          <w:tab w:val="num" w:pos="0"/>
        </w:tabs>
        <w:ind w:left="1440" w:hanging="1440"/>
      </w:pPr>
    </w:lvl>
    <w:lvl w:ilvl="7">
      <w:start w:val="1"/>
      <w:numFmt w:val="none"/>
      <w:isLgl/>
      <w:lvlText w:val=""/>
      <w:lvlJc w:val="left"/>
      <w:pPr>
        <w:tabs>
          <w:tab w:val="num" w:pos="0"/>
        </w:tabs>
        <w:ind w:left="1440" w:hanging="1440"/>
      </w:pPr>
    </w:lvl>
    <w:lvl w:ilvl="8">
      <w:start w:val="1"/>
      <w:numFmt w:val="none"/>
      <w:isLgl/>
      <w:lvlText w:val=""/>
      <w:lvlJc w:val="left"/>
      <w:pPr>
        <w:tabs>
          <w:tab w:val="num" w:pos="0"/>
        </w:tabs>
        <w:ind w:left="1800" w:hanging="1800"/>
      </w:pPr>
    </w:lvl>
  </w:abstractNum>
  <w:abstractNum w:abstractNumId="29" w15:restartNumberingAfterBreak="0">
    <w:nsid w:val="191B67D3"/>
    <w:multiLevelType w:val="hybridMultilevel"/>
    <w:tmpl w:val="32E4B58A"/>
    <w:lvl w:ilvl="0" w:tplc="0414000F">
      <w:start w:val="1"/>
      <w:numFmt w:val="decimal"/>
      <w:lvlText w:val="%1."/>
      <w:lvlJc w:val="left"/>
      <w:pPr>
        <w:ind w:left="360" w:hanging="360"/>
      </w:p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30" w15:restartNumberingAfterBreak="0">
    <w:nsid w:val="192D78A5"/>
    <w:multiLevelType w:val="hybridMultilevel"/>
    <w:tmpl w:val="A8822EC8"/>
    <w:lvl w:ilvl="0" w:tplc="AAFE77BC">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31" w15:restartNumberingAfterBreak="0">
    <w:nsid w:val="1B1C299C"/>
    <w:multiLevelType w:val="multilevel"/>
    <w:tmpl w:val="DE40E35E"/>
    <w:lvl w:ilvl="0">
      <w:start w:val="1"/>
      <w:numFmt w:val="upperLetter"/>
      <w:pStyle w:val="Overskrift1"/>
      <w:suff w:val="space"/>
      <w:lvlText w:val="%1"/>
      <w:lvlJc w:val="left"/>
      <w:pPr>
        <w:ind w:left="357" w:hanging="357"/>
      </w:pPr>
      <w:rPr>
        <w:rFonts w:ascii="Times New Roman" w:hAnsi="Times New Roman" w:cs="Times New Roman" w:hint="default"/>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Overskrift2"/>
      <w:suff w:val="space"/>
      <w:lvlText w:val="%1%2"/>
      <w:lvlJc w:val="left"/>
      <w:pPr>
        <w:ind w:left="0" w:firstLine="0"/>
      </w:pPr>
    </w:lvl>
    <w:lvl w:ilvl="2">
      <w:start w:val="1"/>
      <w:numFmt w:val="decimal"/>
      <w:pStyle w:val="Overskrift3"/>
      <w:lvlText w:val="%3."/>
      <w:lvlJc w:val="left"/>
      <w:pPr>
        <w:tabs>
          <w:tab w:val="num" w:pos="357"/>
        </w:tabs>
        <w:ind w:left="0" w:firstLine="0"/>
      </w:pPr>
      <w:rPr>
        <w:rFonts w:ascii="Times New Roman" w:hAnsi="Times New Roman" w:hint="default"/>
        <w:b/>
        <w:i w:val="0"/>
        <w:sz w:val="26"/>
        <w:szCs w:val="26"/>
      </w:rPr>
    </w:lvl>
    <w:lvl w:ilvl="3">
      <w:start w:val="1"/>
      <w:numFmt w:val="decimal"/>
      <w:pStyle w:val="Overskrift4"/>
      <w:suff w:val="space"/>
      <w:lvlText w:val="%3.%4."/>
      <w:lvlJc w:val="left"/>
      <w:pPr>
        <w:ind w:left="709" w:hanging="357"/>
      </w:pPr>
      <w:rPr>
        <w:rFonts w:ascii="Times New Roman" w:hAnsi="Times New Roman" w:hint="default"/>
        <w:b/>
        <w:i w:val="0"/>
        <w:sz w:val="24"/>
      </w:rPr>
    </w:lvl>
    <w:lvl w:ilvl="4">
      <w:start w:val="1"/>
      <w:numFmt w:val="decimal"/>
      <w:pStyle w:val="Overskrift5"/>
      <w:suff w:val="space"/>
      <w:lvlText w:val="%3.%4.%5."/>
      <w:lvlJc w:val="left"/>
      <w:pPr>
        <w:ind w:left="720" w:firstLine="272"/>
      </w:pPr>
      <w:rPr>
        <w:rFonts w:ascii="Times New Roman" w:hAnsi="Times New Roman" w:hint="default"/>
        <w:b/>
        <w:i w:val="0"/>
        <w:sz w:val="24"/>
      </w:rPr>
    </w:lvl>
    <w:lvl w:ilvl="5">
      <w:start w:val="1"/>
      <w:numFmt w:val="decimal"/>
      <w:pStyle w:val="Overskrift6"/>
      <w:suff w:val="space"/>
      <w:lvlText w:val="%3.%4.%5.%6."/>
      <w:lvlJc w:val="left"/>
      <w:pPr>
        <w:ind w:left="1531" w:hanging="114"/>
      </w:pPr>
      <w:rPr>
        <w:rFonts w:ascii="Times New Roman" w:hAnsi="Times New Roman" w:cs="Times New Roman" w:hint="default"/>
        <w:b/>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lvlText w:val="%3.%4.%5.%6.%7"/>
      <w:lvlJc w:val="left"/>
      <w:pPr>
        <w:ind w:left="720" w:firstLine="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1D297060"/>
    <w:multiLevelType w:val="hybridMultilevel"/>
    <w:tmpl w:val="B9DEED3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3" w15:restartNumberingAfterBreak="0">
    <w:nsid w:val="217B1B76"/>
    <w:multiLevelType w:val="hybridMultilevel"/>
    <w:tmpl w:val="5CD614D6"/>
    <w:lvl w:ilvl="0" w:tplc="AAFE77BC">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34" w15:restartNumberingAfterBreak="0">
    <w:nsid w:val="21D225F9"/>
    <w:multiLevelType w:val="hybridMultilevel"/>
    <w:tmpl w:val="0A641EDC"/>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5" w15:restartNumberingAfterBreak="0">
    <w:nsid w:val="23802A14"/>
    <w:multiLevelType w:val="hybridMultilevel"/>
    <w:tmpl w:val="7C345486"/>
    <w:lvl w:ilvl="0" w:tplc="0414000F">
      <w:start w:val="1"/>
      <w:numFmt w:val="decimal"/>
      <w:lvlText w:val="%1."/>
      <w:lvlJc w:val="left"/>
      <w:pPr>
        <w:ind w:left="720" w:hanging="360"/>
      </w:p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36" w15:restartNumberingAfterBreak="0">
    <w:nsid w:val="241917F8"/>
    <w:multiLevelType w:val="hybridMultilevel"/>
    <w:tmpl w:val="76E49E82"/>
    <w:lvl w:ilvl="0" w:tplc="0414000F">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37" w15:restartNumberingAfterBreak="0">
    <w:nsid w:val="25184FC8"/>
    <w:multiLevelType w:val="hybridMultilevel"/>
    <w:tmpl w:val="F19CA43A"/>
    <w:lvl w:ilvl="0" w:tplc="FFFFFFFF">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38" w15:restartNumberingAfterBreak="0">
    <w:nsid w:val="25781C77"/>
    <w:multiLevelType w:val="hybridMultilevel"/>
    <w:tmpl w:val="1CB6E804"/>
    <w:lvl w:ilvl="0" w:tplc="AAFE77BC">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39" w15:restartNumberingAfterBreak="0">
    <w:nsid w:val="258348EB"/>
    <w:multiLevelType w:val="hybridMultilevel"/>
    <w:tmpl w:val="31A4BCA4"/>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40" w15:restartNumberingAfterBreak="0">
    <w:nsid w:val="273272A9"/>
    <w:multiLevelType w:val="hybridMultilevel"/>
    <w:tmpl w:val="405A3044"/>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41" w15:restartNumberingAfterBreak="0">
    <w:nsid w:val="29E74806"/>
    <w:multiLevelType w:val="hybridMultilevel"/>
    <w:tmpl w:val="99A60474"/>
    <w:lvl w:ilvl="0" w:tplc="FFFFFFFF">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42" w15:restartNumberingAfterBreak="0">
    <w:nsid w:val="2BD1347E"/>
    <w:multiLevelType w:val="hybridMultilevel"/>
    <w:tmpl w:val="F66E8534"/>
    <w:lvl w:ilvl="0" w:tplc="69E0363E">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43" w15:restartNumberingAfterBreak="0">
    <w:nsid w:val="2E522AD1"/>
    <w:multiLevelType w:val="hybridMultilevel"/>
    <w:tmpl w:val="BF36056C"/>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44" w15:restartNumberingAfterBreak="0">
    <w:nsid w:val="2E88455E"/>
    <w:multiLevelType w:val="hybridMultilevel"/>
    <w:tmpl w:val="F97CC174"/>
    <w:lvl w:ilvl="0" w:tplc="FFFFFFFF">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45" w15:restartNumberingAfterBreak="0">
    <w:nsid w:val="2FDE0ACB"/>
    <w:multiLevelType w:val="hybridMultilevel"/>
    <w:tmpl w:val="F1C4ABEA"/>
    <w:lvl w:ilvl="0" w:tplc="0414000F">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46" w15:restartNumberingAfterBreak="0">
    <w:nsid w:val="32E77262"/>
    <w:multiLevelType w:val="hybridMultilevel"/>
    <w:tmpl w:val="118C68F2"/>
    <w:lvl w:ilvl="0" w:tplc="FFFFFFFF">
      <w:start w:val="1"/>
      <w:numFmt w:val="decimal"/>
      <w:lvlText w:val="%1."/>
      <w:lvlJc w:val="left"/>
      <w:pPr>
        <w:ind w:left="360" w:hanging="360"/>
      </w:pPr>
      <w:rPr>
        <w:rFonts w:hint="default"/>
      </w:rPr>
    </w:lvl>
    <w:lvl w:ilvl="1" w:tplc="6F742230">
      <w:start w:val="1"/>
      <w:numFmt w:val="lowerLetter"/>
      <w:lvlText w:val="%2."/>
      <w:lvlJc w:val="left"/>
      <w:pPr>
        <w:ind w:left="1080" w:hanging="360"/>
      </w:pPr>
      <w:rPr>
        <w:rFonts w:hint="default"/>
      </w:r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47" w15:restartNumberingAfterBreak="0">
    <w:nsid w:val="3533325D"/>
    <w:multiLevelType w:val="multilevel"/>
    <w:tmpl w:val="90CA3E34"/>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8" w15:restartNumberingAfterBreak="0">
    <w:nsid w:val="378517EB"/>
    <w:multiLevelType w:val="hybridMultilevel"/>
    <w:tmpl w:val="ABCAFF00"/>
    <w:lvl w:ilvl="0" w:tplc="FFFFFFFF">
      <w:start w:val="1"/>
      <w:numFmt w:val="decimal"/>
      <w:lvlText w:val="%1."/>
      <w:lvlJc w:val="left"/>
      <w:pPr>
        <w:ind w:left="720" w:hanging="360"/>
      </w:pPr>
      <w:rPr>
        <w:rFonts w:hint="default"/>
      </w:rPr>
    </w:lvl>
    <w:lvl w:ilvl="1" w:tplc="04140019">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49" w15:restartNumberingAfterBreak="0">
    <w:nsid w:val="3A477A59"/>
    <w:multiLevelType w:val="hybridMultilevel"/>
    <w:tmpl w:val="F4E802E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0" w15:restartNumberingAfterBreak="0">
    <w:nsid w:val="3C4036AC"/>
    <w:multiLevelType w:val="hybridMultilevel"/>
    <w:tmpl w:val="4808AE66"/>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51" w15:restartNumberingAfterBreak="0">
    <w:nsid w:val="3FA85467"/>
    <w:multiLevelType w:val="hybridMultilevel"/>
    <w:tmpl w:val="6706AD14"/>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52" w15:restartNumberingAfterBreak="0">
    <w:nsid w:val="43600838"/>
    <w:multiLevelType w:val="hybridMultilevel"/>
    <w:tmpl w:val="FDAC5436"/>
    <w:lvl w:ilvl="0" w:tplc="AAFE77BC">
      <w:start w:val="1"/>
      <w:numFmt w:val="decimal"/>
      <w:lvlText w:val="%1."/>
      <w:lvlJc w:val="left"/>
      <w:pPr>
        <w:ind w:left="360" w:hanging="360"/>
      </w:pPr>
      <w:rPr>
        <w:rFonts w:hint="default"/>
      </w:rPr>
    </w:lvl>
    <w:lvl w:ilvl="1" w:tplc="04140019">
      <w:start w:val="1"/>
      <w:numFmt w:val="lowerLetter"/>
      <w:lvlText w:val="%2."/>
      <w:lvlJc w:val="left"/>
      <w:pPr>
        <w:ind w:left="1080" w:hanging="360"/>
      </w:pPr>
    </w:lvl>
    <w:lvl w:ilvl="2" w:tplc="10FE441A">
      <w:numFmt w:val="bullet"/>
      <w:lvlText w:val="•"/>
      <w:lvlJc w:val="left"/>
      <w:pPr>
        <w:ind w:left="1980" w:hanging="360"/>
      </w:pPr>
      <w:rPr>
        <w:rFonts w:ascii="Lucida Sans Unicode" w:eastAsia="Times New Roman" w:hAnsi="Lucida Sans Unicode" w:cs="Lucida Sans Unicode" w:hint="default"/>
      </w:r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53" w15:restartNumberingAfterBreak="0">
    <w:nsid w:val="49FC1129"/>
    <w:multiLevelType w:val="hybridMultilevel"/>
    <w:tmpl w:val="79E0258A"/>
    <w:lvl w:ilvl="0" w:tplc="951E312A">
      <w:start w:val="2"/>
      <w:numFmt w:val="bullet"/>
      <w:lvlText w:val="-"/>
      <w:lvlJc w:val="left"/>
      <w:pPr>
        <w:ind w:left="720" w:hanging="360"/>
      </w:pPr>
      <w:rPr>
        <w:rFonts w:ascii="Lucida Sans Unicode" w:eastAsia="Times New Roman" w:hAnsi="Lucida Sans Unicode" w:cs="Lucida Sans Unicode"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4" w15:restartNumberingAfterBreak="0">
    <w:nsid w:val="4A2C2CAB"/>
    <w:multiLevelType w:val="hybridMultilevel"/>
    <w:tmpl w:val="CA941D6C"/>
    <w:lvl w:ilvl="0" w:tplc="FFFFFFFF">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55" w15:restartNumberingAfterBreak="0">
    <w:nsid w:val="4ABB1BB4"/>
    <w:multiLevelType w:val="hybridMultilevel"/>
    <w:tmpl w:val="1B7CB2C8"/>
    <w:lvl w:ilvl="0" w:tplc="BFB62570">
      <w:start w:val="1"/>
      <w:numFmt w:val="bullet"/>
      <w:lvlText w:val=""/>
      <w:lvlJc w:val="left"/>
      <w:pPr>
        <w:ind w:left="36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6" w15:restartNumberingAfterBreak="0">
    <w:nsid w:val="4CAA4E2A"/>
    <w:multiLevelType w:val="hybridMultilevel"/>
    <w:tmpl w:val="D5B66672"/>
    <w:lvl w:ilvl="0" w:tplc="FFFFFFFF">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57" w15:restartNumberingAfterBreak="0">
    <w:nsid w:val="4D6144DC"/>
    <w:multiLevelType w:val="hybridMultilevel"/>
    <w:tmpl w:val="DF5EB4CA"/>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58" w15:restartNumberingAfterBreak="0">
    <w:nsid w:val="4E665A32"/>
    <w:multiLevelType w:val="hybridMultilevel"/>
    <w:tmpl w:val="EE5005F0"/>
    <w:lvl w:ilvl="0" w:tplc="AAFE77BC">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59" w15:restartNumberingAfterBreak="0">
    <w:nsid w:val="4EC946FC"/>
    <w:multiLevelType w:val="multilevel"/>
    <w:tmpl w:val="637AAA1E"/>
    <w:styleLink w:val="1og2"/>
    <w:lvl w:ilvl="0">
      <w:start w:val="1"/>
      <w:numFmt w:val="decimal"/>
      <w:lvlText w:val="%1."/>
      <w:lvlJc w:val="left"/>
      <w:pPr>
        <w:ind w:left="720" w:hanging="360"/>
      </w:pPr>
      <w:rPr>
        <w:rFonts w:hint="default"/>
      </w:rPr>
    </w:lvl>
    <w:lvl w:ilvl="1">
      <w:start w:val="1"/>
      <w:numFmt w:val="decimal"/>
      <w:lvlText w:val="%1.%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0" w15:restartNumberingAfterBreak="0">
    <w:nsid w:val="508E0BE7"/>
    <w:multiLevelType w:val="hybridMultilevel"/>
    <w:tmpl w:val="ABD0D92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1" w15:restartNumberingAfterBreak="0">
    <w:nsid w:val="51E757BC"/>
    <w:multiLevelType w:val="hybridMultilevel"/>
    <w:tmpl w:val="2D08EEEA"/>
    <w:lvl w:ilvl="0" w:tplc="AAFE77BC">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62" w15:restartNumberingAfterBreak="0">
    <w:nsid w:val="521962F2"/>
    <w:multiLevelType w:val="hybridMultilevel"/>
    <w:tmpl w:val="4264567A"/>
    <w:lvl w:ilvl="0" w:tplc="BFB62570">
      <w:start w:val="1"/>
      <w:numFmt w:val="bullet"/>
      <w:lvlText w:val=""/>
      <w:lvlJc w:val="left"/>
      <w:pPr>
        <w:ind w:left="697" w:hanging="357"/>
      </w:pPr>
      <w:rPr>
        <w:rFonts w:ascii="Symbol" w:hAnsi="Symbol" w:hint="default"/>
      </w:rPr>
    </w:lvl>
    <w:lvl w:ilvl="1" w:tplc="04140003" w:tentative="1">
      <w:start w:val="1"/>
      <w:numFmt w:val="bullet"/>
      <w:lvlText w:val="o"/>
      <w:lvlJc w:val="left"/>
      <w:pPr>
        <w:ind w:left="1780" w:hanging="360"/>
      </w:pPr>
      <w:rPr>
        <w:rFonts w:ascii="Courier New" w:hAnsi="Courier New" w:cs="Courier New" w:hint="default"/>
      </w:rPr>
    </w:lvl>
    <w:lvl w:ilvl="2" w:tplc="04140005" w:tentative="1">
      <w:start w:val="1"/>
      <w:numFmt w:val="bullet"/>
      <w:lvlText w:val=""/>
      <w:lvlJc w:val="left"/>
      <w:pPr>
        <w:ind w:left="2500" w:hanging="360"/>
      </w:pPr>
      <w:rPr>
        <w:rFonts w:ascii="Wingdings" w:hAnsi="Wingdings" w:hint="default"/>
      </w:rPr>
    </w:lvl>
    <w:lvl w:ilvl="3" w:tplc="04140001" w:tentative="1">
      <w:start w:val="1"/>
      <w:numFmt w:val="bullet"/>
      <w:lvlText w:val=""/>
      <w:lvlJc w:val="left"/>
      <w:pPr>
        <w:ind w:left="3220" w:hanging="360"/>
      </w:pPr>
      <w:rPr>
        <w:rFonts w:ascii="Symbol" w:hAnsi="Symbol" w:hint="default"/>
      </w:rPr>
    </w:lvl>
    <w:lvl w:ilvl="4" w:tplc="04140003" w:tentative="1">
      <w:start w:val="1"/>
      <w:numFmt w:val="bullet"/>
      <w:lvlText w:val="o"/>
      <w:lvlJc w:val="left"/>
      <w:pPr>
        <w:ind w:left="3940" w:hanging="360"/>
      </w:pPr>
      <w:rPr>
        <w:rFonts w:ascii="Courier New" w:hAnsi="Courier New" w:cs="Courier New" w:hint="default"/>
      </w:rPr>
    </w:lvl>
    <w:lvl w:ilvl="5" w:tplc="04140005" w:tentative="1">
      <w:start w:val="1"/>
      <w:numFmt w:val="bullet"/>
      <w:lvlText w:val=""/>
      <w:lvlJc w:val="left"/>
      <w:pPr>
        <w:ind w:left="4660" w:hanging="360"/>
      </w:pPr>
      <w:rPr>
        <w:rFonts w:ascii="Wingdings" w:hAnsi="Wingdings" w:hint="default"/>
      </w:rPr>
    </w:lvl>
    <w:lvl w:ilvl="6" w:tplc="04140001" w:tentative="1">
      <w:start w:val="1"/>
      <w:numFmt w:val="bullet"/>
      <w:lvlText w:val=""/>
      <w:lvlJc w:val="left"/>
      <w:pPr>
        <w:ind w:left="5380" w:hanging="360"/>
      </w:pPr>
      <w:rPr>
        <w:rFonts w:ascii="Symbol" w:hAnsi="Symbol" w:hint="default"/>
      </w:rPr>
    </w:lvl>
    <w:lvl w:ilvl="7" w:tplc="04140003" w:tentative="1">
      <w:start w:val="1"/>
      <w:numFmt w:val="bullet"/>
      <w:lvlText w:val="o"/>
      <w:lvlJc w:val="left"/>
      <w:pPr>
        <w:ind w:left="6100" w:hanging="360"/>
      </w:pPr>
      <w:rPr>
        <w:rFonts w:ascii="Courier New" w:hAnsi="Courier New" w:cs="Courier New" w:hint="default"/>
      </w:rPr>
    </w:lvl>
    <w:lvl w:ilvl="8" w:tplc="04140005" w:tentative="1">
      <w:start w:val="1"/>
      <w:numFmt w:val="bullet"/>
      <w:lvlText w:val=""/>
      <w:lvlJc w:val="left"/>
      <w:pPr>
        <w:ind w:left="6820" w:hanging="360"/>
      </w:pPr>
      <w:rPr>
        <w:rFonts w:ascii="Wingdings" w:hAnsi="Wingdings" w:hint="default"/>
      </w:rPr>
    </w:lvl>
  </w:abstractNum>
  <w:abstractNum w:abstractNumId="63" w15:restartNumberingAfterBreak="0">
    <w:nsid w:val="542D0AD2"/>
    <w:multiLevelType w:val="multilevel"/>
    <w:tmpl w:val="0414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4" w15:restartNumberingAfterBreak="0">
    <w:nsid w:val="54B143F7"/>
    <w:multiLevelType w:val="hybridMultilevel"/>
    <w:tmpl w:val="27322402"/>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65" w15:restartNumberingAfterBreak="0">
    <w:nsid w:val="55782296"/>
    <w:multiLevelType w:val="hybridMultilevel"/>
    <w:tmpl w:val="05366C7A"/>
    <w:lvl w:ilvl="0" w:tplc="04140017">
      <w:start w:val="1"/>
      <w:numFmt w:val="lowerLetter"/>
      <w:lvlText w:val="%1)"/>
      <w:lvlJc w:val="left"/>
      <w:pPr>
        <w:ind w:left="720" w:hanging="360"/>
      </w:pPr>
      <w:rPr>
        <w:rFont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6" w15:restartNumberingAfterBreak="0">
    <w:nsid w:val="58CB3B7D"/>
    <w:multiLevelType w:val="hybridMultilevel"/>
    <w:tmpl w:val="BAC6AD58"/>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67" w15:restartNumberingAfterBreak="0">
    <w:nsid w:val="590B558E"/>
    <w:multiLevelType w:val="hybridMultilevel"/>
    <w:tmpl w:val="CEA2DB2C"/>
    <w:lvl w:ilvl="0" w:tplc="AAFE77BC">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abstractNum w:abstractNumId="68" w15:restartNumberingAfterBreak="0">
    <w:nsid w:val="5CB43167"/>
    <w:multiLevelType w:val="multilevel"/>
    <w:tmpl w:val="0414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9" w15:restartNumberingAfterBreak="0">
    <w:nsid w:val="5CD36591"/>
    <w:multiLevelType w:val="multilevel"/>
    <w:tmpl w:val="59E2BA30"/>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0" w15:restartNumberingAfterBreak="0">
    <w:nsid w:val="5DD0362B"/>
    <w:multiLevelType w:val="hybridMultilevel"/>
    <w:tmpl w:val="887A2A9A"/>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71" w15:restartNumberingAfterBreak="0">
    <w:nsid w:val="63004BE0"/>
    <w:multiLevelType w:val="hybridMultilevel"/>
    <w:tmpl w:val="9E1AC14C"/>
    <w:lvl w:ilvl="0" w:tplc="FFFFFFFF">
      <w:start w:val="1"/>
      <w:numFmt w:val="decimal"/>
      <w:lvlText w:val="%1."/>
      <w:lvlJc w:val="left"/>
      <w:pPr>
        <w:ind w:left="360" w:hanging="360"/>
      </w:p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2" w15:restartNumberingAfterBreak="0">
    <w:nsid w:val="638B0D13"/>
    <w:multiLevelType w:val="hybridMultilevel"/>
    <w:tmpl w:val="904C4B54"/>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73" w15:restartNumberingAfterBreak="0">
    <w:nsid w:val="63BE4752"/>
    <w:multiLevelType w:val="hybridMultilevel"/>
    <w:tmpl w:val="D588836E"/>
    <w:lvl w:ilvl="0" w:tplc="AAFE77BC">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74" w15:restartNumberingAfterBreak="0">
    <w:nsid w:val="68C40517"/>
    <w:multiLevelType w:val="hybridMultilevel"/>
    <w:tmpl w:val="F6606360"/>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75" w15:restartNumberingAfterBreak="0">
    <w:nsid w:val="6AEB0526"/>
    <w:multiLevelType w:val="hybridMultilevel"/>
    <w:tmpl w:val="44366028"/>
    <w:lvl w:ilvl="0" w:tplc="04140001">
      <w:start w:val="1"/>
      <w:numFmt w:val="bullet"/>
      <w:lvlText w:val=""/>
      <w:lvlJc w:val="left"/>
      <w:pPr>
        <w:ind w:left="357" w:hanging="357"/>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6" w15:restartNumberingAfterBreak="0">
    <w:nsid w:val="6C3C757B"/>
    <w:multiLevelType w:val="hybridMultilevel"/>
    <w:tmpl w:val="5D3059E6"/>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77" w15:restartNumberingAfterBreak="0">
    <w:nsid w:val="6C722A55"/>
    <w:multiLevelType w:val="hybridMultilevel"/>
    <w:tmpl w:val="6030AB6C"/>
    <w:lvl w:ilvl="0" w:tplc="04140001">
      <w:start w:val="1"/>
      <w:numFmt w:val="bullet"/>
      <w:lvlText w:val=""/>
      <w:lvlJc w:val="left"/>
      <w:pPr>
        <w:ind w:left="360" w:hanging="360"/>
      </w:pPr>
      <w:rPr>
        <w:rFonts w:ascii="Symbol" w:hAnsi="Symbol" w:hint="default"/>
      </w:rPr>
    </w:lvl>
    <w:lvl w:ilvl="1" w:tplc="04140003">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78" w15:restartNumberingAfterBreak="0">
    <w:nsid w:val="6DC90756"/>
    <w:multiLevelType w:val="hybridMultilevel"/>
    <w:tmpl w:val="5FCA296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9" w15:restartNumberingAfterBreak="0">
    <w:nsid w:val="702B6533"/>
    <w:multiLevelType w:val="multilevel"/>
    <w:tmpl w:val="FE7A43E2"/>
    <w:lvl w:ilvl="0">
      <w:start w:val="1"/>
      <w:numFmt w:val="decimal"/>
      <w:lvlText w:val="%1"/>
      <w:lvlJc w:val="left"/>
      <w:pPr>
        <w:ind w:left="432" w:hanging="432"/>
      </w:pPr>
      <w:rPr>
        <w:rFonts w:hint="default"/>
      </w:rPr>
    </w:lvl>
    <w:lvl w:ilvl="1">
      <w:start w:val="1"/>
      <w:numFmt w:val="decimal"/>
      <w:pStyle w:val="Overskrift61"/>
      <w:lvlText w:val="%1.%2"/>
      <w:lvlJc w:val="left"/>
      <w:pPr>
        <w:ind w:left="0" w:firstLine="0"/>
      </w:pPr>
      <w:rPr>
        <w:rFonts w:hint="default"/>
      </w:rPr>
    </w:lvl>
    <w:lvl w:ilvl="2">
      <w:start w:val="1"/>
      <w:numFmt w:val="decimal"/>
      <w:pStyle w:val="Overskrift71"/>
      <w:lvlText w:val="%1.%2.%3"/>
      <w:lvlJc w:val="left"/>
      <w:pPr>
        <w:ind w:left="1146" w:hanging="720"/>
      </w:pPr>
      <w:rPr>
        <w:rFonts w:hint="default"/>
      </w:rPr>
    </w:lvl>
    <w:lvl w:ilvl="3">
      <w:start w:val="1"/>
      <w:numFmt w:val="decimal"/>
      <w:pStyle w:val="Overskrift81"/>
      <w:lvlText w:val="%1.%2.%3.%4"/>
      <w:lvlJc w:val="left"/>
      <w:pPr>
        <w:ind w:left="864" w:hanging="864"/>
      </w:pPr>
      <w:rPr>
        <w:rFonts w:hint="default"/>
      </w:rPr>
    </w:lvl>
    <w:lvl w:ilvl="4">
      <w:start w:val="1"/>
      <w:numFmt w:val="decimal"/>
      <w:pStyle w:val="Overskrift91"/>
      <w:lvlText w:val="%1.%2.%3.%4.%5"/>
      <w:lvlJc w:val="left"/>
      <w:pPr>
        <w:ind w:left="1008" w:hanging="1008"/>
      </w:pPr>
      <w:rPr>
        <w:rFonts w:hint="default"/>
      </w:rPr>
    </w:lvl>
    <w:lvl w:ilvl="5">
      <w:start w:val="1"/>
      <w:numFmt w:val="decimal"/>
      <w:pStyle w:val="Overskrift61"/>
      <w:lvlText w:val="%1.%2.%3.%4.%5.%6"/>
      <w:lvlJc w:val="left"/>
      <w:pPr>
        <w:ind w:left="1152" w:hanging="1152"/>
      </w:pPr>
      <w:rPr>
        <w:rFonts w:hint="default"/>
      </w:rPr>
    </w:lvl>
    <w:lvl w:ilvl="6">
      <w:start w:val="1"/>
      <w:numFmt w:val="decimal"/>
      <w:pStyle w:val="Overskrift71"/>
      <w:lvlText w:val="%1.%2.%3.%4.%5.%6.%7"/>
      <w:lvlJc w:val="left"/>
      <w:pPr>
        <w:ind w:left="1296" w:hanging="1296"/>
      </w:pPr>
      <w:rPr>
        <w:rFonts w:hint="default"/>
      </w:rPr>
    </w:lvl>
    <w:lvl w:ilvl="7">
      <w:start w:val="1"/>
      <w:numFmt w:val="decimal"/>
      <w:pStyle w:val="Overskrift81"/>
      <w:lvlText w:val="%1.%2.%3.%4.%5.%6.%7.%8"/>
      <w:lvlJc w:val="left"/>
      <w:pPr>
        <w:ind w:left="1440" w:hanging="1440"/>
      </w:pPr>
      <w:rPr>
        <w:rFonts w:hint="default"/>
      </w:rPr>
    </w:lvl>
    <w:lvl w:ilvl="8">
      <w:start w:val="1"/>
      <w:numFmt w:val="decimal"/>
      <w:pStyle w:val="Overskrift91"/>
      <w:lvlText w:val="%1.%2.%3.%4.%5.%6.%7.%8.%9"/>
      <w:lvlJc w:val="left"/>
      <w:pPr>
        <w:ind w:left="1584" w:hanging="1584"/>
      </w:pPr>
      <w:rPr>
        <w:rFonts w:hint="default"/>
      </w:rPr>
    </w:lvl>
  </w:abstractNum>
  <w:abstractNum w:abstractNumId="80" w15:restartNumberingAfterBreak="0">
    <w:nsid w:val="71517B6D"/>
    <w:multiLevelType w:val="hybridMultilevel"/>
    <w:tmpl w:val="B68A85A2"/>
    <w:lvl w:ilvl="0" w:tplc="AAFE77BC">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81" w15:restartNumberingAfterBreak="0">
    <w:nsid w:val="71E1198E"/>
    <w:multiLevelType w:val="hybridMultilevel"/>
    <w:tmpl w:val="23860EC0"/>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82" w15:restartNumberingAfterBreak="0">
    <w:nsid w:val="75A62AF1"/>
    <w:multiLevelType w:val="hybridMultilevel"/>
    <w:tmpl w:val="505ADD12"/>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83" w15:restartNumberingAfterBreak="0">
    <w:nsid w:val="75CD7FB5"/>
    <w:multiLevelType w:val="hybridMultilevel"/>
    <w:tmpl w:val="FDAC5436"/>
    <w:lvl w:ilvl="0" w:tplc="FFFFFFFF">
      <w:start w:val="1"/>
      <w:numFmt w:val="decimal"/>
      <w:lvlText w:val="%1."/>
      <w:lvlJc w:val="left"/>
      <w:pPr>
        <w:ind w:left="360" w:hanging="360"/>
      </w:pPr>
      <w:rPr>
        <w:rFonts w:hint="default"/>
      </w:rPr>
    </w:lvl>
    <w:lvl w:ilvl="1" w:tplc="FFFFFFFF">
      <w:start w:val="1"/>
      <w:numFmt w:val="lowerLetter"/>
      <w:lvlText w:val="%2."/>
      <w:lvlJc w:val="left"/>
      <w:pPr>
        <w:ind w:left="1080" w:hanging="360"/>
      </w:pPr>
    </w:lvl>
    <w:lvl w:ilvl="2" w:tplc="FFFFFFFF">
      <w:numFmt w:val="bullet"/>
      <w:lvlText w:val="•"/>
      <w:lvlJc w:val="left"/>
      <w:pPr>
        <w:ind w:left="1980" w:hanging="360"/>
      </w:pPr>
      <w:rPr>
        <w:rFonts w:ascii="Lucida Sans Unicode" w:eastAsia="Times New Roman" w:hAnsi="Lucida Sans Unicode" w:cs="Lucida Sans Unicode" w:hint="default"/>
      </w:r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84" w15:restartNumberingAfterBreak="0">
    <w:nsid w:val="7649161A"/>
    <w:multiLevelType w:val="hybridMultilevel"/>
    <w:tmpl w:val="2F70689A"/>
    <w:lvl w:ilvl="0" w:tplc="AAFE77BC">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85" w15:restartNumberingAfterBreak="0">
    <w:nsid w:val="78867406"/>
    <w:multiLevelType w:val="hybridMultilevel"/>
    <w:tmpl w:val="B78E568A"/>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86" w15:restartNumberingAfterBreak="0">
    <w:nsid w:val="7BB360EF"/>
    <w:multiLevelType w:val="hybridMultilevel"/>
    <w:tmpl w:val="00484322"/>
    <w:lvl w:ilvl="0" w:tplc="FFFFFFFF">
      <w:start w:val="1"/>
      <w:numFmt w:val="decimal"/>
      <w:lvlText w:val="%1."/>
      <w:lvlJc w:val="left"/>
      <w:pPr>
        <w:ind w:left="360" w:hanging="360"/>
      </w:pPr>
      <w:rPr>
        <w:rFonts w:hint="default"/>
      </w:rPr>
    </w:lvl>
    <w:lvl w:ilvl="1" w:tplc="04140019" w:tentative="1">
      <w:start w:val="1"/>
      <w:numFmt w:val="lowerLetter"/>
      <w:lvlText w:val="%2."/>
      <w:lvlJc w:val="left"/>
      <w:pPr>
        <w:ind w:left="1080" w:hanging="360"/>
      </w:pPr>
    </w:lvl>
    <w:lvl w:ilvl="2" w:tplc="0414001B" w:tentative="1">
      <w:start w:val="1"/>
      <w:numFmt w:val="lowerRoman"/>
      <w:lvlText w:val="%3."/>
      <w:lvlJc w:val="right"/>
      <w:pPr>
        <w:ind w:left="1800" w:hanging="180"/>
      </w:pPr>
    </w:lvl>
    <w:lvl w:ilvl="3" w:tplc="0414000F" w:tentative="1">
      <w:start w:val="1"/>
      <w:numFmt w:val="decimal"/>
      <w:lvlText w:val="%4."/>
      <w:lvlJc w:val="left"/>
      <w:pPr>
        <w:ind w:left="2520" w:hanging="360"/>
      </w:pPr>
    </w:lvl>
    <w:lvl w:ilvl="4" w:tplc="04140019" w:tentative="1">
      <w:start w:val="1"/>
      <w:numFmt w:val="lowerLetter"/>
      <w:lvlText w:val="%5."/>
      <w:lvlJc w:val="left"/>
      <w:pPr>
        <w:ind w:left="3240" w:hanging="360"/>
      </w:pPr>
    </w:lvl>
    <w:lvl w:ilvl="5" w:tplc="0414001B" w:tentative="1">
      <w:start w:val="1"/>
      <w:numFmt w:val="lowerRoman"/>
      <w:lvlText w:val="%6."/>
      <w:lvlJc w:val="right"/>
      <w:pPr>
        <w:ind w:left="3960" w:hanging="180"/>
      </w:pPr>
    </w:lvl>
    <w:lvl w:ilvl="6" w:tplc="0414000F" w:tentative="1">
      <w:start w:val="1"/>
      <w:numFmt w:val="decimal"/>
      <w:lvlText w:val="%7."/>
      <w:lvlJc w:val="left"/>
      <w:pPr>
        <w:ind w:left="4680" w:hanging="360"/>
      </w:pPr>
    </w:lvl>
    <w:lvl w:ilvl="7" w:tplc="04140019" w:tentative="1">
      <w:start w:val="1"/>
      <w:numFmt w:val="lowerLetter"/>
      <w:lvlText w:val="%8."/>
      <w:lvlJc w:val="left"/>
      <w:pPr>
        <w:ind w:left="5400" w:hanging="360"/>
      </w:pPr>
    </w:lvl>
    <w:lvl w:ilvl="8" w:tplc="0414001B" w:tentative="1">
      <w:start w:val="1"/>
      <w:numFmt w:val="lowerRoman"/>
      <w:lvlText w:val="%9."/>
      <w:lvlJc w:val="right"/>
      <w:pPr>
        <w:ind w:left="6120" w:hanging="180"/>
      </w:pPr>
    </w:lvl>
  </w:abstractNum>
  <w:num w:numId="1" w16cid:durableId="200293059">
    <w:abstractNumId w:val="8"/>
  </w:num>
  <w:num w:numId="2" w16cid:durableId="716658927">
    <w:abstractNumId w:val="3"/>
  </w:num>
  <w:num w:numId="3" w16cid:durableId="489978225">
    <w:abstractNumId w:val="2"/>
  </w:num>
  <w:num w:numId="4" w16cid:durableId="585650352">
    <w:abstractNumId w:val="1"/>
  </w:num>
  <w:num w:numId="5" w16cid:durableId="637146123">
    <w:abstractNumId w:val="0"/>
  </w:num>
  <w:num w:numId="6" w16cid:durableId="293175072">
    <w:abstractNumId w:val="9"/>
  </w:num>
  <w:num w:numId="7" w16cid:durableId="480856312">
    <w:abstractNumId w:val="7"/>
  </w:num>
  <w:num w:numId="8" w16cid:durableId="802701413">
    <w:abstractNumId w:val="6"/>
  </w:num>
  <w:num w:numId="9" w16cid:durableId="1857692942">
    <w:abstractNumId w:val="5"/>
  </w:num>
  <w:num w:numId="10" w16cid:durableId="407533512">
    <w:abstractNumId w:val="4"/>
  </w:num>
  <w:num w:numId="11" w16cid:durableId="1142695557">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849610475">
    <w:abstractNumId w:val="79"/>
  </w:num>
  <w:num w:numId="13" w16cid:durableId="473304130">
    <w:abstractNumId w:val="69"/>
  </w:num>
  <w:num w:numId="14" w16cid:durableId="207574109">
    <w:abstractNumId w:val="23"/>
  </w:num>
  <w:num w:numId="15" w16cid:durableId="1863086799">
    <w:abstractNumId w:val="68"/>
  </w:num>
  <w:num w:numId="16" w16cid:durableId="1502158153">
    <w:abstractNumId w:val="20"/>
  </w:num>
  <w:num w:numId="17" w16cid:durableId="1485976230">
    <w:abstractNumId w:val="55"/>
  </w:num>
  <w:num w:numId="18" w16cid:durableId="1742673362">
    <w:abstractNumId w:val="62"/>
  </w:num>
  <w:num w:numId="19" w16cid:durableId="1127049668">
    <w:abstractNumId w:val="42"/>
  </w:num>
  <w:num w:numId="20" w16cid:durableId="865875447">
    <w:abstractNumId w:val="31"/>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052729743">
    <w:abstractNumId w:val="31"/>
  </w:num>
  <w:num w:numId="22" w16cid:durableId="2006934454">
    <w:abstractNumId w:val="59"/>
  </w:num>
  <w:num w:numId="23" w16cid:durableId="465437738">
    <w:abstractNumId w:val="63"/>
  </w:num>
  <w:num w:numId="24" w16cid:durableId="765074763">
    <w:abstractNumId w:val="47"/>
  </w:num>
  <w:num w:numId="25" w16cid:durableId="985940774">
    <w:abstractNumId w:val="24"/>
  </w:num>
  <w:num w:numId="26" w16cid:durableId="1387219558">
    <w:abstractNumId w:val="35"/>
  </w:num>
  <w:num w:numId="27" w16cid:durableId="677006996">
    <w:abstractNumId w:val="27"/>
  </w:num>
  <w:num w:numId="28" w16cid:durableId="748231327">
    <w:abstractNumId w:val="18"/>
  </w:num>
  <w:num w:numId="29" w16cid:durableId="1088113684">
    <w:abstractNumId w:val="65"/>
  </w:num>
  <w:num w:numId="30" w16cid:durableId="1080712062">
    <w:abstractNumId w:val="76"/>
  </w:num>
  <w:num w:numId="31" w16cid:durableId="1345979677">
    <w:abstractNumId w:val="61"/>
  </w:num>
  <w:num w:numId="32" w16cid:durableId="1839349987">
    <w:abstractNumId w:val="73"/>
  </w:num>
  <w:num w:numId="33" w16cid:durableId="670304296">
    <w:abstractNumId w:val="84"/>
  </w:num>
  <w:num w:numId="34" w16cid:durableId="2107265394">
    <w:abstractNumId w:val="58"/>
  </w:num>
  <w:num w:numId="35" w16cid:durableId="1337729637">
    <w:abstractNumId w:val="38"/>
  </w:num>
  <w:num w:numId="36" w16cid:durableId="1278104859">
    <w:abstractNumId w:val="30"/>
  </w:num>
  <w:num w:numId="37" w16cid:durableId="1188912450">
    <w:abstractNumId w:val="11"/>
  </w:num>
  <w:num w:numId="38" w16cid:durableId="1428231195">
    <w:abstractNumId w:val="60"/>
  </w:num>
  <w:num w:numId="39" w16cid:durableId="1147284971">
    <w:abstractNumId w:val="80"/>
  </w:num>
  <w:num w:numId="40" w16cid:durableId="434205946">
    <w:abstractNumId w:val="13"/>
  </w:num>
  <w:num w:numId="41" w16cid:durableId="630868666">
    <w:abstractNumId w:val="39"/>
  </w:num>
  <w:num w:numId="42" w16cid:durableId="2075622065">
    <w:abstractNumId w:val="33"/>
  </w:num>
  <w:num w:numId="43" w16cid:durableId="2083596217">
    <w:abstractNumId w:val="67"/>
  </w:num>
  <w:num w:numId="44" w16cid:durableId="1280841742">
    <w:abstractNumId w:val="52"/>
  </w:num>
  <w:num w:numId="45" w16cid:durableId="601300659">
    <w:abstractNumId w:val="78"/>
  </w:num>
  <w:num w:numId="46" w16cid:durableId="1249653247">
    <w:abstractNumId w:val="83"/>
  </w:num>
  <w:num w:numId="47" w16cid:durableId="1804733014">
    <w:abstractNumId w:val="32"/>
  </w:num>
  <w:num w:numId="48" w16cid:durableId="260913151">
    <w:abstractNumId w:val="12"/>
  </w:num>
  <w:num w:numId="49" w16cid:durableId="1153762710">
    <w:abstractNumId w:val="37"/>
  </w:num>
  <w:num w:numId="50" w16cid:durableId="695891028">
    <w:abstractNumId w:val="86"/>
  </w:num>
  <w:num w:numId="51" w16cid:durableId="22098191">
    <w:abstractNumId w:val="48"/>
  </w:num>
  <w:num w:numId="52" w16cid:durableId="925188187">
    <w:abstractNumId w:val="44"/>
  </w:num>
  <w:num w:numId="53" w16cid:durableId="995567826">
    <w:abstractNumId w:val="54"/>
  </w:num>
  <w:num w:numId="54" w16cid:durableId="2132478079">
    <w:abstractNumId w:val="66"/>
  </w:num>
  <w:num w:numId="55" w16cid:durableId="1467699813">
    <w:abstractNumId w:val="46"/>
  </w:num>
  <w:num w:numId="56" w16cid:durableId="778571593">
    <w:abstractNumId w:val="43"/>
  </w:num>
  <w:num w:numId="57" w16cid:durableId="1098872243">
    <w:abstractNumId w:val="70"/>
  </w:num>
  <w:num w:numId="58" w16cid:durableId="448089524">
    <w:abstractNumId w:val="50"/>
  </w:num>
  <w:num w:numId="59" w16cid:durableId="1857881579">
    <w:abstractNumId w:val="85"/>
  </w:num>
  <w:num w:numId="60" w16cid:durableId="1699621831">
    <w:abstractNumId w:val="74"/>
  </w:num>
  <w:num w:numId="61" w16cid:durableId="1362628194">
    <w:abstractNumId w:val="25"/>
  </w:num>
  <w:num w:numId="62" w16cid:durableId="383531049">
    <w:abstractNumId w:val="82"/>
  </w:num>
  <w:num w:numId="63" w16cid:durableId="1213930769">
    <w:abstractNumId w:val="41"/>
  </w:num>
  <w:num w:numId="64" w16cid:durableId="926770719">
    <w:abstractNumId w:val="57"/>
  </w:num>
  <w:num w:numId="65" w16cid:durableId="1686396311">
    <w:abstractNumId w:val="72"/>
  </w:num>
  <w:num w:numId="66" w16cid:durableId="481318042">
    <w:abstractNumId w:val="40"/>
  </w:num>
  <w:num w:numId="67" w16cid:durableId="1919092804">
    <w:abstractNumId w:val="64"/>
  </w:num>
  <w:num w:numId="68" w16cid:durableId="856313450">
    <w:abstractNumId w:val="81"/>
  </w:num>
  <w:num w:numId="69" w16cid:durableId="420413697">
    <w:abstractNumId w:val="56"/>
  </w:num>
  <w:num w:numId="70" w16cid:durableId="882406859">
    <w:abstractNumId w:val="16"/>
  </w:num>
  <w:num w:numId="71" w16cid:durableId="995184890">
    <w:abstractNumId w:val="77"/>
  </w:num>
  <w:num w:numId="72" w16cid:durableId="1752778913">
    <w:abstractNumId w:val="26"/>
  </w:num>
  <w:num w:numId="73" w16cid:durableId="1008216210">
    <w:abstractNumId w:val="29"/>
  </w:num>
  <w:num w:numId="74" w16cid:durableId="1841040105">
    <w:abstractNumId w:val="49"/>
  </w:num>
  <w:num w:numId="75" w16cid:durableId="462770513">
    <w:abstractNumId w:val="53"/>
  </w:num>
  <w:num w:numId="76" w16cid:durableId="860706244">
    <w:abstractNumId w:val="45"/>
  </w:num>
  <w:num w:numId="77" w16cid:durableId="1358189800">
    <w:abstractNumId w:val="14"/>
  </w:num>
  <w:num w:numId="78" w16cid:durableId="1526793298">
    <w:abstractNumId w:val="10"/>
  </w:num>
  <w:num w:numId="79" w16cid:durableId="1887569527">
    <w:abstractNumId w:val="36"/>
  </w:num>
  <w:num w:numId="80" w16cid:durableId="210456605">
    <w:abstractNumId w:val="34"/>
  </w:num>
  <w:num w:numId="81" w16cid:durableId="1461025863">
    <w:abstractNumId w:val="19"/>
  </w:num>
  <w:num w:numId="82" w16cid:durableId="252444894">
    <w:abstractNumId w:val="75"/>
  </w:num>
  <w:num w:numId="83" w16cid:durableId="572354280">
    <w:abstractNumId w:val="71"/>
  </w:num>
  <w:num w:numId="84" w16cid:durableId="1505896086">
    <w:abstractNumId w:val="22"/>
  </w:num>
  <w:num w:numId="85" w16cid:durableId="961234019">
    <w:abstractNumId w:val="51"/>
  </w:num>
  <w:num w:numId="86" w16cid:durableId="1107698211">
    <w:abstractNumId w:val="21"/>
  </w:num>
  <w:num w:numId="87" w16cid:durableId="1448743603">
    <w:abstractNumId w:val="15"/>
  </w:num>
  <w:num w:numId="88" w16cid:durableId="1617565360">
    <w:abstractNumId w:val="17"/>
  </w:num>
  <w:numIdMacAtCleanup w:val="8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2"/>
  <w:attachedTemplate r:id="rId1"/>
  <w:stylePaneFormatFilter w:val="1721" w:allStyles="1" w:customStyles="0" w:latentStyles="0" w:stylesInUse="0" w:headingStyles="1" w:numberingStyles="0" w:tableStyles="0" w:directFormattingOnRuns="1" w:directFormattingOnParagraphs="1" w:directFormattingOnNumbering="1" w:directFormattingOnTables="0" w:clearFormatting="1" w:top3HeadingStyles="0" w:visibleStyles="0" w:alternateStyleNames="0"/>
  <w:stylePaneSortMethod w:val="0004"/>
  <w:defaultTabStop w:val="34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53EE"/>
    <w:rsid w:val="00000307"/>
    <w:rsid w:val="00000350"/>
    <w:rsid w:val="0000089F"/>
    <w:rsid w:val="000009C1"/>
    <w:rsid w:val="000013C5"/>
    <w:rsid w:val="000014F4"/>
    <w:rsid w:val="0000178D"/>
    <w:rsid w:val="00001E7E"/>
    <w:rsid w:val="000023D1"/>
    <w:rsid w:val="00002CFB"/>
    <w:rsid w:val="00002F03"/>
    <w:rsid w:val="00003541"/>
    <w:rsid w:val="00004036"/>
    <w:rsid w:val="000047DE"/>
    <w:rsid w:val="000058B2"/>
    <w:rsid w:val="0000606D"/>
    <w:rsid w:val="000062DA"/>
    <w:rsid w:val="00006734"/>
    <w:rsid w:val="00006840"/>
    <w:rsid w:val="00006CD9"/>
    <w:rsid w:val="00006FD7"/>
    <w:rsid w:val="000104B8"/>
    <w:rsid w:val="0001066B"/>
    <w:rsid w:val="00010A22"/>
    <w:rsid w:val="00011068"/>
    <w:rsid w:val="0001146B"/>
    <w:rsid w:val="000114AF"/>
    <w:rsid w:val="00012A64"/>
    <w:rsid w:val="00012C5D"/>
    <w:rsid w:val="00013B08"/>
    <w:rsid w:val="000147D6"/>
    <w:rsid w:val="00015903"/>
    <w:rsid w:val="00016149"/>
    <w:rsid w:val="000163A0"/>
    <w:rsid w:val="00016CC0"/>
    <w:rsid w:val="00017083"/>
    <w:rsid w:val="00017EEC"/>
    <w:rsid w:val="00017FB2"/>
    <w:rsid w:val="000200F6"/>
    <w:rsid w:val="00020CD2"/>
    <w:rsid w:val="00020D9B"/>
    <w:rsid w:val="00020E96"/>
    <w:rsid w:val="00021E0D"/>
    <w:rsid w:val="000222DD"/>
    <w:rsid w:val="000228BD"/>
    <w:rsid w:val="00022CE1"/>
    <w:rsid w:val="00022D6F"/>
    <w:rsid w:val="00022EA8"/>
    <w:rsid w:val="000241C8"/>
    <w:rsid w:val="00024AB7"/>
    <w:rsid w:val="000251D2"/>
    <w:rsid w:val="00026656"/>
    <w:rsid w:val="00026844"/>
    <w:rsid w:val="00026A24"/>
    <w:rsid w:val="00027336"/>
    <w:rsid w:val="000273CB"/>
    <w:rsid w:val="000277C8"/>
    <w:rsid w:val="00027BA8"/>
    <w:rsid w:val="00027D29"/>
    <w:rsid w:val="000301CB"/>
    <w:rsid w:val="000305D4"/>
    <w:rsid w:val="000305D8"/>
    <w:rsid w:val="00030B64"/>
    <w:rsid w:val="00031051"/>
    <w:rsid w:val="000316DB"/>
    <w:rsid w:val="00031BA2"/>
    <w:rsid w:val="0003226A"/>
    <w:rsid w:val="00032753"/>
    <w:rsid w:val="00032907"/>
    <w:rsid w:val="00032C02"/>
    <w:rsid w:val="00032C56"/>
    <w:rsid w:val="000344F0"/>
    <w:rsid w:val="00034668"/>
    <w:rsid w:val="0003552B"/>
    <w:rsid w:val="000364F0"/>
    <w:rsid w:val="00036B73"/>
    <w:rsid w:val="00036DBA"/>
    <w:rsid w:val="00037487"/>
    <w:rsid w:val="00037489"/>
    <w:rsid w:val="00037CB0"/>
    <w:rsid w:val="00037CC2"/>
    <w:rsid w:val="000401B8"/>
    <w:rsid w:val="00040C48"/>
    <w:rsid w:val="000411E5"/>
    <w:rsid w:val="000415C7"/>
    <w:rsid w:val="00041756"/>
    <w:rsid w:val="00042B94"/>
    <w:rsid w:val="00042E4A"/>
    <w:rsid w:val="0004413E"/>
    <w:rsid w:val="00044961"/>
    <w:rsid w:val="00044A3C"/>
    <w:rsid w:val="00044F9D"/>
    <w:rsid w:val="000450ED"/>
    <w:rsid w:val="00046045"/>
    <w:rsid w:val="000465C7"/>
    <w:rsid w:val="0004680F"/>
    <w:rsid w:val="00047767"/>
    <w:rsid w:val="000478E5"/>
    <w:rsid w:val="0004790A"/>
    <w:rsid w:val="00047C77"/>
    <w:rsid w:val="00050150"/>
    <w:rsid w:val="0005022C"/>
    <w:rsid w:val="00050645"/>
    <w:rsid w:val="000506E3"/>
    <w:rsid w:val="000508F7"/>
    <w:rsid w:val="000509DC"/>
    <w:rsid w:val="00050C83"/>
    <w:rsid w:val="00051117"/>
    <w:rsid w:val="000511DA"/>
    <w:rsid w:val="00051914"/>
    <w:rsid w:val="00051A65"/>
    <w:rsid w:val="00051FE9"/>
    <w:rsid w:val="00052130"/>
    <w:rsid w:val="00052CFF"/>
    <w:rsid w:val="00052EB6"/>
    <w:rsid w:val="00053B46"/>
    <w:rsid w:val="00053D1C"/>
    <w:rsid w:val="00053ECE"/>
    <w:rsid w:val="0005402F"/>
    <w:rsid w:val="000541A3"/>
    <w:rsid w:val="00054B9F"/>
    <w:rsid w:val="00055E6E"/>
    <w:rsid w:val="00056727"/>
    <w:rsid w:val="00056CAF"/>
    <w:rsid w:val="000578BE"/>
    <w:rsid w:val="00057ABA"/>
    <w:rsid w:val="00060677"/>
    <w:rsid w:val="00060857"/>
    <w:rsid w:val="000610B4"/>
    <w:rsid w:val="00061CE6"/>
    <w:rsid w:val="00061DE4"/>
    <w:rsid w:val="00061FD6"/>
    <w:rsid w:val="00062FBC"/>
    <w:rsid w:val="000631EC"/>
    <w:rsid w:val="000636E7"/>
    <w:rsid w:val="0006376B"/>
    <w:rsid w:val="0006401A"/>
    <w:rsid w:val="00064038"/>
    <w:rsid w:val="000652AF"/>
    <w:rsid w:val="0006572C"/>
    <w:rsid w:val="00065861"/>
    <w:rsid w:val="00065DB9"/>
    <w:rsid w:val="0006678E"/>
    <w:rsid w:val="000667FC"/>
    <w:rsid w:val="00066FE5"/>
    <w:rsid w:val="00067151"/>
    <w:rsid w:val="0006727A"/>
    <w:rsid w:val="00067595"/>
    <w:rsid w:val="000677D6"/>
    <w:rsid w:val="000677E2"/>
    <w:rsid w:val="000679E2"/>
    <w:rsid w:val="00070AE1"/>
    <w:rsid w:val="00070AEF"/>
    <w:rsid w:val="0007161A"/>
    <w:rsid w:val="000717D0"/>
    <w:rsid w:val="000719D3"/>
    <w:rsid w:val="00071E97"/>
    <w:rsid w:val="00071EFB"/>
    <w:rsid w:val="0007259E"/>
    <w:rsid w:val="00072695"/>
    <w:rsid w:val="000728CB"/>
    <w:rsid w:val="00072920"/>
    <w:rsid w:val="00072936"/>
    <w:rsid w:val="00073450"/>
    <w:rsid w:val="0007384B"/>
    <w:rsid w:val="000738D4"/>
    <w:rsid w:val="000740E1"/>
    <w:rsid w:val="0007445C"/>
    <w:rsid w:val="00074944"/>
    <w:rsid w:val="00075036"/>
    <w:rsid w:val="000752A0"/>
    <w:rsid w:val="0007531A"/>
    <w:rsid w:val="00075556"/>
    <w:rsid w:val="00075D5D"/>
    <w:rsid w:val="0007640D"/>
    <w:rsid w:val="000768EA"/>
    <w:rsid w:val="00077408"/>
    <w:rsid w:val="00077DB5"/>
    <w:rsid w:val="00077E44"/>
    <w:rsid w:val="00081149"/>
    <w:rsid w:val="00081709"/>
    <w:rsid w:val="0008277E"/>
    <w:rsid w:val="00082AC5"/>
    <w:rsid w:val="000839B8"/>
    <w:rsid w:val="00083CA9"/>
    <w:rsid w:val="00084AF3"/>
    <w:rsid w:val="0008551E"/>
    <w:rsid w:val="0008651A"/>
    <w:rsid w:val="00086A49"/>
    <w:rsid w:val="00086CDD"/>
    <w:rsid w:val="00086EA3"/>
    <w:rsid w:val="000874B9"/>
    <w:rsid w:val="00087692"/>
    <w:rsid w:val="00087A68"/>
    <w:rsid w:val="00087CEB"/>
    <w:rsid w:val="00090055"/>
    <w:rsid w:val="00090136"/>
    <w:rsid w:val="00090462"/>
    <w:rsid w:val="000904B8"/>
    <w:rsid w:val="00090590"/>
    <w:rsid w:val="000908C9"/>
    <w:rsid w:val="00090F0B"/>
    <w:rsid w:val="00091185"/>
    <w:rsid w:val="00091364"/>
    <w:rsid w:val="000913EB"/>
    <w:rsid w:val="00092070"/>
    <w:rsid w:val="00092360"/>
    <w:rsid w:val="00092626"/>
    <w:rsid w:val="00092857"/>
    <w:rsid w:val="00093458"/>
    <w:rsid w:val="000935D3"/>
    <w:rsid w:val="000938F7"/>
    <w:rsid w:val="00094161"/>
    <w:rsid w:val="0009448B"/>
    <w:rsid w:val="000946B6"/>
    <w:rsid w:val="000946E9"/>
    <w:rsid w:val="00094C07"/>
    <w:rsid w:val="00094EE0"/>
    <w:rsid w:val="0009544D"/>
    <w:rsid w:val="00095618"/>
    <w:rsid w:val="00095739"/>
    <w:rsid w:val="00095CF8"/>
    <w:rsid w:val="000961A1"/>
    <w:rsid w:val="000962D5"/>
    <w:rsid w:val="0009674C"/>
    <w:rsid w:val="0009694E"/>
    <w:rsid w:val="00096FD5"/>
    <w:rsid w:val="000977A3"/>
    <w:rsid w:val="00097D59"/>
    <w:rsid w:val="000A0094"/>
    <w:rsid w:val="000A07DB"/>
    <w:rsid w:val="000A0A9F"/>
    <w:rsid w:val="000A0BCC"/>
    <w:rsid w:val="000A25E7"/>
    <w:rsid w:val="000A2F0F"/>
    <w:rsid w:val="000A2F5A"/>
    <w:rsid w:val="000A363A"/>
    <w:rsid w:val="000A399E"/>
    <w:rsid w:val="000A3CB7"/>
    <w:rsid w:val="000A3F81"/>
    <w:rsid w:val="000A412B"/>
    <w:rsid w:val="000A4289"/>
    <w:rsid w:val="000A4353"/>
    <w:rsid w:val="000A45F3"/>
    <w:rsid w:val="000A48D0"/>
    <w:rsid w:val="000A492B"/>
    <w:rsid w:val="000A4B7B"/>
    <w:rsid w:val="000A65E8"/>
    <w:rsid w:val="000A69B9"/>
    <w:rsid w:val="000A6E0D"/>
    <w:rsid w:val="000A7194"/>
    <w:rsid w:val="000A7FB0"/>
    <w:rsid w:val="000B004C"/>
    <w:rsid w:val="000B0DD7"/>
    <w:rsid w:val="000B13C6"/>
    <w:rsid w:val="000B1B80"/>
    <w:rsid w:val="000B23E6"/>
    <w:rsid w:val="000B254E"/>
    <w:rsid w:val="000B2C73"/>
    <w:rsid w:val="000B2F88"/>
    <w:rsid w:val="000B3130"/>
    <w:rsid w:val="000B4FA1"/>
    <w:rsid w:val="000B5596"/>
    <w:rsid w:val="000B5859"/>
    <w:rsid w:val="000B5D45"/>
    <w:rsid w:val="000B6974"/>
    <w:rsid w:val="000B6F37"/>
    <w:rsid w:val="000B7493"/>
    <w:rsid w:val="000B74C0"/>
    <w:rsid w:val="000B7754"/>
    <w:rsid w:val="000C033A"/>
    <w:rsid w:val="000C0375"/>
    <w:rsid w:val="000C03E2"/>
    <w:rsid w:val="000C069D"/>
    <w:rsid w:val="000C131B"/>
    <w:rsid w:val="000C1389"/>
    <w:rsid w:val="000C19D9"/>
    <w:rsid w:val="000C1AC9"/>
    <w:rsid w:val="000C2061"/>
    <w:rsid w:val="000C32E8"/>
    <w:rsid w:val="000C3399"/>
    <w:rsid w:val="000C3680"/>
    <w:rsid w:val="000C3F03"/>
    <w:rsid w:val="000C40B5"/>
    <w:rsid w:val="000C446B"/>
    <w:rsid w:val="000C4536"/>
    <w:rsid w:val="000C56F6"/>
    <w:rsid w:val="000C5C8A"/>
    <w:rsid w:val="000C6215"/>
    <w:rsid w:val="000C6367"/>
    <w:rsid w:val="000C68C5"/>
    <w:rsid w:val="000C6FA8"/>
    <w:rsid w:val="000C77BE"/>
    <w:rsid w:val="000C7B1A"/>
    <w:rsid w:val="000C7D9B"/>
    <w:rsid w:val="000C7F61"/>
    <w:rsid w:val="000D0882"/>
    <w:rsid w:val="000D0E86"/>
    <w:rsid w:val="000D10D5"/>
    <w:rsid w:val="000D1203"/>
    <w:rsid w:val="000D1B97"/>
    <w:rsid w:val="000D220C"/>
    <w:rsid w:val="000D2697"/>
    <w:rsid w:val="000D2943"/>
    <w:rsid w:val="000D2CFE"/>
    <w:rsid w:val="000D38BF"/>
    <w:rsid w:val="000D38C8"/>
    <w:rsid w:val="000D42DC"/>
    <w:rsid w:val="000D470E"/>
    <w:rsid w:val="000D4C15"/>
    <w:rsid w:val="000D4FCC"/>
    <w:rsid w:val="000D5287"/>
    <w:rsid w:val="000D5D52"/>
    <w:rsid w:val="000E009C"/>
    <w:rsid w:val="000E03D0"/>
    <w:rsid w:val="000E0B3F"/>
    <w:rsid w:val="000E0CE1"/>
    <w:rsid w:val="000E1B4E"/>
    <w:rsid w:val="000E1D38"/>
    <w:rsid w:val="000E1F1E"/>
    <w:rsid w:val="000E2023"/>
    <w:rsid w:val="000E24BF"/>
    <w:rsid w:val="000E2797"/>
    <w:rsid w:val="000E36E6"/>
    <w:rsid w:val="000E3AB1"/>
    <w:rsid w:val="000E3C3F"/>
    <w:rsid w:val="000E3CAB"/>
    <w:rsid w:val="000E3D30"/>
    <w:rsid w:val="000E4ADE"/>
    <w:rsid w:val="000E4B1D"/>
    <w:rsid w:val="000E4C69"/>
    <w:rsid w:val="000E5043"/>
    <w:rsid w:val="000E5872"/>
    <w:rsid w:val="000E5A99"/>
    <w:rsid w:val="000E6024"/>
    <w:rsid w:val="000E605A"/>
    <w:rsid w:val="000E72E7"/>
    <w:rsid w:val="000F05D3"/>
    <w:rsid w:val="000F097F"/>
    <w:rsid w:val="000F1151"/>
    <w:rsid w:val="000F1317"/>
    <w:rsid w:val="000F1389"/>
    <w:rsid w:val="000F1CD0"/>
    <w:rsid w:val="000F2A5E"/>
    <w:rsid w:val="000F3392"/>
    <w:rsid w:val="000F363A"/>
    <w:rsid w:val="000F3802"/>
    <w:rsid w:val="000F3D28"/>
    <w:rsid w:val="000F4234"/>
    <w:rsid w:val="000F43FD"/>
    <w:rsid w:val="000F46F1"/>
    <w:rsid w:val="000F486A"/>
    <w:rsid w:val="000F5670"/>
    <w:rsid w:val="000F5ACA"/>
    <w:rsid w:val="000F5E7A"/>
    <w:rsid w:val="000F631F"/>
    <w:rsid w:val="000F6503"/>
    <w:rsid w:val="000F6650"/>
    <w:rsid w:val="000F7CB9"/>
    <w:rsid w:val="00100141"/>
    <w:rsid w:val="00100831"/>
    <w:rsid w:val="00100938"/>
    <w:rsid w:val="00100A8C"/>
    <w:rsid w:val="00101142"/>
    <w:rsid w:val="00101A80"/>
    <w:rsid w:val="00101C21"/>
    <w:rsid w:val="00101F58"/>
    <w:rsid w:val="00101FD9"/>
    <w:rsid w:val="0010241F"/>
    <w:rsid w:val="001033E8"/>
    <w:rsid w:val="00103703"/>
    <w:rsid w:val="00103B47"/>
    <w:rsid w:val="00103DE3"/>
    <w:rsid w:val="00104A27"/>
    <w:rsid w:val="00105212"/>
    <w:rsid w:val="0010577F"/>
    <w:rsid w:val="00105E0E"/>
    <w:rsid w:val="001061A6"/>
    <w:rsid w:val="001071A8"/>
    <w:rsid w:val="00107555"/>
    <w:rsid w:val="00111437"/>
    <w:rsid w:val="001114F2"/>
    <w:rsid w:val="00111E33"/>
    <w:rsid w:val="00112B39"/>
    <w:rsid w:val="00112C31"/>
    <w:rsid w:val="001130DC"/>
    <w:rsid w:val="001133D3"/>
    <w:rsid w:val="001137C4"/>
    <w:rsid w:val="001144F0"/>
    <w:rsid w:val="00114623"/>
    <w:rsid w:val="0011493F"/>
    <w:rsid w:val="001149BA"/>
    <w:rsid w:val="001149EB"/>
    <w:rsid w:val="00115120"/>
    <w:rsid w:val="00115503"/>
    <w:rsid w:val="00115714"/>
    <w:rsid w:val="00115D26"/>
    <w:rsid w:val="001161EA"/>
    <w:rsid w:val="00116642"/>
    <w:rsid w:val="00116FB3"/>
    <w:rsid w:val="00117B23"/>
    <w:rsid w:val="001202E9"/>
    <w:rsid w:val="00120FF9"/>
    <w:rsid w:val="00121B1E"/>
    <w:rsid w:val="00121C7E"/>
    <w:rsid w:val="00122F6D"/>
    <w:rsid w:val="001232DE"/>
    <w:rsid w:val="00123658"/>
    <w:rsid w:val="00123B40"/>
    <w:rsid w:val="0012417E"/>
    <w:rsid w:val="00124394"/>
    <w:rsid w:val="001245B9"/>
    <w:rsid w:val="00124CB3"/>
    <w:rsid w:val="00124D71"/>
    <w:rsid w:val="00125D6B"/>
    <w:rsid w:val="001268C3"/>
    <w:rsid w:val="00127189"/>
    <w:rsid w:val="00127F11"/>
    <w:rsid w:val="00130818"/>
    <w:rsid w:val="00130B36"/>
    <w:rsid w:val="00130F46"/>
    <w:rsid w:val="00131FA8"/>
    <w:rsid w:val="00132955"/>
    <w:rsid w:val="00132A1F"/>
    <w:rsid w:val="00132DCF"/>
    <w:rsid w:val="00132EC0"/>
    <w:rsid w:val="00133139"/>
    <w:rsid w:val="001336B7"/>
    <w:rsid w:val="00133E79"/>
    <w:rsid w:val="0013412D"/>
    <w:rsid w:val="00134954"/>
    <w:rsid w:val="00134C2D"/>
    <w:rsid w:val="00135288"/>
    <w:rsid w:val="001361E1"/>
    <w:rsid w:val="00136D34"/>
    <w:rsid w:val="0013725F"/>
    <w:rsid w:val="001406A2"/>
    <w:rsid w:val="0014099C"/>
    <w:rsid w:val="001409E6"/>
    <w:rsid w:val="001411EF"/>
    <w:rsid w:val="001411F4"/>
    <w:rsid w:val="0014152A"/>
    <w:rsid w:val="00141DD3"/>
    <w:rsid w:val="00142A61"/>
    <w:rsid w:val="00142C3B"/>
    <w:rsid w:val="001430D2"/>
    <w:rsid w:val="00143E81"/>
    <w:rsid w:val="00144408"/>
    <w:rsid w:val="0014469B"/>
    <w:rsid w:val="001448FE"/>
    <w:rsid w:val="00145790"/>
    <w:rsid w:val="001459D3"/>
    <w:rsid w:val="00145E0E"/>
    <w:rsid w:val="0014624A"/>
    <w:rsid w:val="001473C2"/>
    <w:rsid w:val="001477C9"/>
    <w:rsid w:val="00147AD2"/>
    <w:rsid w:val="00150818"/>
    <w:rsid w:val="00150B22"/>
    <w:rsid w:val="0015145D"/>
    <w:rsid w:val="00151D99"/>
    <w:rsid w:val="00152033"/>
    <w:rsid w:val="00152036"/>
    <w:rsid w:val="00152B3C"/>
    <w:rsid w:val="00152F48"/>
    <w:rsid w:val="00152F87"/>
    <w:rsid w:val="00153409"/>
    <w:rsid w:val="001536BB"/>
    <w:rsid w:val="001537DA"/>
    <w:rsid w:val="00154993"/>
    <w:rsid w:val="00154C68"/>
    <w:rsid w:val="00154CDB"/>
    <w:rsid w:val="001553B5"/>
    <w:rsid w:val="00155483"/>
    <w:rsid w:val="001557A0"/>
    <w:rsid w:val="0015615C"/>
    <w:rsid w:val="001571F1"/>
    <w:rsid w:val="00157941"/>
    <w:rsid w:val="00157E06"/>
    <w:rsid w:val="0016004F"/>
    <w:rsid w:val="00160267"/>
    <w:rsid w:val="0016055F"/>
    <w:rsid w:val="00160EB6"/>
    <w:rsid w:val="00160EC4"/>
    <w:rsid w:val="001611E9"/>
    <w:rsid w:val="0016153D"/>
    <w:rsid w:val="0016165E"/>
    <w:rsid w:val="0016185A"/>
    <w:rsid w:val="001629CE"/>
    <w:rsid w:val="0016371C"/>
    <w:rsid w:val="00164AF2"/>
    <w:rsid w:val="00164E21"/>
    <w:rsid w:val="00164F4B"/>
    <w:rsid w:val="001651B1"/>
    <w:rsid w:val="001655A7"/>
    <w:rsid w:val="00165AC8"/>
    <w:rsid w:val="00165BF7"/>
    <w:rsid w:val="00166065"/>
    <w:rsid w:val="00166105"/>
    <w:rsid w:val="00167FF8"/>
    <w:rsid w:val="001700CE"/>
    <w:rsid w:val="001702F4"/>
    <w:rsid w:val="001705C0"/>
    <w:rsid w:val="001711B6"/>
    <w:rsid w:val="00171C87"/>
    <w:rsid w:val="0017244F"/>
    <w:rsid w:val="00172E76"/>
    <w:rsid w:val="00172E7D"/>
    <w:rsid w:val="001738F0"/>
    <w:rsid w:val="0017403A"/>
    <w:rsid w:val="0017409B"/>
    <w:rsid w:val="001744C3"/>
    <w:rsid w:val="001747C0"/>
    <w:rsid w:val="00174909"/>
    <w:rsid w:val="001750C2"/>
    <w:rsid w:val="001753F9"/>
    <w:rsid w:val="00175487"/>
    <w:rsid w:val="00175C69"/>
    <w:rsid w:val="00176A36"/>
    <w:rsid w:val="00176BCF"/>
    <w:rsid w:val="001772B1"/>
    <w:rsid w:val="00177346"/>
    <w:rsid w:val="00177894"/>
    <w:rsid w:val="00177AD0"/>
    <w:rsid w:val="0018069E"/>
    <w:rsid w:val="001811A9"/>
    <w:rsid w:val="00181DF2"/>
    <w:rsid w:val="00182175"/>
    <w:rsid w:val="00182C42"/>
    <w:rsid w:val="001835EA"/>
    <w:rsid w:val="00183F82"/>
    <w:rsid w:val="001847C6"/>
    <w:rsid w:val="00185649"/>
    <w:rsid w:val="001858C8"/>
    <w:rsid w:val="00185A73"/>
    <w:rsid w:val="00186A48"/>
    <w:rsid w:val="00186AC8"/>
    <w:rsid w:val="00186BBC"/>
    <w:rsid w:val="00187F1E"/>
    <w:rsid w:val="001904C5"/>
    <w:rsid w:val="001905D4"/>
    <w:rsid w:val="00190AC9"/>
    <w:rsid w:val="00190CFC"/>
    <w:rsid w:val="00190E32"/>
    <w:rsid w:val="0019155C"/>
    <w:rsid w:val="00191E0D"/>
    <w:rsid w:val="001922C9"/>
    <w:rsid w:val="001926B4"/>
    <w:rsid w:val="00192EB4"/>
    <w:rsid w:val="00193745"/>
    <w:rsid w:val="00193D5D"/>
    <w:rsid w:val="0019469A"/>
    <w:rsid w:val="00194B36"/>
    <w:rsid w:val="001958A4"/>
    <w:rsid w:val="00195942"/>
    <w:rsid w:val="00195BD7"/>
    <w:rsid w:val="00195FFF"/>
    <w:rsid w:val="001960AB"/>
    <w:rsid w:val="00196A89"/>
    <w:rsid w:val="00196A8F"/>
    <w:rsid w:val="00197023"/>
    <w:rsid w:val="001970A6"/>
    <w:rsid w:val="00197325"/>
    <w:rsid w:val="001974E5"/>
    <w:rsid w:val="001979CA"/>
    <w:rsid w:val="00197E60"/>
    <w:rsid w:val="001A00BE"/>
    <w:rsid w:val="001A0620"/>
    <w:rsid w:val="001A0CFB"/>
    <w:rsid w:val="001A10A3"/>
    <w:rsid w:val="001A151A"/>
    <w:rsid w:val="001A1765"/>
    <w:rsid w:val="001A1DFA"/>
    <w:rsid w:val="001A1E8E"/>
    <w:rsid w:val="001A210C"/>
    <w:rsid w:val="001A22D3"/>
    <w:rsid w:val="001A2DD3"/>
    <w:rsid w:val="001A36CA"/>
    <w:rsid w:val="001A3C92"/>
    <w:rsid w:val="001A4468"/>
    <w:rsid w:val="001A4B85"/>
    <w:rsid w:val="001A513F"/>
    <w:rsid w:val="001A5862"/>
    <w:rsid w:val="001A5AC9"/>
    <w:rsid w:val="001A5E77"/>
    <w:rsid w:val="001A6496"/>
    <w:rsid w:val="001A666D"/>
    <w:rsid w:val="001A6E94"/>
    <w:rsid w:val="001A75D9"/>
    <w:rsid w:val="001A79F2"/>
    <w:rsid w:val="001A7E88"/>
    <w:rsid w:val="001A7FE5"/>
    <w:rsid w:val="001B10C4"/>
    <w:rsid w:val="001B124F"/>
    <w:rsid w:val="001B14BD"/>
    <w:rsid w:val="001B175F"/>
    <w:rsid w:val="001B2065"/>
    <w:rsid w:val="001B2316"/>
    <w:rsid w:val="001B255F"/>
    <w:rsid w:val="001B2769"/>
    <w:rsid w:val="001B3355"/>
    <w:rsid w:val="001B35D2"/>
    <w:rsid w:val="001B4FA1"/>
    <w:rsid w:val="001B4FBE"/>
    <w:rsid w:val="001B5B71"/>
    <w:rsid w:val="001B6327"/>
    <w:rsid w:val="001B6404"/>
    <w:rsid w:val="001B649B"/>
    <w:rsid w:val="001B6709"/>
    <w:rsid w:val="001B68C9"/>
    <w:rsid w:val="001B6DCF"/>
    <w:rsid w:val="001B7151"/>
    <w:rsid w:val="001B7769"/>
    <w:rsid w:val="001B7955"/>
    <w:rsid w:val="001B7CAC"/>
    <w:rsid w:val="001B7E0C"/>
    <w:rsid w:val="001B7F2B"/>
    <w:rsid w:val="001C0371"/>
    <w:rsid w:val="001C0786"/>
    <w:rsid w:val="001C162C"/>
    <w:rsid w:val="001C1848"/>
    <w:rsid w:val="001C1DC2"/>
    <w:rsid w:val="001C1DDA"/>
    <w:rsid w:val="001C2B5C"/>
    <w:rsid w:val="001C3238"/>
    <w:rsid w:val="001C40E4"/>
    <w:rsid w:val="001C4781"/>
    <w:rsid w:val="001C4B03"/>
    <w:rsid w:val="001C4B66"/>
    <w:rsid w:val="001C4F0E"/>
    <w:rsid w:val="001C6279"/>
    <w:rsid w:val="001C6C77"/>
    <w:rsid w:val="001C6EFA"/>
    <w:rsid w:val="001C73D7"/>
    <w:rsid w:val="001C74AB"/>
    <w:rsid w:val="001D0132"/>
    <w:rsid w:val="001D0AF1"/>
    <w:rsid w:val="001D1379"/>
    <w:rsid w:val="001D198A"/>
    <w:rsid w:val="001D1D23"/>
    <w:rsid w:val="001D1D45"/>
    <w:rsid w:val="001D2114"/>
    <w:rsid w:val="001D284D"/>
    <w:rsid w:val="001D28EC"/>
    <w:rsid w:val="001D2B97"/>
    <w:rsid w:val="001D369D"/>
    <w:rsid w:val="001D3EC2"/>
    <w:rsid w:val="001D41FA"/>
    <w:rsid w:val="001D51B8"/>
    <w:rsid w:val="001D52FF"/>
    <w:rsid w:val="001D5600"/>
    <w:rsid w:val="001D5974"/>
    <w:rsid w:val="001D5994"/>
    <w:rsid w:val="001D5C13"/>
    <w:rsid w:val="001D5EB7"/>
    <w:rsid w:val="001D611D"/>
    <w:rsid w:val="001D7AC8"/>
    <w:rsid w:val="001E0384"/>
    <w:rsid w:val="001E06F3"/>
    <w:rsid w:val="001E072D"/>
    <w:rsid w:val="001E1EC3"/>
    <w:rsid w:val="001E1F28"/>
    <w:rsid w:val="001E2B79"/>
    <w:rsid w:val="001E2F9D"/>
    <w:rsid w:val="001E2FB0"/>
    <w:rsid w:val="001E33D3"/>
    <w:rsid w:val="001E3F3D"/>
    <w:rsid w:val="001E40CF"/>
    <w:rsid w:val="001E50E0"/>
    <w:rsid w:val="001E5163"/>
    <w:rsid w:val="001E53ED"/>
    <w:rsid w:val="001E5E82"/>
    <w:rsid w:val="001E6426"/>
    <w:rsid w:val="001E6712"/>
    <w:rsid w:val="001E67CF"/>
    <w:rsid w:val="001E6BA0"/>
    <w:rsid w:val="001E6E49"/>
    <w:rsid w:val="001E760F"/>
    <w:rsid w:val="001E76B1"/>
    <w:rsid w:val="001E7730"/>
    <w:rsid w:val="001E77EC"/>
    <w:rsid w:val="001F0570"/>
    <w:rsid w:val="001F0D26"/>
    <w:rsid w:val="001F0E5E"/>
    <w:rsid w:val="001F11EA"/>
    <w:rsid w:val="001F1C8D"/>
    <w:rsid w:val="001F20F0"/>
    <w:rsid w:val="001F269B"/>
    <w:rsid w:val="001F28F7"/>
    <w:rsid w:val="001F30E3"/>
    <w:rsid w:val="001F310D"/>
    <w:rsid w:val="001F3134"/>
    <w:rsid w:val="001F32C7"/>
    <w:rsid w:val="001F3788"/>
    <w:rsid w:val="001F4090"/>
    <w:rsid w:val="001F4177"/>
    <w:rsid w:val="001F49BA"/>
    <w:rsid w:val="001F5C58"/>
    <w:rsid w:val="001F6197"/>
    <w:rsid w:val="001F62E9"/>
    <w:rsid w:val="001F631E"/>
    <w:rsid w:val="001F64C7"/>
    <w:rsid w:val="001F67F6"/>
    <w:rsid w:val="001F6C66"/>
    <w:rsid w:val="001F75BF"/>
    <w:rsid w:val="001F79C9"/>
    <w:rsid w:val="001F7B2F"/>
    <w:rsid w:val="001F7FE0"/>
    <w:rsid w:val="00200861"/>
    <w:rsid w:val="00201323"/>
    <w:rsid w:val="002013D8"/>
    <w:rsid w:val="00201751"/>
    <w:rsid w:val="002017E2"/>
    <w:rsid w:val="002019E4"/>
    <w:rsid w:val="002019EA"/>
    <w:rsid w:val="00201A4E"/>
    <w:rsid w:val="00201B04"/>
    <w:rsid w:val="00201BEF"/>
    <w:rsid w:val="00201E73"/>
    <w:rsid w:val="00202084"/>
    <w:rsid w:val="002020B7"/>
    <w:rsid w:val="002023CF"/>
    <w:rsid w:val="00202DE4"/>
    <w:rsid w:val="00202F48"/>
    <w:rsid w:val="002034A7"/>
    <w:rsid w:val="00203500"/>
    <w:rsid w:val="0020356F"/>
    <w:rsid w:val="00203D9A"/>
    <w:rsid w:val="00203EE1"/>
    <w:rsid w:val="00204432"/>
    <w:rsid w:val="00204881"/>
    <w:rsid w:val="00204C99"/>
    <w:rsid w:val="00204D86"/>
    <w:rsid w:val="00205430"/>
    <w:rsid w:val="0020550F"/>
    <w:rsid w:val="00205667"/>
    <w:rsid w:val="0020665E"/>
    <w:rsid w:val="002069C1"/>
    <w:rsid w:val="00206AF4"/>
    <w:rsid w:val="00207475"/>
    <w:rsid w:val="002077BF"/>
    <w:rsid w:val="00207A40"/>
    <w:rsid w:val="00207C41"/>
    <w:rsid w:val="00210C9D"/>
    <w:rsid w:val="00210ED9"/>
    <w:rsid w:val="0021114C"/>
    <w:rsid w:val="00211D65"/>
    <w:rsid w:val="00212058"/>
    <w:rsid w:val="00212368"/>
    <w:rsid w:val="00212A9F"/>
    <w:rsid w:val="0021317A"/>
    <w:rsid w:val="002135CB"/>
    <w:rsid w:val="00213980"/>
    <w:rsid w:val="00213A12"/>
    <w:rsid w:val="00214A24"/>
    <w:rsid w:val="00214FA6"/>
    <w:rsid w:val="002151E1"/>
    <w:rsid w:val="00215B98"/>
    <w:rsid w:val="00215D16"/>
    <w:rsid w:val="00216162"/>
    <w:rsid w:val="0021646A"/>
    <w:rsid w:val="00217A6C"/>
    <w:rsid w:val="00220AAF"/>
    <w:rsid w:val="00220BE9"/>
    <w:rsid w:val="00220C14"/>
    <w:rsid w:val="0022141E"/>
    <w:rsid w:val="002216FF"/>
    <w:rsid w:val="00221949"/>
    <w:rsid w:val="00221AB3"/>
    <w:rsid w:val="00221BDF"/>
    <w:rsid w:val="00221E40"/>
    <w:rsid w:val="00222578"/>
    <w:rsid w:val="00222A9A"/>
    <w:rsid w:val="0022308A"/>
    <w:rsid w:val="002233B6"/>
    <w:rsid w:val="002236AD"/>
    <w:rsid w:val="00224127"/>
    <w:rsid w:val="002247D0"/>
    <w:rsid w:val="00224C93"/>
    <w:rsid w:val="00224EB3"/>
    <w:rsid w:val="0022610B"/>
    <w:rsid w:val="002267F0"/>
    <w:rsid w:val="00226825"/>
    <w:rsid w:val="00226A17"/>
    <w:rsid w:val="00226ED6"/>
    <w:rsid w:val="002273AD"/>
    <w:rsid w:val="002303D4"/>
    <w:rsid w:val="00230CAC"/>
    <w:rsid w:val="00230E47"/>
    <w:rsid w:val="00230F12"/>
    <w:rsid w:val="002320B1"/>
    <w:rsid w:val="002327EE"/>
    <w:rsid w:val="00232D0A"/>
    <w:rsid w:val="00233494"/>
    <w:rsid w:val="002335FF"/>
    <w:rsid w:val="00233746"/>
    <w:rsid w:val="00233A55"/>
    <w:rsid w:val="00233D2F"/>
    <w:rsid w:val="00234542"/>
    <w:rsid w:val="00234D08"/>
    <w:rsid w:val="00235226"/>
    <w:rsid w:val="00235951"/>
    <w:rsid w:val="0023666C"/>
    <w:rsid w:val="00236686"/>
    <w:rsid w:val="00236A15"/>
    <w:rsid w:val="0023722A"/>
    <w:rsid w:val="00237594"/>
    <w:rsid w:val="00237D7B"/>
    <w:rsid w:val="002400C9"/>
    <w:rsid w:val="002400FE"/>
    <w:rsid w:val="00240264"/>
    <w:rsid w:val="00241D9A"/>
    <w:rsid w:val="0024204A"/>
    <w:rsid w:val="002427D1"/>
    <w:rsid w:val="00242A87"/>
    <w:rsid w:val="00242D58"/>
    <w:rsid w:val="00242DB4"/>
    <w:rsid w:val="00242E0A"/>
    <w:rsid w:val="002430E1"/>
    <w:rsid w:val="0024319E"/>
    <w:rsid w:val="0024400A"/>
    <w:rsid w:val="00244412"/>
    <w:rsid w:val="00244ACE"/>
    <w:rsid w:val="00244E07"/>
    <w:rsid w:val="00245253"/>
    <w:rsid w:val="00245AB6"/>
    <w:rsid w:val="00246226"/>
    <w:rsid w:val="00246654"/>
    <w:rsid w:val="002468DD"/>
    <w:rsid w:val="00246C02"/>
    <w:rsid w:val="00246DE4"/>
    <w:rsid w:val="00246ED4"/>
    <w:rsid w:val="002471BF"/>
    <w:rsid w:val="0024738D"/>
    <w:rsid w:val="00247410"/>
    <w:rsid w:val="0024786E"/>
    <w:rsid w:val="002478D5"/>
    <w:rsid w:val="00247954"/>
    <w:rsid w:val="00250BA7"/>
    <w:rsid w:val="00251286"/>
    <w:rsid w:val="002517F5"/>
    <w:rsid w:val="00251D6D"/>
    <w:rsid w:val="00252675"/>
    <w:rsid w:val="00252E14"/>
    <w:rsid w:val="002533A5"/>
    <w:rsid w:val="002534A4"/>
    <w:rsid w:val="00253B77"/>
    <w:rsid w:val="00254404"/>
    <w:rsid w:val="00254752"/>
    <w:rsid w:val="00254EE6"/>
    <w:rsid w:val="002550A8"/>
    <w:rsid w:val="00255816"/>
    <w:rsid w:val="0025583A"/>
    <w:rsid w:val="00256C4C"/>
    <w:rsid w:val="00256F07"/>
    <w:rsid w:val="002576D7"/>
    <w:rsid w:val="00257E0D"/>
    <w:rsid w:val="00260A72"/>
    <w:rsid w:val="00260B4D"/>
    <w:rsid w:val="00260C47"/>
    <w:rsid w:val="00260C8B"/>
    <w:rsid w:val="00261E48"/>
    <w:rsid w:val="00262CDF"/>
    <w:rsid w:val="00262D4D"/>
    <w:rsid w:val="002630AD"/>
    <w:rsid w:val="00263177"/>
    <w:rsid w:val="00263C79"/>
    <w:rsid w:val="002640B4"/>
    <w:rsid w:val="00264983"/>
    <w:rsid w:val="00264EF8"/>
    <w:rsid w:val="00264F31"/>
    <w:rsid w:val="002650E5"/>
    <w:rsid w:val="002660C1"/>
    <w:rsid w:val="002660D5"/>
    <w:rsid w:val="00266567"/>
    <w:rsid w:val="00267202"/>
    <w:rsid w:val="0026765C"/>
    <w:rsid w:val="00267F67"/>
    <w:rsid w:val="002706B6"/>
    <w:rsid w:val="0027099D"/>
    <w:rsid w:val="00270A9E"/>
    <w:rsid w:val="00270D0C"/>
    <w:rsid w:val="00270E16"/>
    <w:rsid w:val="00271016"/>
    <w:rsid w:val="002715BE"/>
    <w:rsid w:val="00271AB4"/>
    <w:rsid w:val="002721CF"/>
    <w:rsid w:val="00272366"/>
    <w:rsid w:val="002725ED"/>
    <w:rsid w:val="00272620"/>
    <w:rsid w:val="00272C00"/>
    <w:rsid w:val="0027315D"/>
    <w:rsid w:val="00273537"/>
    <w:rsid w:val="00274138"/>
    <w:rsid w:val="00275544"/>
    <w:rsid w:val="002759CE"/>
    <w:rsid w:val="00275DFE"/>
    <w:rsid w:val="00276234"/>
    <w:rsid w:val="00276BFD"/>
    <w:rsid w:val="002773AD"/>
    <w:rsid w:val="00277AAE"/>
    <w:rsid w:val="00277F9A"/>
    <w:rsid w:val="00280518"/>
    <w:rsid w:val="00281852"/>
    <w:rsid w:val="00281887"/>
    <w:rsid w:val="00282466"/>
    <w:rsid w:val="00282C96"/>
    <w:rsid w:val="00282CBC"/>
    <w:rsid w:val="00282D5E"/>
    <w:rsid w:val="002849F8"/>
    <w:rsid w:val="002851C0"/>
    <w:rsid w:val="0028576E"/>
    <w:rsid w:val="00285E3B"/>
    <w:rsid w:val="0028660D"/>
    <w:rsid w:val="002869A3"/>
    <w:rsid w:val="00286A92"/>
    <w:rsid w:val="00286D94"/>
    <w:rsid w:val="00287032"/>
    <w:rsid w:val="002871BA"/>
    <w:rsid w:val="00290241"/>
    <w:rsid w:val="00290D48"/>
    <w:rsid w:val="002914C6"/>
    <w:rsid w:val="002915A9"/>
    <w:rsid w:val="002919D5"/>
    <w:rsid w:val="00291C01"/>
    <w:rsid w:val="00291F43"/>
    <w:rsid w:val="002923D5"/>
    <w:rsid w:val="00292591"/>
    <w:rsid w:val="00292AB2"/>
    <w:rsid w:val="00292C17"/>
    <w:rsid w:val="00292D90"/>
    <w:rsid w:val="00293957"/>
    <w:rsid w:val="00293F7C"/>
    <w:rsid w:val="00294676"/>
    <w:rsid w:val="00294A83"/>
    <w:rsid w:val="00294CD1"/>
    <w:rsid w:val="00294E8B"/>
    <w:rsid w:val="00295577"/>
    <w:rsid w:val="002960C9"/>
    <w:rsid w:val="00296F2A"/>
    <w:rsid w:val="002972DC"/>
    <w:rsid w:val="002977EE"/>
    <w:rsid w:val="0029790B"/>
    <w:rsid w:val="00297D13"/>
    <w:rsid w:val="002A02EB"/>
    <w:rsid w:val="002A03ED"/>
    <w:rsid w:val="002A0552"/>
    <w:rsid w:val="002A0904"/>
    <w:rsid w:val="002A23D9"/>
    <w:rsid w:val="002A25F0"/>
    <w:rsid w:val="002A2741"/>
    <w:rsid w:val="002A27C1"/>
    <w:rsid w:val="002A28B2"/>
    <w:rsid w:val="002A2AF3"/>
    <w:rsid w:val="002A3413"/>
    <w:rsid w:val="002A3A0F"/>
    <w:rsid w:val="002A4492"/>
    <w:rsid w:val="002A465C"/>
    <w:rsid w:val="002A4C0B"/>
    <w:rsid w:val="002A5296"/>
    <w:rsid w:val="002A53DE"/>
    <w:rsid w:val="002A5551"/>
    <w:rsid w:val="002A5ACF"/>
    <w:rsid w:val="002A6B4D"/>
    <w:rsid w:val="002A6C70"/>
    <w:rsid w:val="002A7E17"/>
    <w:rsid w:val="002A7F11"/>
    <w:rsid w:val="002B0476"/>
    <w:rsid w:val="002B07E9"/>
    <w:rsid w:val="002B0C8B"/>
    <w:rsid w:val="002B1D9C"/>
    <w:rsid w:val="002B269E"/>
    <w:rsid w:val="002B2C05"/>
    <w:rsid w:val="002B31A0"/>
    <w:rsid w:val="002B34D9"/>
    <w:rsid w:val="002B385D"/>
    <w:rsid w:val="002B3CBB"/>
    <w:rsid w:val="002B460C"/>
    <w:rsid w:val="002B4966"/>
    <w:rsid w:val="002B4B1C"/>
    <w:rsid w:val="002B637D"/>
    <w:rsid w:val="002B679C"/>
    <w:rsid w:val="002B6DF1"/>
    <w:rsid w:val="002B7A6C"/>
    <w:rsid w:val="002C013D"/>
    <w:rsid w:val="002C01C6"/>
    <w:rsid w:val="002C0DA9"/>
    <w:rsid w:val="002C0F6B"/>
    <w:rsid w:val="002C108C"/>
    <w:rsid w:val="002C17AC"/>
    <w:rsid w:val="002C190D"/>
    <w:rsid w:val="002C1D58"/>
    <w:rsid w:val="002C2796"/>
    <w:rsid w:val="002C28D5"/>
    <w:rsid w:val="002C3463"/>
    <w:rsid w:val="002C3B2D"/>
    <w:rsid w:val="002C4F9B"/>
    <w:rsid w:val="002C5315"/>
    <w:rsid w:val="002C5B35"/>
    <w:rsid w:val="002C662B"/>
    <w:rsid w:val="002C687A"/>
    <w:rsid w:val="002C6B23"/>
    <w:rsid w:val="002C734B"/>
    <w:rsid w:val="002C76EE"/>
    <w:rsid w:val="002C7A4B"/>
    <w:rsid w:val="002C7C00"/>
    <w:rsid w:val="002D0261"/>
    <w:rsid w:val="002D0332"/>
    <w:rsid w:val="002D076A"/>
    <w:rsid w:val="002D0D77"/>
    <w:rsid w:val="002D11BE"/>
    <w:rsid w:val="002D1230"/>
    <w:rsid w:val="002D134C"/>
    <w:rsid w:val="002D1643"/>
    <w:rsid w:val="002D1838"/>
    <w:rsid w:val="002D1BFE"/>
    <w:rsid w:val="002D2324"/>
    <w:rsid w:val="002D2498"/>
    <w:rsid w:val="002D2E42"/>
    <w:rsid w:val="002D2EC1"/>
    <w:rsid w:val="002D3E2F"/>
    <w:rsid w:val="002D400B"/>
    <w:rsid w:val="002D4483"/>
    <w:rsid w:val="002D4C44"/>
    <w:rsid w:val="002D60AB"/>
    <w:rsid w:val="002D6212"/>
    <w:rsid w:val="002D73FC"/>
    <w:rsid w:val="002E0386"/>
    <w:rsid w:val="002E04A3"/>
    <w:rsid w:val="002E084A"/>
    <w:rsid w:val="002E0B6D"/>
    <w:rsid w:val="002E1FA4"/>
    <w:rsid w:val="002E23EF"/>
    <w:rsid w:val="002E248C"/>
    <w:rsid w:val="002E26DF"/>
    <w:rsid w:val="002E2DBB"/>
    <w:rsid w:val="002E2EEA"/>
    <w:rsid w:val="002E33CD"/>
    <w:rsid w:val="002E33F5"/>
    <w:rsid w:val="002E3CBF"/>
    <w:rsid w:val="002E41BD"/>
    <w:rsid w:val="002E4670"/>
    <w:rsid w:val="002E46D4"/>
    <w:rsid w:val="002E4B66"/>
    <w:rsid w:val="002E5244"/>
    <w:rsid w:val="002E5478"/>
    <w:rsid w:val="002E5938"/>
    <w:rsid w:val="002E6E07"/>
    <w:rsid w:val="002E7958"/>
    <w:rsid w:val="002E7E37"/>
    <w:rsid w:val="002F0EB2"/>
    <w:rsid w:val="002F0F04"/>
    <w:rsid w:val="002F10F2"/>
    <w:rsid w:val="002F15F4"/>
    <w:rsid w:val="002F1BA5"/>
    <w:rsid w:val="002F1BA6"/>
    <w:rsid w:val="002F265F"/>
    <w:rsid w:val="002F27E1"/>
    <w:rsid w:val="002F2FD5"/>
    <w:rsid w:val="002F3A92"/>
    <w:rsid w:val="002F463C"/>
    <w:rsid w:val="002F4D61"/>
    <w:rsid w:val="002F4F72"/>
    <w:rsid w:val="002F543F"/>
    <w:rsid w:val="002F5478"/>
    <w:rsid w:val="002F5A07"/>
    <w:rsid w:val="002F6010"/>
    <w:rsid w:val="002F6240"/>
    <w:rsid w:val="002F65F7"/>
    <w:rsid w:val="002F6A8B"/>
    <w:rsid w:val="002F7BD9"/>
    <w:rsid w:val="002F7CF3"/>
    <w:rsid w:val="00300499"/>
    <w:rsid w:val="00300728"/>
    <w:rsid w:val="00300B4F"/>
    <w:rsid w:val="00300BFC"/>
    <w:rsid w:val="003022F0"/>
    <w:rsid w:val="00302F7C"/>
    <w:rsid w:val="0030317B"/>
    <w:rsid w:val="003045E2"/>
    <w:rsid w:val="00304601"/>
    <w:rsid w:val="003052EA"/>
    <w:rsid w:val="003056BD"/>
    <w:rsid w:val="00305B0A"/>
    <w:rsid w:val="00305E2A"/>
    <w:rsid w:val="003061E6"/>
    <w:rsid w:val="003063E0"/>
    <w:rsid w:val="0030671F"/>
    <w:rsid w:val="00306AC5"/>
    <w:rsid w:val="00306B99"/>
    <w:rsid w:val="00306DDB"/>
    <w:rsid w:val="00307A12"/>
    <w:rsid w:val="00311963"/>
    <w:rsid w:val="003119F9"/>
    <w:rsid w:val="00311B47"/>
    <w:rsid w:val="003126B7"/>
    <w:rsid w:val="00312867"/>
    <w:rsid w:val="00312885"/>
    <w:rsid w:val="00312A26"/>
    <w:rsid w:val="0031313D"/>
    <w:rsid w:val="003134C3"/>
    <w:rsid w:val="003136A0"/>
    <w:rsid w:val="003139B0"/>
    <w:rsid w:val="00313F95"/>
    <w:rsid w:val="003150A9"/>
    <w:rsid w:val="00315292"/>
    <w:rsid w:val="00315CA2"/>
    <w:rsid w:val="00316276"/>
    <w:rsid w:val="003166D8"/>
    <w:rsid w:val="0031715A"/>
    <w:rsid w:val="00317964"/>
    <w:rsid w:val="00320118"/>
    <w:rsid w:val="003207BD"/>
    <w:rsid w:val="00320C04"/>
    <w:rsid w:val="00320CE2"/>
    <w:rsid w:val="00321252"/>
    <w:rsid w:val="003214CD"/>
    <w:rsid w:val="003219F8"/>
    <w:rsid w:val="00321C39"/>
    <w:rsid w:val="00322706"/>
    <w:rsid w:val="00323939"/>
    <w:rsid w:val="00323CEC"/>
    <w:rsid w:val="00324489"/>
    <w:rsid w:val="0032494E"/>
    <w:rsid w:val="003249F1"/>
    <w:rsid w:val="00324D6B"/>
    <w:rsid w:val="00324DCA"/>
    <w:rsid w:val="00325D43"/>
    <w:rsid w:val="00325F0F"/>
    <w:rsid w:val="003264D7"/>
    <w:rsid w:val="00326643"/>
    <w:rsid w:val="003267CE"/>
    <w:rsid w:val="00327865"/>
    <w:rsid w:val="00327F7B"/>
    <w:rsid w:val="00330199"/>
    <w:rsid w:val="00330BDC"/>
    <w:rsid w:val="00330D1A"/>
    <w:rsid w:val="00331370"/>
    <w:rsid w:val="00331597"/>
    <w:rsid w:val="003319C2"/>
    <w:rsid w:val="00331A4B"/>
    <w:rsid w:val="0033254F"/>
    <w:rsid w:val="003326F2"/>
    <w:rsid w:val="003327DA"/>
    <w:rsid w:val="00332A54"/>
    <w:rsid w:val="00332A72"/>
    <w:rsid w:val="00333566"/>
    <w:rsid w:val="00333F75"/>
    <w:rsid w:val="00335480"/>
    <w:rsid w:val="00335703"/>
    <w:rsid w:val="003360BF"/>
    <w:rsid w:val="00336294"/>
    <w:rsid w:val="003362A4"/>
    <w:rsid w:val="003366C4"/>
    <w:rsid w:val="00336A25"/>
    <w:rsid w:val="00337051"/>
    <w:rsid w:val="003373AB"/>
    <w:rsid w:val="00340011"/>
    <w:rsid w:val="0034004A"/>
    <w:rsid w:val="00340876"/>
    <w:rsid w:val="0034107C"/>
    <w:rsid w:val="00341D46"/>
    <w:rsid w:val="00341DE2"/>
    <w:rsid w:val="0034201C"/>
    <w:rsid w:val="003420D9"/>
    <w:rsid w:val="00342784"/>
    <w:rsid w:val="00342966"/>
    <w:rsid w:val="0034321E"/>
    <w:rsid w:val="00343462"/>
    <w:rsid w:val="00343D42"/>
    <w:rsid w:val="00343F18"/>
    <w:rsid w:val="0034473B"/>
    <w:rsid w:val="00344DDB"/>
    <w:rsid w:val="00344ED9"/>
    <w:rsid w:val="00345115"/>
    <w:rsid w:val="00345CDB"/>
    <w:rsid w:val="00345D1A"/>
    <w:rsid w:val="003468E3"/>
    <w:rsid w:val="00346902"/>
    <w:rsid w:val="00346E25"/>
    <w:rsid w:val="00346E7C"/>
    <w:rsid w:val="0034702F"/>
    <w:rsid w:val="0035039E"/>
    <w:rsid w:val="003508B2"/>
    <w:rsid w:val="00350B88"/>
    <w:rsid w:val="00350F0C"/>
    <w:rsid w:val="00351C1F"/>
    <w:rsid w:val="00351DCC"/>
    <w:rsid w:val="003523FF"/>
    <w:rsid w:val="003532D6"/>
    <w:rsid w:val="00353832"/>
    <w:rsid w:val="00353958"/>
    <w:rsid w:val="00353FE5"/>
    <w:rsid w:val="0035431A"/>
    <w:rsid w:val="00354AB7"/>
    <w:rsid w:val="00354DC4"/>
    <w:rsid w:val="0035504D"/>
    <w:rsid w:val="0035557C"/>
    <w:rsid w:val="00355D07"/>
    <w:rsid w:val="00356C60"/>
    <w:rsid w:val="003607E3"/>
    <w:rsid w:val="00360918"/>
    <w:rsid w:val="00360F9C"/>
    <w:rsid w:val="003620AE"/>
    <w:rsid w:val="00362913"/>
    <w:rsid w:val="00362F5F"/>
    <w:rsid w:val="00363007"/>
    <w:rsid w:val="003632D5"/>
    <w:rsid w:val="003632ED"/>
    <w:rsid w:val="003634F9"/>
    <w:rsid w:val="00363822"/>
    <w:rsid w:val="003639F4"/>
    <w:rsid w:val="00363FC4"/>
    <w:rsid w:val="00363FF8"/>
    <w:rsid w:val="003640A6"/>
    <w:rsid w:val="00364123"/>
    <w:rsid w:val="00364131"/>
    <w:rsid w:val="00364448"/>
    <w:rsid w:val="00364633"/>
    <w:rsid w:val="003646C8"/>
    <w:rsid w:val="00364836"/>
    <w:rsid w:val="003649C5"/>
    <w:rsid w:val="00364A13"/>
    <w:rsid w:val="00364CF6"/>
    <w:rsid w:val="003653DA"/>
    <w:rsid w:val="00365611"/>
    <w:rsid w:val="003657FB"/>
    <w:rsid w:val="003661DA"/>
    <w:rsid w:val="00366694"/>
    <w:rsid w:val="00366A2F"/>
    <w:rsid w:val="00366DB6"/>
    <w:rsid w:val="00367C02"/>
    <w:rsid w:val="00370002"/>
    <w:rsid w:val="00370B4B"/>
    <w:rsid w:val="0037101B"/>
    <w:rsid w:val="003711D0"/>
    <w:rsid w:val="0037149E"/>
    <w:rsid w:val="00371754"/>
    <w:rsid w:val="0037232C"/>
    <w:rsid w:val="0037235F"/>
    <w:rsid w:val="00372C00"/>
    <w:rsid w:val="00372C5C"/>
    <w:rsid w:val="00373CD4"/>
    <w:rsid w:val="003752E7"/>
    <w:rsid w:val="003756C8"/>
    <w:rsid w:val="00375D77"/>
    <w:rsid w:val="003761C5"/>
    <w:rsid w:val="00376A12"/>
    <w:rsid w:val="00376AA5"/>
    <w:rsid w:val="0037723C"/>
    <w:rsid w:val="003772D5"/>
    <w:rsid w:val="003773F7"/>
    <w:rsid w:val="00377413"/>
    <w:rsid w:val="0037746B"/>
    <w:rsid w:val="003777F0"/>
    <w:rsid w:val="00377D3F"/>
    <w:rsid w:val="003800B9"/>
    <w:rsid w:val="003800CA"/>
    <w:rsid w:val="003803A7"/>
    <w:rsid w:val="00380978"/>
    <w:rsid w:val="0038102B"/>
    <w:rsid w:val="00381076"/>
    <w:rsid w:val="00381285"/>
    <w:rsid w:val="00381894"/>
    <w:rsid w:val="00382CA6"/>
    <w:rsid w:val="003831D3"/>
    <w:rsid w:val="003831E4"/>
    <w:rsid w:val="00383AAD"/>
    <w:rsid w:val="00383DDE"/>
    <w:rsid w:val="00383DE3"/>
    <w:rsid w:val="00383EE1"/>
    <w:rsid w:val="00384825"/>
    <w:rsid w:val="00384F93"/>
    <w:rsid w:val="00385213"/>
    <w:rsid w:val="003865A7"/>
    <w:rsid w:val="00386F81"/>
    <w:rsid w:val="00387176"/>
    <w:rsid w:val="00387234"/>
    <w:rsid w:val="00387525"/>
    <w:rsid w:val="00387AA9"/>
    <w:rsid w:val="00387AFE"/>
    <w:rsid w:val="00387CBD"/>
    <w:rsid w:val="00387EEB"/>
    <w:rsid w:val="00387F73"/>
    <w:rsid w:val="0039112B"/>
    <w:rsid w:val="003911D0"/>
    <w:rsid w:val="00391922"/>
    <w:rsid w:val="00391BED"/>
    <w:rsid w:val="00391F15"/>
    <w:rsid w:val="0039224A"/>
    <w:rsid w:val="00392A96"/>
    <w:rsid w:val="00392B71"/>
    <w:rsid w:val="00392CB2"/>
    <w:rsid w:val="00393142"/>
    <w:rsid w:val="00393B8D"/>
    <w:rsid w:val="00393E80"/>
    <w:rsid w:val="0039599D"/>
    <w:rsid w:val="003966FB"/>
    <w:rsid w:val="0039672C"/>
    <w:rsid w:val="003968A5"/>
    <w:rsid w:val="00396A4E"/>
    <w:rsid w:val="00396C2B"/>
    <w:rsid w:val="003A06F3"/>
    <w:rsid w:val="003A2332"/>
    <w:rsid w:val="003A2938"/>
    <w:rsid w:val="003A2AFA"/>
    <w:rsid w:val="003A305C"/>
    <w:rsid w:val="003A3117"/>
    <w:rsid w:val="003A33F4"/>
    <w:rsid w:val="003A3739"/>
    <w:rsid w:val="003A4144"/>
    <w:rsid w:val="003A4300"/>
    <w:rsid w:val="003A4644"/>
    <w:rsid w:val="003A474B"/>
    <w:rsid w:val="003A4A5B"/>
    <w:rsid w:val="003A4AA5"/>
    <w:rsid w:val="003A4D86"/>
    <w:rsid w:val="003A571E"/>
    <w:rsid w:val="003A590F"/>
    <w:rsid w:val="003A5E10"/>
    <w:rsid w:val="003A5E49"/>
    <w:rsid w:val="003A6076"/>
    <w:rsid w:val="003A6389"/>
    <w:rsid w:val="003A6862"/>
    <w:rsid w:val="003A686F"/>
    <w:rsid w:val="003A6ABE"/>
    <w:rsid w:val="003A6DCE"/>
    <w:rsid w:val="003A7409"/>
    <w:rsid w:val="003B05A8"/>
    <w:rsid w:val="003B0783"/>
    <w:rsid w:val="003B0950"/>
    <w:rsid w:val="003B0E7B"/>
    <w:rsid w:val="003B0EF0"/>
    <w:rsid w:val="003B0F44"/>
    <w:rsid w:val="003B2C0C"/>
    <w:rsid w:val="003B36CC"/>
    <w:rsid w:val="003B39DB"/>
    <w:rsid w:val="003B3B87"/>
    <w:rsid w:val="003B4057"/>
    <w:rsid w:val="003B42FF"/>
    <w:rsid w:val="003B52C1"/>
    <w:rsid w:val="003B589A"/>
    <w:rsid w:val="003B611C"/>
    <w:rsid w:val="003B63C6"/>
    <w:rsid w:val="003B65AA"/>
    <w:rsid w:val="003B677B"/>
    <w:rsid w:val="003B6E54"/>
    <w:rsid w:val="003B6EAE"/>
    <w:rsid w:val="003B6F22"/>
    <w:rsid w:val="003B7B2A"/>
    <w:rsid w:val="003B7F59"/>
    <w:rsid w:val="003C01E3"/>
    <w:rsid w:val="003C09AB"/>
    <w:rsid w:val="003C1343"/>
    <w:rsid w:val="003C207E"/>
    <w:rsid w:val="003C2CF1"/>
    <w:rsid w:val="003C2DA0"/>
    <w:rsid w:val="003C2F7F"/>
    <w:rsid w:val="003C3104"/>
    <w:rsid w:val="003C3FE3"/>
    <w:rsid w:val="003C42E4"/>
    <w:rsid w:val="003C554D"/>
    <w:rsid w:val="003C55F2"/>
    <w:rsid w:val="003C5DDA"/>
    <w:rsid w:val="003C60E6"/>
    <w:rsid w:val="003C67F7"/>
    <w:rsid w:val="003C695B"/>
    <w:rsid w:val="003C6A9C"/>
    <w:rsid w:val="003C6CC6"/>
    <w:rsid w:val="003C718F"/>
    <w:rsid w:val="003C71E9"/>
    <w:rsid w:val="003C73C1"/>
    <w:rsid w:val="003C7818"/>
    <w:rsid w:val="003D044F"/>
    <w:rsid w:val="003D0564"/>
    <w:rsid w:val="003D0B3E"/>
    <w:rsid w:val="003D0C71"/>
    <w:rsid w:val="003D12F7"/>
    <w:rsid w:val="003D1449"/>
    <w:rsid w:val="003D1CDC"/>
    <w:rsid w:val="003D2127"/>
    <w:rsid w:val="003D27D9"/>
    <w:rsid w:val="003D2976"/>
    <w:rsid w:val="003D2E81"/>
    <w:rsid w:val="003D306A"/>
    <w:rsid w:val="003D3690"/>
    <w:rsid w:val="003D4F8C"/>
    <w:rsid w:val="003D5AED"/>
    <w:rsid w:val="003D6066"/>
    <w:rsid w:val="003D64EF"/>
    <w:rsid w:val="003D67E6"/>
    <w:rsid w:val="003D7693"/>
    <w:rsid w:val="003E00ED"/>
    <w:rsid w:val="003E06E8"/>
    <w:rsid w:val="003E0CBB"/>
    <w:rsid w:val="003E0DE4"/>
    <w:rsid w:val="003E1CB6"/>
    <w:rsid w:val="003E209A"/>
    <w:rsid w:val="003E2433"/>
    <w:rsid w:val="003E31E2"/>
    <w:rsid w:val="003E36FE"/>
    <w:rsid w:val="003E371C"/>
    <w:rsid w:val="003E3EBC"/>
    <w:rsid w:val="003E3EFE"/>
    <w:rsid w:val="003E425A"/>
    <w:rsid w:val="003E4588"/>
    <w:rsid w:val="003E470F"/>
    <w:rsid w:val="003E48FC"/>
    <w:rsid w:val="003E5047"/>
    <w:rsid w:val="003E6AFE"/>
    <w:rsid w:val="003E6E57"/>
    <w:rsid w:val="003E6F58"/>
    <w:rsid w:val="003E7180"/>
    <w:rsid w:val="003E754E"/>
    <w:rsid w:val="003E7707"/>
    <w:rsid w:val="003E78A9"/>
    <w:rsid w:val="003F014E"/>
    <w:rsid w:val="003F0464"/>
    <w:rsid w:val="003F0AD1"/>
    <w:rsid w:val="003F114E"/>
    <w:rsid w:val="003F1560"/>
    <w:rsid w:val="003F1621"/>
    <w:rsid w:val="003F1C5B"/>
    <w:rsid w:val="003F1FDD"/>
    <w:rsid w:val="003F2B5A"/>
    <w:rsid w:val="003F3380"/>
    <w:rsid w:val="003F37CE"/>
    <w:rsid w:val="003F3F96"/>
    <w:rsid w:val="003F40D9"/>
    <w:rsid w:val="003F41F1"/>
    <w:rsid w:val="003F52CA"/>
    <w:rsid w:val="003F57EB"/>
    <w:rsid w:val="003F67A3"/>
    <w:rsid w:val="003F7280"/>
    <w:rsid w:val="003F7354"/>
    <w:rsid w:val="003F7788"/>
    <w:rsid w:val="003F7E0A"/>
    <w:rsid w:val="0040044F"/>
    <w:rsid w:val="004004CB"/>
    <w:rsid w:val="00400A14"/>
    <w:rsid w:val="004012AF"/>
    <w:rsid w:val="0040152E"/>
    <w:rsid w:val="0040192E"/>
    <w:rsid w:val="00401B05"/>
    <w:rsid w:val="00402920"/>
    <w:rsid w:val="00402A0A"/>
    <w:rsid w:val="00403FDA"/>
    <w:rsid w:val="00404601"/>
    <w:rsid w:val="00404706"/>
    <w:rsid w:val="00404802"/>
    <w:rsid w:val="00404A5C"/>
    <w:rsid w:val="00404F63"/>
    <w:rsid w:val="00405947"/>
    <w:rsid w:val="004065B5"/>
    <w:rsid w:val="004072C2"/>
    <w:rsid w:val="00407512"/>
    <w:rsid w:val="00407916"/>
    <w:rsid w:val="00410516"/>
    <w:rsid w:val="00410846"/>
    <w:rsid w:val="00410E33"/>
    <w:rsid w:val="0041100E"/>
    <w:rsid w:val="00411192"/>
    <w:rsid w:val="004111E5"/>
    <w:rsid w:val="0041209C"/>
    <w:rsid w:val="0041228E"/>
    <w:rsid w:val="00412306"/>
    <w:rsid w:val="00412AB9"/>
    <w:rsid w:val="00413072"/>
    <w:rsid w:val="00413369"/>
    <w:rsid w:val="004135A5"/>
    <w:rsid w:val="00414CB5"/>
    <w:rsid w:val="00414EAE"/>
    <w:rsid w:val="004153C7"/>
    <w:rsid w:val="00415515"/>
    <w:rsid w:val="004159B0"/>
    <w:rsid w:val="004165C7"/>
    <w:rsid w:val="00416FD6"/>
    <w:rsid w:val="00417116"/>
    <w:rsid w:val="0041714E"/>
    <w:rsid w:val="004174CF"/>
    <w:rsid w:val="004177A2"/>
    <w:rsid w:val="00417B2D"/>
    <w:rsid w:val="00417B89"/>
    <w:rsid w:val="00417FAE"/>
    <w:rsid w:val="004204A8"/>
    <w:rsid w:val="004209A0"/>
    <w:rsid w:val="004211E1"/>
    <w:rsid w:val="00421B8B"/>
    <w:rsid w:val="004222CA"/>
    <w:rsid w:val="00422328"/>
    <w:rsid w:val="00422399"/>
    <w:rsid w:val="00422987"/>
    <w:rsid w:val="004230C3"/>
    <w:rsid w:val="00423112"/>
    <w:rsid w:val="00423AAA"/>
    <w:rsid w:val="00423F0A"/>
    <w:rsid w:val="004240A7"/>
    <w:rsid w:val="0042436F"/>
    <w:rsid w:val="004244EC"/>
    <w:rsid w:val="0042468C"/>
    <w:rsid w:val="00424794"/>
    <w:rsid w:val="00424888"/>
    <w:rsid w:val="00424C1E"/>
    <w:rsid w:val="0042536D"/>
    <w:rsid w:val="0042654C"/>
    <w:rsid w:val="004267DD"/>
    <w:rsid w:val="00426ED2"/>
    <w:rsid w:val="004275F8"/>
    <w:rsid w:val="00427647"/>
    <w:rsid w:val="00427D8D"/>
    <w:rsid w:val="004302F1"/>
    <w:rsid w:val="004309A6"/>
    <w:rsid w:val="00430C0E"/>
    <w:rsid w:val="004314C6"/>
    <w:rsid w:val="00431AA4"/>
    <w:rsid w:val="00431AB2"/>
    <w:rsid w:val="00431D10"/>
    <w:rsid w:val="00432460"/>
    <w:rsid w:val="00432B91"/>
    <w:rsid w:val="00432FF7"/>
    <w:rsid w:val="00433191"/>
    <w:rsid w:val="00433326"/>
    <w:rsid w:val="0043359D"/>
    <w:rsid w:val="00433C46"/>
    <w:rsid w:val="0043416F"/>
    <w:rsid w:val="004344F9"/>
    <w:rsid w:val="00434DE5"/>
    <w:rsid w:val="00435771"/>
    <w:rsid w:val="00435D81"/>
    <w:rsid w:val="00435FA2"/>
    <w:rsid w:val="004365F6"/>
    <w:rsid w:val="0043673A"/>
    <w:rsid w:val="00436C09"/>
    <w:rsid w:val="00436D1F"/>
    <w:rsid w:val="004375A7"/>
    <w:rsid w:val="00437605"/>
    <w:rsid w:val="004377B3"/>
    <w:rsid w:val="00440154"/>
    <w:rsid w:val="00440337"/>
    <w:rsid w:val="00440382"/>
    <w:rsid w:val="004409DB"/>
    <w:rsid w:val="00440F09"/>
    <w:rsid w:val="0044121C"/>
    <w:rsid w:val="00441D09"/>
    <w:rsid w:val="00441FAF"/>
    <w:rsid w:val="00442293"/>
    <w:rsid w:val="0044262E"/>
    <w:rsid w:val="00443BF9"/>
    <w:rsid w:val="00443D92"/>
    <w:rsid w:val="00444090"/>
    <w:rsid w:val="004448A9"/>
    <w:rsid w:val="00444D29"/>
    <w:rsid w:val="00444D35"/>
    <w:rsid w:val="0044599E"/>
    <w:rsid w:val="00445F3F"/>
    <w:rsid w:val="004460E1"/>
    <w:rsid w:val="004465AE"/>
    <w:rsid w:val="0044664A"/>
    <w:rsid w:val="00446B7C"/>
    <w:rsid w:val="00446D3B"/>
    <w:rsid w:val="00447513"/>
    <w:rsid w:val="00447841"/>
    <w:rsid w:val="00447D11"/>
    <w:rsid w:val="00450120"/>
    <w:rsid w:val="00450F94"/>
    <w:rsid w:val="0045102C"/>
    <w:rsid w:val="0045185D"/>
    <w:rsid w:val="00452107"/>
    <w:rsid w:val="00452531"/>
    <w:rsid w:val="00452ECE"/>
    <w:rsid w:val="00452FB0"/>
    <w:rsid w:val="0045323B"/>
    <w:rsid w:val="0045395D"/>
    <w:rsid w:val="00454613"/>
    <w:rsid w:val="004548C0"/>
    <w:rsid w:val="0045495E"/>
    <w:rsid w:val="00455079"/>
    <w:rsid w:val="0045580D"/>
    <w:rsid w:val="004559AB"/>
    <w:rsid w:val="00455A6C"/>
    <w:rsid w:val="00456509"/>
    <w:rsid w:val="0045686F"/>
    <w:rsid w:val="00456BD5"/>
    <w:rsid w:val="00456C57"/>
    <w:rsid w:val="00456C8E"/>
    <w:rsid w:val="00457A38"/>
    <w:rsid w:val="00457CB7"/>
    <w:rsid w:val="00460914"/>
    <w:rsid w:val="00460A1F"/>
    <w:rsid w:val="00460EC3"/>
    <w:rsid w:val="00461884"/>
    <w:rsid w:val="004618DB"/>
    <w:rsid w:val="004619C6"/>
    <w:rsid w:val="00461E25"/>
    <w:rsid w:val="00461FCE"/>
    <w:rsid w:val="0046290A"/>
    <w:rsid w:val="00462A6D"/>
    <w:rsid w:val="00462EEE"/>
    <w:rsid w:val="004638A4"/>
    <w:rsid w:val="00464118"/>
    <w:rsid w:val="0046429F"/>
    <w:rsid w:val="00464A06"/>
    <w:rsid w:val="0046541C"/>
    <w:rsid w:val="00465613"/>
    <w:rsid w:val="004658B6"/>
    <w:rsid w:val="00465D73"/>
    <w:rsid w:val="004660E9"/>
    <w:rsid w:val="004664DF"/>
    <w:rsid w:val="004665F6"/>
    <w:rsid w:val="004668F1"/>
    <w:rsid w:val="00466BF0"/>
    <w:rsid w:val="004702B3"/>
    <w:rsid w:val="00470866"/>
    <w:rsid w:val="00470A56"/>
    <w:rsid w:val="00471547"/>
    <w:rsid w:val="0047259B"/>
    <w:rsid w:val="00472985"/>
    <w:rsid w:val="00472AC4"/>
    <w:rsid w:val="00473AD4"/>
    <w:rsid w:val="00473BB8"/>
    <w:rsid w:val="00474120"/>
    <w:rsid w:val="004741FF"/>
    <w:rsid w:val="00474337"/>
    <w:rsid w:val="00474EEE"/>
    <w:rsid w:val="00474F75"/>
    <w:rsid w:val="004758B0"/>
    <w:rsid w:val="00475CFA"/>
    <w:rsid w:val="00476366"/>
    <w:rsid w:val="00476518"/>
    <w:rsid w:val="00476F50"/>
    <w:rsid w:val="0047746D"/>
    <w:rsid w:val="00477C09"/>
    <w:rsid w:val="00477C14"/>
    <w:rsid w:val="00477D8D"/>
    <w:rsid w:val="00477F67"/>
    <w:rsid w:val="00477FC4"/>
    <w:rsid w:val="00480020"/>
    <w:rsid w:val="0048043D"/>
    <w:rsid w:val="004806BB"/>
    <w:rsid w:val="00480A62"/>
    <w:rsid w:val="0048100E"/>
    <w:rsid w:val="0048129C"/>
    <w:rsid w:val="00482668"/>
    <w:rsid w:val="0048297F"/>
    <w:rsid w:val="0048332D"/>
    <w:rsid w:val="004838E2"/>
    <w:rsid w:val="00483B56"/>
    <w:rsid w:val="00483FD3"/>
    <w:rsid w:val="004847A2"/>
    <w:rsid w:val="004848FF"/>
    <w:rsid w:val="004852BA"/>
    <w:rsid w:val="004856E9"/>
    <w:rsid w:val="00486714"/>
    <w:rsid w:val="00486859"/>
    <w:rsid w:val="00486A77"/>
    <w:rsid w:val="0048738A"/>
    <w:rsid w:val="004877C0"/>
    <w:rsid w:val="004878E3"/>
    <w:rsid w:val="00487A07"/>
    <w:rsid w:val="00487DB3"/>
    <w:rsid w:val="0049110B"/>
    <w:rsid w:val="00491337"/>
    <w:rsid w:val="00491725"/>
    <w:rsid w:val="00491936"/>
    <w:rsid w:val="00492003"/>
    <w:rsid w:val="00492F38"/>
    <w:rsid w:val="004931D2"/>
    <w:rsid w:val="00493555"/>
    <w:rsid w:val="00493B4F"/>
    <w:rsid w:val="00493EB5"/>
    <w:rsid w:val="00493F12"/>
    <w:rsid w:val="004944CF"/>
    <w:rsid w:val="004949EB"/>
    <w:rsid w:val="00494C2D"/>
    <w:rsid w:val="00494D53"/>
    <w:rsid w:val="00495611"/>
    <w:rsid w:val="00495667"/>
    <w:rsid w:val="00495CE6"/>
    <w:rsid w:val="00496F87"/>
    <w:rsid w:val="00497B93"/>
    <w:rsid w:val="00497C75"/>
    <w:rsid w:val="00497E67"/>
    <w:rsid w:val="004A01BC"/>
    <w:rsid w:val="004A061E"/>
    <w:rsid w:val="004A0BF8"/>
    <w:rsid w:val="004A0D9D"/>
    <w:rsid w:val="004A10F2"/>
    <w:rsid w:val="004A1953"/>
    <w:rsid w:val="004A1D40"/>
    <w:rsid w:val="004A1E9B"/>
    <w:rsid w:val="004A27DC"/>
    <w:rsid w:val="004A28E2"/>
    <w:rsid w:val="004A2DB7"/>
    <w:rsid w:val="004A32E0"/>
    <w:rsid w:val="004A33B2"/>
    <w:rsid w:val="004A4440"/>
    <w:rsid w:val="004A457B"/>
    <w:rsid w:val="004A4F80"/>
    <w:rsid w:val="004A5679"/>
    <w:rsid w:val="004A656D"/>
    <w:rsid w:val="004A6938"/>
    <w:rsid w:val="004A6B06"/>
    <w:rsid w:val="004A6C8E"/>
    <w:rsid w:val="004A6D2B"/>
    <w:rsid w:val="004B0375"/>
    <w:rsid w:val="004B1120"/>
    <w:rsid w:val="004B1BE6"/>
    <w:rsid w:val="004B1D3B"/>
    <w:rsid w:val="004B217C"/>
    <w:rsid w:val="004B2308"/>
    <w:rsid w:val="004B2DE0"/>
    <w:rsid w:val="004B3570"/>
    <w:rsid w:val="004B3CE2"/>
    <w:rsid w:val="004B3FE4"/>
    <w:rsid w:val="004B462E"/>
    <w:rsid w:val="004B47B8"/>
    <w:rsid w:val="004B4BD0"/>
    <w:rsid w:val="004B4E0F"/>
    <w:rsid w:val="004B5491"/>
    <w:rsid w:val="004B580F"/>
    <w:rsid w:val="004B6CD2"/>
    <w:rsid w:val="004B723B"/>
    <w:rsid w:val="004C002F"/>
    <w:rsid w:val="004C0362"/>
    <w:rsid w:val="004C09F0"/>
    <w:rsid w:val="004C0EC8"/>
    <w:rsid w:val="004C17FD"/>
    <w:rsid w:val="004C2438"/>
    <w:rsid w:val="004C29FB"/>
    <w:rsid w:val="004C2AD6"/>
    <w:rsid w:val="004C2B4E"/>
    <w:rsid w:val="004C2CF2"/>
    <w:rsid w:val="004C568E"/>
    <w:rsid w:val="004C56D1"/>
    <w:rsid w:val="004C6188"/>
    <w:rsid w:val="004C62EC"/>
    <w:rsid w:val="004C6324"/>
    <w:rsid w:val="004C6818"/>
    <w:rsid w:val="004C6BEB"/>
    <w:rsid w:val="004C70C9"/>
    <w:rsid w:val="004C7321"/>
    <w:rsid w:val="004C7A13"/>
    <w:rsid w:val="004D0582"/>
    <w:rsid w:val="004D05C0"/>
    <w:rsid w:val="004D0905"/>
    <w:rsid w:val="004D2319"/>
    <w:rsid w:val="004D2D41"/>
    <w:rsid w:val="004D358C"/>
    <w:rsid w:val="004D3D75"/>
    <w:rsid w:val="004D3DB4"/>
    <w:rsid w:val="004D3DE7"/>
    <w:rsid w:val="004D4141"/>
    <w:rsid w:val="004D44A8"/>
    <w:rsid w:val="004D4A44"/>
    <w:rsid w:val="004D4BE0"/>
    <w:rsid w:val="004D557C"/>
    <w:rsid w:val="004D6526"/>
    <w:rsid w:val="004D6670"/>
    <w:rsid w:val="004D6D15"/>
    <w:rsid w:val="004D6F18"/>
    <w:rsid w:val="004D72D8"/>
    <w:rsid w:val="004D73DE"/>
    <w:rsid w:val="004D7A30"/>
    <w:rsid w:val="004D7C1C"/>
    <w:rsid w:val="004D7D38"/>
    <w:rsid w:val="004E00B4"/>
    <w:rsid w:val="004E0D88"/>
    <w:rsid w:val="004E0DDA"/>
    <w:rsid w:val="004E13D1"/>
    <w:rsid w:val="004E2548"/>
    <w:rsid w:val="004E25B9"/>
    <w:rsid w:val="004E2C08"/>
    <w:rsid w:val="004E3A1C"/>
    <w:rsid w:val="004E3EC5"/>
    <w:rsid w:val="004E3F6E"/>
    <w:rsid w:val="004E4A88"/>
    <w:rsid w:val="004E4B2A"/>
    <w:rsid w:val="004E54E3"/>
    <w:rsid w:val="004E555E"/>
    <w:rsid w:val="004E5735"/>
    <w:rsid w:val="004E75FE"/>
    <w:rsid w:val="004E7640"/>
    <w:rsid w:val="004F0D20"/>
    <w:rsid w:val="004F0EEF"/>
    <w:rsid w:val="004F1063"/>
    <w:rsid w:val="004F14AF"/>
    <w:rsid w:val="004F16AF"/>
    <w:rsid w:val="004F16B9"/>
    <w:rsid w:val="004F1991"/>
    <w:rsid w:val="004F2032"/>
    <w:rsid w:val="004F2954"/>
    <w:rsid w:val="004F2BB7"/>
    <w:rsid w:val="004F2F98"/>
    <w:rsid w:val="004F4722"/>
    <w:rsid w:val="004F4E58"/>
    <w:rsid w:val="004F55D8"/>
    <w:rsid w:val="004F5874"/>
    <w:rsid w:val="004F5919"/>
    <w:rsid w:val="004F5E62"/>
    <w:rsid w:val="004F652D"/>
    <w:rsid w:val="004F7206"/>
    <w:rsid w:val="004F746F"/>
    <w:rsid w:val="004F7D81"/>
    <w:rsid w:val="004F7FD7"/>
    <w:rsid w:val="00500604"/>
    <w:rsid w:val="005010AD"/>
    <w:rsid w:val="0050115A"/>
    <w:rsid w:val="00501918"/>
    <w:rsid w:val="005019B0"/>
    <w:rsid w:val="00502123"/>
    <w:rsid w:val="00502220"/>
    <w:rsid w:val="00502B0B"/>
    <w:rsid w:val="005038A3"/>
    <w:rsid w:val="005048AF"/>
    <w:rsid w:val="00504BAF"/>
    <w:rsid w:val="00505519"/>
    <w:rsid w:val="00505AC9"/>
    <w:rsid w:val="00505D27"/>
    <w:rsid w:val="00506287"/>
    <w:rsid w:val="005064BA"/>
    <w:rsid w:val="00507AC0"/>
    <w:rsid w:val="00507E5D"/>
    <w:rsid w:val="0051086A"/>
    <w:rsid w:val="0051087C"/>
    <w:rsid w:val="00510A41"/>
    <w:rsid w:val="00510CF0"/>
    <w:rsid w:val="00510F08"/>
    <w:rsid w:val="0051109D"/>
    <w:rsid w:val="00511210"/>
    <w:rsid w:val="00511614"/>
    <w:rsid w:val="00511BF2"/>
    <w:rsid w:val="00511CAC"/>
    <w:rsid w:val="0051262C"/>
    <w:rsid w:val="00512CB1"/>
    <w:rsid w:val="0051368B"/>
    <w:rsid w:val="005137DC"/>
    <w:rsid w:val="005137DE"/>
    <w:rsid w:val="0051386E"/>
    <w:rsid w:val="00513D11"/>
    <w:rsid w:val="00514551"/>
    <w:rsid w:val="005146F5"/>
    <w:rsid w:val="0051492A"/>
    <w:rsid w:val="00514A28"/>
    <w:rsid w:val="00514D68"/>
    <w:rsid w:val="005153B7"/>
    <w:rsid w:val="005162B5"/>
    <w:rsid w:val="005162F2"/>
    <w:rsid w:val="0051634F"/>
    <w:rsid w:val="0051694D"/>
    <w:rsid w:val="00517729"/>
    <w:rsid w:val="00520576"/>
    <w:rsid w:val="00520C05"/>
    <w:rsid w:val="00520D6E"/>
    <w:rsid w:val="0052134A"/>
    <w:rsid w:val="00521528"/>
    <w:rsid w:val="005215C0"/>
    <w:rsid w:val="005216BA"/>
    <w:rsid w:val="0052174F"/>
    <w:rsid w:val="005218F4"/>
    <w:rsid w:val="00521B22"/>
    <w:rsid w:val="00521D05"/>
    <w:rsid w:val="005225F2"/>
    <w:rsid w:val="00522717"/>
    <w:rsid w:val="00522912"/>
    <w:rsid w:val="00522DBF"/>
    <w:rsid w:val="005233F8"/>
    <w:rsid w:val="005237D0"/>
    <w:rsid w:val="005239BF"/>
    <w:rsid w:val="00523BA4"/>
    <w:rsid w:val="00523E7C"/>
    <w:rsid w:val="00523EC5"/>
    <w:rsid w:val="00523EDD"/>
    <w:rsid w:val="005244DE"/>
    <w:rsid w:val="00524FDA"/>
    <w:rsid w:val="00525068"/>
    <w:rsid w:val="00525129"/>
    <w:rsid w:val="00525BCD"/>
    <w:rsid w:val="0052642A"/>
    <w:rsid w:val="005270D9"/>
    <w:rsid w:val="00527E3F"/>
    <w:rsid w:val="005305BA"/>
    <w:rsid w:val="00530717"/>
    <w:rsid w:val="00530A3F"/>
    <w:rsid w:val="00530AF0"/>
    <w:rsid w:val="00530C94"/>
    <w:rsid w:val="00530FBA"/>
    <w:rsid w:val="00531152"/>
    <w:rsid w:val="0053171A"/>
    <w:rsid w:val="00531D2C"/>
    <w:rsid w:val="00531D60"/>
    <w:rsid w:val="00532183"/>
    <w:rsid w:val="00533BD8"/>
    <w:rsid w:val="005346E1"/>
    <w:rsid w:val="0053498F"/>
    <w:rsid w:val="00535178"/>
    <w:rsid w:val="00536741"/>
    <w:rsid w:val="00536CDB"/>
    <w:rsid w:val="0053750F"/>
    <w:rsid w:val="0054136F"/>
    <w:rsid w:val="00541843"/>
    <w:rsid w:val="00541D6D"/>
    <w:rsid w:val="00541D95"/>
    <w:rsid w:val="00541E2E"/>
    <w:rsid w:val="005436A6"/>
    <w:rsid w:val="0054410E"/>
    <w:rsid w:val="0054426C"/>
    <w:rsid w:val="00544FA5"/>
    <w:rsid w:val="00545363"/>
    <w:rsid w:val="00545AC2"/>
    <w:rsid w:val="005475E6"/>
    <w:rsid w:val="005478F0"/>
    <w:rsid w:val="005479EA"/>
    <w:rsid w:val="0055078A"/>
    <w:rsid w:val="00550897"/>
    <w:rsid w:val="005509B1"/>
    <w:rsid w:val="005509EF"/>
    <w:rsid w:val="00552046"/>
    <w:rsid w:val="005523AF"/>
    <w:rsid w:val="00552496"/>
    <w:rsid w:val="00553184"/>
    <w:rsid w:val="005531D0"/>
    <w:rsid w:val="00553446"/>
    <w:rsid w:val="005538E4"/>
    <w:rsid w:val="00553B53"/>
    <w:rsid w:val="00553DD6"/>
    <w:rsid w:val="00554053"/>
    <w:rsid w:val="00554147"/>
    <w:rsid w:val="00555A39"/>
    <w:rsid w:val="00555B98"/>
    <w:rsid w:val="005561E2"/>
    <w:rsid w:val="005568F2"/>
    <w:rsid w:val="00556A4E"/>
    <w:rsid w:val="0056001A"/>
    <w:rsid w:val="005602AB"/>
    <w:rsid w:val="005604B0"/>
    <w:rsid w:val="00560808"/>
    <w:rsid w:val="005608E7"/>
    <w:rsid w:val="0056123B"/>
    <w:rsid w:val="0056129A"/>
    <w:rsid w:val="00561509"/>
    <w:rsid w:val="00561801"/>
    <w:rsid w:val="005618FE"/>
    <w:rsid w:val="005625DE"/>
    <w:rsid w:val="005627EF"/>
    <w:rsid w:val="00562C8B"/>
    <w:rsid w:val="00562DB8"/>
    <w:rsid w:val="005632A0"/>
    <w:rsid w:val="005633D2"/>
    <w:rsid w:val="0056351A"/>
    <w:rsid w:val="005638BF"/>
    <w:rsid w:val="005645FF"/>
    <w:rsid w:val="00564FEF"/>
    <w:rsid w:val="00565870"/>
    <w:rsid w:val="0056609D"/>
    <w:rsid w:val="00566C22"/>
    <w:rsid w:val="00566E74"/>
    <w:rsid w:val="005677B6"/>
    <w:rsid w:val="00570006"/>
    <w:rsid w:val="005714C1"/>
    <w:rsid w:val="005719F3"/>
    <w:rsid w:val="00571ABD"/>
    <w:rsid w:val="005720A6"/>
    <w:rsid w:val="005727BE"/>
    <w:rsid w:val="00572C02"/>
    <w:rsid w:val="00572C73"/>
    <w:rsid w:val="00572F10"/>
    <w:rsid w:val="005730B6"/>
    <w:rsid w:val="00573B20"/>
    <w:rsid w:val="00573CC1"/>
    <w:rsid w:val="00574E1C"/>
    <w:rsid w:val="00575689"/>
    <w:rsid w:val="00575791"/>
    <w:rsid w:val="005757DF"/>
    <w:rsid w:val="00575B70"/>
    <w:rsid w:val="00575CB3"/>
    <w:rsid w:val="00576461"/>
    <w:rsid w:val="00576A3B"/>
    <w:rsid w:val="00576F09"/>
    <w:rsid w:val="00576F98"/>
    <w:rsid w:val="00576FDB"/>
    <w:rsid w:val="0057729F"/>
    <w:rsid w:val="00577410"/>
    <w:rsid w:val="0057769F"/>
    <w:rsid w:val="00577798"/>
    <w:rsid w:val="00577D0B"/>
    <w:rsid w:val="00577D5D"/>
    <w:rsid w:val="0058037D"/>
    <w:rsid w:val="00580916"/>
    <w:rsid w:val="00580B1C"/>
    <w:rsid w:val="0058137F"/>
    <w:rsid w:val="0058152A"/>
    <w:rsid w:val="00582784"/>
    <w:rsid w:val="00582C18"/>
    <w:rsid w:val="005831EC"/>
    <w:rsid w:val="0058340B"/>
    <w:rsid w:val="00583459"/>
    <w:rsid w:val="005839A7"/>
    <w:rsid w:val="00583ED2"/>
    <w:rsid w:val="0058427F"/>
    <w:rsid w:val="00584543"/>
    <w:rsid w:val="005845E1"/>
    <w:rsid w:val="005847BF"/>
    <w:rsid w:val="005847F5"/>
    <w:rsid w:val="00584992"/>
    <w:rsid w:val="00585313"/>
    <w:rsid w:val="00585574"/>
    <w:rsid w:val="00586B1F"/>
    <w:rsid w:val="00586DD0"/>
    <w:rsid w:val="005878CB"/>
    <w:rsid w:val="00587910"/>
    <w:rsid w:val="00587B15"/>
    <w:rsid w:val="00590537"/>
    <w:rsid w:val="005919D4"/>
    <w:rsid w:val="00591C0B"/>
    <w:rsid w:val="005924CB"/>
    <w:rsid w:val="00592691"/>
    <w:rsid w:val="00593174"/>
    <w:rsid w:val="00593440"/>
    <w:rsid w:val="00593713"/>
    <w:rsid w:val="00593B21"/>
    <w:rsid w:val="00594914"/>
    <w:rsid w:val="00594AAE"/>
    <w:rsid w:val="005951A0"/>
    <w:rsid w:val="005953F0"/>
    <w:rsid w:val="005955A9"/>
    <w:rsid w:val="005957B3"/>
    <w:rsid w:val="00596545"/>
    <w:rsid w:val="00596BE2"/>
    <w:rsid w:val="00596DB4"/>
    <w:rsid w:val="005970B4"/>
    <w:rsid w:val="0059725F"/>
    <w:rsid w:val="00597895"/>
    <w:rsid w:val="00597C2C"/>
    <w:rsid w:val="005A077F"/>
    <w:rsid w:val="005A082D"/>
    <w:rsid w:val="005A086B"/>
    <w:rsid w:val="005A0EC9"/>
    <w:rsid w:val="005A0F0A"/>
    <w:rsid w:val="005A0F6A"/>
    <w:rsid w:val="005A13A1"/>
    <w:rsid w:val="005A1755"/>
    <w:rsid w:val="005A1A7F"/>
    <w:rsid w:val="005A381C"/>
    <w:rsid w:val="005A3CAA"/>
    <w:rsid w:val="005A3E38"/>
    <w:rsid w:val="005A3FFA"/>
    <w:rsid w:val="005A4379"/>
    <w:rsid w:val="005A44C3"/>
    <w:rsid w:val="005A4B2F"/>
    <w:rsid w:val="005A5247"/>
    <w:rsid w:val="005A55A8"/>
    <w:rsid w:val="005A62BF"/>
    <w:rsid w:val="005A664A"/>
    <w:rsid w:val="005A6733"/>
    <w:rsid w:val="005A79DB"/>
    <w:rsid w:val="005A7C48"/>
    <w:rsid w:val="005A7D29"/>
    <w:rsid w:val="005B0100"/>
    <w:rsid w:val="005B0275"/>
    <w:rsid w:val="005B11B4"/>
    <w:rsid w:val="005B215D"/>
    <w:rsid w:val="005B2A8B"/>
    <w:rsid w:val="005B362F"/>
    <w:rsid w:val="005B3BA2"/>
    <w:rsid w:val="005B4020"/>
    <w:rsid w:val="005B40D6"/>
    <w:rsid w:val="005B5343"/>
    <w:rsid w:val="005B591F"/>
    <w:rsid w:val="005B5961"/>
    <w:rsid w:val="005B6943"/>
    <w:rsid w:val="005B6ED0"/>
    <w:rsid w:val="005B7844"/>
    <w:rsid w:val="005B7C31"/>
    <w:rsid w:val="005B7CC2"/>
    <w:rsid w:val="005C0A77"/>
    <w:rsid w:val="005C0F1D"/>
    <w:rsid w:val="005C12A0"/>
    <w:rsid w:val="005C1735"/>
    <w:rsid w:val="005C2099"/>
    <w:rsid w:val="005C24F3"/>
    <w:rsid w:val="005C2B03"/>
    <w:rsid w:val="005C305C"/>
    <w:rsid w:val="005C38F1"/>
    <w:rsid w:val="005C3B9F"/>
    <w:rsid w:val="005C3C23"/>
    <w:rsid w:val="005C3CF4"/>
    <w:rsid w:val="005C5402"/>
    <w:rsid w:val="005C5FD2"/>
    <w:rsid w:val="005C67BC"/>
    <w:rsid w:val="005C717E"/>
    <w:rsid w:val="005C7425"/>
    <w:rsid w:val="005C7431"/>
    <w:rsid w:val="005C7DB6"/>
    <w:rsid w:val="005C7DDB"/>
    <w:rsid w:val="005D03DF"/>
    <w:rsid w:val="005D0FED"/>
    <w:rsid w:val="005D1292"/>
    <w:rsid w:val="005D178F"/>
    <w:rsid w:val="005D1FE2"/>
    <w:rsid w:val="005D24BB"/>
    <w:rsid w:val="005D2A63"/>
    <w:rsid w:val="005D2A6A"/>
    <w:rsid w:val="005D2E34"/>
    <w:rsid w:val="005D30BC"/>
    <w:rsid w:val="005D347D"/>
    <w:rsid w:val="005D42A6"/>
    <w:rsid w:val="005D47E3"/>
    <w:rsid w:val="005D4873"/>
    <w:rsid w:val="005D4BD9"/>
    <w:rsid w:val="005D51AC"/>
    <w:rsid w:val="005D5268"/>
    <w:rsid w:val="005D5D84"/>
    <w:rsid w:val="005D6170"/>
    <w:rsid w:val="005D6AF4"/>
    <w:rsid w:val="005D70AA"/>
    <w:rsid w:val="005D7161"/>
    <w:rsid w:val="005D74EA"/>
    <w:rsid w:val="005D780E"/>
    <w:rsid w:val="005D7976"/>
    <w:rsid w:val="005D79F0"/>
    <w:rsid w:val="005E051A"/>
    <w:rsid w:val="005E0FEE"/>
    <w:rsid w:val="005E237A"/>
    <w:rsid w:val="005E27F3"/>
    <w:rsid w:val="005E290A"/>
    <w:rsid w:val="005E2972"/>
    <w:rsid w:val="005E31F3"/>
    <w:rsid w:val="005E34AB"/>
    <w:rsid w:val="005E35D3"/>
    <w:rsid w:val="005E3768"/>
    <w:rsid w:val="005E54BE"/>
    <w:rsid w:val="005E56C8"/>
    <w:rsid w:val="005E5985"/>
    <w:rsid w:val="005E6702"/>
    <w:rsid w:val="005E6746"/>
    <w:rsid w:val="005E699F"/>
    <w:rsid w:val="005E77EC"/>
    <w:rsid w:val="005F02F3"/>
    <w:rsid w:val="005F05F4"/>
    <w:rsid w:val="005F0B79"/>
    <w:rsid w:val="005F1049"/>
    <w:rsid w:val="005F10D2"/>
    <w:rsid w:val="005F1115"/>
    <w:rsid w:val="005F158F"/>
    <w:rsid w:val="005F20BF"/>
    <w:rsid w:val="005F24CC"/>
    <w:rsid w:val="005F4125"/>
    <w:rsid w:val="005F47A6"/>
    <w:rsid w:val="005F5060"/>
    <w:rsid w:val="005F58E5"/>
    <w:rsid w:val="005F5CD3"/>
    <w:rsid w:val="005F6296"/>
    <w:rsid w:val="005F6B59"/>
    <w:rsid w:val="005F7034"/>
    <w:rsid w:val="005F716F"/>
    <w:rsid w:val="005F79D6"/>
    <w:rsid w:val="006004C8"/>
    <w:rsid w:val="00600514"/>
    <w:rsid w:val="0060078E"/>
    <w:rsid w:val="006008E3"/>
    <w:rsid w:val="00600DAD"/>
    <w:rsid w:val="006012F4"/>
    <w:rsid w:val="0060188D"/>
    <w:rsid w:val="00601B62"/>
    <w:rsid w:val="00601B68"/>
    <w:rsid w:val="00602781"/>
    <w:rsid w:val="00602B05"/>
    <w:rsid w:val="00602BB4"/>
    <w:rsid w:val="00602CF4"/>
    <w:rsid w:val="00603286"/>
    <w:rsid w:val="006033F3"/>
    <w:rsid w:val="006044D1"/>
    <w:rsid w:val="00604E3D"/>
    <w:rsid w:val="0060511E"/>
    <w:rsid w:val="006057D0"/>
    <w:rsid w:val="00606A6E"/>
    <w:rsid w:val="00607363"/>
    <w:rsid w:val="00607388"/>
    <w:rsid w:val="00607720"/>
    <w:rsid w:val="00610112"/>
    <w:rsid w:val="00610798"/>
    <w:rsid w:val="00610EB6"/>
    <w:rsid w:val="00611960"/>
    <w:rsid w:val="006119D0"/>
    <w:rsid w:val="00611CF1"/>
    <w:rsid w:val="00612D76"/>
    <w:rsid w:val="00612E85"/>
    <w:rsid w:val="00613070"/>
    <w:rsid w:val="00613CD6"/>
    <w:rsid w:val="00613FAA"/>
    <w:rsid w:val="0061473E"/>
    <w:rsid w:val="00614912"/>
    <w:rsid w:val="00614956"/>
    <w:rsid w:val="0061497A"/>
    <w:rsid w:val="006149C9"/>
    <w:rsid w:val="00614A0E"/>
    <w:rsid w:val="00614E8F"/>
    <w:rsid w:val="00614ED5"/>
    <w:rsid w:val="00614EE1"/>
    <w:rsid w:val="006151AE"/>
    <w:rsid w:val="00615DBF"/>
    <w:rsid w:val="006161FF"/>
    <w:rsid w:val="00616B47"/>
    <w:rsid w:val="006173A8"/>
    <w:rsid w:val="00617425"/>
    <w:rsid w:val="006177A5"/>
    <w:rsid w:val="00617EA4"/>
    <w:rsid w:val="00617EFB"/>
    <w:rsid w:val="0062014B"/>
    <w:rsid w:val="0062019F"/>
    <w:rsid w:val="00620958"/>
    <w:rsid w:val="00620B4A"/>
    <w:rsid w:val="00621051"/>
    <w:rsid w:val="006218BA"/>
    <w:rsid w:val="006220BD"/>
    <w:rsid w:val="006220F9"/>
    <w:rsid w:val="00622387"/>
    <w:rsid w:val="00622698"/>
    <w:rsid w:val="00622987"/>
    <w:rsid w:val="006234AD"/>
    <w:rsid w:val="0062356D"/>
    <w:rsid w:val="00623699"/>
    <w:rsid w:val="00623950"/>
    <w:rsid w:val="00623E91"/>
    <w:rsid w:val="0062473E"/>
    <w:rsid w:val="00625AB0"/>
    <w:rsid w:val="00626949"/>
    <w:rsid w:val="00626DD0"/>
    <w:rsid w:val="006276CF"/>
    <w:rsid w:val="006277BC"/>
    <w:rsid w:val="006279DF"/>
    <w:rsid w:val="00627C6D"/>
    <w:rsid w:val="00627EBD"/>
    <w:rsid w:val="006301AF"/>
    <w:rsid w:val="00630526"/>
    <w:rsid w:val="0063070A"/>
    <w:rsid w:val="0063074A"/>
    <w:rsid w:val="006308AD"/>
    <w:rsid w:val="006309DE"/>
    <w:rsid w:val="00630BF6"/>
    <w:rsid w:val="006313BA"/>
    <w:rsid w:val="006313E2"/>
    <w:rsid w:val="006317AC"/>
    <w:rsid w:val="006317E8"/>
    <w:rsid w:val="006320D2"/>
    <w:rsid w:val="00632790"/>
    <w:rsid w:val="0063294F"/>
    <w:rsid w:val="00633445"/>
    <w:rsid w:val="006338A0"/>
    <w:rsid w:val="0063462E"/>
    <w:rsid w:val="00635265"/>
    <w:rsid w:val="00635283"/>
    <w:rsid w:val="006355E1"/>
    <w:rsid w:val="00635A18"/>
    <w:rsid w:val="00635C08"/>
    <w:rsid w:val="00635D70"/>
    <w:rsid w:val="0063600A"/>
    <w:rsid w:val="00637622"/>
    <w:rsid w:val="00637763"/>
    <w:rsid w:val="00637DC8"/>
    <w:rsid w:val="006401CE"/>
    <w:rsid w:val="006401E7"/>
    <w:rsid w:val="00640453"/>
    <w:rsid w:val="00640A51"/>
    <w:rsid w:val="00640EF5"/>
    <w:rsid w:val="00641254"/>
    <w:rsid w:val="006412F6"/>
    <w:rsid w:val="00641ED2"/>
    <w:rsid w:val="0064217B"/>
    <w:rsid w:val="006422CD"/>
    <w:rsid w:val="00642510"/>
    <w:rsid w:val="006425C7"/>
    <w:rsid w:val="00642B01"/>
    <w:rsid w:val="00642FB9"/>
    <w:rsid w:val="0064315F"/>
    <w:rsid w:val="00643382"/>
    <w:rsid w:val="00643C85"/>
    <w:rsid w:val="006442CD"/>
    <w:rsid w:val="00644C01"/>
    <w:rsid w:val="006450FA"/>
    <w:rsid w:val="00645489"/>
    <w:rsid w:val="0064558E"/>
    <w:rsid w:val="00645593"/>
    <w:rsid w:val="00645AC1"/>
    <w:rsid w:val="00645DBC"/>
    <w:rsid w:val="00645F34"/>
    <w:rsid w:val="006464C5"/>
    <w:rsid w:val="00646758"/>
    <w:rsid w:val="00646908"/>
    <w:rsid w:val="00646E69"/>
    <w:rsid w:val="00646E9E"/>
    <w:rsid w:val="00647163"/>
    <w:rsid w:val="006472F7"/>
    <w:rsid w:val="00647CF8"/>
    <w:rsid w:val="00647DDE"/>
    <w:rsid w:val="00650941"/>
    <w:rsid w:val="00651B26"/>
    <w:rsid w:val="006525BD"/>
    <w:rsid w:val="006527E9"/>
    <w:rsid w:val="00653653"/>
    <w:rsid w:val="00653847"/>
    <w:rsid w:val="00653B2B"/>
    <w:rsid w:val="00653DE1"/>
    <w:rsid w:val="00654455"/>
    <w:rsid w:val="006549BF"/>
    <w:rsid w:val="006551BE"/>
    <w:rsid w:val="00655C0D"/>
    <w:rsid w:val="00656095"/>
    <w:rsid w:val="006563EF"/>
    <w:rsid w:val="00656C31"/>
    <w:rsid w:val="0065758A"/>
    <w:rsid w:val="00657650"/>
    <w:rsid w:val="006579BF"/>
    <w:rsid w:val="00657A3A"/>
    <w:rsid w:val="00657DB2"/>
    <w:rsid w:val="006605A8"/>
    <w:rsid w:val="00660BD0"/>
    <w:rsid w:val="00661843"/>
    <w:rsid w:val="006619CE"/>
    <w:rsid w:val="00661C8C"/>
    <w:rsid w:val="006621A4"/>
    <w:rsid w:val="0066378A"/>
    <w:rsid w:val="00663A39"/>
    <w:rsid w:val="00663DD6"/>
    <w:rsid w:val="00664504"/>
    <w:rsid w:val="00664518"/>
    <w:rsid w:val="006647FD"/>
    <w:rsid w:val="00664940"/>
    <w:rsid w:val="006655A3"/>
    <w:rsid w:val="0066593A"/>
    <w:rsid w:val="00665DF9"/>
    <w:rsid w:val="00666CF0"/>
    <w:rsid w:val="00666E78"/>
    <w:rsid w:val="00666FDE"/>
    <w:rsid w:val="00667126"/>
    <w:rsid w:val="00667795"/>
    <w:rsid w:val="00670370"/>
    <w:rsid w:val="006704A1"/>
    <w:rsid w:val="0067075C"/>
    <w:rsid w:val="006714DA"/>
    <w:rsid w:val="00671886"/>
    <w:rsid w:val="00671E4F"/>
    <w:rsid w:val="00671F17"/>
    <w:rsid w:val="00672282"/>
    <w:rsid w:val="0067304A"/>
    <w:rsid w:val="00673301"/>
    <w:rsid w:val="00673835"/>
    <w:rsid w:val="0067414D"/>
    <w:rsid w:val="006749CB"/>
    <w:rsid w:val="006750CD"/>
    <w:rsid w:val="00675450"/>
    <w:rsid w:val="00675BEE"/>
    <w:rsid w:val="00675D26"/>
    <w:rsid w:val="00675F1D"/>
    <w:rsid w:val="006761DC"/>
    <w:rsid w:val="0067660C"/>
    <w:rsid w:val="00676CE9"/>
    <w:rsid w:val="00677371"/>
    <w:rsid w:val="0067752E"/>
    <w:rsid w:val="0067768D"/>
    <w:rsid w:val="00677ECE"/>
    <w:rsid w:val="00680AAA"/>
    <w:rsid w:val="006825D8"/>
    <w:rsid w:val="00682710"/>
    <w:rsid w:val="00682A19"/>
    <w:rsid w:val="00683B97"/>
    <w:rsid w:val="006840E2"/>
    <w:rsid w:val="00684509"/>
    <w:rsid w:val="00684C06"/>
    <w:rsid w:val="0068549D"/>
    <w:rsid w:val="0068567B"/>
    <w:rsid w:val="00685BAD"/>
    <w:rsid w:val="00685E8C"/>
    <w:rsid w:val="00686168"/>
    <w:rsid w:val="006863D5"/>
    <w:rsid w:val="0068652F"/>
    <w:rsid w:val="0068662E"/>
    <w:rsid w:val="00686936"/>
    <w:rsid w:val="00686F0D"/>
    <w:rsid w:val="00687E03"/>
    <w:rsid w:val="00690580"/>
    <w:rsid w:val="00690AB5"/>
    <w:rsid w:val="00691A20"/>
    <w:rsid w:val="00691B45"/>
    <w:rsid w:val="00691C59"/>
    <w:rsid w:val="00692017"/>
    <w:rsid w:val="00692271"/>
    <w:rsid w:val="0069234F"/>
    <w:rsid w:val="00692CE3"/>
    <w:rsid w:val="00692DB6"/>
    <w:rsid w:val="00693783"/>
    <w:rsid w:val="00693BCF"/>
    <w:rsid w:val="0069452B"/>
    <w:rsid w:val="006957FF"/>
    <w:rsid w:val="00695CEF"/>
    <w:rsid w:val="0069622C"/>
    <w:rsid w:val="00696567"/>
    <w:rsid w:val="00696769"/>
    <w:rsid w:val="00697333"/>
    <w:rsid w:val="00697584"/>
    <w:rsid w:val="00697C38"/>
    <w:rsid w:val="006A020E"/>
    <w:rsid w:val="006A0439"/>
    <w:rsid w:val="006A1922"/>
    <w:rsid w:val="006A1C77"/>
    <w:rsid w:val="006A21A7"/>
    <w:rsid w:val="006A2481"/>
    <w:rsid w:val="006A286A"/>
    <w:rsid w:val="006A299F"/>
    <w:rsid w:val="006A2F5E"/>
    <w:rsid w:val="006A2FD6"/>
    <w:rsid w:val="006A31AD"/>
    <w:rsid w:val="006A33C3"/>
    <w:rsid w:val="006A3FBD"/>
    <w:rsid w:val="006A4059"/>
    <w:rsid w:val="006A49C7"/>
    <w:rsid w:val="006A4D03"/>
    <w:rsid w:val="006A6225"/>
    <w:rsid w:val="006A6503"/>
    <w:rsid w:val="006A65D7"/>
    <w:rsid w:val="006A6C69"/>
    <w:rsid w:val="006A709B"/>
    <w:rsid w:val="006A7C6B"/>
    <w:rsid w:val="006B05B6"/>
    <w:rsid w:val="006B0766"/>
    <w:rsid w:val="006B09B4"/>
    <w:rsid w:val="006B0B93"/>
    <w:rsid w:val="006B11EC"/>
    <w:rsid w:val="006B164F"/>
    <w:rsid w:val="006B189A"/>
    <w:rsid w:val="006B1A43"/>
    <w:rsid w:val="006B1E21"/>
    <w:rsid w:val="006B2961"/>
    <w:rsid w:val="006B2E72"/>
    <w:rsid w:val="006B342B"/>
    <w:rsid w:val="006B3669"/>
    <w:rsid w:val="006B3928"/>
    <w:rsid w:val="006B3E1E"/>
    <w:rsid w:val="006B4AC2"/>
    <w:rsid w:val="006B6007"/>
    <w:rsid w:val="006B65AD"/>
    <w:rsid w:val="006B6919"/>
    <w:rsid w:val="006B6E37"/>
    <w:rsid w:val="006B754F"/>
    <w:rsid w:val="006C0999"/>
    <w:rsid w:val="006C119F"/>
    <w:rsid w:val="006C1984"/>
    <w:rsid w:val="006C2793"/>
    <w:rsid w:val="006C2B81"/>
    <w:rsid w:val="006C2C7F"/>
    <w:rsid w:val="006C2F31"/>
    <w:rsid w:val="006C2F63"/>
    <w:rsid w:val="006C357C"/>
    <w:rsid w:val="006C39C6"/>
    <w:rsid w:val="006C3E08"/>
    <w:rsid w:val="006C4558"/>
    <w:rsid w:val="006C579D"/>
    <w:rsid w:val="006C5863"/>
    <w:rsid w:val="006C67E8"/>
    <w:rsid w:val="006C68E1"/>
    <w:rsid w:val="006C6B32"/>
    <w:rsid w:val="006C6DE6"/>
    <w:rsid w:val="006C6F67"/>
    <w:rsid w:val="006C7584"/>
    <w:rsid w:val="006C75EC"/>
    <w:rsid w:val="006C7A8F"/>
    <w:rsid w:val="006D0078"/>
    <w:rsid w:val="006D03C8"/>
    <w:rsid w:val="006D172E"/>
    <w:rsid w:val="006D1BA4"/>
    <w:rsid w:val="006D22A9"/>
    <w:rsid w:val="006D25C0"/>
    <w:rsid w:val="006D2878"/>
    <w:rsid w:val="006D2DA2"/>
    <w:rsid w:val="006D3515"/>
    <w:rsid w:val="006D3766"/>
    <w:rsid w:val="006D3A59"/>
    <w:rsid w:val="006D3D08"/>
    <w:rsid w:val="006D3F43"/>
    <w:rsid w:val="006D4535"/>
    <w:rsid w:val="006D577D"/>
    <w:rsid w:val="006D5DE6"/>
    <w:rsid w:val="006D67F8"/>
    <w:rsid w:val="006D6C74"/>
    <w:rsid w:val="006D7C01"/>
    <w:rsid w:val="006D7EA3"/>
    <w:rsid w:val="006E0208"/>
    <w:rsid w:val="006E0734"/>
    <w:rsid w:val="006E12AD"/>
    <w:rsid w:val="006E1604"/>
    <w:rsid w:val="006E24ED"/>
    <w:rsid w:val="006E25E8"/>
    <w:rsid w:val="006E2DC8"/>
    <w:rsid w:val="006E3085"/>
    <w:rsid w:val="006E3293"/>
    <w:rsid w:val="006E373D"/>
    <w:rsid w:val="006E3B73"/>
    <w:rsid w:val="006E4AB0"/>
    <w:rsid w:val="006E4D94"/>
    <w:rsid w:val="006E5330"/>
    <w:rsid w:val="006E60B3"/>
    <w:rsid w:val="006E6249"/>
    <w:rsid w:val="006E6A09"/>
    <w:rsid w:val="006E6DED"/>
    <w:rsid w:val="006E774B"/>
    <w:rsid w:val="006E7FD5"/>
    <w:rsid w:val="006F040B"/>
    <w:rsid w:val="006F0723"/>
    <w:rsid w:val="006F0CC0"/>
    <w:rsid w:val="006F1105"/>
    <w:rsid w:val="006F1324"/>
    <w:rsid w:val="006F16A6"/>
    <w:rsid w:val="006F1794"/>
    <w:rsid w:val="006F189F"/>
    <w:rsid w:val="006F1A54"/>
    <w:rsid w:val="006F2764"/>
    <w:rsid w:val="006F2D3F"/>
    <w:rsid w:val="006F4CAC"/>
    <w:rsid w:val="006F50AF"/>
    <w:rsid w:val="006F5291"/>
    <w:rsid w:val="006F5E4D"/>
    <w:rsid w:val="006F61F3"/>
    <w:rsid w:val="006F6696"/>
    <w:rsid w:val="006F6764"/>
    <w:rsid w:val="006F6CDB"/>
    <w:rsid w:val="006F7360"/>
    <w:rsid w:val="006F7784"/>
    <w:rsid w:val="006F783E"/>
    <w:rsid w:val="00700554"/>
    <w:rsid w:val="00700C45"/>
    <w:rsid w:val="00700E00"/>
    <w:rsid w:val="00701B2E"/>
    <w:rsid w:val="00701B54"/>
    <w:rsid w:val="00701FDF"/>
    <w:rsid w:val="0070209F"/>
    <w:rsid w:val="007026B6"/>
    <w:rsid w:val="0070287C"/>
    <w:rsid w:val="00703045"/>
    <w:rsid w:val="0070324E"/>
    <w:rsid w:val="007033DC"/>
    <w:rsid w:val="0070348C"/>
    <w:rsid w:val="00703C9F"/>
    <w:rsid w:val="007042E0"/>
    <w:rsid w:val="00704A77"/>
    <w:rsid w:val="00704DB7"/>
    <w:rsid w:val="0070676F"/>
    <w:rsid w:val="007068AD"/>
    <w:rsid w:val="00706A87"/>
    <w:rsid w:val="00706CA3"/>
    <w:rsid w:val="00707339"/>
    <w:rsid w:val="007078B8"/>
    <w:rsid w:val="00707A94"/>
    <w:rsid w:val="00707D43"/>
    <w:rsid w:val="007101DF"/>
    <w:rsid w:val="00710C95"/>
    <w:rsid w:val="00711204"/>
    <w:rsid w:val="00711328"/>
    <w:rsid w:val="00711E34"/>
    <w:rsid w:val="00711F3A"/>
    <w:rsid w:val="0071251F"/>
    <w:rsid w:val="007126D8"/>
    <w:rsid w:val="00713C58"/>
    <w:rsid w:val="00713EE9"/>
    <w:rsid w:val="00713FF6"/>
    <w:rsid w:val="007140C8"/>
    <w:rsid w:val="007143A4"/>
    <w:rsid w:val="00714439"/>
    <w:rsid w:val="007144B5"/>
    <w:rsid w:val="00714B84"/>
    <w:rsid w:val="007157F7"/>
    <w:rsid w:val="007158B6"/>
    <w:rsid w:val="00715D71"/>
    <w:rsid w:val="0071629F"/>
    <w:rsid w:val="00716B9C"/>
    <w:rsid w:val="00717033"/>
    <w:rsid w:val="00717400"/>
    <w:rsid w:val="007178D9"/>
    <w:rsid w:val="00717AF8"/>
    <w:rsid w:val="00717D08"/>
    <w:rsid w:val="007205C4"/>
    <w:rsid w:val="00720FFB"/>
    <w:rsid w:val="007214FB"/>
    <w:rsid w:val="00721A43"/>
    <w:rsid w:val="00722282"/>
    <w:rsid w:val="00722707"/>
    <w:rsid w:val="007230CA"/>
    <w:rsid w:val="007237A8"/>
    <w:rsid w:val="00723D3E"/>
    <w:rsid w:val="00723EDA"/>
    <w:rsid w:val="007240F7"/>
    <w:rsid w:val="0072565B"/>
    <w:rsid w:val="007257CF"/>
    <w:rsid w:val="0072592F"/>
    <w:rsid w:val="00726570"/>
    <w:rsid w:val="00726940"/>
    <w:rsid w:val="00726A01"/>
    <w:rsid w:val="00726B35"/>
    <w:rsid w:val="007271B1"/>
    <w:rsid w:val="007300E9"/>
    <w:rsid w:val="00730502"/>
    <w:rsid w:val="00730B69"/>
    <w:rsid w:val="007324E9"/>
    <w:rsid w:val="007331CC"/>
    <w:rsid w:val="007331E6"/>
    <w:rsid w:val="0073450C"/>
    <w:rsid w:val="0073477B"/>
    <w:rsid w:val="00734953"/>
    <w:rsid w:val="00734C23"/>
    <w:rsid w:val="00734E09"/>
    <w:rsid w:val="00734EE9"/>
    <w:rsid w:val="0073563F"/>
    <w:rsid w:val="00735909"/>
    <w:rsid w:val="00735A66"/>
    <w:rsid w:val="00735F89"/>
    <w:rsid w:val="007361EA"/>
    <w:rsid w:val="007362A1"/>
    <w:rsid w:val="0073636D"/>
    <w:rsid w:val="00736CAD"/>
    <w:rsid w:val="007375E2"/>
    <w:rsid w:val="00737832"/>
    <w:rsid w:val="00740848"/>
    <w:rsid w:val="00740860"/>
    <w:rsid w:val="00740AF8"/>
    <w:rsid w:val="00740C95"/>
    <w:rsid w:val="00740DC1"/>
    <w:rsid w:val="00740FBA"/>
    <w:rsid w:val="00741EC2"/>
    <w:rsid w:val="007426CE"/>
    <w:rsid w:val="0074276E"/>
    <w:rsid w:val="00742DF4"/>
    <w:rsid w:val="00743952"/>
    <w:rsid w:val="0074397B"/>
    <w:rsid w:val="007455BF"/>
    <w:rsid w:val="00746C56"/>
    <w:rsid w:val="00747B66"/>
    <w:rsid w:val="00747C22"/>
    <w:rsid w:val="00750088"/>
    <w:rsid w:val="0075027F"/>
    <w:rsid w:val="0075064A"/>
    <w:rsid w:val="007506DE"/>
    <w:rsid w:val="0075204E"/>
    <w:rsid w:val="00752204"/>
    <w:rsid w:val="007527AA"/>
    <w:rsid w:val="00752C47"/>
    <w:rsid w:val="007530F4"/>
    <w:rsid w:val="00753E11"/>
    <w:rsid w:val="00754187"/>
    <w:rsid w:val="00754883"/>
    <w:rsid w:val="007557E8"/>
    <w:rsid w:val="00755D7E"/>
    <w:rsid w:val="00755E22"/>
    <w:rsid w:val="00756191"/>
    <w:rsid w:val="007569D1"/>
    <w:rsid w:val="007571F2"/>
    <w:rsid w:val="0075792C"/>
    <w:rsid w:val="007579E3"/>
    <w:rsid w:val="00757A04"/>
    <w:rsid w:val="007600E3"/>
    <w:rsid w:val="00760499"/>
    <w:rsid w:val="00760DA1"/>
    <w:rsid w:val="00760E28"/>
    <w:rsid w:val="00760F98"/>
    <w:rsid w:val="00761532"/>
    <w:rsid w:val="0076222B"/>
    <w:rsid w:val="0076230C"/>
    <w:rsid w:val="00762798"/>
    <w:rsid w:val="00762A3D"/>
    <w:rsid w:val="00762A8B"/>
    <w:rsid w:val="007635B4"/>
    <w:rsid w:val="00763CE0"/>
    <w:rsid w:val="00763E2C"/>
    <w:rsid w:val="00764F73"/>
    <w:rsid w:val="0076543E"/>
    <w:rsid w:val="00765C8F"/>
    <w:rsid w:val="00765EAD"/>
    <w:rsid w:val="00766599"/>
    <w:rsid w:val="0076688E"/>
    <w:rsid w:val="00766D02"/>
    <w:rsid w:val="00767075"/>
    <w:rsid w:val="00767282"/>
    <w:rsid w:val="00767299"/>
    <w:rsid w:val="0076737D"/>
    <w:rsid w:val="007674BE"/>
    <w:rsid w:val="00767630"/>
    <w:rsid w:val="007706D9"/>
    <w:rsid w:val="00770820"/>
    <w:rsid w:val="00770A5F"/>
    <w:rsid w:val="00770E6B"/>
    <w:rsid w:val="00770F6D"/>
    <w:rsid w:val="00771B0A"/>
    <w:rsid w:val="00771C87"/>
    <w:rsid w:val="007724CA"/>
    <w:rsid w:val="00773B94"/>
    <w:rsid w:val="007741DA"/>
    <w:rsid w:val="007743D1"/>
    <w:rsid w:val="00774A49"/>
    <w:rsid w:val="00774A51"/>
    <w:rsid w:val="00774F4A"/>
    <w:rsid w:val="00775447"/>
    <w:rsid w:val="0077647A"/>
    <w:rsid w:val="00776CE3"/>
    <w:rsid w:val="00776EC2"/>
    <w:rsid w:val="007770F3"/>
    <w:rsid w:val="007779A1"/>
    <w:rsid w:val="00777B98"/>
    <w:rsid w:val="00777CBA"/>
    <w:rsid w:val="00777EC5"/>
    <w:rsid w:val="00777FD3"/>
    <w:rsid w:val="007813B8"/>
    <w:rsid w:val="007818FB"/>
    <w:rsid w:val="007822C6"/>
    <w:rsid w:val="00782461"/>
    <w:rsid w:val="00782891"/>
    <w:rsid w:val="0078292C"/>
    <w:rsid w:val="00782BD0"/>
    <w:rsid w:val="00783FC5"/>
    <w:rsid w:val="00784922"/>
    <w:rsid w:val="00784B14"/>
    <w:rsid w:val="00784BD5"/>
    <w:rsid w:val="007852E1"/>
    <w:rsid w:val="007854B6"/>
    <w:rsid w:val="00785727"/>
    <w:rsid w:val="00785EE6"/>
    <w:rsid w:val="00786238"/>
    <w:rsid w:val="0078644F"/>
    <w:rsid w:val="007865A0"/>
    <w:rsid w:val="007866DE"/>
    <w:rsid w:val="00786A4C"/>
    <w:rsid w:val="00786C0A"/>
    <w:rsid w:val="00786C0E"/>
    <w:rsid w:val="007873EE"/>
    <w:rsid w:val="00787753"/>
    <w:rsid w:val="007877F3"/>
    <w:rsid w:val="007879EA"/>
    <w:rsid w:val="007907F4"/>
    <w:rsid w:val="00790B4B"/>
    <w:rsid w:val="0079147C"/>
    <w:rsid w:val="00791C08"/>
    <w:rsid w:val="00792783"/>
    <w:rsid w:val="00792830"/>
    <w:rsid w:val="00792CAF"/>
    <w:rsid w:val="00794008"/>
    <w:rsid w:val="007941CB"/>
    <w:rsid w:val="00794757"/>
    <w:rsid w:val="007948D6"/>
    <w:rsid w:val="007964D6"/>
    <w:rsid w:val="00796891"/>
    <w:rsid w:val="0079691D"/>
    <w:rsid w:val="0079692B"/>
    <w:rsid w:val="00796991"/>
    <w:rsid w:val="007976BA"/>
    <w:rsid w:val="00797783"/>
    <w:rsid w:val="00797ABD"/>
    <w:rsid w:val="00797BC6"/>
    <w:rsid w:val="00797D79"/>
    <w:rsid w:val="007A00F0"/>
    <w:rsid w:val="007A1CC8"/>
    <w:rsid w:val="007A3080"/>
    <w:rsid w:val="007A327F"/>
    <w:rsid w:val="007A36AE"/>
    <w:rsid w:val="007A3D81"/>
    <w:rsid w:val="007A3ED1"/>
    <w:rsid w:val="007A4495"/>
    <w:rsid w:val="007A45F8"/>
    <w:rsid w:val="007A4BF2"/>
    <w:rsid w:val="007A4CF0"/>
    <w:rsid w:val="007A54EA"/>
    <w:rsid w:val="007A5B50"/>
    <w:rsid w:val="007A6639"/>
    <w:rsid w:val="007A69BC"/>
    <w:rsid w:val="007A74C9"/>
    <w:rsid w:val="007A7A56"/>
    <w:rsid w:val="007A7B62"/>
    <w:rsid w:val="007A7DA8"/>
    <w:rsid w:val="007B0C76"/>
    <w:rsid w:val="007B1C61"/>
    <w:rsid w:val="007B2354"/>
    <w:rsid w:val="007B2639"/>
    <w:rsid w:val="007B28F6"/>
    <w:rsid w:val="007B2AC8"/>
    <w:rsid w:val="007B2FB1"/>
    <w:rsid w:val="007B3008"/>
    <w:rsid w:val="007B3340"/>
    <w:rsid w:val="007B3D08"/>
    <w:rsid w:val="007B40DC"/>
    <w:rsid w:val="007B4298"/>
    <w:rsid w:val="007B434B"/>
    <w:rsid w:val="007B46C9"/>
    <w:rsid w:val="007B490A"/>
    <w:rsid w:val="007B4C7A"/>
    <w:rsid w:val="007B4EDD"/>
    <w:rsid w:val="007B5125"/>
    <w:rsid w:val="007B569D"/>
    <w:rsid w:val="007B616B"/>
    <w:rsid w:val="007B68E5"/>
    <w:rsid w:val="007B6C46"/>
    <w:rsid w:val="007B736C"/>
    <w:rsid w:val="007B75A5"/>
    <w:rsid w:val="007B7FD6"/>
    <w:rsid w:val="007C030E"/>
    <w:rsid w:val="007C0E77"/>
    <w:rsid w:val="007C13BF"/>
    <w:rsid w:val="007C16E3"/>
    <w:rsid w:val="007C2211"/>
    <w:rsid w:val="007C26A9"/>
    <w:rsid w:val="007C2D71"/>
    <w:rsid w:val="007C2F57"/>
    <w:rsid w:val="007C3229"/>
    <w:rsid w:val="007C3A51"/>
    <w:rsid w:val="007C40C5"/>
    <w:rsid w:val="007C463E"/>
    <w:rsid w:val="007C4673"/>
    <w:rsid w:val="007C4DC4"/>
    <w:rsid w:val="007C4E35"/>
    <w:rsid w:val="007C5502"/>
    <w:rsid w:val="007C5995"/>
    <w:rsid w:val="007C5E6D"/>
    <w:rsid w:val="007C6C1E"/>
    <w:rsid w:val="007C7B5E"/>
    <w:rsid w:val="007C7B88"/>
    <w:rsid w:val="007D03B9"/>
    <w:rsid w:val="007D1341"/>
    <w:rsid w:val="007D2F55"/>
    <w:rsid w:val="007D3A39"/>
    <w:rsid w:val="007D408A"/>
    <w:rsid w:val="007D45EB"/>
    <w:rsid w:val="007D461A"/>
    <w:rsid w:val="007D4A24"/>
    <w:rsid w:val="007D4FB3"/>
    <w:rsid w:val="007D532C"/>
    <w:rsid w:val="007D54CB"/>
    <w:rsid w:val="007D572D"/>
    <w:rsid w:val="007D5BF1"/>
    <w:rsid w:val="007D606B"/>
    <w:rsid w:val="007D64D2"/>
    <w:rsid w:val="007D653F"/>
    <w:rsid w:val="007D6DA8"/>
    <w:rsid w:val="007D70C2"/>
    <w:rsid w:val="007D7889"/>
    <w:rsid w:val="007E0990"/>
    <w:rsid w:val="007E0D89"/>
    <w:rsid w:val="007E0DCD"/>
    <w:rsid w:val="007E1047"/>
    <w:rsid w:val="007E18D8"/>
    <w:rsid w:val="007E1DDF"/>
    <w:rsid w:val="007E1EFF"/>
    <w:rsid w:val="007E3338"/>
    <w:rsid w:val="007E3537"/>
    <w:rsid w:val="007E3B3E"/>
    <w:rsid w:val="007E53CD"/>
    <w:rsid w:val="007E6881"/>
    <w:rsid w:val="007E6981"/>
    <w:rsid w:val="007E72ED"/>
    <w:rsid w:val="007E7491"/>
    <w:rsid w:val="007E7FFE"/>
    <w:rsid w:val="007F06A0"/>
    <w:rsid w:val="007F091C"/>
    <w:rsid w:val="007F1EF7"/>
    <w:rsid w:val="007F2A74"/>
    <w:rsid w:val="007F2E7D"/>
    <w:rsid w:val="007F3D8A"/>
    <w:rsid w:val="007F3E0F"/>
    <w:rsid w:val="007F4743"/>
    <w:rsid w:val="007F5290"/>
    <w:rsid w:val="007F530F"/>
    <w:rsid w:val="007F5601"/>
    <w:rsid w:val="007F6AB9"/>
    <w:rsid w:val="007F6D53"/>
    <w:rsid w:val="007F6D7D"/>
    <w:rsid w:val="007F7433"/>
    <w:rsid w:val="007F7460"/>
    <w:rsid w:val="007F774B"/>
    <w:rsid w:val="007F7ABE"/>
    <w:rsid w:val="008005F4"/>
    <w:rsid w:val="008019F8"/>
    <w:rsid w:val="00801A3C"/>
    <w:rsid w:val="0080243E"/>
    <w:rsid w:val="008026E0"/>
    <w:rsid w:val="00802C42"/>
    <w:rsid w:val="00803D09"/>
    <w:rsid w:val="00803EBC"/>
    <w:rsid w:val="0080481C"/>
    <w:rsid w:val="00804DA4"/>
    <w:rsid w:val="00805051"/>
    <w:rsid w:val="00805583"/>
    <w:rsid w:val="008055E4"/>
    <w:rsid w:val="00805F6A"/>
    <w:rsid w:val="008067D3"/>
    <w:rsid w:val="008068C4"/>
    <w:rsid w:val="00806E65"/>
    <w:rsid w:val="008072B8"/>
    <w:rsid w:val="00807B28"/>
    <w:rsid w:val="00807E49"/>
    <w:rsid w:val="00807EB2"/>
    <w:rsid w:val="00810123"/>
    <w:rsid w:val="008102B0"/>
    <w:rsid w:val="00810557"/>
    <w:rsid w:val="008110A8"/>
    <w:rsid w:val="00811899"/>
    <w:rsid w:val="008119F3"/>
    <w:rsid w:val="00811D0F"/>
    <w:rsid w:val="00811EAC"/>
    <w:rsid w:val="00812324"/>
    <w:rsid w:val="00812B40"/>
    <w:rsid w:val="00812BC3"/>
    <w:rsid w:val="008130D9"/>
    <w:rsid w:val="0081323E"/>
    <w:rsid w:val="00813963"/>
    <w:rsid w:val="00813C3A"/>
    <w:rsid w:val="00813CD7"/>
    <w:rsid w:val="00813F9D"/>
    <w:rsid w:val="008146AE"/>
    <w:rsid w:val="0081474E"/>
    <w:rsid w:val="00814F5F"/>
    <w:rsid w:val="008154C8"/>
    <w:rsid w:val="008154F3"/>
    <w:rsid w:val="00815B4A"/>
    <w:rsid w:val="00815CDA"/>
    <w:rsid w:val="008162F9"/>
    <w:rsid w:val="0081634F"/>
    <w:rsid w:val="00816990"/>
    <w:rsid w:val="00816C07"/>
    <w:rsid w:val="008174C1"/>
    <w:rsid w:val="00817BA0"/>
    <w:rsid w:val="00817F24"/>
    <w:rsid w:val="00820652"/>
    <w:rsid w:val="00820FB4"/>
    <w:rsid w:val="00821FEB"/>
    <w:rsid w:val="00822C7D"/>
    <w:rsid w:val="0082319C"/>
    <w:rsid w:val="008235D8"/>
    <w:rsid w:val="0082391D"/>
    <w:rsid w:val="00824D18"/>
    <w:rsid w:val="00825507"/>
    <w:rsid w:val="00825559"/>
    <w:rsid w:val="00825818"/>
    <w:rsid w:val="00825F0E"/>
    <w:rsid w:val="008261C9"/>
    <w:rsid w:val="0082630E"/>
    <w:rsid w:val="00826413"/>
    <w:rsid w:val="00827594"/>
    <w:rsid w:val="008277CE"/>
    <w:rsid w:val="00827915"/>
    <w:rsid w:val="00827C04"/>
    <w:rsid w:val="00827C26"/>
    <w:rsid w:val="008305ED"/>
    <w:rsid w:val="0083075F"/>
    <w:rsid w:val="00830830"/>
    <w:rsid w:val="00830A28"/>
    <w:rsid w:val="0083119C"/>
    <w:rsid w:val="008316C8"/>
    <w:rsid w:val="008319C9"/>
    <w:rsid w:val="00831C5F"/>
    <w:rsid w:val="00832211"/>
    <w:rsid w:val="0083235F"/>
    <w:rsid w:val="00832A67"/>
    <w:rsid w:val="008332AF"/>
    <w:rsid w:val="008332B4"/>
    <w:rsid w:val="008337C0"/>
    <w:rsid w:val="008339F8"/>
    <w:rsid w:val="00834200"/>
    <w:rsid w:val="008343F1"/>
    <w:rsid w:val="008345E8"/>
    <w:rsid w:val="008348D2"/>
    <w:rsid w:val="00834C06"/>
    <w:rsid w:val="00834EB6"/>
    <w:rsid w:val="00835CB1"/>
    <w:rsid w:val="0083611E"/>
    <w:rsid w:val="00837820"/>
    <w:rsid w:val="00837B54"/>
    <w:rsid w:val="00837CA0"/>
    <w:rsid w:val="00837CBD"/>
    <w:rsid w:val="0084000A"/>
    <w:rsid w:val="008401E2"/>
    <w:rsid w:val="00840349"/>
    <w:rsid w:val="00840397"/>
    <w:rsid w:val="008404E1"/>
    <w:rsid w:val="00840AD9"/>
    <w:rsid w:val="00841351"/>
    <w:rsid w:val="00841DFE"/>
    <w:rsid w:val="00841F31"/>
    <w:rsid w:val="0084203D"/>
    <w:rsid w:val="0084292E"/>
    <w:rsid w:val="00842DB5"/>
    <w:rsid w:val="008431F8"/>
    <w:rsid w:val="00843721"/>
    <w:rsid w:val="00843E34"/>
    <w:rsid w:val="00844447"/>
    <w:rsid w:val="008448E9"/>
    <w:rsid w:val="008462BD"/>
    <w:rsid w:val="008463E3"/>
    <w:rsid w:val="00846434"/>
    <w:rsid w:val="00846446"/>
    <w:rsid w:val="00846937"/>
    <w:rsid w:val="008469AC"/>
    <w:rsid w:val="00846F08"/>
    <w:rsid w:val="00847338"/>
    <w:rsid w:val="008479A5"/>
    <w:rsid w:val="00847E65"/>
    <w:rsid w:val="00850B7F"/>
    <w:rsid w:val="00850ECA"/>
    <w:rsid w:val="008510B7"/>
    <w:rsid w:val="008514BA"/>
    <w:rsid w:val="008520BB"/>
    <w:rsid w:val="00852CC6"/>
    <w:rsid w:val="00852E1D"/>
    <w:rsid w:val="00852FE3"/>
    <w:rsid w:val="008531A7"/>
    <w:rsid w:val="008537A2"/>
    <w:rsid w:val="00853EEE"/>
    <w:rsid w:val="0085472D"/>
    <w:rsid w:val="008558C6"/>
    <w:rsid w:val="00855DBF"/>
    <w:rsid w:val="00856276"/>
    <w:rsid w:val="00856381"/>
    <w:rsid w:val="00856A44"/>
    <w:rsid w:val="00856D59"/>
    <w:rsid w:val="00856F59"/>
    <w:rsid w:val="008570AA"/>
    <w:rsid w:val="00857325"/>
    <w:rsid w:val="00860C48"/>
    <w:rsid w:val="00860DB9"/>
    <w:rsid w:val="00860F75"/>
    <w:rsid w:val="0086106C"/>
    <w:rsid w:val="008610AD"/>
    <w:rsid w:val="00861237"/>
    <w:rsid w:val="00861350"/>
    <w:rsid w:val="008613A0"/>
    <w:rsid w:val="00861441"/>
    <w:rsid w:val="00861E0B"/>
    <w:rsid w:val="00861FED"/>
    <w:rsid w:val="00862797"/>
    <w:rsid w:val="00862876"/>
    <w:rsid w:val="008629DF"/>
    <w:rsid w:val="00863008"/>
    <w:rsid w:val="0086317F"/>
    <w:rsid w:val="008637F9"/>
    <w:rsid w:val="0086400F"/>
    <w:rsid w:val="0086458F"/>
    <w:rsid w:val="00864F76"/>
    <w:rsid w:val="00865078"/>
    <w:rsid w:val="00865375"/>
    <w:rsid w:val="00865AE0"/>
    <w:rsid w:val="00866EDF"/>
    <w:rsid w:val="00867652"/>
    <w:rsid w:val="008679D7"/>
    <w:rsid w:val="00867D5C"/>
    <w:rsid w:val="00870859"/>
    <w:rsid w:val="008708BE"/>
    <w:rsid w:val="008709C2"/>
    <w:rsid w:val="00870A56"/>
    <w:rsid w:val="00871C70"/>
    <w:rsid w:val="00872389"/>
    <w:rsid w:val="008723AD"/>
    <w:rsid w:val="00872F7B"/>
    <w:rsid w:val="00872FF7"/>
    <w:rsid w:val="00873436"/>
    <w:rsid w:val="0087383B"/>
    <w:rsid w:val="00874810"/>
    <w:rsid w:val="00875BF4"/>
    <w:rsid w:val="00876627"/>
    <w:rsid w:val="0087697A"/>
    <w:rsid w:val="008769B8"/>
    <w:rsid w:val="00877AFC"/>
    <w:rsid w:val="008800C1"/>
    <w:rsid w:val="00880460"/>
    <w:rsid w:val="008808C9"/>
    <w:rsid w:val="008809D7"/>
    <w:rsid w:val="00881334"/>
    <w:rsid w:val="0088158C"/>
    <w:rsid w:val="008817C6"/>
    <w:rsid w:val="00881A41"/>
    <w:rsid w:val="00882317"/>
    <w:rsid w:val="0088258D"/>
    <w:rsid w:val="00882E2F"/>
    <w:rsid w:val="00882FC5"/>
    <w:rsid w:val="008838B6"/>
    <w:rsid w:val="00883AFB"/>
    <w:rsid w:val="00883CDC"/>
    <w:rsid w:val="00883EE1"/>
    <w:rsid w:val="00885047"/>
    <w:rsid w:val="0088506A"/>
    <w:rsid w:val="00885724"/>
    <w:rsid w:val="00885ACD"/>
    <w:rsid w:val="00885B1F"/>
    <w:rsid w:val="00885ED3"/>
    <w:rsid w:val="00886ACC"/>
    <w:rsid w:val="00886D14"/>
    <w:rsid w:val="00886FAC"/>
    <w:rsid w:val="008871F2"/>
    <w:rsid w:val="00887A5A"/>
    <w:rsid w:val="00887D45"/>
    <w:rsid w:val="00887F34"/>
    <w:rsid w:val="00890A62"/>
    <w:rsid w:val="00890A64"/>
    <w:rsid w:val="00890CD3"/>
    <w:rsid w:val="0089175F"/>
    <w:rsid w:val="00891ED9"/>
    <w:rsid w:val="008927F7"/>
    <w:rsid w:val="0089282F"/>
    <w:rsid w:val="00892A29"/>
    <w:rsid w:val="00892BD0"/>
    <w:rsid w:val="00892C28"/>
    <w:rsid w:val="00892FF0"/>
    <w:rsid w:val="008935FB"/>
    <w:rsid w:val="008936EC"/>
    <w:rsid w:val="00893DA8"/>
    <w:rsid w:val="00893DC4"/>
    <w:rsid w:val="00894238"/>
    <w:rsid w:val="008942D7"/>
    <w:rsid w:val="0089458B"/>
    <w:rsid w:val="008945BB"/>
    <w:rsid w:val="00894EAB"/>
    <w:rsid w:val="00895213"/>
    <w:rsid w:val="00895782"/>
    <w:rsid w:val="008960F4"/>
    <w:rsid w:val="00896418"/>
    <w:rsid w:val="0089661F"/>
    <w:rsid w:val="0089665B"/>
    <w:rsid w:val="0089679D"/>
    <w:rsid w:val="00896A8F"/>
    <w:rsid w:val="00896FD0"/>
    <w:rsid w:val="00897297"/>
    <w:rsid w:val="00897A2A"/>
    <w:rsid w:val="00897FC8"/>
    <w:rsid w:val="008A02C0"/>
    <w:rsid w:val="008A0714"/>
    <w:rsid w:val="008A0D69"/>
    <w:rsid w:val="008A0F02"/>
    <w:rsid w:val="008A1180"/>
    <w:rsid w:val="008A1BD5"/>
    <w:rsid w:val="008A1D04"/>
    <w:rsid w:val="008A1FE3"/>
    <w:rsid w:val="008A29F8"/>
    <w:rsid w:val="008A309E"/>
    <w:rsid w:val="008A30C7"/>
    <w:rsid w:val="008A41AE"/>
    <w:rsid w:val="008A53C1"/>
    <w:rsid w:val="008A5DA0"/>
    <w:rsid w:val="008A5DAC"/>
    <w:rsid w:val="008A5EFC"/>
    <w:rsid w:val="008A6188"/>
    <w:rsid w:val="008A62E9"/>
    <w:rsid w:val="008A6308"/>
    <w:rsid w:val="008A64CD"/>
    <w:rsid w:val="008A694B"/>
    <w:rsid w:val="008A69A5"/>
    <w:rsid w:val="008A6AFD"/>
    <w:rsid w:val="008A6B88"/>
    <w:rsid w:val="008A6BA8"/>
    <w:rsid w:val="008A6D73"/>
    <w:rsid w:val="008A6ED1"/>
    <w:rsid w:val="008A7576"/>
    <w:rsid w:val="008B0541"/>
    <w:rsid w:val="008B0812"/>
    <w:rsid w:val="008B0E55"/>
    <w:rsid w:val="008B1167"/>
    <w:rsid w:val="008B123D"/>
    <w:rsid w:val="008B14D7"/>
    <w:rsid w:val="008B14FB"/>
    <w:rsid w:val="008B155D"/>
    <w:rsid w:val="008B1975"/>
    <w:rsid w:val="008B224A"/>
    <w:rsid w:val="008B266A"/>
    <w:rsid w:val="008B2AF1"/>
    <w:rsid w:val="008B4C71"/>
    <w:rsid w:val="008B4F24"/>
    <w:rsid w:val="008B4F92"/>
    <w:rsid w:val="008B5559"/>
    <w:rsid w:val="008B645E"/>
    <w:rsid w:val="008B691D"/>
    <w:rsid w:val="008B6C99"/>
    <w:rsid w:val="008B6CF0"/>
    <w:rsid w:val="008B6E9E"/>
    <w:rsid w:val="008B7332"/>
    <w:rsid w:val="008B7350"/>
    <w:rsid w:val="008B7650"/>
    <w:rsid w:val="008B76DF"/>
    <w:rsid w:val="008C0092"/>
    <w:rsid w:val="008C02AC"/>
    <w:rsid w:val="008C117E"/>
    <w:rsid w:val="008C151C"/>
    <w:rsid w:val="008C1549"/>
    <w:rsid w:val="008C1FEE"/>
    <w:rsid w:val="008C2047"/>
    <w:rsid w:val="008C2450"/>
    <w:rsid w:val="008C2627"/>
    <w:rsid w:val="008C2672"/>
    <w:rsid w:val="008C26DB"/>
    <w:rsid w:val="008C355C"/>
    <w:rsid w:val="008C396B"/>
    <w:rsid w:val="008C51A4"/>
    <w:rsid w:val="008C5333"/>
    <w:rsid w:val="008C53BE"/>
    <w:rsid w:val="008C60A1"/>
    <w:rsid w:val="008C67AF"/>
    <w:rsid w:val="008C6A5D"/>
    <w:rsid w:val="008C705D"/>
    <w:rsid w:val="008C7100"/>
    <w:rsid w:val="008C71F2"/>
    <w:rsid w:val="008C7349"/>
    <w:rsid w:val="008D0718"/>
    <w:rsid w:val="008D10A8"/>
    <w:rsid w:val="008D1C3A"/>
    <w:rsid w:val="008D1FCB"/>
    <w:rsid w:val="008D2ABC"/>
    <w:rsid w:val="008D2B59"/>
    <w:rsid w:val="008D304C"/>
    <w:rsid w:val="008D3B1D"/>
    <w:rsid w:val="008D3B62"/>
    <w:rsid w:val="008D3C4F"/>
    <w:rsid w:val="008D3F55"/>
    <w:rsid w:val="008D4616"/>
    <w:rsid w:val="008D48F6"/>
    <w:rsid w:val="008D49F5"/>
    <w:rsid w:val="008D4B14"/>
    <w:rsid w:val="008D6F55"/>
    <w:rsid w:val="008D73F2"/>
    <w:rsid w:val="008D7AC9"/>
    <w:rsid w:val="008E006E"/>
    <w:rsid w:val="008E0499"/>
    <w:rsid w:val="008E0705"/>
    <w:rsid w:val="008E151C"/>
    <w:rsid w:val="008E1592"/>
    <w:rsid w:val="008E1940"/>
    <w:rsid w:val="008E19CB"/>
    <w:rsid w:val="008E1B79"/>
    <w:rsid w:val="008E1B8C"/>
    <w:rsid w:val="008E1C25"/>
    <w:rsid w:val="008E1C95"/>
    <w:rsid w:val="008E1D43"/>
    <w:rsid w:val="008E23B3"/>
    <w:rsid w:val="008E3549"/>
    <w:rsid w:val="008E3963"/>
    <w:rsid w:val="008E3FE6"/>
    <w:rsid w:val="008E4158"/>
    <w:rsid w:val="008E465C"/>
    <w:rsid w:val="008E4751"/>
    <w:rsid w:val="008E483B"/>
    <w:rsid w:val="008E591E"/>
    <w:rsid w:val="008E5935"/>
    <w:rsid w:val="008E5B82"/>
    <w:rsid w:val="008E6527"/>
    <w:rsid w:val="008E68A5"/>
    <w:rsid w:val="008E68F0"/>
    <w:rsid w:val="008E6C05"/>
    <w:rsid w:val="008E7143"/>
    <w:rsid w:val="008E726E"/>
    <w:rsid w:val="008E7478"/>
    <w:rsid w:val="008E7852"/>
    <w:rsid w:val="008E794C"/>
    <w:rsid w:val="008F067C"/>
    <w:rsid w:val="008F089F"/>
    <w:rsid w:val="008F09DC"/>
    <w:rsid w:val="008F151C"/>
    <w:rsid w:val="008F1D13"/>
    <w:rsid w:val="008F1E2D"/>
    <w:rsid w:val="008F2101"/>
    <w:rsid w:val="008F2259"/>
    <w:rsid w:val="008F24BC"/>
    <w:rsid w:val="008F24C7"/>
    <w:rsid w:val="008F2C52"/>
    <w:rsid w:val="008F2FD1"/>
    <w:rsid w:val="008F3559"/>
    <w:rsid w:val="008F3B65"/>
    <w:rsid w:val="008F405A"/>
    <w:rsid w:val="008F44D2"/>
    <w:rsid w:val="008F4DAD"/>
    <w:rsid w:val="008F50E8"/>
    <w:rsid w:val="008F5767"/>
    <w:rsid w:val="008F5B08"/>
    <w:rsid w:val="008F5BF6"/>
    <w:rsid w:val="008F5C1C"/>
    <w:rsid w:val="008F5C5F"/>
    <w:rsid w:val="008F6AC2"/>
    <w:rsid w:val="008F7054"/>
    <w:rsid w:val="008F75DE"/>
    <w:rsid w:val="008F799D"/>
    <w:rsid w:val="008F7F02"/>
    <w:rsid w:val="00900C70"/>
    <w:rsid w:val="00901092"/>
    <w:rsid w:val="009015EA"/>
    <w:rsid w:val="00901D1A"/>
    <w:rsid w:val="00902667"/>
    <w:rsid w:val="009028F2"/>
    <w:rsid w:val="00902A57"/>
    <w:rsid w:val="00903287"/>
    <w:rsid w:val="009034A8"/>
    <w:rsid w:val="009034DE"/>
    <w:rsid w:val="009035CB"/>
    <w:rsid w:val="009035F2"/>
    <w:rsid w:val="00903FF5"/>
    <w:rsid w:val="00904420"/>
    <w:rsid w:val="0090443B"/>
    <w:rsid w:val="0090450D"/>
    <w:rsid w:val="009068CC"/>
    <w:rsid w:val="00906AD6"/>
    <w:rsid w:val="00907026"/>
    <w:rsid w:val="009071C8"/>
    <w:rsid w:val="009075E0"/>
    <w:rsid w:val="00907695"/>
    <w:rsid w:val="00907D6C"/>
    <w:rsid w:val="00907FEC"/>
    <w:rsid w:val="00910156"/>
    <w:rsid w:val="009106F3"/>
    <w:rsid w:val="00910752"/>
    <w:rsid w:val="00910BCA"/>
    <w:rsid w:val="00911BEF"/>
    <w:rsid w:val="0091226D"/>
    <w:rsid w:val="00912390"/>
    <w:rsid w:val="00912590"/>
    <w:rsid w:val="00912C60"/>
    <w:rsid w:val="009131B3"/>
    <w:rsid w:val="00913348"/>
    <w:rsid w:val="00913D0E"/>
    <w:rsid w:val="009140F7"/>
    <w:rsid w:val="00914511"/>
    <w:rsid w:val="00915570"/>
    <w:rsid w:val="00915E53"/>
    <w:rsid w:val="00915F49"/>
    <w:rsid w:val="00916ABE"/>
    <w:rsid w:val="0091771B"/>
    <w:rsid w:val="00917963"/>
    <w:rsid w:val="00920045"/>
    <w:rsid w:val="00920284"/>
    <w:rsid w:val="00920AA4"/>
    <w:rsid w:val="00920B9D"/>
    <w:rsid w:val="00920BA3"/>
    <w:rsid w:val="00921188"/>
    <w:rsid w:val="009214CC"/>
    <w:rsid w:val="0092239C"/>
    <w:rsid w:val="00922521"/>
    <w:rsid w:val="0092257F"/>
    <w:rsid w:val="009229D7"/>
    <w:rsid w:val="00922F6D"/>
    <w:rsid w:val="00923944"/>
    <w:rsid w:val="00923B4E"/>
    <w:rsid w:val="00923ED2"/>
    <w:rsid w:val="00924402"/>
    <w:rsid w:val="00924C26"/>
    <w:rsid w:val="00924CBB"/>
    <w:rsid w:val="00924D10"/>
    <w:rsid w:val="00924F72"/>
    <w:rsid w:val="0092510C"/>
    <w:rsid w:val="00925288"/>
    <w:rsid w:val="009265FC"/>
    <w:rsid w:val="00926B6F"/>
    <w:rsid w:val="00927C2B"/>
    <w:rsid w:val="00927D72"/>
    <w:rsid w:val="00930559"/>
    <w:rsid w:val="009307C2"/>
    <w:rsid w:val="00930D26"/>
    <w:rsid w:val="00931129"/>
    <w:rsid w:val="009312DF"/>
    <w:rsid w:val="00931698"/>
    <w:rsid w:val="009319B4"/>
    <w:rsid w:val="00931B4F"/>
    <w:rsid w:val="00931D4E"/>
    <w:rsid w:val="00932381"/>
    <w:rsid w:val="0093268F"/>
    <w:rsid w:val="00933C80"/>
    <w:rsid w:val="00934278"/>
    <w:rsid w:val="00934ACC"/>
    <w:rsid w:val="00934CA9"/>
    <w:rsid w:val="00934D21"/>
    <w:rsid w:val="009350B8"/>
    <w:rsid w:val="009353F4"/>
    <w:rsid w:val="00936135"/>
    <w:rsid w:val="00936505"/>
    <w:rsid w:val="009367AD"/>
    <w:rsid w:val="00936ECD"/>
    <w:rsid w:val="009373AA"/>
    <w:rsid w:val="009374F3"/>
    <w:rsid w:val="0093794C"/>
    <w:rsid w:val="00937C08"/>
    <w:rsid w:val="00940010"/>
    <w:rsid w:val="00940056"/>
    <w:rsid w:val="009403BD"/>
    <w:rsid w:val="009409FA"/>
    <w:rsid w:val="00940DD6"/>
    <w:rsid w:val="0094120B"/>
    <w:rsid w:val="009428B2"/>
    <w:rsid w:val="009438FB"/>
    <w:rsid w:val="00945617"/>
    <w:rsid w:val="009459F3"/>
    <w:rsid w:val="009462EF"/>
    <w:rsid w:val="009463CA"/>
    <w:rsid w:val="0094672F"/>
    <w:rsid w:val="0094680A"/>
    <w:rsid w:val="009477C4"/>
    <w:rsid w:val="0094795A"/>
    <w:rsid w:val="00947D90"/>
    <w:rsid w:val="00947EEA"/>
    <w:rsid w:val="00947F0C"/>
    <w:rsid w:val="009501A2"/>
    <w:rsid w:val="0095045B"/>
    <w:rsid w:val="009504DB"/>
    <w:rsid w:val="009504F0"/>
    <w:rsid w:val="00951DFE"/>
    <w:rsid w:val="00951EF3"/>
    <w:rsid w:val="00952688"/>
    <w:rsid w:val="009529BB"/>
    <w:rsid w:val="00952B27"/>
    <w:rsid w:val="00953107"/>
    <w:rsid w:val="009538D4"/>
    <w:rsid w:val="00954544"/>
    <w:rsid w:val="0095496D"/>
    <w:rsid w:val="00955584"/>
    <w:rsid w:val="0095575E"/>
    <w:rsid w:val="00955771"/>
    <w:rsid w:val="00955970"/>
    <w:rsid w:val="00955E87"/>
    <w:rsid w:val="009563BC"/>
    <w:rsid w:val="009566C2"/>
    <w:rsid w:val="00956E52"/>
    <w:rsid w:val="00956F17"/>
    <w:rsid w:val="009570A4"/>
    <w:rsid w:val="009571BE"/>
    <w:rsid w:val="00957734"/>
    <w:rsid w:val="00957AFB"/>
    <w:rsid w:val="00957F1F"/>
    <w:rsid w:val="0096018E"/>
    <w:rsid w:val="00960CFA"/>
    <w:rsid w:val="00960DF8"/>
    <w:rsid w:val="00960F4D"/>
    <w:rsid w:val="009611C5"/>
    <w:rsid w:val="00961989"/>
    <w:rsid w:val="009623E6"/>
    <w:rsid w:val="00962B03"/>
    <w:rsid w:val="00963920"/>
    <w:rsid w:val="00964573"/>
    <w:rsid w:val="009662A4"/>
    <w:rsid w:val="00966342"/>
    <w:rsid w:val="0096636B"/>
    <w:rsid w:val="00966FA1"/>
    <w:rsid w:val="0096747D"/>
    <w:rsid w:val="00967B37"/>
    <w:rsid w:val="0097028D"/>
    <w:rsid w:val="00971379"/>
    <w:rsid w:val="00971A5B"/>
    <w:rsid w:val="00971B73"/>
    <w:rsid w:val="00972421"/>
    <w:rsid w:val="00972B24"/>
    <w:rsid w:val="00972D66"/>
    <w:rsid w:val="00973228"/>
    <w:rsid w:val="00973328"/>
    <w:rsid w:val="009737A8"/>
    <w:rsid w:val="009743D1"/>
    <w:rsid w:val="00975353"/>
    <w:rsid w:val="00976157"/>
    <w:rsid w:val="009765B8"/>
    <w:rsid w:val="00976A1C"/>
    <w:rsid w:val="00976AD0"/>
    <w:rsid w:val="00976D6D"/>
    <w:rsid w:val="00976E5A"/>
    <w:rsid w:val="0097787B"/>
    <w:rsid w:val="00980862"/>
    <w:rsid w:val="009819D1"/>
    <w:rsid w:val="00981A34"/>
    <w:rsid w:val="0098289F"/>
    <w:rsid w:val="009829B0"/>
    <w:rsid w:val="00983254"/>
    <w:rsid w:val="00983504"/>
    <w:rsid w:val="009838C1"/>
    <w:rsid w:val="00983F9B"/>
    <w:rsid w:val="00984A17"/>
    <w:rsid w:val="00984EB8"/>
    <w:rsid w:val="00985132"/>
    <w:rsid w:val="00986908"/>
    <w:rsid w:val="00987E90"/>
    <w:rsid w:val="00991613"/>
    <w:rsid w:val="00991912"/>
    <w:rsid w:val="00991C0C"/>
    <w:rsid w:val="00992142"/>
    <w:rsid w:val="009922A0"/>
    <w:rsid w:val="009922EC"/>
    <w:rsid w:val="009928A1"/>
    <w:rsid w:val="00993D46"/>
    <w:rsid w:val="00994AE2"/>
    <w:rsid w:val="00994C1E"/>
    <w:rsid w:val="00994C75"/>
    <w:rsid w:val="0099618A"/>
    <w:rsid w:val="0099619A"/>
    <w:rsid w:val="009963D2"/>
    <w:rsid w:val="0099662F"/>
    <w:rsid w:val="00996667"/>
    <w:rsid w:val="00996730"/>
    <w:rsid w:val="00997A8B"/>
    <w:rsid w:val="009A01B3"/>
    <w:rsid w:val="009A035D"/>
    <w:rsid w:val="009A0537"/>
    <w:rsid w:val="009A0C89"/>
    <w:rsid w:val="009A1B9A"/>
    <w:rsid w:val="009A2061"/>
    <w:rsid w:val="009A3F44"/>
    <w:rsid w:val="009A46B7"/>
    <w:rsid w:val="009A46E7"/>
    <w:rsid w:val="009A4956"/>
    <w:rsid w:val="009A4C26"/>
    <w:rsid w:val="009A4FD2"/>
    <w:rsid w:val="009A51C2"/>
    <w:rsid w:val="009A63FD"/>
    <w:rsid w:val="009A69A0"/>
    <w:rsid w:val="009A69C5"/>
    <w:rsid w:val="009A6AEF"/>
    <w:rsid w:val="009A6C17"/>
    <w:rsid w:val="009A7166"/>
    <w:rsid w:val="009B0B4B"/>
    <w:rsid w:val="009B214E"/>
    <w:rsid w:val="009B21C0"/>
    <w:rsid w:val="009B29D5"/>
    <w:rsid w:val="009B2EA2"/>
    <w:rsid w:val="009B375E"/>
    <w:rsid w:val="009B3821"/>
    <w:rsid w:val="009B38E3"/>
    <w:rsid w:val="009B45C9"/>
    <w:rsid w:val="009B59D3"/>
    <w:rsid w:val="009B5B67"/>
    <w:rsid w:val="009B5DC4"/>
    <w:rsid w:val="009B617B"/>
    <w:rsid w:val="009B6915"/>
    <w:rsid w:val="009B6A4C"/>
    <w:rsid w:val="009B6C19"/>
    <w:rsid w:val="009B6D2D"/>
    <w:rsid w:val="009B72FF"/>
    <w:rsid w:val="009B73DB"/>
    <w:rsid w:val="009B767B"/>
    <w:rsid w:val="009B7CFC"/>
    <w:rsid w:val="009C0244"/>
    <w:rsid w:val="009C0339"/>
    <w:rsid w:val="009C0A28"/>
    <w:rsid w:val="009C11B4"/>
    <w:rsid w:val="009C1575"/>
    <w:rsid w:val="009C183B"/>
    <w:rsid w:val="009C1FC5"/>
    <w:rsid w:val="009C2818"/>
    <w:rsid w:val="009C28DB"/>
    <w:rsid w:val="009C2C0A"/>
    <w:rsid w:val="009C2D76"/>
    <w:rsid w:val="009C3532"/>
    <w:rsid w:val="009C3B24"/>
    <w:rsid w:val="009C3D5C"/>
    <w:rsid w:val="009C3E51"/>
    <w:rsid w:val="009C4E4B"/>
    <w:rsid w:val="009C4F85"/>
    <w:rsid w:val="009C4F9D"/>
    <w:rsid w:val="009C56AA"/>
    <w:rsid w:val="009C57FB"/>
    <w:rsid w:val="009C583C"/>
    <w:rsid w:val="009C583E"/>
    <w:rsid w:val="009C595C"/>
    <w:rsid w:val="009C5A8C"/>
    <w:rsid w:val="009C5CAE"/>
    <w:rsid w:val="009C5F75"/>
    <w:rsid w:val="009C63D3"/>
    <w:rsid w:val="009C64F6"/>
    <w:rsid w:val="009C659D"/>
    <w:rsid w:val="009C6908"/>
    <w:rsid w:val="009C6C3E"/>
    <w:rsid w:val="009C6CBA"/>
    <w:rsid w:val="009C6F3D"/>
    <w:rsid w:val="009C6F62"/>
    <w:rsid w:val="009C79A1"/>
    <w:rsid w:val="009C79D4"/>
    <w:rsid w:val="009D017B"/>
    <w:rsid w:val="009D094B"/>
    <w:rsid w:val="009D136E"/>
    <w:rsid w:val="009D1412"/>
    <w:rsid w:val="009D2E20"/>
    <w:rsid w:val="009D3111"/>
    <w:rsid w:val="009D4E2A"/>
    <w:rsid w:val="009D4E63"/>
    <w:rsid w:val="009D5271"/>
    <w:rsid w:val="009D52A5"/>
    <w:rsid w:val="009D55EF"/>
    <w:rsid w:val="009D5A15"/>
    <w:rsid w:val="009D6592"/>
    <w:rsid w:val="009D7C6D"/>
    <w:rsid w:val="009D7F76"/>
    <w:rsid w:val="009E065E"/>
    <w:rsid w:val="009E08A9"/>
    <w:rsid w:val="009E15D4"/>
    <w:rsid w:val="009E1DAD"/>
    <w:rsid w:val="009E2209"/>
    <w:rsid w:val="009E22A5"/>
    <w:rsid w:val="009E376B"/>
    <w:rsid w:val="009E3F12"/>
    <w:rsid w:val="009E475A"/>
    <w:rsid w:val="009E49FF"/>
    <w:rsid w:val="009E5BAE"/>
    <w:rsid w:val="009E6821"/>
    <w:rsid w:val="009E6882"/>
    <w:rsid w:val="009E6E38"/>
    <w:rsid w:val="009E7AC7"/>
    <w:rsid w:val="009E7DF8"/>
    <w:rsid w:val="009E7EC2"/>
    <w:rsid w:val="009F0519"/>
    <w:rsid w:val="009F0F6C"/>
    <w:rsid w:val="009F1047"/>
    <w:rsid w:val="009F107E"/>
    <w:rsid w:val="009F146C"/>
    <w:rsid w:val="009F1758"/>
    <w:rsid w:val="009F1792"/>
    <w:rsid w:val="009F195F"/>
    <w:rsid w:val="009F24FE"/>
    <w:rsid w:val="009F2D62"/>
    <w:rsid w:val="009F34D2"/>
    <w:rsid w:val="009F35C3"/>
    <w:rsid w:val="009F46BA"/>
    <w:rsid w:val="009F4945"/>
    <w:rsid w:val="009F4B5C"/>
    <w:rsid w:val="009F4C98"/>
    <w:rsid w:val="009F4E0C"/>
    <w:rsid w:val="009F53A6"/>
    <w:rsid w:val="009F62B3"/>
    <w:rsid w:val="009F65EB"/>
    <w:rsid w:val="009F6BC1"/>
    <w:rsid w:val="009F781E"/>
    <w:rsid w:val="009F7858"/>
    <w:rsid w:val="009F7C45"/>
    <w:rsid w:val="009F7E89"/>
    <w:rsid w:val="00A00E26"/>
    <w:rsid w:val="00A018D6"/>
    <w:rsid w:val="00A01C49"/>
    <w:rsid w:val="00A02217"/>
    <w:rsid w:val="00A02657"/>
    <w:rsid w:val="00A02811"/>
    <w:rsid w:val="00A036BD"/>
    <w:rsid w:val="00A03768"/>
    <w:rsid w:val="00A03B93"/>
    <w:rsid w:val="00A03C45"/>
    <w:rsid w:val="00A04435"/>
    <w:rsid w:val="00A0450D"/>
    <w:rsid w:val="00A049FD"/>
    <w:rsid w:val="00A05483"/>
    <w:rsid w:val="00A05E82"/>
    <w:rsid w:val="00A060AC"/>
    <w:rsid w:val="00A0637E"/>
    <w:rsid w:val="00A0647E"/>
    <w:rsid w:val="00A067F5"/>
    <w:rsid w:val="00A076E5"/>
    <w:rsid w:val="00A102CA"/>
    <w:rsid w:val="00A10543"/>
    <w:rsid w:val="00A106EB"/>
    <w:rsid w:val="00A10EB0"/>
    <w:rsid w:val="00A11150"/>
    <w:rsid w:val="00A114E7"/>
    <w:rsid w:val="00A11CCF"/>
    <w:rsid w:val="00A11E12"/>
    <w:rsid w:val="00A1241F"/>
    <w:rsid w:val="00A12864"/>
    <w:rsid w:val="00A13653"/>
    <w:rsid w:val="00A13EFF"/>
    <w:rsid w:val="00A14121"/>
    <w:rsid w:val="00A147EF"/>
    <w:rsid w:val="00A14DB2"/>
    <w:rsid w:val="00A15133"/>
    <w:rsid w:val="00A158B3"/>
    <w:rsid w:val="00A15B77"/>
    <w:rsid w:val="00A1689A"/>
    <w:rsid w:val="00A16E61"/>
    <w:rsid w:val="00A17268"/>
    <w:rsid w:val="00A17B56"/>
    <w:rsid w:val="00A20263"/>
    <w:rsid w:val="00A20566"/>
    <w:rsid w:val="00A206DC"/>
    <w:rsid w:val="00A20CED"/>
    <w:rsid w:val="00A21508"/>
    <w:rsid w:val="00A2181E"/>
    <w:rsid w:val="00A22512"/>
    <w:rsid w:val="00A22567"/>
    <w:rsid w:val="00A235EB"/>
    <w:rsid w:val="00A23600"/>
    <w:rsid w:val="00A2398B"/>
    <w:rsid w:val="00A23F35"/>
    <w:rsid w:val="00A241A8"/>
    <w:rsid w:val="00A249B8"/>
    <w:rsid w:val="00A24B17"/>
    <w:rsid w:val="00A24FE0"/>
    <w:rsid w:val="00A25583"/>
    <w:rsid w:val="00A25C1A"/>
    <w:rsid w:val="00A25D22"/>
    <w:rsid w:val="00A25EAC"/>
    <w:rsid w:val="00A25F8B"/>
    <w:rsid w:val="00A2632E"/>
    <w:rsid w:val="00A2648F"/>
    <w:rsid w:val="00A26782"/>
    <w:rsid w:val="00A26FE9"/>
    <w:rsid w:val="00A27151"/>
    <w:rsid w:val="00A2717E"/>
    <w:rsid w:val="00A277A6"/>
    <w:rsid w:val="00A306E2"/>
    <w:rsid w:val="00A30AA4"/>
    <w:rsid w:val="00A31626"/>
    <w:rsid w:val="00A3176E"/>
    <w:rsid w:val="00A3266E"/>
    <w:rsid w:val="00A32FA1"/>
    <w:rsid w:val="00A3363A"/>
    <w:rsid w:val="00A33969"/>
    <w:rsid w:val="00A341AC"/>
    <w:rsid w:val="00A34245"/>
    <w:rsid w:val="00A3460B"/>
    <w:rsid w:val="00A347C4"/>
    <w:rsid w:val="00A35845"/>
    <w:rsid w:val="00A359E4"/>
    <w:rsid w:val="00A35F31"/>
    <w:rsid w:val="00A3602E"/>
    <w:rsid w:val="00A36360"/>
    <w:rsid w:val="00A36635"/>
    <w:rsid w:val="00A36DB7"/>
    <w:rsid w:val="00A373F4"/>
    <w:rsid w:val="00A3790A"/>
    <w:rsid w:val="00A37A02"/>
    <w:rsid w:val="00A37B27"/>
    <w:rsid w:val="00A37B5A"/>
    <w:rsid w:val="00A37F5F"/>
    <w:rsid w:val="00A402A6"/>
    <w:rsid w:val="00A405D0"/>
    <w:rsid w:val="00A4148B"/>
    <w:rsid w:val="00A415C6"/>
    <w:rsid w:val="00A41B7F"/>
    <w:rsid w:val="00A42E61"/>
    <w:rsid w:val="00A430FA"/>
    <w:rsid w:val="00A4377A"/>
    <w:rsid w:val="00A43944"/>
    <w:rsid w:val="00A43FEB"/>
    <w:rsid w:val="00A443A6"/>
    <w:rsid w:val="00A448CD"/>
    <w:rsid w:val="00A449A9"/>
    <w:rsid w:val="00A4505B"/>
    <w:rsid w:val="00A45614"/>
    <w:rsid w:val="00A458B5"/>
    <w:rsid w:val="00A46582"/>
    <w:rsid w:val="00A467CA"/>
    <w:rsid w:val="00A46EB5"/>
    <w:rsid w:val="00A46FDD"/>
    <w:rsid w:val="00A47225"/>
    <w:rsid w:val="00A47638"/>
    <w:rsid w:val="00A50D20"/>
    <w:rsid w:val="00A5124E"/>
    <w:rsid w:val="00A519E1"/>
    <w:rsid w:val="00A51B8B"/>
    <w:rsid w:val="00A52723"/>
    <w:rsid w:val="00A53882"/>
    <w:rsid w:val="00A539C2"/>
    <w:rsid w:val="00A549AE"/>
    <w:rsid w:val="00A54A19"/>
    <w:rsid w:val="00A54C1B"/>
    <w:rsid w:val="00A54D65"/>
    <w:rsid w:val="00A55437"/>
    <w:rsid w:val="00A554CF"/>
    <w:rsid w:val="00A55563"/>
    <w:rsid w:val="00A55641"/>
    <w:rsid w:val="00A5585F"/>
    <w:rsid w:val="00A56008"/>
    <w:rsid w:val="00A5619D"/>
    <w:rsid w:val="00A563B2"/>
    <w:rsid w:val="00A56C74"/>
    <w:rsid w:val="00A57505"/>
    <w:rsid w:val="00A57B6A"/>
    <w:rsid w:val="00A57EB2"/>
    <w:rsid w:val="00A57F52"/>
    <w:rsid w:val="00A6004B"/>
    <w:rsid w:val="00A6091C"/>
    <w:rsid w:val="00A60C8F"/>
    <w:rsid w:val="00A60D21"/>
    <w:rsid w:val="00A60F11"/>
    <w:rsid w:val="00A6109F"/>
    <w:rsid w:val="00A61D23"/>
    <w:rsid w:val="00A62DD6"/>
    <w:rsid w:val="00A632B3"/>
    <w:rsid w:val="00A63C93"/>
    <w:rsid w:val="00A64107"/>
    <w:rsid w:val="00A645E6"/>
    <w:rsid w:val="00A64E27"/>
    <w:rsid w:val="00A656AD"/>
    <w:rsid w:val="00A65A83"/>
    <w:rsid w:val="00A65C98"/>
    <w:rsid w:val="00A66523"/>
    <w:rsid w:val="00A672E3"/>
    <w:rsid w:val="00A67DF6"/>
    <w:rsid w:val="00A703E3"/>
    <w:rsid w:val="00A70CEB"/>
    <w:rsid w:val="00A711FB"/>
    <w:rsid w:val="00A7170C"/>
    <w:rsid w:val="00A719E4"/>
    <w:rsid w:val="00A71F18"/>
    <w:rsid w:val="00A71FDB"/>
    <w:rsid w:val="00A7214D"/>
    <w:rsid w:val="00A72375"/>
    <w:rsid w:val="00A72A10"/>
    <w:rsid w:val="00A72E0A"/>
    <w:rsid w:val="00A7350C"/>
    <w:rsid w:val="00A7383D"/>
    <w:rsid w:val="00A73FBB"/>
    <w:rsid w:val="00A75713"/>
    <w:rsid w:val="00A7578D"/>
    <w:rsid w:val="00A75E9B"/>
    <w:rsid w:val="00A76427"/>
    <w:rsid w:val="00A76675"/>
    <w:rsid w:val="00A767D3"/>
    <w:rsid w:val="00A76C69"/>
    <w:rsid w:val="00A77091"/>
    <w:rsid w:val="00A80C4C"/>
    <w:rsid w:val="00A80E1A"/>
    <w:rsid w:val="00A81418"/>
    <w:rsid w:val="00A81449"/>
    <w:rsid w:val="00A81A13"/>
    <w:rsid w:val="00A8202F"/>
    <w:rsid w:val="00A82077"/>
    <w:rsid w:val="00A830FA"/>
    <w:rsid w:val="00A831D4"/>
    <w:rsid w:val="00A8321F"/>
    <w:rsid w:val="00A8335E"/>
    <w:rsid w:val="00A83C06"/>
    <w:rsid w:val="00A83C6A"/>
    <w:rsid w:val="00A83E59"/>
    <w:rsid w:val="00A84719"/>
    <w:rsid w:val="00A8483B"/>
    <w:rsid w:val="00A84AB2"/>
    <w:rsid w:val="00A84C75"/>
    <w:rsid w:val="00A8517A"/>
    <w:rsid w:val="00A8548C"/>
    <w:rsid w:val="00A8563A"/>
    <w:rsid w:val="00A85E89"/>
    <w:rsid w:val="00A860D1"/>
    <w:rsid w:val="00A86147"/>
    <w:rsid w:val="00A86365"/>
    <w:rsid w:val="00A86550"/>
    <w:rsid w:val="00A87170"/>
    <w:rsid w:val="00A8717B"/>
    <w:rsid w:val="00A87875"/>
    <w:rsid w:val="00A87DF6"/>
    <w:rsid w:val="00A87F05"/>
    <w:rsid w:val="00A90635"/>
    <w:rsid w:val="00A906BD"/>
    <w:rsid w:val="00A90CD9"/>
    <w:rsid w:val="00A91F61"/>
    <w:rsid w:val="00A92117"/>
    <w:rsid w:val="00A924EE"/>
    <w:rsid w:val="00A928DA"/>
    <w:rsid w:val="00A92EF6"/>
    <w:rsid w:val="00A936A7"/>
    <w:rsid w:val="00A9370B"/>
    <w:rsid w:val="00A93A54"/>
    <w:rsid w:val="00A93BF8"/>
    <w:rsid w:val="00A9442F"/>
    <w:rsid w:val="00A949AC"/>
    <w:rsid w:val="00A94AB2"/>
    <w:rsid w:val="00A94ECE"/>
    <w:rsid w:val="00A95F14"/>
    <w:rsid w:val="00A96DFD"/>
    <w:rsid w:val="00A978F0"/>
    <w:rsid w:val="00AA063B"/>
    <w:rsid w:val="00AA20F4"/>
    <w:rsid w:val="00AA3258"/>
    <w:rsid w:val="00AA35CF"/>
    <w:rsid w:val="00AA3B0B"/>
    <w:rsid w:val="00AA463C"/>
    <w:rsid w:val="00AA4FCD"/>
    <w:rsid w:val="00AA5B67"/>
    <w:rsid w:val="00AA60D4"/>
    <w:rsid w:val="00AA68CA"/>
    <w:rsid w:val="00AA6A02"/>
    <w:rsid w:val="00AA6BBC"/>
    <w:rsid w:val="00AA7025"/>
    <w:rsid w:val="00AA73D2"/>
    <w:rsid w:val="00AA753F"/>
    <w:rsid w:val="00AA7626"/>
    <w:rsid w:val="00AA7714"/>
    <w:rsid w:val="00AA7749"/>
    <w:rsid w:val="00AA7C1F"/>
    <w:rsid w:val="00AA7FCB"/>
    <w:rsid w:val="00AB025B"/>
    <w:rsid w:val="00AB0813"/>
    <w:rsid w:val="00AB0842"/>
    <w:rsid w:val="00AB098F"/>
    <w:rsid w:val="00AB1CEF"/>
    <w:rsid w:val="00AB23A9"/>
    <w:rsid w:val="00AB351A"/>
    <w:rsid w:val="00AB3F29"/>
    <w:rsid w:val="00AB43CE"/>
    <w:rsid w:val="00AB5199"/>
    <w:rsid w:val="00AB5A17"/>
    <w:rsid w:val="00AB5BDE"/>
    <w:rsid w:val="00AB648D"/>
    <w:rsid w:val="00AB682D"/>
    <w:rsid w:val="00AB6AC1"/>
    <w:rsid w:val="00AB6C95"/>
    <w:rsid w:val="00AB76CD"/>
    <w:rsid w:val="00AC02ED"/>
    <w:rsid w:val="00AC0774"/>
    <w:rsid w:val="00AC07F0"/>
    <w:rsid w:val="00AC144B"/>
    <w:rsid w:val="00AC19C1"/>
    <w:rsid w:val="00AC1F97"/>
    <w:rsid w:val="00AC2534"/>
    <w:rsid w:val="00AC2AA9"/>
    <w:rsid w:val="00AC2B0E"/>
    <w:rsid w:val="00AC3105"/>
    <w:rsid w:val="00AC3699"/>
    <w:rsid w:val="00AC3FED"/>
    <w:rsid w:val="00AC478A"/>
    <w:rsid w:val="00AC4B81"/>
    <w:rsid w:val="00AC574F"/>
    <w:rsid w:val="00AC5B50"/>
    <w:rsid w:val="00AC5CBF"/>
    <w:rsid w:val="00AC5F83"/>
    <w:rsid w:val="00AC60E7"/>
    <w:rsid w:val="00AC631C"/>
    <w:rsid w:val="00AC65C0"/>
    <w:rsid w:val="00AC65F6"/>
    <w:rsid w:val="00AC67DF"/>
    <w:rsid w:val="00AC6C80"/>
    <w:rsid w:val="00AC70E6"/>
    <w:rsid w:val="00AC7422"/>
    <w:rsid w:val="00AC7714"/>
    <w:rsid w:val="00AC7727"/>
    <w:rsid w:val="00AC7C91"/>
    <w:rsid w:val="00AD02CC"/>
    <w:rsid w:val="00AD02F8"/>
    <w:rsid w:val="00AD0336"/>
    <w:rsid w:val="00AD16EC"/>
    <w:rsid w:val="00AD1B10"/>
    <w:rsid w:val="00AD2E62"/>
    <w:rsid w:val="00AD2E65"/>
    <w:rsid w:val="00AD312C"/>
    <w:rsid w:val="00AD316D"/>
    <w:rsid w:val="00AD3D94"/>
    <w:rsid w:val="00AD4BB2"/>
    <w:rsid w:val="00AD4D30"/>
    <w:rsid w:val="00AD4ED2"/>
    <w:rsid w:val="00AD52CB"/>
    <w:rsid w:val="00AD57E2"/>
    <w:rsid w:val="00AD5B25"/>
    <w:rsid w:val="00AD5F8D"/>
    <w:rsid w:val="00AD6BEC"/>
    <w:rsid w:val="00AD7690"/>
    <w:rsid w:val="00AD77AF"/>
    <w:rsid w:val="00AD7853"/>
    <w:rsid w:val="00AE020A"/>
    <w:rsid w:val="00AE08B7"/>
    <w:rsid w:val="00AE0D4D"/>
    <w:rsid w:val="00AE13D5"/>
    <w:rsid w:val="00AE16CD"/>
    <w:rsid w:val="00AE17FB"/>
    <w:rsid w:val="00AE19EC"/>
    <w:rsid w:val="00AE220E"/>
    <w:rsid w:val="00AE333D"/>
    <w:rsid w:val="00AE3B2E"/>
    <w:rsid w:val="00AE3DEC"/>
    <w:rsid w:val="00AE50D5"/>
    <w:rsid w:val="00AE5209"/>
    <w:rsid w:val="00AE5588"/>
    <w:rsid w:val="00AE5739"/>
    <w:rsid w:val="00AE6F8C"/>
    <w:rsid w:val="00AE7315"/>
    <w:rsid w:val="00AE7684"/>
    <w:rsid w:val="00AF0085"/>
    <w:rsid w:val="00AF072B"/>
    <w:rsid w:val="00AF0987"/>
    <w:rsid w:val="00AF1286"/>
    <w:rsid w:val="00AF1755"/>
    <w:rsid w:val="00AF1960"/>
    <w:rsid w:val="00AF1E05"/>
    <w:rsid w:val="00AF2365"/>
    <w:rsid w:val="00AF255E"/>
    <w:rsid w:val="00AF25ED"/>
    <w:rsid w:val="00AF36C5"/>
    <w:rsid w:val="00AF3A47"/>
    <w:rsid w:val="00AF3C24"/>
    <w:rsid w:val="00AF40AF"/>
    <w:rsid w:val="00AF41CA"/>
    <w:rsid w:val="00AF42BC"/>
    <w:rsid w:val="00AF4730"/>
    <w:rsid w:val="00AF5463"/>
    <w:rsid w:val="00AF56D1"/>
    <w:rsid w:val="00AF639B"/>
    <w:rsid w:val="00AF7358"/>
    <w:rsid w:val="00AF74CB"/>
    <w:rsid w:val="00AF75CF"/>
    <w:rsid w:val="00AF79AB"/>
    <w:rsid w:val="00AF79D5"/>
    <w:rsid w:val="00AF7A1F"/>
    <w:rsid w:val="00B00260"/>
    <w:rsid w:val="00B00314"/>
    <w:rsid w:val="00B004A5"/>
    <w:rsid w:val="00B00CB1"/>
    <w:rsid w:val="00B01C17"/>
    <w:rsid w:val="00B022E9"/>
    <w:rsid w:val="00B026F5"/>
    <w:rsid w:val="00B0385D"/>
    <w:rsid w:val="00B03C1A"/>
    <w:rsid w:val="00B03D2F"/>
    <w:rsid w:val="00B041F2"/>
    <w:rsid w:val="00B04457"/>
    <w:rsid w:val="00B048E4"/>
    <w:rsid w:val="00B0580C"/>
    <w:rsid w:val="00B05AFB"/>
    <w:rsid w:val="00B05B1A"/>
    <w:rsid w:val="00B068CD"/>
    <w:rsid w:val="00B06AE7"/>
    <w:rsid w:val="00B06CEF"/>
    <w:rsid w:val="00B0760B"/>
    <w:rsid w:val="00B10585"/>
    <w:rsid w:val="00B11BD1"/>
    <w:rsid w:val="00B12768"/>
    <w:rsid w:val="00B130DB"/>
    <w:rsid w:val="00B13546"/>
    <w:rsid w:val="00B137C2"/>
    <w:rsid w:val="00B143B3"/>
    <w:rsid w:val="00B14552"/>
    <w:rsid w:val="00B14C60"/>
    <w:rsid w:val="00B14C61"/>
    <w:rsid w:val="00B14D27"/>
    <w:rsid w:val="00B14E94"/>
    <w:rsid w:val="00B14F2D"/>
    <w:rsid w:val="00B1575E"/>
    <w:rsid w:val="00B16B00"/>
    <w:rsid w:val="00B17132"/>
    <w:rsid w:val="00B17ABC"/>
    <w:rsid w:val="00B200ED"/>
    <w:rsid w:val="00B2037B"/>
    <w:rsid w:val="00B2068A"/>
    <w:rsid w:val="00B20CF7"/>
    <w:rsid w:val="00B216C6"/>
    <w:rsid w:val="00B218AD"/>
    <w:rsid w:val="00B21C3B"/>
    <w:rsid w:val="00B21DF5"/>
    <w:rsid w:val="00B21F35"/>
    <w:rsid w:val="00B21F38"/>
    <w:rsid w:val="00B2210D"/>
    <w:rsid w:val="00B22410"/>
    <w:rsid w:val="00B22695"/>
    <w:rsid w:val="00B22759"/>
    <w:rsid w:val="00B227EB"/>
    <w:rsid w:val="00B23368"/>
    <w:rsid w:val="00B236DA"/>
    <w:rsid w:val="00B23C48"/>
    <w:rsid w:val="00B23D36"/>
    <w:rsid w:val="00B23E3C"/>
    <w:rsid w:val="00B2408F"/>
    <w:rsid w:val="00B2430E"/>
    <w:rsid w:val="00B246E6"/>
    <w:rsid w:val="00B24AE5"/>
    <w:rsid w:val="00B24CEE"/>
    <w:rsid w:val="00B24E05"/>
    <w:rsid w:val="00B252DE"/>
    <w:rsid w:val="00B25A98"/>
    <w:rsid w:val="00B25BF8"/>
    <w:rsid w:val="00B25C5F"/>
    <w:rsid w:val="00B261C4"/>
    <w:rsid w:val="00B265D7"/>
    <w:rsid w:val="00B26E37"/>
    <w:rsid w:val="00B27044"/>
    <w:rsid w:val="00B27D90"/>
    <w:rsid w:val="00B30C3E"/>
    <w:rsid w:val="00B31658"/>
    <w:rsid w:val="00B3192C"/>
    <w:rsid w:val="00B3241E"/>
    <w:rsid w:val="00B32838"/>
    <w:rsid w:val="00B32DE0"/>
    <w:rsid w:val="00B32EBA"/>
    <w:rsid w:val="00B32EFB"/>
    <w:rsid w:val="00B336AF"/>
    <w:rsid w:val="00B337E7"/>
    <w:rsid w:val="00B33BC0"/>
    <w:rsid w:val="00B3434B"/>
    <w:rsid w:val="00B34780"/>
    <w:rsid w:val="00B347A3"/>
    <w:rsid w:val="00B3556F"/>
    <w:rsid w:val="00B3646D"/>
    <w:rsid w:val="00B367CC"/>
    <w:rsid w:val="00B36FCA"/>
    <w:rsid w:val="00B37033"/>
    <w:rsid w:val="00B372B1"/>
    <w:rsid w:val="00B37FE3"/>
    <w:rsid w:val="00B400E4"/>
    <w:rsid w:val="00B40630"/>
    <w:rsid w:val="00B409DF"/>
    <w:rsid w:val="00B40C93"/>
    <w:rsid w:val="00B419CF"/>
    <w:rsid w:val="00B42243"/>
    <w:rsid w:val="00B42247"/>
    <w:rsid w:val="00B423F0"/>
    <w:rsid w:val="00B42B3D"/>
    <w:rsid w:val="00B42C19"/>
    <w:rsid w:val="00B42E1E"/>
    <w:rsid w:val="00B43159"/>
    <w:rsid w:val="00B43215"/>
    <w:rsid w:val="00B43570"/>
    <w:rsid w:val="00B440BB"/>
    <w:rsid w:val="00B442A5"/>
    <w:rsid w:val="00B442C8"/>
    <w:rsid w:val="00B44CDF"/>
    <w:rsid w:val="00B4503C"/>
    <w:rsid w:val="00B45295"/>
    <w:rsid w:val="00B4541B"/>
    <w:rsid w:val="00B4610D"/>
    <w:rsid w:val="00B4638A"/>
    <w:rsid w:val="00B46F5A"/>
    <w:rsid w:val="00B47519"/>
    <w:rsid w:val="00B47857"/>
    <w:rsid w:val="00B50A33"/>
    <w:rsid w:val="00B50F8F"/>
    <w:rsid w:val="00B51184"/>
    <w:rsid w:val="00B515CC"/>
    <w:rsid w:val="00B51659"/>
    <w:rsid w:val="00B51A39"/>
    <w:rsid w:val="00B51D72"/>
    <w:rsid w:val="00B52749"/>
    <w:rsid w:val="00B52877"/>
    <w:rsid w:val="00B52B1B"/>
    <w:rsid w:val="00B52BA0"/>
    <w:rsid w:val="00B5327F"/>
    <w:rsid w:val="00B53678"/>
    <w:rsid w:val="00B53F8D"/>
    <w:rsid w:val="00B55623"/>
    <w:rsid w:val="00B55EA1"/>
    <w:rsid w:val="00B568F6"/>
    <w:rsid w:val="00B56E62"/>
    <w:rsid w:val="00B57CD5"/>
    <w:rsid w:val="00B60637"/>
    <w:rsid w:val="00B60666"/>
    <w:rsid w:val="00B61E70"/>
    <w:rsid w:val="00B61EA2"/>
    <w:rsid w:val="00B62206"/>
    <w:rsid w:val="00B62AE9"/>
    <w:rsid w:val="00B62AED"/>
    <w:rsid w:val="00B63E4F"/>
    <w:rsid w:val="00B64229"/>
    <w:rsid w:val="00B64A00"/>
    <w:rsid w:val="00B64FF7"/>
    <w:rsid w:val="00B655E9"/>
    <w:rsid w:val="00B65BB5"/>
    <w:rsid w:val="00B66DD5"/>
    <w:rsid w:val="00B67350"/>
    <w:rsid w:val="00B67906"/>
    <w:rsid w:val="00B67A15"/>
    <w:rsid w:val="00B7014D"/>
    <w:rsid w:val="00B70305"/>
    <w:rsid w:val="00B70397"/>
    <w:rsid w:val="00B703B6"/>
    <w:rsid w:val="00B70AD6"/>
    <w:rsid w:val="00B70AE3"/>
    <w:rsid w:val="00B7195C"/>
    <w:rsid w:val="00B71A02"/>
    <w:rsid w:val="00B71AA0"/>
    <w:rsid w:val="00B72254"/>
    <w:rsid w:val="00B72374"/>
    <w:rsid w:val="00B7242D"/>
    <w:rsid w:val="00B72519"/>
    <w:rsid w:val="00B733CB"/>
    <w:rsid w:val="00B73605"/>
    <w:rsid w:val="00B736C1"/>
    <w:rsid w:val="00B73A50"/>
    <w:rsid w:val="00B73A5F"/>
    <w:rsid w:val="00B74502"/>
    <w:rsid w:val="00B74C0E"/>
    <w:rsid w:val="00B7502E"/>
    <w:rsid w:val="00B757A1"/>
    <w:rsid w:val="00B76620"/>
    <w:rsid w:val="00B766B4"/>
    <w:rsid w:val="00B773CF"/>
    <w:rsid w:val="00B776C9"/>
    <w:rsid w:val="00B80134"/>
    <w:rsid w:val="00B80321"/>
    <w:rsid w:val="00B80ACF"/>
    <w:rsid w:val="00B81C2A"/>
    <w:rsid w:val="00B82233"/>
    <w:rsid w:val="00B82323"/>
    <w:rsid w:val="00B82EF1"/>
    <w:rsid w:val="00B83473"/>
    <w:rsid w:val="00B835D5"/>
    <w:rsid w:val="00B83A8B"/>
    <w:rsid w:val="00B8416F"/>
    <w:rsid w:val="00B841A4"/>
    <w:rsid w:val="00B8451C"/>
    <w:rsid w:val="00B8525C"/>
    <w:rsid w:val="00B85756"/>
    <w:rsid w:val="00B857EA"/>
    <w:rsid w:val="00B86BA1"/>
    <w:rsid w:val="00B86D48"/>
    <w:rsid w:val="00B86E7B"/>
    <w:rsid w:val="00B87378"/>
    <w:rsid w:val="00B87BE5"/>
    <w:rsid w:val="00B87E54"/>
    <w:rsid w:val="00B87E90"/>
    <w:rsid w:val="00B90022"/>
    <w:rsid w:val="00B903C3"/>
    <w:rsid w:val="00B91BED"/>
    <w:rsid w:val="00B91C80"/>
    <w:rsid w:val="00B91CF6"/>
    <w:rsid w:val="00B9310C"/>
    <w:rsid w:val="00B9374D"/>
    <w:rsid w:val="00B93BAA"/>
    <w:rsid w:val="00B93C22"/>
    <w:rsid w:val="00B93F37"/>
    <w:rsid w:val="00B941AA"/>
    <w:rsid w:val="00B9446F"/>
    <w:rsid w:val="00B951DE"/>
    <w:rsid w:val="00B95518"/>
    <w:rsid w:val="00B957C2"/>
    <w:rsid w:val="00B96138"/>
    <w:rsid w:val="00B97028"/>
    <w:rsid w:val="00B9710E"/>
    <w:rsid w:val="00B97176"/>
    <w:rsid w:val="00B9764E"/>
    <w:rsid w:val="00B97915"/>
    <w:rsid w:val="00B97A66"/>
    <w:rsid w:val="00B97DAA"/>
    <w:rsid w:val="00B97DE7"/>
    <w:rsid w:val="00BA044A"/>
    <w:rsid w:val="00BA0D37"/>
    <w:rsid w:val="00BA1302"/>
    <w:rsid w:val="00BA1440"/>
    <w:rsid w:val="00BA1DE0"/>
    <w:rsid w:val="00BA2CC0"/>
    <w:rsid w:val="00BA44E7"/>
    <w:rsid w:val="00BA4836"/>
    <w:rsid w:val="00BA4E9E"/>
    <w:rsid w:val="00BA4F90"/>
    <w:rsid w:val="00BA55FE"/>
    <w:rsid w:val="00BA5862"/>
    <w:rsid w:val="00BA5EE7"/>
    <w:rsid w:val="00BA6DB8"/>
    <w:rsid w:val="00BA6F94"/>
    <w:rsid w:val="00BA703C"/>
    <w:rsid w:val="00BA7246"/>
    <w:rsid w:val="00BA72CC"/>
    <w:rsid w:val="00BA768F"/>
    <w:rsid w:val="00BA772C"/>
    <w:rsid w:val="00BB0E78"/>
    <w:rsid w:val="00BB0EBD"/>
    <w:rsid w:val="00BB1014"/>
    <w:rsid w:val="00BB1397"/>
    <w:rsid w:val="00BB1408"/>
    <w:rsid w:val="00BB1F69"/>
    <w:rsid w:val="00BB21F5"/>
    <w:rsid w:val="00BB235C"/>
    <w:rsid w:val="00BB2907"/>
    <w:rsid w:val="00BB357A"/>
    <w:rsid w:val="00BB3BE3"/>
    <w:rsid w:val="00BB4603"/>
    <w:rsid w:val="00BB4C7D"/>
    <w:rsid w:val="00BB4DAE"/>
    <w:rsid w:val="00BB52E5"/>
    <w:rsid w:val="00BB5D50"/>
    <w:rsid w:val="00BB6553"/>
    <w:rsid w:val="00BB68C5"/>
    <w:rsid w:val="00BB6A96"/>
    <w:rsid w:val="00BC0665"/>
    <w:rsid w:val="00BC084A"/>
    <w:rsid w:val="00BC0E75"/>
    <w:rsid w:val="00BC11EB"/>
    <w:rsid w:val="00BC15CC"/>
    <w:rsid w:val="00BC187E"/>
    <w:rsid w:val="00BC195F"/>
    <w:rsid w:val="00BC28B7"/>
    <w:rsid w:val="00BC2E3D"/>
    <w:rsid w:val="00BC3156"/>
    <w:rsid w:val="00BC32C5"/>
    <w:rsid w:val="00BC340A"/>
    <w:rsid w:val="00BC37B1"/>
    <w:rsid w:val="00BC3FA3"/>
    <w:rsid w:val="00BC3FD2"/>
    <w:rsid w:val="00BC43CA"/>
    <w:rsid w:val="00BC4BC2"/>
    <w:rsid w:val="00BC5296"/>
    <w:rsid w:val="00BC5C14"/>
    <w:rsid w:val="00BC6456"/>
    <w:rsid w:val="00BC6640"/>
    <w:rsid w:val="00BC677C"/>
    <w:rsid w:val="00BC69EB"/>
    <w:rsid w:val="00BC75E3"/>
    <w:rsid w:val="00BC77C4"/>
    <w:rsid w:val="00BD0209"/>
    <w:rsid w:val="00BD0F92"/>
    <w:rsid w:val="00BD1009"/>
    <w:rsid w:val="00BD12D1"/>
    <w:rsid w:val="00BD1AB7"/>
    <w:rsid w:val="00BD1DE5"/>
    <w:rsid w:val="00BD25FE"/>
    <w:rsid w:val="00BD27E2"/>
    <w:rsid w:val="00BD28C4"/>
    <w:rsid w:val="00BD3810"/>
    <w:rsid w:val="00BD3BFB"/>
    <w:rsid w:val="00BD42D2"/>
    <w:rsid w:val="00BD4FD1"/>
    <w:rsid w:val="00BD5ED2"/>
    <w:rsid w:val="00BD6CF8"/>
    <w:rsid w:val="00BD6E01"/>
    <w:rsid w:val="00BD7134"/>
    <w:rsid w:val="00BD7450"/>
    <w:rsid w:val="00BE0470"/>
    <w:rsid w:val="00BE09B1"/>
    <w:rsid w:val="00BE1328"/>
    <w:rsid w:val="00BE15EB"/>
    <w:rsid w:val="00BE1719"/>
    <w:rsid w:val="00BE1A17"/>
    <w:rsid w:val="00BE1F9D"/>
    <w:rsid w:val="00BE253C"/>
    <w:rsid w:val="00BE274A"/>
    <w:rsid w:val="00BE31B0"/>
    <w:rsid w:val="00BE3495"/>
    <w:rsid w:val="00BE3DDF"/>
    <w:rsid w:val="00BE3F12"/>
    <w:rsid w:val="00BE48DE"/>
    <w:rsid w:val="00BE4DE8"/>
    <w:rsid w:val="00BE4F20"/>
    <w:rsid w:val="00BE5470"/>
    <w:rsid w:val="00BE5949"/>
    <w:rsid w:val="00BE5B09"/>
    <w:rsid w:val="00BE5B66"/>
    <w:rsid w:val="00BE683B"/>
    <w:rsid w:val="00BE72C3"/>
    <w:rsid w:val="00BE79C5"/>
    <w:rsid w:val="00BE7C2E"/>
    <w:rsid w:val="00BF0098"/>
    <w:rsid w:val="00BF06D8"/>
    <w:rsid w:val="00BF0A46"/>
    <w:rsid w:val="00BF0AA6"/>
    <w:rsid w:val="00BF0B15"/>
    <w:rsid w:val="00BF1191"/>
    <w:rsid w:val="00BF15D6"/>
    <w:rsid w:val="00BF245F"/>
    <w:rsid w:val="00BF2547"/>
    <w:rsid w:val="00BF3E05"/>
    <w:rsid w:val="00BF4287"/>
    <w:rsid w:val="00BF4309"/>
    <w:rsid w:val="00BF44D3"/>
    <w:rsid w:val="00BF45C8"/>
    <w:rsid w:val="00BF497A"/>
    <w:rsid w:val="00BF4B7A"/>
    <w:rsid w:val="00BF4CAF"/>
    <w:rsid w:val="00BF6480"/>
    <w:rsid w:val="00BF6745"/>
    <w:rsid w:val="00BF6D92"/>
    <w:rsid w:val="00BF72DF"/>
    <w:rsid w:val="00BF7470"/>
    <w:rsid w:val="00BF759D"/>
    <w:rsid w:val="00BF7BB6"/>
    <w:rsid w:val="00C0000E"/>
    <w:rsid w:val="00C00F21"/>
    <w:rsid w:val="00C01CE7"/>
    <w:rsid w:val="00C01E51"/>
    <w:rsid w:val="00C01F5C"/>
    <w:rsid w:val="00C020D9"/>
    <w:rsid w:val="00C02AF6"/>
    <w:rsid w:val="00C02B12"/>
    <w:rsid w:val="00C03E50"/>
    <w:rsid w:val="00C045CC"/>
    <w:rsid w:val="00C045D1"/>
    <w:rsid w:val="00C04DF1"/>
    <w:rsid w:val="00C04EDA"/>
    <w:rsid w:val="00C057C6"/>
    <w:rsid w:val="00C05CA9"/>
    <w:rsid w:val="00C060B5"/>
    <w:rsid w:val="00C064BF"/>
    <w:rsid w:val="00C06AB3"/>
    <w:rsid w:val="00C06F77"/>
    <w:rsid w:val="00C07695"/>
    <w:rsid w:val="00C0779A"/>
    <w:rsid w:val="00C078AA"/>
    <w:rsid w:val="00C10743"/>
    <w:rsid w:val="00C10792"/>
    <w:rsid w:val="00C10CB5"/>
    <w:rsid w:val="00C10E7C"/>
    <w:rsid w:val="00C1122B"/>
    <w:rsid w:val="00C114B0"/>
    <w:rsid w:val="00C11693"/>
    <w:rsid w:val="00C1184E"/>
    <w:rsid w:val="00C1198B"/>
    <w:rsid w:val="00C12578"/>
    <w:rsid w:val="00C126CD"/>
    <w:rsid w:val="00C12C3C"/>
    <w:rsid w:val="00C12D0B"/>
    <w:rsid w:val="00C13978"/>
    <w:rsid w:val="00C13D0A"/>
    <w:rsid w:val="00C13F37"/>
    <w:rsid w:val="00C1442A"/>
    <w:rsid w:val="00C14439"/>
    <w:rsid w:val="00C14692"/>
    <w:rsid w:val="00C14A7B"/>
    <w:rsid w:val="00C14F07"/>
    <w:rsid w:val="00C14F74"/>
    <w:rsid w:val="00C152B0"/>
    <w:rsid w:val="00C152D0"/>
    <w:rsid w:val="00C15346"/>
    <w:rsid w:val="00C1541F"/>
    <w:rsid w:val="00C16D87"/>
    <w:rsid w:val="00C16F49"/>
    <w:rsid w:val="00C17159"/>
    <w:rsid w:val="00C1746F"/>
    <w:rsid w:val="00C17604"/>
    <w:rsid w:val="00C20422"/>
    <w:rsid w:val="00C20776"/>
    <w:rsid w:val="00C216A8"/>
    <w:rsid w:val="00C217CC"/>
    <w:rsid w:val="00C21C8C"/>
    <w:rsid w:val="00C226B2"/>
    <w:rsid w:val="00C22A4C"/>
    <w:rsid w:val="00C22B36"/>
    <w:rsid w:val="00C235A7"/>
    <w:rsid w:val="00C2362F"/>
    <w:rsid w:val="00C2376F"/>
    <w:rsid w:val="00C23FC6"/>
    <w:rsid w:val="00C24549"/>
    <w:rsid w:val="00C2479B"/>
    <w:rsid w:val="00C261D2"/>
    <w:rsid w:val="00C26307"/>
    <w:rsid w:val="00C266CB"/>
    <w:rsid w:val="00C27A6B"/>
    <w:rsid w:val="00C308D4"/>
    <w:rsid w:val="00C3098B"/>
    <w:rsid w:val="00C31712"/>
    <w:rsid w:val="00C32271"/>
    <w:rsid w:val="00C32FA6"/>
    <w:rsid w:val="00C335F7"/>
    <w:rsid w:val="00C33999"/>
    <w:rsid w:val="00C34144"/>
    <w:rsid w:val="00C34A29"/>
    <w:rsid w:val="00C34ED3"/>
    <w:rsid w:val="00C355F2"/>
    <w:rsid w:val="00C357B1"/>
    <w:rsid w:val="00C35A3D"/>
    <w:rsid w:val="00C35D1A"/>
    <w:rsid w:val="00C361C5"/>
    <w:rsid w:val="00C3648A"/>
    <w:rsid w:val="00C4029B"/>
    <w:rsid w:val="00C40768"/>
    <w:rsid w:val="00C4096E"/>
    <w:rsid w:val="00C40A6C"/>
    <w:rsid w:val="00C40F11"/>
    <w:rsid w:val="00C41187"/>
    <w:rsid w:val="00C416F2"/>
    <w:rsid w:val="00C4181A"/>
    <w:rsid w:val="00C4189D"/>
    <w:rsid w:val="00C41A9D"/>
    <w:rsid w:val="00C4206A"/>
    <w:rsid w:val="00C4277D"/>
    <w:rsid w:val="00C42C9F"/>
    <w:rsid w:val="00C42E69"/>
    <w:rsid w:val="00C42FD2"/>
    <w:rsid w:val="00C4310C"/>
    <w:rsid w:val="00C43291"/>
    <w:rsid w:val="00C43835"/>
    <w:rsid w:val="00C43B16"/>
    <w:rsid w:val="00C43D28"/>
    <w:rsid w:val="00C43E60"/>
    <w:rsid w:val="00C44A2E"/>
    <w:rsid w:val="00C44BED"/>
    <w:rsid w:val="00C45ADF"/>
    <w:rsid w:val="00C45C2B"/>
    <w:rsid w:val="00C45D5E"/>
    <w:rsid w:val="00C463D2"/>
    <w:rsid w:val="00C46B93"/>
    <w:rsid w:val="00C46D15"/>
    <w:rsid w:val="00C47044"/>
    <w:rsid w:val="00C472D0"/>
    <w:rsid w:val="00C47AAD"/>
    <w:rsid w:val="00C47DF9"/>
    <w:rsid w:val="00C506D0"/>
    <w:rsid w:val="00C516D2"/>
    <w:rsid w:val="00C51725"/>
    <w:rsid w:val="00C520F8"/>
    <w:rsid w:val="00C52738"/>
    <w:rsid w:val="00C527D9"/>
    <w:rsid w:val="00C52A14"/>
    <w:rsid w:val="00C53D20"/>
    <w:rsid w:val="00C53D29"/>
    <w:rsid w:val="00C54666"/>
    <w:rsid w:val="00C548AC"/>
    <w:rsid w:val="00C54A81"/>
    <w:rsid w:val="00C54FD9"/>
    <w:rsid w:val="00C55860"/>
    <w:rsid w:val="00C56015"/>
    <w:rsid w:val="00C5650A"/>
    <w:rsid w:val="00C56604"/>
    <w:rsid w:val="00C57AB0"/>
    <w:rsid w:val="00C57D39"/>
    <w:rsid w:val="00C57E20"/>
    <w:rsid w:val="00C60AEA"/>
    <w:rsid w:val="00C60BDA"/>
    <w:rsid w:val="00C61433"/>
    <w:rsid w:val="00C6147E"/>
    <w:rsid w:val="00C617CF"/>
    <w:rsid w:val="00C6281D"/>
    <w:rsid w:val="00C62CA4"/>
    <w:rsid w:val="00C630BA"/>
    <w:rsid w:val="00C63971"/>
    <w:rsid w:val="00C64388"/>
    <w:rsid w:val="00C64D32"/>
    <w:rsid w:val="00C650AF"/>
    <w:rsid w:val="00C65304"/>
    <w:rsid w:val="00C65876"/>
    <w:rsid w:val="00C65F0D"/>
    <w:rsid w:val="00C66986"/>
    <w:rsid w:val="00C66AAD"/>
    <w:rsid w:val="00C66BD1"/>
    <w:rsid w:val="00C670E2"/>
    <w:rsid w:val="00C67BB6"/>
    <w:rsid w:val="00C67CEE"/>
    <w:rsid w:val="00C67EB6"/>
    <w:rsid w:val="00C67F87"/>
    <w:rsid w:val="00C70404"/>
    <w:rsid w:val="00C70D06"/>
    <w:rsid w:val="00C717AB"/>
    <w:rsid w:val="00C72448"/>
    <w:rsid w:val="00C72546"/>
    <w:rsid w:val="00C75463"/>
    <w:rsid w:val="00C754DA"/>
    <w:rsid w:val="00C77B07"/>
    <w:rsid w:val="00C77CA0"/>
    <w:rsid w:val="00C77F50"/>
    <w:rsid w:val="00C800BF"/>
    <w:rsid w:val="00C80685"/>
    <w:rsid w:val="00C80CF5"/>
    <w:rsid w:val="00C82D08"/>
    <w:rsid w:val="00C83156"/>
    <w:rsid w:val="00C83AC8"/>
    <w:rsid w:val="00C83CB0"/>
    <w:rsid w:val="00C83DD0"/>
    <w:rsid w:val="00C842B4"/>
    <w:rsid w:val="00C8481F"/>
    <w:rsid w:val="00C84AE9"/>
    <w:rsid w:val="00C84AEB"/>
    <w:rsid w:val="00C84D4A"/>
    <w:rsid w:val="00C85182"/>
    <w:rsid w:val="00C85480"/>
    <w:rsid w:val="00C857BC"/>
    <w:rsid w:val="00C86747"/>
    <w:rsid w:val="00C874C1"/>
    <w:rsid w:val="00C90A29"/>
    <w:rsid w:val="00C90B63"/>
    <w:rsid w:val="00C90C95"/>
    <w:rsid w:val="00C90DD6"/>
    <w:rsid w:val="00C90E7E"/>
    <w:rsid w:val="00C9192C"/>
    <w:rsid w:val="00C92470"/>
    <w:rsid w:val="00C92738"/>
    <w:rsid w:val="00C92BB9"/>
    <w:rsid w:val="00C92D7A"/>
    <w:rsid w:val="00C934DF"/>
    <w:rsid w:val="00C93537"/>
    <w:rsid w:val="00C937C2"/>
    <w:rsid w:val="00C93B1C"/>
    <w:rsid w:val="00C9486D"/>
    <w:rsid w:val="00C94C04"/>
    <w:rsid w:val="00C951A5"/>
    <w:rsid w:val="00C954BB"/>
    <w:rsid w:val="00C95553"/>
    <w:rsid w:val="00C958C2"/>
    <w:rsid w:val="00C95EF2"/>
    <w:rsid w:val="00C964C1"/>
    <w:rsid w:val="00C9668E"/>
    <w:rsid w:val="00C96AAF"/>
    <w:rsid w:val="00C96C48"/>
    <w:rsid w:val="00C96EBA"/>
    <w:rsid w:val="00C97230"/>
    <w:rsid w:val="00C97AEE"/>
    <w:rsid w:val="00C97F05"/>
    <w:rsid w:val="00CA00BC"/>
    <w:rsid w:val="00CA01A4"/>
    <w:rsid w:val="00CA0789"/>
    <w:rsid w:val="00CA0F7A"/>
    <w:rsid w:val="00CA160E"/>
    <w:rsid w:val="00CA1EB4"/>
    <w:rsid w:val="00CA2735"/>
    <w:rsid w:val="00CA3167"/>
    <w:rsid w:val="00CA322D"/>
    <w:rsid w:val="00CA3E03"/>
    <w:rsid w:val="00CA3EE6"/>
    <w:rsid w:val="00CA46EB"/>
    <w:rsid w:val="00CA4780"/>
    <w:rsid w:val="00CA4C3E"/>
    <w:rsid w:val="00CA4CBE"/>
    <w:rsid w:val="00CA505D"/>
    <w:rsid w:val="00CA5304"/>
    <w:rsid w:val="00CA5813"/>
    <w:rsid w:val="00CA5978"/>
    <w:rsid w:val="00CA5CD2"/>
    <w:rsid w:val="00CA626F"/>
    <w:rsid w:val="00CA6910"/>
    <w:rsid w:val="00CA72BF"/>
    <w:rsid w:val="00CA7E2C"/>
    <w:rsid w:val="00CA7ECE"/>
    <w:rsid w:val="00CB0014"/>
    <w:rsid w:val="00CB0230"/>
    <w:rsid w:val="00CB0F8A"/>
    <w:rsid w:val="00CB101E"/>
    <w:rsid w:val="00CB16EB"/>
    <w:rsid w:val="00CB1A1C"/>
    <w:rsid w:val="00CB1CFE"/>
    <w:rsid w:val="00CB350D"/>
    <w:rsid w:val="00CB3B56"/>
    <w:rsid w:val="00CB3C70"/>
    <w:rsid w:val="00CB3D5E"/>
    <w:rsid w:val="00CB4428"/>
    <w:rsid w:val="00CB54CA"/>
    <w:rsid w:val="00CB5BA3"/>
    <w:rsid w:val="00CB69DD"/>
    <w:rsid w:val="00CB6A03"/>
    <w:rsid w:val="00CB766A"/>
    <w:rsid w:val="00CB77B2"/>
    <w:rsid w:val="00CB7EBA"/>
    <w:rsid w:val="00CC0429"/>
    <w:rsid w:val="00CC07FC"/>
    <w:rsid w:val="00CC0A22"/>
    <w:rsid w:val="00CC121E"/>
    <w:rsid w:val="00CC1760"/>
    <w:rsid w:val="00CC177E"/>
    <w:rsid w:val="00CC1D99"/>
    <w:rsid w:val="00CC1EC0"/>
    <w:rsid w:val="00CC2582"/>
    <w:rsid w:val="00CC30AA"/>
    <w:rsid w:val="00CC34A7"/>
    <w:rsid w:val="00CC4220"/>
    <w:rsid w:val="00CC4ABD"/>
    <w:rsid w:val="00CC4CC9"/>
    <w:rsid w:val="00CC539E"/>
    <w:rsid w:val="00CC5DEF"/>
    <w:rsid w:val="00CC5EC5"/>
    <w:rsid w:val="00CC60F3"/>
    <w:rsid w:val="00CC6280"/>
    <w:rsid w:val="00CC6904"/>
    <w:rsid w:val="00CC6BA8"/>
    <w:rsid w:val="00CC73F4"/>
    <w:rsid w:val="00CC7AD1"/>
    <w:rsid w:val="00CC7CD5"/>
    <w:rsid w:val="00CD07B6"/>
    <w:rsid w:val="00CD0BD5"/>
    <w:rsid w:val="00CD11A1"/>
    <w:rsid w:val="00CD1561"/>
    <w:rsid w:val="00CD1605"/>
    <w:rsid w:val="00CD205F"/>
    <w:rsid w:val="00CD23DF"/>
    <w:rsid w:val="00CD2401"/>
    <w:rsid w:val="00CD286A"/>
    <w:rsid w:val="00CD28AB"/>
    <w:rsid w:val="00CD29F0"/>
    <w:rsid w:val="00CD3225"/>
    <w:rsid w:val="00CD340D"/>
    <w:rsid w:val="00CD3B7F"/>
    <w:rsid w:val="00CD4173"/>
    <w:rsid w:val="00CD44EA"/>
    <w:rsid w:val="00CD49A5"/>
    <w:rsid w:val="00CD4C70"/>
    <w:rsid w:val="00CD4CBB"/>
    <w:rsid w:val="00CD5526"/>
    <w:rsid w:val="00CD5570"/>
    <w:rsid w:val="00CD6B52"/>
    <w:rsid w:val="00CD784B"/>
    <w:rsid w:val="00CD7B82"/>
    <w:rsid w:val="00CE028C"/>
    <w:rsid w:val="00CE02AE"/>
    <w:rsid w:val="00CE082F"/>
    <w:rsid w:val="00CE0B19"/>
    <w:rsid w:val="00CE0E08"/>
    <w:rsid w:val="00CE0FD8"/>
    <w:rsid w:val="00CE1409"/>
    <w:rsid w:val="00CE1683"/>
    <w:rsid w:val="00CE1F56"/>
    <w:rsid w:val="00CE24A3"/>
    <w:rsid w:val="00CE2A3C"/>
    <w:rsid w:val="00CE2B21"/>
    <w:rsid w:val="00CE2E59"/>
    <w:rsid w:val="00CE31CC"/>
    <w:rsid w:val="00CE321A"/>
    <w:rsid w:val="00CE3303"/>
    <w:rsid w:val="00CE3963"/>
    <w:rsid w:val="00CE3B42"/>
    <w:rsid w:val="00CE4728"/>
    <w:rsid w:val="00CE4D6B"/>
    <w:rsid w:val="00CE5688"/>
    <w:rsid w:val="00CE5755"/>
    <w:rsid w:val="00CE59EF"/>
    <w:rsid w:val="00CE5B3C"/>
    <w:rsid w:val="00CE5C17"/>
    <w:rsid w:val="00CE5C9C"/>
    <w:rsid w:val="00CE5CA4"/>
    <w:rsid w:val="00CE65EC"/>
    <w:rsid w:val="00CE698D"/>
    <w:rsid w:val="00CE6AAA"/>
    <w:rsid w:val="00CE6D9A"/>
    <w:rsid w:val="00CE6E54"/>
    <w:rsid w:val="00CE753F"/>
    <w:rsid w:val="00CE7F13"/>
    <w:rsid w:val="00CE7F69"/>
    <w:rsid w:val="00CF0796"/>
    <w:rsid w:val="00CF0873"/>
    <w:rsid w:val="00CF15B4"/>
    <w:rsid w:val="00CF1EE1"/>
    <w:rsid w:val="00CF2212"/>
    <w:rsid w:val="00CF34F5"/>
    <w:rsid w:val="00CF3A7F"/>
    <w:rsid w:val="00CF4211"/>
    <w:rsid w:val="00CF551E"/>
    <w:rsid w:val="00CF5A6A"/>
    <w:rsid w:val="00CF5CE7"/>
    <w:rsid w:val="00D0049C"/>
    <w:rsid w:val="00D005D8"/>
    <w:rsid w:val="00D008AE"/>
    <w:rsid w:val="00D009FA"/>
    <w:rsid w:val="00D011A9"/>
    <w:rsid w:val="00D015C2"/>
    <w:rsid w:val="00D01918"/>
    <w:rsid w:val="00D01FDB"/>
    <w:rsid w:val="00D02388"/>
    <w:rsid w:val="00D0297F"/>
    <w:rsid w:val="00D029BB"/>
    <w:rsid w:val="00D02CF1"/>
    <w:rsid w:val="00D0390A"/>
    <w:rsid w:val="00D03E38"/>
    <w:rsid w:val="00D04141"/>
    <w:rsid w:val="00D049BD"/>
    <w:rsid w:val="00D04FAF"/>
    <w:rsid w:val="00D0566F"/>
    <w:rsid w:val="00D064CF"/>
    <w:rsid w:val="00D067B1"/>
    <w:rsid w:val="00D073EB"/>
    <w:rsid w:val="00D0763E"/>
    <w:rsid w:val="00D07AA9"/>
    <w:rsid w:val="00D07F02"/>
    <w:rsid w:val="00D10034"/>
    <w:rsid w:val="00D10258"/>
    <w:rsid w:val="00D10677"/>
    <w:rsid w:val="00D1086C"/>
    <w:rsid w:val="00D10CDD"/>
    <w:rsid w:val="00D10D60"/>
    <w:rsid w:val="00D10F98"/>
    <w:rsid w:val="00D11293"/>
    <w:rsid w:val="00D11322"/>
    <w:rsid w:val="00D1142D"/>
    <w:rsid w:val="00D11622"/>
    <w:rsid w:val="00D127F7"/>
    <w:rsid w:val="00D12ACE"/>
    <w:rsid w:val="00D12B6E"/>
    <w:rsid w:val="00D12DC9"/>
    <w:rsid w:val="00D12E1E"/>
    <w:rsid w:val="00D13972"/>
    <w:rsid w:val="00D13B9B"/>
    <w:rsid w:val="00D13C1C"/>
    <w:rsid w:val="00D145A8"/>
    <w:rsid w:val="00D146A1"/>
    <w:rsid w:val="00D14F08"/>
    <w:rsid w:val="00D14F48"/>
    <w:rsid w:val="00D15539"/>
    <w:rsid w:val="00D156A1"/>
    <w:rsid w:val="00D16B05"/>
    <w:rsid w:val="00D17081"/>
    <w:rsid w:val="00D171AE"/>
    <w:rsid w:val="00D1742E"/>
    <w:rsid w:val="00D17BDF"/>
    <w:rsid w:val="00D17CCF"/>
    <w:rsid w:val="00D20265"/>
    <w:rsid w:val="00D22A5C"/>
    <w:rsid w:val="00D23032"/>
    <w:rsid w:val="00D231EB"/>
    <w:rsid w:val="00D23DB8"/>
    <w:rsid w:val="00D23E9F"/>
    <w:rsid w:val="00D24595"/>
    <w:rsid w:val="00D2497A"/>
    <w:rsid w:val="00D2511E"/>
    <w:rsid w:val="00D254C8"/>
    <w:rsid w:val="00D257E0"/>
    <w:rsid w:val="00D258C4"/>
    <w:rsid w:val="00D25A74"/>
    <w:rsid w:val="00D25BDA"/>
    <w:rsid w:val="00D26283"/>
    <w:rsid w:val="00D26382"/>
    <w:rsid w:val="00D263F5"/>
    <w:rsid w:val="00D2657D"/>
    <w:rsid w:val="00D26DC2"/>
    <w:rsid w:val="00D27608"/>
    <w:rsid w:val="00D27909"/>
    <w:rsid w:val="00D27F02"/>
    <w:rsid w:val="00D30693"/>
    <w:rsid w:val="00D30765"/>
    <w:rsid w:val="00D30E3D"/>
    <w:rsid w:val="00D3195F"/>
    <w:rsid w:val="00D31BA8"/>
    <w:rsid w:val="00D326F2"/>
    <w:rsid w:val="00D32C99"/>
    <w:rsid w:val="00D32D84"/>
    <w:rsid w:val="00D32DDE"/>
    <w:rsid w:val="00D33971"/>
    <w:rsid w:val="00D33D20"/>
    <w:rsid w:val="00D33D8B"/>
    <w:rsid w:val="00D34351"/>
    <w:rsid w:val="00D3476A"/>
    <w:rsid w:val="00D34D7A"/>
    <w:rsid w:val="00D34F1E"/>
    <w:rsid w:val="00D34FDD"/>
    <w:rsid w:val="00D35168"/>
    <w:rsid w:val="00D40B3E"/>
    <w:rsid w:val="00D411CC"/>
    <w:rsid w:val="00D4142F"/>
    <w:rsid w:val="00D414C0"/>
    <w:rsid w:val="00D414FC"/>
    <w:rsid w:val="00D419E8"/>
    <w:rsid w:val="00D4200B"/>
    <w:rsid w:val="00D423E9"/>
    <w:rsid w:val="00D42F84"/>
    <w:rsid w:val="00D430B5"/>
    <w:rsid w:val="00D4319C"/>
    <w:rsid w:val="00D44071"/>
    <w:rsid w:val="00D44403"/>
    <w:rsid w:val="00D4484E"/>
    <w:rsid w:val="00D4529B"/>
    <w:rsid w:val="00D460C3"/>
    <w:rsid w:val="00D4699F"/>
    <w:rsid w:val="00D469C4"/>
    <w:rsid w:val="00D479FA"/>
    <w:rsid w:val="00D506C8"/>
    <w:rsid w:val="00D51192"/>
    <w:rsid w:val="00D51E8A"/>
    <w:rsid w:val="00D525DA"/>
    <w:rsid w:val="00D52732"/>
    <w:rsid w:val="00D52956"/>
    <w:rsid w:val="00D529B7"/>
    <w:rsid w:val="00D53472"/>
    <w:rsid w:val="00D53963"/>
    <w:rsid w:val="00D5406B"/>
    <w:rsid w:val="00D5551F"/>
    <w:rsid w:val="00D55EA8"/>
    <w:rsid w:val="00D56163"/>
    <w:rsid w:val="00D571CB"/>
    <w:rsid w:val="00D571F8"/>
    <w:rsid w:val="00D572AF"/>
    <w:rsid w:val="00D57775"/>
    <w:rsid w:val="00D57AF5"/>
    <w:rsid w:val="00D600F5"/>
    <w:rsid w:val="00D60385"/>
    <w:rsid w:val="00D604F9"/>
    <w:rsid w:val="00D605DF"/>
    <w:rsid w:val="00D60611"/>
    <w:rsid w:val="00D6062B"/>
    <w:rsid w:val="00D60B78"/>
    <w:rsid w:val="00D618A7"/>
    <w:rsid w:val="00D619EA"/>
    <w:rsid w:val="00D61DB9"/>
    <w:rsid w:val="00D62EAF"/>
    <w:rsid w:val="00D63026"/>
    <w:rsid w:val="00D6370C"/>
    <w:rsid w:val="00D637B4"/>
    <w:rsid w:val="00D639C2"/>
    <w:rsid w:val="00D63D6F"/>
    <w:rsid w:val="00D64506"/>
    <w:rsid w:val="00D64E7C"/>
    <w:rsid w:val="00D65265"/>
    <w:rsid w:val="00D65365"/>
    <w:rsid w:val="00D657C7"/>
    <w:rsid w:val="00D65AF1"/>
    <w:rsid w:val="00D66281"/>
    <w:rsid w:val="00D6630B"/>
    <w:rsid w:val="00D66A1C"/>
    <w:rsid w:val="00D66E7F"/>
    <w:rsid w:val="00D679AF"/>
    <w:rsid w:val="00D679D3"/>
    <w:rsid w:val="00D67F04"/>
    <w:rsid w:val="00D700CA"/>
    <w:rsid w:val="00D70362"/>
    <w:rsid w:val="00D706DA"/>
    <w:rsid w:val="00D70B98"/>
    <w:rsid w:val="00D70BB2"/>
    <w:rsid w:val="00D71D0C"/>
    <w:rsid w:val="00D7222C"/>
    <w:rsid w:val="00D72641"/>
    <w:rsid w:val="00D72720"/>
    <w:rsid w:val="00D741B1"/>
    <w:rsid w:val="00D74BE7"/>
    <w:rsid w:val="00D75D95"/>
    <w:rsid w:val="00D75ED3"/>
    <w:rsid w:val="00D7630A"/>
    <w:rsid w:val="00D76EC8"/>
    <w:rsid w:val="00D77E1F"/>
    <w:rsid w:val="00D808C9"/>
    <w:rsid w:val="00D80F00"/>
    <w:rsid w:val="00D810BE"/>
    <w:rsid w:val="00D811F0"/>
    <w:rsid w:val="00D813DF"/>
    <w:rsid w:val="00D819F8"/>
    <w:rsid w:val="00D83B14"/>
    <w:rsid w:val="00D84147"/>
    <w:rsid w:val="00D84452"/>
    <w:rsid w:val="00D848E5"/>
    <w:rsid w:val="00D84DD1"/>
    <w:rsid w:val="00D84E18"/>
    <w:rsid w:val="00D84E20"/>
    <w:rsid w:val="00D85F81"/>
    <w:rsid w:val="00D86117"/>
    <w:rsid w:val="00D86D9F"/>
    <w:rsid w:val="00D86FDD"/>
    <w:rsid w:val="00D872E2"/>
    <w:rsid w:val="00D876E5"/>
    <w:rsid w:val="00D87D9A"/>
    <w:rsid w:val="00D90014"/>
    <w:rsid w:val="00D910DB"/>
    <w:rsid w:val="00D91162"/>
    <w:rsid w:val="00D91274"/>
    <w:rsid w:val="00D9179D"/>
    <w:rsid w:val="00D91A54"/>
    <w:rsid w:val="00D91D86"/>
    <w:rsid w:val="00D923EE"/>
    <w:rsid w:val="00D9294A"/>
    <w:rsid w:val="00D92E11"/>
    <w:rsid w:val="00D92E19"/>
    <w:rsid w:val="00D93094"/>
    <w:rsid w:val="00D93D9F"/>
    <w:rsid w:val="00D94185"/>
    <w:rsid w:val="00D946F2"/>
    <w:rsid w:val="00D94A23"/>
    <w:rsid w:val="00D94B4E"/>
    <w:rsid w:val="00D94CD7"/>
    <w:rsid w:val="00D954B5"/>
    <w:rsid w:val="00D9566A"/>
    <w:rsid w:val="00D95E13"/>
    <w:rsid w:val="00D95F7A"/>
    <w:rsid w:val="00D964D2"/>
    <w:rsid w:val="00D97360"/>
    <w:rsid w:val="00D979FE"/>
    <w:rsid w:val="00DA082F"/>
    <w:rsid w:val="00DA0AD3"/>
    <w:rsid w:val="00DA0D1F"/>
    <w:rsid w:val="00DA321B"/>
    <w:rsid w:val="00DA3681"/>
    <w:rsid w:val="00DA370D"/>
    <w:rsid w:val="00DA3E45"/>
    <w:rsid w:val="00DA447E"/>
    <w:rsid w:val="00DA48C9"/>
    <w:rsid w:val="00DA4903"/>
    <w:rsid w:val="00DA4C22"/>
    <w:rsid w:val="00DA57DF"/>
    <w:rsid w:val="00DA6503"/>
    <w:rsid w:val="00DA66BA"/>
    <w:rsid w:val="00DA6BBB"/>
    <w:rsid w:val="00DA71CD"/>
    <w:rsid w:val="00DB0D89"/>
    <w:rsid w:val="00DB1454"/>
    <w:rsid w:val="00DB159A"/>
    <w:rsid w:val="00DB1691"/>
    <w:rsid w:val="00DB1BEA"/>
    <w:rsid w:val="00DB3800"/>
    <w:rsid w:val="00DB3B1B"/>
    <w:rsid w:val="00DB3C35"/>
    <w:rsid w:val="00DB4A2F"/>
    <w:rsid w:val="00DB4C8F"/>
    <w:rsid w:val="00DB52C8"/>
    <w:rsid w:val="00DB551A"/>
    <w:rsid w:val="00DB5DD2"/>
    <w:rsid w:val="00DB6684"/>
    <w:rsid w:val="00DB6884"/>
    <w:rsid w:val="00DB6DA1"/>
    <w:rsid w:val="00DB73CB"/>
    <w:rsid w:val="00DB74DC"/>
    <w:rsid w:val="00DB7C31"/>
    <w:rsid w:val="00DC0074"/>
    <w:rsid w:val="00DC065D"/>
    <w:rsid w:val="00DC06E2"/>
    <w:rsid w:val="00DC13D6"/>
    <w:rsid w:val="00DC1487"/>
    <w:rsid w:val="00DC14EF"/>
    <w:rsid w:val="00DC1F34"/>
    <w:rsid w:val="00DC209A"/>
    <w:rsid w:val="00DC2634"/>
    <w:rsid w:val="00DC30C9"/>
    <w:rsid w:val="00DC391D"/>
    <w:rsid w:val="00DC3EA2"/>
    <w:rsid w:val="00DC48A2"/>
    <w:rsid w:val="00DC4D7E"/>
    <w:rsid w:val="00DC51CD"/>
    <w:rsid w:val="00DC5481"/>
    <w:rsid w:val="00DC59CC"/>
    <w:rsid w:val="00DC666B"/>
    <w:rsid w:val="00DC696E"/>
    <w:rsid w:val="00DC6BF8"/>
    <w:rsid w:val="00DC6E30"/>
    <w:rsid w:val="00DC6FA0"/>
    <w:rsid w:val="00DC7DB7"/>
    <w:rsid w:val="00DC7DDA"/>
    <w:rsid w:val="00DD009C"/>
    <w:rsid w:val="00DD0C75"/>
    <w:rsid w:val="00DD0C9C"/>
    <w:rsid w:val="00DD0F52"/>
    <w:rsid w:val="00DD106D"/>
    <w:rsid w:val="00DD1105"/>
    <w:rsid w:val="00DD1D79"/>
    <w:rsid w:val="00DD1E36"/>
    <w:rsid w:val="00DD1EBF"/>
    <w:rsid w:val="00DD256A"/>
    <w:rsid w:val="00DD30A2"/>
    <w:rsid w:val="00DD37BC"/>
    <w:rsid w:val="00DD39E5"/>
    <w:rsid w:val="00DD4644"/>
    <w:rsid w:val="00DD4C25"/>
    <w:rsid w:val="00DD4FB5"/>
    <w:rsid w:val="00DD53D0"/>
    <w:rsid w:val="00DD554A"/>
    <w:rsid w:val="00DD581A"/>
    <w:rsid w:val="00DD65CF"/>
    <w:rsid w:val="00DD66DC"/>
    <w:rsid w:val="00DD6B76"/>
    <w:rsid w:val="00DD6DEB"/>
    <w:rsid w:val="00DD71E1"/>
    <w:rsid w:val="00DD7271"/>
    <w:rsid w:val="00DD7A76"/>
    <w:rsid w:val="00DD7C5B"/>
    <w:rsid w:val="00DD7E68"/>
    <w:rsid w:val="00DE011D"/>
    <w:rsid w:val="00DE04D5"/>
    <w:rsid w:val="00DE06CD"/>
    <w:rsid w:val="00DE0C38"/>
    <w:rsid w:val="00DE0EE5"/>
    <w:rsid w:val="00DE1616"/>
    <w:rsid w:val="00DE223E"/>
    <w:rsid w:val="00DE24AA"/>
    <w:rsid w:val="00DE260E"/>
    <w:rsid w:val="00DE2B48"/>
    <w:rsid w:val="00DE2B51"/>
    <w:rsid w:val="00DE2F65"/>
    <w:rsid w:val="00DE361A"/>
    <w:rsid w:val="00DE3C9E"/>
    <w:rsid w:val="00DE3EF9"/>
    <w:rsid w:val="00DE470A"/>
    <w:rsid w:val="00DE470D"/>
    <w:rsid w:val="00DE4FF5"/>
    <w:rsid w:val="00DE51ED"/>
    <w:rsid w:val="00DE527A"/>
    <w:rsid w:val="00DE5BB4"/>
    <w:rsid w:val="00DE5C3B"/>
    <w:rsid w:val="00DE5CA4"/>
    <w:rsid w:val="00DE5F68"/>
    <w:rsid w:val="00DE67FD"/>
    <w:rsid w:val="00DE7CD0"/>
    <w:rsid w:val="00DE7D9C"/>
    <w:rsid w:val="00DF032C"/>
    <w:rsid w:val="00DF0997"/>
    <w:rsid w:val="00DF0BA1"/>
    <w:rsid w:val="00DF123A"/>
    <w:rsid w:val="00DF1CB5"/>
    <w:rsid w:val="00DF240B"/>
    <w:rsid w:val="00DF2937"/>
    <w:rsid w:val="00DF2AE2"/>
    <w:rsid w:val="00DF2F54"/>
    <w:rsid w:val="00DF2FED"/>
    <w:rsid w:val="00DF3061"/>
    <w:rsid w:val="00DF34FB"/>
    <w:rsid w:val="00DF3544"/>
    <w:rsid w:val="00DF35D7"/>
    <w:rsid w:val="00DF3F01"/>
    <w:rsid w:val="00DF43E8"/>
    <w:rsid w:val="00DF4401"/>
    <w:rsid w:val="00DF47D0"/>
    <w:rsid w:val="00DF4AF6"/>
    <w:rsid w:val="00DF4E0F"/>
    <w:rsid w:val="00DF4F63"/>
    <w:rsid w:val="00DF4FED"/>
    <w:rsid w:val="00DF4FFD"/>
    <w:rsid w:val="00DF5D8E"/>
    <w:rsid w:val="00DF5FC3"/>
    <w:rsid w:val="00DF6023"/>
    <w:rsid w:val="00DF6201"/>
    <w:rsid w:val="00DF631B"/>
    <w:rsid w:val="00DF6689"/>
    <w:rsid w:val="00DF6709"/>
    <w:rsid w:val="00DF680B"/>
    <w:rsid w:val="00DF6B82"/>
    <w:rsid w:val="00DF6C5D"/>
    <w:rsid w:val="00DF6D78"/>
    <w:rsid w:val="00DF7282"/>
    <w:rsid w:val="00DF72FF"/>
    <w:rsid w:val="00DF7589"/>
    <w:rsid w:val="00DF78B9"/>
    <w:rsid w:val="00DF7C7A"/>
    <w:rsid w:val="00E0030D"/>
    <w:rsid w:val="00E00676"/>
    <w:rsid w:val="00E00BA9"/>
    <w:rsid w:val="00E00BD0"/>
    <w:rsid w:val="00E00D7C"/>
    <w:rsid w:val="00E00FF0"/>
    <w:rsid w:val="00E013AA"/>
    <w:rsid w:val="00E02058"/>
    <w:rsid w:val="00E022EF"/>
    <w:rsid w:val="00E026CC"/>
    <w:rsid w:val="00E02E86"/>
    <w:rsid w:val="00E0439D"/>
    <w:rsid w:val="00E04517"/>
    <w:rsid w:val="00E04E29"/>
    <w:rsid w:val="00E05182"/>
    <w:rsid w:val="00E051E5"/>
    <w:rsid w:val="00E0531B"/>
    <w:rsid w:val="00E05D16"/>
    <w:rsid w:val="00E05F37"/>
    <w:rsid w:val="00E070D3"/>
    <w:rsid w:val="00E07C01"/>
    <w:rsid w:val="00E10989"/>
    <w:rsid w:val="00E11009"/>
    <w:rsid w:val="00E113B8"/>
    <w:rsid w:val="00E11796"/>
    <w:rsid w:val="00E11F41"/>
    <w:rsid w:val="00E125B0"/>
    <w:rsid w:val="00E12AFB"/>
    <w:rsid w:val="00E12E86"/>
    <w:rsid w:val="00E13858"/>
    <w:rsid w:val="00E13B46"/>
    <w:rsid w:val="00E142D0"/>
    <w:rsid w:val="00E14BA2"/>
    <w:rsid w:val="00E14C84"/>
    <w:rsid w:val="00E151A6"/>
    <w:rsid w:val="00E153EE"/>
    <w:rsid w:val="00E15941"/>
    <w:rsid w:val="00E15D0D"/>
    <w:rsid w:val="00E161B2"/>
    <w:rsid w:val="00E16DDF"/>
    <w:rsid w:val="00E16F50"/>
    <w:rsid w:val="00E17E58"/>
    <w:rsid w:val="00E2026C"/>
    <w:rsid w:val="00E20E18"/>
    <w:rsid w:val="00E2125C"/>
    <w:rsid w:val="00E218C8"/>
    <w:rsid w:val="00E237E6"/>
    <w:rsid w:val="00E239B0"/>
    <w:rsid w:val="00E239F1"/>
    <w:rsid w:val="00E23ECC"/>
    <w:rsid w:val="00E240B9"/>
    <w:rsid w:val="00E24137"/>
    <w:rsid w:val="00E245F9"/>
    <w:rsid w:val="00E246CB"/>
    <w:rsid w:val="00E25961"/>
    <w:rsid w:val="00E25CB1"/>
    <w:rsid w:val="00E26087"/>
    <w:rsid w:val="00E26913"/>
    <w:rsid w:val="00E26C7C"/>
    <w:rsid w:val="00E26CD7"/>
    <w:rsid w:val="00E273D4"/>
    <w:rsid w:val="00E27492"/>
    <w:rsid w:val="00E27721"/>
    <w:rsid w:val="00E27B3E"/>
    <w:rsid w:val="00E27E00"/>
    <w:rsid w:val="00E30472"/>
    <w:rsid w:val="00E307E9"/>
    <w:rsid w:val="00E30B62"/>
    <w:rsid w:val="00E30FE0"/>
    <w:rsid w:val="00E31469"/>
    <w:rsid w:val="00E3168B"/>
    <w:rsid w:val="00E31AF2"/>
    <w:rsid w:val="00E31DBA"/>
    <w:rsid w:val="00E321CB"/>
    <w:rsid w:val="00E3243A"/>
    <w:rsid w:val="00E32543"/>
    <w:rsid w:val="00E32767"/>
    <w:rsid w:val="00E329EF"/>
    <w:rsid w:val="00E33136"/>
    <w:rsid w:val="00E33442"/>
    <w:rsid w:val="00E33C17"/>
    <w:rsid w:val="00E3426B"/>
    <w:rsid w:val="00E34E2B"/>
    <w:rsid w:val="00E34ECE"/>
    <w:rsid w:val="00E34FE1"/>
    <w:rsid w:val="00E35602"/>
    <w:rsid w:val="00E35A89"/>
    <w:rsid w:val="00E3689A"/>
    <w:rsid w:val="00E36AE3"/>
    <w:rsid w:val="00E37334"/>
    <w:rsid w:val="00E37B6C"/>
    <w:rsid w:val="00E405A9"/>
    <w:rsid w:val="00E40697"/>
    <w:rsid w:val="00E40884"/>
    <w:rsid w:val="00E40F6E"/>
    <w:rsid w:val="00E40FA4"/>
    <w:rsid w:val="00E41104"/>
    <w:rsid w:val="00E4110A"/>
    <w:rsid w:val="00E411F0"/>
    <w:rsid w:val="00E41D0C"/>
    <w:rsid w:val="00E42B26"/>
    <w:rsid w:val="00E42F06"/>
    <w:rsid w:val="00E42F96"/>
    <w:rsid w:val="00E42F9F"/>
    <w:rsid w:val="00E43524"/>
    <w:rsid w:val="00E43626"/>
    <w:rsid w:val="00E4386E"/>
    <w:rsid w:val="00E43DC9"/>
    <w:rsid w:val="00E44840"/>
    <w:rsid w:val="00E44F56"/>
    <w:rsid w:val="00E4538B"/>
    <w:rsid w:val="00E45506"/>
    <w:rsid w:val="00E4571B"/>
    <w:rsid w:val="00E458D3"/>
    <w:rsid w:val="00E463D5"/>
    <w:rsid w:val="00E46AD3"/>
    <w:rsid w:val="00E4743B"/>
    <w:rsid w:val="00E4753D"/>
    <w:rsid w:val="00E475F9"/>
    <w:rsid w:val="00E47D42"/>
    <w:rsid w:val="00E47E16"/>
    <w:rsid w:val="00E50388"/>
    <w:rsid w:val="00E5045C"/>
    <w:rsid w:val="00E50A00"/>
    <w:rsid w:val="00E50F0B"/>
    <w:rsid w:val="00E51891"/>
    <w:rsid w:val="00E520C5"/>
    <w:rsid w:val="00E52475"/>
    <w:rsid w:val="00E52633"/>
    <w:rsid w:val="00E52BE7"/>
    <w:rsid w:val="00E53436"/>
    <w:rsid w:val="00E53841"/>
    <w:rsid w:val="00E53900"/>
    <w:rsid w:val="00E548C6"/>
    <w:rsid w:val="00E54C21"/>
    <w:rsid w:val="00E54D43"/>
    <w:rsid w:val="00E54F96"/>
    <w:rsid w:val="00E5565C"/>
    <w:rsid w:val="00E55CF3"/>
    <w:rsid w:val="00E574CD"/>
    <w:rsid w:val="00E605EC"/>
    <w:rsid w:val="00E6096B"/>
    <w:rsid w:val="00E612C6"/>
    <w:rsid w:val="00E61511"/>
    <w:rsid w:val="00E620E8"/>
    <w:rsid w:val="00E62513"/>
    <w:rsid w:val="00E62757"/>
    <w:rsid w:val="00E62ED4"/>
    <w:rsid w:val="00E62F4F"/>
    <w:rsid w:val="00E63853"/>
    <w:rsid w:val="00E6395F"/>
    <w:rsid w:val="00E63B21"/>
    <w:rsid w:val="00E63F48"/>
    <w:rsid w:val="00E641C4"/>
    <w:rsid w:val="00E642AF"/>
    <w:rsid w:val="00E6431D"/>
    <w:rsid w:val="00E6446C"/>
    <w:rsid w:val="00E64731"/>
    <w:rsid w:val="00E647D1"/>
    <w:rsid w:val="00E65674"/>
    <w:rsid w:val="00E656A9"/>
    <w:rsid w:val="00E65A12"/>
    <w:rsid w:val="00E6735D"/>
    <w:rsid w:val="00E679C5"/>
    <w:rsid w:val="00E67ACE"/>
    <w:rsid w:val="00E70182"/>
    <w:rsid w:val="00E70959"/>
    <w:rsid w:val="00E709C9"/>
    <w:rsid w:val="00E70E5E"/>
    <w:rsid w:val="00E71269"/>
    <w:rsid w:val="00E719C7"/>
    <w:rsid w:val="00E71BDA"/>
    <w:rsid w:val="00E71DEB"/>
    <w:rsid w:val="00E721C6"/>
    <w:rsid w:val="00E72494"/>
    <w:rsid w:val="00E7309F"/>
    <w:rsid w:val="00E732EB"/>
    <w:rsid w:val="00E73A9F"/>
    <w:rsid w:val="00E74E18"/>
    <w:rsid w:val="00E7604D"/>
    <w:rsid w:val="00E77EBA"/>
    <w:rsid w:val="00E80A68"/>
    <w:rsid w:val="00E80BAB"/>
    <w:rsid w:val="00E80E54"/>
    <w:rsid w:val="00E82999"/>
    <w:rsid w:val="00E82B27"/>
    <w:rsid w:val="00E82F49"/>
    <w:rsid w:val="00E83A3A"/>
    <w:rsid w:val="00E83C5A"/>
    <w:rsid w:val="00E84182"/>
    <w:rsid w:val="00E841CC"/>
    <w:rsid w:val="00E8487D"/>
    <w:rsid w:val="00E849DE"/>
    <w:rsid w:val="00E850A5"/>
    <w:rsid w:val="00E85221"/>
    <w:rsid w:val="00E85DEB"/>
    <w:rsid w:val="00E85E66"/>
    <w:rsid w:val="00E85EE6"/>
    <w:rsid w:val="00E85F98"/>
    <w:rsid w:val="00E86E3D"/>
    <w:rsid w:val="00E874AB"/>
    <w:rsid w:val="00E8771C"/>
    <w:rsid w:val="00E87B9D"/>
    <w:rsid w:val="00E9020F"/>
    <w:rsid w:val="00E90F7E"/>
    <w:rsid w:val="00E91103"/>
    <w:rsid w:val="00E911E1"/>
    <w:rsid w:val="00E913A6"/>
    <w:rsid w:val="00E915AD"/>
    <w:rsid w:val="00E917EB"/>
    <w:rsid w:val="00E922A2"/>
    <w:rsid w:val="00E929C7"/>
    <w:rsid w:val="00E936BA"/>
    <w:rsid w:val="00E93D36"/>
    <w:rsid w:val="00E94102"/>
    <w:rsid w:val="00E94940"/>
    <w:rsid w:val="00E94E8A"/>
    <w:rsid w:val="00E94FC3"/>
    <w:rsid w:val="00E96B97"/>
    <w:rsid w:val="00E9779C"/>
    <w:rsid w:val="00E97E23"/>
    <w:rsid w:val="00E97F9B"/>
    <w:rsid w:val="00EA0575"/>
    <w:rsid w:val="00EA0FB6"/>
    <w:rsid w:val="00EA1CE5"/>
    <w:rsid w:val="00EA1EAA"/>
    <w:rsid w:val="00EA1F59"/>
    <w:rsid w:val="00EA1FBD"/>
    <w:rsid w:val="00EA27AE"/>
    <w:rsid w:val="00EA27CA"/>
    <w:rsid w:val="00EA28DC"/>
    <w:rsid w:val="00EA2A39"/>
    <w:rsid w:val="00EA315B"/>
    <w:rsid w:val="00EA3423"/>
    <w:rsid w:val="00EA3C47"/>
    <w:rsid w:val="00EA3EE3"/>
    <w:rsid w:val="00EA3F26"/>
    <w:rsid w:val="00EA3FCE"/>
    <w:rsid w:val="00EA4885"/>
    <w:rsid w:val="00EA5103"/>
    <w:rsid w:val="00EA67EF"/>
    <w:rsid w:val="00EA68A9"/>
    <w:rsid w:val="00EA6A9D"/>
    <w:rsid w:val="00EA6BA9"/>
    <w:rsid w:val="00EA7303"/>
    <w:rsid w:val="00EA76A7"/>
    <w:rsid w:val="00EA79E2"/>
    <w:rsid w:val="00EB04FB"/>
    <w:rsid w:val="00EB09DB"/>
    <w:rsid w:val="00EB0CA1"/>
    <w:rsid w:val="00EB0E81"/>
    <w:rsid w:val="00EB1447"/>
    <w:rsid w:val="00EB1D63"/>
    <w:rsid w:val="00EB256F"/>
    <w:rsid w:val="00EB2846"/>
    <w:rsid w:val="00EB2AB1"/>
    <w:rsid w:val="00EB2CCA"/>
    <w:rsid w:val="00EB36DF"/>
    <w:rsid w:val="00EB3798"/>
    <w:rsid w:val="00EB4380"/>
    <w:rsid w:val="00EB4511"/>
    <w:rsid w:val="00EB49CB"/>
    <w:rsid w:val="00EB4BF9"/>
    <w:rsid w:val="00EB4DDE"/>
    <w:rsid w:val="00EB4F82"/>
    <w:rsid w:val="00EB5751"/>
    <w:rsid w:val="00EB5758"/>
    <w:rsid w:val="00EB5899"/>
    <w:rsid w:val="00EB5FD8"/>
    <w:rsid w:val="00EB6761"/>
    <w:rsid w:val="00EB69C9"/>
    <w:rsid w:val="00EB6F10"/>
    <w:rsid w:val="00EB702B"/>
    <w:rsid w:val="00EB7339"/>
    <w:rsid w:val="00EB76EE"/>
    <w:rsid w:val="00EB7EE2"/>
    <w:rsid w:val="00EC05B3"/>
    <w:rsid w:val="00EC0778"/>
    <w:rsid w:val="00EC0DC2"/>
    <w:rsid w:val="00EC114D"/>
    <w:rsid w:val="00EC1A0D"/>
    <w:rsid w:val="00EC31C5"/>
    <w:rsid w:val="00EC31E1"/>
    <w:rsid w:val="00EC35D8"/>
    <w:rsid w:val="00EC3798"/>
    <w:rsid w:val="00EC3DD5"/>
    <w:rsid w:val="00EC414E"/>
    <w:rsid w:val="00EC4261"/>
    <w:rsid w:val="00EC498F"/>
    <w:rsid w:val="00EC4C7E"/>
    <w:rsid w:val="00EC5F71"/>
    <w:rsid w:val="00EC6711"/>
    <w:rsid w:val="00EC6714"/>
    <w:rsid w:val="00EC6A63"/>
    <w:rsid w:val="00EC6CBA"/>
    <w:rsid w:val="00EC6E42"/>
    <w:rsid w:val="00EC710A"/>
    <w:rsid w:val="00EC75EE"/>
    <w:rsid w:val="00ED050D"/>
    <w:rsid w:val="00ED05F4"/>
    <w:rsid w:val="00ED07C6"/>
    <w:rsid w:val="00ED096C"/>
    <w:rsid w:val="00ED1736"/>
    <w:rsid w:val="00ED1750"/>
    <w:rsid w:val="00ED1863"/>
    <w:rsid w:val="00ED194B"/>
    <w:rsid w:val="00ED236D"/>
    <w:rsid w:val="00ED2A6A"/>
    <w:rsid w:val="00ED2CC1"/>
    <w:rsid w:val="00ED2EF2"/>
    <w:rsid w:val="00ED2F87"/>
    <w:rsid w:val="00ED363B"/>
    <w:rsid w:val="00ED3ADD"/>
    <w:rsid w:val="00ED4573"/>
    <w:rsid w:val="00ED69A4"/>
    <w:rsid w:val="00ED7089"/>
    <w:rsid w:val="00ED7375"/>
    <w:rsid w:val="00ED752B"/>
    <w:rsid w:val="00EE0583"/>
    <w:rsid w:val="00EE0CB3"/>
    <w:rsid w:val="00EE0E1C"/>
    <w:rsid w:val="00EE101D"/>
    <w:rsid w:val="00EE11CF"/>
    <w:rsid w:val="00EE1305"/>
    <w:rsid w:val="00EE13F0"/>
    <w:rsid w:val="00EE13FB"/>
    <w:rsid w:val="00EE1B46"/>
    <w:rsid w:val="00EE1C12"/>
    <w:rsid w:val="00EE1EEF"/>
    <w:rsid w:val="00EE207F"/>
    <w:rsid w:val="00EE21F2"/>
    <w:rsid w:val="00EE23A2"/>
    <w:rsid w:val="00EE2CA6"/>
    <w:rsid w:val="00EE2DD6"/>
    <w:rsid w:val="00EE2E8E"/>
    <w:rsid w:val="00EE317C"/>
    <w:rsid w:val="00EE3817"/>
    <w:rsid w:val="00EE5259"/>
    <w:rsid w:val="00EE55F2"/>
    <w:rsid w:val="00EE57F1"/>
    <w:rsid w:val="00EE5AE4"/>
    <w:rsid w:val="00EE5D3A"/>
    <w:rsid w:val="00EE6AC3"/>
    <w:rsid w:val="00EE6EF5"/>
    <w:rsid w:val="00EE7B09"/>
    <w:rsid w:val="00EF00A3"/>
    <w:rsid w:val="00EF14CB"/>
    <w:rsid w:val="00EF1DB4"/>
    <w:rsid w:val="00EF30F9"/>
    <w:rsid w:val="00EF3C47"/>
    <w:rsid w:val="00EF4230"/>
    <w:rsid w:val="00EF4790"/>
    <w:rsid w:val="00EF4C25"/>
    <w:rsid w:val="00EF5963"/>
    <w:rsid w:val="00EF5E31"/>
    <w:rsid w:val="00EF618B"/>
    <w:rsid w:val="00EF6822"/>
    <w:rsid w:val="00EF7AB8"/>
    <w:rsid w:val="00F0017A"/>
    <w:rsid w:val="00F008FB"/>
    <w:rsid w:val="00F00D32"/>
    <w:rsid w:val="00F01268"/>
    <w:rsid w:val="00F01562"/>
    <w:rsid w:val="00F01708"/>
    <w:rsid w:val="00F0187A"/>
    <w:rsid w:val="00F01D9B"/>
    <w:rsid w:val="00F01DDB"/>
    <w:rsid w:val="00F01F21"/>
    <w:rsid w:val="00F02AFD"/>
    <w:rsid w:val="00F02C96"/>
    <w:rsid w:val="00F02EAC"/>
    <w:rsid w:val="00F03467"/>
    <w:rsid w:val="00F04732"/>
    <w:rsid w:val="00F04788"/>
    <w:rsid w:val="00F0480F"/>
    <w:rsid w:val="00F0588A"/>
    <w:rsid w:val="00F05EBD"/>
    <w:rsid w:val="00F06129"/>
    <w:rsid w:val="00F0666F"/>
    <w:rsid w:val="00F06EB8"/>
    <w:rsid w:val="00F06F67"/>
    <w:rsid w:val="00F07001"/>
    <w:rsid w:val="00F07484"/>
    <w:rsid w:val="00F0748B"/>
    <w:rsid w:val="00F07822"/>
    <w:rsid w:val="00F07878"/>
    <w:rsid w:val="00F07C36"/>
    <w:rsid w:val="00F07C96"/>
    <w:rsid w:val="00F100F5"/>
    <w:rsid w:val="00F102D1"/>
    <w:rsid w:val="00F113B9"/>
    <w:rsid w:val="00F11632"/>
    <w:rsid w:val="00F11DC8"/>
    <w:rsid w:val="00F11FBF"/>
    <w:rsid w:val="00F1229F"/>
    <w:rsid w:val="00F123B7"/>
    <w:rsid w:val="00F1267B"/>
    <w:rsid w:val="00F131AB"/>
    <w:rsid w:val="00F13B52"/>
    <w:rsid w:val="00F13D9F"/>
    <w:rsid w:val="00F14106"/>
    <w:rsid w:val="00F1410B"/>
    <w:rsid w:val="00F14267"/>
    <w:rsid w:val="00F14973"/>
    <w:rsid w:val="00F14E7E"/>
    <w:rsid w:val="00F15842"/>
    <w:rsid w:val="00F15ED4"/>
    <w:rsid w:val="00F16394"/>
    <w:rsid w:val="00F16D2E"/>
    <w:rsid w:val="00F16EF5"/>
    <w:rsid w:val="00F177F9"/>
    <w:rsid w:val="00F17BA6"/>
    <w:rsid w:val="00F17F16"/>
    <w:rsid w:val="00F203E4"/>
    <w:rsid w:val="00F207E8"/>
    <w:rsid w:val="00F217B0"/>
    <w:rsid w:val="00F217F9"/>
    <w:rsid w:val="00F222B4"/>
    <w:rsid w:val="00F222C3"/>
    <w:rsid w:val="00F226E3"/>
    <w:rsid w:val="00F22C25"/>
    <w:rsid w:val="00F23293"/>
    <w:rsid w:val="00F239E0"/>
    <w:rsid w:val="00F240DF"/>
    <w:rsid w:val="00F24158"/>
    <w:rsid w:val="00F2470A"/>
    <w:rsid w:val="00F24CB9"/>
    <w:rsid w:val="00F25102"/>
    <w:rsid w:val="00F25713"/>
    <w:rsid w:val="00F25C31"/>
    <w:rsid w:val="00F26511"/>
    <w:rsid w:val="00F275CC"/>
    <w:rsid w:val="00F27B46"/>
    <w:rsid w:val="00F30575"/>
    <w:rsid w:val="00F309AF"/>
    <w:rsid w:val="00F313F6"/>
    <w:rsid w:val="00F318B2"/>
    <w:rsid w:val="00F3242A"/>
    <w:rsid w:val="00F328A4"/>
    <w:rsid w:val="00F329C1"/>
    <w:rsid w:val="00F32BA4"/>
    <w:rsid w:val="00F32D12"/>
    <w:rsid w:val="00F32FD4"/>
    <w:rsid w:val="00F3351C"/>
    <w:rsid w:val="00F337E3"/>
    <w:rsid w:val="00F33D79"/>
    <w:rsid w:val="00F33F2D"/>
    <w:rsid w:val="00F3437F"/>
    <w:rsid w:val="00F34673"/>
    <w:rsid w:val="00F34D05"/>
    <w:rsid w:val="00F34F0C"/>
    <w:rsid w:val="00F350F3"/>
    <w:rsid w:val="00F35136"/>
    <w:rsid w:val="00F35266"/>
    <w:rsid w:val="00F35409"/>
    <w:rsid w:val="00F3549B"/>
    <w:rsid w:val="00F35672"/>
    <w:rsid w:val="00F3588D"/>
    <w:rsid w:val="00F3590D"/>
    <w:rsid w:val="00F35B04"/>
    <w:rsid w:val="00F35D47"/>
    <w:rsid w:val="00F36D3D"/>
    <w:rsid w:val="00F3758E"/>
    <w:rsid w:val="00F378EE"/>
    <w:rsid w:val="00F37E30"/>
    <w:rsid w:val="00F40827"/>
    <w:rsid w:val="00F40947"/>
    <w:rsid w:val="00F40C4B"/>
    <w:rsid w:val="00F41A34"/>
    <w:rsid w:val="00F41F21"/>
    <w:rsid w:val="00F42DDC"/>
    <w:rsid w:val="00F42E92"/>
    <w:rsid w:val="00F44241"/>
    <w:rsid w:val="00F44BCB"/>
    <w:rsid w:val="00F453F7"/>
    <w:rsid w:val="00F466C5"/>
    <w:rsid w:val="00F46E9E"/>
    <w:rsid w:val="00F47712"/>
    <w:rsid w:val="00F50417"/>
    <w:rsid w:val="00F504AC"/>
    <w:rsid w:val="00F50741"/>
    <w:rsid w:val="00F50795"/>
    <w:rsid w:val="00F5099E"/>
    <w:rsid w:val="00F50B3E"/>
    <w:rsid w:val="00F51027"/>
    <w:rsid w:val="00F511AC"/>
    <w:rsid w:val="00F51279"/>
    <w:rsid w:val="00F516A6"/>
    <w:rsid w:val="00F51854"/>
    <w:rsid w:val="00F51BC0"/>
    <w:rsid w:val="00F52118"/>
    <w:rsid w:val="00F52BFB"/>
    <w:rsid w:val="00F52D0A"/>
    <w:rsid w:val="00F52F8F"/>
    <w:rsid w:val="00F5325A"/>
    <w:rsid w:val="00F53B20"/>
    <w:rsid w:val="00F54438"/>
    <w:rsid w:val="00F54C62"/>
    <w:rsid w:val="00F54DD6"/>
    <w:rsid w:val="00F55119"/>
    <w:rsid w:val="00F55A2C"/>
    <w:rsid w:val="00F55E60"/>
    <w:rsid w:val="00F56016"/>
    <w:rsid w:val="00F56A75"/>
    <w:rsid w:val="00F56C7B"/>
    <w:rsid w:val="00F5716E"/>
    <w:rsid w:val="00F57452"/>
    <w:rsid w:val="00F575E2"/>
    <w:rsid w:val="00F57F48"/>
    <w:rsid w:val="00F6097B"/>
    <w:rsid w:val="00F60B28"/>
    <w:rsid w:val="00F60D72"/>
    <w:rsid w:val="00F61A10"/>
    <w:rsid w:val="00F6206C"/>
    <w:rsid w:val="00F62D35"/>
    <w:rsid w:val="00F63ADF"/>
    <w:rsid w:val="00F63AF2"/>
    <w:rsid w:val="00F63CF4"/>
    <w:rsid w:val="00F63EDB"/>
    <w:rsid w:val="00F6485C"/>
    <w:rsid w:val="00F64C12"/>
    <w:rsid w:val="00F64DA8"/>
    <w:rsid w:val="00F64E19"/>
    <w:rsid w:val="00F654BA"/>
    <w:rsid w:val="00F65823"/>
    <w:rsid w:val="00F6671B"/>
    <w:rsid w:val="00F66C2E"/>
    <w:rsid w:val="00F67097"/>
    <w:rsid w:val="00F67208"/>
    <w:rsid w:val="00F6779C"/>
    <w:rsid w:val="00F679FF"/>
    <w:rsid w:val="00F67D96"/>
    <w:rsid w:val="00F67F93"/>
    <w:rsid w:val="00F70921"/>
    <w:rsid w:val="00F709AC"/>
    <w:rsid w:val="00F70C4A"/>
    <w:rsid w:val="00F717F0"/>
    <w:rsid w:val="00F719DB"/>
    <w:rsid w:val="00F71AAF"/>
    <w:rsid w:val="00F71C48"/>
    <w:rsid w:val="00F71CDC"/>
    <w:rsid w:val="00F71D92"/>
    <w:rsid w:val="00F72B55"/>
    <w:rsid w:val="00F72CBF"/>
    <w:rsid w:val="00F72EA5"/>
    <w:rsid w:val="00F72FE0"/>
    <w:rsid w:val="00F73310"/>
    <w:rsid w:val="00F73545"/>
    <w:rsid w:val="00F73E69"/>
    <w:rsid w:val="00F74845"/>
    <w:rsid w:val="00F752D0"/>
    <w:rsid w:val="00F75887"/>
    <w:rsid w:val="00F758BA"/>
    <w:rsid w:val="00F75B1E"/>
    <w:rsid w:val="00F763C4"/>
    <w:rsid w:val="00F7640F"/>
    <w:rsid w:val="00F76786"/>
    <w:rsid w:val="00F773AF"/>
    <w:rsid w:val="00F81438"/>
    <w:rsid w:val="00F82351"/>
    <w:rsid w:val="00F8279C"/>
    <w:rsid w:val="00F829D5"/>
    <w:rsid w:val="00F831A7"/>
    <w:rsid w:val="00F83242"/>
    <w:rsid w:val="00F83735"/>
    <w:rsid w:val="00F83FDE"/>
    <w:rsid w:val="00F84145"/>
    <w:rsid w:val="00F8457E"/>
    <w:rsid w:val="00F847A0"/>
    <w:rsid w:val="00F84AC5"/>
    <w:rsid w:val="00F84D2C"/>
    <w:rsid w:val="00F85153"/>
    <w:rsid w:val="00F8538F"/>
    <w:rsid w:val="00F85414"/>
    <w:rsid w:val="00F858F6"/>
    <w:rsid w:val="00F85D23"/>
    <w:rsid w:val="00F85F04"/>
    <w:rsid w:val="00F861D0"/>
    <w:rsid w:val="00F86867"/>
    <w:rsid w:val="00F86B04"/>
    <w:rsid w:val="00F86B70"/>
    <w:rsid w:val="00F870A9"/>
    <w:rsid w:val="00F87BA1"/>
    <w:rsid w:val="00F903A4"/>
    <w:rsid w:val="00F92142"/>
    <w:rsid w:val="00F930BD"/>
    <w:rsid w:val="00F93120"/>
    <w:rsid w:val="00F931F4"/>
    <w:rsid w:val="00F93506"/>
    <w:rsid w:val="00F9397E"/>
    <w:rsid w:val="00F93BA5"/>
    <w:rsid w:val="00F94A25"/>
    <w:rsid w:val="00F94E8B"/>
    <w:rsid w:val="00F94FFA"/>
    <w:rsid w:val="00F955DE"/>
    <w:rsid w:val="00F95871"/>
    <w:rsid w:val="00F95FB8"/>
    <w:rsid w:val="00F9642D"/>
    <w:rsid w:val="00F96BFE"/>
    <w:rsid w:val="00F979EF"/>
    <w:rsid w:val="00F97B98"/>
    <w:rsid w:val="00F97DC9"/>
    <w:rsid w:val="00FA055F"/>
    <w:rsid w:val="00FA0696"/>
    <w:rsid w:val="00FA0BD9"/>
    <w:rsid w:val="00FA0CB7"/>
    <w:rsid w:val="00FA0F3A"/>
    <w:rsid w:val="00FA102F"/>
    <w:rsid w:val="00FA1145"/>
    <w:rsid w:val="00FA13D8"/>
    <w:rsid w:val="00FA1471"/>
    <w:rsid w:val="00FA172E"/>
    <w:rsid w:val="00FA1AAC"/>
    <w:rsid w:val="00FA1FE0"/>
    <w:rsid w:val="00FA231D"/>
    <w:rsid w:val="00FA2504"/>
    <w:rsid w:val="00FA2ADA"/>
    <w:rsid w:val="00FA3C15"/>
    <w:rsid w:val="00FA3FA9"/>
    <w:rsid w:val="00FA4000"/>
    <w:rsid w:val="00FA4667"/>
    <w:rsid w:val="00FA4F3E"/>
    <w:rsid w:val="00FA51E4"/>
    <w:rsid w:val="00FA5266"/>
    <w:rsid w:val="00FA5348"/>
    <w:rsid w:val="00FA56E5"/>
    <w:rsid w:val="00FA5D8B"/>
    <w:rsid w:val="00FA6360"/>
    <w:rsid w:val="00FA646D"/>
    <w:rsid w:val="00FA6DF6"/>
    <w:rsid w:val="00FA706D"/>
    <w:rsid w:val="00FB03F0"/>
    <w:rsid w:val="00FB05B9"/>
    <w:rsid w:val="00FB10C2"/>
    <w:rsid w:val="00FB1245"/>
    <w:rsid w:val="00FB27A5"/>
    <w:rsid w:val="00FB287E"/>
    <w:rsid w:val="00FB28D0"/>
    <w:rsid w:val="00FB2A6D"/>
    <w:rsid w:val="00FB2DFF"/>
    <w:rsid w:val="00FB2E59"/>
    <w:rsid w:val="00FB2F17"/>
    <w:rsid w:val="00FB30BA"/>
    <w:rsid w:val="00FB39FA"/>
    <w:rsid w:val="00FB3C1A"/>
    <w:rsid w:val="00FB424B"/>
    <w:rsid w:val="00FB52F1"/>
    <w:rsid w:val="00FB595F"/>
    <w:rsid w:val="00FB5A87"/>
    <w:rsid w:val="00FB5F56"/>
    <w:rsid w:val="00FB61EF"/>
    <w:rsid w:val="00FB71B4"/>
    <w:rsid w:val="00FB7779"/>
    <w:rsid w:val="00FC06AE"/>
    <w:rsid w:val="00FC0FF2"/>
    <w:rsid w:val="00FC110C"/>
    <w:rsid w:val="00FC1859"/>
    <w:rsid w:val="00FC1A20"/>
    <w:rsid w:val="00FC2FAE"/>
    <w:rsid w:val="00FC37F6"/>
    <w:rsid w:val="00FC38DA"/>
    <w:rsid w:val="00FC39F4"/>
    <w:rsid w:val="00FC3ECD"/>
    <w:rsid w:val="00FC412B"/>
    <w:rsid w:val="00FC4C35"/>
    <w:rsid w:val="00FC4D48"/>
    <w:rsid w:val="00FC51C2"/>
    <w:rsid w:val="00FC654A"/>
    <w:rsid w:val="00FC671A"/>
    <w:rsid w:val="00FC677E"/>
    <w:rsid w:val="00FC70AD"/>
    <w:rsid w:val="00FC74E2"/>
    <w:rsid w:val="00FC7E7A"/>
    <w:rsid w:val="00FD00F1"/>
    <w:rsid w:val="00FD09F5"/>
    <w:rsid w:val="00FD0B3E"/>
    <w:rsid w:val="00FD0BDB"/>
    <w:rsid w:val="00FD1811"/>
    <w:rsid w:val="00FD224D"/>
    <w:rsid w:val="00FD2D8D"/>
    <w:rsid w:val="00FD3036"/>
    <w:rsid w:val="00FD389D"/>
    <w:rsid w:val="00FD3CE1"/>
    <w:rsid w:val="00FD4552"/>
    <w:rsid w:val="00FD4C26"/>
    <w:rsid w:val="00FD52A8"/>
    <w:rsid w:val="00FD5A1D"/>
    <w:rsid w:val="00FD5D07"/>
    <w:rsid w:val="00FD6364"/>
    <w:rsid w:val="00FD6367"/>
    <w:rsid w:val="00FD6E6F"/>
    <w:rsid w:val="00FD72C7"/>
    <w:rsid w:val="00FD7360"/>
    <w:rsid w:val="00FD73F4"/>
    <w:rsid w:val="00FD78D8"/>
    <w:rsid w:val="00FD7B0B"/>
    <w:rsid w:val="00FD7C4E"/>
    <w:rsid w:val="00FD7DC6"/>
    <w:rsid w:val="00FE09F4"/>
    <w:rsid w:val="00FE0CDF"/>
    <w:rsid w:val="00FE0FCD"/>
    <w:rsid w:val="00FE1859"/>
    <w:rsid w:val="00FE1D24"/>
    <w:rsid w:val="00FE24AC"/>
    <w:rsid w:val="00FE27F9"/>
    <w:rsid w:val="00FE3631"/>
    <w:rsid w:val="00FE3E99"/>
    <w:rsid w:val="00FE3F15"/>
    <w:rsid w:val="00FE406C"/>
    <w:rsid w:val="00FE408F"/>
    <w:rsid w:val="00FE49ED"/>
    <w:rsid w:val="00FE4C21"/>
    <w:rsid w:val="00FE4EB1"/>
    <w:rsid w:val="00FE500D"/>
    <w:rsid w:val="00FE5514"/>
    <w:rsid w:val="00FE5FE2"/>
    <w:rsid w:val="00FE631B"/>
    <w:rsid w:val="00FE6410"/>
    <w:rsid w:val="00FE646D"/>
    <w:rsid w:val="00FE7BA6"/>
    <w:rsid w:val="00FF00F0"/>
    <w:rsid w:val="00FF0390"/>
    <w:rsid w:val="00FF0841"/>
    <w:rsid w:val="00FF0D12"/>
    <w:rsid w:val="00FF0F1B"/>
    <w:rsid w:val="00FF1226"/>
    <w:rsid w:val="00FF229A"/>
    <w:rsid w:val="00FF25B9"/>
    <w:rsid w:val="00FF2718"/>
    <w:rsid w:val="00FF2C56"/>
    <w:rsid w:val="00FF2F25"/>
    <w:rsid w:val="00FF3135"/>
    <w:rsid w:val="00FF3876"/>
    <w:rsid w:val="00FF3C94"/>
    <w:rsid w:val="00FF4014"/>
    <w:rsid w:val="00FF43D6"/>
    <w:rsid w:val="00FF44C0"/>
    <w:rsid w:val="00FF451D"/>
    <w:rsid w:val="00FF46F2"/>
    <w:rsid w:val="00FF4AC7"/>
    <w:rsid w:val="00FF524B"/>
    <w:rsid w:val="00FF5F89"/>
    <w:rsid w:val="00FF6609"/>
    <w:rsid w:val="00FF6830"/>
    <w:rsid w:val="00FF7638"/>
    <w:rsid w:val="00FF7A56"/>
    <w:rsid w:val="01C18AED"/>
    <w:rsid w:val="049C3B53"/>
    <w:rsid w:val="04B489B7"/>
    <w:rsid w:val="04CBA057"/>
    <w:rsid w:val="0659E20C"/>
    <w:rsid w:val="0AA58771"/>
    <w:rsid w:val="0E0B9680"/>
    <w:rsid w:val="0F692E49"/>
    <w:rsid w:val="11C0907E"/>
    <w:rsid w:val="14DCC9E1"/>
    <w:rsid w:val="15914FD1"/>
    <w:rsid w:val="15A62210"/>
    <w:rsid w:val="1A4E4C69"/>
    <w:rsid w:val="21BCE22C"/>
    <w:rsid w:val="2237B60B"/>
    <w:rsid w:val="2498442F"/>
    <w:rsid w:val="25CE90E8"/>
    <w:rsid w:val="2912E803"/>
    <w:rsid w:val="2967EBFE"/>
    <w:rsid w:val="29C4D56E"/>
    <w:rsid w:val="2E7F0C6D"/>
    <w:rsid w:val="317BCED5"/>
    <w:rsid w:val="318E138A"/>
    <w:rsid w:val="319CBB84"/>
    <w:rsid w:val="32E1A16F"/>
    <w:rsid w:val="33388BE5"/>
    <w:rsid w:val="3533FD52"/>
    <w:rsid w:val="37BA9640"/>
    <w:rsid w:val="38DFA732"/>
    <w:rsid w:val="3E510C54"/>
    <w:rsid w:val="3ECF4EDE"/>
    <w:rsid w:val="40ADE184"/>
    <w:rsid w:val="419AB40B"/>
    <w:rsid w:val="4249B1E5"/>
    <w:rsid w:val="42FEA332"/>
    <w:rsid w:val="485936E9"/>
    <w:rsid w:val="4A34792B"/>
    <w:rsid w:val="4ACED026"/>
    <w:rsid w:val="4D0C5C72"/>
    <w:rsid w:val="4D335478"/>
    <w:rsid w:val="500C4F09"/>
    <w:rsid w:val="500F8ADA"/>
    <w:rsid w:val="52F7384D"/>
    <w:rsid w:val="542F0A62"/>
    <w:rsid w:val="5561EA54"/>
    <w:rsid w:val="583B3C97"/>
    <w:rsid w:val="5874CF16"/>
    <w:rsid w:val="59A5C69B"/>
    <w:rsid w:val="5A46F6D8"/>
    <w:rsid w:val="5ACAD60B"/>
    <w:rsid w:val="5C69DEAD"/>
    <w:rsid w:val="5E082F86"/>
    <w:rsid w:val="5FA4189A"/>
    <w:rsid w:val="6293446A"/>
    <w:rsid w:val="62E55E34"/>
    <w:rsid w:val="63B4C3BE"/>
    <w:rsid w:val="64A4F5B9"/>
    <w:rsid w:val="65992A8A"/>
    <w:rsid w:val="6B913636"/>
    <w:rsid w:val="6CDE20DE"/>
    <w:rsid w:val="6D1B3D5B"/>
    <w:rsid w:val="6EBBA0E1"/>
    <w:rsid w:val="714407A5"/>
    <w:rsid w:val="72AF06AA"/>
    <w:rsid w:val="7E259928"/>
    <w:rsid w:val="7F15BA53"/>
    <w:rsid w:val="7FBF0CA4"/>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8D21A05"/>
  <w15:docId w15:val="{02EAFFBB-D13A-436A-8CEA-25A94711DA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nb-NO"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lsdException w:name="Closing" w:semiHidden="1" w:unhideWhenUsed="1"/>
    <w:lsdException w:name="Signature" w:semiHidden="1" w:unhideWhenUsed="1"/>
    <w:lsdException w:name="Default Paragraph Font" w:semiHidden="1" w:uiPriority="1" w:unhideWhenUsed="1"/>
    <w:lsdException w:name="Body Text" w:semiHidden="1" w:uiPriority="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422CD"/>
    <w:pPr>
      <w:spacing w:after="0" w:line="240" w:lineRule="auto"/>
    </w:pPr>
    <w:rPr>
      <w:rFonts w:ascii="Arial" w:eastAsia="Times New Roman" w:hAnsi="Arial" w:cs="Times New Roman"/>
      <w:sz w:val="20"/>
      <w:szCs w:val="24"/>
    </w:rPr>
  </w:style>
  <w:style w:type="paragraph" w:styleId="Overskrift1">
    <w:name w:val="heading 1"/>
    <w:aliases w:val="Overskrift 1: for maldokument"/>
    <w:basedOn w:val="Overskrift"/>
    <w:next w:val="Normal"/>
    <w:link w:val="Overskrift1Tegn"/>
    <w:uiPriority w:val="9"/>
    <w:qFormat/>
    <w:rsid w:val="00443D92"/>
    <w:pPr>
      <w:keepNext/>
      <w:numPr>
        <w:numId w:val="21"/>
      </w:numPr>
      <w:spacing w:before="0" w:after="0"/>
      <w:outlineLvl w:val="0"/>
    </w:pPr>
    <w:rPr>
      <w:color w:val="000000" w:themeColor="text1"/>
    </w:rPr>
  </w:style>
  <w:style w:type="paragraph" w:styleId="Overskrift2">
    <w:name w:val="heading 2"/>
    <w:basedOn w:val="Normal"/>
    <w:next w:val="Normal"/>
    <w:link w:val="Overskrift2Tegn"/>
    <w:autoRedefine/>
    <w:qFormat/>
    <w:rsid w:val="006422CD"/>
    <w:pPr>
      <w:numPr>
        <w:ilvl w:val="1"/>
        <w:numId w:val="21"/>
      </w:numPr>
      <w:outlineLvl w:val="1"/>
    </w:pPr>
    <w:rPr>
      <w:b/>
      <w:bCs/>
      <w:color w:val="000000" w:themeColor="text1"/>
      <w:sz w:val="26"/>
    </w:rPr>
  </w:style>
  <w:style w:type="paragraph" w:styleId="Overskrift3">
    <w:name w:val="heading 3"/>
    <w:basedOn w:val="Tittel"/>
    <w:next w:val="Normal"/>
    <w:link w:val="Overskrift3Tegn"/>
    <w:qFormat/>
    <w:rsid w:val="00A3602E"/>
    <w:pPr>
      <w:numPr>
        <w:ilvl w:val="2"/>
        <w:numId w:val="21"/>
      </w:numPr>
    </w:pPr>
  </w:style>
  <w:style w:type="paragraph" w:styleId="Overskrift4">
    <w:name w:val="heading 4"/>
    <w:basedOn w:val="Normal"/>
    <w:next w:val="Normal"/>
    <w:link w:val="Overskrift4Tegn"/>
    <w:autoRedefine/>
    <w:uiPriority w:val="9"/>
    <w:qFormat/>
    <w:rsid w:val="008C1549"/>
    <w:pPr>
      <w:numPr>
        <w:ilvl w:val="3"/>
        <w:numId w:val="21"/>
      </w:numPr>
      <w:outlineLvl w:val="3"/>
    </w:pPr>
    <w:rPr>
      <w:rFonts w:eastAsia="Yu Gothic Light" w:cstheme="majorBidi"/>
      <w:b/>
      <w:lang w:eastAsia="nb-NO"/>
    </w:rPr>
  </w:style>
  <w:style w:type="paragraph" w:styleId="Overskrift5">
    <w:name w:val="heading 5"/>
    <w:basedOn w:val="Normal"/>
    <w:next w:val="Normal"/>
    <w:link w:val="Overskrift5Tegn"/>
    <w:uiPriority w:val="9"/>
    <w:qFormat/>
    <w:rsid w:val="00F11632"/>
    <w:pPr>
      <w:keepNext/>
      <w:numPr>
        <w:ilvl w:val="4"/>
        <w:numId w:val="21"/>
      </w:numPr>
      <w:overflowPunct w:val="0"/>
      <w:autoSpaceDE w:val="0"/>
      <w:autoSpaceDN w:val="0"/>
      <w:adjustRightInd w:val="0"/>
      <w:spacing w:before="40"/>
      <w:textAlignment w:val="baseline"/>
      <w:outlineLvl w:val="4"/>
    </w:pPr>
    <w:rPr>
      <w:b/>
      <w:lang w:eastAsia="nb-NO"/>
    </w:rPr>
  </w:style>
  <w:style w:type="paragraph" w:styleId="Overskrift6">
    <w:name w:val="heading 6"/>
    <w:basedOn w:val="Normal"/>
    <w:next w:val="Normal"/>
    <w:link w:val="Overskrift6Tegn"/>
    <w:autoRedefine/>
    <w:uiPriority w:val="9"/>
    <w:unhideWhenUsed/>
    <w:qFormat/>
    <w:rsid w:val="008B7350"/>
    <w:pPr>
      <w:keepNext/>
      <w:keepLines/>
      <w:numPr>
        <w:ilvl w:val="5"/>
        <w:numId w:val="21"/>
      </w:numPr>
      <w:ind w:left="1191"/>
      <w:outlineLvl w:val="5"/>
    </w:pPr>
    <w:rPr>
      <w:rFonts w:eastAsiaTheme="majorEastAsia"/>
      <w:b/>
      <w:bCs/>
      <w:color w:val="000000" w:themeColor="text1"/>
    </w:rPr>
  </w:style>
  <w:style w:type="paragraph" w:styleId="Overskrift7">
    <w:name w:val="heading 7"/>
    <w:basedOn w:val="Normal"/>
    <w:next w:val="Normal"/>
    <w:link w:val="Overskrift7Tegn"/>
    <w:uiPriority w:val="9"/>
    <w:unhideWhenUsed/>
    <w:qFormat/>
    <w:rsid w:val="00511210"/>
    <w:pPr>
      <w:keepNext/>
      <w:keepLines/>
      <w:spacing w:before="40"/>
      <w:outlineLvl w:val="6"/>
    </w:pPr>
    <w:rPr>
      <w:rFonts w:asciiTheme="majorHAnsi" w:eastAsiaTheme="majorEastAsia" w:hAnsiTheme="majorHAnsi" w:cstheme="majorBidi"/>
      <w:i/>
      <w:iCs/>
      <w:color w:val="243F60" w:themeColor="accent1" w:themeShade="7F"/>
    </w:rPr>
  </w:style>
  <w:style w:type="paragraph" w:styleId="Overskrift8">
    <w:name w:val="heading 8"/>
    <w:basedOn w:val="Normal"/>
    <w:next w:val="Normal"/>
    <w:link w:val="Overskrift8Tegn"/>
    <w:uiPriority w:val="9"/>
    <w:unhideWhenUsed/>
    <w:qFormat/>
    <w:rsid w:val="00511210"/>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Overskrift9">
    <w:name w:val="heading 9"/>
    <w:basedOn w:val="Normal"/>
    <w:next w:val="Normal"/>
    <w:link w:val="Overskrift9Tegn"/>
    <w:uiPriority w:val="9"/>
    <w:unhideWhenUsed/>
    <w:qFormat/>
    <w:rsid w:val="00511210"/>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rdskriftforavsnitt">
    <w:name w:val="Default Paragraph Font"/>
    <w:uiPriority w:val="1"/>
    <w:semiHidden/>
    <w:unhideWhenUsed/>
    <w:rPr>
      <w:lang w:val="nb-NO"/>
    </w:rPr>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paragraph" w:styleId="Topptekst">
    <w:name w:val="header"/>
    <w:basedOn w:val="Normal"/>
    <w:link w:val="TopptekstTegn"/>
    <w:uiPriority w:val="99"/>
    <w:qFormat/>
    <w:rsid w:val="007F5290"/>
    <w:pPr>
      <w:tabs>
        <w:tab w:val="center" w:pos="4536"/>
        <w:tab w:val="right" w:pos="9072"/>
      </w:tabs>
    </w:pPr>
  </w:style>
  <w:style w:type="character" w:customStyle="1" w:styleId="TopptekstTegn">
    <w:name w:val="Topptekst Tegn"/>
    <w:basedOn w:val="Standardskriftforavsnitt"/>
    <w:link w:val="Topptekst"/>
    <w:uiPriority w:val="99"/>
    <w:rsid w:val="00C60BDA"/>
    <w:rPr>
      <w:rFonts w:ascii="Arial" w:eastAsia="Times New Roman" w:hAnsi="Arial" w:cs="Times New Roman"/>
      <w:sz w:val="20"/>
      <w:szCs w:val="24"/>
      <w:lang w:val="nb-NO"/>
    </w:rPr>
  </w:style>
  <w:style w:type="paragraph" w:styleId="Bunntekst">
    <w:name w:val="footer"/>
    <w:basedOn w:val="Normal"/>
    <w:link w:val="BunntekstTegn"/>
    <w:uiPriority w:val="99"/>
    <w:rsid w:val="007F5290"/>
    <w:pPr>
      <w:tabs>
        <w:tab w:val="center" w:pos="4536"/>
        <w:tab w:val="right" w:pos="9072"/>
      </w:tabs>
    </w:pPr>
  </w:style>
  <w:style w:type="character" w:customStyle="1" w:styleId="BunntekstTegn">
    <w:name w:val="Bunntekst Tegn"/>
    <w:basedOn w:val="Standardskriftforavsnitt"/>
    <w:link w:val="Bunntekst"/>
    <w:uiPriority w:val="99"/>
    <w:rsid w:val="00EC1A0D"/>
    <w:rPr>
      <w:rFonts w:ascii="Arial" w:eastAsia="Times New Roman" w:hAnsi="Arial" w:cs="Times New Roman"/>
      <w:sz w:val="20"/>
      <w:szCs w:val="24"/>
      <w:lang w:val="nb-NO"/>
    </w:rPr>
  </w:style>
  <w:style w:type="table" w:styleId="Tabellrutenett">
    <w:name w:val="Table Grid"/>
    <w:basedOn w:val="Vanligtabell"/>
    <w:uiPriority w:val="39"/>
    <w:rsid w:val="007F5290"/>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bletekst">
    <w:name w:val="Balloon Text"/>
    <w:basedOn w:val="Normal"/>
    <w:link w:val="BobletekstTegn"/>
    <w:uiPriority w:val="99"/>
    <w:rsid w:val="007F5290"/>
    <w:rPr>
      <w:rFonts w:ascii="Tahoma" w:hAnsi="Tahoma" w:cs="Tahoma"/>
      <w:sz w:val="16"/>
      <w:szCs w:val="16"/>
    </w:rPr>
  </w:style>
  <w:style w:type="character" w:customStyle="1" w:styleId="BobletekstTegn">
    <w:name w:val="Bobletekst Tegn"/>
    <w:basedOn w:val="Standardskriftforavsnitt"/>
    <w:link w:val="Bobletekst"/>
    <w:uiPriority w:val="99"/>
    <w:rsid w:val="007F5290"/>
    <w:rPr>
      <w:rFonts w:ascii="Tahoma" w:eastAsia="Times New Roman" w:hAnsi="Tahoma" w:cs="Tahoma"/>
      <w:sz w:val="16"/>
      <w:szCs w:val="16"/>
      <w:lang w:val="nb-NO"/>
    </w:rPr>
  </w:style>
  <w:style w:type="character" w:customStyle="1" w:styleId="Ledetekst">
    <w:name w:val="Ledetekst"/>
    <w:basedOn w:val="Standardskriftforavsnitt"/>
    <w:qFormat/>
    <w:rsid w:val="00193745"/>
    <w:rPr>
      <w:sz w:val="18"/>
      <w:lang w:val="nb-NO"/>
    </w:rPr>
  </w:style>
  <w:style w:type="character" w:customStyle="1" w:styleId="Overskrift1Tegn">
    <w:name w:val="Overskrift 1 Tegn"/>
    <w:aliases w:val="Overskrift 1: for maldokument Tegn"/>
    <w:basedOn w:val="Standardskriftforavsnitt"/>
    <w:link w:val="Overskrift1"/>
    <w:uiPriority w:val="9"/>
    <w:rsid w:val="00443D92"/>
    <w:rPr>
      <w:rFonts w:ascii="Arial" w:eastAsia="Times New Roman" w:hAnsi="Arial" w:cs="Times New Roman"/>
      <w:b/>
      <w:color w:val="000000" w:themeColor="text1"/>
      <w:sz w:val="28"/>
      <w:szCs w:val="24"/>
      <w:lang w:val="nb-NO"/>
    </w:rPr>
  </w:style>
  <w:style w:type="character" w:styleId="Plassholdertekst">
    <w:name w:val="Placeholder Text"/>
    <w:basedOn w:val="Standardskriftforavsnitt"/>
    <w:uiPriority w:val="99"/>
    <w:semiHidden/>
    <w:rsid w:val="007F5290"/>
    <w:rPr>
      <w:color w:val="808080"/>
      <w:lang w:val="nb-NO"/>
    </w:rPr>
  </w:style>
  <w:style w:type="character" w:customStyle="1" w:styleId="Overskrift2Tegn">
    <w:name w:val="Overskrift 2 Tegn"/>
    <w:basedOn w:val="Standardskriftforavsnitt"/>
    <w:link w:val="Overskrift2"/>
    <w:rsid w:val="006422CD"/>
    <w:rPr>
      <w:rFonts w:ascii="Arial" w:eastAsia="Times New Roman" w:hAnsi="Arial" w:cs="Times New Roman"/>
      <w:b/>
      <w:bCs/>
      <w:color w:val="000000" w:themeColor="text1"/>
      <w:sz w:val="26"/>
      <w:szCs w:val="24"/>
      <w:lang w:val="nb-NO"/>
    </w:rPr>
  </w:style>
  <w:style w:type="paragraph" w:customStyle="1" w:styleId="Dokumenttekst">
    <w:name w:val="Dokumenttekst"/>
    <w:basedOn w:val="Normal"/>
    <w:rsid w:val="002D4483"/>
  </w:style>
  <w:style w:type="character" w:styleId="Hyperkobling">
    <w:name w:val="Hyperlink"/>
    <w:basedOn w:val="Standardskriftforavsnitt"/>
    <w:uiPriority w:val="99"/>
    <w:rsid w:val="002D4483"/>
    <w:rPr>
      <w:color w:val="0000FF"/>
      <w:u w:val="single"/>
      <w:lang w:val="nb-NO"/>
    </w:rPr>
  </w:style>
  <w:style w:type="character" w:styleId="Sidetall">
    <w:name w:val="page number"/>
    <w:basedOn w:val="Standardskriftforavsnitt"/>
    <w:rsid w:val="007F5290"/>
    <w:rPr>
      <w:lang w:val="nb-NO"/>
    </w:rPr>
  </w:style>
  <w:style w:type="paragraph" w:customStyle="1" w:styleId="Address">
    <w:name w:val="Address"/>
    <w:basedOn w:val="Normal"/>
    <w:next w:val="Normal"/>
    <w:rsid w:val="007F5290"/>
    <w:rPr>
      <w:noProof/>
    </w:rPr>
  </w:style>
  <w:style w:type="paragraph" w:customStyle="1" w:styleId="Addressee">
    <w:name w:val="Addressee"/>
    <w:basedOn w:val="Normal"/>
    <w:next w:val="Address"/>
    <w:rsid w:val="007F5290"/>
    <w:rPr>
      <w:noProof/>
    </w:rPr>
  </w:style>
  <w:style w:type="paragraph" w:styleId="Brdtekst">
    <w:name w:val="Body Text"/>
    <w:basedOn w:val="Normal"/>
    <w:link w:val="BrdtekstTegn"/>
    <w:uiPriority w:val="1"/>
    <w:rsid w:val="007F5290"/>
    <w:pPr>
      <w:spacing w:after="120"/>
    </w:pPr>
  </w:style>
  <w:style w:type="character" w:customStyle="1" w:styleId="BrdtekstTegn">
    <w:name w:val="Brødtekst Tegn"/>
    <w:basedOn w:val="Standardskriftforavsnitt"/>
    <w:link w:val="Brdtekst"/>
    <w:uiPriority w:val="1"/>
    <w:rsid w:val="007F5290"/>
    <w:rPr>
      <w:rFonts w:ascii="Arial" w:eastAsia="Times New Roman" w:hAnsi="Arial" w:cs="Times New Roman"/>
      <w:sz w:val="20"/>
      <w:szCs w:val="24"/>
      <w:lang w:val="nb-NO"/>
    </w:rPr>
  </w:style>
  <w:style w:type="paragraph" w:styleId="Bildetekst">
    <w:name w:val="caption"/>
    <w:basedOn w:val="Normal"/>
    <w:next w:val="Normal"/>
    <w:rsid w:val="007F5290"/>
    <w:pPr>
      <w:overflowPunct w:val="0"/>
      <w:autoSpaceDE w:val="0"/>
      <w:autoSpaceDN w:val="0"/>
      <w:adjustRightInd w:val="0"/>
      <w:textAlignment w:val="baseline"/>
    </w:pPr>
    <w:rPr>
      <w:b/>
      <w:bCs/>
      <w:lang w:eastAsia="nb-NO"/>
    </w:rPr>
  </w:style>
  <w:style w:type="paragraph" w:styleId="Merknadstekst">
    <w:name w:val="annotation text"/>
    <w:basedOn w:val="Normal"/>
    <w:link w:val="MerknadstekstTegn"/>
    <w:uiPriority w:val="99"/>
    <w:rsid w:val="007F5290"/>
    <w:pPr>
      <w:overflowPunct w:val="0"/>
      <w:autoSpaceDE w:val="0"/>
      <w:autoSpaceDN w:val="0"/>
      <w:adjustRightInd w:val="0"/>
      <w:textAlignment w:val="baseline"/>
    </w:pPr>
    <w:rPr>
      <w:lang w:eastAsia="nb-NO"/>
    </w:rPr>
  </w:style>
  <w:style w:type="character" w:customStyle="1" w:styleId="MerknadstekstTegn">
    <w:name w:val="Merknadstekst Tegn"/>
    <w:basedOn w:val="Standardskriftforavsnitt"/>
    <w:link w:val="Merknadstekst"/>
    <w:uiPriority w:val="99"/>
    <w:rsid w:val="007F5290"/>
    <w:rPr>
      <w:rFonts w:ascii="Arial" w:eastAsia="Times New Roman" w:hAnsi="Arial" w:cs="Times New Roman"/>
      <w:sz w:val="20"/>
      <w:szCs w:val="24"/>
      <w:lang w:val="nb-NO" w:eastAsia="nb-NO"/>
    </w:rPr>
  </w:style>
  <w:style w:type="paragraph" w:styleId="Dokumentkart">
    <w:name w:val="Document Map"/>
    <w:basedOn w:val="Normal"/>
    <w:link w:val="DokumentkartTegn"/>
    <w:semiHidden/>
    <w:rsid w:val="007F5290"/>
    <w:pPr>
      <w:shd w:val="clear" w:color="auto" w:fill="000080"/>
    </w:pPr>
    <w:rPr>
      <w:rFonts w:ascii="Tahoma" w:hAnsi="Tahoma" w:cs="Tahoma"/>
    </w:rPr>
  </w:style>
  <w:style w:type="character" w:customStyle="1" w:styleId="DokumentkartTegn">
    <w:name w:val="Dokumentkart Tegn"/>
    <w:basedOn w:val="Standardskriftforavsnitt"/>
    <w:link w:val="Dokumentkart"/>
    <w:semiHidden/>
    <w:rsid w:val="007F5290"/>
    <w:rPr>
      <w:rFonts w:ascii="Tahoma" w:eastAsia="Times New Roman" w:hAnsi="Tahoma" w:cs="Tahoma"/>
      <w:sz w:val="20"/>
      <w:szCs w:val="24"/>
      <w:shd w:val="clear" w:color="auto" w:fill="000080"/>
      <w:lang w:val="nb-NO"/>
    </w:rPr>
  </w:style>
  <w:style w:type="character" w:customStyle="1" w:styleId="emailstyle15">
    <w:name w:val="emailstyle15"/>
    <w:basedOn w:val="Standardskriftforavsnitt"/>
    <w:semiHidden/>
    <w:rsid w:val="007F5290"/>
    <w:rPr>
      <w:rFonts w:ascii="Arial" w:hAnsi="Arial" w:cs="Arial"/>
      <w:color w:val="000000"/>
      <w:sz w:val="20"/>
      <w:lang w:val="nb-NO"/>
    </w:rPr>
  </w:style>
  <w:style w:type="character" w:customStyle="1" w:styleId="Overskrift3Tegn">
    <w:name w:val="Overskrift 3 Tegn"/>
    <w:basedOn w:val="Standardskriftforavsnitt"/>
    <w:link w:val="Overskrift3"/>
    <w:rsid w:val="00A3602E"/>
    <w:rPr>
      <w:rFonts w:ascii="Arial" w:eastAsiaTheme="majorEastAsia" w:hAnsi="Arial" w:cstheme="majorBidi"/>
      <w:b/>
      <w:sz w:val="26"/>
      <w:szCs w:val="52"/>
      <w:shd w:val="clear" w:color="auto" w:fill="FFFFFF" w:themeFill="background1"/>
      <w:lang w:val="nb-NO"/>
    </w:rPr>
  </w:style>
  <w:style w:type="character" w:customStyle="1" w:styleId="Overskrift4Tegn">
    <w:name w:val="Overskrift 4 Tegn"/>
    <w:basedOn w:val="Standardskriftforavsnitt"/>
    <w:link w:val="Overskrift4"/>
    <w:uiPriority w:val="9"/>
    <w:rsid w:val="008C1549"/>
    <w:rPr>
      <w:rFonts w:ascii="Arial" w:eastAsia="Yu Gothic Light" w:hAnsi="Arial" w:cstheme="majorBidi"/>
      <w:b/>
      <w:sz w:val="20"/>
      <w:szCs w:val="24"/>
      <w:lang w:val="nb-NO" w:eastAsia="nb-NO"/>
    </w:rPr>
  </w:style>
  <w:style w:type="character" w:customStyle="1" w:styleId="Overskrift5Tegn">
    <w:name w:val="Overskrift 5 Tegn"/>
    <w:basedOn w:val="Standardskriftforavsnitt"/>
    <w:link w:val="Overskrift5"/>
    <w:uiPriority w:val="9"/>
    <w:rsid w:val="00F11632"/>
    <w:rPr>
      <w:rFonts w:ascii="Arial" w:eastAsia="Times New Roman" w:hAnsi="Arial" w:cs="Times New Roman"/>
      <w:b/>
      <w:sz w:val="20"/>
      <w:szCs w:val="24"/>
      <w:lang w:val="nb-NO" w:eastAsia="nb-NO"/>
    </w:rPr>
  </w:style>
  <w:style w:type="paragraph" w:customStyle="1" w:styleId="Overskrift">
    <w:name w:val="Overskrift"/>
    <w:basedOn w:val="Normal"/>
    <w:rsid w:val="007F5290"/>
    <w:pPr>
      <w:spacing w:before="120" w:after="240"/>
    </w:pPr>
    <w:rPr>
      <w:b/>
      <w:sz w:val="28"/>
    </w:rPr>
  </w:style>
  <w:style w:type="paragraph" w:customStyle="1" w:styleId="Parafering">
    <w:name w:val="Parafering"/>
    <w:basedOn w:val="Normal"/>
    <w:next w:val="Normal"/>
    <w:rsid w:val="007F5290"/>
    <w:pPr>
      <w:tabs>
        <w:tab w:val="left" w:pos="5103"/>
      </w:tabs>
    </w:pPr>
  </w:style>
  <w:style w:type="paragraph" w:customStyle="1" w:styleId="SVVLedetekst">
    <w:name w:val="SVV Ledetekst"/>
    <w:basedOn w:val="Normal"/>
    <w:next w:val="Normal"/>
    <w:rsid w:val="007F5290"/>
    <w:rPr>
      <w:sz w:val="16"/>
    </w:rPr>
  </w:style>
  <w:style w:type="paragraph" w:customStyle="1" w:styleId="SVVmalnavn">
    <w:name w:val="SVV malnavn"/>
    <w:basedOn w:val="Normal"/>
    <w:next w:val="Normal"/>
    <w:rsid w:val="007F5290"/>
    <w:rPr>
      <w:b/>
    </w:rPr>
  </w:style>
  <w:style w:type="paragraph" w:customStyle="1" w:styleId="SVVsuperscript">
    <w:name w:val="SVV superscript"/>
    <w:basedOn w:val="Normal"/>
    <w:rsid w:val="007F5290"/>
    <w:rPr>
      <w:sz w:val="16"/>
      <w:vertAlign w:val="superscript"/>
    </w:rPr>
  </w:style>
  <w:style w:type="paragraph" w:styleId="Tittel">
    <w:name w:val="Title"/>
    <w:aliases w:val="Rett nr 3"/>
    <w:basedOn w:val="Normal"/>
    <w:next w:val="Normal"/>
    <w:link w:val="TittelTegn"/>
    <w:autoRedefine/>
    <w:rsid w:val="00317964"/>
    <w:pPr>
      <w:shd w:val="clear" w:color="auto" w:fill="FFFFFF" w:themeFill="background1"/>
      <w:contextualSpacing/>
      <w:outlineLvl w:val="2"/>
    </w:pPr>
    <w:rPr>
      <w:rFonts w:eastAsiaTheme="majorEastAsia" w:cstheme="majorBidi"/>
      <w:b/>
      <w:sz w:val="26"/>
      <w:szCs w:val="52"/>
    </w:rPr>
  </w:style>
  <w:style w:type="character" w:customStyle="1" w:styleId="TittelTegn">
    <w:name w:val="Tittel Tegn"/>
    <w:aliases w:val="Rett nr 3 Tegn"/>
    <w:basedOn w:val="Standardskriftforavsnitt"/>
    <w:link w:val="Tittel"/>
    <w:rsid w:val="00317964"/>
    <w:rPr>
      <w:rFonts w:ascii="Arial" w:eastAsiaTheme="majorEastAsia" w:hAnsi="Arial" w:cstheme="majorBidi"/>
      <w:b/>
      <w:sz w:val="26"/>
      <w:szCs w:val="52"/>
      <w:shd w:val="clear" w:color="auto" w:fill="FFFFFF" w:themeFill="background1"/>
      <w:lang w:val="nb-NO"/>
    </w:rPr>
  </w:style>
  <w:style w:type="paragraph" w:styleId="Avsenderadresse">
    <w:name w:val="envelope return"/>
    <w:basedOn w:val="Normal"/>
    <w:uiPriority w:val="99"/>
    <w:semiHidden/>
    <w:unhideWhenUsed/>
    <w:rsid w:val="00511210"/>
    <w:rPr>
      <w:rFonts w:asciiTheme="majorHAnsi" w:eastAsiaTheme="majorEastAsia" w:hAnsiTheme="majorHAnsi" w:cstheme="majorBidi"/>
    </w:rPr>
  </w:style>
  <w:style w:type="paragraph" w:styleId="Bibliografi">
    <w:name w:val="Bibliography"/>
    <w:basedOn w:val="Normal"/>
    <w:next w:val="Normal"/>
    <w:uiPriority w:val="37"/>
    <w:semiHidden/>
    <w:unhideWhenUsed/>
    <w:rsid w:val="00511210"/>
  </w:style>
  <w:style w:type="paragraph" w:styleId="Blokktekst">
    <w:name w:val="Block Text"/>
    <w:basedOn w:val="Normal"/>
    <w:uiPriority w:val="99"/>
    <w:semiHidden/>
    <w:unhideWhenUsed/>
    <w:rsid w:val="00511210"/>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character" w:styleId="Boktittel">
    <w:name w:val="Book Title"/>
    <w:basedOn w:val="Standardskriftforavsnitt"/>
    <w:uiPriority w:val="33"/>
    <w:qFormat/>
    <w:rsid w:val="00511210"/>
    <w:rPr>
      <w:b/>
      <w:bCs/>
      <w:i/>
      <w:iCs/>
      <w:spacing w:val="5"/>
      <w:lang w:val="nb-NO"/>
    </w:rPr>
  </w:style>
  <w:style w:type="paragraph" w:styleId="Brdtekst-frsteinnrykk">
    <w:name w:val="Body Text First Indent"/>
    <w:basedOn w:val="Brdtekst"/>
    <w:link w:val="Brdtekst-frsteinnrykkTegn"/>
    <w:uiPriority w:val="99"/>
    <w:semiHidden/>
    <w:unhideWhenUsed/>
    <w:rsid w:val="00511210"/>
    <w:pPr>
      <w:spacing w:after="0"/>
      <w:ind w:firstLine="360"/>
    </w:pPr>
  </w:style>
  <w:style w:type="character" w:customStyle="1" w:styleId="Brdtekst-frsteinnrykkTegn">
    <w:name w:val="Brødtekst - første innrykk Tegn"/>
    <w:basedOn w:val="BrdtekstTegn"/>
    <w:link w:val="Brdtekst-frsteinnrykk"/>
    <w:uiPriority w:val="99"/>
    <w:semiHidden/>
    <w:rsid w:val="00511210"/>
    <w:rPr>
      <w:rFonts w:ascii="Arial" w:eastAsia="Times New Roman" w:hAnsi="Arial" w:cs="Times New Roman"/>
      <w:sz w:val="20"/>
      <w:szCs w:val="24"/>
      <w:lang w:val="nb-NO"/>
    </w:rPr>
  </w:style>
  <w:style w:type="paragraph" w:styleId="Brdtekstinnrykk">
    <w:name w:val="Body Text Indent"/>
    <w:basedOn w:val="Normal"/>
    <w:link w:val="BrdtekstinnrykkTegn"/>
    <w:uiPriority w:val="99"/>
    <w:semiHidden/>
    <w:unhideWhenUsed/>
    <w:rsid w:val="00511210"/>
    <w:pPr>
      <w:spacing w:after="120"/>
      <w:ind w:left="283"/>
    </w:pPr>
  </w:style>
  <w:style w:type="character" w:customStyle="1" w:styleId="BrdtekstinnrykkTegn">
    <w:name w:val="Brødtekstinnrykk Tegn"/>
    <w:basedOn w:val="Standardskriftforavsnitt"/>
    <w:link w:val="Brdtekstinnrykk"/>
    <w:uiPriority w:val="99"/>
    <w:semiHidden/>
    <w:rsid w:val="00511210"/>
    <w:rPr>
      <w:rFonts w:ascii="Arial" w:eastAsia="Times New Roman" w:hAnsi="Arial" w:cs="Times New Roman"/>
      <w:sz w:val="20"/>
      <w:szCs w:val="24"/>
      <w:lang w:val="nb-NO"/>
    </w:rPr>
  </w:style>
  <w:style w:type="paragraph" w:styleId="Brdtekst-frsteinnrykk2">
    <w:name w:val="Body Text First Indent 2"/>
    <w:basedOn w:val="Brdtekstinnrykk"/>
    <w:link w:val="Brdtekst-frsteinnrykk2Tegn"/>
    <w:uiPriority w:val="99"/>
    <w:semiHidden/>
    <w:unhideWhenUsed/>
    <w:rsid w:val="00511210"/>
    <w:pPr>
      <w:spacing w:after="0"/>
      <w:ind w:left="360" w:firstLine="360"/>
    </w:pPr>
  </w:style>
  <w:style w:type="character" w:customStyle="1" w:styleId="Brdtekst-frsteinnrykk2Tegn">
    <w:name w:val="Brødtekst - første innrykk 2 Tegn"/>
    <w:basedOn w:val="BrdtekstinnrykkTegn"/>
    <w:link w:val="Brdtekst-frsteinnrykk2"/>
    <w:uiPriority w:val="99"/>
    <w:semiHidden/>
    <w:rsid w:val="00511210"/>
    <w:rPr>
      <w:rFonts w:ascii="Arial" w:eastAsia="Times New Roman" w:hAnsi="Arial" w:cs="Times New Roman"/>
      <w:sz w:val="20"/>
      <w:szCs w:val="24"/>
      <w:lang w:val="nb-NO"/>
    </w:rPr>
  </w:style>
  <w:style w:type="paragraph" w:styleId="Brdtekst2">
    <w:name w:val="Body Text 2"/>
    <w:basedOn w:val="Normal"/>
    <w:link w:val="Brdtekst2Tegn"/>
    <w:uiPriority w:val="99"/>
    <w:semiHidden/>
    <w:unhideWhenUsed/>
    <w:rsid w:val="00511210"/>
    <w:pPr>
      <w:spacing w:after="120" w:line="480" w:lineRule="auto"/>
    </w:pPr>
  </w:style>
  <w:style w:type="character" w:customStyle="1" w:styleId="Brdtekst2Tegn">
    <w:name w:val="Brødtekst 2 Tegn"/>
    <w:basedOn w:val="Standardskriftforavsnitt"/>
    <w:link w:val="Brdtekst2"/>
    <w:uiPriority w:val="99"/>
    <w:semiHidden/>
    <w:rsid w:val="00511210"/>
    <w:rPr>
      <w:rFonts w:ascii="Arial" w:eastAsia="Times New Roman" w:hAnsi="Arial" w:cs="Times New Roman"/>
      <w:sz w:val="20"/>
      <w:szCs w:val="24"/>
      <w:lang w:val="nb-NO"/>
    </w:rPr>
  </w:style>
  <w:style w:type="paragraph" w:styleId="Brdtekst3">
    <w:name w:val="Body Text 3"/>
    <w:basedOn w:val="Normal"/>
    <w:link w:val="Brdtekst3Tegn"/>
    <w:uiPriority w:val="99"/>
    <w:semiHidden/>
    <w:unhideWhenUsed/>
    <w:rsid w:val="00511210"/>
    <w:pPr>
      <w:spacing w:after="120"/>
    </w:pPr>
    <w:rPr>
      <w:sz w:val="16"/>
      <w:szCs w:val="16"/>
    </w:rPr>
  </w:style>
  <w:style w:type="character" w:customStyle="1" w:styleId="Brdtekst3Tegn">
    <w:name w:val="Brødtekst 3 Tegn"/>
    <w:basedOn w:val="Standardskriftforavsnitt"/>
    <w:link w:val="Brdtekst3"/>
    <w:uiPriority w:val="99"/>
    <w:semiHidden/>
    <w:rsid w:val="00511210"/>
    <w:rPr>
      <w:rFonts w:ascii="Arial" w:eastAsia="Times New Roman" w:hAnsi="Arial" w:cs="Times New Roman"/>
      <w:sz w:val="16"/>
      <w:szCs w:val="16"/>
      <w:lang w:val="nb-NO"/>
    </w:rPr>
  </w:style>
  <w:style w:type="paragraph" w:styleId="Brdtekstinnrykk2">
    <w:name w:val="Body Text Indent 2"/>
    <w:basedOn w:val="Normal"/>
    <w:link w:val="Brdtekstinnrykk2Tegn"/>
    <w:uiPriority w:val="99"/>
    <w:semiHidden/>
    <w:unhideWhenUsed/>
    <w:rsid w:val="00511210"/>
    <w:pPr>
      <w:spacing w:after="120" w:line="480" w:lineRule="auto"/>
      <w:ind w:left="283"/>
    </w:pPr>
  </w:style>
  <w:style w:type="character" w:customStyle="1" w:styleId="Brdtekstinnrykk2Tegn">
    <w:name w:val="Brødtekstinnrykk 2 Tegn"/>
    <w:basedOn w:val="Standardskriftforavsnitt"/>
    <w:link w:val="Brdtekstinnrykk2"/>
    <w:uiPriority w:val="99"/>
    <w:semiHidden/>
    <w:rsid w:val="00511210"/>
    <w:rPr>
      <w:rFonts w:ascii="Arial" w:eastAsia="Times New Roman" w:hAnsi="Arial" w:cs="Times New Roman"/>
      <w:sz w:val="20"/>
      <w:szCs w:val="24"/>
      <w:lang w:val="nb-NO"/>
    </w:rPr>
  </w:style>
  <w:style w:type="paragraph" w:styleId="Brdtekstinnrykk3">
    <w:name w:val="Body Text Indent 3"/>
    <w:basedOn w:val="Normal"/>
    <w:link w:val="Brdtekstinnrykk3Tegn"/>
    <w:uiPriority w:val="99"/>
    <w:semiHidden/>
    <w:unhideWhenUsed/>
    <w:rsid w:val="00511210"/>
    <w:pPr>
      <w:spacing w:after="120"/>
      <w:ind w:left="283"/>
    </w:pPr>
    <w:rPr>
      <w:sz w:val="16"/>
      <w:szCs w:val="16"/>
    </w:rPr>
  </w:style>
  <w:style w:type="character" w:customStyle="1" w:styleId="Brdtekstinnrykk3Tegn">
    <w:name w:val="Brødtekstinnrykk 3 Tegn"/>
    <w:basedOn w:val="Standardskriftforavsnitt"/>
    <w:link w:val="Brdtekstinnrykk3"/>
    <w:uiPriority w:val="99"/>
    <w:semiHidden/>
    <w:rsid w:val="00511210"/>
    <w:rPr>
      <w:rFonts w:ascii="Arial" w:eastAsia="Times New Roman" w:hAnsi="Arial" w:cs="Times New Roman"/>
      <w:sz w:val="16"/>
      <w:szCs w:val="16"/>
      <w:lang w:val="nb-NO"/>
    </w:rPr>
  </w:style>
  <w:style w:type="paragraph" w:styleId="Dato">
    <w:name w:val="Date"/>
    <w:basedOn w:val="Normal"/>
    <w:next w:val="Normal"/>
    <w:link w:val="DatoTegn"/>
    <w:uiPriority w:val="99"/>
    <w:semiHidden/>
    <w:unhideWhenUsed/>
    <w:rsid w:val="00511210"/>
  </w:style>
  <w:style w:type="character" w:customStyle="1" w:styleId="DatoTegn">
    <w:name w:val="Dato Tegn"/>
    <w:basedOn w:val="Standardskriftforavsnitt"/>
    <w:link w:val="Dato"/>
    <w:uiPriority w:val="99"/>
    <w:semiHidden/>
    <w:rsid w:val="00511210"/>
    <w:rPr>
      <w:rFonts w:ascii="Arial" w:eastAsia="Times New Roman" w:hAnsi="Arial" w:cs="Times New Roman"/>
      <w:sz w:val="20"/>
      <w:szCs w:val="24"/>
      <w:lang w:val="nb-NO"/>
    </w:rPr>
  </w:style>
  <w:style w:type="table" w:styleId="Enkelttabell1">
    <w:name w:val="Table Simple 1"/>
    <w:basedOn w:val="Vanligtabell"/>
    <w:uiPriority w:val="99"/>
    <w:semiHidden/>
    <w:unhideWhenUsed/>
    <w:rsid w:val="00511210"/>
    <w:pPr>
      <w:spacing w:after="0" w:line="240" w:lineRule="auto"/>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tabell2">
    <w:name w:val="Table Simple 2"/>
    <w:basedOn w:val="Vanligtabell"/>
    <w:uiPriority w:val="99"/>
    <w:semiHidden/>
    <w:unhideWhenUsed/>
    <w:rsid w:val="00511210"/>
    <w:pPr>
      <w:spacing w:after="0" w:line="240" w:lineRule="auto"/>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tabell3">
    <w:name w:val="Table Simple 3"/>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Tegn"/>
    <w:uiPriority w:val="99"/>
    <w:semiHidden/>
    <w:unhideWhenUsed/>
    <w:rsid w:val="00511210"/>
  </w:style>
  <w:style w:type="character" w:customStyle="1" w:styleId="E-postsignaturTegn">
    <w:name w:val="E-postsignatur Tegn"/>
    <w:basedOn w:val="Standardskriftforavsnitt"/>
    <w:link w:val="E-postsignatur"/>
    <w:uiPriority w:val="99"/>
    <w:semiHidden/>
    <w:rsid w:val="00511210"/>
    <w:rPr>
      <w:rFonts w:ascii="Arial" w:eastAsia="Times New Roman" w:hAnsi="Arial" w:cs="Times New Roman"/>
      <w:sz w:val="20"/>
      <w:szCs w:val="24"/>
      <w:lang w:val="nb-NO"/>
    </w:rPr>
  </w:style>
  <w:style w:type="table" w:styleId="Fargerikliste">
    <w:name w:val="Colorful List"/>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argeriklisteuthevingsfarge1">
    <w:name w:val="Colorful List Accent 1"/>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Fargeriklisteuthevingsfarge2">
    <w:name w:val="Colorful List Accent 2"/>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Fargeriklisteuthevingsfarge3">
    <w:name w:val="Colorful List Accent 3"/>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Fargeriklisteuthevingsfarge4">
    <w:name w:val="Colorful List Accent 4"/>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Fargeriklisteuthevingsfarge5">
    <w:name w:val="Colorful List Accent 5"/>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Fargeriklisteuthevingsfarge6">
    <w:name w:val="Colorful List Accent 6"/>
    <w:basedOn w:val="Vanligtabell"/>
    <w:uiPriority w:val="72"/>
    <w:semiHidden/>
    <w:unhideWhenUsed/>
    <w:rsid w:val="00511210"/>
    <w:pPr>
      <w:spacing w:after="0" w:line="240" w:lineRule="auto"/>
    </w:pPr>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Fargerikskyggelegging">
    <w:name w:val="Colorful Shading"/>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argerikskyggelegginguthevingsfarge1">
    <w:name w:val="Colorful Shading Accent 1"/>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Fargerikskyggelegginguthevingsfarge2">
    <w:name w:val="Colorful Shading Accent 2"/>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Fargerikskyggelegginguthevingsfarge3">
    <w:name w:val="Colorful Shading Accent 3"/>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Fargerikskyggelegginguthevingsfarge4">
    <w:name w:val="Colorful Shading Accent 4"/>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Fargerikskyggelegginguthevingsfarge5">
    <w:name w:val="Colorful Shading Accent 5"/>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Fargerikskyggelegginguthevingsfarge6">
    <w:name w:val="Colorful Shading Accent 6"/>
    <w:basedOn w:val="Vanligtabell"/>
    <w:uiPriority w:val="71"/>
    <w:semiHidden/>
    <w:unhideWhenUsed/>
    <w:rsid w:val="00511210"/>
    <w:pPr>
      <w:spacing w:after="0" w:line="240" w:lineRule="auto"/>
    </w:pPr>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Fargeriktrutenett">
    <w:name w:val="Colorful Grid"/>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argeriktrutenettuthevingsfarge1">
    <w:name w:val="Colorful Grid Accent 1"/>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Fargeriktrutenettuthevingsfarge2">
    <w:name w:val="Colorful Grid Accent 2"/>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Fargeriktrutenettuthevingsfarge3">
    <w:name w:val="Colorful Grid Accent 3"/>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Fargeriktrutenettuthevingsfarge4">
    <w:name w:val="Colorful Grid Accent 4"/>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Fargeriktrutenettuthevingsfarge5">
    <w:name w:val="Colorful Grid Accent 5"/>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Fargeriktrutenettuthevingsfarge6">
    <w:name w:val="Colorful Grid Accent 6"/>
    <w:basedOn w:val="Vanligtabell"/>
    <w:uiPriority w:val="73"/>
    <w:semiHidden/>
    <w:unhideWhenUsed/>
    <w:rsid w:val="0051121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paragraph" w:styleId="Figurliste">
    <w:name w:val="table of figures"/>
    <w:basedOn w:val="Normal"/>
    <w:next w:val="Normal"/>
    <w:uiPriority w:val="99"/>
    <w:semiHidden/>
    <w:unhideWhenUsed/>
    <w:rsid w:val="00511210"/>
  </w:style>
  <w:style w:type="character" w:styleId="Fotnotereferanse">
    <w:name w:val="footnote reference"/>
    <w:basedOn w:val="Standardskriftforavsnitt"/>
    <w:uiPriority w:val="99"/>
    <w:semiHidden/>
    <w:unhideWhenUsed/>
    <w:rsid w:val="00511210"/>
    <w:rPr>
      <w:vertAlign w:val="superscript"/>
      <w:lang w:val="nb-NO"/>
    </w:rPr>
  </w:style>
  <w:style w:type="paragraph" w:styleId="Fotnotetekst">
    <w:name w:val="footnote text"/>
    <w:basedOn w:val="Normal"/>
    <w:link w:val="FotnotetekstTegn"/>
    <w:uiPriority w:val="99"/>
    <w:semiHidden/>
    <w:unhideWhenUsed/>
    <w:rsid w:val="00511210"/>
  </w:style>
  <w:style w:type="character" w:customStyle="1" w:styleId="FotnotetekstTegn">
    <w:name w:val="Fotnotetekst Tegn"/>
    <w:basedOn w:val="Standardskriftforavsnitt"/>
    <w:link w:val="Fotnotetekst"/>
    <w:uiPriority w:val="99"/>
    <w:semiHidden/>
    <w:rsid w:val="00511210"/>
    <w:rPr>
      <w:rFonts w:ascii="Arial" w:eastAsia="Times New Roman" w:hAnsi="Arial" w:cs="Times New Roman"/>
      <w:sz w:val="20"/>
      <w:szCs w:val="24"/>
      <w:lang w:val="nb-NO"/>
    </w:rPr>
  </w:style>
  <w:style w:type="character" w:styleId="Fulgthyperkobling">
    <w:name w:val="FollowedHyperlink"/>
    <w:basedOn w:val="Standardskriftforavsnitt"/>
    <w:uiPriority w:val="99"/>
    <w:semiHidden/>
    <w:unhideWhenUsed/>
    <w:rsid w:val="00511210"/>
    <w:rPr>
      <w:color w:val="800080" w:themeColor="followedHyperlink"/>
      <w:u w:val="single"/>
      <w:lang w:val="nb-NO"/>
    </w:rPr>
  </w:style>
  <w:style w:type="paragraph" w:styleId="Hilsen">
    <w:name w:val="Closing"/>
    <w:basedOn w:val="Normal"/>
    <w:link w:val="HilsenTegn"/>
    <w:uiPriority w:val="99"/>
    <w:semiHidden/>
    <w:unhideWhenUsed/>
    <w:rsid w:val="00511210"/>
    <w:pPr>
      <w:ind w:left="4252"/>
    </w:pPr>
  </w:style>
  <w:style w:type="character" w:customStyle="1" w:styleId="HilsenTegn">
    <w:name w:val="Hilsen Tegn"/>
    <w:basedOn w:val="Standardskriftforavsnitt"/>
    <w:link w:val="Hilsen"/>
    <w:uiPriority w:val="99"/>
    <w:semiHidden/>
    <w:rsid w:val="00511210"/>
    <w:rPr>
      <w:rFonts w:ascii="Arial" w:eastAsia="Times New Roman" w:hAnsi="Arial" w:cs="Times New Roman"/>
      <w:sz w:val="20"/>
      <w:szCs w:val="24"/>
      <w:lang w:val="nb-NO"/>
    </w:rPr>
  </w:style>
  <w:style w:type="paragraph" w:styleId="HTML-adresse">
    <w:name w:val="HTML Address"/>
    <w:basedOn w:val="Normal"/>
    <w:link w:val="HTML-adresseTegn"/>
    <w:uiPriority w:val="99"/>
    <w:semiHidden/>
    <w:unhideWhenUsed/>
    <w:rsid w:val="00511210"/>
    <w:rPr>
      <w:i/>
      <w:iCs/>
    </w:rPr>
  </w:style>
  <w:style w:type="character" w:customStyle="1" w:styleId="HTML-adresseTegn">
    <w:name w:val="HTML-adresse Tegn"/>
    <w:basedOn w:val="Standardskriftforavsnitt"/>
    <w:link w:val="HTML-adresse"/>
    <w:uiPriority w:val="99"/>
    <w:semiHidden/>
    <w:rsid w:val="00511210"/>
    <w:rPr>
      <w:rFonts w:ascii="Arial" w:eastAsia="Times New Roman" w:hAnsi="Arial" w:cs="Times New Roman"/>
      <w:i/>
      <w:iCs/>
      <w:sz w:val="20"/>
      <w:szCs w:val="24"/>
      <w:lang w:val="nb-NO"/>
    </w:rPr>
  </w:style>
  <w:style w:type="character" w:styleId="HTML-akronym">
    <w:name w:val="HTML Acronym"/>
    <w:basedOn w:val="Standardskriftforavsnitt"/>
    <w:uiPriority w:val="99"/>
    <w:semiHidden/>
    <w:unhideWhenUsed/>
    <w:rsid w:val="00511210"/>
    <w:rPr>
      <w:lang w:val="nb-NO"/>
    </w:rPr>
  </w:style>
  <w:style w:type="character" w:styleId="HTML-definisjon">
    <w:name w:val="HTML Definition"/>
    <w:basedOn w:val="Standardskriftforavsnitt"/>
    <w:uiPriority w:val="99"/>
    <w:semiHidden/>
    <w:unhideWhenUsed/>
    <w:rsid w:val="00511210"/>
    <w:rPr>
      <w:i/>
      <w:iCs/>
      <w:lang w:val="nb-NO"/>
    </w:rPr>
  </w:style>
  <w:style w:type="character" w:styleId="HTML-eksempel">
    <w:name w:val="HTML Sample"/>
    <w:basedOn w:val="Standardskriftforavsnitt"/>
    <w:uiPriority w:val="99"/>
    <w:semiHidden/>
    <w:unhideWhenUsed/>
    <w:rsid w:val="00511210"/>
    <w:rPr>
      <w:rFonts w:ascii="Consolas" w:hAnsi="Consolas"/>
      <w:sz w:val="24"/>
      <w:szCs w:val="24"/>
      <w:lang w:val="nb-NO"/>
    </w:rPr>
  </w:style>
  <w:style w:type="paragraph" w:styleId="HTML-forhndsformatert">
    <w:name w:val="HTML Preformatted"/>
    <w:basedOn w:val="Normal"/>
    <w:link w:val="HTML-forhndsformatertTegn"/>
    <w:uiPriority w:val="99"/>
    <w:semiHidden/>
    <w:unhideWhenUsed/>
    <w:rsid w:val="00511210"/>
    <w:rPr>
      <w:rFonts w:ascii="Consolas" w:hAnsi="Consolas"/>
    </w:rPr>
  </w:style>
  <w:style w:type="character" w:customStyle="1" w:styleId="HTML-forhndsformatertTegn">
    <w:name w:val="HTML-forhåndsformatert Tegn"/>
    <w:basedOn w:val="Standardskriftforavsnitt"/>
    <w:link w:val="HTML-forhndsformatert"/>
    <w:uiPriority w:val="99"/>
    <w:semiHidden/>
    <w:rsid w:val="00511210"/>
    <w:rPr>
      <w:rFonts w:ascii="Consolas" w:eastAsia="Times New Roman" w:hAnsi="Consolas" w:cs="Times New Roman"/>
      <w:sz w:val="20"/>
      <w:szCs w:val="24"/>
      <w:lang w:val="nb-NO"/>
    </w:rPr>
  </w:style>
  <w:style w:type="character" w:styleId="HTML-kode">
    <w:name w:val="HTML Code"/>
    <w:basedOn w:val="Standardskriftforavsnitt"/>
    <w:uiPriority w:val="99"/>
    <w:semiHidden/>
    <w:unhideWhenUsed/>
    <w:rsid w:val="00511210"/>
    <w:rPr>
      <w:rFonts w:ascii="Consolas" w:hAnsi="Consolas"/>
      <w:sz w:val="20"/>
      <w:szCs w:val="20"/>
      <w:lang w:val="nb-NO"/>
    </w:rPr>
  </w:style>
  <w:style w:type="character" w:styleId="HTML-sitat">
    <w:name w:val="HTML Cite"/>
    <w:basedOn w:val="Standardskriftforavsnitt"/>
    <w:uiPriority w:val="99"/>
    <w:semiHidden/>
    <w:unhideWhenUsed/>
    <w:rsid w:val="00511210"/>
    <w:rPr>
      <w:i/>
      <w:iCs/>
      <w:lang w:val="nb-NO"/>
    </w:rPr>
  </w:style>
  <w:style w:type="character" w:styleId="HTML-skrivemaskin">
    <w:name w:val="HTML Typewriter"/>
    <w:basedOn w:val="Standardskriftforavsnitt"/>
    <w:uiPriority w:val="99"/>
    <w:semiHidden/>
    <w:unhideWhenUsed/>
    <w:rsid w:val="00511210"/>
    <w:rPr>
      <w:rFonts w:ascii="Consolas" w:hAnsi="Consolas"/>
      <w:sz w:val="20"/>
      <w:szCs w:val="20"/>
      <w:lang w:val="nb-NO"/>
    </w:rPr>
  </w:style>
  <w:style w:type="character" w:styleId="HTML-tastatur">
    <w:name w:val="HTML Keyboard"/>
    <w:basedOn w:val="Standardskriftforavsnitt"/>
    <w:uiPriority w:val="99"/>
    <w:semiHidden/>
    <w:unhideWhenUsed/>
    <w:rsid w:val="00511210"/>
    <w:rPr>
      <w:rFonts w:ascii="Consolas" w:hAnsi="Consolas"/>
      <w:sz w:val="20"/>
      <w:szCs w:val="20"/>
      <w:lang w:val="nb-NO"/>
    </w:rPr>
  </w:style>
  <w:style w:type="character" w:styleId="HTML-variabel">
    <w:name w:val="HTML Variable"/>
    <w:basedOn w:val="Standardskriftforavsnitt"/>
    <w:uiPriority w:val="99"/>
    <w:semiHidden/>
    <w:unhideWhenUsed/>
    <w:rsid w:val="00511210"/>
    <w:rPr>
      <w:i/>
      <w:iCs/>
      <w:lang w:val="nb-NO"/>
    </w:rPr>
  </w:style>
  <w:style w:type="paragraph" w:styleId="Indeks1">
    <w:name w:val="index 1"/>
    <w:basedOn w:val="Normal"/>
    <w:next w:val="Normal"/>
    <w:autoRedefine/>
    <w:uiPriority w:val="99"/>
    <w:semiHidden/>
    <w:unhideWhenUsed/>
    <w:rsid w:val="00511210"/>
    <w:pPr>
      <w:ind w:left="200" w:hanging="200"/>
    </w:pPr>
  </w:style>
  <w:style w:type="paragraph" w:styleId="Indeks2">
    <w:name w:val="index 2"/>
    <w:basedOn w:val="Normal"/>
    <w:next w:val="Normal"/>
    <w:autoRedefine/>
    <w:uiPriority w:val="99"/>
    <w:semiHidden/>
    <w:unhideWhenUsed/>
    <w:rsid w:val="00511210"/>
    <w:pPr>
      <w:ind w:left="400" w:hanging="200"/>
    </w:pPr>
  </w:style>
  <w:style w:type="paragraph" w:styleId="Indeks3">
    <w:name w:val="index 3"/>
    <w:basedOn w:val="Normal"/>
    <w:next w:val="Normal"/>
    <w:autoRedefine/>
    <w:uiPriority w:val="99"/>
    <w:semiHidden/>
    <w:unhideWhenUsed/>
    <w:rsid w:val="00511210"/>
    <w:pPr>
      <w:ind w:left="600" w:hanging="200"/>
    </w:pPr>
  </w:style>
  <w:style w:type="paragraph" w:styleId="Indeks4">
    <w:name w:val="index 4"/>
    <w:basedOn w:val="Normal"/>
    <w:next w:val="Normal"/>
    <w:autoRedefine/>
    <w:uiPriority w:val="99"/>
    <w:semiHidden/>
    <w:unhideWhenUsed/>
    <w:rsid w:val="00511210"/>
    <w:pPr>
      <w:ind w:left="800" w:hanging="200"/>
    </w:pPr>
  </w:style>
  <w:style w:type="paragraph" w:styleId="Indeks5">
    <w:name w:val="index 5"/>
    <w:basedOn w:val="Normal"/>
    <w:next w:val="Normal"/>
    <w:autoRedefine/>
    <w:uiPriority w:val="99"/>
    <w:semiHidden/>
    <w:unhideWhenUsed/>
    <w:rsid w:val="00511210"/>
    <w:pPr>
      <w:ind w:left="1000" w:hanging="200"/>
    </w:pPr>
  </w:style>
  <w:style w:type="paragraph" w:styleId="Indeks6">
    <w:name w:val="index 6"/>
    <w:basedOn w:val="Normal"/>
    <w:next w:val="Normal"/>
    <w:autoRedefine/>
    <w:uiPriority w:val="99"/>
    <w:semiHidden/>
    <w:unhideWhenUsed/>
    <w:rsid w:val="00511210"/>
    <w:pPr>
      <w:ind w:left="1200" w:hanging="200"/>
    </w:pPr>
  </w:style>
  <w:style w:type="paragraph" w:styleId="Indeks7">
    <w:name w:val="index 7"/>
    <w:basedOn w:val="Normal"/>
    <w:next w:val="Normal"/>
    <w:autoRedefine/>
    <w:uiPriority w:val="99"/>
    <w:semiHidden/>
    <w:unhideWhenUsed/>
    <w:rsid w:val="00511210"/>
    <w:pPr>
      <w:ind w:left="1400" w:hanging="200"/>
    </w:pPr>
  </w:style>
  <w:style w:type="paragraph" w:styleId="Indeks8">
    <w:name w:val="index 8"/>
    <w:basedOn w:val="Normal"/>
    <w:next w:val="Normal"/>
    <w:autoRedefine/>
    <w:uiPriority w:val="99"/>
    <w:semiHidden/>
    <w:unhideWhenUsed/>
    <w:rsid w:val="00511210"/>
    <w:pPr>
      <w:ind w:left="1600" w:hanging="200"/>
    </w:pPr>
  </w:style>
  <w:style w:type="paragraph" w:styleId="Indeks9">
    <w:name w:val="index 9"/>
    <w:basedOn w:val="Normal"/>
    <w:next w:val="Normal"/>
    <w:autoRedefine/>
    <w:uiPriority w:val="99"/>
    <w:semiHidden/>
    <w:unhideWhenUsed/>
    <w:rsid w:val="00511210"/>
    <w:pPr>
      <w:ind w:left="1800" w:hanging="200"/>
    </w:pPr>
  </w:style>
  <w:style w:type="paragraph" w:styleId="Ingenmellomrom">
    <w:name w:val="No Spacing"/>
    <w:link w:val="IngenmellomromTegn"/>
    <w:uiPriority w:val="1"/>
    <w:rsid w:val="00511210"/>
    <w:pPr>
      <w:spacing w:after="0" w:line="240" w:lineRule="auto"/>
    </w:pPr>
    <w:rPr>
      <w:rFonts w:ascii="Lucida Sans Unicode" w:eastAsia="Times New Roman" w:hAnsi="Lucida Sans Unicode" w:cs="Times New Roman"/>
      <w:sz w:val="20"/>
      <w:szCs w:val="20"/>
    </w:rPr>
  </w:style>
  <w:style w:type="paragraph" w:styleId="INNH1">
    <w:name w:val="toc 1"/>
    <w:basedOn w:val="Normal"/>
    <w:next w:val="Normal"/>
    <w:link w:val="INNH1Tegn"/>
    <w:autoRedefine/>
    <w:uiPriority w:val="39"/>
    <w:unhideWhenUsed/>
    <w:qFormat/>
    <w:rsid w:val="00F85153"/>
    <w:pPr>
      <w:tabs>
        <w:tab w:val="right" w:pos="357"/>
        <w:tab w:val="right" w:leader="dot" w:pos="8777"/>
      </w:tabs>
      <w:spacing w:before="240" w:after="100"/>
    </w:pPr>
    <w:rPr>
      <w:b/>
    </w:rPr>
  </w:style>
  <w:style w:type="paragraph" w:styleId="INNH2">
    <w:name w:val="toc 2"/>
    <w:basedOn w:val="Normal"/>
    <w:next w:val="Normal"/>
    <w:link w:val="INNH2Tegn"/>
    <w:autoRedefine/>
    <w:uiPriority w:val="39"/>
    <w:unhideWhenUsed/>
    <w:qFormat/>
    <w:rsid w:val="00F85153"/>
    <w:pPr>
      <w:tabs>
        <w:tab w:val="right" w:pos="8777"/>
      </w:tabs>
      <w:spacing w:after="100"/>
    </w:pPr>
    <w:rPr>
      <w:color w:val="0B0080"/>
      <w:u w:val="single"/>
      <w14:textFill>
        <w14:solidFill>
          <w14:srgbClr w14:val="0B0080">
            <w14:lumMod w14:val="60000"/>
            <w14:lumOff w14:val="40000"/>
          </w14:srgbClr>
        </w14:solidFill>
      </w14:textFill>
    </w:rPr>
  </w:style>
  <w:style w:type="paragraph" w:styleId="INNH3">
    <w:name w:val="toc 3"/>
    <w:basedOn w:val="Normal"/>
    <w:next w:val="Normal"/>
    <w:autoRedefine/>
    <w:uiPriority w:val="39"/>
    <w:unhideWhenUsed/>
    <w:rsid w:val="00AD3D94"/>
    <w:pPr>
      <w:tabs>
        <w:tab w:val="left" w:pos="1000"/>
        <w:tab w:val="right" w:leader="dot" w:pos="8777"/>
      </w:tabs>
      <w:spacing w:after="100"/>
      <w:ind w:left="284"/>
    </w:pPr>
    <w:rPr>
      <w:b/>
    </w:rPr>
  </w:style>
  <w:style w:type="paragraph" w:styleId="INNH4">
    <w:name w:val="toc 4"/>
    <w:basedOn w:val="Normal"/>
    <w:next w:val="Normal"/>
    <w:autoRedefine/>
    <w:uiPriority w:val="39"/>
    <w:unhideWhenUsed/>
    <w:rsid w:val="00C8481F"/>
    <w:pPr>
      <w:tabs>
        <w:tab w:val="right" w:leader="dot" w:pos="8777"/>
      </w:tabs>
      <w:spacing w:after="100"/>
      <w:ind w:left="600"/>
    </w:pPr>
  </w:style>
  <w:style w:type="paragraph" w:styleId="INNH5">
    <w:name w:val="toc 5"/>
    <w:basedOn w:val="Normal"/>
    <w:next w:val="Normal"/>
    <w:autoRedefine/>
    <w:uiPriority w:val="39"/>
    <w:unhideWhenUsed/>
    <w:rsid w:val="00511210"/>
    <w:pPr>
      <w:spacing w:after="100"/>
      <w:ind w:left="800"/>
    </w:pPr>
  </w:style>
  <w:style w:type="paragraph" w:styleId="INNH6">
    <w:name w:val="toc 6"/>
    <w:basedOn w:val="Normal"/>
    <w:next w:val="Normal"/>
    <w:autoRedefine/>
    <w:uiPriority w:val="39"/>
    <w:unhideWhenUsed/>
    <w:rsid w:val="00511210"/>
    <w:pPr>
      <w:spacing w:after="100"/>
      <w:ind w:left="1000"/>
    </w:pPr>
  </w:style>
  <w:style w:type="paragraph" w:styleId="INNH7">
    <w:name w:val="toc 7"/>
    <w:basedOn w:val="Normal"/>
    <w:next w:val="Normal"/>
    <w:autoRedefine/>
    <w:uiPriority w:val="39"/>
    <w:unhideWhenUsed/>
    <w:rsid w:val="00511210"/>
    <w:pPr>
      <w:spacing w:after="100"/>
      <w:ind w:left="1200"/>
    </w:pPr>
  </w:style>
  <w:style w:type="paragraph" w:styleId="INNH8">
    <w:name w:val="toc 8"/>
    <w:basedOn w:val="Normal"/>
    <w:next w:val="Normal"/>
    <w:autoRedefine/>
    <w:uiPriority w:val="39"/>
    <w:unhideWhenUsed/>
    <w:rsid w:val="00511210"/>
    <w:pPr>
      <w:spacing w:after="100"/>
      <w:ind w:left="1400"/>
    </w:pPr>
  </w:style>
  <w:style w:type="paragraph" w:styleId="INNH9">
    <w:name w:val="toc 9"/>
    <w:basedOn w:val="Normal"/>
    <w:next w:val="Normal"/>
    <w:autoRedefine/>
    <w:uiPriority w:val="39"/>
    <w:unhideWhenUsed/>
    <w:rsid w:val="00511210"/>
    <w:pPr>
      <w:spacing w:after="100"/>
      <w:ind w:left="1600"/>
    </w:pPr>
  </w:style>
  <w:style w:type="paragraph" w:styleId="Innledendehilsen">
    <w:name w:val="Salutation"/>
    <w:basedOn w:val="Normal"/>
    <w:next w:val="Normal"/>
    <w:link w:val="InnledendehilsenTegn"/>
    <w:uiPriority w:val="99"/>
    <w:semiHidden/>
    <w:unhideWhenUsed/>
    <w:rsid w:val="00511210"/>
  </w:style>
  <w:style w:type="character" w:customStyle="1" w:styleId="InnledendehilsenTegn">
    <w:name w:val="Innledende hilsen Tegn"/>
    <w:basedOn w:val="Standardskriftforavsnitt"/>
    <w:link w:val="Innledendehilsen"/>
    <w:uiPriority w:val="99"/>
    <w:semiHidden/>
    <w:rsid w:val="00511210"/>
    <w:rPr>
      <w:rFonts w:ascii="Arial" w:eastAsia="Times New Roman" w:hAnsi="Arial" w:cs="Times New Roman"/>
      <w:sz w:val="20"/>
      <w:szCs w:val="24"/>
      <w:lang w:val="nb-NO"/>
    </w:rPr>
  </w:style>
  <w:style w:type="paragraph" w:styleId="Kildeliste">
    <w:name w:val="table of authorities"/>
    <w:basedOn w:val="Normal"/>
    <w:next w:val="Normal"/>
    <w:uiPriority w:val="99"/>
    <w:semiHidden/>
    <w:unhideWhenUsed/>
    <w:rsid w:val="00511210"/>
    <w:pPr>
      <w:ind w:left="200" w:hanging="200"/>
    </w:pPr>
  </w:style>
  <w:style w:type="paragraph" w:styleId="Kildelisteoverskrift">
    <w:name w:val="toa heading"/>
    <w:basedOn w:val="Normal"/>
    <w:next w:val="Normal"/>
    <w:uiPriority w:val="99"/>
    <w:semiHidden/>
    <w:unhideWhenUsed/>
    <w:rsid w:val="00511210"/>
    <w:pPr>
      <w:spacing w:before="120"/>
    </w:pPr>
    <w:rPr>
      <w:rFonts w:asciiTheme="majorHAnsi" w:eastAsiaTheme="majorEastAsia" w:hAnsiTheme="majorHAnsi" w:cstheme="majorBidi"/>
      <w:b/>
      <w:bCs/>
    </w:rPr>
  </w:style>
  <w:style w:type="paragraph" w:styleId="Kommentaremne">
    <w:name w:val="annotation subject"/>
    <w:basedOn w:val="Merknadstekst"/>
    <w:next w:val="Merknadstekst"/>
    <w:link w:val="KommentaremneTegn"/>
    <w:uiPriority w:val="99"/>
    <w:semiHidden/>
    <w:unhideWhenUsed/>
    <w:rsid w:val="00511210"/>
    <w:pPr>
      <w:overflowPunct/>
      <w:autoSpaceDE/>
      <w:autoSpaceDN/>
      <w:adjustRightInd/>
      <w:textAlignment w:val="auto"/>
    </w:pPr>
    <w:rPr>
      <w:b/>
      <w:bCs/>
      <w:lang w:eastAsia="en-US"/>
    </w:rPr>
  </w:style>
  <w:style w:type="character" w:customStyle="1" w:styleId="KommentaremneTegn">
    <w:name w:val="Kommentaremne Tegn"/>
    <w:basedOn w:val="MerknadstekstTegn"/>
    <w:link w:val="Kommentaremne"/>
    <w:uiPriority w:val="99"/>
    <w:semiHidden/>
    <w:rsid w:val="00511210"/>
    <w:rPr>
      <w:rFonts w:ascii="Arial" w:eastAsia="Times New Roman" w:hAnsi="Arial" w:cs="Times New Roman"/>
      <w:b/>
      <w:bCs/>
      <w:sz w:val="20"/>
      <w:szCs w:val="24"/>
      <w:lang w:val="nb-NO" w:eastAsia="nb-NO"/>
    </w:rPr>
  </w:style>
  <w:style w:type="paragraph" w:styleId="Konvoluttadresse">
    <w:name w:val="envelope address"/>
    <w:basedOn w:val="Normal"/>
    <w:uiPriority w:val="99"/>
    <w:semiHidden/>
    <w:unhideWhenUsed/>
    <w:rsid w:val="00511210"/>
    <w:pPr>
      <w:framePr w:w="7920" w:h="1980" w:hRule="exact" w:hSpace="141" w:wrap="auto" w:hAnchor="page" w:xAlign="center" w:yAlign="bottom"/>
      <w:ind w:left="2880"/>
    </w:pPr>
    <w:rPr>
      <w:rFonts w:asciiTheme="majorHAnsi" w:eastAsiaTheme="majorEastAsia" w:hAnsiTheme="majorHAnsi" w:cstheme="majorBidi"/>
    </w:rPr>
  </w:style>
  <w:style w:type="character" w:styleId="Linjenummer">
    <w:name w:val="line number"/>
    <w:basedOn w:val="Standardskriftforavsnitt"/>
    <w:uiPriority w:val="99"/>
    <w:semiHidden/>
    <w:unhideWhenUsed/>
    <w:rsid w:val="00511210"/>
    <w:rPr>
      <w:lang w:val="nb-NO"/>
    </w:rPr>
  </w:style>
  <w:style w:type="paragraph" w:styleId="Liste">
    <w:name w:val="List"/>
    <w:basedOn w:val="Normal"/>
    <w:uiPriority w:val="99"/>
    <w:semiHidden/>
    <w:unhideWhenUsed/>
    <w:rsid w:val="00511210"/>
    <w:pPr>
      <w:ind w:left="283" w:hanging="283"/>
      <w:contextualSpacing/>
    </w:pPr>
  </w:style>
  <w:style w:type="paragraph" w:styleId="Liste-forts">
    <w:name w:val="List Continue"/>
    <w:basedOn w:val="Normal"/>
    <w:uiPriority w:val="99"/>
    <w:semiHidden/>
    <w:unhideWhenUsed/>
    <w:rsid w:val="00511210"/>
    <w:pPr>
      <w:spacing w:after="120"/>
      <w:ind w:left="283"/>
      <w:contextualSpacing/>
    </w:pPr>
  </w:style>
  <w:style w:type="paragraph" w:styleId="Liste-forts2">
    <w:name w:val="List Continue 2"/>
    <w:basedOn w:val="Normal"/>
    <w:uiPriority w:val="99"/>
    <w:semiHidden/>
    <w:unhideWhenUsed/>
    <w:rsid w:val="00511210"/>
    <w:pPr>
      <w:spacing w:after="120"/>
      <w:ind w:left="566"/>
      <w:contextualSpacing/>
    </w:pPr>
  </w:style>
  <w:style w:type="paragraph" w:styleId="Liste-forts3">
    <w:name w:val="List Continue 3"/>
    <w:basedOn w:val="Normal"/>
    <w:uiPriority w:val="99"/>
    <w:semiHidden/>
    <w:unhideWhenUsed/>
    <w:rsid w:val="00511210"/>
    <w:pPr>
      <w:spacing w:after="120"/>
      <w:ind w:left="849"/>
      <w:contextualSpacing/>
    </w:pPr>
  </w:style>
  <w:style w:type="paragraph" w:styleId="Liste-forts4">
    <w:name w:val="List Continue 4"/>
    <w:basedOn w:val="Normal"/>
    <w:uiPriority w:val="99"/>
    <w:semiHidden/>
    <w:unhideWhenUsed/>
    <w:rsid w:val="00511210"/>
    <w:pPr>
      <w:spacing w:after="120"/>
      <w:ind w:left="1132"/>
      <w:contextualSpacing/>
    </w:pPr>
  </w:style>
  <w:style w:type="paragraph" w:styleId="Liste-forts5">
    <w:name w:val="List Continue 5"/>
    <w:basedOn w:val="Normal"/>
    <w:uiPriority w:val="99"/>
    <w:semiHidden/>
    <w:unhideWhenUsed/>
    <w:rsid w:val="00511210"/>
    <w:pPr>
      <w:spacing w:after="120"/>
      <w:ind w:left="1415"/>
      <w:contextualSpacing/>
    </w:pPr>
  </w:style>
  <w:style w:type="paragraph" w:styleId="Liste2">
    <w:name w:val="List 2"/>
    <w:basedOn w:val="Normal"/>
    <w:uiPriority w:val="99"/>
    <w:semiHidden/>
    <w:unhideWhenUsed/>
    <w:rsid w:val="00511210"/>
    <w:pPr>
      <w:ind w:left="566" w:hanging="283"/>
      <w:contextualSpacing/>
    </w:pPr>
  </w:style>
  <w:style w:type="paragraph" w:styleId="Liste3">
    <w:name w:val="List 3"/>
    <w:basedOn w:val="Normal"/>
    <w:uiPriority w:val="99"/>
    <w:semiHidden/>
    <w:unhideWhenUsed/>
    <w:rsid w:val="00511210"/>
    <w:pPr>
      <w:ind w:left="849" w:hanging="283"/>
      <w:contextualSpacing/>
    </w:pPr>
  </w:style>
  <w:style w:type="paragraph" w:styleId="Liste4">
    <w:name w:val="List 4"/>
    <w:basedOn w:val="Normal"/>
    <w:uiPriority w:val="99"/>
    <w:semiHidden/>
    <w:unhideWhenUsed/>
    <w:rsid w:val="00511210"/>
    <w:pPr>
      <w:ind w:left="1132" w:hanging="283"/>
      <w:contextualSpacing/>
    </w:pPr>
  </w:style>
  <w:style w:type="paragraph" w:styleId="Liste5">
    <w:name w:val="List 5"/>
    <w:basedOn w:val="Normal"/>
    <w:uiPriority w:val="99"/>
    <w:semiHidden/>
    <w:unhideWhenUsed/>
    <w:rsid w:val="00511210"/>
    <w:pPr>
      <w:ind w:left="1415" w:hanging="283"/>
      <w:contextualSpacing/>
    </w:pPr>
  </w:style>
  <w:style w:type="paragraph" w:styleId="Listeavsnitt">
    <w:name w:val="List Paragraph"/>
    <w:basedOn w:val="Normal"/>
    <w:uiPriority w:val="34"/>
    <w:qFormat/>
    <w:rsid w:val="00511210"/>
    <w:pPr>
      <w:ind w:left="720"/>
      <w:contextualSpacing/>
    </w:pPr>
  </w:style>
  <w:style w:type="table" w:styleId="Listetabell1lys">
    <w:name w:val="List Table 1 Light"/>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1lysuthevingsfarge1">
    <w:name w:val="List Table 1 Light Accent 1"/>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1lysuthevingsfarge2">
    <w:name w:val="List Table 1 Light Accent 2"/>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1lysuthevingsfarge3">
    <w:name w:val="List Table 1 Light Accent 3"/>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1lysuthevingsfarge4">
    <w:name w:val="List Table 1 Light Accent 4"/>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1lysuthevingsfarge5">
    <w:name w:val="List Table 1 Light Accent 5"/>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1lysuthevingsfarge6">
    <w:name w:val="List Table 1 Light Accent 6"/>
    <w:basedOn w:val="Vanligtabell"/>
    <w:uiPriority w:val="46"/>
    <w:rsid w:val="00511210"/>
    <w:pPr>
      <w:spacing w:after="0" w:line="240" w:lineRule="auto"/>
    </w:pPr>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2">
    <w:name w:val="List Table 2"/>
    <w:basedOn w:val="Vanligtabell"/>
    <w:uiPriority w:val="47"/>
    <w:rsid w:val="00511210"/>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2uthevingsfarge1">
    <w:name w:val="List Table 2 Accent 1"/>
    <w:basedOn w:val="Vanligtabell"/>
    <w:uiPriority w:val="47"/>
    <w:rsid w:val="00511210"/>
    <w:pPr>
      <w:spacing w:after="0" w:line="240" w:lineRule="auto"/>
    </w:pPr>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2uthevingsfarge2">
    <w:name w:val="List Table 2 Accent 2"/>
    <w:basedOn w:val="Vanligtabell"/>
    <w:uiPriority w:val="47"/>
    <w:rsid w:val="00511210"/>
    <w:pPr>
      <w:spacing w:after="0" w:line="240" w:lineRule="auto"/>
    </w:pPr>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2uthevingsfarge3">
    <w:name w:val="List Table 2 Accent 3"/>
    <w:basedOn w:val="Vanligtabell"/>
    <w:uiPriority w:val="47"/>
    <w:rsid w:val="00511210"/>
    <w:pPr>
      <w:spacing w:after="0" w:line="240" w:lineRule="auto"/>
    </w:pPr>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2uthevingsfarge4">
    <w:name w:val="List Table 2 Accent 4"/>
    <w:basedOn w:val="Vanligtabell"/>
    <w:uiPriority w:val="47"/>
    <w:rsid w:val="00511210"/>
    <w:pPr>
      <w:spacing w:after="0" w:line="240" w:lineRule="auto"/>
    </w:pPr>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2uthevingsfarge5">
    <w:name w:val="List Table 2 Accent 5"/>
    <w:basedOn w:val="Vanligtabell"/>
    <w:uiPriority w:val="47"/>
    <w:rsid w:val="00511210"/>
    <w:pPr>
      <w:spacing w:after="0" w:line="240" w:lineRule="auto"/>
    </w:pPr>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2uthevingsfarge6">
    <w:name w:val="List Table 2 Accent 6"/>
    <w:basedOn w:val="Vanligtabell"/>
    <w:uiPriority w:val="47"/>
    <w:rsid w:val="00511210"/>
    <w:pPr>
      <w:spacing w:after="0" w:line="240" w:lineRule="auto"/>
    </w:pPr>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3">
    <w:name w:val="List Table 3"/>
    <w:basedOn w:val="Vanligtabell"/>
    <w:uiPriority w:val="48"/>
    <w:rsid w:val="00511210"/>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etabell3uthevingsfarge1">
    <w:name w:val="List Table 3 Accent 1"/>
    <w:basedOn w:val="Vanligtabell"/>
    <w:uiPriority w:val="48"/>
    <w:rsid w:val="00511210"/>
    <w:pPr>
      <w:spacing w:after="0" w:line="240" w:lineRule="auto"/>
    </w:pPr>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etabell3uthevingsfarge2">
    <w:name w:val="List Table 3 Accent 2"/>
    <w:basedOn w:val="Vanligtabell"/>
    <w:uiPriority w:val="48"/>
    <w:rsid w:val="00511210"/>
    <w:pPr>
      <w:spacing w:after="0" w:line="240" w:lineRule="auto"/>
    </w:pPr>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etabell3uthevingsfarge3">
    <w:name w:val="List Table 3 Accent 3"/>
    <w:basedOn w:val="Vanligtabell"/>
    <w:uiPriority w:val="48"/>
    <w:rsid w:val="00511210"/>
    <w:pPr>
      <w:spacing w:after="0" w:line="240" w:lineRule="auto"/>
    </w:pPr>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etabell3uthevingsfarge4">
    <w:name w:val="List Table 3 Accent 4"/>
    <w:basedOn w:val="Vanligtabell"/>
    <w:uiPriority w:val="48"/>
    <w:rsid w:val="00511210"/>
    <w:pPr>
      <w:spacing w:after="0" w:line="240" w:lineRule="auto"/>
    </w:pPr>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etabell3uthevingsfarge5">
    <w:name w:val="List Table 3 Accent 5"/>
    <w:basedOn w:val="Vanligtabell"/>
    <w:uiPriority w:val="48"/>
    <w:rsid w:val="00511210"/>
    <w:pPr>
      <w:spacing w:after="0" w:line="240" w:lineRule="auto"/>
    </w:pPr>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etabell3uthevingsfarge6">
    <w:name w:val="List Table 3 Accent 6"/>
    <w:basedOn w:val="Vanligtabell"/>
    <w:uiPriority w:val="48"/>
    <w:rsid w:val="00511210"/>
    <w:pPr>
      <w:spacing w:after="0" w:line="240" w:lineRule="auto"/>
    </w:pPr>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etabell4">
    <w:name w:val="List Table 4"/>
    <w:basedOn w:val="Vanligtabell"/>
    <w:uiPriority w:val="49"/>
    <w:rsid w:val="0051121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4uthevingsfarge1">
    <w:name w:val="List Table 4 Accent 1"/>
    <w:basedOn w:val="Vanligtabell"/>
    <w:uiPriority w:val="49"/>
    <w:rsid w:val="00511210"/>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4uthevingsfarge2">
    <w:name w:val="List Table 4 Accent 2"/>
    <w:basedOn w:val="Vanligtabell"/>
    <w:uiPriority w:val="49"/>
    <w:rsid w:val="00511210"/>
    <w:pPr>
      <w:spacing w:after="0" w:line="240" w:lineRule="auto"/>
    </w:p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4uthevingsfarge3">
    <w:name w:val="List Table 4 Accent 3"/>
    <w:basedOn w:val="Vanligtabell"/>
    <w:uiPriority w:val="49"/>
    <w:rsid w:val="00511210"/>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4uthevingsfarge4">
    <w:name w:val="List Table 4 Accent 4"/>
    <w:basedOn w:val="Vanligtabell"/>
    <w:uiPriority w:val="49"/>
    <w:rsid w:val="00511210"/>
    <w:pPr>
      <w:spacing w:after="0" w:line="240" w:lineRule="auto"/>
    </w:p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4uthevingsfarge5">
    <w:name w:val="List Table 4 Accent 5"/>
    <w:basedOn w:val="Vanligtabell"/>
    <w:uiPriority w:val="49"/>
    <w:rsid w:val="00511210"/>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4uthevingsfarge6">
    <w:name w:val="List Table 4 Accent 6"/>
    <w:basedOn w:val="Vanligtabell"/>
    <w:uiPriority w:val="49"/>
    <w:rsid w:val="00511210"/>
    <w:pPr>
      <w:spacing w:after="0" w:line="240" w:lineRule="auto"/>
    </w:p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5mrk">
    <w:name w:val="List Table 5 Dark"/>
    <w:basedOn w:val="Vanligtabell"/>
    <w:uiPriority w:val="50"/>
    <w:rsid w:val="00511210"/>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1">
    <w:name w:val="List Table 5 Dark Accent 1"/>
    <w:basedOn w:val="Vanligtabell"/>
    <w:uiPriority w:val="50"/>
    <w:rsid w:val="00511210"/>
    <w:pPr>
      <w:spacing w:after="0" w:line="240" w:lineRule="auto"/>
    </w:pPr>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2">
    <w:name w:val="List Table 5 Dark Accent 2"/>
    <w:basedOn w:val="Vanligtabell"/>
    <w:uiPriority w:val="50"/>
    <w:rsid w:val="00511210"/>
    <w:pPr>
      <w:spacing w:after="0" w:line="240" w:lineRule="auto"/>
    </w:pPr>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3">
    <w:name w:val="List Table 5 Dark Accent 3"/>
    <w:basedOn w:val="Vanligtabell"/>
    <w:uiPriority w:val="50"/>
    <w:rsid w:val="00511210"/>
    <w:pPr>
      <w:spacing w:after="0" w:line="240" w:lineRule="auto"/>
    </w:pPr>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4">
    <w:name w:val="List Table 5 Dark Accent 4"/>
    <w:basedOn w:val="Vanligtabell"/>
    <w:uiPriority w:val="50"/>
    <w:rsid w:val="00511210"/>
    <w:pPr>
      <w:spacing w:after="0" w:line="240" w:lineRule="auto"/>
    </w:pPr>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5">
    <w:name w:val="List Table 5 Dark Accent 5"/>
    <w:basedOn w:val="Vanligtabell"/>
    <w:uiPriority w:val="50"/>
    <w:rsid w:val="00511210"/>
    <w:pPr>
      <w:spacing w:after="0" w:line="240" w:lineRule="auto"/>
    </w:pPr>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6">
    <w:name w:val="List Table 5 Dark Accent 6"/>
    <w:basedOn w:val="Vanligtabell"/>
    <w:uiPriority w:val="50"/>
    <w:rsid w:val="00511210"/>
    <w:pPr>
      <w:spacing w:after="0" w:line="240" w:lineRule="auto"/>
    </w:pPr>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6fargerik">
    <w:name w:val="List Table 6 Colorful"/>
    <w:basedOn w:val="Vanligtabell"/>
    <w:uiPriority w:val="51"/>
    <w:rsid w:val="00511210"/>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etabell6fargerikuthevingsfarge1">
    <w:name w:val="List Table 6 Colorful Accent 1"/>
    <w:basedOn w:val="Vanligtabell"/>
    <w:uiPriority w:val="51"/>
    <w:rsid w:val="00511210"/>
    <w:pPr>
      <w:spacing w:after="0" w:line="240" w:lineRule="auto"/>
    </w:pPr>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etabell6fargerikuthevingsfarge2">
    <w:name w:val="List Table 6 Colorful Accent 2"/>
    <w:basedOn w:val="Vanligtabell"/>
    <w:uiPriority w:val="51"/>
    <w:rsid w:val="00511210"/>
    <w:pPr>
      <w:spacing w:after="0" w:line="240" w:lineRule="auto"/>
    </w:pPr>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etabell6fargerikuthevingsfarge3">
    <w:name w:val="List Table 6 Colorful Accent 3"/>
    <w:basedOn w:val="Vanligtabell"/>
    <w:uiPriority w:val="51"/>
    <w:rsid w:val="00511210"/>
    <w:pPr>
      <w:spacing w:after="0" w:line="240" w:lineRule="auto"/>
    </w:pPr>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etabell6fargerikuthevingsfarge4">
    <w:name w:val="List Table 6 Colorful Accent 4"/>
    <w:basedOn w:val="Vanligtabell"/>
    <w:uiPriority w:val="51"/>
    <w:rsid w:val="00511210"/>
    <w:pPr>
      <w:spacing w:after="0" w:line="240" w:lineRule="auto"/>
    </w:pPr>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etabell6fargerikuthevingsfarge5">
    <w:name w:val="List Table 6 Colorful Accent 5"/>
    <w:basedOn w:val="Vanligtabell"/>
    <w:uiPriority w:val="51"/>
    <w:rsid w:val="00511210"/>
    <w:pPr>
      <w:spacing w:after="0" w:line="240" w:lineRule="auto"/>
    </w:pPr>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etabell6fargerikuthevingsfarge6">
    <w:name w:val="List Table 6 Colorful Accent 6"/>
    <w:basedOn w:val="Vanligtabell"/>
    <w:uiPriority w:val="51"/>
    <w:rsid w:val="00511210"/>
    <w:pPr>
      <w:spacing w:after="0" w:line="240" w:lineRule="auto"/>
    </w:pPr>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etabell7fargerik">
    <w:name w:val="List Table 7 Colorful"/>
    <w:basedOn w:val="Vanligtabell"/>
    <w:uiPriority w:val="52"/>
    <w:rsid w:val="00511210"/>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1">
    <w:name w:val="List Table 7 Colorful Accent 1"/>
    <w:basedOn w:val="Vanligtabell"/>
    <w:uiPriority w:val="52"/>
    <w:rsid w:val="00511210"/>
    <w:pPr>
      <w:spacing w:after="0" w:line="240" w:lineRule="auto"/>
    </w:pPr>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2">
    <w:name w:val="List Table 7 Colorful Accent 2"/>
    <w:basedOn w:val="Vanligtabell"/>
    <w:uiPriority w:val="52"/>
    <w:rsid w:val="00511210"/>
    <w:pPr>
      <w:spacing w:after="0" w:line="240" w:lineRule="auto"/>
    </w:pPr>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3">
    <w:name w:val="List Table 7 Colorful Accent 3"/>
    <w:basedOn w:val="Vanligtabell"/>
    <w:uiPriority w:val="52"/>
    <w:rsid w:val="00511210"/>
    <w:pPr>
      <w:spacing w:after="0" w:line="240" w:lineRule="auto"/>
    </w:pPr>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4">
    <w:name w:val="List Table 7 Colorful Accent 4"/>
    <w:basedOn w:val="Vanligtabell"/>
    <w:uiPriority w:val="52"/>
    <w:rsid w:val="00511210"/>
    <w:pPr>
      <w:spacing w:after="0" w:line="240" w:lineRule="auto"/>
    </w:pPr>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5">
    <w:name w:val="List Table 7 Colorful Accent 5"/>
    <w:basedOn w:val="Vanligtabell"/>
    <w:uiPriority w:val="52"/>
    <w:rsid w:val="00511210"/>
    <w:pPr>
      <w:spacing w:after="0" w:line="240" w:lineRule="auto"/>
    </w:pPr>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6">
    <w:name w:val="List Table 7 Colorful Accent 6"/>
    <w:basedOn w:val="Vanligtabell"/>
    <w:uiPriority w:val="52"/>
    <w:rsid w:val="00511210"/>
    <w:pPr>
      <w:spacing w:after="0" w:line="240" w:lineRule="auto"/>
    </w:pPr>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ysliste">
    <w:name w:val="Light List"/>
    <w:basedOn w:val="Vanligtabell"/>
    <w:uiPriority w:val="61"/>
    <w:semiHidden/>
    <w:unhideWhenUsed/>
    <w:rsid w:val="00511210"/>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yslisteuthevingsfarge1">
    <w:name w:val="Light List Accent 1"/>
    <w:basedOn w:val="Vanligtabell"/>
    <w:uiPriority w:val="61"/>
    <w:semiHidden/>
    <w:unhideWhenUsed/>
    <w:rsid w:val="00511210"/>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yslisteuthevingsfarge2">
    <w:name w:val="Light List Accent 2"/>
    <w:basedOn w:val="Vanligtabell"/>
    <w:uiPriority w:val="61"/>
    <w:semiHidden/>
    <w:unhideWhenUsed/>
    <w:rsid w:val="00511210"/>
    <w:pPr>
      <w:spacing w:after="0" w:line="240" w:lineRule="auto"/>
    </w:p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yslisteuthevingsfarge3">
    <w:name w:val="Light List Accent 3"/>
    <w:basedOn w:val="Vanligtabell"/>
    <w:uiPriority w:val="61"/>
    <w:semiHidden/>
    <w:unhideWhenUsed/>
    <w:rsid w:val="00511210"/>
    <w:pPr>
      <w:spacing w:after="0" w:line="240" w:lineRule="auto"/>
    </w:p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yslisteuthevingsfarge4">
    <w:name w:val="Light List Accent 4"/>
    <w:basedOn w:val="Vanligtabell"/>
    <w:uiPriority w:val="61"/>
    <w:semiHidden/>
    <w:unhideWhenUsed/>
    <w:rsid w:val="00511210"/>
    <w:pPr>
      <w:spacing w:after="0" w:line="240" w:lineRule="auto"/>
    </w:p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yslisteuthevingsfarge5">
    <w:name w:val="Light List Accent 5"/>
    <w:basedOn w:val="Vanligtabell"/>
    <w:uiPriority w:val="61"/>
    <w:semiHidden/>
    <w:unhideWhenUsed/>
    <w:rsid w:val="00511210"/>
    <w:pPr>
      <w:spacing w:after="0" w:line="240" w:lineRule="auto"/>
    </w:p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yslisteuthevingsfarge6">
    <w:name w:val="Light List Accent 6"/>
    <w:basedOn w:val="Vanligtabell"/>
    <w:uiPriority w:val="61"/>
    <w:semiHidden/>
    <w:unhideWhenUsed/>
    <w:rsid w:val="00511210"/>
    <w:pPr>
      <w:spacing w:after="0" w:line="240" w:lineRule="auto"/>
    </w:p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ysskyggelegging">
    <w:name w:val="Light Shading"/>
    <w:basedOn w:val="Vanligtabell"/>
    <w:uiPriority w:val="60"/>
    <w:semiHidden/>
    <w:unhideWhenUsed/>
    <w:rsid w:val="00511210"/>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ysskyggelegginguthevingsfarge1">
    <w:name w:val="Light Shading Accent 1"/>
    <w:basedOn w:val="Vanligtabell"/>
    <w:uiPriority w:val="60"/>
    <w:semiHidden/>
    <w:unhideWhenUsed/>
    <w:rsid w:val="00511210"/>
    <w:pPr>
      <w:spacing w:after="0" w:line="240" w:lineRule="auto"/>
    </w:pPr>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ysskyggelegginguthevingsfarge2">
    <w:name w:val="Light Shading Accent 2"/>
    <w:basedOn w:val="Vanligtabell"/>
    <w:uiPriority w:val="60"/>
    <w:semiHidden/>
    <w:unhideWhenUsed/>
    <w:rsid w:val="00511210"/>
    <w:pPr>
      <w:spacing w:after="0" w:line="240" w:lineRule="auto"/>
    </w:pPr>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ysskyggelegginguthevingsfarge3">
    <w:name w:val="Light Shading Accent 3"/>
    <w:basedOn w:val="Vanligtabell"/>
    <w:uiPriority w:val="60"/>
    <w:semiHidden/>
    <w:unhideWhenUsed/>
    <w:rsid w:val="00511210"/>
    <w:pPr>
      <w:spacing w:after="0" w:line="240" w:lineRule="auto"/>
    </w:pPr>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ysskyggelegginguthevingsfarge4">
    <w:name w:val="Light Shading Accent 4"/>
    <w:basedOn w:val="Vanligtabell"/>
    <w:uiPriority w:val="60"/>
    <w:semiHidden/>
    <w:unhideWhenUsed/>
    <w:rsid w:val="00511210"/>
    <w:pPr>
      <w:spacing w:after="0" w:line="240" w:lineRule="auto"/>
    </w:pPr>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ysskyggelegginguthevingsfarge5">
    <w:name w:val="Light Shading Accent 5"/>
    <w:basedOn w:val="Vanligtabell"/>
    <w:uiPriority w:val="60"/>
    <w:semiHidden/>
    <w:unhideWhenUsed/>
    <w:rsid w:val="00511210"/>
    <w:pPr>
      <w:spacing w:after="0" w:line="240" w:lineRule="auto"/>
    </w:pPr>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ysskyggelegginguthevingsfarge6">
    <w:name w:val="Light Shading Accent 6"/>
    <w:basedOn w:val="Vanligtabell"/>
    <w:uiPriority w:val="60"/>
    <w:semiHidden/>
    <w:unhideWhenUsed/>
    <w:rsid w:val="00511210"/>
    <w:pPr>
      <w:spacing w:after="0" w:line="240" w:lineRule="auto"/>
    </w:pPr>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table" w:styleId="Lystrutenett">
    <w:name w:val="Light Grid"/>
    <w:basedOn w:val="Vanligtabell"/>
    <w:uiPriority w:val="62"/>
    <w:semiHidden/>
    <w:unhideWhenUsed/>
    <w:rsid w:val="00511210"/>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ystrutenettuthevingsfarge1">
    <w:name w:val="Light Grid Accent 1"/>
    <w:basedOn w:val="Vanligtabell"/>
    <w:uiPriority w:val="62"/>
    <w:semiHidden/>
    <w:unhideWhenUsed/>
    <w:rsid w:val="00511210"/>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ystrutenettuthevingsfarge2">
    <w:name w:val="Light Grid Accent 2"/>
    <w:basedOn w:val="Vanligtabell"/>
    <w:uiPriority w:val="62"/>
    <w:semiHidden/>
    <w:unhideWhenUsed/>
    <w:rsid w:val="00511210"/>
    <w:pPr>
      <w:spacing w:after="0" w:line="240" w:lineRule="auto"/>
    </w:p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ystrutenettuthevingsfarge3">
    <w:name w:val="Light Grid Accent 3"/>
    <w:basedOn w:val="Vanligtabell"/>
    <w:uiPriority w:val="62"/>
    <w:semiHidden/>
    <w:unhideWhenUsed/>
    <w:rsid w:val="00511210"/>
    <w:pPr>
      <w:spacing w:after="0" w:line="240" w:lineRule="auto"/>
    </w:p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ystrutenettuthevingsfarge4">
    <w:name w:val="Light Grid Accent 4"/>
    <w:basedOn w:val="Vanligtabell"/>
    <w:uiPriority w:val="62"/>
    <w:semiHidden/>
    <w:unhideWhenUsed/>
    <w:rsid w:val="00511210"/>
    <w:pPr>
      <w:spacing w:after="0" w:line="240" w:lineRule="auto"/>
    </w:p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ystrutenettuthevingsfarge5">
    <w:name w:val="Light Grid Accent 5"/>
    <w:basedOn w:val="Vanligtabell"/>
    <w:uiPriority w:val="62"/>
    <w:semiHidden/>
    <w:unhideWhenUsed/>
    <w:rsid w:val="00511210"/>
    <w:pPr>
      <w:spacing w:after="0" w:line="240" w:lineRule="auto"/>
    </w:p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ystrutenettuthevingsfarge6">
    <w:name w:val="Light Grid Accent 6"/>
    <w:basedOn w:val="Vanligtabell"/>
    <w:uiPriority w:val="62"/>
    <w:semiHidden/>
    <w:unhideWhenUsed/>
    <w:rsid w:val="00511210"/>
    <w:pPr>
      <w:spacing w:after="0" w:line="240" w:lineRule="auto"/>
    </w:p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paragraph" w:styleId="Makrotekst">
    <w:name w:val="macro"/>
    <w:link w:val="MakrotekstTegn"/>
    <w:uiPriority w:val="99"/>
    <w:semiHidden/>
    <w:unhideWhenUsed/>
    <w:rsid w:val="00511210"/>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nsolas" w:eastAsia="Times New Roman" w:hAnsi="Consolas" w:cs="Times New Roman"/>
      <w:sz w:val="20"/>
      <w:szCs w:val="20"/>
    </w:rPr>
  </w:style>
  <w:style w:type="character" w:customStyle="1" w:styleId="MakrotekstTegn">
    <w:name w:val="Makrotekst Tegn"/>
    <w:basedOn w:val="Standardskriftforavsnitt"/>
    <w:link w:val="Makrotekst"/>
    <w:uiPriority w:val="99"/>
    <w:semiHidden/>
    <w:rsid w:val="00511210"/>
    <w:rPr>
      <w:rFonts w:ascii="Consolas" w:eastAsia="Times New Roman" w:hAnsi="Consolas" w:cs="Times New Roman"/>
      <w:sz w:val="20"/>
      <w:szCs w:val="20"/>
      <w:lang w:val="nb-NO"/>
    </w:rPr>
  </w:style>
  <w:style w:type="paragraph" w:styleId="Meldingshode">
    <w:name w:val="Message Header"/>
    <w:basedOn w:val="Normal"/>
    <w:link w:val="MeldingshodeTegn"/>
    <w:uiPriority w:val="99"/>
    <w:semiHidden/>
    <w:unhideWhenUsed/>
    <w:rsid w:val="00511210"/>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rPr>
  </w:style>
  <w:style w:type="character" w:customStyle="1" w:styleId="MeldingshodeTegn">
    <w:name w:val="Meldingshode Tegn"/>
    <w:basedOn w:val="Standardskriftforavsnitt"/>
    <w:link w:val="Meldingshode"/>
    <w:uiPriority w:val="99"/>
    <w:semiHidden/>
    <w:rsid w:val="00511210"/>
    <w:rPr>
      <w:rFonts w:asciiTheme="majorHAnsi" w:eastAsiaTheme="majorEastAsia" w:hAnsiTheme="majorHAnsi" w:cstheme="majorBidi"/>
      <w:sz w:val="20"/>
      <w:szCs w:val="24"/>
      <w:shd w:val="pct20" w:color="auto" w:fill="auto"/>
      <w:lang w:val="nb-NO"/>
    </w:rPr>
  </w:style>
  <w:style w:type="character" w:styleId="Merknadsreferanse">
    <w:name w:val="annotation reference"/>
    <w:basedOn w:val="Standardskriftforavsnitt"/>
    <w:uiPriority w:val="99"/>
    <w:semiHidden/>
    <w:unhideWhenUsed/>
    <w:rsid w:val="00511210"/>
    <w:rPr>
      <w:sz w:val="16"/>
      <w:szCs w:val="16"/>
      <w:lang w:val="nb-NO"/>
    </w:rPr>
  </w:style>
  <w:style w:type="table" w:styleId="Middelsliste1">
    <w:name w:val="Medium List 1"/>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iddelsliste1uthevingsfarge1">
    <w:name w:val="Medium List 1 Accent 1"/>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iddelsliste1uthevingsfarge2">
    <w:name w:val="Medium List 1 Accent 2"/>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iddelsliste1uthevingsfarge3">
    <w:name w:val="Medium List 1 Accent 3"/>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iddelsliste1uthevingsfarge4">
    <w:name w:val="Medium List 1 Accent 4"/>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iddelsliste1uthevingsfarge5">
    <w:name w:val="Medium List 1 Accent 5"/>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iddelsliste1uthevingsfarge6">
    <w:name w:val="Medium List 1 Accent 6"/>
    <w:basedOn w:val="Vanligtabell"/>
    <w:uiPriority w:val="65"/>
    <w:semiHidden/>
    <w:unhideWhenUsed/>
    <w:rsid w:val="00511210"/>
    <w:pPr>
      <w:spacing w:after="0" w:line="240" w:lineRule="auto"/>
    </w:pPr>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iddelsliste2">
    <w:name w:val="Medium List 2"/>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1">
    <w:name w:val="Medium List 2 Accent 1"/>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2">
    <w:name w:val="Medium List 2 Accent 2"/>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3">
    <w:name w:val="Medium List 2 Accent 3"/>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4">
    <w:name w:val="Medium List 2 Accent 4"/>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5">
    <w:name w:val="Medium List 2 Accent 5"/>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6">
    <w:name w:val="Medium List 2 Accent 6"/>
    <w:basedOn w:val="Vanligtabell"/>
    <w:uiPriority w:val="66"/>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rutenett1">
    <w:name w:val="Medium Grid 1"/>
    <w:basedOn w:val="Vanligtabell"/>
    <w:uiPriority w:val="67"/>
    <w:semiHidden/>
    <w:unhideWhenUsed/>
    <w:rsid w:val="00511210"/>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iddelsrutenett1uthevingsfarge1">
    <w:name w:val="Medium Grid 1 Accent 1"/>
    <w:basedOn w:val="Vanligtabell"/>
    <w:uiPriority w:val="67"/>
    <w:semiHidden/>
    <w:unhideWhenUsed/>
    <w:rsid w:val="00511210"/>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iddelsrutenett1uthevingsfarge2">
    <w:name w:val="Medium Grid 1 Accent 2"/>
    <w:basedOn w:val="Vanligtabell"/>
    <w:uiPriority w:val="67"/>
    <w:semiHidden/>
    <w:unhideWhenUsed/>
    <w:rsid w:val="00511210"/>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iddelsrutenett1uthevingsfarge3">
    <w:name w:val="Medium Grid 1 Accent 3"/>
    <w:basedOn w:val="Vanligtabell"/>
    <w:uiPriority w:val="67"/>
    <w:semiHidden/>
    <w:unhideWhenUsed/>
    <w:rsid w:val="00511210"/>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iddelsrutenett1uthevingsfarge4">
    <w:name w:val="Medium Grid 1 Accent 4"/>
    <w:basedOn w:val="Vanligtabell"/>
    <w:uiPriority w:val="67"/>
    <w:semiHidden/>
    <w:unhideWhenUsed/>
    <w:rsid w:val="00511210"/>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iddelsrutenett1uthevingsfarge5">
    <w:name w:val="Medium Grid 1 Accent 5"/>
    <w:basedOn w:val="Vanligtabell"/>
    <w:uiPriority w:val="67"/>
    <w:semiHidden/>
    <w:unhideWhenUsed/>
    <w:rsid w:val="00511210"/>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iddelsrutenett1uthevingsfarge6">
    <w:name w:val="Medium Grid 1 Accent 6"/>
    <w:basedOn w:val="Vanligtabell"/>
    <w:uiPriority w:val="67"/>
    <w:semiHidden/>
    <w:unhideWhenUsed/>
    <w:rsid w:val="00511210"/>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iddelsrutenett2">
    <w:name w:val="Medium Grid 2"/>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iddelsrutenett2uthevingsfarge1">
    <w:name w:val="Medium Grid 2 Accent 1"/>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iddelsrutenett2uthevingsfarge2">
    <w:name w:val="Medium Grid 2 Accent 2"/>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iddelsrutenett2uthevingsfarge3">
    <w:name w:val="Medium Grid 2 Accent 3"/>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iddelsrutenett2uthevingsfarge4">
    <w:name w:val="Medium Grid 2 Accent 4"/>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iddelsrutenett2uthevingsfarge5">
    <w:name w:val="Medium Grid 2 Accent 5"/>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iddelsrutenett2uthevingsfarge6">
    <w:name w:val="Medium Grid 2 Accent 6"/>
    <w:basedOn w:val="Vanligtabell"/>
    <w:uiPriority w:val="68"/>
    <w:semiHidden/>
    <w:unhideWhenUsed/>
    <w:rsid w:val="0051121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iddelsrutenett3">
    <w:name w:val="Medium Grid 3"/>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iddelsrutenett3uthevingsfarge1">
    <w:name w:val="Medium Grid 3 Accent 1"/>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iddelsrutenett3uthevingsfarge2">
    <w:name w:val="Medium Grid 3 Accent 2"/>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iddelsrutenett3uthevingsfarge3">
    <w:name w:val="Medium Grid 3 Accent 3"/>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iddelsrutenett3uthevingsfarge4">
    <w:name w:val="Medium Grid 3 Accent 4"/>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iddelsrutenett3uthevingsfarge5">
    <w:name w:val="Medium Grid 3 Accent 5"/>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iddelsrutenett3uthevingsfarge6">
    <w:name w:val="Medium Grid 3 Accent 6"/>
    <w:basedOn w:val="Vanligtabell"/>
    <w:uiPriority w:val="69"/>
    <w:semiHidden/>
    <w:unhideWhenUsed/>
    <w:rsid w:val="0051121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iddelsskyggelegging1">
    <w:name w:val="Medium Shading 1"/>
    <w:basedOn w:val="Vanligtabell"/>
    <w:uiPriority w:val="63"/>
    <w:semiHidden/>
    <w:unhideWhenUsed/>
    <w:rsid w:val="00511210"/>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iddelsskyggelegging1uthevingsfarge1">
    <w:name w:val="Medium Shading 1 Accent 1"/>
    <w:basedOn w:val="Vanligtabell"/>
    <w:uiPriority w:val="63"/>
    <w:semiHidden/>
    <w:unhideWhenUsed/>
    <w:rsid w:val="00511210"/>
    <w:pPr>
      <w:spacing w:after="0" w:line="240" w:lineRule="auto"/>
    </w:p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iddelsskyggelegging1uthevingsfarge2">
    <w:name w:val="Medium Shading 1 Accent 2"/>
    <w:basedOn w:val="Vanligtabell"/>
    <w:uiPriority w:val="63"/>
    <w:semiHidden/>
    <w:unhideWhenUsed/>
    <w:rsid w:val="00511210"/>
    <w:pPr>
      <w:spacing w:after="0" w:line="240" w:lineRule="auto"/>
    </w:p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iddelsskyggelegging1uthevingsfarge3">
    <w:name w:val="Medium Shading 1 Accent 3"/>
    <w:basedOn w:val="Vanligtabell"/>
    <w:uiPriority w:val="63"/>
    <w:semiHidden/>
    <w:unhideWhenUsed/>
    <w:rsid w:val="00511210"/>
    <w:pPr>
      <w:spacing w:after="0" w:line="240" w:lineRule="auto"/>
    </w:p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iddelsskyggelegging1uthevingsfarge4">
    <w:name w:val="Medium Shading 1 Accent 4"/>
    <w:basedOn w:val="Vanligtabell"/>
    <w:uiPriority w:val="63"/>
    <w:semiHidden/>
    <w:unhideWhenUsed/>
    <w:rsid w:val="00511210"/>
    <w:pPr>
      <w:spacing w:after="0" w:line="240" w:lineRule="auto"/>
    </w:p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iddelsskyggelegging1uthevingsfarge5">
    <w:name w:val="Medium Shading 1 Accent 5"/>
    <w:basedOn w:val="Vanligtabell"/>
    <w:uiPriority w:val="63"/>
    <w:semiHidden/>
    <w:unhideWhenUsed/>
    <w:rsid w:val="00511210"/>
    <w:pPr>
      <w:spacing w:after="0" w:line="240" w:lineRule="auto"/>
    </w:p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iddelsskyggelegging1uthevingsfarge6">
    <w:name w:val="Medium Shading 1 Accent 6"/>
    <w:basedOn w:val="Vanligtabell"/>
    <w:uiPriority w:val="63"/>
    <w:semiHidden/>
    <w:unhideWhenUsed/>
    <w:rsid w:val="00511210"/>
    <w:pPr>
      <w:spacing w:after="0" w:line="240" w:lineRule="auto"/>
    </w:p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iddelsskyggelegging2">
    <w:name w:val="Medium Shading 2"/>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1">
    <w:name w:val="Medium Shading 2 Accent 1"/>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2">
    <w:name w:val="Medium Shading 2 Accent 2"/>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3">
    <w:name w:val="Medium Shading 2 Accent 3"/>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4">
    <w:name w:val="Medium Shading 2 Accent 4"/>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5">
    <w:name w:val="Medium Shading 2 Accent 5"/>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6">
    <w:name w:val="Medium Shading 2 Accent 6"/>
    <w:basedOn w:val="Vanligtabell"/>
    <w:uiPriority w:val="64"/>
    <w:semiHidden/>
    <w:unhideWhenUsed/>
    <w:rsid w:val="0051121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rkliste">
    <w:name w:val="Dark List"/>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euthevingsfarge1">
    <w:name w:val="Dark List Accent 1"/>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Mrklisteuthevingsfarge2">
    <w:name w:val="Dark List Accent 2"/>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Mrklisteuthevingsfarge3">
    <w:name w:val="Dark List Accent 3"/>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Mrklisteuthevingsfarge4">
    <w:name w:val="Dark List Accent 4"/>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Mrklisteuthevingsfarge5">
    <w:name w:val="Dark List Accent 5"/>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Mrklisteuthevingsfarge6">
    <w:name w:val="Dark List Accent 6"/>
    <w:basedOn w:val="Vanligtabell"/>
    <w:uiPriority w:val="70"/>
    <w:semiHidden/>
    <w:unhideWhenUsed/>
    <w:rsid w:val="00511210"/>
    <w:pPr>
      <w:spacing w:after="0" w:line="240" w:lineRule="auto"/>
    </w:pPr>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NormalWeb">
    <w:name w:val="Normal (Web)"/>
    <w:basedOn w:val="Normal"/>
    <w:uiPriority w:val="99"/>
    <w:unhideWhenUsed/>
    <w:rsid w:val="00511210"/>
  </w:style>
  <w:style w:type="paragraph" w:styleId="Notatoverskrift">
    <w:name w:val="Note Heading"/>
    <w:basedOn w:val="Normal"/>
    <w:next w:val="Normal"/>
    <w:link w:val="NotatoverskriftTegn"/>
    <w:uiPriority w:val="99"/>
    <w:semiHidden/>
    <w:unhideWhenUsed/>
    <w:rsid w:val="00511210"/>
  </w:style>
  <w:style w:type="character" w:customStyle="1" w:styleId="NotatoverskriftTegn">
    <w:name w:val="Notatoverskrift Tegn"/>
    <w:basedOn w:val="Standardskriftforavsnitt"/>
    <w:link w:val="Notatoverskrift"/>
    <w:uiPriority w:val="99"/>
    <w:semiHidden/>
    <w:rsid w:val="00511210"/>
    <w:rPr>
      <w:rFonts w:ascii="Arial" w:eastAsia="Times New Roman" w:hAnsi="Arial" w:cs="Times New Roman"/>
      <w:sz w:val="20"/>
      <w:szCs w:val="24"/>
      <w:lang w:val="nb-NO"/>
    </w:rPr>
  </w:style>
  <w:style w:type="paragraph" w:styleId="Nummerertliste">
    <w:name w:val="List Number"/>
    <w:basedOn w:val="Normal"/>
    <w:uiPriority w:val="99"/>
    <w:semiHidden/>
    <w:unhideWhenUsed/>
    <w:rsid w:val="00511210"/>
    <w:pPr>
      <w:numPr>
        <w:numId w:val="1"/>
      </w:numPr>
      <w:contextualSpacing/>
    </w:pPr>
  </w:style>
  <w:style w:type="paragraph" w:styleId="Nummerertliste2">
    <w:name w:val="List Number 2"/>
    <w:basedOn w:val="Normal"/>
    <w:uiPriority w:val="99"/>
    <w:semiHidden/>
    <w:unhideWhenUsed/>
    <w:rsid w:val="00511210"/>
    <w:pPr>
      <w:numPr>
        <w:numId w:val="2"/>
      </w:numPr>
      <w:contextualSpacing/>
    </w:pPr>
  </w:style>
  <w:style w:type="paragraph" w:styleId="Nummerertliste3">
    <w:name w:val="List Number 3"/>
    <w:basedOn w:val="Normal"/>
    <w:uiPriority w:val="99"/>
    <w:semiHidden/>
    <w:unhideWhenUsed/>
    <w:rsid w:val="00511210"/>
    <w:pPr>
      <w:numPr>
        <w:numId w:val="3"/>
      </w:numPr>
      <w:contextualSpacing/>
    </w:pPr>
  </w:style>
  <w:style w:type="paragraph" w:styleId="Nummerertliste4">
    <w:name w:val="List Number 4"/>
    <w:basedOn w:val="Normal"/>
    <w:uiPriority w:val="99"/>
    <w:semiHidden/>
    <w:unhideWhenUsed/>
    <w:rsid w:val="00511210"/>
    <w:pPr>
      <w:numPr>
        <w:numId w:val="4"/>
      </w:numPr>
      <w:contextualSpacing/>
    </w:pPr>
  </w:style>
  <w:style w:type="paragraph" w:styleId="Nummerertliste5">
    <w:name w:val="List Number 5"/>
    <w:basedOn w:val="Normal"/>
    <w:uiPriority w:val="99"/>
    <w:semiHidden/>
    <w:unhideWhenUsed/>
    <w:rsid w:val="00511210"/>
    <w:pPr>
      <w:numPr>
        <w:numId w:val="5"/>
      </w:numPr>
      <w:contextualSpacing/>
    </w:pPr>
  </w:style>
  <w:style w:type="character" w:customStyle="1" w:styleId="Overskrift6Tegn">
    <w:name w:val="Overskrift 6 Tegn"/>
    <w:basedOn w:val="Standardskriftforavsnitt"/>
    <w:link w:val="Overskrift6"/>
    <w:uiPriority w:val="9"/>
    <w:rsid w:val="008B7350"/>
    <w:rPr>
      <w:rFonts w:ascii="Arial" w:eastAsiaTheme="majorEastAsia" w:hAnsi="Arial" w:cs="Times New Roman"/>
      <w:b/>
      <w:bCs/>
      <w:color w:val="000000" w:themeColor="text1"/>
      <w:sz w:val="20"/>
      <w:szCs w:val="24"/>
      <w:lang w:val="nb-NO"/>
    </w:rPr>
  </w:style>
  <w:style w:type="character" w:customStyle="1" w:styleId="Overskrift7Tegn">
    <w:name w:val="Overskrift 7 Tegn"/>
    <w:basedOn w:val="Standardskriftforavsnitt"/>
    <w:link w:val="Overskrift7"/>
    <w:uiPriority w:val="9"/>
    <w:rsid w:val="00511210"/>
    <w:rPr>
      <w:rFonts w:asciiTheme="majorHAnsi" w:eastAsiaTheme="majorEastAsia" w:hAnsiTheme="majorHAnsi" w:cstheme="majorBidi"/>
      <w:i/>
      <w:iCs/>
      <w:color w:val="243F60" w:themeColor="accent1" w:themeShade="7F"/>
      <w:sz w:val="20"/>
      <w:szCs w:val="24"/>
      <w:lang w:val="nb-NO"/>
    </w:rPr>
  </w:style>
  <w:style w:type="character" w:customStyle="1" w:styleId="Overskrift8Tegn">
    <w:name w:val="Overskrift 8 Tegn"/>
    <w:basedOn w:val="Standardskriftforavsnitt"/>
    <w:link w:val="Overskrift8"/>
    <w:uiPriority w:val="9"/>
    <w:rsid w:val="00511210"/>
    <w:rPr>
      <w:rFonts w:asciiTheme="majorHAnsi" w:eastAsiaTheme="majorEastAsia" w:hAnsiTheme="majorHAnsi" w:cstheme="majorBidi"/>
      <w:color w:val="272727" w:themeColor="text1" w:themeTint="D8"/>
      <w:sz w:val="21"/>
      <w:szCs w:val="21"/>
      <w:lang w:val="nb-NO"/>
    </w:rPr>
  </w:style>
  <w:style w:type="character" w:customStyle="1" w:styleId="Overskrift9Tegn">
    <w:name w:val="Overskrift 9 Tegn"/>
    <w:basedOn w:val="Standardskriftforavsnitt"/>
    <w:link w:val="Overskrift9"/>
    <w:uiPriority w:val="9"/>
    <w:rsid w:val="00511210"/>
    <w:rPr>
      <w:rFonts w:asciiTheme="majorHAnsi" w:eastAsiaTheme="majorEastAsia" w:hAnsiTheme="majorHAnsi" w:cstheme="majorBidi"/>
      <w:i/>
      <w:iCs/>
      <w:color w:val="272727" w:themeColor="text1" w:themeTint="D8"/>
      <w:sz w:val="21"/>
      <w:szCs w:val="21"/>
      <w:lang w:val="nb-NO"/>
    </w:rPr>
  </w:style>
  <w:style w:type="paragraph" w:styleId="Overskriftforinnholdsfortegnelse">
    <w:name w:val="TOC Heading"/>
    <w:basedOn w:val="Overskrift1"/>
    <w:next w:val="Normal"/>
    <w:uiPriority w:val="39"/>
    <w:unhideWhenUsed/>
    <w:qFormat/>
    <w:rsid w:val="00511210"/>
    <w:pPr>
      <w:keepLines/>
      <w:spacing w:before="240"/>
      <w:outlineLvl w:val="9"/>
    </w:pPr>
    <w:rPr>
      <w:rFonts w:asciiTheme="majorHAnsi" w:eastAsiaTheme="majorEastAsia" w:hAnsiTheme="majorHAnsi" w:cstheme="majorBidi"/>
      <w:b w:val="0"/>
      <w:color w:val="365F91" w:themeColor="accent1" w:themeShade="BF"/>
      <w:sz w:val="32"/>
      <w:szCs w:val="32"/>
    </w:rPr>
  </w:style>
  <w:style w:type="paragraph" w:styleId="Punktliste">
    <w:name w:val="List Bullet"/>
    <w:basedOn w:val="Normal"/>
    <w:uiPriority w:val="99"/>
    <w:semiHidden/>
    <w:unhideWhenUsed/>
    <w:rsid w:val="00511210"/>
    <w:pPr>
      <w:numPr>
        <w:numId w:val="6"/>
      </w:numPr>
      <w:contextualSpacing/>
    </w:pPr>
  </w:style>
  <w:style w:type="paragraph" w:styleId="Punktliste2">
    <w:name w:val="List Bullet 2"/>
    <w:basedOn w:val="Normal"/>
    <w:uiPriority w:val="99"/>
    <w:semiHidden/>
    <w:unhideWhenUsed/>
    <w:rsid w:val="00511210"/>
    <w:pPr>
      <w:numPr>
        <w:numId w:val="7"/>
      </w:numPr>
      <w:contextualSpacing/>
    </w:pPr>
  </w:style>
  <w:style w:type="paragraph" w:styleId="Punktliste3">
    <w:name w:val="List Bullet 3"/>
    <w:basedOn w:val="Normal"/>
    <w:uiPriority w:val="99"/>
    <w:semiHidden/>
    <w:unhideWhenUsed/>
    <w:rsid w:val="00511210"/>
    <w:pPr>
      <w:numPr>
        <w:numId w:val="8"/>
      </w:numPr>
      <w:contextualSpacing/>
    </w:pPr>
  </w:style>
  <w:style w:type="paragraph" w:styleId="Punktliste4">
    <w:name w:val="List Bullet 4"/>
    <w:basedOn w:val="Normal"/>
    <w:uiPriority w:val="99"/>
    <w:semiHidden/>
    <w:unhideWhenUsed/>
    <w:rsid w:val="00511210"/>
    <w:pPr>
      <w:numPr>
        <w:numId w:val="9"/>
      </w:numPr>
      <w:contextualSpacing/>
    </w:pPr>
  </w:style>
  <w:style w:type="paragraph" w:styleId="Punktliste5">
    <w:name w:val="List Bullet 5"/>
    <w:basedOn w:val="Normal"/>
    <w:uiPriority w:val="99"/>
    <w:semiHidden/>
    <w:unhideWhenUsed/>
    <w:rsid w:val="00511210"/>
    <w:pPr>
      <w:numPr>
        <w:numId w:val="10"/>
      </w:numPr>
      <w:contextualSpacing/>
    </w:pPr>
  </w:style>
  <w:style w:type="paragraph" w:styleId="Rentekst">
    <w:name w:val="Plain Text"/>
    <w:basedOn w:val="Normal"/>
    <w:link w:val="RentekstTegn"/>
    <w:uiPriority w:val="99"/>
    <w:semiHidden/>
    <w:unhideWhenUsed/>
    <w:rsid w:val="00511210"/>
    <w:rPr>
      <w:rFonts w:ascii="Consolas" w:hAnsi="Consolas"/>
      <w:sz w:val="21"/>
      <w:szCs w:val="21"/>
    </w:rPr>
  </w:style>
  <w:style w:type="character" w:customStyle="1" w:styleId="RentekstTegn">
    <w:name w:val="Ren tekst Tegn"/>
    <w:basedOn w:val="Standardskriftforavsnitt"/>
    <w:link w:val="Rentekst"/>
    <w:uiPriority w:val="99"/>
    <w:semiHidden/>
    <w:rsid w:val="00511210"/>
    <w:rPr>
      <w:rFonts w:ascii="Consolas" w:eastAsia="Times New Roman" w:hAnsi="Consolas" w:cs="Times New Roman"/>
      <w:sz w:val="21"/>
      <w:szCs w:val="21"/>
      <w:lang w:val="nb-NO"/>
    </w:rPr>
  </w:style>
  <w:style w:type="table" w:styleId="Rutenettabell1lysuthevingsfarge1">
    <w:name w:val="Grid Table 1 Light Accent 1"/>
    <w:basedOn w:val="Vanligtabell"/>
    <w:uiPriority w:val="46"/>
    <w:rsid w:val="00511210"/>
    <w:pPr>
      <w:spacing w:after="0" w:line="240" w:lineRule="auto"/>
    </w:pPr>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Rutenettabell1lysuthevingsfarge2">
    <w:name w:val="Grid Table 1 Light Accent 2"/>
    <w:basedOn w:val="Vanligtabell"/>
    <w:uiPriority w:val="46"/>
    <w:rsid w:val="00511210"/>
    <w:pPr>
      <w:spacing w:after="0" w:line="240" w:lineRule="auto"/>
    </w:pPr>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Rutenettabell1lysuthevingsfarge3">
    <w:name w:val="Grid Table 1 Light Accent 3"/>
    <w:basedOn w:val="Vanligtabell"/>
    <w:uiPriority w:val="46"/>
    <w:rsid w:val="00511210"/>
    <w:pPr>
      <w:spacing w:after="0" w:line="240" w:lineRule="auto"/>
    </w:pPr>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Rutenettabell1lysuthevingsfarge4">
    <w:name w:val="Grid Table 1 Light Accent 4"/>
    <w:basedOn w:val="Vanligtabell"/>
    <w:uiPriority w:val="46"/>
    <w:rsid w:val="00511210"/>
    <w:pPr>
      <w:spacing w:after="0" w:line="240" w:lineRule="auto"/>
    </w:pPr>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Rutenettabell1lysuthevingsfarge5">
    <w:name w:val="Grid Table 1 Light Accent 5"/>
    <w:basedOn w:val="Vanligtabell"/>
    <w:uiPriority w:val="46"/>
    <w:rsid w:val="00511210"/>
    <w:pPr>
      <w:spacing w:after="0" w:line="240" w:lineRule="auto"/>
    </w:pPr>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Rutenettabell1lysuthevingsfarge6">
    <w:name w:val="Grid Table 1 Light Accent 6"/>
    <w:basedOn w:val="Vanligtabell"/>
    <w:uiPriority w:val="46"/>
    <w:rsid w:val="00511210"/>
    <w:pPr>
      <w:spacing w:after="0" w:line="240" w:lineRule="auto"/>
    </w:pPr>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Rutenettabell2">
    <w:name w:val="Grid Table 2"/>
    <w:basedOn w:val="Vanligtabell"/>
    <w:uiPriority w:val="47"/>
    <w:rsid w:val="00511210"/>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enettabell2uthevingsfarge1">
    <w:name w:val="Grid Table 2 Accent 1"/>
    <w:basedOn w:val="Vanligtabell"/>
    <w:uiPriority w:val="47"/>
    <w:rsid w:val="00511210"/>
    <w:pPr>
      <w:spacing w:after="0" w:line="240" w:lineRule="auto"/>
    </w:pPr>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Rutenettabell2uthevingsfarge2">
    <w:name w:val="Grid Table 2 Accent 2"/>
    <w:basedOn w:val="Vanligtabell"/>
    <w:uiPriority w:val="47"/>
    <w:rsid w:val="00511210"/>
    <w:pPr>
      <w:spacing w:after="0" w:line="240" w:lineRule="auto"/>
    </w:pPr>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Rutenettabell2uthevingsfarge3">
    <w:name w:val="Grid Table 2 Accent 3"/>
    <w:basedOn w:val="Vanligtabell"/>
    <w:uiPriority w:val="47"/>
    <w:rsid w:val="00511210"/>
    <w:pPr>
      <w:spacing w:after="0" w:line="240" w:lineRule="auto"/>
    </w:pPr>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Rutenettabell2uthevingsfarge4">
    <w:name w:val="Grid Table 2 Accent 4"/>
    <w:basedOn w:val="Vanligtabell"/>
    <w:uiPriority w:val="47"/>
    <w:rsid w:val="00511210"/>
    <w:pPr>
      <w:spacing w:after="0" w:line="240" w:lineRule="auto"/>
    </w:pPr>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Rutenettabell2uthevingsfarge5">
    <w:name w:val="Grid Table 2 Accent 5"/>
    <w:basedOn w:val="Vanligtabell"/>
    <w:uiPriority w:val="47"/>
    <w:rsid w:val="00511210"/>
    <w:pPr>
      <w:spacing w:after="0" w:line="240" w:lineRule="auto"/>
    </w:pPr>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Rutenettabell2uthevingsfarge6">
    <w:name w:val="Grid Table 2 Accent 6"/>
    <w:basedOn w:val="Vanligtabell"/>
    <w:uiPriority w:val="47"/>
    <w:rsid w:val="00511210"/>
    <w:pPr>
      <w:spacing w:after="0" w:line="240" w:lineRule="auto"/>
    </w:pPr>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Rutenettabell3">
    <w:name w:val="Grid Table 3"/>
    <w:basedOn w:val="Vanligtabell"/>
    <w:uiPriority w:val="48"/>
    <w:rsid w:val="0051121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enettabell3uthevingsfarge1">
    <w:name w:val="Grid Table 3 Accent 1"/>
    <w:basedOn w:val="Vanligtabell"/>
    <w:uiPriority w:val="48"/>
    <w:rsid w:val="00511210"/>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Rutenettabell3uthevingsfarge2">
    <w:name w:val="Grid Table 3 Accent 2"/>
    <w:basedOn w:val="Vanligtabell"/>
    <w:uiPriority w:val="48"/>
    <w:rsid w:val="00511210"/>
    <w:pPr>
      <w:spacing w:after="0" w:line="240" w:lineRule="auto"/>
    </w:p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Rutenettabell3uthevingsfarge3">
    <w:name w:val="Grid Table 3 Accent 3"/>
    <w:basedOn w:val="Vanligtabell"/>
    <w:uiPriority w:val="48"/>
    <w:rsid w:val="00511210"/>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Rutenettabell3uthevingsfarge4">
    <w:name w:val="Grid Table 3 Accent 4"/>
    <w:basedOn w:val="Vanligtabell"/>
    <w:uiPriority w:val="48"/>
    <w:rsid w:val="00511210"/>
    <w:pPr>
      <w:spacing w:after="0" w:line="240" w:lineRule="auto"/>
    </w:p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Rutenettabell3uthevingsfarge5">
    <w:name w:val="Grid Table 3 Accent 5"/>
    <w:basedOn w:val="Vanligtabell"/>
    <w:uiPriority w:val="48"/>
    <w:rsid w:val="00511210"/>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Rutenettabell3uthevingsfarge6">
    <w:name w:val="Grid Table 3 Accent 6"/>
    <w:basedOn w:val="Vanligtabell"/>
    <w:uiPriority w:val="48"/>
    <w:rsid w:val="00511210"/>
    <w:pPr>
      <w:spacing w:after="0" w:line="240" w:lineRule="auto"/>
    </w:p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Rutenettabell4">
    <w:name w:val="Grid Table 4"/>
    <w:basedOn w:val="Vanligtabell"/>
    <w:uiPriority w:val="49"/>
    <w:rsid w:val="0051121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enettabell4uthevingsfarge1">
    <w:name w:val="Grid Table 4 Accent 1"/>
    <w:basedOn w:val="Vanligtabell"/>
    <w:uiPriority w:val="49"/>
    <w:rsid w:val="00511210"/>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Rutenettabell4uthevingsfarge2">
    <w:name w:val="Grid Table 4 Accent 2"/>
    <w:basedOn w:val="Vanligtabell"/>
    <w:uiPriority w:val="49"/>
    <w:rsid w:val="00511210"/>
    <w:pPr>
      <w:spacing w:after="0" w:line="240" w:lineRule="auto"/>
    </w:p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Rutenettabell4uthevingsfarge3">
    <w:name w:val="Grid Table 4 Accent 3"/>
    <w:basedOn w:val="Vanligtabell"/>
    <w:uiPriority w:val="49"/>
    <w:rsid w:val="00511210"/>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Rutenettabell4uthevingsfarge4">
    <w:name w:val="Grid Table 4 Accent 4"/>
    <w:basedOn w:val="Vanligtabell"/>
    <w:uiPriority w:val="49"/>
    <w:rsid w:val="00511210"/>
    <w:pPr>
      <w:spacing w:after="0" w:line="240" w:lineRule="auto"/>
    </w:p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Rutenettabell4uthevingsfarge5">
    <w:name w:val="Grid Table 4 Accent 5"/>
    <w:basedOn w:val="Vanligtabell"/>
    <w:uiPriority w:val="49"/>
    <w:rsid w:val="00511210"/>
    <w:pPr>
      <w:spacing w:after="0" w:line="240" w:lineRule="auto"/>
    </w:p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Rutenettabell4uthevingsfarge6">
    <w:name w:val="Grid Table 4 Accent 6"/>
    <w:basedOn w:val="Vanligtabell"/>
    <w:uiPriority w:val="49"/>
    <w:rsid w:val="00511210"/>
    <w:pPr>
      <w:spacing w:after="0" w:line="240" w:lineRule="auto"/>
    </w:p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Rutenettabell5mrk">
    <w:name w:val="Grid Table 5 Dark"/>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enettabell5mrkuthevingsfarge1">
    <w:name w:val="Grid Table 5 Dark Accent 1"/>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Rutenettabell5mrkuthevingsfarge2">
    <w:name w:val="Grid Table 5 Dark Accent 2"/>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Rutenettabell5mrkuthevingsfarge3">
    <w:name w:val="Grid Table 5 Dark Accent 3"/>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Rutenettabell5mrkuthevingsfarge4">
    <w:name w:val="Grid Table 5 Dark Accent 4"/>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Rutenettabell5mrkuthevingsfarge5">
    <w:name w:val="Grid Table 5 Dark Accent 5"/>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Rutenettabell5mrkuthevingsfarge6">
    <w:name w:val="Grid Table 5 Dark Accent 6"/>
    <w:basedOn w:val="Vanligtabell"/>
    <w:uiPriority w:val="50"/>
    <w:rsid w:val="0051121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Rutenettabell6fargerik">
    <w:name w:val="Grid Table 6 Colorful"/>
    <w:basedOn w:val="Vanligtabell"/>
    <w:uiPriority w:val="51"/>
    <w:rsid w:val="0051121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enettabell6fargerikuthevingsfarge1">
    <w:name w:val="Grid Table 6 Colorful Accent 1"/>
    <w:basedOn w:val="Vanligtabell"/>
    <w:uiPriority w:val="51"/>
    <w:rsid w:val="00511210"/>
    <w:pPr>
      <w:spacing w:after="0" w:line="240" w:lineRule="auto"/>
    </w:pPr>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Rutenettabell6fargerikuthevingsfarge2">
    <w:name w:val="Grid Table 6 Colorful Accent 2"/>
    <w:basedOn w:val="Vanligtabell"/>
    <w:uiPriority w:val="51"/>
    <w:rsid w:val="00511210"/>
    <w:pPr>
      <w:spacing w:after="0" w:line="240" w:lineRule="auto"/>
    </w:pPr>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Rutenettabell6fargerikuthevingsfarge3">
    <w:name w:val="Grid Table 6 Colorful Accent 3"/>
    <w:basedOn w:val="Vanligtabell"/>
    <w:uiPriority w:val="51"/>
    <w:rsid w:val="00511210"/>
    <w:pPr>
      <w:spacing w:after="0" w:line="240" w:lineRule="auto"/>
    </w:pPr>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Rutenettabell6fargerikuthevingsfarge4">
    <w:name w:val="Grid Table 6 Colorful Accent 4"/>
    <w:basedOn w:val="Vanligtabell"/>
    <w:uiPriority w:val="51"/>
    <w:rsid w:val="00511210"/>
    <w:pPr>
      <w:spacing w:after="0" w:line="240" w:lineRule="auto"/>
    </w:pPr>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Rutenettabell6fargerikuthevingsfarge5">
    <w:name w:val="Grid Table 6 Colorful Accent 5"/>
    <w:basedOn w:val="Vanligtabell"/>
    <w:uiPriority w:val="51"/>
    <w:rsid w:val="00511210"/>
    <w:pPr>
      <w:spacing w:after="0" w:line="240" w:lineRule="auto"/>
    </w:pPr>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Rutenettabell6fargerikuthevingsfarge6">
    <w:name w:val="Grid Table 6 Colorful Accent 6"/>
    <w:basedOn w:val="Vanligtabell"/>
    <w:uiPriority w:val="51"/>
    <w:rsid w:val="00511210"/>
    <w:pPr>
      <w:spacing w:after="0" w:line="240" w:lineRule="auto"/>
    </w:pPr>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Rutenettabell7fargerik">
    <w:name w:val="Grid Table 7 Colorful"/>
    <w:basedOn w:val="Vanligtabell"/>
    <w:uiPriority w:val="52"/>
    <w:rsid w:val="0051121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enettabell7fargerikuthevingsfarge1">
    <w:name w:val="Grid Table 7 Colorful Accent 1"/>
    <w:basedOn w:val="Vanligtabell"/>
    <w:uiPriority w:val="52"/>
    <w:rsid w:val="00511210"/>
    <w:pPr>
      <w:spacing w:after="0" w:line="240" w:lineRule="auto"/>
    </w:pPr>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Rutenettabell7fargerikuthevingsfarge2">
    <w:name w:val="Grid Table 7 Colorful Accent 2"/>
    <w:basedOn w:val="Vanligtabell"/>
    <w:uiPriority w:val="52"/>
    <w:rsid w:val="00511210"/>
    <w:pPr>
      <w:spacing w:after="0" w:line="240" w:lineRule="auto"/>
    </w:pPr>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Rutenettabell7fargerikuthevingsfarge3">
    <w:name w:val="Grid Table 7 Colorful Accent 3"/>
    <w:basedOn w:val="Vanligtabell"/>
    <w:uiPriority w:val="52"/>
    <w:rsid w:val="00511210"/>
    <w:pPr>
      <w:spacing w:after="0" w:line="240" w:lineRule="auto"/>
    </w:pPr>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Rutenettabell7fargerikuthevingsfarge4">
    <w:name w:val="Grid Table 7 Colorful Accent 4"/>
    <w:basedOn w:val="Vanligtabell"/>
    <w:uiPriority w:val="52"/>
    <w:rsid w:val="00511210"/>
    <w:pPr>
      <w:spacing w:after="0" w:line="240" w:lineRule="auto"/>
    </w:pPr>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Rutenettabell7fargerikuthevingsfarge5">
    <w:name w:val="Grid Table 7 Colorful Accent 5"/>
    <w:basedOn w:val="Vanligtabell"/>
    <w:uiPriority w:val="52"/>
    <w:rsid w:val="00511210"/>
    <w:pPr>
      <w:spacing w:after="0" w:line="240" w:lineRule="auto"/>
    </w:pPr>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Rutenettabell7fargerikuthevingsfarge6">
    <w:name w:val="Grid Table 7 Colorful Accent 6"/>
    <w:basedOn w:val="Vanligtabell"/>
    <w:uiPriority w:val="52"/>
    <w:rsid w:val="00511210"/>
    <w:pPr>
      <w:spacing w:after="0" w:line="240" w:lineRule="auto"/>
    </w:pPr>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Rutenettabelllys">
    <w:name w:val="Grid Table Light"/>
    <w:basedOn w:val="Vanligtabell"/>
    <w:uiPriority w:val="40"/>
    <w:rsid w:val="00511210"/>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Rutenettabell1lys">
    <w:name w:val="Grid Table 1 Light"/>
    <w:basedOn w:val="Vanligtabell"/>
    <w:uiPriority w:val="46"/>
    <w:rsid w:val="00511210"/>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Sitat">
    <w:name w:val="Quote"/>
    <w:basedOn w:val="Normal"/>
    <w:next w:val="Normal"/>
    <w:link w:val="SitatTegn"/>
    <w:uiPriority w:val="29"/>
    <w:qFormat/>
    <w:rsid w:val="00511210"/>
    <w:pPr>
      <w:spacing w:before="200" w:after="160"/>
      <w:ind w:left="864" w:right="864"/>
      <w:jc w:val="center"/>
    </w:pPr>
    <w:rPr>
      <w:i/>
      <w:iCs/>
      <w:color w:val="404040" w:themeColor="text1" w:themeTint="BF"/>
    </w:rPr>
  </w:style>
  <w:style w:type="character" w:customStyle="1" w:styleId="SitatTegn">
    <w:name w:val="Sitat Tegn"/>
    <w:basedOn w:val="Standardskriftforavsnitt"/>
    <w:link w:val="Sitat"/>
    <w:uiPriority w:val="29"/>
    <w:rsid w:val="00511210"/>
    <w:rPr>
      <w:rFonts w:ascii="Arial" w:eastAsia="Times New Roman" w:hAnsi="Arial" w:cs="Times New Roman"/>
      <w:i/>
      <w:iCs/>
      <w:color w:val="404040" w:themeColor="text1" w:themeTint="BF"/>
      <w:sz w:val="20"/>
      <w:szCs w:val="24"/>
      <w:lang w:val="nb-NO"/>
    </w:rPr>
  </w:style>
  <w:style w:type="character" w:styleId="Sluttnotereferanse">
    <w:name w:val="endnote reference"/>
    <w:basedOn w:val="Standardskriftforavsnitt"/>
    <w:uiPriority w:val="99"/>
    <w:semiHidden/>
    <w:unhideWhenUsed/>
    <w:rsid w:val="00511210"/>
    <w:rPr>
      <w:vertAlign w:val="superscript"/>
      <w:lang w:val="nb-NO"/>
    </w:rPr>
  </w:style>
  <w:style w:type="paragraph" w:styleId="Sluttnotetekst">
    <w:name w:val="endnote text"/>
    <w:basedOn w:val="Normal"/>
    <w:link w:val="SluttnotetekstTegn"/>
    <w:uiPriority w:val="99"/>
    <w:semiHidden/>
    <w:unhideWhenUsed/>
    <w:rsid w:val="00511210"/>
  </w:style>
  <w:style w:type="character" w:customStyle="1" w:styleId="SluttnotetekstTegn">
    <w:name w:val="Sluttnotetekst Tegn"/>
    <w:basedOn w:val="Standardskriftforavsnitt"/>
    <w:link w:val="Sluttnotetekst"/>
    <w:uiPriority w:val="99"/>
    <w:semiHidden/>
    <w:rsid w:val="00511210"/>
    <w:rPr>
      <w:rFonts w:ascii="Arial" w:eastAsia="Times New Roman" w:hAnsi="Arial" w:cs="Times New Roman"/>
      <w:sz w:val="20"/>
      <w:szCs w:val="24"/>
      <w:lang w:val="nb-NO"/>
    </w:rPr>
  </w:style>
  <w:style w:type="character" w:styleId="Sterk">
    <w:name w:val="Strong"/>
    <w:basedOn w:val="Standardskriftforavsnitt"/>
    <w:uiPriority w:val="22"/>
    <w:qFormat/>
    <w:rsid w:val="00511210"/>
    <w:rPr>
      <w:b/>
      <w:bCs/>
      <w:lang w:val="nb-NO"/>
    </w:rPr>
  </w:style>
  <w:style w:type="character" w:styleId="Sterkreferanse">
    <w:name w:val="Intense Reference"/>
    <w:basedOn w:val="Standardskriftforavsnitt"/>
    <w:uiPriority w:val="32"/>
    <w:qFormat/>
    <w:rsid w:val="00511210"/>
    <w:rPr>
      <w:b/>
      <w:bCs/>
      <w:smallCaps/>
      <w:color w:val="4F81BD" w:themeColor="accent1"/>
      <w:spacing w:val="5"/>
      <w:lang w:val="nb-NO"/>
    </w:rPr>
  </w:style>
  <w:style w:type="character" w:styleId="Sterkutheving">
    <w:name w:val="Intense Emphasis"/>
    <w:basedOn w:val="Standardskriftforavsnitt"/>
    <w:uiPriority w:val="21"/>
    <w:qFormat/>
    <w:rsid w:val="00511210"/>
    <w:rPr>
      <w:i/>
      <w:iCs/>
      <w:color w:val="4F81BD" w:themeColor="accent1"/>
      <w:lang w:val="nb-NO"/>
    </w:rPr>
  </w:style>
  <w:style w:type="paragraph" w:styleId="Sterktsitat">
    <w:name w:val="Intense Quote"/>
    <w:basedOn w:val="Normal"/>
    <w:next w:val="Normal"/>
    <w:link w:val="SterktsitatTegn"/>
    <w:uiPriority w:val="30"/>
    <w:qFormat/>
    <w:rsid w:val="00511210"/>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SterktsitatTegn">
    <w:name w:val="Sterkt sitat Tegn"/>
    <w:basedOn w:val="Standardskriftforavsnitt"/>
    <w:link w:val="Sterktsitat"/>
    <w:uiPriority w:val="30"/>
    <w:rsid w:val="00511210"/>
    <w:rPr>
      <w:rFonts w:ascii="Arial" w:eastAsia="Times New Roman" w:hAnsi="Arial" w:cs="Times New Roman"/>
      <w:i/>
      <w:iCs/>
      <w:color w:val="4F81BD" w:themeColor="accent1"/>
      <w:sz w:val="20"/>
      <w:szCs w:val="24"/>
      <w:lang w:val="nb-NO"/>
    </w:rPr>
  </w:style>
  <w:style w:type="paragraph" w:styleId="Stikkordregisteroverskrift">
    <w:name w:val="index heading"/>
    <w:basedOn w:val="Normal"/>
    <w:next w:val="Indeks1"/>
    <w:uiPriority w:val="99"/>
    <w:semiHidden/>
    <w:unhideWhenUsed/>
    <w:rsid w:val="00511210"/>
    <w:rPr>
      <w:rFonts w:asciiTheme="majorHAnsi" w:eastAsiaTheme="majorEastAsia" w:hAnsiTheme="majorHAnsi" w:cstheme="majorBidi"/>
      <w:b/>
      <w:bCs/>
    </w:rPr>
  </w:style>
  <w:style w:type="character" w:styleId="Svakreferanse">
    <w:name w:val="Subtle Reference"/>
    <w:basedOn w:val="Standardskriftforavsnitt"/>
    <w:uiPriority w:val="31"/>
    <w:qFormat/>
    <w:rsid w:val="00511210"/>
    <w:rPr>
      <w:smallCaps/>
      <w:color w:val="5A5A5A" w:themeColor="text1" w:themeTint="A5"/>
      <w:lang w:val="nb-NO"/>
    </w:rPr>
  </w:style>
  <w:style w:type="character" w:styleId="Svakutheving">
    <w:name w:val="Subtle Emphasis"/>
    <w:basedOn w:val="Standardskriftforavsnitt"/>
    <w:uiPriority w:val="19"/>
    <w:rsid w:val="00511210"/>
    <w:rPr>
      <w:i/>
      <w:iCs/>
      <w:color w:val="404040" w:themeColor="text1" w:themeTint="BF"/>
      <w:lang w:val="nb-NO"/>
    </w:rPr>
  </w:style>
  <w:style w:type="table" w:styleId="Tabell-3D-effekt1">
    <w:name w:val="Table 3D effects 1"/>
    <w:basedOn w:val="Vanligtabell"/>
    <w:uiPriority w:val="99"/>
    <w:semiHidden/>
    <w:unhideWhenUsed/>
    <w:rsid w:val="00511210"/>
    <w:pPr>
      <w:spacing w:after="0" w:line="240" w:lineRule="auto"/>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3D-effekt2">
    <w:name w:val="Table 3D effects 2"/>
    <w:basedOn w:val="Vanligtabell"/>
    <w:uiPriority w:val="99"/>
    <w:semiHidden/>
    <w:unhideWhenUsed/>
    <w:rsid w:val="00511210"/>
    <w:pPr>
      <w:spacing w:after="0" w:line="240" w:lineRule="auto"/>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3D-effekt3">
    <w:name w:val="Table 3D effects 3"/>
    <w:basedOn w:val="Vanligtabell"/>
    <w:uiPriority w:val="99"/>
    <w:semiHidden/>
    <w:unhideWhenUsed/>
    <w:rsid w:val="00511210"/>
    <w:pPr>
      <w:spacing w:after="0" w:line="240" w:lineRule="auto"/>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elegant">
    <w:name w:val="Table Elegant"/>
    <w:basedOn w:val="Vanligtabell"/>
    <w:uiPriority w:val="99"/>
    <w:semiHidden/>
    <w:unhideWhenUsed/>
    <w:rsid w:val="00511210"/>
    <w:pPr>
      <w:spacing w:after="0" w:line="240" w:lineRule="auto"/>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ell-fargerik1">
    <w:name w:val="Table Colorful 1"/>
    <w:basedOn w:val="Vanligtabell"/>
    <w:uiPriority w:val="99"/>
    <w:semiHidden/>
    <w:unhideWhenUsed/>
    <w:rsid w:val="00511210"/>
    <w:pPr>
      <w:spacing w:after="0" w:line="240" w:lineRule="auto"/>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l-fargerik2">
    <w:name w:val="Table Colorful 2"/>
    <w:basedOn w:val="Vanligtabell"/>
    <w:uiPriority w:val="99"/>
    <w:semiHidden/>
    <w:unhideWhenUsed/>
    <w:rsid w:val="00511210"/>
    <w:pPr>
      <w:spacing w:after="0" w:line="240" w:lineRule="auto"/>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l-fargerik3">
    <w:name w:val="Table Colorful 3"/>
    <w:basedOn w:val="Vanligtabell"/>
    <w:uiPriority w:val="99"/>
    <w:semiHidden/>
    <w:unhideWhenUsed/>
    <w:rsid w:val="00511210"/>
    <w:pPr>
      <w:spacing w:after="0" w:line="240" w:lineRule="auto"/>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l-klassisk1">
    <w:name w:val="Table Classic 1"/>
    <w:basedOn w:val="Vanligtabell"/>
    <w:uiPriority w:val="99"/>
    <w:semiHidden/>
    <w:unhideWhenUsed/>
    <w:rsid w:val="00511210"/>
    <w:pPr>
      <w:spacing w:after="0" w:line="240" w:lineRule="auto"/>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lassisk2">
    <w:name w:val="Table Classic 2"/>
    <w:basedOn w:val="Vanligtabell"/>
    <w:uiPriority w:val="99"/>
    <w:semiHidden/>
    <w:unhideWhenUsed/>
    <w:rsid w:val="00511210"/>
    <w:pPr>
      <w:spacing w:after="0" w:line="240" w:lineRule="auto"/>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l-klassisk3">
    <w:name w:val="Table Classic 3"/>
    <w:basedOn w:val="Vanligtabell"/>
    <w:uiPriority w:val="99"/>
    <w:semiHidden/>
    <w:unhideWhenUsed/>
    <w:rsid w:val="00511210"/>
    <w:pPr>
      <w:spacing w:after="0" w:line="240" w:lineRule="auto"/>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l-klassisk4">
    <w:name w:val="Table Classic 4"/>
    <w:basedOn w:val="Vanligtabell"/>
    <w:uiPriority w:val="99"/>
    <w:semiHidden/>
    <w:unhideWhenUsed/>
    <w:rsid w:val="00511210"/>
    <w:pPr>
      <w:spacing w:after="0" w:line="240" w:lineRule="auto"/>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ell-moderne">
    <w:name w:val="Table Contemporary"/>
    <w:basedOn w:val="Vanligtabell"/>
    <w:uiPriority w:val="99"/>
    <w:semiHidden/>
    <w:unhideWhenUsed/>
    <w:rsid w:val="00511210"/>
    <w:pPr>
      <w:spacing w:after="0" w:line="240" w:lineRule="auto"/>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ell-profesjonell">
    <w:name w:val="Table Professional"/>
    <w:basedOn w:val="Vanligtabell"/>
    <w:uiPriority w:val="99"/>
    <w:semiHidden/>
    <w:unhideWhenUsed/>
    <w:rsid w:val="00511210"/>
    <w:pPr>
      <w:spacing w:after="0" w:line="240"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ell-svak1">
    <w:name w:val="Table Subtle 1"/>
    <w:basedOn w:val="Vanligtabell"/>
    <w:uiPriority w:val="99"/>
    <w:semiHidden/>
    <w:unhideWhenUsed/>
    <w:rsid w:val="00511210"/>
    <w:pPr>
      <w:spacing w:after="0" w:line="240" w:lineRule="auto"/>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svak2">
    <w:name w:val="Table Subtle 2"/>
    <w:basedOn w:val="Vanligtabell"/>
    <w:uiPriority w:val="99"/>
    <w:semiHidden/>
    <w:unhideWhenUsed/>
    <w:rsid w:val="00511210"/>
    <w:pPr>
      <w:spacing w:after="0" w:line="240" w:lineRule="auto"/>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Web1">
    <w:name w:val="Table Web 1"/>
    <w:basedOn w:val="Vanligtabell"/>
    <w:uiPriority w:val="99"/>
    <w:semiHidden/>
    <w:unhideWhenUsed/>
    <w:rsid w:val="00511210"/>
    <w:pPr>
      <w:spacing w:after="0" w:line="240" w:lineRule="auto"/>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Web2">
    <w:name w:val="Table Web 2"/>
    <w:basedOn w:val="Vanligtabell"/>
    <w:uiPriority w:val="99"/>
    <w:semiHidden/>
    <w:unhideWhenUsed/>
    <w:rsid w:val="00511210"/>
    <w:pPr>
      <w:spacing w:after="0" w:line="240" w:lineRule="auto"/>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Web3">
    <w:name w:val="Table Web 3"/>
    <w:basedOn w:val="Vanligtabell"/>
    <w:uiPriority w:val="99"/>
    <w:semiHidden/>
    <w:unhideWhenUsed/>
    <w:rsid w:val="00511210"/>
    <w:pPr>
      <w:spacing w:after="0" w:line="240" w:lineRule="auto"/>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iste1">
    <w:name w:val="Table List 1"/>
    <w:basedOn w:val="Vanligtabell"/>
    <w:uiPriority w:val="99"/>
    <w:semiHidden/>
    <w:unhideWhenUsed/>
    <w:rsid w:val="00511210"/>
    <w:pPr>
      <w:spacing w:after="0" w:line="240" w:lineRule="auto"/>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2">
    <w:name w:val="Table List 2"/>
    <w:basedOn w:val="Vanligtabell"/>
    <w:uiPriority w:val="99"/>
    <w:semiHidden/>
    <w:unhideWhenUsed/>
    <w:rsid w:val="00511210"/>
    <w:pPr>
      <w:spacing w:after="0" w:line="240" w:lineRule="auto"/>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3">
    <w:name w:val="Table List 3"/>
    <w:basedOn w:val="Vanligtabell"/>
    <w:uiPriority w:val="99"/>
    <w:semiHidden/>
    <w:unhideWhenUsed/>
    <w:rsid w:val="00511210"/>
    <w:pPr>
      <w:spacing w:after="0" w:line="240" w:lineRule="auto"/>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e4">
    <w:name w:val="Table List 4"/>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e5">
    <w:name w:val="Table List 5"/>
    <w:basedOn w:val="Vanligtabell"/>
    <w:uiPriority w:val="99"/>
    <w:semiHidden/>
    <w:unhideWhenUsed/>
    <w:rsid w:val="00511210"/>
    <w:pPr>
      <w:spacing w:after="0" w:line="240" w:lineRule="auto"/>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e6">
    <w:name w:val="Table List 6"/>
    <w:basedOn w:val="Vanligtabell"/>
    <w:uiPriority w:val="99"/>
    <w:semiHidden/>
    <w:unhideWhenUsed/>
    <w:rsid w:val="00511210"/>
    <w:pPr>
      <w:spacing w:after="0" w:line="240" w:lineRule="auto"/>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e7">
    <w:name w:val="Table List 7"/>
    <w:basedOn w:val="Vanligtabell"/>
    <w:uiPriority w:val="99"/>
    <w:semiHidden/>
    <w:unhideWhenUsed/>
    <w:rsid w:val="00511210"/>
    <w:pPr>
      <w:spacing w:after="0" w:line="240" w:lineRule="auto"/>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e8">
    <w:name w:val="Table List 8"/>
    <w:basedOn w:val="Vanligtabell"/>
    <w:uiPriority w:val="99"/>
    <w:semiHidden/>
    <w:unhideWhenUsed/>
    <w:rsid w:val="00511210"/>
    <w:pPr>
      <w:spacing w:after="0" w:line="240" w:lineRule="auto"/>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kolonne1">
    <w:name w:val="Table Columns 1"/>
    <w:basedOn w:val="Vanligtabell"/>
    <w:uiPriority w:val="99"/>
    <w:semiHidden/>
    <w:unhideWhenUsed/>
    <w:rsid w:val="00511210"/>
    <w:pPr>
      <w:spacing w:after="0" w:line="240" w:lineRule="auto"/>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olonne2">
    <w:name w:val="Table Columns 2"/>
    <w:basedOn w:val="Vanligtabell"/>
    <w:uiPriority w:val="99"/>
    <w:semiHidden/>
    <w:unhideWhenUsed/>
    <w:rsid w:val="00511210"/>
    <w:pPr>
      <w:spacing w:after="0" w:line="240" w:lineRule="auto"/>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olonne3">
    <w:name w:val="Table Columns 3"/>
    <w:basedOn w:val="Vanligtabell"/>
    <w:uiPriority w:val="99"/>
    <w:semiHidden/>
    <w:unhideWhenUsed/>
    <w:rsid w:val="00511210"/>
    <w:pPr>
      <w:spacing w:after="0" w:line="240" w:lineRule="auto"/>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kolonne4">
    <w:name w:val="Table Columns 4"/>
    <w:basedOn w:val="Vanligtabell"/>
    <w:uiPriority w:val="99"/>
    <w:semiHidden/>
    <w:unhideWhenUsed/>
    <w:rsid w:val="00511210"/>
    <w:pPr>
      <w:spacing w:after="0" w:line="240" w:lineRule="auto"/>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kolonne5">
    <w:name w:val="Table Columns 5"/>
    <w:basedOn w:val="Vanligtabell"/>
    <w:uiPriority w:val="99"/>
    <w:semiHidden/>
    <w:unhideWhenUsed/>
    <w:rsid w:val="00511210"/>
    <w:pPr>
      <w:spacing w:after="0" w:line="240" w:lineRule="auto"/>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rutenett1">
    <w:name w:val="Table Grid 1"/>
    <w:basedOn w:val="Vanligtabell"/>
    <w:uiPriority w:val="99"/>
    <w:semiHidden/>
    <w:unhideWhenUsed/>
    <w:rsid w:val="00511210"/>
    <w:pPr>
      <w:spacing w:after="0" w:line="240" w:lineRule="auto"/>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enett2">
    <w:name w:val="Table Grid 2"/>
    <w:basedOn w:val="Vanligtabell"/>
    <w:uiPriority w:val="99"/>
    <w:semiHidden/>
    <w:unhideWhenUsed/>
    <w:rsid w:val="00511210"/>
    <w:pPr>
      <w:spacing w:after="0" w:line="240" w:lineRule="auto"/>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enett3">
    <w:name w:val="Table Grid 3"/>
    <w:basedOn w:val="Vanligtabell"/>
    <w:uiPriority w:val="99"/>
    <w:semiHidden/>
    <w:unhideWhenUsed/>
    <w:rsid w:val="00511210"/>
    <w:pPr>
      <w:spacing w:after="0" w:line="240" w:lineRule="auto"/>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enett4">
    <w:name w:val="Table Grid 4"/>
    <w:basedOn w:val="Vanligtabell"/>
    <w:uiPriority w:val="99"/>
    <w:semiHidden/>
    <w:unhideWhenUsed/>
    <w:rsid w:val="00511210"/>
    <w:pPr>
      <w:spacing w:after="0" w:line="240" w:lineRule="auto"/>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enett5">
    <w:name w:val="Table Grid 5"/>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6">
    <w:name w:val="Table Grid 6"/>
    <w:basedOn w:val="Vanligtabell"/>
    <w:uiPriority w:val="99"/>
    <w:semiHidden/>
    <w:unhideWhenUsed/>
    <w:rsid w:val="00511210"/>
    <w:pPr>
      <w:spacing w:after="0" w:line="240" w:lineRule="auto"/>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7">
    <w:name w:val="Table Grid 7"/>
    <w:basedOn w:val="Vanligtabell"/>
    <w:uiPriority w:val="99"/>
    <w:semiHidden/>
    <w:unhideWhenUsed/>
    <w:rsid w:val="00511210"/>
    <w:pPr>
      <w:spacing w:after="0" w:line="240" w:lineRule="auto"/>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8">
    <w:name w:val="Table Grid 8"/>
    <w:basedOn w:val="Vanligtabell"/>
    <w:uiPriority w:val="99"/>
    <w:semiHidden/>
    <w:unhideWhenUsed/>
    <w:rsid w:val="00511210"/>
    <w:pPr>
      <w:spacing w:after="0" w:line="240" w:lineRule="auto"/>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temaer">
    <w:name w:val="Table Theme"/>
    <w:basedOn w:val="Vanligtabell"/>
    <w:uiPriority w:val="99"/>
    <w:semiHidden/>
    <w:unhideWhenUsed/>
    <w:rsid w:val="0051121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skrift">
    <w:name w:val="Signature"/>
    <w:basedOn w:val="Normal"/>
    <w:link w:val="UnderskriftTegn"/>
    <w:uiPriority w:val="99"/>
    <w:semiHidden/>
    <w:unhideWhenUsed/>
    <w:rsid w:val="00511210"/>
    <w:pPr>
      <w:ind w:left="4252"/>
    </w:pPr>
  </w:style>
  <w:style w:type="character" w:customStyle="1" w:styleId="UnderskriftTegn">
    <w:name w:val="Underskrift Tegn"/>
    <w:basedOn w:val="Standardskriftforavsnitt"/>
    <w:link w:val="Underskrift"/>
    <w:uiPriority w:val="99"/>
    <w:semiHidden/>
    <w:rsid w:val="00511210"/>
    <w:rPr>
      <w:rFonts w:ascii="Arial" w:eastAsia="Times New Roman" w:hAnsi="Arial" w:cs="Times New Roman"/>
      <w:sz w:val="20"/>
      <w:szCs w:val="24"/>
      <w:lang w:val="nb-NO"/>
    </w:rPr>
  </w:style>
  <w:style w:type="paragraph" w:styleId="Undertittel">
    <w:name w:val="Subtitle"/>
    <w:basedOn w:val="Normal"/>
    <w:next w:val="Normal"/>
    <w:link w:val="UndertittelTegn"/>
    <w:uiPriority w:val="11"/>
    <w:rsid w:val="00511210"/>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UndertittelTegn">
    <w:name w:val="Undertittel Tegn"/>
    <w:basedOn w:val="Standardskriftforavsnitt"/>
    <w:link w:val="Undertittel"/>
    <w:uiPriority w:val="11"/>
    <w:rsid w:val="00511210"/>
    <w:rPr>
      <w:rFonts w:eastAsiaTheme="minorEastAsia"/>
      <w:color w:val="5A5A5A" w:themeColor="text1" w:themeTint="A5"/>
      <w:spacing w:val="15"/>
      <w:lang w:val="nb-NO"/>
    </w:rPr>
  </w:style>
  <w:style w:type="character" w:styleId="Utheving">
    <w:name w:val="Emphasis"/>
    <w:basedOn w:val="Standardskriftforavsnitt"/>
    <w:uiPriority w:val="20"/>
    <w:rsid w:val="00511210"/>
    <w:rPr>
      <w:i/>
      <w:iCs/>
      <w:lang w:val="nb-NO"/>
    </w:rPr>
  </w:style>
  <w:style w:type="paragraph" w:styleId="Vanliginnrykk">
    <w:name w:val="Normal Indent"/>
    <w:basedOn w:val="Normal"/>
    <w:uiPriority w:val="99"/>
    <w:semiHidden/>
    <w:unhideWhenUsed/>
    <w:rsid w:val="00511210"/>
    <w:pPr>
      <w:ind w:left="708"/>
    </w:pPr>
  </w:style>
  <w:style w:type="table" w:styleId="Vanligtabell1">
    <w:name w:val="Plain Table 1"/>
    <w:basedOn w:val="Vanligtabell"/>
    <w:uiPriority w:val="41"/>
    <w:rsid w:val="00511210"/>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Vanligtabell2">
    <w:name w:val="Plain Table 2"/>
    <w:basedOn w:val="Vanligtabell"/>
    <w:uiPriority w:val="42"/>
    <w:rsid w:val="00511210"/>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Vanligtabell3">
    <w:name w:val="Plain Table 3"/>
    <w:basedOn w:val="Vanligtabell"/>
    <w:uiPriority w:val="43"/>
    <w:rsid w:val="00511210"/>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Vanligtabell4">
    <w:name w:val="Plain Table 4"/>
    <w:basedOn w:val="Vanligtabell"/>
    <w:uiPriority w:val="44"/>
    <w:rsid w:val="00511210"/>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Vanligtabell5">
    <w:name w:val="Plain Table 5"/>
    <w:basedOn w:val="Vanligtabell"/>
    <w:uiPriority w:val="45"/>
    <w:rsid w:val="00511210"/>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ellrutenett10">
    <w:name w:val="Tabellrutenett1"/>
    <w:basedOn w:val="Vanligtabell"/>
    <w:next w:val="Tabellrutenett"/>
    <w:rsid w:val="00F02AFD"/>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rutenett20">
    <w:name w:val="Tabellrutenett2"/>
    <w:basedOn w:val="Vanligtabell"/>
    <w:next w:val="Tabellrutenett"/>
    <w:uiPriority w:val="59"/>
    <w:rsid w:val="000D4FCC"/>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lrutenett30">
    <w:name w:val="Tabellrutenett3"/>
    <w:basedOn w:val="Vanligtabell"/>
    <w:next w:val="Tabellrutenett"/>
    <w:uiPriority w:val="59"/>
    <w:rsid w:val="000D4FCC"/>
    <w:pPr>
      <w:spacing w:after="0" w:line="240" w:lineRule="auto"/>
    </w:pPr>
    <w:rPr>
      <w:rFonts w:ascii="Times New Roman" w:eastAsia="Times New Roman" w:hAnsi="Times New Roman" w:cs="Times New Roman"/>
      <w:sz w:val="20"/>
      <w:szCs w:val="20"/>
      <w:lang w:eastAsia="nb-N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Emneknagg">
    <w:name w:val="Hashtag"/>
    <w:basedOn w:val="Standardskriftforavsnitt"/>
    <w:uiPriority w:val="99"/>
    <w:semiHidden/>
    <w:unhideWhenUsed/>
    <w:rsid w:val="00B43215"/>
    <w:rPr>
      <w:color w:val="2B579A"/>
      <w:shd w:val="clear" w:color="auto" w:fill="E1DFDD"/>
      <w:lang w:val="nb-NO"/>
    </w:rPr>
  </w:style>
  <w:style w:type="character" w:styleId="Omtale">
    <w:name w:val="Mention"/>
    <w:basedOn w:val="Standardskriftforavsnitt"/>
    <w:uiPriority w:val="99"/>
    <w:unhideWhenUsed/>
    <w:rsid w:val="00B43215"/>
    <w:rPr>
      <w:color w:val="2B579A"/>
      <w:shd w:val="clear" w:color="auto" w:fill="E1DFDD"/>
      <w:lang w:val="nb-NO"/>
    </w:rPr>
  </w:style>
  <w:style w:type="character" w:styleId="Smarthyperkobling">
    <w:name w:val="Smart Hyperlink"/>
    <w:basedOn w:val="Standardskriftforavsnitt"/>
    <w:uiPriority w:val="99"/>
    <w:semiHidden/>
    <w:unhideWhenUsed/>
    <w:rsid w:val="00B43215"/>
    <w:rPr>
      <w:u w:val="dotted"/>
      <w:lang w:val="nb-NO"/>
    </w:rPr>
  </w:style>
  <w:style w:type="character" w:styleId="Smartkobling">
    <w:name w:val="Smart Link"/>
    <w:basedOn w:val="Standardskriftforavsnitt"/>
    <w:uiPriority w:val="99"/>
    <w:semiHidden/>
    <w:unhideWhenUsed/>
    <w:rsid w:val="00B43215"/>
    <w:rPr>
      <w:color w:val="0000FF"/>
      <w:u w:val="single"/>
      <w:shd w:val="clear" w:color="auto" w:fill="F3F2F1"/>
      <w:lang w:val="nb-NO"/>
    </w:rPr>
  </w:style>
  <w:style w:type="character" w:styleId="Ulstomtale">
    <w:name w:val="Unresolved Mention"/>
    <w:basedOn w:val="Standardskriftforavsnitt"/>
    <w:uiPriority w:val="99"/>
    <w:semiHidden/>
    <w:unhideWhenUsed/>
    <w:rsid w:val="00B43215"/>
    <w:rPr>
      <w:color w:val="605E5C"/>
      <w:shd w:val="clear" w:color="auto" w:fill="E1DFDD"/>
      <w:lang w:val="nb-NO"/>
    </w:rPr>
  </w:style>
  <w:style w:type="character" w:customStyle="1" w:styleId="IngenmellomromTegn">
    <w:name w:val="Ingen mellomrom Tegn"/>
    <w:link w:val="Ingenmellomrom"/>
    <w:uiPriority w:val="1"/>
    <w:rsid w:val="001835EA"/>
    <w:rPr>
      <w:rFonts w:ascii="Lucida Sans Unicode" w:eastAsia="Times New Roman" w:hAnsi="Lucida Sans Unicode" w:cs="Times New Roman"/>
      <w:sz w:val="20"/>
      <w:szCs w:val="20"/>
    </w:rPr>
  </w:style>
  <w:style w:type="paragraph" w:styleId="Revisjon">
    <w:name w:val="Revision"/>
    <w:hidden/>
    <w:uiPriority w:val="99"/>
    <w:semiHidden/>
    <w:rsid w:val="001835EA"/>
    <w:pPr>
      <w:spacing w:after="0" w:line="240" w:lineRule="auto"/>
    </w:pPr>
    <w:rPr>
      <w:rFonts w:ascii="Times New Roman" w:eastAsia="Times New Roman" w:hAnsi="Times New Roman" w:cs="Times New Roman"/>
      <w:sz w:val="24"/>
      <w:szCs w:val="24"/>
    </w:rPr>
  </w:style>
  <w:style w:type="paragraph" w:customStyle="1" w:styleId="Stil12">
    <w:name w:val="Stil12"/>
    <w:basedOn w:val="Normal"/>
    <w:rsid w:val="001835EA"/>
    <w:pPr>
      <w:keepNext/>
      <w:spacing w:before="240" w:after="60"/>
      <w:ind w:left="180"/>
    </w:pPr>
    <w:rPr>
      <w:rFonts w:eastAsia="Calibri" w:cs="Arial"/>
      <w:b/>
      <w:bCs/>
      <w:sz w:val="22"/>
      <w:szCs w:val="22"/>
      <w:lang w:eastAsia="nb-NO"/>
    </w:rPr>
  </w:style>
  <w:style w:type="paragraph" w:customStyle="1" w:styleId="AADFGInnrykk">
    <w:name w:val="A ADFG Innrykk"/>
    <w:basedOn w:val="Normal"/>
    <w:uiPriority w:val="99"/>
    <w:rsid w:val="001835EA"/>
    <w:pPr>
      <w:overflowPunct w:val="0"/>
      <w:autoSpaceDE w:val="0"/>
      <w:autoSpaceDN w:val="0"/>
      <w:adjustRightInd w:val="0"/>
      <w:ind w:left="567" w:hanging="567"/>
      <w:textAlignment w:val="baseline"/>
    </w:pPr>
    <w:rPr>
      <w:sz w:val="22"/>
      <w:lang w:eastAsia="nb-NO"/>
    </w:rPr>
  </w:style>
  <w:style w:type="paragraph" w:customStyle="1" w:styleId="Default">
    <w:name w:val="Default"/>
    <w:rsid w:val="001835EA"/>
    <w:pPr>
      <w:autoSpaceDE w:val="0"/>
      <w:autoSpaceDN w:val="0"/>
      <w:adjustRightInd w:val="0"/>
      <w:spacing w:after="0" w:line="240" w:lineRule="auto"/>
    </w:pPr>
    <w:rPr>
      <w:rFonts w:ascii="Arial" w:hAnsi="Arial" w:cs="Arial"/>
      <w:color w:val="000000"/>
      <w:sz w:val="24"/>
      <w:szCs w:val="24"/>
    </w:rPr>
  </w:style>
  <w:style w:type="paragraph" w:customStyle="1" w:styleId="STYBrdtekstnormal">
    <w:name w:val="STY Brødtekst/normal"/>
    <w:basedOn w:val="Normal"/>
    <w:link w:val="STYBrdtekstnormalChar"/>
    <w:rsid w:val="001835EA"/>
    <w:pPr>
      <w:widowControl w:val="0"/>
      <w:tabs>
        <w:tab w:val="left" w:pos="595"/>
        <w:tab w:val="left" w:pos="1191"/>
        <w:tab w:val="left" w:pos="1786"/>
        <w:tab w:val="left" w:pos="2381"/>
        <w:tab w:val="left" w:pos="2977"/>
        <w:tab w:val="left" w:pos="3572"/>
        <w:tab w:val="left" w:pos="4168"/>
        <w:tab w:val="left" w:pos="4763"/>
        <w:tab w:val="left" w:pos="5358"/>
        <w:tab w:val="left" w:pos="5954"/>
        <w:tab w:val="left" w:pos="6549"/>
        <w:tab w:val="left" w:pos="7144"/>
        <w:tab w:val="left" w:pos="7740"/>
        <w:tab w:val="left" w:pos="8335"/>
        <w:tab w:val="left" w:pos="8930"/>
        <w:tab w:val="left" w:pos="9299"/>
      </w:tabs>
      <w:spacing w:after="260" w:line="260" w:lineRule="exact"/>
    </w:pPr>
    <w:rPr>
      <w:rFonts w:eastAsia="Calibri"/>
      <w:sz w:val="21"/>
      <w:szCs w:val="22"/>
    </w:rPr>
  </w:style>
  <w:style w:type="character" w:customStyle="1" w:styleId="STYBrdtekstnormalChar">
    <w:name w:val="STY Brødtekst/normal Char"/>
    <w:link w:val="STYBrdtekstnormal"/>
    <w:rsid w:val="001835EA"/>
    <w:rPr>
      <w:rFonts w:ascii="Arial" w:eastAsia="Calibri" w:hAnsi="Arial" w:cs="Times New Roman"/>
      <w:sz w:val="21"/>
    </w:rPr>
  </w:style>
  <w:style w:type="paragraph" w:customStyle="1" w:styleId="Supplerendestandardtekst">
    <w:name w:val="Supplerende standardtekst"/>
    <w:basedOn w:val="Normal"/>
    <w:autoRedefine/>
    <w:rsid w:val="001835EA"/>
    <w:pPr>
      <w:shd w:val="clear" w:color="auto" w:fill="FFFFFF"/>
      <w:overflowPunct w:val="0"/>
      <w:autoSpaceDE w:val="0"/>
      <w:autoSpaceDN w:val="0"/>
      <w:adjustRightInd w:val="0"/>
    </w:pPr>
    <w:rPr>
      <w:rFonts w:ascii="Calibri" w:hAnsi="Calibri" w:cs="Calibri"/>
      <w:i/>
      <w:lang w:eastAsia="nb-NO"/>
    </w:rPr>
  </w:style>
  <w:style w:type="paragraph" w:customStyle="1" w:styleId="Kontraktsmalniv2">
    <w:name w:val="Kontraktsmal nivå 2"/>
    <w:basedOn w:val="Normal"/>
    <w:rsid w:val="001835EA"/>
    <w:pPr>
      <w:keepNext/>
      <w:numPr>
        <w:numId w:val="11"/>
      </w:numPr>
      <w:tabs>
        <w:tab w:val="num" w:pos="926"/>
      </w:tabs>
      <w:spacing w:before="720" w:after="240"/>
      <w:ind w:left="720" w:hanging="720"/>
    </w:pPr>
    <w:rPr>
      <w:rFonts w:eastAsia="Calibri" w:cs="Arial"/>
      <w:b/>
      <w:bCs/>
      <w:color w:val="2E74B5"/>
      <w:lang w:eastAsia="zh-TW"/>
    </w:rPr>
  </w:style>
  <w:style w:type="character" w:customStyle="1" w:styleId="Kontraktsmalniv3Tegn">
    <w:name w:val="Kontraktsmal nivå 3 Tegn"/>
    <w:basedOn w:val="Standardskriftforavsnitt"/>
    <w:link w:val="Kontraktsmalniv3"/>
    <w:locked/>
    <w:rsid w:val="001835EA"/>
    <w:rPr>
      <w:rFonts w:ascii="Arial" w:hAnsi="Arial" w:cs="Arial"/>
      <w:b/>
      <w:bCs/>
      <w:color w:val="5B9BD5"/>
      <w:lang w:val="nb-NO" w:eastAsia="zh-TW"/>
    </w:rPr>
  </w:style>
  <w:style w:type="paragraph" w:customStyle="1" w:styleId="Kontraktsmalniv3">
    <w:name w:val="Kontraktsmal nivå 3"/>
    <w:basedOn w:val="Normal"/>
    <w:link w:val="Kontraktsmalniv3Tegn"/>
    <w:rsid w:val="001835EA"/>
    <w:pPr>
      <w:keepNext/>
      <w:numPr>
        <w:ilvl w:val="1"/>
        <w:numId w:val="11"/>
      </w:numPr>
      <w:spacing w:before="320" w:after="120"/>
      <w:ind w:left="576" w:hanging="576"/>
    </w:pPr>
    <w:rPr>
      <w:rFonts w:eastAsiaTheme="minorHAnsi" w:cs="Arial"/>
      <w:b/>
      <w:bCs/>
      <w:color w:val="5B9BD5"/>
      <w:sz w:val="22"/>
      <w:szCs w:val="22"/>
      <w:lang w:eastAsia="zh-TW"/>
    </w:rPr>
  </w:style>
  <w:style w:type="paragraph" w:customStyle="1" w:styleId="SVVstor">
    <w:name w:val="SVV stor"/>
    <w:basedOn w:val="Normal"/>
    <w:uiPriority w:val="9"/>
    <w:rsid w:val="001835EA"/>
    <w:pPr>
      <w:spacing w:after="80"/>
    </w:pPr>
    <w:rPr>
      <w:rFonts w:eastAsia="Lucida Sans Unicode"/>
      <w:sz w:val="96"/>
      <w:szCs w:val="22"/>
    </w:rPr>
  </w:style>
  <w:style w:type="paragraph" w:customStyle="1" w:styleId="AADFG">
    <w:name w:val="A ADFG"/>
    <w:basedOn w:val="Normal"/>
    <w:link w:val="AADFGTegn"/>
    <w:rsid w:val="001835EA"/>
    <w:pPr>
      <w:overflowPunct w:val="0"/>
      <w:autoSpaceDE w:val="0"/>
      <w:autoSpaceDN w:val="0"/>
      <w:adjustRightInd w:val="0"/>
      <w:textAlignment w:val="baseline"/>
    </w:pPr>
    <w:rPr>
      <w:sz w:val="22"/>
      <w:lang w:eastAsia="nb-NO"/>
    </w:rPr>
  </w:style>
  <w:style w:type="character" w:customStyle="1" w:styleId="AADFGTegn">
    <w:name w:val="A ADFG Tegn"/>
    <w:link w:val="AADFG"/>
    <w:rsid w:val="001835EA"/>
    <w:rPr>
      <w:rFonts w:ascii="Arial" w:eastAsia="Times New Roman" w:hAnsi="Arial" w:cs="Times New Roman"/>
      <w:szCs w:val="24"/>
      <w:lang w:eastAsia="nb-NO"/>
    </w:rPr>
  </w:style>
  <w:style w:type="paragraph" w:customStyle="1" w:styleId="AADFGOvInnrykk">
    <w:name w:val="A ADFG Ov Innrykk"/>
    <w:basedOn w:val="Normal"/>
    <w:rsid w:val="001835EA"/>
    <w:pPr>
      <w:overflowPunct w:val="0"/>
      <w:autoSpaceDE w:val="0"/>
      <w:autoSpaceDN w:val="0"/>
      <w:adjustRightInd w:val="0"/>
      <w:ind w:left="567" w:hanging="567"/>
      <w:textAlignment w:val="baseline"/>
    </w:pPr>
    <w:rPr>
      <w:rFonts w:ascii="Times New Roman Bold" w:hAnsi="Times New Roman Bold"/>
      <w:b/>
      <w:lang w:eastAsia="nb-NO"/>
    </w:rPr>
  </w:style>
  <w:style w:type="paragraph" w:customStyle="1" w:styleId="Overskrift11">
    <w:name w:val="Overskrift 11"/>
    <w:basedOn w:val="Normal"/>
    <w:rsid w:val="001835EA"/>
    <w:pPr>
      <w:ind w:left="432" w:hanging="432"/>
    </w:pPr>
  </w:style>
  <w:style w:type="paragraph" w:customStyle="1" w:styleId="Overskrift21">
    <w:name w:val="Overskrift 21"/>
    <w:basedOn w:val="Normal"/>
    <w:rsid w:val="001835EA"/>
  </w:style>
  <w:style w:type="paragraph" w:customStyle="1" w:styleId="Overskrift31">
    <w:name w:val="Overskrift 31"/>
    <w:basedOn w:val="Normal"/>
    <w:rsid w:val="001835EA"/>
    <w:pPr>
      <w:ind w:left="1146" w:hanging="720"/>
    </w:pPr>
  </w:style>
  <w:style w:type="paragraph" w:customStyle="1" w:styleId="Overskrift41">
    <w:name w:val="Overskrift 41"/>
    <w:basedOn w:val="Normal"/>
    <w:rsid w:val="001835EA"/>
    <w:pPr>
      <w:ind w:left="864" w:hanging="864"/>
    </w:pPr>
  </w:style>
  <w:style w:type="paragraph" w:customStyle="1" w:styleId="Overskrift51">
    <w:name w:val="Overskrift 51"/>
    <w:basedOn w:val="Normal"/>
    <w:rsid w:val="001835EA"/>
    <w:pPr>
      <w:ind w:left="1008" w:hanging="1008"/>
    </w:pPr>
  </w:style>
  <w:style w:type="paragraph" w:customStyle="1" w:styleId="Overskrift61">
    <w:name w:val="Overskrift 61"/>
    <w:basedOn w:val="Normal"/>
    <w:rsid w:val="001835EA"/>
    <w:pPr>
      <w:numPr>
        <w:ilvl w:val="5"/>
        <w:numId w:val="12"/>
      </w:numPr>
    </w:pPr>
  </w:style>
  <w:style w:type="paragraph" w:customStyle="1" w:styleId="Overskrift71">
    <w:name w:val="Overskrift 71"/>
    <w:basedOn w:val="Normal"/>
    <w:rsid w:val="001835EA"/>
    <w:pPr>
      <w:numPr>
        <w:ilvl w:val="6"/>
        <w:numId w:val="12"/>
      </w:numPr>
    </w:pPr>
  </w:style>
  <w:style w:type="paragraph" w:customStyle="1" w:styleId="Overskrift81">
    <w:name w:val="Overskrift 81"/>
    <w:basedOn w:val="Normal"/>
    <w:rsid w:val="001835EA"/>
    <w:pPr>
      <w:numPr>
        <w:ilvl w:val="7"/>
        <w:numId w:val="12"/>
      </w:numPr>
    </w:pPr>
  </w:style>
  <w:style w:type="paragraph" w:customStyle="1" w:styleId="Overskrift91">
    <w:name w:val="Overskrift 91"/>
    <w:basedOn w:val="Normal"/>
    <w:rsid w:val="001835EA"/>
    <w:pPr>
      <w:numPr>
        <w:ilvl w:val="8"/>
        <w:numId w:val="12"/>
      </w:numPr>
    </w:pPr>
  </w:style>
  <w:style w:type="paragraph" w:customStyle="1" w:styleId="Rentekst1">
    <w:name w:val="Ren tekst1"/>
    <w:basedOn w:val="Normal"/>
    <w:next w:val="Rentekst"/>
    <w:uiPriority w:val="99"/>
    <w:semiHidden/>
    <w:unhideWhenUsed/>
    <w:rsid w:val="001835EA"/>
    <w:rPr>
      <w:rFonts w:eastAsia="Calibri" w:cs="Lucida Sans Unicode"/>
      <w:sz w:val="22"/>
      <w:szCs w:val="22"/>
    </w:rPr>
  </w:style>
  <w:style w:type="character" w:customStyle="1" w:styleId="Fulgthyperkobling1">
    <w:name w:val="Fulgt hyperkobling1"/>
    <w:basedOn w:val="Standardskriftforavsnitt"/>
    <w:uiPriority w:val="99"/>
    <w:semiHidden/>
    <w:unhideWhenUsed/>
    <w:rsid w:val="001835EA"/>
    <w:rPr>
      <w:color w:val="954F72"/>
      <w:u w:val="single"/>
      <w:lang w:val="nb-NO"/>
    </w:rPr>
  </w:style>
  <w:style w:type="character" w:customStyle="1" w:styleId="Overskrift7Tegn1">
    <w:name w:val="Overskrift 7 Tegn1"/>
    <w:basedOn w:val="Standardskriftforavsnitt"/>
    <w:uiPriority w:val="9"/>
    <w:semiHidden/>
    <w:rsid w:val="001835EA"/>
    <w:rPr>
      <w:rFonts w:ascii="Calibri Light" w:eastAsia="Times New Roman" w:hAnsi="Calibri Light" w:cs="Times New Roman"/>
      <w:i/>
      <w:iCs/>
      <w:color w:val="1F4D78"/>
      <w:sz w:val="24"/>
      <w:szCs w:val="24"/>
      <w:lang w:val="nb-NO"/>
    </w:rPr>
  </w:style>
  <w:style w:type="character" w:customStyle="1" w:styleId="Overskrift8Tegn1">
    <w:name w:val="Overskrift 8 Tegn1"/>
    <w:basedOn w:val="Standardskriftforavsnitt"/>
    <w:uiPriority w:val="9"/>
    <w:semiHidden/>
    <w:rsid w:val="001835EA"/>
    <w:rPr>
      <w:rFonts w:ascii="Calibri Light" w:eastAsia="Times New Roman" w:hAnsi="Calibri Light" w:cs="Times New Roman"/>
      <w:color w:val="272727"/>
      <w:sz w:val="21"/>
      <w:szCs w:val="21"/>
      <w:lang w:val="nb-NO"/>
    </w:rPr>
  </w:style>
  <w:style w:type="character" w:customStyle="1" w:styleId="Overskrift9Tegn1">
    <w:name w:val="Overskrift 9 Tegn1"/>
    <w:basedOn w:val="Standardskriftforavsnitt"/>
    <w:uiPriority w:val="9"/>
    <w:semiHidden/>
    <w:rsid w:val="001835EA"/>
    <w:rPr>
      <w:rFonts w:ascii="Calibri Light" w:eastAsia="Times New Roman" w:hAnsi="Calibri Light" w:cs="Times New Roman"/>
      <w:i/>
      <w:iCs/>
      <w:color w:val="272727"/>
      <w:sz w:val="21"/>
      <w:szCs w:val="21"/>
      <w:lang w:val="nb-NO"/>
    </w:rPr>
  </w:style>
  <w:style w:type="character" w:customStyle="1" w:styleId="RentekstTegn1">
    <w:name w:val="Ren tekst Tegn1"/>
    <w:basedOn w:val="Standardskriftforavsnitt"/>
    <w:uiPriority w:val="99"/>
    <w:semiHidden/>
    <w:rsid w:val="001835EA"/>
    <w:rPr>
      <w:rFonts w:ascii="Consolas" w:eastAsia="Times New Roman" w:hAnsi="Consolas" w:cs="Consolas"/>
      <w:sz w:val="21"/>
      <w:szCs w:val="21"/>
      <w:lang w:val="nb-NO"/>
    </w:rPr>
  </w:style>
  <w:style w:type="character" w:customStyle="1" w:styleId="INNH2Tegn">
    <w:name w:val="INNH 2 Tegn"/>
    <w:basedOn w:val="Standardskriftforavsnitt"/>
    <w:link w:val="INNH2"/>
    <w:uiPriority w:val="39"/>
    <w:rsid w:val="00F85153"/>
    <w:rPr>
      <w:rFonts w:ascii="Arial" w:eastAsia="Times New Roman" w:hAnsi="Arial" w:cs="Times New Roman"/>
      <w:color w:val="0B0080"/>
      <w:sz w:val="20"/>
      <w:szCs w:val="24"/>
      <w:u w:val="single"/>
      <w:lang w:val="nb-NO"/>
      <w14:textFill>
        <w14:solidFill>
          <w14:srgbClr w14:val="0B0080">
            <w14:lumMod w14:val="60000"/>
            <w14:lumOff w14:val="40000"/>
          </w14:srgbClr>
        </w14:solidFill>
      </w14:textFill>
    </w:rPr>
  </w:style>
  <w:style w:type="character" w:customStyle="1" w:styleId="INNH1Tegn">
    <w:name w:val="INNH 1 Tegn"/>
    <w:basedOn w:val="Standardskriftforavsnitt"/>
    <w:link w:val="INNH1"/>
    <w:uiPriority w:val="39"/>
    <w:rsid w:val="00F85153"/>
    <w:rPr>
      <w:rFonts w:ascii="Arial" w:eastAsia="Times New Roman" w:hAnsi="Arial" w:cs="Times New Roman"/>
      <w:b/>
      <w:sz w:val="20"/>
      <w:szCs w:val="24"/>
      <w:lang w:val="nb-NO"/>
    </w:rPr>
  </w:style>
  <w:style w:type="numbering" w:styleId="111111">
    <w:name w:val="Outline List 2"/>
    <w:basedOn w:val="Ingenliste"/>
    <w:uiPriority w:val="99"/>
    <w:semiHidden/>
    <w:unhideWhenUsed/>
    <w:rsid w:val="001835EA"/>
    <w:pPr>
      <w:numPr>
        <w:numId w:val="13"/>
      </w:numPr>
    </w:pPr>
  </w:style>
  <w:style w:type="numbering" w:customStyle="1" w:styleId="1og2">
    <w:name w:val="1 og 2"/>
    <w:uiPriority w:val="99"/>
    <w:rsid w:val="004D05C0"/>
    <w:pPr>
      <w:numPr>
        <w:numId w:val="22"/>
      </w:numPr>
    </w:pPr>
  </w:style>
  <w:style w:type="paragraph" w:customStyle="1" w:styleId="paragraph">
    <w:name w:val="paragraph"/>
    <w:basedOn w:val="Normal"/>
    <w:rsid w:val="007126D8"/>
    <w:pPr>
      <w:spacing w:before="100" w:beforeAutospacing="1" w:after="100" w:afterAutospacing="1"/>
    </w:pPr>
    <w:rPr>
      <w:lang w:eastAsia="nb-NO"/>
    </w:rPr>
  </w:style>
  <w:style w:type="character" w:customStyle="1" w:styleId="normaltextrun">
    <w:name w:val="normaltextrun"/>
    <w:basedOn w:val="Standardskriftforavsnitt"/>
    <w:rsid w:val="007126D8"/>
    <w:rPr>
      <w:lang w:val="nb-NO"/>
    </w:rPr>
  </w:style>
  <w:style w:type="character" w:customStyle="1" w:styleId="eop">
    <w:name w:val="eop"/>
    <w:basedOn w:val="Standardskriftforavsnitt"/>
    <w:rsid w:val="007126D8"/>
    <w:rPr>
      <w:lang w:val="nb-NO"/>
    </w:rPr>
  </w:style>
  <w:style w:type="character" w:customStyle="1" w:styleId="spellingerror">
    <w:name w:val="spellingerror"/>
    <w:basedOn w:val="Standardskriftforavsnitt"/>
    <w:rsid w:val="007126D8"/>
    <w:rPr>
      <w:lang w:val="nb-NO"/>
    </w:rPr>
  </w:style>
  <w:style w:type="paragraph" w:customStyle="1" w:styleId="TableParagraph">
    <w:name w:val="Table Paragraph"/>
    <w:basedOn w:val="Normal"/>
    <w:uiPriority w:val="1"/>
    <w:qFormat/>
    <w:rsid w:val="008B7350"/>
    <w:pPr>
      <w:widowControl w:val="0"/>
      <w:autoSpaceDE w:val="0"/>
      <w:autoSpaceDN w:val="0"/>
      <w:spacing w:line="275" w:lineRule="exact"/>
      <w:ind w:left="15"/>
      <w:jc w:val="center"/>
    </w:pPr>
    <w:rPr>
      <w:rFonts w:ascii="Times New Roman" w:hAnsi="Times New Roman"/>
      <w:sz w:val="22"/>
      <w:szCs w:val="22"/>
    </w:rPr>
  </w:style>
  <w:style w:type="table" w:customStyle="1" w:styleId="TableNormal1">
    <w:name w:val="Table Normal1"/>
    <w:uiPriority w:val="2"/>
    <w:semiHidden/>
    <w:unhideWhenUsed/>
    <w:qFormat/>
    <w:rsid w:val="008B7350"/>
    <w:pPr>
      <w:widowControl w:val="0"/>
      <w:autoSpaceDE w:val="0"/>
      <w:autoSpaceDN w:val="0"/>
      <w:spacing w:after="0" w:line="240" w:lineRule="auto"/>
    </w:pPr>
    <w:tblPr>
      <w:tblInd w:w="0" w:type="dxa"/>
      <w:tblCellMar>
        <w:top w:w="0" w:type="dxa"/>
        <w:left w:w="0" w:type="dxa"/>
        <w:bottom w:w="0" w:type="dxa"/>
        <w:right w:w="0" w:type="dxa"/>
      </w:tblCellMar>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8909267">
      <w:bodyDiv w:val="1"/>
      <w:marLeft w:val="0"/>
      <w:marRight w:val="0"/>
      <w:marTop w:val="0"/>
      <w:marBottom w:val="0"/>
      <w:divBdr>
        <w:top w:val="none" w:sz="0" w:space="0" w:color="auto"/>
        <w:left w:val="none" w:sz="0" w:space="0" w:color="auto"/>
        <w:bottom w:val="none" w:sz="0" w:space="0" w:color="auto"/>
        <w:right w:val="none" w:sz="0" w:space="0" w:color="auto"/>
      </w:divBdr>
    </w:div>
    <w:div w:id="163400302">
      <w:bodyDiv w:val="1"/>
      <w:marLeft w:val="0"/>
      <w:marRight w:val="0"/>
      <w:marTop w:val="0"/>
      <w:marBottom w:val="0"/>
      <w:divBdr>
        <w:top w:val="none" w:sz="0" w:space="0" w:color="auto"/>
        <w:left w:val="none" w:sz="0" w:space="0" w:color="auto"/>
        <w:bottom w:val="none" w:sz="0" w:space="0" w:color="auto"/>
        <w:right w:val="none" w:sz="0" w:space="0" w:color="auto"/>
      </w:divBdr>
    </w:div>
    <w:div w:id="182591951">
      <w:bodyDiv w:val="1"/>
      <w:marLeft w:val="0"/>
      <w:marRight w:val="0"/>
      <w:marTop w:val="0"/>
      <w:marBottom w:val="0"/>
      <w:divBdr>
        <w:top w:val="none" w:sz="0" w:space="0" w:color="auto"/>
        <w:left w:val="none" w:sz="0" w:space="0" w:color="auto"/>
        <w:bottom w:val="none" w:sz="0" w:space="0" w:color="auto"/>
        <w:right w:val="none" w:sz="0" w:space="0" w:color="auto"/>
      </w:divBdr>
    </w:div>
    <w:div w:id="305356066">
      <w:bodyDiv w:val="1"/>
      <w:marLeft w:val="0"/>
      <w:marRight w:val="0"/>
      <w:marTop w:val="0"/>
      <w:marBottom w:val="0"/>
      <w:divBdr>
        <w:top w:val="none" w:sz="0" w:space="0" w:color="auto"/>
        <w:left w:val="none" w:sz="0" w:space="0" w:color="auto"/>
        <w:bottom w:val="none" w:sz="0" w:space="0" w:color="auto"/>
        <w:right w:val="none" w:sz="0" w:space="0" w:color="auto"/>
      </w:divBdr>
    </w:div>
    <w:div w:id="344089560">
      <w:bodyDiv w:val="1"/>
      <w:marLeft w:val="0"/>
      <w:marRight w:val="0"/>
      <w:marTop w:val="0"/>
      <w:marBottom w:val="0"/>
      <w:divBdr>
        <w:top w:val="none" w:sz="0" w:space="0" w:color="auto"/>
        <w:left w:val="none" w:sz="0" w:space="0" w:color="auto"/>
        <w:bottom w:val="none" w:sz="0" w:space="0" w:color="auto"/>
        <w:right w:val="none" w:sz="0" w:space="0" w:color="auto"/>
      </w:divBdr>
    </w:div>
    <w:div w:id="367607748">
      <w:bodyDiv w:val="1"/>
      <w:marLeft w:val="0"/>
      <w:marRight w:val="0"/>
      <w:marTop w:val="0"/>
      <w:marBottom w:val="0"/>
      <w:divBdr>
        <w:top w:val="none" w:sz="0" w:space="0" w:color="auto"/>
        <w:left w:val="none" w:sz="0" w:space="0" w:color="auto"/>
        <w:bottom w:val="none" w:sz="0" w:space="0" w:color="auto"/>
        <w:right w:val="none" w:sz="0" w:space="0" w:color="auto"/>
      </w:divBdr>
    </w:div>
    <w:div w:id="599146978">
      <w:bodyDiv w:val="1"/>
      <w:marLeft w:val="0"/>
      <w:marRight w:val="0"/>
      <w:marTop w:val="0"/>
      <w:marBottom w:val="0"/>
      <w:divBdr>
        <w:top w:val="none" w:sz="0" w:space="0" w:color="auto"/>
        <w:left w:val="none" w:sz="0" w:space="0" w:color="auto"/>
        <w:bottom w:val="none" w:sz="0" w:space="0" w:color="auto"/>
        <w:right w:val="none" w:sz="0" w:space="0" w:color="auto"/>
      </w:divBdr>
      <w:divsChild>
        <w:div w:id="14581300">
          <w:marLeft w:val="0"/>
          <w:marRight w:val="0"/>
          <w:marTop w:val="0"/>
          <w:marBottom w:val="0"/>
          <w:divBdr>
            <w:top w:val="none" w:sz="0" w:space="0" w:color="auto"/>
            <w:left w:val="none" w:sz="0" w:space="0" w:color="auto"/>
            <w:bottom w:val="none" w:sz="0" w:space="0" w:color="auto"/>
            <w:right w:val="none" w:sz="0" w:space="0" w:color="auto"/>
          </w:divBdr>
        </w:div>
        <w:div w:id="498161994">
          <w:marLeft w:val="0"/>
          <w:marRight w:val="0"/>
          <w:marTop w:val="0"/>
          <w:marBottom w:val="0"/>
          <w:divBdr>
            <w:top w:val="none" w:sz="0" w:space="0" w:color="auto"/>
            <w:left w:val="none" w:sz="0" w:space="0" w:color="auto"/>
            <w:bottom w:val="none" w:sz="0" w:space="0" w:color="auto"/>
            <w:right w:val="none" w:sz="0" w:space="0" w:color="auto"/>
          </w:divBdr>
        </w:div>
        <w:div w:id="537476237">
          <w:marLeft w:val="0"/>
          <w:marRight w:val="0"/>
          <w:marTop w:val="0"/>
          <w:marBottom w:val="0"/>
          <w:divBdr>
            <w:top w:val="none" w:sz="0" w:space="0" w:color="auto"/>
            <w:left w:val="none" w:sz="0" w:space="0" w:color="auto"/>
            <w:bottom w:val="none" w:sz="0" w:space="0" w:color="auto"/>
            <w:right w:val="none" w:sz="0" w:space="0" w:color="auto"/>
          </w:divBdr>
        </w:div>
        <w:div w:id="1205404968">
          <w:marLeft w:val="0"/>
          <w:marRight w:val="0"/>
          <w:marTop w:val="0"/>
          <w:marBottom w:val="0"/>
          <w:divBdr>
            <w:top w:val="none" w:sz="0" w:space="0" w:color="auto"/>
            <w:left w:val="none" w:sz="0" w:space="0" w:color="auto"/>
            <w:bottom w:val="none" w:sz="0" w:space="0" w:color="auto"/>
            <w:right w:val="none" w:sz="0" w:space="0" w:color="auto"/>
          </w:divBdr>
        </w:div>
        <w:div w:id="1340353296">
          <w:marLeft w:val="0"/>
          <w:marRight w:val="0"/>
          <w:marTop w:val="0"/>
          <w:marBottom w:val="0"/>
          <w:divBdr>
            <w:top w:val="none" w:sz="0" w:space="0" w:color="auto"/>
            <w:left w:val="none" w:sz="0" w:space="0" w:color="auto"/>
            <w:bottom w:val="none" w:sz="0" w:space="0" w:color="auto"/>
            <w:right w:val="none" w:sz="0" w:space="0" w:color="auto"/>
          </w:divBdr>
        </w:div>
        <w:div w:id="1605111083">
          <w:marLeft w:val="0"/>
          <w:marRight w:val="0"/>
          <w:marTop w:val="0"/>
          <w:marBottom w:val="0"/>
          <w:divBdr>
            <w:top w:val="none" w:sz="0" w:space="0" w:color="auto"/>
            <w:left w:val="none" w:sz="0" w:space="0" w:color="auto"/>
            <w:bottom w:val="none" w:sz="0" w:space="0" w:color="auto"/>
            <w:right w:val="none" w:sz="0" w:space="0" w:color="auto"/>
          </w:divBdr>
        </w:div>
      </w:divsChild>
    </w:div>
    <w:div w:id="713235851">
      <w:bodyDiv w:val="1"/>
      <w:marLeft w:val="0"/>
      <w:marRight w:val="0"/>
      <w:marTop w:val="0"/>
      <w:marBottom w:val="0"/>
      <w:divBdr>
        <w:top w:val="none" w:sz="0" w:space="0" w:color="auto"/>
        <w:left w:val="none" w:sz="0" w:space="0" w:color="auto"/>
        <w:bottom w:val="none" w:sz="0" w:space="0" w:color="auto"/>
        <w:right w:val="none" w:sz="0" w:space="0" w:color="auto"/>
      </w:divBdr>
    </w:div>
    <w:div w:id="824247058">
      <w:bodyDiv w:val="1"/>
      <w:marLeft w:val="0"/>
      <w:marRight w:val="0"/>
      <w:marTop w:val="0"/>
      <w:marBottom w:val="0"/>
      <w:divBdr>
        <w:top w:val="none" w:sz="0" w:space="0" w:color="auto"/>
        <w:left w:val="none" w:sz="0" w:space="0" w:color="auto"/>
        <w:bottom w:val="none" w:sz="0" w:space="0" w:color="auto"/>
        <w:right w:val="none" w:sz="0" w:space="0" w:color="auto"/>
      </w:divBdr>
    </w:div>
    <w:div w:id="852450141">
      <w:bodyDiv w:val="1"/>
      <w:marLeft w:val="0"/>
      <w:marRight w:val="0"/>
      <w:marTop w:val="0"/>
      <w:marBottom w:val="0"/>
      <w:divBdr>
        <w:top w:val="none" w:sz="0" w:space="0" w:color="auto"/>
        <w:left w:val="none" w:sz="0" w:space="0" w:color="auto"/>
        <w:bottom w:val="none" w:sz="0" w:space="0" w:color="auto"/>
        <w:right w:val="none" w:sz="0" w:space="0" w:color="auto"/>
      </w:divBdr>
    </w:div>
    <w:div w:id="867182706">
      <w:bodyDiv w:val="1"/>
      <w:marLeft w:val="0"/>
      <w:marRight w:val="0"/>
      <w:marTop w:val="0"/>
      <w:marBottom w:val="0"/>
      <w:divBdr>
        <w:top w:val="none" w:sz="0" w:space="0" w:color="auto"/>
        <w:left w:val="none" w:sz="0" w:space="0" w:color="auto"/>
        <w:bottom w:val="none" w:sz="0" w:space="0" w:color="auto"/>
        <w:right w:val="none" w:sz="0" w:space="0" w:color="auto"/>
      </w:divBdr>
    </w:div>
    <w:div w:id="923800379">
      <w:bodyDiv w:val="1"/>
      <w:marLeft w:val="0"/>
      <w:marRight w:val="0"/>
      <w:marTop w:val="0"/>
      <w:marBottom w:val="0"/>
      <w:divBdr>
        <w:top w:val="none" w:sz="0" w:space="0" w:color="auto"/>
        <w:left w:val="none" w:sz="0" w:space="0" w:color="auto"/>
        <w:bottom w:val="none" w:sz="0" w:space="0" w:color="auto"/>
        <w:right w:val="none" w:sz="0" w:space="0" w:color="auto"/>
      </w:divBdr>
    </w:div>
    <w:div w:id="969365583">
      <w:bodyDiv w:val="1"/>
      <w:marLeft w:val="0"/>
      <w:marRight w:val="0"/>
      <w:marTop w:val="0"/>
      <w:marBottom w:val="0"/>
      <w:divBdr>
        <w:top w:val="none" w:sz="0" w:space="0" w:color="auto"/>
        <w:left w:val="none" w:sz="0" w:space="0" w:color="auto"/>
        <w:bottom w:val="none" w:sz="0" w:space="0" w:color="auto"/>
        <w:right w:val="none" w:sz="0" w:space="0" w:color="auto"/>
      </w:divBdr>
    </w:div>
    <w:div w:id="1091466004">
      <w:bodyDiv w:val="1"/>
      <w:marLeft w:val="0"/>
      <w:marRight w:val="0"/>
      <w:marTop w:val="0"/>
      <w:marBottom w:val="0"/>
      <w:divBdr>
        <w:top w:val="none" w:sz="0" w:space="0" w:color="auto"/>
        <w:left w:val="none" w:sz="0" w:space="0" w:color="auto"/>
        <w:bottom w:val="none" w:sz="0" w:space="0" w:color="auto"/>
        <w:right w:val="none" w:sz="0" w:space="0" w:color="auto"/>
      </w:divBdr>
      <w:divsChild>
        <w:div w:id="1142499550">
          <w:marLeft w:val="0"/>
          <w:marRight w:val="0"/>
          <w:marTop w:val="90"/>
          <w:marBottom w:val="0"/>
          <w:divBdr>
            <w:top w:val="none" w:sz="0" w:space="0" w:color="auto"/>
            <w:left w:val="none" w:sz="0" w:space="0" w:color="auto"/>
            <w:bottom w:val="none" w:sz="0" w:space="0" w:color="auto"/>
            <w:right w:val="none" w:sz="0" w:space="0" w:color="auto"/>
          </w:divBdr>
        </w:div>
      </w:divsChild>
    </w:div>
    <w:div w:id="1092704252">
      <w:bodyDiv w:val="1"/>
      <w:marLeft w:val="0"/>
      <w:marRight w:val="0"/>
      <w:marTop w:val="0"/>
      <w:marBottom w:val="0"/>
      <w:divBdr>
        <w:top w:val="none" w:sz="0" w:space="0" w:color="auto"/>
        <w:left w:val="none" w:sz="0" w:space="0" w:color="auto"/>
        <w:bottom w:val="none" w:sz="0" w:space="0" w:color="auto"/>
        <w:right w:val="none" w:sz="0" w:space="0" w:color="auto"/>
      </w:divBdr>
    </w:div>
    <w:div w:id="1199053532">
      <w:bodyDiv w:val="1"/>
      <w:marLeft w:val="0"/>
      <w:marRight w:val="0"/>
      <w:marTop w:val="0"/>
      <w:marBottom w:val="0"/>
      <w:divBdr>
        <w:top w:val="none" w:sz="0" w:space="0" w:color="auto"/>
        <w:left w:val="none" w:sz="0" w:space="0" w:color="auto"/>
        <w:bottom w:val="none" w:sz="0" w:space="0" w:color="auto"/>
        <w:right w:val="none" w:sz="0" w:space="0" w:color="auto"/>
      </w:divBdr>
    </w:div>
    <w:div w:id="1211577826">
      <w:bodyDiv w:val="1"/>
      <w:marLeft w:val="0"/>
      <w:marRight w:val="0"/>
      <w:marTop w:val="0"/>
      <w:marBottom w:val="0"/>
      <w:divBdr>
        <w:top w:val="none" w:sz="0" w:space="0" w:color="auto"/>
        <w:left w:val="none" w:sz="0" w:space="0" w:color="auto"/>
        <w:bottom w:val="none" w:sz="0" w:space="0" w:color="auto"/>
        <w:right w:val="none" w:sz="0" w:space="0" w:color="auto"/>
      </w:divBdr>
    </w:div>
    <w:div w:id="1327787652">
      <w:bodyDiv w:val="1"/>
      <w:marLeft w:val="0"/>
      <w:marRight w:val="0"/>
      <w:marTop w:val="0"/>
      <w:marBottom w:val="0"/>
      <w:divBdr>
        <w:top w:val="none" w:sz="0" w:space="0" w:color="auto"/>
        <w:left w:val="none" w:sz="0" w:space="0" w:color="auto"/>
        <w:bottom w:val="none" w:sz="0" w:space="0" w:color="auto"/>
        <w:right w:val="none" w:sz="0" w:space="0" w:color="auto"/>
      </w:divBdr>
    </w:div>
    <w:div w:id="1342197628">
      <w:bodyDiv w:val="1"/>
      <w:marLeft w:val="0"/>
      <w:marRight w:val="0"/>
      <w:marTop w:val="0"/>
      <w:marBottom w:val="0"/>
      <w:divBdr>
        <w:top w:val="none" w:sz="0" w:space="0" w:color="auto"/>
        <w:left w:val="none" w:sz="0" w:space="0" w:color="auto"/>
        <w:bottom w:val="none" w:sz="0" w:space="0" w:color="auto"/>
        <w:right w:val="none" w:sz="0" w:space="0" w:color="auto"/>
      </w:divBdr>
    </w:div>
    <w:div w:id="1358963062">
      <w:bodyDiv w:val="1"/>
      <w:marLeft w:val="0"/>
      <w:marRight w:val="0"/>
      <w:marTop w:val="0"/>
      <w:marBottom w:val="0"/>
      <w:divBdr>
        <w:top w:val="none" w:sz="0" w:space="0" w:color="auto"/>
        <w:left w:val="none" w:sz="0" w:space="0" w:color="auto"/>
        <w:bottom w:val="none" w:sz="0" w:space="0" w:color="auto"/>
        <w:right w:val="none" w:sz="0" w:space="0" w:color="auto"/>
      </w:divBdr>
    </w:div>
    <w:div w:id="1372611260">
      <w:bodyDiv w:val="1"/>
      <w:marLeft w:val="0"/>
      <w:marRight w:val="0"/>
      <w:marTop w:val="0"/>
      <w:marBottom w:val="0"/>
      <w:divBdr>
        <w:top w:val="none" w:sz="0" w:space="0" w:color="auto"/>
        <w:left w:val="none" w:sz="0" w:space="0" w:color="auto"/>
        <w:bottom w:val="none" w:sz="0" w:space="0" w:color="auto"/>
        <w:right w:val="none" w:sz="0" w:space="0" w:color="auto"/>
      </w:divBdr>
    </w:div>
    <w:div w:id="1445342274">
      <w:bodyDiv w:val="1"/>
      <w:marLeft w:val="0"/>
      <w:marRight w:val="0"/>
      <w:marTop w:val="0"/>
      <w:marBottom w:val="0"/>
      <w:divBdr>
        <w:top w:val="none" w:sz="0" w:space="0" w:color="auto"/>
        <w:left w:val="none" w:sz="0" w:space="0" w:color="auto"/>
        <w:bottom w:val="none" w:sz="0" w:space="0" w:color="auto"/>
        <w:right w:val="none" w:sz="0" w:space="0" w:color="auto"/>
      </w:divBdr>
    </w:div>
    <w:div w:id="1504277627">
      <w:bodyDiv w:val="1"/>
      <w:marLeft w:val="0"/>
      <w:marRight w:val="0"/>
      <w:marTop w:val="0"/>
      <w:marBottom w:val="0"/>
      <w:divBdr>
        <w:top w:val="none" w:sz="0" w:space="0" w:color="auto"/>
        <w:left w:val="none" w:sz="0" w:space="0" w:color="auto"/>
        <w:bottom w:val="none" w:sz="0" w:space="0" w:color="auto"/>
        <w:right w:val="none" w:sz="0" w:space="0" w:color="auto"/>
      </w:divBdr>
    </w:div>
    <w:div w:id="1621105278">
      <w:bodyDiv w:val="1"/>
      <w:marLeft w:val="0"/>
      <w:marRight w:val="0"/>
      <w:marTop w:val="0"/>
      <w:marBottom w:val="0"/>
      <w:divBdr>
        <w:top w:val="none" w:sz="0" w:space="0" w:color="auto"/>
        <w:left w:val="none" w:sz="0" w:space="0" w:color="auto"/>
        <w:bottom w:val="none" w:sz="0" w:space="0" w:color="auto"/>
        <w:right w:val="none" w:sz="0" w:space="0" w:color="auto"/>
      </w:divBdr>
    </w:div>
    <w:div w:id="1639411793">
      <w:bodyDiv w:val="1"/>
      <w:marLeft w:val="0"/>
      <w:marRight w:val="0"/>
      <w:marTop w:val="0"/>
      <w:marBottom w:val="0"/>
      <w:divBdr>
        <w:top w:val="none" w:sz="0" w:space="0" w:color="auto"/>
        <w:left w:val="none" w:sz="0" w:space="0" w:color="auto"/>
        <w:bottom w:val="none" w:sz="0" w:space="0" w:color="auto"/>
        <w:right w:val="none" w:sz="0" w:space="0" w:color="auto"/>
      </w:divBdr>
    </w:div>
    <w:div w:id="1766531867">
      <w:bodyDiv w:val="1"/>
      <w:marLeft w:val="0"/>
      <w:marRight w:val="0"/>
      <w:marTop w:val="0"/>
      <w:marBottom w:val="0"/>
      <w:divBdr>
        <w:top w:val="none" w:sz="0" w:space="0" w:color="auto"/>
        <w:left w:val="none" w:sz="0" w:space="0" w:color="auto"/>
        <w:bottom w:val="none" w:sz="0" w:space="0" w:color="auto"/>
        <w:right w:val="none" w:sz="0" w:space="0" w:color="auto"/>
      </w:divBdr>
    </w:div>
    <w:div w:id="1929264264">
      <w:bodyDiv w:val="1"/>
      <w:marLeft w:val="0"/>
      <w:marRight w:val="0"/>
      <w:marTop w:val="0"/>
      <w:marBottom w:val="0"/>
      <w:divBdr>
        <w:top w:val="none" w:sz="0" w:space="0" w:color="auto"/>
        <w:left w:val="none" w:sz="0" w:space="0" w:color="auto"/>
        <w:bottom w:val="none" w:sz="0" w:space="0" w:color="auto"/>
        <w:right w:val="none" w:sz="0" w:space="0" w:color="auto"/>
      </w:divBdr>
    </w:div>
    <w:div w:id="201159164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6.xml"/><Relationship Id="rId26" Type="http://schemas.openxmlformats.org/officeDocument/2006/relationships/header" Target="header11.xml"/><Relationship Id="rId39" Type="http://schemas.openxmlformats.org/officeDocument/2006/relationships/hyperlink" Target="https://www.vegvesen.no/fag/teknologi/bruer/forvaltningsdokumentasjon" TargetMode="External"/><Relationship Id="rId21" Type="http://schemas.openxmlformats.org/officeDocument/2006/relationships/header" Target="header8.xml"/><Relationship Id="rId34" Type="http://schemas.openxmlformats.org/officeDocument/2006/relationships/hyperlink" Target="http://www.reginn.no" TargetMode="External"/><Relationship Id="rId42" Type="http://schemas.openxmlformats.org/officeDocument/2006/relationships/header" Target="header16.xml"/><Relationship Id="rId47" Type="http://schemas.openxmlformats.org/officeDocument/2006/relationships/header" Target="header20.xml"/><Relationship Id="rId50" Type="http://schemas.openxmlformats.org/officeDocument/2006/relationships/header" Target="header22.xml"/><Relationship Id="rId55" Type="http://schemas.openxmlformats.org/officeDocument/2006/relationships/header" Target="header24.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4.xml"/><Relationship Id="rId29" Type="http://schemas.openxmlformats.org/officeDocument/2006/relationships/hyperlink" Target="https://www.vegvesen.no/fag/teknologi/bruer/kontroll-og-godkjenning" TargetMode="External"/><Relationship Id="rId11" Type="http://schemas.openxmlformats.org/officeDocument/2006/relationships/endnotes" Target="endnotes.xml"/><Relationship Id="rId24" Type="http://schemas.openxmlformats.org/officeDocument/2006/relationships/header" Target="header9.xml"/><Relationship Id="rId32" Type="http://schemas.openxmlformats.org/officeDocument/2006/relationships/hyperlink" Target="http://www.vegvesen.no/om+statens+vegvesen/kontakt+oss/for-leverandorer/faktura-til-statens-vegvesen" TargetMode="External"/><Relationship Id="rId37" Type="http://schemas.openxmlformats.org/officeDocument/2006/relationships/hyperlink" Target="https://www.vegvesen.no/fag/teknologi/nasjonal-vegdatabank/registrere-data-i-nvdb/datafangst/" TargetMode="External"/><Relationship Id="rId40" Type="http://schemas.openxmlformats.org/officeDocument/2006/relationships/header" Target="header14.xml"/><Relationship Id="rId45" Type="http://schemas.openxmlformats.org/officeDocument/2006/relationships/header" Target="header19.xml"/><Relationship Id="rId53" Type="http://schemas.openxmlformats.org/officeDocument/2006/relationships/image" Target="media/image1.png"/><Relationship Id="rId58" Type="http://schemas.openxmlformats.org/officeDocument/2006/relationships/glossaryDocument" Target="glossary/document.xml"/><Relationship Id="rId5" Type="http://schemas.openxmlformats.org/officeDocument/2006/relationships/customXml" Target="../customXml/item5.xml"/><Relationship Id="rId19" Type="http://schemas.openxmlformats.org/officeDocument/2006/relationships/hyperlink" Target="https://eu.eu-supply.com/login.asp?B=VEGVESEN"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yperlink" Target="https://www.skatteetaten.no" TargetMode="External"/><Relationship Id="rId27" Type="http://schemas.openxmlformats.org/officeDocument/2006/relationships/header" Target="header12.xml"/><Relationship Id="rId30" Type="http://schemas.openxmlformats.org/officeDocument/2006/relationships/hyperlink" Target="https://www.vegvesen.no/fag/teknologi/tunneler/" TargetMode="External"/><Relationship Id="rId35" Type="http://schemas.openxmlformats.org/officeDocument/2006/relationships/hyperlink" Target="https://eur-lex.europa.eu/legal-content/DA/TXT/PDF/?uri=CELEX:32019R0807&amp;from=EN" TargetMode="External"/><Relationship Id="rId43" Type="http://schemas.openxmlformats.org/officeDocument/2006/relationships/header" Target="header17.xml"/><Relationship Id="rId48" Type="http://schemas.openxmlformats.org/officeDocument/2006/relationships/hyperlink" Target="https://www.vegvesen.no/fag/veg+og+gate/prosjektering+og+bygging/generelle-kontraktsdokumenter" TargetMode="External"/><Relationship Id="rId56" Type="http://schemas.openxmlformats.org/officeDocument/2006/relationships/header" Target="header25.xml"/><Relationship Id="rId8" Type="http://schemas.openxmlformats.org/officeDocument/2006/relationships/settings" Target="settings.xml"/><Relationship Id="rId51" Type="http://schemas.openxmlformats.org/officeDocument/2006/relationships/footer" Target="footer2.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eader" Target="header5.xml"/><Relationship Id="rId25" Type="http://schemas.openxmlformats.org/officeDocument/2006/relationships/header" Target="header10.xml"/><Relationship Id="rId33" Type="http://schemas.openxmlformats.org/officeDocument/2006/relationships/hyperlink" Target="https://www.vegvesen.no/fag/veg-og-gate/konkurranser-og-kontraktsdokumenter/generelle-kontraktsdokumenter/" TargetMode="External"/><Relationship Id="rId38" Type="http://schemas.openxmlformats.org/officeDocument/2006/relationships/hyperlink" Target="https://www.vegvesen.no/fag/teknologi/tunneler/godkjenning-og-brukstillatelse/" TargetMode="External"/><Relationship Id="rId46" Type="http://schemas.openxmlformats.org/officeDocument/2006/relationships/hyperlink" Target="https://www.vegvesen.no/fag/publikasjoner/handboker" TargetMode="External"/><Relationship Id="rId59" Type="http://schemas.openxmlformats.org/officeDocument/2006/relationships/theme" Target="theme/theme1.xml"/><Relationship Id="rId20" Type="http://schemas.openxmlformats.org/officeDocument/2006/relationships/header" Target="header7.xml"/><Relationship Id="rId41" Type="http://schemas.openxmlformats.org/officeDocument/2006/relationships/header" Target="header15.xml"/><Relationship Id="rId54" Type="http://schemas.openxmlformats.org/officeDocument/2006/relationships/image" Target="media/image2.png"/><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yperlink" Target="https://www.altinn.no" TargetMode="External"/><Relationship Id="rId28" Type="http://schemas.openxmlformats.org/officeDocument/2006/relationships/header" Target="header13.xml"/><Relationship Id="rId36" Type="http://schemas.openxmlformats.org/officeDocument/2006/relationships/hyperlink" Target="https://www.vegvesen.no/fag/teknologi/nasjonal-vegdatabank/registrere-data-i-nvdb/objektliste/" TargetMode="External"/><Relationship Id="rId49" Type="http://schemas.openxmlformats.org/officeDocument/2006/relationships/header" Target="header21.xml"/><Relationship Id="rId57" Type="http://schemas.openxmlformats.org/officeDocument/2006/relationships/fontTable" Target="fontTable.xml"/><Relationship Id="rId10" Type="http://schemas.openxmlformats.org/officeDocument/2006/relationships/footnotes" Target="footnotes.xml"/><Relationship Id="rId31" Type="http://schemas.openxmlformats.org/officeDocument/2006/relationships/hyperlink" Target="https://www.vegvesen.no/fag/teknologi/tunneler/godkjenning-og-brukstillatelse/" TargetMode="External"/><Relationship Id="rId44" Type="http://schemas.openxmlformats.org/officeDocument/2006/relationships/header" Target="header18.xml"/><Relationship Id="rId52" Type="http://schemas.openxmlformats.org/officeDocument/2006/relationships/header" Target="header23.xml"/></Relationships>
</file>

<file path=word/_rels/settings.xml.rels><?xml version="1.0" encoding="UTF-8" standalone="yes"?>
<Relationships xmlns="http://schemas.openxmlformats.org/package/2006/relationships"><Relationship Id="rId1" Type="http://schemas.openxmlformats.org/officeDocument/2006/relationships/attachedTemplate" Target="https://sakarkiv.vegvesen.no/biz/v2-pbr/docprod/templates/SVV%20Krav-%20og%20Hjelpedokument.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elt"/>
          <w:gallery w:val="placeholder"/>
        </w:category>
        <w:types>
          <w:type w:val="bbPlcHdr"/>
        </w:types>
        <w:behaviors>
          <w:behavior w:val="content"/>
        </w:behaviors>
        <w:guid w:val="{C6227C18-A54D-438C-B72B-101D42116B4A}"/>
      </w:docPartPr>
      <w:docPartBody>
        <w:p w:rsidR="00FA1145" w:rsidRDefault="00FA1145">
          <w:r w:rsidRPr="005E298C">
            <w:rPr>
              <w:rStyle w:val="Plassholdertekst"/>
            </w:rPr>
            <w:t>Klikk eller trykk her for å skrive inn tekst.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Unicode">
    <w:panose1 w:val="020B0602030504020204"/>
    <w:charset w:val="00"/>
    <w:family w:val="swiss"/>
    <w:pitch w:val="variable"/>
    <w:sig w:usb0="80000AFF" w:usb1="0000396B" w:usb2="00000000" w:usb3="00000000" w:csb0="000000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Yu Gothic Light">
    <w:panose1 w:val="020B0300000000000000"/>
    <w:charset w:val="80"/>
    <w:family w:val="swiss"/>
    <w:pitch w:val="variable"/>
    <w:sig w:usb0="E00002FF" w:usb1="2AC7FDFF" w:usb2="00000016"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Consolas">
    <w:panose1 w:val="020B0609020204030204"/>
    <w:charset w:val="00"/>
    <w:family w:val="modern"/>
    <w:pitch w:val="fixed"/>
    <w:sig w:usb0="E00006FF" w:usb1="0000FCFF" w:usb2="00000001" w:usb3="00000000" w:csb0="0000019F"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761D0"/>
    <w:rsid w:val="00006D0F"/>
    <w:rsid w:val="00023822"/>
    <w:rsid w:val="00024541"/>
    <w:rsid w:val="0002699D"/>
    <w:rsid w:val="000324F2"/>
    <w:rsid w:val="00034DC0"/>
    <w:rsid w:val="0004390B"/>
    <w:rsid w:val="00053061"/>
    <w:rsid w:val="00073B0E"/>
    <w:rsid w:val="00075D38"/>
    <w:rsid w:val="00075D67"/>
    <w:rsid w:val="00076678"/>
    <w:rsid w:val="000837E3"/>
    <w:rsid w:val="00091364"/>
    <w:rsid w:val="00093B26"/>
    <w:rsid w:val="00094D71"/>
    <w:rsid w:val="00096746"/>
    <w:rsid w:val="000A0609"/>
    <w:rsid w:val="000B1393"/>
    <w:rsid w:val="000B2991"/>
    <w:rsid w:val="000B4714"/>
    <w:rsid w:val="000C4266"/>
    <w:rsid w:val="000C4788"/>
    <w:rsid w:val="000C56D2"/>
    <w:rsid w:val="000C7D0D"/>
    <w:rsid w:val="000D0E80"/>
    <w:rsid w:val="000D60E5"/>
    <w:rsid w:val="000E42B3"/>
    <w:rsid w:val="000E7F3E"/>
    <w:rsid w:val="000F5B48"/>
    <w:rsid w:val="00102008"/>
    <w:rsid w:val="00111E71"/>
    <w:rsid w:val="0011221E"/>
    <w:rsid w:val="001136C6"/>
    <w:rsid w:val="00120A51"/>
    <w:rsid w:val="00121A92"/>
    <w:rsid w:val="00121AE8"/>
    <w:rsid w:val="001225FD"/>
    <w:rsid w:val="0013085C"/>
    <w:rsid w:val="001364C3"/>
    <w:rsid w:val="00140493"/>
    <w:rsid w:val="00140DDA"/>
    <w:rsid w:val="00155B90"/>
    <w:rsid w:val="00160108"/>
    <w:rsid w:val="00163B0F"/>
    <w:rsid w:val="001646F3"/>
    <w:rsid w:val="0017513C"/>
    <w:rsid w:val="00192038"/>
    <w:rsid w:val="001A313D"/>
    <w:rsid w:val="001A7E5E"/>
    <w:rsid w:val="001B150B"/>
    <w:rsid w:val="001C29EE"/>
    <w:rsid w:val="001D163A"/>
    <w:rsid w:val="001D2112"/>
    <w:rsid w:val="001E09E6"/>
    <w:rsid w:val="001E7CD2"/>
    <w:rsid w:val="002055F6"/>
    <w:rsid w:val="00211AB6"/>
    <w:rsid w:val="002155BA"/>
    <w:rsid w:val="00222A9A"/>
    <w:rsid w:val="00235F56"/>
    <w:rsid w:val="00246954"/>
    <w:rsid w:val="002547B3"/>
    <w:rsid w:val="00257EE1"/>
    <w:rsid w:val="00265C3A"/>
    <w:rsid w:val="0027582A"/>
    <w:rsid w:val="00283EA0"/>
    <w:rsid w:val="00293CFC"/>
    <w:rsid w:val="002A6D66"/>
    <w:rsid w:val="002B34C3"/>
    <w:rsid w:val="002C0A81"/>
    <w:rsid w:val="002C0E5E"/>
    <w:rsid w:val="002C12D2"/>
    <w:rsid w:val="002C2512"/>
    <w:rsid w:val="002C3CF9"/>
    <w:rsid w:val="002C72E7"/>
    <w:rsid w:val="002D2CAE"/>
    <w:rsid w:val="002D72C0"/>
    <w:rsid w:val="0030735F"/>
    <w:rsid w:val="00315CE5"/>
    <w:rsid w:val="00333F7E"/>
    <w:rsid w:val="00344310"/>
    <w:rsid w:val="0036202B"/>
    <w:rsid w:val="0037203C"/>
    <w:rsid w:val="00380073"/>
    <w:rsid w:val="003800CA"/>
    <w:rsid w:val="003875FD"/>
    <w:rsid w:val="00387FF0"/>
    <w:rsid w:val="00391042"/>
    <w:rsid w:val="003A5E10"/>
    <w:rsid w:val="003A77B4"/>
    <w:rsid w:val="003B0359"/>
    <w:rsid w:val="003B5D3E"/>
    <w:rsid w:val="003D08EC"/>
    <w:rsid w:val="003D4955"/>
    <w:rsid w:val="003E3C74"/>
    <w:rsid w:val="003E6E57"/>
    <w:rsid w:val="003F7398"/>
    <w:rsid w:val="0040777B"/>
    <w:rsid w:val="004134E3"/>
    <w:rsid w:val="00421B0B"/>
    <w:rsid w:val="00426E93"/>
    <w:rsid w:val="004275F8"/>
    <w:rsid w:val="00432DDA"/>
    <w:rsid w:val="00433AA7"/>
    <w:rsid w:val="00447513"/>
    <w:rsid w:val="00451078"/>
    <w:rsid w:val="00451115"/>
    <w:rsid w:val="004649A8"/>
    <w:rsid w:val="004677AE"/>
    <w:rsid w:val="00475E8A"/>
    <w:rsid w:val="00476E3D"/>
    <w:rsid w:val="00477B11"/>
    <w:rsid w:val="00485B12"/>
    <w:rsid w:val="00494D99"/>
    <w:rsid w:val="004A67A8"/>
    <w:rsid w:val="004A776C"/>
    <w:rsid w:val="004B5843"/>
    <w:rsid w:val="004C261E"/>
    <w:rsid w:val="004D73BD"/>
    <w:rsid w:val="004D77E7"/>
    <w:rsid w:val="004D7A19"/>
    <w:rsid w:val="004F0598"/>
    <w:rsid w:val="004F2F0A"/>
    <w:rsid w:val="004F3620"/>
    <w:rsid w:val="0050007E"/>
    <w:rsid w:val="00503E66"/>
    <w:rsid w:val="005065C8"/>
    <w:rsid w:val="00510F49"/>
    <w:rsid w:val="00516935"/>
    <w:rsid w:val="00525765"/>
    <w:rsid w:val="00536AC6"/>
    <w:rsid w:val="00541E94"/>
    <w:rsid w:val="005528DD"/>
    <w:rsid w:val="00555D66"/>
    <w:rsid w:val="00562A3F"/>
    <w:rsid w:val="00566746"/>
    <w:rsid w:val="00573329"/>
    <w:rsid w:val="00582A5E"/>
    <w:rsid w:val="005A22E2"/>
    <w:rsid w:val="005A2549"/>
    <w:rsid w:val="005A58BA"/>
    <w:rsid w:val="005B5A22"/>
    <w:rsid w:val="005C3CF4"/>
    <w:rsid w:val="005D3148"/>
    <w:rsid w:val="005D5DBF"/>
    <w:rsid w:val="005F1A5D"/>
    <w:rsid w:val="005F3792"/>
    <w:rsid w:val="005F5229"/>
    <w:rsid w:val="005F7F48"/>
    <w:rsid w:val="005F7FE3"/>
    <w:rsid w:val="006065D4"/>
    <w:rsid w:val="00631244"/>
    <w:rsid w:val="00631D56"/>
    <w:rsid w:val="00635E1C"/>
    <w:rsid w:val="00656CEF"/>
    <w:rsid w:val="00660436"/>
    <w:rsid w:val="006652FF"/>
    <w:rsid w:val="00674243"/>
    <w:rsid w:val="00680000"/>
    <w:rsid w:val="00682AE7"/>
    <w:rsid w:val="00687E77"/>
    <w:rsid w:val="00697196"/>
    <w:rsid w:val="006B1FC4"/>
    <w:rsid w:val="006B3510"/>
    <w:rsid w:val="006B50BD"/>
    <w:rsid w:val="006B746E"/>
    <w:rsid w:val="006C0F9B"/>
    <w:rsid w:val="006E2E83"/>
    <w:rsid w:val="006E4B71"/>
    <w:rsid w:val="006F0AAB"/>
    <w:rsid w:val="006F3B10"/>
    <w:rsid w:val="006F4137"/>
    <w:rsid w:val="00711ACF"/>
    <w:rsid w:val="00732DBB"/>
    <w:rsid w:val="00735209"/>
    <w:rsid w:val="0073718B"/>
    <w:rsid w:val="00741266"/>
    <w:rsid w:val="00746DF3"/>
    <w:rsid w:val="00751ADF"/>
    <w:rsid w:val="00753293"/>
    <w:rsid w:val="00755742"/>
    <w:rsid w:val="0076179D"/>
    <w:rsid w:val="007633DB"/>
    <w:rsid w:val="00772D6C"/>
    <w:rsid w:val="007761D0"/>
    <w:rsid w:val="00785A57"/>
    <w:rsid w:val="00794027"/>
    <w:rsid w:val="007954C9"/>
    <w:rsid w:val="007B323F"/>
    <w:rsid w:val="007B36F4"/>
    <w:rsid w:val="007B50B6"/>
    <w:rsid w:val="007C4843"/>
    <w:rsid w:val="007E445D"/>
    <w:rsid w:val="007F0381"/>
    <w:rsid w:val="007F4743"/>
    <w:rsid w:val="007F5A08"/>
    <w:rsid w:val="00804819"/>
    <w:rsid w:val="0082319C"/>
    <w:rsid w:val="008307C6"/>
    <w:rsid w:val="0084101E"/>
    <w:rsid w:val="008555B2"/>
    <w:rsid w:val="00857E93"/>
    <w:rsid w:val="0086070D"/>
    <w:rsid w:val="00871BB7"/>
    <w:rsid w:val="00875B83"/>
    <w:rsid w:val="00882951"/>
    <w:rsid w:val="00893FAA"/>
    <w:rsid w:val="008A75F6"/>
    <w:rsid w:val="008B0C85"/>
    <w:rsid w:val="008B63ED"/>
    <w:rsid w:val="008C2627"/>
    <w:rsid w:val="008D2EB3"/>
    <w:rsid w:val="008D3633"/>
    <w:rsid w:val="008D6145"/>
    <w:rsid w:val="008D6FE7"/>
    <w:rsid w:val="008E12DE"/>
    <w:rsid w:val="008E76B4"/>
    <w:rsid w:val="008F4BFB"/>
    <w:rsid w:val="00904C91"/>
    <w:rsid w:val="00907BA3"/>
    <w:rsid w:val="00917B5F"/>
    <w:rsid w:val="00931B4F"/>
    <w:rsid w:val="009332D5"/>
    <w:rsid w:val="00936817"/>
    <w:rsid w:val="00942C65"/>
    <w:rsid w:val="00950EE9"/>
    <w:rsid w:val="00951919"/>
    <w:rsid w:val="00953725"/>
    <w:rsid w:val="009618E6"/>
    <w:rsid w:val="00974409"/>
    <w:rsid w:val="00977BC1"/>
    <w:rsid w:val="009800E4"/>
    <w:rsid w:val="009938DD"/>
    <w:rsid w:val="00994450"/>
    <w:rsid w:val="00995140"/>
    <w:rsid w:val="0099518A"/>
    <w:rsid w:val="009B396C"/>
    <w:rsid w:val="009C28C4"/>
    <w:rsid w:val="009C2A66"/>
    <w:rsid w:val="009C5021"/>
    <w:rsid w:val="009D183A"/>
    <w:rsid w:val="009D6D28"/>
    <w:rsid w:val="009D77D0"/>
    <w:rsid w:val="009F322F"/>
    <w:rsid w:val="009F7B11"/>
    <w:rsid w:val="00A024A8"/>
    <w:rsid w:val="00A04EEF"/>
    <w:rsid w:val="00A17E8C"/>
    <w:rsid w:val="00A21F48"/>
    <w:rsid w:val="00A23E0E"/>
    <w:rsid w:val="00A33FCC"/>
    <w:rsid w:val="00A350F8"/>
    <w:rsid w:val="00A36639"/>
    <w:rsid w:val="00A37934"/>
    <w:rsid w:val="00A4211F"/>
    <w:rsid w:val="00A44A12"/>
    <w:rsid w:val="00A576D4"/>
    <w:rsid w:val="00A602F3"/>
    <w:rsid w:val="00A664B7"/>
    <w:rsid w:val="00A8363E"/>
    <w:rsid w:val="00AA28B9"/>
    <w:rsid w:val="00AC3508"/>
    <w:rsid w:val="00AC44C2"/>
    <w:rsid w:val="00AC70A2"/>
    <w:rsid w:val="00AF7B28"/>
    <w:rsid w:val="00B07C39"/>
    <w:rsid w:val="00B12391"/>
    <w:rsid w:val="00B14E94"/>
    <w:rsid w:val="00B21737"/>
    <w:rsid w:val="00B45B66"/>
    <w:rsid w:val="00B47871"/>
    <w:rsid w:val="00B635E9"/>
    <w:rsid w:val="00B64FA7"/>
    <w:rsid w:val="00B67B04"/>
    <w:rsid w:val="00B74B27"/>
    <w:rsid w:val="00B82A57"/>
    <w:rsid w:val="00B92495"/>
    <w:rsid w:val="00B968BF"/>
    <w:rsid w:val="00BA389B"/>
    <w:rsid w:val="00BD4CDD"/>
    <w:rsid w:val="00BE4D8C"/>
    <w:rsid w:val="00BE6EF2"/>
    <w:rsid w:val="00BF043D"/>
    <w:rsid w:val="00BF0D8B"/>
    <w:rsid w:val="00BF6207"/>
    <w:rsid w:val="00C011AC"/>
    <w:rsid w:val="00C03525"/>
    <w:rsid w:val="00C03554"/>
    <w:rsid w:val="00C03EA4"/>
    <w:rsid w:val="00C41583"/>
    <w:rsid w:val="00C50D6E"/>
    <w:rsid w:val="00C54231"/>
    <w:rsid w:val="00C56E96"/>
    <w:rsid w:val="00C6549B"/>
    <w:rsid w:val="00C66AC8"/>
    <w:rsid w:val="00C72993"/>
    <w:rsid w:val="00C80984"/>
    <w:rsid w:val="00C81FF2"/>
    <w:rsid w:val="00C82778"/>
    <w:rsid w:val="00C87EAB"/>
    <w:rsid w:val="00C90286"/>
    <w:rsid w:val="00C91C55"/>
    <w:rsid w:val="00CB691D"/>
    <w:rsid w:val="00CC0FAD"/>
    <w:rsid w:val="00CC7D50"/>
    <w:rsid w:val="00CD3CD6"/>
    <w:rsid w:val="00CD4947"/>
    <w:rsid w:val="00CD52B7"/>
    <w:rsid w:val="00CE6388"/>
    <w:rsid w:val="00CF519E"/>
    <w:rsid w:val="00CF67BA"/>
    <w:rsid w:val="00D17CE1"/>
    <w:rsid w:val="00D261F6"/>
    <w:rsid w:val="00D37617"/>
    <w:rsid w:val="00D47707"/>
    <w:rsid w:val="00D50C8B"/>
    <w:rsid w:val="00D65596"/>
    <w:rsid w:val="00D679D3"/>
    <w:rsid w:val="00D85B15"/>
    <w:rsid w:val="00D85D93"/>
    <w:rsid w:val="00D933AB"/>
    <w:rsid w:val="00DB0398"/>
    <w:rsid w:val="00DB2564"/>
    <w:rsid w:val="00DB546A"/>
    <w:rsid w:val="00DC2AB4"/>
    <w:rsid w:val="00DF2BBF"/>
    <w:rsid w:val="00DF400E"/>
    <w:rsid w:val="00DF6B82"/>
    <w:rsid w:val="00E019CC"/>
    <w:rsid w:val="00E04080"/>
    <w:rsid w:val="00E05705"/>
    <w:rsid w:val="00E4193B"/>
    <w:rsid w:val="00E42EE4"/>
    <w:rsid w:val="00E566AB"/>
    <w:rsid w:val="00E63767"/>
    <w:rsid w:val="00E679C5"/>
    <w:rsid w:val="00E71472"/>
    <w:rsid w:val="00E744A8"/>
    <w:rsid w:val="00E7547E"/>
    <w:rsid w:val="00E90A9F"/>
    <w:rsid w:val="00E9411F"/>
    <w:rsid w:val="00EA2072"/>
    <w:rsid w:val="00ED1288"/>
    <w:rsid w:val="00ED2766"/>
    <w:rsid w:val="00EF3F2B"/>
    <w:rsid w:val="00EF54EB"/>
    <w:rsid w:val="00F0051C"/>
    <w:rsid w:val="00F03515"/>
    <w:rsid w:val="00F0411C"/>
    <w:rsid w:val="00F0441C"/>
    <w:rsid w:val="00F07E13"/>
    <w:rsid w:val="00F10E0B"/>
    <w:rsid w:val="00F1341F"/>
    <w:rsid w:val="00F1547D"/>
    <w:rsid w:val="00F23ADF"/>
    <w:rsid w:val="00F23DFB"/>
    <w:rsid w:val="00F270FF"/>
    <w:rsid w:val="00F4355A"/>
    <w:rsid w:val="00F5031B"/>
    <w:rsid w:val="00F54500"/>
    <w:rsid w:val="00F56D0F"/>
    <w:rsid w:val="00F630DD"/>
    <w:rsid w:val="00F7408A"/>
    <w:rsid w:val="00F80DCE"/>
    <w:rsid w:val="00F82ADF"/>
    <w:rsid w:val="00F83910"/>
    <w:rsid w:val="00F95072"/>
    <w:rsid w:val="00FA1145"/>
    <w:rsid w:val="00FA5695"/>
    <w:rsid w:val="00FA73CA"/>
    <w:rsid w:val="00FB77C4"/>
    <w:rsid w:val="00FC64E4"/>
    <w:rsid w:val="00FD1D4C"/>
    <w:rsid w:val="00FD20BB"/>
    <w:rsid w:val="00FE155D"/>
    <w:rsid w:val="00FE1F58"/>
    <w:rsid w:val="00FE6526"/>
    <w:rsid w:val="00FF5F30"/>
    <w:rsid w:val="00FF6373"/>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b-NO" w:eastAsia="nb-NO"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761D0"/>
    <w:rPr>
      <w:rFonts w:cs="Times New Roman"/>
      <w:sz w:val="3276"/>
      <w:szCs w:val="3276"/>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styleId="Plassholdertekst">
    <w:name w:val="Placeholder Text"/>
    <w:basedOn w:val="Standardskriftforavsnitt"/>
    <w:uiPriority w:val="99"/>
    <w:semiHidden/>
    <w:rsid w:val="00FE6526"/>
    <w:rPr>
      <w:color w:val="808080"/>
      <w:lang w:val="nb-NO"/>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0BB7A25A0371B4A870DC4BE4E59377C" ma:contentTypeVersion="13" ma:contentTypeDescription="Create a new document." ma:contentTypeScope="" ma:versionID="c76d52da2300515178a3dbe0a35b5238">
  <xsd:schema xmlns:xsd="http://www.w3.org/2001/XMLSchema" xmlns:xs="http://www.w3.org/2001/XMLSchema" xmlns:p="http://schemas.microsoft.com/office/2006/metadata/properties" xmlns:ns1="http://schemas.microsoft.com/sharepoint/v3" xmlns:ns2="27ba9bd8-715d-4e84-9208-e58e12d3109d" xmlns:ns3="37370eb6-f760-4f3b-abc9-0093842ebb71" xmlns:ns4="beae3e8e-208c-4b8a-be05-3e30f474ae01" targetNamespace="http://schemas.microsoft.com/office/2006/metadata/properties" ma:root="true" ma:fieldsID="f0f1b1a5778f143780fa57a1a290b193" ns1:_="" ns2:_="" ns3:_="" ns4:_="">
    <xsd:import namespace="http://schemas.microsoft.com/sharepoint/v3"/>
    <xsd:import namespace="27ba9bd8-715d-4e84-9208-e58e12d3109d"/>
    <xsd:import namespace="37370eb6-f760-4f3b-abc9-0093842ebb71"/>
    <xsd:import namespace="beae3e8e-208c-4b8a-be05-3e30f474ae01"/>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3:f74d752173c041e18d373851a76bda50" minOccurs="0"/>
                <xsd:element ref="ns4:TaxCatchAll" minOccurs="0"/>
                <xsd:element ref="ns3:SakMime360" minOccurs="0"/>
                <xsd:element ref="ns1:StatusJournalForing" minOccurs="0"/>
                <xsd:element ref="ns2:NavniTeam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StatusJournalForing" ma:index="18" nillable="true" ma:displayName="Status journalføring" ma:description="Status journalføring" ma:internalName="Status_x0020_journalf_x00f8_ring">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7ba9bd8-715d-4e84-9208-e58e12d3109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NavniTeams" ma:index="19" nillable="true" ma:displayName="Navn i Teams" ma:format="Dropdown" ma:internalName="NavniTeam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370eb6-f760-4f3b-abc9-0093842ebb7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f74d752173c041e18d373851a76bda50" ma:index="15" nillable="true" ma:taxonomy="true" ma:internalName="f74d752173c041e18d373851a76bda50" ma:taxonomyFieldName="Dokumentkategori" ma:displayName="Dokumentkategori" ma:fieldId="{f74d7521-73c0-41e1-8d37-3851a76bda50}" ma:sspId="4c297bfe-2ddf-49c0-b48d-5e3f9de3295d" ma:termSetId="7826d844-4161-4c12-928f-b5e0cb35da97" ma:anchorId="00000000-0000-0000-0000-000000000000" ma:open="false" ma:isKeyword="false">
      <xsd:complexType>
        <xsd:sequence>
          <xsd:element ref="pc:Terms" minOccurs="0" maxOccurs="1"/>
        </xsd:sequence>
      </xsd:complexType>
    </xsd:element>
    <xsd:element name="SakMime360" ma:index="17" nillable="true" ma:displayName="Sak Mime 360" ma:description="Sak Mime 360" ma:internalName="Sak_x0020_Mime_x0020_360">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eae3e8e-208c-4b8a-be05-3e30f474ae01"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ec62205e-ec74-4b3e-94ea-72a38775e00e}" ma:internalName="TaxCatchAll" ma:showField="CatchAllData" ma:web="37370eb6-f760-4f3b-abc9-0093842ebb7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gbs:GrowBusinessDocument xmlns:gbs="http://www.software-innovation.no/growBusinessDocument" gbs:officeVersion="2007" gbs:sourceId="8921259" gbs:entity="Document" gbs:templateDesignerVersion="3.1 F">
  <gbs:Lists>
    <gbs:SingleLines>
      <gbs:ToVersion gbs:name="Godkjennere" gbs:removeList="False" gbs:row-separator="&#10;" gbs:field-separator=", " gbs:loadFromGrowBusiness="Always" gbs:saveInGrowBusiness="False" gbs:removeContentControl="0">
        <gbs:DisplayField gbs:key="10000">
        </gbs:DisplayField>
        <gbs:ToVersion.ToLastWorkplan.ToActivityContact.Name/>
        <gbs:ToVersion.ToLastWorkplan.ToActivityContact.ToContact.SearchName/>
        <gbs:Criteria xmlns:gbs="http://www.software-innovation.no/growBusinessDocument" gbs:operator="and">
          <gbs:Criterion gbs:field="//ToLastWorkplan::ActivityStatus" gbs:operator="=">50021</gbs:Criterion>
          <gbs:Criterion gbs:field="::Recno" gbs:operator="=">{{currentVerId}}</gbs:Criterion>
          <gbs:Criterion gbs:field="//ToLastWorkplan//FromOthersToMe::ActivityStatus" gbs:operator="=">50021</gbs:Criterion>
        </gbs:Criteria>
      </gbs:ToVersion>
      <gbs:ToVersion gbs:name="Revisjonsstatus" gbs:removeList="False" gbs:loadFromGrowBusiness="Always" gbs:saveInGrowBusiness="False" gbs:removeContentControl="0">
        <gbs:DisplayField gbs:key="10001">
        </gbs:DisplayField>
        <gbs:ToVersion.ToDocumentStatus.Description/>
        <gbs:Criteria xmlns:gbs="http://www.software-innovation.no/growBusinessDocument" gbs:operator="and">
          <gbs:Criterion gbs:field="::Recno" gbs:operator="=">{{currentVerId}}</gbs:Criterion>
          <gbs:Criterion gbs:field="//ToDocumentStatus::Recno" gbs:operator="in">50000,101,104</gbs:Criterion>
        </gbs:Criteria>
      </gbs:ToVersion>
      <gbs:ToVersion gbs:name="Godkjennerliste2" gbs:removeList="False" gbs:row-separator="&#10;" gbs:field-separator=", " gbs:loadFromGrowBusiness="Always" gbs:saveInGrowBusiness="False" gbs:removeContentControl="0">
        <gbs:DisplayField gbs:key="10002">
        </gbs:DisplayField>
        <gbs:ToVersion.ToLastWorkplan.FromMeToOthers.OurRef.Name/>
        <gbs:ToVersion.ToLastWorkplan.FromMeToOthers.ToOrgUnit.SearchName/>
        <gbs:Criteria gbs:operator="and">
          <gbs:Criterion gbs:field="::Recno" gbs:operator="=">{{currentVerId}}</gbs:Criterion>
          <gbs:Criterion gbs:field="//ToLastWorkplan//FromMeToOthers::ActivityStatus" gbs:operator="=">50021</gbs:Criterion>
        </gbs:Criteria>
      </gbs:ToVersion>
    </gbs:SingleLines>
    <gbs:MultipleLines>
    </gbs:MultipleLines>
  </gbs:Lists>
  <gbs:ToVersionJOINEX.ClosedDate gbs:loadFromGrowBusiness="Always" gbs:saveInGrowBusiness="False" gbs:connected="true" gbs:recno="" gbs:entity="" gbs:datatype="date" gbs:key="10003" gbs:removeContentControl="0" gbs:joinex="[JOINEX=[Recno]={{currentVerId}};JOIN=EQUAL]">
  </gbs:ToVersionJOINEX.ClosedDate>
  <gbs:ToDocumentType.Description gbs:loadFromGrowBusiness="OnEdit" gbs:saveInGrowBusiness="False" gbs:connected="true" gbs:recno="" gbs:entity="" gbs:datatype="string" gbs:key="10004" gbs:removeContentControl="0">Internt krav</gbs:ToDocumentType.Description>
  <gbs:ToDocumentCategory.Description gbs:loadFromGrowBusiness="OnEdit" gbs:saveInGrowBusiness="False" gbs:connected="true" gbs:recno="" gbs:entity="" gbs:datatype="string" gbs:key="10005" gbs:removeContentControl="0">Annet - internt krav</gbs:ToDocumentCategory.Description>
  <gbs:Notes gbs:loadFromGrowBusiness="OnEdit" gbs:saveInGrowBusiness="True" gbs:connected="true" gbs:recno="" gbs:entity="" gbs:datatype="note" gbs:key="10006" gbs:removeContentControl="0">
  </gbs:Notes>
  <gbs:UnofficialTitle gbs:loadFromGrowBusiness="OnEdit" gbs:saveInGrowBusiness="True" gbs:connected="true" gbs:recno="" gbs:entity="" gbs:datatype="string" gbs:key="10007" gbs:removeContentControl="0">Maldokument byggekontrakter - Over EØS-terskelverdi – NS8405 – Konkurranse med forhandling</gbs:UnofficialTitle>
  <gbs:ToOrgUnit.StructureNumber gbs:loadFromGrowBusiness="OnProduce" gbs:saveInGrowBusiness="False" gbs:connected="true" gbs:recno="" gbs:entity="" gbs:datatype="string" gbs:key="10008">506M744437M744546M744550M</gbs:ToOrgUnit.StructureNumber>
  <gbs:OurRef.Name gbs:loadFromGrowBusiness="OnEdit" gbs:saveInGrowBusiness="False" gbs:connected="true" gbs:recno="" gbs:entity="" gbs:datatype="string" gbs:key="10009" gbs:removeContentControl="0">Linn Hilde Haukeberg</gbs:OurRef.Name>
  <gbs:ToOrgUnit.SearchName gbs:loadFromGrowBusiness="OnEdit" gbs:saveInGrowBusiness="False" gbs:connected="true" gbs:recno="" gbs:entity="" gbs:datatype="string" gbs:key="10010" gbs:removeContentControl="0">BEA00 Kontrakt og marked Utbygging</gbs:ToOrgUnit.SearchName>
  <gbs:ToJournalStatus.Code gbs:loadFromGrowBusiness="OnProduce" gbs:saveInGrowBusiness="False" gbs:connected="true" gbs:recno="" gbs:entity="" gbs:datatype="string" gbs:key="10011">J</gbs:ToJournalStatus.Code>
</gbs:GrowBusinessDocument>
</file>

<file path=customXml/item3.xml><?xml version="1.0" encoding="utf-8"?>
<p:properties xmlns:p="http://schemas.microsoft.com/office/2006/metadata/properties" xmlns:xsi="http://www.w3.org/2001/XMLSchema-instance" xmlns:pc="http://schemas.microsoft.com/office/infopath/2007/PartnerControls">
  <documentManagement>
    <TaxCatchAll xmlns="beae3e8e-208c-4b8a-be05-3e30f474ae01">
      <Value>1</Value>
    </TaxCatchAll>
    <f74d752173c041e18d373851a76bda50 xmlns="37370eb6-f760-4f3b-abc9-0093842ebb71">
      <Terms xmlns="http://schemas.microsoft.com/office/infopath/2007/PartnerControls"/>
    </f74d752173c041e18d373851a76bda50>
    <SakMime360 xmlns="37370eb6-f760-4f3b-abc9-0093842ebb71" xsi:nil="true"/>
    <NavniTeams xmlns="27ba9bd8-715d-4e84-9208-e58e12d3109d" xsi:nil="true"/>
    <StatusJournalForing xmlns="http://schemas.microsoft.com/sharepoint/v3"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1897F6E-4D38-4449-B342-D87DC3CE87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7ba9bd8-715d-4e84-9208-e58e12d3109d"/>
    <ds:schemaRef ds:uri="37370eb6-f760-4f3b-abc9-0093842ebb71"/>
    <ds:schemaRef ds:uri="beae3e8e-208c-4b8a-be05-3e30f474ae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FC92DAA-4341-4F86-BF25-483B2F66629D}">
  <ds:schemaRefs>
    <ds:schemaRef ds:uri="http://www.software-innovation.no/growBusinessDocument"/>
  </ds:schemaRefs>
</ds:datastoreItem>
</file>

<file path=customXml/itemProps3.xml><?xml version="1.0" encoding="utf-8"?>
<ds:datastoreItem xmlns:ds="http://schemas.openxmlformats.org/officeDocument/2006/customXml" ds:itemID="{92AE874D-26B3-4069-8DE8-F9AFE8FA8604}">
  <ds:schemaRefs>
    <ds:schemaRef ds:uri="http://schemas.microsoft.com/office/2006/metadata/properties"/>
    <ds:schemaRef ds:uri="http://schemas.microsoft.com/office/infopath/2007/PartnerControls"/>
    <ds:schemaRef ds:uri="beae3e8e-208c-4b8a-be05-3e30f474ae01"/>
    <ds:schemaRef ds:uri="37370eb6-f760-4f3b-abc9-0093842ebb71"/>
    <ds:schemaRef ds:uri="27ba9bd8-715d-4e84-9208-e58e12d3109d"/>
    <ds:schemaRef ds:uri="http://schemas.microsoft.com/sharepoint/v3"/>
  </ds:schemaRefs>
</ds:datastoreItem>
</file>

<file path=customXml/itemProps4.xml><?xml version="1.0" encoding="utf-8"?>
<ds:datastoreItem xmlns:ds="http://schemas.openxmlformats.org/officeDocument/2006/customXml" ds:itemID="{AC13712E-8324-4397-9BE2-7A4C723E9730}">
  <ds:schemaRefs>
    <ds:schemaRef ds:uri="http://schemas.openxmlformats.org/officeDocument/2006/bibliography"/>
  </ds:schemaRefs>
</ds:datastoreItem>
</file>

<file path=customXml/itemProps5.xml><?xml version="1.0" encoding="utf-8"?>
<ds:datastoreItem xmlns:ds="http://schemas.openxmlformats.org/officeDocument/2006/customXml" ds:itemID="{6F6A91FE-A92B-4C28-9763-F06E930420E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SVV%20Krav-%20og%20Hjelpedokument</Template>
  <TotalTime>208</TotalTime>
  <Pages>146</Pages>
  <Words>46064</Words>
  <Characters>297113</Characters>
  <Application>Microsoft Office Word</Application>
  <DocSecurity>0</DocSecurity>
  <Lines>8488</Lines>
  <Paragraphs>4456</Paragraphs>
  <ScaleCrop>false</ScaleCrop>
  <HeadingPairs>
    <vt:vector size="2" baseType="variant">
      <vt:variant>
        <vt:lpstr>Tittel</vt:lpstr>
      </vt:variant>
      <vt:variant>
        <vt:i4>1</vt:i4>
      </vt:variant>
    </vt:vector>
  </HeadingPairs>
  <TitlesOfParts>
    <vt:vector size="1" baseType="lpstr">
      <vt:lpstr/>
    </vt:vector>
  </TitlesOfParts>
  <Company>Statens vegvesen</Company>
  <LinksUpToDate>false</LinksUpToDate>
  <CharactersWithSpaces>338721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Mal for Innholdsmaler</dc:subject>
  <dc:creator>Eli Marie Hoftun Kvæstad EILKVA</dc:creator>
  <cp:keywords/>
  <dc:description/>
  <cp:lastModifiedBy>Agnethe Helen Grønvik</cp:lastModifiedBy>
  <cp:revision>9</cp:revision>
  <cp:lastPrinted>2024-02-03T20:56:00Z</cp:lastPrinted>
  <dcterms:created xsi:type="dcterms:W3CDTF">2026-02-05T14:04:00Z</dcterms:created>
  <dcterms:modified xsi:type="dcterms:W3CDTF">2026-07-02T12:59:00Z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ce37f87-bb34-4c36-b4d0-c38c85b01b16_Enabled">
    <vt:lpwstr>true</vt:lpwstr>
  </property>
  <property fmtid="{D5CDD505-2E9C-101B-9397-08002B2CF9AE}" pid="3" name="MSIP_Label_6ce37f87-bb34-4c36-b4d0-c38c85b01b16_SetDate">
    <vt:lpwstr>2021-03-26T09:18:07Z</vt:lpwstr>
  </property>
  <property fmtid="{D5CDD505-2E9C-101B-9397-08002B2CF9AE}" pid="4" name="MSIP_Label_6ce37f87-bb34-4c36-b4d0-c38c85b01b16_Method">
    <vt:lpwstr>Privileged</vt:lpwstr>
  </property>
  <property fmtid="{D5CDD505-2E9C-101B-9397-08002B2CF9AE}" pid="5" name="MSIP_Label_6ce37f87-bb34-4c36-b4d0-c38c85b01b16_Name">
    <vt:lpwstr>General</vt:lpwstr>
  </property>
  <property fmtid="{D5CDD505-2E9C-101B-9397-08002B2CF9AE}" pid="6" name="MSIP_Label_6ce37f87-bb34-4c36-b4d0-c38c85b01b16_SiteId">
    <vt:lpwstr>38856954-ed55-49f7-8bdd-738ffbbfd390</vt:lpwstr>
  </property>
  <property fmtid="{D5CDD505-2E9C-101B-9397-08002B2CF9AE}" pid="7" name="MSIP_Label_6ce37f87-bb34-4c36-b4d0-c38c85b01b16_ActionId">
    <vt:lpwstr>784a660c-f3fd-4037-8863-2838a46bf5d1</vt:lpwstr>
  </property>
  <property fmtid="{D5CDD505-2E9C-101B-9397-08002B2CF9AE}" pid="8" name="MSIP_Label_6ce37f87-bb34-4c36-b4d0-c38c85b01b16_ContentBits">
    <vt:lpwstr>0</vt:lpwstr>
  </property>
  <property fmtid="{D5CDD505-2E9C-101B-9397-08002B2CF9AE}" pid="9" name="templateFilePath">
    <vt:lpwstr>c:\windows\system32\inetsrv\SVV Krav- og Hjelpedokument.dotm</vt:lpwstr>
  </property>
  <property fmtid="{D5CDD505-2E9C-101B-9397-08002B2CF9AE}" pid="10" name="filePathOneNote">
    <vt:lpwstr>
    </vt:lpwstr>
  </property>
  <property fmtid="{D5CDD505-2E9C-101B-9397-08002B2CF9AE}" pid="11" name="comment">
    <vt:lpwstr>Maldokument byggekontrakter - Over EØS-terskelverdi – NS8405 – Konkurranse med forhandling</vt:lpwstr>
  </property>
  <property fmtid="{D5CDD505-2E9C-101B-9397-08002B2CF9AE}" pid="12" name="sourceId">
    <vt:lpwstr>{0(8)}</vt:lpwstr>
  </property>
  <property fmtid="{D5CDD505-2E9C-101B-9397-08002B2CF9AE}" pid="13" name="module">
    <vt:lpwstr>{0(9)}</vt:lpwstr>
  </property>
  <property fmtid="{D5CDD505-2E9C-101B-9397-08002B2CF9AE}" pid="14" name="customParams">
    <vt:lpwstr>
    </vt:lpwstr>
  </property>
  <property fmtid="{D5CDD505-2E9C-101B-9397-08002B2CF9AE}" pid="15" name="server">
    <vt:lpwstr>sakarkiv.vegvesen.no</vt:lpwstr>
  </property>
  <property fmtid="{D5CDD505-2E9C-101B-9397-08002B2CF9AE}" pid="16" name="externalUser">
    <vt:lpwstr>
    </vt:lpwstr>
  </property>
  <property fmtid="{D5CDD505-2E9C-101B-9397-08002B2CF9AE}" pid="17" name="option">
    <vt:lpwstr>true</vt:lpwstr>
  </property>
  <property fmtid="{D5CDD505-2E9C-101B-9397-08002B2CF9AE}" pid="18" name="SVVOperationStatus">
    <vt:bool>true</vt:bool>
  </property>
  <property fmtid="{D5CDD505-2E9C-101B-9397-08002B2CF9AE}" pid="19" name="Has360Connection">
    <vt:lpwstr>True</vt:lpwstr>
  </property>
  <property fmtid="{D5CDD505-2E9C-101B-9397-08002B2CF9AE}" pid="20" name="LanguageID">
    <vt:lpwstr>1044</vt:lpwstr>
  </property>
  <property fmtid="{D5CDD505-2E9C-101B-9397-08002B2CF9AE}" pid="21" name="sipTrackRevision">
    <vt:lpwstr>false</vt:lpwstr>
  </property>
  <property fmtid="{D5CDD505-2E9C-101B-9397-08002B2CF9AE}" pid="22" name="docId">
    <vt:lpwstr>8921259</vt:lpwstr>
  </property>
  <property fmtid="{D5CDD505-2E9C-101B-9397-08002B2CF9AE}" pid="23" name="verId">
    <vt:lpwstr>7595965</vt:lpwstr>
  </property>
  <property fmtid="{D5CDD505-2E9C-101B-9397-08002B2CF9AE}" pid="24" name="templateId">
    <vt:lpwstr>300009</vt:lpwstr>
  </property>
  <property fmtid="{D5CDD505-2E9C-101B-9397-08002B2CF9AE}" pid="25" name="createdBy">
    <vt:lpwstr>Eli Marie Hoftun Kvæstad EILKVA</vt:lpwstr>
  </property>
  <property fmtid="{D5CDD505-2E9C-101B-9397-08002B2CF9AE}" pid="26" name="modifiedBy">
    <vt:lpwstr>Eli Marie Hoftun Kvæstad EILKVA</vt:lpwstr>
  </property>
  <property fmtid="{D5CDD505-2E9C-101B-9397-08002B2CF9AE}" pid="27" name="serverName">
    <vt:lpwstr>
    </vt:lpwstr>
  </property>
  <property fmtid="{D5CDD505-2E9C-101B-9397-08002B2CF9AE}" pid="28" name="protocol">
    <vt:lpwstr>
    </vt:lpwstr>
  </property>
  <property fmtid="{D5CDD505-2E9C-101B-9397-08002B2CF9AE}" pid="29" name="site">
    <vt:lpwstr>
    </vt:lpwstr>
  </property>
  <property fmtid="{D5CDD505-2E9C-101B-9397-08002B2CF9AE}" pid="30" name="fileId">
    <vt:lpwstr>16600586</vt:lpwstr>
  </property>
  <property fmtid="{D5CDD505-2E9C-101B-9397-08002B2CF9AE}" pid="31" name="currentVerId">
    <vt:lpwstr>7595965</vt:lpwstr>
  </property>
  <property fmtid="{D5CDD505-2E9C-101B-9397-08002B2CF9AE}" pid="32" name="fileName">
    <vt:lpwstr>2780 Maldokument byggekontrakter - Over EØS-terskelverdi – NS8405 – Konkurranse med fo 16600586_7595965_0.DOCX</vt:lpwstr>
  </property>
  <property fmtid="{D5CDD505-2E9C-101B-9397-08002B2CF9AE}" pid="33" name="filePath">
    <vt:lpwstr>
    </vt:lpwstr>
  </property>
  <property fmtid="{D5CDD505-2E9C-101B-9397-08002B2CF9AE}" pid="34" name="Operation">
    <vt:lpwstr>CheckoutFile</vt:lpwstr>
  </property>
  <property fmtid="{D5CDD505-2E9C-101B-9397-08002B2CF9AE}" pid="35" name="ContentTypeId">
    <vt:lpwstr>0x01010010BB7A25A0371B4A870DC4BE4E59377C</vt:lpwstr>
  </property>
  <property fmtid="{D5CDD505-2E9C-101B-9397-08002B2CF9AE}" pid="36" name="mdd69e788dc1498dbcc1a53e4b12ec9a">
    <vt:lpwstr>Under arbeid|f39d8bcc-2a80-4417-a67a-9134b0a418c4</vt:lpwstr>
  </property>
  <property fmtid="{D5CDD505-2E9C-101B-9397-08002B2CF9AE}" pid="37" name="h491b3e5757f4a00a7c25d6edb0ba887">
    <vt:lpwstr/>
  </property>
  <property fmtid="{D5CDD505-2E9C-101B-9397-08002B2CF9AE}" pid="38" name="Dokumentkategori">
    <vt:lpwstr/>
  </property>
  <property fmtid="{D5CDD505-2E9C-101B-9397-08002B2CF9AE}" pid="39" name="Prosessomr_x00e5_der">
    <vt:lpwstr/>
  </property>
  <property fmtid="{D5CDD505-2E9C-101B-9397-08002B2CF9AE}" pid="40" name="Dokumentstatus">
    <vt:lpwstr>1;#Under arbeid|f39d8bcc-2a80-4417-a67a-9134b0a418c4</vt:lpwstr>
  </property>
  <property fmtid="{D5CDD505-2E9C-101B-9397-08002B2CF9AE}" pid="41" name="Prosessområder">
    <vt:lpwstr/>
  </property>
  <property fmtid="{D5CDD505-2E9C-101B-9397-08002B2CF9AE}" pid="42" name="Organisasjonsenhet">
    <vt:lpwstr/>
  </property>
  <property fmtid="{D5CDD505-2E9C-101B-9397-08002B2CF9AE}" pid="43" name="m3df137df2ca43aeb5a0ac4f577ac654">
    <vt:lpwstr/>
  </property>
</Properties>
</file>